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76" r:id="rId5"/>
    <p:sldId id="301" r:id="rId6"/>
    <p:sldId id="345" r:id="rId7"/>
    <p:sldId id="347" r:id="rId8"/>
    <p:sldId id="303" r:id="rId9"/>
    <p:sldId id="325" r:id="rId10"/>
    <p:sldId id="326" r:id="rId11"/>
    <p:sldId id="328" r:id="rId12"/>
    <p:sldId id="327" r:id="rId13"/>
    <p:sldId id="321" r:id="rId14"/>
    <p:sldId id="335" r:id="rId15"/>
    <p:sldId id="334" r:id="rId16"/>
    <p:sldId id="333" r:id="rId17"/>
    <p:sldId id="332" r:id="rId18"/>
    <p:sldId id="346" r:id="rId19"/>
    <p:sldId id="302" r:id="rId20"/>
    <p:sldId id="329" r:id="rId21"/>
    <p:sldId id="336" r:id="rId22"/>
    <p:sldId id="337" r:id="rId23"/>
    <p:sldId id="338" r:id="rId24"/>
    <p:sldId id="341" r:id="rId25"/>
    <p:sldId id="342" r:id="rId26"/>
    <p:sldId id="343" r:id="rId27"/>
    <p:sldId id="344" r:id="rId28"/>
    <p:sldId id="304" r:id="rId29"/>
    <p:sldId id="319" r:id="rId30"/>
    <p:sldId id="348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8" r:id="rId39"/>
    <p:sldId id="349" r:id="rId40"/>
    <p:sldId id="312" r:id="rId41"/>
    <p:sldId id="313" r:id="rId42"/>
    <p:sldId id="314" r:id="rId43"/>
    <p:sldId id="315" r:id="rId44"/>
    <p:sldId id="350" r:id="rId45"/>
    <p:sldId id="316" r:id="rId46"/>
    <p:sldId id="317" r:id="rId47"/>
  </p:sldIdLst>
  <p:sldSz cx="9144000" cy="5143500" type="screen16x9"/>
  <p:notesSz cx="6858000" cy="9144000"/>
  <p:custDataLst>
    <p:tags r:id="rId5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8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729" algn="l" defTabSz="68589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674" algn="l" defTabSz="68589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620" algn="l" defTabSz="68589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566" algn="l" defTabSz="68589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1230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1049">
          <p15:clr>
            <a:srgbClr val="A4A3A4"/>
          </p15:clr>
        </p15:guide>
        <p15:guide id="6" orient="horz" pos="476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3839">
          <p15:clr>
            <a:srgbClr val="A4A3A4"/>
          </p15:clr>
        </p15:guide>
        <p15:guide id="9" pos="393">
          <p15:clr>
            <a:srgbClr val="A4A3A4"/>
          </p15:clr>
        </p15:guide>
        <p15:guide id="10" pos="7285">
          <p15:clr>
            <a:srgbClr val="A4A3A4"/>
          </p15:clr>
        </p15:guide>
        <p15:guide id="11">
          <p15:clr>
            <a:srgbClr val="A4A3A4"/>
          </p15:clr>
        </p15:guide>
        <p15:guide id="12" pos="2206">
          <p15:clr>
            <a:srgbClr val="A4A3A4"/>
          </p15:clr>
        </p15:guide>
        <p15:guide id="13" pos="4142">
          <p15:clr>
            <a:srgbClr val="A4A3A4"/>
          </p15:clr>
        </p15:guide>
        <p15:guide id="14" orient="horz" pos="685">
          <p15:clr>
            <a:srgbClr val="A4A3A4"/>
          </p15:clr>
        </p15:guide>
        <p15:guide id="15" orient="horz" pos="923">
          <p15:clr>
            <a:srgbClr val="A4A3A4"/>
          </p15:clr>
        </p15:guide>
        <p15:guide id="16" orient="horz" pos="3168">
          <p15:clr>
            <a:srgbClr val="A4A3A4"/>
          </p15:clr>
        </p15:guide>
        <p15:guide id="17" orient="horz" pos="497">
          <p15:clr>
            <a:srgbClr val="A4A3A4"/>
          </p15:clr>
        </p15:guide>
        <p15:guide id="18" orient="horz" pos="787">
          <p15:clr>
            <a:srgbClr val="A4A3A4"/>
          </p15:clr>
        </p15:guide>
        <p15:guide id="19" orient="horz" pos="357">
          <p15:clr>
            <a:srgbClr val="A4A3A4"/>
          </p15:clr>
        </p15:guide>
        <p15:guide id="20" orient="horz" pos="3049">
          <p15:clr>
            <a:srgbClr val="A4A3A4"/>
          </p15:clr>
        </p15:guide>
        <p15:guide id="21" pos="2880">
          <p15:clr>
            <a:srgbClr val="A4A3A4"/>
          </p15:clr>
        </p15:guide>
        <p15:guide id="22" pos="295">
          <p15:clr>
            <a:srgbClr val="A4A3A4"/>
          </p15:clr>
        </p15:guide>
        <p15:guide id="23" pos="5465">
          <p15:clr>
            <a:srgbClr val="A4A3A4"/>
          </p15:clr>
        </p15:guide>
        <p15:guide id="24" pos="1655">
          <p15:clr>
            <a:srgbClr val="A4A3A4"/>
          </p15:clr>
        </p15:guide>
        <p15:guide id="25" pos="3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.palma.vazquez" initials="j" lastIdx="9" clrIdx="0">
    <p:extLst>
      <p:ext uri="{19B8F6BF-5375-455C-9EA6-DF929625EA0E}">
        <p15:presenceInfo xmlns:p15="http://schemas.microsoft.com/office/powerpoint/2012/main" userId="julio.palma.vazqu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66"/>
    <a:srgbClr val="336699"/>
    <a:srgbClr val="003344"/>
    <a:srgbClr val="666666"/>
    <a:srgbClr val="00A000"/>
    <a:srgbClr val="4E2600"/>
    <a:srgbClr val="FF7A00"/>
    <a:srgbClr val="003C00"/>
    <a:srgbClr val="551155"/>
    <a:srgbClr val="99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6740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245" y="72"/>
      </p:cViewPr>
      <p:guideLst>
        <p:guide orient="horz" pos="913"/>
        <p:guide orient="horz" pos="1230"/>
        <p:guide orient="horz" pos="4224"/>
        <p:guide orient="horz" pos="663"/>
        <p:guide orient="horz" pos="1049"/>
        <p:guide orient="horz" pos="476"/>
        <p:guide orient="horz" pos="4065"/>
        <p:guide pos="3839"/>
        <p:guide pos="393"/>
        <p:guide pos="7285"/>
        <p:guide/>
        <p:guide pos="2206"/>
        <p:guide pos="4142"/>
        <p:guide orient="horz" pos="685"/>
        <p:guide orient="horz" pos="923"/>
        <p:guide orient="horz" pos="3168"/>
        <p:guide orient="horz" pos="497"/>
        <p:guide orient="horz" pos="787"/>
        <p:guide orient="horz" pos="357"/>
        <p:guide orient="horz" pos="3049"/>
        <p:guide pos="2880"/>
        <p:guide pos="295"/>
        <p:guide pos="5465"/>
        <p:guide pos="1655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296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731B9-D2D4-4D43-8CBF-D0184DDEB7D7}" type="datetimeFigureOut">
              <a:rPr lang="en-AU" smtClean="0"/>
              <a:t>27/10/2015</a:t>
            </a:fld>
            <a:endParaRPr lang="en-A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A0147-0BBB-4754-93D4-F4A2B787A1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1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2875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336550"/>
            <a:ext cx="7337426" cy="412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572000"/>
            <a:ext cx="5486400" cy="3886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200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50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Hello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Wellcome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everybody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conference</a:t>
            </a:r>
            <a:r>
              <a:rPr lang="es-ES" baseline="0" dirty="0" smtClean="0"/>
              <a:t> sesión </a:t>
            </a:r>
            <a:r>
              <a:rPr lang="es-ES" baseline="0" dirty="0" err="1" smtClean="0"/>
              <a:t>six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thousand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hundred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eighty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nine</a:t>
            </a:r>
            <a:r>
              <a:rPr lang="es-ES" baseline="0" dirty="0" smtClean="0"/>
              <a:t>, Smart Open </a:t>
            </a:r>
            <a:r>
              <a:rPr lang="es-ES" baseline="0" dirty="0" err="1" smtClean="0"/>
              <a:t>Spaces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506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i="1" dirty="0" smtClean="0"/>
              <a:t>City downtowns, hospitals</a:t>
            </a:r>
            <a:endParaRPr lang="en-GB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83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i="1" dirty="0" smtClean="0"/>
              <a:t>Manufacturing plants, oil rigs</a:t>
            </a:r>
            <a:endParaRPr lang="en-GB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54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and, of </a:t>
            </a:r>
            <a:r>
              <a:rPr lang="es-ES" dirty="0" err="1" smtClean="0"/>
              <a:t>course</a:t>
            </a:r>
            <a:r>
              <a:rPr lang="es-ES" dirty="0" smtClean="0"/>
              <a:t>, </a:t>
            </a:r>
            <a:r>
              <a:rPr lang="es-ES" dirty="0" err="1" smtClean="0"/>
              <a:t>offices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287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and, of </a:t>
            </a:r>
            <a:r>
              <a:rPr lang="es-ES" dirty="0" err="1" smtClean="0"/>
              <a:t>course</a:t>
            </a:r>
            <a:r>
              <a:rPr lang="es-ES" dirty="0" smtClean="0"/>
              <a:t>, </a:t>
            </a:r>
            <a:r>
              <a:rPr lang="es-ES" dirty="0" err="1" smtClean="0"/>
              <a:t>offices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80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Mark </a:t>
            </a:r>
            <a:r>
              <a:rPr lang="es-ES" dirty="0" err="1" smtClean="0"/>
              <a:t>wants</a:t>
            </a:r>
            <a:r>
              <a:rPr lang="es-ES" dirty="0" smtClean="0"/>
              <a:t> to </a:t>
            </a:r>
            <a:r>
              <a:rPr lang="es-ES" dirty="0" err="1" smtClean="0"/>
              <a:t>implement</a:t>
            </a:r>
            <a:r>
              <a:rPr lang="es-ES" baseline="0" dirty="0" smtClean="0"/>
              <a:t> a “Smart” </a:t>
            </a:r>
            <a:r>
              <a:rPr lang="es-ES" baseline="0" dirty="0" err="1" smtClean="0"/>
              <a:t>aproach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his</a:t>
            </a:r>
            <a:r>
              <a:rPr lang="es-ES" baseline="0" dirty="0" smtClean="0"/>
              <a:t> new role.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can imagine a </a:t>
            </a:r>
            <a:r>
              <a:rPr lang="es-ES" baseline="0" dirty="0" err="1" smtClean="0"/>
              <a:t>scenario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friend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facing</a:t>
            </a:r>
            <a:r>
              <a:rPr lang="es-ES" baseline="0" dirty="0" smtClean="0"/>
              <a:t> a simple (</a:t>
            </a:r>
            <a:r>
              <a:rPr lang="es-ES" baseline="0" dirty="0" err="1" smtClean="0"/>
              <a:t>aparentely</a:t>
            </a:r>
            <a:r>
              <a:rPr lang="es-ES" baseline="0" dirty="0" smtClean="0"/>
              <a:t>) </a:t>
            </a:r>
            <a:r>
              <a:rPr lang="es-ES" baseline="0" dirty="0" err="1" smtClean="0"/>
              <a:t>problem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can he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space</a:t>
            </a:r>
            <a:r>
              <a:rPr lang="es-ES" baseline="0" dirty="0" smtClean="0"/>
              <a:t> Smart?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77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</a:t>
            </a:r>
            <a:r>
              <a:rPr lang="es-ES" baseline="0" dirty="0" smtClean="0"/>
              <a:t> imagine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“</a:t>
            </a:r>
            <a:r>
              <a:rPr lang="es-ES" baseline="0" dirty="0" err="1" smtClean="0"/>
              <a:t>Presence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Zones</a:t>
            </a:r>
            <a:r>
              <a:rPr lang="es-ES" baseline="0" dirty="0" smtClean="0"/>
              <a:t>” </a:t>
            </a:r>
            <a:r>
              <a:rPr lang="es-ES" baseline="0" dirty="0" err="1" smtClean="0"/>
              <a:t>within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to monitor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activity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570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order</a:t>
            </a:r>
            <a:r>
              <a:rPr lang="es-ES" dirty="0" smtClean="0"/>
              <a:t> to be as </a:t>
            </a:r>
            <a:r>
              <a:rPr lang="es-ES" dirty="0" err="1" smtClean="0"/>
              <a:t>unintrusive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signals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personal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: Smart </a:t>
            </a:r>
            <a:r>
              <a:rPr lang="es-ES" baseline="0" dirty="0" err="1" smtClean="0"/>
              <a:t>phones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weareables</a:t>
            </a:r>
            <a:r>
              <a:rPr lang="es-ES" baseline="0" dirty="0" smtClean="0"/>
              <a:t>, laptops, </a:t>
            </a:r>
            <a:r>
              <a:rPr lang="es-ES" baseline="0" dirty="0" err="1" smtClean="0"/>
              <a:t>tablets</a:t>
            </a: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31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customers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into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“</a:t>
            </a:r>
            <a:r>
              <a:rPr lang="es-ES" baseline="0" dirty="0" err="1" smtClean="0"/>
              <a:t>presence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zones</a:t>
            </a:r>
            <a:r>
              <a:rPr lang="es-ES" baseline="0" dirty="0" smtClean="0"/>
              <a:t>”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captured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retrieved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times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85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taking</a:t>
            </a:r>
            <a:r>
              <a:rPr lang="es-ES" baseline="0" dirty="0" smtClean="0"/>
              <a:t> “</a:t>
            </a:r>
            <a:r>
              <a:rPr lang="es-ES" baseline="0" dirty="0" err="1" smtClean="0"/>
              <a:t>shots</a:t>
            </a:r>
            <a:r>
              <a:rPr lang="es-ES" baseline="0" dirty="0" smtClean="0"/>
              <a:t>” of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moment</a:t>
            </a:r>
            <a:r>
              <a:rPr lang="es-ES" baseline="0" dirty="0" smtClean="0"/>
              <a:t> in time.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42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have</a:t>
            </a:r>
            <a:r>
              <a:rPr lang="es-ES" dirty="0" smtClean="0"/>
              <a:t> a look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let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, </a:t>
            </a:r>
            <a:r>
              <a:rPr lang="es-ES" dirty="0" err="1" smtClean="0"/>
              <a:t>let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… </a:t>
            </a:r>
            <a:r>
              <a:rPr lang="es-ES" dirty="0" err="1" smtClean="0"/>
              <a:t>understand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customers</a:t>
            </a:r>
            <a:r>
              <a:rPr lang="es-ES" baseline="0" dirty="0" smtClean="0"/>
              <a:t> are ‘</a:t>
            </a:r>
            <a:r>
              <a:rPr lang="es-ES" baseline="0" dirty="0" err="1" smtClean="0"/>
              <a:t>moving</a:t>
            </a:r>
            <a:r>
              <a:rPr lang="es-ES" baseline="0" dirty="0" smtClean="0"/>
              <a:t>’ </a:t>
            </a:r>
            <a:r>
              <a:rPr lang="es-ES" baseline="0" dirty="0" err="1" smtClean="0"/>
              <a:t>into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“Open </a:t>
            </a:r>
            <a:r>
              <a:rPr lang="es-ES" baseline="0" dirty="0" err="1" smtClean="0"/>
              <a:t>Space</a:t>
            </a:r>
            <a:r>
              <a:rPr lang="es-ES" baseline="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55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Julio Palma, </a:t>
            </a:r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Technology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Architect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Accenture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based</a:t>
            </a:r>
            <a:r>
              <a:rPr lang="es-ES" baseline="0" dirty="0" smtClean="0"/>
              <a:t> in Málaga, in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62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can use </a:t>
            </a:r>
            <a:r>
              <a:rPr lang="es-ES" dirty="0" err="1" smtClean="0"/>
              <a:t>collected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multiple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ways</a:t>
            </a:r>
            <a:r>
              <a:rPr lang="es-ES" baseline="0" dirty="0" smtClean="0"/>
              <a:t>: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in “real time” </a:t>
            </a:r>
            <a:r>
              <a:rPr lang="es-ES" baseline="0" dirty="0" err="1" smtClean="0"/>
              <a:t>trying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answer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questions</a:t>
            </a:r>
            <a:r>
              <a:rPr lang="es-ES" baseline="0" dirty="0" smtClean="0"/>
              <a:t>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Where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customers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located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moment</a:t>
            </a:r>
            <a:r>
              <a:rPr lang="es-ES" baseline="0" dirty="0" smtClean="0"/>
              <a:t> in time?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…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Which places are capturing the customer attention? Which</a:t>
            </a:r>
            <a:r>
              <a:rPr lang="en-US" baseline="0" dirty="0" smtClean="0"/>
              <a:t> places has a high density </a:t>
            </a:r>
            <a:r>
              <a:rPr lang="en-US" baseline="0" smtClean="0"/>
              <a:t>of customer.	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065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analyse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aggregated</a:t>
            </a:r>
            <a:r>
              <a:rPr lang="es-ES" baseline="0" dirty="0" smtClean="0"/>
              <a:t> data,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case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as a </a:t>
            </a:r>
            <a:r>
              <a:rPr lang="es-ES" baseline="0" dirty="0" err="1" smtClean="0"/>
              <a:t>way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understand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customer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habits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customers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store,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spent</a:t>
            </a:r>
            <a:r>
              <a:rPr lang="es-ES" baseline="0" dirty="0" smtClean="0"/>
              <a:t> more time (</a:t>
            </a:r>
            <a:r>
              <a:rPr lang="es-ES" baseline="0" dirty="0" err="1" smtClean="0"/>
              <a:t>special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offers</a:t>
            </a:r>
            <a:r>
              <a:rPr lang="es-ES" baseline="0" dirty="0" smtClean="0"/>
              <a:t>?, at </a:t>
            </a:r>
            <a:r>
              <a:rPr lang="es-ES" baseline="0" dirty="0" err="1" smtClean="0"/>
              <a:t>electronic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music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department</a:t>
            </a:r>
            <a:r>
              <a:rPr lang="es-ES" baseline="0" dirty="0" smtClean="0"/>
              <a:t>?),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places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store, hospital, </a:t>
            </a:r>
            <a:r>
              <a:rPr lang="es-ES" baseline="0" dirty="0" err="1" smtClean="0"/>
              <a:t>airport</a:t>
            </a:r>
            <a:r>
              <a:rPr lang="es-ES" baseline="0" dirty="0" smtClean="0"/>
              <a:t>… are </a:t>
            </a:r>
            <a:r>
              <a:rPr lang="es-ES" baseline="0" dirty="0" err="1" smtClean="0"/>
              <a:t>capturing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people’s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attention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helps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</a:t>
            </a:r>
            <a:r>
              <a:rPr lang="es-ES" baseline="0" dirty="0" smtClean="0"/>
              <a:t> to plan,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working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shifts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attendants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distribution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better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317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develop</a:t>
            </a:r>
            <a:r>
              <a:rPr lang="es-ES" dirty="0" smtClean="0"/>
              <a:t> a new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zones</a:t>
            </a:r>
            <a:r>
              <a:rPr lang="es-ES" baseline="0" dirty="0" smtClean="0"/>
              <a:t>?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previous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products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exactly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wont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aproach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objective</a:t>
            </a:r>
            <a:r>
              <a:rPr lang="es-ES" baseline="0" dirty="0" smtClean="0"/>
              <a:t>: TCO </a:t>
            </a:r>
            <a:r>
              <a:rPr lang="es-ES" baseline="0" dirty="0" err="1" smtClean="0"/>
              <a:t>should</a:t>
            </a:r>
            <a:r>
              <a:rPr lang="es-ES" baseline="0" dirty="0" smtClean="0"/>
              <a:t> be as </a:t>
            </a:r>
            <a:r>
              <a:rPr lang="es-ES" baseline="0" dirty="0" err="1" smtClean="0"/>
              <a:t>low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smtClean="0"/>
              <a:t>- </a:t>
            </a:r>
            <a:r>
              <a:rPr lang="es-ES" baseline="0" dirty="0" err="1" smtClean="0"/>
              <a:t>we’re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to use open </a:t>
            </a:r>
            <a:r>
              <a:rPr lang="es-ES" baseline="0" dirty="0" err="1" smtClean="0"/>
              <a:t>standards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minimise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cost</a:t>
            </a:r>
            <a:r>
              <a:rPr lang="es-ES" baseline="0" dirty="0" smtClean="0"/>
              <a:t> of software </a:t>
            </a:r>
            <a:r>
              <a:rPr lang="es-ES" baseline="0" dirty="0" err="1" smtClean="0"/>
              <a:t>licenses</a:t>
            </a:r>
            <a:r>
              <a:rPr lang="es-E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we’re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low-cost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easy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obtain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devices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a simple and </a:t>
            </a:r>
            <a:r>
              <a:rPr lang="es-ES" baseline="0" dirty="0" err="1" smtClean="0"/>
              <a:t>lightweight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solution</a:t>
            </a:r>
            <a:r>
              <a:rPr lang="es-ES" baseline="0" dirty="0" smtClean="0"/>
              <a:t>, and of </a:t>
            </a:r>
            <a:r>
              <a:rPr lang="es-ES" baseline="0" dirty="0" err="1" smtClean="0"/>
              <a:t>course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easy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scale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smtClean="0"/>
              <a:t>-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698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indentify</a:t>
            </a:r>
            <a:r>
              <a:rPr lang="es-ES" baseline="0" dirty="0" smtClean="0"/>
              <a:t> Python and Java as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programming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languages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runtimes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platform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Basically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we’ll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device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sniffing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uses a Java ME </a:t>
            </a:r>
            <a:r>
              <a:rPr lang="es-ES" baseline="0" dirty="0" err="1" smtClean="0"/>
              <a:t>midlet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Python</a:t>
            </a:r>
            <a:r>
              <a:rPr lang="es-ES" baseline="0" dirty="0" smtClean="0"/>
              <a:t> script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sniff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arround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area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know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ssignal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strength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mac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adress</a:t>
            </a:r>
            <a:r>
              <a:rPr lang="es-ES" baseline="0" dirty="0" smtClean="0"/>
              <a:t>,</a:t>
            </a:r>
            <a:r>
              <a:rPr lang="en-US" baseline="0" dirty="0" smtClean="0"/>
              <a:t>…</a:t>
            </a:r>
            <a:r>
              <a:rPr lang="es-ES" baseline="0" dirty="0" smtClean="0"/>
              <a:t>), </a:t>
            </a:r>
            <a:r>
              <a:rPr lang="es-ES" baseline="0" dirty="0" err="1" smtClean="0"/>
              <a:t>sending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a data </a:t>
            </a:r>
            <a:r>
              <a:rPr lang="es-ES" baseline="0" dirty="0" err="1" smtClean="0"/>
              <a:t>collector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err="1" smtClean="0"/>
              <a:t>The</a:t>
            </a:r>
            <a:r>
              <a:rPr lang="es-ES" baseline="0" dirty="0" smtClean="0"/>
              <a:t> data </a:t>
            </a:r>
            <a:r>
              <a:rPr lang="es-ES" baseline="0" dirty="0" err="1" smtClean="0"/>
              <a:t>collector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run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python</a:t>
            </a:r>
            <a:r>
              <a:rPr lang="es-ES" baseline="0" dirty="0" smtClean="0"/>
              <a:t> script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a Java SE server </a:t>
            </a:r>
            <a:r>
              <a:rPr lang="es-ES" baseline="0" dirty="0" err="1" smtClean="0"/>
              <a:t>application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integrate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sniffers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collected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collector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platform</a:t>
            </a:r>
            <a:r>
              <a:rPr lang="es-E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s-ES" baseline="0" dirty="0" err="1" smtClean="0"/>
              <a:t>To</a:t>
            </a:r>
            <a:r>
              <a:rPr lang="es-ES" baseline="0" dirty="0" smtClean="0"/>
              <a:t> listen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he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we’re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Bluetooth </a:t>
            </a:r>
            <a:r>
              <a:rPr lang="es-ES" baseline="0" dirty="0" err="1" smtClean="0"/>
              <a:t>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because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more precise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WiFi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nor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frequently</a:t>
            </a:r>
            <a:r>
              <a:rPr lang="es-ES" baseline="0" dirty="0" smtClean="0"/>
              <a:t> use as </a:t>
            </a:r>
            <a:r>
              <a:rPr lang="es-ES" baseline="0" dirty="0" err="1" smtClean="0"/>
              <a:t>WiFi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fast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mostly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wearables</a:t>
            </a:r>
            <a:r>
              <a:rPr lang="es-E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software </a:t>
            </a:r>
            <a:r>
              <a:rPr lang="es-ES" baseline="0" dirty="0" err="1" smtClean="0"/>
              <a:t>runs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single </a:t>
            </a:r>
            <a:r>
              <a:rPr lang="es-ES" baseline="0" dirty="0" err="1" smtClean="0"/>
              <a:t>board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computers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Raspberry</a:t>
            </a:r>
            <a:r>
              <a:rPr lang="es-ES" baseline="0" dirty="0" smtClean="0"/>
              <a:t> Pi, </a:t>
            </a:r>
            <a:r>
              <a:rPr lang="es-ES" baseline="0" dirty="0" err="1" smtClean="0"/>
              <a:t>Beaglebone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Arduino</a:t>
            </a:r>
            <a:r>
              <a:rPr lang="es-ES" baseline="0" dirty="0" smtClean="0"/>
              <a:t>. In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life</a:t>
            </a:r>
            <a:r>
              <a:rPr lang="es-ES" baseline="0" dirty="0" smtClean="0"/>
              <a:t> demo </a:t>
            </a:r>
            <a:r>
              <a:rPr lang="es-ES" baseline="0" dirty="0" err="1" smtClean="0"/>
              <a:t>we’re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Rapberry</a:t>
            </a:r>
            <a:r>
              <a:rPr lang="es-ES" baseline="0" dirty="0" smtClean="0"/>
              <a:t> Pi</a:t>
            </a:r>
          </a:p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97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28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help</a:t>
            </a:r>
            <a:r>
              <a:rPr lang="en-US" baseline="0" dirty="0" smtClean="0"/>
              <a:t> us to visualize this problem I need help from a friend of mine.</a:t>
            </a:r>
            <a:endParaRPr lang="en-US" dirty="0" smtClean="0"/>
          </a:p>
          <a:p>
            <a:r>
              <a:rPr lang="en-US" dirty="0" smtClean="0"/>
              <a:t>Let me introduce you Mark.</a:t>
            </a:r>
            <a:br>
              <a:rPr lang="en-US" dirty="0" smtClean="0"/>
            </a:br>
            <a:r>
              <a:rPr lang="en-US" dirty="0" smtClean="0"/>
              <a:t>He's very excited in his new role as an open space manager.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58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Open Space Manager</a:t>
            </a:r>
            <a:r>
              <a:rPr lang="en-US" baseline="0" dirty="0" smtClean="0"/>
              <a:t> he needs to manage spaces with a little number of customers 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52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  and others with a huge amount of them.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66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Customers</a:t>
            </a:r>
            <a:r>
              <a:rPr lang="es-ES" dirty="0" smtClean="0"/>
              <a:t> can be </a:t>
            </a:r>
            <a:r>
              <a:rPr lang="es-ES" dirty="0" err="1" smtClean="0"/>
              <a:t>indoors</a:t>
            </a:r>
            <a:r>
              <a:rPr lang="es-ES" dirty="0" smtClean="0"/>
              <a:t> ...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2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...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outdoors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93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He is not restricted to one specific industry,</a:t>
            </a:r>
            <a:r>
              <a:rPr lang="en-GB" baseline="0" dirty="0" smtClean="0"/>
              <a:t> he can manage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i="1" dirty="0" smtClean="0"/>
              <a:t>Department stores, smaller stores, hypermarkets</a:t>
            </a:r>
            <a:endParaRPr kumimoji="0" lang="es-ES" sz="9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84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i="1" dirty="0" smtClean="0"/>
              <a:t>Museums, airports, train/bus stations</a:t>
            </a:r>
            <a:endParaRPr lang="en-GB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96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" r="8370" b="8522"/>
          <a:stretch/>
        </p:blipFill>
        <p:spPr>
          <a:xfrm>
            <a:off x="465161" y="1039389"/>
            <a:ext cx="4011061" cy="39352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 bwMode="gray">
          <a:xfrm>
            <a:off x="465161" y="1039389"/>
            <a:ext cx="4011061" cy="3935225"/>
          </a:xfrm>
          <a:prstGeom prst="rect">
            <a:avLst/>
          </a:prstGeom>
          <a:solidFill>
            <a:schemeClr val="bg1">
              <a:alpha val="47000"/>
            </a:schemeClr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9" b="-213"/>
          <a:stretch/>
        </p:blipFill>
        <p:spPr>
          <a:xfrm>
            <a:off x="0" y="0"/>
            <a:ext cx="9144000" cy="5157000"/>
          </a:xfrm>
          <a:prstGeom prst="rect">
            <a:avLst/>
          </a:prstGeom>
        </p:spPr>
      </p:pic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39389"/>
            <a:ext cx="8400057" cy="46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 lang="en-US" sz="2000" b="0" kern="1200" spc="0" baseline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70206"/>
            <a:ext cx="8400057" cy="55735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3600" b="1" spc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presentation title</a:t>
            </a:r>
            <a:endParaRPr lang="en-US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81000" y="4765674"/>
            <a:ext cx="2451100" cy="2137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Copyright © 2015 Accenture  All rights reserved.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5" y="4102038"/>
            <a:ext cx="2125621" cy="686272"/>
          </a:xfrm>
          <a:prstGeom prst="rect">
            <a:avLst/>
          </a:prstGeom>
        </p:spPr>
      </p:pic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6505495" y="2414279"/>
            <a:ext cx="2275562" cy="1532652"/>
            <a:chOff x="393179" y="620688"/>
            <a:chExt cx="3394075" cy="2286000"/>
          </a:xfrm>
        </p:grpSpPr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899592" y="620688"/>
              <a:ext cx="2239963" cy="2286000"/>
            </a:xfrm>
            <a:custGeom>
              <a:avLst/>
              <a:gdLst/>
              <a:ahLst/>
              <a:cxnLst>
                <a:cxn ang="0">
                  <a:pos x="2823" y="1148"/>
                </a:cxn>
                <a:cxn ang="0">
                  <a:pos x="0" y="2881"/>
                </a:cxn>
                <a:cxn ang="0">
                  <a:pos x="5" y="2241"/>
                </a:cxn>
                <a:cxn ang="0">
                  <a:pos x="40" y="2227"/>
                </a:cxn>
                <a:cxn ang="0">
                  <a:pos x="107" y="2201"/>
                </a:cxn>
                <a:cxn ang="0">
                  <a:pos x="201" y="2164"/>
                </a:cxn>
                <a:cxn ang="0">
                  <a:pos x="319" y="2120"/>
                </a:cxn>
                <a:cxn ang="0">
                  <a:pos x="455" y="2067"/>
                </a:cxn>
                <a:cxn ang="0">
                  <a:pos x="607" y="2008"/>
                </a:cxn>
                <a:cxn ang="0">
                  <a:pos x="770" y="1945"/>
                </a:cxn>
                <a:cxn ang="0">
                  <a:pos x="939" y="1881"/>
                </a:cxn>
                <a:cxn ang="0">
                  <a:pos x="1196" y="1781"/>
                </a:cxn>
                <a:cxn ang="0">
                  <a:pos x="1365" y="1717"/>
                </a:cxn>
                <a:cxn ang="0">
                  <a:pos x="1526" y="1655"/>
                </a:cxn>
                <a:cxn ang="0">
                  <a:pos x="1675" y="1597"/>
                </a:cxn>
                <a:cxn ang="0">
                  <a:pos x="1808" y="1546"/>
                </a:cxn>
                <a:cxn ang="0">
                  <a:pos x="1921" y="1503"/>
                </a:cxn>
                <a:cxn ang="0">
                  <a:pos x="2010" y="1468"/>
                </a:cxn>
                <a:cxn ang="0">
                  <a:pos x="2072" y="1445"/>
                </a:cxn>
                <a:cxn ang="0">
                  <a:pos x="2010" y="1421"/>
                </a:cxn>
                <a:cxn ang="0">
                  <a:pos x="1921" y="1387"/>
                </a:cxn>
                <a:cxn ang="0">
                  <a:pos x="1808" y="1342"/>
                </a:cxn>
                <a:cxn ang="0">
                  <a:pos x="1675" y="1290"/>
                </a:cxn>
                <a:cxn ang="0">
                  <a:pos x="1526" y="1232"/>
                </a:cxn>
                <a:cxn ang="0">
                  <a:pos x="1365" y="1169"/>
                </a:cxn>
                <a:cxn ang="0">
                  <a:pos x="1196" y="1105"/>
                </a:cxn>
                <a:cxn ang="0">
                  <a:pos x="939" y="1005"/>
                </a:cxn>
                <a:cxn ang="0">
                  <a:pos x="687" y="907"/>
                </a:cxn>
                <a:cxn ang="0">
                  <a:pos x="529" y="846"/>
                </a:cxn>
                <a:cxn ang="0">
                  <a:pos x="385" y="790"/>
                </a:cxn>
                <a:cxn ang="0">
                  <a:pos x="257" y="740"/>
                </a:cxn>
                <a:cxn ang="0">
                  <a:pos x="151" y="698"/>
                </a:cxn>
                <a:cxn ang="0">
                  <a:pos x="70" y="667"/>
                </a:cxn>
                <a:cxn ang="0">
                  <a:pos x="19" y="647"/>
                </a:cxn>
                <a:cxn ang="0">
                  <a:pos x="0" y="640"/>
                </a:cxn>
              </a:cxnLst>
              <a:rect l="0" t="0" r="r" b="b"/>
              <a:pathLst>
                <a:path w="2823" h="2881">
                  <a:moveTo>
                    <a:pt x="0" y="0"/>
                  </a:moveTo>
                  <a:lnTo>
                    <a:pt x="2823" y="1148"/>
                  </a:lnTo>
                  <a:lnTo>
                    <a:pt x="2823" y="1735"/>
                  </a:lnTo>
                  <a:lnTo>
                    <a:pt x="0" y="2881"/>
                  </a:lnTo>
                  <a:lnTo>
                    <a:pt x="0" y="2242"/>
                  </a:lnTo>
                  <a:lnTo>
                    <a:pt x="5" y="2241"/>
                  </a:lnTo>
                  <a:lnTo>
                    <a:pt x="19" y="2236"/>
                  </a:lnTo>
                  <a:lnTo>
                    <a:pt x="40" y="2227"/>
                  </a:lnTo>
                  <a:lnTo>
                    <a:pt x="70" y="2216"/>
                  </a:lnTo>
                  <a:lnTo>
                    <a:pt x="107" y="2201"/>
                  </a:lnTo>
                  <a:lnTo>
                    <a:pt x="151" y="2184"/>
                  </a:lnTo>
                  <a:lnTo>
                    <a:pt x="201" y="2164"/>
                  </a:lnTo>
                  <a:lnTo>
                    <a:pt x="257" y="2143"/>
                  </a:lnTo>
                  <a:lnTo>
                    <a:pt x="319" y="2120"/>
                  </a:lnTo>
                  <a:lnTo>
                    <a:pt x="385" y="2095"/>
                  </a:lnTo>
                  <a:lnTo>
                    <a:pt x="455" y="2067"/>
                  </a:lnTo>
                  <a:lnTo>
                    <a:pt x="529" y="2038"/>
                  </a:lnTo>
                  <a:lnTo>
                    <a:pt x="607" y="2008"/>
                  </a:lnTo>
                  <a:lnTo>
                    <a:pt x="687" y="1977"/>
                  </a:lnTo>
                  <a:lnTo>
                    <a:pt x="770" y="1945"/>
                  </a:lnTo>
                  <a:lnTo>
                    <a:pt x="854" y="1914"/>
                  </a:lnTo>
                  <a:lnTo>
                    <a:pt x="939" y="1881"/>
                  </a:lnTo>
                  <a:lnTo>
                    <a:pt x="1111" y="1814"/>
                  </a:lnTo>
                  <a:lnTo>
                    <a:pt x="1196" y="1781"/>
                  </a:lnTo>
                  <a:lnTo>
                    <a:pt x="1282" y="1748"/>
                  </a:lnTo>
                  <a:lnTo>
                    <a:pt x="1365" y="1717"/>
                  </a:lnTo>
                  <a:lnTo>
                    <a:pt x="1446" y="1685"/>
                  </a:lnTo>
                  <a:lnTo>
                    <a:pt x="1526" y="1655"/>
                  </a:lnTo>
                  <a:lnTo>
                    <a:pt x="1602" y="1625"/>
                  </a:lnTo>
                  <a:lnTo>
                    <a:pt x="1675" y="1597"/>
                  </a:lnTo>
                  <a:lnTo>
                    <a:pt x="1743" y="1571"/>
                  </a:lnTo>
                  <a:lnTo>
                    <a:pt x="1808" y="1546"/>
                  </a:lnTo>
                  <a:lnTo>
                    <a:pt x="1868" y="1523"/>
                  </a:lnTo>
                  <a:lnTo>
                    <a:pt x="1921" y="1503"/>
                  </a:lnTo>
                  <a:lnTo>
                    <a:pt x="1969" y="1484"/>
                  </a:lnTo>
                  <a:lnTo>
                    <a:pt x="2010" y="1468"/>
                  </a:lnTo>
                  <a:lnTo>
                    <a:pt x="2045" y="1455"/>
                  </a:lnTo>
                  <a:lnTo>
                    <a:pt x="2072" y="1445"/>
                  </a:lnTo>
                  <a:lnTo>
                    <a:pt x="2045" y="1435"/>
                  </a:lnTo>
                  <a:lnTo>
                    <a:pt x="2010" y="1421"/>
                  </a:lnTo>
                  <a:lnTo>
                    <a:pt x="1969" y="1405"/>
                  </a:lnTo>
                  <a:lnTo>
                    <a:pt x="1921" y="1387"/>
                  </a:lnTo>
                  <a:lnTo>
                    <a:pt x="1868" y="1365"/>
                  </a:lnTo>
                  <a:lnTo>
                    <a:pt x="1808" y="1342"/>
                  </a:lnTo>
                  <a:lnTo>
                    <a:pt x="1743" y="1317"/>
                  </a:lnTo>
                  <a:lnTo>
                    <a:pt x="1675" y="1290"/>
                  </a:lnTo>
                  <a:lnTo>
                    <a:pt x="1602" y="1262"/>
                  </a:lnTo>
                  <a:lnTo>
                    <a:pt x="1526" y="1232"/>
                  </a:lnTo>
                  <a:lnTo>
                    <a:pt x="1446" y="1201"/>
                  </a:lnTo>
                  <a:lnTo>
                    <a:pt x="1365" y="1169"/>
                  </a:lnTo>
                  <a:lnTo>
                    <a:pt x="1282" y="1138"/>
                  </a:lnTo>
                  <a:lnTo>
                    <a:pt x="1196" y="1105"/>
                  </a:lnTo>
                  <a:lnTo>
                    <a:pt x="1111" y="1071"/>
                  </a:lnTo>
                  <a:lnTo>
                    <a:pt x="939" y="1005"/>
                  </a:lnTo>
                  <a:lnTo>
                    <a:pt x="770" y="939"/>
                  </a:lnTo>
                  <a:lnTo>
                    <a:pt x="687" y="907"/>
                  </a:lnTo>
                  <a:lnTo>
                    <a:pt x="607" y="876"/>
                  </a:lnTo>
                  <a:lnTo>
                    <a:pt x="529" y="846"/>
                  </a:lnTo>
                  <a:lnTo>
                    <a:pt x="455" y="816"/>
                  </a:lnTo>
                  <a:lnTo>
                    <a:pt x="385" y="790"/>
                  </a:lnTo>
                  <a:lnTo>
                    <a:pt x="319" y="765"/>
                  </a:lnTo>
                  <a:lnTo>
                    <a:pt x="257" y="740"/>
                  </a:lnTo>
                  <a:lnTo>
                    <a:pt x="201" y="718"/>
                  </a:lnTo>
                  <a:lnTo>
                    <a:pt x="151" y="698"/>
                  </a:lnTo>
                  <a:lnTo>
                    <a:pt x="107" y="682"/>
                  </a:lnTo>
                  <a:lnTo>
                    <a:pt x="70" y="667"/>
                  </a:lnTo>
                  <a:lnTo>
                    <a:pt x="40" y="655"/>
                  </a:lnTo>
                  <a:lnTo>
                    <a:pt x="19" y="647"/>
                  </a:lnTo>
                  <a:lnTo>
                    <a:pt x="5" y="642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3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auto">
            <a:xfrm>
              <a:off x="393179" y="1552551"/>
              <a:ext cx="3394075" cy="277813"/>
            </a:xfrm>
            <a:custGeom>
              <a:avLst/>
              <a:gdLst/>
              <a:ahLst/>
              <a:cxnLst>
                <a:cxn ang="0">
                  <a:pos x="2035" y="194"/>
                </a:cxn>
                <a:cxn ang="0">
                  <a:pos x="2073" y="188"/>
                </a:cxn>
                <a:cxn ang="0">
                  <a:pos x="4107" y="247"/>
                </a:cxn>
                <a:cxn ang="0">
                  <a:pos x="3925" y="113"/>
                </a:cxn>
                <a:cxn ang="0">
                  <a:pos x="3627" y="128"/>
                </a:cxn>
                <a:cxn ang="0">
                  <a:pos x="3122" y="143"/>
                </a:cxn>
                <a:cxn ang="0">
                  <a:pos x="2600" y="126"/>
                </a:cxn>
                <a:cxn ang="0">
                  <a:pos x="1451" y="244"/>
                </a:cxn>
                <a:cxn ang="0">
                  <a:pos x="1020" y="113"/>
                </a:cxn>
                <a:cxn ang="0">
                  <a:pos x="841" y="121"/>
                </a:cxn>
                <a:cxn ang="0">
                  <a:pos x="895" y="219"/>
                </a:cxn>
                <a:cxn ang="0">
                  <a:pos x="340" y="163"/>
                </a:cxn>
                <a:cxn ang="0">
                  <a:pos x="413" y="145"/>
                </a:cxn>
                <a:cxn ang="0">
                  <a:pos x="3408" y="87"/>
                </a:cxn>
                <a:cxn ang="0">
                  <a:pos x="3966" y="87"/>
                </a:cxn>
                <a:cxn ang="0">
                  <a:pos x="3970" y="247"/>
                </a:cxn>
                <a:cxn ang="0">
                  <a:pos x="3870" y="143"/>
                </a:cxn>
                <a:cxn ang="0">
                  <a:pos x="3794" y="193"/>
                </a:cxn>
                <a:cxn ang="0">
                  <a:pos x="3685" y="87"/>
                </a:cxn>
                <a:cxn ang="0">
                  <a:pos x="3686" y="247"/>
                </a:cxn>
                <a:cxn ang="0">
                  <a:pos x="3585" y="169"/>
                </a:cxn>
                <a:cxn ang="0">
                  <a:pos x="3227" y="156"/>
                </a:cxn>
                <a:cxn ang="0">
                  <a:pos x="3209" y="272"/>
                </a:cxn>
                <a:cxn ang="0">
                  <a:pos x="3127" y="90"/>
                </a:cxn>
                <a:cxn ang="0">
                  <a:pos x="2542" y="211"/>
                </a:cxn>
                <a:cxn ang="0">
                  <a:pos x="2522" y="249"/>
                </a:cxn>
                <a:cxn ang="0">
                  <a:pos x="2459" y="103"/>
                </a:cxn>
                <a:cxn ang="0">
                  <a:pos x="2368" y="166"/>
                </a:cxn>
                <a:cxn ang="0">
                  <a:pos x="2393" y="271"/>
                </a:cxn>
                <a:cxn ang="0">
                  <a:pos x="2245" y="83"/>
                </a:cxn>
                <a:cxn ang="0">
                  <a:pos x="2219" y="123"/>
                </a:cxn>
                <a:cxn ang="0">
                  <a:pos x="2225" y="87"/>
                </a:cxn>
                <a:cxn ang="0">
                  <a:pos x="2066" y="256"/>
                </a:cxn>
                <a:cxn ang="0">
                  <a:pos x="2033" y="168"/>
                </a:cxn>
                <a:cxn ang="0">
                  <a:pos x="1985" y="110"/>
                </a:cxn>
                <a:cxn ang="0">
                  <a:pos x="1859" y="93"/>
                </a:cxn>
                <a:cxn ang="0">
                  <a:pos x="1890" y="120"/>
                </a:cxn>
                <a:cxn ang="0">
                  <a:pos x="1779" y="118"/>
                </a:cxn>
                <a:cxn ang="0">
                  <a:pos x="1758" y="93"/>
                </a:cxn>
                <a:cxn ang="0">
                  <a:pos x="1584" y="87"/>
                </a:cxn>
                <a:cxn ang="0">
                  <a:pos x="1539" y="128"/>
                </a:cxn>
                <a:cxn ang="0">
                  <a:pos x="1388" y="206"/>
                </a:cxn>
                <a:cxn ang="0">
                  <a:pos x="1179" y="150"/>
                </a:cxn>
                <a:cxn ang="0">
                  <a:pos x="1229" y="83"/>
                </a:cxn>
                <a:cxn ang="0">
                  <a:pos x="1018" y="226"/>
                </a:cxn>
                <a:cxn ang="0">
                  <a:pos x="975" y="229"/>
                </a:cxn>
                <a:cxn ang="0">
                  <a:pos x="924" y="110"/>
                </a:cxn>
                <a:cxn ang="0">
                  <a:pos x="824" y="352"/>
                </a:cxn>
                <a:cxn ang="0">
                  <a:pos x="416" y="113"/>
                </a:cxn>
                <a:cxn ang="0">
                  <a:pos x="310" y="310"/>
                </a:cxn>
                <a:cxn ang="0">
                  <a:pos x="395" y="262"/>
                </a:cxn>
                <a:cxn ang="0">
                  <a:pos x="347" y="87"/>
                </a:cxn>
                <a:cxn ang="0">
                  <a:pos x="3010" y="80"/>
                </a:cxn>
                <a:cxn ang="0">
                  <a:pos x="4142" y="249"/>
                </a:cxn>
                <a:cxn ang="0">
                  <a:pos x="4049" y="110"/>
                </a:cxn>
                <a:cxn ang="0">
                  <a:pos x="3343" y="45"/>
                </a:cxn>
                <a:cxn ang="0">
                  <a:pos x="3051" y="73"/>
                </a:cxn>
                <a:cxn ang="0">
                  <a:pos x="496" y="5"/>
                </a:cxn>
                <a:cxn ang="0">
                  <a:pos x="638" y="131"/>
                </a:cxn>
                <a:cxn ang="0">
                  <a:pos x="531" y="271"/>
                </a:cxn>
                <a:cxn ang="0">
                  <a:pos x="181" y="5"/>
                </a:cxn>
                <a:cxn ang="0">
                  <a:pos x="1340" y="30"/>
                </a:cxn>
                <a:cxn ang="0">
                  <a:pos x="1250" y="87"/>
                </a:cxn>
              </a:cxnLst>
              <a:rect l="0" t="0" r="r" b="b"/>
              <a:pathLst>
                <a:path w="4277" h="352">
                  <a:moveTo>
                    <a:pt x="4223" y="218"/>
                  </a:moveTo>
                  <a:lnTo>
                    <a:pt x="4277" y="218"/>
                  </a:lnTo>
                  <a:lnTo>
                    <a:pt x="4277" y="271"/>
                  </a:lnTo>
                  <a:lnTo>
                    <a:pt x="4223" y="271"/>
                  </a:lnTo>
                  <a:lnTo>
                    <a:pt x="4223" y="218"/>
                  </a:lnTo>
                  <a:close/>
                  <a:moveTo>
                    <a:pt x="2676" y="218"/>
                  </a:moveTo>
                  <a:lnTo>
                    <a:pt x="2729" y="218"/>
                  </a:lnTo>
                  <a:lnTo>
                    <a:pt x="2729" y="271"/>
                  </a:lnTo>
                  <a:lnTo>
                    <a:pt x="2676" y="271"/>
                  </a:lnTo>
                  <a:lnTo>
                    <a:pt x="2676" y="218"/>
                  </a:lnTo>
                  <a:close/>
                  <a:moveTo>
                    <a:pt x="2064" y="188"/>
                  </a:moveTo>
                  <a:lnTo>
                    <a:pt x="2050" y="189"/>
                  </a:lnTo>
                  <a:lnTo>
                    <a:pt x="2035" y="194"/>
                  </a:lnTo>
                  <a:lnTo>
                    <a:pt x="2023" y="201"/>
                  </a:lnTo>
                  <a:lnTo>
                    <a:pt x="2015" y="211"/>
                  </a:lnTo>
                  <a:lnTo>
                    <a:pt x="2011" y="224"/>
                  </a:lnTo>
                  <a:lnTo>
                    <a:pt x="2013" y="232"/>
                  </a:lnTo>
                  <a:lnTo>
                    <a:pt x="2015" y="237"/>
                  </a:lnTo>
                  <a:lnTo>
                    <a:pt x="2020" y="242"/>
                  </a:lnTo>
                  <a:lnTo>
                    <a:pt x="2025" y="246"/>
                  </a:lnTo>
                  <a:lnTo>
                    <a:pt x="2031" y="247"/>
                  </a:lnTo>
                  <a:lnTo>
                    <a:pt x="2048" y="242"/>
                  </a:lnTo>
                  <a:lnTo>
                    <a:pt x="2061" y="231"/>
                  </a:lnTo>
                  <a:lnTo>
                    <a:pt x="2069" y="216"/>
                  </a:lnTo>
                  <a:lnTo>
                    <a:pt x="2073" y="199"/>
                  </a:lnTo>
                  <a:lnTo>
                    <a:pt x="2073" y="188"/>
                  </a:lnTo>
                  <a:lnTo>
                    <a:pt x="2064" y="188"/>
                  </a:lnTo>
                  <a:close/>
                  <a:moveTo>
                    <a:pt x="4107" y="110"/>
                  </a:moveTo>
                  <a:lnTo>
                    <a:pt x="4094" y="113"/>
                  </a:lnTo>
                  <a:lnTo>
                    <a:pt x="4083" y="123"/>
                  </a:lnTo>
                  <a:lnTo>
                    <a:pt x="4076" y="138"/>
                  </a:lnTo>
                  <a:lnTo>
                    <a:pt x="4073" y="156"/>
                  </a:lnTo>
                  <a:lnTo>
                    <a:pt x="4071" y="179"/>
                  </a:lnTo>
                  <a:lnTo>
                    <a:pt x="4071" y="194"/>
                  </a:lnTo>
                  <a:lnTo>
                    <a:pt x="4073" y="209"/>
                  </a:lnTo>
                  <a:lnTo>
                    <a:pt x="4078" y="223"/>
                  </a:lnTo>
                  <a:lnTo>
                    <a:pt x="4084" y="236"/>
                  </a:lnTo>
                  <a:lnTo>
                    <a:pt x="4094" y="244"/>
                  </a:lnTo>
                  <a:lnTo>
                    <a:pt x="4107" y="247"/>
                  </a:lnTo>
                  <a:lnTo>
                    <a:pt x="4122" y="242"/>
                  </a:lnTo>
                  <a:lnTo>
                    <a:pt x="4134" y="232"/>
                  </a:lnTo>
                  <a:lnTo>
                    <a:pt x="4141" y="216"/>
                  </a:lnTo>
                  <a:lnTo>
                    <a:pt x="4146" y="198"/>
                  </a:lnTo>
                  <a:lnTo>
                    <a:pt x="4147" y="178"/>
                  </a:lnTo>
                  <a:lnTo>
                    <a:pt x="4146" y="161"/>
                  </a:lnTo>
                  <a:lnTo>
                    <a:pt x="4144" y="146"/>
                  </a:lnTo>
                  <a:lnTo>
                    <a:pt x="4139" y="131"/>
                  </a:lnTo>
                  <a:lnTo>
                    <a:pt x="4131" y="120"/>
                  </a:lnTo>
                  <a:lnTo>
                    <a:pt x="4121" y="113"/>
                  </a:lnTo>
                  <a:lnTo>
                    <a:pt x="4107" y="110"/>
                  </a:lnTo>
                  <a:close/>
                  <a:moveTo>
                    <a:pt x="3940" y="110"/>
                  </a:moveTo>
                  <a:lnTo>
                    <a:pt x="3925" y="113"/>
                  </a:lnTo>
                  <a:lnTo>
                    <a:pt x="3915" y="120"/>
                  </a:lnTo>
                  <a:lnTo>
                    <a:pt x="3908" y="128"/>
                  </a:lnTo>
                  <a:lnTo>
                    <a:pt x="3905" y="136"/>
                  </a:lnTo>
                  <a:lnTo>
                    <a:pt x="3903" y="143"/>
                  </a:lnTo>
                  <a:lnTo>
                    <a:pt x="3973" y="143"/>
                  </a:lnTo>
                  <a:lnTo>
                    <a:pt x="3970" y="126"/>
                  </a:lnTo>
                  <a:lnTo>
                    <a:pt x="3963" y="118"/>
                  </a:lnTo>
                  <a:lnTo>
                    <a:pt x="3953" y="111"/>
                  </a:lnTo>
                  <a:lnTo>
                    <a:pt x="3940" y="110"/>
                  </a:lnTo>
                  <a:close/>
                  <a:moveTo>
                    <a:pt x="3658" y="110"/>
                  </a:moveTo>
                  <a:lnTo>
                    <a:pt x="3643" y="113"/>
                  </a:lnTo>
                  <a:lnTo>
                    <a:pt x="3633" y="120"/>
                  </a:lnTo>
                  <a:lnTo>
                    <a:pt x="3627" y="128"/>
                  </a:lnTo>
                  <a:lnTo>
                    <a:pt x="3623" y="136"/>
                  </a:lnTo>
                  <a:lnTo>
                    <a:pt x="3622" y="143"/>
                  </a:lnTo>
                  <a:lnTo>
                    <a:pt x="3691" y="143"/>
                  </a:lnTo>
                  <a:lnTo>
                    <a:pt x="3688" y="126"/>
                  </a:lnTo>
                  <a:lnTo>
                    <a:pt x="3681" y="118"/>
                  </a:lnTo>
                  <a:lnTo>
                    <a:pt x="3671" y="111"/>
                  </a:lnTo>
                  <a:lnTo>
                    <a:pt x="3658" y="110"/>
                  </a:lnTo>
                  <a:close/>
                  <a:moveTo>
                    <a:pt x="3159" y="110"/>
                  </a:moveTo>
                  <a:lnTo>
                    <a:pt x="3144" y="113"/>
                  </a:lnTo>
                  <a:lnTo>
                    <a:pt x="3134" y="120"/>
                  </a:lnTo>
                  <a:lnTo>
                    <a:pt x="3127" y="128"/>
                  </a:lnTo>
                  <a:lnTo>
                    <a:pt x="3124" y="136"/>
                  </a:lnTo>
                  <a:lnTo>
                    <a:pt x="3122" y="143"/>
                  </a:lnTo>
                  <a:lnTo>
                    <a:pt x="3192" y="143"/>
                  </a:lnTo>
                  <a:lnTo>
                    <a:pt x="3189" y="126"/>
                  </a:lnTo>
                  <a:lnTo>
                    <a:pt x="3182" y="118"/>
                  </a:lnTo>
                  <a:lnTo>
                    <a:pt x="3172" y="111"/>
                  </a:lnTo>
                  <a:lnTo>
                    <a:pt x="3159" y="110"/>
                  </a:lnTo>
                  <a:close/>
                  <a:moveTo>
                    <a:pt x="2570" y="110"/>
                  </a:moveTo>
                  <a:lnTo>
                    <a:pt x="2555" y="113"/>
                  </a:lnTo>
                  <a:lnTo>
                    <a:pt x="2545" y="120"/>
                  </a:lnTo>
                  <a:lnTo>
                    <a:pt x="2539" y="128"/>
                  </a:lnTo>
                  <a:lnTo>
                    <a:pt x="2535" y="136"/>
                  </a:lnTo>
                  <a:lnTo>
                    <a:pt x="2534" y="143"/>
                  </a:lnTo>
                  <a:lnTo>
                    <a:pt x="2603" y="143"/>
                  </a:lnTo>
                  <a:lnTo>
                    <a:pt x="2600" y="126"/>
                  </a:lnTo>
                  <a:lnTo>
                    <a:pt x="2593" y="118"/>
                  </a:lnTo>
                  <a:lnTo>
                    <a:pt x="2584" y="111"/>
                  </a:lnTo>
                  <a:lnTo>
                    <a:pt x="2570" y="110"/>
                  </a:lnTo>
                  <a:close/>
                  <a:moveTo>
                    <a:pt x="1468" y="110"/>
                  </a:moveTo>
                  <a:lnTo>
                    <a:pt x="1451" y="113"/>
                  </a:lnTo>
                  <a:lnTo>
                    <a:pt x="1439" y="121"/>
                  </a:lnTo>
                  <a:lnTo>
                    <a:pt x="1431" y="133"/>
                  </a:lnTo>
                  <a:lnTo>
                    <a:pt x="1428" y="148"/>
                  </a:lnTo>
                  <a:lnTo>
                    <a:pt x="1424" y="164"/>
                  </a:lnTo>
                  <a:lnTo>
                    <a:pt x="1424" y="194"/>
                  </a:lnTo>
                  <a:lnTo>
                    <a:pt x="1431" y="224"/>
                  </a:lnTo>
                  <a:lnTo>
                    <a:pt x="1439" y="236"/>
                  </a:lnTo>
                  <a:lnTo>
                    <a:pt x="1451" y="244"/>
                  </a:lnTo>
                  <a:lnTo>
                    <a:pt x="1468" y="247"/>
                  </a:lnTo>
                  <a:lnTo>
                    <a:pt x="1482" y="244"/>
                  </a:lnTo>
                  <a:lnTo>
                    <a:pt x="1494" y="236"/>
                  </a:lnTo>
                  <a:lnTo>
                    <a:pt x="1502" y="224"/>
                  </a:lnTo>
                  <a:lnTo>
                    <a:pt x="1509" y="194"/>
                  </a:lnTo>
                  <a:lnTo>
                    <a:pt x="1509" y="164"/>
                  </a:lnTo>
                  <a:lnTo>
                    <a:pt x="1506" y="148"/>
                  </a:lnTo>
                  <a:lnTo>
                    <a:pt x="1502" y="133"/>
                  </a:lnTo>
                  <a:lnTo>
                    <a:pt x="1494" y="121"/>
                  </a:lnTo>
                  <a:lnTo>
                    <a:pt x="1482" y="113"/>
                  </a:lnTo>
                  <a:lnTo>
                    <a:pt x="1468" y="110"/>
                  </a:lnTo>
                  <a:close/>
                  <a:moveTo>
                    <a:pt x="1035" y="110"/>
                  </a:moveTo>
                  <a:lnTo>
                    <a:pt x="1020" y="113"/>
                  </a:lnTo>
                  <a:lnTo>
                    <a:pt x="1010" y="120"/>
                  </a:lnTo>
                  <a:lnTo>
                    <a:pt x="1003" y="128"/>
                  </a:lnTo>
                  <a:lnTo>
                    <a:pt x="1000" y="136"/>
                  </a:lnTo>
                  <a:lnTo>
                    <a:pt x="998" y="143"/>
                  </a:lnTo>
                  <a:lnTo>
                    <a:pt x="1070" y="143"/>
                  </a:lnTo>
                  <a:lnTo>
                    <a:pt x="1068" y="135"/>
                  </a:lnTo>
                  <a:lnTo>
                    <a:pt x="1065" y="126"/>
                  </a:lnTo>
                  <a:lnTo>
                    <a:pt x="1058" y="118"/>
                  </a:lnTo>
                  <a:lnTo>
                    <a:pt x="1048" y="111"/>
                  </a:lnTo>
                  <a:lnTo>
                    <a:pt x="1035" y="110"/>
                  </a:lnTo>
                  <a:close/>
                  <a:moveTo>
                    <a:pt x="864" y="110"/>
                  </a:moveTo>
                  <a:lnTo>
                    <a:pt x="851" y="113"/>
                  </a:lnTo>
                  <a:lnTo>
                    <a:pt x="841" y="121"/>
                  </a:lnTo>
                  <a:lnTo>
                    <a:pt x="834" y="133"/>
                  </a:lnTo>
                  <a:lnTo>
                    <a:pt x="827" y="148"/>
                  </a:lnTo>
                  <a:lnTo>
                    <a:pt x="826" y="164"/>
                  </a:lnTo>
                  <a:lnTo>
                    <a:pt x="824" y="179"/>
                  </a:lnTo>
                  <a:lnTo>
                    <a:pt x="826" y="196"/>
                  </a:lnTo>
                  <a:lnTo>
                    <a:pt x="827" y="211"/>
                  </a:lnTo>
                  <a:lnTo>
                    <a:pt x="832" y="226"/>
                  </a:lnTo>
                  <a:lnTo>
                    <a:pt x="841" y="237"/>
                  </a:lnTo>
                  <a:lnTo>
                    <a:pt x="851" y="244"/>
                  </a:lnTo>
                  <a:lnTo>
                    <a:pt x="864" y="247"/>
                  </a:lnTo>
                  <a:lnTo>
                    <a:pt x="877" y="244"/>
                  </a:lnTo>
                  <a:lnTo>
                    <a:pt x="889" y="234"/>
                  </a:lnTo>
                  <a:lnTo>
                    <a:pt x="895" y="219"/>
                  </a:lnTo>
                  <a:lnTo>
                    <a:pt x="899" y="201"/>
                  </a:lnTo>
                  <a:lnTo>
                    <a:pt x="900" y="179"/>
                  </a:lnTo>
                  <a:lnTo>
                    <a:pt x="900" y="164"/>
                  </a:lnTo>
                  <a:lnTo>
                    <a:pt x="899" y="150"/>
                  </a:lnTo>
                  <a:lnTo>
                    <a:pt x="894" y="135"/>
                  </a:lnTo>
                  <a:lnTo>
                    <a:pt x="887" y="121"/>
                  </a:lnTo>
                  <a:lnTo>
                    <a:pt x="877" y="113"/>
                  </a:lnTo>
                  <a:lnTo>
                    <a:pt x="864" y="110"/>
                  </a:lnTo>
                  <a:close/>
                  <a:moveTo>
                    <a:pt x="376" y="110"/>
                  </a:moveTo>
                  <a:lnTo>
                    <a:pt x="363" y="113"/>
                  </a:lnTo>
                  <a:lnTo>
                    <a:pt x="353" y="121"/>
                  </a:lnTo>
                  <a:lnTo>
                    <a:pt x="347" y="133"/>
                  </a:lnTo>
                  <a:lnTo>
                    <a:pt x="340" y="163"/>
                  </a:lnTo>
                  <a:lnTo>
                    <a:pt x="340" y="191"/>
                  </a:lnTo>
                  <a:lnTo>
                    <a:pt x="342" y="206"/>
                  </a:lnTo>
                  <a:lnTo>
                    <a:pt x="347" y="219"/>
                  </a:lnTo>
                  <a:lnTo>
                    <a:pt x="353" y="231"/>
                  </a:lnTo>
                  <a:lnTo>
                    <a:pt x="363" y="239"/>
                  </a:lnTo>
                  <a:lnTo>
                    <a:pt x="376" y="242"/>
                  </a:lnTo>
                  <a:lnTo>
                    <a:pt x="390" y="239"/>
                  </a:lnTo>
                  <a:lnTo>
                    <a:pt x="400" y="231"/>
                  </a:lnTo>
                  <a:lnTo>
                    <a:pt x="408" y="219"/>
                  </a:lnTo>
                  <a:lnTo>
                    <a:pt x="413" y="206"/>
                  </a:lnTo>
                  <a:lnTo>
                    <a:pt x="415" y="189"/>
                  </a:lnTo>
                  <a:lnTo>
                    <a:pt x="416" y="174"/>
                  </a:lnTo>
                  <a:lnTo>
                    <a:pt x="413" y="145"/>
                  </a:lnTo>
                  <a:lnTo>
                    <a:pt x="408" y="131"/>
                  </a:lnTo>
                  <a:lnTo>
                    <a:pt x="400" y="120"/>
                  </a:lnTo>
                  <a:lnTo>
                    <a:pt x="390" y="113"/>
                  </a:lnTo>
                  <a:lnTo>
                    <a:pt x="376" y="110"/>
                  </a:lnTo>
                  <a:close/>
                  <a:moveTo>
                    <a:pt x="3408" y="87"/>
                  </a:moveTo>
                  <a:lnTo>
                    <a:pt x="3446" y="87"/>
                  </a:lnTo>
                  <a:lnTo>
                    <a:pt x="3494" y="221"/>
                  </a:lnTo>
                  <a:lnTo>
                    <a:pt x="3496" y="221"/>
                  </a:lnTo>
                  <a:lnTo>
                    <a:pt x="3537" y="87"/>
                  </a:lnTo>
                  <a:lnTo>
                    <a:pt x="3575" y="87"/>
                  </a:lnTo>
                  <a:lnTo>
                    <a:pt x="3512" y="271"/>
                  </a:lnTo>
                  <a:lnTo>
                    <a:pt x="3477" y="271"/>
                  </a:lnTo>
                  <a:lnTo>
                    <a:pt x="3408" y="87"/>
                  </a:lnTo>
                  <a:close/>
                  <a:moveTo>
                    <a:pt x="3346" y="87"/>
                  </a:moveTo>
                  <a:lnTo>
                    <a:pt x="3381" y="87"/>
                  </a:lnTo>
                  <a:lnTo>
                    <a:pt x="3381" y="271"/>
                  </a:lnTo>
                  <a:lnTo>
                    <a:pt x="3346" y="271"/>
                  </a:lnTo>
                  <a:lnTo>
                    <a:pt x="3346" y="87"/>
                  </a:lnTo>
                  <a:close/>
                  <a:moveTo>
                    <a:pt x="231" y="87"/>
                  </a:moveTo>
                  <a:lnTo>
                    <a:pt x="265" y="87"/>
                  </a:lnTo>
                  <a:lnTo>
                    <a:pt x="265" y="271"/>
                  </a:lnTo>
                  <a:lnTo>
                    <a:pt x="231" y="271"/>
                  </a:lnTo>
                  <a:lnTo>
                    <a:pt x="231" y="87"/>
                  </a:lnTo>
                  <a:close/>
                  <a:moveTo>
                    <a:pt x="3932" y="83"/>
                  </a:moveTo>
                  <a:lnTo>
                    <a:pt x="3942" y="83"/>
                  </a:lnTo>
                  <a:lnTo>
                    <a:pt x="3966" y="87"/>
                  </a:lnTo>
                  <a:lnTo>
                    <a:pt x="3985" y="96"/>
                  </a:lnTo>
                  <a:lnTo>
                    <a:pt x="3998" y="111"/>
                  </a:lnTo>
                  <a:lnTo>
                    <a:pt x="4005" y="131"/>
                  </a:lnTo>
                  <a:lnTo>
                    <a:pt x="4008" y="156"/>
                  </a:lnTo>
                  <a:lnTo>
                    <a:pt x="4008" y="164"/>
                  </a:lnTo>
                  <a:lnTo>
                    <a:pt x="3902" y="164"/>
                  </a:lnTo>
                  <a:lnTo>
                    <a:pt x="3903" y="179"/>
                  </a:lnTo>
                  <a:lnTo>
                    <a:pt x="3907" y="196"/>
                  </a:lnTo>
                  <a:lnTo>
                    <a:pt x="3913" y="211"/>
                  </a:lnTo>
                  <a:lnTo>
                    <a:pt x="3922" y="226"/>
                  </a:lnTo>
                  <a:lnTo>
                    <a:pt x="3935" y="237"/>
                  </a:lnTo>
                  <a:lnTo>
                    <a:pt x="3950" y="244"/>
                  </a:lnTo>
                  <a:lnTo>
                    <a:pt x="3970" y="247"/>
                  </a:lnTo>
                  <a:lnTo>
                    <a:pt x="3990" y="246"/>
                  </a:lnTo>
                  <a:lnTo>
                    <a:pt x="4005" y="241"/>
                  </a:lnTo>
                  <a:lnTo>
                    <a:pt x="4005" y="269"/>
                  </a:lnTo>
                  <a:lnTo>
                    <a:pt x="3990" y="272"/>
                  </a:lnTo>
                  <a:lnTo>
                    <a:pt x="3976" y="274"/>
                  </a:lnTo>
                  <a:lnTo>
                    <a:pt x="3958" y="274"/>
                  </a:lnTo>
                  <a:lnTo>
                    <a:pt x="3933" y="271"/>
                  </a:lnTo>
                  <a:lnTo>
                    <a:pt x="3910" y="262"/>
                  </a:lnTo>
                  <a:lnTo>
                    <a:pt x="3893" y="249"/>
                  </a:lnTo>
                  <a:lnTo>
                    <a:pt x="3880" y="229"/>
                  </a:lnTo>
                  <a:lnTo>
                    <a:pt x="3872" y="203"/>
                  </a:lnTo>
                  <a:lnTo>
                    <a:pt x="3869" y="169"/>
                  </a:lnTo>
                  <a:lnTo>
                    <a:pt x="3870" y="143"/>
                  </a:lnTo>
                  <a:lnTo>
                    <a:pt x="3877" y="123"/>
                  </a:lnTo>
                  <a:lnTo>
                    <a:pt x="3885" y="108"/>
                  </a:lnTo>
                  <a:lnTo>
                    <a:pt x="3897" y="96"/>
                  </a:lnTo>
                  <a:lnTo>
                    <a:pt x="3908" y="90"/>
                  </a:lnTo>
                  <a:lnTo>
                    <a:pt x="3932" y="83"/>
                  </a:lnTo>
                  <a:close/>
                  <a:moveTo>
                    <a:pt x="3850" y="83"/>
                  </a:moveTo>
                  <a:lnTo>
                    <a:pt x="3850" y="121"/>
                  </a:lnTo>
                  <a:lnTo>
                    <a:pt x="3835" y="123"/>
                  </a:lnTo>
                  <a:lnTo>
                    <a:pt x="3822" y="128"/>
                  </a:lnTo>
                  <a:lnTo>
                    <a:pt x="3811" y="136"/>
                  </a:lnTo>
                  <a:lnTo>
                    <a:pt x="3802" y="150"/>
                  </a:lnTo>
                  <a:lnTo>
                    <a:pt x="3796" y="168"/>
                  </a:lnTo>
                  <a:lnTo>
                    <a:pt x="3794" y="193"/>
                  </a:lnTo>
                  <a:lnTo>
                    <a:pt x="3794" y="271"/>
                  </a:lnTo>
                  <a:lnTo>
                    <a:pt x="3759" y="271"/>
                  </a:lnTo>
                  <a:lnTo>
                    <a:pt x="3759" y="87"/>
                  </a:lnTo>
                  <a:lnTo>
                    <a:pt x="3794" y="87"/>
                  </a:lnTo>
                  <a:lnTo>
                    <a:pt x="3794" y="125"/>
                  </a:lnTo>
                  <a:lnTo>
                    <a:pt x="3799" y="115"/>
                  </a:lnTo>
                  <a:lnTo>
                    <a:pt x="3806" y="103"/>
                  </a:lnTo>
                  <a:lnTo>
                    <a:pt x="3816" y="93"/>
                  </a:lnTo>
                  <a:lnTo>
                    <a:pt x="3830" y="87"/>
                  </a:lnTo>
                  <a:lnTo>
                    <a:pt x="3850" y="83"/>
                  </a:lnTo>
                  <a:close/>
                  <a:moveTo>
                    <a:pt x="3650" y="83"/>
                  </a:moveTo>
                  <a:lnTo>
                    <a:pt x="3660" y="83"/>
                  </a:lnTo>
                  <a:lnTo>
                    <a:pt x="3685" y="87"/>
                  </a:lnTo>
                  <a:lnTo>
                    <a:pt x="3703" y="96"/>
                  </a:lnTo>
                  <a:lnTo>
                    <a:pt x="3716" y="111"/>
                  </a:lnTo>
                  <a:lnTo>
                    <a:pt x="3723" y="131"/>
                  </a:lnTo>
                  <a:lnTo>
                    <a:pt x="3726" y="156"/>
                  </a:lnTo>
                  <a:lnTo>
                    <a:pt x="3726" y="164"/>
                  </a:lnTo>
                  <a:lnTo>
                    <a:pt x="3620" y="164"/>
                  </a:lnTo>
                  <a:lnTo>
                    <a:pt x="3622" y="179"/>
                  </a:lnTo>
                  <a:lnTo>
                    <a:pt x="3625" y="196"/>
                  </a:lnTo>
                  <a:lnTo>
                    <a:pt x="3630" y="211"/>
                  </a:lnTo>
                  <a:lnTo>
                    <a:pt x="3640" y="226"/>
                  </a:lnTo>
                  <a:lnTo>
                    <a:pt x="3651" y="237"/>
                  </a:lnTo>
                  <a:lnTo>
                    <a:pt x="3666" y="244"/>
                  </a:lnTo>
                  <a:lnTo>
                    <a:pt x="3686" y="247"/>
                  </a:lnTo>
                  <a:lnTo>
                    <a:pt x="3701" y="246"/>
                  </a:lnTo>
                  <a:lnTo>
                    <a:pt x="3713" y="244"/>
                  </a:lnTo>
                  <a:lnTo>
                    <a:pt x="3721" y="241"/>
                  </a:lnTo>
                  <a:lnTo>
                    <a:pt x="3721" y="269"/>
                  </a:lnTo>
                  <a:lnTo>
                    <a:pt x="3708" y="272"/>
                  </a:lnTo>
                  <a:lnTo>
                    <a:pt x="3693" y="274"/>
                  </a:lnTo>
                  <a:lnTo>
                    <a:pt x="3676" y="274"/>
                  </a:lnTo>
                  <a:lnTo>
                    <a:pt x="3650" y="271"/>
                  </a:lnTo>
                  <a:lnTo>
                    <a:pt x="3628" y="262"/>
                  </a:lnTo>
                  <a:lnTo>
                    <a:pt x="3610" y="249"/>
                  </a:lnTo>
                  <a:lnTo>
                    <a:pt x="3597" y="229"/>
                  </a:lnTo>
                  <a:lnTo>
                    <a:pt x="3588" y="203"/>
                  </a:lnTo>
                  <a:lnTo>
                    <a:pt x="3585" y="169"/>
                  </a:lnTo>
                  <a:lnTo>
                    <a:pt x="3587" y="143"/>
                  </a:lnTo>
                  <a:lnTo>
                    <a:pt x="3593" y="123"/>
                  </a:lnTo>
                  <a:lnTo>
                    <a:pt x="3603" y="108"/>
                  </a:lnTo>
                  <a:lnTo>
                    <a:pt x="3613" y="96"/>
                  </a:lnTo>
                  <a:lnTo>
                    <a:pt x="3627" y="90"/>
                  </a:lnTo>
                  <a:lnTo>
                    <a:pt x="3650" y="83"/>
                  </a:lnTo>
                  <a:close/>
                  <a:moveTo>
                    <a:pt x="3151" y="83"/>
                  </a:moveTo>
                  <a:lnTo>
                    <a:pt x="3161" y="83"/>
                  </a:lnTo>
                  <a:lnTo>
                    <a:pt x="3185" y="87"/>
                  </a:lnTo>
                  <a:lnTo>
                    <a:pt x="3204" y="96"/>
                  </a:lnTo>
                  <a:lnTo>
                    <a:pt x="3217" y="111"/>
                  </a:lnTo>
                  <a:lnTo>
                    <a:pt x="3224" y="131"/>
                  </a:lnTo>
                  <a:lnTo>
                    <a:pt x="3227" y="156"/>
                  </a:lnTo>
                  <a:lnTo>
                    <a:pt x="3227" y="164"/>
                  </a:lnTo>
                  <a:lnTo>
                    <a:pt x="3121" y="164"/>
                  </a:lnTo>
                  <a:lnTo>
                    <a:pt x="3122" y="179"/>
                  </a:lnTo>
                  <a:lnTo>
                    <a:pt x="3126" y="196"/>
                  </a:lnTo>
                  <a:lnTo>
                    <a:pt x="3132" y="211"/>
                  </a:lnTo>
                  <a:lnTo>
                    <a:pt x="3141" y="226"/>
                  </a:lnTo>
                  <a:lnTo>
                    <a:pt x="3154" y="237"/>
                  </a:lnTo>
                  <a:lnTo>
                    <a:pt x="3169" y="244"/>
                  </a:lnTo>
                  <a:lnTo>
                    <a:pt x="3189" y="247"/>
                  </a:lnTo>
                  <a:lnTo>
                    <a:pt x="3209" y="246"/>
                  </a:lnTo>
                  <a:lnTo>
                    <a:pt x="3224" y="241"/>
                  </a:lnTo>
                  <a:lnTo>
                    <a:pt x="3224" y="269"/>
                  </a:lnTo>
                  <a:lnTo>
                    <a:pt x="3209" y="272"/>
                  </a:lnTo>
                  <a:lnTo>
                    <a:pt x="3195" y="274"/>
                  </a:lnTo>
                  <a:lnTo>
                    <a:pt x="3177" y="274"/>
                  </a:lnTo>
                  <a:lnTo>
                    <a:pt x="3152" y="271"/>
                  </a:lnTo>
                  <a:lnTo>
                    <a:pt x="3129" y="262"/>
                  </a:lnTo>
                  <a:lnTo>
                    <a:pt x="3112" y="249"/>
                  </a:lnTo>
                  <a:lnTo>
                    <a:pt x="3099" y="229"/>
                  </a:lnTo>
                  <a:lnTo>
                    <a:pt x="3091" y="203"/>
                  </a:lnTo>
                  <a:lnTo>
                    <a:pt x="3088" y="169"/>
                  </a:lnTo>
                  <a:lnTo>
                    <a:pt x="3089" y="143"/>
                  </a:lnTo>
                  <a:lnTo>
                    <a:pt x="3096" y="123"/>
                  </a:lnTo>
                  <a:lnTo>
                    <a:pt x="3104" y="108"/>
                  </a:lnTo>
                  <a:lnTo>
                    <a:pt x="3116" y="96"/>
                  </a:lnTo>
                  <a:lnTo>
                    <a:pt x="3127" y="90"/>
                  </a:lnTo>
                  <a:lnTo>
                    <a:pt x="3151" y="83"/>
                  </a:lnTo>
                  <a:close/>
                  <a:moveTo>
                    <a:pt x="2562" y="83"/>
                  </a:moveTo>
                  <a:lnTo>
                    <a:pt x="2572" y="83"/>
                  </a:lnTo>
                  <a:lnTo>
                    <a:pt x="2597" y="87"/>
                  </a:lnTo>
                  <a:lnTo>
                    <a:pt x="2615" y="96"/>
                  </a:lnTo>
                  <a:lnTo>
                    <a:pt x="2628" y="111"/>
                  </a:lnTo>
                  <a:lnTo>
                    <a:pt x="2635" y="131"/>
                  </a:lnTo>
                  <a:lnTo>
                    <a:pt x="2638" y="156"/>
                  </a:lnTo>
                  <a:lnTo>
                    <a:pt x="2638" y="164"/>
                  </a:lnTo>
                  <a:lnTo>
                    <a:pt x="2532" y="164"/>
                  </a:lnTo>
                  <a:lnTo>
                    <a:pt x="2534" y="179"/>
                  </a:lnTo>
                  <a:lnTo>
                    <a:pt x="2537" y="196"/>
                  </a:lnTo>
                  <a:lnTo>
                    <a:pt x="2542" y="211"/>
                  </a:lnTo>
                  <a:lnTo>
                    <a:pt x="2552" y="226"/>
                  </a:lnTo>
                  <a:lnTo>
                    <a:pt x="2564" y="237"/>
                  </a:lnTo>
                  <a:lnTo>
                    <a:pt x="2580" y="244"/>
                  </a:lnTo>
                  <a:lnTo>
                    <a:pt x="2600" y="247"/>
                  </a:lnTo>
                  <a:lnTo>
                    <a:pt x="2620" y="246"/>
                  </a:lnTo>
                  <a:lnTo>
                    <a:pt x="2633" y="241"/>
                  </a:lnTo>
                  <a:lnTo>
                    <a:pt x="2633" y="269"/>
                  </a:lnTo>
                  <a:lnTo>
                    <a:pt x="2620" y="272"/>
                  </a:lnTo>
                  <a:lnTo>
                    <a:pt x="2605" y="274"/>
                  </a:lnTo>
                  <a:lnTo>
                    <a:pt x="2588" y="274"/>
                  </a:lnTo>
                  <a:lnTo>
                    <a:pt x="2562" y="271"/>
                  </a:lnTo>
                  <a:lnTo>
                    <a:pt x="2540" y="262"/>
                  </a:lnTo>
                  <a:lnTo>
                    <a:pt x="2522" y="249"/>
                  </a:lnTo>
                  <a:lnTo>
                    <a:pt x="2509" y="229"/>
                  </a:lnTo>
                  <a:lnTo>
                    <a:pt x="2501" y="203"/>
                  </a:lnTo>
                  <a:lnTo>
                    <a:pt x="2497" y="169"/>
                  </a:lnTo>
                  <a:lnTo>
                    <a:pt x="2499" y="143"/>
                  </a:lnTo>
                  <a:lnTo>
                    <a:pt x="2506" y="123"/>
                  </a:lnTo>
                  <a:lnTo>
                    <a:pt x="2516" y="108"/>
                  </a:lnTo>
                  <a:lnTo>
                    <a:pt x="2525" y="96"/>
                  </a:lnTo>
                  <a:lnTo>
                    <a:pt x="2539" y="90"/>
                  </a:lnTo>
                  <a:lnTo>
                    <a:pt x="2562" y="83"/>
                  </a:lnTo>
                  <a:close/>
                  <a:moveTo>
                    <a:pt x="2408" y="83"/>
                  </a:moveTo>
                  <a:lnTo>
                    <a:pt x="2431" y="87"/>
                  </a:lnTo>
                  <a:lnTo>
                    <a:pt x="2448" y="93"/>
                  </a:lnTo>
                  <a:lnTo>
                    <a:pt x="2459" y="103"/>
                  </a:lnTo>
                  <a:lnTo>
                    <a:pt x="2467" y="116"/>
                  </a:lnTo>
                  <a:lnTo>
                    <a:pt x="2471" y="131"/>
                  </a:lnTo>
                  <a:lnTo>
                    <a:pt x="2472" y="146"/>
                  </a:lnTo>
                  <a:lnTo>
                    <a:pt x="2433" y="146"/>
                  </a:lnTo>
                  <a:lnTo>
                    <a:pt x="2433" y="138"/>
                  </a:lnTo>
                  <a:lnTo>
                    <a:pt x="2431" y="128"/>
                  </a:lnTo>
                  <a:lnTo>
                    <a:pt x="2426" y="118"/>
                  </a:lnTo>
                  <a:lnTo>
                    <a:pt x="2418" y="113"/>
                  </a:lnTo>
                  <a:lnTo>
                    <a:pt x="2406" y="110"/>
                  </a:lnTo>
                  <a:lnTo>
                    <a:pt x="2391" y="113"/>
                  </a:lnTo>
                  <a:lnTo>
                    <a:pt x="2378" y="125"/>
                  </a:lnTo>
                  <a:lnTo>
                    <a:pt x="2371" y="143"/>
                  </a:lnTo>
                  <a:lnTo>
                    <a:pt x="2368" y="166"/>
                  </a:lnTo>
                  <a:lnTo>
                    <a:pt x="2370" y="181"/>
                  </a:lnTo>
                  <a:lnTo>
                    <a:pt x="2373" y="198"/>
                  </a:lnTo>
                  <a:lnTo>
                    <a:pt x="2378" y="213"/>
                  </a:lnTo>
                  <a:lnTo>
                    <a:pt x="2388" y="226"/>
                  </a:lnTo>
                  <a:lnTo>
                    <a:pt x="2401" y="237"/>
                  </a:lnTo>
                  <a:lnTo>
                    <a:pt x="2419" y="244"/>
                  </a:lnTo>
                  <a:lnTo>
                    <a:pt x="2441" y="247"/>
                  </a:lnTo>
                  <a:lnTo>
                    <a:pt x="2456" y="247"/>
                  </a:lnTo>
                  <a:lnTo>
                    <a:pt x="2469" y="244"/>
                  </a:lnTo>
                  <a:lnTo>
                    <a:pt x="2469" y="267"/>
                  </a:lnTo>
                  <a:lnTo>
                    <a:pt x="2448" y="272"/>
                  </a:lnTo>
                  <a:lnTo>
                    <a:pt x="2419" y="274"/>
                  </a:lnTo>
                  <a:lnTo>
                    <a:pt x="2393" y="271"/>
                  </a:lnTo>
                  <a:lnTo>
                    <a:pt x="2371" y="262"/>
                  </a:lnTo>
                  <a:lnTo>
                    <a:pt x="2355" y="247"/>
                  </a:lnTo>
                  <a:lnTo>
                    <a:pt x="2343" y="231"/>
                  </a:lnTo>
                  <a:lnTo>
                    <a:pt x="2335" y="213"/>
                  </a:lnTo>
                  <a:lnTo>
                    <a:pt x="2331" y="193"/>
                  </a:lnTo>
                  <a:lnTo>
                    <a:pt x="2330" y="173"/>
                  </a:lnTo>
                  <a:lnTo>
                    <a:pt x="2331" y="148"/>
                  </a:lnTo>
                  <a:lnTo>
                    <a:pt x="2338" y="126"/>
                  </a:lnTo>
                  <a:lnTo>
                    <a:pt x="2348" y="108"/>
                  </a:lnTo>
                  <a:lnTo>
                    <a:pt x="2363" y="95"/>
                  </a:lnTo>
                  <a:lnTo>
                    <a:pt x="2383" y="87"/>
                  </a:lnTo>
                  <a:lnTo>
                    <a:pt x="2408" y="83"/>
                  </a:lnTo>
                  <a:close/>
                  <a:moveTo>
                    <a:pt x="2245" y="83"/>
                  </a:moveTo>
                  <a:lnTo>
                    <a:pt x="2263" y="87"/>
                  </a:lnTo>
                  <a:lnTo>
                    <a:pt x="2277" y="93"/>
                  </a:lnTo>
                  <a:lnTo>
                    <a:pt x="2287" y="105"/>
                  </a:lnTo>
                  <a:lnTo>
                    <a:pt x="2292" y="118"/>
                  </a:lnTo>
                  <a:lnTo>
                    <a:pt x="2295" y="131"/>
                  </a:lnTo>
                  <a:lnTo>
                    <a:pt x="2295" y="271"/>
                  </a:lnTo>
                  <a:lnTo>
                    <a:pt x="2260" y="271"/>
                  </a:lnTo>
                  <a:lnTo>
                    <a:pt x="2260" y="151"/>
                  </a:lnTo>
                  <a:lnTo>
                    <a:pt x="2259" y="136"/>
                  </a:lnTo>
                  <a:lnTo>
                    <a:pt x="2255" y="126"/>
                  </a:lnTo>
                  <a:lnTo>
                    <a:pt x="2247" y="120"/>
                  </a:lnTo>
                  <a:lnTo>
                    <a:pt x="2235" y="118"/>
                  </a:lnTo>
                  <a:lnTo>
                    <a:pt x="2219" y="123"/>
                  </a:lnTo>
                  <a:lnTo>
                    <a:pt x="2205" y="135"/>
                  </a:lnTo>
                  <a:lnTo>
                    <a:pt x="2195" y="151"/>
                  </a:lnTo>
                  <a:lnTo>
                    <a:pt x="2189" y="171"/>
                  </a:lnTo>
                  <a:lnTo>
                    <a:pt x="2187" y="193"/>
                  </a:lnTo>
                  <a:lnTo>
                    <a:pt x="2187" y="271"/>
                  </a:lnTo>
                  <a:lnTo>
                    <a:pt x="2152" y="271"/>
                  </a:lnTo>
                  <a:lnTo>
                    <a:pt x="2152" y="87"/>
                  </a:lnTo>
                  <a:lnTo>
                    <a:pt x="2187" y="87"/>
                  </a:lnTo>
                  <a:lnTo>
                    <a:pt x="2187" y="126"/>
                  </a:lnTo>
                  <a:lnTo>
                    <a:pt x="2192" y="116"/>
                  </a:lnTo>
                  <a:lnTo>
                    <a:pt x="2200" y="105"/>
                  </a:lnTo>
                  <a:lnTo>
                    <a:pt x="2210" y="95"/>
                  </a:lnTo>
                  <a:lnTo>
                    <a:pt x="2225" y="87"/>
                  </a:lnTo>
                  <a:lnTo>
                    <a:pt x="2245" y="83"/>
                  </a:lnTo>
                  <a:close/>
                  <a:moveTo>
                    <a:pt x="2046" y="83"/>
                  </a:moveTo>
                  <a:lnTo>
                    <a:pt x="2068" y="87"/>
                  </a:lnTo>
                  <a:lnTo>
                    <a:pt x="2084" y="93"/>
                  </a:lnTo>
                  <a:lnTo>
                    <a:pt x="2094" y="101"/>
                  </a:lnTo>
                  <a:lnTo>
                    <a:pt x="2101" y="113"/>
                  </a:lnTo>
                  <a:lnTo>
                    <a:pt x="2104" y="125"/>
                  </a:lnTo>
                  <a:lnTo>
                    <a:pt x="2106" y="136"/>
                  </a:lnTo>
                  <a:lnTo>
                    <a:pt x="2106" y="271"/>
                  </a:lnTo>
                  <a:lnTo>
                    <a:pt x="2073" y="271"/>
                  </a:lnTo>
                  <a:lnTo>
                    <a:pt x="2073" y="247"/>
                  </a:lnTo>
                  <a:lnTo>
                    <a:pt x="2071" y="247"/>
                  </a:lnTo>
                  <a:lnTo>
                    <a:pt x="2066" y="256"/>
                  </a:lnTo>
                  <a:lnTo>
                    <a:pt x="2056" y="264"/>
                  </a:lnTo>
                  <a:lnTo>
                    <a:pt x="2043" y="271"/>
                  </a:lnTo>
                  <a:lnTo>
                    <a:pt x="2025" y="274"/>
                  </a:lnTo>
                  <a:lnTo>
                    <a:pt x="2006" y="272"/>
                  </a:lnTo>
                  <a:lnTo>
                    <a:pt x="1992" y="266"/>
                  </a:lnTo>
                  <a:lnTo>
                    <a:pt x="1980" y="256"/>
                  </a:lnTo>
                  <a:lnTo>
                    <a:pt x="1973" y="242"/>
                  </a:lnTo>
                  <a:lnTo>
                    <a:pt x="1972" y="226"/>
                  </a:lnTo>
                  <a:lnTo>
                    <a:pt x="1975" y="208"/>
                  </a:lnTo>
                  <a:lnTo>
                    <a:pt x="1983" y="193"/>
                  </a:lnTo>
                  <a:lnTo>
                    <a:pt x="1997" y="181"/>
                  </a:lnTo>
                  <a:lnTo>
                    <a:pt x="2013" y="173"/>
                  </a:lnTo>
                  <a:lnTo>
                    <a:pt x="2033" y="168"/>
                  </a:lnTo>
                  <a:lnTo>
                    <a:pt x="2053" y="164"/>
                  </a:lnTo>
                  <a:lnTo>
                    <a:pt x="2073" y="164"/>
                  </a:lnTo>
                  <a:lnTo>
                    <a:pt x="2073" y="133"/>
                  </a:lnTo>
                  <a:lnTo>
                    <a:pt x="2066" y="120"/>
                  </a:lnTo>
                  <a:lnTo>
                    <a:pt x="2058" y="111"/>
                  </a:lnTo>
                  <a:lnTo>
                    <a:pt x="2045" y="110"/>
                  </a:lnTo>
                  <a:lnTo>
                    <a:pt x="2031" y="111"/>
                  </a:lnTo>
                  <a:lnTo>
                    <a:pt x="2021" y="118"/>
                  </a:lnTo>
                  <a:lnTo>
                    <a:pt x="2016" y="128"/>
                  </a:lnTo>
                  <a:lnTo>
                    <a:pt x="2015" y="138"/>
                  </a:lnTo>
                  <a:lnTo>
                    <a:pt x="1978" y="138"/>
                  </a:lnTo>
                  <a:lnTo>
                    <a:pt x="1980" y="123"/>
                  </a:lnTo>
                  <a:lnTo>
                    <a:pt x="1985" y="110"/>
                  </a:lnTo>
                  <a:lnTo>
                    <a:pt x="1993" y="100"/>
                  </a:lnTo>
                  <a:lnTo>
                    <a:pt x="2006" y="91"/>
                  </a:lnTo>
                  <a:lnTo>
                    <a:pt x="2025" y="85"/>
                  </a:lnTo>
                  <a:lnTo>
                    <a:pt x="2046" y="83"/>
                  </a:lnTo>
                  <a:close/>
                  <a:moveTo>
                    <a:pt x="1789" y="83"/>
                  </a:moveTo>
                  <a:lnTo>
                    <a:pt x="1806" y="85"/>
                  </a:lnTo>
                  <a:lnTo>
                    <a:pt x="1817" y="91"/>
                  </a:lnTo>
                  <a:lnTo>
                    <a:pt x="1827" y="101"/>
                  </a:lnTo>
                  <a:lnTo>
                    <a:pt x="1832" y="111"/>
                  </a:lnTo>
                  <a:lnTo>
                    <a:pt x="1836" y="121"/>
                  </a:lnTo>
                  <a:lnTo>
                    <a:pt x="1841" y="111"/>
                  </a:lnTo>
                  <a:lnTo>
                    <a:pt x="1849" y="101"/>
                  </a:lnTo>
                  <a:lnTo>
                    <a:pt x="1859" y="93"/>
                  </a:lnTo>
                  <a:lnTo>
                    <a:pt x="1872" y="87"/>
                  </a:lnTo>
                  <a:lnTo>
                    <a:pt x="1889" y="83"/>
                  </a:lnTo>
                  <a:lnTo>
                    <a:pt x="1907" y="87"/>
                  </a:lnTo>
                  <a:lnTo>
                    <a:pt x="1920" y="93"/>
                  </a:lnTo>
                  <a:lnTo>
                    <a:pt x="1929" y="105"/>
                  </a:lnTo>
                  <a:lnTo>
                    <a:pt x="1933" y="118"/>
                  </a:lnTo>
                  <a:lnTo>
                    <a:pt x="1937" y="131"/>
                  </a:lnTo>
                  <a:lnTo>
                    <a:pt x="1937" y="271"/>
                  </a:lnTo>
                  <a:lnTo>
                    <a:pt x="1904" y="271"/>
                  </a:lnTo>
                  <a:lnTo>
                    <a:pt x="1904" y="151"/>
                  </a:lnTo>
                  <a:lnTo>
                    <a:pt x="1902" y="136"/>
                  </a:lnTo>
                  <a:lnTo>
                    <a:pt x="1899" y="126"/>
                  </a:lnTo>
                  <a:lnTo>
                    <a:pt x="1890" y="120"/>
                  </a:lnTo>
                  <a:lnTo>
                    <a:pt x="1877" y="118"/>
                  </a:lnTo>
                  <a:lnTo>
                    <a:pt x="1866" y="121"/>
                  </a:lnTo>
                  <a:lnTo>
                    <a:pt x="1854" y="131"/>
                  </a:lnTo>
                  <a:lnTo>
                    <a:pt x="1846" y="146"/>
                  </a:lnTo>
                  <a:lnTo>
                    <a:pt x="1839" y="164"/>
                  </a:lnTo>
                  <a:lnTo>
                    <a:pt x="1837" y="183"/>
                  </a:lnTo>
                  <a:lnTo>
                    <a:pt x="1837" y="271"/>
                  </a:lnTo>
                  <a:lnTo>
                    <a:pt x="1803" y="271"/>
                  </a:lnTo>
                  <a:lnTo>
                    <a:pt x="1803" y="151"/>
                  </a:lnTo>
                  <a:lnTo>
                    <a:pt x="1801" y="136"/>
                  </a:lnTo>
                  <a:lnTo>
                    <a:pt x="1798" y="126"/>
                  </a:lnTo>
                  <a:lnTo>
                    <a:pt x="1791" y="120"/>
                  </a:lnTo>
                  <a:lnTo>
                    <a:pt x="1779" y="118"/>
                  </a:lnTo>
                  <a:lnTo>
                    <a:pt x="1766" y="123"/>
                  </a:lnTo>
                  <a:lnTo>
                    <a:pt x="1754" y="135"/>
                  </a:lnTo>
                  <a:lnTo>
                    <a:pt x="1744" y="151"/>
                  </a:lnTo>
                  <a:lnTo>
                    <a:pt x="1739" y="171"/>
                  </a:lnTo>
                  <a:lnTo>
                    <a:pt x="1738" y="193"/>
                  </a:lnTo>
                  <a:lnTo>
                    <a:pt x="1738" y="271"/>
                  </a:lnTo>
                  <a:lnTo>
                    <a:pt x="1703" y="271"/>
                  </a:lnTo>
                  <a:lnTo>
                    <a:pt x="1703" y="87"/>
                  </a:lnTo>
                  <a:lnTo>
                    <a:pt x="1738" y="87"/>
                  </a:lnTo>
                  <a:lnTo>
                    <a:pt x="1738" y="123"/>
                  </a:lnTo>
                  <a:lnTo>
                    <a:pt x="1741" y="113"/>
                  </a:lnTo>
                  <a:lnTo>
                    <a:pt x="1748" y="103"/>
                  </a:lnTo>
                  <a:lnTo>
                    <a:pt x="1758" y="93"/>
                  </a:lnTo>
                  <a:lnTo>
                    <a:pt x="1771" y="87"/>
                  </a:lnTo>
                  <a:lnTo>
                    <a:pt x="1789" y="83"/>
                  </a:lnTo>
                  <a:close/>
                  <a:moveTo>
                    <a:pt x="1675" y="83"/>
                  </a:moveTo>
                  <a:lnTo>
                    <a:pt x="1675" y="121"/>
                  </a:lnTo>
                  <a:lnTo>
                    <a:pt x="1660" y="123"/>
                  </a:lnTo>
                  <a:lnTo>
                    <a:pt x="1645" y="128"/>
                  </a:lnTo>
                  <a:lnTo>
                    <a:pt x="1633" y="136"/>
                  </a:lnTo>
                  <a:lnTo>
                    <a:pt x="1625" y="150"/>
                  </a:lnTo>
                  <a:lnTo>
                    <a:pt x="1618" y="168"/>
                  </a:lnTo>
                  <a:lnTo>
                    <a:pt x="1617" y="193"/>
                  </a:lnTo>
                  <a:lnTo>
                    <a:pt x="1617" y="271"/>
                  </a:lnTo>
                  <a:lnTo>
                    <a:pt x="1584" y="271"/>
                  </a:lnTo>
                  <a:lnTo>
                    <a:pt x="1584" y="87"/>
                  </a:lnTo>
                  <a:lnTo>
                    <a:pt x="1617" y="87"/>
                  </a:lnTo>
                  <a:lnTo>
                    <a:pt x="1617" y="125"/>
                  </a:lnTo>
                  <a:lnTo>
                    <a:pt x="1618" y="125"/>
                  </a:lnTo>
                  <a:lnTo>
                    <a:pt x="1623" y="115"/>
                  </a:lnTo>
                  <a:lnTo>
                    <a:pt x="1630" y="103"/>
                  </a:lnTo>
                  <a:lnTo>
                    <a:pt x="1640" y="93"/>
                  </a:lnTo>
                  <a:lnTo>
                    <a:pt x="1655" y="87"/>
                  </a:lnTo>
                  <a:lnTo>
                    <a:pt x="1675" y="83"/>
                  </a:lnTo>
                  <a:close/>
                  <a:moveTo>
                    <a:pt x="1468" y="83"/>
                  </a:moveTo>
                  <a:lnTo>
                    <a:pt x="1492" y="87"/>
                  </a:lnTo>
                  <a:lnTo>
                    <a:pt x="1512" y="95"/>
                  </a:lnTo>
                  <a:lnTo>
                    <a:pt x="1527" y="108"/>
                  </a:lnTo>
                  <a:lnTo>
                    <a:pt x="1539" y="128"/>
                  </a:lnTo>
                  <a:lnTo>
                    <a:pt x="1545" y="151"/>
                  </a:lnTo>
                  <a:lnTo>
                    <a:pt x="1547" y="179"/>
                  </a:lnTo>
                  <a:lnTo>
                    <a:pt x="1545" y="206"/>
                  </a:lnTo>
                  <a:lnTo>
                    <a:pt x="1539" y="229"/>
                  </a:lnTo>
                  <a:lnTo>
                    <a:pt x="1527" y="247"/>
                  </a:lnTo>
                  <a:lnTo>
                    <a:pt x="1512" y="262"/>
                  </a:lnTo>
                  <a:lnTo>
                    <a:pt x="1492" y="271"/>
                  </a:lnTo>
                  <a:lnTo>
                    <a:pt x="1468" y="274"/>
                  </a:lnTo>
                  <a:lnTo>
                    <a:pt x="1443" y="271"/>
                  </a:lnTo>
                  <a:lnTo>
                    <a:pt x="1421" y="262"/>
                  </a:lnTo>
                  <a:lnTo>
                    <a:pt x="1406" y="247"/>
                  </a:lnTo>
                  <a:lnTo>
                    <a:pt x="1395" y="229"/>
                  </a:lnTo>
                  <a:lnTo>
                    <a:pt x="1388" y="206"/>
                  </a:lnTo>
                  <a:lnTo>
                    <a:pt x="1386" y="179"/>
                  </a:lnTo>
                  <a:lnTo>
                    <a:pt x="1388" y="151"/>
                  </a:lnTo>
                  <a:lnTo>
                    <a:pt x="1395" y="128"/>
                  </a:lnTo>
                  <a:lnTo>
                    <a:pt x="1406" y="108"/>
                  </a:lnTo>
                  <a:lnTo>
                    <a:pt x="1421" y="95"/>
                  </a:lnTo>
                  <a:lnTo>
                    <a:pt x="1443" y="87"/>
                  </a:lnTo>
                  <a:lnTo>
                    <a:pt x="1468" y="83"/>
                  </a:lnTo>
                  <a:close/>
                  <a:moveTo>
                    <a:pt x="1229" y="83"/>
                  </a:moveTo>
                  <a:lnTo>
                    <a:pt x="1229" y="121"/>
                  </a:lnTo>
                  <a:lnTo>
                    <a:pt x="1214" y="123"/>
                  </a:lnTo>
                  <a:lnTo>
                    <a:pt x="1199" y="128"/>
                  </a:lnTo>
                  <a:lnTo>
                    <a:pt x="1187" y="136"/>
                  </a:lnTo>
                  <a:lnTo>
                    <a:pt x="1179" y="150"/>
                  </a:lnTo>
                  <a:lnTo>
                    <a:pt x="1172" y="168"/>
                  </a:lnTo>
                  <a:lnTo>
                    <a:pt x="1171" y="193"/>
                  </a:lnTo>
                  <a:lnTo>
                    <a:pt x="1171" y="271"/>
                  </a:lnTo>
                  <a:lnTo>
                    <a:pt x="1136" y="271"/>
                  </a:lnTo>
                  <a:lnTo>
                    <a:pt x="1136" y="87"/>
                  </a:lnTo>
                  <a:lnTo>
                    <a:pt x="1171" y="87"/>
                  </a:lnTo>
                  <a:lnTo>
                    <a:pt x="1171" y="125"/>
                  </a:lnTo>
                  <a:lnTo>
                    <a:pt x="1172" y="125"/>
                  </a:lnTo>
                  <a:lnTo>
                    <a:pt x="1177" y="115"/>
                  </a:lnTo>
                  <a:lnTo>
                    <a:pt x="1184" y="103"/>
                  </a:lnTo>
                  <a:lnTo>
                    <a:pt x="1194" y="93"/>
                  </a:lnTo>
                  <a:lnTo>
                    <a:pt x="1209" y="87"/>
                  </a:lnTo>
                  <a:lnTo>
                    <a:pt x="1229" y="83"/>
                  </a:lnTo>
                  <a:close/>
                  <a:moveTo>
                    <a:pt x="1028" y="83"/>
                  </a:moveTo>
                  <a:lnTo>
                    <a:pt x="1038" y="83"/>
                  </a:lnTo>
                  <a:lnTo>
                    <a:pt x="1061" y="87"/>
                  </a:lnTo>
                  <a:lnTo>
                    <a:pt x="1080" y="96"/>
                  </a:lnTo>
                  <a:lnTo>
                    <a:pt x="1093" y="111"/>
                  </a:lnTo>
                  <a:lnTo>
                    <a:pt x="1099" y="131"/>
                  </a:lnTo>
                  <a:lnTo>
                    <a:pt x="1103" y="156"/>
                  </a:lnTo>
                  <a:lnTo>
                    <a:pt x="1103" y="164"/>
                  </a:lnTo>
                  <a:lnTo>
                    <a:pt x="998" y="164"/>
                  </a:lnTo>
                  <a:lnTo>
                    <a:pt x="1000" y="179"/>
                  </a:lnTo>
                  <a:lnTo>
                    <a:pt x="1003" y="196"/>
                  </a:lnTo>
                  <a:lnTo>
                    <a:pt x="1008" y="211"/>
                  </a:lnTo>
                  <a:lnTo>
                    <a:pt x="1018" y="226"/>
                  </a:lnTo>
                  <a:lnTo>
                    <a:pt x="1030" y="237"/>
                  </a:lnTo>
                  <a:lnTo>
                    <a:pt x="1045" y="244"/>
                  </a:lnTo>
                  <a:lnTo>
                    <a:pt x="1065" y="247"/>
                  </a:lnTo>
                  <a:lnTo>
                    <a:pt x="1085" y="246"/>
                  </a:lnTo>
                  <a:lnTo>
                    <a:pt x="1099" y="241"/>
                  </a:lnTo>
                  <a:lnTo>
                    <a:pt x="1099" y="269"/>
                  </a:lnTo>
                  <a:lnTo>
                    <a:pt x="1085" y="272"/>
                  </a:lnTo>
                  <a:lnTo>
                    <a:pt x="1071" y="274"/>
                  </a:lnTo>
                  <a:lnTo>
                    <a:pt x="1053" y="274"/>
                  </a:lnTo>
                  <a:lnTo>
                    <a:pt x="1028" y="271"/>
                  </a:lnTo>
                  <a:lnTo>
                    <a:pt x="1005" y="262"/>
                  </a:lnTo>
                  <a:lnTo>
                    <a:pt x="988" y="249"/>
                  </a:lnTo>
                  <a:lnTo>
                    <a:pt x="975" y="229"/>
                  </a:lnTo>
                  <a:lnTo>
                    <a:pt x="967" y="203"/>
                  </a:lnTo>
                  <a:lnTo>
                    <a:pt x="963" y="169"/>
                  </a:lnTo>
                  <a:lnTo>
                    <a:pt x="965" y="143"/>
                  </a:lnTo>
                  <a:lnTo>
                    <a:pt x="972" y="123"/>
                  </a:lnTo>
                  <a:lnTo>
                    <a:pt x="980" y="108"/>
                  </a:lnTo>
                  <a:lnTo>
                    <a:pt x="992" y="96"/>
                  </a:lnTo>
                  <a:lnTo>
                    <a:pt x="1003" y="90"/>
                  </a:lnTo>
                  <a:lnTo>
                    <a:pt x="1017" y="87"/>
                  </a:lnTo>
                  <a:lnTo>
                    <a:pt x="1028" y="83"/>
                  </a:lnTo>
                  <a:close/>
                  <a:moveTo>
                    <a:pt x="876" y="83"/>
                  </a:moveTo>
                  <a:lnTo>
                    <a:pt x="895" y="87"/>
                  </a:lnTo>
                  <a:lnTo>
                    <a:pt x="912" y="95"/>
                  </a:lnTo>
                  <a:lnTo>
                    <a:pt x="924" y="110"/>
                  </a:lnTo>
                  <a:lnTo>
                    <a:pt x="932" y="128"/>
                  </a:lnTo>
                  <a:lnTo>
                    <a:pt x="937" y="151"/>
                  </a:lnTo>
                  <a:lnTo>
                    <a:pt x="939" y="176"/>
                  </a:lnTo>
                  <a:lnTo>
                    <a:pt x="935" y="209"/>
                  </a:lnTo>
                  <a:lnTo>
                    <a:pt x="927" y="237"/>
                  </a:lnTo>
                  <a:lnTo>
                    <a:pt x="915" y="257"/>
                  </a:lnTo>
                  <a:lnTo>
                    <a:pt x="897" y="269"/>
                  </a:lnTo>
                  <a:lnTo>
                    <a:pt x="874" y="274"/>
                  </a:lnTo>
                  <a:lnTo>
                    <a:pt x="854" y="271"/>
                  </a:lnTo>
                  <a:lnTo>
                    <a:pt x="839" y="264"/>
                  </a:lnTo>
                  <a:lnTo>
                    <a:pt x="829" y="254"/>
                  </a:lnTo>
                  <a:lnTo>
                    <a:pt x="824" y="246"/>
                  </a:lnTo>
                  <a:lnTo>
                    <a:pt x="824" y="352"/>
                  </a:lnTo>
                  <a:lnTo>
                    <a:pt x="789" y="352"/>
                  </a:lnTo>
                  <a:lnTo>
                    <a:pt x="789" y="87"/>
                  </a:lnTo>
                  <a:lnTo>
                    <a:pt x="824" y="87"/>
                  </a:lnTo>
                  <a:lnTo>
                    <a:pt x="824" y="115"/>
                  </a:lnTo>
                  <a:lnTo>
                    <a:pt x="831" y="105"/>
                  </a:lnTo>
                  <a:lnTo>
                    <a:pt x="841" y="95"/>
                  </a:lnTo>
                  <a:lnTo>
                    <a:pt x="856" y="87"/>
                  </a:lnTo>
                  <a:lnTo>
                    <a:pt x="876" y="83"/>
                  </a:lnTo>
                  <a:close/>
                  <a:moveTo>
                    <a:pt x="368" y="83"/>
                  </a:moveTo>
                  <a:lnTo>
                    <a:pt x="386" y="87"/>
                  </a:lnTo>
                  <a:lnTo>
                    <a:pt x="401" y="95"/>
                  </a:lnTo>
                  <a:lnTo>
                    <a:pt x="411" y="105"/>
                  </a:lnTo>
                  <a:lnTo>
                    <a:pt x="416" y="113"/>
                  </a:lnTo>
                  <a:lnTo>
                    <a:pt x="416" y="87"/>
                  </a:lnTo>
                  <a:lnTo>
                    <a:pt x="451" y="87"/>
                  </a:lnTo>
                  <a:lnTo>
                    <a:pt x="451" y="277"/>
                  </a:lnTo>
                  <a:lnTo>
                    <a:pt x="449" y="300"/>
                  </a:lnTo>
                  <a:lnTo>
                    <a:pt x="441" y="320"/>
                  </a:lnTo>
                  <a:lnTo>
                    <a:pt x="430" y="335"/>
                  </a:lnTo>
                  <a:lnTo>
                    <a:pt x="413" y="344"/>
                  </a:lnTo>
                  <a:lnTo>
                    <a:pt x="391" y="350"/>
                  </a:lnTo>
                  <a:lnTo>
                    <a:pt x="367" y="352"/>
                  </a:lnTo>
                  <a:lnTo>
                    <a:pt x="342" y="350"/>
                  </a:lnTo>
                  <a:lnTo>
                    <a:pt x="322" y="347"/>
                  </a:lnTo>
                  <a:lnTo>
                    <a:pt x="310" y="345"/>
                  </a:lnTo>
                  <a:lnTo>
                    <a:pt x="310" y="310"/>
                  </a:lnTo>
                  <a:lnTo>
                    <a:pt x="323" y="317"/>
                  </a:lnTo>
                  <a:lnTo>
                    <a:pt x="342" y="322"/>
                  </a:lnTo>
                  <a:lnTo>
                    <a:pt x="363" y="325"/>
                  </a:lnTo>
                  <a:lnTo>
                    <a:pt x="383" y="324"/>
                  </a:lnTo>
                  <a:lnTo>
                    <a:pt x="396" y="317"/>
                  </a:lnTo>
                  <a:lnTo>
                    <a:pt x="406" y="309"/>
                  </a:lnTo>
                  <a:lnTo>
                    <a:pt x="411" y="299"/>
                  </a:lnTo>
                  <a:lnTo>
                    <a:pt x="415" y="289"/>
                  </a:lnTo>
                  <a:lnTo>
                    <a:pt x="416" y="277"/>
                  </a:lnTo>
                  <a:lnTo>
                    <a:pt x="416" y="239"/>
                  </a:lnTo>
                  <a:lnTo>
                    <a:pt x="411" y="246"/>
                  </a:lnTo>
                  <a:lnTo>
                    <a:pt x="405" y="254"/>
                  </a:lnTo>
                  <a:lnTo>
                    <a:pt x="395" y="262"/>
                  </a:lnTo>
                  <a:lnTo>
                    <a:pt x="381" y="269"/>
                  </a:lnTo>
                  <a:lnTo>
                    <a:pt x="365" y="271"/>
                  </a:lnTo>
                  <a:lnTo>
                    <a:pt x="343" y="267"/>
                  </a:lnTo>
                  <a:lnTo>
                    <a:pt x="327" y="257"/>
                  </a:lnTo>
                  <a:lnTo>
                    <a:pt x="315" y="242"/>
                  </a:lnTo>
                  <a:lnTo>
                    <a:pt x="307" y="224"/>
                  </a:lnTo>
                  <a:lnTo>
                    <a:pt x="304" y="203"/>
                  </a:lnTo>
                  <a:lnTo>
                    <a:pt x="302" y="179"/>
                  </a:lnTo>
                  <a:lnTo>
                    <a:pt x="304" y="155"/>
                  </a:lnTo>
                  <a:lnTo>
                    <a:pt x="308" y="131"/>
                  </a:lnTo>
                  <a:lnTo>
                    <a:pt x="317" y="111"/>
                  </a:lnTo>
                  <a:lnTo>
                    <a:pt x="330" y="96"/>
                  </a:lnTo>
                  <a:lnTo>
                    <a:pt x="347" y="87"/>
                  </a:lnTo>
                  <a:lnTo>
                    <a:pt x="368" y="83"/>
                  </a:lnTo>
                  <a:close/>
                  <a:moveTo>
                    <a:pt x="2917" y="35"/>
                  </a:moveTo>
                  <a:lnTo>
                    <a:pt x="2917" y="239"/>
                  </a:lnTo>
                  <a:lnTo>
                    <a:pt x="2940" y="239"/>
                  </a:lnTo>
                  <a:lnTo>
                    <a:pt x="2960" y="237"/>
                  </a:lnTo>
                  <a:lnTo>
                    <a:pt x="2976" y="234"/>
                  </a:lnTo>
                  <a:lnTo>
                    <a:pt x="2990" y="226"/>
                  </a:lnTo>
                  <a:lnTo>
                    <a:pt x="3001" y="213"/>
                  </a:lnTo>
                  <a:lnTo>
                    <a:pt x="3010" y="194"/>
                  </a:lnTo>
                  <a:lnTo>
                    <a:pt x="3015" y="169"/>
                  </a:lnTo>
                  <a:lnTo>
                    <a:pt x="3016" y="138"/>
                  </a:lnTo>
                  <a:lnTo>
                    <a:pt x="3015" y="106"/>
                  </a:lnTo>
                  <a:lnTo>
                    <a:pt x="3010" y="80"/>
                  </a:lnTo>
                  <a:lnTo>
                    <a:pt x="3001" y="62"/>
                  </a:lnTo>
                  <a:lnTo>
                    <a:pt x="2990" y="48"/>
                  </a:lnTo>
                  <a:lnTo>
                    <a:pt x="2976" y="40"/>
                  </a:lnTo>
                  <a:lnTo>
                    <a:pt x="2960" y="37"/>
                  </a:lnTo>
                  <a:lnTo>
                    <a:pt x="2940" y="35"/>
                  </a:lnTo>
                  <a:lnTo>
                    <a:pt x="2917" y="35"/>
                  </a:lnTo>
                  <a:close/>
                  <a:moveTo>
                    <a:pt x="4147" y="5"/>
                  </a:moveTo>
                  <a:lnTo>
                    <a:pt x="4182" y="5"/>
                  </a:lnTo>
                  <a:lnTo>
                    <a:pt x="4182" y="271"/>
                  </a:lnTo>
                  <a:lnTo>
                    <a:pt x="4147" y="271"/>
                  </a:lnTo>
                  <a:lnTo>
                    <a:pt x="4147" y="242"/>
                  </a:lnTo>
                  <a:lnTo>
                    <a:pt x="4146" y="242"/>
                  </a:lnTo>
                  <a:lnTo>
                    <a:pt x="4142" y="249"/>
                  </a:lnTo>
                  <a:lnTo>
                    <a:pt x="4136" y="257"/>
                  </a:lnTo>
                  <a:lnTo>
                    <a:pt x="4126" y="266"/>
                  </a:lnTo>
                  <a:lnTo>
                    <a:pt x="4112" y="272"/>
                  </a:lnTo>
                  <a:lnTo>
                    <a:pt x="4096" y="274"/>
                  </a:lnTo>
                  <a:lnTo>
                    <a:pt x="4076" y="271"/>
                  </a:lnTo>
                  <a:lnTo>
                    <a:pt x="4059" y="262"/>
                  </a:lnTo>
                  <a:lnTo>
                    <a:pt x="4048" y="247"/>
                  </a:lnTo>
                  <a:lnTo>
                    <a:pt x="4039" y="229"/>
                  </a:lnTo>
                  <a:lnTo>
                    <a:pt x="4034" y="206"/>
                  </a:lnTo>
                  <a:lnTo>
                    <a:pt x="4033" y="181"/>
                  </a:lnTo>
                  <a:lnTo>
                    <a:pt x="4034" y="153"/>
                  </a:lnTo>
                  <a:lnTo>
                    <a:pt x="4041" y="130"/>
                  </a:lnTo>
                  <a:lnTo>
                    <a:pt x="4049" y="110"/>
                  </a:lnTo>
                  <a:lnTo>
                    <a:pt x="4063" y="95"/>
                  </a:lnTo>
                  <a:lnTo>
                    <a:pt x="4078" y="87"/>
                  </a:lnTo>
                  <a:lnTo>
                    <a:pt x="4097" y="83"/>
                  </a:lnTo>
                  <a:lnTo>
                    <a:pt x="4117" y="87"/>
                  </a:lnTo>
                  <a:lnTo>
                    <a:pt x="4132" y="93"/>
                  </a:lnTo>
                  <a:lnTo>
                    <a:pt x="4141" y="103"/>
                  </a:lnTo>
                  <a:lnTo>
                    <a:pt x="4146" y="113"/>
                  </a:lnTo>
                  <a:lnTo>
                    <a:pt x="4147" y="113"/>
                  </a:lnTo>
                  <a:lnTo>
                    <a:pt x="4147" y="5"/>
                  </a:lnTo>
                  <a:close/>
                  <a:moveTo>
                    <a:pt x="3343" y="5"/>
                  </a:moveTo>
                  <a:lnTo>
                    <a:pt x="3384" y="5"/>
                  </a:lnTo>
                  <a:lnTo>
                    <a:pt x="3384" y="45"/>
                  </a:lnTo>
                  <a:lnTo>
                    <a:pt x="3343" y="45"/>
                  </a:lnTo>
                  <a:lnTo>
                    <a:pt x="3343" y="5"/>
                  </a:lnTo>
                  <a:close/>
                  <a:moveTo>
                    <a:pt x="3263" y="5"/>
                  </a:moveTo>
                  <a:lnTo>
                    <a:pt x="3298" y="5"/>
                  </a:lnTo>
                  <a:lnTo>
                    <a:pt x="3298" y="271"/>
                  </a:lnTo>
                  <a:lnTo>
                    <a:pt x="3263" y="271"/>
                  </a:lnTo>
                  <a:lnTo>
                    <a:pt x="3263" y="5"/>
                  </a:lnTo>
                  <a:close/>
                  <a:moveTo>
                    <a:pt x="2879" y="5"/>
                  </a:moveTo>
                  <a:lnTo>
                    <a:pt x="2947" y="5"/>
                  </a:lnTo>
                  <a:lnTo>
                    <a:pt x="2978" y="9"/>
                  </a:lnTo>
                  <a:lnTo>
                    <a:pt x="3005" y="17"/>
                  </a:lnTo>
                  <a:lnTo>
                    <a:pt x="3025" y="30"/>
                  </a:lnTo>
                  <a:lnTo>
                    <a:pt x="3041" y="48"/>
                  </a:lnTo>
                  <a:lnTo>
                    <a:pt x="3051" y="73"/>
                  </a:lnTo>
                  <a:lnTo>
                    <a:pt x="3058" y="101"/>
                  </a:lnTo>
                  <a:lnTo>
                    <a:pt x="3059" y="136"/>
                  </a:lnTo>
                  <a:lnTo>
                    <a:pt x="3058" y="174"/>
                  </a:lnTo>
                  <a:lnTo>
                    <a:pt x="3051" y="204"/>
                  </a:lnTo>
                  <a:lnTo>
                    <a:pt x="3040" y="227"/>
                  </a:lnTo>
                  <a:lnTo>
                    <a:pt x="3026" y="246"/>
                  </a:lnTo>
                  <a:lnTo>
                    <a:pt x="3010" y="257"/>
                  </a:lnTo>
                  <a:lnTo>
                    <a:pt x="2990" y="266"/>
                  </a:lnTo>
                  <a:lnTo>
                    <a:pt x="2970" y="269"/>
                  </a:lnTo>
                  <a:lnTo>
                    <a:pt x="2947" y="271"/>
                  </a:lnTo>
                  <a:lnTo>
                    <a:pt x="2879" y="271"/>
                  </a:lnTo>
                  <a:lnTo>
                    <a:pt x="2879" y="5"/>
                  </a:lnTo>
                  <a:close/>
                  <a:moveTo>
                    <a:pt x="496" y="5"/>
                  </a:moveTo>
                  <a:lnTo>
                    <a:pt x="531" y="5"/>
                  </a:lnTo>
                  <a:lnTo>
                    <a:pt x="531" y="126"/>
                  </a:lnTo>
                  <a:lnTo>
                    <a:pt x="532" y="126"/>
                  </a:lnTo>
                  <a:lnTo>
                    <a:pt x="537" y="116"/>
                  </a:lnTo>
                  <a:lnTo>
                    <a:pt x="544" y="105"/>
                  </a:lnTo>
                  <a:lnTo>
                    <a:pt x="556" y="95"/>
                  </a:lnTo>
                  <a:lnTo>
                    <a:pt x="570" y="87"/>
                  </a:lnTo>
                  <a:lnTo>
                    <a:pt x="590" y="83"/>
                  </a:lnTo>
                  <a:lnTo>
                    <a:pt x="609" y="87"/>
                  </a:lnTo>
                  <a:lnTo>
                    <a:pt x="622" y="93"/>
                  </a:lnTo>
                  <a:lnTo>
                    <a:pt x="630" y="105"/>
                  </a:lnTo>
                  <a:lnTo>
                    <a:pt x="635" y="118"/>
                  </a:lnTo>
                  <a:lnTo>
                    <a:pt x="638" y="131"/>
                  </a:lnTo>
                  <a:lnTo>
                    <a:pt x="638" y="271"/>
                  </a:lnTo>
                  <a:lnTo>
                    <a:pt x="604" y="271"/>
                  </a:lnTo>
                  <a:lnTo>
                    <a:pt x="604" y="151"/>
                  </a:lnTo>
                  <a:lnTo>
                    <a:pt x="602" y="136"/>
                  </a:lnTo>
                  <a:lnTo>
                    <a:pt x="599" y="126"/>
                  </a:lnTo>
                  <a:lnTo>
                    <a:pt x="590" y="120"/>
                  </a:lnTo>
                  <a:lnTo>
                    <a:pt x="579" y="118"/>
                  </a:lnTo>
                  <a:lnTo>
                    <a:pt x="562" y="123"/>
                  </a:lnTo>
                  <a:lnTo>
                    <a:pt x="549" y="135"/>
                  </a:lnTo>
                  <a:lnTo>
                    <a:pt x="539" y="151"/>
                  </a:lnTo>
                  <a:lnTo>
                    <a:pt x="532" y="171"/>
                  </a:lnTo>
                  <a:lnTo>
                    <a:pt x="531" y="193"/>
                  </a:lnTo>
                  <a:lnTo>
                    <a:pt x="531" y="271"/>
                  </a:lnTo>
                  <a:lnTo>
                    <a:pt x="496" y="271"/>
                  </a:lnTo>
                  <a:lnTo>
                    <a:pt x="496" y="5"/>
                  </a:lnTo>
                  <a:close/>
                  <a:moveTo>
                    <a:pt x="227" y="5"/>
                  </a:moveTo>
                  <a:lnTo>
                    <a:pt x="269" y="5"/>
                  </a:lnTo>
                  <a:lnTo>
                    <a:pt x="269" y="45"/>
                  </a:lnTo>
                  <a:lnTo>
                    <a:pt x="227" y="45"/>
                  </a:lnTo>
                  <a:lnTo>
                    <a:pt x="227" y="5"/>
                  </a:lnTo>
                  <a:close/>
                  <a:moveTo>
                    <a:pt x="0" y="5"/>
                  </a:moveTo>
                  <a:lnTo>
                    <a:pt x="38" y="5"/>
                  </a:lnTo>
                  <a:lnTo>
                    <a:pt x="38" y="116"/>
                  </a:lnTo>
                  <a:lnTo>
                    <a:pt x="143" y="116"/>
                  </a:lnTo>
                  <a:lnTo>
                    <a:pt x="143" y="5"/>
                  </a:lnTo>
                  <a:lnTo>
                    <a:pt x="181" y="5"/>
                  </a:lnTo>
                  <a:lnTo>
                    <a:pt x="181" y="271"/>
                  </a:lnTo>
                  <a:lnTo>
                    <a:pt x="143" y="271"/>
                  </a:lnTo>
                  <a:lnTo>
                    <a:pt x="143" y="148"/>
                  </a:lnTo>
                  <a:lnTo>
                    <a:pt x="38" y="148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0" y="5"/>
                  </a:lnTo>
                  <a:close/>
                  <a:moveTo>
                    <a:pt x="1353" y="0"/>
                  </a:moveTo>
                  <a:lnTo>
                    <a:pt x="1390" y="4"/>
                  </a:lnTo>
                  <a:lnTo>
                    <a:pt x="1390" y="33"/>
                  </a:lnTo>
                  <a:lnTo>
                    <a:pt x="1373" y="30"/>
                  </a:lnTo>
                  <a:lnTo>
                    <a:pt x="1353" y="28"/>
                  </a:lnTo>
                  <a:lnTo>
                    <a:pt x="1340" y="30"/>
                  </a:lnTo>
                  <a:lnTo>
                    <a:pt x="1330" y="37"/>
                  </a:lnTo>
                  <a:lnTo>
                    <a:pt x="1323" y="47"/>
                  </a:lnTo>
                  <a:lnTo>
                    <a:pt x="1320" y="57"/>
                  </a:lnTo>
                  <a:lnTo>
                    <a:pt x="1318" y="68"/>
                  </a:lnTo>
                  <a:lnTo>
                    <a:pt x="1318" y="87"/>
                  </a:lnTo>
                  <a:lnTo>
                    <a:pt x="1373" y="87"/>
                  </a:lnTo>
                  <a:lnTo>
                    <a:pt x="1373" y="115"/>
                  </a:lnTo>
                  <a:lnTo>
                    <a:pt x="1318" y="115"/>
                  </a:lnTo>
                  <a:lnTo>
                    <a:pt x="1318" y="271"/>
                  </a:lnTo>
                  <a:lnTo>
                    <a:pt x="1283" y="271"/>
                  </a:lnTo>
                  <a:lnTo>
                    <a:pt x="1283" y="115"/>
                  </a:lnTo>
                  <a:lnTo>
                    <a:pt x="1250" y="115"/>
                  </a:lnTo>
                  <a:lnTo>
                    <a:pt x="1250" y="87"/>
                  </a:lnTo>
                  <a:lnTo>
                    <a:pt x="1283" y="87"/>
                  </a:lnTo>
                  <a:lnTo>
                    <a:pt x="1283" y="67"/>
                  </a:lnTo>
                  <a:lnTo>
                    <a:pt x="1287" y="43"/>
                  </a:lnTo>
                  <a:lnTo>
                    <a:pt x="1295" y="25"/>
                  </a:lnTo>
                  <a:lnTo>
                    <a:pt x="1308" y="12"/>
                  </a:lnTo>
                  <a:lnTo>
                    <a:pt x="1328" y="4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79669" y="4332820"/>
            <a:ext cx="465165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88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388000" cy="629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0000" y="1152000"/>
            <a:ext cx="8388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72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6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_Green">
    <p:bg bwMode="auto"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520000"/>
            <a:ext cx="8388000" cy="8640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Master Divider Slide Headline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318250" y="4765674"/>
            <a:ext cx="2451100" cy="2137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CEDFA-A6BA-4442-9084-8B31DC7F089C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‹#›</a:t>
            </a:fld>
            <a:endParaRPr lang="en-US" sz="900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765674"/>
            <a:ext cx="2451100" cy="2137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Copyright © 2015 Accenture 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388000" cy="629676"/>
          </a:xfrm>
          <a:prstGeom prst="rect">
            <a:avLst/>
          </a:prstGeom>
        </p:spPr>
        <p:txBody>
          <a:bodyPr vert="horz" lIns="0" tIns="34295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0355" y="915989"/>
            <a:ext cx="876364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idx="1"/>
          </p:nvPr>
        </p:nvSpPr>
        <p:spPr>
          <a:xfrm>
            <a:off x="360000" y="1152293"/>
            <a:ext cx="8388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" y="4765674"/>
            <a:ext cx="2451100" cy="2137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Copyright © 2015 Accenture 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8250" y="4765674"/>
            <a:ext cx="2451100" cy="2137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CEDFA-A6BA-4442-9084-8B31DC7F089C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‹#›</a:t>
            </a:fld>
            <a:endParaRPr lang="en-US" sz="600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8" r:id="rId3"/>
    <p:sldLayoutId id="214748370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0" kern="1200" dirty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5pPr>
      <a:lvl6pPr marL="342946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685891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028837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371783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900"/>
        </a:spcBef>
        <a:spcAft>
          <a:spcPts val="0"/>
        </a:spcAft>
        <a:buFont typeface="Arial" charset="0"/>
        <a:buNone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272690" indent="-141704" algn="l" rtl="0" eaLnBrk="1" fontAlgn="base" hangingPunct="1">
        <a:spcBef>
          <a:spcPts val="900"/>
        </a:spcBef>
        <a:spcAft>
          <a:spcPts val="0"/>
        </a:spcAft>
        <a:buFont typeface="Arial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403676" indent="-130986" algn="l" rtl="0" eaLnBrk="1" fontAlgn="base" hangingPunct="1">
        <a:spcBef>
          <a:spcPts val="900"/>
        </a:spcBef>
        <a:spcAft>
          <a:spcPts val="0"/>
        </a:spcAft>
        <a:buFont typeface="Arial" charset="0"/>
        <a:buChar char="•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534662" indent="-130986" algn="l" rtl="0" eaLnBrk="1" fontAlgn="base" hangingPunct="1">
        <a:spcBef>
          <a:spcPts val="900"/>
        </a:spcBef>
        <a:spcAft>
          <a:spcPts val="0"/>
        </a:spcAft>
        <a:buFont typeface="Arial" charset="0"/>
        <a:buChar char="–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676365" indent="-141704" algn="l" rtl="0" eaLnBrk="1" fontAlgn="base" hangingPunct="1">
        <a:spcBef>
          <a:spcPts val="900"/>
        </a:spcBef>
        <a:spcAft>
          <a:spcPts val="0"/>
        </a:spcAft>
        <a:buFont typeface="Arial" charset="0"/>
        <a:buChar char="•"/>
        <a:defRPr sz="1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80566"/>
            <a:ext cx="8400057" cy="55735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Smart Open Spaces   </a:t>
            </a:r>
            <a:r>
              <a:rPr lang="en-US" sz="1600" b="0" i="1" dirty="0" smtClean="0">
                <a:solidFill>
                  <a:srgbClr val="778888">
                    <a:lumMod val="50000"/>
                  </a:srgbClr>
                </a:solidFill>
              </a:rPr>
              <a:t>Powered by Java ME, Java SE and Single Board Computers</a:t>
            </a:r>
            <a:endParaRPr lang="en-US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854133"/>
            <a:ext cx="8400057" cy="6997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Jorge Hidalgo &amp; Julio Palma</a:t>
            </a:r>
          </a:p>
          <a:p>
            <a:pPr>
              <a:spcBef>
                <a:spcPts val="600"/>
              </a:spcBef>
            </a:pP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JavaOne Conference – CON6489 – October 2015</a:t>
            </a:r>
            <a:endParaRPr lang="en-US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01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gray">
          <a:xfrm flipH="1">
            <a:off x="2824957" y="152627"/>
            <a:ext cx="1543844" cy="1641963"/>
          </a:xfrm>
          <a:prstGeom prst="wedgeEllipseCallou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Museums, airports, train/bus stations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629" y="996516"/>
            <a:ext cx="744909" cy="76868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58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gray">
          <a:xfrm flipH="1">
            <a:off x="2824957" y="152627"/>
            <a:ext cx="1543844" cy="1641963"/>
          </a:xfrm>
          <a:prstGeom prst="wedgeEllipseCallou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Museums, airports, train/bus stations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629" y="996516"/>
            <a:ext cx="744909" cy="76868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Oval Callout 25"/>
          <p:cNvSpPr/>
          <p:nvPr/>
        </p:nvSpPr>
        <p:spPr bwMode="gray">
          <a:xfrm flipH="1">
            <a:off x="1823294" y="2243732"/>
            <a:ext cx="1633855" cy="656487"/>
          </a:xfrm>
          <a:prstGeom prst="wedgeEllipseCallout">
            <a:avLst>
              <a:gd name="adj1" fmla="val -68229"/>
              <a:gd name="adj2" fmla="val -3264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 smtClean="0"/>
              <a:t>Hospitals</a:t>
            </a:r>
            <a:endParaRPr lang="en-GB" sz="1600" i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0" y="1991290"/>
            <a:ext cx="784357" cy="9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gray">
          <a:xfrm flipH="1">
            <a:off x="2824957" y="152627"/>
            <a:ext cx="1543844" cy="1641963"/>
          </a:xfrm>
          <a:prstGeom prst="wedgeEllipseCallou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Museums, airports, train/bus stations</a:t>
            </a:r>
          </a:p>
        </p:txBody>
      </p:sp>
      <p:sp>
        <p:nvSpPr>
          <p:cNvPr id="8" name="Oval Callout 7"/>
          <p:cNvSpPr/>
          <p:nvPr/>
        </p:nvSpPr>
        <p:spPr bwMode="gray">
          <a:xfrm>
            <a:off x="1934333" y="3320473"/>
            <a:ext cx="2054058" cy="831272"/>
          </a:xfrm>
          <a:prstGeom prst="wedgeEllipseCallout">
            <a:avLst>
              <a:gd name="adj1" fmla="val 45268"/>
              <a:gd name="adj2" fmla="val -59722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Manufacturing plants, oil rigs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07144" y="3354910"/>
            <a:ext cx="775999" cy="719489"/>
            <a:chOff x="2396779" y="836788"/>
            <a:chExt cx="3609817" cy="4012711"/>
          </a:xfrm>
        </p:grpSpPr>
        <p:grpSp>
          <p:nvGrpSpPr>
            <p:cNvPr id="51" name="Group 50"/>
            <p:cNvGrpSpPr/>
            <p:nvPr/>
          </p:nvGrpSpPr>
          <p:grpSpPr>
            <a:xfrm>
              <a:off x="2510025" y="1181152"/>
              <a:ext cx="3496571" cy="3668347"/>
              <a:chOff x="1443191" y="1175474"/>
              <a:chExt cx="3496571" cy="3668347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2935377" y="2954225"/>
                <a:ext cx="771525" cy="3007668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1443191" y="1511060"/>
                <a:ext cx="3496571" cy="3085307"/>
                <a:chOff x="1443191" y="1511060"/>
                <a:chExt cx="3496571" cy="3085307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488817">
                  <a:off x="1558835" y="2830285"/>
                  <a:ext cx="771525" cy="1755865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99724">
                  <a:off x="4168237" y="1882288"/>
                  <a:ext cx="771525" cy="2714079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3687598" y="17744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1879430" y="1792114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2758103" y="18163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230905" y="197559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301409" y="199578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273765" y="3165547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667407" y="311800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07819" y="3749463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17737" y="2891238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015508" y="314529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409150" y="3097750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49562" y="3729211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59480" y="2870986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443191" y="1644790"/>
                  <a:ext cx="1054903" cy="1186621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854262" y="1511060"/>
                  <a:ext cx="888846" cy="999830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07459">
                <a:off x="1729651" y="1345670"/>
                <a:ext cx="888846" cy="548453"/>
              </a:xfrm>
              <a:prstGeom prst="rect">
                <a:avLst/>
              </a:prstGeom>
            </p:spPr>
          </p:pic>
        </p:grpSp>
        <p:sp>
          <p:nvSpPr>
            <p:cNvPr id="52" name="Cloud Callout 51"/>
            <p:cNvSpPr/>
            <p:nvPr/>
          </p:nvSpPr>
          <p:spPr bwMode="gray">
            <a:xfrm>
              <a:off x="2772595" y="11400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loud Callout 52"/>
            <p:cNvSpPr/>
            <p:nvPr/>
          </p:nvSpPr>
          <p:spPr bwMode="gray">
            <a:xfrm>
              <a:off x="2924995" y="12924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Cloud Callout 53"/>
            <p:cNvSpPr/>
            <p:nvPr/>
          </p:nvSpPr>
          <p:spPr bwMode="gray">
            <a:xfrm>
              <a:off x="2579466" y="975029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loud Callout 54"/>
            <p:cNvSpPr/>
            <p:nvPr/>
          </p:nvSpPr>
          <p:spPr bwMode="gray">
            <a:xfrm>
              <a:off x="2396779" y="836788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629" y="996516"/>
            <a:ext cx="744909" cy="76868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7" name="Oval Callout 76"/>
          <p:cNvSpPr/>
          <p:nvPr/>
        </p:nvSpPr>
        <p:spPr bwMode="gray">
          <a:xfrm flipH="1">
            <a:off x="1823294" y="2243732"/>
            <a:ext cx="1633855" cy="656487"/>
          </a:xfrm>
          <a:prstGeom prst="wedgeEllipseCallout">
            <a:avLst>
              <a:gd name="adj1" fmla="val -68229"/>
              <a:gd name="adj2" fmla="val -3264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 smtClean="0"/>
              <a:t>Hospitals</a:t>
            </a:r>
            <a:endParaRPr lang="en-GB" sz="1600" i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0" y="1991290"/>
            <a:ext cx="784357" cy="9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gray">
          <a:xfrm flipH="1">
            <a:off x="2824957" y="152627"/>
            <a:ext cx="1543844" cy="1641963"/>
          </a:xfrm>
          <a:prstGeom prst="wedgeEllipseCallou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Museums, airports, train/bus stations</a:t>
            </a:r>
          </a:p>
        </p:txBody>
      </p:sp>
      <p:sp>
        <p:nvSpPr>
          <p:cNvPr id="8" name="Oval Callout 7"/>
          <p:cNvSpPr/>
          <p:nvPr/>
        </p:nvSpPr>
        <p:spPr bwMode="gray">
          <a:xfrm>
            <a:off x="1934333" y="3320473"/>
            <a:ext cx="2054058" cy="831272"/>
          </a:xfrm>
          <a:prstGeom prst="wedgeEllipseCallout">
            <a:avLst>
              <a:gd name="adj1" fmla="val 45268"/>
              <a:gd name="adj2" fmla="val -59722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Manufacturing plants, oil rigs</a:t>
            </a:r>
          </a:p>
        </p:txBody>
      </p:sp>
      <p:sp>
        <p:nvSpPr>
          <p:cNvPr id="9" name="Oval Callout 8"/>
          <p:cNvSpPr/>
          <p:nvPr/>
        </p:nvSpPr>
        <p:spPr bwMode="gray">
          <a:xfrm>
            <a:off x="4447576" y="3272274"/>
            <a:ext cx="1175585" cy="642680"/>
          </a:xfrm>
          <a:prstGeom prst="wedgeEllipseCallout">
            <a:avLst>
              <a:gd name="adj1" fmla="val -54108"/>
              <a:gd name="adj2" fmla="val -47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 smtClean="0"/>
              <a:t>Offices</a:t>
            </a:r>
            <a:endParaRPr lang="en-GB" sz="1600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07144" y="3354910"/>
            <a:ext cx="775999" cy="719489"/>
            <a:chOff x="2396779" y="836788"/>
            <a:chExt cx="3609817" cy="4012711"/>
          </a:xfrm>
        </p:grpSpPr>
        <p:grpSp>
          <p:nvGrpSpPr>
            <p:cNvPr id="51" name="Group 50"/>
            <p:cNvGrpSpPr/>
            <p:nvPr/>
          </p:nvGrpSpPr>
          <p:grpSpPr>
            <a:xfrm>
              <a:off x="2510025" y="1181152"/>
              <a:ext cx="3496571" cy="3668347"/>
              <a:chOff x="1443191" y="1175474"/>
              <a:chExt cx="3496571" cy="3668347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2935377" y="2954225"/>
                <a:ext cx="771525" cy="3007668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1443191" y="1511060"/>
                <a:ext cx="3496571" cy="3085307"/>
                <a:chOff x="1443191" y="1511060"/>
                <a:chExt cx="3496571" cy="3085307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488817">
                  <a:off x="1558835" y="2830285"/>
                  <a:ext cx="771525" cy="1755865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99724">
                  <a:off x="4168237" y="1882288"/>
                  <a:ext cx="771525" cy="2714079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3687598" y="17744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1879430" y="1792114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2758103" y="18163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230905" y="197559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301409" y="199578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273765" y="3165547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667407" y="311800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07819" y="3749463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17737" y="2891238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015508" y="314529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409150" y="3097750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49562" y="3729211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59480" y="2870986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443191" y="1644790"/>
                  <a:ext cx="1054903" cy="1186621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854262" y="1511060"/>
                  <a:ext cx="888846" cy="999830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07459">
                <a:off x="1729651" y="1345670"/>
                <a:ext cx="888846" cy="548453"/>
              </a:xfrm>
              <a:prstGeom prst="rect">
                <a:avLst/>
              </a:prstGeom>
            </p:spPr>
          </p:pic>
        </p:grpSp>
        <p:sp>
          <p:nvSpPr>
            <p:cNvPr id="52" name="Cloud Callout 51"/>
            <p:cNvSpPr/>
            <p:nvPr/>
          </p:nvSpPr>
          <p:spPr bwMode="gray">
            <a:xfrm>
              <a:off x="2772595" y="11400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loud Callout 52"/>
            <p:cNvSpPr/>
            <p:nvPr/>
          </p:nvSpPr>
          <p:spPr bwMode="gray">
            <a:xfrm>
              <a:off x="2924995" y="12924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Cloud Callout 53"/>
            <p:cNvSpPr/>
            <p:nvPr/>
          </p:nvSpPr>
          <p:spPr bwMode="gray">
            <a:xfrm>
              <a:off x="2579466" y="975029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loud Callout 54"/>
            <p:cNvSpPr/>
            <p:nvPr/>
          </p:nvSpPr>
          <p:spPr bwMode="gray">
            <a:xfrm>
              <a:off x="2396779" y="836788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629" y="996516"/>
            <a:ext cx="744909" cy="76868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319921" y="3743548"/>
            <a:ext cx="755438" cy="758009"/>
            <a:chOff x="2683770" y="1558440"/>
            <a:chExt cx="3634392" cy="306450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03305">
              <a:off x="3912515" y="382370"/>
              <a:ext cx="771525" cy="3123666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358573" y="1786154"/>
              <a:ext cx="771525" cy="1524075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6676">
              <a:off x="2683770" y="1867631"/>
              <a:ext cx="771525" cy="142249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173621" y="1633908"/>
              <a:ext cx="771525" cy="304690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716320">
              <a:off x="4168236" y="2473020"/>
              <a:ext cx="771525" cy="3528327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55038">
              <a:off x="2683770" y="2979707"/>
              <a:ext cx="771525" cy="1422497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97030">
              <a:off x="5513518" y="2979705"/>
              <a:ext cx="771525" cy="1422497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6676">
              <a:off x="2897278" y="2010015"/>
              <a:ext cx="771525" cy="1186975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5136368" y="2004829"/>
              <a:ext cx="771525" cy="104984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50396" y="1745860"/>
              <a:ext cx="771525" cy="245563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3980843" y="887749"/>
              <a:ext cx="771525" cy="245563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06493" y="2130836"/>
              <a:ext cx="771525" cy="245563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15139" y="2345688"/>
              <a:ext cx="771525" cy="245563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3992872" y="2573297"/>
              <a:ext cx="771525" cy="245563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5050292" y="3217618"/>
              <a:ext cx="771525" cy="655265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739553" y="3240211"/>
              <a:ext cx="771525" cy="655265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410367" y="3220727"/>
              <a:ext cx="771525" cy="655265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2973144" y="3310162"/>
              <a:ext cx="771525" cy="655265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241421" y="3270852"/>
              <a:ext cx="771525" cy="655265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522088" y="3248518"/>
              <a:ext cx="771525" cy="655265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774731" y="3240210"/>
              <a:ext cx="771525" cy="655265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106566" y="3212470"/>
              <a:ext cx="771525" cy="655265"/>
            </a:xfrm>
            <a:prstGeom prst="rect">
              <a:avLst/>
            </a:prstGeom>
          </p:spPr>
        </p:pic>
      </p:grpSp>
      <p:sp>
        <p:nvSpPr>
          <p:cNvPr id="78" name="Oval Callout 77"/>
          <p:cNvSpPr/>
          <p:nvPr/>
        </p:nvSpPr>
        <p:spPr bwMode="gray">
          <a:xfrm flipH="1">
            <a:off x="1823294" y="2243732"/>
            <a:ext cx="1633855" cy="656487"/>
          </a:xfrm>
          <a:prstGeom prst="wedgeEllipseCallout">
            <a:avLst>
              <a:gd name="adj1" fmla="val -68229"/>
              <a:gd name="adj2" fmla="val -3264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 smtClean="0"/>
              <a:t>Hospitals</a:t>
            </a:r>
            <a:endParaRPr lang="en-GB" sz="1600" i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0" y="1991290"/>
            <a:ext cx="784357" cy="9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3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gray">
          <a:xfrm>
            <a:off x="4294909" y="1119710"/>
            <a:ext cx="2881746" cy="1207853"/>
          </a:xfrm>
          <a:prstGeom prst="wedgeEllipseCallout">
            <a:avLst>
              <a:gd name="adj1" fmla="val -44551"/>
              <a:gd name="adj2" fmla="val 49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/>
              <a:t>Department stores, smaller stores, </a:t>
            </a:r>
            <a:r>
              <a:rPr lang="en-GB" sz="1600" i="1" dirty="0" smtClean="0"/>
              <a:t>hypermarkets</a:t>
            </a: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gray">
          <a:xfrm flipH="1">
            <a:off x="2824957" y="152627"/>
            <a:ext cx="1543844" cy="1641963"/>
          </a:xfrm>
          <a:prstGeom prst="wedgeEllipseCallou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Museums, airports, train/bus stations</a:t>
            </a:r>
          </a:p>
        </p:txBody>
      </p:sp>
      <p:sp>
        <p:nvSpPr>
          <p:cNvPr id="8" name="Oval Callout 7"/>
          <p:cNvSpPr/>
          <p:nvPr/>
        </p:nvSpPr>
        <p:spPr bwMode="gray">
          <a:xfrm>
            <a:off x="1934333" y="3320473"/>
            <a:ext cx="2054058" cy="831272"/>
          </a:xfrm>
          <a:prstGeom prst="wedgeEllipseCallout">
            <a:avLst>
              <a:gd name="adj1" fmla="val 45268"/>
              <a:gd name="adj2" fmla="val -59722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/>
              <a:t>Manufacturing plants, oil rigs</a:t>
            </a:r>
          </a:p>
        </p:txBody>
      </p:sp>
      <p:sp>
        <p:nvSpPr>
          <p:cNvPr id="9" name="Oval Callout 8"/>
          <p:cNvSpPr/>
          <p:nvPr/>
        </p:nvSpPr>
        <p:spPr bwMode="gray">
          <a:xfrm>
            <a:off x="4447576" y="3272274"/>
            <a:ext cx="1175585" cy="642680"/>
          </a:xfrm>
          <a:prstGeom prst="wedgeEllipseCallout">
            <a:avLst>
              <a:gd name="adj1" fmla="val -54108"/>
              <a:gd name="adj2" fmla="val -47500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 smtClean="0"/>
              <a:t>Offices</a:t>
            </a:r>
            <a:endParaRPr lang="en-GB" sz="1600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07144" y="3354910"/>
            <a:ext cx="775999" cy="719489"/>
            <a:chOff x="2396779" y="836788"/>
            <a:chExt cx="3609817" cy="4012711"/>
          </a:xfrm>
        </p:grpSpPr>
        <p:grpSp>
          <p:nvGrpSpPr>
            <p:cNvPr id="51" name="Group 50"/>
            <p:cNvGrpSpPr/>
            <p:nvPr/>
          </p:nvGrpSpPr>
          <p:grpSpPr>
            <a:xfrm>
              <a:off x="2510025" y="1181152"/>
              <a:ext cx="3496571" cy="3668347"/>
              <a:chOff x="1443191" y="1175474"/>
              <a:chExt cx="3496571" cy="3668347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2935377" y="2954225"/>
                <a:ext cx="771525" cy="3007668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1443191" y="1511060"/>
                <a:ext cx="3496571" cy="3085307"/>
                <a:chOff x="1443191" y="1511060"/>
                <a:chExt cx="3496571" cy="3085307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488817">
                  <a:off x="1558835" y="2830285"/>
                  <a:ext cx="771525" cy="1755865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99724">
                  <a:off x="4168237" y="1882288"/>
                  <a:ext cx="771525" cy="2714079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3687598" y="17744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1879430" y="1792114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3392211">
                  <a:off x="2758103" y="1816330"/>
                  <a:ext cx="888846" cy="1356505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230905" y="197559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301409" y="199578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273765" y="3165547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2667407" y="3118002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07819" y="3749463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2517737" y="2891238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015508" y="3145295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3409150" y="3097750"/>
                  <a:ext cx="888846" cy="999830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49562" y="3729211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607459">
                  <a:off x="3259480" y="2870986"/>
                  <a:ext cx="888846" cy="548453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443191" y="1644790"/>
                  <a:ext cx="1054903" cy="1186621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362411">
                  <a:off x="1854262" y="1511060"/>
                  <a:ext cx="888846" cy="999830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07459">
                <a:off x="1729651" y="1345670"/>
                <a:ext cx="888846" cy="548453"/>
              </a:xfrm>
              <a:prstGeom prst="rect">
                <a:avLst/>
              </a:prstGeom>
            </p:spPr>
          </p:pic>
        </p:grpSp>
        <p:sp>
          <p:nvSpPr>
            <p:cNvPr id="52" name="Cloud Callout 51"/>
            <p:cNvSpPr/>
            <p:nvPr/>
          </p:nvSpPr>
          <p:spPr bwMode="gray">
            <a:xfrm>
              <a:off x="2772595" y="11400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loud Callout 52"/>
            <p:cNvSpPr/>
            <p:nvPr/>
          </p:nvSpPr>
          <p:spPr bwMode="gray">
            <a:xfrm>
              <a:off x="2924995" y="1292413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Cloud Callout 53"/>
            <p:cNvSpPr/>
            <p:nvPr/>
          </p:nvSpPr>
          <p:spPr bwMode="gray">
            <a:xfrm>
              <a:off x="2579466" y="975029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loud Callout 54"/>
            <p:cNvSpPr/>
            <p:nvPr/>
          </p:nvSpPr>
          <p:spPr bwMode="gray">
            <a:xfrm>
              <a:off x="2396779" y="836788"/>
              <a:ext cx="533176" cy="378915"/>
            </a:xfrm>
            <a:prstGeom prst="cloudCallout">
              <a:avLst>
                <a:gd name="adj1" fmla="val -12666"/>
                <a:gd name="adj2" fmla="val 32622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629" y="996516"/>
            <a:ext cx="744909" cy="76868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17161" y="1618451"/>
            <a:ext cx="744804" cy="625626"/>
            <a:chOff x="2436225" y="2041321"/>
            <a:chExt cx="3990830" cy="256698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045877" y="559888"/>
              <a:ext cx="771525" cy="399083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494418" y="2041321"/>
              <a:ext cx="771525" cy="227511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22796">
              <a:off x="2585840" y="2563852"/>
              <a:ext cx="771525" cy="1422497"/>
            </a:xfrm>
            <a:prstGeom prst="rect">
              <a:avLst/>
            </a:prstGeom>
          </p:spPr>
        </p:pic>
        <p:grpSp>
          <p:nvGrpSpPr>
            <p:cNvPr id="122" name="Group 121"/>
            <p:cNvGrpSpPr/>
            <p:nvPr/>
          </p:nvGrpSpPr>
          <p:grpSpPr>
            <a:xfrm>
              <a:off x="2700028" y="2414245"/>
              <a:ext cx="3383155" cy="2194065"/>
              <a:chOff x="2700028" y="2414245"/>
              <a:chExt cx="3383155" cy="219406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8" y="2293576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05843" y="1455011"/>
                <a:ext cx="771525" cy="338315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16320">
                <a:off x="4045876" y="2642185"/>
                <a:ext cx="771525" cy="300766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44387">
                <a:off x="2988498" y="2513469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459318" y="247858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3963012" y="2467631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12">
                <a:off x="4480381" y="2435340"/>
                <a:ext cx="771525" cy="1422497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68656">
                <a:off x="4933907" y="2414245"/>
                <a:ext cx="771525" cy="1422497"/>
              </a:xfrm>
              <a:prstGeom prst="rect">
                <a:avLst/>
              </a:prstGeom>
            </p:spPr>
          </p:pic>
          <p:sp>
            <p:nvSpPr>
              <p:cNvPr id="131" name="Flowchart: Connector 130"/>
              <p:cNvSpPr/>
              <p:nvPr/>
            </p:nvSpPr>
            <p:spPr bwMode="gray">
              <a:xfrm>
                <a:off x="3340681" y="4259701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 bwMode="gray">
              <a:xfrm>
                <a:off x="5349652" y="4258289"/>
                <a:ext cx="332599" cy="348609"/>
              </a:xfrm>
              <a:prstGeom prst="flowChartConnector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5319921" y="3743548"/>
            <a:ext cx="755438" cy="758009"/>
            <a:chOff x="2683770" y="1558440"/>
            <a:chExt cx="3634392" cy="3064506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03305">
              <a:off x="3912515" y="382370"/>
              <a:ext cx="771525" cy="3123666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5358573" y="1786154"/>
              <a:ext cx="771525" cy="1524075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6676">
              <a:off x="2683770" y="1867631"/>
              <a:ext cx="771525" cy="142249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173621" y="1633908"/>
              <a:ext cx="771525" cy="304690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716320">
              <a:off x="4168236" y="2473020"/>
              <a:ext cx="771525" cy="3528327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55038">
              <a:off x="2683770" y="2979707"/>
              <a:ext cx="771525" cy="1422497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97030">
              <a:off x="5513518" y="2979705"/>
              <a:ext cx="771525" cy="1422497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6676">
              <a:off x="2897278" y="2010015"/>
              <a:ext cx="771525" cy="1186975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5136368" y="2004829"/>
              <a:ext cx="771525" cy="104984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50396" y="1745860"/>
              <a:ext cx="771525" cy="245563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3980843" y="887749"/>
              <a:ext cx="771525" cy="245563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06493" y="2130836"/>
              <a:ext cx="771525" cy="245563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4015139" y="2345688"/>
              <a:ext cx="771525" cy="245563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20412">
              <a:off x="3992872" y="2573297"/>
              <a:ext cx="771525" cy="245563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5050292" y="3217618"/>
              <a:ext cx="771525" cy="655265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739553" y="3240211"/>
              <a:ext cx="771525" cy="655265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410367" y="3220727"/>
              <a:ext cx="771525" cy="655265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2973144" y="3310162"/>
              <a:ext cx="771525" cy="655265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241421" y="3270852"/>
              <a:ext cx="771525" cy="655265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522088" y="3248518"/>
              <a:ext cx="771525" cy="655265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3774731" y="3240210"/>
              <a:ext cx="771525" cy="655265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50275">
              <a:off x="4106566" y="3212470"/>
              <a:ext cx="771525" cy="655265"/>
            </a:xfrm>
            <a:prstGeom prst="rect">
              <a:avLst/>
            </a:prstGeom>
          </p:spPr>
        </p:pic>
      </p:grpSp>
      <p:sp>
        <p:nvSpPr>
          <p:cNvPr id="76" name="Oval Callout 75"/>
          <p:cNvSpPr/>
          <p:nvPr/>
        </p:nvSpPr>
        <p:spPr bwMode="gray">
          <a:xfrm>
            <a:off x="5125868" y="2527445"/>
            <a:ext cx="2303648" cy="642680"/>
          </a:xfrm>
          <a:prstGeom prst="wedgeEllipseCallout">
            <a:avLst>
              <a:gd name="adj1" fmla="val -70699"/>
              <a:gd name="adj2" fmla="val -27921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i="1" dirty="0" smtClean="0"/>
              <a:t>City Downtowns</a:t>
            </a:r>
            <a:endParaRPr lang="en-GB" sz="1600" i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6670217" y="2727220"/>
            <a:ext cx="851788" cy="855150"/>
            <a:chOff x="1715862" y="1543738"/>
            <a:chExt cx="2546993" cy="255939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2585716" y="2971521"/>
              <a:ext cx="287978" cy="110898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2997466" y="2994148"/>
              <a:ext cx="287978" cy="110898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2693274" y="1543738"/>
              <a:ext cx="287978" cy="110898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638">
              <a:off x="3105024" y="1566365"/>
              <a:ext cx="287978" cy="1108984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 rot="5026105">
              <a:off x="1931804" y="2226307"/>
              <a:ext cx="699728" cy="1131611"/>
              <a:chOff x="1239686" y="2816869"/>
              <a:chExt cx="699728" cy="1131611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41638">
                <a:off x="1239686" y="2816869"/>
                <a:ext cx="287978" cy="110898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41638">
                <a:off x="1651436" y="2839496"/>
                <a:ext cx="287978" cy="1108984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 rot="5026105">
              <a:off x="3347186" y="2273921"/>
              <a:ext cx="699728" cy="1131611"/>
              <a:chOff x="1239686" y="2816869"/>
              <a:chExt cx="699728" cy="1131611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41638">
                <a:off x="1239686" y="2816869"/>
                <a:ext cx="287978" cy="1108984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41638">
                <a:off x="1651436" y="2839496"/>
                <a:ext cx="287978" cy="1108984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2760230" y="3070048"/>
              <a:ext cx="350885" cy="869205"/>
              <a:chOff x="2782187" y="2954427"/>
              <a:chExt cx="350885" cy="869205"/>
            </a:xfrm>
          </p:grpSpPr>
          <p:pic>
            <p:nvPicPr>
              <p:cNvPr id="95" name="Picture 94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40000">
                <a:off x="2845036" y="2954427"/>
                <a:ext cx="288036" cy="411480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40000">
                <a:off x="2782187" y="3412152"/>
                <a:ext cx="288036" cy="411480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2859465" y="1723071"/>
              <a:ext cx="354776" cy="869543"/>
              <a:chOff x="2845646" y="1894666"/>
              <a:chExt cx="354776" cy="869543"/>
            </a:xfrm>
          </p:grpSpPr>
          <p:pic>
            <p:nvPicPr>
              <p:cNvPr id="93" name="Picture 92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40000">
                <a:off x="2912386" y="1894666"/>
                <a:ext cx="288036" cy="41148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40000">
                <a:off x="2845646" y="2352729"/>
                <a:ext cx="288036" cy="411480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1815547" y="2648296"/>
              <a:ext cx="873452" cy="294668"/>
              <a:chOff x="1951694" y="2646486"/>
              <a:chExt cx="873452" cy="294668"/>
            </a:xfrm>
          </p:grpSpPr>
          <p:pic>
            <p:nvPicPr>
              <p:cNvPr id="91" name="Picture 90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420253">
                <a:off x="2475388" y="2591396"/>
                <a:ext cx="288036" cy="411480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420253">
                <a:off x="2013416" y="2584764"/>
                <a:ext cx="288036" cy="411480"/>
              </a:xfrm>
              <a:prstGeom prst="rect">
                <a:avLst/>
              </a:prstGeom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3285472" y="2718504"/>
              <a:ext cx="874261" cy="298488"/>
              <a:chOff x="3223269" y="2717688"/>
              <a:chExt cx="874261" cy="298488"/>
            </a:xfrm>
          </p:grpSpPr>
          <p:pic>
            <p:nvPicPr>
              <p:cNvPr id="89" name="Picture 88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420253">
                <a:off x="3747772" y="2666418"/>
                <a:ext cx="288036" cy="41148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420253">
                <a:off x="3284991" y="2655966"/>
                <a:ext cx="288036" cy="411480"/>
              </a:xfrm>
              <a:prstGeom prst="rect">
                <a:avLst/>
              </a:prstGeom>
            </p:spPr>
          </p:pic>
        </p:grpSp>
      </p:grpSp>
      <p:sp>
        <p:nvSpPr>
          <p:cNvPr id="102" name="Oval Callout 101"/>
          <p:cNvSpPr/>
          <p:nvPr/>
        </p:nvSpPr>
        <p:spPr bwMode="gray">
          <a:xfrm flipH="1">
            <a:off x="1823294" y="2243732"/>
            <a:ext cx="1633855" cy="656487"/>
          </a:xfrm>
          <a:prstGeom prst="wedgeEllipseCallout">
            <a:avLst>
              <a:gd name="adj1" fmla="val -68229"/>
              <a:gd name="adj2" fmla="val -3264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i="1" dirty="0" smtClean="0"/>
              <a:t>Hospitals</a:t>
            </a:r>
            <a:endParaRPr lang="en-GB" sz="1600" i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0" y="1991290"/>
            <a:ext cx="784357" cy="9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Any kind of volume open to people activity</a:t>
            </a:r>
          </a:p>
          <a:p>
            <a:r>
              <a:rPr lang="en-GB" dirty="0" smtClean="0"/>
              <a:t>Indoors/Outdoors</a:t>
            </a:r>
          </a:p>
          <a:p>
            <a:r>
              <a:rPr lang="en-GB" dirty="0" smtClean="0"/>
              <a:t>Not restricted to one specific industry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Department stores, smaller stores, </a:t>
            </a:r>
            <a:r>
              <a:rPr lang="en-GB" i="1" dirty="0" smtClean="0"/>
              <a:t>hypermarkets</a:t>
            </a:r>
            <a:endParaRPr lang="en-GB" i="1" dirty="0" smtClean="0"/>
          </a:p>
          <a:p>
            <a:pPr marL="342900" indent="-342900">
              <a:buFontTx/>
              <a:buChar char="-"/>
            </a:pPr>
            <a:r>
              <a:rPr lang="en-GB" i="1" dirty="0" smtClean="0"/>
              <a:t>Museums, airports, train/bus stations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City downtowns, hospitals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Manufacturing plants, oil rigs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Offices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022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 bwMode="gray">
          <a:xfrm>
            <a:off x="268149" y="52278"/>
            <a:ext cx="4285851" cy="1495191"/>
          </a:xfrm>
          <a:prstGeom prst="cloudCallout">
            <a:avLst>
              <a:gd name="adj1" fmla="val -22399"/>
              <a:gd name="adj2" fmla="val 85577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 wish I could know what is exactly happening,</a:t>
            </a:r>
            <a:b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real-time and historic info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gray">
          <a:xfrm>
            <a:off x="1968491" y="3254855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gray">
          <a:xfrm>
            <a:off x="3213463" y="3100251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gray">
          <a:xfrm>
            <a:off x="3096774" y="1084492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gray">
          <a:xfrm>
            <a:off x="4469172" y="923429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87298" y="1011336"/>
            <a:ext cx="2486537" cy="34967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cs typeface="+mn-cs"/>
              </a:rPr>
              <a:t>Smart in this context mean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Presence Zones platform to enable intelligent decision making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Real-time decisions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Strategy decisions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gray">
          <a:xfrm>
            <a:off x="1968491" y="3254855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gray">
          <a:xfrm>
            <a:off x="3213463" y="3100251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gray">
          <a:xfrm>
            <a:off x="3096774" y="1084492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gray">
          <a:xfrm>
            <a:off x="4469172" y="923429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78725" y="3632047"/>
            <a:ext cx="307322" cy="571004"/>
            <a:chOff x="2278725" y="3632047"/>
            <a:chExt cx="307322" cy="571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25" y="3632047"/>
              <a:ext cx="263540" cy="571004"/>
            </a:xfrm>
            <a:prstGeom prst="rect">
              <a:avLst/>
            </a:prstGeom>
          </p:spPr>
        </p:pic>
        <p:pic>
          <p:nvPicPr>
            <p:cNvPr id="21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482" y="391235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119177" y="3444637"/>
            <a:ext cx="298553" cy="528315"/>
            <a:chOff x="4119177" y="3444637"/>
            <a:chExt cx="298553" cy="528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77" y="3444637"/>
              <a:ext cx="254771" cy="528315"/>
            </a:xfrm>
            <a:prstGeom prst="rect">
              <a:avLst/>
            </a:prstGeom>
          </p:spPr>
        </p:pic>
        <p:pic>
          <p:nvPicPr>
            <p:cNvPr id="22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65" y="3733087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434872" y="1393985"/>
            <a:ext cx="317144" cy="637731"/>
            <a:chOff x="3434872" y="1393985"/>
            <a:chExt cx="317144" cy="6377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72" y="1393985"/>
              <a:ext cx="297417" cy="637731"/>
            </a:xfrm>
            <a:prstGeom prst="rect">
              <a:avLst/>
            </a:prstGeom>
          </p:spPr>
        </p:pic>
        <p:pic>
          <p:nvPicPr>
            <p:cNvPr id="23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451" y="178246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03669" y="2214020"/>
            <a:ext cx="340613" cy="615611"/>
            <a:chOff x="5203669" y="2214020"/>
            <a:chExt cx="340613" cy="615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669" y="2214020"/>
              <a:ext cx="331483" cy="615611"/>
            </a:xfrm>
            <a:prstGeom prst="rect">
              <a:avLst/>
            </a:prstGeom>
          </p:spPr>
        </p:pic>
        <p:pic>
          <p:nvPicPr>
            <p:cNvPr id="24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717" y="2585069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6387298" y="1011336"/>
            <a:ext cx="2486537" cy="37275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cs typeface="+mn-cs"/>
              </a:rPr>
              <a:t>Smart in this context mean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Track people activity through the radio signals of their personal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devices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Smartphones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Wearables</a:t>
            </a:r>
            <a:endParaRPr lang="en-US" sz="20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Laptops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Tablets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4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38400" y="1152000"/>
            <a:ext cx="6309600" cy="1692801"/>
          </a:xfrm>
        </p:spPr>
        <p:txBody>
          <a:bodyPr/>
          <a:lstStyle/>
          <a:p>
            <a:r>
              <a:rPr lang="en-US" sz="1800" dirty="0" smtClean="0"/>
              <a:t>Jorge Hidalgo	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@_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deors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 smtClean="0"/>
              <a:t>http://deors.wordpress.com</a:t>
            </a:r>
          </a:p>
          <a:p>
            <a:r>
              <a:rPr lang="en-US" sz="1200" dirty="0" smtClean="0"/>
              <a:t>Senior Technology Architect</a:t>
            </a:r>
            <a:r>
              <a:rPr lang="en-US" sz="1200" dirty="0"/>
              <a:t> – Accenture Delivery Center in Spain</a:t>
            </a:r>
            <a:endParaRPr lang="en-US" sz="1200" dirty="0" smtClean="0"/>
          </a:p>
          <a:p>
            <a:r>
              <a:rPr lang="en-US" sz="1200" dirty="0"/>
              <a:t>Capability Lead –</a:t>
            </a:r>
            <a:r>
              <a:rPr lang="en-US" sz="1200" dirty="0" smtClean="0"/>
              <a:t> Custom Distributed &amp; Architecture domain</a:t>
            </a:r>
          </a:p>
          <a:p>
            <a:r>
              <a:rPr lang="en-US" sz="1200" dirty="0" smtClean="0"/>
              <a:t>Father of two kids, husband, whistle player, video gamer, sci-fi junkie, Raspberry Pi fan, gadgets maniac... My other car is a </a:t>
            </a:r>
            <a:r>
              <a:rPr lang="en-US" sz="1200" i="1" dirty="0" err="1" smtClean="0"/>
              <a:t>Millenium</a:t>
            </a:r>
            <a:r>
              <a:rPr lang="en-US" sz="1200" i="1" dirty="0" smtClean="0"/>
              <a:t> Falcon</a:t>
            </a:r>
            <a:r>
              <a:rPr lang="en-US" sz="1200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19304" b="9488"/>
          <a:stretch/>
        </p:blipFill>
        <p:spPr bwMode="auto">
          <a:xfrm>
            <a:off x="401735" y="1152001"/>
            <a:ext cx="1637326" cy="169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5" y="3050069"/>
            <a:ext cx="1647433" cy="16474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438400" y="3050069"/>
            <a:ext cx="6309600" cy="1647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ts val="0"/>
              </a:spcAft>
              <a:buFont typeface="Arial" charset="0"/>
              <a:buNone/>
              <a:defRPr lang="en-US" sz="2000" kern="1200" dirty="0" smtClean="0">
                <a:solidFill>
                  <a:schemeClr val="bg1"/>
                </a:solidFill>
                <a:latin typeface="Agfa Rotis Sans Serif" panose="00000400000000000000" pitchFamily="2" charset="0"/>
                <a:ea typeface="+mn-ea"/>
                <a:cs typeface="+mn-cs"/>
              </a:defRPr>
            </a:lvl1pPr>
            <a:lvl2pPr marL="272690" indent="-141704" algn="l" rtl="0" eaLnBrk="1" fontAlgn="base" hangingPunct="1">
              <a:spcBef>
                <a:spcPts val="900"/>
              </a:spcBef>
              <a:spcAft>
                <a:spcPts val="0"/>
              </a:spcAft>
              <a:buFont typeface="Arial" charset="0"/>
              <a:buChar char="–"/>
              <a:defRPr lang="en-US" sz="1800" kern="1200" dirty="0" smtClean="0">
                <a:solidFill>
                  <a:schemeClr val="bg1"/>
                </a:solidFill>
                <a:latin typeface="Agfa Rotis Sans Serif" panose="00000400000000000000" pitchFamily="2" charset="0"/>
                <a:ea typeface="+mn-ea"/>
                <a:cs typeface="+mn-cs"/>
              </a:defRPr>
            </a:lvl2pPr>
            <a:lvl3pPr marL="403676" indent="-130986" algn="l" rtl="0" eaLnBrk="1" fontAlgn="base" hangingPunct="1">
              <a:spcBef>
                <a:spcPts val="900"/>
              </a:spcBef>
              <a:spcAft>
                <a:spcPts val="0"/>
              </a:spcAft>
              <a:buFont typeface="Arial" charset="0"/>
              <a:buChar char="•"/>
              <a:defRPr lang="en-US" sz="1600" kern="1200" dirty="0" smtClean="0">
                <a:solidFill>
                  <a:schemeClr val="bg1"/>
                </a:solidFill>
                <a:latin typeface="Agfa Rotis Sans Serif" panose="00000400000000000000" pitchFamily="2" charset="0"/>
                <a:ea typeface="+mn-ea"/>
                <a:cs typeface="+mn-cs"/>
              </a:defRPr>
            </a:lvl3pPr>
            <a:lvl4pPr marL="534662" indent="-130986" algn="l" rtl="0" eaLnBrk="1" fontAlgn="base" hangingPunct="1">
              <a:spcBef>
                <a:spcPts val="900"/>
              </a:spcBef>
              <a:spcAft>
                <a:spcPts val="0"/>
              </a:spcAft>
              <a:buFont typeface="Arial" charset="0"/>
              <a:buChar char="–"/>
              <a:defRPr lang="en-US" sz="1400" kern="1200" dirty="0" smtClean="0">
                <a:solidFill>
                  <a:schemeClr val="bg1"/>
                </a:solidFill>
                <a:latin typeface="Agfa Rotis Sans Serif" panose="00000400000000000000" pitchFamily="2" charset="0"/>
                <a:ea typeface="+mn-ea"/>
                <a:cs typeface="+mn-cs"/>
              </a:defRPr>
            </a:lvl4pPr>
            <a:lvl5pPr marL="676365" indent="-141704" algn="l" rtl="0" eaLnBrk="1" fontAlgn="base" hangingPunct="1">
              <a:spcBef>
                <a:spcPts val="900"/>
              </a:spcBef>
              <a:spcAft>
                <a:spcPts val="0"/>
              </a:spcAft>
              <a:buFont typeface="Arial" charset="0"/>
              <a:buChar char="•"/>
              <a:defRPr lang="en-AU" sz="1200" kern="1200" dirty="0">
                <a:solidFill>
                  <a:schemeClr val="bg1"/>
                </a:solidFill>
                <a:latin typeface="Agfa Rotis Sans Serif" panose="00000400000000000000" pitchFamily="2" charset="0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Julio Palma	</a:t>
            </a:r>
            <a:r>
              <a:rPr lang="en-GB" sz="1800" dirty="0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sz="1800" dirty="0" err="1" smtClean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restalion</a:t>
            </a:r>
            <a:endParaRPr lang="en-GB" sz="1800" dirty="0" smtClean="0">
              <a:solidFill>
                <a:prstClr val="whit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Technology Architect</a:t>
            </a:r>
            <a:r>
              <a:rPr lang="en-GB" sz="1200" dirty="0" smtClean="0">
                <a:latin typeface="Calibri" panose="020F0502020204030204" pitchFamily="34" charset="0"/>
              </a:rPr>
              <a:t> – Accenture Delivery </a:t>
            </a:r>
            <a:r>
              <a:rPr lang="en-GB" sz="1200" dirty="0" err="1" smtClean="0">
                <a:latin typeface="Calibri" panose="020F0502020204030204" pitchFamily="34" charset="0"/>
              </a:rPr>
              <a:t>Center</a:t>
            </a:r>
            <a:r>
              <a:rPr lang="en-GB" sz="1200" dirty="0" smtClean="0">
                <a:latin typeface="Calibri" panose="020F0502020204030204" pitchFamily="34" charset="0"/>
              </a:rPr>
              <a:t> in Spain</a:t>
            </a:r>
            <a:endParaRPr lang="en-GB" sz="12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Team Lead </a:t>
            </a:r>
            <a:r>
              <a:rPr lang="en-GB" sz="1200" dirty="0" smtClean="0">
                <a:latin typeface="Calibri" panose="020F0502020204030204" pitchFamily="34" charset="0"/>
              </a:rPr>
              <a:t>– </a:t>
            </a:r>
            <a:r>
              <a:rPr lang="en-GB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Custom Distributed &amp; Architecture domain</a:t>
            </a:r>
          </a:p>
          <a:p>
            <a:r>
              <a:rPr lang="en-GB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Mountain biker, SW &amp; LOTR fan, gamer, </a:t>
            </a:r>
            <a:r>
              <a:rPr lang="en-GB" sz="12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Nyarlathotep</a:t>
            </a:r>
            <a:r>
              <a:rPr lang="en-GB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enemy, father of two kids who show me something new every day, husband. In my spare time I work at Accenture</a:t>
            </a:r>
            <a:r>
              <a:rPr lang="en-GB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.</a:t>
            </a:r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4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gray">
          <a:xfrm>
            <a:off x="1968491" y="3254855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gray">
          <a:xfrm>
            <a:off x="3213463" y="3100251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gray">
          <a:xfrm>
            <a:off x="3096774" y="1084492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gray">
          <a:xfrm>
            <a:off x="4469172" y="923429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542411" y="3368421"/>
            <a:ext cx="307322" cy="571004"/>
            <a:chOff x="2278725" y="3632047"/>
            <a:chExt cx="307322" cy="571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25" y="3632047"/>
              <a:ext cx="263540" cy="571004"/>
            </a:xfrm>
            <a:prstGeom prst="rect">
              <a:avLst/>
            </a:prstGeom>
          </p:spPr>
        </p:pic>
        <p:pic>
          <p:nvPicPr>
            <p:cNvPr id="21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482" y="391235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68825" y="2740141"/>
            <a:ext cx="298553" cy="528315"/>
            <a:chOff x="4119177" y="3444637"/>
            <a:chExt cx="298553" cy="528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77" y="3444637"/>
              <a:ext cx="254771" cy="528315"/>
            </a:xfrm>
            <a:prstGeom prst="rect">
              <a:avLst/>
            </a:prstGeom>
          </p:spPr>
        </p:pic>
        <p:pic>
          <p:nvPicPr>
            <p:cNvPr id="22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65" y="3733087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881829" y="1173564"/>
            <a:ext cx="317144" cy="637731"/>
            <a:chOff x="3434872" y="1393985"/>
            <a:chExt cx="317144" cy="6377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72" y="1393985"/>
              <a:ext cx="297417" cy="637731"/>
            </a:xfrm>
            <a:prstGeom prst="rect">
              <a:avLst/>
            </a:prstGeom>
          </p:spPr>
        </p:pic>
        <p:pic>
          <p:nvPicPr>
            <p:cNvPr id="23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451" y="178246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75887" y="1430103"/>
            <a:ext cx="340613" cy="615611"/>
            <a:chOff x="5203669" y="2214020"/>
            <a:chExt cx="340613" cy="615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669" y="2214020"/>
              <a:ext cx="331483" cy="615611"/>
            </a:xfrm>
            <a:prstGeom prst="rect">
              <a:avLst/>
            </a:prstGeom>
          </p:spPr>
        </p:pic>
        <p:pic>
          <p:nvPicPr>
            <p:cNvPr id="24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717" y="2585069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857641" y="3624249"/>
            <a:ext cx="674290" cy="212644"/>
            <a:chOff x="603723" y="3851342"/>
            <a:chExt cx="674290" cy="2126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19583778">
            <a:off x="4157898" y="3141141"/>
            <a:ext cx="674290" cy="212644"/>
            <a:chOff x="603723" y="3851342"/>
            <a:chExt cx="674290" cy="21264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 rot="15931076">
            <a:off x="5067337" y="2251972"/>
            <a:ext cx="674290" cy="212644"/>
            <a:chOff x="603723" y="3851342"/>
            <a:chExt cx="674290" cy="2126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 rot="292381">
            <a:off x="4129647" y="1447476"/>
            <a:ext cx="674290" cy="212644"/>
            <a:chOff x="603723" y="3851342"/>
            <a:chExt cx="674290" cy="2126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8654" y="3493859"/>
            <a:ext cx="353599" cy="5425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2911" y="1332797"/>
            <a:ext cx="353599" cy="5425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3311" y="3294819"/>
            <a:ext cx="353599" cy="5425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" y="3414008"/>
            <a:ext cx="343414" cy="4526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824" y="3415859"/>
            <a:ext cx="213378" cy="32921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387298" y="1011336"/>
            <a:ext cx="2486537" cy="37275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cs typeface="+mn-cs"/>
              </a:rPr>
              <a:t>Smart in this context mean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Track people activity through the radio signals of their personal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devices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Smartphones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Wearables</a:t>
            </a:r>
            <a:endParaRPr lang="en-US" sz="20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Laptops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Tablets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9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gray">
          <a:xfrm>
            <a:off x="1968491" y="3254855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gray">
          <a:xfrm>
            <a:off x="3213463" y="3100251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gray">
          <a:xfrm>
            <a:off x="3096774" y="1084492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gray">
          <a:xfrm>
            <a:off x="4469172" y="923429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438023" y="3498173"/>
            <a:ext cx="307322" cy="571004"/>
            <a:chOff x="2278725" y="3632047"/>
            <a:chExt cx="307322" cy="571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25" y="3632047"/>
              <a:ext cx="263540" cy="571004"/>
            </a:xfrm>
            <a:prstGeom prst="rect">
              <a:avLst/>
            </a:prstGeom>
          </p:spPr>
        </p:pic>
        <p:pic>
          <p:nvPicPr>
            <p:cNvPr id="21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482" y="391235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69741" y="1556159"/>
            <a:ext cx="298553" cy="528315"/>
            <a:chOff x="4119177" y="3444637"/>
            <a:chExt cx="298553" cy="528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77" y="3444637"/>
              <a:ext cx="254771" cy="528315"/>
            </a:xfrm>
            <a:prstGeom prst="rect">
              <a:avLst/>
            </a:prstGeom>
          </p:spPr>
        </p:pic>
        <p:pic>
          <p:nvPicPr>
            <p:cNvPr id="22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65" y="3733087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857641" y="3624249"/>
            <a:ext cx="674290" cy="212644"/>
            <a:chOff x="603723" y="3851342"/>
            <a:chExt cx="674290" cy="2126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19583778">
            <a:off x="4157898" y="3141141"/>
            <a:ext cx="674290" cy="212644"/>
            <a:chOff x="603723" y="3851342"/>
            <a:chExt cx="674290" cy="21264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 rot="15931076">
            <a:off x="5067337" y="2251972"/>
            <a:ext cx="674290" cy="212644"/>
            <a:chOff x="603723" y="3851342"/>
            <a:chExt cx="674290" cy="2126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 rot="292381">
            <a:off x="4129647" y="1447476"/>
            <a:ext cx="674290" cy="212644"/>
            <a:chOff x="603723" y="3851342"/>
            <a:chExt cx="674290" cy="2126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584982" y="3453115"/>
            <a:ext cx="72768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l"/>
            <a:endParaRPr lang="es-ES" sz="1200" dirty="0" smtClean="0">
              <a:latin typeface="Dans Hand Writing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654" y="3493859"/>
            <a:ext cx="353599" cy="5425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911" y="1332797"/>
            <a:ext cx="353599" cy="5425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311" y="3294819"/>
            <a:ext cx="353599" cy="5425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151" y="1354388"/>
            <a:ext cx="390178" cy="54259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 rot="17257644">
            <a:off x="4746537" y="995373"/>
            <a:ext cx="674290" cy="212644"/>
            <a:chOff x="603723" y="3851342"/>
            <a:chExt cx="674290" cy="2126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786" y="1595045"/>
            <a:ext cx="390178" cy="542591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 rot="16392664">
            <a:off x="5065339" y="1216903"/>
            <a:ext cx="674290" cy="212644"/>
            <a:chOff x="603723" y="3851342"/>
            <a:chExt cx="674290" cy="21264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 rot="17067003">
            <a:off x="4627375" y="2313815"/>
            <a:ext cx="674290" cy="212644"/>
            <a:chOff x="603723" y="3851342"/>
            <a:chExt cx="674290" cy="21264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4398" y="3546360"/>
            <a:ext cx="390178" cy="54259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41127" y="3663149"/>
            <a:ext cx="674290" cy="212644"/>
            <a:chOff x="603723" y="3851342"/>
            <a:chExt cx="674290" cy="21264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" y="3414008"/>
            <a:ext cx="343414" cy="4526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8" y="3410234"/>
            <a:ext cx="343414" cy="4526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24" y="3415859"/>
            <a:ext cx="213378" cy="3292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635" y="3418907"/>
            <a:ext cx="237765" cy="32311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6387298" y="1011336"/>
            <a:ext cx="2486537" cy="37275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cs typeface="+mn-cs"/>
              </a:rPr>
              <a:t>Smart in this context mean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Track people activity through the radio signals of their personal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devices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Smartphones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Wearables</a:t>
            </a:r>
            <a:endParaRPr lang="en-US" sz="20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Laptops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Tablets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1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5831794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gray">
          <a:xfrm>
            <a:off x="1968491" y="3254855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245" y="2605739"/>
            <a:ext cx="3271941" cy="2986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gray">
          <a:xfrm>
            <a:off x="3213463" y="3100251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02" y="4036450"/>
            <a:ext cx="3271941" cy="2986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gray">
          <a:xfrm>
            <a:off x="3096774" y="1084492"/>
            <a:ext cx="1457226" cy="1395941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2948163" y="2493790"/>
            <a:ext cx="1945793" cy="29867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gray">
          <a:xfrm>
            <a:off x="4469172" y="923429"/>
            <a:ext cx="1341120" cy="1314994"/>
          </a:xfrm>
          <a:prstGeom prst="ellipse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4225770" y="2605739"/>
            <a:ext cx="3271941" cy="29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2" y="1113219"/>
            <a:ext cx="3271941" cy="2986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65202" y="3181743"/>
            <a:ext cx="307322" cy="571004"/>
            <a:chOff x="2278725" y="3632047"/>
            <a:chExt cx="307322" cy="571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25" y="3632047"/>
              <a:ext cx="263540" cy="571004"/>
            </a:xfrm>
            <a:prstGeom prst="rect">
              <a:avLst/>
            </a:prstGeom>
          </p:spPr>
        </p:pic>
        <p:pic>
          <p:nvPicPr>
            <p:cNvPr id="21" name="Picture 10" descr="http://www.aislelabs.com/wp-content/uploads/2014/06/512px-Bluetooth.svg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482" y="3912352"/>
              <a:ext cx="87565" cy="1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857641" y="3624249"/>
            <a:ext cx="674290" cy="212644"/>
            <a:chOff x="603723" y="3851342"/>
            <a:chExt cx="674290" cy="2126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19583778">
            <a:off x="4157898" y="3141141"/>
            <a:ext cx="674290" cy="212644"/>
            <a:chOff x="603723" y="3851342"/>
            <a:chExt cx="674290" cy="21264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 rot="15931076">
            <a:off x="5067337" y="2251972"/>
            <a:ext cx="674290" cy="212644"/>
            <a:chOff x="603723" y="3851342"/>
            <a:chExt cx="674290" cy="2126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 rot="292381">
            <a:off x="4129647" y="1447476"/>
            <a:ext cx="674290" cy="212644"/>
            <a:chOff x="603723" y="3851342"/>
            <a:chExt cx="674290" cy="2126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" y="3414008"/>
            <a:ext cx="343414" cy="452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8" y="3410234"/>
            <a:ext cx="343414" cy="452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654" y="3493859"/>
            <a:ext cx="353599" cy="5425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911" y="1332797"/>
            <a:ext cx="353599" cy="5425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311" y="3294819"/>
            <a:ext cx="353599" cy="5425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151" y="1354388"/>
            <a:ext cx="390178" cy="54259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 rot="17257644">
            <a:off x="4746537" y="995373"/>
            <a:ext cx="674290" cy="212644"/>
            <a:chOff x="603723" y="3851342"/>
            <a:chExt cx="674290" cy="2126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786" y="1595045"/>
            <a:ext cx="390178" cy="542591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 rot="16392664">
            <a:off x="5065339" y="1216903"/>
            <a:ext cx="674290" cy="212644"/>
            <a:chOff x="603723" y="3851342"/>
            <a:chExt cx="674290" cy="21264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 rot="17067003">
            <a:off x="4627375" y="2313815"/>
            <a:ext cx="674290" cy="212644"/>
            <a:chOff x="603723" y="3851342"/>
            <a:chExt cx="674290" cy="21264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4398" y="3546360"/>
            <a:ext cx="390178" cy="54259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41127" y="3663149"/>
            <a:ext cx="674290" cy="212644"/>
            <a:chOff x="603723" y="3851342"/>
            <a:chExt cx="674290" cy="21264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964" y="1639633"/>
            <a:ext cx="377985" cy="542591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 rot="17244264">
            <a:off x="4869552" y="1201605"/>
            <a:ext cx="674290" cy="212644"/>
            <a:chOff x="603723" y="3851342"/>
            <a:chExt cx="674290" cy="21264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027" y="3528064"/>
            <a:ext cx="377985" cy="542591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 rot="20627906">
            <a:off x="4599619" y="3537792"/>
            <a:ext cx="674290" cy="212644"/>
            <a:chOff x="603723" y="3851342"/>
            <a:chExt cx="674290" cy="21264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238">
              <a:off x="603723" y="3851342"/>
              <a:ext cx="491784" cy="21264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3271">
              <a:off x="939932" y="3877851"/>
              <a:ext cx="315882" cy="17775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443">
              <a:off x="982915" y="3856690"/>
              <a:ext cx="295098" cy="16605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24" y="3415859"/>
            <a:ext cx="213378" cy="329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635" y="3418907"/>
            <a:ext cx="237765" cy="3231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2" y="3422375"/>
            <a:ext cx="343414" cy="452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2003" y="3440421"/>
            <a:ext cx="231668" cy="323116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387298" y="1011336"/>
            <a:ext cx="2486537" cy="37275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spcBef>
                <a:spcPts val="90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cs typeface="+mn-cs"/>
              </a:rPr>
              <a:t>Smart in this context mean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Track people activity through the radio signals of their personal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devices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Smartphones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Wearables</a:t>
            </a:r>
            <a:endParaRPr lang="en-US" sz="20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Laptops</a:t>
            </a:r>
          </a:p>
          <a:p>
            <a:pPr marL="685846" lvl="1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Tablets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7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1480412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" y="3414008"/>
            <a:ext cx="343414" cy="452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8" y="3410234"/>
            <a:ext cx="343414" cy="452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24" y="3415859"/>
            <a:ext cx="213378" cy="329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35" y="3418907"/>
            <a:ext cx="237765" cy="3231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2" y="3422375"/>
            <a:ext cx="343414" cy="452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003" y="3440421"/>
            <a:ext cx="231668" cy="3231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9577" y="985051"/>
            <a:ext cx="6802339" cy="11037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Now we can use collected information in real time: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Where are the customers located at this exact moment in time?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Which places are capturing the customer attention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?</a:t>
            </a:r>
            <a:endParaRPr lang="en-GB" sz="1600" i="1" dirty="0" smtClean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10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2263" y="1113219"/>
            <a:ext cx="1480412" cy="3506459"/>
          </a:xfrm>
          <a:solidFill>
            <a:schemeClr val="bg1"/>
          </a:solidFill>
        </p:spPr>
        <p:txBody>
          <a:bodyPr/>
          <a:lstStyle/>
          <a:p>
            <a:pPr lvl="5" indent="0">
              <a:buNone/>
            </a:pPr>
            <a:r>
              <a:rPr lang="es-ES" dirty="0" smtClean="0"/>
              <a:t>	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" y="1931264"/>
            <a:ext cx="560786" cy="13410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39577" y="985051"/>
            <a:ext cx="6802339" cy="33505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Now we can use collected information in real time: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Where are the customers located at this exact moment in time?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Which places are capturing the customer attention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?</a:t>
            </a:r>
          </a:p>
          <a:p>
            <a:pPr marL="342900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Or analyse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aggregated data for insights on people habits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Which are the paths that customers follow more frequently inside the store?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 sale on selected items started yesterday at 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noon</a:t>
            </a: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</a:b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How was the activity in the surrounding area compared to normal days?</a:t>
            </a:r>
          </a:p>
          <a:p>
            <a:pPr marL="685846" lvl="1" indent="-3429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What is the activity pattern along the day in the electronics department?</a:t>
            </a:r>
            <a:b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</a:b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That information would be helpful to plan working shifts 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better</a:t>
            </a:r>
            <a:endParaRPr lang="en-GB" sz="1600" i="1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" y="3414008"/>
            <a:ext cx="343414" cy="452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8" y="3410234"/>
            <a:ext cx="343414" cy="452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24" y="3415859"/>
            <a:ext cx="213378" cy="329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35" y="3418907"/>
            <a:ext cx="237765" cy="3231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2" y="3422375"/>
            <a:ext cx="343414" cy="452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003" y="3440421"/>
            <a:ext cx="23166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Smart in this context mean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Presence Zones platform to enable intelligent decision making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Track people activity through the radio signals of their personal devices</a:t>
            </a:r>
          </a:p>
          <a:p>
            <a:pPr marL="615590" lvl="1" indent="-342900">
              <a:buFontTx/>
              <a:buChar char="-"/>
            </a:pPr>
            <a:r>
              <a:rPr lang="en-GB" i="1" dirty="0" smtClean="0"/>
              <a:t>Smartphones</a:t>
            </a:r>
            <a:endParaRPr lang="en-GB" i="1" dirty="0" smtClean="0"/>
          </a:p>
          <a:p>
            <a:pPr marL="615590" lvl="1" indent="-342900">
              <a:buFontTx/>
              <a:buChar char="-"/>
            </a:pPr>
            <a:r>
              <a:rPr lang="en-GB" i="1" dirty="0" err="1" smtClean="0"/>
              <a:t>Wearables</a:t>
            </a:r>
            <a:r>
              <a:rPr lang="en-GB" i="1" dirty="0" smtClean="0"/>
              <a:t>: </a:t>
            </a:r>
            <a:r>
              <a:rPr lang="en-GB" i="1" dirty="0" smtClean="0"/>
              <a:t>Smart watches</a:t>
            </a:r>
            <a:r>
              <a:rPr lang="en-GB" i="1" dirty="0" smtClean="0"/>
              <a:t>, Sport bands</a:t>
            </a:r>
          </a:p>
          <a:p>
            <a:pPr marL="615590" lvl="1" indent="-342900">
              <a:buFontTx/>
              <a:buChar char="-"/>
            </a:pPr>
            <a:r>
              <a:rPr lang="en-GB" i="1" dirty="0" smtClean="0"/>
              <a:t>Laptops, Tablets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Use that information in real time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Analyse aggregated data for insights on people habits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6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Use case: Smart Store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Where are the customers located at this exact moment in time?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Which places are capturing the customer attention?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Which are the paths that customers follow more frequently inside the store?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A sale on selected items started yesterday at noon</a:t>
            </a:r>
            <a:br>
              <a:rPr lang="en-GB" i="1" dirty="0" smtClean="0"/>
            </a:br>
            <a:r>
              <a:rPr lang="en-GB" i="1" dirty="0" smtClean="0"/>
              <a:t>How was the activity in the surrounding area compared to normal days?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What is the activity pattern along the day in the electronics department?</a:t>
            </a:r>
            <a:br>
              <a:rPr lang="en-GB" i="1" dirty="0" smtClean="0"/>
            </a:br>
            <a:r>
              <a:rPr lang="en-GB" i="1" dirty="0" smtClean="0"/>
              <a:t>That information would be helpful to plan working shifts better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9464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Proposed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57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Why develop a new solution for Presence Zones?</a:t>
            </a:r>
          </a:p>
          <a:p>
            <a:r>
              <a:rPr lang="en-GB" i="1" dirty="0"/>
              <a:t>	</a:t>
            </a:r>
            <a:r>
              <a:rPr lang="en-GB" i="1" dirty="0" smtClean="0"/>
              <a:t>“Vendor X already has a product named Y that does exactly this.”</a:t>
            </a:r>
          </a:p>
          <a:p>
            <a:r>
              <a:rPr lang="en-GB" dirty="0" smtClean="0"/>
              <a:t>Our </a:t>
            </a:r>
            <a:r>
              <a:rPr lang="en-GB" dirty="0" smtClean="0"/>
              <a:t>approach </a:t>
            </a:r>
            <a:r>
              <a:rPr lang="en-GB" smtClean="0"/>
              <a:t>was born with </a:t>
            </a:r>
            <a:r>
              <a:rPr lang="en-GB" dirty="0" smtClean="0"/>
              <a:t>one main objective</a:t>
            </a:r>
          </a:p>
          <a:p>
            <a:pPr algn="ctr"/>
            <a:r>
              <a:rPr lang="en-GB" dirty="0" smtClean="0"/>
              <a:t>TCO should be as low as possible</a:t>
            </a:r>
          </a:p>
          <a:p>
            <a:r>
              <a:rPr lang="en-GB" dirty="0" smtClean="0"/>
              <a:t>To enable that objective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Leverage open standards, minimise cost of software licenses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Leverage low-cost, easy to obtain devices</a:t>
            </a:r>
          </a:p>
          <a:p>
            <a:pPr marL="342900" indent="-342900">
              <a:buFontTx/>
              <a:buChar char="-"/>
            </a:pPr>
            <a:r>
              <a:rPr lang="en-GB" i="1" dirty="0" smtClean="0"/>
              <a:t>Simple</a:t>
            </a:r>
            <a:r>
              <a:rPr lang="en-GB" i="1" dirty="0"/>
              <a:t> </a:t>
            </a:r>
            <a:r>
              <a:rPr lang="en-GB" i="1" dirty="0" smtClean="0"/>
              <a:t>&amp; lightweight, but easy to scale</a:t>
            </a:r>
          </a:p>
        </p:txBody>
      </p:sp>
    </p:spTree>
    <p:extLst>
      <p:ext uri="{BB962C8B-B14F-4D97-AF65-F5344CB8AC3E}">
        <p14:creationId xmlns:p14="http://schemas.microsoft.com/office/powerpoint/2010/main" val="225244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000" y="1152000"/>
            <a:ext cx="8388000" cy="3420000"/>
          </a:xfrm>
        </p:spPr>
        <p:txBody>
          <a:bodyPr/>
          <a:lstStyle/>
          <a:p>
            <a:pPr lvl="1" indent="-216000">
              <a:buFont typeface="Courier New" panose="02070309020205020404" pitchFamily="49" charset="0"/>
              <a:buChar char="o"/>
            </a:pPr>
            <a:r>
              <a:rPr lang="en-GB" dirty="0" smtClean="0"/>
              <a:t>Java and </a:t>
            </a:r>
            <a:r>
              <a:rPr lang="en-GB" dirty="0"/>
              <a:t>Python </a:t>
            </a:r>
            <a:r>
              <a:rPr lang="en-GB" dirty="0" smtClean="0"/>
              <a:t>as </a:t>
            </a:r>
            <a:r>
              <a:rPr lang="en-GB" dirty="0"/>
              <a:t>programming languages/runtimes</a:t>
            </a:r>
          </a:p>
          <a:p>
            <a:pPr lvl="2"/>
            <a:r>
              <a:rPr lang="en-GB" dirty="0"/>
              <a:t>Device sniffing through </a:t>
            </a:r>
            <a:r>
              <a:rPr lang="en-GB" dirty="0" smtClean="0"/>
              <a:t>Java </a:t>
            </a:r>
            <a:r>
              <a:rPr lang="en-GB" dirty="0"/>
              <a:t>ME 8 </a:t>
            </a:r>
            <a:r>
              <a:rPr lang="en-GB" dirty="0" err="1" smtClean="0"/>
              <a:t>midlet</a:t>
            </a:r>
            <a:r>
              <a:rPr lang="en-GB" dirty="0" smtClean="0"/>
              <a:t> or Python </a:t>
            </a:r>
            <a:r>
              <a:rPr lang="en-GB" dirty="0" smtClean="0"/>
              <a:t>script (for devices that cannot run ME... yet)</a:t>
            </a:r>
            <a:endParaRPr lang="en-GB" dirty="0"/>
          </a:p>
          <a:p>
            <a:pPr lvl="2"/>
            <a:r>
              <a:rPr lang="en-GB" dirty="0"/>
              <a:t>Data collector through </a:t>
            </a:r>
            <a:r>
              <a:rPr lang="en-GB" dirty="0" smtClean="0"/>
              <a:t>Java </a:t>
            </a:r>
            <a:r>
              <a:rPr lang="en-GB" dirty="0"/>
              <a:t>SE 8 </a:t>
            </a:r>
            <a:r>
              <a:rPr lang="en-GB" dirty="0" smtClean="0"/>
              <a:t>server</a:t>
            </a:r>
          </a:p>
          <a:p>
            <a:pPr lvl="1" indent="-216000">
              <a:buFont typeface="Courier New" panose="02070309020205020404" pitchFamily="49" charset="0"/>
              <a:buChar char="o"/>
            </a:pPr>
            <a:r>
              <a:rPr lang="en-GB" dirty="0" smtClean="0"/>
              <a:t>Bluetooth LE</a:t>
            </a:r>
          </a:p>
          <a:p>
            <a:pPr lvl="2"/>
            <a:r>
              <a:rPr lang="en-GB" dirty="0" smtClean="0"/>
              <a:t>More </a:t>
            </a:r>
            <a:r>
              <a:rPr lang="en-GB" dirty="0"/>
              <a:t>precise than </a:t>
            </a:r>
            <a:r>
              <a:rPr lang="en-GB" dirty="0" err="1"/>
              <a:t>WiFi</a:t>
            </a:r>
            <a:endParaRPr lang="en-GB" dirty="0"/>
          </a:p>
          <a:p>
            <a:pPr lvl="2"/>
            <a:r>
              <a:rPr lang="en-GB" dirty="0" smtClean="0"/>
              <a:t>Not </a:t>
            </a:r>
            <a:r>
              <a:rPr lang="en-GB" dirty="0"/>
              <a:t>as </a:t>
            </a:r>
            <a:r>
              <a:rPr lang="en-GB" dirty="0" smtClean="0"/>
              <a:t>frequently </a:t>
            </a:r>
            <a:r>
              <a:rPr lang="en-GB" dirty="0"/>
              <a:t>used compared with </a:t>
            </a:r>
            <a:r>
              <a:rPr lang="en-GB" dirty="0" err="1" smtClean="0"/>
              <a:t>WiFi</a:t>
            </a:r>
            <a:r>
              <a:rPr lang="en-GB" dirty="0" smtClean="0"/>
              <a:t>, but usage is growing fast thanks to </a:t>
            </a:r>
            <a:r>
              <a:rPr lang="en-GB" dirty="0" err="1" smtClean="0"/>
              <a:t>wearables</a:t>
            </a:r>
            <a:endParaRPr lang="en-GB" dirty="0"/>
          </a:p>
          <a:p>
            <a:pPr lvl="1" indent="-216000">
              <a:buFont typeface="Courier New" panose="02070309020205020404" pitchFamily="49" charset="0"/>
              <a:buChar char="o"/>
            </a:pPr>
            <a:r>
              <a:rPr lang="en-GB" dirty="0" smtClean="0"/>
              <a:t>Single Board Computers</a:t>
            </a:r>
            <a:endParaRPr lang="en-GB" dirty="0"/>
          </a:p>
          <a:p>
            <a:pPr lvl="2"/>
            <a:r>
              <a:rPr lang="en-GB" dirty="0" smtClean="0"/>
              <a:t>Raspberry Pi A+, B+, </a:t>
            </a:r>
            <a:r>
              <a:rPr lang="en-GB" dirty="0" smtClean="0"/>
              <a:t>2 B</a:t>
            </a:r>
            <a:endParaRPr lang="en-GB" dirty="0"/>
          </a:p>
          <a:p>
            <a:pPr lvl="2"/>
            <a:r>
              <a:rPr lang="en-GB" dirty="0" err="1" smtClean="0"/>
              <a:t>Beaglebone</a:t>
            </a:r>
            <a:r>
              <a:rPr lang="en-GB" dirty="0" smtClean="0"/>
              <a:t> Black</a:t>
            </a:r>
            <a:endParaRPr lang="en-GB" dirty="0"/>
          </a:p>
          <a:p>
            <a:pPr lvl="2"/>
            <a:r>
              <a:rPr lang="en-GB" dirty="0" smtClean="0"/>
              <a:t>Arduino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2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for the Session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Describe </a:t>
            </a:r>
            <a:r>
              <a:rPr lang="en-GB" sz="2800" i="1" dirty="0" smtClean="0"/>
              <a:t>Open Spaces</a:t>
            </a:r>
            <a:r>
              <a:rPr lang="en-GB" sz="2800" dirty="0" smtClean="0"/>
              <a:t> and common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Introduce the proposed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Highlights of how the solution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Live Demo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685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Approach</a:t>
            </a:r>
            <a:endParaRPr lang="en-GB" dirty="0"/>
          </a:p>
        </p:txBody>
      </p:sp>
      <p:pic>
        <p:nvPicPr>
          <p:cNvPr id="5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1" y="1206434"/>
            <a:ext cx="1571692" cy="12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53" y="2906530"/>
            <a:ext cx="1571692" cy="12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n-media-2.lifehack.org/wp-content/files/2014/10/iphone-6-mocku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13201" r="54284" b="8121"/>
          <a:stretch/>
        </p:blipFill>
        <p:spPr bwMode="auto">
          <a:xfrm>
            <a:off x="1006552" y="3458609"/>
            <a:ext cx="518635" cy="10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aislelabs.com/wp-content/uploads/2014/06/512px-Bluetooth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8" y="3384692"/>
            <a:ext cx="253094" cy="3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shoppingsquare.com.au/images/products/49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7029" r="9605" b="15657"/>
          <a:stretch/>
        </p:blipFill>
        <p:spPr bwMode="auto">
          <a:xfrm>
            <a:off x="631986" y="2261331"/>
            <a:ext cx="700897" cy="6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ecx.images-amazon.com/images/I/41sMKf34z+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6226" r="6032" b="6608"/>
          <a:stretch/>
        </p:blipFill>
        <p:spPr bwMode="auto">
          <a:xfrm>
            <a:off x="3131617" y="3516698"/>
            <a:ext cx="412089" cy="6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mooccircle.com/wp-content/uploads/2014/12/python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6692" r="66541" b="11164"/>
          <a:stretch/>
        </p:blipFill>
        <p:spPr bwMode="auto">
          <a:xfrm>
            <a:off x="1418609" y="2506261"/>
            <a:ext cx="334735" cy="4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www.petermcm.dircon.co.uk/software/og_arc/rad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466">
            <a:off x="1780571" y="2844873"/>
            <a:ext cx="1063189" cy="11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22" y="3801270"/>
            <a:ext cx="482359" cy="51491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294164" y="2259900"/>
            <a:ext cx="4204607" cy="200025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9042" y="12170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</a:t>
            </a:r>
            <a:endParaRPr lang="en-GB" dirty="0">
              <a:solidFill>
                <a:srgbClr val="0022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1014" y="26857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</a:t>
            </a:r>
            <a:endParaRPr lang="en-GB" dirty="0">
              <a:solidFill>
                <a:srgbClr val="0022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5228" y="41969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</a:t>
            </a:r>
            <a:endParaRPr lang="en-GB" dirty="0">
              <a:solidFill>
                <a:srgbClr val="0022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0639" y="41969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</a:t>
            </a:r>
            <a:endParaRPr lang="en-GB" dirty="0">
              <a:solidFill>
                <a:srgbClr val="0022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4118" y="1165856"/>
            <a:ext cx="333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 </a:t>
            </a:r>
            <a: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Sniff devices on spot</a:t>
            </a:r>
          </a:p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 </a:t>
            </a:r>
            <a: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Send data to collector</a:t>
            </a:r>
          </a:p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 </a:t>
            </a:r>
            <a: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Correlate and store</a:t>
            </a:r>
          </a:p>
          <a:p>
            <a:r>
              <a:rPr lang="en-GB" dirty="0" smtClean="0">
                <a:solidFill>
                  <a:srgbClr val="002266"/>
                </a:solidFill>
                <a:sym typeface="Wingdings" panose="05000000000000000000" pitchFamily="2" charset="2"/>
              </a:rPr>
              <a:t> </a:t>
            </a:r>
            <a: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Generate reports</a:t>
            </a:r>
            <a:b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0022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(daily, on demand, real-time)</a:t>
            </a:r>
            <a:endParaRPr lang="en-GB" dirty="0">
              <a:solidFill>
                <a:srgbClr val="002266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22" descr="http://jmonkeyengine.org/wp-content/uploads/2015/01/text-header-2_40px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31" y="4382474"/>
            <a:ext cx="1326944" cy="2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mooccircle.com/wp-content/uploads/2014/12/python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6692" r="66541" b="11164"/>
          <a:stretch/>
        </p:blipFill>
        <p:spPr bwMode="auto">
          <a:xfrm>
            <a:off x="6454975" y="3636308"/>
            <a:ext cx="334735" cy="4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r="23926"/>
          <a:stretch/>
        </p:blipFill>
        <p:spPr>
          <a:xfrm>
            <a:off x="483595" y="1542610"/>
            <a:ext cx="349116" cy="618041"/>
          </a:xfrm>
          <a:prstGeom prst="rect">
            <a:avLst/>
          </a:prstGeom>
        </p:spPr>
      </p:pic>
      <p:pic>
        <p:nvPicPr>
          <p:cNvPr id="13" name="Picture 10" descr="http://www.aislelabs.com/wp-content/uploads/2014/06/512px-Bluetooth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4" y="3358695"/>
            <a:ext cx="253094" cy="3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www.petermcm.dircon.co.uk/software/og_arc/rad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6002">
            <a:off x="2659239" y="1301912"/>
            <a:ext cx="1063189" cy="11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2.expansys.com/img/b/270586/google-nexus-5-d821-smartphone-32gb-re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2698" r="34861" b="34808"/>
          <a:stretch/>
        </p:blipFill>
        <p:spPr bwMode="auto">
          <a:xfrm>
            <a:off x="3736862" y="1348787"/>
            <a:ext cx="591606" cy="8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aislelabs.com/wp-content/uploads/2014/06/512px-Bluetooth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90" y="1217015"/>
            <a:ext cx="253094" cy="3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6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Approach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06268" y="1173959"/>
            <a:ext cx="34501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evice  (Nexus 5) detected by </a:t>
            </a:r>
            <a:r>
              <a:rPr lang="en-GB" sz="14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RPis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 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GB" sz="1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evice  (Pebble) detected by </a:t>
            </a:r>
            <a:r>
              <a:rPr lang="en-GB" sz="14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GB" sz="1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evice  (iPhone 6) detected by </a:t>
            </a:r>
            <a:r>
              <a:rPr lang="en-GB" sz="14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</a:t>
            </a:r>
          </a:p>
          <a:p>
            <a:endParaRPr lang="en-GB" sz="1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Four packets sent to collector</a:t>
            </a:r>
          </a:p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Matched by MAC address and timeframe</a:t>
            </a:r>
          </a:p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Only 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three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events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are generated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2" descr="https://printers.accenture.com/DropDown/GetFloorImage/3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t="12121" r="5721" b="4388"/>
          <a:stretch/>
        </p:blipFill>
        <p:spPr bwMode="auto">
          <a:xfrm>
            <a:off x="1491901" y="1284087"/>
            <a:ext cx="3560965" cy="32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1945687" y="1486899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2410915" y="2793241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4814060" y="3221322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2838996" y="3221321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4" descr="http://i2.expansys.com/img/b/270586/google-nexus-5-d821-smartphone-32gb-r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2698" r="34861" b="34808"/>
          <a:stretch/>
        </p:blipFill>
        <p:spPr bwMode="auto">
          <a:xfrm>
            <a:off x="1945687" y="1963061"/>
            <a:ext cx="132670" cy="1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://ecx.images-amazon.com/images/I/41sMKf34z+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6226" r="6032" b="6608"/>
          <a:stretch/>
        </p:blipFill>
        <p:spPr bwMode="auto">
          <a:xfrm>
            <a:off x="2130752" y="2898799"/>
            <a:ext cx="107479" cy="1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cdn-media-2.lifehack.org/wp-content/files/2014/10/iphone-6-mockup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13201" r="54284" b="8121"/>
          <a:stretch/>
        </p:blipFill>
        <p:spPr bwMode="auto">
          <a:xfrm>
            <a:off x="4498659" y="3528857"/>
            <a:ext cx="107370" cy="2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2012021" y="1761697"/>
            <a:ext cx="29188" cy="159204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080338" y="2215410"/>
            <a:ext cx="330578" cy="522736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238232" y="2849589"/>
            <a:ext cx="126691" cy="80007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639411" y="3488854"/>
            <a:ext cx="126691" cy="80007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12021" y="1857293"/>
            <a:ext cx="25340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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1089" y="2949757"/>
            <a:ext cx="25340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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2344" y="3619327"/>
            <a:ext cx="25340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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84492" y="1396944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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2585594" y="2586960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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5052866" y="3036613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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018981" y="2984294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86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Approach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06268" y="1173959"/>
            <a:ext cx="3450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Device  (Nexus 5) detected by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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 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After some time, detected only by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After some time, detected only by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RPi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</a:p>
          <a:p>
            <a:endParaRPr lang="en-GB" sz="1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Events are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timestamped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Easy to obtain time series for a given device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2" descr="https://printers.accenture.com/DropDown/GetFloorImage/3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t="12121" r="5721" b="4388"/>
          <a:stretch/>
        </p:blipFill>
        <p:spPr bwMode="auto">
          <a:xfrm>
            <a:off x="1491901" y="1284087"/>
            <a:ext cx="3560965" cy="32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1945687" y="1486899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2410915" y="2793241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4814060" y="3221322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4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7846" r="-4798" b="-10973"/>
          <a:stretch/>
        </p:blipFill>
        <p:spPr bwMode="auto">
          <a:xfrm>
            <a:off x="2838996" y="3221321"/>
            <a:ext cx="238805" cy="2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0" name="Straight Arrow Connector 49"/>
          <p:cNvCxnSpPr/>
          <p:nvPr/>
        </p:nvCxnSpPr>
        <p:spPr>
          <a:xfrm flipH="1">
            <a:off x="2012021" y="1761697"/>
            <a:ext cx="29188" cy="159204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080338" y="2215410"/>
            <a:ext cx="330578" cy="522736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945687" y="1857293"/>
            <a:ext cx="319737" cy="301692"/>
            <a:chOff x="2530929" y="2245292"/>
            <a:chExt cx="491903" cy="464141"/>
          </a:xfrm>
        </p:grpSpPr>
        <p:pic>
          <p:nvPicPr>
            <p:cNvPr id="59" name="Picture 4" descr="http://i2.expansys.com/img/b/270586/google-nexus-5-d821-smartphone-32gb-r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20" t="2698" r="34861" b="34808"/>
            <a:stretch/>
          </p:blipFill>
          <p:spPr bwMode="auto">
            <a:xfrm>
              <a:off x="2530929" y="2408012"/>
              <a:ext cx="204107" cy="30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2632982" y="224529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</a:t>
              </a:r>
              <a:endParaRPr lang="en-GB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184492" y="1396944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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2585594" y="2586960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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5052866" y="3036613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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3018981" y="2984294"/>
            <a:ext cx="25340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</a:t>
            </a:r>
            <a:endParaRPr lang="en-GB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650403" y="3490318"/>
            <a:ext cx="233170" cy="180051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895601" y="3490318"/>
            <a:ext cx="71536" cy="229584"/>
          </a:xfrm>
          <a:prstGeom prst="straightConnector1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5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9877E-6 L 0.08559 0.35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77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35494 L 0.28542 0.344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Architectural </a:t>
            </a:r>
            <a:r>
              <a:rPr lang="en-GB" dirty="0" smtClean="0"/>
              <a:t>Approach – Scaling Out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636693" y="1456267"/>
            <a:ext cx="3935307" cy="3088640"/>
          </a:xfrm>
          <a:prstGeom prst="roundRect">
            <a:avLst>
              <a:gd name="adj" fmla="val 4825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gray">
          <a:xfrm>
            <a:off x="4572000" y="1456267"/>
            <a:ext cx="3935307" cy="3088640"/>
          </a:xfrm>
          <a:prstGeom prst="roundRect">
            <a:avLst>
              <a:gd name="adj" fmla="val 4825"/>
            </a:avLst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12" y="2724710"/>
            <a:ext cx="1052776" cy="86435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96" y="1616721"/>
            <a:ext cx="1052776" cy="86435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9" y="2602892"/>
            <a:ext cx="1052776" cy="86435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0" y="3589063"/>
            <a:ext cx="1052776" cy="86435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351830" y="2276376"/>
            <a:ext cx="1751448" cy="639819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14765" y="3120893"/>
            <a:ext cx="2288513" cy="35993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78516" y="3355351"/>
            <a:ext cx="1924762" cy="657286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5539" y="3607619"/>
            <a:ext cx="959228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Data Collector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314" y="1770932"/>
            <a:ext cx="551232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Edge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Devices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411" y="2685705"/>
            <a:ext cx="642291" cy="86960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132203" y="3119828"/>
            <a:ext cx="664857" cy="106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5980" y="3611882"/>
            <a:ext cx="909151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Data Centre /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Cloud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48214" y="1991949"/>
            <a:ext cx="1007029" cy="693756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00615" y="2838105"/>
            <a:ext cx="854628" cy="14901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581765" y="3355351"/>
            <a:ext cx="887994" cy="380952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82921" y="1499529"/>
            <a:ext cx="737643" cy="714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335" y="3486138"/>
            <a:ext cx="642291" cy="86960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951728" y="4223991"/>
            <a:ext cx="746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Analytics</a:t>
            </a:r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>
            <a:off x="7416212" y="2219132"/>
            <a:ext cx="938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Historic Info</a:t>
            </a:r>
            <a:endParaRPr lang="en-GB" sz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98215" y="2584827"/>
            <a:ext cx="406437" cy="57205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291851" y="3160597"/>
            <a:ext cx="1086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Real-Time Info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036059" y="2228946"/>
            <a:ext cx="544627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Sockets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76583" y="2856196"/>
            <a:ext cx="544627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Sockets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17700" y="3796705"/>
            <a:ext cx="544627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Sockets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19744" y="2856448"/>
            <a:ext cx="457617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MQTT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18748" y="1211409"/>
            <a:ext cx="1101126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Internet Domain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79521" y="1211409"/>
            <a:ext cx="1096446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Intranet Domain</a:t>
            </a:r>
          </a:p>
        </p:txBody>
      </p:sp>
    </p:spTree>
    <p:extLst>
      <p:ext uri="{BB962C8B-B14F-4D97-AF65-F5344CB8AC3E}">
        <p14:creationId xmlns:p14="http://schemas.microsoft.com/office/powerpoint/2010/main" val="208250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Architectural </a:t>
            </a:r>
            <a:r>
              <a:rPr lang="en-GB" dirty="0" smtClean="0"/>
              <a:t>Approach – Scaling Out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6" y="1246794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286445" y="1529158"/>
            <a:ext cx="305288" cy="10312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16748" y="1740558"/>
            <a:ext cx="574985" cy="3599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59778" y="1849068"/>
            <a:ext cx="431955" cy="245258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33" y="2353811"/>
            <a:ext cx="642291" cy="86960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086681" y="1776552"/>
            <a:ext cx="2078919" cy="804088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" y="1580720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" y="1932277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4" y="1529158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60" y="2822040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1511729" y="3104404"/>
            <a:ext cx="305288" cy="10312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242032" y="3315804"/>
            <a:ext cx="574985" cy="3599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385062" y="3424314"/>
            <a:ext cx="431955" cy="245258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2" y="3155966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2" y="3507523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08" y="3104404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32" y="3865449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2" y="3935112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V="1">
            <a:off x="1601039" y="3507524"/>
            <a:ext cx="368378" cy="39439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95638" y="3539014"/>
            <a:ext cx="91043" cy="36290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84" y="2581951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>
            <a:off x="1852608" y="2898800"/>
            <a:ext cx="179151" cy="169251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355743" y="2951878"/>
            <a:ext cx="1796626" cy="31565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00" y="1317009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 flipH="1">
            <a:off x="7045036" y="1632282"/>
            <a:ext cx="407664" cy="149997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25028" y="1887140"/>
            <a:ext cx="506198" cy="1194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144910" y="2046863"/>
            <a:ext cx="486316" cy="162833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84" y="1724399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38" y="2107158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68" y="1747313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10" y="2426671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H="1" flipV="1">
            <a:off x="6932195" y="2150434"/>
            <a:ext cx="314240" cy="326651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983188" y="2046863"/>
            <a:ext cx="1631958" cy="533777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75" y="3050647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Arrow Connector 77"/>
          <p:cNvCxnSpPr/>
          <p:nvPr/>
        </p:nvCxnSpPr>
        <p:spPr>
          <a:xfrm flipH="1">
            <a:off x="7227115" y="3315804"/>
            <a:ext cx="301738" cy="158527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246435" y="3614112"/>
            <a:ext cx="507702" cy="21205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7185723" y="3775098"/>
            <a:ext cx="361336" cy="16001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33" y="3462146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53" y="3902351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6" y="3435710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Arrow Connector 89"/>
          <p:cNvCxnSpPr/>
          <p:nvPr/>
        </p:nvCxnSpPr>
        <p:spPr>
          <a:xfrm flipH="1" flipV="1">
            <a:off x="4996383" y="2951878"/>
            <a:ext cx="1713027" cy="595066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4" y="3777212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93"/>
          <p:cNvCxnSpPr/>
          <p:nvPr/>
        </p:nvCxnSpPr>
        <p:spPr>
          <a:xfrm flipV="1">
            <a:off x="4563139" y="3269476"/>
            <a:ext cx="4641" cy="45099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45" y="4194522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72" y="3766689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39" y="4298653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89" y="4087314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4" y="3687601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/>
          <p:cNvCxnSpPr/>
          <p:nvPr/>
        </p:nvCxnSpPr>
        <p:spPr>
          <a:xfrm flipH="1" flipV="1">
            <a:off x="4784108" y="4050412"/>
            <a:ext cx="289892" cy="96727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4823430" y="3865449"/>
            <a:ext cx="387503" cy="52734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109645" y="3965115"/>
            <a:ext cx="230882" cy="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4286011" y="4087315"/>
            <a:ext cx="121903" cy="148061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4601371" y="4147139"/>
            <a:ext cx="53869" cy="15790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3583" y="1382172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/>
          <p:cNvCxnSpPr/>
          <p:nvPr/>
        </p:nvCxnSpPr>
        <p:spPr>
          <a:xfrm flipH="1">
            <a:off x="4578867" y="1781919"/>
            <a:ext cx="1" cy="469111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65861" y="1371649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13129" y="1596955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92285" y="1192328"/>
            <a:ext cx="450569" cy="3699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Arrow Connector 83"/>
          <p:cNvCxnSpPr/>
          <p:nvPr/>
        </p:nvCxnSpPr>
        <p:spPr>
          <a:xfrm flipH="1">
            <a:off x="4804130" y="1386520"/>
            <a:ext cx="383216" cy="96868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814889" y="1649056"/>
            <a:ext cx="372458" cy="76791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106534" y="1570075"/>
            <a:ext cx="230882" cy="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7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Architectural </a:t>
            </a:r>
            <a:r>
              <a:rPr lang="en-GB" dirty="0" smtClean="0"/>
              <a:t>Approach – Scaling Out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88" y="2509234"/>
            <a:ext cx="642291" cy="86960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2277852" y="2394109"/>
            <a:ext cx="4497914" cy="42144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277852" y="2873393"/>
            <a:ext cx="4546241" cy="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270022" y="2046863"/>
            <a:ext cx="4391899" cy="694493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21280018">
            <a:off x="4644136" y="2260290"/>
            <a:ext cx="2132114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acme/activity/</a:t>
            </a:r>
            <a:r>
              <a:rPr lang="en-GB" sz="1200" dirty="0" err="1" smtClean="0">
                <a:latin typeface="Calibri" panose="020F0502020204030204" pitchFamily="34" charset="0"/>
              </a:rPr>
              <a:t>europe</a:t>
            </a:r>
            <a:r>
              <a:rPr lang="en-GB" sz="1200" dirty="0" smtClean="0">
                <a:latin typeface="Calibri" panose="020F0502020204030204" pitchFamily="34" charset="0"/>
              </a:rPr>
              <a:t>/</a:t>
            </a:r>
            <a:r>
              <a:rPr lang="en-GB" sz="1200" dirty="0" err="1" smtClean="0">
                <a:latin typeface="Calibri" panose="020F0502020204030204" pitchFamily="34" charset="0"/>
              </a:rPr>
              <a:t>uk</a:t>
            </a:r>
            <a:r>
              <a:rPr lang="en-GB" sz="1200" dirty="0" smtClean="0">
                <a:latin typeface="Calibri" panose="020F0502020204030204" pitchFamily="34" charset="0"/>
              </a:rPr>
              <a:t>/</a:t>
            </a:r>
            <a:r>
              <a:rPr lang="en-GB" sz="1200" dirty="0" err="1" smtClean="0">
                <a:latin typeface="Calibri" panose="020F0502020204030204" pitchFamily="34" charset="0"/>
              </a:rPr>
              <a:t>london</a:t>
            </a:r>
            <a:endParaRPr lang="en-GB" sz="1200" dirty="0" smtClean="0">
              <a:latin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33067" y="2628766"/>
            <a:ext cx="3061791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acme/activity/</a:t>
            </a:r>
            <a:r>
              <a:rPr lang="en-GB" sz="1200" dirty="0" err="1" smtClean="0">
                <a:latin typeface="Calibri" panose="020F0502020204030204" pitchFamily="34" charset="0"/>
              </a:rPr>
              <a:t>europe</a:t>
            </a:r>
            <a:r>
              <a:rPr lang="en-GB" sz="1200" dirty="0" smtClean="0">
                <a:latin typeface="Calibri" panose="020F0502020204030204" pitchFamily="34" charset="0"/>
              </a:rPr>
              <a:t>/</a:t>
            </a:r>
            <a:r>
              <a:rPr lang="en-GB" sz="1200" dirty="0" err="1" smtClean="0">
                <a:latin typeface="Calibri" panose="020F0502020204030204" pitchFamily="34" charset="0"/>
              </a:rPr>
              <a:t>uk</a:t>
            </a:r>
            <a:r>
              <a:rPr lang="en-GB" sz="1200" dirty="0" smtClean="0">
                <a:latin typeface="Calibri" panose="020F0502020204030204" pitchFamily="34" charset="0"/>
              </a:rPr>
              <a:t>/</a:t>
            </a:r>
            <a:r>
              <a:rPr lang="en-GB" sz="1200" dirty="0" err="1" smtClean="0">
                <a:latin typeface="Calibri" panose="020F0502020204030204" pitchFamily="34" charset="0"/>
              </a:rPr>
              <a:t>edinburgh</a:t>
            </a:r>
            <a:r>
              <a:rPr lang="en-GB" sz="1200" dirty="0" smtClean="0">
                <a:latin typeface="Calibri" panose="020F0502020204030204" pitchFamily="34" charset="0"/>
              </a:rPr>
              <a:t>/electronics</a:t>
            </a:r>
          </a:p>
        </p:txBody>
      </p:sp>
      <p:sp>
        <p:nvSpPr>
          <p:cNvPr id="119" name="TextBox 118"/>
          <p:cNvSpPr txBox="1"/>
          <p:nvPr/>
        </p:nvSpPr>
        <p:spPr>
          <a:xfrm rot="335314">
            <a:off x="4756527" y="3049225"/>
            <a:ext cx="2065236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acme/activity/+/+/+/electronics</a:t>
            </a:r>
          </a:p>
        </p:txBody>
      </p:sp>
      <p:sp>
        <p:nvSpPr>
          <p:cNvPr id="120" name="TextBox 119"/>
          <p:cNvSpPr txBox="1"/>
          <p:nvPr/>
        </p:nvSpPr>
        <p:spPr>
          <a:xfrm rot="20963370">
            <a:off x="4908596" y="1918858"/>
            <a:ext cx="167371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acme/activity/</a:t>
            </a:r>
            <a:r>
              <a:rPr lang="en-GB" sz="1200" dirty="0" err="1" smtClean="0">
                <a:latin typeface="Calibri" panose="020F0502020204030204" pitchFamily="34" charset="0"/>
              </a:rPr>
              <a:t>americas</a:t>
            </a:r>
            <a:r>
              <a:rPr lang="en-GB" sz="1200" dirty="0" smtClean="0">
                <a:latin typeface="Calibri" panose="020F0502020204030204" pitchFamily="34" charset="0"/>
              </a:rPr>
              <a:t>/#</a:t>
            </a:r>
          </a:p>
        </p:txBody>
      </p:sp>
      <p:sp>
        <p:nvSpPr>
          <p:cNvPr id="121" name="TextBox 120"/>
          <p:cNvSpPr txBox="1"/>
          <p:nvPr/>
        </p:nvSpPr>
        <p:spPr>
          <a:xfrm rot="489622">
            <a:off x="5217559" y="3346492"/>
            <a:ext cx="1055793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acme/activity/#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87497" y="1499529"/>
            <a:ext cx="737643" cy="71410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11" y="3486138"/>
            <a:ext cx="642291" cy="86960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02791" y="2584827"/>
            <a:ext cx="406437" cy="572059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 flipH="1" flipV="1">
            <a:off x="2277852" y="2954070"/>
            <a:ext cx="4497914" cy="421440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2281221" y="3037653"/>
            <a:ext cx="4391899" cy="694493"/>
          </a:xfrm>
          <a:prstGeom prst="straightConnector1">
            <a:avLst/>
          </a:prstGeom>
          <a:ln w="12700">
            <a:solidFill>
              <a:srgbClr val="002266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34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Examples and 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07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and Demo – </a:t>
            </a:r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2486" y="1145778"/>
            <a:ext cx="403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Distribution of time at beacon per device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7" y="1668780"/>
            <a:ext cx="2904099" cy="1936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2323" y="4344577"/>
            <a:ext cx="2532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Average time per beacon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53" y="2271607"/>
            <a:ext cx="2904099" cy="19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8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and </a:t>
            </a:r>
            <a:r>
              <a:rPr lang="en-GB" dirty="0" smtClean="0"/>
              <a:t>Demo – </a:t>
            </a:r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2486" y="1145778"/>
            <a:ext cx="1602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Frequent Paths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75" y="1618827"/>
            <a:ext cx="2636378" cy="302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68" y="1618828"/>
            <a:ext cx="2654409" cy="3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and </a:t>
            </a:r>
            <a:r>
              <a:rPr lang="en-GB" dirty="0" smtClean="0"/>
              <a:t>Demo – </a:t>
            </a:r>
            <a:r>
              <a:rPr lang="en-GB" dirty="0" smtClean="0"/>
              <a:t>3D Real-Time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88" y="1138928"/>
            <a:ext cx="5344224" cy="35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</a:t>
            </a:r>
            <a:r>
              <a:rPr lang="en-GB" i="1" dirty="0" smtClean="0"/>
              <a:t>Open Spaces</a:t>
            </a:r>
            <a:r>
              <a:rPr lang="en-GB" dirty="0" smtClean="0"/>
              <a:t> and common use cases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46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and </a:t>
            </a:r>
            <a:r>
              <a:rPr lang="en-GB" dirty="0" smtClean="0"/>
              <a:t>Demo – </a:t>
            </a:r>
            <a:r>
              <a:rPr lang="en-GB" dirty="0" smtClean="0"/>
              <a:t>Hot Zones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 b="8037"/>
          <a:stretch/>
        </p:blipFill>
        <p:spPr>
          <a:xfrm>
            <a:off x="1874143" y="1176385"/>
            <a:ext cx="5359713" cy="35181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799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9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– Lessons Learned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Raspberry </a:t>
            </a:r>
            <a:r>
              <a:rPr lang="en-GB" dirty="0" err="1"/>
              <a:t>Pis</a:t>
            </a:r>
            <a:r>
              <a:rPr lang="en-GB" dirty="0"/>
              <a:t> are cheap but powerful enough to take multiple roles simultaneously:</a:t>
            </a:r>
          </a:p>
          <a:p>
            <a:pPr marL="540000" lvl="1" indent="-216000">
              <a:buFont typeface="Wingdings" panose="05000000000000000000" pitchFamily="2" charset="2"/>
              <a:buChar char="§"/>
            </a:pPr>
            <a:r>
              <a:rPr lang="en-GB" dirty="0"/>
              <a:t>Bluetooth device detection</a:t>
            </a:r>
          </a:p>
          <a:p>
            <a:pPr marL="540000" lvl="1" indent="-216000">
              <a:buFont typeface="Wingdings" panose="05000000000000000000" pitchFamily="2" charset="2"/>
              <a:buChar char="§"/>
            </a:pPr>
            <a:r>
              <a:rPr lang="en-GB" dirty="0"/>
              <a:t>Collector device correlating data and producing reports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When multiple languages can do the job, leverage </a:t>
            </a:r>
            <a:r>
              <a:rPr lang="en-GB" dirty="0"/>
              <a:t>the skills of your </a:t>
            </a:r>
            <a:r>
              <a:rPr lang="en-GB" dirty="0" smtClean="0"/>
              <a:t>team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More complex platforms like OEP are very useful...</a:t>
            </a:r>
            <a:br>
              <a:rPr lang="en-GB" dirty="0"/>
            </a:br>
            <a:r>
              <a:rPr lang="en-GB" dirty="0"/>
              <a:t>...but can be overkill – mind the KISS principle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Open standards facilitate integration and addition of new features in the </a:t>
            </a:r>
            <a:r>
              <a:rPr lang="en-GB" dirty="0" smtClean="0"/>
              <a:t>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43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want to get in touch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6086" y="1199566"/>
            <a:ext cx="624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Public Accenture Portal Sub-site for Application Services for Java: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6413" y="1662742"/>
            <a:ext cx="695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https://www.accenture.com/us-en/service-enterprise-systems-java.aspx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085" y="2397849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Follow (and interact with) us on Twitter: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413" y="2948290"/>
            <a:ext cx="3446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https://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twitter.com/AccentureTech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6413" y="3326795"/>
            <a:ext cx="271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https://twitter.com/_deors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6413" y="3703938"/>
            <a:ext cx="28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https://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twitter.com/restalion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6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8" y="2342845"/>
            <a:ext cx="247139" cy="576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6" y="2159476"/>
            <a:ext cx="263540" cy="571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7" y="2419013"/>
            <a:ext cx="297417" cy="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8" y="2342845"/>
            <a:ext cx="247139" cy="576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6" y="2159476"/>
            <a:ext cx="263540" cy="571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7" y="2419013"/>
            <a:ext cx="297417" cy="637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96" y="1542714"/>
            <a:ext cx="734604" cy="1059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51" y="2030443"/>
            <a:ext cx="734604" cy="1059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4" y="2112161"/>
            <a:ext cx="734604" cy="10590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52" y="2999461"/>
            <a:ext cx="734604" cy="1059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83" y="1495693"/>
            <a:ext cx="734604" cy="1059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6" y="2609956"/>
            <a:ext cx="734604" cy="1059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2" y="2918979"/>
            <a:ext cx="734604" cy="10590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5" y="3125809"/>
            <a:ext cx="734604" cy="10590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45" y="2549079"/>
            <a:ext cx="734604" cy="10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8" y="2342845"/>
            <a:ext cx="247139" cy="576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6" y="2159476"/>
            <a:ext cx="263540" cy="571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7" y="2419013"/>
            <a:ext cx="297417" cy="63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96" y="1542714"/>
            <a:ext cx="734604" cy="1059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51" y="2030443"/>
            <a:ext cx="734604" cy="1059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4" y="2112161"/>
            <a:ext cx="734604" cy="1059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52" y="2999461"/>
            <a:ext cx="734604" cy="1059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83" y="1495693"/>
            <a:ext cx="734604" cy="1059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6" y="2609956"/>
            <a:ext cx="734604" cy="1059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2" y="2918979"/>
            <a:ext cx="734604" cy="1059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5" y="3125809"/>
            <a:ext cx="734604" cy="1059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45" y="2549079"/>
            <a:ext cx="734604" cy="1059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9" y="1780803"/>
            <a:ext cx="1804267" cy="298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773" y="2493526"/>
            <a:ext cx="1804267" cy="2986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7" y="3230526"/>
            <a:ext cx="1804267" cy="298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781">
            <a:off x="442133" y="1374848"/>
            <a:ext cx="1804267" cy="2986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0" y="4125676"/>
            <a:ext cx="3620654" cy="298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708">
            <a:off x="3468560" y="2794703"/>
            <a:ext cx="3271941" cy="29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1773" y="2769640"/>
            <a:ext cx="3271941" cy="2986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3" y="1293995"/>
            <a:ext cx="3620654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gray">
          <a:xfrm>
            <a:off x="387558" y="1114023"/>
            <a:ext cx="8360442" cy="35695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Open Spaces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8" y="2342845"/>
            <a:ext cx="247139" cy="576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6" y="2159476"/>
            <a:ext cx="263540" cy="5710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044" y="1304026"/>
            <a:ext cx="1707139" cy="11409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792" y="2064486"/>
            <a:ext cx="2047208" cy="13682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56" y="1123154"/>
            <a:ext cx="1594304" cy="10655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96" y="1542714"/>
            <a:ext cx="734604" cy="10590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51" y="2030443"/>
            <a:ext cx="734604" cy="10590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52" y="2999461"/>
            <a:ext cx="734604" cy="1059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83" y="1495693"/>
            <a:ext cx="734604" cy="1059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6" y="2609956"/>
            <a:ext cx="734604" cy="10590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2" y="2918979"/>
            <a:ext cx="734604" cy="10590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5" y="3125809"/>
            <a:ext cx="734604" cy="10590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45" y="2549079"/>
            <a:ext cx="734604" cy="1059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360" y="2712837"/>
            <a:ext cx="1707139" cy="11409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238" y="1118018"/>
            <a:ext cx="1707139" cy="11409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4" y="2112161"/>
            <a:ext cx="734604" cy="105905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0" y="1931264"/>
            <a:ext cx="560786" cy="13410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319" y="3241925"/>
            <a:ext cx="1707139" cy="114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7" y="2419013"/>
            <a:ext cx="297417" cy="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  <p:tag name="ACCENTFARBEEXIST" val="0"/>
  <p:tag name="VERSION" val="V8.0"/>
  <p:tag name="VORLAGE" val="QPT_Molecules"/>
  <p:tag name="GROESSE" val="Stand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cc_Technology_template 16-9">
  <a:themeElements>
    <a:clrScheme name="Accenture Strategy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FF0000"/>
      </a:accent1>
      <a:accent2>
        <a:srgbClr val="359B4C"/>
      </a:accent2>
      <a:accent3>
        <a:srgbClr val="FF9900"/>
      </a:accent3>
      <a:accent4>
        <a:srgbClr val="00BBEE"/>
      </a:accent4>
      <a:accent5>
        <a:srgbClr val="993399"/>
      </a:accent5>
      <a:accent6>
        <a:srgbClr val="002266"/>
      </a:accent6>
      <a:hlink>
        <a:srgbClr val="2F539C"/>
      </a:hlink>
      <a:folHlink>
        <a:srgbClr val="99222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FECCEBC9-129D-4C28-BB2B-158E360E4604}" vid="{FEBD953E-B096-4575-A786-D76403E9B41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80F3B2C10C74BB61478E4247D6E77" ma:contentTypeVersion="6" ma:contentTypeDescription="Create a new document." ma:contentTypeScope="" ma:versionID="c0d78fb10d032f677ee678e6125f0b5f">
  <xsd:schema xmlns:xsd="http://www.w3.org/2001/XMLSchema" xmlns:xs="http://www.w3.org/2001/XMLSchema" xmlns:p="http://schemas.microsoft.com/office/2006/metadata/properties" xmlns:ns2="bc841b31-d549-43ed-bc47-0086310aa7e9" targetNamespace="http://schemas.microsoft.com/office/2006/metadata/properties" ma:root="true" ma:fieldsID="6af45a401c206ffa7d459191b05d7ac8" ns2:_="">
    <xsd:import namespace="bc841b31-d549-43ed-bc47-0086310aa7e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41b31-d549-43ed-bc47-0086310aa7e9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hidden="true" ma:internalName="Description0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0 xmlns="bc841b31-d549-43ed-bc47-0086310aa7e9" xsi:nil="true"/>
  </documentManagement>
</p:properties>
</file>

<file path=customXml/itemProps1.xml><?xml version="1.0" encoding="utf-8"?>
<ds:datastoreItem xmlns:ds="http://schemas.openxmlformats.org/officeDocument/2006/customXml" ds:itemID="{2A0B0A15-D2C4-411A-B12C-1F273CE2C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6519E-A1BD-4653-8A00-7BD154ED1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41b31-d549-43ed-bc47-0086310aa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263F07-070F-4AFC-BA56-3A975C43E3E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c841b31-d549-43ed-bc47-0086310aa7e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Acc_Technology_template 16-9</Template>
  <TotalTime>4967</TotalTime>
  <Words>1664</Words>
  <Application>Microsoft Office PowerPoint</Application>
  <PresentationFormat>On-screen Show (16:9)</PresentationFormat>
  <Paragraphs>302</Paragraphs>
  <Slides>43</Slides>
  <Notes>24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Consolas</vt:lpstr>
      <vt:lpstr>Courier New</vt:lpstr>
      <vt:lpstr>Dans Hand Writing</vt:lpstr>
      <vt:lpstr>Wingdings</vt:lpstr>
      <vt:lpstr>Acc_Technology_template 16-9</vt:lpstr>
      <vt:lpstr>think-cell Slide</vt:lpstr>
      <vt:lpstr>Smart Open Spaces   Powered by Java ME, Java SE and Single Board Computers</vt:lpstr>
      <vt:lpstr>Presenter Introductions</vt:lpstr>
      <vt:lpstr>Objectives for the Session</vt:lpstr>
      <vt:lpstr>What are Open Spaces and common use cases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Smart Open Spaces</vt:lpstr>
      <vt:lpstr>Proposed Architecture</vt:lpstr>
      <vt:lpstr>Smart Open Spaces</vt:lpstr>
      <vt:lpstr>Architectural Approach</vt:lpstr>
      <vt:lpstr>Architectural Approach</vt:lpstr>
      <vt:lpstr>Architectural Approach</vt:lpstr>
      <vt:lpstr>Architectural Approach</vt:lpstr>
      <vt:lpstr>Architectural Approach – Scaling Out</vt:lpstr>
      <vt:lpstr>Architectural Approach – Scaling Out</vt:lpstr>
      <vt:lpstr>Architectural Approach – Scaling Out</vt:lpstr>
      <vt:lpstr>Examples and Demo</vt:lpstr>
      <vt:lpstr>Examples and Demo – Reports</vt:lpstr>
      <vt:lpstr>Examples and Demo – Reports</vt:lpstr>
      <vt:lpstr>Examples and Demo – 3D Real-Time</vt:lpstr>
      <vt:lpstr>Examples and Demo – Hot Zones</vt:lpstr>
      <vt:lpstr>Summary</vt:lpstr>
      <vt:lpstr>Conclusion – Lessons Learned</vt:lpstr>
      <vt:lpstr>If you want to get in touch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Open Spaces Powered by Java ME, Java SE and Single Board Computers</dc:title>
  <dc:creator>julio.palma.vazquez@accenture.com;jorge.hidalgo@accenture.com</dc:creator>
  <dc:description>JavaOne Conference – CON6489 – October 2015</dc:description>
  <cp:lastModifiedBy>jorge hidalgo</cp:lastModifiedBy>
  <cp:revision>97</cp:revision>
  <dcterms:created xsi:type="dcterms:W3CDTF">2015-10-15T08:43:50Z</dcterms:created>
  <dcterms:modified xsi:type="dcterms:W3CDTF">2015-10-27T03:52:49Z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0x0101007F480F3B2C10C74BB61478E4247D6E77</vt:lpwstr>
  </property>
</Properties>
</file>