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1" r:id="rId22"/>
    <p:sldId id="282" r:id="rId23"/>
    <p:sldId id="283" r:id="rId24"/>
    <p:sldId id="277" r:id="rId25"/>
    <p:sldId id="278" r:id="rId26"/>
    <p:sldId id="280" r:id="rId27"/>
    <p:sldId id="286" r:id="rId28"/>
    <p:sldId id="284" r:id="rId29"/>
    <p:sldId id="285" r:id="rId30"/>
    <p:sldId id="25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3C4"/>
    <a:srgbClr val="FFD579"/>
    <a:srgbClr val="0A6DB0"/>
    <a:srgbClr val="5A5A5A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86188" autoAdjust="0"/>
  </p:normalViewPr>
  <p:slideViewPr>
    <p:cSldViewPr>
      <p:cViewPr>
        <p:scale>
          <a:sx n="130" d="100"/>
          <a:sy n="130" d="100"/>
        </p:scale>
        <p:origin x="-176" y="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32F00-D630-41D3-9709-382A5C7B8009}" type="datetimeFigureOut">
              <a:rPr lang="en-NZ" smtClean="0"/>
              <a:t>29/10/15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0C88F-932E-4FBE-B0FB-0F1EFEB16E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87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last year’s demo? It took lots of command-line operations to have Hello World running</a:t>
            </a:r>
          </a:p>
          <a:p>
            <a:r>
              <a:rPr lang="en-US" dirty="0" err="1" smtClean="0"/>
              <a:t>NetBeans</a:t>
            </a:r>
            <a:r>
              <a:rPr lang="en-US" dirty="0" smtClean="0"/>
              <a:t>, Gluon plugin, </a:t>
            </a:r>
            <a:r>
              <a:rPr lang="en-US" dirty="0" err="1" smtClean="0"/>
              <a:t>HelloJavaFX</a:t>
            </a:r>
            <a:endParaRPr lang="en-US" dirty="0" smtClean="0"/>
          </a:p>
          <a:p>
            <a:r>
              <a:rPr lang="en-US" dirty="0" err="1" smtClean="0"/>
              <a:t>NetBeans</a:t>
            </a:r>
            <a:r>
              <a:rPr lang="en-US" dirty="0" smtClean="0"/>
              <a:t>, Gluon plugin, </a:t>
            </a:r>
            <a:r>
              <a:rPr lang="en-US" dirty="0" err="1" smtClean="0"/>
              <a:t>HelloGlisten</a:t>
            </a:r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C88F-932E-4FBE-B0FB-0F1EFEB16E0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62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843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51" name="Picture 3" descr="C:\Users\Jonathan\Google Drive\Gluon\Design\Final designs\Gluon G\Blue 500\G_Blue_50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486"/>
            <a:ext cx="4760984" cy="4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435846"/>
          </a:xfrm>
          <a:prstGeom prst="rect">
            <a:avLst/>
          </a:prstGeom>
          <a:solidFill>
            <a:srgbClr val="3B83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7654"/>
            <a:ext cx="7128792" cy="108012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088832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T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435846"/>
            <a:ext cx="9144000" cy="72008"/>
          </a:xfrm>
          <a:prstGeom prst="rect">
            <a:avLst/>
          </a:prstGeom>
          <a:solidFill>
            <a:srgbClr val="0A6D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 userDrawn="1"/>
        </p:nvSpPr>
        <p:spPr>
          <a:xfrm>
            <a:off x="7288278" y="4512897"/>
            <a:ext cx="1835696" cy="6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5940152" y="4227934"/>
            <a:ext cx="2785622" cy="727994"/>
            <a:chOff x="6804248" y="4536838"/>
            <a:chExt cx="2321352" cy="606662"/>
          </a:xfrm>
        </p:grpSpPr>
        <p:pic>
          <p:nvPicPr>
            <p:cNvPr id="10" name="Picture 3" descr="C:\Users\Jonathan\Google Drive\Gluon\Design\Final designs\Gluon Text FLAT\Text Blue\Gluon_Text_Blue_1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61"/>
            <a:stretch/>
          </p:blipFill>
          <p:spPr bwMode="auto">
            <a:xfrm>
              <a:off x="7313238" y="4536838"/>
              <a:ext cx="1812362" cy="60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onathan\Google Drive\Gluon\Design\Final designs\Gluon G\Blue 500\G_Blue_50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659982"/>
              <a:ext cx="416072" cy="41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8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5A5A5A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2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3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7560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1660"/>
            <a:ext cx="4040188" cy="28329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7560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1660"/>
            <a:ext cx="4041775" cy="28329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89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37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7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67594"/>
          </a:xfrm>
          <a:prstGeom prst="rect">
            <a:avLst/>
          </a:prstGeom>
          <a:solidFill>
            <a:srgbClr val="3B83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5605"/>
            <a:ext cx="8229600" cy="3319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11254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4B4B4"/>
                </a:solidFill>
              </a:defRPr>
            </a:lvl1pPr>
          </a:lstStyle>
          <a:p>
            <a:fld id="{91CDD8C3-03B2-45B9-849C-4BF5AEBBB34C}" type="slidenum">
              <a:rPr lang="en-NZ" smtClean="0"/>
              <a:pPr/>
              <a:t>‹#›</a:t>
            </a:fld>
            <a:endParaRPr lang="en-NZ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7524328" y="4659982"/>
            <a:ext cx="1392811" cy="363997"/>
            <a:chOff x="6804248" y="4536838"/>
            <a:chExt cx="2321352" cy="606662"/>
          </a:xfrm>
        </p:grpSpPr>
        <p:pic>
          <p:nvPicPr>
            <p:cNvPr id="1027" name="Picture 3" descr="C:\Users\Jonathan\Google Drive\Gluon\Design\Final designs\Gluon Text FLAT\Text Blue\Gluon_Text_Blue_1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61"/>
            <a:stretch/>
          </p:blipFill>
          <p:spPr bwMode="auto">
            <a:xfrm>
              <a:off x="7313238" y="4536838"/>
              <a:ext cx="1812362" cy="60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onathan\Google Drive\Gluon\Design\Final designs\Gluon G\Blue 500\G_Blue_500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659982"/>
              <a:ext cx="416072" cy="41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-2821" y="1123108"/>
            <a:ext cx="9144000" cy="45719"/>
          </a:xfrm>
          <a:prstGeom prst="rect">
            <a:avLst/>
          </a:prstGeom>
          <a:solidFill>
            <a:srgbClr val="0A6D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15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PT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5A5A"/>
          </a:solidFill>
          <a:latin typeface="Raleway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5A5A"/>
          </a:solidFill>
          <a:latin typeface="Raleway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A5A5A"/>
          </a:solidFill>
          <a:latin typeface="Raleway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5A5A5A"/>
          </a:solidFill>
          <a:latin typeface="Raleway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A5A5A"/>
          </a:solidFill>
          <a:latin typeface="Raleway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bucket.org/javafxports/8u-dev-r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Gluon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products and services allowing companies to create high-quality Java Client Applications for enterprise goals</a:t>
            </a:r>
          </a:p>
          <a:p>
            <a:r>
              <a:rPr lang="en-US" dirty="0"/>
              <a:t>Enhances JavaFX with UI support and Cloud support</a:t>
            </a:r>
          </a:p>
          <a:p>
            <a:r>
              <a:rPr lang="en-US" dirty="0" smtClean="0"/>
              <a:t>Heavily invested in open source</a:t>
            </a:r>
          </a:p>
          <a:p>
            <a:pPr lvl="1"/>
            <a:r>
              <a:rPr lang="en-US" dirty="0" err="1" smtClean="0"/>
              <a:t>JavaFXPorts</a:t>
            </a:r>
            <a:endParaRPr lang="en-US" dirty="0" smtClean="0"/>
          </a:p>
          <a:p>
            <a:pPr lvl="1"/>
            <a:r>
              <a:rPr lang="en-US" dirty="0" smtClean="0"/>
              <a:t>Scene Builder</a:t>
            </a:r>
          </a:p>
          <a:p>
            <a:pPr lvl="1"/>
            <a:r>
              <a:rPr lang="en-US" dirty="0" smtClean="0"/>
              <a:t>Gluon Charm Down</a:t>
            </a:r>
          </a:p>
          <a:p>
            <a:pPr lvl="1"/>
            <a:r>
              <a:rPr lang="en-US" dirty="0" smtClean="0"/>
              <a:t>Gluon Ignite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80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Remember earlier slide: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5000"/>
          </a:xfrm>
        </p:spPr>
        <p:txBody>
          <a:bodyPr/>
          <a:lstStyle/>
          <a:p>
            <a:r>
              <a:rPr lang="en-US" dirty="0"/>
              <a:t>For every device type (desktop/laptop/iOS/Android/embedded), we need: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Java Runtime </a:t>
            </a:r>
            <a:r>
              <a:rPr lang="en-US" dirty="0"/>
              <a:t>(Oracle, IBM, </a:t>
            </a:r>
            <a:r>
              <a:rPr lang="en-US" dirty="0" err="1"/>
              <a:t>RoboVM</a:t>
            </a:r>
            <a:r>
              <a:rPr lang="en-US" dirty="0"/>
              <a:t>, </a:t>
            </a:r>
            <a:r>
              <a:rPr lang="en-US" dirty="0" err="1"/>
              <a:t>Dalvik</a:t>
            </a:r>
            <a:r>
              <a:rPr lang="en-US" dirty="0"/>
              <a:t>/ART)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JavaFX Runtime </a:t>
            </a:r>
            <a:r>
              <a:rPr lang="en-US" dirty="0"/>
              <a:t>(</a:t>
            </a:r>
            <a:r>
              <a:rPr lang="en-US" dirty="0" err="1"/>
              <a:t>OpenJFX</a:t>
            </a:r>
            <a:r>
              <a:rPr lang="en-US" dirty="0"/>
              <a:t>, </a:t>
            </a:r>
            <a:r>
              <a:rPr lang="en-US" dirty="0" err="1"/>
              <a:t>JavaFXPorts</a:t>
            </a:r>
            <a:r>
              <a:rPr lang="en-US" dirty="0"/>
              <a:t>) containing Java code and native code</a:t>
            </a:r>
          </a:p>
          <a:p>
            <a:pPr lvl="1"/>
            <a:r>
              <a:rPr lang="en-US" dirty="0"/>
              <a:t>Optional: </a:t>
            </a:r>
            <a:r>
              <a:rPr lang="en-US" b="1" dirty="0">
                <a:solidFill>
                  <a:schemeClr val="accent2"/>
                </a:solidFill>
              </a:rPr>
              <a:t>Packaging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85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Runtime on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Android:</a:t>
            </a:r>
          </a:p>
          <a:p>
            <a:pPr lvl="1"/>
            <a:r>
              <a:rPr lang="en-US" dirty="0" err="1"/>
              <a:t>Dalvik</a:t>
            </a:r>
            <a:r>
              <a:rPr lang="en-US" dirty="0"/>
              <a:t>/ART, Java 7 based VM</a:t>
            </a:r>
          </a:p>
          <a:p>
            <a:r>
              <a:rPr lang="en-US" dirty="0"/>
              <a:t>On iOS:</a:t>
            </a:r>
          </a:p>
          <a:p>
            <a:pPr lvl="1"/>
            <a:r>
              <a:rPr lang="en-US" dirty="0" err="1"/>
              <a:t>RoboVM</a:t>
            </a:r>
            <a:r>
              <a:rPr lang="en-US" dirty="0"/>
              <a:t> AOT compiler, compiling Java </a:t>
            </a:r>
            <a:r>
              <a:rPr lang="en-US" dirty="0" err="1"/>
              <a:t>bytecode</a:t>
            </a:r>
            <a:r>
              <a:rPr lang="en-US" dirty="0"/>
              <a:t> to a native iOS application (including native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4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On desktop: Java is installed</a:t>
            </a:r>
          </a:p>
          <a:p>
            <a:pPr lvl="1"/>
            <a:r>
              <a:rPr lang="en-US"/>
              <a:t>But it needs to be updated</a:t>
            </a:r>
          </a:p>
          <a:p>
            <a:pPr lvl="1"/>
            <a:r>
              <a:rPr lang="en-US"/>
              <a:t>Many consumers worry</a:t>
            </a:r>
          </a:p>
          <a:p>
            <a:pPr lvl="1"/>
            <a:r>
              <a:rPr lang="en-US"/>
              <a:t>Use Javapackager to bundle your application with the Java Runtime for every platform (win/mac/linux)</a:t>
            </a:r>
          </a:p>
          <a:p>
            <a:r>
              <a:rPr lang="en-US"/>
              <a:t>On embedded: install Oracle Java SE 8u60 and Gluon JavaFX Embedded SDK, and run your application</a:t>
            </a:r>
          </a:p>
          <a:p>
            <a:r>
              <a:rPr lang="en-US"/>
              <a:t>On mobile: you have to use the AppStore and PlayStore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48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Store </a:t>
            </a:r>
            <a:r>
              <a:rPr lang="en-US" dirty="0"/>
              <a:t>and </a:t>
            </a:r>
            <a:r>
              <a:rPr lang="en-US" dirty="0" smtClean="0"/>
              <a:t>Play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upload a JAR to the stores</a:t>
            </a:r>
          </a:p>
          <a:p>
            <a:r>
              <a:rPr lang="en-US" dirty="0" smtClean="0"/>
              <a:t>App Store </a:t>
            </a:r>
            <a:r>
              <a:rPr lang="en-US" dirty="0"/>
              <a:t>requires an IPA</a:t>
            </a:r>
          </a:p>
          <a:p>
            <a:r>
              <a:rPr lang="en-US" dirty="0" smtClean="0"/>
              <a:t>Play Store </a:t>
            </a:r>
            <a:r>
              <a:rPr lang="en-US" dirty="0"/>
              <a:t>requires an APK</a:t>
            </a:r>
          </a:p>
          <a:p>
            <a:r>
              <a:rPr lang="en-US" dirty="0"/>
              <a:t>Many complex steps between your Java Application and a self-contained Application (IPA/APK)</a:t>
            </a:r>
          </a:p>
          <a:p>
            <a:r>
              <a:rPr lang="en-US" dirty="0" smtClean="0"/>
              <a:t>Gluon has </a:t>
            </a:r>
            <a:r>
              <a:rPr lang="en-US" dirty="0"/>
              <a:t>tools for this!</a:t>
            </a:r>
          </a:p>
          <a:p>
            <a:pPr lvl="1"/>
            <a:r>
              <a:rPr lang="en-US" dirty="0" err="1"/>
              <a:t>Gradle</a:t>
            </a:r>
            <a:r>
              <a:rPr lang="en-US" dirty="0"/>
              <a:t> plugin</a:t>
            </a:r>
          </a:p>
          <a:p>
            <a:pPr lvl="1"/>
            <a:r>
              <a:rPr lang="en-US" dirty="0"/>
              <a:t>IDE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9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Jfxmobile gradle plugin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this plugin in your code and it will add tasks to create IPA and APK</a:t>
            </a:r>
          </a:p>
          <a:p>
            <a:r>
              <a:rPr lang="en-US"/>
              <a:t>Under the hood, it downloads Gluon Mobile SDKs, RoboVM AOT and it leverages the Android SDK</a:t>
            </a:r>
          </a:p>
          <a:p>
            <a:r>
              <a:rPr lang="en-US"/>
              <a:t>Convention over configuration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1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 plugins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8101"/>
            <a:ext cx="8229600" cy="3319017"/>
          </a:xfrm>
        </p:spPr>
        <p:txBody>
          <a:bodyPr>
            <a:normAutofit/>
          </a:bodyPr>
          <a:lstStyle/>
          <a:p>
            <a:r>
              <a:rPr lang="en-US" dirty="0"/>
              <a:t>Gluon IDE plugins make the functionality of the </a:t>
            </a:r>
            <a:r>
              <a:rPr lang="en-US" dirty="0" err="1"/>
              <a:t>Gradle</a:t>
            </a:r>
            <a:r>
              <a:rPr lang="en-US" dirty="0"/>
              <a:t> plugin available in specific IDE’s.</a:t>
            </a:r>
          </a:p>
          <a:p>
            <a:pPr lvl="1"/>
            <a:r>
              <a:rPr lang="en-US" dirty="0"/>
              <a:t>NetBeans</a:t>
            </a:r>
          </a:p>
          <a:p>
            <a:pPr lvl="1"/>
            <a:r>
              <a:rPr lang="en-US" dirty="0" err="1"/>
              <a:t>IntelliJ</a:t>
            </a:r>
            <a:endParaRPr lang="en-US" dirty="0"/>
          </a:p>
          <a:p>
            <a:pPr lvl="1"/>
            <a:r>
              <a:rPr lang="en-US" dirty="0"/>
              <a:t>Eclipse</a:t>
            </a:r>
          </a:p>
          <a:p>
            <a:r>
              <a:rPr lang="en-US" dirty="0"/>
              <a:t>Under the hood,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IDE plugins </a:t>
            </a:r>
            <a:r>
              <a:rPr lang="en-US" dirty="0" smtClean="0"/>
              <a:t>leverage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JFXmobile</a:t>
            </a:r>
            <a:r>
              <a:rPr lang="en-US" dirty="0" smtClean="0"/>
              <a:t> </a:t>
            </a:r>
            <a:r>
              <a:rPr lang="en-US" dirty="0" err="1"/>
              <a:t>Gradle</a:t>
            </a:r>
            <a:r>
              <a:rPr lang="en-US" dirty="0"/>
              <a:t> plugin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16</a:t>
            </a:fld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049931"/>
            <a:ext cx="4187189" cy="26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32338"/>
            <a:ext cx="1125538" cy="273050"/>
          </a:xfrm>
        </p:spPr>
        <p:txBody>
          <a:bodyPr/>
          <a:lstStyle/>
          <a:p>
            <a:fld id="{91CDD8C3-03B2-45B9-849C-4BF5AEBBB34C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Half-way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JavaFX Applications in your favorite IDE and test/run them on desktop/laptop</a:t>
            </a:r>
          </a:p>
          <a:p>
            <a:r>
              <a:rPr lang="en-US" dirty="0"/>
              <a:t>You use plugins in your favorite IDE to test your application on mobile, and to create self-contained applications that can be uploaded to the </a:t>
            </a:r>
            <a:r>
              <a:rPr lang="en-US" dirty="0" smtClean="0"/>
              <a:t>App Store </a:t>
            </a:r>
            <a:r>
              <a:rPr lang="en-US" dirty="0"/>
              <a:t>and the </a:t>
            </a:r>
            <a:r>
              <a:rPr lang="en-US" dirty="0" smtClean="0"/>
              <a:t>Play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7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is cool!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Apart from the standard functionality offered by the JavaFX API’s, mobile applications can contain mobile-specific functionality</a:t>
            </a:r>
          </a:p>
          <a:p>
            <a:r>
              <a:rPr lang="en-US"/>
              <a:t>Often, functionality is available on iOS and on Android, but with a different API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1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JavaFX on Mobile and Embedded:</a:t>
            </a:r>
            <a:br>
              <a:rPr lang="en-NZ" dirty="0" smtClean="0"/>
            </a:br>
            <a:r>
              <a:rPr lang="en-NZ" dirty="0" smtClean="0"/>
              <a:t>Status and Future Plans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31790"/>
            <a:ext cx="7088832" cy="504056"/>
          </a:xfrm>
        </p:spPr>
        <p:txBody>
          <a:bodyPr>
            <a:normAutofit/>
          </a:bodyPr>
          <a:lstStyle/>
          <a:p>
            <a:r>
              <a:rPr lang="en-NZ" dirty="0" smtClean="0"/>
              <a:t>Johan Vos, Gluon</a:t>
            </a:r>
            <a:endParaRPr lang="en-NZ" dirty="0"/>
          </a:p>
        </p:txBody>
      </p:sp>
      <p:pic>
        <p:nvPicPr>
          <p:cNvPr id="1026" name="Picture 2" descr="http://download.dalicloud.com/fis/download/179db4bdff16e5e10b9577bc/0ff8f7ec-1f06-4a0a-a76e-8f68d2febed3/339029-DukeChoice-100x1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72" y="185378"/>
            <a:ext cx="952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onathan\Google Drive\Gluon\Design\Images\DukesChoice2015-wi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5378"/>
            <a:ext cx="9428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Charm-Down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Charm is Gluon’s client library</a:t>
            </a:r>
          </a:p>
          <a:p>
            <a:r>
              <a:rPr lang="en-US" dirty="0"/>
              <a:t>Charm-Down is an </a:t>
            </a:r>
            <a:r>
              <a:rPr lang="en-US" dirty="0" smtClean="0"/>
              <a:t>Open Source </a:t>
            </a:r>
            <a:r>
              <a:rPr lang="en-US" dirty="0"/>
              <a:t>component, abstracting access to platform-specific functionality</a:t>
            </a:r>
          </a:p>
          <a:p>
            <a:endParaRPr lang="en-US" dirty="0"/>
          </a:p>
          <a:p>
            <a:r>
              <a:rPr lang="en-US" sz="19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Platform p = </a:t>
            </a:r>
            <a:r>
              <a:rPr lang="en-US" sz="19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PlatformFactory.getPlatform</a:t>
            </a:r>
            <a:r>
              <a:rPr lang="en-US" sz="19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() </a:t>
            </a:r>
          </a:p>
          <a:p>
            <a:pPr lvl="1"/>
            <a:r>
              <a:rPr lang="en-US" sz="18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AndroidPlatform</a:t>
            </a:r>
            <a:r>
              <a:rPr lang="en-US" sz="18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, </a:t>
            </a:r>
            <a:r>
              <a:rPr lang="en-US" sz="18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IOSPlatform</a:t>
            </a:r>
            <a:r>
              <a:rPr lang="en-US" sz="18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, </a:t>
            </a:r>
            <a:r>
              <a:rPr lang="en-US" sz="18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DesktopPlatform</a:t>
            </a:r>
            <a:endParaRPr lang="en-US" sz="1800" dirty="0">
              <a:solidFill>
                <a:srgbClr val="3B83C4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dirty="0"/>
              <a:t>Platform contains services</a:t>
            </a:r>
          </a:p>
          <a:p>
            <a:pPr lvl="1"/>
            <a:r>
              <a:rPr lang="en-US" sz="19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Platform.getPositionService</a:t>
            </a:r>
            <a:r>
              <a:rPr lang="en-US" sz="19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()</a:t>
            </a:r>
          </a:p>
          <a:p>
            <a:pPr lvl="1"/>
            <a:r>
              <a:rPr lang="en-US" sz="1900" dirty="0" err="1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Platform.getCacheManager</a:t>
            </a:r>
            <a:r>
              <a:rPr lang="en-US" sz="1900" dirty="0">
                <a:solidFill>
                  <a:srgbClr val="3B83C4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21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Before we standardize functionality in Charm-Down, we make sure the API is relevant on Android and 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1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Android Activity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Your JavaFX Application can call other Android Activities and process the results!</a:t>
            </a:r>
          </a:p>
          <a:p>
            <a:r>
              <a:rPr lang="en-US"/>
              <a:t>Demo: barcode reader/camera/filechooser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47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Android Wearable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Demo: notifications on an Android Watch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3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JavaFXPorts is an open-source repository, accepting contributions from the community.</a:t>
            </a:r>
          </a:p>
          <a:p>
            <a:r>
              <a:rPr lang="en-US"/>
              <a:t>All contributions (Gluon and third party) are done in </a:t>
            </a:r>
            <a:r>
              <a:rPr lang="en-US">
                <a:hlinkClick r:id="rId2"/>
              </a:rPr>
              <a:t>http://bitbucket.org/javafxports/8u-dev-rt</a:t>
            </a:r>
            <a:r>
              <a:rPr lang="en-US"/>
              <a:t> and developers can build releases whenever they want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1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Gluon </a:t>
            </a:r>
            <a:r>
              <a:rPr lang="en-US" dirty="0" err="1"/>
              <a:t>JavaFX</a:t>
            </a:r>
            <a:r>
              <a:rPr lang="en-US" dirty="0"/>
              <a:t> Mobile and Embedded SDKs are released every 6 months.</a:t>
            </a:r>
          </a:p>
          <a:p>
            <a:r>
              <a:rPr lang="en-US" dirty="0"/>
              <a:t>Gluon Open Source customers get access to daily/monthly releases </a:t>
            </a:r>
          </a:p>
          <a:p>
            <a:r>
              <a:rPr lang="en-US" dirty="0" err="1"/>
              <a:t>JavaFXPorts</a:t>
            </a:r>
            <a:r>
              <a:rPr lang="en-US" dirty="0"/>
              <a:t> issues: consider Gluon support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it </a:t>
            </a:r>
            <a:r>
              <a:rPr lang="en-US" b="1"/>
              <a:t>possible</a:t>
            </a:r>
            <a:r>
              <a:rPr lang="en-US"/>
              <a:t> to run JavaFX applications on mobile/embedded</a:t>
            </a:r>
          </a:p>
          <a:p>
            <a:r>
              <a:rPr lang="en-US"/>
              <a:t>Make it </a:t>
            </a:r>
            <a:r>
              <a:rPr lang="en-US" b="1"/>
              <a:t>easy</a:t>
            </a:r>
            <a:r>
              <a:rPr lang="en-US"/>
              <a:t> to deploy JavaFX applications</a:t>
            </a:r>
          </a:p>
          <a:p>
            <a:r>
              <a:rPr lang="en-US"/>
              <a:t>Leverage mobile-specific functionality in a cross-platform way</a:t>
            </a:r>
          </a:p>
          <a:p>
            <a:r>
              <a:rPr lang="en-US"/>
              <a:t>Allow for an eco-system with additional products, tools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43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5"/>
            <a:ext cx="4978896" cy="2304257"/>
          </a:xfrm>
        </p:spPr>
        <p:txBody>
          <a:bodyPr/>
          <a:lstStyle/>
          <a:p>
            <a:r>
              <a:rPr lang="en-US" dirty="0" smtClean="0"/>
              <a:t>Biggest drawback is Java 7</a:t>
            </a:r>
          </a:p>
          <a:p>
            <a:r>
              <a:rPr lang="en-US" dirty="0" smtClean="0"/>
              <a:t>No support for Java 8 APIs such as streams</a:t>
            </a:r>
          </a:p>
          <a:p>
            <a:r>
              <a:rPr lang="en-US" dirty="0" smtClean="0"/>
              <a:t>What about JavaFX 9?</a:t>
            </a:r>
          </a:p>
          <a:p>
            <a:r>
              <a:rPr lang="en-US" dirty="0" smtClean="0"/>
              <a:t>What about modularization?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27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909" y="168223"/>
            <a:ext cx="2859891" cy="4700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51870"/>
            <a:ext cx="4906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A5A5A"/>
                </a:solidFill>
                <a:latin typeface="Raleway" pitchFamily="34" charset="0"/>
              </a:rPr>
              <a:t>Open JDK mobile port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Upcoming Sessions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78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Sessions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347614"/>
            <a:ext cx="8568952" cy="33190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important sessions right after this one!</a:t>
            </a:r>
          </a:p>
          <a:p>
            <a:endParaRPr lang="en-US" dirty="0"/>
          </a:p>
          <a:p>
            <a:r>
              <a:rPr lang="en-NZ" b="1" dirty="0"/>
              <a:t>Gluon: JavaFX for the (Mobile) </a:t>
            </a:r>
            <a:r>
              <a:rPr lang="en-NZ" b="1" dirty="0" smtClean="0"/>
              <a:t>Enterprise</a:t>
            </a:r>
          </a:p>
          <a:p>
            <a:pPr lvl="1"/>
            <a:r>
              <a:rPr lang="en-US" dirty="0" smtClean="0"/>
              <a:t>Johan </a:t>
            </a:r>
            <a:r>
              <a:rPr lang="en-US" dirty="0" err="1" smtClean="0"/>
              <a:t>Vos</a:t>
            </a:r>
            <a:r>
              <a:rPr lang="en-US" dirty="0" smtClean="0"/>
              <a:t>, Eugene </a:t>
            </a:r>
            <a:r>
              <a:rPr lang="en-US" dirty="0" err="1" smtClean="0"/>
              <a:t>Ryzhikov</a:t>
            </a:r>
            <a:endParaRPr lang="en-US" dirty="0" smtClean="0"/>
          </a:p>
          <a:p>
            <a:pPr lvl="1"/>
            <a:r>
              <a:rPr lang="en-NZ" dirty="0"/>
              <a:t>Hilton—Golden Gate </a:t>
            </a:r>
            <a:r>
              <a:rPr lang="en-NZ" dirty="0" smtClean="0"/>
              <a:t>6/7/8</a:t>
            </a:r>
          </a:p>
          <a:p>
            <a:pPr lvl="1"/>
            <a:endParaRPr lang="en-US" dirty="0"/>
          </a:p>
          <a:p>
            <a:r>
              <a:rPr lang="en-US" b="1" dirty="0"/>
              <a:t>One Codebase to Rule Them All: Going Mobile with </a:t>
            </a:r>
            <a:r>
              <a:rPr lang="en-US" b="1" dirty="0" smtClean="0"/>
              <a:t>2048FX</a:t>
            </a:r>
          </a:p>
          <a:p>
            <a:pPr lvl="1"/>
            <a:r>
              <a:rPr lang="vi-VN" dirty="0"/>
              <a:t>José </a:t>
            </a:r>
            <a:r>
              <a:rPr lang="vi-VN" dirty="0" smtClean="0"/>
              <a:t>Pereda</a:t>
            </a:r>
            <a:r>
              <a:rPr lang="en-US" dirty="0" smtClean="0"/>
              <a:t>, </a:t>
            </a:r>
            <a:r>
              <a:rPr lang="vi-VN" dirty="0" smtClean="0"/>
              <a:t>Jens Deters</a:t>
            </a:r>
            <a:endParaRPr lang="en-US" dirty="0" smtClean="0"/>
          </a:p>
          <a:p>
            <a:pPr lvl="1"/>
            <a:r>
              <a:rPr lang="en-NZ" dirty="0"/>
              <a:t>Hilton—Golden Gate 2/3</a:t>
            </a:r>
          </a:p>
        </p:txBody>
      </p:sp>
    </p:spTree>
    <p:extLst>
      <p:ext uri="{BB962C8B-B14F-4D97-AF65-F5344CB8AC3E}">
        <p14:creationId xmlns:p14="http://schemas.microsoft.com/office/powerpoint/2010/main" val="10827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Java Client Applications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Write JavaFX Applications</a:t>
            </a:r>
          </a:p>
          <a:p>
            <a:pPr lvl="1"/>
            <a:r>
              <a:rPr lang="en-NZ" dirty="0" smtClean="0"/>
              <a:t>One API for many platforms (desktop, mobile, embedded)</a:t>
            </a:r>
          </a:p>
          <a:p>
            <a:pPr lvl="1"/>
            <a:r>
              <a:rPr lang="en-NZ" dirty="0" smtClean="0"/>
              <a:t>Part of JDK 8</a:t>
            </a:r>
          </a:p>
          <a:p>
            <a:pPr lvl="1"/>
            <a:r>
              <a:rPr lang="en-NZ" dirty="0"/>
              <a:t>The standard for creating Java </a:t>
            </a:r>
            <a:r>
              <a:rPr lang="en-NZ" dirty="0" smtClean="0"/>
              <a:t>client </a:t>
            </a:r>
            <a:r>
              <a:rPr lang="en-NZ" dirty="0"/>
              <a:t>applications</a:t>
            </a:r>
            <a:endParaRPr lang="en-NZ" dirty="0" smtClean="0"/>
          </a:p>
          <a:p>
            <a:pPr lvl="1"/>
            <a:r>
              <a:rPr lang="en-NZ" dirty="0"/>
              <a:t>Use your favorite IDE</a:t>
            </a:r>
          </a:p>
          <a:p>
            <a:pPr lvl="1"/>
            <a:r>
              <a:rPr lang="en-NZ" dirty="0" smtClean="0"/>
              <a:t>(show a picture of a happy developer writing code)</a:t>
            </a:r>
          </a:p>
          <a:p>
            <a:pPr lvl="1"/>
            <a:r>
              <a:rPr lang="en-NZ" dirty="0"/>
              <a:t>Result: Java bytecode</a:t>
            </a:r>
            <a:endParaRPr lang="en-NZ" dirty="0" smtClean="0"/>
          </a:p>
          <a:p>
            <a:r>
              <a:rPr lang="en-NZ" dirty="0"/>
              <a:t>Distribute and deploy them</a:t>
            </a:r>
          </a:p>
          <a:p>
            <a:pPr lvl="1"/>
            <a:r>
              <a:rPr lang="en-NZ" dirty="0"/>
              <a:t>(show a picture of a confused developer with lots of devices)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9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Thanks For Attending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Any Questions?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31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Deploy Java Client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device type (desktop/laptop/</a:t>
            </a:r>
            <a:r>
              <a:rPr lang="en-US" dirty="0" err="1"/>
              <a:t>iOS</a:t>
            </a:r>
            <a:r>
              <a:rPr lang="en-US" dirty="0"/>
              <a:t>/Android/embedded), we need:</a:t>
            </a:r>
          </a:p>
          <a:p>
            <a:pPr lvl="1"/>
            <a:r>
              <a:rPr lang="en-US" dirty="0"/>
              <a:t>Java Runtime (Oracle, IBM, </a:t>
            </a:r>
            <a:r>
              <a:rPr lang="en-US" dirty="0" err="1"/>
              <a:t>RoboVM</a:t>
            </a:r>
            <a:r>
              <a:rPr lang="en-US" dirty="0"/>
              <a:t>, </a:t>
            </a:r>
            <a:r>
              <a:rPr lang="en-US" dirty="0" err="1"/>
              <a:t>Dalvik</a:t>
            </a:r>
            <a:r>
              <a:rPr lang="en-US" dirty="0"/>
              <a:t>/ART)</a:t>
            </a:r>
          </a:p>
          <a:p>
            <a:pPr lvl="1"/>
            <a:r>
              <a:rPr lang="en-US" dirty="0"/>
              <a:t>JavaFX Runtime (</a:t>
            </a:r>
            <a:r>
              <a:rPr lang="en-US" dirty="0" err="1"/>
              <a:t>OpenJFX</a:t>
            </a:r>
            <a:r>
              <a:rPr lang="en-US" dirty="0"/>
              <a:t>, </a:t>
            </a:r>
            <a:r>
              <a:rPr lang="en-US" dirty="0" err="1"/>
              <a:t>JavaFXPorts</a:t>
            </a:r>
            <a:r>
              <a:rPr lang="en-US" dirty="0"/>
              <a:t>) containing Java code and native code</a:t>
            </a:r>
          </a:p>
          <a:p>
            <a:pPr lvl="1"/>
            <a:r>
              <a:rPr lang="en-US" dirty="0"/>
              <a:t>Optional: Packaging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72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the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Java SE 8u60 contains everything you need:</a:t>
            </a:r>
          </a:p>
          <a:p>
            <a:pPr lvl="1"/>
            <a:r>
              <a:rPr lang="en-US"/>
              <a:t>Java Runtime </a:t>
            </a:r>
          </a:p>
          <a:p>
            <a:pPr lvl="1"/>
            <a:r>
              <a:rPr lang="en-US"/>
              <a:t>JavaFX implementation (win/mac/linux)</a:t>
            </a:r>
          </a:p>
          <a:p>
            <a:pPr lvl="1"/>
            <a:r>
              <a:rPr lang="en-US"/>
              <a:t>Javapackager</a:t>
            </a:r>
          </a:p>
          <a:p>
            <a:pPr lvl="1"/>
            <a:endParaRPr lang="en-US"/>
          </a:p>
          <a:p>
            <a:r>
              <a:rPr lang="en-US"/>
              <a:t>All supported by Oracle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2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Embedded and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Java 8u60 SDK for ARM contains</a:t>
            </a:r>
          </a:p>
          <a:p>
            <a:pPr lvl="1"/>
            <a:r>
              <a:rPr lang="en-US"/>
              <a:t>A Java Runtime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No JavaFX runtime</a:t>
            </a:r>
          </a:p>
          <a:p>
            <a:r>
              <a:rPr lang="en-US"/>
              <a:t>Android has </a:t>
            </a:r>
            <a:r>
              <a:rPr lang="en-US">
                <a:solidFill>
                  <a:srgbClr val="FF0000"/>
                </a:solidFill>
              </a:rPr>
              <a:t>no JavaFX Runtime</a:t>
            </a:r>
          </a:p>
          <a:p>
            <a:r>
              <a:rPr lang="en-US"/>
              <a:t>iOS has no Java Runtime and </a:t>
            </a:r>
            <a:r>
              <a:rPr lang="en-US">
                <a:solidFill>
                  <a:srgbClr val="FF0000"/>
                </a:solidFill>
              </a:rPr>
              <a:t>no JavaFX Runtime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0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OpenJFX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Oracle source code for JavaFX is in an open-source project: OpenJFX</a:t>
            </a:r>
          </a:p>
          <a:p>
            <a:r>
              <a:rPr lang="en-US"/>
              <a:t>OpenJFX also contains native code for embedded and mobile devices</a:t>
            </a:r>
          </a:p>
          <a:p>
            <a:r>
              <a:rPr lang="en-US"/>
              <a:t>Oracle releases binaries of the JavaFX code for desktop as part of the Oracle Java SE 8 releases</a:t>
            </a:r>
          </a:p>
          <a:p>
            <a:r>
              <a:rPr lang="en-US"/>
              <a:t>Gluon releases binaries of the JavaFX code for mobile and embedded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8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JavaFXPorts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OpenJFX is a project in OpenJDK</a:t>
            </a:r>
          </a:p>
          <a:p>
            <a:r>
              <a:rPr lang="en-US"/>
              <a:t>Release schedule aligned with JDK releases</a:t>
            </a:r>
          </a:p>
          <a:p>
            <a:r>
              <a:rPr lang="en-US"/>
              <a:t>JavaFXPorts is a (manually) synchronized clone of OpenJFX, containing specific changes and bugfixes for mobile and embedded.</a:t>
            </a:r>
          </a:p>
          <a:p>
            <a:r>
              <a:rPr lang="en-US"/>
              <a:t>Patches flow both ways</a:t>
            </a:r>
          </a:p>
          <a:p>
            <a:r>
              <a:rPr lang="en-US"/>
              <a:t>JavaFXPorts source is the basis for the Gluon Mobile and Embedded JavaFX SDKs</a:t>
            </a:r>
          </a:p>
          <a:p>
            <a:r>
              <a:rPr lang="en-US"/>
              <a:t>http://bitbucket.org/javafxports/8u-dev-rt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27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3174144" y="3360112"/>
            <a:ext cx="1584176" cy="365749"/>
          </a:xfrm>
          <a:prstGeom prst="rightArrow">
            <a:avLst/>
          </a:prstGeom>
          <a:solidFill>
            <a:srgbClr val="FFD579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74144" y="2003111"/>
            <a:ext cx="1584176" cy="345190"/>
          </a:xfrm>
          <a:prstGeom prst="rightArrow">
            <a:avLst/>
          </a:prstGeom>
          <a:solidFill>
            <a:srgbClr val="FFD579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OpenJFX - JavaFXPorts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8C3-03B2-45B9-849C-4BF5AEBBB34C}" type="slidenum">
              <a:rPr lang="en-NZ" smtClean="0"/>
              <a:t>9</a:t>
            </a:fld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1619672" y="1779662"/>
            <a:ext cx="1656184" cy="79208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OpenJFX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19672" y="3075806"/>
            <a:ext cx="1656184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JavaFXPorts</a:t>
            </a:r>
            <a:endParaRPr lang="en-US" b="1" dirty="0"/>
          </a:p>
        </p:txBody>
      </p:sp>
      <p:sp>
        <p:nvSpPr>
          <p:cNvPr id="8" name="Up-Down Arrow 7"/>
          <p:cNvSpPr/>
          <p:nvPr/>
        </p:nvSpPr>
        <p:spPr>
          <a:xfrm>
            <a:off x="2267744" y="2332940"/>
            <a:ext cx="360040" cy="1003466"/>
          </a:xfrm>
          <a:prstGeom prst="upDownArrow">
            <a:avLst/>
          </a:prstGeom>
          <a:solidFill>
            <a:srgbClr val="FFD579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88024" y="19956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Oracle JavaFX </a:t>
            </a:r>
            <a:r>
              <a:rPr lang="en-US" dirty="0" smtClean="0"/>
              <a:t>SDK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3363838"/>
            <a:ext cx="389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Gluon JavaFX Mobile/Embedded SDK</a:t>
            </a:r>
          </a:p>
        </p:txBody>
      </p:sp>
    </p:spTree>
    <p:extLst>
      <p:ext uri="{BB962C8B-B14F-4D97-AF65-F5344CB8AC3E}">
        <p14:creationId xmlns:p14="http://schemas.microsoft.com/office/powerpoint/2010/main" val="1497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lu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1091</Words>
  <Application>Microsoft Macintosh PowerPoint</Application>
  <PresentationFormat>On-screen Show (16:9)</PresentationFormat>
  <Paragraphs>174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Gluon Template</vt:lpstr>
      <vt:lpstr>PowerPoint Presentation</vt:lpstr>
      <vt:lpstr>JavaFX on Mobile and Embedded: Status and Future Plans</vt:lpstr>
      <vt:lpstr>Java Client Applications</vt:lpstr>
      <vt:lpstr>Deploy Java Client Applications</vt:lpstr>
      <vt:lpstr>On the desktop</vt:lpstr>
      <vt:lpstr>On Embedded and Mobile</vt:lpstr>
      <vt:lpstr>OpenJFX</vt:lpstr>
      <vt:lpstr>JavaFXPorts</vt:lpstr>
      <vt:lpstr>OpenJFX - JavaFXPorts</vt:lpstr>
      <vt:lpstr>Gluon</vt:lpstr>
      <vt:lpstr>Remember earlier slide:</vt:lpstr>
      <vt:lpstr>Java Runtime on mobile</vt:lpstr>
      <vt:lpstr>Packaging tools</vt:lpstr>
      <vt:lpstr>App Store and Play Store</vt:lpstr>
      <vt:lpstr>Jfxmobile gradle plugin</vt:lpstr>
      <vt:lpstr>IDE plugins</vt:lpstr>
      <vt:lpstr>Demo</vt:lpstr>
      <vt:lpstr>Half-way summary</vt:lpstr>
      <vt:lpstr>Mobile is cool!</vt:lpstr>
      <vt:lpstr>Charm-Down</vt:lpstr>
      <vt:lpstr>Native functionality</vt:lpstr>
      <vt:lpstr>Android Activity integration</vt:lpstr>
      <vt:lpstr>Android Wearable</vt:lpstr>
      <vt:lpstr>Participate!</vt:lpstr>
      <vt:lpstr>Get support</vt:lpstr>
      <vt:lpstr>Conclusion</vt:lpstr>
      <vt:lpstr>Bonus</vt:lpstr>
      <vt:lpstr>Upcoming Sessions</vt:lpstr>
      <vt:lpstr>Upcoming Sessions</vt:lpstr>
      <vt:lpstr>Thanks For Attending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Johan Vos</cp:lastModifiedBy>
  <cp:revision>45</cp:revision>
  <dcterms:created xsi:type="dcterms:W3CDTF">2015-05-26T01:35:53Z</dcterms:created>
  <dcterms:modified xsi:type="dcterms:W3CDTF">2015-10-29T02:41:47Z</dcterms:modified>
</cp:coreProperties>
</file>