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78" r:id="rId8"/>
    <p:sldId id="280" r:id="rId9"/>
    <p:sldId id="273" r:id="rId10"/>
    <p:sldId id="268" r:id="rId11"/>
    <p:sldId id="269" r:id="rId12"/>
    <p:sldId id="279" r:id="rId13"/>
    <p:sldId id="274" r:id="rId14"/>
    <p:sldId id="275" r:id="rId15"/>
    <p:sldId id="276" r:id="rId16"/>
    <p:sldId id="277" r:id="rId17"/>
    <p:sldId id="27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82892" autoAdjust="0"/>
  </p:normalViewPr>
  <p:slideViewPr>
    <p:cSldViewPr snapToGrid="0" snapToObjects="1">
      <p:cViewPr varScale="1">
        <p:scale>
          <a:sx n="63" d="100"/>
          <a:sy n="63" d="100"/>
        </p:scale>
        <p:origin x="11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6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27F1-7830-AF43-94BD-932AECFFF120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AA365-E96D-0440-AD18-50EB9C76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Open source software developer.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My company,</a:t>
            </a:r>
            <a:r>
              <a:rPr lang="en-US" baseline="0" dirty="0" smtClean="0"/>
              <a:t> Emxsys, m</a:t>
            </a:r>
            <a:r>
              <a:rPr lang="en-US" dirty="0" smtClean="0"/>
              <a:t>ake tools for</a:t>
            </a:r>
            <a:r>
              <a:rPr lang="en-US" baseline="0" dirty="0" smtClean="0"/>
              <a:t> firefighters to help predict the behavior of wildfires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 my open source projects are hosted on Bitbucket - Emxsys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To add</a:t>
            </a:r>
            <a:r>
              <a:rPr lang="en-US" b="1" baseline="0" dirty="0" smtClean="0"/>
              <a:t> value markers</a:t>
            </a:r>
            <a:r>
              <a:rPr lang="en-US" baseline="0" dirty="0" smtClean="0"/>
              <a:t>, you must </a:t>
            </a:r>
            <a:r>
              <a:rPr lang="en-US" b="1" baseline="0" dirty="0" smtClean="0"/>
              <a:t>subclass an </a:t>
            </a:r>
            <a:r>
              <a:rPr lang="en-US" b="1" baseline="0" dirty="0" err="1" smtClean="0"/>
              <a:t>XYChart</a:t>
            </a:r>
            <a:r>
              <a:rPr lang="en-US" b="1" baseline="0" dirty="0" smtClean="0"/>
              <a:t>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add a </a:t>
            </a:r>
            <a:r>
              <a:rPr lang="en-US" b="1" baseline="0" dirty="0" err="1" smtClean="0"/>
              <a:t>XYMarkers</a:t>
            </a:r>
            <a:r>
              <a:rPr lang="en-US" baseline="0" dirty="0" smtClean="0"/>
              <a:t>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must </a:t>
            </a:r>
            <a:r>
              <a:rPr lang="en-US" b="1" baseline="0" dirty="0" smtClean="0"/>
              <a:t>override </a:t>
            </a:r>
            <a:r>
              <a:rPr lang="en-US" b="1" baseline="0" dirty="0" err="1" smtClean="0"/>
              <a:t>layoutPlotChildren</a:t>
            </a:r>
            <a:r>
              <a:rPr lang="en-US" baseline="0" dirty="0" smtClean="0"/>
              <a:t>() and call </a:t>
            </a:r>
            <a:r>
              <a:rPr lang="en-US" b="1" baseline="0" dirty="0" err="1" smtClean="0"/>
              <a:t>layoutMarkers</a:t>
            </a:r>
            <a:r>
              <a:rPr lang="en-US" baseline="0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ValueMarkers</a:t>
            </a:r>
            <a:r>
              <a:rPr lang="en-US" baseline="0" dirty="0" smtClean="0"/>
              <a:t> are added to the X and Y axes with </a:t>
            </a:r>
            <a:r>
              <a:rPr lang="en-US" b="1" baseline="0" dirty="0" err="1" smtClean="0"/>
              <a:t>addDomainMarker</a:t>
            </a:r>
            <a:r>
              <a:rPr lang="en-US" baseline="0" dirty="0" smtClean="0"/>
              <a:t>() and </a:t>
            </a:r>
            <a:r>
              <a:rPr lang="en-US" b="1" baseline="0" dirty="0" err="1" smtClean="0"/>
              <a:t>addRangeMarker</a:t>
            </a:r>
            <a:r>
              <a:rPr lang="en-US" baseline="0" dirty="0" smtClean="0"/>
              <a:t>()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Label placement controlled by </a:t>
            </a:r>
            <a:r>
              <a:rPr lang="en-US" b="1" dirty="0" smtClean="0"/>
              <a:t>Pos</a:t>
            </a:r>
            <a:r>
              <a:rPr lang="en-US" dirty="0" smtClean="0"/>
              <a:t> enum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Pos</a:t>
            </a:r>
            <a:r>
              <a:rPr lang="en-US" b="1" dirty="0" smtClean="0"/>
              <a:t> </a:t>
            </a:r>
            <a:r>
              <a:rPr lang="en-US" b="1" dirty="0" err="1" smtClean="0"/>
              <a:t>enum</a:t>
            </a:r>
            <a:r>
              <a:rPr lang="en-US" b="1" baseline="0" dirty="0" smtClean="0"/>
              <a:t> </a:t>
            </a:r>
            <a:r>
              <a:rPr lang="en-US" baseline="0" dirty="0" smtClean="0"/>
              <a:t>passed to </a:t>
            </a:r>
            <a:r>
              <a:rPr lang="en-US" b="1" baseline="0" dirty="0" err="1" smtClean="0"/>
              <a:t>addRangeMarker</a:t>
            </a:r>
            <a:r>
              <a:rPr lang="en-US" baseline="0" dirty="0" smtClean="0"/>
              <a:t>() and </a:t>
            </a:r>
            <a:r>
              <a:rPr lang="en-US" b="1" baseline="0" dirty="0" err="1" smtClean="0"/>
              <a:t>addDomainMarker</a:t>
            </a:r>
            <a:r>
              <a:rPr lang="en-US" baseline="0" dirty="0" smtClean="0"/>
              <a:t>() controls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To add</a:t>
            </a:r>
            <a:r>
              <a:rPr lang="en-US" b="1" baseline="0" dirty="0" smtClean="0"/>
              <a:t> annotations </a:t>
            </a:r>
            <a:r>
              <a:rPr lang="en-US" baseline="0" dirty="0" smtClean="0"/>
              <a:t>you must subclass an </a:t>
            </a:r>
            <a:r>
              <a:rPr lang="en-US" baseline="0" dirty="0" err="1" smtClean="0"/>
              <a:t>XYChart</a:t>
            </a:r>
            <a:r>
              <a:rPr lang="en-US" baseline="0" dirty="0" smtClean="0"/>
              <a:t> and add a </a:t>
            </a:r>
            <a:r>
              <a:rPr lang="en-US" b="1" baseline="0" dirty="0" err="1" smtClean="0"/>
              <a:t>XYAnnotations</a:t>
            </a:r>
            <a:r>
              <a:rPr lang="en-US" baseline="0" dirty="0" smtClean="0"/>
              <a:t>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must override </a:t>
            </a:r>
            <a:r>
              <a:rPr lang="en-US" b="1" baseline="0" dirty="0" err="1" smtClean="0"/>
              <a:t>layoutPlotChildren</a:t>
            </a:r>
            <a:r>
              <a:rPr lang="en-US" baseline="0" dirty="0" smtClean="0"/>
              <a:t> () and call </a:t>
            </a:r>
            <a:r>
              <a:rPr lang="en-US" b="1" baseline="0" dirty="0" err="1" smtClean="0"/>
              <a:t>layoutAnnotations</a:t>
            </a:r>
            <a:r>
              <a:rPr lang="en-US" baseline="0" dirty="0" smtClean="0"/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All XY annotations are added with a call to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controls label placement relative to X,Y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Layer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controls foreground/background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REVIEW EXAMPLE SNIPPET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To add</a:t>
            </a:r>
            <a:r>
              <a:rPr lang="en-US" b="1" baseline="0" dirty="0" smtClean="0"/>
              <a:t> annotations </a:t>
            </a:r>
            <a:r>
              <a:rPr lang="en-US" baseline="0" dirty="0" smtClean="0"/>
              <a:t>you must subclass an </a:t>
            </a:r>
            <a:r>
              <a:rPr lang="en-US" baseline="0" dirty="0" err="1" smtClean="0"/>
              <a:t>XYChart</a:t>
            </a:r>
            <a:r>
              <a:rPr lang="en-US" baseline="0" dirty="0" smtClean="0"/>
              <a:t> and add a </a:t>
            </a:r>
            <a:r>
              <a:rPr lang="en-US" b="1" baseline="0" dirty="0" err="1" smtClean="0"/>
              <a:t>XYAnnotations</a:t>
            </a:r>
            <a:r>
              <a:rPr lang="en-US" baseline="0" dirty="0" smtClean="0"/>
              <a:t>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must override </a:t>
            </a:r>
            <a:r>
              <a:rPr lang="en-US" b="1" baseline="0" dirty="0" err="1" smtClean="0"/>
              <a:t>layoutPlotChildren</a:t>
            </a:r>
            <a:r>
              <a:rPr lang="en-US" baseline="0" dirty="0" smtClean="0"/>
              <a:t> () and call </a:t>
            </a:r>
            <a:r>
              <a:rPr lang="en-US" b="1" baseline="0" dirty="0" err="1" smtClean="0"/>
              <a:t>layoutAnnotations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 XY annotations are added with a call to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controls image placement relative to X,Y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Layer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controls foreground/background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REVIEW EXAMPLE SNIPPET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To add</a:t>
            </a:r>
            <a:r>
              <a:rPr lang="en-US" b="1" baseline="0" dirty="0" smtClean="0"/>
              <a:t> annotations </a:t>
            </a:r>
            <a:r>
              <a:rPr lang="en-US" baseline="0" dirty="0" smtClean="0"/>
              <a:t>you must subclass an </a:t>
            </a:r>
            <a:r>
              <a:rPr lang="en-US" baseline="0" dirty="0" err="1" smtClean="0"/>
              <a:t>XYChart</a:t>
            </a:r>
            <a:r>
              <a:rPr lang="en-US" baseline="0" dirty="0" smtClean="0"/>
              <a:t> and add a </a:t>
            </a:r>
            <a:r>
              <a:rPr lang="en-US" b="1" baseline="0" dirty="0" err="1" smtClean="0"/>
              <a:t>XYAnnotations</a:t>
            </a:r>
            <a:r>
              <a:rPr lang="en-US" baseline="0" dirty="0" smtClean="0"/>
              <a:t>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must override </a:t>
            </a:r>
            <a:r>
              <a:rPr lang="en-US" b="1" baseline="0" dirty="0" err="1" smtClean="0"/>
              <a:t>layoutPlotChildren</a:t>
            </a:r>
            <a:r>
              <a:rPr lang="en-US" baseline="0" dirty="0" smtClean="0"/>
              <a:t> () and call </a:t>
            </a:r>
            <a:r>
              <a:rPr lang="en-US" b="1" baseline="0" dirty="0" err="1" smtClean="0"/>
              <a:t>layoutAnnotations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 XY annotations are added with a call to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Layer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controls foreground/background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REVIEW EXAMPLE SNIPPET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To add</a:t>
            </a:r>
            <a:r>
              <a:rPr lang="en-US" b="1" baseline="0" dirty="0" smtClean="0"/>
              <a:t> annotations </a:t>
            </a:r>
            <a:r>
              <a:rPr lang="en-US" baseline="0" dirty="0" smtClean="0"/>
              <a:t>you must subclass an </a:t>
            </a:r>
            <a:r>
              <a:rPr lang="en-US" baseline="0" dirty="0" err="1" smtClean="0"/>
              <a:t>XYChart</a:t>
            </a:r>
            <a:r>
              <a:rPr lang="en-US" baseline="0" dirty="0" smtClean="0"/>
              <a:t> and add a </a:t>
            </a:r>
            <a:r>
              <a:rPr lang="en-US" b="1" baseline="0" dirty="0" err="1" smtClean="0"/>
              <a:t>XYAnnotations</a:t>
            </a:r>
            <a:r>
              <a:rPr lang="en-US" baseline="0" dirty="0" smtClean="0"/>
              <a:t> object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must override </a:t>
            </a:r>
            <a:r>
              <a:rPr lang="en-US" b="1" baseline="0" dirty="0" err="1" smtClean="0"/>
              <a:t>layoutPlotChildren</a:t>
            </a:r>
            <a:r>
              <a:rPr lang="en-US" baseline="0" dirty="0" smtClean="0"/>
              <a:t> () and call </a:t>
            </a:r>
            <a:r>
              <a:rPr lang="en-US" b="1" baseline="0" dirty="0" err="1" smtClean="0"/>
              <a:t>layoutAnnotations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 XY annotations are added with a call to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Layer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controls foreground/background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REVIEW EXAMPLE SNIPPET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JFreeChart is</a:t>
            </a:r>
            <a:r>
              <a:rPr lang="en-US" b="1" baseline="0" dirty="0" smtClean="0"/>
              <a:t> a great tool for charting complex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Plethora of chart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David Gilbert, the author, has provided a comprehensive treatment for data </a:t>
            </a:r>
            <a:r>
              <a:rPr lang="en-US" b="0" baseline="0" dirty="0" err="1" smtClean="0"/>
              <a:t>presenation</a:t>
            </a: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JavaFX is Cool!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Perhaps the </a:t>
            </a:r>
            <a:r>
              <a:rPr lang="en-US" b="1" i="1" baseline="0" dirty="0" smtClean="0"/>
              <a:t>siren song </a:t>
            </a:r>
            <a:r>
              <a:rPr lang="en-US" b="1" baseline="0" dirty="0" smtClean="0"/>
              <a:t>of JavaFX has lured you into a “port”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baseline="0" dirty="0" smtClean="0"/>
              <a:t>Sirens were mythical creatures—mermaids—that lured sailors to their deaths with their beauty.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baseline="0" dirty="0" smtClean="0"/>
              <a:t>Whatever the reason, I’m here to share my experience porting a complex chart to JavaFX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I want to share</a:t>
            </a:r>
            <a:r>
              <a:rPr lang="en-US" baseline="0" dirty="0" smtClean="0"/>
              <a:t> my experience porting the WMT to </a:t>
            </a:r>
            <a:r>
              <a:rPr lang="en-US" dirty="0" smtClean="0"/>
              <a:t>JavaFX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WMT is a modular NetBeans Platform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computes the potential fire behavior of wildland fires from fuel models, terrain, and environmental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 is presented in dials and charts for easy consumption by firefighters (not scientists!)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My goal is to create </a:t>
            </a:r>
            <a:r>
              <a:rPr lang="en-US" baseline="0" dirty="0" smtClean="0"/>
              <a:t>a lightweight JavaFX application </a:t>
            </a:r>
            <a:r>
              <a:rPr lang="en-US" dirty="0" smtClean="0"/>
              <a:t>with a </a:t>
            </a:r>
            <a:r>
              <a:rPr lang="en-US" b="1" dirty="0" smtClean="0"/>
              <a:t>fire behavior simulation </a:t>
            </a:r>
            <a:r>
              <a:rPr lang="en-US" dirty="0" smtClean="0"/>
              <a:t>(a particle</a:t>
            </a:r>
            <a:r>
              <a:rPr lang="en-US" baseline="0" dirty="0" smtClean="0"/>
              <a:t> system) -- </a:t>
            </a:r>
            <a:r>
              <a:rPr lang="en-US" b="1" baseline="0" dirty="0" err="1" smtClean="0"/>
              <a:t>WildfireFX</a:t>
            </a:r>
            <a:endParaRPr lang="en-US" b="1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WildfireFX is a NetBeans, Maven-based project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My</a:t>
            </a:r>
            <a:r>
              <a:rPr lang="en-US" b="1" baseline="0" dirty="0" smtClean="0"/>
              <a:t> first </a:t>
            </a:r>
            <a:r>
              <a:rPr lang="en-US" b="1" dirty="0" smtClean="0"/>
              <a:t>objective</a:t>
            </a:r>
            <a:r>
              <a:rPr lang="en-US" b="0" baseline="0" dirty="0" smtClean="0"/>
              <a:t> is to u</a:t>
            </a:r>
            <a:r>
              <a:rPr lang="en-US" dirty="0" smtClean="0"/>
              <a:t>se the </a:t>
            </a:r>
            <a:r>
              <a:rPr lang="en-US" dirty="0" err="1" smtClean="0"/>
              <a:t>Jfree</a:t>
            </a:r>
            <a:r>
              <a:rPr lang="en-US" dirty="0" smtClean="0"/>
              <a:t> </a:t>
            </a:r>
            <a:r>
              <a:rPr lang="en-US" dirty="0" err="1" smtClean="0"/>
              <a:t>ChartViewer</a:t>
            </a:r>
            <a:r>
              <a:rPr lang="en-US" dirty="0" smtClean="0"/>
              <a:t> for </a:t>
            </a:r>
            <a:r>
              <a:rPr lang="en-US" i="1" dirty="0" smtClean="0"/>
              <a:t>unique</a:t>
            </a:r>
            <a:r>
              <a:rPr lang="en-US" baseline="0" dirty="0" smtClean="0"/>
              <a:t> JFreeChart types, e.g.: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Compass Plots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Dial Plots	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Warning</a:t>
            </a:r>
            <a:r>
              <a:rPr lang="en-US" dirty="0" smtClean="0"/>
              <a:t>!</a:t>
            </a:r>
            <a:r>
              <a:rPr lang="en-US" baseline="0" dirty="0" smtClean="0"/>
              <a:t> </a:t>
            </a:r>
            <a:r>
              <a:rPr lang="en-US" dirty="0" smtClean="0"/>
              <a:t>The ChartViewer</a:t>
            </a:r>
            <a:r>
              <a:rPr lang="en-US" baseline="0" dirty="0" smtClean="0"/>
              <a:t> class is not included in the jfreechart-1.0.19.jar file!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Thus it is not included in a maven dependency.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You must add the source to your project.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 Here’s typical </a:t>
            </a:r>
            <a:r>
              <a:rPr lang="en-US" dirty="0" err="1" smtClean="0"/>
              <a:t>FXMLController</a:t>
            </a:r>
            <a:r>
              <a:rPr lang="en-US" baseline="0" dirty="0" smtClean="0"/>
              <a:t> code snippet adding a ChartViewer Control (Node) to an </a:t>
            </a:r>
            <a:r>
              <a:rPr lang="en-US" baseline="0" dirty="0" err="1" smtClean="0"/>
              <a:t>AnchorPane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WMT has a “Haul Chart” </a:t>
            </a:r>
            <a:r>
              <a:rPr lang="en-US" dirty="0" smtClean="0"/>
              <a:t>used to display</a:t>
            </a:r>
            <a:r>
              <a:rPr lang="en-US" baseline="0" dirty="0" smtClean="0"/>
              <a:t> fire behavior data.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Y-Axis: ROS, X-Axis: Heat Output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Intersection: </a:t>
            </a:r>
            <a:r>
              <a:rPr lang="en-US" b="1" baseline="0" dirty="0" smtClean="0"/>
              <a:t>Flame Length </a:t>
            </a:r>
            <a:r>
              <a:rPr lang="en-US" baseline="0" dirty="0" smtClean="0"/>
              <a:t>and Fireline intensity</a:t>
            </a:r>
            <a:endParaRPr lang="en-US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As flame lengths increase from lower right</a:t>
            </a:r>
            <a:r>
              <a:rPr lang="en-US" baseline="0" dirty="0" smtClean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1" baseline="0" dirty="0" smtClean="0"/>
              <a:t>Haul men, haul equipment, haul retardant, haul everyone to safety</a:t>
            </a:r>
          </a:p>
          <a:p>
            <a:r>
              <a:rPr lang="en-US" b="1" dirty="0" smtClean="0"/>
              <a:t>My</a:t>
            </a:r>
            <a:r>
              <a:rPr lang="en-US" b="1" baseline="0" dirty="0" smtClean="0"/>
              <a:t> </a:t>
            </a:r>
            <a:r>
              <a:rPr lang="en-US" b="1" dirty="0" smtClean="0"/>
              <a:t>2nd Objective in </a:t>
            </a:r>
            <a:r>
              <a:rPr lang="en-US" b="1" dirty="0" err="1" smtClean="0"/>
              <a:t>WildfireFX</a:t>
            </a:r>
            <a:r>
              <a:rPr lang="en-US" b="1" dirty="0" smtClean="0"/>
              <a:t> is to port </a:t>
            </a:r>
            <a:r>
              <a:rPr lang="en-US" dirty="0" smtClean="0"/>
              <a:t>the Haul</a:t>
            </a:r>
            <a:r>
              <a:rPr lang="en-US" baseline="0" dirty="0" smtClean="0"/>
              <a:t> Chart to JavaFX.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Seems simple enough: it’s XY Scatter Chart - JavaFX has one of those…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REVIEW SLIDE BULLETS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baseline="0" dirty="0" smtClean="0"/>
              <a:t>Discovery:</a:t>
            </a:r>
            <a:endParaRPr lang="en-US" b="1" i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None of the listed features were supported by the </a:t>
            </a:r>
            <a:r>
              <a:rPr lang="en-US" baseline="0" dirty="0" err="1" smtClean="0"/>
              <a:t>ScatterChart</a:t>
            </a:r>
            <a:r>
              <a:rPr lang="en-US" baseline="0" dirty="0" smtClean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baseline="0" dirty="0" smtClean="0"/>
              <a:t>So I implemented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 created the Chart Extensions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make porting of JFreeChart charts to JavaFX Charts easier.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adds subset of common</a:t>
            </a:r>
            <a:r>
              <a:rPr lang="en-US" baseline="0" dirty="0" smtClean="0"/>
              <a:t> </a:t>
            </a:r>
            <a:r>
              <a:rPr lang="en-US" dirty="0" smtClean="0"/>
              <a:t>JFreeChart functionality to JavaFX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uses concepts</a:t>
            </a:r>
            <a:r>
              <a:rPr lang="en-US" baseline="0" dirty="0" smtClean="0"/>
              <a:t> and syntax </a:t>
            </a:r>
            <a:r>
              <a:rPr lang="en-US" dirty="0" smtClean="0"/>
              <a:t>similar</a:t>
            </a:r>
            <a:r>
              <a:rPr lang="en-US" baseline="0" dirty="0" smtClean="0"/>
              <a:t> (not identical) to JFreeChart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The Bitbucket project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JavaDoc</a:t>
            </a:r>
            <a:r>
              <a:rPr lang="en-US" baseline="0" dirty="0" smtClean="0"/>
              <a:t> and Wiki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Demo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Issue tracker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this PowerPoint!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2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To create a</a:t>
            </a:r>
            <a:r>
              <a:rPr lang="en-US" b="1" baseline="0" dirty="0" smtClean="0"/>
              <a:t> logarithmic chart</a:t>
            </a:r>
            <a:r>
              <a:rPr lang="en-US" baseline="0" dirty="0" smtClean="0"/>
              <a:t>, simply create a logarithmic axis object and add it to an </a:t>
            </a:r>
            <a:r>
              <a:rPr lang="en-US" baseline="0" dirty="0" err="1" smtClean="0"/>
              <a:t>XYChart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show major gridlines, you must subclass an </a:t>
            </a:r>
            <a:r>
              <a:rPr lang="en-US" baseline="0" dirty="0" err="1" smtClean="0"/>
              <a:t>XYChart</a:t>
            </a:r>
            <a:r>
              <a:rPr lang="en-US" baseline="0" dirty="0" smtClean="0"/>
              <a:t> and add a </a:t>
            </a:r>
            <a:r>
              <a:rPr lang="en-US" b="1" baseline="0" dirty="0" err="1" smtClean="0"/>
              <a:t>MajorLogGridlines</a:t>
            </a:r>
            <a:r>
              <a:rPr lang="en-US" baseline="0" dirty="0" smtClean="0"/>
              <a:t>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override the Chart’s </a:t>
            </a:r>
            <a:r>
              <a:rPr lang="en-US" b="1" baseline="0" dirty="0" err="1" smtClean="0"/>
              <a:t>layoutChildren</a:t>
            </a:r>
            <a:r>
              <a:rPr lang="en-US" b="1" baseline="0" dirty="0" smtClean="0"/>
              <a:t>() </a:t>
            </a:r>
            <a:r>
              <a:rPr lang="en-US" baseline="0" dirty="0" smtClean="0"/>
              <a:t>and call </a:t>
            </a:r>
            <a:r>
              <a:rPr lang="en-US" b="1" baseline="0" dirty="0" err="1" smtClean="0"/>
              <a:t>layoutGridlines</a:t>
            </a:r>
            <a:r>
              <a:rPr lang="en-US" baseline="0" dirty="0" smtClean="0"/>
              <a:t>()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REVIEW SNIPPET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90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Here’s a class</a:t>
            </a:r>
            <a:r>
              <a:rPr lang="en-US" b="1" baseline="0" dirty="0" smtClean="0"/>
              <a:t> diagram </a:t>
            </a:r>
            <a:r>
              <a:rPr lang="en-US" baseline="0" dirty="0" smtClean="0"/>
              <a:t>depicting LogarithmicAxis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the JavaFX </a:t>
            </a:r>
            <a:r>
              <a:rPr lang="en-US" baseline="0" dirty="0" err="1" smtClean="0"/>
              <a:t>NumberAxis</a:t>
            </a:r>
            <a:r>
              <a:rPr lang="en-US" baseline="0" dirty="0" smtClean="0"/>
              <a:t> class is final…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had to duplicate it as </a:t>
            </a:r>
            <a:r>
              <a:rPr lang="en-US" baseline="0" dirty="0" err="1" smtClean="0"/>
              <a:t>NumericAccess</a:t>
            </a:r>
            <a:r>
              <a:rPr lang="en-US" baseline="0" dirty="0" smtClean="0"/>
              <a:t> to implement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To add subtitles </a:t>
            </a:r>
            <a:r>
              <a:rPr lang="en-US" b="1" baseline="0" dirty="0" smtClean="0"/>
              <a:t>you must subclass </a:t>
            </a:r>
            <a:r>
              <a:rPr lang="en-US" baseline="0" dirty="0" smtClean="0"/>
              <a:t>a Chart and add a </a:t>
            </a:r>
            <a:r>
              <a:rPr lang="en-US" b="1" baseline="0" dirty="0" smtClean="0"/>
              <a:t>Subtitle</a:t>
            </a:r>
            <a:r>
              <a:rPr lang="en-US" baseline="0" dirty="0" smtClean="0"/>
              <a:t>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must </a:t>
            </a:r>
            <a:r>
              <a:rPr lang="en-US" b="1" baseline="0" dirty="0" smtClean="0"/>
              <a:t>override</a:t>
            </a:r>
            <a:r>
              <a:rPr lang="en-US" baseline="0" dirty="0" smtClean="0"/>
              <a:t> the Chart’s </a:t>
            </a:r>
            <a:r>
              <a:rPr lang="en-US" b="1" baseline="0" dirty="0" err="1" smtClean="0"/>
              <a:t>layoutChildren</a:t>
            </a:r>
            <a:r>
              <a:rPr lang="en-US" baseline="0" dirty="0" smtClean="0"/>
              <a:t>() and call </a:t>
            </a:r>
            <a:r>
              <a:rPr lang="en-US" b="1" baseline="0" dirty="0" err="1" smtClean="0"/>
              <a:t>layoutSubtitles</a:t>
            </a:r>
            <a:r>
              <a:rPr lang="en-US" baseline="0" dirty="0" smtClean="0"/>
              <a:t>()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A365-E96D-0440-AD18-50EB9C76C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2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3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1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C0381A-76E5-5D43-98E8-F144994C051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D64930-7B36-D749-AE68-3D20628714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2417"/>
            <a:ext cx="2304789" cy="766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71171" y="6455630"/>
            <a:ext cx="1820829" cy="402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mxsy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bucket.org/emxsy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emxsys/wildfirefx" TargetMode="External"/><Relationship Id="rId2" Type="http://schemas.openxmlformats.org/officeDocument/2006/relationships/hyperlink" Target="https://bitbucket.org/emxsys/javafx-chart-extens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uce@emxsys.com" TargetMode="External"/><Relationship Id="rId5" Type="http://schemas.openxmlformats.org/officeDocument/2006/relationships/hyperlink" Target="https://twitter.com/Emxsys" TargetMode="External"/><Relationship Id="rId4" Type="http://schemas.openxmlformats.org/officeDocument/2006/relationships/hyperlink" Target="https://bitbucket.org/emxsys/wildfire-management-too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emxsys/wildfire-management-tool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mp"/><Relationship Id="rId4" Type="http://schemas.openxmlformats.org/officeDocument/2006/relationships/hyperlink" Target="https://bitbucket.org/emxsys/wildfiref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emxsys/javafx-chart-extens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371602"/>
            <a:ext cx="10693831" cy="1927225"/>
          </a:xfrm>
        </p:spPr>
        <p:txBody>
          <a:bodyPr/>
          <a:lstStyle/>
          <a:p>
            <a:r>
              <a:rPr lang="en-US" sz="4400" cap="none" dirty="0"/>
              <a:t>Moving From JFreeChart To JavaFX Charts with </a:t>
            </a:r>
            <a:r>
              <a:rPr lang="en-US" sz="4400" i="1" cap="none" dirty="0" smtClean="0"/>
              <a:t>JavaFX </a:t>
            </a:r>
            <a:r>
              <a:rPr lang="en-US" sz="4400" i="1" cap="none" dirty="0"/>
              <a:t>Chart Extensions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505200"/>
            <a:ext cx="10401301" cy="258336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JavaOne 2015 Session:</a:t>
            </a:r>
          </a:p>
          <a:p>
            <a:r>
              <a:rPr lang="en-US" b="1" i="1" dirty="0" smtClean="0"/>
              <a:t>Moving </a:t>
            </a:r>
            <a:r>
              <a:rPr lang="en-US" b="1" i="1" dirty="0"/>
              <a:t>Enterprise Data From JFreeChart To JavaFX </a:t>
            </a:r>
            <a:r>
              <a:rPr lang="en-US" b="1" i="1" dirty="0" smtClean="0"/>
              <a:t>Charts </a:t>
            </a:r>
            <a:endParaRPr lang="en-US" i="1" dirty="0"/>
          </a:p>
          <a:p>
            <a:endParaRPr lang="en-US" b="1" dirty="0" smtClean="0"/>
          </a:p>
          <a:p>
            <a:r>
              <a:rPr lang="en-US" dirty="0" smtClean="0"/>
              <a:t>Bruce Schubert, Independent Software Architect and Developer</a:t>
            </a:r>
          </a:p>
          <a:p>
            <a:r>
              <a:rPr lang="en-US" dirty="0" smtClean="0"/>
              <a:t>Emxsys - Emergency Management Expert Systems (</a:t>
            </a:r>
            <a:r>
              <a:rPr lang="en-US" dirty="0" smtClean="0">
                <a:hlinkClick r:id="rId3"/>
              </a:rPr>
              <a:t>emxsys.com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Projects: </a:t>
            </a:r>
            <a:r>
              <a:rPr lang="en-US" dirty="0" smtClean="0">
                <a:hlinkClick r:id="rId4"/>
              </a:rPr>
              <a:t>https://bitbucket.org/</a:t>
            </a:r>
            <a:r>
              <a:rPr lang="en-US" b="1" dirty="0" smtClean="0">
                <a:hlinkClick r:id="rId4"/>
              </a:rPr>
              <a:t>emxsys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726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Subtitle Implementation</a:t>
            </a:r>
            <a:br>
              <a:rPr lang="en-US" sz="3600" dirty="0"/>
            </a:br>
            <a:r>
              <a:rPr lang="en-US" sz="2200" dirty="0" smtClean="0">
                <a:latin typeface="Courier"/>
                <a:cs typeface="Courier"/>
              </a:rPr>
              <a:t>subtitleLabel</a:t>
            </a:r>
            <a:r>
              <a:rPr lang="en-US" sz="2200" dirty="0" smtClean="0">
                <a:latin typeface="+mn-lt"/>
                <a:cs typeface="Courier"/>
              </a:rPr>
              <a:t> is added to </a:t>
            </a:r>
            <a:r>
              <a:rPr lang="en-US" sz="2200" dirty="0" smtClean="0">
                <a:latin typeface="Courier"/>
                <a:cs typeface="Courier"/>
              </a:rPr>
              <a:t>chart.getChildren()</a:t>
            </a:r>
            <a:r>
              <a:rPr lang="en-US" sz="2200" dirty="0" smtClean="0">
                <a:latin typeface="+mn-lt"/>
                <a:cs typeface="Courier"/>
              </a:rPr>
              <a:t> collection</a:t>
            </a:r>
            <a:endParaRPr lang="en-US" sz="2200" i="1" dirty="0">
              <a:latin typeface="+mn-lt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167" y="1523603"/>
            <a:ext cx="8686800" cy="158684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urier"/>
                <a:cs typeface="Courier"/>
              </a:rPr>
              <a:t>getChildren()</a:t>
            </a:r>
            <a:r>
              <a:rPr lang="en-US" sz="2000" dirty="0">
                <a:cs typeface="Courier"/>
              </a:rPr>
              <a:t> returns </a:t>
            </a:r>
            <a:r>
              <a:rPr lang="en-US" sz="2000" dirty="0">
                <a:latin typeface="Courier"/>
                <a:cs typeface="Courier"/>
              </a:rPr>
              <a:t>{titleLabel,chartContent,legend}</a:t>
            </a:r>
          </a:p>
          <a:p>
            <a:r>
              <a:rPr lang="en-US" sz="2000" dirty="0">
                <a:latin typeface="Courier"/>
                <a:cs typeface="Courier"/>
              </a:rPr>
              <a:t>subtitleLabel</a:t>
            </a:r>
            <a:r>
              <a:rPr lang="en-US" sz="2000" dirty="0"/>
              <a:t> added to </a:t>
            </a:r>
            <a:r>
              <a:rPr lang="en-US" sz="2000" dirty="0">
                <a:cs typeface="Courier"/>
              </a:rPr>
              <a:t>children</a:t>
            </a:r>
            <a:r>
              <a:rPr lang="en-US" sz="2000" dirty="0"/>
              <a:t> after </a:t>
            </a:r>
            <a:r>
              <a:rPr lang="en-US" sz="2000" dirty="0">
                <a:latin typeface="Courier"/>
                <a:cs typeface="Courier"/>
              </a:rPr>
              <a:t>titleLabel</a:t>
            </a:r>
          </a:p>
          <a:p>
            <a:r>
              <a:rPr lang="en-US" sz="2000" dirty="0">
                <a:latin typeface="Courier"/>
                <a:cs typeface="Courier"/>
              </a:rPr>
              <a:t>layoutSubtitle()</a:t>
            </a:r>
            <a:r>
              <a:rPr lang="en-US" sz="2000" dirty="0">
                <a:cs typeface="Courier"/>
              </a:rPr>
              <a:t> </a:t>
            </a:r>
            <a:r>
              <a:rPr lang="en-US" sz="2000" dirty="0"/>
              <a:t>modifies </a:t>
            </a:r>
            <a:r>
              <a:rPr lang="en-US" sz="2000" dirty="0">
                <a:latin typeface="Courier"/>
                <a:cs typeface="Courier"/>
              </a:rPr>
              <a:t>chartContent’s</a:t>
            </a:r>
            <a:r>
              <a:rPr lang="en-US" sz="2000" dirty="0"/>
              <a:t> size</a:t>
            </a:r>
          </a:p>
          <a:p>
            <a:r>
              <a:rPr lang="en-US" sz="2000" dirty="0"/>
              <a:t>FYI: </a:t>
            </a:r>
            <a:r>
              <a:rPr lang="en-US" sz="2000" dirty="0">
                <a:latin typeface="Courier"/>
                <a:cs typeface="Courier"/>
              </a:rPr>
              <a:t>getChartChildren()</a:t>
            </a:r>
            <a:r>
              <a:rPr lang="en-US" sz="2000" dirty="0">
                <a:cs typeface="Courier"/>
              </a:rPr>
              <a:t> </a:t>
            </a:r>
            <a:r>
              <a:rPr lang="en-US" sz="2000" dirty="0"/>
              <a:t>returns </a:t>
            </a:r>
            <a:r>
              <a:rPr lang="en-US" sz="2000" dirty="0">
                <a:latin typeface="Courier"/>
                <a:cs typeface="Courier"/>
              </a:rPr>
              <a:t>chartContent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49978" y="3269891"/>
            <a:ext cx="7566949" cy="3157392"/>
            <a:chOff x="925975" y="3680021"/>
            <a:chExt cx="7566949" cy="3157392"/>
          </a:xfrm>
        </p:grpSpPr>
        <p:sp>
          <p:nvSpPr>
            <p:cNvPr id="13" name="Parallelogram 12"/>
            <p:cNvSpPr/>
            <p:nvPr/>
          </p:nvSpPr>
          <p:spPr>
            <a:xfrm>
              <a:off x="930204" y="4583514"/>
              <a:ext cx="7562720" cy="2253899"/>
            </a:xfrm>
            <a:prstGeom prst="parallelogram">
              <a:avLst>
                <a:gd name="adj" fmla="val 11926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plotBackground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25975" y="3680021"/>
              <a:ext cx="7566949" cy="2294550"/>
              <a:chOff x="925975" y="3859613"/>
              <a:chExt cx="7566949" cy="2294550"/>
            </a:xfrm>
          </p:grpSpPr>
          <p:sp>
            <p:nvSpPr>
              <p:cNvPr id="5" name="Parallelogram 4"/>
              <p:cNvSpPr/>
              <p:nvPr/>
            </p:nvSpPr>
            <p:spPr>
              <a:xfrm>
                <a:off x="2811037" y="4258801"/>
                <a:ext cx="5207207" cy="320693"/>
              </a:xfrm>
              <a:prstGeom prst="parallelogram">
                <a:avLst>
                  <a:gd name="adj" fmla="val 1263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subtitleLabel</a:t>
                </a:r>
              </a:p>
            </p:txBody>
          </p:sp>
          <p:sp>
            <p:nvSpPr>
              <p:cNvPr id="6" name="Parallelogram 5"/>
              <p:cNvSpPr/>
              <p:nvPr/>
            </p:nvSpPr>
            <p:spPr>
              <a:xfrm>
                <a:off x="925975" y="5815489"/>
                <a:ext cx="5218019" cy="338674"/>
              </a:xfrm>
              <a:prstGeom prst="parallelogram">
                <a:avLst>
                  <a:gd name="adj" fmla="val 1263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</a:rPr>
                  <a:t>legend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>
                <a:off x="2811037" y="4630806"/>
                <a:ext cx="4758183" cy="760979"/>
              </a:xfrm>
              <a:prstGeom prst="parallelogram">
                <a:avLst>
                  <a:gd name="adj" fmla="val 126303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</a:rPr>
                  <a:t>plotArea</a:t>
                </a:r>
              </a:p>
            </p:txBody>
          </p:sp>
          <p:sp>
            <p:nvSpPr>
              <p:cNvPr id="9" name="Parallelogram 8"/>
              <p:cNvSpPr/>
              <p:nvPr/>
            </p:nvSpPr>
            <p:spPr>
              <a:xfrm>
                <a:off x="3284164" y="3859613"/>
                <a:ext cx="5208760" cy="335053"/>
              </a:xfrm>
              <a:prstGeom prst="parallelogram">
                <a:avLst>
                  <a:gd name="adj" fmla="val 1263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</a:rPr>
                  <a:t>titleLabel</a:t>
                </a:r>
              </a:p>
            </p:txBody>
          </p:sp>
        </p:grpSp>
        <p:sp>
          <p:nvSpPr>
            <p:cNvPr id="14" name="Parallelogram 13"/>
            <p:cNvSpPr/>
            <p:nvPr/>
          </p:nvSpPr>
          <p:spPr>
            <a:xfrm>
              <a:off x="1825492" y="4444854"/>
              <a:ext cx="1865179" cy="767340"/>
            </a:xfrm>
            <a:prstGeom prst="parallelogram">
              <a:avLst>
                <a:gd name="adj" fmla="val 12630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yAxis</a:t>
              </a: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1404884" y="5278691"/>
              <a:ext cx="5129852" cy="298702"/>
            </a:xfrm>
            <a:prstGeom prst="parallelogram">
              <a:avLst>
                <a:gd name="adj" fmla="val 12630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xAxis</a:t>
              </a:r>
            </a:p>
          </p:txBody>
        </p:sp>
      </p:grpSp>
      <p:sp>
        <p:nvSpPr>
          <p:cNvPr id="17" name="Left Brace 16"/>
          <p:cNvSpPr/>
          <p:nvPr/>
        </p:nvSpPr>
        <p:spPr>
          <a:xfrm rot="2972478">
            <a:off x="3136223" y="3396399"/>
            <a:ext cx="543616" cy="18343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1981200" y="3269891"/>
            <a:ext cx="1759352" cy="557052"/>
          </a:xfrm>
          <a:prstGeom prst="wedgeRectCallout">
            <a:avLst>
              <a:gd name="adj1" fmla="val 18264"/>
              <a:gd name="adj2" fmla="val 964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chartContent</a:t>
            </a:r>
          </a:p>
        </p:txBody>
      </p:sp>
      <p:sp>
        <p:nvSpPr>
          <p:cNvPr id="4" name="Oval 3"/>
          <p:cNvSpPr/>
          <p:nvPr/>
        </p:nvSpPr>
        <p:spPr>
          <a:xfrm>
            <a:off x="5760473" y="3604944"/>
            <a:ext cx="2356339" cy="4361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XYMarker</a:t>
            </a:r>
            <a:r>
              <a:rPr lang="en-US" baseline="0" dirty="0" smtClean="0"/>
              <a:t> Extension</a:t>
            </a:r>
            <a:br>
              <a:rPr lang="en-US" baseline="0" dirty="0" smtClean="0"/>
            </a:br>
            <a:r>
              <a:rPr lang="en-US" sz="2700" b="1" i="1" dirty="0"/>
              <a:t>ValueMarkers</a:t>
            </a:r>
            <a:r>
              <a:rPr lang="en-US" sz="2700" i="1" dirty="0"/>
              <a:t> highlight values with a line and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73354"/>
            <a:ext cx="4038600" cy="29061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XYMarkers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cs typeface="Courier"/>
              </a:rPr>
              <a:t>Add to XYChart subclass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cs typeface="Courier"/>
              </a:rPr>
              <a:t>Call </a:t>
            </a:r>
            <a:r>
              <a:rPr lang="en-US" sz="2100" dirty="0" err="1">
                <a:latin typeface="Courier"/>
                <a:cs typeface="Courier"/>
              </a:rPr>
              <a:t>layoutMarkers</a:t>
            </a:r>
            <a:r>
              <a:rPr lang="en-US" sz="1800" dirty="0">
                <a:latin typeface="Courier"/>
                <a:cs typeface="Courier"/>
              </a:rPr>
              <a:t>()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ValueMarker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Courier"/>
                <a:cs typeface="Courier"/>
              </a:rPr>
              <a:t>Pos</a:t>
            </a:r>
            <a:r>
              <a:rPr lang="en-US" sz="2100" dirty="0">
                <a:cs typeface="Courier"/>
              </a:rPr>
              <a:t> </a:t>
            </a:r>
            <a:r>
              <a:rPr lang="en-US" sz="1800" dirty="0">
                <a:cs typeface="Courier"/>
              </a:rPr>
              <a:t>controls label layout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addDomainMarker()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urier"/>
                <a:cs typeface="Courier"/>
              </a:rPr>
              <a:t>addRangeMarker</a:t>
            </a:r>
            <a:r>
              <a:rPr lang="en-US" sz="2000" dirty="0" smtClean="0">
                <a:latin typeface="Courier"/>
                <a:cs typeface="Courier"/>
              </a:rPr>
              <a:t>()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cs typeface="Courier"/>
              </a:rPr>
              <a:t>CSS Style: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Courier"/>
                <a:cs typeface="Courier"/>
              </a:rPr>
              <a:t>chart-marker-line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Courier"/>
                <a:cs typeface="Courier"/>
              </a:rPr>
              <a:t>chart-maker-label</a:t>
            </a:r>
            <a:endParaRPr lang="en-US" sz="1800" dirty="0">
              <a:latin typeface="Courier"/>
              <a:cs typeface="Courier"/>
            </a:endParaRPr>
          </a:p>
          <a:p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579484"/>
            <a:ext cx="82296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XYChart subclass snippet</a:t>
            </a:r>
          </a:p>
          <a:p>
            <a:r>
              <a:rPr lang="en-US" sz="1400" dirty="0">
                <a:latin typeface="Courier"/>
                <a:cs typeface="Courier"/>
              </a:rPr>
              <a:t>private XYMarkers markers;</a:t>
            </a:r>
          </a:p>
          <a:p>
            <a:r>
              <a:rPr lang="en-US" sz="1400" dirty="0">
                <a:latin typeface="Courier"/>
                <a:cs typeface="Courier"/>
              </a:rPr>
              <a:t>public void </a:t>
            </a:r>
            <a:r>
              <a:rPr lang="en-US" sz="1400" dirty="0" err="1">
                <a:latin typeface="Courier"/>
                <a:cs typeface="Courier"/>
              </a:rPr>
              <a:t>addMinMaxMarkers</a:t>
            </a:r>
            <a:r>
              <a:rPr lang="en-US" sz="1400" dirty="0">
                <a:latin typeface="Courier"/>
                <a:cs typeface="Courier"/>
              </a:rPr>
              <a:t>(double </a:t>
            </a:r>
            <a:r>
              <a:rPr lang="en-US" sz="1400" dirty="0" err="1">
                <a:latin typeface="Courier"/>
                <a:cs typeface="Courier"/>
              </a:rPr>
              <a:t>maxX</a:t>
            </a:r>
            <a:r>
              <a:rPr lang="en-US" sz="1400" b="1" dirty="0">
                <a:latin typeface="Courier"/>
                <a:cs typeface="Courier"/>
              </a:rPr>
              <a:t>,</a:t>
            </a:r>
            <a:r>
              <a:rPr lang="en-US" sz="1400" dirty="0">
                <a:latin typeface="Courier"/>
                <a:cs typeface="Courier"/>
              </a:rPr>
              <a:t> double </a:t>
            </a:r>
            <a:r>
              <a:rPr lang="en-US" sz="1400" dirty="0" err="1">
                <a:latin typeface="Courier"/>
                <a:cs typeface="Courier"/>
              </a:rPr>
              <a:t>maxY</a:t>
            </a:r>
            <a:r>
              <a:rPr lang="en-US" sz="1400" b="1" dirty="0">
                <a:latin typeface="Courier"/>
                <a:cs typeface="Courier"/>
              </a:rPr>
              <a:t>)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{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b="1" dirty="0" err="1">
                <a:latin typeface="Courier"/>
                <a:cs typeface="Courier"/>
              </a:rPr>
              <a:t>markers.addDomainMarker</a:t>
            </a:r>
            <a:r>
              <a:rPr lang="en-US" sz="1400" b="1" dirty="0">
                <a:latin typeface="Courier"/>
                <a:cs typeface="Courier"/>
              </a:rPr>
              <a:t>(</a:t>
            </a:r>
            <a:r>
              <a:rPr lang="en-US" sz="1400" dirty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ValueMarker(</a:t>
            </a:r>
          </a:p>
          <a:p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dirty="0" err="1">
                <a:latin typeface="Courier"/>
                <a:cs typeface="Courier"/>
              </a:rPr>
              <a:t>maxX</a:t>
            </a:r>
            <a:r>
              <a:rPr lang="en-US" sz="1400" b="1" dirty="0">
                <a:latin typeface="Courier"/>
                <a:cs typeface="Courier"/>
              </a:rPr>
              <a:t>,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String</a:t>
            </a:r>
            <a:r>
              <a:rPr lang="en-US" sz="1400" b="1" dirty="0" err="1">
                <a:latin typeface="Courier"/>
                <a:cs typeface="Courier"/>
              </a:rPr>
              <a:t>.</a:t>
            </a:r>
            <a:r>
              <a:rPr lang="en-US" sz="1400" dirty="0" err="1">
                <a:latin typeface="Courier"/>
                <a:cs typeface="Courier"/>
              </a:rPr>
              <a:t>format</a:t>
            </a:r>
            <a:r>
              <a:rPr lang="en-US" sz="1400" b="1" dirty="0">
                <a:latin typeface="Courier"/>
                <a:cs typeface="Courier"/>
              </a:rPr>
              <a:t>(</a:t>
            </a:r>
            <a:r>
              <a:rPr lang="en-US" sz="1400" dirty="0">
                <a:latin typeface="Courier"/>
                <a:cs typeface="Courier"/>
              </a:rPr>
              <a:t>"Max: %1$.1f"</a:t>
            </a:r>
            <a:r>
              <a:rPr lang="en-US" sz="1400" b="1" dirty="0">
                <a:latin typeface="Courier"/>
                <a:cs typeface="Courier"/>
              </a:rPr>
              <a:t>,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maxX</a:t>
            </a:r>
            <a:r>
              <a:rPr lang="en-US" sz="1400" b="1" dirty="0">
                <a:latin typeface="Courier"/>
                <a:cs typeface="Courier"/>
              </a:rPr>
              <a:t>),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b="1" dirty="0" err="1">
                <a:latin typeface="Courier"/>
                <a:cs typeface="Courier"/>
              </a:rPr>
              <a:t>Pos.BOTTOM_RIGHT</a:t>
            </a:r>
            <a:r>
              <a:rPr lang="en-US" sz="1400" b="1" dirty="0">
                <a:latin typeface="Courier"/>
                <a:cs typeface="Courier"/>
              </a:rPr>
              <a:t>));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b="1" dirty="0" err="1">
                <a:latin typeface="Courier"/>
                <a:cs typeface="Courier"/>
              </a:rPr>
              <a:t>markers.addRangeMarker</a:t>
            </a:r>
            <a:r>
              <a:rPr lang="en-US" sz="1400" b="1" dirty="0">
                <a:latin typeface="Courier"/>
                <a:cs typeface="Courier"/>
              </a:rPr>
              <a:t>(</a:t>
            </a:r>
            <a:r>
              <a:rPr lang="en-US" sz="1400" dirty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ValueMarker(</a:t>
            </a:r>
          </a:p>
          <a:p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dirty="0" err="1">
                <a:latin typeface="Courier"/>
                <a:cs typeface="Courier"/>
              </a:rPr>
              <a:t>maxY</a:t>
            </a:r>
            <a:r>
              <a:rPr lang="en-US" sz="1400" b="1" dirty="0">
                <a:latin typeface="Courier"/>
                <a:cs typeface="Courier"/>
              </a:rPr>
              <a:t>,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String</a:t>
            </a:r>
            <a:r>
              <a:rPr lang="en-US" sz="1400" b="1" dirty="0" err="1">
                <a:latin typeface="Courier"/>
                <a:cs typeface="Courier"/>
              </a:rPr>
              <a:t>.</a:t>
            </a:r>
            <a:r>
              <a:rPr lang="en-US" sz="1400" dirty="0" err="1">
                <a:latin typeface="Courier"/>
                <a:cs typeface="Courier"/>
              </a:rPr>
              <a:t>format</a:t>
            </a:r>
            <a:r>
              <a:rPr lang="en-US" sz="1400" b="1" dirty="0">
                <a:latin typeface="Courier"/>
                <a:cs typeface="Courier"/>
              </a:rPr>
              <a:t>(</a:t>
            </a:r>
            <a:r>
              <a:rPr lang="en-US" sz="1400" dirty="0">
                <a:latin typeface="Courier"/>
                <a:cs typeface="Courier"/>
              </a:rPr>
              <a:t>"Max: %1$.1f""</a:t>
            </a:r>
            <a:r>
              <a:rPr lang="en-US" sz="1400" b="1" dirty="0">
                <a:latin typeface="Courier"/>
                <a:cs typeface="Courier"/>
              </a:rPr>
              <a:t>,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maxY</a:t>
            </a:r>
            <a:r>
              <a:rPr lang="en-US" sz="1400" b="1" dirty="0">
                <a:latin typeface="Courier"/>
                <a:cs typeface="Courier"/>
              </a:rPr>
              <a:t>),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Pos.TOP_LEFT));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}</a:t>
            </a:r>
            <a:endParaRPr lang="en-US" sz="1400" dirty="0"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268" y="1554463"/>
            <a:ext cx="3629532" cy="310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3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629400" y="1750814"/>
            <a:ext cx="4953000" cy="4409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XMarkers Implementation</a:t>
            </a:r>
            <a:br>
              <a:rPr lang="en-US" dirty="0" smtClean="0"/>
            </a:br>
            <a:r>
              <a:rPr lang="en-US" sz="2700" dirty="0" smtClean="0"/>
              <a:t>Label placement controlled by </a:t>
            </a:r>
            <a:r>
              <a:rPr lang="en-US" sz="2700" b="1" dirty="0" smtClean="0">
                <a:latin typeface="Courier"/>
              </a:rPr>
              <a:t>Pos</a:t>
            </a:r>
            <a:r>
              <a:rPr lang="en-US" sz="2700" dirty="0" smtClean="0"/>
              <a:t> 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73352"/>
            <a:ext cx="5961635" cy="4718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Horizontal (range) marker labels</a:t>
            </a:r>
          </a:p>
          <a:p>
            <a:pPr lvl="1"/>
            <a:r>
              <a:rPr lang="en-US" sz="2000" dirty="0" smtClean="0"/>
              <a:t>Anchored to left/right of graph</a:t>
            </a:r>
          </a:p>
          <a:p>
            <a:pPr lvl="1"/>
            <a:r>
              <a:rPr lang="en-US" sz="2000" dirty="0" smtClean="0"/>
              <a:t>Placed above or below line</a:t>
            </a:r>
          </a:p>
          <a:p>
            <a:r>
              <a:rPr lang="en-US" sz="2400" dirty="0" smtClean="0"/>
              <a:t>Vertical (domain) marker labels</a:t>
            </a:r>
            <a:endParaRPr lang="en-US" sz="2400" dirty="0"/>
          </a:p>
          <a:p>
            <a:pPr lvl="1"/>
            <a:r>
              <a:rPr lang="en-US" sz="2000" dirty="0"/>
              <a:t>Anchored to </a:t>
            </a:r>
            <a:r>
              <a:rPr lang="en-US" sz="2000" dirty="0" smtClean="0"/>
              <a:t>top/bottom of </a:t>
            </a:r>
            <a:r>
              <a:rPr lang="en-US" sz="2000" dirty="0"/>
              <a:t>graph</a:t>
            </a:r>
          </a:p>
          <a:p>
            <a:pPr lvl="1"/>
            <a:r>
              <a:rPr lang="en-US" sz="2000" dirty="0"/>
              <a:t>Placed </a:t>
            </a:r>
            <a:r>
              <a:rPr lang="en-US" sz="2000" dirty="0" smtClean="0"/>
              <a:t>left or right of line</a:t>
            </a:r>
          </a:p>
          <a:p>
            <a:pPr lvl="1"/>
            <a:endParaRPr lang="en-US" sz="2000" dirty="0" smtClean="0"/>
          </a:p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Tip: Create listeners on label’s width and height properties to trigger text layout</a:t>
            </a:r>
          </a:p>
          <a:p>
            <a:pPr lvl="1"/>
            <a:r>
              <a:rPr lang="en-US" sz="2000" b="1" dirty="0" smtClean="0">
                <a:solidFill>
                  <a:schemeClr val="tx2"/>
                </a:solidFill>
              </a:rPr>
              <a:t>Label width and height are initially zero!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05900" y="1828800"/>
            <a:ext cx="26125" cy="4297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29400" y="3855720"/>
            <a:ext cx="4953000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387096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BOTTOM_LEFT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501628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TOP_LEFT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1789" y="577596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BOTTOM_LEFT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7071" y="1766054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TOP_LEFT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2025" y="176784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TOP_RIGHT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24647" y="3486388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TOP_RIGHT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6231" y="388620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BOTTOM_RIGHT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62505" y="5760720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BOTTOM_RIGHT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XYTextAnnotation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sz="2700" b="1" i="1" dirty="0"/>
              <a:t>Draws a label </a:t>
            </a:r>
            <a:r>
              <a:rPr lang="en-US" sz="2700" i="1" dirty="0"/>
              <a:t>on an XYChart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73353"/>
            <a:ext cx="4353744" cy="31370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urier"/>
                <a:cs typeface="Courier"/>
              </a:rPr>
              <a:t>XYAnnotations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cs typeface="Courier"/>
              </a:rPr>
              <a:t>Add to XYChart subclass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cs typeface="Courier"/>
              </a:rPr>
              <a:t>Call </a:t>
            </a:r>
            <a:r>
              <a:rPr lang="en-US" sz="2000" dirty="0">
                <a:latin typeface="Courier"/>
                <a:cs typeface="Courier"/>
              </a:rPr>
              <a:t>layoutAnnotations()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urier"/>
                <a:cs typeface="Courier"/>
              </a:rPr>
              <a:t>XYTextAnnotation(…)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latin typeface="Courier"/>
                <a:cs typeface="Courier"/>
              </a:rPr>
              <a:t>Layer</a:t>
            </a:r>
            <a:r>
              <a:rPr lang="en-US" sz="2000" dirty="0">
                <a:cs typeface="Courier"/>
              </a:rPr>
              <a:t> controls foreground/background</a:t>
            </a:r>
            <a:endParaRPr lang="en-US" sz="2000" dirty="0">
              <a:latin typeface="Courier"/>
              <a:cs typeface="Courier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>
                <a:latin typeface="Courier"/>
                <a:cs typeface="Courier"/>
              </a:rPr>
              <a:t>Pos</a:t>
            </a:r>
            <a:r>
              <a:rPr lang="en-US" sz="2000" dirty="0">
                <a:cs typeface="Courier"/>
              </a:rPr>
              <a:t> controls label layout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400" dirty="0">
                <a:latin typeface="Courier"/>
                <a:cs typeface="Courier"/>
              </a:rPr>
              <a:t>add(</a:t>
            </a:r>
            <a:r>
              <a:rPr lang="en-US" sz="1900" i="1" dirty="0">
                <a:latin typeface="Courier"/>
                <a:cs typeface="Courier"/>
              </a:rPr>
              <a:t>XYTextAnnotation</a:t>
            </a:r>
            <a:r>
              <a:rPr lang="en-US" sz="2400" dirty="0">
                <a:latin typeface="Courier"/>
                <a:cs typeface="Courier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cs typeface="Courier"/>
              </a:rPr>
              <a:t>CSS: </a:t>
            </a:r>
            <a:r>
              <a:rPr lang="en-US" sz="1900" dirty="0">
                <a:latin typeface="Courier"/>
                <a:cs typeface="Courier"/>
              </a:rPr>
              <a:t>chart-text-annotation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810382"/>
            <a:ext cx="8229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XYChart subclass snippet... </a:t>
            </a:r>
          </a:p>
          <a:p>
            <a:r>
              <a:rPr lang="en-US" sz="1400" dirty="0">
                <a:latin typeface="Courier"/>
                <a:cs typeface="Courier"/>
              </a:rPr>
              <a:t>private XYAnnotations annotations;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public void addTextAnnotation(double x</a:t>
            </a:r>
            <a:r>
              <a:rPr lang="en-US" sz="1400" b="1" dirty="0">
                <a:latin typeface="Courier"/>
                <a:cs typeface="Courier"/>
              </a:rPr>
              <a:t>,</a:t>
            </a:r>
            <a:r>
              <a:rPr lang="en-US" sz="1400" dirty="0">
                <a:latin typeface="Courier"/>
                <a:cs typeface="Courier"/>
              </a:rPr>
              <a:t> double y, String text</a:t>
            </a:r>
            <a:r>
              <a:rPr lang="en-US" sz="1400" b="1" dirty="0">
                <a:latin typeface="Courier"/>
                <a:cs typeface="Courier"/>
              </a:rPr>
              <a:t>)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b="1" dirty="0">
                <a:latin typeface="Courier"/>
                <a:cs typeface="Courier"/>
              </a:rPr>
              <a:t>{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	annotations</a:t>
            </a:r>
            <a:r>
              <a:rPr lang="en-US" sz="1400" b="1" dirty="0">
                <a:latin typeface="Courier"/>
                <a:cs typeface="Courier"/>
              </a:rPr>
              <a:t>.add(</a:t>
            </a:r>
            <a:r>
              <a:rPr lang="en-US" sz="1400" dirty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XYTextAnnotation(</a:t>
            </a:r>
          </a:p>
          <a:p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dirty="0">
                <a:latin typeface="Courier"/>
                <a:cs typeface="Courier"/>
              </a:rPr>
              <a:t>text, x, y, </a:t>
            </a:r>
            <a:r>
              <a:rPr lang="en-US" sz="1400" b="1" dirty="0">
                <a:latin typeface="Courier"/>
                <a:cs typeface="Courier"/>
              </a:rPr>
              <a:t>Pos.TOP_LEFT), Layer.FOREGROUND);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}</a:t>
            </a:r>
            <a:endParaRPr lang="en-US" sz="1400" dirty="0">
              <a:latin typeface="Courier New"/>
              <a:cs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52" y="1524000"/>
            <a:ext cx="4648849" cy="319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XYImageAnnotation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sz="2700" b="1" i="1" dirty="0"/>
              <a:t>Draws an image </a:t>
            </a:r>
            <a:r>
              <a:rPr lang="en-US" sz="2700" i="1" dirty="0"/>
              <a:t>on an XYChart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73354"/>
            <a:ext cx="4038600" cy="29061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XYAnnotations</a:t>
            </a:r>
          </a:p>
          <a:p>
            <a:pPr lvl="1"/>
            <a:r>
              <a:rPr lang="en-US" sz="1800" dirty="0">
                <a:cs typeface="Courier"/>
              </a:rPr>
              <a:t>Add to XYChart subclass</a:t>
            </a:r>
          </a:p>
          <a:p>
            <a:pPr lvl="1"/>
            <a:r>
              <a:rPr lang="en-US" sz="1800" dirty="0">
                <a:cs typeface="Courier"/>
              </a:rPr>
              <a:t>Call </a:t>
            </a:r>
            <a:r>
              <a:rPr lang="en-US" sz="1800" dirty="0">
                <a:latin typeface="Courier"/>
                <a:cs typeface="Courier"/>
              </a:rPr>
              <a:t>layoutAnnotations()</a:t>
            </a:r>
          </a:p>
          <a:p>
            <a:r>
              <a:rPr lang="en-US" sz="2000" dirty="0">
                <a:latin typeface="Courier"/>
                <a:cs typeface="Courier"/>
              </a:rPr>
              <a:t>XYImageAnnotation(…)</a:t>
            </a:r>
          </a:p>
          <a:p>
            <a:pPr lvl="1"/>
            <a:r>
              <a:rPr lang="en-US" sz="1800" b="1" dirty="0">
                <a:latin typeface="Courier"/>
                <a:cs typeface="Courier"/>
              </a:rPr>
              <a:t>Layer</a:t>
            </a:r>
            <a:r>
              <a:rPr lang="en-US" sz="1800" dirty="0">
                <a:cs typeface="Courier"/>
              </a:rPr>
              <a:t> controls foreground/background</a:t>
            </a:r>
            <a:endParaRPr lang="en-US" sz="1800" dirty="0">
              <a:latin typeface="Courier"/>
              <a:cs typeface="Courier"/>
            </a:endParaRPr>
          </a:p>
          <a:p>
            <a:pPr lvl="1"/>
            <a:r>
              <a:rPr lang="en-US" sz="1800" b="1" dirty="0">
                <a:latin typeface="Courier"/>
                <a:cs typeface="Courier"/>
              </a:rPr>
              <a:t>Pos</a:t>
            </a:r>
            <a:r>
              <a:rPr lang="en-US" sz="1800" dirty="0">
                <a:cs typeface="Courier"/>
              </a:rPr>
              <a:t> controls image placement</a:t>
            </a:r>
            <a:endParaRPr lang="en-US" sz="1800" dirty="0"/>
          </a:p>
          <a:p>
            <a:r>
              <a:rPr lang="en-US" sz="2000" dirty="0">
                <a:latin typeface="Courier"/>
                <a:cs typeface="Courier"/>
              </a:rPr>
              <a:t>add(</a:t>
            </a:r>
            <a:r>
              <a:rPr lang="en-US" sz="1800" i="1" dirty="0">
                <a:latin typeface="Courier"/>
                <a:cs typeface="Courier"/>
              </a:rPr>
              <a:t>XYImageAnnotation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603909"/>
            <a:ext cx="82296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XYChart subclass snippet... </a:t>
            </a:r>
          </a:p>
          <a:p>
            <a:r>
              <a:rPr lang="en-US" sz="1400" dirty="0">
                <a:latin typeface="Courier"/>
                <a:cs typeface="Courier"/>
              </a:rPr>
              <a:t>private XYAnnotations annotations;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public void addImageAnnotation(double x, double y, String path) {</a:t>
            </a:r>
          </a:p>
          <a:p>
            <a:r>
              <a:rPr lang="en-US" sz="1400" dirty="0">
                <a:latin typeface="Courier"/>
                <a:cs typeface="Courier"/>
              </a:rPr>
              <a:t>    Image image = new Image(</a:t>
            </a:r>
            <a:r>
              <a:rPr lang="en-US" sz="1400" dirty="0" err="1">
                <a:latin typeface="Courier"/>
                <a:cs typeface="Courier"/>
              </a:rPr>
              <a:t>getClass</a:t>
            </a:r>
            <a:r>
              <a:rPr lang="en-US" sz="1400" dirty="0">
                <a:latin typeface="Courier"/>
                <a:cs typeface="Courier"/>
              </a:rPr>
              <a:t>().getResourceAsStream(path));</a:t>
            </a:r>
          </a:p>
          <a:p>
            <a:r>
              <a:rPr lang="en-US" sz="1400" dirty="0">
                <a:latin typeface="Courier"/>
                <a:cs typeface="Courier"/>
              </a:rPr>
              <a:t>	annotations</a:t>
            </a:r>
            <a:r>
              <a:rPr lang="en-US" sz="1400" b="1" dirty="0">
                <a:latin typeface="Courier"/>
                <a:cs typeface="Courier"/>
              </a:rPr>
              <a:t>.add(</a:t>
            </a:r>
            <a:r>
              <a:rPr lang="en-US" sz="1400" dirty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XYImageAnnotation(</a:t>
            </a:r>
          </a:p>
          <a:p>
            <a:r>
              <a:rPr lang="en-US" sz="1400" b="1" dirty="0">
                <a:latin typeface="Courier"/>
                <a:cs typeface="Courier"/>
              </a:rPr>
              <a:t>        </a:t>
            </a:r>
            <a:r>
              <a:rPr lang="en-US" sz="1400" dirty="0">
                <a:latin typeface="Courier"/>
                <a:cs typeface="Courier"/>
              </a:rPr>
              <a:t>image, x, y, </a:t>
            </a:r>
            <a:r>
              <a:rPr lang="en-US" sz="1400" b="1" dirty="0">
                <a:latin typeface="Courier"/>
                <a:cs typeface="Courier"/>
              </a:rPr>
              <a:t>Pos.CENTER), Layer.FOREGROUND);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8" y="1482816"/>
            <a:ext cx="4420217" cy="307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4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XYLineAnnotation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sz="2700" b="1" i="1" dirty="0"/>
              <a:t>Draws a line </a:t>
            </a:r>
            <a:r>
              <a:rPr lang="en-US" sz="2700" i="1" dirty="0"/>
              <a:t>on an XYChart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73353"/>
            <a:ext cx="4289598" cy="31370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Courier"/>
                <a:cs typeface="Courier"/>
              </a:rPr>
              <a:t>XYAnnotations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cs typeface="Courier"/>
              </a:rPr>
              <a:t>Add to XYChart subclass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cs typeface="Courier"/>
              </a:rPr>
              <a:t>Call </a:t>
            </a:r>
            <a:r>
              <a:rPr lang="en-US" sz="1800" dirty="0">
                <a:latin typeface="Courier"/>
                <a:cs typeface="Courier"/>
              </a:rPr>
              <a:t>layoutAnnotations()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ourier"/>
                <a:cs typeface="Courier"/>
              </a:rPr>
              <a:t>XYLineAnnotation(…)</a:t>
            </a:r>
          </a:p>
          <a:p>
            <a:pPr lvl="1">
              <a:lnSpc>
                <a:spcPct val="110000"/>
              </a:lnSpc>
            </a:pPr>
            <a:r>
              <a:rPr lang="en-US" sz="1800" b="1" dirty="0">
                <a:latin typeface="Courier"/>
                <a:cs typeface="Courier"/>
              </a:rPr>
              <a:t>Layer</a:t>
            </a:r>
            <a:r>
              <a:rPr lang="en-US" sz="1800" dirty="0">
                <a:cs typeface="Courier"/>
              </a:rPr>
              <a:t> foreground/background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cs typeface="Courier"/>
              </a:rPr>
              <a:t>Optional width and color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ourier"/>
                <a:cs typeface="Courier"/>
              </a:rPr>
              <a:t>add(</a:t>
            </a:r>
            <a:r>
              <a:rPr lang="en-US" sz="1800" i="1" dirty="0">
                <a:latin typeface="Courier"/>
                <a:cs typeface="Courier"/>
              </a:rPr>
              <a:t>XYLineAnnotation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cs typeface="Courier"/>
              </a:rPr>
              <a:t>CSS: </a:t>
            </a:r>
            <a:r>
              <a:rPr lang="en-US" sz="2000" dirty="0">
                <a:latin typeface="Courier"/>
                <a:cs typeface="Courier"/>
              </a:rPr>
              <a:t>chart-line-annotation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810382"/>
            <a:ext cx="8229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XYChart subclass snippet... </a:t>
            </a:r>
          </a:p>
          <a:p>
            <a:r>
              <a:rPr lang="en-US" sz="1400" dirty="0">
                <a:latin typeface="Courier"/>
                <a:cs typeface="Courier"/>
              </a:rPr>
              <a:t>private XYAnnotations annotations;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public void addLineAnnotation(double x, double y, double x2, double y2) {</a:t>
            </a:r>
          </a:p>
          <a:p>
            <a:r>
              <a:rPr lang="en-US" sz="1400" dirty="0">
                <a:latin typeface="Courier"/>
                <a:cs typeface="Courier"/>
              </a:rPr>
              <a:t>	annotations</a:t>
            </a:r>
            <a:r>
              <a:rPr lang="en-US" sz="1400" b="1" dirty="0">
                <a:latin typeface="Courier"/>
                <a:cs typeface="Courier"/>
              </a:rPr>
              <a:t>.add(</a:t>
            </a:r>
            <a:r>
              <a:rPr lang="en-US" sz="1400" dirty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XYLineAnnotation(</a:t>
            </a:r>
          </a:p>
          <a:p>
            <a:r>
              <a:rPr lang="en-US" sz="1400" dirty="0">
                <a:latin typeface="Courier"/>
                <a:cs typeface="Courier"/>
              </a:rPr>
              <a:t>    x1, y1, x2, y2, </a:t>
            </a:r>
            <a:r>
              <a:rPr lang="en-US" sz="1400" b="1" dirty="0">
                <a:latin typeface="Courier"/>
                <a:cs typeface="Courier"/>
              </a:rPr>
              <a:t>2.0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b="1" dirty="0">
                <a:latin typeface="Courier"/>
                <a:cs typeface="Courier"/>
              </a:rPr>
              <a:t>Color.RED), Layer.FOREGROUND);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8700"/>
            <a:ext cx="4153480" cy="364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4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XYPolygonAnnotation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sz="2700" b="1" i="1" dirty="0"/>
              <a:t>Draws a polygon </a:t>
            </a:r>
            <a:r>
              <a:rPr lang="en-US" sz="2700" i="1" dirty="0"/>
              <a:t>on an XYChart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2" y="1673354"/>
            <a:ext cx="4507695" cy="30215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Courier"/>
                <a:cs typeface="Courier"/>
              </a:rPr>
              <a:t>XYAnnotations</a:t>
            </a:r>
          </a:p>
          <a:p>
            <a:pPr lvl="1"/>
            <a:r>
              <a:rPr lang="en-US" sz="1800" dirty="0">
                <a:cs typeface="Courier"/>
              </a:rPr>
              <a:t>Add to XYChart subclass</a:t>
            </a:r>
          </a:p>
          <a:p>
            <a:pPr lvl="1"/>
            <a:r>
              <a:rPr lang="en-US" sz="1800" dirty="0">
                <a:cs typeface="Courier"/>
              </a:rPr>
              <a:t>Call </a:t>
            </a:r>
            <a:r>
              <a:rPr lang="en-US" sz="1800" dirty="0">
                <a:latin typeface="Courier"/>
                <a:cs typeface="Courier"/>
              </a:rPr>
              <a:t>layoutAnnotations()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ourier"/>
                <a:cs typeface="Courier"/>
              </a:rPr>
              <a:t>XYPolygonAnnotation(…)</a:t>
            </a:r>
          </a:p>
          <a:p>
            <a:pPr lvl="1"/>
            <a:r>
              <a:rPr lang="en-US" sz="1800" b="1" dirty="0">
                <a:latin typeface="Courier"/>
                <a:cs typeface="Courier"/>
              </a:rPr>
              <a:t>Layer</a:t>
            </a:r>
            <a:r>
              <a:rPr lang="en-US" sz="1800" dirty="0">
                <a:cs typeface="Courier"/>
              </a:rPr>
              <a:t> foreground/background</a:t>
            </a:r>
          </a:p>
          <a:p>
            <a:pPr lvl="1"/>
            <a:r>
              <a:rPr lang="en-US" sz="1800" dirty="0">
                <a:cs typeface="Courier"/>
              </a:rPr>
              <a:t>Optional line width and fill colors </a:t>
            </a:r>
          </a:p>
          <a:p>
            <a:r>
              <a:rPr lang="en-US" sz="2000" dirty="0">
                <a:latin typeface="Courier"/>
                <a:cs typeface="Courier"/>
              </a:rPr>
              <a:t>add(</a:t>
            </a:r>
            <a:r>
              <a:rPr lang="en-US" sz="1800" i="1" dirty="0">
                <a:latin typeface="Courier"/>
                <a:cs typeface="Courier"/>
              </a:rPr>
              <a:t>XYPolygonAnnotation</a:t>
            </a:r>
            <a:r>
              <a:rPr lang="en-US" sz="2000" dirty="0">
                <a:latin typeface="Courier"/>
                <a:cs typeface="Courier"/>
              </a:rPr>
              <a:t>)</a:t>
            </a:r>
          </a:p>
          <a:p>
            <a:r>
              <a:rPr lang="en-US" sz="1800" dirty="0">
                <a:cs typeface="Courier"/>
              </a:rPr>
              <a:t>CSS: </a:t>
            </a:r>
            <a:r>
              <a:rPr lang="en-US" sz="1800" dirty="0">
                <a:latin typeface="Courier"/>
                <a:cs typeface="Courier"/>
              </a:rPr>
              <a:t>chart-polygon-annotation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810382"/>
            <a:ext cx="8229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XYChart subclass snippet... </a:t>
            </a:r>
          </a:p>
          <a:p>
            <a:r>
              <a:rPr lang="en-US" sz="1400" dirty="0">
                <a:latin typeface="Courier"/>
                <a:cs typeface="Courier"/>
              </a:rPr>
              <a:t>private XYAnnotations annotations;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public void addPolygonAnnotation(double[] xyPoints) {</a:t>
            </a:r>
          </a:p>
          <a:p>
            <a:r>
              <a:rPr lang="en-US" sz="1400" dirty="0">
                <a:latin typeface="Courier"/>
                <a:cs typeface="Courier"/>
              </a:rPr>
              <a:t>    annotations</a:t>
            </a:r>
            <a:r>
              <a:rPr lang="en-US" sz="1400" b="1" dirty="0">
                <a:latin typeface="Courier"/>
                <a:cs typeface="Courier"/>
              </a:rPr>
              <a:t>.add(</a:t>
            </a:r>
            <a:r>
              <a:rPr lang="en-US" sz="1400" dirty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XYPolygonAnnotation(</a:t>
            </a:r>
          </a:p>
          <a:p>
            <a:r>
              <a:rPr lang="en-US" sz="1400" dirty="0">
                <a:latin typeface="Courier"/>
                <a:cs typeface="Courier"/>
              </a:rPr>
              <a:t>        xyPoints, </a:t>
            </a:r>
            <a:r>
              <a:rPr lang="en-US" sz="1400" b="1" dirty="0">
                <a:latin typeface="Courier"/>
                <a:cs typeface="Courier"/>
              </a:rPr>
              <a:t>2.0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b="1" dirty="0">
                <a:latin typeface="Courier"/>
                <a:cs typeface="Courier"/>
              </a:rPr>
              <a:t>Color.BLACK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b="1" dirty="0">
                <a:latin typeface="Courier"/>
                <a:cs typeface="Courier"/>
              </a:rPr>
              <a:t>Color.DARKORANGE), Layer.BACKGROUND);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58" y="789140"/>
            <a:ext cx="3705742" cy="390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/>
          <p:cNvSpPr/>
          <p:nvPr/>
        </p:nvSpPr>
        <p:spPr>
          <a:xfrm>
            <a:off x="4335039" y="5668156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background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XYAnnotations Implementation</a:t>
            </a:r>
            <a:br>
              <a:rPr lang="en-US" sz="3600" dirty="0"/>
            </a:br>
            <a:r>
              <a:rPr lang="en-US" sz="2200" dirty="0">
                <a:latin typeface="Courier"/>
              </a:rPr>
              <a:t>chart.getPlotChildren()</a:t>
            </a:r>
            <a:r>
              <a:rPr lang="en-US" sz="2200" dirty="0">
                <a:latin typeface="+mn-lt"/>
              </a:rPr>
              <a:t> returns  </a:t>
            </a:r>
            <a:r>
              <a:rPr lang="en-US" sz="2200" dirty="0">
                <a:latin typeface="Courier"/>
              </a:rPr>
              <a:t>plotArea</a:t>
            </a:r>
            <a:endParaRPr lang="en-US" sz="3600" dirty="0">
              <a:latin typeface="Courier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4359621" y="5176717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zero lines, gridlines, row fills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303" y="1600200"/>
            <a:ext cx="9651359" cy="1201994"/>
          </a:xfrm>
        </p:spPr>
        <p:txBody>
          <a:bodyPr>
            <a:normAutofit/>
          </a:bodyPr>
          <a:lstStyle/>
          <a:p>
            <a:r>
              <a:rPr lang="en-US" dirty="0" smtClean="0"/>
              <a:t>Annotation layers are </a:t>
            </a:r>
            <a:r>
              <a:rPr lang="en-US" dirty="0" smtClean="0">
                <a:latin typeface="Courier"/>
              </a:rPr>
              <a:t>Group</a:t>
            </a:r>
            <a:r>
              <a:rPr lang="en-US" dirty="0" smtClean="0"/>
              <a:t> objects added to </a:t>
            </a:r>
            <a:r>
              <a:rPr lang="en-US" dirty="0" smtClean="0">
                <a:latin typeface="Courier"/>
              </a:rPr>
              <a:t>plotArea</a:t>
            </a:r>
            <a:r>
              <a:rPr lang="en-US" dirty="0" smtClean="0"/>
              <a:t> children</a:t>
            </a:r>
          </a:p>
          <a:p>
            <a:pPr lvl="1"/>
            <a:r>
              <a:rPr lang="en-US" dirty="0" smtClean="0"/>
              <a:t>Foreground: last entry in plot area</a:t>
            </a:r>
          </a:p>
          <a:p>
            <a:pPr lvl="1"/>
            <a:r>
              <a:rPr lang="en-US" dirty="0" smtClean="0"/>
              <a:t>Background: first entry in plot area</a:t>
            </a:r>
          </a:p>
        </p:txBody>
      </p:sp>
      <p:sp>
        <p:nvSpPr>
          <p:cNvPr id="17" name="Parallelogram 16"/>
          <p:cNvSpPr/>
          <p:nvPr/>
        </p:nvSpPr>
        <p:spPr>
          <a:xfrm>
            <a:off x="4315375" y="5034149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zero lines, gridlines, row fills</a:t>
            </a:r>
          </a:p>
        </p:txBody>
      </p:sp>
      <p:sp>
        <p:nvSpPr>
          <p:cNvPr id="16" name="Parallelogram 15"/>
          <p:cNvSpPr/>
          <p:nvPr/>
        </p:nvSpPr>
        <p:spPr>
          <a:xfrm>
            <a:off x="4330128" y="4881749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zero lines, gridlines, row fills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4335040" y="4729349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zero lines, gridlines, row fills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4359624" y="4065665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plotContent</a:t>
            </a:r>
            <a:endParaRPr lang="en-US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4335040" y="3430412"/>
            <a:ext cx="4758183" cy="760979"/>
          </a:xfrm>
          <a:prstGeom prst="parallelogram">
            <a:avLst>
              <a:gd name="adj" fmla="val 1263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foreground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3748297" y="4191390"/>
            <a:ext cx="537585" cy="2237744"/>
          </a:xfrm>
          <a:prstGeom prst="leftBrace">
            <a:avLst>
              <a:gd name="adj1" fmla="val 2926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1708303" y="3563445"/>
            <a:ext cx="1759352" cy="557052"/>
          </a:xfrm>
          <a:prstGeom prst="wedgeRectCallout">
            <a:avLst>
              <a:gd name="adj1" fmla="val 66326"/>
              <a:gd name="adj2" fmla="val 26591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plotArea</a:t>
            </a:r>
          </a:p>
        </p:txBody>
      </p:sp>
    </p:spTree>
    <p:extLst>
      <p:ext uri="{BB962C8B-B14F-4D97-AF65-F5344CB8AC3E}">
        <p14:creationId xmlns:p14="http://schemas.microsoft.com/office/powerpoint/2010/main" val="37145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657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JavaFX Chart Extensions project</a:t>
            </a:r>
            <a:r>
              <a:rPr lang="en-US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00FF"/>
                </a:solidFill>
                <a:hlinkClick r:id="rId2"/>
              </a:rPr>
              <a:t>https://bitbucket.org/emxsys/</a:t>
            </a:r>
            <a:r>
              <a:rPr lang="en-US" sz="2400" b="1" dirty="0">
                <a:solidFill>
                  <a:srgbClr val="0000FF"/>
                </a:solidFill>
                <a:hlinkClick r:id="rId2"/>
              </a:rPr>
              <a:t>javafx-chart-extensions</a:t>
            </a: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WildfireFX project: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00FF"/>
                </a:solidFill>
                <a:hlinkClick r:id="rId3"/>
              </a:rPr>
              <a:t>https://bitbucket.org/emxsys/</a:t>
            </a:r>
            <a:r>
              <a:rPr lang="en-US" sz="2400" b="1" dirty="0">
                <a:solidFill>
                  <a:srgbClr val="0000FF"/>
                </a:solidFill>
                <a:hlinkClick r:id="rId3"/>
              </a:rPr>
              <a:t>wildfirefx</a:t>
            </a: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Wildfire Management Tool project</a:t>
            </a:r>
            <a:r>
              <a:rPr lang="en-US" b="1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https://bitbucket.org/emxsys/</a:t>
            </a:r>
            <a:r>
              <a:rPr lang="en-US" sz="2400" b="1" dirty="0" smtClean="0">
                <a:solidFill>
                  <a:srgbClr val="0000FF"/>
                </a:solidFill>
                <a:hlinkClick r:id="rId4"/>
              </a:rPr>
              <a:t>wildfire-management-tool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Twitter: </a:t>
            </a:r>
            <a:r>
              <a:rPr lang="en-US" dirty="0" smtClean="0">
                <a:hlinkClick r:id="rId5"/>
              </a:rPr>
              <a:t>@Emxsys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Email: </a:t>
            </a:r>
            <a:r>
              <a:rPr lang="en-US" dirty="0" smtClean="0">
                <a:hlinkClick r:id="rId6"/>
              </a:rPr>
              <a:t>bruce@emxsys.com</a:t>
            </a:r>
          </a:p>
        </p:txBody>
      </p:sp>
    </p:spTree>
    <p:extLst>
      <p:ext uri="{BB962C8B-B14F-4D97-AF65-F5344CB8AC3E}">
        <p14:creationId xmlns:p14="http://schemas.microsoft.com/office/powerpoint/2010/main" val="27006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582400" cy="1143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Enterprise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Shared </a:t>
            </a:r>
            <a:r>
              <a:rPr lang="en-US" sz="2700" i="1" dirty="0"/>
              <a:t>by the users of an </a:t>
            </a:r>
            <a:r>
              <a:rPr lang="en-US" sz="2700" i="1" dirty="0" smtClean="0"/>
              <a:t>organization; </a:t>
            </a:r>
            <a:r>
              <a:rPr lang="en-US" sz="2700" i="1" dirty="0"/>
              <a:t>o</a:t>
            </a:r>
            <a:r>
              <a:rPr lang="en-US" sz="2700" i="1" dirty="0" smtClean="0"/>
              <a:t>ften plotted or graphed with JFreeChart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JFreeChart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facto </a:t>
            </a:r>
            <a:r>
              <a:rPr lang="en-US" dirty="0"/>
              <a:t>standard, </a:t>
            </a:r>
            <a:r>
              <a:rPr lang="en-US" dirty="0" smtClean="0"/>
              <a:t>rich</a:t>
            </a:r>
            <a:r>
              <a:rPr lang="en-US" dirty="0"/>
              <a:t>, mature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Free, open source; </a:t>
            </a:r>
            <a:r>
              <a:rPr lang="en-US" dirty="0"/>
              <a:t>pay for the Developer Guide</a:t>
            </a:r>
          </a:p>
          <a:p>
            <a:r>
              <a:rPr lang="en-US" dirty="0" smtClean="0"/>
              <a:t>Forum support by author</a:t>
            </a:r>
          </a:p>
          <a:p>
            <a:r>
              <a:rPr lang="en-US" dirty="0" smtClean="0"/>
              <a:t>Comprehensive collection of chart types</a:t>
            </a:r>
          </a:p>
          <a:p>
            <a:r>
              <a:rPr lang="en-US" i="1" dirty="0" smtClean="0"/>
              <a:t>Swing</a:t>
            </a:r>
            <a:r>
              <a:rPr lang="en-US" i="1" dirty="0"/>
              <a:t>-</a:t>
            </a:r>
            <a:r>
              <a:rPr lang="en-US" i="1" dirty="0" smtClean="0"/>
              <a:t>based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JavaFX Charts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Cool, new, </a:t>
            </a:r>
            <a:r>
              <a:rPr lang="en-US" dirty="0" smtClean="0"/>
              <a:t>native</a:t>
            </a:r>
            <a:endParaRPr lang="en-US" dirty="0"/>
          </a:p>
          <a:p>
            <a:r>
              <a:rPr lang="en-US" dirty="0"/>
              <a:t>JavaFX-</a:t>
            </a:r>
            <a:r>
              <a:rPr lang="en-US" dirty="0" smtClean="0"/>
              <a:t>based</a:t>
            </a:r>
            <a:endParaRPr lang="en-US" dirty="0"/>
          </a:p>
          <a:p>
            <a:r>
              <a:rPr lang="en-US" i="1" dirty="0" smtClean="0"/>
              <a:t>Missing many key </a:t>
            </a:r>
            <a:r>
              <a:rPr lang="en-US" i="1" dirty="0"/>
              <a:t>features that are found in </a:t>
            </a:r>
            <a:r>
              <a:rPr lang="en-US" i="1" dirty="0" smtClean="0"/>
              <a:t>JFreeChart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</a:t>
            </a:r>
            <a:r>
              <a:rPr lang="en-US" baseline="0" dirty="0" smtClean="0"/>
              <a:t> Study: WildfireFX Application</a:t>
            </a:r>
            <a:br>
              <a:rPr lang="en-US" baseline="0" dirty="0" smtClean="0"/>
            </a:br>
            <a:r>
              <a:rPr lang="en-US" sz="3100" i="1" dirty="0"/>
              <a:t>P</a:t>
            </a:r>
            <a:r>
              <a:rPr lang="en-US" sz="3100" i="1" dirty="0" smtClean="0"/>
              <a:t>ort the Wildfire </a:t>
            </a:r>
            <a:r>
              <a:rPr lang="en-US" sz="3100" i="1" dirty="0"/>
              <a:t>Management Tool (WMT</a:t>
            </a:r>
            <a:r>
              <a:rPr lang="en-US" sz="3100" i="1" dirty="0" smtClean="0"/>
              <a:t>) to JavaFX</a:t>
            </a:r>
            <a:endParaRPr lang="en-US" sz="3100" i="1" dirty="0"/>
          </a:p>
        </p:txBody>
      </p:sp>
      <p:sp>
        <p:nvSpPr>
          <p:cNvPr id="6" name="Rectangle 5"/>
          <p:cNvSpPr/>
          <p:nvPr/>
        </p:nvSpPr>
        <p:spPr>
          <a:xfrm>
            <a:off x="2389240" y="5864436"/>
            <a:ext cx="797887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dirty="0">
                <a:solidFill>
                  <a:srgbClr val="0000FF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bitbucket.org/emxsys/</a:t>
            </a:r>
            <a:r>
              <a:rPr lang="en-US" sz="2400" b="1" dirty="0" smtClean="0">
                <a:solidFill>
                  <a:srgbClr val="0000FF"/>
                </a:solidFill>
                <a:hlinkClick r:id="rId3"/>
              </a:rPr>
              <a:t>wildfire-management-too</a:t>
            </a: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l</a:t>
            </a:r>
            <a:endParaRPr lang="en-US" sz="2400" dirty="0" smtClean="0">
              <a:solidFill>
                <a:srgbClr val="0000FF"/>
              </a:solidFill>
              <a:hlinkClick r:id="rId4"/>
            </a:endParaRPr>
          </a:p>
          <a:p>
            <a:pPr algn="ctr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en-US" sz="2400" dirty="0">
                <a:solidFill>
                  <a:srgbClr val="0000FF"/>
                </a:solidFill>
                <a:hlinkClick r:id="rId4"/>
              </a:rPr>
              <a:t>://bitbucket.org/emxsys/</a:t>
            </a:r>
            <a:r>
              <a:rPr lang="en-US" sz="2400" b="1" dirty="0">
                <a:solidFill>
                  <a:srgbClr val="0000FF"/>
                </a:solidFill>
                <a:hlinkClick r:id="rId4"/>
              </a:rPr>
              <a:t>wildfirefx</a:t>
            </a:r>
            <a:endParaRPr lang="en-US" sz="2400" b="1" dirty="0">
              <a:solidFill>
                <a:srgbClr val="292934"/>
              </a:solidFill>
            </a:endParaRPr>
          </a:p>
        </p:txBody>
      </p:sp>
      <p:pic>
        <p:nvPicPr>
          <p:cNvPr id="4" name="Picture 3" descr="Cambria - Wildfire Management Tool 20140310170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5731" r="1061" b="1479"/>
          <a:stretch/>
        </p:blipFill>
        <p:spPr>
          <a:xfrm>
            <a:off x="609600" y="1631902"/>
            <a:ext cx="7334865" cy="413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34" y="3625104"/>
            <a:ext cx="3174207" cy="217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561" y="1570801"/>
            <a:ext cx="3185830" cy="190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0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Objective: Use JFree’s</a:t>
            </a:r>
            <a:r>
              <a:rPr lang="en-US" sz="3600" baseline="0" dirty="0" smtClean="0"/>
              <a:t> ChartViewer for Unique</a:t>
            </a:r>
            <a:r>
              <a:rPr lang="en-US" sz="3600" dirty="0" smtClean="0"/>
              <a:t> Chart Types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sz="2700" b="1" i="1" dirty="0"/>
              <a:t>ChartViewer</a:t>
            </a:r>
            <a:r>
              <a:rPr lang="en-US" sz="2700" i="1" dirty="0"/>
              <a:t> included in </a:t>
            </a:r>
            <a:r>
              <a:rPr lang="en-US" sz="2700" i="1" dirty="0" smtClean="0"/>
              <a:t>the JFreeChart </a:t>
            </a:r>
            <a:r>
              <a:rPr lang="en-US" sz="2700" i="1" dirty="0"/>
              <a:t>source distribution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43353" y="1562972"/>
            <a:ext cx="2772697" cy="498307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1541" y="1591417"/>
            <a:ext cx="1422353" cy="471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245509" y="1562972"/>
            <a:ext cx="5336891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</a:t>
            </a:r>
            <a:r>
              <a:rPr lang="en-US" sz="1400" dirty="0" smtClean="0">
                <a:latin typeface="Courier"/>
                <a:cs typeface="Courier"/>
              </a:rPr>
              <a:t>Example: FXMLController snippet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import </a:t>
            </a:r>
            <a:r>
              <a:rPr lang="en-US" sz="1400" b="1" dirty="0">
                <a:latin typeface="Courier"/>
                <a:cs typeface="Courier"/>
              </a:rPr>
              <a:t>org.jfree.chart.fx.ChartViewer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public class FXMLController  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   implements Initializable {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@FXML</a:t>
            </a:r>
          </a:p>
          <a:p>
            <a:r>
              <a:rPr lang="en-US" sz="1400" dirty="0">
                <a:latin typeface="Courier"/>
                <a:cs typeface="Courier"/>
              </a:rPr>
              <a:t>  private AnchorPane p</a:t>
            </a:r>
            <a:r>
              <a:rPr lang="en-US" sz="1400" dirty="0" smtClean="0">
                <a:latin typeface="Courier"/>
                <a:cs typeface="Courier"/>
              </a:rPr>
              <a:t>ane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// </a:t>
            </a:r>
            <a:r>
              <a:rPr lang="en-US" sz="1400" b="1" dirty="0">
                <a:latin typeface="Courier"/>
                <a:cs typeface="Courier"/>
              </a:rPr>
              <a:t>A JFreeChart!</a:t>
            </a:r>
          </a:p>
          <a:p>
            <a:r>
              <a:rPr lang="en-US" sz="1400" dirty="0">
                <a:latin typeface="Courier"/>
                <a:cs typeface="Courier"/>
              </a:rPr>
              <a:t>  private final SolarChart </a:t>
            </a:r>
            <a:r>
              <a:rPr lang="en-US" sz="1400" b="1" dirty="0">
                <a:latin typeface="Courier"/>
                <a:cs typeface="Courier"/>
              </a:rPr>
              <a:t>chart</a:t>
            </a:r>
          </a:p>
          <a:p>
            <a:r>
              <a:rPr lang="en-US" sz="1400" dirty="0">
                <a:latin typeface="Courier"/>
                <a:cs typeface="Courier"/>
              </a:rPr>
              <a:t>           </a:t>
            </a:r>
            <a:r>
              <a:rPr lang="en-US" sz="1400" dirty="0" smtClean="0">
                <a:latin typeface="Courier"/>
                <a:cs typeface="Courier"/>
              </a:rPr>
              <a:t>           = </a:t>
            </a:r>
            <a:r>
              <a:rPr lang="en-US" sz="1400" dirty="0">
                <a:latin typeface="Courier"/>
                <a:cs typeface="Courier"/>
              </a:rPr>
              <a:t>new SolarChart("Solar");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@Override</a:t>
            </a:r>
          </a:p>
          <a:p>
            <a:r>
              <a:rPr lang="en-US" sz="1400" dirty="0">
                <a:latin typeface="Courier"/>
                <a:cs typeface="Courier"/>
              </a:rPr>
              <a:t>  public void </a:t>
            </a:r>
            <a:r>
              <a:rPr lang="en-US" sz="1400" dirty="0" smtClean="0">
                <a:latin typeface="Courier"/>
                <a:cs typeface="Courier"/>
              </a:rPr>
              <a:t>initialize(URL </a:t>
            </a:r>
            <a:r>
              <a:rPr lang="en-US" sz="1400" dirty="0">
                <a:latin typeface="Courier"/>
                <a:cs typeface="Courier"/>
              </a:rPr>
              <a:t>location,</a:t>
            </a:r>
          </a:p>
          <a:p>
            <a:r>
              <a:rPr lang="en-US" sz="1400" dirty="0">
                <a:latin typeface="Courier"/>
                <a:cs typeface="Courier"/>
              </a:rPr>
              <a:t>          ResourceBundle resources) {</a:t>
            </a:r>
          </a:p>
          <a:p>
            <a:r>
              <a:rPr lang="en-US" sz="1400" dirty="0">
                <a:latin typeface="Courier"/>
                <a:cs typeface="Courier"/>
              </a:rPr>
              <a:t>     </a:t>
            </a:r>
          </a:p>
          <a:p>
            <a:r>
              <a:rPr lang="en-US" sz="1400" dirty="0">
                <a:latin typeface="Courier"/>
                <a:cs typeface="Courier"/>
              </a:rPr>
              <a:t>     pane.getChildren().add(</a:t>
            </a:r>
          </a:p>
          <a:p>
            <a:r>
              <a:rPr lang="en-US" sz="1400" dirty="0">
                <a:latin typeface="Courier"/>
                <a:cs typeface="Courier"/>
              </a:rPr>
              <a:t>       </a:t>
            </a:r>
            <a:r>
              <a:rPr lang="en-US" sz="1400" dirty="0" smtClean="0">
                <a:latin typeface="Courier"/>
                <a:cs typeface="Courier"/>
              </a:rPr>
              <a:t>                 </a:t>
            </a:r>
            <a:r>
              <a:rPr lang="en-US" sz="1400" b="1" dirty="0" smtClean="0">
                <a:latin typeface="Courier"/>
                <a:cs typeface="Courier"/>
              </a:rPr>
              <a:t>new </a:t>
            </a:r>
            <a:r>
              <a:rPr lang="en-US" sz="1400" b="1" dirty="0">
                <a:latin typeface="Courier"/>
                <a:cs typeface="Courier"/>
              </a:rPr>
              <a:t>ChartViewer(chart</a:t>
            </a:r>
            <a:r>
              <a:rPr lang="en-US" sz="1400" b="1" dirty="0" smtClean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}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3" name="Oval 2"/>
          <p:cNvSpPr/>
          <p:nvPr/>
        </p:nvSpPr>
        <p:spPr>
          <a:xfrm>
            <a:off x="3912358" y="5281684"/>
            <a:ext cx="2183642" cy="8188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74006" y="1910687"/>
            <a:ext cx="3630304" cy="47767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Objective: Port the “Haul Chart” to JavaFX</a:t>
            </a:r>
            <a:br>
              <a:rPr lang="en-US" dirty="0" smtClean="0"/>
            </a:br>
            <a:r>
              <a:rPr lang="en-US" sz="2700" i="1" dirty="0"/>
              <a:t>Logarithmic scatter chart depicting wildland fire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99301"/>
            <a:ext cx="4038600" cy="44048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Logarithmic </a:t>
            </a:r>
            <a:r>
              <a:rPr lang="en-US" sz="2400" dirty="0" smtClean="0"/>
              <a:t>Axis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Major Gridlines</a:t>
            </a:r>
            <a:endParaRPr lang="en-US" sz="20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Subtitles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Value Markers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Annotations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Text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Lines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Polygons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999" y="1799301"/>
            <a:ext cx="5158167" cy="452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JavaFX Chart </a:t>
            </a:r>
            <a:r>
              <a:rPr lang="en-US" dirty="0"/>
              <a:t>Extensions </a:t>
            </a:r>
            <a:r>
              <a:rPr lang="en-US" dirty="0" smtClean="0"/>
              <a:t>Library (Free!)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Easier porting of JFreeChart charts to JavaFX Charts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820" y="6017936"/>
            <a:ext cx="7214360" cy="6026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://bitbucket.org/emxsys/</a:t>
            </a:r>
            <a:r>
              <a:rPr lang="en-US" b="1" dirty="0">
                <a:solidFill>
                  <a:srgbClr val="0000FF"/>
                </a:solidFill>
                <a:hlinkClick r:id="rId3"/>
              </a:rPr>
              <a:t>javafx-chart-extensions</a:t>
            </a:r>
            <a:endParaRPr lang="en-US" b="1" dirty="0" smtClean="0"/>
          </a:p>
        </p:txBody>
      </p:sp>
      <p:pic>
        <p:nvPicPr>
          <p:cNvPr id="6" name="Picture 5" descr="JavaFX Chart Extensions Dem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8" y="1695092"/>
            <a:ext cx="7392432" cy="412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0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LogarithmicAxis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sz="2700" i="1" dirty="0"/>
              <a:t>Creates a </a:t>
            </a:r>
            <a:r>
              <a:rPr lang="en-US" sz="2700" b="1" i="1" dirty="0"/>
              <a:t>Logarithmic XYChart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2" y="1673354"/>
            <a:ext cx="4507695" cy="302158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LogarithmicAxis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cs typeface="Courier"/>
              </a:rPr>
              <a:t>Pass to XYChart axis arguments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MajorLogGridlines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cs typeface="Courier"/>
              </a:rPr>
              <a:t>Add to XYChart subclass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cs typeface="Courier"/>
              </a:rPr>
              <a:t>Call </a:t>
            </a:r>
            <a:r>
              <a:rPr lang="en-US" sz="1800" dirty="0">
                <a:latin typeface="Courier"/>
                <a:cs typeface="Courier"/>
              </a:rPr>
              <a:t>layoutGridlines</a:t>
            </a:r>
            <a:r>
              <a:rPr lang="en-US" sz="1800" dirty="0">
                <a:cs typeface="Courier"/>
              </a:rPr>
              <a:t>()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cs typeface="Courier"/>
              </a:rPr>
              <a:t>CSS: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Courier"/>
                <a:cs typeface="Courier"/>
              </a:rPr>
              <a:t>chart-major-vertical-grid-lines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Courier"/>
                <a:cs typeface="Courier"/>
              </a:rPr>
              <a:t>chart-major-horizontal-grid-lines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2" y="4803086"/>
            <a:ext cx="8229599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final double MIN_X = 10d;</a:t>
            </a:r>
          </a:p>
          <a:p>
            <a:r>
              <a:rPr lang="en-US" sz="1400" dirty="0">
                <a:latin typeface="Courier"/>
                <a:cs typeface="Courier"/>
              </a:rPr>
              <a:t>final double MAX_X = 1000d;</a:t>
            </a:r>
          </a:p>
          <a:p>
            <a:r>
              <a:rPr lang="en-US" sz="1400" dirty="0">
                <a:latin typeface="Courier"/>
                <a:cs typeface="Courier"/>
              </a:rPr>
              <a:t>final double MIN_Y = 1d;</a:t>
            </a:r>
          </a:p>
          <a:p>
            <a:r>
              <a:rPr lang="en-US" sz="1400" dirty="0">
                <a:latin typeface="Courier"/>
                <a:cs typeface="Courier"/>
              </a:rPr>
              <a:t>final double MAX_Y = 100d;</a:t>
            </a:r>
          </a:p>
          <a:p>
            <a:r>
              <a:rPr lang="en-US" sz="1400" dirty="0">
                <a:latin typeface="Courier"/>
                <a:cs typeface="Courier"/>
              </a:rPr>
              <a:t>LogarithmicAxis </a:t>
            </a:r>
            <a:r>
              <a:rPr lang="en-US" sz="1400" dirty="0" err="1">
                <a:latin typeface="Courier"/>
                <a:cs typeface="Courier"/>
              </a:rPr>
              <a:t>xAxis</a:t>
            </a:r>
            <a:r>
              <a:rPr lang="en-US" sz="1400" dirty="0">
                <a:latin typeface="Courier"/>
                <a:cs typeface="Courier"/>
              </a:rPr>
              <a:t> = new LogarithmicAxis("Domain", MIN_X, MAX_X);</a:t>
            </a:r>
          </a:p>
          <a:p>
            <a:r>
              <a:rPr lang="en-US" sz="1400" dirty="0">
                <a:latin typeface="Courier"/>
                <a:cs typeface="Courier"/>
              </a:rPr>
              <a:t>LogarithmicAxis </a:t>
            </a:r>
            <a:r>
              <a:rPr lang="en-US" sz="1400" dirty="0" err="1">
                <a:latin typeface="Courier"/>
                <a:cs typeface="Courier"/>
              </a:rPr>
              <a:t>yAxis</a:t>
            </a:r>
            <a:r>
              <a:rPr lang="en-US" sz="1400" dirty="0">
                <a:latin typeface="Courier"/>
                <a:cs typeface="Courier"/>
              </a:rPr>
              <a:t> = new LogarithmicAxis("Range", MIN_Y, MAX_Y);</a:t>
            </a:r>
          </a:p>
          <a:p>
            <a:r>
              <a:rPr lang="en-US" sz="1400" dirty="0" err="1">
                <a:latin typeface="Courier"/>
                <a:cs typeface="Courier"/>
              </a:rPr>
              <a:t>LineChart</a:t>
            </a:r>
            <a:r>
              <a:rPr lang="en-US" sz="1400" dirty="0">
                <a:latin typeface="Courier"/>
                <a:cs typeface="Courier"/>
              </a:rPr>
              <a:t> chart = new </a:t>
            </a:r>
            <a:r>
              <a:rPr lang="en-US" sz="1400" dirty="0" err="1">
                <a:latin typeface="Courier"/>
                <a:cs typeface="Courier"/>
              </a:rPr>
              <a:t>LineChart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xAxis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yAxis</a:t>
            </a:r>
            <a:r>
              <a:rPr lang="en-US" sz="1400" dirty="0">
                <a:latin typeface="Courier"/>
                <a:cs typeface="Courier"/>
              </a:rPr>
              <a:t>, dataset);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633" y="750762"/>
            <a:ext cx="3667637" cy="387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3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LogarithmicAxis</a:t>
            </a:r>
            <a:r>
              <a:rPr lang="en-US" dirty="0" smtClean="0"/>
              <a:t> Implementation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97" y="1524000"/>
            <a:ext cx="9180605" cy="48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Subtitle</a:t>
            </a:r>
            <a:r>
              <a:rPr lang="en-US" dirty="0"/>
              <a:t> </a:t>
            </a:r>
            <a:r>
              <a:rPr lang="en-US" dirty="0" smtClean="0"/>
              <a:t>Extension</a:t>
            </a:r>
            <a:br>
              <a:rPr lang="en-US" dirty="0" smtClean="0"/>
            </a:br>
            <a:r>
              <a:rPr lang="en-US" sz="2700" i="1" dirty="0"/>
              <a:t>Adds </a:t>
            </a:r>
            <a:r>
              <a:rPr lang="en-US" sz="2700" b="1" i="1" dirty="0"/>
              <a:t>subtitle</a:t>
            </a:r>
            <a:r>
              <a:rPr lang="en-US" sz="2700" i="1" dirty="0"/>
              <a:t> text to a chart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73354"/>
            <a:ext cx="4038600" cy="29574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urier"/>
                <a:cs typeface="Courier"/>
              </a:rPr>
              <a:t>Subtitle</a:t>
            </a:r>
            <a:endParaRPr lang="en-US" sz="2400" dirty="0">
              <a:cs typeface="Courier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cs typeface="Courier"/>
              </a:rPr>
              <a:t>Add to Chart subclass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cs typeface="Courier"/>
              </a:rPr>
              <a:t>Call </a:t>
            </a:r>
            <a:r>
              <a:rPr lang="en-US" sz="2000" dirty="0">
                <a:latin typeface="Courier"/>
                <a:cs typeface="Courier"/>
              </a:rPr>
              <a:t>layoutSubtitle()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urier"/>
                <a:cs typeface="Courier"/>
              </a:rPr>
              <a:t>setSubtitle(“…”)</a:t>
            </a:r>
            <a:endParaRPr lang="en-US" sz="2400" dirty="0">
              <a:cs typeface="Courier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cs typeface="Courier"/>
              </a:rPr>
              <a:t>CSS Style: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urier"/>
                <a:cs typeface="Courier"/>
              </a:rPr>
              <a:t>chart-subtitle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791103"/>
            <a:ext cx="8229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// Chart subclass snippet</a:t>
            </a:r>
          </a:p>
          <a:p>
            <a:r>
              <a:rPr lang="en-US" sz="1400" dirty="0">
                <a:latin typeface="Courier"/>
                <a:cs typeface="Courier"/>
              </a:rPr>
              <a:t>private </a:t>
            </a:r>
            <a:r>
              <a:rPr lang="en-US" sz="1400" b="1" dirty="0">
                <a:latin typeface="Courier"/>
                <a:cs typeface="Courier"/>
              </a:rPr>
              <a:t>Subtitle</a:t>
            </a:r>
            <a:r>
              <a:rPr lang="en-US" sz="1400" dirty="0">
                <a:latin typeface="Courier"/>
                <a:cs typeface="Courier"/>
              </a:rPr>
              <a:t> subtitle;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public void setSubtitle(String text) {</a:t>
            </a:r>
          </a:p>
          <a:p>
            <a:r>
              <a:rPr lang="en-US" sz="1400" dirty="0">
                <a:latin typeface="Courier"/>
                <a:cs typeface="Courier"/>
              </a:rPr>
              <a:t>    this.</a:t>
            </a:r>
            <a:r>
              <a:rPr lang="en-US" sz="1400" b="1" dirty="0">
                <a:latin typeface="Courier"/>
                <a:cs typeface="Courier"/>
              </a:rPr>
              <a:t>subtitle.setSubtitle</a:t>
            </a:r>
            <a:r>
              <a:rPr lang="en-US" sz="1400" dirty="0">
                <a:latin typeface="Courier"/>
                <a:cs typeface="Courier"/>
              </a:rPr>
              <a:t>(text);</a:t>
            </a:r>
          </a:p>
          <a:p>
            <a:r>
              <a:rPr lang="en-US" sz="1400" dirty="0">
                <a:latin typeface="Courier"/>
                <a:cs typeface="Courier"/>
              </a:rPr>
              <a:t>    this.requestLayout();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72" t="827" r="559" b="533"/>
          <a:stretch/>
        </p:blipFill>
        <p:spPr>
          <a:xfrm>
            <a:off x="6115665" y="865243"/>
            <a:ext cx="4129548" cy="360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7118555" y="1091381"/>
            <a:ext cx="2133600" cy="33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13108</TotalTime>
  <Words>1457</Words>
  <Application>Microsoft Office PowerPoint</Application>
  <PresentationFormat>Widescreen</PresentationFormat>
  <Paragraphs>337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</vt:lpstr>
      <vt:lpstr>Courier New</vt:lpstr>
      <vt:lpstr>Clarity</vt:lpstr>
      <vt:lpstr>Moving From JFreeChart To JavaFX Charts with JavaFX Chart Extensions</vt:lpstr>
      <vt:lpstr>Enterprise Data Shared by the users of an organization; often plotted or graphed with JFreeChart</vt:lpstr>
      <vt:lpstr>Case Study: WildfireFX Application Port the Wildfire Management Tool (WMT) to JavaFX</vt:lpstr>
      <vt:lpstr>Objective: Use JFree’s ChartViewer for Unique Chart Types ChartViewer included in the JFreeChart source distribution</vt:lpstr>
      <vt:lpstr>Objective: Port the “Haul Chart” to JavaFX Logarithmic scatter chart depicting wildland fire behavior</vt:lpstr>
      <vt:lpstr>JavaFX Chart Extensions Library (Free!) Easier porting of JFreeChart charts to JavaFX Charts</vt:lpstr>
      <vt:lpstr>LogarithmicAxis  Creates a Logarithmic XYChart</vt:lpstr>
      <vt:lpstr>LogarithmicAxis Implementation</vt:lpstr>
      <vt:lpstr>Subtitle Extension Adds subtitle text to a chart</vt:lpstr>
      <vt:lpstr>Subtitle Implementation subtitleLabel is added to chart.getChildren() collection</vt:lpstr>
      <vt:lpstr>XYMarker Extension ValueMarkers highlight values with a line and label</vt:lpstr>
      <vt:lpstr>XMarkers Implementation Label placement controlled by Pos enum</vt:lpstr>
      <vt:lpstr>XYTextAnnotation Draws a label on an XYChart</vt:lpstr>
      <vt:lpstr>XYImageAnnotation  Draws an image on an XYChart</vt:lpstr>
      <vt:lpstr>XYLineAnnotation  Draws a line on an XYChart</vt:lpstr>
      <vt:lpstr>XYPolygonAnnotation  Draws a polygon on an XYChart</vt:lpstr>
      <vt:lpstr>XYAnnotations Implementation chart.getPlotChildren() returns  plotArea</vt:lpstr>
      <vt:lpstr>In Closing</vt:lpstr>
    </vt:vector>
  </TitlesOfParts>
  <Company>Wildland Fire Specialists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Enterprise Data From JFreeChart to JavaFX Charts</dc:title>
  <dc:creator>Doug Campbell</dc:creator>
  <cp:lastModifiedBy>Bruce Schubert</cp:lastModifiedBy>
  <cp:revision>130</cp:revision>
  <dcterms:created xsi:type="dcterms:W3CDTF">2015-10-15T21:27:37Z</dcterms:created>
  <dcterms:modified xsi:type="dcterms:W3CDTF">2015-10-26T22:30:20Z</dcterms:modified>
</cp:coreProperties>
</file>