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457200" y="563759"/>
            <a:ext cx="8229600" cy="3009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/>
        </p:txBody>
      </p:sp>
      <p:cxnSp>
        <p:nvCxnSpPr>
          <p:cNvPr id="12" name="Shape 12"/>
          <p:cNvCxnSpPr/>
          <p:nvPr/>
        </p:nvCxnSpPr>
        <p:spPr>
          <a:xfrm>
            <a:off x="457200" y="411479"/>
            <a:ext cx="8229600" cy="0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" name="Shape 13"/>
          <p:cNvCxnSpPr/>
          <p:nvPr/>
        </p:nvCxnSpPr>
        <p:spPr>
          <a:xfrm>
            <a:off x="457200" y="3633382"/>
            <a:ext cx="8229600" cy="0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" name="Shape 14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18" name="Shape 18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cap="flat" cmpd="sng" w="50800">
            <a:solidFill>
              <a:srgbClr val="DA000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" name="Shape 19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cap="flat" cmpd="sng" w="50800">
            <a:solidFill>
              <a:srgbClr val="DA000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5" name="Shape 2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28" name="Shape 28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cap="flat" cmpd="sng" w="5080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  <p:cxnSp>
        <p:nvCxnSpPr>
          <p:cNvPr id="32" name="Shape 32"/>
          <p:cNvCxnSpPr/>
          <p:nvPr/>
        </p:nvCxnSpPr>
        <p:spPr>
          <a:xfrm>
            <a:off x="457200" y="4317760"/>
            <a:ext cx="8229600" cy="0"/>
          </a:xfrm>
          <a:prstGeom prst="straightConnector1">
            <a:avLst/>
          </a:prstGeom>
          <a:noFill/>
          <a:ln cap="flat" cmpd="sng" w="508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3" name="Shape 3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hape 35"/>
          <p:cNvCxnSpPr/>
          <p:nvPr/>
        </p:nvCxnSpPr>
        <p:spPr>
          <a:xfrm>
            <a:off x="457200" y="113139"/>
            <a:ext cx="8229600" cy="0"/>
          </a:xfrm>
          <a:prstGeom prst="straightConnector1">
            <a:avLst/>
          </a:prstGeom>
          <a:noFill/>
          <a:ln cap="flat" cmpd="sng" w="508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6" name="Shape 36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cxnSp>
        <p:nvCxnSpPr>
          <p:cNvPr id="7" name="Shape 7"/>
          <p:cNvCxnSpPr/>
          <p:nvPr/>
        </p:nvCxnSpPr>
        <p:spPr>
          <a:xfrm>
            <a:off x="457200" y="5023259"/>
            <a:ext cx="8229600" cy="0"/>
          </a:xfrm>
          <a:prstGeom prst="straightConnector1">
            <a:avLst/>
          </a:prstGeom>
          <a:noFill/>
          <a:ln cap="flat" cmpd="sng" w="508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1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07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github.com/DMoneigh/JScanner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08.png"/><Relationship Id="rId4" Type="http://schemas.openxmlformats.org/officeDocument/2006/relationships/image" Target="../media/image05.png"/><Relationship Id="rId5" Type="http://schemas.openxmlformats.org/officeDocument/2006/relationships/image" Target="../media/image10.png"/><Relationship Id="rId6" Type="http://schemas.openxmlformats.org/officeDocument/2006/relationships/image" Target="../media/image03.png"/><Relationship Id="rId7" Type="http://schemas.openxmlformats.org/officeDocument/2006/relationships/image" Target="../media/image0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0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09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20" Type="http://schemas.openxmlformats.org/officeDocument/2006/relationships/hyperlink" Target="http://nakedsecurity.sophos.com/2013/02/02/twitter-hacked-at-least-250000-users-affected-what-you-can-do-to-protect-yourself/" TargetMode="External"/><Relationship Id="rId22" Type="http://schemas.openxmlformats.org/officeDocument/2006/relationships/hyperlink" Target="http://www.eastaughs.fsnet.co.uk/cpu/execution-instructions.htm" TargetMode="External"/><Relationship Id="rId21" Type="http://schemas.openxmlformats.org/officeDocument/2006/relationships/hyperlink" Target="http://www.westernfrontonline.net/news/article_1c783606-6a2c-11e2-8d66-001a4bcf6878.html" TargetMode="External"/><Relationship Id="rId24" Type="http://schemas.openxmlformats.org/officeDocument/2006/relationships/hyperlink" Target="http://www.symantec.com/connect/articles/how-symantec-antivirus-system-detects-viruses" TargetMode="External"/><Relationship Id="rId23" Type="http://schemas.openxmlformats.org/officeDocument/2006/relationships/hyperlink" Target="http://www.eclipse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://commons.apache.org/" TargetMode="External"/><Relationship Id="rId4" Type="http://schemas.openxmlformats.org/officeDocument/2006/relationships/hyperlink" Target="http://www.github.com/" TargetMode="External"/><Relationship Id="rId9" Type="http://schemas.openxmlformats.org/officeDocument/2006/relationships/hyperlink" Target="http://self.gutenberg.org/articles/java_virtual_machine" TargetMode="External"/><Relationship Id="rId26" Type="http://schemas.openxmlformats.org/officeDocument/2006/relationships/hyperlink" Target="http://jsoup.org/" TargetMode="External"/><Relationship Id="rId25" Type="http://schemas.openxmlformats.org/officeDocument/2006/relationships/hyperlink" Target="http://www.brainjar.com/java/games/asteroids/" TargetMode="External"/><Relationship Id="rId28" Type="http://schemas.openxmlformats.org/officeDocument/2006/relationships/hyperlink" Target="http://www.github.com/DMoneigh/JManager" TargetMode="External"/><Relationship Id="rId27" Type="http://schemas.openxmlformats.org/officeDocument/2006/relationships/hyperlink" Target="http://www.zdnet.com/article/three-billion-devices-run-java-yeah-but-do-they-like-it/" TargetMode="External"/><Relationship Id="rId5" Type="http://schemas.openxmlformats.org/officeDocument/2006/relationships/hyperlink" Target="http://www.cisco.com/web/offer/gist_ty2_asset/Cisco_2014_ASR.pdf" TargetMode="External"/><Relationship Id="rId6" Type="http://schemas.openxmlformats.org/officeDocument/2006/relationships/hyperlink" Target="http://www.cisco.com/web/offer/gist_ty2_asset/Cisco_2015_ASR.pdf" TargetMode="External"/><Relationship Id="rId29" Type="http://schemas.openxmlformats.org/officeDocument/2006/relationships/hyperlink" Target="https://www.virustotal.com/en/file/58202ce3d5179f0a67e14f904075595ab1e945073fad5d3b4ea3ff2b5189f82c/analysis/1429321521/" TargetMode="External"/><Relationship Id="rId7" Type="http://schemas.openxmlformats.org/officeDocument/2006/relationships/hyperlink" Target="http://www.e-t.com/jshrink.html" TargetMode="External"/><Relationship Id="rId8" Type="http://schemas.openxmlformats.org/officeDocument/2006/relationships/hyperlink" Target="http://tech.firstpost.com/news-analysis/us-homeland-security-says-oracles-java-update-is-not-enough-212595.html" TargetMode="External"/><Relationship Id="rId31" Type="http://schemas.openxmlformats.org/officeDocument/2006/relationships/hyperlink" Target="http://www.github.com/DMoneigh/JStrokeClient" TargetMode="External"/><Relationship Id="rId30" Type="http://schemas.openxmlformats.org/officeDocument/2006/relationships/hyperlink" Target="http://www.github.com/DMoneigh/JScanner" TargetMode="External"/><Relationship Id="rId11" Type="http://schemas.openxmlformats.org/officeDocument/2006/relationships/hyperlink" Target="http://www.metasploit.com" TargetMode="External"/><Relationship Id="rId33" Type="http://schemas.openxmlformats.org/officeDocument/2006/relationships/hyperlink" Target="http://www.github.com/DMoneigh/JStrokeServer" TargetMode="External"/><Relationship Id="rId10" Type="http://schemas.openxmlformats.org/officeDocument/2006/relationships/hyperlink" Target="http://www.java.com/en/about/" TargetMode="External"/><Relationship Id="rId32" Type="http://schemas.openxmlformats.org/officeDocument/2006/relationships/hyperlink" Target="https://www.virustotal.com/en/file/fa7e080fe8bdfb9580ba94457a99fc725679b1dfd42acec9b0ade0ef07a48576/analysis/1428538328/" TargetMode="External"/><Relationship Id="rId13" Type="http://schemas.openxmlformats.org/officeDocument/2006/relationships/hyperlink" Target="http://www.burning-glass.com/research/cybersecurity/" TargetMode="External"/><Relationship Id="rId35" Type="http://schemas.openxmlformats.org/officeDocument/2006/relationships/hyperlink" Target="http://www.github.com/DMoneigh/JWorm" TargetMode="External"/><Relationship Id="rId12" Type="http://schemas.openxmlformats.org/officeDocument/2006/relationships/hyperlink" Target="http://sandmark.cs.arizona.edu/" TargetMode="External"/><Relationship Id="rId34" Type="http://schemas.openxmlformats.org/officeDocument/2006/relationships/hyperlink" Target="https://www.virustotal.com/en/file/9ea237d49eb0d93a605e83c941b88ea275828103764b3c0e35a02ab851c23949/analysis/1428538399/" TargetMode="External"/><Relationship Id="rId15" Type="http://schemas.openxmlformats.org/officeDocument/2006/relationships/hyperlink" Target="http://www.hostgator.com/" TargetMode="External"/><Relationship Id="rId14" Type="http://schemas.openxmlformats.org/officeDocument/2006/relationships/hyperlink" Target="http://cvedetails.com/" TargetMode="External"/><Relationship Id="rId36" Type="http://schemas.openxmlformats.org/officeDocument/2006/relationships/hyperlink" Target="https://www.virustotal.com/en/file/e884cfd63a57b7e412ddb0ac521d25d9768cea967238670c74ccc21eb7676e5b/analysis/1429321631/" TargetMode="External"/><Relationship Id="rId17" Type="http://schemas.openxmlformats.org/officeDocument/2006/relationships/hyperlink" Target="http://zetcode.com/" TargetMode="External"/><Relationship Id="rId16" Type="http://schemas.openxmlformats.org/officeDocument/2006/relationships/hyperlink" Target="https://github.com/kwhat/jnativehook/releases" TargetMode="External"/><Relationship Id="rId19" Type="http://schemas.openxmlformats.org/officeDocument/2006/relationships/hyperlink" Target="https://books.google.com/books?id=OZfKAQAAQBAJ" TargetMode="External"/><Relationship Id="rId18" Type="http://schemas.openxmlformats.org/officeDocument/2006/relationships/hyperlink" Target="http://asm.ow2.org/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://www.zdnet.com/apple-facebook-employees-hacked-via-website-malware-java-vulnerability-7000011601/" TargetMode="External"/><Relationship Id="rId4" Type="http://schemas.openxmlformats.org/officeDocument/2006/relationships/hyperlink" Target="http://www.eweek.com/security/java-primary-cause-of-91-percent-of-attacks-cisco.html" TargetMode="External"/><Relationship Id="rId9" Type="http://schemas.openxmlformats.org/officeDocument/2006/relationships/hyperlink" Target="http://mediafire.com/" TargetMode="External"/><Relationship Id="rId5" Type="http://schemas.openxmlformats.org/officeDocument/2006/relationships/hyperlink" Target="http://www.csoonline.com/article/2875535/application-security/java-is-the-biggest-vulnerability-for-us-computers.html&gt;" TargetMode="External"/><Relationship Id="rId6" Type="http://schemas.openxmlformats.org/officeDocument/2006/relationships/hyperlink" Target="http://www.scientificamerican.com/article/how-does-a-computer-virus/" TargetMode="External"/><Relationship Id="rId7" Type="http://schemas.openxmlformats.org/officeDocument/2006/relationships/hyperlink" Target="http://proguard.sourceforge.net/" TargetMode="External"/><Relationship Id="rId8" Type="http://schemas.openxmlformats.org/officeDocument/2006/relationships/hyperlink" Target="http://docs.oracle.com/javase/specs/jvms/se8/html/" TargetMode="External"/><Relationship Id="rId11" Type="http://schemas.openxmlformats.org/officeDocument/2006/relationships/hyperlink" Target="http://www.jibble.org/pircbot.php" TargetMode="External"/><Relationship Id="rId10" Type="http://schemas.openxmlformats.org/officeDocument/2006/relationships/hyperlink" Target="http://freejournal.heliohost.org/freejournal/public/feb2007/Methods%20of%20virus%20scanning%20and%20their%20limitations.pdf" TargetMode="External"/><Relationship Id="rId13" Type="http://schemas.openxmlformats.org/officeDocument/2006/relationships/hyperlink" Target="http://whatis.techtarget.com/definition/bytecode" TargetMode="External"/><Relationship Id="rId12" Type="http://schemas.openxmlformats.org/officeDocument/2006/relationships/hyperlink" Target="http://bits.blogs.nytimes.com/2013/01/14/department-of-homeland-security-disable-java-unless-it-is-absolutely-necessary/?_r=0" TargetMode="External"/><Relationship Id="rId15" Type="http://schemas.openxmlformats.org/officeDocument/2006/relationships/hyperlink" Target="http://www.javaworld.com/article/2076949/learn-java/how-the-java-virtual-machine-handles-method-invocation-and-return.html?page=2" TargetMode="External"/><Relationship Id="rId14" Type="http://schemas.openxmlformats.org/officeDocument/2006/relationships/hyperlink" Target="http://wwwcip.cs.fau.de/~spjsschl/jarhead.pdf" TargetMode="External"/><Relationship Id="rId17" Type="http://schemas.openxmlformats.org/officeDocument/2006/relationships/hyperlink" Target="https://www.virustotal.com/" TargetMode="External"/><Relationship Id="rId16" Type="http://schemas.openxmlformats.org/officeDocument/2006/relationships/hyperlink" Target="http://vimeo.com/" TargetMode="External"/><Relationship Id="rId19" Type="http://schemas.openxmlformats.org/officeDocument/2006/relationships/hyperlink" Target="http://www.youtube.com/" TargetMode="External"/><Relationship Id="rId18" Type="http://schemas.openxmlformats.org/officeDocument/2006/relationships/hyperlink" Target="http://news.yahoo.com/microsofts-macs-hacked-java-attack-045502922.html" TargetMode="Externa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github.com/DMoneigh/JStrokeClient" TargetMode="External"/><Relationship Id="rId4" Type="http://schemas.openxmlformats.org/officeDocument/2006/relationships/hyperlink" Target="https://www.github.com/DMoneigh/JStrokeServer" TargetMode="External"/><Relationship Id="rId5" Type="http://schemas.openxmlformats.org/officeDocument/2006/relationships/hyperlink" Target="https://www.github.com/DMoneigh/JManager" TargetMode="External"/><Relationship Id="rId6" Type="http://schemas.openxmlformats.org/officeDocument/2006/relationships/hyperlink" Target="https://www.github.com/DMoneigh/JWorm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ctrTitle"/>
          </p:nvPr>
        </p:nvSpPr>
        <p:spPr>
          <a:xfrm>
            <a:off x="457200" y="278459"/>
            <a:ext cx="8229600" cy="3009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t/>
            </a:r>
            <a:endParaRPr/>
          </a:p>
          <a:p>
            <a:pPr algn="ctr">
              <a:spcBef>
                <a:spcPts val="0"/>
              </a:spcBef>
              <a:buNone/>
            </a:pPr>
            <a:r>
              <a:rPr lang="en"/>
              <a:t>JSCANNER</a:t>
            </a:r>
          </a:p>
        </p:txBody>
      </p:sp>
      <p:sp>
        <p:nvSpPr>
          <p:cNvPr id="39" name="Shape 39"/>
          <p:cNvSpPr txBox="1"/>
          <p:nvPr>
            <p:ph idx="1" type="subTitle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4000"/>
              <a:t>An Open-Source Java Malware Defense Tool</a:t>
            </a:r>
          </a:p>
        </p:txBody>
      </p:sp>
      <p:sp>
        <p:nvSpPr>
          <p:cNvPr id="40" name="Shape 40"/>
          <p:cNvSpPr txBox="1"/>
          <p:nvPr/>
        </p:nvSpPr>
        <p:spPr>
          <a:xfrm>
            <a:off x="6788800" y="4683300"/>
            <a:ext cx="20952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solidFill>
                  <a:schemeClr val="dk2"/>
                </a:solidFill>
              </a:rPr>
              <a:t>By: Desmond Jackson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JStrokeServer</a:t>
            </a:r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An Open-Source Java Keylogger Server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Receives the hostname from a JStrokeClient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Creates a text file with the hostname received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Receives the recorded keys from a JStrokeClient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Stores the recorded keys into the created text file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JStroke Visual</a:t>
            </a:r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1200150"/>
            <a:ext cx="8229599" cy="3798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JManager</a:t>
            </a:r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000"/>
              <a:t>An Open-Source Java Remote Administration Tool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Connects to an Internet Relay Chat (IRC or chatroom)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Receives and executes chat messages as commands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Commands</a:t>
            </a:r>
          </a:p>
          <a:p>
            <a:pPr indent="-2286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400"/>
              <a:t>Delete - Deletes a specified file</a:t>
            </a:r>
          </a:p>
          <a:p>
            <a:pPr indent="-2286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400"/>
              <a:t>Download - Downloads a file from the internet</a:t>
            </a:r>
          </a:p>
          <a:p>
            <a:pPr indent="-2286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400"/>
              <a:t>HomeDirectory - Gets the home directory of the user’s computer</a:t>
            </a:r>
          </a:p>
          <a:p>
            <a:pPr indent="-2286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400"/>
              <a:t>List - Lists files in a specified directory</a:t>
            </a:r>
          </a:p>
          <a:p>
            <a:pPr indent="-2286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400"/>
              <a:t>OSName - Gets the Operating System name</a:t>
            </a:r>
          </a:p>
          <a:p>
            <a:pPr indent="-2286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400"/>
              <a:t>Ping - Replies with the word “pong”</a:t>
            </a:r>
          </a:p>
          <a:p>
            <a:pPr indent="-2286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400"/>
              <a:t>Quit - Exits the IRC</a:t>
            </a:r>
          </a:p>
          <a:p>
            <a:pPr indent="-2286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400"/>
              <a:t>Run - Runs a command on the native command line interface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JManager Visual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16" name="Shape 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1200150"/>
            <a:ext cx="8229599" cy="3819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JWorm</a:t>
            </a: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An Open-Source Java Worm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Replicates by infecting executable Jar files that are not already infected with JWorm.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Once Jar files are infected, if executed, they will continue JWorm’s replication function.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JWorm Visual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1247325"/>
            <a:ext cx="8229599" cy="3766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Experimentation, Part II.</a:t>
            </a: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457200" y="10477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000"/>
              <a:t>Developed </a:t>
            </a:r>
            <a:r>
              <a:rPr lang="en" sz="2000" u="sng">
                <a:solidFill>
                  <a:schemeClr val="hlink"/>
                </a:solidFill>
                <a:hlinkClick r:id="rId3"/>
              </a:rPr>
              <a:t>JScanner</a:t>
            </a:r>
            <a:r>
              <a:rPr lang="en" sz="2000"/>
              <a:t> to scan Java programs for bytecode instructions that users define as malicious. Features include:</a:t>
            </a:r>
          </a:p>
          <a:p>
            <a:pPr indent="-228600" lvl="1" marL="914400" rtl="0">
              <a:spcBef>
                <a:spcPts val="1000"/>
              </a:spcBef>
              <a:spcAft>
                <a:spcPts val="1000"/>
              </a:spcAft>
              <a:buSzPct val="100000"/>
            </a:pPr>
            <a:r>
              <a:rPr lang="en" sz="1600"/>
              <a:t>Easy-To-Use graphical user interface</a:t>
            </a:r>
          </a:p>
          <a:p>
            <a:pPr indent="-228600" lvl="1" marL="914400" rtl="0">
              <a:spcBef>
                <a:spcPts val="1000"/>
              </a:spcBef>
              <a:spcAft>
                <a:spcPts val="1000"/>
              </a:spcAft>
              <a:buSzPct val="100000"/>
            </a:pPr>
            <a:r>
              <a:rPr lang="en" sz="1600"/>
              <a:t>Ability to scan Java Applets, Jar files, and Class files</a:t>
            </a:r>
          </a:p>
          <a:p>
            <a:pPr indent="-228600" lvl="1" marL="914400" rtl="0">
              <a:spcBef>
                <a:spcPts val="1000"/>
              </a:spcBef>
              <a:spcAft>
                <a:spcPts val="1000"/>
              </a:spcAft>
              <a:buSzPct val="100000"/>
            </a:pPr>
            <a:r>
              <a:rPr lang="en" sz="1600"/>
              <a:t>Ability to create and select threatening bytecode instructions for scanning</a:t>
            </a:r>
          </a:p>
          <a:p>
            <a:pPr indent="-228600" lvl="1" marL="914400" rtl="0">
              <a:spcBef>
                <a:spcPts val="1000"/>
              </a:spcBef>
              <a:spcAft>
                <a:spcPts val="1000"/>
              </a:spcAft>
              <a:buSzPct val="100000"/>
            </a:pPr>
            <a:r>
              <a:rPr lang="en" sz="1600"/>
              <a:t>Ability to hook method calls of a Java program using JScanner to observe interactions with external entities (i.e. files, servers)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000"/>
              <a:t>Scanned the malicious Java programs with JScanner and the 57 commercial antivirus products of VirusTotal. The results were recorded.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JScanner Screenshots</a:t>
            </a:r>
          </a:p>
        </p:txBody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42" name="Shape 1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1200150"/>
            <a:ext cx="2553750" cy="1875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Shape 14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199" y="3075274"/>
            <a:ext cx="2553750" cy="1875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Shape 14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10950" y="1200150"/>
            <a:ext cx="2834924" cy="372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851875" y="1200150"/>
            <a:ext cx="2834924" cy="1974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Shape 14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851875" y="3075275"/>
            <a:ext cx="2834925" cy="1808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JScanner Algorithm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53" name="Shape 1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1217775"/>
            <a:ext cx="8273725" cy="3725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VirusTotal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800"/>
              <a:t>A subsidiary of Google that analyzes files and URLs for viruses, worms, trojans, and other kinds of malicious content. Uses the following to perform scans and return results:</a:t>
            </a:r>
          </a:p>
          <a:p>
            <a:pPr indent="-228600" lvl="1" marL="914400" rtl="0">
              <a:spcBef>
                <a:spcPts val="1000"/>
              </a:spcBef>
              <a:spcAft>
                <a:spcPts val="1000"/>
              </a:spcAft>
              <a:buSzPct val="100000"/>
            </a:pPr>
            <a:r>
              <a:rPr lang="en" sz="2200"/>
              <a:t>57 commercial antivirus products</a:t>
            </a:r>
          </a:p>
          <a:p>
            <a:pPr indent="-228600" lvl="1" marL="914400" rtl="0">
              <a:spcBef>
                <a:spcPts val="1000"/>
              </a:spcBef>
              <a:spcAft>
                <a:spcPts val="1000"/>
              </a:spcAft>
              <a:buSzPct val="100000"/>
            </a:pPr>
            <a:r>
              <a:rPr lang="en" sz="2200"/>
              <a:t>61 website/domain scanning engines and datasets</a:t>
            </a:r>
          </a:p>
          <a:p>
            <a:pPr indent="-228600" lvl="1" marL="914400" rtl="0">
              <a:spcBef>
                <a:spcPts val="1000"/>
              </a:spcBef>
              <a:spcAft>
                <a:spcPts val="1000"/>
              </a:spcAft>
              <a:buSzPct val="100000"/>
            </a:pPr>
            <a:r>
              <a:rPr lang="en" sz="2200"/>
              <a:t>15 file characterization tools and datasets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Overview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57200" y="1200150"/>
            <a:ext cx="40308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b="1" lang="en" sz="1400"/>
              <a:t>Java</a:t>
            </a:r>
          </a:p>
          <a:p>
            <a:pPr indent="-2286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200"/>
              <a:t>Security issues</a:t>
            </a:r>
          </a:p>
          <a:p>
            <a:pPr indent="-228600" lvl="1" marL="9144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200"/>
              <a:t>Bytecode</a:t>
            </a:r>
          </a:p>
          <a:p>
            <a: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b="1" lang="en" sz="1400"/>
              <a:t>Virus Scanners</a:t>
            </a:r>
          </a:p>
          <a:p>
            <a:pPr indent="-2286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200"/>
              <a:t>Methods of scanning</a:t>
            </a:r>
          </a:p>
          <a:p>
            <a:pPr indent="-228600" lvl="1" marL="9144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200"/>
              <a:t>Trouble detecting malicious Java programs</a:t>
            </a:r>
          </a:p>
          <a:p>
            <a: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b="1" lang="en" sz="1400"/>
              <a:t>Malicious Java Programs</a:t>
            </a:r>
          </a:p>
          <a:p>
            <a:pPr indent="-2286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200"/>
              <a:t>JStrokeClient</a:t>
            </a:r>
          </a:p>
          <a:p>
            <a:pPr indent="-2286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200"/>
              <a:t>JStrokeServer</a:t>
            </a:r>
          </a:p>
          <a:p>
            <a:pPr indent="-2286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1200"/>
              <a:t>JManager</a:t>
            </a:r>
          </a:p>
          <a:p>
            <a:pPr indent="-228600" lvl="1" marL="9144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200"/>
              <a:t>JWorm</a:t>
            </a:r>
          </a:p>
          <a:p>
            <a:pPr indent="-228600" lvl="0" marL="457200" rtl="0">
              <a:spcBef>
                <a:spcPts val="0"/>
              </a:spcBef>
              <a:buSzPct val="100000"/>
            </a:pPr>
            <a:r>
              <a:rPr b="1" lang="en" sz="1400"/>
              <a:t>JScanner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200"/>
              <a:t>Functionality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200"/>
              <a:t>Screenshots</a:t>
            </a:r>
          </a:p>
          <a:p>
            <a:pPr indent="-228600" lvl="1" marL="914400" rtl="0">
              <a:spcBef>
                <a:spcPts val="0"/>
              </a:spcBef>
              <a:buSzPct val="100000"/>
            </a:pPr>
            <a:r>
              <a:rPr lang="en" sz="1200"/>
              <a:t>Algorithm</a:t>
            </a:r>
          </a:p>
        </p:txBody>
      </p:sp>
      <p:sp>
        <p:nvSpPr>
          <p:cNvPr id="47" name="Shape 47"/>
          <p:cNvSpPr txBox="1"/>
          <p:nvPr/>
        </p:nvSpPr>
        <p:spPr>
          <a:xfrm>
            <a:off x="4651850" y="1200075"/>
            <a:ext cx="38451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</a:pPr>
            <a:r>
              <a:rPr b="1" lang="en"/>
              <a:t>VirusTotal</a:t>
            </a:r>
          </a:p>
          <a:p>
            <a:pPr indent="-3048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Char char="○"/>
            </a:pPr>
            <a:r>
              <a:rPr lang="en" sz="1200"/>
              <a:t>57 commercial antivirus products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</a:pPr>
            <a:r>
              <a:rPr b="1" lang="en"/>
              <a:t>JScanner vs. VirusTotal Comparison</a:t>
            </a:r>
          </a:p>
          <a:p>
            <a:pPr indent="-3048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Char char="○"/>
            </a:pPr>
            <a:r>
              <a:rPr lang="en" sz="1200"/>
              <a:t>Scan Results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</a:pPr>
            <a:r>
              <a:rPr b="1" lang="en"/>
              <a:t>Conclusion</a:t>
            </a:r>
          </a:p>
          <a:p>
            <a:pPr indent="-3048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200"/>
              <a:t>Advantages</a:t>
            </a:r>
          </a:p>
          <a:p>
            <a:pPr indent="-3048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Char char="○"/>
            </a:pPr>
            <a:r>
              <a:rPr lang="en" sz="1200"/>
              <a:t>Disadvantages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har char="●"/>
            </a:pPr>
            <a:r>
              <a:rPr b="1" lang="en"/>
              <a:t>Bibliography &amp; References</a:t>
            </a: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</a:pPr>
            <a:r>
              <a:rPr b="1" lang="en"/>
              <a:t>Questions?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2000"/>
              <a:t>JScanner detected 100% of the malicious Java programs when bytecode instructions whose method invocations would perform the following actions: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Interacting with files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Executing Java code from external sources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Connecting to servers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Reading/Writing data from different sources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Running commands on the command line interface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000"/>
              <a:t>The 57 commercial antivirus products of VirusTotal detected 0% of the malicious Java programs.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JScanner vs. VirusTotal</a:t>
            </a:r>
          </a:p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72" name="Shape 1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72950" y="1200150"/>
            <a:ext cx="2813850" cy="372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Shape 17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83225" y="1200150"/>
            <a:ext cx="2689724" cy="3725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Shape 17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7200" y="1200150"/>
            <a:ext cx="2726024" cy="3725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Conclusion</a:t>
            </a:r>
          </a:p>
        </p:txBody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JScanner is very efficient at detecting malicious Java programs.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Java Bytecode analysis can be used to identify malicious Java programs.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If implemented, it could protect the vulnerable 3 billion devices that run Java, from attack.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Bibliography &amp; References, I.</a:t>
            </a:r>
          </a:p>
        </p:txBody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"Apache Commons - Apache Commons." Apache Commons. The Apache Software Foundation &lt;</a:t>
            </a:r>
            <a:r>
              <a:rPr lang="en" sz="600" u="sng">
                <a:solidFill>
                  <a:schemeClr val="hlink"/>
                </a:solidFill>
                <a:hlinkClick r:id="rId3"/>
              </a:rPr>
              <a:t>http://commons.apache.org/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"Build Software Better, Together." Github INC &lt;</a:t>
            </a:r>
            <a:r>
              <a:rPr lang="en" sz="600" u="sng">
                <a:solidFill>
                  <a:schemeClr val="hlink"/>
                </a:solidFill>
                <a:hlinkClick r:id="rId4"/>
              </a:rPr>
              <a:t>http://www.github.com/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"Cisco 2014 ASR." Cisco 2014 Annual Security Report Cisco Systems. &lt;</a:t>
            </a:r>
            <a:r>
              <a:rPr lang="en" sz="600" u="sng">
                <a:solidFill>
                  <a:schemeClr val="hlink"/>
                </a:solidFill>
                <a:hlinkClick r:id="rId5"/>
              </a:rPr>
              <a:t>http://www.cisco.com/web/offer/gist_ty2_asset/Cisco_2014_ASR.pdf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"Cisco 2015 ASR." Cisco 2015 Annual Security Report Cisco Systems. &lt;</a:t>
            </a:r>
            <a:r>
              <a:rPr lang="en" sz="600" u="sng">
                <a:solidFill>
                  <a:schemeClr val="hlink"/>
                </a:solidFill>
                <a:hlinkClick r:id="rId6"/>
              </a:rPr>
              <a:t>http://www.cisco.com/web/offer/gist_ty2_asset/Cisco_2015_ASR.pdf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"Java Shrinker and Obfuscator." Jshrink. Eastridge Technology &lt;</a:t>
            </a:r>
            <a:r>
              <a:rPr lang="en" sz="600" u="sng">
                <a:solidFill>
                  <a:schemeClr val="hlink"/>
                </a:solidFill>
                <a:hlinkClick r:id="rId7"/>
              </a:rPr>
              <a:t>http://www.e-t.com/jshrink.html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"Java Update Is Not Enough." Tech2 &lt;</a:t>
            </a:r>
            <a:r>
              <a:rPr lang="en" sz="600" u="sng">
                <a:solidFill>
                  <a:schemeClr val="hlink"/>
                </a:solidFill>
                <a:hlinkClick r:id="rId8"/>
              </a:rPr>
              <a:t>http://tech.firstpost.com/news-analysis/us-homeland-security-says-oracles-java-update-is-not-enough-212595.html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"Java Virtual Machine." Project Gutenberg Self-Publishing Press &lt;</a:t>
            </a:r>
            <a:r>
              <a:rPr lang="en" sz="600" u="sng">
                <a:solidFill>
                  <a:schemeClr val="hlink"/>
                </a:solidFill>
                <a:hlinkClick r:id="rId9"/>
              </a:rPr>
              <a:t>http://self.gutenberg.org/articles/java_virtual_machine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"Learn about Java Technology." Java. Oracle &lt;</a:t>
            </a:r>
            <a:r>
              <a:rPr lang="en" sz="600" u="sng">
                <a:solidFill>
                  <a:schemeClr val="hlink"/>
                </a:solidFill>
                <a:hlinkClick r:id="rId10"/>
              </a:rPr>
              <a:t>http://www.java.com/en/about/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"Penetration Testing Software." Metasploit. Rapid7. &lt;</a:t>
            </a:r>
            <a:r>
              <a:rPr lang="en" sz="600" u="sng">
                <a:solidFill>
                  <a:schemeClr val="hlink"/>
                </a:solidFill>
                <a:hlinkClick r:id="rId11"/>
              </a:rPr>
              <a:t>http://www.metasploit.com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"Software Protection Algorithms." Sandmark. University of Arizona &lt;</a:t>
            </a:r>
            <a:r>
              <a:rPr lang="en" sz="600" u="sng">
                <a:solidFill>
                  <a:schemeClr val="hlink"/>
                </a:solidFill>
                <a:hlinkClick r:id="rId12"/>
              </a:rPr>
              <a:t>http://sandmark.cs.arizona.edu/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"The Growth of Cybersecurity Jobs." Growth of Cybersecurity Jobs. Burning Glass Technologies &lt;</a:t>
            </a:r>
            <a:r>
              <a:rPr lang="en" sz="600" u="sng">
                <a:solidFill>
                  <a:schemeClr val="hlink"/>
                </a:solidFill>
                <a:hlinkClick r:id="rId13"/>
              </a:rPr>
              <a:t>http://www.burning-glass.com/research/cybersecurity/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"The Ultimate Security Vulnerability Datasource." CVE Security Vulnerability Database. MITRE Corporation &lt;</a:t>
            </a:r>
            <a:r>
              <a:rPr lang="en" sz="600" u="sng">
                <a:solidFill>
                  <a:schemeClr val="hlink"/>
                </a:solidFill>
                <a:hlinkClick r:id="rId14"/>
              </a:rPr>
              <a:t>http://cvedetails.com/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"Unlimited Web Hosting." Website Hosting Services, VPS Hosting &amp; Dedicated Servers. HostGator Web Hosting &lt;</a:t>
            </a:r>
            <a:r>
              <a:rPr lang="en" sz="600" u="sng">
                <a:solidFill>
                  <a:schemeClr val="hlink"/>
                </a:solidFill>
                <a:hlinkClick r:id="rId15"/>
              </a:rPr>
              <a:t>http://www.hostgator.com/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Barker, Alex. "Kwhat/jnativehook." Github &lt;</a:t>
            </a:r>
            <a:r>
              <a:rPr lang="en" sz="600" u="sng">
                <a:solidFill>
                  <a:schemeClr val="hlink"/>
                </a:solidFill>
                <a:hlinkClick r:id="rId16"/>
              </a:rPr>
              <a:t>https://github.com/kwhat/jnativehook/releases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Bodnar, Jan. "ZetCode." , Tutorials for Programmers. Jan Bodnar &lt;</a:t>
            </a:r>
            <a:r>
              <a:rPr lang="en" sz="600" u="sng">
                <a:solidFill>
                  <a:schemeClr val="hlink"/>
                </a:solidFill>
                <a:hlinkClick r:id="rId17"/>
              </a:rPr>
              <a:t>http://zetcode.com/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Bruneton, Eric, Pierre Cregut, Rémi Forax, Eugene Kuleshov, and Andrei Loskutov. "ASM." ASM. OW2 Consortium &lt;</a:t>
            </a:r>
            <a:r>
              <a:rPr lang="en" sz="600" u="sng">
                <a:solidFill>
                  <a:schemeClr val="hlink"/>
                </a:solidFill>
                <a:hlinkClick r:id="rId18"/>
              </a:rPr>
              <a:t>http://asm.ow2.org/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Drozdek, Adam. "E-Study Guide for Data Structures and Algorithms in Java, Textbook by Adam Drozdek." Google Books. Just The Facts 101 &lt;</a:t>
            </a:r>
            <a:r>
              <a:rPr lang="en" sz="600" u="sng">
                <a:solidFill>
                  <a:schemeClr val="hlink"/>
                </a:solidFill>
                <a:hlinkClick r:id="rId19"/>
              </a:rPr>
              <a:t>https://books.google.com/books?id=OZfKAQAAQBAJ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Ducklin, Paul. "Twitter Hacked, at Least 250,000 Users Affected." Naked Security. &lt;</a:t>
            </a:r>
            <a:r>
              <a:rPr lang="en" sz="600" u="sng">
                <a:solidFill>
                  <a:schemeClr val="hlink"/>
                </a:solidFill>
                <a:hlinkClick r:id="rId20"/>
              </a:rPr>
              <a:t>http://nakedsecurity.sophos.com/2013/02/02/twitter-hacked-at-least-250000-users-affected-what-you-can-do-to-protect-yourself/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Duke, Meg. "New Java Virus a Threat to Computer Security." The Western Front &lt;</a:t>
            </a:r>
            <a:r>
              <a:rPr lang="en" sz="600" u="sng">
                <a:solidFill>
                  <a:schemeClr val="hlink"/>
                </a:solidFill>
                <a:hlinkClick r:id="rId21"/>
              </a:rPr>
              <a:t>http://www.westernfrontonline.net/news/article_1c783606-6a2c-11e2-8d66-001a4bcf6878.html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Eastaugh, Matthew. "Microprocessor Tutorial." &lt;</a:t>
            </a:r>
            <a:r>
              <a:rPr lang="en" sz="600" u="sng">
                <a:solidFill>
                  <a:schemeClr val="hlink"/>
                </a:solidFill>
                <a:hlinkClick r:id="rId22"/>
              </a:rPr>
              <a:t>http://www.eastaughs.fsnet.co.uk/cpu/execution-instructions.htm</a:t>
            </a:r>
            <a:r>
              <a:rPr lang="en" sz="600"/>
              <a:t>&gt;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Eclipse. The Eclipse Foundation &lt;</a:t>
            </a:r>
            <a:r>
              <a:rPr lang="en" sz="600" u="sng">
                <a:solidFill>
                  <a:schemeClr val="hlink"/>
                </a:solidFill>
                <a:hlinkClick r:id="rId23"/>
              </a:rPr>
              <a:t>http://www.eclipse.org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Fazard. How Symantec Antivirus System Detects Viruses. Symantec &lt;</a:t>
            </a:r>
            <a:r>
              <a:rPr lang="en" sz="600" u="sng">
                <a:solidFill>
                  <a:schemeClr val="hlink"/>
                </a:solidFill>
                <a:hlinkClick r:id="rId24"/>
              </a:rPr>
              <a:t>http://www.symantec.com/connect/articles/how-symantec-antivirus-system-detects-viruses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Hall, Mark. "Asteroids Applet." Asteroids Applet. &lt;</a:t>
            </a:r>
            <a:r>
              <a:rPr lang="en" sz="600" u="sng">
                <a:solidFill>
                  <a:schemeClr val="hlink"/>
                </a:solidFill>
                <a:hlinkClick r:id="rId25"/>
              </a:rPr>
              <a:t>http://www.brainjar.com/java/games/asteroids/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Hedley, Jonathan. "Jsoup: Java HTML Parser." Jsoup Java HTML Parser, with Best of DOM, CSS, and Jquery. Jonathan Hedley &lt;</a:t>
            </a:r>
            <a:r>
              <a:rPr lang="en" sz="600" u="sng">
                <a:solidFill>
                  <a:schemeClr val="hlink"/>
                </a:solidFill>
                <a:hlinkClick r:id="rId26"/>
              </a:rPr>
              <a:t>http://jsoup.org/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Hess, Ken. "Three Billion Devices Run Java. Yeah, but Do They like It? | ZDNet." ZDNet &lt;</a:t>
            </a:r>
            <a:r>
              <a:rPr lang="en" sz="600" u="sng">
                <a:solidFill>
                  <a:schemeClr val="hlink"/>
                </a:solidFill>
                <a:hlinkClick r:id="rId27"/>
              </a:rPr>
              <a:t>http://www.zdnet.com/article/three-billion-devices-run-java-yeah-but-do-they-like-it/</a:t>
            </a:r>
            <a:r>
              <a:rPr lang="en" sz="6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JManager Source: </a:t>
            </a:r>
            <a:r>
              <a:rPr lang="en" sz="600" u="sng">
                <a:solidFill>
                  <a:schemeClr val="hlink"/>
                </a:solidFill>
                <a:hlinkClick r:id="rId28"/>
              </a:rPr>
              <a:t>http://www.github.com/DMoneigh/JManager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JManager Scan Results: </a:t>
            </a:r>
            <a:r>
              <a:rPr lang="en" sz="600" u="sng">
                <a:solidFill>
                  <a:schemeClr val="hlink"/>
                </a:solidFill>
                <a:hlinkClick r:id="rId29"/>
              </a:rPr>
              <a:t>https://www.virustotal.com/en/file/58202ce3d5179f0a67e14f904075595ab1e945073fad5d3b4ea3ff2b5189f82c/analysis/1429321521/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JScanner Source: </a:t>
            </a:r>
            <a:r>
              <a:rPr lang="en" sz="600" u="sng">
                <a:solidFill>
                  <a:schemeClr val="hlink"/>
                </a:solidFill>
                <a:hlinkClick r:id="rId30"/>
              </a:rPr>
              <a:t>http://www.github.com/DMoneigh/JScanner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JStrokeClient Source:</a:t>
            </a:r>
            <a:r>
              <a:rPr lang="en" sz="600" u="sng">
                <a:solidFill>
                  <a:schemeClr val="hlink"/>
                </a:solidFill>
                <a:hlinkClick r:id="rId31"/>
              </a:rPr>
              <a:t> http://www.github.com/DMoneigh/JStrokeClient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JStrokeClient Scan Results: </a:t>
            </a:r>
            <a:r>
              <a:rPr lang="en" sz="600" u="sng">
                <a:solidFill>
                  <a:schemeClr val="hlink"/>
                </a:solidFill>
                <a:hlinkClick r:id="rId32"/>
              </a:rPr>
              <a:t>https://www.virustotal.com/en/file/fa7e080fe8bdfb9580ba94457a99fc725679b1dfd42acec9b0ade0ef07a48576/analysis/1428538328/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JStrokeServer Source: </a:t>
            </a:r>
            <a:r>
              <a:rPr lang="en" sz="600" u="sng">
                <a:solidFill>
                  <a:schemeClr val="hlink"/>
                </a:solidFill>
                <a:hlinkClick r:id="rId33"/>
              </a:rPr>
              <a:t>http://www.github.com/DMoneigh/JStrokeServer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JStrokeServer Scan Results: </a:t>
            </a:r>
            <a:r>
              <a:rPr lang="en" sz="600" u="sng">
                <a:solidFill>
                  <a:schemeClr val="hlink"/>
                </a:solidFill>
                <a:hlinkClick r:id="rId34"/>
              </a:rPr>
              <a:t>https://www.virustotal.com/en/file/9ea237d49eb0d93a605e83c941b88ea275828103764b3c0e35a02ab851c23949/analysis/1428538399/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JWorm Source:</a:t>
            </a:r>
            <a:r>
              <a:rPr lang="en" sz="600" u="sng">
                <a:solidFill>
                  <a:schemeClr val="hlink"/>
                </a:solidFill>
                <a:hlinkClick r:id="rId35"/>
              </a:rPr>
              <a:t> http://www.github.com/DMoneigh/JWorm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600"/>
              <a:t>JWorm Scan Results: </a:t>
            </a:r>
            <a:r>
              <a:rPr lang="en" sz="600" u="sng">
                <a:solidFill>
                  <a:schemeClr val="hlink"/>
                </a:solidFill>
                <a:hlinkClick r:id="rId36"/>
              </a:rPr>
              <a:t>https://www.virustotal.com/en/file/e884cfd63a57b7e412ddb0ac521d25d9768cea967238670c74ccc21eb7676e5b/analysis/1429321631/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Bibliography &amp; References, II.</a:t>
            </a:r>
          </a:p>
        </p:txBody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Jason D. O'Grady, "Apple, Facebook Employees Hacked." ZDNet. &lt;</a:t>
            </a:r>
            <a:r>
              <a:rPr lang="en" sz="800" u="sng">
                <a:solidFill>
                  <a:schemeClr val="hlink"/>
                </a:solidFill>
                <a:hlinkClick r:id="rId3"/>
              </a:rPr>
              <a:t>http://www.zdnet.com/apple-facebook-employees-hacked-via-website-malware-java-vulnerability-7000011601/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Kerner, Sean M. "Java Primary Cause of 91 Percent of Attacks: Cisco." Java Primary Cause of 91 Percent of Attacks: Cisco. EWeek &lt;</a:t>
            </a:r>
            <a:r>
              <a:rPr lang="en" sz="800" u="sng">
                <a:solidFill>
                  <a:schemeClr val="hlink"/>
                </a:solidFill>
                <a:hlinkClick r:id="rId4"/>
              </a:rPr>
              <a:t>http://www.eweek.com/security/java-primary-cause-of-91-percent-of-attacks-cisco.html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Korolov, Maria. “Java Is the Biggest Vulnerability for US computers.” CSO Online &lt;</a:t>
            </a:r>
            <a:r>
              <a:rPr lang="en" sz="800" u="sng">
                <a:solidFill>
                  <a:schemeClr val="hlink"/>
                </a:solidFill>
                <a:hlinkClick r:id="rId5"/>
              </a:rPr>
              <a:t>http://www.csoonline.com/article/2875535/application-security/java-is-the-biggest-vulnerability-for-us-computers.html&gt;</a:t>
            </a:r>
            <a:r>
              <a:rPr lang="en" sz="800"/>
              <a:t>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Kuenning, Geoff. "How Does a Computer Virus Scan Work?" Scientific American Global. Scientific American &lt;</a:t>
            </a:r>
            <a:r>
              <a:rPr lang="en" sz="800" u="sng">
                <a:solidFill>
                  <a:schemeClr val="hlink"/>
                </a:solidFill>
                <a:hlinkClick r:id="rId6"/>
              </a:rPr>
              <a:t>http://www.scientificamerican.com/article/how-does-a-computer-virus/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Lafortune, Eric. "ProGuard." &lt;</a:t>
            </a:r>
            <a:r>
              <a:rPr lang="en" sz="800" u="sng">
                <a:solidFill>
                  <a:schemeClr val="hlink"/>
                </a:solidFill>
                <a:hlinkClick r:id="rId7"/>
              </a:rPr>
              <a:t>http://proguard.sourceforge.net/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Lindholm, Tim, Frank Yellin, Gilad Bracha, and Alex Buckley. "The Java® Virtual Machine Specification." The Java® Virtual Machine Specification. Oracle America Inc. &lt;</a:t>
            </a:r>
            <a:r>
              <a:rPr lang="en" sz="800" u="sng">
                <a:solidFill>
                  <a:schemeClr val="hlink"/>
                </a:solidFill>
                <a:hlinkClick r:id="rId8"/>
              </a:rPr>
              <a:t>http://docs.oracle.com/javase/specs/jvms/se8/html/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MediaFire. &lt;</a:t>
            </a:r>
            <a:r>
              <a:rPr lang="en" sz="800" u="sng">
                <a:solidFill>
                  <a:schemeClr val="hlink"/>
                </a:solidFill>
                <a:hlinkClick r:id="rId9"/>
              </a:rPr>
              <a:t>http://mediafire.com/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Mishra, Umakant. Methods of Virus Detection And Their Limitations, Free Journal. &lt;</a:t>
            </a:r>
            <a:r>
              <a:rPr lang="en" sz="800" u="sng">
                <a:solidFill>
                  <a:schemeClr val="hlink"/>
                </a:solidFill>
                <a:hlinkClick r:id="rId10"/>
              </a:rPr>
              <a:t>http://freejournal.heliohost.org/freejournal/public/feb2007/Methods%20of%20virus%20scanning%20and%20their%20limitations.pdf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Mutton, Paul. "PircBot Java IRC Bot." PircBot. Paul Mutton &lt;</a:t>
            </a:r>
            <a:r>
              <a:rPr lang="en" sz="800" u="sng">
                <a:solidFill>
                  <a:schemeClr val="hlink"/>
                </a:solidFill>
                <a:hlinkClick r:id="rId11"/>
              </a:rPr>
              <a:t>http://www.jibble.org/pircbot.php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Perlroth, Nicole. "Department of Homeland Security: Disable Java 'Unless It Is Absolutely Necessary'" Bits &lt;</a:t>
            </a:r>
            <a:r>
              <a:rPr lang="en" sz="800" u="sng">
                <a:solidFill>
                  <a:schemeClr val="hlink"/>
                </a:solidFill>
                <a:hlinkClick r:id="rId12"/>
              </a:rPr>
              <a:t>http://bits.blogs.nytimes.com/2013/01/14/department-of-homeland-security-disable-java-unless-it-is-absolutely-necessary/?_r=0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Rose, Margaret. "What Is Bytecode?" WhatIs.com. Tech Target &lt;</a:t>
            </a:r>
            <a:r>
              <a:rPr lang="en" sz="800" u="sng">
                <a:solidFill>
                  <a:schemeClr val="hlink"/>
                </a:solidFill>
                <a:hlinkClick r:id="rId13"/>
              </a:rPr>
              <a:t>http://whatis.techtarget.com/definition/bytecode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Schlumberger, Johannes, Christopher Kruegel, and Giovanni Vigna. "Jarhead." University of California &lt;</a:t>
            </a:r>
            <a:r>
              <a:rPr lang="en" sz="800" u="sng">
                <a:solidFill>
                  <a:schemeClr val="hlink"/>
                </a:solidFill>
                <a:hlinkClick r:id="rId14"/>
              </a:rPr>
              <a:t>http://wwwcip.cs.fau.de/~spjsschl/jarhead.pdf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Venners, Bill. "How the Java Virtual Machine Handles Method Invocation and Return." Java World &lt;</a:t>
            </a:r>
            <a:r>
              <a:rPr lang="en" sz="800" u="sng">
                <a:solidFill>
                  <a:schemeClr val="hlink"/>
                </a:solidFill>
                <a:hlinkClick r:id="rId15"/>
              </a:rPr>
              <a:t>http://www.javaworld.com/article/2076949/learn-java/how-the-java-virtual-machine-handles-method-invocation-and-return.html?page=2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Vimeo, Your Videos Belong Here. &lt;</a:t>
            </a:r>
            <a:r>
              <a:rPr lang="en" sz="800" u="sng">
                <a:solidFill>
                  <a:schemeClr val="hlink"/>
                </a:solidFill>
                <a:hlinkClick r:id="rId16"/>
              </a:rPr>
              <a:t>http://vimeo.com/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VirusTotal - Free Online Virus, Malware and URL Scanner. Google &lt;</a:t>
            </a:r>
            <a:r>
              <a:rPr lang="en" sz="800" u="sng">
                <a:solidFill>
                  <a:schemeClr val="hlink"/>
                </a:solidFill>
                <a:hlinkClick r:id="rId17"/>
              </a:rPr>
              <a:t>https://www.virustotal.com/</a:t>
            </a:r>
            <a:r>
              <a:rPr lang="en" sz="800"/>
              <a:t>&gt;.</a:t>
            </a:r>
          </a:p>
          <a:p>
            <a:pPr indent="-2286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Wagenseil, Paul. "Microsoft's Macs Hacked in Java Attack." Yahoo! News. &lt;</a:t>
            </a:r>
            <a:r>
              <a:rPr lang="en" sz="800" u="sng">
                <a:solidFill>
                  <a:schemeClr val="hlink"/>
                </a:solidFill>
                <a:hlinkClick r:id="rId18"/>
              </a:rPr>
              <a:t>http://news.yahoo.com/microsofts-macs-hacked-java-attack-045502922.html</a:t>
            </a:r>
            <a:r>
              <a:rPr lang="en" sz="800"/>
              <a:t>&gt;.</a:t>
            </a:r>
          </a:p>
          <a:p>
            <a:pPr indent="-228600" lvl="0" marL="45720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" sz="800"/>
              <a:t>YouTube. &lt;</a:t>
            </a:r>
            <a:r>
              <a:rPr lang="en" sz="800" u="sng">
                <a:solidFill>
                  <a:schemeClr val="hlink"/>
                </a:solidFill>
                <a:hlinkClick r:id="rId19"/>
              </a:rPr>
              <a:t>http://www.youtube.com/</a:t>
            </a:r>
            <a:r>
              <a:rPr lang="en" sz="800"/>
              <a:t>&gt;.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x="394325" y="1320451"/>
            <a:ext cx="8229600" cy="18863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6000"/>
              <a:t>Questions?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Over 3 Billion Devices Run Java</a:t>
            </a:r>
          </a:p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500"/>
              <a:t>It is a programming language designed to create programs that could be ran on any operating system.</a:t>
            </a:r>
          </a:p>
          <a:p>
            <a: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500"/>
              <a:t>Was the cause of 91% of all cyber attacks in 2013. (exploit percentage dropped 34% in 2014)</a:t>
            </a:r>
          </a:p>
          <a:p>
            <a: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500"/>
              <a:t>Virus Scanners have great difficulty detecting malicious Java programs.</a:t>
            </a:r>
          </a:p>
          <a:p>
            <a: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500"/>
              <a:t>A method has to be developed in order to detect malicious Java programs.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Research</a:t>
            </a:r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Char char="●"/>
            </a:pPr>
            <a:r>
              <a:rPr lang="en" sz="2400"/>
              <a:t>Java Bytecode</a:t>
            </a:r>
          </a:p>
          <a:p>
            <a: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Char char="○"/>
            </a:pPr>
            <a:r>
              <a:rPr b="1" lang="en" sz="1500"/>
              <a:t>Instruction Set</a:t>
            </a:r>
            <a:r>
              <a:rPr lang="en" sz="1500"/>
              <a:t> of the Java Virtual Machine (JVM)</a:t>
            </a:r>
          </a:p>
          <a:p>
            <a: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Char char="○"/>
            </a:pPr>
            <a:r>
              <a:rPr lang="en" sz="1500"/>
              <a:t>Tells the JVM how to </a:t>
            </a:r>
            <a:r>
              <a:rPr b="1" lang="en" sz="1500"/>
              <a:t>execute</a:t>
            </a:r>
            <a:r>
              <a:rPr lang="en" sz="1500"/>
              <a:t> a Java program (i.e. applets, classes, and jars)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Char char="●"/>
            </a:pPr>
            <a:r>
              <a:rPr lang="en" sz="2400"/>
              <a:t>Methods of Virus Scanning</a:t>
            </a:r>
          </a:p>
          <a:p>
            <a: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Char char="○"/>
            </a:pPr>
            <a:r>
              <a:rPr b="1" lang="en" sz="1500"/>
              <a:t>Signature Scan</a:t>
            </a:r>
            <a:r>
              <a:rPr lang="en" sz="1500"/>
              <a:t> identifies a virus by static string sequence of bytes (i.e. code patterns)</a:t>
            </a:r>
          </a:p>
          <a:p>
            <a: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Char char="○"/>
            </a:pPr>
            <a:r>
              <a:rPr b="1" lang="en" sz="1500"/>
              <a:t>Behavioral Scan</a:t>
            </a:r>
            <a:r>
              <a:rPr lang="en" sz="1500"/>
              <a:t> identifies a virus by abnormal code actions (i.e. making attempts to reformat the hard drive, modify system files)</a:t>
            </a:r>
          </a:p>
          <a:p>
            <a:pPr indent="-323850" lvl="1" marL="9144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Char char="○"/>
            </a:pPr>
            <a:r>
              <a:rPr b="1" lang="en" sz="1500"/>
              <a:t>Generic Scan</a:t>
            </a:r>
            <a:r>
              <a:rPr lang="en" sz="1500"/>
              <a:t> identifies a virus by appearance (i.e. file hashes, file size, file name, file location)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Hypothesis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400"/>
              <a:t>Java Bytecode analysis could be used to help identify malicious Java programs.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400"/>
              <a:t>A Java program crafted to understand threatening Java Bytecode instructions could be used to detect malicious Java programs.</a:t>
            </a:r>
          </a:p>
          <a:p>
            <a:pPr indent="-228600" lvl="0" marL="45720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400"/>
              <a:t>Because the user will have to specify the threatening Java Bytecode instructions, detection success rate is dependent upon the user’s input.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Materials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Laptop or Computer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Eclipse Luna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Java Runtime Environment and Java Development Kit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ObjectWeb ASM API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Jsoup API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Apache Commons IO API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PircBot API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JNativeHook API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Java Virtual Machine Specification</a:t>
            </a:r>
          </a:p>
          <a:p>
            <a:pPr indent="-228600" lvl="0" marL="45720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1600"/>
              <a:t>VirusTotal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Experimentation, Part I. 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000"/>
              <a:t>Understood that although many Java programs could be written differently to accomplish a common goal, their bytecode instructions would not be identical. Similarities between the bytecode instructions of the Java programs would have to be identified.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000"/>
              <a:t>Created, tested, and analyzed the bytecode instructions of 4 malicious Open-Source Java programs: </a:t>
            </a:r>
            <a:r>
              <a:rPr lang="en" sz="2000" u="sng">
                <a:solidFill>
                  <a:schemeClr val="hlink"/>
                </a:solidFill>
                <a:hlinkClick r:id="rId3"/>
              </a:rPr>
              <a:t>JStrokeClient</a:t>
            </a:r>
            <a:r>
              <a:rPr lang="en" sz="2000"/>
              <a:t>, </a:t>
            </a:r>
            <a:r>
              <a:rPr lang="en" sz="2000" u="sng">
                <a:solidFill>
                  <a:schemeClr val="hlink"/>
                </a:solidFill>
                <a:hlinkClick r:id="rId4"/>
              </a:rPr>
              <a:t>JStrokeServer</a:t>
            </a:r>
            <a:r>
              <a:rPr lang="en" sz="2000"/>
              <a:t>, </a:t>
            </a:r>
            <a:r>
              <a:rPr lang="en" sz="2000" u="sng">
                <a:solidFill>
                  <a:schemeClr val="hlink"/>
                </a:solidFill>
                <a:hlinkClick r:id="rId5"/>
              </a:rPr>
              <a:t>JManager</a:t>
            </a:r>
            <a:r>
              <a:rPr lang="en" sz="2000"/>
              <a:t>, and </a:t>
            </a:r>
            <a:r>
              <a:rPr lang="en" sz="2000" u="sng">
                <a:solidFill>
                  <a:schemeClr val="hlink"/>
                </a:solidFill>
                <a:hlinkClick r:id="rId6"/>
              </a:rPr>
              <a:t>JWorm</a:t>
            </a:r>
            <a:r>
              <a:rPr lang="en" sz="2000"/>
              <a:t>.</a:t>
            </a:r>
          </a:p>
          <a:p>
            <a:pPr indent="-228600" lvl="0" marL="457200" rtl="0">
              <a:spcBef>
                <a:spcPts val="0"/>
              </a:spcBef>
              <a:spcAft>
                <a:spcPts val="1000"/>
              </a:spcAft>
              <a:buSzPct val="100000"/>
            </a:pPr>
            <a:r>
              <a:rPr lang="en" sz="2000"/>
              <a:t>The bytecode instructions of each individual malicious Java program contained method invocations that matched the functionality of the program.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Analyzing Bytecode Instructions</a:t>
            </a:r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4" name="Shape 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1200150"/>
            <a:ext cx="8229599" cy="3779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JStrokeClient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An Open-Source Java Keylogger Client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Gets the hostname of the user’s computer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Records the keys typed by the user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Sends the hostname to a JStrokeServer</a:t>
            </a:r>
          </a:p>
          <a:p>
            <a:pPr indent="-228600" lvl="1" marL="914400" rtl="0">
              <a:spcBef>
                <a:spcPts val="0"/>
              </a:spcBef>
              <a:spcAft>
                <a:spcPts val="1000"/>
              </a:spcAft>
            </a:pPr>
            <a:r>
              <a:rPr lang="en"/>
              <a:t>Sends the recorded keys to a JStrokeServer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