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7" name="Shape 17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83" name="Shape 18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89" name="Shape 18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95" name="Shape 19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00" name="Shape 20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457200" y="563759"/>
            <a:ext cx="8229600" cy="3009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7200"/>
            </a:lvl1pPr>
            <a:lvl2pPr>
              <a:spcBef>
                <a:spcPts val="0"/>
              </a:spcBef>
              <a:buSzPct val="100000"/>
              <a:defRPr sz="7200"/>
            </a:lvl2pPr>
            <a:lvl3pPr>
              <a:spcBef>
                <a:spcPts val="0"/>
              </a:spcBef>
              <a:buSzPct val="100000"/>
              <a:defRPr sz="7200"/>
            </a:lvl3pPr>
            <a:lvl4pPr>
              <a:spcBef>
                <a:spcPts val="0"/>
              </a:spcBef>
              <a:buSzPct val="100000"/>
              <a:defRPr sz="7200"/>
            </a:lvl4pPr>
            <a:lvl5pPr>
              <a:spcBef>
                <a:spcPts val="0"/>
              </a:spcBef>
              <a:buSzPct val="100000"/>
              <a:defRPr sz="7200"/>
            </a:lvl5pPr>
            <a:lvl6pPr>
              <a:spcBef>
                <a:spcPts val="0"/>
              </a:spcBef>
              <a:buSzPct val="100000"/>
              <a:defRPr sz="7200"/>
            </a:lvl6pPr>
            <a:lvl7pPr>
              <a:spcBef>
                <a:spcPts val="0"/>
              </a:spcBef>
              <a:buSzPct val="100000"/>
              <a:defRPr sz="7200"/>
            </a:lvl7pPr>
            <a:lvl8pPr>
              <a:spcBef>
                <a:spcPts val="0"/>
              </a:spcBef>
              <a:buSzPct val="100000"/>
              <a:defRPr sz="7200"/>
            </a:lvl8pPr>
            <a:lvl9pPr>
              <a:spcBef>
                <a:spcPts val="0"/>
              </a:spcBef>
              <a:buSzPct val="100000"/>
              <a:defRPr sz="7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457200" y="3716392"/>
            <a:ext cx="8229600" cy="123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9pPr>
          </a:lstStyle>
          <a:p/>
        </p:txBody>
      </p:sp>
      <p:cxnSp>
        <p:nvCxnSpPr>
          <p:cNvPr id="12" name="Shape 12"/>
          <p:cNvCxnSpPr/>
          <p:nvPr/>
        </p:nvCxnSpPr>
        <p:spPr>
          <a:xfrm>
            <a:off x="457200" y="411479"/>
            <a:ext cx="8229600" cy="0"/>
          </a:xfrm>
          <a:prstGeom prst="straightConnector1">
            <a:avLst/>
          </a:prstGeom>
          <a:noFill/>
          <a:ln cap="flat" cmpd="sng" w="57150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" name="Shape 13"/>
          <p:cNvCxnSpPr/>
          <p:nvPr/>
        </p:nvCxnSpPr>
        <p:spPr>
          <a:xfrm>
            <a:off x="457200" y="3633382"/>
            <a:ext cx="8229600" cy="0"/>
          </a:xfrm>
          <a:prstGeom prst="straightConnector1">
            <a:avLst/>
          </a:prstGeom>
          <a:noFill/>
          <a:ln cap="flat" cmpd="sng" w="57150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4" name="Shape 14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>
                <a:solidFill>
                  <a:srgbClr val="DA0002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DA0002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DA0002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DA0002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DA0002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DA0002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DA0002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DA0002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DA0002"/>
                </a:solidFill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cxnSp>
        <p:nvCxnSpPr>
          <p:cNvPr id="18" name="Shape 18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cap="flat" cmpd="sng" w="50800">
            <a:solidFill>
              <a:srgbClr val="DA000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9" name="Shape 19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>
                <a:solidFill>
                  <a:srgbClr val="DA0002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DA0002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DA0002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DA0002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DA0002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DA0002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DA0002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DA0002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DA0002"/>
                </a:solidFill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cxnSp>
        <p:nvCxnSpPr>
          <p:cNvPr id="24" name="Shape 24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cap="flat" cmpd="sng" w="50800">
            <a:solidFill>
              <a:srgbClr val="DA000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5" name="Shape 25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cxnSp>
        <p:nvCxnSpPr>
          <p:cNvPr id="28" name="Shape 28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cap="flat" cmpd="sng" w="50800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9" name="Shape 29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idx="1" type="body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SzPct val="100000"/>
              <a:buNone/>
              <a:defRPr sz="1800"/>
            </a:lvl1pPr>
          </a:lstStyle>
          <a:p/>
        </p:txBody>
      </p:sp>
      <p:cxnSp>
        <p:nvCxnSpPr>
          <p:cNvPr id="32" name="Shape 32"/>
          <p:cNvCxnSpPr/>
          <p:nvPr/>
        </p:nvCxnSpPr>
        <p:spPr>
          <a:xfrm>
            <a:off x="457200" y="4317760"/>
            <a:ext cx="8229600" cy="0"/>
          </a:xfrm>
          <a:prstGeom prst="straightConnector1">
            <a:avLst/>
          </a:prstGeom>
          <a:noFill/>
          <a:ln cap="flat" cmpd="sng" w="5080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3" name="Shape 3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hape 35"/>
          <p:cNvCxnSpPr/>
          <p:nvPr/>
        </p:nvCxnSpPr>
        <p:spPr>
          <a:xfrm>
            <a:off x="457200" y="113139"/>
            <a:ext cx="8229600" cy="0"/>
          </a:xfrm>
          <a:prstGeom prst="straightConnector1">
            <a:avLst/>
          </a:prstGeom>
          <a:noFill/>
          <a:ln cap="flat" cmpd="sng" w="5080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6" name="Shape 3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1pPr>
            <a:lvl2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2pPr>
            <a:lvl3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3pPr>
            <a:lvl4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4pPr>
            <a:lvl5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5pPr>
            <a:lvl6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6pPr>
            <a:lvl7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7pPr>
            <a:lvl8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8pPr>
            <a:lvl9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  <p:cxnSp>
        <p:nvCxnSpPr>
          <p:cNvPr id="7" name="Shape 7"/>
          <p:cNvCxnSpPr/>
          <p:nvPr/>
        </p:nvCxnSpPr>
        <p:spPr>
          <a:xfrm>
            <a:off x="457200" y="5023259"/>
            <a:ext cx="8229600" cy="0"/>
          </a:xfrm>
          <a:prstGeom prst="straightConnector1">
            <a:avLst/>
          </a:prstGeom>
          <a:noFill/>
          <a:ln cap="flat" cmpd="sng" w="5080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" name="Shape 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dk1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0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01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07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s://www.github.com/DMoneigh/JScanner" TargetMode="Externa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08.png"/><Relationship Id="rId4" Type="http://schemas.openxmlformats.org/officeDocument/2006/relationships/image" Target="../media/image05.png"/><Relationship Id="rId5" Type="http://schemas.openxmlformats.org/officeDocument/2006/relationships/image" Target="../media/image10.png"/><Relationship Id="rId6" Type="http://schemas.openxmlformats.org/officeDocument/2006/relationships/image" Target="../media/image03.png"/><Relationship Id="rId7" Type="http://schemas.openxmlformats.org/officeDocument/2006/relationships/image" Target="../media/image04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06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09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20" Type="http://schemas.openxmlformats.org/officeDocument/2006/relationships/hyperlink" Target="http://nakedsecurity.sophos.com/2013/02/02/twitter-hacked-at-least-250000-users-affected-what-you-can-do-to-protect-yourself/" TargetMode="External"/><Relationship Id="rId22" Type="http://schemas.openxmlformats.org/officeDocument/2006/relationships/hyperlink" Target="http://www.eastaughs.fsnet.co.uk/cpu/execution-instructions.htm" TargetMode="External"/><Relationship Id="rId21" Type="http://schemas.openxmlformats.org/officeDocument/2006/relationships/hyperlink" Target="http://www.westernfrontonline.net/news/article_1c783606-6a2c-11e2-8d66-001a4bcf6878.html" TargetMode="External"/><Relationship Id="rId24" Type="http://schemas.openxmlformats.org/officeDocument/2006/relationships/hyperlink" Target="http://www.symantec.com/connect/articles/how-symantec-antivirus-system-detects-viruses" TargetMode="External"/><Relationship Id="rId23" Type="http://schemas.openxmlformats.org/officeDocument/2006/relationships/hyperlink" Target="http://www.eclipse.org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hyperlink" Target="http://commons.apache.org/" TargetMode="External"/><Relationship Id="rId4" Type="http://schemas.openxmlformats.org/officeDocument/2006/relationships/hyperlink" Target="http://www.github.com/" TargetMode="External"/><Relationship Id="rId9" Type="http://schemas.openxmlformats.org/officeDocument/2006/relationships/hyperlink" Target="http://self.gutenberg.org/articles/java_virtual_machine" TargetMode="External"/><Relationship Id="rId26" Type="http://schemas.openxmlformats.org/officeDocument/2006/relationships/hyperlink" Target="http://jsoup.org/" TargetMode="External"/><Relationship Id="rId25" Type="http://schemas.openxmlformats.org/officeDocument/2006/relationships/hyperlink" Target="http://www.brainjar.com/java/games/asteroids/" TargetMode="External"/><Relationship Id="rId28" Type="http://schemas.openxmlformats.org/officeDocument/2006/relationships/hyperlink" Target="http://www.github.com/DMoneigh/JManager" TargetMode="External"/><Relationship Id="rId27" Type="http://schemas.openxmlformats.org/officeDocument/2006/relationships/hyperlink" Target="http://www.zdnet.com/article/three-billion-devices-run-java-yeah-but-do-they-like-it/" TargetMode="External"/><Relationship Id="rId5" Type="http://schemas.openxmlformats.org/officeDocument/2006/relationships/hyperlink" Target="http://www.cisco.com/web/offer/gist_ty2_asset/Cisco_2014_ASR.pdf" TargetMode="External"/><Relationship Id="rId6" Type="http://schemas.openxmlformats.org/officeDocument/2006/relationships/hyperlink" Target="http://www.cisco.com/web/offer/gist_ty2_asset/Cisco_2015_ASR.pdf" TargetMode="External"/><Relationship Id="rId29" Type="http://schemas.openxmlformats.org/officeDocument/2006/relationships/hyperlink" Target="https://www.virustotal.com/en/file/58202ce3d5179f0a67e14f904075595ab1e945073fad5d3b4ea3ff2b5189f82c/analysis/1429321521/" TargetMode="External"/><Relationship Id="rId7" Type="http://schemas.openxmlformats.org/officeDocument/2006/relationships/hyperlink" Target="http://www.e-t.com/jshrink.html" TargetMode="External"/><Relationship Id="rId8" Type="http://schemas.openxmlformats.org/officeDocument/2006/relationships/hyperlink" Target="http://tech.firstpost.com/news-analysis/us-homeland-security-says-oracles-java-update-is-not-enough-212595.html" TargetMode="External"/><Relationship Id="rId31" Type="http://schemas.openxmlformats.org/officeDocument/2006/relationships/hyperlink" Target="http://www.github.com/DMoneigh/JStrokeClient" TargetMode="External"/><Relationship Id="rId30" Type="http://schemas.openxmlformats.org/officeDocument/2006/relationships/hyperlink" Target="http://www.github.com/DMoneigh/JScanner" TargetMode="External"/><Relationship Id="rId11" Type="http://schemas.openxmlformats.org/officeDocument/2006/relationships/hyperlink" Target="http://www.metasploit.com" TargetMode="External"/><Relationship Id="rId33" Type="http://schemas.openxmlformats.org/officeDocument/2006/relationships/hyperlink" Target="http://www.github.com/DMoneigh/JStrokeServer" TargetMode="External"/><Relationship Id="rId10" Type="http://schemas.openxmlformats.org/officeDocument/2006/relationships/hyperlink" Target="http://www.java.com/en/about/" TargetMode="External"/><Relationship Id="rId32" Type="http://schemas.openxmlformats.org/officeDocument/2006/relationships/hyperlink" Target="https://www.virustotal.com/en/file/fa7e080fe8bdfb9580ba94457a99fc725679b1dfd42acec9b0ade0ef07a48576/analysis/1428538328/" TargetMode="External"/><Relationship Id="rId13" Type="http://schemas.openxmlformats.org/officeDocument/2006/relationships/hyperlink" Target="http://www.burning-glass.com/research/cybersecurity/" TargetMode="External"/><Relationship Id="rId35" Type="http://schemas.openxmlformats.org/officeDocument/2006/relationships/hyperlink" Target="http://www.github.com/DMoneigh/JWorm" TargetMode="External"/><Relationship Id="rId12" Type="http://schemas.openxmlformats.org/officeDocument/2006/relationships/hyperlink" Target="http://sandmark.cs.arizona.edu/" TargetMode="External"/><Relationship Id="rId34" Type="http://schemas.openxmlformats.org/officeDocument/2006/relationships/hyperlink" Target="https://www.virustotal.com/en/file/9ea237d49eb0d93a605e83c941b88ea275828103764b3c0e35a02ab851c23949/analysis/1428538399/" TargetMode="External"/><Relationship Id="rId15" Type="http://schemas.openxmlformats.org/officeDocument/2006/relationships/hyperlink" Target="http://www.hostgator.com/" TargetMode="External"/><Relationship Id="rId14" Type="http://schemas.openxmlformats.org/officeDocument/2006/relationships/hyperlink" Target="http://cvedetails.com/" TargetMode="External"/><Relationship Id="rId36" Type="http://schemas.openxmlformats.org/officeDocument/2006/relationships/hyperlink" Target="https://www.virustotal.com/en/file/e884cfd63a57b7e412ddb0ac521d25d9768cea967238670c74ccc21eb7676e5b/analysis/1429321631/" TargetMode="External"/><Relationship Id="rId17" Type="http://schemas.openxmlformats.org/officeDocument/2006/relationships/hyperlink" Target="http://zetcode.com/" TargetMode="External"/><Relationship Id="rId16" Type="http://schemas.openxmlformats.org/officeDocument/2006/relationships/hyperlink" Target="https://github.com/kwhat/jnativehook/releases" TargetMode="External"/><Relationship Id="rId19" Type="http://schemas.openxmlformats.org/officeDocument/2006/relationships/hyperlink" Target="https://books.google.com/books?id=OZfKAQAAQBAJ" TargetMode="External"/><Relationship Id="rId18" Type="http://schemas.openxmlformats.org/officeDocument/2006/relationships/hyperlink" Target="http://asm.ow2.org/" TargetMode="Externa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hyperlink" Target="http://www.zdnet.com/apple-facebook-employees-hacked-via-website-malware-java-vulnerability-7000011601/" TargetMode="External"/><Relationship Id="rId4" Type="http://schemas.openxmlformats.org/officeDocument/2006/relationships/hyperlink" Target="http://www.eweek.com/security/java-primary-cause-of-91-percent-of-attacks-cisco.html" TargetMode="External"/><Relationship Id="rId9" Type="http://schemas.openxmlformats.org/officeDocument/2006/relationships/hyperlink" Target="http://mediafire.com/" TargetMode="External"/><Relationship Id="rId5" Type="http://schemas.openxmlformats.org/officeDocument/2006/relationships/hyperlink" Target="http://www.csoonline.com/article/2875535/application-security/java-is-the-biggest-vulnerability-for-us-computers.html&gt;" TargetMode="External"/><Relationship Id="rId6" Type="http://schemas.openxmlformats.org/officeDocument/2006/relationships/hyperlink" Target="http://www.scientificamerican.com/article/how-does-a-computer-virus/" TargetMode="External"/><Relationship Id="rId7" Type="http://schemas.openxmlformats.org/officeDocument/2006/relationships/hyperlink" Target="http://proguard.sourceforge.net/" TargetMode="External"/><Relationship Id="rId8" Type="http://schemas.openxmlformats.org/officeDocument/2006/relationships/hyperlink" Target="http://docs.oracle.com/javase/specs/jvms/se8/html/" TargetMode="External"/><Relationship Id="rId11" Type="http://schemas.openxmlformats.org/officeDocument/2006/relationships/hyperlink" Target="http://www.jibble.org/pircbot.php" TargetMode="External"/><Relationship Id="rId10" Type="http://schemas.openxmlformats.org/officeDocument/2006/relationships/hyperlink" Target="http://freejournal.heliohost.org/freejournal/public/feb2007/Methods%20of%20virus%20scanning%20and%20their%20limitations.pdf" TargetMode="External"/><Relationship Id="rId13" Type="http://schemas.openxmlformats.org/officeDocument/2006/relationships/hyperlink" Target="http://whatis.techtarget.com/definition/bytecode" TargetMode="External"/><Relationship Id="rId12" Type="http://schemas.openxmlformats.org/officeDocument/2006/relationships/hyperlink" Target="http://bits.blogs.nytimes.com/2013/01/14/department-of-homeland-security-disable-java-unless-it-is-absolutely-necessary/?_r=0" TargetMode="External"/><Relationship Id="rId15" Type="http://schemas.openxmlformats.org/officeDocument/2006/relationships/hyperlink" Target="http://www.javaworld.com/article/2076949/learn-java/how-the-java-virtual-machine-handles-method-invocation-and-return.html?page=2" TargetMode="External"/><Relationship Id="rId14" Type="http://schemas.openxmlformats.org/officeDocument/2006/relationships/hyperlink" Target="http://wwwcip.cs.fau.de/~spjsschl/jarhead.pdf" TargetMode="External"/><Relationship Id="rId17" Type="http://schemas.openxmlformats.org/officeDocument/2006/relationships/hyperlink" Target="https://www.virustotal.com/" TargetMode="External"/><Relationship Id="rId16" Type="http://schemas.openxmlformats.org/officeDocument/2006/relationships/hyperlink" Target="http://vimeo.com/" TargetMode="External"/><Relationship Id="rId19" Type="http://schemas.openxmlformats.org/officeDocument/2006/relationships/hyperlink" Target="http://www.youtube.com/" TargetMode="External"/><Relationship Id="rId18" Type="http://schemas.openxmlformats.org/officeDocument/2006/relationships/hyperlink" Target="http://news.yahoo.com/microsofts-macs-hacked-java-attack-045502922.html" TargetMode="Externa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www.github.com/DMoneigh/JStrokeClient" TargetMode="External"/><Relationship Id="rId4" Type="http://schemas.openxmlformats.org/officeDocument/2006/relationships/hyperlink" Target="https://www.github.com/DMoneigh/JStrokeServer" TargetMode="External"/><Relationship Id="rId5" Type="http://schemas.openxmlformats.org/officeDocument/2006/relationships/hyperlink" Target="https://www.github.com/DMoneigh/JManager" TargetMode="External"/><Relationship Id="rId6" Type="http://schemas.openxmlformats.org/officeDocument/2006/relationships/hyperlink" Target="https://www.github.com/DMoneigh/JWorm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0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/>
          <p:nvPr>
            <p:ph type="ctrTitle"/>
          </p:nvPr>
        </p:nvSpPr>
        <p:spPr>
          <a:xfrm>
            <a:off x="457200" y="278459"/>
            <a:ext cx="8229600" cy="3009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 algn="ctr">
              <a:spcBef>
                <a:spcPts val="0"/>
              </a:spcBef>
              <a:buNone/>
            </a:pPr>
            <a:r>
              <a:t/>
            </a:r>
            <a:endParaRPr/>
          </a:p>
          <a:p>
            <a:pPr algn="ctr">
              <a:spcBef>
                <a:spcPts val="0"/>
              </a:spcBef>
              <a:buNone/>
            </a:pPr>
            <a:r>
              <a:rPr lang="en"/>
              <a:t>JSCANNER</a:t>
            </a:r>
          </a:p>
        </p:txBody>
      </p:sp>
      <p:sp>
        <p:nvSpPr>
          <p:cNvPr id="39" name="Shape 39"/>
          <p:cNvSpPr txBox="1"/>
          <p:nvPr>
            <p:ph idx="1" type="subTitle"/>
          </p:nvPr>
        </p:nvSpPr>
        <p:spPr>
          <a:xfrm>
            <a:off x="457200" y="3716392"/>
            <a:ext cx="8229600" cy="123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4000"/>
              <a:t>An Open-Source Java Malware Defense Tool</a:t>
            </a:r>
          </a:p>
        </p:txBody>
      </p:sp>
      <p:sp>
        <p:nvSpPr>
          <p:cNvPr id="40" name="Shape 40"/>
          <p:cNvSpPr txBox="1"/>
          <p:nvPr/>
        </p:nvSpPr>
        <p:spPr>
          <a:xfrm>
            <a:off x="6788800" y="4683300"/>
            <a:ext cx="2095200" cy="46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chemeClr val="dk2"/>
                </a:solidFill>
              </a:rPr>
              <a:t>By: Desmond Jackson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JStrokeServer</a:t>
            </a:r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spcAft>
                <a:spcPts val="1000"/>
              </a:spcAft>
            </a:pPr>
            <a:r>
              <a:rPr lang="en"/>
              <a:t>An Open-Source Java Keylogger Server</a:t>
            </a:r>
          </a:p>
          <a:p>
            <a:pPr indent="-228600" lvl="1" marL="914400" rtl="0">
              <a:spcBef>
                <a:spcPts val="0"/>
              </a:spcBef>
              <a:spcAft>
                <a:spcPts val="1000"/>
              </a:spcAft>
            </a:pPr>
            <a:r>
              <a:rPr lang="en"/>
              <a:t>Receives the hostname from a JStrokeClient</a:t>
            </a:r>
          </a:p>
          <a:p>
            <a:pPr indent="-228600" lvl="1" marL="914400" rtl="0">
              <a:spcBef>
                <a:spcPts val="0"/>
              </a:spcBef>
              <a:spcAft>
                <a:spcPts val="1000"/>
              </a:spcAft>
            </a:pPr>
            <a:r>
              <a:rPr lang="en"/>
              <a:t>Creates a text file with the hostname received</a:t>
            </a:r>
          </a:p>
          <a:p>
            <a:pPr indent="-228600" lvl="1" marL="914400" rtl="0">
              <a:spcBef>
                <a:spcPts val="0"/>
              </a:spcBef>
              <a:spcAft>
                <a:spcPts val="1000"/>
              </a:spcAft>
            </a:pPr>
            <a:r>
              <a:rPr lang="en"/>
              <a:t>Receives the recorded keys from a JStrokeClient</a:t>
            </a:r>
          </a:p>
          <a:p>
            <a:pPr indent="-228600" lvl="1" marL="914400" rtl="0">
              <a:spcBef>
                <a:spcPts val="0"/>
              </a:spcBef>
              <a:spcAft>
                <a:spcPts val="1000"/>
              </a:spcAft>
            </a:pPr>
            <a:r>
              <a:rPr lang="en"/>
              <a:t>Stores the recorded keys into the created text file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JStroke Visual</a:t>
            </a:r>
          </a:p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03" name="Shape 10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1200150"/>
            <a:ext cx="8229599" cy="3798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JManager</a:t>
            </a: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" sz="2000"/>
              <a:t>An Open-Source Java Remote Administration Tool</a:t>
            </a:r>
          </a:p>
          <a:p>
            <a:pPr indent="-228600" lvl="1" marL="914400" rtl="0"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" sz="1600"/>
              <a:t>Connects to an Internet Relay Chat (IRC or chatroom)</a:t>
            </a:r>
          </a:p>
          <a:p>
            <a:pPr indent="-228600" lvl="1" marL="914400" rtl="0"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" sz="1600"/>
              <a:t>Receives and executes chat messages as commands</a:t>
            </a:r>
          </a:p>
          <a:p>
            <a:pPr indent="-228600" lvl="1" marL="914400" rtl="0"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" sz="1600"/>
              <a:t>Commands</a:t>
            </a:r>
          </a:p>
          <a:p>
            <a:pPr indent="-2286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Delete - Deletes a specified file</a:t>
            </a:r>
          </a:p>
          <a:p>
            <a:pPr indent="-2286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Download - Downloads a file from the internet</a:t>
            </a:r>
          </a:p>
          <a:p>
            <a:pPr indent="-2286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HomeDirectory - Gets the home directory of the user’s computer</a:t>
            </a:r>
          </a:p>
          <a:p>
            <a:pPr indent="-2286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List - Lists files in a specified directory</a:t>
            </a:r>
          </a:p>
          <a:p>
            <a:pPr indent="-2286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OSName - Gets the Operating System name</a:t>
            </a:r>
          </a:p>
          <a:p>
            <a:pPr indent="-2286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Ping - Replies with the word “pong”</a:t>
            </a:r>
          </a:p>
          <a:p>
            <a:pPr indent="-2286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Quit - Exits the IRC</a:t>
            </a:r>
          </a:p>
          <a:p>
            <a:pPr indent="-2286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Run - Runs a command on the native command line interface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JManager Visual</a:t>
            </a:r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16" name="Shape 1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1200150"/>
            <a:ext cx="8229599" cy="38195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JWorm</a:t>
            </a:r>
          </a:p>
        </p:txBody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spcAft>
                <a:spcPts val="1000"/>
              </a:spcAft>
            </a:pPr>
            <a:r>
              <a:rPr lang="en"/>
              <a:t>An Open-Source Java Worm</a:t>
            </a:r>
          </a:p>
          <a:p>
            <a:pPr indent="-228600" lvl="1" marL="914400" rtl="0">
              <a:spcBef>
                <a:spcPts val="0"/>
              </a:spcBef>
              <a:spcAft>
                <a:spcPts val="1000"/>
              </a:spcAft>
            </a:pPr>
            <a:r>
              <a:rPr lang="en"/>
              <a:t>Replicates by infecting executable Jar files that are not already infected with JWorm.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Once Jar files are infected, if executed, they will continue JWorm’s replication function.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JWorm Visual</a:t>
            </a:r>
          </a:p>
        </p:txBody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29" name="Shape 1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1247325"/>
            <a:ext cx="8229599" cy="3766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Experimentation, Part II.</a:t>
            </a:r>
          </a:p>
        </p:txBody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457200" y="10477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" sz="2000"/>
              <a:t>Developed </a:t>
            </a:r>
            <a:r>
              <a:rPr lang="en" sz="2000" u="sng">
                <a:solidFill>
                  <a:schemeClr val="hlink"/>
                </a:solidFill>
                <a:hlinkClick r:id="rId3"/>
              </a:rPr>
              <a:t>JScanner</a:t>
            </a:r>
            <a:r>
              <a:rPr lang="en" sz="2000"/>
              <a:t> to scan Java programs for bytecode instructions that users define as malicious. Features include:</a:t>
            </a:r>
          </a:p>
          <a:p>
            <a:pPr indent="-228600" lvl="1" marL="914400" rtl="0">
              <a:spcBef>
                <a:spcPts val="1000"/>
              </a:spcBef>
              <a:spcAft>
                <a:spcPts val="1000"/>
              </a:spcAft>
              <a:buSzPct val="100000"/>
            </a:pPr>
            <a:r>
              <a:rPr lang="en" sz="1600"/>
              <a:t>Easy-To-Use graphical user interface</a:t>
            </a:r>
          </a:p>
          <a:p>
            <a:pPr indent="-228600" lvl="1" marL="914400" rtl="0">
              <a:spcBef>
                <a:spcPts val="1000"/>
              </a:spcBef>
              <a:spcAft>
                <a:spcPts val="1000"/>
              </a:spcAft>
              <a:buSzPct val="100000"/>
            </a:pPr>
            <a:r>
              <a:rPr lang="en" sz="1600"/>
              <a:t>Ability to scan Java Applets, Jar files, and Class files</a:t>
            </a:r>
          </a:p>
          <a:p>
            <a:pPr indent="-228600" lvl="1" marL="914400" rtl="0">
              <a:spcBef>
                <a:spcPts val="1000"/>
              </a:spcBef>
              <a:spcAft>
                <a:spcPts val="1000"/>
              </a:spcAft>
              <a:buSzPct val="100000"/>
            </a:pPr>
            <a:r>
              <a:rPr lang="en" sz="1600"/>
              <a:t>Ability to create and select threatening bytecode instructions for scanning</a:t>
            </a:r>
          </a:p>
          <a:p>
            <a:pPr indent="-228600" lvl="1" marL="914400" rtl="0">
              <a:spcBef>
                <a:spcPts val="1000"/>
              </a:spcBef>
              <a:spcAft>
                <a:spcPts val="1000"/>
              </a:spcAft>
              <a:buSzPct val="100000"/>
            </a:pPr>
            <a:r>
              <a:rPr lang="en" sz="1600"/>
              <a:t>Ability to hook method calls of a Java program using JScanner to observe interactions with external entities (i.e. files, servers)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" sz="2000"/>
              <a:t>Scanned the malicious Java programs with JScanner and the 57 commercial antivirus products of VirusTotal. The results were recorded.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JScanner Screenshots</a:t>
            </a:r>
          </a:p>
        </p:txBody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42" name="Shape 1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1200150"/>
            <a:ext cx="2553750" cy="18751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Shape 14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7199" y="3075274"/>
            <a:ext cx="2553750" cy="18751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Shape 14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010950" y="1200150"/>
            <a:ext cx="2834924" cy="3725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Shape 14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851875" y="1200150"/>
            <a:ext cx="2834924" cy="19748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Shape 14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851875" y="3075275"/>
            <a:ext cx="2834925" cy="1808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JScanner Algorithm</a:t>
            </a:r>
          </a:p>
        </p:txBody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53" name="Shape 1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1217775"/>
            <a:ext cx="8273725" cy="3725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VirusTotal</a:t>
            </a:r>
          </a:p>
        </p:txBody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" sz="2800"/>
              <a:t>A subsidiary of Google that analyzes files and URLs for viruses, worms, trojans, and other kinds of malicious content. Uses the following to perform scans and return results:</a:t>
            </a:r>
          </a:p>
          <a:p>
            <a:pPr indent="-228600" lvl="1" marL="914400" rtl="0">
              <a:spcBef>
                <a:spcPts val="1000"/>
              </a:spcBef>
              <a:spcAft>
                <a:spcPts val="1000"/>
              </a:spcAft>
              <a:buSzPct val="100000"/>
            </a:pPr>
            <a:r>
              <a:rPr lang="en" sz="2200"/>
              <a:t>57 commercial antivirus products</a:t>
            </a:r>
          </a:p>
          <a:p>
            <a:pPr indent="-228600" lvl="1" marL="914400" rtl="0">
              <a:spcBef>
                <a:spcPts val="1000"/>
              </a:spcBef>
              <a:spcAft>
                <a:spcPts val="1000"/>
              </a:spcAft>
              <a:buSzPct val="100000"/>
            </a:pPr>
            <a:r>
              <a:rPr lang="en" sz="2200"/>
              <a:t>61 website/domain scanning engines and datasets</a:t>
            </a:r>
          </a:p>
          <a:p>
            <a:pPr indent="-228600" lvl="1" marL="914400" rtl="0">
              <a:spcBef>
                <a:spcPts val="1000"/>
              </a:spcBef>
              <a:spcAft>
                <a:spcPts val="1000"/>
              </a:spcAft>
              <a:buSzPct val="100000"/>
            </a:pPr>
            <a:r>
              <a:rPr lang="en" sz="2200"/>
              <a:t>15 file characterization tools and datasets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Overview</a:t>
            </a:r>
          </a:p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457200" y="1200150"/>
            <a:ext cx="40308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b="1" lang="en" sz="1400"/>
              <a:t>Java</a:t>
            </a:r>
          </a:p>
          <a:p>
            <a:pPr indent="-228600" lvl="1" marL="914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200"/>
              <a:t>Security issues</a:t>
            </a:r>
          </a:p>
          <a:p>
            <a:pPr indent="-228600" lvl="1" marL="914400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" sz="1200"/>
              <a:t>Bytecode</a:t>
            </a:r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b="1" lang="en" sz="1400"/>
              <a:t>Virus Scanners</a:t>
            </a:r>
          </a:p>
          <a:p>
            <a:pPr indent="-228600" lvl="1" marL="914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200"/>
              <a:t>Methods of scanning</a:t>
            </a:r>
          </a:p>
          <a:p>
            <a:pPr indent="-228600" lvl="1" marL="914400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" sz="1200"/>
              <a:t>Trouble detecting malicious Java programs</a:t>
            </a:r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b="1" lang="en" sz="1400"/>
              <a:t>Malicious Java Programs</a:t>
            </a:r>
          </a:p>
          <a:p>
            <a:pPr indent="-228600" lvl="1" marL="914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200"/>
              <a:t>JStrokeClient</a:t>
            </a:r>
          </a:p>
          <a:p>
            <a:pPr indent="-228600" lvl="1" marL="914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200"/>
              <a:t>JStrokeServer</a:t>
            </a:r>
          </a:p>
          <a:p>
            <a:pPr indent="-228600" lvl="1" marL="914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200"/>
              <a:t>JManager</a:t>
            </a:r>
          </a:p>
          <a:p>
            <a:pPr indent="-228600" lvl="1" marL="914400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" sz="1200"/>
              <a:t>JWorm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b="1" lang="en" sz="1400"/>
              <a:t>JScanner</a:t>
            </a:r>
          </a:p>
          <a:p>
            <a:pPr indent="-228600" lvl="1" marL="914400" rtl="0">
              <a:spcBef>
                <a:spcPts val="0"/>
              </a:spcBef>
              <a:buSzPct val="100000"/>
            </a:pPr>
            <a:r>
              <a:rPr lang="en" sz="1200"/>
              <a:t>Functionality</a:t>
            </a:r>
          </a:p>
          <a:p>
            <a:pPr indent="-228600" lvl="1" marL="914400" rtl="0">
              <a:spcBef>
                <a:spcPts val="0"/>
              </a:spcBef>
              <a:buSzPct val="100000"/>
            </a:pPr>
            <a:r>
              <a:rPr lang="en" sz="1200"/>
              <a:t>Screenshots</a:t>
            </a:r>
          </a:p>
          <a:p>
            <a:pPr indent="-228600" lvl="1" marL="914400" rtl="0">
              <a:spcBef>
                <a:spcPts val="0"/>
              </a:spcBef>
              <a:buSzPct val="100000"/>
            </a:pPr>
            <a:r>
              <a:rPr lang="en" sz="1200"/>
              <a:t>Algorithm</a:t>
            </a:r>
          </a:p>
        </p:txBody>
      </p:sp>
      <p:sp>
        <p:nvSpPr>
          <p:cNvPr id="47" name="Shape 47"/>
          <p:cNvSpPr txBox="1"/>
          <p:nvPr/>
        </p:nvSpPr>
        <p:spPr>
          <a:xfrm>
            <a:off x="4651850" y="1200075"/>
            <a:ext cx="3845100" cy="37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●"/>
            </a:pPr>
            <a:r>
              <a:rPr b="1" lang="en"/>
              <a:t>VirusTotal</a:t>
            </a: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Char char="○"/>
            </a:pPr>
            <a:r>
              <a:rPr lang="en" sz="1200"/>
              <a:t>57 commercial antivirus products</a:t>
            </a:r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●"/>
            </a:pPr>
            <a:r>
              <a:rPr b="1" lang="en"/>
              <a:t>JScanner vs. VirusTotal Comparison</a:t>
            </a: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Char char="○"/>
            </a:pPr>
            <a:r>
              <a:rPr lang="en" sz="1200"/>
              <a:t>Scan Results</a:t>
            </a:r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●"/>
            </a:pPr>
            <a:r>
              <a:rPr b="1" lang="en"/>
              <a:t>Conclusion</a:t>
            </a: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200"/>
              <a:t>Advantages</a:t>
            </a: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Char char="○"/>
            </a:pPr>
            <a:r>
              <a:rPr lang="en" sz="1200"/>
              <a:t>Disadvantages</a:t>
            </a:r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har char="●"/>
            </a:pPr>
            <a:r>
              <a:rPr b="1" lang="en"/>
              <a:t>Bibliography &amp; References</a:t>
            </a:r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●"/>
            </a:pPr>
            <a:r>
              <a:rPr b="1" lang="en"/>
              <a:t>Questions?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Results</a:t>
            </a:r>
          </a:p>
        </p:txBody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2000"/>
              <a:t>JScanner detected 100% of the malicious Java programs when bytecode instructions whose method invocations would perform the following actions:</a:t>
            </a:r>
          </a:p>
          <a:p>
            <a:pPr indent="-228600" lvl="1" marL="914400" rtl="0"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" sz="1600"/>
              <a:t>Interacting with files</a:t>
            </a:r>
          </a:p>
          <a:p>
            <a:pPr indent="-228600" lvl="1" marL="914400" rtl="0"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" sz="1600"/>
              <a:t>Executing Java code from external sources</a:t>
            </a:r>
          </a:p>
          <a:p>
            <a:pPr indent="-228600" lvl="1" marL="914400" rtl="0"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" sz="1600"/>
              <a:t>Connecting to servers</a:t>
            </a:r>
          </a:p>
          <a:p>
            <a:pPr indent="-228600" lvl="1" marL="914400" rtl="0"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" sz="1600"/>
              <a:t>Reading/Writing data from different sources</a:t>
            </a:r>
          </a:p>
          <a:p>
            <a:pPr indent="-228600" lvl="1" marL="914400" rtl="0"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" sz="1600"/>
              <a:t>Running commands on the command line interface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" sz="2000"/>
              <a:t>The 57 commercial antivirus products of VirusTotal detected 0% of the malicious Java programs.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JScanner vs. VirusTotal</a:t>
            </a:r>
          </a:p>
        </p:txBody>
      </p:sp>
      <p:sp>
        <p:nvSpPr>
          <p:cNvPr id="171" name="Shape 171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72" name="Shape 17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72950" y="1200150"/>
            <a:ext cx="2813850" cy="3725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Shape 17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83225" y="1200150"/>
            <a:ext cx="2689724" cy="3725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Shape 17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57200" y="1200150"/>
            <a:ext cx="2726024" cy="3725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Conclusion</a:t>
            </a:r>
          </a:p>
        </p:txBody>
      </p:sp>
      <p:sp>
        <p:nvSpPr>
          <p:cNvPr id="180" name="Shape 180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spcAft>
                <a:spcPts val="1000"/>
              </a:spcAft>
            </a:pPr>
            <a:r>
              <a:rPr lang="en"/>
              <a:t>JScanner is very efficient at detecting malicious Java programs.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</a:pPr>
            <a:r>
              <a:rPr lang="en"/>
              <a:t>Java Bytecode analysis can be used to identify malicious Java programs.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If implemented, it could protect the vulnerable 3 billion devices that run Java, from attack.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Bibliography &amp; References, I.</a:t>
            </a:r>
          </a:p>
        </p:txBody>
      </p:sp>
      <p:sp>
        <p:nvSpPr>
          <p:cNvPr id="186" name="Shape 18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600"/>
              <a:t>"Apache Commons - Apache Commons." Apache Commons. The Apache Software Foundation &lt;</a:t>
            </a:r>
            <a:r>
              <a:rPr lang="en" sz="600" u="sng">
                <a:solidFill>
                  <a:schemeClr val="hlink"/>
                </a:solidFill>
                <a:hlinkClick r:id="rId3"/>
              </a:rPr>
              <a:t>http://commons.apache.org/</a:t>
            </a:r>
            <a:r>
              <a:rPr lang="en" sz="600"/>
              <a:t>&gt;.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600"/>
              <a:t>"Build Software Better, Together." Github INC &lt;</a:t>
            </a:r>
            <a:r>
              <a:rPr lang="en" sz="600" u="sng">
                <a:solidFill>
                  <a:schemeClr val="hlink"/>
                </a:solidFill>
                <a:hlinkClick r:id="rId4"/>
              </a:rPr>
              <a:t>http://www.github.com/</a:t>
            </a:r>
            <a:r>
              <a:rPr lang="en" sz="600"/>
              <a:t>&gt;.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600"/>
              <a:t>"Cisco 2014 ASR." Cisco 2014 Annual Security Report Cisco Systems. &lt;</a:t>
            </a:r>
            <a:r>
              <a:rPr lang="en" sz="600" u="sng">
                <a:solidFill>
                  <a:schemeClr val="hlink"/>
                </a:solidFill>
                <a:hlinkClick r:id="rId5"/>
              </a:rPr>
              <a:t>http://www.cisco.com/web/offer/gist_ty2_asset/Cisco_2014_ASR.pdf</a:t>
            </a:r>
            <a:r>
              <a:rPr lang="en" sz="600"/>
              <a:t>&gt;.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600"/>
              <a:t>"Cisco 2015 ASR." Cisco 2015 Annual Security Report Cisco Systems. &lt;</a:t>
            </a:r>
            <a:r>
              <a:rPr lang="en" sz="600" u="sng">
                <a:solidFill>
                  <a:schemeClr val="hlink"/>
                </a:solidFill>
                <a:hlinkClick r:id="rId6"/>
              </a:rPr>
              <a:t>http://www.cisco.com/web/offer/gist_ty2_asset/Cisco_2015_ASR.pdf</a:t>
            </a:r>
            <a:r>
              <a:rPr lang="en" sz="600"/>
              <a:t>&gt;.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600"/>
              <a:t>"Java Shrinker and Obfuscator." Jshrink. Eastridge Technology &lt;</a:t>
            </a:r>
            <a:r>
              <a:rPr lang="en" sz="600" u="sng">
                <a:solidFill>
                  <a:schemeClr val="hlink"/>
                </a:solidFill>
                <a:hlinkClick r:id="rId7"/>
              </a:rPr>
              <a:t>http://www.e-t.com/jshrink.html</a:t>
            </a:r>
            <a:r>
              <a:rPr lang="en" sz="600"/>
              <a:t>&gt;.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600"/>
              <a:t>"Java Update Is Not Enough." Tech2 &lt;</a:t>
            </a:r>
            <a:r>
              <a:rPr lang="en" sz="600" u="sng">
                <a:solidFill>
                  <a:schemeClr val="hlink"/>
                </a:solidFill>
                <a:hlinkClick r:id="rId8"/>
              </a:rPr>
              <a:t>http://tech.firstpost.com/news-analysis/us-homeland-security-says-oracles-java-update-is-not-enough-212595.html</a:t>
            </a:r>
            <a:r>
              <a:rPr lang="en" sz="600"/>
              <a:t>&gt;.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600"/>
              <a:t>"Java Virtual Machine." Project Gutenberg Self-Publishing Press &lt;</a:t>
            </a:r>
            <a:r>
              <a:rPr lang="en" sz="600" u="sng">
                <a:solidFill>
                  <a:schemeClr val="hlink"/>
                </a:solidFill>
                <a:hlinkClick r:id="rId9"/>
              </a:rPr>
              <a:t>http://self.gutenberg.org/articles/java_virtual_machine</a:t>
            </a:r>
            <a:r>
              <a:rPr lang="en" sz="600"/>
              <a:t>&gt;.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600"/>
              <a:t>"Learn about Java Technology." Java. Oracle &lt;</a:t>
            </a:r>
            <a:r>
              <a:rPr lang="en" sz="600" u="sng">
                <a:solidFill>
                  <a:schemeClr val="hlink"/>
                </a:solidFill>
                <a:hlinkClick r:id="rId10"/>
              </a:rPr>
              <a:t>http://www.java.com/en/about/</a:t>
            </a:r>
            <a:r>
              <a:rPr lang="en" sz="600"/>
              <a:t>&gt;.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600"/>
              <a:t>"Penetration Testing Software." Metasploit. Rapid7. &lt;</a:t>
            </a:r>
            <a:r>
              <a:rPr lang="en" sz="600" u="sng">
                <a:solidFill>
                  <a:schemeClr val="hlink"/>
                </a:solidFill>
                <a:hlinkClick r:id="rId11"/>
              </a:rPr>
              <a:t>http://www.metasploit.com</a:t>
            </a:r>
            <a:r>
              <a:rPr lang="en" sz="600"/>
              <a:t>&gt;.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600"/>
              <a:t>"Software Protection Algorithms." Sandmark. University of Arizona &lt;</a:t>
            </a:r>
            <a:r>
              <a:rPr lang="en" sz="600" u="sng">
                <a:solidFill>
                  <a:schemeClr val="hlink"/>
                </a:solidFill>
                <a:hlinkClick r:id="rId12"/>
              </a:rPr>
              <a:t>http://sandmark.cs.arizona.edu/</a:t>
            </a:r>
            <a:r>
              <a:rPr lang="en" sz="600"/>
              <a:t>&gt;.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600"/>
              <a:t>"The Growth of Cybersecurity Jobs." Growth of Cybersecurity Jobs. Burning Glass Technologies &lt;</a:t>
            </a:r>
            <a:r>
              <a:rPr lang="en" sz="600" u="sng">
                <a:solidFill>
                  <a:schemeClr val="hlink"/>
                </a:solidFill>
                <a:hlinkClick r:id="rId13"/>
              </a:rPr>
              <a:t>http://www.burning-glass.com/research/cybersecurity/</a:t>
            </a:r>
            <a:r>
              <a:rPr lang="en" sz="600"/>
              <a:t>&gt;.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600"/>
              <a:t>"The Ultimate Security Vulnerability Datasource." CVE Security Vulnerability Database. MITRE Corporation &lt;</a:t>
            </a:r>
            <a:r>
              <a:rPr lang="en" sz="600" u="sng">
                <a:solidFill>
                  <a:schemeClr val="hlink"/>
                </a:solidFill>
                <a:hlinkClick r:id="rId14"/>
              </a:rPr>
              <a:t>http://cvedetails.com/</a:t>
            </a:r>
            <a:r>
              <a:rPr lang="en" sz="600"/>
              <a:t>&gt;.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600"/>
              <a:t>"Unlimited Web Hosting." Website Hosting Services, VPS Hosting &amp; Dedicated Servers. HostGator Web Hosting &lt;</a:t>
            </a:r>
            <a:r>
              <a:rPr lang="en" sz="600" u="sng">
                <a:solidFill>
                  <a:schemeClr val="hlink"/>
                </a:solidFill>
                <a:hlinkClick r:id="rId15"/>
              </a:rPr>
              <a:t>http://www.hostgator.com/</a:t>
            </a:r>
            <a:r>
              <a:rPr lang="en" sz="600"/>
              <a:t>&gt;.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600"/>
              <a:t>Barker, Alex. "Kwhat/jnativehook." Github &lt;</a:t>
            </a:r>
            <a:r>
              <a:rPr lang="en" sz="600" u="sng">
                <a:solidFill>
                  <a:schemeClr val="hlink"/>
                </a:solidFill>
                <a:hlinkClick r:id="rId16"/>
              </a:rPr>
              <a:t>https://github.com/kwhat/jnativehook/releases</a:t>
            </a:r>
            <a:r>
              <a:rPr lang="en" sz="600"/>
              <a:t>&gt;.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600"/>
              <a:t>Bodnar, Jan. "ZetCode." , Tutorials for Programmers. Jan Bodnar &lt;</a:t>
            </a:r>
            <a:r>
              <a:rPr lang="en" sz="600" u="sng">
                <a:solidFill>
                  <a:schemeClr val="hlink"/>
                </a:solidFill>
                <a:hlinkClick r:id="rId17"/>
              </a:rPr>
              <a:t>http://zetcode.com/</a:t>
            </a:r>
            <a:r>
              <a:rPr lang="en" sz="600"/>
              <a:t>&gt;.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600"/>
              <a:t>Bruneton, Eric, Pierre Cregut, Rémi Forax, Eugene Kuleshov, and Andrei Loskutov. "ASM." ASM. OW2 Consortium &lt;</a:t>
            </a:r>
            <a:r>
              <a:rPr lang="en" sz="600" u="sng">
                <a:solidFill>
                  <a:schemeClr val="hlink"/>
                </a:solidFill>
                <a:hlinkClick r:id="rId18"/>
              </a:rPr>
              <a:t>http://asm.ow2.org/</a:t>
            </a:r>
            <a:r>
              <a:rPr lang="en" sz="600"/>
              <a:t>&gt;.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600"/>
              <a:t>Drozdek, Adam. "E-Study Guide for Data Structures and Algorithms in Java, Textbook by Adam Drozdek." Google Books. Just The Facts 101 &lt;</a:t>
            </a:r>
            <a:r>
              <a:rPr lang="en" sz="600" u="sng">
                <a:solidFill>
                  <a:schemeClr val="hlink"/>
                </a:solidFill>
                <a:hlinkClick r:id="rId19"/>
              </a:rPr>
              <a:t>https://books.google.com/books?id=OZfKAQAAQBAJ</a:t>
            </a:r>
            <a:r>
              <a:rPr lang="en" sz="600"/>
              <a:t>&gt;.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600"/>
              <a:t>Ducklin, Paul. "Twitter Hacked, at Least 250,000 Users Affected." Naked Security. &lt;</a:t>
            </a:r>
            <a:r>
              <a:rPr lang="en" sz="600" u="sng">
                <a:solidFill>
                  <a:schemeClr val="hlink"/>
                </a:solidFill>
                <a:hlinkClick r:id="rId20"/>
              </a:rPr>
              <a:t>http://nakedsecurity.sophos.com/2013/02/02/twitter-hacked-at-least-250000-users-affected-what-you-can-do-to-protect-yourself/</a:t>
            </a:r>
            <a:r>
              <a:rPr lang="en" sz="600"/>
              <a:t>&gt;.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600"/>
              <a:t>Duke, Meg. "New Java Virus a Threat to Computer Security." The Western Front &lt;</a:t>
            </a:r>
            <a:r>
              <a:rPr lang="en" sz="600" u="sng">
                <a:solidFill>
                  <a:schemeClr val="hlink"/>
                </a:solidFill>
                <a:hlinkClick r:id="rId21"/>
              </a:rPr>
              <a:t>http://www.westernfrontonline.net/news/article_1c783606-6a2c-11e2-8d66-001a4bcf6878.html</a:t>
            </a:r>
            <a:r>
              <a:rPr lang="en" sz="600"/>
              <a:t>&gt;.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600"/>
              <a:t>Eastaugh, Matthew. "Microprocessor Tutorial." &lt;</a:t>
            </a:r>
            <a:r>
              <a:rPr lang="en" sz="600" u="sng">
                <a:solidFill>
                  <a:schemeClr val="hlink"/>
                </a:solidFill>
                <a:hlinkClick r:id="rId22"/>
              </a:rPr>
              <a:t>http://www.eastaughs.fsnet.co.uk/cpu/execution-instructions.htm</a:t>
            </a:r>
            <a:r>
              <a:rPr lang="en" sz="600"/>
              <a:t>&gt;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600"/>
              <a:t>Eclipse. The Eclipse Foundation &lt;</a:t>
            </a:r>
            <a:r>
              <a:rPr lang="en" sz="600" u="sng">
                <a:solidFill>
                  <a:schemeClr val="hlink"/>
                </a:solidFill>
                <a:hlinkClick r:id="rId23"/>
              </a:rPr>
              <a:t>http://www.eclipse.org</a:t>
            </a:r>
            <a:r>
              <a:rPr lang="en" sz="600"/>
              <a:t>&gt;.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600"/>
              <a:t>Fazard. How Symantec Antivirus System Detects Viruses. Symantec &lt;</a:t>
            </a:r>
            <a:r>
              <a:rPr lang="en" sz="600" u="sng">
                <a:solidFill>
                  <a:schemeClr val="hlink"/>
                </a:solidFill>
                <a:hlinkClick r:id="rId24"/>
              </a:rPr>
              <a:t>http://www.symantec.com/connect/articles/how-symantec-antivirus-system-detects-viruses</a:t>
            </a:r>
            <a:r>
              <a:rPr lang="en" sz="600"/>
              <a:t>&gt;.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600"/>
              <a:t>Hall, Mark. "Asteroids Applet." Asteroids Applet. &lt;</a:t>
            </a:r>
            <a:r>
              <a:rPr lang="en" sz="600" u="sng">
                <a:solidFill>
                  <a:schemeClr val="hlink"/>
                </a:solidFill>
                <a:hlinkClick r:id="rId25"/>
              </a:rPr>
              <a:t>http://www.brainjar.com/java/games/asteroids/</a:t>
            </a:r>
            <a:r>
              <a:rPr lang="en" sz="600"/>
              <a:t>&gt;.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600"/>
              <a:t>Hedley, Jonathan. "Jsoup: Java HTML Parser." Jsoup Java HTML Parser, with Best of DOM, CSS, and Jquery. Jonathan Hedley &lt;</a:t>
            </a:r>
            <a:r>
              <a:rPr lang="en" sz="600" u="sng">
                <a:solidFill>
                  <a:schemeClr val="hlink"/>
                </a:solidFill>
                <a:hlinkClick r:id="rId26"/>
              </a:rPr>
              <a:t>http://jsoup.org/</a:t>
            </a:r>
            <a:r>
              <a:rPr lang="en" sz="600"/>
              <a:t>&gt;.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600"/>
              <a:t>Hess, Ken. "Three Billion Devices Run Java. Yeah, but Do They like It? | ZDNet." ZDNet &lt;</a:t>
            </a:r>
            <a:r>
              <a:rPr lang="en" sz="600" u="sng">
                <a:solidFill>
                  <a:schemeClr val="hlink"/>
                </a:solidFill>
                <a:hlinkClick r:id="rId27"/>
              </a:rPr>
              <a:t>http://www.zdnet.com/article/three-billion-devices-run-java-yeah-but-do-they-like-it/</a:t>
            </a:r>
            <a:r>
              <a:rPr lang="en" sz="600"/>
              <a:t>&gt;.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600"/>
              <a:t>JManager Source: </a:t>
            </a:r>
            <a:r>
              <a:rPr lang="en" sz="600" u="sng">
                <a:solidFill>
                  <a:schemeClr val="hlink"/>
                </a:solidFill>
                <a:hlinkClick r:id="rId28"/>
              </a:rPr>
              <a:t>http://www.github.com/DMoneigh/JManager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600"/>
              <a:t>JManager Scan Results: </a:t>
            </a:r>
            <a:r>
              <a:rPr lang="en" sz="600" u="sng">
                <a:solidFill>
                  <a:schemeClr val="hlink"/>
                </a:solidFill>
                <a:hlinkClick r:id="rId29"/>
              </a:rPr>
              <a:t>https://www.virustotal.com/en/file/58202ce3d5179f0a67e14f904075595ab1e945073fad5d3b4ea3ff2b5189f82c/analysis/1429321521/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600"/>
              <a:t>JScanner Source: </a:t>
            </a:r>
            <a:r>
              <a:rPr lang="en" sz="600" u="sng">
                <a:solidFill>
                  <a:schemeClr val="hlink"/>
                </a:solidFill>
                <a:hlinkClick r:id="rId30"/>
              </a:rPr>
              <a:t>http://www.github.com/DMoneigh/JScanner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600"/>
              <a:t>JStrokeClient Source:</a:t>
            </a:r>
            <a:r>
              <a:rPr lang="en" sz="600" u="sng">
                <a:solidFill>
                  <a:schemeClr val="hlink"/>
                </a:solidFill>
                <a:hlinkClick r:id="rId31"/>
              </a:rPr>
              <a:t> http://www.github.com/DMoneigh/JStrokeClient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600"/>
              <a:t>JStrokeClient Scan Results: </a:t>
            </a:r>
            <a:r>
              <a:rPr lang="en" sz="600" u="sng">
                <a:solidFill>
                  <a:schemeClr val="hlink"/>
                </a:solidFill>
                <a:hlinkClick r:id="rId32"/>
              </a:rPr>
              <a:t>https://www.virustotal.com/en/file/fa7e080fe8bdfb9580ba94457a99fc725679b1dfd42acec9b0ade0ef07a48576/analysis/1428538328/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600"/>
              <a:t>JStrokeServer Source: </a:t>
            </a:r>
            <a:r>
              <a:rPr lang="en" sz="600" u="sng">
                <a:solidFill>
                  <a:schemeClr val="hlink"/>
                </a:solidFill>
                <a:hlinkClick r:id="rId33"/>
              </a:rPr>
              <a:t>http://www.github.com/DMoneigh/JStrokeServer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600"/>
              <a:t>JStrokeServer Scan Results: </a:t>
            </a:r>
            <a:r>
              <a:rPr lang="en" sz="600" u="sng">
                <a:solidFill>
                  <a:schemeClr val="hlink"/>
                </a:solidFill>
                <a:hlinkClick r:id="rId34"/>
              </a:rPr>
              <a:t>https://www.virustotal.com/en/file/9ea237d49eb0d93a605e83c941b88ea275828103764b3c0e35a02ab851c23949/analysis/1428538399/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600"/>
              <a:t>JWorm Source:</a:t>
            </a:r>
            <a:r>
              <a:rPr lang="en" sz="600" u="sng">
                <a:solidFill>
                  <a:schemeClr val="hlink"/>
                </a:solidFill>
                <a:hlinkClick r:id="rId35"/>
              </a:rPr>
              <a:t> http://www.github.com/DMoneigh/JWorm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600"/>
              <a:t>JWorm Scan Results: </a:t>
            </a:r>
            <a:r>
              <a:rPr lang="en" sz="600" u="sng">
                <a:solidFill>
                  <a:schemeClr val="hlink"/>
                </a:solidFill>
                <a:hlinkClick r:id="rId36"/>
              </a:rPr>
              <a:t>https://www.virustotal.com/en/file/e884cfd63a57b7e412ddb0ac521d25d9768cea967238670c74ccc21eb7676e5b/analysis/1429321631/</a:t>
            </a: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Bibliography &amp; References, II.</a:t>
            </a:r>
          </a:p>
        </p:txBody>
      </p:sp>
      <p:sp>
        <p:nvSpPr>
          <p:cNvPr id="192" name="Shape 192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800"/>
              <a:t>Jason D. O'Grady, "Apple, Facebook Employees Hacked." ZDNet. &lt;</a:t>
            </a:r>
            <a:r>
              <a:rPr lang="en" sz="800" u="sng">
                <a:solidFill>
                  <a:schemeClr val="hlink"/>
                </a:solidFill>
                <a:hlinkClick r:id="rId3"/>
              </a:rPr>
              <a:t>http://www.zdnet.com/apple-facebook-employees-hacked-via-website-malware-java-vulnerability-7000011601/</a:t>
            </a:r>
            <a:r>
              <a:rPr lang="en" sz="800"/>
              <a:t>&gt;.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800"/>
              <a:t>Kerner, Sean M. "Java Primary Cause of 91 Percent of Attacks: Cisco." Java Primary Cause of 91 Percent of Attacks: Cisco. EWeek &lt;</a:t>
            </a:r>
            <a:r>
              <a:rPr lang="en" sz="800" u="sng">
                <a:solidFill>
                  <a:schemeClr val="hlink"/>
                </a:solidFill>
                <a:hlinkClick r:id="rId4"/>
              </a:rPr>
              <a:t>http://www.eweek.com/security/java-primary-cause-of-91-percent-of-attacks-cisco.html</a:t>
            </a:r>
            <a:r>
              <a:rPr lang="en" sz="800"/>
              <a:t>&gt;.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800"/>
              <a:t>Korolov, Maria. “Java Is the Biggest Vulnerability for US computers.” CSO Online &lt;</a:t>
            </a:r>
            <a:r>
              <a:rPr lang="en" sz="800" u="sng">
                <a:solidFill>
                  <a:schemeClr val="hlink"/>
                </a:solidFill>
                <a:hlinkClick r:id="rId5"/>
              </a:rPr>
              <a:t>http://www.csoonline.com/article/2875535/application-security/java-is-the-biggest-vulnerability-for-us-computers.html&gt;</a:t>
            </a:r>
            <a:r>
              <a:rPr lang="en" sz="800"/>
              <a:t>.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800"/>
              <a:t>Kuenning, Geoff. "How Does a Computer Virus Scan Work?" Scientific American Global. Scientific American &lt;</a:t>
            </a:r>
            <a:r>
              <a:rPr lang="en" sz="800" u="sng">
                <a:solidFill>
                  <a:schemeClr val="hlink"/>
                </a:solidFill>
                <a:hlinkClick r:id="rId6"/>
              </a:rPr>
              <a:t>http://www.scientificamerican.com/article/how-does-a-computer-virus/</a:t>
            </a:r>
            <a:r>
              <a:rPr lang="en" sz="800"/>
              <a:t>&gt;.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800"/>
              <a:t>Lafortune, Eric. "ProGuard." &lt;</a:t>
            </a:r>
            <a:r>
              <a:rPr lang="en" sz="800" u="sng">
                <a:solidFill>
                  <a:schemeClr val="hlink"/>
                </a:solidFill>
                <a:hlinkClick r:id="rId7"/>
              </a:rPr>
              <a:t>http://proguard.sourceforge.net/</a:t>
            </a:r>
            <a:r>
              <a:rPr lang="en" sz="800"/>
              <a:t>&gt;.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800"/>
              <a:t>Lindholm, Tim, Frank Yellin, Gilad Bracha, and Alex Buckley. "The Java® Virtual Machine Specification." The Java® Virtual Machine Specification. Oracle America Inc. &lt;</a:t>
            </a:r>
            <a:r>
              <a:rPr lang="en" sz="800" u="sng">
                <a:solidFill>
                  <a:schemeClr val="hlink"/>
                </a:solidFill>
                <a:hlinkClick r:id="rId8"/>
              </a:rPr>
              <a:t>http://docs.oracle.com/javase/specs/jvms/se8/html/</a:t>
            </a:r>
            <a:r>
              <a:rPr lang="en" sz="800"/>
              <a:t>&gt;.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800"/>
              <a:t>MediaFire. &lt;</a:t>
            </a:r>
            <a:r>
              <a:rPr lang="en" sz="800" u="sng">
                <a:solidFill>
                  <a:schemeClr val="hlink"/>
                </a:solidFill>
                <a:hlinkClick r:id="rId9"/>
              </a:rPr>
              <a:t>http://mediafire.com/</a:t>
            </a:r>
            <a:r>
              <a:rPr lang="en" sz="800"/>
              <a:t>&gt;.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800"/>
              <a:t>Mishra, Umakant. Methods of Virus Detection And Their Limitations, Free Journal. &lt;</a:t>
            </a:r>
            <a:r>
              <a:rPr lang="en" sz="800" u="sng">
                <a:solidFill>
                  <a:schemeClr val="hlink"/>
                </a:solidFill>
                <a:hlinkClick r:id="rId10"/>
              </a:rPr>
              <a:t>http://freejournal.heliohost.org/freejournal/public/feb2007/Methods%20of%20virus%20scanning%20and%20their%20limitations.pdf</a:t>
            </a:r>
            <a:r>
              <a:rPr lang="en" sz="800"/>
              <a:t>&gt;.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800"/>
              <a:t>Mutton, Paul. "PircBot Java IRC Bot." PircBot. Paul Mutton &lt;</a:t>
            </a:r>
            <a:r>
              <a:rPr lang="en" sz="800" u="sng">
                <a:solidFill>
                  <a:schemeClr val="hlink"/>
                </a:solidFill>
                <a:hlinkClick r:id="rId11"/>
              </a:rPr>
              <a:t>http://www.jibble.org/pircbot.php</a:t>
            </a:r>
            <a:r>
              <a:rPr lang="en" sz="800"/>
              <a:t>&gt;.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800"/>
              <a:t>Perlroth, Nicole. "Department of Homeland Security: Disable Java 'Unless It Is Absolutely Necessary'" Bits &lt;</a:t>
            </a:r>
            <a:r>
              <a:rPr lang="en" sz="800" u="sng">
                <a:solidFill>
                  <a:schemeClr val="hlink"/>
                </a:solidFill>
                <a:hlinkClick r:id="rId12"/>
              </a:rPr>
              <a:t>http://bits.blogs.nytimes.com/2013/01/14/department-of-homeland-security-disable-java-unless-it-is-absolutely-necessary/?_r=0</a:t>
            </a:r>
            <a:r>
              <a:rPr lang="en" sz="800"/>
              <a:t>&gt;.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800"/>
              <a:t>Rose, Margaret. "What Is Bytecode?" WhatIs.com. Tech Target &lt;</a:t>
            </a:r>
            <a:r>
              <a:rPr lang="en" sz="800" u="sng">
                <a:solidFill>
                  <a:schemeClr val="hlink"/>
                </a:solidFill>
                <a:hlinkClick r:id="rId13"/>
              </a:rPr>
              <a:t>http://whatis.techtarget.com/definition/bytecode</a:t>
            </a:r>
            <a:r>
              <a:rPr lang="en" sz="800"/>
              <a:t>&gt;.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800"/>
              <a:t>Schlumberger, Johannes, Christopher Kruegel, and Giovanni Vigna. "Jarhead." University of California &lt;</a:t>
            </a:r>
            <a:r>
              <a:rPr lang="en" sz="800" u="sng">
                <a:solidFill>
                  <a:schemeClr val="hlink"/>
                </a:solidFill>
                <a:hlinkClick r:id="rId14"/>
              </a:rPr>
              <a:t>http://wwwcip.cs.fau.de/~spjsschl/jarhead.pdf</a:t>
            </a:r>
            <a:r>
              <a:rPr lang="en" sz="800"/>
              <a:t>&gt;.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800"/>
              <a:t>Venners, Bill. "How the Java Virtual Machine Handles Method Invocation and Return." Java World &lt;</a:t>
            </a:r>
            <a:r>
              <a:rPr lang="en" sz="800" u="sng">
                <a:solidFill>
                  <a:schemeClr val="hlink"/>
                </a:solidFill>
                <a:hlinkClick r:id="rId15"/>
              </a:rPr>
              <a:t>http://www.javaworld.com/article/2076949/learn-java/how-the-java-virtual-machine-handles-method-invocation-and-return.html?page=2</a:t>
            </a:r>
            <a:r>
              <a:rPr lang="en" sz="800"/>
              <a:t>&gt;.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800"/>
              <a:t>Vimeo, Your Videos Belong Here. &lt;</a:t>
            </a:r>
            <a:r>
              <a:rPr lang="en" sz="800" u="sng">
                <a:solidFill>
                  <a:schemeClr val="hlink"/>
                </a:solidFill>
                <a:hlinkClick r:id="rId16"/>
              </a:rPr>
              <a:t>http://vimeo.com/</a:t>
            </a:r>
            <a:r>
              <a:rPr lang="en" sz="800"/>
              <a:t>&gt;.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800"/>
              <a:t>VirusTotal - Free Online Virus, Malware and URL Scanner. Google &lt;</a:t>
            </a:r>
            <a:r>
              <a:rPr lang="en" sz="800" u="sng">
                <a:solidFill>
                  <a:schemeClr val="hlink"/>
                </a:solidFill>
                <a:hlinkClick r:id="rId17"/>
              </a:rPr>
              <a:t>https://www.virustotal.com/</a:t>
            </a:r>
            <a:r>
              <a:rPr lang="en" sz="800"/>
              <a:t>&gt;.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800"/>
              <a:t>Wagenseil, Paul. "Microsoft's Macs Hacked in Java Attack." Yahoo! News. &lt;</a:t>
            </a:r>
            <a:r>
              <a:rPr lang="en" sz="800" u="sng">
                <a:solidFill>
                  <a:schemeClr val="hlink"/>
                </a:solidFill>
                <a:hlinkClick r:id="rId18"/>
              </a:rPr>
              <a:t>http://news.yahoo.com/microsofts-macs-hacked-java-attack-045502922.html</a:t>
            </a:r>
            <a:r>
              <a:rPr lang="en" sz="800"/>
              <a:t>&gt;.</a:t>
            </a:r>
          </a:p>
          <a:p>
            <a:pPr indent="-228600" lvl="0" marL="45720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800"/>
              <a:t>YouTube. &lt;</a:t>
            </a:r>
            <a:r>
              <a:rPr lang="en" sz="800" u="sng">
                <a:solidFill>
                  <a:schemeClr val="hlink"/>
                </a:solidFill>
                <a:hlinkClick r:id="rId19"/>
              </a:rPr>
              <a:t>http://www.youtube.com/</a:t>
            </a:r>
            <a:r>
              <a:rPr lang="en" sz="800"/>
              <a:t>&gt;.</a:t>
            </a: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/>
          <p:nvPr>
            <p:ph type="title"/>
          </p:nvPr>
        </p:nvSpPr>
        <p:spPr>
          <a:xfrm>
            <a:off x="394325" y="1320451"/>
            <a:ext cx="8229600" cy="18863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6000"/>
              <a:t>Questions?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Over 3 Billion Devices Run Java</a:t>
            </a:r>
          </a:p>
        </p:txBody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" sz="2500"/>
              <a:t>It is a programming language designed to create programs that could be ran on any operating system.</a:t>
            </a:r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" sz="2500"/>
              <a:t>Was the cause of 91% of all cyber attacks in 2013. (exploit percentage dropped 34% in 2014)</a:t>
            </a:r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" sz="2500"/>
              <a:t>Virus Scanners have great difficulty detecting malicious Java programs.</a:t>
            </a:r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" sz="2500"/>
              <a:t>A method has to be developed in order to detect malicious Java programs.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Research</a:t>
            </a:r>
          </a:p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Char char="●"/>
            </a:pPr>
            <a:r>
              <a:rPr lang="en" sz="2400"/>
              <a:t>Java Bytecode</a:t>
            </a:r>
          </a:p>
          <a:p>
            <a:pPr indent="-323850" lvl="1" marL="914400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Char char="○"/>
            </a:pPr>
            <a:r>
              <a:rPr b="1" lang="en" sz="1500"/>
              <a:t>Instruction Set</a:t>
            </a:r>
            <a:r>
              <a:rPr lang="en" sz="1500"/>
              <a:t> of the Java Virtual Machine (JVM)</a:t>
            </a:r>
          </a:p>
          <a:p>
            <a:pPr indent="-323850" lvl="1" marL="914400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Char char="○"/>
            </a:pPr>
            <a:r>
              <a:rPr lang="en" sz="1500"/>
              <a:t>Tells the JVM how to </a:t>
            </a:r>
            <a:r>
              <a:rPr b="1" lang="en" sz="1500"/>
              <a:t>execute</a:t>
            </a:r>
            <a:r>
              <a:rPr lang="en" sz="1500"/>
              <a:t> a Java program (i.e. applets, classes, and jars)</a:t>
            </a:r>
          </a:p>
          <a:p>
            <a:pPr indent="-381000" lvl="0" marL="457200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Char char="●"/>
            </a:pPr>
            <a:r>
              <a:rPr lang="en" sz="2400"/>
              <a:t>Methods of Virus Scanning</a:t>
            </a:r>
          </a:p>
          <a:p>
            <a:pPr indent="-323850" lvl="1" marL="914400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Char char="○"/>
            </a:pPr>
            <a:r>
              <a:rPr b="1" lang="en" sz="1500"/>
              <a:t>Signature Scan</a:t>
            </a:r>
            <a:r>
              <a:rPr lang="en" sz="1500"/>
              <a:t> identifies a virus by static string sequence of bytes (i.e. code patterns)</a:t>
            </a:r>
          </a:p>
          <a:p>
            <a:pPr indent="-323850" lvl="1" marL="914400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Char char="○"/>
            </a:pPr>
            <a:r>
              <a:rPr b="1" lang="en" sz="1500"/>
              <a:t>Behavioral Scan</a:t>
            </a:r>
            <a:r>
              <a:rPr lang="en" sz="1500"/>
              <a:t> identifies a virus by abnormal code actions (i.e. making attempts to reformat the hard drive, modify system files)</a:t>
            </a:r>
          </a:p>
          <a:p>
            <a:pPr indent="-323850" lvl="1" marL="914400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Char char="○"/>
            </a:pPr>
            <a:r>
              <a:rPr b="1" lang="en" sz="1500"/>
              <a:t>Generic Scan</a:t>
            </a:r>
            <a:r>
              <a:rPr lang="en" sz="1500"/>
              <a:t> identifies a virus by appearance (i.e. file hashes, file size, file name, file location)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Hypothesis</a:t>
            </a:r>
          </a:p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" sz="2400"/>
              <a:t>Java Bytecode analysis could be used to help identify malicious Java programs.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" sz="2400"/>
              <a:t>A Java program crafted to understand threatening Java Bytecode instructions could be used to detect malicious Java programs.</a:t>
            </a:r>
          </a:p>
          <a:p>
            <a:pPr indent="-228600" lvl="0" marL="457200"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" sz="2400"/>
              <a:t>Because the user will have to specify the threatening Java Bytecode instructions, detection success rate is dependent upon the user’s input.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Materials</a:t>
            </a:r>
          </a:p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" sz="1600"/>
              <a:t>Laptop or Computer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" sz="1600"/>
              <a:t>Eclipse Luna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" sz="1600"/>
              <a:t>Java Runtime Environment and Java Development Kit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" sz="1600"/>
              <a:t>ObjectWeb ASM API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" sz="1600"/>
              <a:t>Jsoup API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" sz="1600"/>
              <a:t>Apache Commons IO API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" sz="1600"/>
              <a:t>PircBot API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" sz="1600"/>
              <a:t>JNativeHook API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" sz="1600"/>
              <a:t>Java Virtual Machine Specification</a:t>
            </a:r>
          </a:p>
          <a:p>
            <a:pPr indent="-228600" lvl="0" marL="457200"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" sz="1600"/>
              <a:t>VirusTotal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Experimentation, Part I. </a:t>
            </a:r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" sz="2000"/>
              <a:t>Understood that although many Java programs could be written differently to accomplish a common goal, their bytecode instructions would not be identical. Similarities between the bytecode instructions of the Java programs would have to be identified.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" sz="2000"/>
              <a:t>Created, tested, and analyzed the bytecode instructions of 4 malicious Open-Source Java programs: </a:t>
            </a:r>
            <a:r>
              <a:rPr lang="en" sz="2000" u="sng">
                <a:solidFill>
                  <a:schemeClr val="hlink"/>
                </a:solidFill>
                <a:hlinkClick r:id="rId3"/>
              </a:rPr>
              <a:t>JStrokeClient</a:t>
            </a:r>
            <a:r>
              <a:rPr lang="en" sz="2000"/>
              <a:t>, </a:t>
            </a:r>
            <a:r>
              <a:rPr lang="en" sz="2000" u="sng">
                <a:solidFill>
                  <a:schemeClr val="hlink"/>
                </a:solidFill>
                <a:hlinkClick r:id="rId4"/>
              </a:rPr>
              <a:t>JStrokeServer</a:t>
            </a:r>
            <a:r>
              <a:rPr lang="en" sz="2000"/>
              <a:t>, </a:t>
            </a:r>
            <a:r>
              <a:rPr lang="en" sz="2000" u="sng">
                <a:solidFill>
                  <a:schemeClr val="hlink"/>
                </a:solidFill>
                <a:hlinkClick r:id="rId5"/>
              </a:rPr>
              <a:t>JManager</a:t>
            </a:r>
            <a:r>
              <a:rPr lang="en" sz="2000"/>
              <a:t>, and </a:t>
            </a:r>
            <a:r>
              <a:rPr lang="en" sz="2000" u="sng">
                <a:solidFill>
                  <a:schemeClr val="hlink"/>
                </a:solidFill>
                <a:hlinkClick r:id="rId6"/>
              </a:rPr>
              <a:t>JWorm</a:t>
            </a:r>
            <a:r>
              <a:rPr lang="en" sz="2000"/>
              <a:t>.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" sz="2000"/>
              <a:t>The bytecode instructions of each individual malicious Java program contained method invocations that matched the functionality of the program.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Analyzing Bytecode Instructions</a:t>
            </a:r>
          </a:p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84" name="Shape 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1200150"/>
            <a:ext cx="8229599" cy="37794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JStrokeClient</a:t>
            </a:r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spcAft>
                <a:spcPts val="1000"/>
              </a:spcAft>
            </a:pPr>
            <a:r>
              <a:rPr lang="en"/>
              <a:t>An Open-Source Java Keylogger Client</a:t>
            </a:r>
          </a:p>
          <a:p>
            <a:pPr indent="-228600" lvl="1" marL="914400" rtl="0">
              <a:spcBef>
                <a:spcPts val="0"/>
              </a:spcBef>
              <a:spcAft>
                <a:spcPts val="1000"/>
              </a:spcAft>
            </a:pPr>
            <a:r>
              <a:rPr lang="en"/>
              <a:t>Gets the hostname of the user’s computer</a:t>
            </a:r>
          </a:p>
          <a:p>
            <a:pPr indent="-228600" lvl="1" marL="914400" rtl="0">
              <a:spcBef>
                <a:spcPts val="0"/>
              </a:spcBef>
              <a:spcAft>
                <a:spcPts val="1000"/>
              </a:spcAft>
            </a:pPr>
            <a:r>
              <a:rPr lang="en"/>
              <a:t>Records the keys typed by the user</a:t>
            </a:r>
          </a:p>
          <a:p>
            <a:pPr indent="-228600" lvl="1" marL="914400" rtl="0">
              <a:spcBef>
                <a:spcPts val="0"/>
              </a:spcBef>
              <a:spcAft>
                <a:spcPts val="1000"/>
              </a:spcAft>
            </a:pPr>
            <a:r>
              <a:rPr lang="en"/>
              <a:t>Sends the hostname to a JStrokeServer</a:t>
            </a:r>
          </a:p>
          <a:p>
            <a:pPr indent="-228600" lvl="1" marL="914400" rtl="0">
              <a:spcBef>
                <a:spcPts val="0"/>
              </a:spcBef>
              <a:spcAft>
                <a:spcPts val="1000"/>
              </a:spcAft>
            </a:pPr>
            <a:r>
              <a:rPr lang="en"/>
              <a:t>Sends the recorded keys to a JStrokeServer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wiss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