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2"/>
  </p:notesMasterIdLst>
  <p:handoutMasterIdLst>
    <p:handoutMasterId r:id="rId53"/>
  </p:handoutMasterIdLst>
  <p:sldIdLst>
    <p:sldId id="363" r:id="rId2"/>
    <p:sldId id="309" r:id="rId3"/>
    <p:sldId id="308" r:id="rId4"/>
    <p:sldId id="317" r:id="rId5"/>
    <p:sldId id="365" r:id="rId6"/>
    <p:sldId id="366" r:id="rId7"/>
    <p:sldId id="367" r:id="rId8"/>
    <p:sldId id="368" r:id="rId9"/>
    <p:sldId id="369" r:id="rId10"/>
    <p:sldId id="371" r:id="rId11"/>
    <p:sldId id="373" r:id="rId12"/>
    <p:sldId id="372" r:id="rId13"/>
    <p:sldId id="336" r:id="rId14"/>
    <p:sldId id="393" r:id="rId15"/>
    <p:sldId id="374" r:id="rId16"/>
    <p:sldId id="375" r:id="rId17"/>
    <p:sldId id="376" r:id="rId18"/>
    <p:sldId id="395" r:id="rId19"/>
    <p:sldId id="396" r:id="rId20"/>
    <p:sldId id="397" r:id="rId21"/>
    <p:sldId id="398" r:id="rId22"/>
    <p:sldId id="399" r:id="rId23"/>
    <p:sldId id="410" r:id="rId24"/>
    <p:sldId id="401" r:id="rId25"/>
    <p:sldId id="402" r:id="rId26"/>
    <p:sldId id="407" r:id="rId27"/>
    <p:sldId id="408" r:id="rId28"/>
    <p:sldId id="403" r:id="rId29"/>
    <p:sldId id="404" r:id="rId30"/>
    <p:sldId id="405" r:id="rId31"/>
    <p:sldId id="394" r:id="rId32"/>
    <p:sldId id="377" r:id="rId33"/>
    <p:sldId id="378" r:id="rId34"/>
    <p:sldId id="380" r:id="rId35"/>
    <p:sldId id="379" r:id="rId36"/>
    <p:sldId id="382" r:id="rId37"/>
    <p:sldId id="400" r:id="rId38"/>
    <p:sldId id="383" r:id="rId39"/>
    <p:sldId id="381" r:id="rId40"/>
    <p:sldId id="384" r:id="rId41"/>
    <p:sldId id="385" r:id="rId42"/>
    <p:sldId id="386" r:id="rId43"/>
    <p:sldId id="389" r:id="rId44"/>
    <p:sldId id="391" r:id="rId45"/>
    <p:sldId id="392" r:id="rId46"/>
    <p:sldId id="390" r:id="rId47"/>
    <p:sldId id="387" r:id="rId48"/>
    <p:sldId id="406" r:id="rId49"/>
    <p:sldId id="409" r:id="rId50"/>
    <p:sldId id="311" r:id="rId51"/>
  </p:sldIdLst>
  <p:sldSz cx="9144000" cy="5143500" type="screen16x9"/>
  <p:notesSz cx="6858000" cy="9144000"/>
  <p:defaultTextStyle>
    <a:defPPr>
      <a:defRPr lang="en-US"/>
    </a:defPPr>
    <a:lvl1pPr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1pPr>
    <a:lvl2pPr marL="4572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2pPr>
    <a:lvl3pPr marL="9144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3pPr>
    <a:lvl4pPr marL="13716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4pPr>
    <a:lvl5pPr marL="1828800" algn="l" rtl="0" fontAlgn="base">
      <a:lnSpc>
        <a:spcPct val="90000"/>
      </a:lnSpc>
      <a:spcBef>
        <a:spcPct val="0"/>
      </a:spcBef>
      <a:spcAft>
        <a:spcPct val="0"/>
      </a:spcAft>
      <a:defRPr sz="2000" kern="1200">
        <a:solidFill>
          <a:srgbClr val="191919"/>
        </a:solidFill>
        <a:latin typeface="HelvNeue Light for IBM" pitchFamily="34" charset="0"/>
        <a:ea typeface="+mn-ea"/>
        <a:cs typeface="+mn-cs"/>
      </a:defRPr>
    </a:lvl5pPr>
    <a:lvl6pPr marL="2286000" algn="l" defTabSz="914400" rtl="0" eaLnBrk="1" latinLnBrk="0" hangingPunct="1">
      <a:defRPr sz="2000" kern="1200">
        <a:solidFill>
          <a:srgbClr val="191919"/>
        </a:solidFill>
        <a:latin typeface="HelvNeue Light for IBM" pitchFamily="34" charset="0"/>
        <a:ea typeface="+mn-ea"/>
        <a:cs typeface="+mn-cs"/>
      </a:defRPr>
    </a:lvl6pPr>
    <a:lvl7pPr marL="2743200" algn="l" defTabSz="914400" rtl="0" eaLnBrk="1" latinLnBrk="0" hangingPunct="1">
      <a:defRPr sz="2000" kern="1200">
        <a:solidFill>
          <a:srgbClr val="191919"/>
        </a:solidFill>
        <a:latin typeface="HelvNeue Light for IBM" pitchFamily="34" charset="0"/>
        <a:ea typeface="+mn-ea"/>
        <a:cs typeface="+mn-cs"/>
      </a:defRPr>
    </a:lvl7pPr>
    <a:lvl8pPr marL="3200400" algn="l" defTabSz="914400" rtl="0" eaLnBrk="1" latinLnBrk="0" hangingPunct="1">
      <a:defRPr sz="2000" kern="1200">
        <a:solidFill>
          <a:srgbClr val="191919"/>
        </a:solidFill>
        <a:latin typeface="HelvNeue Light for IBM" pitchFamily="34" charset="0"/>
        <a:ea typeface="+mn-ea"/>
        <a:cs typeface="+mn-cs"/>
      </a:defRPr>
    </a:lvl8pPr>
    <a:lvl9pPr marL="3657600" algn="l" defTabSz="914400" rtl="0" eaLnBrk="1" latinLnBrk="0" hangingPunct="1">
      <a:defRPr sz="2000" kern="1200">
        <a:solidFill>
          <a:srgbClr val="191919"/>
        </a:solidFill>
        <a:latin typeface="HelvNeue Light for IBM" pitchFamily="34" charset="0"/>
        <a:ea typeface="+mn-ea"/>
        <a:cs typeface="+mn-cs"/>
      </a:defRPr>
    </a:lvl9pPr>
  </p:defaultTextStyle>
  <p:extLst>
    <p:ext uri="{EFAFB233-063F-42B5-8137-9DF3F51BA10A}">
      <p15:sldGuideLst xmlns:p15="http://schemas.microsoft.com/office/powerpoint/2012/main">
        <p15:guide id="1" orient="horz" pos="755">
          <p15:clr>
            <a:srgbClr val="A4A3A4"/>
          </p15:clr>
        </p15:guide>
        <p15:guide id="2" pos="283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DA"/>
    <a:srgbClr val="FDB813"/>
    <a:srgbClr val="010000"/>
    <a:srgbClr val="6D6E70"/>
    <a:srgbClr val="FFFFFF"/>
    <a:srgbClr val="AB1A86"/>
    <a:srgbClr val="F19027"/>
    <a:srgbClr val="8CC63F"/>
    <a:srgbClr val="F04E37"/>
    <a:srgbClr val="00A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961" autoAdjust="0"/>
  </p:normalViewPr>
  <p:slideViewPr>
    <p:cSldViewPr snapToGrid="0" snapToObjects="1">
      <p:cViewPr varScale="1">
        <p:scale>
          <a:sx n="132" d="100"/>
          <a:sy n="132" d="100"/>
        </p:scale>
        <p:origin x="996" y="132"/>
      </p:cViewPr>
      <p:guideLst>
        <p:guide orient="horz" pos="755"/>
        <p:guide pos="2830"/>
      </p:guideLst>
    </p:cSldViewPr>
  </p:slideViewPr>
  <p:outlineViewPr>
    <p:cViewPr>
      <p:scale>
        <a:sx n="33" d="100"/>
        <a:sy n="33" d="100"/>
      </p:scale>
      <p:origin x="0" y="6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108"/>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9099E1-2F6C-1143-9DF8-8ECBCD01D041}" type="datetimeFigureOut">
              <a:rPr lang="en-US" smtClean="0"/>
              <a:pPr/>
              <a:t>10/28/2015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454D96-FAC3-2D49-827B-F309FAD9DE71}" type="slidenum">
              <a:rPr lang="en-US" smtClean="0"/>
              <a:pPr/>
              <a:t>‹#›</a:t>
            </a:fld>
            <a:endParaRPr lang="en-US"/>
          </a:p>
        </p:txBody>
      </p:sp>
    </p:spTree>
    <p:extLst>
      <p:ext uri="{BB962C8B-B14F-4D97-AF65-F5344CB8AC3E}">
        <p14:creationId xmlns:p14="http://schemas.microsoft.com/office/powerpoint/2010/main" val="9064207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defRPr>
            </a:lvl1pPr>
          </a:lstStyle>
          <a:p>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defRPr>
            </a:lvl1pPr>
          </a:lstStyle>
          <a:p>
            <a:fld id="{05C4898A-41A8-49D6-8E48-9D853EBFDD60}" type="slidenum">
              <a:rPr lang="en-US"/>
              <a:pPr/>
              <a:t>‹#›</a:t>
            </a:fld>
            <a:endParaRPr lang="en-US"/>
          </a:p>
        </p:txBody>
      </p:sp>
    </p:spTree>
    <p:extLst>
      <p:ext uri="{BB962C8B-B14F-4D97-AF65-F5344CB8AC3E}">
        <p14:creationId xmlns:p14="http://schemas.microsoft.com/office/powerpoint/2010/main" val="100308384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bit of background on me….</a:t>
            </a:r>
          </a:p>
        </p:txBody>
      </p:sp>
      <p:sp>
        <p:nvSpPr>
          <p:cNvPr id="4" name="Slide Number Placeholder 3"/>
          <p:cNvSpPr>
            <a:spLocks noGrp="1"/>
          </p:cNvSpPr>
          <p:nvPr>
            <p:ph type="sldNum" sz="quarter" idx="10"/>
          </p:nvPr>
        </p:nvSpPr>
        <p:spPr/>
        <p:txBody>
          <a:bodyPr/>
          <a:lstStyle/>
          <a:p>
            <a:fld id="{05C4898A-41A8-49D6-8E48-9D853EBFDD60}" type="slidenum">
              <a:rPr lang="en-US" smtClean="0"/>
              <a:pPr/>
              <a:t>2</a:t>
            </a:fld>
            <a:endParaRPr lang="en-US"/>
          </a:p>
        </p:txBody>
      </p:sp>
    </p:spTree>
    <p:extLst>
      <p:ext uri="{BB962C8B-B14F-4D97-AF65-F5344CB8AC3E}">
        <p14:creationId xmlns:p14="http://schemas.microsoft.com/office/powerpoint/2010/main" val="265904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solution would be to move all of these</a:t>
            </a:r>
            <a:r>
              <a:rPr lang="en-US" baseline="0" dirty="0" smtClean="0"/>
              <a:t> languages to run on the JVM</a:t>
            </a:r>
            <a:endParaRPr lang="en-US" dirty="0" smtClean="0"/>
          </a:p>
          <a:p>
            <a:r>
              <a:rPr lang="en-US" dirty="0" smtClean="0"/>
              <a:t>You get free platform support everywhere</a:t>
            </a:r>
            <a:r>
              <a:rPr lang="en-US" baseline="0" dirty="0" smtClean="0"/>
              <a:t> java is supported</a:t>
            </a:r>
          </a:p>
          <a:p>
            <a:r>
              <a:rPr lang="en-US" baseline="0" dirty="0" smtClean="0"/>
              <a:t>With great JIT and GC technology</a:t>
            </a:r>
          </a:p>
          <a:p>
            <a:r>
              <a:rPr lang="en-US" baseline="0" dirty="0" smtClean="0"/>
              <a:t>Production quality.  There are thousands of applications running on java every day, many of which are running critical infrastructure</a:t>
            </a:r>
          </a:p>
          <a:p>
            <a:endParaRPr lang="en-US" baseline="0" dirty="0" smtClean="0"/>
          </a:p>
        </p:txBody>
      </p:sp>
      <p:sp>
        <p:nvSpPr>
          <p:cNvPr id="4" name="Slide Number Placeholder 3"/>
          <p:cNvSpPr>
            <a:spLocks noGrp="1"/>
          </p:cNvSpPr>
          <p:nvPr>
            <p:ph type="sldNum" sz="quarter" idx="10"/>
          </p:nvPr>
        </p:nvSpPr>
        <p:spPr/>
        <p:txBody>
          <a:bodyPr/>
          <a:lstStyle/>
          <a:p>
            <a:fld id="{05C4898A-41A8-49D6-8E48-9D853EBFDD60}" type="slidenum">
              <a:rPr lang="en-US" smtClean="0"/>
              <a:pPr/>
              <a:t>11</a:t>
            </a:fld>
            <a:endParaRPr lang="en-US"/>
          </a:p>
        </p:txBody>
      </p:sp>
    </p:spTree>
    <p:extLst>
      <p:ext uri="{BB962C8B-B14F-4D97-AF65-F5344CB8AC3E}">
        <p14:creationId xmlns:p14="http://schemas.microsoft.com/office/powerpoint/2010/main" val="408991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Scala</a:t>
            </a:r>
            <a:r>
              <a:rPr lang="en-US" baseline="0" dirty="0" smtClean="0"/>
              <a:t> and groovy were implemented on the JVM and work well with in the JVM </a:t>
            </a:r>
            <a:r>
              <a:rPr lang="en-US" baseline="0" dirty="0" err="1" smtClean="0"/>
              <a:t>consrtaints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5C4898A-41A8-49D6-8E48-9D853EBFDD60}" type="slidenum">
              <a:rPr lang="en-US" smtClean="0"/>
              <a:pPr/>
              <a:t>12</a:t>
            </a:fld>
            <a:endParaRPr lang="en-US"/>
          </a:p>
        </p:txBody>
      </p:sp>
    </p:spTree>
    <p:extLst>
      <p:ext uri="{BB962C8B-B14F-4D97-AF65-F5344CB8AC3E}">
        <p14:creationId xmlns:p14="http://schemas.microsoft.com/office/powerpoint/2010/main" val="1938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p:txBody>
      </p:sp>
      <p:sp>
        <p:nvSpPr>
          <p:cNvPr id="4" name="Slide Number Placeholder 3"/>
          <p:cNvSpPr>
            <a:spLocks noGrp="1"/>
          </p:cNvSpPr>
          <p:nvPr>
            <p:ph type="sldNum" sz="quarter" idx="10"/>
          </p:nvPr>
        </p:nvSpPr>
        <p:spPr/>
        <p:txBody>
          <a:bodyPr/>
          <a:lstStyle/>
          <a:p>
            <a:fld id="{05C4898A-41A8-49D6-8E48-9D853EBFDD60}" type="slidenum">
              <a:rPr lang="en-US" smtClean="0"/>
              <a:pPr/>
              <a:t>13</a:t>
            </a:fld>
            <a:endParaRPr lang="en-US"/>
          </a:p>
        </p:txBody>
      </p:sp>
    </p:spTree>
    <p:extLst>
      <p:ext uri="{BB962C8B-B14F-4D97-AF65-F5344CB8AC3E}">
        <p14:creationId xmlns:p14="http://schemas.microsoft.com/office/powerpoint/2010/main" val="258302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4898A-41A8-49D6-8E48-9D853EBFDD60}" type="slidenum">
              <a:rPr lang="en-US" smtClean="0"/>
              <a:pPr/>
              <a:t>14</a:t>
            </a:fld>
            <a:endParaRPr lang="en-US"/>
          </a:p>
        </p:txBody>
      </p:sp>
    </p:spTree>
    <p:extLst>
      <p:ext uri="{BB962C8B-B14F-4D97-AF65-F5344CB8AC3E}">
        <p14:creationId xmlns:p14="http://schemas.microsoft.com/office/powerpoint/2010/main" val="281435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C4898A-41A8-49D6-8E48-9D853EBFDD60}" type="slidenum">
              <a:rPr lang="en-US" smtClean="0"/>
              <a:pPr/>
              <a:t>15</a:t>
            </a:fld>
            <a:endParaRPr lang="en-US"/>
          </a:p>
        </p:txBody>
      </p:sp>
    </p:spTree>
    <p:extLst>
      <p:ext uri="{BB962C8B-B14F-4D97-AF65-F5344CB8AC3E}">
        <p14:creationId xmlns:p14="http://schemas.microsoft.com/office/powerpoint/2010/main" val="203987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light</a:t>
            </a:r>
            <a:r>
              <a:rPr lang="en-US" baseline="0" dirty="0" smtClean="0"/>
              <a:t> blue components make up the core infrastructure that is required by the other feature components</a:t>
            </a:r>
          </a:p>
          <a:p>
            <a:r>
              <a:rPr lang="en-US" baseline="0" dirty="0" smtClean="0"/>
              <a:t>The core infrastructure can be consumed on its own to provide a portability layer</a:t>
            </a:r>
          </a:p>
          <a:p>
            <a:r>
              <a:rPr lang="en-US" baseline="0" dirty="0" smtClean="0"/>
              <a:t>Port library provides a platform agnostic API to get access to features like native memory allocation, file, </a:t>
            </a:r>
            <a:r>
              <a:rPr lang="en-US" baseline="0" dirty="0" err="1" smtClean="0"/>
              <a:t>io</a:t>
            </a:r>
            <a:r>
              <a:rPr lang="en-US" baseline="0" dirty="0" smtClean="0"/>
              <a:t>, </a:t>
            </a:r>
            <a:r>
              <a:rPr lang="en-US" baseline="0" dirty="0" err="1" smtClean="0"/>
              <a:t>etc</a:t>
            </a:r>
            <a:endParaRPr lang="en-US" baseline="0" dirty="0" smtClean="0"/>
          </a:p>
          <a:p>
            <a:r>
              <a:rPr lang="en-US" baseline="0" dirty="0" smtClean="0"/>
              <a:t>The feature components have no required dependencies on other feature components</a:t>
            </a:r>
          </a:p>
          <a:p>
            <a:r>
              <a:rPr lang="en-US" baseline="0" dirty="0" smtClean="0"/>
              <a:t>You could just add the GC to your runtime or just add the JIT to another runtime</a:t>
            </a:r>
          </a:p>
          <a:p>
            <a:r>
              <a:rPr lang="en-US" baseline="0" dirty="0" smtClean="0"/>
              <a:t>Components may have optional features you can use.  GC component has features like mark/sweep, compaction, generational copying, concurrent marking, etc.</a:t>
            </a:r>
          </a:p>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16</a:t>
            </a:fld>
            <a:endParaRPr lang="en-US"/>
          </a:p>
        </p:txBody>
      </p:sp>
    </p:spTree>
    <p:extLst>
      <p:ext uri="{BB962C8B-B14F-4D97-AF65-F5344CB8AC3E}">
        <p14:creationId xmlns:p14="http://schemas.microsoft.com/office/powerpoint/2010/main" val="52052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Sounds easy right? </a:t>
            </a:r>
          </a:p>
          <a:p>
            <a:r>
              <a:rPr lang="en-US" sz="1200" b="0" i="0" kern="1200" dirty="0" smtClean="0">
                <a:solidFill>
                  <a:schemeClr val="tx1"/>
                </a:solidFill>
                <a:effectLst/>
                <a:latin typeface="Arial" charset="0"/>
                <a:ea typeface="+mn-ea"/>
                <a:cs typeface="Arial" charset="0"/>
              </a:rPr>
              <a:t>What is the language</a:t>
            </a:r>
            <a:r>
              <a:rPr lang="en-US" sz="1200" b="0" i="0" kern="1200" baseline="0" dirty="0" smtClean="0">
                <a:solidFill>
                  <a:schemeClr val="tx1"/>
                </a:solidFill>
                <a:effectLst/>
                <a:latin typeface="Arial" charset="0"/>
                <a:ea typeface="+mn-ea"/>
                <a:cs typeface="Arial" charset="0"/>
              </a:rPr>
              <a:t> glue?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17</a:t>
            </a:fld>
            <a:endParaRPr lang="en-US"/>
          </a:p>
        </p:txBody>
      </p:sp>
    </p:spTree>
    <p:extLst>
      <p:ext uri="{BB962C8B-B14F-4D97-AF65-F5344CB8AC3E}">
        <p14:creationId xmlns:p14="http://schemas.microsoft.com/office/powerpoint/2010/main" val="227320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18</a:t>
            </a:fld>
            <a:endParaRPr lang="en-US"/>
          </a:p>
        </p:txBody>
      </p:sp>
    </p:spTree>
    <p:extLst>
      <p:ext uri="{BB962C8B-B14F-4D97-AF65-F5344CB8AC3E}">
        <p14:creationId xmlns:p14="http://schemas.microsoft.com/office/powerpoint/2010/main" val="23516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This is the title of my talk.</a:t>
            </a:r>
          </a:p>
        </p:txBody>
      </p:sp>
      <p:sp>
        <p:nvSpPr>
          <p:cNvPr id="4" name="Slide Number Placeholder 3"/>
          <p:cNvSpPr>
            <a:spLocks noGrp="1"/>
          </p:cNvSpPr>
          <p:nvPr>
            <p:ph type="sldNum" sz="quarter" idx="10"/>
          </p:nvPr>
        </p:nvSpPr>
        <p:spPr/>
        <p:txBody>
          <a:bodyPr/>
          <a:lstStyle/>
          <a:p>
            <a:fld id="{05C4898A-41A8-49D6-8E48-9D853EBFDD60}" type="slidenum">
              <a:rPr lang="en-US" smtClean="0"/>
              <a:pPr/>
              <a:t>19</a:t>
            </a:fld>
            <a:endParaRPr lang="en-US"/>
          </a:p>
        </p:txBody>
      </p:sp>
    </p:spTree>
    <p:extLst>
      <p:ext uri="{BB962C8B-B14F-4D97-AF65-F5344CB8AC3E}">
        <p14:creationId xmlns:p14="http://schemas.microsoft.com/office/powerpoint/2010/main" val="148373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20</a:t>
            </a:fld>
            <a:endParaRPr lang="en-US"/>
          </a:p>
        </p:txBody>
      </p:sp>
    </p:spTree>
    <p:extLst>
      <p:ext uri="{BB962C8B-B14F-4D97-AF65-F5344CB8AC3E}">
        <p14:creationId xmlns:p14="http://schemas.microsoft.com/office/powerpoint/2010/main" val="306568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with</a:t>
            </a:r>
            <a:r>
              <a:rPr lang="en-US" baseline="0" dirty="0" smtClean="0"/>
              <a:t> our safe harbor slide that tells us basically, don’t trust anything I have to say.</a:t>
            </a:r>
          </a:p>
          <a:p>
            <a:r>
              <a:rPr lang="en-US" baseline="0" dirty="0" smtClean="0"/>
              <a:t>Don’t worry, by the end of the conference, I’m sure we’ll be sick of these slides.</a:t>
            </a:r>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3</a:t>
            </a:fld>
            <a:endParaRPr lang="en-US"/>
          </a:p>
        </p:txBody>
      </p:sp>
    </p:spTree>
    <p:extLst>
      <p:ext uri="{BB962C8B-B14F-4D97-AF65-F5344CB8AC3E}">
        <p14:creationId xmlns:p14="http://schemas.microsoft.com/office/powerpoint/2010/main" val="38096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The</a:t>
            </a:r>
            <a:r>
              <a:rPr lang="en-US" sz="1200" b="0" i="0" kern="1200" baseline="0" dirty="0" smtClean="0">
                <a:solidFill>
                  <a:schemeClr val="tx1"/>
                </a:solidFill>
                <a:effectLst/>
                <a:latin typeface="Arial" charset="0"/>
                <a:ea typeface="+mn-ea"/>
                <a:cs typeface="Arial" charset="0"/>
              </a:rPr>
              <a:t> GC allocates memory for the language and the language fills in the data</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21</a:t>
            </a:fld>
            <a:endParaRPr lang="en-US"/>
          </a:p>
        </p:txBody>
      </p:sp>
    </p:spTree>
    <p:extLst>
      <p:ext uri="{BB962C8B-B14F-4D97-AF65-F5344CB8AC3E}">
        <p14:creationId xmlns:p14="http://schemas.microsoft.com/office/powerpoint/2010/main" val="67262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What is the secret to decoupling</a:t>
            </a:r>
            <a:r>
              <a:rPr lang="en-US" sz="1200" b="0" i="0" kern="1200" baseline="0" dirty="0" smtClean="0">
                <a:solidFill>
                  <a:schemeClr val="tx1"/>
                </a:solidFill>
                <a:effectLst/>
                <a:latin typeface="Arial" charset="0"/>
                <a:ea typeface="+mn-ea"/>
                <a:cs typeface="Arial" charset="0"/>
              </a:rPr>
              <a:t> our garbage collection technology from the JVM?</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22</a:t>
            </a:fld>
            <a:endParaRPr lang="en-US"/>
          </a:p>
        </p:txBody>
      </p:sp>
    </p:spTree>
    <p:extLst>
      <p:ext uri="{BB962C8B-B14F-4D97-AF65-F5344CB8AC3E}">
        <p14:creationId xmlns:p14="http://schemas.microsoft.com/office/powerpoint/2010/main" val="3439565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None of these operations actually need</a:t>
            </a:r>
            <a:r>
              <a:rPr lang="en-US" sz="1200" b="0" i="0" kern="1200" baseline="0" dirty="0" smtClean="0">
                <a:solidFill>
                  <a:schemeClr val="tx1"/>
                </a:solidFill>
                <a:effectLst/>
                <a:latin typeface="Arial" charset="0"/>
                <a:ea typeface="+mn-ea"/>
                <a:cs typeface="Arial" charset="0"/>
              </a:rPr>
              <a:t> to know the contents of the object</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23</a:t>
            </a:fld>
            <a:endParaRPr lang="en-US"/>
          </a:p>
        </p:txBody>
      </p:sp>
    </p:spTree>
    <p:extLst>
      <p:ext uri="{BB962C8B-B14F-4D97-AF65-F5344CB8AC3E}">
        <p14:creationId xmlns:p14="http://schemas.microsoft.com/office/powerpoint/2010/main" val="3381897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With this little bit</a:t>
            </a:r>
            <a:r>
              <a:rPr lang="en-US" sz="1200" b="0" i="0" kern="1200" baseline="0" dirty="0" smtClean="0">
                <a:solidFill>
                  <a:schemeClr val="tx1"/>
                </a:solidFill>
                <a:effectLst/>
                <a:latin typeface="Arial" charset="0"/>
                <a:ea typeface="+mn-ea"/>
                <a:cs typeface="Arial" charset="0"/>
              </a:rPr>
              <a:t> of data the GC can actually perform all of its required operations on objects</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24</a:t>
            </a:fld>
            <a:endParaRPr lang="en-US"/>
          </a:p>
        </p:txBody>
      </p:sp>
    </p:spTree>
    <p:extLst>
      <p:ext uri="{BB962C8B-B14F-4D97-AF65-F5344CB8AC3E}">
        <p14:creationId xmlns:p14="http://schemas.microsoft.com/office/powerpoint/2010/main" val="1215450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25</a:t>
            </a:fld>
            <a:endParaRPr lang="en-US"/>
          </a:p>
        </p:txBody>
      </p:sp>
    </p:spTree>
    <p:extLst>
      <p:ext uri="{BB962C8B-B14F-4D97-AF65-F5344CB8AC3E}">
        <p14:creationId xmlns:p14="http://schemas.microsoft.com/office/powerpoint/2010/main" val="178740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By</a:t>
            </a:r>
            <a:r>
              <a:rPr lang="en-US" sz="1200" b="0" i="0" kern="1200" baseline="0" dirty="0" smtClean="0">
                <a:solidFill>
                  <a:schemeClr val="tx1"/>
                </a:solidFill>
                <a:effectLst/>
                <a:latin typeface="Arial" charset="0"/>
                <a:ea typeface="+mn-ea"/>
                <a:cs typeface="Arial" charset="0"/>
              </a:rPr>
              <a:t> default when you enable to GC component you get 1 and 2.  As you enable the other features it will require more language glue</a:t>
            </a:r>
          </a:p>
          <a:p>
            <a:r>
              <a:rPr lang="en-US" sz="1200" b="0" i="0" kern="1200" baseline="0" dirty="0" smtClean="0">
                <a:solidFill>
                  <a:schemeClr val="tx1"/>
                </a:solidFill>
                <a:effectLst/>
                <a:latin typeface="Arial" charset="0"/>
                <a:ea typeface="+mn-ea"/>
                <a:cs typeface="Arial" charset="0"/>
              </a:rPr>
              <a:t>Also the language will have to obey components contracts by calling required APIs</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An example of such a contract would be having an object write barrier so that the GC can track object references for </a:t>
            </a:r>
            <a:r>
              <a:rPr lang="en-US" sz="1200" b="0" i="0" kern="1200" baseline="0" dirty="0" err="1" smtClean="0">
                <a:solidFill>
                  <a:schemeClr val="tx1"/>
                </a:solidFill>
                <a:effectLst/>
                <a:latin typeface="Arial" charset="0"/>
                <a:ea typeface="+mn-ea"/>
                <a:cs typeface="Arial" charset="0"/>
              </a:rPr>
              <a:t>genernational</a:t>
            </a:r>
            <a:r>
              <a:rPr lang="en-US" sz="1200" b="0" i="0" kern="1200" baseline="0" dirty="0" smtClean="0">
                <a:solidFill>
                  <a:schemeClr val="tx1"/>
                </a:solidFill>
                <a:effectLst/>
                <a:latin typeface="Arial" charset="0"/>
                <a:ea typeface="+mn-ea"/>
                <a:cs typeface="Arial" charset="0"/>
              </a:rPr>
              <a:t> and concurrent collectors</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26</a:t>
            </a:fld>
            <a:endParaRPr lang="en-US"/>
          </a:p>
        </p:txBody>
      </p:sp>
    </p:spTree>
    <p:extLst>
      <p:ext uri="{BB962C8B-B14F-4D97-AF65-F5344CB8AC3E}">
        <p14:creationId xmlns:p14="http://schemas.microsoft.com/office/powerpoint/2010/main" val="176598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27</a:t>
            </a:fld>
            <a:endParaRPr lang="en-US"/>
          </a:p>
        </p:txBody>
      </p:sp>
    </p:spTree>
    <p:extLst>
      <p:ext uri="{BB962C8B-B14F-4D97-AF65-F5344CB8AC3E}">
        <p14:creationId xmlns:p14="http://schemas.microsoft.com/office/powerpoint/2010/main" val="976666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All</a:t>
            </a:r>
            <a:r>
              <a:rPr lang="en-US" sz="1200" b="0" i="0" kern="1200" baseline="0" dirty="0" smtClean="0">
                <a:solidFill>
                  <a:schemeClr val="tx1"/>
                </a:solidFill>
                <a:effectLst/>
                <a:latin typeface="Arial" charset="0"/>
                <a:ea typeface="+mn-ea"/>
                <a:cs typeface="Arial" charset="0"/>
              </a:rPr>
              <a:t> of the code for a feature is control via a compile time flag for that feature.  </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28</a:t>
            </a:fld>
            <a:endParaRPr lang="en-US"/>
          </a:p>
        </p:txBody>
      </p:sp>
    </p:spTree>
    <p:extLst>
      <p:ext uri="{BB962C8B-B14F-4D97-AF65-F5344CB8AC3E}">
        <p14:creationId xmlns:p14="http://schemas.microsoft.com/office/powerpoint/2010/main" val="797147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3 API. Object size,</a:t>
            </a:r>
            <a:r>
              <a:rPr lang="en-US" sz="1200" b="0" i="0" kern="1200" baseline="0" dirty="0" smtClean="0">
                <a:solidFill>
                  <a:schemeClr val="tx1"/>
                </a:solidFill>
                <a:effectLst/>
                <a:latin typeface="Arial" charset="0"/>
                <a:ea typeface="+mn-ea"/>
                <a:cs typeface="Arial" charset="0"/>
              </a:rPr>
              <a:t> scan object and mark </a:t>
            </a:r>
            <a:r>
              <a:rPr lang="en-US" sz="1200" b="0" i="0" kern="1200" baseline="0" dirty="0" smtClean="0">
                <a:solidFill>
                  <a:schemeClr val="tx1"/>
                </a:solidFill>
                <a:effectLst/>
                <a:latin typeface="Arial" charset="0"/>
                <a:ea typeface="+mn-ea"/>
                <a:cs typeface="Arial" charset="0"/>
              </a:rPr>
              <a:t>roots</a:t>
            </a:r>
          </a:p>
          <a:p>
            <a:endParaRPr lang="en-US" sz="1200" b="0" i="0" kern="1200" baseline="0" dirty="0" smtClean="0">
              <a:solidFill>
                <a:schemeClr val="tx1"/>
              </a:solidFill>
              <a:effectLst/>
              <a:latin typeface="Arial" charset="0"/>
              <a:ea typeface="+mn-ea"/>
              <a:cs typeface="Arial"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400" dirty="0" smtClean="0">
                <a:solidFill>
                  <a:schemeClr val="tx2"/>
                </a:solidFill>
              </a:rPr>
              <a:t>Language must implement object write barriers.  Need the ability to track writes to objects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400" b="0" i="0" kern="1200" baseline="0" dirty="0" smtClean="0">
              <a:solidFill>
                <a:schemeClr val="tx2"/>
              </a:solidFill>
              <a:effectLst/>
              <a:latin typeface="Arial" charset="0"/>
              <a:ea typeface="+mn-ea"/>
              <a:cs typeface="Arial"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2"/>
                </a:solidFill>
              </a:rPr>
              <a:t>Generational</a:t>
            </a:r>
            <a:r>
              <a:rPr lang="en-US" sz="1200" baseline="0" dirty="0" smtClean="0">
                <a:solidFill>
                  <a:schemeClr val="tx2"/>
                </a:solidFill>
              </a:rPr>
              <a:t> collector requires per object flags.  </a:t>
            </a:r>
            <a:r>
              <a:rPr lang="en-US" sz="1200" dirty="0" smtClean="0">
                <a:solidFill>
                  <a:schemeClr val="tx2"/>
                </a:solidFill>
              </a:rPr>
              <a:t>The language object will need to be instrumented to include</a:t>
            </a:r>
            <a:r>
              <a:rPr lang="en-US" sz="1200" baseline="0" dirty="0" smtClean="0">
                <a:solidFill>
                  <a:schemeClr val="tx2"/>
                </a:solidFill>
              </a:rPr>
              <a:t> space for these flags</a:t>
            </a:r>
            <a:endParaRPr lang="en-US" sz="1200" dirty="0" smtClean="0">
              <a:solidFill>
                <a:schemeClr val="tx2"/>
              </a:solidFill>
            </a:endParaRP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Compaction and generational could only be supported if your language</a:t>
            </a:r>
            <a:r>
              <a:rPr lang="en-US" sz="1200" b="0" i="0" kern="1200" baseline="0" dirty="0" smtClean="0">
                <a:solidFill>
                  <a:schemeClr val="tx1"/>
                </a:solidFill>
                <a:effectLst/>
                <a:latin typeface="Arial" charset="0"/>
                <a:ea typeface="+mn-ea"/>
                <a:cs typeface="Arial" charset="0"/>
              </a:rPr>
              <a:t> permits objects to </a:t>
            </a:r>
            <a:r>
              <a:rPr lang="en-US" sz="1200" b="0" i="0" kern="1200" baseline="0" dirty="0" smtClean="0">
                <a:solidFill>
                  <a:schemeClr val="tx1"/>
                </a:solidFill>
                <a:effectLst/>
                <a:latin typeface="Arial" charset="0"/>
                <a:ea typeface="+mn-ea"/>
                <a:cs typeface="Arial" charset="0"/>
              </a:rPr>
              <a:t>move</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Compressed references could only be supported if your language controls fetching a field from an object via APIs and not directly in any </a:t>
            </a:r>
            <a:r>
              <a:rPr lang="en-US" sz="1200" b="0" i="0" kern="1200" baseline="0" dirty="0" smtClean="0">
                <a:solidFill>
                  <a:schemeClr val="tx1"/>
                </a:solidFill>
                <a:effectLst/>
                <a:latin typeface="Arial" charset="0"/>
                <a:ea typeface="+mn-ea"/>
                <a:cs typeface="Arial" charset="0"/>
              </a:rPr>
              <a:t>c-extension. Effectively requires an object read barrier</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29</a:t>
            </a:fld>
            <a:endParaRPr lang="en-US"/>
          </a:p>
        </p:txBody>
      </p:sp>
    </p:spTree>
    <p:extLst>
      <p:ext uri="{BB962C8B-B14F-4D97-AF65-F5344CB8AC3E}">
        <p14:creationId xmlns:p14="http://schemas.microsoft.com/office/powerpoint/2010/main" val="3957357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30</a:t>
            </a:fld>
            <a:endParaRPr lang="en-US"/>
          </a:p>
        </p:txBody>
      </p:sp>
    </p:spTree>
    <p:extLst>
      <p:ext uri="{BB962C8B-B14F-4D97-AF65-F5344CB8AC3E}">
        <p14:creationId xmlns:p14="http://schemas.microsoft.com/office/powerpoint/2010/main" val="380776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here</a:t>
            </a:r>
            <a:r>
              <a:rPr lang="en-US" baseline="0" dirty="0" smtClean="0"/>
              <a:t> at </a:t>
            </a:r>
            <a:r>
              <a:rPr lang="en-US" baseline="0" dirty="0" err="1" smtClean="0"/>
              <a:t>JavaOne</a:t>
            </a:r>
            <a:r>
              <a:rPr lang="en-US" baseline="0" dirty="0" smtClean="0"/>
              <a:t> because we all know and love Java.</a:t>
            </a:r>
          </a:p>
          <a:p>
            <a:r>
              <a:rPr lang="en-US" baseline="0" dirty="0" smtClean="0"/>
              <a:t>Java is a stable, </a:t>
            </a:r>
            <a:r>
              <a:rPr lang="en-US" baseline="0" dirty="0" err="1" smtClean="0"/>
              <a:t>performant</a:t>
            </a:r>
            <a:r>
              <a:rPr lang="en-US" baseline="0" dirty="0" smtClean="0"/>
              <a:t> and scalable runtime.</a:t>
            </a:r>
          </a:p>
          <a:p>
            <a:r>
              <a:rPr lang="en-US" baseline="0" dirty="0" smtClean="0"/>
              <a:t>It has decades of development into JIT, GC and other technologies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Over</a:t>
            </a:r>
            <a:r>
              <a:rPr lang="en-US" baseline="0" dirty="0" smtClean="0"/>
              <a:t> the last few years a lot of new languages are gaining traction.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With more and more applications moving to the cloud we see more developers requiring skills in more than one language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How many people work Ruby??? Python??? JavaScript???? As well as java</a:t>
            </a:r>
            <a:endParaRPr lang="en-US" dirty="0" smtClean="0"/>
          </a:p>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4</a:t>
            </a:fld>
            <a:endParaRPr lang="en-US"/>
          </a:p>
        </p:txBody>
      </p:sp>
    </p:spTree>
    <p:extLst>
      <p:ext uri="{BB962C8B-B14F-4D97-AF65-F5344CB8AC3E}">
        <p14:creationId xmlns:p14="http://schemas.microsoft.com/office/powerpoint/2010/main" val="252642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like to show you an example of integrating our portability layer and GC into CSOM</a:t>
            </a:r>
          </a:p>
          <a:p>
            <a:endParaRPr lang="en-US" baseline="0" dirty="0" smtClean="0"/>
          </a:p>
          <a:p>
            <a:r>
              <a:rPr lang="en-US" baseline="0" dirty="0" smtClean="0"/>
              <a:t>CSOM is the c implementation of SOM</a:t>
            </a:r>
          </a:p>
          <a:p>
            <a:r>
              <a:rPr lang="en-US" baseline="0" dirty="0" smtClean="0"/>
              <a:t>SOM is minimal Smalltalk used for teaching</a:t>
            </a:r>
          </a:p>
          <a:p>
            <a:r>
              <a:rPr lang="en-US" sz="1200" b="0" i="0" kern="1200" dirty="0" smtClean="0">
                <a:solidFill>
                  <a:schemeClr val="tx1"/>
                </a:solidFill>
                <a:effectLst/>
                <a:latin typeface="Arial" charset="0"/>
                <a:ea typeface="+mn-ea"/>
                <a:cs typeface="Arial" charset="0"/>
              </a:rPr>
              <a:t>Clarity of implementation over absolute performance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31</a:t>
            </a:fld>
            <a:endParaRPr lang="en-US"/>
          </a:p>
        </p:txBody>
      </p:sp>
    </p:spTree>
    <p:extLst>
      <p:ext uri="{BB962C8B-B14F-4D97-AF65-F5344CB8AC3E}">
        <p14:creationId xmlns:p14="http://schemas.microsoft.com/office/powerpoint/2010/main" val="3046165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Part</a:t>
            </a:r>
            <a:r>
              <a:rPr lang="en-US" sz="1200" b="0" i="0" kern="1200" baseline="0" dirty="0" smtClean="0">
                <a:solidFill>
                  <a:schemeClr val="tx1"/>
                </a:solidFill>
                <a:effectLst/>
                <a:latin typeface="Arial" charset="0"/>
                <a:ea typeface="+mn-ea"/>
                <a:cs typeface="Arial" charset="0"/>
              </a:rPr>
              <a:t> of the core architecture was generic VM structures required by the feature components.  That would be the VM and </a:t>
            </a:r>
            <a:r>
              <a:rPr lang="en-US" sz="1200" b="0" i="0" kern="1200" baseline="0" dirty="0" err="1" smtClean="0">
                <a:solidFill>
                  <a:schemeClr val="tx1"/>
                </a:solidFill>
                <a:effectLst/>
                <a:latin typeface="Arial" charset="0"/>
                <a:ea typeface="+mn-ea"/>
                <a:cs typeface="Arial" charset="0"/>
              </a:rPr>
              <a:t>VMThread</a:t>
            </a:r>
            <a:r>
              <a:rPr lang="en-US" sz="1200" b="0" i="0" kern="1200" baseline="0" dirty="0" smtClean="0">
                <a:solidFill>
                  <a:schemeClr val="tx1"/>
                </a:solidFill>
                <a:effectLst/>
                <a:latin typeface="Arial" charset="0"/>
                <a:ea typeface="+mn-ea"/>
                <a:cs typeface="Arial" charset="0"/>
              </a:rPr>
              <a:t> </a:t>
            </a:r>
            <a:r>
              <a:rPr lang="en-US" sz="1200" b="0" i="0" kern="1200" baseline="0" dirty="0" err="1" smtClean="0">
                <a:solidFill>
                  <a:schemeClr val="tx1"/>
                </a:solidFill>
                <a:effectLst/>
                <a:latin typeface="Arial" charset="0"/>
                <a:ea typeface="+mn-ea"/>
                <a:cs typeface="Arial" charset="0"/>
              </a:rPr>
              <a:t>paramters</a:t>
            </a:r>
            <a:r>
              <a:rPr lang="en-US" sz="1200" b="0" i="0" kern="1200" baseline="0" dirty="0" smtClean="0">
                <a:solidFill>
                  <a:schemeClr val="tx1"/>
                </a:solidFill>
                <a:effectLst/>
                <a:latin typeface="Arial" charset="0"/>
                <a:ea typeface="+mn-ea"/>
                <a:cs typeface="Arial" charset="0"/>
              </a:rPr>
              <a:t>.  The </a:t>
            </a:r>
            <a:r>
              <a:rPr lang="en-US" sz="1200" b="0" i="0" kern="1200" baseline="0" dirty="0" err="1" smtClean="0">
                <a:solidFill>
                  <a:schemeClr val="tx1"/>
                </a:solidFill>
                <a:effectLst/>
                <a:latin typeface="Arial" charset="0"/>
                <a:ea typeface="+mn-ea"/>
                <a:cs typeface="Arial" charset="0"/>
              </a:rPr>
              <a:t>Initialize_VM</a:t>
            </a:r>
            <a:r>
              <a:rPr lang="en-US" sz="1200" b="0" i="0" kern="1200" baseline="0" dirty="0" smtClean="0">
                <a:solidFill>
                  <a:schemeClr val="tx1"/>
                </a:solidFill>
                <a:effectLst/>
                <a:latin typeface="Arial" charset="0"/>
                <a:ea typeface="+mn-ea"/>
                <a:cs typeface="Arial" charset="0"/>
              </a:rPr>
              <a:t> function creates and initializes all of the components configured to be used.</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32</a:t>
            </a:fld>
            <a:endParaRPr lang="en-US"/>
          </a:p>
        </p:txBody>
      </p:sp>
    </p:spTree>
    <p:extLst>
      <p:ext uri="{BB962C8B-B14F-4D97-AF65-F5344CB8AC3E}">
        <p14:creationId xmlns:p14="http://schemas.microsoft.com/office/powerpoint/2010/main" val="3371785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Part</a:t>
            </a:r>
            <a:r>
              <a:rPr lang="en-US" sz="1200" b="0" i="0" kern="1200" baseline="0" dirty="0" smtClean="0">
                <a:solidFill>
                  <a:schemeClr val="tx1"/>
                </a:solidFill>
                <a:effectLst/>
                <a:latin typeface="Arial" charset="0"/>
                <a:ea typeface="+mn-ea"/>
                <a:cs typeface="Arial" charset="0"/>
              </a:rPr>
              <a:t> of the core architecture was generic VM structures required by the feature components.  That would be the VM and </a:t>
            </a:r>
            <a:r>
              <a:rPr lang="en-US" sz="1200" b="0" i="0" kern="1200" baseline="0" dirty="0" err="1" smtClean="0">
                <a:solidFill>
                  <a:schemeClr val="tx1"/>
                </a:solidFill>
                <a:effectLst/>
                <a:latin typeface="Arial" charset="0"/>
                <a:ea typeface="+mn-ea"/>
                <a:cs typeface="Arial" charset="0"/>
              </a:rPr>
              <a:t>VMThread</a:t>
            </a:r>
            <a:r>
              <a:rPr lang="en-US" sz="1200" b="0" i="0" kern="1200" baseline="0" dirty="0" smtClean="0">
                <a:solidFill>
                  <a:schemeClr val="tx1"/>
                </a:solidFill>
                <a:effectLst/>
                <a:latin typeface="Arial" charset="0"/>
                <a:ea typeface="+mn-ea"/>
                <a:cs typeface="Arial" charset="0"/>
              </a:rPr>
              <a:t> </a:t>
            </a:r>
            <a:r>
              <a:rPr lang="en-US" sz="1200" b="0" i="0" kern="1200" baseline="0" dirty="0" err="1" smtClean="0">
                <a:solidFill>
                  <a:schemeClr val="tx1"/>
                </a:solidFill>
                <a:effectLst/>
                <a:latin typeface="Arial" charset="0"/>
                <a:ea typeface="+mn-ea"/>
                <a:cs typeface="Arial" charset="0"/>
              </a:rPr>
              <a:t>paramters</a:t>
            </a:r>
            <a:r>
              <a:rPr lang="en-US" sz="1200" b="0" i="0" kern="1200" baseline="0" dirty="0" smtClean="0">
                <a:solidFill>
                  <a:schemeClr val="tx1"/>
                </a:solidFill>
                <a:effectLst/>
                <a:latin typeface="Arial" charset="0"/>
                <a:ea typeface="+mn-ea"/>
                <a:cs typeface="Arial" charset="0"/>
              </a:rPr>
              <a:t>.  The </a:t>
            </a:r>
            <a:r>
              <a:rPr lang="en-US" sz="1200" b="0" i="0" kern="1200" baseline="0" dirty="0" err="1" smtClean="0">
                <a:solidFill>
                  <a:schemeClr val="tx1"/>
                </a:solidFill>
                <a:effectLst/>
                <a:latin typeface="Arial" charset="0"/>
                <a:ea typeface="+mn-ea"/>
                <a:cs typeface="Arial" charset="0"/>
              </a:rPr>
              <a:t>Initialize_VM</a:t>
            </a:r>
            <a:r>
              <a:rPr lang="en-US" sz="1200" b="0" i="0" kern="1200" baseline="0" dirty="0" smtClean="0">
                <a:solidFill>
                  <a:schemeClr val="tx1"/>
                </a:solidFill>
                <a:effectLst/>
                <a:latin typeface="Arial" charset="0"/>
                <a:ea typeface="+mn-ea"/>
                <a:cs typeface="Arial" charset="0"/>
              </a:rPr>
              <a:t> function creates and initializes all of the </a:t>
            </a:r>
            <a:r>
              <a:rPr lang="en-US" sz="1200" b="0" i="0" kern="1200" baseline="0" smtClean="0">
                <a:solidFill>
                  <a:schemeClr val="tx1"/>
                </a:solidFill>
                <a:effectLst/>
                <a:latin typeface="Arial" charset="0"/>
                <a:ea typeface="+mn-ea"/>
                <a:cs typeface="Arial" charset="0"/>
              </a:rPr>
              <a:t>components configured to be used.</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33</a:t>
            </a:fld>
            <a:endParaRPr lang="en-US"/>
          </a:p>
        </p:txBody>
      </p:sp>
    </p:spTree>
    <p:extLst>
      <p:ext uri="{BB962C8B-B14F-4D97-AF65-F5344CB8AC3E}">
        <p14:creationId xmlns:p14="http://schemas.microsoft.com/office/powerpoint/2010/main" val="2774546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CSOM relies</a:t>
            </a:r>
            <a:r>
              <a:rPr lang="en-US" sz="1200" b="0" i="0" kern="1200" baseline="0" dirty="0" smtClean="0">
                <a:solidFill>
                  <a:schemeClr val="tx1"/>
                </a:solidFill>
                <a:effectLst/>
                <a:latin typeface="Arial" charset="0"/>
                <a:ea typeface="+mn-ea"/>
                <a:cs typeface="Arial" charset="0"/>
              </a:rPr>
              <a:t> on no GCs not interrupting certain operations.  So if the free memory drops below the threshold and you are not in an uninterruptable state it forces a global collection.</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34</a:t>
            </a:fld>
            <a:endParaRPr lang="en-US"/>
          </a:p>
        </p:txBody>
      </p:sp>
    </p:spTree>
    <p:extLst>
      <p:ext uri="{BB962C8B-B14F-4D97-AF65-F5344CB8AC3E}">
        <p14:creationId xmlns:p14="http://schemas.microsoft.com/office/powerpoint/2010/main" val="319522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Delete</a:t>
            </a:r>
            <a:r>
              <a:rPr lang="en-US" sz="1200" b="0" i="0" kern="1200" baseline="0" dirty="0" smtClean="0">
                <a:solidFill>
                  <a:schemeClr val="tx1"/>
                </a:solidFill>
                <a:effectLst/>
                <a:latin typeface="Arial" charset="0"/>
                <a:ea typeface="+mn-ea"/>
                <a:cs typeface="Arial" charset="0"/>
              </a:rPr>
              <a:t> all of the collection code and directly call global collection API</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35</a:t>
            </a:fld>
            <a:endParaRPr lang="en-US"/>
          </a:p>
        </p:txBody>
      </p:sp>
    </p:spTree>
    <p:extLst>
      <p:ext uri="{BB962C8B-B14F-4D97-AF65-F5344CB8AC3E}">
        <p14:creationId xmlns:p14="http://schemas.microsoft.com/office/powerpoint/2010/main" val="3909884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Normally</a:t>
            </a:r>
            <a:r>
              <a:rPr lang="en-US" sz="1200" b="0" i="0" kern="1200" baseline="0" dirty="0" smtClean="0">
                <a:solidFill>
                  <a:schemeClr val="tx1"/>
                </a:solidFill>
                <a:effectLst/>
                <a:latin typeface="Arial" charset="0"/>
                <a:ea typeface="+mn-ea"/>
                <a:cs typeface="Arial" charset="0"/>
              </a:rPr>
              <a:t> this would use an implementation of the </a:t>
            </a:r>
            <a:r>
              <a:rPr lang="en-US" sz="1200" b="0" i="0" kern="1200" baseline="0" dirty="0" err="1" smtClean="0">
                <a:solidFill>
                  <a:schemeClr val="tx1"/>
                </a:solidFill>
                <a:effectLst/>
                <a:latin typeface="Arial" charset="0"/>
                <a:ea typeface="+mn-ea"/>
                <a:cs typeface="Arial" charset="0"/>
              </a:rPr>
              <a:t>ObjectSlotIterator</a:t>
            </a:r>
            <a:r>
              <a:rPr lang="en-US" sz="1200" b="0" i="0" kern="1200" baseline="0" dirty="0" smtClean="0">
                <a:solidFill>
                  <a:schemeClr val="tx1"/>
                </a:solidFill>
                <a:effectLst/>
                <a:latin typeface="Arial" charset="0"/>
                <a:ea typeface="+mn-ea"/>
                <a:cs typeface="Arial" charset="0"/>
              </a:rPr>
              <a:t> which is part of the glue but to keep this simple I left it out</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36</a:t>
            </a:fld>
            <a:endParaRPr lang="en-US"/>
          </a:p>
        </p:txBody>
      </p:sp>
    </p:spTree>
    <p:extLst>
      <p:ext uri="{BB962C8B-B14F-4D97-AF65-F5344CB8AC3E}">
        <p14:creationId xmlns:p14="http://schemas.microsoft.com/office/powerpoint/2010/main" val="1335570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Normally</a:t>
            </a:r>
            <a:r>
              <a:rPr lang="en-US" sz="1200" b="0" i="0" kern="1200" baseline="0" dirty="0" smtClean="0">
                <a:solidFill>
                  <a:schemeClr val="tx1"/>
                </a:solidFill>
                <a:effectLst/>
                <a:latin typeface="Arial" charset="0"/>
                <a:ea typeface="+mn-ea"/>
                <a:cs typeface="Arial" charset="0"/>
              </a:rPr>
              <a:t> this would use an implementation of the </a:t>
            </a:r>
            <a:r>
              <a:rPr lang="en-US" sz="1200" b="0" i="0" kern="1200" baseline="0" dirty="0" err="1" smtClean="0">
                <a:solidFill>
                  <a:schemeClr val="tx1"/>
                </a:solidFill>
                <a:effectLst/>
                <a:latin typeface="Arial" charset="0"/>
                <a:ea typeface="+mn-ea"/>
                <a:cs typeface="Arial" charset="0"/>
              </a:rPr>
              <a:t>ObjectSlotIterator</a:t>
            </a:r>
            <a:r>
              <a:rPr lang="en-US" sz="1200" b="0" i="0" kern="1200" baseline="0" dirty="0" smtClean="0">
                <a:solidFill>
                  <a:schemeClr val="tx1"/>
                </a:solidFill>
                <a:effectLst/>
                <a:latin typeface="Arial" charset="0"/>
                <a:ea typeface="+mn-ea"/>
                <a:cs typeface="Arial" charset="0"/>
              </a:rPr>
              <a:t> which is part of the glue but to keep this simple I left it out</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37</a:t>
            </a:fld>
            <a:endParaRPr lang="en-US"/>
          </a:p>
        </p:txBody>
      </p:sp>
    </p:spTree>
    <p:extLst>
      <p:ext uri="{BB962C8B-B14F-4D97-AF65-F5344CB8AC3E}">
        <p14:creationId xmlns:p14="http://schemas.microsoft.com/office/powerpoint/2010/main" val="3139985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CSOM provided this function which would mark</a:t>
            </a:r>
            <a:r>
              <a:rPr lang="en-US" sz="1200" b="0" i="0" kern="1200" baseline="0" dirty="0" smtClean="0">
                <a:solidFill>
                  <a:schemeClr val="tx1"/>
                </a:solidFill>
                <a:effectLst/>
                <a:latin typeface="Arial" charset="0"/>
                <a:ea typeface="+mn-ea"/>
                <a:cs typeface="Arial" charset="0"/>
              </a:rPr>
              <a:t> the object as live and then call </a:t>
            </a:r>
            <a:r>
              <a:rPr lang="en-US" sz="1200" b="0" i="0" kern="1200" baseline="0" dirty="0" err="1" smtClean="0">
                <a:solidFill>
                  <a:schemeClr val="tx1"/>
                </a:solidFill>
                <a:effectLst/>
                <a:latin typeface="Arial" charset="0"/>
                <a:ea typeface="+mn-ea"/>
                <a:cs typeface="Arial" charset="0"/>
              </a:rPr>
              <a:t>mark_references</a:t>
            </a:r>
            <a:r>
              <a:rPr lang="en-US" sz="1200" b="0" i="0" kern="1200" baseline="0" dirty="0" smtClean="0">
                <a:solidFill>
                  <a:schemeClr val="tx1"/>
                </a:solidFill>
                <a:effectLst/>
                <a:latin typeface="Arial" charset="0"/>
                <a:ea typeface="+mn-ea"/>
                <a:cs typeface="Arial" charset="0"/>
              </a:rPr>
              <a:t> on itself. </a:t>
            </a:r>
          </a:p>
          <a:p>
            <a:r>
              <a:rPr lang="en-US" sz="1200" b="0" i="0" kern="1200" baseline="0" dirty="0" smtClean="0">
                <a:solidFill>
                  <a:schemeClr val="tx1"/>
                </a:solidFill>
                <a:effectLst/>
                <a:latin typeface="Arial" charset="0"/>
                <a:ea typeface="+mn-ea"/>
                <a:cs typeface="Arial" charset="0"/>
              </a:rPr>
              <a:t>Instead we just mark the object and let GC work stack handle processing marked objects</a:t>
            </a:r>
          </a:p>
          <a:p>
            <a:r>
              <a:rPr lang="en-US" sz="1200" b="0" i="0" kern="1200" baseline="0" dirty="0" err="1" smtClean="0">
                <a:solidFill>
                  <a:schemeClr val="tx1"/>
                </a:solidFill>
                <a:effectLst/>
                <a:latin typeface="Arial" charset="0"/>
                <a:ea typeface="+mn-ea"/>
                <a:cs typeface="Arial" charset="0"/>
              </a:rPr>
              <a:t>markObject</a:t>
            </a:r>
            <a:r>
              <a:rPr lang="en-US" sz="1200" b="0" i="0" kern="1200" baseline="0" dirty="0" smtClean="0">
                <a:solidFill>
                  <a:schemeClr val="tx1"/>
                </a:solidFill>
                <a:effectLst/>
                <a:latin typeface="Arial" charset="0"/>
                <a:ea typeface="+mn-ea"/>
                <a:cs typeface="Arial" charset="0"/>
              </a:rPr>
              <a:t> will set a bit in the mark map for this object if it was not already marked and push it on the work stack to be processed.</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38</a:t>
            </a:fld>
            <a:endParaRPr lang="en-US"/>
          </a:p>
        </p:txBody>
      </p:sp>
    </p:spTree>
    <p:extLst>
      <p:ext uri="{BB962C8B-B14F-4D97-AF65-F5344CB8AC3E}">
        <p14:creationId xmlns:p14="http://schemas.microsoft.com/office/powerpoint/2010/main" val="3657064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39</a:t>
            </a:fld>
            <a:endParaRPr lang="en-US"/>
          </a:p>
        </p:txBody>
      </p:sp>
    </p:spTree>
    <p:extLst>
      <p:ext uri="{BB962C8B-B14F-4D97-AF65-F5344CB8AC3E}">
        <p14:creationId xmlns:p14="http://schemas.microsoft.com/office/powerpoint/2010/main" val="3034354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I</a:t>
            </a:r>
            <a:r>
              <a:rPr lang="en-US" sz="1200" b="0" i="0" kern="1200" baseline="0" dirty="0" smtClean="0">
                <a:solidFill>
                  <a:schemeClr val="tx1"/>
                </a:solidFill>
                <a:effectLst/>
                <a:latin typeface="Arial" charset="0"/>
                <a:ea typeface="+mn-ea"/>
                <a:cs typeface="Arial" charset="0"/>
              </a:rPr>
              <a:t> have the complete </a:t>
            </a:r>
            <a:r>
              <a:rPr lang="en-US" sz="1200" b="0" i="0" kern="1200" baseline="0" dirty="0" err="1" smtClean="0">
                <a:solidFill>
                  <a:schemeClr val="tx1"/>
                </a:solidFill>
                <a:effectLst/>
                <a:latin typeface="Arial" charset="0"/>
                <a:ea typeface="+mn-ea"/>
                <a:cs typeface="Arial" charset="0"/>
              </a:rPr>
              <a:t>changesets</a:t>
            </a:r>
            <a:r>
              <a:rPr lang="en-US" sz="1200" b="0" i="0" kern="1200" baseline="0" dirty="0" smtClean="0">
                <a:solidFill>
                  <a:schemeClr val="tx1"/>
                </a:solidFill>
                <a:effectLst/>
                <a:latin typeface="Arial" charset="0"/>
                <a:ea typeface="+mn-ea"/>
                <a:cs typeface="Arial" charset="0"/>
              </a:rPr>
              <a:t> from this example which will be available on my GITHUB account once the toolkit has been open sourced.  </a:t>
            </a:r>
          </a:p>
          <a:p>
            <a:r>
              <a:rPr lang="en-US" sz="1200" b="0" i="0" kern="1200" baseline="0" dirty="0" smtClean="0">
                <a:solidFill>
                  <a:schemeClr val="tx1"/>
                </a:solidFill>
                <a:effectLst/>
                <a:latin typeface="Arial" charset="0"/>
                <a:ea typeface="+mn-ea"/>
                <a:cs typeface="Arial" charset="0"/>
              </a:rPr>
              <a:t>I will also be including the changes for adding compaction support and removing the requirement to not GC during object initialization</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40</a:t>
            </a:fld>
            <a:endParaRPr lang="en-US"/>
          </a:p>
        </p:txBody>
      </p:sp>
    </p:spTree>
    <p:extLst>
      <p:ext uri="{BB962C8B-B14F-4D97-AF65-F5344CB8AC3E}">
        <p14:creationId xmlns:p14="http://schemas.microsoft.com/office/powerpoint/2010/main" val="266502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5</a:t>
            </a:fld>
            <a:endParaRPr lang="en-US"/>
          </a:p>
        </p:txBody>
      </p:sp>
    </p:spTree>
    <p:extLst>
      <p:ext uri="{BB962C8B-B14F-4D97-AF65-F5344CB8AC3E}">
        <p14:creationId xmlns:p14="http://schemas.microsoft.com/office/powerpoint/2010/main" val="128556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This was free.  There</a:t>
            </a:r>
            <a:r>
              <a:rPr lang="en-US" sz="1200" b="0" i="0" kern="1200" baseline="0" dirty="0" smtClean="0">
                <a:solidFill>
                  <a:schemeClr val="tx1"/>
                </a:solidFill>
                <a:effectLst/>
                <a:latin typeface="Arial" charset="0"/>
                <a:ea typeface="+mn-ea"/>
                <a:cs typeface="Arial" charset="0"/>
              </a:rPr>
              <a:t> were no changes for this.</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41</a:t>
            </a:fld>
            <a:endParaRPr lang="en-US"/>
          </a:p>
        </p:txBody>
      </p:sp>
    </p:spTree>
    <p:extLst>
      <p:ext uri="{BB962C8B-B14F-4D97-AF65-F5344CB8AC3E}">
        <p14:creationId xmlns:p14="http://schemas.microsoft.com/office/powerpoint/2010/main" val="40490528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This was free.  There</a:t>
            </a:r>
            <a:r>
              <a:rPr lang="en-US" sz="1200" b="0" i="0" kern="1200" baseline="0" dirty="0" smtClean="0">
                <a:solidFill>
                  <a:schemeClr val="tx1"/>
                </a:solidFill>
                <a:effectLst/>
                <a:latin typeface="Arial" charset="0"/>
                <a:ea typeface="+mn-ea"/>
                <a:cs typeface="Arial" charset="0"/>
              </a:rPr>
              <a:t> were no changes to the tool for this</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42</a:t>
            </a:fld>
            <a:endParaRPr lang="en-US"/>
          </a:p>
        </p:txBody>
      </p:sp>
    </p:spTree>
    <p:extLst>
      <p:ext uri="{BB962C8B-B14F-4D97-AF65-F5344CB8AC3E}">
        <p14:creationId xmlns:p14="http://schemas.microsoft.com/office/powerpoint/2010/main" val="2387096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43</a:t>
            </a:fld>
            <a:endParaRPr lang="en-US"/>
          </a:p>
        </p:txBody>
      </p:sp>
    </p:spTree>
    <p:extLst>
      <p:ext uri="{BB962C8B-B14F-4D97-AF65-F5344CB8AC3E}">
        <p14:creationId xmlns:p14="http://schemas.microsoft.com/office/powerpoint/2010/main" val="2090029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Neither language had JIT </a:t>
            </a:r>
            <a:r>
              <a:rPr lang="en-US" sz="1200" b="0" i="0" kern="1200" smtClean="0">
                <a:solidFill>
                  <a:schemeClr val="tx1"/>
                </a:solidFill>
                <a:effectLst/>
                <a:latin typeface="Arial" charset="0"/>
                <a:ea typeface="+mn-ea"/>
                <a:cs typeface="Arial" charset="0"/>
              </a:rPr>
              <a:t>support before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44</a:t>
            </a:fld>
            <a:endParaRPr lang="en-US"/>
          </a:p>
        </p:txBody>
      </p:sp>
    </p:spTree>
    <p:extLst>
      <p:ext uri="{BB962C8B-B14F-4D97-AF65-F5344CB8AC3E}">
        <p14:creationId xmlns:p14="http://schemas.microsoft.com/office/powerpoint/2010/main" val="2464497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Neither had parallel GC before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45</a:t>
            </a:fld>
            <a:endParaRPr lang="en-US"/>
          </a:p>
        </p:txBody>
      </p:sp>
    </p:spTree>
    <p:extLst>
      <p:ext uri="{BB962C8B-B14F-4D97-AF65-F5344CB8AC3E}">
        <p14:creationId xmlns:p14="http://schemas.microsoft.com/office/powerpoint/2010/main" val="620437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46</a:t>
            </a:fld>
            <a:endParaRPr lang="en-US"/>
          </a:p>
        </p:txBody>
      </p:sp>
    </p:spTree>
    <p:extLst>
      <p:ext uri="{BB962C8B-B14F-4D97-AF65-F5344CB8AC3E}">
        <p14:creationId xmlns:p14="http://schemas.microsoft.com/office/powerpoint/2010/main" val="3249667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47</a:t>
            </a:fld>
            <a:endParaRPr lang="en-US"/>
          </a:p>
        </p:txBody>
      </p:sp>
    </p:spTree>
    <p:extLst>
      <p:ext uri="{BB962C8B-B14F-4D97-AF65-F5344CB8AC3E}">
        <p14:creationId xmlns:p14="http://schemas.microsoft.com/office/powerpoint/2010/main" val="3459931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Neither had parallel GC before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48</a:t>
            </a:fld>
            <a:endParaRPr lang="en-US"/>
          </a:p>
        </p:txBody>
      </p:sp>
    </p:spTree>
    <p:extLst>
      <p:ext uri="{BB962C8B-B14F-4D97-AF65-F5344CB8AC3E}">
        <p14:creationId xmlns:p14="http://schemas.microsoft.com/office/powerpoint/2010/main" val="3524423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Neither had parallel GC before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05C4898A-41A8-49D6-8E48-9D853EBFDD60}" type="slidenum">
              <a:rPr lang="en-US" smtClean="0"/>
              <a:pPr/>
              <a:t>49</a:t>
            </a:fld>
            <a:endParaRPr lang="en-US"/>
          </a:p>
        </p:txBody>
      </p:sp>
    </p:spTree>
    <p:extLst>
      <p:ext uri="{BB962C8B-B14F-4D97-AF65-F5344CB8AC3E}">
        <p14:creationId xmlns:p14="http://schemas.microsoft.com/office/powerpoint/2010/main" val="398412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6</a:t>
            </a:fld>
            <a:endParaRPr lang="en-US"/>
          </a:p>
        </p:txBody>
      </p:sp>
    </p:spTree>
    <p:extLst>
      <p:ext uri="{BB962C8B-B14F-4D97-AF65-F5344CB8AC3E}">
        <p14:creationId xmlns:p14="http://schemas.microsoft.com/office/powerpoint/2010/main" val="63653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7</a:t>
            </a:fld>
            <a:endParaRPr lang="en-US"/>
          </a:p>
        </p:txBody>
      </p:sp>
    </p:spTree>
    <p:extLst>
      <p:ext uri="{BB962C8B-B14F-4D97-AF65-F5344CB8AC3E}">
        <p14:creationId xmlns:p14="http://schemas.microsoft.com/office/powerpoint/2010/main" val="258383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8</a:t>
            </a:fld>
            <a:endParaRPr lang="en-US"/>
          </a:p>
        </p:txBody>
      </p:sp>
    </p:spTree>
    <p:extLst>
      <p:ext uri="{BB962C8B-B14F-4D97-AF65-F5344CB8AC3E}">
        <p14:creationId xmlns:p14="http://schemas.microsoft.com/office/powerpoint/2010/main" val="249267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languages all have</a:t>
            </a:r>
            <a:r>
              <a:rPr lang="en-US" baseline="0" dirty="0" smtClean="0"/>
              <a:t> their strengths and weaknesses</a:t>
            </a:r>
          </a:p>
          <a:p>
            <a:endParaRPr lang="en-US" baseline="0" dirty="0" smtClean="0"/>
          </a:p>
          <a:p>
            <a:r>
              <a:rPr lang="en-US" dirty="0" smtClean="0"/>
              <a:t>More than just learning the language</a:t>
            </a:r>
            <a:r>
              <a:rPr lang="en-US" baseline="0" dirty="0" smtClean="0"/>
              <a:t> developers need to know how to run, tune, profiling and debug all of these languages.</a:t>
            </a:r>
          </a:p>
          <a:p>
            <a:r>
              <a:rPr lang="en-US" baseline="0" dirty="0" smtClean="0"/>
              <a:t>How do you configure options? How do you set the maximum size of the heap?  Is there even a maximum size</a:t>
            </a:r>
          </a:p>
          <a:p>
            <a:r>
              <a:rPr lang="en-US" baseline="0" dirty="0" smtClean="0"/>
              <a:t>IDE, profilers, monitoring agents?</a:t>
            </a:r>
          </a:p>
          <a:p>
            <a:endParaRPr lang="en-US" baseline="0" dirty="0" smtClean="0"/>
          </a:p>
          <a:p>
            <a:r>
              <a:rPr lang="en-US" dirty="0" smtClean="0"/>
              <a:t>"Groovy-logo" by Zorak1103 - Own work. Licensed under CC BY-SA 3.0 via Commons - https://commons.wikimedia.org/wiki/File:Groovy-logo.svg#/media/File:Groovy-logo.svg</a:t>
            </a:r>
            <a:endParaRPr lang="en-US" dirty="0"/>
          </a:p>
        </p:txBody>
      </p:sp>
      <p:sp>
        <p:nvSpPr>
          <p:cNvPr id="4" name="Slide Number Placeholder 3"/>
          <p:cNvSpPr>
            <a:spLocks noGrp="1"/>
          </p:cNvSpPr>
          <p:nvPr>
            <p:ph type="sldNum" sz="quarter" idx="10"/>
          </p:nvPr>
        </p:nvSpPr>
        <p:spPr/>
        <p:txBody>
          <a:bodyPr/>
          <a:lstStyle/>
          <a:p>
            <a:fld id="{05C4898A-41A8-49D6-8E48-9D853EBFDD60}" type="slidenum">
              <a:rPr lang="en-US" smtClean="0"/>
              <a:pPr/>
              <a:t>9</a:t>
            </a:fld>
            <a:endParaRPr lang="en-US"/>
          </a:p>
        </p:txBody>
      </p:sp>
    </p:spTree>
    <p:extLst>
      <p:ext uri="{BB962C8B-B14F-4D97-AF65-F5344CB8AC3E}">
        <p14:creationId xmlns:p14="http://schemas.microsoft.com/office/powerpoint/2010/main" val="91681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one language is updated to take advantage of a feature like transitional memory it does not help any of the other runtimes.  </a:t>
            </a:r>
          </a:p>
          <a:p>
            <a:endParaRPr lang="en-US" baseline="0" dirty="0" smtClean="0"/>
          </a:p>
          <a:p>
            <a:r>
              <a:rPr lang="en-US" baseline="0" dirty="0" smtClean="0"/>
              <a:t>Another example would be platform support.  Not all of these runtimes support and are optimized for platforms like arm or PPC.</a:t>
            </a:r>
          </a:p>
          <a:p>
            <a:endParaRPr lang="en-US" baseline="0" dirty="0" smtClean="0"/>
          </a:p>
          <a:p>
            <a:r>
              <a:rPr lang="en-US" baseline="0" dirty="0" smtClean="0"/>
              <a:t>Add support for method profiling and a tool to display it.  Each language would do this themselves.</a:t>
            </a:r>
          </a:p>
          <a:p>
            <a:endParaRPr lang="en-US" baseline="0" dirty="0" smtClean="0"/>
          </a:p>
        </p:txBody>
      </p:sp>
      <p:sp>
        <p:nvSpPr>
          <p:cNvPr id="4" name="Slide Number Placeholder 3"/>
          <p:cNvSpPr>
            <a:spLocks noGrp="1"/>
          </p:cNvSpPr>
          <p:nvPr>
            <p:ph type="sldNum" sz="quarter" idx="10"/>
          </p:nvPr>
        </p:nvSpPr>
        <p:spPr/>
        <p:txBody>
          <a:bodyPr/>
          <a:lstStyle/>
          <a:p>
            <a:fld id="{05C4898A-41A8-49D6-8E48-9D853EBFDD60}" type="slidenum">
              <a:rPr lang="en-US" smtClean="0"/>
              <a:pPr/>
              <a:t>10</a:t>
            </a:fld>
            <a:endParaRPr lang="en-US"/>
          </a:p>
        </p:txBody>
      </p:sp>
    </p:spTree>
    <p:extLst>
      <p:ext uri="{BB962C8B-B14F-4D97-AF65-F5344CB8AC3E}">
        <p14:creationId xmlns:p14="http://schemas.microsoft.com/office/powerpoint/2010/main" val="418255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900"/>
            </a:lvl1pPr>
          </a:lstStyle>
          <a:p>
            <a:fld id="{E98947E1-6E9C-4553-A175-053CB8F7220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2">
    <p:bg>
      <p:bgPr>
        <a:solidFill>
          <a:srgbClr val="8CC63F"/>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7"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8"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3">
    <p:bg>
      <p:bgPr>
        <a:solidFill>
          <a:srgbClr val="00A6A0"/>
        </a:solidFill>
        <a:effectLst/>
      </p:bgPr>
    </p:bg>
    <p:spTree>
      <p:nvGrpSpPr>
        <p:cNvPr id="1" name=""/>
        <p:cNvGrpSpPr/>
        <p:nvPr/>
      </p:nvGrpSpPr>
      <p:grpSpPr>
        <a:xfrm>
          <a:off x="0" y="0"/>
          <a:ext cx="0" cy="0"/>
          <a:chOff x="0" y="0"/>
          <a:chExt cx="0" cy="0"/>
        </a:xfrm>
      </p:grpSpPr>
      <p:pic>
        <p:nvPicPr>
          <p:cNvPr id="4"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10"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11"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4">
    <p:bg>
      <p:bgPr>
        <a:solidFill>
          <a:srgbClr val="FDB813"/>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8"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10"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5">
    <p:bg>
      <p:bgPr>
        <a:solidFill>
          <a:srgbClr val="F19027"/>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8"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10"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6">
    <p:bg>
      <p:bgPr>
        <a:solidFill>
          <a:srgbClr val="F04E37"/>
        </a:solidFill>
        <a:effectLst/>
      </p:bgPr>
    </p:bg>
    <p:spTree>
      <p:nvGrpSpPr>
        <p:cNvPr id="1" name=""/>
        <p:cNvGrpSpPr/>
        <p:nvPr/>
      </p:nvGrpSpPr>
      <p:grpSpPr>
        <a:xfrm>
          <a:off x="0" y="0"/>
          <a:ext cx="0" cy="0"/>
          <a:chOff x="0" y="0"/>
          <a:chExt cx="0" cy="0"/>
        </a:xfrm>
      </p:grpSpPr>
      <p:pic>
        <p:nvPicPr>
          <p:cNvPr id="8"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10"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11"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7">
    <p:bg>
      <p:bgPr>
        <a:solidFill>
          <a:srgbClr val="AB1A86"/>
        </a:solidFill>
        <a:effectLst/>
      </p:bgPr>
    </p:bg>
    <p:spTree>
      <p:nvGrpSpPr>
        <p:cNvPr id="1" name=""/>
        <p:cNvGrpSpPr/>
        <p:nvPr/>
      </p:nvGrpSpPr>
      <p:grpSpPr>
        <a:xfrm>
          <a:off x="0" y="0"/>
          <a:ext cx="0" cy="0"/>
          <a:chOff x="0" y="0"/>
          <a:chExt cx="0" cy="0"/>
        </a:xfrm>
      </p:grpSpPr>
      <p:pic>
        <p:nvPicPr>
          <p:cNvPr id="5"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8"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10"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3" y="219075"/>
            <a:ext cx="8686800" cy="39498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US" dirty="0" smtClean="0"/>
              <a:t>Table of contents/Agenda template</a:t>
            </a:r>
            <a:endParaRPr lang="en-US" dirty="0"/>
          </a:p>
        </p:txBody>
      </p:sp>
      <p:sp>
        <p:nvSpPr>
          <p:cNvPr id="3" name="Slide Number Placeholder 2"/>
          <p:cNvSpPr>
            <a:spLocks noGrp="1"/>
          </p:cNvSpPr>
          <p:nvPr>
            <p:ph type="sldNum" sz="quarter" idx="10"/>
          </p:nvPr>
        </p:nvSpPr>
        <p:spPr/>
        <p:txBody>
          <a:bodyPr/>
          <a:lstStyle/>
          <a:p>
            <a:fld id="{92EDDE8C-FCD3-47EF-B8D4-5308179AEE2C}" type="slidenum">
              <a:rPr lang="en-US" smtClean="0"/>
              <a:pPr/>
              <a:t>‹#›</a:t>
            </a:fld>
            <a:endParaRPr lang="en-US" dirty="0"/>
          </a:p>
        </p:txBody>
      </p:sp>
      <p:sp>
        <p:nvSpPr>
          <p:cNvPr id="8" name="Text Placeholder 6"/>
          <p:cNvSpPr>
            <a:spLocks noGrp="1"/>
          </p:cNvSpPr>
          <p:nvPr>
            <p:ph type="body" sz="quarter" idx="12" hasCustomPrompt="1"/>
          </p:nvPr>
        </p:nvSpPr>
        <p:spPr>
          <a:xfrm>
            <a:off x="3163824" y="1371600"/>
            <a:ext cx="5687845" cy="3086100"/>
          </a:xfrm>
        </p:spPr>
        <p:txBody>
          <a:bodyPr lIns="0" tIns="91440" bIns="0"/>
          <a:lstStyle>
            <a:lvl1pPr marL="0" indent="0">
              <a:lnSpc>
                <a:spcPts val="1300"/>
              </a:lnSpc>
              <a:spcBef>
                <a:spcPts val="1080"/>
              </a:spcBef>
              <a:buNone/>
              <a:defRPr sz="1200"/>
            </a:lvl1pPr>
          </a:lstStyle>
          <a:p>
            <a:pPr lvl="0"/>
            <a:r>
              <a:rPr lang="en-US" dirty="0" smtClean="0"/>
              <a:t>Note that the contents/agenda items are written in sentence case</a:t>
            </a:r>
          </a:p>
          <a:p>
            <a:pPr lvl="0"/>
            <a:r>
              <a:rPr lang="en-US" dirty="0" smtClean="0"/>
              <a:t>Title the page “Table of contents” if the document is meant to be read or is a “leave behind.” Use “Agenda” if the document will be presented formally</a:t>
            </a:r>
          </a:p>
          <a:p>
            <a:pPr lvl="0"/>
            <a:r>
              <a:rPr lang="en-US" dirty="0" smtClean="0"/>
              <a:t>This page should appear at the beginning of each section, with the highlighted section appearing in blue and bold</a:t>
            </a:r>
          </a:p>
        </p:txBody>
      </p:sp>
      <p:sp>
        <p:nvSpPr>
          <p:cNvPr id="13" name="Text Placeholder 12"/>
          <p:cNvSpPr>
            <a:spLocks noGrp="1"/>
          </p:cNvSpPr>
          <p:nvPr>
            <p:ph type="body" sz="quarter" idx="13" hasCustomPrompt="1"/>
          </p:nvPr>
        </p:nvSpPr>
        <p:spPr>
          <a:xfrm>
            <a:off x="329184" y="1371600"/>
            <a:ext cx="2743200" cy="3086100"/>
          </a:xfrm>
        </p:spPr>
        <p:txBody>
          <a:bodyPr/>
          <a:lstStyle>
            <a:lvl1pPr marL="0" indent="0">
              <a:buNone/>
              <a:defRPr sz="1800"/>
            </a:lvl1pPr>
          </a:lstStyle>
          <a:p>
            <a:pPr lvl="0"/>
            <a:r>
              <a:rPr lang="en-US" dirty="0" smtClean="0"/>
              <a:t>Content heading</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9144000" cy="5143500"/>
          </a:xfrm>
        </p:spPr>
        <p:txBody>
          <a:bodyPr tIns="914400" anchor="ctr" anchorCtr="0"/>
          <a:lstStyle>
            <a:lvl1pPr algn="ctr">
              <a:buNone/>
              <a:defRPr/>
            </a:lvl1pPr>
          </a:lstStyle>
          <a:p>
            <a:endParaRPr lang="en-US" dirty="0"/>
          </a:p>
        </p:txBody>
      </p:sp>
      <p:sp>
        <p:nvSpPr>
          <p:cNvPr id="2" name="Title 1"/>
          <p:cNvSpPr>
            <a:spLocks noGrp="1"/>
          </p:cNvSpPr>
          <p:nvPr>
            <p:ph type="title" hasCustomPrompt="1"/>
          </p:nvPr>
        </p:nvSpPr>
        <p:spPr>
          <a:xfrm>
            <a:off x="328613" y="4080510"/>
            <a:ext cx="8503920" cy="394980"/>
          </a:xfrm>
        </p:spPr>
        <p:txBody>
          <a:bodyPr/>
          <a:lstStyle>
            <a:lvl1pPr>
              <a:defRPr>
                <a:solidFill>
                  <a:srgbClr val="FDB813"/>
                </a:solidFill>
              </a:defRPr>
            </a:lvl1pPr>
          </a:lstStyle>
          <a:p>
            <a:r>
              <a:rPr lang="en-US" dirty="0" smtClean="0"/>
              <a:t>Full bleed images preferred</a:t>
            </a:r>
            <a:endParaRPr lang="en-US" dirty="0"/>
          </a:p>
        </p:txBody>
      </p:sp>
      <p:sp>
        <p:nvSpPr>
          <p:cNvPr id="8" name="Text Placeholder 7"/>
          <p:cNvSpPr>
            <a:spLocks noGrp="1"/>
          </p:cNvSpPr>
          <p:nvPr>
            <p:ph type="body" sz="quarter" idx="10" hasCustomPrompt="1"/>
          </p:nvPr>
        </p:nvSpPr>
        <p:spPr>
          <a:xfrm>
            <a:off x="329184" y="4491990"/>
            <a:ext cx="8503920" cy="548640"/>
          </a:xfrm>
        </p:spPr>
        <p:txBody>
          <a:bodyPr/>
          <a:lstStyle>
            <a:lvl1pPr marL="0" indent="0">
              <a:buNone/>
              <a:defRPr lang="en-US" sz="1600" kern="1200" dirty="0" smtClean="0">
                <a:solidFill>
                  <a:srgbClr val="6D6E70"/>
                </a:solidFill>
                <a:latin typeface="Arial" pitchFamily="34" charset="0"/>
                <a:ea typeface="+mn-ea"/>
                <a:cs typeface="Arial" pitchFamily="34" charset="0"/>
              </a:defRPr>
            </a:lvl1pPr>
          </a:lstStyle>
          <a:p>
            <a:pPr marL="0" lvl="0" indent="0" algn="l" rtl="0" fontAlgn="base">
              <a:spcBef>
                <a:spcPct val="50000"/>
              </a:spcBef>
              <a:spcAft>
                <a:spcPct val="0"/>
              </a:spcAft>
              <a:buClr>
                <a:srgbClr val="6D6E70"/>
              </a:buClr>
              <a:buSzPct val="90000"/>
              <a:buFont typeface="Wingdings" pitchFamily="2" charset="2"/>
              <a:buNone/>
            </a:pPr>
            <a:r>
              <a:rPr lang="en-US" dirty="0" smtClean="0"/>
              <a:t>Text over top of full bleed images would be in white or a color from the color palette that would offer good contrast. Also, colored text in Arial Bold would have greater impact.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ided Bleed Image">
    <p:spTree>
      <p:nvGrpSpPr>
        <p:cNvPr id="1" name=""/>
        <p:cNvGrpSpPr/>
        <p:nvPr/>
      </p:nvGrpSpPr>
      <p:grpSpPr>
        <a:xfrm>
          <a:off x="0" y="0"/>
          <a:ext cx="0" cy="0"/>
          <a:chOff x="0" y="0"/>
          <a:chExt cx="0" cy="0"/>
        </a:xfrm>
      </p:grpSpPr>
      <p:sp>
        <p:nvSpPr>
          <p:cNvPr id="8" name="Picture Placeholder 5"/>
          <p:cNvSpPr>
            <a:spLocks noGrp="1"/>
          </p:cNvSpPr>
          <p:nvPr>
            <p:ph type="pic" sz="quarter" idx="12"/>
          </p:nvPr>
        </p:nvSpPr>
        <p:spPr>
          <a:xfrm>
            <a:off x="0" y="0"/>
            <a:ext cx="9144000" cy="3394710"/>
          </a:xfrm>
        </p:spPr>
        <p:txBody>
          <a:bodyPr tIns="914400" anchor="ctr" anchorCtr="0"/>
          <a:lstStyle>
            <a:lvl1pPr algn="ctr">
              <a:buNone/>
              <a:defRPr/>
            </a:lvl1pPr>
          </a:lstStyle>
          <a:p>
            <a:endParaRPr lang="en-US"/>
          </a:p>
        </p:txBody>
      </p:sp>
      <p:sp>
        <p:nvSpPr>
          <p:cNvPr id="2" name="Title 1"/>
          <p:cNvSpPr>
            <a:spLocks noGrp="1"/>
          </p:cNvSpPr>
          <p:nvPr>
            <p:ph type="title" hasCustomPrompt="1"/>
          </p:nvPr>
        </p:nvSpPr>
        <p:spPr>
          <a:xfrm>
            <a:off x="365760" y="3943351"/>
            <a:ext cx="8503920" cy="225703"/>
          </a:xfrm>
        </p:spPr>
        <p:txBody>
          <a:bodyPr/>
          <a:lstStyle>
            <a:lvl1pPr>
              <a:defRPr sz="1600">
                <a:solidFill>
                  <a:srgbClr val="00B0DA"/>
                </a:solidFill>
              </a:defRPr>
            </a:lvl1pPr>
          </a:lstStyle>
          <a:p>
            <a:r>
              <a:rPr lang="en-US" dirty="0" smtClean="0"/>
              <a:t>Images also have more impact if they can bleed 3 sides</a:t>
            </a:r>
          </a:p>
        </p:txBody>
      </p:sp>
      <p:sp>
        <p:nvSpPr>
          <p:cNvPr id="6" name="Text Placeholder 5"/>
          <p:cNvSpPr>
            <a:spLocks noGrp="1"/>
          </p:cNvSpPr>
          <p:nvPr>
            <p:ph type="body" sz="quarter" idx="10" hasCustomPrompt="1"/>
          </p:nvPr>
        </p:nvSpPr>
        <p:spPr>
          <a:xfrm>
            <a:off x="365760" y="4149090"/>
            <a:ext cx="7315200" cy="685800"/>
          </a:xfrm>
        </p:spPr>
        <p:txBody>
          <a:bodyPr/>
          <a:lstStyle>
            <a:lvl1pPr marL="0" indent="0">
              <a:buNone/>
              <a:defRPr kern="1200">
                <a:solidFill>
                  <a:srgbClr val="6D6E70"/>
                </a:solidFill>
              </a:defRPr>
            </a:lvl1pPr>
          </a:lstStyle>
          <a:p>
            <a:pPr lvl="0"/>
            <a:r>
              <a:rPr lang="en-US" dirty="0" smtClean="0"/>
              <a:t>Text under partial bleed images would be in 70% black or a color from the color palette. Also, colored text in Arial Bold would have greater impact. </a:t>
            </a:r>
          </a:p>
        </p:txBody>
      </p:sp>
      <p:sp>
        <p:nvSpPr>
          <p:cNvPr id="7" name="Slide Number Placeholder 6"/>
          <p:cNvSpPr>
            <a:spLocks noGrp="1"/>
          </p:cNvSpPr>
          <p:nvPr>
            <p:ph type="sldNum" sz="quarter" idx="11"/>
          </p:nvPr>
        </p:nvSpPr>
        <p:spPr/>
        <p:txBody>
          <a:bodyPr/>
          <a:lstStyle/>
          <a:p>
            <a:fld id="{92EDDE8C-FCD3-47EF-B8D4-5308179AEE2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118255"/>
          </a:xfrm>
        </p:spPr>
        <p:txBody>
          <a:bodyPr/>
          <a:lstStyle>
            <a:lvl1pPr algn="l">
              <a:defRPr sz="4000" b="0"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6F6E69-880F-4956-8549-CB4C2ABA649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7" name="Picture 44" descr="cover-wallerpaper"/>
          <p:cNvPicPr>
            <a:picLocks noChangeAspect="1" noChangeArrowheads="1"/>
          </p:cNvPicPr>
          <p:nvPr userDrawn="1"/>
        </p:nvPicPr>
        <p:blipFill>
          <a:blip r:embed="rId2" cstate="print"/>
          <a:srcRect/>
          <a:stretch>
            <a:fillRect/>
          </a:stretch>
        </p:blipFill>
        <p:spPr bwMode="auto">
          <a:xfrm>
            <a:off x="0" y="-42863"/>
            <a:ext cx="9144000" cy="4249738"/>
          </a:xfrm>
          <a:prstGeom prst="rect">
            <a:avLst/>
          </a:prstGeom>
          <a:noFill/>
          <a:ln w="9525">
            <a:noFill/>
            <a:miter lim="800000"/>
            <a:headEnd/>
            <a:tailEnd/>
          </a:ln>
        </p:spPr>
      </p:pic>
      <p:pic>
        <p:nvPicPr>
          <p:cNvPr id="10" name="Picture 46" descr="blue-tri-color-logo"/>
          <p:cNvPicPr>
            <a:picLocks noChangeAspect="1" noChangeArrowheads="1"/>
          </p:cNvPicPr>
          <p:nvPr userDrawn="1"/>
        </p:nvPicPr>
        <p:blipFill>
          <a:blip r:embed="rId3"/>
          <a:srcRect/>
          <a:stretch>
            <a:fillRect/>
          </a:stretch>
        </p:blipFill>
        <p:spPr bwMode="auto">
          <a:xfrm>
            <a:off x="8412163" y="4765675"/>
            <a:ext cx="469900" cy="190500"/>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8"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9" name="Title 8"/>
          <p:cNvSpPr>
            <a:spLocks noGrp="1"/>
          </p:cNvSpPr>
          <p:nvPr>
            <p:ph type="title" hasCustomPrompt="1"/>
          </p:nvPr>
        </p:nvSpPr>
        <p:spPr>
          <a:xfrm>
            <a:off x="338328" y="2130552"/>
            <a:ext cx="8558784" cy="630936"/>
          </a:xfrm>
        </p:spPr>
        <p:txBody>
          <a:bodyPr anchor="b" anchorCtr="0"/>
          <a:lstStyle>
            <a:lvl1pPr>
              <a:defRPr sz="4800">
                <a:solidFill>
                  <a:srgbClr val="00B0DA"/>
                </a:solidFill>
              </a:defRPr>
            </a:lvl1pPr>
          </a:lstStyle>
          <a:p>
            <a:r>
              <a:rPr lang="en-US" dirty="0" smtClean="0"/>
              <a:t>IBM Presentation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28613" y="1370410"/>
            <a:ext cx="4151312" cy="274200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326" y="1370410"/>
            <a:ext cx="4151313" cy="2742009"/>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243B09B9-FE11-485D-B193-4DE649C9C9A3}"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39498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DA39A948-DEA7-4EFA-9130-61B45069BCE3}"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26F9A1-9B46-4608-B497-7E101192DDC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1159"/>
            <a:ext cx="3008313" cy="559127"/>
          </a:xfrm>
        </p:spPr>
        <p:txBody>
          <a:bodyPr anchor="b"/>
          <a:lstStyle>
            <a:lvl1pPr algn="l">
              <a:defRPr sz="2000" b="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F2D88F4-1BBD-4436-A230-2453F5FE0D1D}"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13219"/>
            <a:ext cx="5486400" cy="394980"/>
          </a:xfrm>
        </p:spPr>
        <p:txBody>
          <a:bodyPr anchor="b"/>
          <a:lstStyle>
            <a:lvl1pPr algn="l">
              <a:defRPr sz="28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atin typeface="Arial" pitchFamily="34" charset="0"/>
                <a:cs typeface="Arial" pitchFamily="34" charset="0"/>
              </a:defRPr>
            </a:lvl1pPr>
          </a:lstStyle>
          <a:p>
            <a:fld id="{24BC8B11-60A6-4B69-B419-B94172AA6415}"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42D62209-4EDF-4572-8BE8-285CD08041F0}"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32635" y="219075"/>
            <a:ext cx="782778" cy="38933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28613" y="219075"/>
            <a:ext cx="6362700" cy="389334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01724DF2-28ED-446F-A429-CB9011BDF20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42863"/>
            <a:ext cx="9144000" cy="4249738"/>
          </a:xfrm>
          <a:prstGeom prst="rect">
            <a:avLst/>
          </a:prstGeom>
          <a:noFill/>
          <a:ln w="9525">
            <a:noFill/>
            <a:miter lim="800000"/>
            <a:headEnd/>
            <a:tailEnd/>
          </a:ln>
        </p:spPr>
      </p:pic>
      <p:pic>
        <p:nvPicPr>
          <p:cNvPr id="11" name="Picture 5" descr="green-tri-color-logo"/>
          <p:cNvPicPr>
            <a:picLocks noChangeAspect="1" noChangeArrowheads="1"/>
          </p:cNvPicPr>
          <p:nvPr userDrawn="1"/>
        </p:nvPicPr>
        <p:blipFill>
          <a:blip r:embed="rId3"/>
          <a:srcRect/>
          <a:stretch>
            <a:fillRect/>
          </a:stretch>
        </p:blipFill>
        <p:spPr bwMode="auto">
          <a:xfrm>
            <a:off x="8412480" y="4765676"/>
            <a:ext cx="464058" cy="187833"/>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13"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14" name="Title 8"/>
          <p:cNvSpPr>
            <a:spLocks noGrp="1"/>
          </p:cNvSpPr>
          <p:nvPr>
            <p:ph type="title" hasCustomPrompt="1"/>
          </p:nvPr>
        </p:nvSpPr>
        <p:spPr>
          <a:xfrm>
            <a:off x="338328" y="2084380"/>
            <a:ext cx="8558784" cy="677108"/>
          </a:xfrm>
        </p:spPr>
        <p:txBody>
          <a:bodyPr anchor="b" anchorCtr="0"/>
          <a:lstStyle>
            <a:lvl1pPr>
              <a:defRPr sz="4800">
                <a:solidFill>
                  <a:srgbClr val="8CC63F"/>
                </a:solidFill>
              </a:defRPr>
            </a:lvl1pPr>
          </a:lstStyle>
          <a:p>
            <a:r>
              <a:rPr lang="en-US" dirty="0" smtClean="0"/>
              <a:t>IBM Presentation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42863"/>
            <a:ext cx="9144000" cy="4249738"/>
          </a:xfrm>
          <a:prstGeom prst="rect">
            <a:avLst/>
          </a:prstGeom>
          <a:noFill/>
          <a:ln w="9525">
            <a:noFill/>
            <a:miter lim="800000"/>
            <a:headEnd/>
            <a:tailEnd/>
          </a:ln>
        </p:spPr>
      </p:pic>
      <p:pic>
        <p:nvPicPr>
          <p:cNvPr id="11" name="Picture 5" descr="teal-tri-color-logo"/>
          <p:cNvPicPr>
            <a:picLocks noChangeAspect="1" noChangeArrowheads="1"/>
          </p:cNvPicPr>
          <p:nvPr userDrawn="1"/>
        </p:nvPicPr>
        <p:blipFill>
          <a:blip r:embed="rId3"/>
          <a:srcRect/>
          <a:stretch>
            <a:fillRect/>
          </a:stretch>
        </p:blipFill>
        <p:spPr bwMode="auto">
          <a:xfrm>
            <a:off x="8412480" y="4765676"/>
            <a:ext cx="464058" cy="187833"/>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13"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14" name="Title 8"/>
          <p:cNvSpPr>
            <a:spLocks noGrp="1"/>
          </p:cNvSpPr>
          <p:nvPr>
            <p:ph type="title" hasCustomPrompt="1"/>
          </p:nvPr>
        </p:nvSpPr>
        <p:spPr>
          <a:xfrm>
            <a:off x="338328" y="2084380"/>
            <a:ext cx="8558784" cy="677108"/>
          </a:xfrm>
        </p:spPr>
        <p:txBody>
          <a:bodyPr anchor="b" anchorCtr="0"/>
          <a:lstStyle>
            <a:lvl1pPr>
              <a:defRPr sz="4800">
                <a:solidFill>
                  <a:srgbClr val="00A6A0"/>
                </a:solidFill>
              </a:defRPr>
            </a:lvl1pPr>
          </a:lstStyle>
          <a:p>
            <a:r>
              <a:rPr lang="en-US" dirty="0" smtClean="0"/>
              <a:t>IBM Presentation 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42863"/>
            <a:ext cx="9144000" cy="4249738"/>
          </a:xfrm>
          <a:prstGeom prst="rect">
            <a:avLst/>
          </a:prstGeom>
          <a:noFill/>
          <a:ln w="9525">
            <a:noFill/>
            <a:miter lim="800000"/>
            <a:headEnd/>
            <a:tailEnd/>
          </a:ln>
        </p:spPr>
      </p:pic>
      <p:pic>
        <p:nvPicPr>
          <p:cNvPr id="11" name="Picture 5" descr="yellow-tri-color-logo"/>
          <p:cNvPicPr>
            <a:picLocks noChangeAspect="1" noChangeArrowheads="1"/>
          </p:cNvPicPr>
          <p:nvPr userDrawn="1"/>
        </p:nvPicPr>
        <p:blipFill>
          <a:blip r:embed="rId3"/>
          <a:srcRect/>
          <a:stretch>
            <a:fillRect/>
          </a:stretch>
        </p:blipFill>
        <p:spPr bwMode="auto">
          <a:xfrm>
            <a:off x="8412480" y="4765675"/>
            <a:ext cx="464058" cy="190595"/>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13"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14" name="Title 8"/>
          <p:cNvSpPr>
            <a:spLocks noGrp="1"/>
          </p:cNvSpPr>
          <p:nvPr>
            <p:ph type="title" hasCustomPrompt="1"/>
          </p:nvPr>
        </p:nvSpPr>
        <p:spPr>
          <a:xfrm>
            <a:off x="338328" y="2084380"/>
            <a:ext cx="8558784" cy="677108"/>
          </a:xfrm>
        </p:spPr>
        <p:txBody>
          <a:bodyPr anchor="b" anchorCtr="0"/>
          <a:lstStyle>
            <a:lvl1pPr>
              <a:defRPr sz="4800">
                <a:solidFill>
                  <a:srgbClr val="FDB813"/>
                </a:solidFill>
              </a:defRPr>
            </a:lvl1pPr>
          </a:lstStyle>
          <a:p>
            <a:r>
              <a:rPr lang="en-US" dirty="0" smtClean="0"/>
              <a:t>IBM Presentation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42863"/>
            <a:ext cx="9144000" cy="4249738"/>
          </a:xfrm>
          <a:prstGeom prst="rect">
            <a:avLst/>
          </a:prstGeom>
          <a:noFill/>
          <a:ln w="9525">
            <a:noFill/>
            <a:miter lim="800000"/>
            <a:headEnd/>
            <a:tailEnd/>
          </a:ln>
        </p:spPr>
      </p:pic>
      <p:pic>
        <p:nvPicPr>
          <p:cNvPr id="11" name="Picture 5" descr="orange-tri-color-logo"/>
          <p:cNvPicPr>
            <a:picLocks noChangeAspect="1" noChangeArrowheads="1"/>
          </p:cNvPicPr>
          <p:nvPr userDrawn="1"/>
        </p:nvPicPr>
        <p:blipFill>
          <a:blip r:embed="rId3"/>
          <a:srcRect/>
          <a:stretch>
            <a:fillRect/>
          </a:stretch>
        </p:blipFill>
        <p:spPr bwMode="auto">
          <a:xfrm>
            <a:off x="8412480" y="4765676"/>
            <a:ext cx="464058" cy="187833"/>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13"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14" name="Title 8"/>
          <p:cNvSpPr>
            <a:spLocks noGrp="1"/>
          </p:cNvSpPr>
          <p:nvPr>
            <p:ph type="title" hasCustomPrompt="1"/>
          </p:nvPr>
        </p:nvSpPr>
        <p:spPr>
          <a:xfrm>
            <a:off x="338328" y="2084380"/>
            <a:ext cx="8558784" cy="677108"/>
          </a:xfrm>
        </p:spPr>
        <p:txBody>
          <a:bodyPr anchor="b" anchorCtr="0"/>
          <a:lstStyle>
            <a:lvl1pPr>
              <a:defRPr sz="4800">
                <a:solidFill>
                  <a:srgbClr val="F19027"/>
                </a:solidFill>
              </a:defRPr>
            </a:lvl1pPr>
          </a:lstStyle>
          <a:p>
            <a:r>
              <a:rPr lang="en-US" dirty="0" smtClean="0"/>
              <a:t>IBM Presentation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Picture 44" descr="cover-wallerpaper"/>
          <p:cNvPicPr>
            <a:picLocks noChangeAspect="1" noChangeArrowheads="1"/>
          </p:cNvPicPr>
          <p:nvPr userDrawn="1"/>
        </p:nvPicPr>
        <p:blipFill>
          <a:blip r:embed="rId2" cstate="print"/>
          <a:srcRect/>
          <a:stretch>
            <a:fillRect/>
          </a:stretch>
        </p:blipFill>
        <p:spPr bwMode="auto">
          <a:xfrm>
            <a:off x="0" y="-42863"/>
            <a:ext cx="9144000" cy="4249738"/>
          </a:xfrm>
          <a:prstGeom prst="rect">
            <a:avLst/>
          </a:prstGeom>
          <a:noFill/>
          <a:ln w="9525">
            <a:noFill/>
            <a:miter lim="800000"/>
            <a:headEnd/>
            <a:tailEnd/>
          </a:ln>
        </p:spPr>
      </p:pic>
      <p:pic>
        <p:nvPicPr>
          <p:cNvPr id="11" name="Picture 5" descr="red-tri-color-logo"/>
          <p:cNvPicPr>
            <a:picLocks noChangeAspect="1" noChangeArrowheads="1"/>
          </p:cNvPicPr>
          <p:nvPr userDrawn="1"/>
        </p:nvPicPr>
        <p:blipFill>
          <a:blip r:embed="rId3"/>
          <a:srcRect/>
          <a:stretch>
            <a:fillRect/>
          </a:stretch>
        </p:blipFill>
        <p:spPr bwMode="auto">
          <a:xfrm>
            <a:off x="8412480" y="4765676"/>
            <a:ext cx="464058" cy="187833"/>
          </a:xfrm>
          <a:prstGeom prst="rect">
            <a:avLst/>
          </a:prstGeom>
          <a:noFill/>
          <a:ln w="9525">
            <a:noFill/>
            <a:miter lim="800000"/>
            <a:headEnd/>
            <a:tailEnd/>
          </a:ln>
        </p:spPr>
      </p:pic>
      <p:sp>
        <p:nvSpPr>
          <p:cNvPr id="12"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13"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14" name="Title 8"/>
          <p:cNvSpPr>
            <a:spLocks noGrp="1"/>
          </p:cNvSpPr>
          <p:nvPr>
            <p:ph type="title" hasCustomPrompt="1"/>
          </p:nvPr>
        </p:nvSpPr>
        <p:spPr>
          <a:xfrm>
            <a:off x="338328" y="2084380"/>
            <a:ext cx="8558784" cy="677108"/>
          </a:xfrm>
        </p:spPr>
        <p:txBody>
          <a:bodyPr anchor="b" anchorCtr="0"/>
          <a:lstStyle>
            <a:lvl1pPr>
              <a:defRPr sz="4800">
                <a:solidFill>
                  <a:srgbClr val="F04E37"/>
                </a:solidFill>
              </a:defRPr>
            </a:lvl1pPr>
          </a:lstStyle>
          <a:p>
            <a:r>
              <a:rPr lang="en-US" dirty="0" smtClean="0"/>
              <a:t>IBM Presentation 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16" name="Picture 5" descr="purple-tri-color-logo"/>
          <p:cNvPicPr>
            <a:picLocks noChangeAspect="1" noChangeArrowheads="1"/>
          </p:cNvPicPr>
          <p:nvPr userDrawn="1"/>
        </p:nvPicPr>
        <p:blipFill>
          <a:blip r:embed="rId2"/>
          <a:srcRect/>
          <a:stretch>
            <a:fillRect/>
          </a:stretch>
        </p:blipFill>
        <p:spPr bwMode="auto">
          <a:xfrm>
            <a:off x="8412480" y="4765676"/>
            <a:ext cx="464058" cy="187833"/>
          </a:xfrm>
          <a:prstGeom prst="rect">
            <a:avLst/>
          </a:prstGeom>
          <a:noFill/>
          <a:ln w="9525">
            <a:noFill/>
            <a:miter lim="800000"/>
            <a:headEnd/>
            <a:tailEnd/>
          </a:ln>
        </p:spPr>
      </p:pic>
      <p:pic>
        <p:nvPicPr>
          <p:cNvPr id="12" name="Picture 44" descr="cover-wallerpaper"/>
          <p:cNvPicPr>
            <a:picLocks noChangeAspect="1" noChangeArrowheads="1"/>
          </p:cNvPicPr>
          <p:nvPr userDrawn="1"/>
        </p:nvPicPr>
        <p:blipFill>
          <a:blip r:embed="rId3" cstate="print"/>
          <a:srcRect/>
          <a:stretch>
            <a:fillRect/>
          </a:stretch>
        </p:blipFill>
        <p:spPr bwMode="auto">
          <a:xfrm>
            <a:off x="0" y="-42863"/>
            <a:ext cx="9144000" cy="4249738"/>
          </a:xfrm>
          <a:prstGeom prst="rect">
            <a:avLst/>
          </a:prstGeom>
          <a:noFill/>
          <a:ln w="9525">
            <a:noFill/>
            <a:miter lim="800000"/>
            <a:headEnd/>
            <a:tailEnd/>
          </a:ln>
        </p:spPr>
      </p:pic>
      <p:sp>
        <p:nvSpPr>
          <p:cNvPr id="17" name="Text Placeholder 5"/>
          <p:cNvSpPr>
            <a:spLocks noGrp="1"/>
          </p:cNvSpPr>
          <p:nvPr>
            <p:ph type="body" sz="quarter" idx="10" hasCustomPrompt="1"/>
          </p:nvPr>
        </p:nvSpPr>
        <p:spPr>
          <a:xfrm>
            <a:off x="365760" y="2777490"/>
            <a:ext cx="8531352" cy="253746"/>
          </a:xfrm>
        </p:spPr>
        <p:txBody>
          <a:bodyPr anchor="b" anchorCtr="0"/>
          <a:lstStyle>
            <a:lvl1pPr marL="0" indent="0">
              <a:spcBef>
                <a:spcPts val="1320"/>
              </a:spcBef>
              <a:buNone/>
              <a:defRPr sz="2200">
                <a:solidFill>
                  <a:schemeClr val="tx2"/>
                </a:solidFill>
              </a:defRPr>
            </a:lvl1pPr>
            <a:lvl5pPr>
              <a:buNone/>
              <a:defRPr/>
            </a:lvl5pPr>
          </a:lstStyle>
          <a:p>
            <a:pPr lvl="0"/>
            <a:r>
              <a:rPr lang="en-US" dirty="0" smtClean="0"/>
              <a:t>Subtitle of presentation in this location as long as needed</a:t>
            </a:r>
          </a:p>
        </p:txBody>
      </p:sp>
      <p:sp>
        <p:nvSpPr>
          <p:cNvPr id="18" name="Text Placeholder 7"/>
          <p:cNvSpPr>
            <a:spLocks noGrp="1"/>
          </p:cNvSpPr>
          <p:nvPr>
            <p:ph type="body" sz="quarter" idx="11" hasCustomPrompt="1"/>
          </p:nvPr>
        </p:nvSpPr>
        <p:spPr>
          <a:xfrm>
            <a:off x="365760" y="3840480"/>
            <a:ext cx="8531352" cy="365760"/>
          </a:xfrm>
        </p:spPr>
        <p:txBody>
          <a:bodyPr/>
          <a:lstStyle>
            <a:lvl1pPr marL="0" indent="0">
              <a:spcBef>
                <a:spcPts val="0"/>
              </a:spcBef>
              <a:buNone/>
              <a:defRPr sz="1200"/>
            </a:lvl1pPr>
          </a:lstStyle>
          <a:p>
            <a:pPr lvl="0"/>
            <a:r>
              <a:rPr lang="en-US" dirty="0" smtClean="0"/>
              <a:t>Name of presenter, Title of presenter if needed</a:t>
            </a:r>
            <a:br>
              <a:rPr lang="en-US" dirty="0" smtClean="0"/>
            </a:br>
            <a:r>
              <a:rPr lang="en-US" dirty="0" smtClean="0"/>
              <a:t>Date in local format</a:t>
            </a:r>
          </a:p>
        </p:txBody>
      </p:sp>
      <p:sp>
        <p:nvSpPr>
          <p:cNvPr id="19" name="Title 8"/>
          <p:cNvSpPr>
            <a:spLocks noGrp="1"/>
          </p:cNvSpPr>
          <p:nvPr>
            <p:ph type="title" hasCustomPrompt="1"/>
          </p:nvPr>
        </p:nvSpPr>
        <p:spPr>
          <a:xfrm>
            <a:off x="338328" y="2084380"/>
            <a:ext cx="8558784" cy="677108"/>
          </a:xfrm>
        </p:spPr>
        <p:txBody>
          <a:bodyPr anchor="b" anchorCtr="0"/>
          <a:lstStyle>
            <a:lvl1pPr>
              <a:defRPr sz="4800">
                <a:solidFill>
                  <a:srgbClr val="AB1A86"/>
                </a:solidFill>
              </a:defRPr>
            </a:lvl1pPr>
          </a:lstStyle>
          <a:p>
            <a:r>
              <a:rPr lang="en-US" dirty="0" smtClean="0"/>
              <a:t>IBM Presentation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Page Slide 1">
    <p:bg>
      <p:bgPr>
        <a:solidFill>
          <a:srgbClr val="00B0DA"/>
        </a:solidFill>
        <a:effectLst/>
      </p:bgPr>
    </p:bg>
    <p:spTree>
      <p:nvGrpSpPr>
        <p:cNvPr id="1" name=""/>
        <p:cNvGrpSpPr/>
        <p:nvPr/>
      </p:nvGrpSpPr>
      <p:grpSpPr>
        <a:xfrm>
          <a:off x="0" y="0"/>
          <a:ext cx="0" cy="0"/>
          <a:chOff x="0" y="0"/>
          <a:chExt cx="0" cy="0"/>
        </a:xfrm>
      </p:grpSpPr>
      <p:pic>
        <p:nvPicPr>
          <p:cNvPr id="10" name="Picture 6" descr="faded-logo-wallpaper"/>
          <p:cNvPicPr>
            <a:picLocks noChangeAspect="1" noChangeArrowheads="1"/>
          </p:cNvPicPr>
          <p:nvPr userDrawn="1"/>
        </p:nvPicPr>
        <p:blipFill>
          <a:blip r:embed="rId2"/>
          <a:srcRect/>
          <a:stretch>
            <a:fillRect/>
          </a:stretch>
        </p:blipFill>
        <p:spPr bwMode="auto">
          <a:xfrm>
            <a:off x="0" y="0"/>
            <a:ext cx="9202738" cy="4217988"/>
          </a:xfrm>
          <a:prstGeom prst="rect">
            <a:avLst/>
          </a:prstGeom>
          <a:noFill/>
          <a:ln w="9525">
            <a:noFill/>
            <a:miter lim="800000"/>
            <a:headEnd/>
            <a:tailEnd/>
          </a:ln>
        </p:spPr>
      </p:pic>
      <p:sp>
        <p:nvSpPr>
          <p:cNvPr id="11" name="Title 8"/>
          <p:cNvSpPr>
            <a:spLocks noGrp="1"/>
          </p:cNvSpPr>
          <p:nvPr>
            <p:ph type="title" hasCustomPrompt="1"/>
          </p:nvPr>
        </p:nvSpPr>
        <p:spPr>
          <a:xfrm>
            <a:off x="338328" y="1115568"/>
            <a:ext cx="8558784" cy="1645920"/>
          </a:xfrm>
        </p:spPr>
        <p:txBody>
          <a:bodyPr anchor="b" anchorCtr="0">
            <a:noAutofit/>
          </a:bodyPr>
          <a:lstStyle>
            <a:lvl1pPr>
              <a:defRPr sz="4500">
                <a:solidFill>
                  <a:schemeClr val="bg1"/>
                </a:solidFill>
              </a:defRPr>
            </a:lvl1pPr>
          </a:lstStyle>
          <a:p>
            <a:r>
              <a:rPr lang="en-US" dirty="0" smtClean="0"/>
              <a:t>Section page</a:t>
            </a:r>
          </a:p>
        </p:txBody>
      </p:sp>
      <p:sp>
        <p:nvSpPr>
          <p:cNvPr id="12" name="Text Placeholder 10"/>
          <p:cNvSpPr>
            <a:spLocks noGrp="1"/>
          </p:cNvSpPr>
          <p:nvPr>
            <p:ph type="body" sz="quarter" idx="10" hasCustomPrompt="1"/>
          </p:nvPr>
        </p:nvSpPr>
        <p:spPr>
          <a:xfrm>
            <a:off x="365760" y="2788920"/>
            <a:ext cx="8531352" cy="338554"/>
          </a:xfrm>
        </p:spPr>
        <p:txBody>
          <a:bodyPr wrap="square" lIns="0" anchor="b" anchorCtr="0">
            <a:spAutoFit/>
          </a:bodyPr>
          <a:lstStyle>
            <a:lvl1pPr>
              <a:buNone/>
              <a:defRPr sz="2200">
                <a:solidFill>
                  <a:schemeClr val="bg1">
                    <a:lumMod val="95000"/>
                  </a:schemeClr>
                </a:solidFill>
              </a:defRPr>
            </a:lvl1pPr>
          </a:lstStyle>
          <a:p>
            <a:pPr lvl="0"/>
            <a:r>
              <a:rPr lang="en-US" dirty="0" smtClean="0"/>
              <a:t>More text on one line in this location if needed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bwMode="auto">
          <a:xfrm>
            <a:off x="328614" y="1370410"/>
            <a:ext cx="8455025" cy="27420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a:p>
            <a:pPr lvl="4"/>
            <a:endParaRPr lang="en-US" dirty="0" smtClean="0"/>
          </a:p>
        </p:txBody>
      </p:sp>
      <p:sp>
        <p:nvSpPr>
          <p:cNvPr id="67597" name="Rectangle 13"/>
          <p:cNvSpPr>
            <a:spLocks noGrp="1" noChangeArrowheads="1"/>
          </p:cNvSpPr>
          <p:nvPr>
            <p:ph type="title"/>
          </p:nvPr>
        </p:nvSpPr>
        <p:spPr bwMode="auto">
          <a:xfrm>
            <a:off x="328613" y="219076"/>
            <a:ext cx="8686800"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67636" name="Rectangle 52"/>
          <p:cNvSpPr>
            <a:spLocks noGrp="1" noChangeArrowheads="1"/>
          </p:cNvSpPr>
          <p:nvPr>
            <p:ph type="sldNum" sz="quarter" idx="4"/>
          </p:nvPr>
        </p:nvSpPr>
        <p:spPr bwMode="auto">
          <a:xfrm>
            <a:off x="328614" y="4893469"/>
            <a:ext cx="2124075" cy="1714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ct val="100000"/>
              </a:lnSpc>
              <a:defRPr sz="900">
                <a:solidFill>
                  <a:srgbClr val="7F7F7F"/>
                </a:solidFill>
                <a:latin typeface="Arial" pitchFamily="34" charset="0"/>
                <a:cs typeface="Arial" pitchFamily="34" charset="0"/>
              </a:defRPr>
            </a:lvl1pPr>
          </a:lstStyle>
          <a:p>
            <a:fld id="{92EDDE8C-FCD3-47EF-B8D4-5308179AEE2C}" type="slidenum">
              <a:rPr lang="en-US" smtClean="0"/>
              <a:pPr/>
              <a:t>‹#›</a:t>
            </a:fld>
            <a:endParaRPr lang="en-US" dirty="0"/>
          </a:p>
        </p:txBody>
      </p:sp>
      <p:pic>
        <p:nvPicPr>
          <p:cNvPr id="6" name="Picture 53" descr="IBM-logo-50-black"/>
          <p:cNvPicPr>
            <a:picLocks noChangeAspect="1" noChangeArrowheads="1"/>
          </p:cNvPicPr>
          <p:nvPr userDrawn="1"/>
        </p:nvPicPr>
        <p:blipFill>
          <a:blip r:embed="rId28" cstate="print"/>
          <a:srcRect/>
          <a:stretch>
            <a:fillRect/>
          </a:stretch>
        </p:blipFill>
        <p:spPr bwMode="auto">
          <a:xfrm>
            <a:off x="8831263" y="4552950"/>
            <a:ext cx="160337"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53" r:id="rId2"/>
    <p:sldLayoutId id="2147483676" r:id="rId3"/>
    <p:sldLayoutId id="2147483677" r:id="rId4"/>
    <p:sldLayoutId id="2147483678" r:id="rId5"/>
    <p:sldLayoutId id="2147483679" r:id="rId6"/>
    <p:sldLayoutId id="2147483680" r:id="rId7"/>
    <p:sldLayoutId id="2147483681" r:id="rId8"/>
    <p:sldLayoutId id="2147483695" r:id="rId9"/>
    <p:sldLayoutId id="2147483696" r:id="rId10"/>
    <p:sldLayoutId id="2147483694" r:id="rId11"/>
    <p:sldLayoutId id="2147483686" r:id="rId12"/>
    <p:sldLayoutId id="2147483683" r:id="rId13"/>
    <p:sldLayoutId id="2147483684" r:id="rId14"/>
    <p:sldLayoutId id="2147483685" r:id="rId15"/>
    <p:sldLayoutId id="2147483693" r:id="rId16"/>
    <p:sldLayoutId id="2147483690" r:id="rId17"/>
    <p:sldLayoutId id="2147483691"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Lst>
  <p:hf hdr="0" ftr="0" dt="0"/>
  <p:txStyles>
    <p:titleStyle>
      <a:lvl1pPr algn="l" rtl="0" fontAlgn="base">
        <a:lnSpc>
          <a:spcPct val="90000"/>
        </a:lnSpc>
        <a:spcBef>
          <a:spcPct val="0"/>
        </a:spcBef>
        <a:spcAft>
          <a:spcPct val="0"/>
        </a:spcAft>
        <a:defRPr sz="2800">
          <a:solidFill>
            <a:srgbClr val="191919"/>
          </a:solidFill>
          <a:latin typeface="Arial" pitchFamily="34" charset="0"/>
          <a:ea typeface="+mj-ea"/>
          <a:cs typeface="Arial" pitchFamily="34" charset="0"/>
        </a:defRPr>
      </a:lvl1pPr>
      <a:lvl2pPr algn="l" rtl="0" fontAlgn="base">
        <a:lnSpc>
          <a:spcPct val="90000"/>
        </a:lnSpc>
        <a:spcBef>
          <a:spcPct val="0"/>
        </a:spcBef>
        <a:spcAft>
          <a:spcPct val="0"/>
        </a:spcAft>
        <a:defRPr sz="2800">
          <a:solidFill>
            <a:srgbClr val="191919"/>
          </a:solidFill>
          <a:latin typeface="HelvNeue Light for IBM" pitchFamily="34" charset="0"/>
        </a:defRPr>
      </a:lvl2pPr>
      <a:lvl3pPr algn="l" rtl="0" fontAlgn="base">
        <a:lnSpc>
          <a:spcPct val="90000"/>
        </a:lnSpc>
        <a:spcBef>
          <a:spcPct val="0"/>
        </a:spcBef>
        <a:spcAft>
          <a:spcPct val="0"/>
        </a:spcAft>
        <a:defRPr sz="2800">
          <a:solidFill>
            <a:srgbClr val="191919"/>
          </a:solidFill>
          <a:latin typeface="HelvNeue Light for IBM" pitchFamily="34" charset="0"/>
        </a:defRPr>
      </a:lvl3pPr>
      <a:lvl4pPr algn="l" rtl="0" fontAlgn="base">
        <a:lnSpc>
          <a:spcPct val="90000"/>
        </a:lnSpc>
        <a:spcBef>
          <a:spcPct val="0"/>
        </a:spcBef>
        <a:spcAft>
          <a:spcPct val="0"/>
        </a:spcAft>
        <a:defRPr sz="2800">
          <a:solidFill>
            <a:srgbClr val="191919"/>
          </a:solidFill>
          <a:latin typeface="HelvNeue Light for IBM" pitchFamily="34" charset="0"/>
        </a:defRPr>
      </a:lvl4pPr>
      <a:lvl5pPr algn="l" rtl="0" fontAlgn="base">
        <a:lnSpc>
          <a:spcPct val="90000"/>
        </a:lnSpc>
        <a:spcBef>
          <a:spcPct val="0"/>
        </a:spcBef>
        <a:spcAft>
          <a:spcPct val="0"/>
        </a:spcAft>
        <a:defRPr sz="2800">
          <a:solidFill>
            <a:srgbClr val="191919"/>
          </a:solidFill>
          <a:latin typeface="HelvNeue Light for IBM" pitchFamily="34" charset="0"/>
        </a:defRPr>
      </a:lvl5pPr>
      <a:lvl6pPr marL="457200" algn="l" rtl="0" fontAlgn="base">
        <a:lnSpc>
          <a:spcPct val="90000"/>
        </a:lnSpc>
        <a:spcBef>
          <a:spcPct val="0"/>
        </a:spcBef>
        <a:spcAft>
          <a:spcPct val="0"/>
        </a:spcAft>
        <a:defRPr sz="2800">
          <a:solidFill>
            <a:srgbClr val="191919"/>
          </a:solidFill>
          <a:latin typeface="HelvNeue Light for IBM" pitchFamily="34" charset="0"/>
        </a:defRPr>
      </a:lvl6pPr>
      <a:lvl7pPr marL="914400" algn="l" rtl="0" fontAlgn="base">
        <a:lnSpc>
          <a:spcPct val="90000"/>
        </a:lnSpc>
        <a:spcBef>
          <a:spcPct val="0"/>
        </a:spcBef>
        <a:spcAft>
          <a:spcPct val="0"/>
        </a:spcAft>
        <a:defRPr sz="2800">
          <a:solidFill>
            <a:srgbClr val="191919"/>
          </a:solidFill>
          <a:latin typeface="HelvNeue Light for IBM" pitchFamily="34" charset="0"/>
        </a:defRPr>
      </a:lvl7pPr>
      <a:lvl8pPr marL="1371600" algn="l" rtl="0" fontAlgn="base">
        <a:lnSpc>
          <a:spcPct val="90000"/>
        </a:lnSpc>
        <a:spcBef>
          <a:spcPct val="0"/>
        </a:spcBef>
        <a:spcAft>
          <a:spcPct val="0"/>
        </a:spcAft>
        <a:defRPr sz="2800">
          <a:solidFill>
            <a:srgbClr val="191919"/>
          </a:solidFill>
          <a:latin typeface="HelvNeue Light for IBM" pitchFamily="34" charset="0"/>
        </a:defRPr>
      </a:lvl8pPr>
      <a:lvl9pPr marL="1828800" algn="l" rtl="0" fontAlgn="base">
        <a:lnSpc>
          <a:spcPct val="90000"/>
        </a:lnSpc>
        <a:spcBef>
          <a:spcPct val="0"/>
        </a:spcBef>
        <a:spcAft>
          <a:spcPct val="0"/>
        </a:spcAft>
        <a:defRPr sz="2800">
          <a:solidFill>
            <a:srgbClr val="191919"/>
          </a:solidFill>
          <a:latin typeface="HelvNeue Light for IBM" pitchFamily="34" charset="0"/>
        </a:defRPr>
      </a:lvl9pPr>
    </p:titleStyle>
    <p:body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OnyJurioyw"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m-st.github.io/"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github.com/SOM-st/CS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	Java Garbage Collection for the Polyglot</a:t>
            </a:r>
            <a:endParaRPr lang="en-US" dirty="0" smtClean="0">
              <a:ea typeface="ＭＳ Ｐゴシック" charset="0"/>
            </a:endParaRPr>
          </a:p>
        </p:txBody>
      </p:sp>
      <p:sp>
        <p:nvSpPr>
          <p:cNvPr id="10" name="Text Placeholder 9"/>
          <p:cNvSpPr>
            <a:spLocks noGrp="1"/>
          </p:cNvSpPr>
          <p:nvPr>
            <p:ph type="body" sz="quarter" idx="11"/>
          </p:nvPr>
        </p:nvSpPr>
        <p:spPr>
          <a:xfrm>
            <a:off x="365760" y="3840480"/>
            <a:ext cx="6715976" cy="365760"/>
          </a:xfrm>
        </p:spPr>
        <p:txBody>
          <a:bodyPr/>
          <a:lstStyle/>
          <a:p>
            <a:pPr>
              <a:lnSpc>
                <a:spcPct val="100000"/>
              </a:lnSpc>
            </a:pPr>
            <a:r>
              <a:rPr lang="en-US" dirty="0" smtClean="0">
                <a:solidFill>
                  <a:srgbClr val="808284"/>
                </a:solidFill>
              </a:rPr>
              <a:t>Charlie Gracie, Garbage Collection Architect</a:t>
            </a:r>
          </a:p>
          <a:p>
            <a:pPr>
              <a:lnSpc>
                <a:spcPct val="100000"/>
              </a:lnSpc>
            </a:pPr>
            <a:r>
              <a:rPr lang="en-US" dirty="0" smtClean="0">
                <a:solidFill>
                  <a:srgbClr val="808284"/>
                </a:solidFill>
              </a:rPr>
              <a:t>Charlie_Gracie@ca.ibm.com</a:t>
            </a:r>
          </a:p>
          <a:p>
            <a:pPr>
              <a:lnSpc>
                <a:spcPct val="100000"/>
              </a:lnSpc>
            </a:pPr>
            <a:r>
              <a:rPr lang="en-US" dirty="0" smtClean="0">
                <a:solidFill>
                  <a:srgbClr val="808284"/>
                </a:solidFill>
              </a:rPr>
              <a:t>     @</a:t>
            </a:r>
            <a:r>
              <a:rPr lang="en-US" dirty="0" err="1" smtClean="0">
                <a:solidFill>
                  <a:srgbClr val="808284"/>
                </a:solidFill>
              </a:rPr>
              <a:t>crgracie</a:t>
            </a:r>
            <a:endParaRPr lang="en-US" dirty="0" smtClean="0">
              <a:solidFill>
                <a:srgbClr val="808284"/>
              </a:solidFill>
            </a:endParaRPr>
          </a:p>
          <a:p>
            <a:pPr>
              <a:lnSpc>
                <a:spcPct val="100000"/>
              </a:lnSpc>
            </a:pPr>
            <a:r>
              <a:rPr lang="en-US" dirty="0" smtClean="0">
                <a:solidFill>
                  <a:srgbClr val="808284"/>
                </a:solidFill>
              </a:rPr>
              <a:t>28 October 2015</a:t>
            </a:r>
          </a:p>
          <a:p>
            <a:endParaRPr lang="en-US" dirty="0"/>
          </a:p>
        </p:txBody>
      </p:sp>
      <p:sp>
        <p:nvSpPr>
          <p:cNvPr id="8" name="Title 7"/>
          <p:cNvSpPr>
            <a:spLocks noGrp="1"/>
          </p:cNvSpPr>
          <p:nvPr>
            <p:ph type="title"/>
          </p:nvPr>
        </p:nvSpPr>
        <p:spPr>
          <a:xfrm>
            <a:off x="338328" y="2096691"/>
            <a:ext cx="8558784" cy="664797"/>
          </a:xfrm>
        </p:spPr>
        <p:txBody>
          <a:bodyPr/>
          <a:lstStyle/>
          <a:p>
            <a:r>
              <a:rPr lang="en-US" dirty="0"/>
              <a:t>What’s in an Object?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21" y="4206240"/>
            <a:ext cx="224380" cy="182419"/>
          </a:xfrm>
          <a:prstGeom prst="rect">
            <a:avLst/>
          </a:prstGeom>
        </p:spPr>
      </p:pic>
    </p:spTree>
    <p:extLst>
      <p:ext uri="{BB962C8B-B14F-4D97-AF65-F5344CB8AC3E}">
        <p14:creationId xmlns:p14="http://schemas.microsoft.com/office/powerpoint/2010/main" val="75392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No shared technology between runtimes</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10</a:t>
            </a:fld>
            <a:endParaRPr lang="en-US" dirty="0"/>
          </a:p>
        </p:txBody>
      </p:sp>
      <p:sp>
        <p:nvSpPr>
          <p:cNvPr id="6" name="Content Placeholder 3"/>
          <p:cNvSpPr>
            <a:spLocks noGrp="1"/>
          </p:cNvSpPr>
          <p:nvPr>
            <p:ph idx="1"/>
          </p:nvPr>
        </p:nvSpPr>
        <p:spPr>
          <a:xfrm>
            <a:off x="328613" y="911825"/>
            <a:ext cx="8455025" cy="4470400"/>
          </a:xfrm>
        </p:spPr>
        <p:txBody>
          <a:bodyPr/>
          <a:lstStyle/>
          <a:p>
            <a:pPr marL="230712" indent="-230712">
              <a:defRPr/>
            </a:pPr>
            <a:r>
              <a:rPr lang="en-US" sz="2133" dirty="0" smtClean="0">
                <a:solidFill>
                  <a:schemeClr val="tx2"/>
                </a:solidFill>
              </a:rPr>
              <a:t>Effort in one runtime has no leverage in other runtimes</a:t>
            </a:r>
          </a:p>
          <a:p>
            <a:pPr marL="230712" indent="-230712">
              <a:defRPr/>
            </a:pPr>
            <a:endParaRPr lang="en-US" sz="2133" dirty="0"/>
          </a:p>
          <a:p>
            <a:pPr marL="230712" indent="-230712">
              <a:defRPr/>
            </a:pPr>
            <a:endParaRPr lang="en-US" sz="2133" dirty="0" smtClean="0"/>
          </a:p>
          <a:p>
            <a:pPr marL="230712" indent="-230712">
              <a:defRPr/>
            </a:pPr>
            <a:endParaRPr lang="en-US" sz="2133" dirty="0"/>
          </a:p>
          <a:p>
            <a:pPr marL="230712" indent="-230712">
              <a:defRPr/>
            </a:pPr>
            <a:endParaRPr lang="en-US" sz="2133" dirty="0" smtClean="0"/>
          </a:p>
          <a:p>
            <a:pPr marL="230712" indent="-230712">
              <a:defRPr/>
            </a:pPr>
            <a:endParaRPr lang="en-US" sz="2133" dirty="0"/>
          </a:p>
          <a:p>
            <a:pPr marL="230712" indent="-230712">
              <a:defRPr/>
            </a:pPr>
            <a:endParaRPr lang="en-US" sz="2133" dirty="0" smtClean="0"/>
          </a:p>
          <a:p>
            <a:pPr marL="230712" indent="-230712">
              <a:defRPr/>
            </a:pPr>
            <a:r>
              <a:rPr lang="en-US" sz="2000" dirty="0" smtClean="0">
                <a:solidFill>
                  <a:schemeClr val="tx2"/>
                </a:solidFill>
              </a:rPr>
              <a:t>…looking </a:t>
            </a:r>
            <a:r>
              <a:rPr lang="en-US" sz="2000" dirty="0">
                <a:solidFill>
                  <a:schemeClr val="tx2"/>
                </a:solidFill>
              </a:rPr>
              <a:t>v</a:t>
            </a:r>
            <a:r>
              <a:rPr lang="en-US" sz="2000" dirty="0" smtClean="0">
                <a:solidFill>
                  <a:schemeClr val="tx2"/>
                </a:solidFill>
              </a:rPr>
              <a:t>ery </a:t>
            </a:r>
            <a:r>
              <a:rPr lang="en-US" sz="2000" dirty="0">
                <a:solidFill>
                  <a:schemeClr val="tx2"/>
                </a:solidFill>
              </a:rPr>
              <a:t>c</a:t>
            </a:r>
            <a:r>
              <a:rPr lang="en-US" sz="2000" dirty="0" smtClean="0">
                <a:solidFill>
                  <a:schemeClr val="tx2"/>
                </a:solidFill>
              </a:rPr>
              <a:t>ostly </a:t>
            </a:r>
            <a:r>
              <a:rPr lang="en-US" sz="2000" dirty="0">
                <a:solidFill>
                  <a:schemeClr val="tx2"/>
                </a:solidFill>
              </a:rPr>
              <a:t>to support many language </a:t>
            </a:r>
            <a:r>
              <a:rPr lang="en-US" sz="2000" dirty="0" smtClean="0">
                <a:solidFill>
                  <a:schemeClr val="tx2"/>
                </a:solidFill>
              </a:rPr>
              <a:t>runtimes</a:t>
            </a:r>
            <a:endParaRPr lang="en-US" sz="2000" dirty="0">
              <a:solidFill>
                <a:schemeClr val="tx2"/>
              </a:solidFill>
            </a:endParaRPr>
          </a:p>
        </p:txBody>
      </p:sp>
      <p:grpSp>
        <p:nvGrpSpPr>
          <p:cNvPr id="7" name="Group 59"/>
          <p:cNvGrpSpPr>
            <a:grpSpLocks/>
          </p:cNvGrpSpPr>
          <p:nvPr/>
        </p:nvGrpSpPr>
        <p:grpSpPr bwMode="auto">
          <a:xfrm>
            <a:off x="5048250" y="1440288"/>
            <a:ext cx="3436938" cy="901700"/>
            <a:chOff x="5059704" y="1894090"/>
            <a:chExt cx="3435849" cy="902088"/>
          </a:xfrm>
        </p:grpSpPr>
        <p:pic>
          <p:nvPicPr>
            <p:cNvPr id="8" name="Picture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902" y="2237843"/>
              <a:ext cx="1143651" cy="38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0"/>
            <p:cNvGrpSpPr>
              <a:grpSpLocks/>
            </p:cNvGrpSpPr>
            <p:nvPr/>
          </p:nvGrpSpPr>
          <p:grpSpPr bwMode="auto">
            <a:xfrm>
              <a:off x="5059704" y="1894090"/>
              <a:ext cx="3123030" cy="902088"/>
              <a:chOff x="1145612" y="4555215"/>
              <a:chExt cx="3123030" cy="902088"/>
            </a:xfrm>
          </p:grpSpPr>
          <p:sp>
            <p:nvSpPr>
              <p:cNvPr id="10" name="Isosceles Triangle 18"/>
              <p:cNvSpPr>
                <a:spLocks noChangeArrowheads="1"/>
              </p:cNvSpPr>
              <p:nvPr/>
            </p:nvSpPr>
            <p:spPr bwMode="auto">
              <a:xfrm flipH="1">
                <a:off x="2442905" y="4988684"/>
                <a:ext cx="528443" cy="4686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endParaRPr lang="en-US" sz="2000">
                  <a:solidFill>
                    <a:srgbClr val="191919"/>
                  </a:solidFill>
                  <a:latin typeface="HelvNeue Light for IBM"/>
                </a:endParaRPr>
              </a:p>
            </p:txBody>
          </p:sp>
          <p:cxnSp>
            <p:nvCxnSpPr>
              <p:cNvPr id="11" name="Straight Connector 19"/>
              <p:cNvCxnSpPr>
                <a:cxnSpLocks noChangeShapeType="1"/>
              </p:cNvCxnSpPr>
              <p:nvPr/>
            </p:nvCxnSpPr>
            <p:spPr bwMode="auto">
              <a:xfrm flipH="1" flipV="1">
                <a:off x="1145612" y="4555215"/>
                <a:ext cx="3123030" cy="8461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12" name="Group 60"/>
          <p:cNvGrpSpPr>
            <a:grpSpLocks/>
          </p:cNvGrpSpPr>
          <p:nvPr/>
        </p:nvGrpSpPr>
        <p:grpSpPr bwMode="auto">
          <a:xfrm>
            <a:off x="5048250" y="2354975"/>
            <a:ext cx="3124200" cy="901700"/>
            <a:chOff x="5119972" y="2893923"/>
            <a:chExt cx="3123030" cy="902088"/>
          </a:xfrm>
        </p:grpSpPr>
        <p:pic>
          <p:nvPicPr>
            <p:cNvPr id="13"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761" y="3210635"/>
              <a:ext cx="404471" cy="40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41"/>
            <p:cNvGrpSpPr>
              <a:grpSpLocks/>
            </p:cNvGrpSpPr>
            <p:nvPr/>
          </p:nvGrpSpPr>
          <p:grpSpPr bwMode="auto">
            <a:xfrm>
              <a:off x="5119972" y="2893923"/>
              <a:ext cx="3123030" cy="902088"/>
              <a:chOff x="1145612" y="4555215"/>
              <a:chExt cx="3123030" cy="902088"/>
            </a:xfrm>
          </p:grpSpPr>
          <p:sp>
            <p:nvSpPr>
              <p:cNvPr id="15" name="Isosceles Triangle 42"/>
              <p:cNvSpPr>
                <a:spLocks noChangeArrowheads="1"/>
              </p:cNvSpPr>
              <p:nvPr/>
            </p:nvSpPr>
            <p:spPr bwMode="auto">
              <a:xfrm flipH="1">
                <a:off x="2442905" y="4988684"/>
                <a:ext cx="528443" cy="4686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endParaRPr lang="en-US" sz="2000">
                  <a:solidFill>
                    <a:srgbClr val="191919"/>
                  </a:solidFill>
                  <a:latin typeface="HelvNeue Light for IBM"/>
                </a:endParaRPr>
              </a:p>
            </p:txBody>
          </p:sp>
          <p:cxnSp>
            <p:nvCxnSpPr>
              <p:cNvPr id="16" name="Straight Connector 43"/>
              <p:cNvCxnSpPr>
                <a:cxnSpLocks noChangeShapeType="1"/>
              </p:cNvCxnSpPr>
              <p:nvPr/>
            </p:nvCxnSpPr>
            <p:spPr bwMode="auto">
              <a:xfrm flipH="1" flipV="1">
                <a:off x="1145612" y="4555215"/>
                <a:ext cx="3123030" cy="8461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22" name="Group 61"/>
          <p:cNvGrpSpPr>
            <a:grpSpLocks/>
          </p:cNvGrpSpPr>
          <p:nvPr/>
        </p:nvGrpSpPr>
        <p:grpSpPr bwMode="auto">
          <a:xfrm>
            <a:off x="5048250" y="3219263"/>
            <a:ext cx="3124200" cy="901700"/>
            <a:chOff x="5037667" y="3816666"/>
            <a:chExt cx="3123030" cy="902088"/>
          </a:xfrm>
        </p:grpSpPr>
        <p:pic>
          <p:nvPicPr>
            <p:cNvPr id="23" name="Picture 3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9283" y="4136245"/>
              <a:ext cx="366296" cy="36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53"/>
            <p:cNvGrpSpPr>
              <a:grpSpLocks/>
            </p:cNvGrpSpPr>
            <p:nvPr/>
          </p:nvGrpSpPr>
          <p:grpSpPr bwMode="auto">
            <a:xfrm>
              <a:off x="5037667" y="3816666"/>
              <a:ext cx="3123030" cy="902088"/>
              <a:chOff x="1145612" y="4555215"/>
              <a:chExt cx="3123030" cy="902088"/>
            </a:xfrm>
          </p:grpSpPr>
          <p:sp>
            <p:nvSpPr>
              <p:cNvPr id="25" name="Isosceles Triangle 54"/>
              <p:cNvSpPr>
                <a:spLocks noChangeArrowheads="1"/>
              </p:cNvSpPr>
              <p:nvPr/>
            </p:nvSpPr>
            <p:spPr bwMode="auto">
              <a:xfrm flipH="1">
                <a:off x="2442905" y="4988684"/>
                <a:ext cx="528443" cy="4686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endParaRPr lang="en-US" sz="2000">
                  <a:solidFill>
                    <a:srgbClr val="191919"/>
                  </a:solidFill>
                  <a:latin typeface="HelvNeue Light for IBM"/>
                </a:endParaRPr>
              </a:p>
            </p:txBody>
          </p:sp>
          <p:cxnSp>
            <p:nvCxnSpPr>
              <p:cNvPr id="26" name="Straight Connector 55"/>
              <p:cNvCxnSpPr>
                <a:cxnSpLocks noChangeShapeType="1"/>
              </p:cNvCxnSpPr>
              <p:nvPr/>
            </p:nvCxnSpPr>
            <p:spPr bwMode="auto">
              <a:xfrm flipH="1" flipV="1">
                <a:off x="1145612" y="4555215"/>
                <a:ext cx="3123030" cy="8461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grpSp>
        <p:nvGrpSpPr>
          <p:cNvPr id="27" name="Group 64"/>
          <p:cNvGrpSpPr>
            <a:grpSpLocks/>
          </p:cNvGrpSpPr>
          <p:nvPr/>
        </p:nvGrpSpPr>
        <p:grpSpPr bwMode="auto">
          <a:xfrm>
            <a:off x="804863" y="2157288"/>
            <a:ext cx="3067050" cy="1287462"/>
            <a:chOff x="1171400" y="1955570"/>
            <a:chExt cx="3066260" cy="1288419"/>
          </a:xfrm>
        </p:grpSpPr>
        <p:pic>
          <p:nvPicPr>
            <p:cNvPr id="2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1717" y="1955570"/>
              <a:ext cx="267412" cy="48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63"/>
            <p:cNvGrpSpPr>
              <a:grpSpLocks/>
            </p:cNvGrpSpPr>
            <p:nvPr/>
          </p:nvGrpSpPr>
          <p:grpSpPr bwMode="auto">
            <a:xfrm>
              <a:off x="1171400" y="2436429"/>
              <a:ext cx="3066260" cy="807560"/>
              <a:chOff x="1171400" y="2436429"/>
              <a:chExt cx="3066260" cy="807560"/>
            </a:xfrm>
          </p:grpSpPr>
          <p:sp>
            <p:nvSpPr>
              <p:cNvPr id="30" name="Isosceles Triangle 45"/>
              <p:cNvSpPr>
                <a:spLocks noChangeArrowheads="1"/>
              </p:cNvSpPr>
              <p:nvPr/>
            </p:nvSpPr>
            <p:spPr bwMode="auto">
              <a:xfrm flipH="1">
                <a:off x="2468693" y="2775370"/>
                <a:ext cx="528443" cy="468619"/>
              </a:xfrm>
              <a:prstGeom prst="triangl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endParaRPr lang="en-US" sz="2000">
                  <a:solidFill>
                    <a:srgbClr val="191919"/>
                  </a:solidFill>
                  <a:latin typeface="HelvNeue Light for IBM"/>
                </a:endParaRPr>
              </a:p>
            </p:txBody>
          </p:sp>
          <p:cxnSp>
            <p:nvCxnSpPr>
              <p:cNvPr id="31" name="Straight Connector 57"/>
              <p:cNvCxnSpPr>
                <a:cxnSpLocks noChangeShapeType="1"/>
              </p:cNvCxnSpPr>
              <p:nvPr/>
            </p:nvCxnSpPr>
            <p:spPr bwMode="auto">
              <a:xfrm flipV="1">
                <a:off x="1171400" y="2436429"/>
                <a:ext cx="3066260" cy="671727"/>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grpSp>
      <p:sp>
        <p:nvSpPr>
          <p:cNvPr id="32" name="Down Arrow 65"/>
          <p:cNvSpPr>
            <a:spLocks noChangeArrowheads="1"/>
          </p:cNvSpPr>
          <p:nvPr/>
        </p:nvSpPr>
        <p:spPr bwMode="auto">
          <a:xfrm>
            <a:off x="736600" y="2625600"/>
            <a:ext cx="530225" cy="585788"/>
          </a:xfrm>
          <a:prstGeom prst="downArrow">
            <a:avLst>
              <a:gd name="adj1" fmla="val 50000"/>
              <a:gd name="adj2" fmla="val 50089"/>
            </a:avLst>
          </a:prstGeom>
          <a:solidFill>
            <a:schemeClr val="accent2"/>
          </a:solidFill>
          <a:ln w="9525" algn="ctr">
            <a:solidFill>
              <a:schemeClr val="accent2"/>
            </a:solidFill>
            <a:round/>
            <a:headEnd/>
            <a:tailEnd/>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endParaRPr lang="en-US" sz="2000">
              <a:solidFill>
                <a:srgbClr val="191919"/>
              </a:solidFill>
              <a:latin typeface="HelvNeue Light for IBM"/>
            </a:endParaRPr>
          </a:p>
        </p:txBody>
      </p:sp>
    </p:spTree>
    <p:extLst>
      <p:ext uri="{BB962C8B-B14F-4D97-AF65-F5344CB8AC3E}">
        <p14:creationId xmlns:p14="http://schemas.microsoft.com/office/powerpoint/2010/main" val="421913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Languages on the JVM</a:t>
            </a:r>
            <a:endParaRPr lang="en-US" dirty="0"/>
          </a:p>
        </p:txBody>
      </p:sp>
      <p:sp>
        <p:nvSpPr>
          <p:cNvPr id="61443" name="Rectangle 3"/>
          <p:cNvSpPr>
            <a:spLocks noGrp="1" noChangeArrowheads="1"/>
          </p:cNvSpPr>
          <p:nvPr>
            <p:ph idx="1"/>
          </p:nvPr>
        </p:nvSpPr>
        <p:spPr/>
        <p:txBody>
          <a:bodyPr/>
          <a:lstStyle/>
          <a:p>
            <a:r>
              <a:rPr lang="en-US" sz="2000" dirty="0">
                <a:solidFill>
                  <a:schemeClr val="tx2"/>
                </a:solidFill>
              </a:rPr>
              <a:t>Leverage </a:t>
            </a:r>
            <a:r>
              <a:rPr lang="en-US" sz="2000" dirty="0" smtClean="0">
                <a:solidFill>
                  <a:schemeClr val="tx2"/>
                </a:solidFill>
              </a:rPr>
              <a:t>the investment </a:t>
            </a:r>
            <a:r>
              <a:rPr lang="en-US" sz="2000" dirty="0">
                <a:solidFill>
                  <a:schemeClr val="tx2"/>
                </a:solidFill>
              </a:rPr>
              <a:t>in </a:t>
            </a:r>
            <a:r>
              <a:rPr lang="en-US" sz="2000" dirty="0" smtClean="0">
                <a:solidFill>
                  <a:schemeClr val="tx2"/>
                </a:solidFill>
              </a:rPr>
              <a:t>JVM by running on the JVM</a:t>
            </a:r>
            <a:endParaRPr lang="en-US" sz="2000" dirty="0">
              <a:solidFill>
                <a:schemeClr val="tx2"/>
              </a:solidFill>
            </a:endParaRPr>
          </a:p>
          <a:p>
            <a:pPr lvl="1"/>
            <a:r>
              <a:rPr lang="en-US" sz="2000" dirty="0">
                <a:solidFill>
                  <a:schemeClr val="tx2"/>
                </a:solidFill>
              </a:rPr>
              <a:t>Cross platform </a:t>
            </a:r>
            <a:r>
              <a:rPr lang="en-US" sz="2000" dirty="0" smtClean="0">
                <a:solidFill>
                  <a:schemeClr val="tx2"/>
                </a:solidFill>
              </a:rPr>
              <a:t>support</a:t>
            </a:r>
          </a:p>
          <a:p>
            <a:pPr lvl="1"/>
            <a:r>
              <a:rPr lang="en-US" sz="2000" dirty="0" smtClean="0">
                <a:solidFill>
                  <a:schemeClr val="tx2"/>
                </a:solidFill>
              </a:rPr>
              <a:t>High </a:t>
            </a:r>
            <a:r>
              <a:rPr lang="en-US" sz="2000" dirty="0">
                <a:solidFill>
                  <a:schemeClr val="tx2"/>
                </a:solidFill>
              </a:rPr>
              <a:t>performance </a:t>
            </a:r>
            <a:r>
              <a:rPr lang="en-US" sz="2000" dirty="0" smtClean="0">
                <a:solidFill>
                  <a:schemeClr val="tx2"/>
                </a:solidFill>
              </a:rPr>
              <a:t>runtime</a:t>
            </a:r>
          </a:p>
          <a:p>
            <a:pPr lvl="1"/>
            <a:r>
              <a:rPr lang="en-US" sz="2000" dirty="0" smtClean="0">
                <a:solidFill>
                  <a:schemeClr val="tx2"/>
                </a:solidFill>
              </a:rPr>
              <a:t>Production quality</a:t>
            </a:r>
          </a:p>
          <a:p>
            <a:pPr lvl="1"/>
            <a:r>
              <a:rPr lang="en-US" sz="2000" dirty="0" smtClean="0">
                <a:solidFill>
                  <a:schemeClr val="tx2"/>
                </a:solidFill>
              </a:rPr>
              <a:t>Tooling </a:t>
            </a:r>
            <a:r>
              <a:rPr lang="en-US" sz="2000" dirty="0">
                <a:solidFill>
                  <a:schemeClr val="tx2"/>
                </a:solidFill>
              </a:rPr>
              <a:t>/ monitoring </a:t>
            </a:r>
            <a:r>
              <a:rPr lang="en-US" sz="2000" dirty="0" smtClean="0">
                <a:solidFill>
                  <a:schemeClr val="tx2"/>
                </a:solidFill>
              </a:rPr>
              <a:t>support</a:t>
            </a:r>
          </a:p>
          <a:p>
            <a:pPr lvl="1"/>
            <a:r>
              <a:rPr lang="en-US" sz="2000" dirty="0" smtClean="0">
                <a:solidFill>
                  <a:schemeClr val="tx2"/>
                </a:solidFill>
              </a:rPr>
              <a:t>Interoperability </a:t>
            </a:r>
            <a:r>
              <a:rPr lang="en-US" sz="2000" dirty="0">
                <a:solidFill>
                  <a:schemeClr val="tx2"/>
                </a:solidFill>
              </a:rPr>
              <a:t>with Java</a:t>
            </a:r>
          </a:p>
        </p:txBody>
      </p:sp>
      <p:sp>
        <p:nvSpPr>
          <p:cNvPr id="5" name="Slide Number Placeholder 4"/>
          <p:cNvSpPr>
            <a:spLocks noGrp="1"/>
          </p:cNvSpPr>
          <p:nvPr>
            <p:ph type="sldNum" sz="quarter" idx="10"/>
          </p:nvPr>
        </p:nvSpPr>
        <p:spPr/>
        <p:txBody>
          <a:bodyPr/>
          <a:lstStyle/>
          <a:p>
            <a:fld id="{E98947E1-6E9C-4553-A175-053CB8F72200}" type="slidenum">
              <a:rPr lang="en-US" smtClean="0"/>
              <a:pPr/>
              <a:t>11</a:t>
            </a:fld>
            <a:endParaRPr lang="en-US" dirty="0"/>
          </a:p>
        </p:txBody>
      </p:sp>
    </p:spTree>
    <p:extLst>
      <p:ext uri="{BB962C8B-B14F-4D97-AF65-F5344CB8AC3E}">
        <p14:creationId xmlns:p14="http://schemas.microsoft.com/office/powerpoint/2010/main" val="805652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Languages on the JVM</a:t>
            </a:r>
            <a:endParaRPr lang="en-US" dirty="0"/>
          </a:p>
        </p:txBody>
      </p:sp>
      <p:sp>
        <p:nvSpPr>
          <p:cNvPr id="61443" name="Rectangle 3"/>
          <p:cNvSpPr>
            <a:spLocks noGrp="1" noChangeArrowheads="1"/>
          </p:cNvSpPr>
          <p:nvPr>
            <p:ph idx="1"/>
          </p:nvPr>
        </p:nvSpPr>
        <p:spPr/>
        <p:txBody>
          <a:bodyPr/>
          <a:lstStyle/>
          <a:p>
            <a:r>
              <a:rPr lang="en-US" sz="2000" dirty="0" smtClean="0">
                <a:solidFill>
                  <a:schemeClr val="tx2"/>
                </a:solidFill>
              </a:rPr>
              <a:t>Works great for new languages like </a:t>
            </a:r>
            <a:r>
              <a:rPr lang="en-US" sz="2000" dirty="0" err="1" smtClean="0">
                <a:solidFill>
                  <a:schemeClr val="tx2"/>
                </a:solidFill>
              </a:rPr>
              <a:t>Scala</a:t>
            </a:r>
            <a:r>
              <a:rPr lang="en-US" sz="2000" dirty="0" smtClean="0">
                <a:solidFill>
                  <a:schemeClr val="tx2"/>
                </a:solidFill>
              </a:rPr>
              <a:t> and Groovy</a:t>
            </a:r>
          </a:p>
          <a:p>
            <a:r>
              <a:rPr lang="en-US" sz="2000" dirty="0" smtClean="0">
                <a:solidFill>
                  <a:schemeClr val="tx2"/>
                </a:solidFill>
              </a:rPr>
              <a:t>Many </a:t>
            </a:r>
            <a:r>
              <a:rPr lang="en-US" sz="2000" dirty="0">
                <a:solidFill>
                  <a:schemeClr val="tx2"/>
                </a:solidFill>
              </a:rPr>
              <a:t>existing languages have a vibrant non-JVM based community</a:t>
            </a:r>
          </a:p>
          <a:p>
            <a:pPr marL="679434" lvl="1" indent="-218012">
              <a:defRPr/>
            </a:pPr>
            <a:r>
              <a:rPr lang="en-US" sz="2000" dirty="0">
                <a:solidFill>
                  <a:schemeClr val="tx2"/>
                </a:solidFill>
              </a:rPr>
              <a:t>JVM implementation forks language and runtime </a:t>
            </a:r>
            <a:r>
              <a:rPr lang="en-US" sz="2000" dirty="0" smtClean="0">
                <a:solidFill>
                  <a:schemeClr val="tx2"/>
                </a:solidFill>
              </a:rPr>
              <a:t>communities</a:t>
            </a:r>
          </a:p>
          <a:p>
            <a:pPr marL="679434" lvl="1" indent="-218012">
              <a:defRPr/>
            </a:pPr>
            <a:r>
              <a:rPr lang="en-US" sz="2000" dirty="0" smtClean="0">
                <a:solidFill>
                  <a:schemeClr val="tx2"/>
                </a:solidFill>
              </a:rPr>
              <a:t>Bridging </a:t>
            </a:r>
            <a:r>
              <a:rPr lang="en-US" sz="2000" dirty="0">
                <a:solidFill>
                  <a:schemeClr val="tx2"/>
                </a:solidFill>
              </a:rPr>
              <a:t>the divide would mean migrating an entire </a:t>
            </a:r>
            <a:r>
              <a:rPr lang="en-US" sz="2000" dirty="0" smtClean="0">
                <a:solidFill>
                  <a:schemeClr val="tx2"/>
                </a:solidFill>
              </a:rPr>
              <a:t>community</a:t>
            </a:r>
          </a:p>
          <a:p>
            <a:pPr marL="342884" indent="-218012">
              <a:defRPr/>
            </a:pPr>
            <a:r>
              <a:rPr lang="en-US" sz="2000" dirty="0">
                <a:solidFill>
                  <a:schemeClr val="tx2"/>
                </a:solidFill>
              </a:rPr>
              <a:t>Not all languages map nicely to Java </a:t>
            </a:r>
            <a:r>
              <a:rPr lang="en-US" sz="2000" dirty="0" smtClean="0">
                <a:solidFill>
                  <a:schemeClr val="tx2"/>
                </a:solidFill>
              </a:rPr>
              <a:t>semantics</a:t>
            </a:r>
            <a:endParaRPr lang="en-US" sz="2000" dirty="0">
              <a:solidFill>
                <a:schemeClr val="tx2"/>
              </a:solidFill>
            </a:endParaRPr>
          </a:p>
          <a:p>
            <a:pPr marL="342884" indent="-218012">
              <a:defRPr/>
            </a:pPr>
            <a:r>
              <a:rPr lang="en-US" sz="2000" dirty="0" smtClean="0">
                <a:solidFill>
                  <a:schemeClr val="tx2"/>
                </a:solidFill>
              </a:rPr>
              <a:t>We </a:t>
            </a:r>
            <a:r>
              <a:rPr lang="en-US" sz="2000" dirty="0">
                <a:solidFill>
                  <a:schemeClr val="tx2"/>
                </a:solidFill>
              </a:rPr>
              <a:t>decided to experiment with a different approach that would allow </a:t>
            </a:r>
            <a:r>
              <a:rPr lang="en-US" sz="2000" dirty="0" smtClean="0">
                <a:solidFill>
                  <a:schemeClr val="tx2"/>
                </a:solidFill>
              </a:rPr>
              <a:t>new and existing language </a:t>
            </a:r>
            <a:r>
              <a:rPr lang="en-US" sz="2000" dirty="0">
                <a:solidFill>
                  <a:schemeClr val="tx2"/>
                </a:solidFill>
              </a:rPr>
              <a:t>communities to leverage JVM capabilities</a:t>
            </a:r>
          </a:p>
          <a:p>
            <a:pPr marL="679434" lvl="1" indent="-218012">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12</a:t>
            </a:fld>
            <a:endParaRPr lang="en-US" dirty="0"/>
          </a:p>
        </p:txBody>
      </p:sp>
    </p:spTree>
    <p:extLst>
      <p:ext uri="{BB962C8B-B14F-4D97-AF65-F5344CB8AC3E}">
        <p14:creationId xmlns:p14="http://schemas.microsoft.com/office/powerpoint/2010/main" val="3413821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98947E1-6E9C-4553-A175-053CB8F72200}" type="slidenum">
              <a:rPr lang="en-US" smtClean="0"/>
              <a:pPr/>
              <a:t>13</a:t>
            </a:fld>
            <a:endParaRPr lang="en-US" dirty="0"/>
          </a:p>
        </p:txBody>
      </p:sp>
      <p:sp>
        <p:nvSpPr>
          <p:cNvPr id="7" name="Content Placeholder 2"/>
          <p:cNvSpPr txBox="1">
            <a:spLocks/>
          </p:cNvSpPr>
          <p:nvPr/>
        </p:nvSpPr>
        <p:spPr bwMode="auto">
          <a:xfrm>
            <a:off x="5925600" y="1546029"/>
            <a:ext cx="3024000" cy="294964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73038" indent="-173038" algn="l" rtl="0" fontAlgn="base">
              <a:spcBef>
                <a:spcPct val="50000"/>
              </a:spcBef>
              <a:spcAft>
                <a:spcPct val="0"/>
              </a:spcAft>
              <a:buClr>
                <a:srgbClr val="6D6E70"/>
              </a:buClr>
              <a:buSzPct val="90000"/>
              <a:buFont typeface="Wingdings" pitchFamily="2" charset="2"/>
              <a:buChar char="§"/>
              <a:defRPr sz="1600">
                <a:solidFill>
                  <a:srgbClr val="6D6E70"/>
                </a:solidFill>
                <a:latin typeface="Arial" pitchFamily="34" charset="0"/>
                <a:ea typeface="+mn-ea"/>
                <a:cs typeface="Arial" pitchFamily="34" charset="0"/>
              </a:defRPr>
            </a:lvl1pPr>
            <a:lvl2pPr marL="509588" indent="-163513" algn="l" rtl="0" fontAlgn="base">
              <a:spcBef>
                <a:spcPct val="0"/>
              </a:spcBef>
              <a:spcAft>
                <a:spcPct val="0"/>
              </a:spcAft>
              <a:buClr>
                <a:srgbClr val="6D6E70"/>
              </a:buClr>
              <a:buSzPct val="90000"/>
              <a:buFont typeface="Arial" charset="0"/>
              <a:buChar char="–"/>
              <a:defRPr sz="1600">
                <a:solidFill>
                  <a:srgbClr val="6D6E70"/>
                </a:solidFill>
                <a:latin typeface="Arial" pitchFamily="34" charset="0"/>
                <a:cs typeface="Arial" pitchFamily="34" charset="0"/>
              </a:defRPr>
            </a:lvl2pPr>
            <a:lvl3pPr marL="855663" indent="-173038" algn="l" rtl="0" fontAlgn="base">
              <a:spcBef>
                <a:spcPct val="0"/>
              </a:spcBef>
              <a:spcAft>
                <a:spcPct val="0"/>
              </a:spcAft>
              <a:buClr>
                <a:srgbClr val="6D6E70"/>
              </a:buClr>
              <a:buSzPct val="90000"/>
              <a:buFont typeface="Wingdings" pitchFamily="2" charset="2"/>
              <a:buChar char="§"/>
              <a:defRPr sz="1600">
                <a:solidFill>
                  <a:srgbClr val="6D6E70"/>
                </a:solidFill>
                <a:latin typeface="Arial" pitchFamily="34" charset="0"/>
                <a:cs typeface="Arial" pitchFamily="34" charset="0"/>
              </a:defRPr>
            </a:lvl3pPr>
            <a:lvl4pPr marL="1203325" indent="-173038" algn="l" rtl="0" fontAlgn="base">
              <a:spcBef>
                <a:spcPct val="20000"/>
              </a:spcBef>
              <a:spcAft>
                <a:spcPct val="0"/>
              </a:spcAft>
              <a:buClr>
                <a:schemeClr val="bg1"/>
              </a:buClr>
              <a:defRPr sz="1600">
                <a:solidFill>
                  <a:schemeClr val="bg1"/>
                </a:solidFill>
                <a:latin typeface="Arial" charset="0"/>
              </a:defRPr>
            </a:lvl4pPr>
            <a:lvl5pPr marL="1539875" indent="-163513" algn="l" rtl="0" fontAlgn="base">
              <a:spcBef>
                <a:spcPct val="20000"/>
              </a:spcBef>
              <a:spcAft>
                <a:spcPct val="0"/>
              </a:spcAft>
              <a:buClr>
                <a:schemeClr val="bg1"/>
              </a:buClr>
              <a:buChar char="»"/>
              <a:defRPr sz="1600">
                <a:solidFill>
                  <a:schemeClr val="bg1"/>
                </a:solidFill>
                <a:latin typeface="Arial" charset="0"/>
              </a:defRPr>
            </a:lvl5pPr>
            <a:lvl6pPr marL="1997075" indent="-163513" algn="l" rtl="0" fontAlgn="base">
              <a:spcBef>
                <a:spcPct val="20000"/>
              </a:spcBef>
              <a:spcAft>
                <a:spcPct val="0"/>
              </a:spcAft>
              <a:buClr>
                <a:schemeClr val="bg1"/>
              </a:buClr>
              <a:buChar char="»"/>
              <a:defRPr sz="1600">
                <a:solidFill>
                  <a:schemeClr val="bg1"/>
                </a:solidFill>
                <a:latin typeface="Arial" charset="0"/>
              </a:defRPr>
            </a:lvl6pPr>
            <a:lvl7pPr marL="2454275" indent="-163513" algn="l" rtl="0" fontAlgn="base">
              <a:spcBef>
                <a:spcPct val="20000"/>
              </a:spcBef>
              <a:spcAft>
                <a:spcPct val="0"/>
              </a:spcAft>
              <a:buClr>
                <a:schemeClr val="bg1"/>
              </a:buClr>
              <a:buChar char="»"/>
              <a:defRPr sz="1600">
                <a:solidFill>
                  <a:schemeClr val="bg1"/>
                </a:solidFill>
                <a:latin typeface="Arial" charset="0"/>
              </a:defRPr>
            </a:lvl7pPr>
            <a:lvl8pPr marL="2911475" indent="-163513" algn="l" rtl="0" fontAlgn="base">
              <a:spcBef>
                <a:spcPct val="20000"/>
              </a:spcBef>
              <a:spcAft>
                <a:spcPct val="0"/>
              </a:spcAft>
              <a:buClr>
                <a:schemeClr val="bg1"/>
              </a:buClr>
              <a:buChar char="»"/>
              <a:defRPr sz="1600">
                <a:solidFill>
                  <a:schemeClr val="bg1"/>
                </a:solidFill>
                <a:latin typeface="Arial" charset="0"/>
              </a:defRPr>
            </a:lvl8pPr>
            <a:lvl9pPr marL="3368675" indent="-163513" algn="l" rtl="0" fontAlgn="base">
              <a:spcBef>
                <a:spcPct val="20000"/>
              </a:spcBef>
              <a:spcAft>
                <a:spcPct val="0"/>
              </a:spcAft>
              <a:buClr>
                <a:schemeClr val="bg1"/>
              </a:buClr>
              <a:buChar char="»"/>
              <a:defRPr sz="1600">
                <a:solidFill>
                  <a:schemeClr val="bg1"/>
                </a:solidFill>
                <a:latin typeface="Arial" charset="0"/>
              </a:defRPr>
            </a:lvl9pPr>
          </a:lstStyle>
          <a:p>
            <a:pPr>
              <a:lnSpc>
                <a:spcPct val="100000"/>
              </a:lnSpc>
            </a:pPr>
            <a:r>
              <a:rPr lang="en-US" kern="0" dirty="0" smtClean="0">
                <a:solidFill>
                  <a:schemeClr val="tx2"/>
                </a:solidFill>
              </a:rPr>
              <a:t>Announced by Mark </a:t>
            </a:r>
            <a:r>
              <a:rPr lang="en-US" kern="0" dirty="0" err="1" smtClean="0">
                <a:solidFill>
                  <a:schemeClr val="tx2"/>
                </a:solidFill>
              </a:rPr>
              <a:t>Stoodley</a:t>
            </a:r>
            <a:r>
              <a:rPr lang="en-US" kern="0" dirty="0" smtClean="0">
                <a:solidFill>
                  <a:schemeClr val="tx2"/>
                </a:solidFill>
              </a:rPr>
              <a:t> at JVMLS 2015</a:t>
            </a:r>
          </a:p>
          <a:p>
            <a:pPr>
              <a:lnSpc>
                <a:spcPct val="100000"/>
              </a:lnSpc>
            </a:pPr>
            <a:r>
              <a:rPr lang="en-US" kern="0" dirty="0" smtClean="0">
                <a:solidFill>
                  <a:schemeClr val="tx2"/>
                </a:solidFill>
              </a:rPr>
              <a:t>See the complete talk </a:t>
            </a:r>
            <a:r>
              <a:rPr lang="en-US" kern="0" dirty="0" smtClean="0">
                <a:hlinkClick r:id="rId3"/>
              </a:rPr>
              <a:t>here</a:t>
            </a:r>
            <a:r>
              <a:rPr lang="en-US" kern="0" dirty="0" smtClean="0"/>
              <a:t>.</a:t>
            </a:r>
            <a:endParaRPr lang="en-US" kern="0" dirty="0"/>
          </a:p>
        </p:txBody>
      </p:sp>
      <p:sp>
        <p:nvSpPr>
          <p:cNvPr id="8" name="TextBox 7"/>
          <p:cNvSpPr txBox="1"/>
          <p:nvPr/>
        </p:nvSpPr>
        <p:spPr>
          <a:xfrm>
            <a:off x="1517517" y="-959993"/>
            <a:ext cx="7753740" cy="1089529"/>
          </a:xfrm>
          <a:prstGeom prst="rect">
            <a:avLst/>
          </a:prstGeom>
          <a:noFill/>
        </p:spPr>
        <p:txBody>
          <a:bodyPr wrap="square" rtlCol="0">
            <a:spAutoFit/>
          </a:bodyPr>
          <a:lstStyle/>
          <a:p>
            <a:r>
              <a:rPr lang="en-US" sz="3600" dirty="0" smtClean="0">
                <a:solidFill>
                  <a:schemeClr val="bg1"/>
                </a:solidFill>
              </a:rPr>
              <a:t>IBM to open-source runtime technology!</a:t>
            </a:r>
            <a:endParaRPr lang="en-US" sz="3600" dirty="0">
              <a:solidFill>
                <a:schemeClr val="bg1"/>
              </a:solidFill>
            </a:endParaRPr>
          </a:p>
        </p:txBody>
      </p:sp>
      <p:sp>
        <p:nvSpPr>
          <p:cNvPr id="3" name="TextBox 2"/>
          <p:cNvSpPr txBox="1"/>
          <p:nvPr/>
        </p:nvSpPr>
        <p:spPr>
          <a:xfrm>
            <a:off x="655200" y="482400"/>
            <a:ext cx="7293600" cy="424732"/>
          </a:xfrm>
          <a:prstGeom prst="rect">
            <a:avLst/>
          </a:prstGeom>
          <a:noFill/>
        </p:spPr>
        <p:txBody>
          <a:bodyPr wrap="square" rtlCol="0">
            <a:spAutoFit/>
          </a:bodyPr>
          <a:lstStyle/>
          <a:p>
            <a:r>
              <a:rPr lang="en-US" sz="2400" b="1" dirty="0" smtClean="0"/>
              <a:t>IBM is going to open source </a:t>
            </a:r>
            <a:r>
              <a:rPr lang="en-US" sz="2400" b="1" dirty="0"/>
              <a:t>r</a:t>
            </a:r>
            <a:r>
              <a:rPr lang="en-US" sz="2400" b="1" dirty="0" smtClean="0"/>
              <a:t>untime technology</a:t>
            </a:r>
            <a:endParaRPr lang="en-US" sz="2400" b="1" dirty="0"/>
          </a:p>
        </p:txBody>
      </p:sp>
      <p:pic>
        <p:nvPicPr>
          <p:cNvPr id="4" name="Picture 3"/>
          <p:cNvPicPr>
            <a:picLocks noChangeAspect="1"/>
          </p:cNvPicPr>
          <p:nvPr/>
        </p:nvPicPr>
        <p:blipFill>
          <a:blip r:embed="rId4"/>
          <a:stretch>
            <a:fillRect/>
          </a:stretch>
        </p:blipFill>
        <p:spPr>
          <a:xfrm>
            <a:off x="205943" y="1575847"/>
            <a:ext cx="5719657" cy="2919825"/>
          </a:xfrm>
          <a:prstGeom prst="rect">
            <a:avLst/>
          </a:prstGeom>
        </p:spPr>
      </p:pic>
    </p:spTree>
    <p:extLst>
      <p:ext uri="{BB962C8B-B14F-4D97-AF65-F5344CB8AC3E}">
        <p14:creationId xmlns:p14="http://schemas.microsoft.com/office/powerpoint/2010/main" val="2229000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Our vision</a:t>
            </a:r>
            <a:endParaRPr lang="en-US" dirty="0"/>
          </a:p>
        </p:txBody>
      </p:sp>
      <p:sp>
        <p:nvSpPr>
          <p:cNvPr id="61443" name="Rectangle 3"/>
          <p:cNvSpPr>
            <a:spLocks noGrp="1" noChangeArrowheads="1"/>
          </p:cNvSpPr>
          <p:nvPr>
            <p:ph idx="1"/>
          </p:nvPr>
        </p:nvSpPr>
        <p:spPr/>
        <p:txBody>
          <a:bodyPr/>
          <a:lstStyle/>
          <a:p>
            <a:pPr marL="230712" indent="-230712">
              <a:defRPr/>
            </a:pPr>
            <a:r>
              <a:rPr lang="en-US" dirty="0">
                <a:solidFill>
                  <a:schemeClr val="tx2"/>
                </a:solidFill>
              </a:rPr>
              <a:t>Open community of contribution based around a toolkit of components that can be used to build VMs for any language</a:t>
            </a:r>
          </a:p>
          <a:p>
            <a:pPr marL="230712" indent="-230712">
              <a:defRPr/>
            </a:pPr>
            <a:r>
              <a:rPr lang="en-US" dirty="0">
                <a:solidFill>
                  <a:schemeClr val="tx2"/>
                </a:solidFill>
              </a:rPr>
              <a:t>Efficient place for individuals, communities, and companies to safely collaborate on core VM infrastructure</a:t>
            </a:r>
          </a:p>
          <a:p>
            <a:pPr marL="230712" indent="-230712">
              <a:defRPr/>
            </a:pPr>
            <a:r>
              <a:rPr lang="en-US" dirty="0">
                <a:solidFill>
                  <a:schemeClr val="tx2"/>
                </a:solidFill>
              </a:rPr>
              <a:t>Enable everyone to focus more energy on innovation, not on building more wheels</a:t>
            </a:r>
          </a:p>
          <a:p>
            <a:pPr marL="230712" indent="-230712">
              <a:defRPr/>
            </a:pPr>
            <a:r>
              <a:rPr lang="en-US" dirty="0">
                <a:solidFill>
                  <a:schemeClr val="tx2"/>
                </a:solidFill>
              </a:rPr>
              <a:t>More robust core technology</a:t>
            </a:r>
          </a:p>
          <a:p>
            <a:pPr marL="679434" lvl="1" indent="-218012">
              <a:defRPr/>
            </a:pPr>
            <a:r>
              <a:rPr lang="en-US" dirty="0">
                <a:solidFill>
                  <a:schemeClr val="tx2"/>
                </a:solidFill>
              </a:rPr>
              <a:t>Fix bugs once</a:t>
            </a:r>
          </a:p>
          <a:p>
            <a:pPr marL="679434" lvl="1" indent="-218012">
              <a:defRPr/>
            </a:pPr>
            <a:r>
              <a:rPr lang="en-US" dirty="0">
                <a:solidFill>
                  <a:schemeClr val="tx2"/>
                </a:solidFill>
              </a:rPr>
              <a:t>Tested in many different scenarios</a:t>
            </a:r>
          </a:p>
          <a:p>
            <a:pPr marL="230712" indent="-230712">
              <a:defRPr/>
            </a:pPr>
            <a:r>
              <a:rPr lang="en-US" dirty="0">
                <a:solidFill>
                  <a:schemeClr val="tx2"/>
                </a:solidFill>
              </a:rPr>
              <a:t>Collection of best practices and shared learning</a:t>
            </a:r>
          </a:p>
          <a:p>
            <a:pPr marL="230712" indent="-230712">
              <a:defRPr/>
            </a:pPr>
            <a:r>
              <a:rPr lang="en-US" dirty="0">
                <a:solidFill>
                  <a:schemeClr val="tx2"/>
                </a:solidFill>
              </a:rPr>
              <a:t>Lower entry barrier for new languages and VM ideas</a:t>
            </a:r>
          </a:p>
          <a:p>
            <a:pPr marL="679434" lvl="1" indent="-218012">
              <a:defRPr/>
            </a:pPr>
            <a:r>
              <a:rPr lang="en-US" dirty="0">
                <a:solidFill>
                  <a:schemeClr val="tx2"/>
                </a:solidFill>
              </a:rPr>
              <a:t>Test ideas faster and more reliably</a:t>
            </a:r>
          </a:p>
          <a:p>
            <a:pPr marL="679434" lvl="1" indent="-218012">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14</a:t>
            </a:fld>
            <a:endParaRPr lang="en-US" dirty="0"/>
          </a:p>
        </p:txBody>
      </p:sp>
    </p:spTree>
    <p:extLst>
      <p:ext uri="{BB962C8B-B14F-4D97-AF65-F5344CB8AC3E}">
        <p14:creationId xmlns:p14="http://schemas.microsoft.com/office/powerpoint/2010/main" val="2992691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Unlock the VM from the JVM</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a:solidFill>
                  <a:schemeClr val="tx2"/>
                </a:solidFill>
              </a:rPr>
              <a:t>Refactor </a:t>
            </a:r>
            <a:r>
              <a:rPr lang="en-US" sz="1800" dirty="0" smtClean="0">
                <a:solidFill>
                  <a:schemeClr val="tx2"/>
                </a:solidFill>
              </a:rPr>
              <a:t>J9 </a:t>
            </a:r>
            <a:r>
              <a:rPr lang="en-US" sz="1800" dirty="0">
                <a:solidFill>
                  <a:schemeClr val="tx2"/>
                </a:solidFill>
              </a:rPr>
              <a:t>components to create a language-agnostic toolkit designed for integration into language runtimes (including J9 JVM)</a:t>
            </a:r>
          </a:p>
          <a:p>
            <a:pPr marL="687912" lvl="1" indent="-230712">
              <a:spcBef>
                <a:spcPts val="0"/>
              </a:spcBef>
              <a:defRPr/>
            </a:pPr>
            <a:r>
              <a:rPr lang="en-US" dirty="0">
                <a:solidFill>
                  <a:schemeClr val="tx2"/>
                </a:solidFill>
              </a:rPr>
              <a:t>Memory allocator, thread library, platform port library, event hook framework, VM and application level trace engine, garbage collector, JIT </a:t>
            </a:r>
            <a:r>
              <a:rPr lang="en-US" dirty="0" smtClean="0">
                <a:solidFill>
                  <a:schemeClr val="tx2"/>
                </a:solidFill>
              </a:rPr>
              <a:t>compiler</a:t>
            </a:r>
          </a:p>
          <a:p>
            <a:pPr marL="457200" lvl="1" indent="0">
              <a:spcBef>
                <a:spcPts val="0"/>
              </a:spcBef>
              <a:buNone/>
              <a:defRPr/>
            </a:pPr>
            <a:endParaRPr lang="en-US" sz="1800" dirty="0">
              <a:solidFill>
                <a:schemeClr val="tx2"/>
              </a:solidFill>
            </a:endParaRPr>
          </a:p>
          <a:p>
            <a:pPr marL="230712" indent="-230712">
              <a:spcBef>
                <a:spcPts val="0"/>
              </a:spcBef>
              <a:defRPr/>
            </a:pPr>
            <a:r>
              <a:rPr lang="en-US" sz="1800" dirty="0">
                <a:solidFill>
                  <a:schemeClr val="tx2"/>
                </a:solidFill>
              </a:rPr>
              <a:t>Not a research project: out JDK product development team aggressively refactoring our VM, GC, and JIT technology</a:t>
            </a:r>
          </a:p>
          <a:p>
            <a:pPr marL="687912" lvl="1" indent="-230712">
              <a:spcBef>
                <a:spcPts val="0"/>
              </a:spcBef>
              <a:defRPr/>
            </a:pPr>
            <a:r>
              <a:rPr lang="en-US" dirty="0">
                <a:solidFill>
                  <a:schemeClr val="tx2"/>
                </a:solidFill>
              </a:rPr>
              <a:t>Shipped IBM JDK8 from snapshot of refactored code base</a:t>
            </a:r>
          </a:p>
          <a:p>
            <a:pPr marL="687912" lvl="1" indent="-230712">
              <a:spcBef>
                <a:spcPts val="0"/>
              </a:spcBef>
              <a:defRPr/>
            </a:pPr>
            <a:r>
              <a:rPr lang="en-US" dirty="0">
                <a:solidFill>
                  <a:schemeClr val="tx2"/>
                </a:solidFill>
              </a:rPr>
              <a:t>JDK9 development ongoing as we continue to experiment</a:t>
            </a:r>
          </a:p>
          <a:p>
            <a:pPr marL="679434" lvl="1" indent="-218012">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15</a:t>
            </a:fld>
            <a:endParaRPr lang="en-US" dirty="0"/>
          </a:p>
        </p:txBody>
      </p:sp>
    </p:spTree>
    <p:extLst>
      <p:ext uri="{BB962C8B-B14F-4D97-AF65-F5344CB8AC3E}">
        <p14:creationId xmlns:p14="http://schemas.microsoft.com/office/powerpoint/2010/main" val="3691477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a:xfrm>
            <a:off x="328613" y="219075"/>
            <a:ext cx="8295841" cy="387798"/>
          </a:xfrm>
        </p:spPr>
        <p:txBody>
          <a:bodyPr/>
          <a:lstStyle/>
          <a:p>
            <a:r>
              <a:rPr lang="en-US" dirty="0" smtClean="0"/>
              <a:t>Transplant J9 Java capabilities to other runtimes</a:t>
            </a:r>
          </a:p>
        </p:txBody>
      </p:sp>
      <p:sp>
        <p:nvSpPr>
          <p:cNvPr id="10" name="Oval 9"/>
          <p:cNvSpPr/>
          <p:nvPr/>
        </p:nvSpPr>
        <p:spPr>
          <a:xfrm>
            <a:off x="3491347" y="1087041"/>
            <a:ext cx="1318996"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latin typeface="Calibri" panose="020F0502020204030204" pitchFamily="34" charset="0"/>
              </a:rPr>
              <a:t>Common utilities</a:t>
            </a:r>
          </a:p>
        </p:txBody>
      </p:sp>
      <p:sp>
        <p:nvSpPr>
          <p:cNvPr id="11" name="Oval 10"/>
          <p:cNvSpPr/>
          <p:nvPr/>
        </p:nvSpPr>
        <p:spPr>
          <a:xfrm>
            <a:off x="3561053" y="1875235"/>
            <a:ext cx="1182291"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t>Thread library</a:t>
            </a:r>
          </a:p>
        </p:txBody>
      </p:sp>
      <p:sp>
        <p:nvSpPr>
          <p:cNvPr id="12" name="Oval 11"/>
          <p:cNvSpPr/>
          <p:nvPr/>
        </p:nvSpPr>
        <p:spPr>
          <a:xfrm>
            <a:off x="3614739" y="2668191"/>
            <a:ext cx="1087041"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t>Port L</a:t>
            </a:r>
            <a:r>
              <a:rPr lang="en-US" sz="1500" dirty="0" smtClean="0"/>
              <a:t>ibrary</a:t>
            </a:r>
            <a:endParaRPr lang="en-US" sz="1500" dirty="0"/>
          </a:p>
        </p:txBody>
      </p:sp>
      <p:sp>
        <p:nvSpPr>
          <p:cNvPr id="13" name="Oval 12"/>
          <p:cNvSpPr/>
          <p:nvPr/>
        </p:nvSpPr>
        <p:spPr>
          <a:xfrm>
            <a:off x="1404938" y="4174331"/>
            <a:ext cx="1087041" cy="576263"/>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t>Trace</a:t>
            </a:r>
          </a:p>
        </p:txBody>
      </p:sp>
      <p:sp>
        <p:nvSpPr>
          <p:cNvPr id="15" name="Oval 14"/>
          <p:cNvSpPr/>
          <p:nvPr/>
        </p:nvSpPr>
        <p:spPr>
          <a:xfrm>
            <a:off x="2870598" y="4175522"/>
            <a:ext cx="1087040" cy="57626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t>GC</a:t>
            </a:r>
          </a:p>
        </p:txBody>
      </p:sp>
      <p:sp>
        <p:nvSpPr>
          <p:cNvPr id="16" name="Oval 15"/>
          <p:cNvSpPr/>
          <p:nvPr/>
        </p:nvSpPr>
        <p:spPr>
          <a:xfrm>
            <a:off x="5368529" y="4174331"/>
            <a:ext cx="1087040" cy="57626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t>JIT</a:t>
            </a:r>
          </a:p>
        </p:txBody>
      </p:sp>
      <p:sp>
        <p:nvSpPr>
          <p:cNvPr id="17" name="Oval 16"/>
          <p:cNvSpPr/>
          <p:nvPr/>
        </p:nvSpPr>
        <p:spPr>
          <a:xfrm>
            <a:off x="3498274" y="3414712"/>
            <a:ext cx="130449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75" dirty="0"/>
              <a:t>VM Structures</a:t>
            </a:r>
          </a:p>
        </p:txBody>
      </p:sp>
      <p:cxnSp>
        <p:nvCxnSpPr>
          <p:cNvPr id="18" name="Straight Arrow Connector 17"/>
          <p:cNvCxnSpPr>
            <a:stCxn id="10" idx="4"/>
            <a:endCxn id="11" idx="0"/>
          </p:cNvCxnSpPr>
          <p:nvPr/>
        </p:nvCxnSpPr>
        <p:spPr>
          <a:xfrm>
            <a:off x="4150845" y="1663304"/>
            <a:ext cx="1354" cy="21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4"/>
            <a:endCxn id="12" idx="0"/>
          </p:cNvCxnSpPr>
          <p:nvPr/>
        </p:nvCxnSpPr>
        <p:spPr>
          <a:xfrm>
            <a:off x="4152199" y="2451498"/>
            <a:ext cx="6061" cy="21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4"/>
            <a:endCxn id="17" idx="0"/>
          </p:cNvCxnSpPr>
          <p:nvPr/>
        </p:nvCxnSpPr>
        <p:spPr>
          <a:xfrm flipH="1">
            <a:off x="4150519" y="3244454"/>
            <a:ext cx="7741" cy="170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7"/>
          </p:cNvCxnSpPr>
          <p:nvPr/>
        </p:nvCxnSpPr>
        <p:spPr>
          <a:xfrm flipH="1">
            <a:off x="2332435" y="3702844"/>
            <a:ext cx="1358503" cy="556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a:endCxn id="15" idx="0"/>
          </p:cNvCxnSpPr>
          <p:nvPr/>
        </p:nvCxnSpPr>
        <p:spPr>
          <a:xfrm flipH="1">
            <a:off x="3414118" y="3906583"/>
            <a:ext cx="275194" cy="268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1"/>
          </p:cNvCxnSpPr>
          <p:nvPr/>
        </p:nvCxnSpPr>
        <p:spPr>
          <a:xfrm>
            <a:off x="4662488" y="3702844"/>
            <a:ext cx="865585" cy="556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312" name="TextBox 41"/>
          <p:cNvSpPr txBox="1">
            <a:spLocks noChangeArrowheads="1"/>
          </p:cNvSpPr>
          <p:nvPr/>
        </p:nvSpPr>
        <p:spPr bwMode="auto">
          <a:xfrm>
            <a:off x="4386263" y="4082654"/>
            <a:ext cx="553641" cy="46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2700"/>
              <a:t>…</a:t>
            </a:r>
          </a:p>
        </p:txBody>
      </p:sp>
      <p:cxnSp>
        <p:nvCxnSpPr>
          <p:cNvPr id="55313" name="Straight Connector 52"/>
          <p:cNvCxnSpPr>
            <a:cxnSpLocks noChangeShapeType="1"/>
          </p:cNvCxnSpPr>
          <p:nvPr/>
        </p:nvCxnSpPr>
        <p:spPr bwMode="auto">
          <a:xfrm>
            <a:off x="5067300" y="1191816"/>
            <a:ext cx="1150144" cy="576263"/>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55314" name="Straight Connector 53"/>
          <p:cNvCxnSpPr>
            <a:cxnSpLocks noChangeShapeType="1"/>
          </p:cNvCxnSpPr>
          <p:nvPr/>
        </p:nvCxnSpPr>
        <p:spPr bwMode="auto">
          <a:xfrm flipH="1">
            <a:off x="5055394" y="3289697"/>
            <a:ext cx="1150144" cy="576263"/>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55315" name="TextBox 54"/>
          <p:cNvSpPr txBox="1">
            <a:spLocks noChangeArrowheads="1"/>
          </p:cNvSpPr>
          <p:nvPr/>
        </p:nvSpPr>
        <p:spPr bwMode="auto">
          <a:xfrm>
            <a:off x="6118623" y="2050256"/>
            <a:ext cx="1697831" cy="9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2100"/>
              <a:t>Core</a:t>
            </a:r>
          </a:p>
          <a:p>
            <a:pPr algn="ctr"/>
            <a:r>
              <a:rPr lang="en-US" sz="2100"/>
              <a:t>runtime infrastructure</a:t>
            </a:r>
          </a:p>
        </p:txBody>
      </p:sp>
      <p:sp>
        <p:nvSpPr>
          <p:cNvPr id="55316" name="Slide Number Placeholder 5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defRPr>
            </a:lvl9pPr>
          </a:lstStyle>
          <a:p>
            <a:fld id="{0AAD14E8-D378-4C21-A5E1-3495BFE65306}" type="slidenum">
              <a:rPr lang="en-US">
                <a:solidFill>
                  <a:schemeClr val="tx2"/>
                </a:solidFill>
                <a:latin typeface="Arial" panose="020B0604020202020204" pitchFamily="34" charset="0"/>
              </a:rPr>
              <a:pPr/>
              <a:t>16</a:t>
            </a:fld>
            <a:endParaRPr lang="en-US">
              <a:solidFill>
                <a:schemeClr val="tx2"/>
              </a:solidFill>
              <a:latin typeface="Arial" panose="020B0604020202020204" pitchFamily="34" charset="0"/>
            </a:endParaRPr>
          </a:p>
        </p:txBody>
      </p:sp>
      <p:sp>
        <p:nvSpPr>
          <p:cNvPr id="57" name="Oval 56"/>
          <p:cNvSpPr/>
          <p:nvPr/>
        </p:nvSpPr>
        <p:spPr>
          <a:xfrm>
            <a:off x="4904185" y="2281237"/>
            <a:ext cx="1172874"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dirty="0"/>
              <a:t>Tool Agents</a:t>
            </a:r>
          </a:p>
        </p:txBody>
      </p:sp>
    </p:spTree>
    <p:extLst>
      <p:ext uri="{BB962C8B-B14F-4D97-AF65-F5344CB8AC3E}">
        <p14:creationId xmlns:p14="http://schemas.microsoft.com/office/powerpoint/2010/main" val="930901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Integrate the toolkit</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./configure the toolkit</a:t>
            </a:r>
          </a:p>
          <a:p>
            <a:pPr marL="567262" lvl="1" indent="-230712">
              <a:spcBef>
                <a:spcPts val="0"/>
              </a:spcBef>
              <a:defRPr/>
            </a:pPr>
            <a:r>
              <a:rPr lang="en-US" sz="1800" dirty="0" smtClean="0">
                <a:solidFill>
                  <a:schemeClr val="tx2"/>
                </a:solidFill>
              </a:rPr>
              <a:t>Select components and features</a:t>
            </a:r>
          </a:p>
          <a:p>
            <a:pPr marL="230712" indent="-230712">
              <a:spcBef>
                <a:spcPts val="0"/>
              </a:spcBef>
              <a:defRPr/>
            </a:pPr>
            <a:r>
              <a:rPr lang="en-US" sz="1800" dirty="0" smtClean="0">
                <a:solidFill>
                  <a:schemeClr val="tx2"/>
                </a:solidFill>
              </a:rPr>
              <a:t>Copy generic language glue folder into the language</a:t>
            </a:r>
          </a:p>
          <a:p>
            <a:pPr marL="230712" indent="-230712">
              <a:spcBef>
                <a:spcPts val="0"/>
              </a:spcBef>
              <a:defRPr/>
            </a:pPr>
            <a:r>
              <a:rPr lang="en-US" sz="1800" dirty="0" smtClean="0">
                <a:solidFill>
                  <a:schemeClr val="tx2"/>
                </a:solidFill>
              </a:rPr>
              <a:t>Provide implementation for the required language glue APIs</a:t>
            </a:r>
          </a:p>
          <a:p>
            <a:pPr marL="230712" indent="-230712">
              <a:spcBef>
                <a:spcPts val="0"/>
              </a:spcBef>
              <a:defRPr/>
            </a:pPr>
            <a:r>
              <a:rPr lang="en-US" sz="1800" dirty="0" smtClean="0">
                <a:solidFill>
                  <a:schemeClr val="tx2"/>
                </a:solidFill>
              </a:rPr>
              <a:t>Call toolkit APIs from runtime</a:t>
            </a:r>
          </a:p>
          <a:p>
            <a:pPr marL="567262" lvl="1" indent="-230712">
              <a:spcBef>
                <a:spcPts val="0"/>
              </a:spcBef>
              <a:defRPr/>
            </a:pPr>
            <a:r>
              <a:rPr lang="en-US" sz="1800" dirty="0" smtClean="0">
                <a:solidFill>
                  <a:schemeClr val="tx2"/>
                </a:solidFill>
              </a:rPr>
              <a:t>Initialization, object allocation, file </a:t>
            </a:r>
            <a:r>
              <a:rPr lang="en-US" sz="1800" dirty="0" err="1" smtClean="0">
                <a:solidFill>
                  <a:schemeClr val="tx2"/>
                </a:solidFill>
              </a:rPr>
              <a:t>io</a:t>
            </a:r>
            <a:r>
              <a:rPr lang="en-US" sz="1800" dirty="0" smtClean="0">
                <a:solidFill>
                  <a:schemeClr val="tx2"/>
                </a:solidFill>
              </a:rPr>
              <a:t>, etc</a:t>
            </a:r>
            <a:r>
              <a:rPr lang="en-US" sz="1800" dirty="0" smtClean="0">
                <a:solidFill>
                  <a:schemeClr val="tx2"/>
                </a:solidFill>
              </a:rPr>
              <a:t>.</a:t>
            </a:r>
          </a:p>
          <a:p>
            <a:pPr marL="230712" indent="-230712">
              <a:spcBef>
                <a:spcPts val="0"/>
              </a:spcBef>
              <a:defRPr/>
            </a:pPr>
            <a:r>
              <a:rPr lang="en-US" sz="1800" dirty="0" smtClean="0">
                <a:solidFill>
                  <a:schemeClr val="tx2"/>
                </a:solidFill>
              </a:rPr>
              <a:t> Compile </a:t>
            </a:r>
            <a:r>
              <a:rPr lang="en-US" sz="1800" dirty="0" smtClean="0">
                <a:solidFill>
                  <a:schemeClr val="tx2"/>
                </a:solidFill>
              </a:rPr>
              <a:t>and link the toolkit using </a:t>
            </a:r>
            <a:r>
              <a:rPr lang="en-US" sz="1800" dirty="0" err="1" smtClean="0">
                <a:solidFill>
                  <a:schemeClr val="tx2"/>
                </a:solidFill>
              </a:rPr>
              <a:t>makefiles</a:t>
            </a:r>
            <a:r>
              <a:rPr lang="en-US" sz="1800" dirty="0" smtClean="0">
                <a:solidFill>
                  <a:schemeClr val="tx2"/>
                </a:solidFill>
              </a:rPr>
              <a:t> provided</a:t>
            </a:r>
          </a:p>
        </p:txBody>
      </p:sp>
      <p:sp>
        <p:nvSpPr>
          <p:cNvPr id="5" name="Slide Number Placeholder 4"/>
          <p:cNvSpPr>
            <a:spLocks noGrp="1"/>
          </p:cNvSpPr>
          <p:nvPr>
            <p:ph type="sldNum" sz="quarter" idx="10"/>
          </p:nvPr>
        </p:nvSpPr>
        <p:spPr/>
        <p:txBody>
          <a:bodyPr/>
          <a:lstStyle/>
          <a:p>
            <a:fld id="{E98947E1-6E9C-4553-A175-053CB8F72200}" type="slidenum">
              <a:rPr lang="en-US" smtClean="0"/>
              <a:pPr/>
              <a:t>17</a:t>
            </a:fld>
            <a:endParaRPr lang="en-US" dirty="0"/>
          </a:p>
        </p:txBody>
      </p:sp>
    </p:spTree>
    <p:extLst>
      <p:ext uri="{BB962C8B-B14F-4D97-AF65-F5344CB8AC3E}">
        <p14:creationId xmlns:p14="http://schemas.microsoft.com/office/powerpoint/2010/main" val="182213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 glue</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Components are language agnostic</a:t>
            </a:r>
          </a:p>
          <a:p>
            <a:pPr marL="567262" lvl="1" indent="-230712">
              <a:spcBef>
                <a:spcPts val="0"/>
              </a:spcBef>
              <a:defRPr/>
            </a:pPr>
            <a:r>
              <a:rPr lang="en-US" sz="1800" dirty="0" smtClean="0">
                <a:solidFill>
                  <a:schemeClr val="tx2"/>
                </a:solidFill>
              </a:rPr>
              <a:t>Some operations still require language knowledge</a:t>
            </a:r>
          </a:p>
          <a:p>
            <a:pPr marL="336550" lvl="1" indent="0">
              <a:spcBef>
                <a:spcPts val="0"/>
              </a:spcBef>
              <a:buNone/>
              <a:defRPr/>
            </a:pPr>
            <a:endParaRPr lang="en-US" sz="1800" dirty="0" smtClean="0">
              <a:solidFill>
                <a:schemeClr val="tx2"/>
              </a:solidFill>
            </a:endParaRPr>
          </a:p>
          <a:p>
            <a:pPr marL="230712" indent="-230712">
              <a:spcBef>
                <a:spcPts val="0"/>
              </a:spcBef>
              <a:defRPr/>
            </a:pPr>
            <a:r>
              <a:rPr lang="en-US" sz="1800" dirty="0" smtClean="0">
                <a:solidFill>
                  <a:schemeClr val="tx2"/>
                </a:solidFill>
              </a:rPr>
              <a:t>Language glue is a set of API that answer questions about the </a:t>
            </a:r>
            <a:r>
              <a:rPr lang="en-US" sz="1800" dirty="0" smtClean="0">
                <a:solidFill>
                  <a:schemeClr val="tx2"/>
                </a:solidFill>
              </a:rPr>
              <a:t>language</a:t>
            </a:r>
          </a:p>
          <a:p>
            <a:pPr marL="230712" indent="-230712">
              <a:spcBef>
                <a:spcPts val="0"/>
              </a:spcBef>
              <a:defRPr/>
            </a:pPr>
            <a:endParaRPr lang="en-US" sz="1800" dirty="0" smtClean="0">
              <a:solidFill>
                <a:schemeClr val="tx2"/>
              </a:solidFill>
            </a:endParaRPr>
          </a:p>
          <a:p>
            <a:pPr marL="230712" indent="-230712">
              <a:spcBef>
                <a:spcPts val="0"/>
              </a:spcBef>
              <a:defRPr/>
            </a:pPr>
            <a:r>
              <a:rPr lang="en-US" sz="1800" dirty="0" smtClean="0">
                <a:solidFill>
                  <a:schemeClr val="tx2"/>
                </a:solidFill>
              </a:rPr>
              <a:t>Different components require different </a:t>
            </a:r>
            <a:r>
              <a:rPr lang="en-US" sz="1800" dirty="0" smtClean="0">
                <a:solidFill>
                  <a:schemeClr val="tx2"/>
                </a:solidFill>
              </a:rPr>
              <a:t>glue</a:t>
            </a: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18</a:t>
            </a:fld>
            <a:endParaRPr lang="en-US" dirty="0"/>
          </a:p>
        </p:txBody>
      </p:sp>
    </p:spTree>
    <p:extLst>
      <p:ext uri="{BB962C8B-B14F-4D97-AF65-F5344CB8AC3E}">
        <p14:creationId xmlns:p14="http://schemas.microsoft.com/office/powerpoint/2010/main" val="186227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What is in an object?</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19</a:t>
            </a:fld>
            <a:endParaRPr lang="en-US" dirty="0"/>
          </a:p>
        </p:txBody>
      </p:sp>
    </p:spTree>
    <p:extLst>
      <p:ext uri="{BB962C8B-B14F-4D97-AF65-F5344CB8AC3E}">
        <p14:creationId xmlns:p14="http://schemas.microsoft.com/office/powerpoint/2010/main" val="4075941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Who am I?</a:t>
            </a:r>
            <a:endParaRPr lang="en-US" dirty="0"/>
          </a:p>
        </p:txBody>
      </p:sp>
      <p:sp>
        <p:nvSpPr>
          <p:cNvPr id="40963" name="Rectangle 3"/>
          <p:cNvSpPr>
            <a:spLocks noGrp="1" noChangeArrowheads="1"/>
          </p:cNvSpPr>
          <p:nvPr>
            <p:ph idx="1"/>
          </p:nvPr>
        </p:nvSpPr>
        <p:spPr>
          <a:xfrm>
            <a:off x="3492595" y="1370410"/>
            <a:ext cx="5087640" cy="2742009"/>
          </a:xfrm>
        </p:spPr>
        <p:txBody>
          <a:bodyPr/>
          <a:lstStyle/>
          <a:p>
            <a:r>
              <a:rPr lang="en-US" sz="1400" dirty="0">
                <a:solidFill>
                  <a:schemeClr val="tx2"/>
                </a:solidFill>
              </a:rPr>
              <a:t>I have been working on the IBM J9 Virtual Machine since 2004 and I am currently the </a:t>
            </a:r>
            <a:r>
              <a:rPr lang="en-US" sz="1400" dirty="0" smtClean="0">
                <a:solidFill>
                  <a:schemeClr val="tx2"/>
                </a:solidFill>
              </a:rPr>
              <a:t>Garbage Collection </a:t>
            </a:r>
            <a:r>
              <a:rPr lang="en-US" sz="1400" dirty="0">
                <a:solidFill>
                  <a:schemeClr val="tx2"/>
                </a:solidFill>
              </a:rPr>
              <a:t>Architect. J9 is IBM's independent implementation of the JVM. </a:t>
            </a:r>
          </a:p>
          <a:p>
            <a:pPr marL="0" indent="0">
              <a:buNone/>
            </a:pPr>
            <a:endParaRPr lang="en-US" sz="1400" dirty="0" smtClean="0">
              <a:solidFill>
                <a:schemeClr val="tx2"/>
              </a:solidFill>
            </a:endParaRPr>
          </a:p>
          <a:p>
            <a:r>
              <a:rPr lang="en-US" sz="1400" dirty="0">
                <a:solidFill>
                  <a:schemeClr val="tx2"/>
                </a:solidFill>
              </a:rPr>
              <a:t>I have </a:t>
            </a:r>
            <a:r>
              <a:rPr lang="en-US" sz="1400" dirty="0" smtClean="0">
                <a:solidFill>
                  <a:schemeClr val="tx2"/>
                </a:solidFill>
              </a:rPr>
              <a:t>worked on </a:t>
            </a:r>
            <a:r>
              <a:rPr lang="en-US" sz="1400" dirty="0">
                <a:solidFill>
                  <a:schemeClr val="tx2"/>
                </a:solidFill>
              </a:rPr>
              <a:t>almost all aspects of the J9 JVM including garbage collection, core interpreter, RAS and L3 service.</a:t>
            </a:r>
          </a:p>
          <a:p>
            <a:pPr marL="0" indent="0">
              <a:buNone/>
            </a:pPr>
            <a:endParaRPr lang="en-US" sz="1400" dirty="0" smtClean="0">
              <a:solidFill>
                <a:schemeClr val="tx2"/>
              </a:solidFill>
            </a:endParaRPr>
          </a:p>
          <a:p>
            <a:r>
              <a:rPr lang="en-US" sz="1400" dirty="0">
                <a:solidFill>
                  <a:schemeClr val="tx2"/>
                </a:solidFill>
              </a:rPr>
              <a:t>My main focus areas have been improving garbage collection scalability and de-coupling JVM components from the JVM</a:t>
            </a:r>
          </a:p>
          <a:p>
            <a:endParaRPr lang="en-US" sz="14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2</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76" y="933121"/>
            <a:ext cx="2384474" cy="3179298"/>
          </a:xfrm>
          <a:prstGeom prst="rect">
            <a:avLst/>
          </a:prstGeom>
        </p:spPr>
      </p:pic>
    </p:spTree>
    <p:extLst>
      <p:ext uri="{BB962C8B-B14F-4D97-AF65-F5344CB8AC3E}">
        <p14:creationId xmlns:p14="http://schemas.microsoft.com/office/powerpoint/2010/main" val="244181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What is in an object?</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I do not know</a:t>
            </a:r>
          </a:p>
          <a:p>
            <a:pPr marL="0" indent="0">
              <a:spcBef>
                <a:spcPts val="0"/>
              </a:spcBef>
              <a:buNone/>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20</a:t>
            </a:fld>
            <a:endParaRPr lang="en-US" dirty="0"/>
          </a:p>
        </p:txBody>
      </p:sp>
    </p:spTree>
    <p:extLst>
      <p:ext uri="{BB962C8B-B14F-4D97-AF65-F5344CB8AC3E}">
        <p14:creationId xmlns:p14="http://schemas.microsoft.com/office/powerpoint/2010/main" val="2377294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What is in an object?</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I do not </a:t>
            </a:r>
            <a:r>
              <a:rPr lang="en-US" sz="1800" dirty="0" smtClean="0">
                <a:solidFill>
                  <a:schemeClr val="tx2"/>
                </a:solidFill>
              </a:rPr>
              <a:t>know</a:t>
            </a:r>
          </a:p>
          <a:p>
            <a:pPr marL="230712" indent="-230712">
              <a:spcBef>
                <a:spcPts val="0"/>
              </a:spcBef>
              <a:defRPr/>
            </a:pPr>
            <a:endParaRPr lang="en-US" sz="1800" dirty="0" smtClean="0">
              <a:solidFill>
                <a:schemeClr val="tx2"/>
              </a:solidFill>
            </a:endParaRPr>
          </a:p>
          <a:p>
            <a:pPr marL="230712" indent="-230712">
              <a:spcBef>
                <a:spcPts val="0"/>
              </a:spcBef>
              <a:defRPr/>
            </a:pPr>
            <a:r>
              <a:rPr lang="en-US" sz="1800" dirty="0" smtClean="0">
                <a:solidFill>
                  <a:schemeClr val="tx2"/>
                </a:solidFill>
              </a:rPr>
              <a:t>Languages define the shape of objects</a:t>
            </a:r>
            <a:endParaRPr lang="en-US" sz="1800" dirty="0" smtClean="0">
              <a:solidFill>
                <a:schemeClr val="tx2"/>
              </a:solidFill>
            </a:endParaRPr>
          </a:p>
          <a:p>
            <a:pPr marL="0" indent="0">
              <a:spcBef>
                <a:spcPts val="0"/>
              </a:spcBef>
              <a:buNone/>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21</a:t>
            </a:fld>
            <a:endParaRPr lang="en-US" dirty="0"/>
          </a:p>
        </p:txBody>
      </p:sp>
    </p:spTree>
    <p:extLst>
      <p:ext uri="{BB962C8B-B14F-4D97-AF65-F5344CB8AC3E}">
        <p14:creationId xmlns:p14="http://schemas.microsoft.com/office/powerpoint/2010/main" val="1534084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 agnostic garbage collection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Secret…. </a:t>
            </a:r>
          </a:p>
        </p:txBody>
      </p:sp>
      <p:sp>
        <p:nvSpPr>
          <p:cNvPr id="5" name="Slide Number Placeholder 4"/>
          <p:cNvSpPr>
            <a:spLocks noGrp="1"/>
          </p:cNvSpPr>
          <p:nvPr>
            <p:ph type="sldNum" sz="quarter" idx="10"/>
          </p:nvPr>
        </p:nvSpPr>
        <p:spPr/>
        <p:txBody>
          <a:bodyPr/>
          <a:lstStyle/>
          <a:p>
            <a:fld id="{E98947E1-6E9C-4553-A175-053CB8F72200}" type="slidenum">
              <a:rPr lang="en-US" smtClean="0"/>
              <a:pPr/>
              <a:t>22</a:t>
            </a:fld>
            <a:endParaRPr lang="en-US" dirty="0"/>
          </a:p>
        </p:txBody>
      </p:sp>
    </p:spTree>
    <p:extLst>
      <p:ext uri="{BB962C8B-B14F-4D97-AF65-F5344CB8AC3E}">
        <p14:creationId xmlns:p14="http://schemas.microsoft.com/office/powerpoint/2010/main" val="3119341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 agnostic garbage collection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Secret…. a lot of garbage collection operations </a:t>
            </a:r>
            <a:r>
              <a:rPr lang="en-US" sz="1800" dirty="0" smtClean="0">
                <a:solidFill>
                  <a:schemeClr val="tx2"/>
                </a:solidFill>
              </a:rPr>
              <a:t>use </a:t>
            </a:r>
            <a:r>
              <a:rPr lang="en-US" sz="1800" dirty="0" smtClean="0">
                <a:solidFill>
                  <a:schemeClr val="tx2"/>
                </a:solidFill>
              </a:rPr>
              <a:t>an opaque type</a:t>
            </a:r>
          </a:p>
          <a:p>
            <a:pPr marL="567262" lvl="1" indent="-230712">
              <a:spcBef>
                <a:spcPts val="0"/>
              </a:spcBef>
              <a:defRPr/>
            </a:pPr>
            <a:r>
              <a:rPr lang="en-US" sz="1800" dirty="0" smtClean="0">
                <a:solidFill>
                  <a:schemeClr val="tx2"/>
                </a:solidFill>
              </a:rPr>
              <a:t>Perform math </a:t>
            </a:r>
            <a:r>
              <a:rPr lang="en-US" sz="1800" dirty="0" smtClean="0">
                <a:solidFill>
                  <a:schemeClr val="tx2"/>
                </a:solidFill>
              </a:rPr>
              <a:t>on the actual pointer not the contents</a:t>
            </a:r>
          </a:p>
          <a:p>
            <a:pPr marL="913337" lvl="2" indent="-230712">
              <a:spcBef>
                <a:spcPts val="0"/>
              </a:spcBef>
              <a:defRPr/>
            </a:pPr>
            <a:r>
              <a:rPr lang="en-US" sz="1800" dirty="0">
                <a:solidFill>
                  <a:schemeClr val="tx2"/>
                </a:solidFill>
              </a:rPr>
              <a:t>m</a:t>
            </a:r>
            <a:r>
              <a:rPr lang="en-US" sz="1800" dirty="0" smtClean="0">
                <a:solidFill>
                  <a:schemeClr val="tx2"/>
                </a:solidFill>
              </a:rPr>
              <a:t>ark map, card table, etc.</a:t>
            </a:r>
          </a:p>
          <a:p>
            <a:pPr marL="567262" lvl="1" indent="-230712">
              <a:spcBef>
                <a:spcPts val="0"/>
              </a:spcBef>
              <a:defRPr/>
            </a:pPr>
            <a:r>
              <a:rPr lang="en-US" sz="1800" dirty="0" smtClean="0">
                <a:solidFill>
                  <a:schemeClr val="tx2"/>
                </a:solidFill>
              </a:rPr>
              <a:t>Store a reference to the object</a:t>
            </a:r>
            <a:endParaRPr lang="en-US" sz="1800" dirty="0" smtClean="0">
              <a:solidFill>
                <a:schemeClr val="tx2"/>
              </a:solidFill>
            </a:endParaRPr>
          </a:p>
          <a:p>
            <a:pPr marL="913337" lvl="2" indent="-230712">
              <a:spcBef>
                <a:spcPts val="0"/>
              </a:spcBef>
              <a:defRPr/>
            </a:pPr>
            <a:r>
              <a:rPr lang="en-US" sz="1800" dirty="0" smtClean="0">
                <a:solidFill>
                  <a:schemeClr val="tx2"/>
                </a:solidFill>
              </a:rPr>
              <a:t>work stack, remembered set, etc.</a:t>
            </a: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23</a:t>
            </a:fld>
            <a:endParaRPr lang="en-US" dirty="0"/>
          </a:p>
        </p:txBody>
      </p:sp>
    </p:spTree>
    <p:extLst>
      <p:ext uri="{BB962C8B-B14F-4D97-AF65-F5344CB8AC3E}">
        <p14:creationId xmlns:p14="http://schemas.microsoft.com/office/powerpoint/2010/main" val="2355569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 agnostic garbage collection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What does the garbage collector need from the language?</a:t>
            </a:r>
            <a:endParaRPr lang="en-US" sz="1800" dirty="0" smtClean="0">
              <a:solidFill>
                <a:schemeClr val="tx2"/>
              </a:solidFill>
            </a:endParaRPr>
          </a:p>
          <a:p>
            <a:pPr marL="567262" lvl="1" indent="-230712">
              <a:spcBef>
                <a:spcPts val="0"/>
              </a:spcBef>
              <a:defRPr/>
            </a:pPr>
            <a:r>
              <a:rPr lang="en-US" sz="1800" dirty="0">
                <a:solidFill>
                  <a:schemeClr val="tx2"/>
                </a:solidFill>
              </a:rPr>
              <a:t>o</a:t>
            </a:r>
            <a:r>
              <a:rPr lang="en-US" sz="1800" dirty="0" smtClean="0">
                <a:solidFill>
                  <a:schemeClr val="tx2"/>
                </a:solidFill>
              </a:rPr>
              <a:t>bject size</a:t>
            </a:r>
          </a:p>
          <a:p>
            <a:pPr marL="567262" lvl="1" indent="-230712">
              <a:spcBef>
                <a:spcPts val="0"/>
              </a:spcBef>
              <a:defRPr/>
            </a:pPr>
            <a:r>
              <a:rPr lang="en-US" sz="1800" dirty="0">
                <a:solidFill>
                  <a:schemeClr val="tx2"/>
                </a:solidFill>
              </a:rPr>
              <a:t>o</a:t>
            </a:r>
            <a:r>
              <a:rPr lang="en-US" sz="1800" dirty="0" smtClean="0">
                <a:solidFill>
                  <a:schemeClr val="tx2"/>
                </a:solidFill>
              </a:rPr>
              <a:t>bject shape / </a:t>
            </a:r>
            <a:r>
              <a:rPr lang="en-US" sz="1800" dirty="0" smtClean="0">
                <a:solidFill>
                  <a:schemeClr val="tx2"/>
                </a:solidFill>
              </a:rPr>
              <a:t>layout</a:t>
            </a:r>
          </a:p>
          <a:p>
            <a:pPr marL="567262" lvl="1" indent="-230712">
              <a:spcBef>
                <a:spcPts val="0"/>
              </a:spcBef>
              <a:defRPr/>
            </a:pPr>
            <a:endParaRPr lang="en-US" sz="1800" dirty="0" smtClean="0">
              <a:solidFill>
                <a:schemeClr val="tx2"/>
              </a:solidFill>
            </a:endParaRPr>
          </a:p>
          <a:p>
            <a:pPr marL="230712" indent="-230712">
              <a:spcBef>
                <a:spcPts val="0"/>
              </a:spcBef>
              <a:defRPr/>
            </a:pPr>
            <a:r>
              <a:rPr lang="en-US" sz="1800" dirty="0" smtClean="0">
                <a:solidFill>
                  <a:schemeClr val="tx2"/>
                </a:solidFill>
              </a:rPr>
              <a:t>Getting this information needs to be fast!!!</a:t>
            </a:r>
          </a:p>
          <a:p>
            <a:pPr marL="567262" lvl="1" indent="-230712">
              <a:spcBef>
                <a:spcPts val="0"/>
              </a:spcBef>
              <a:defRPr/>
            </a:pPr>
            <a:r>
              <a:rPr lang="en-US" sz="1800" dirty="0">
                <a:solidFill>
                  <a:schemeClr val="tx2"/>
                </a:solidFill>
              </a:rPr>
              <a:t>i</a:t>
            </a:r>
            <a:r>
              <a:rPr lang="en-US" sz="1800" dirty="0" smtClean="0">
                <a:solidFill>
                  <a:schemeClr val="tx2"/>
                </a:solidFill>
              </a:rPr>
              <a:t>terating an objects references is on the hot path</a:t>
            </a: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24</a:t>
            </a:fld>
            <a:endParaRPr lang="en-US" dirty="0"/>
          </a:p>
        </p:txBody>
      </p:sp>
    </p:spTree>
    <p:extLst>
      <p:ext uri="{BB962C8B-B14F-4D97-AF65-F5344CB8AC3E}">
        <p14:creationId xmlns:p14="http://schemas.microsoft.com/office/powerpoint/2010/main" val="1996391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Language agnostic garbage collection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Decoupled the garbage collector from </a:t>
            </a:r>
            <a:r>
              <a:rPr lang="en-US" sz="1800" dirty="0" smtClean="0">
                <a:solidFill>
                  <a:schemeClr val="tx2"/>
                </a:solidFill>
              </a:rPr>
              <a:t>J9 JVM</a:t>
            </a:r>
            <a:endParaRPr lang="en-US" sz="1800" dirty="0" smtClean="0">
              <a:solidFill>
                <a:schemeClr val="tx2"/>
              </a:solidFill>
            </a:endParaRPr>
          </a:p>
          <a:p>
            <a:pPr marL="679450" lvl="1" indent="-342900">
              <a:spcBef>
                <a:spcPts val="0"/>
              </a:spcBef>
              <a:buFont typeface="+mj-lt"/>
              <a:buAutoNum type="arabicPeriod"/>
              <a:defRPr/>
            </a:pPr>
            <a:r>
              <a:rPr lang="en-US" sz="1800" dirty="0" smtClean="0">
                <a:solidFill>
                  <a:schemeClr val="tx2"/>
                </a:solidFill>
              </a:rPr>
              <a:t>Using an opaque object type wherever possible</a:t>
            </a:r>
          </a:p>
          <a:p>
            <a:pPr marL="679450" lvl="1" indent="-342900">
              <a:spcBef>
                <a:spcPts val="0"/>
              </a:spcBef>
              <a:buFont typeface="+mj-lt"/>
              <a:buAutoNum type="arabicPeriod"/>
              <a:defRPr/>
            </a:pPr>
            <a:r>
              <a:rPr lang="en-US" sz="1800" dirty="0" smtClean="0">
                <a:solidFill>
                  <a:schemeClr val="tx2"/>
                </a:solidFill>
              </a:rPr>
              <a:t>Defining glue API to answer language questions</a:t>
            </a:r>
          </a:p>
          <a:p>
            <a:pPr lvl="2">
              <a:spcBef>
                <a:spcPts val="0"/>
              </a:spcBef>
              <a:defRPr/>
            </a:pPr>
            <a:r>
              <a:rPr lang="en-US" sz="1800" dirty="0" smtClean="0">
                <a:solidFill>
                  <a:schemeClr val="tx2"/>
                </a:solidFill>
              </a:rPr>
              <a:t>Performance critical API implemented in </a:t>
            </a:r>
            <a:r>
              <a:rPr lang="en-US" sz="1800" dirty="0" err="1" smtClean="0">
                <a:solidFill>
                  <a:schemeClr val="tx2"/>
                </a:solidFill>
              </a:rPr>
              <a:t>hpp</a:t>
            </a:r>
            <a:r>
              <a:rPr lang="en-US" sz="1800" dirty="0" smtClean="0">
                <a:solidFill>
                  <a:schemeClr val="tx2"/>
                </a:solidFill>
              </a:rPr>
              <a:t> to ensure </a:t>
            </a:r>
            <a:r>
              <a:rPr lang="en-US" sz="1800" dirty="0" err="1" smtClean="0">
                <a:solidFill>
                  <a:schemeClr val="tx2"/>
                </a:solidFill>
              </a:rPr>
              <a:t>inlining</a:t>
            </a:r>
            <a:endParaRPr lang="en-US" sz="1800" dirty="0" smtClean="0">
              <a:solidFill>
                <a:schemeClr val="tx2"/>
              </a:solidFill>
            </a:endParaRPr>
          </a:p>
          <a:p>
            <a:pPr lvl="2">
              <a:spcBef>
                <a:spcPts val="0"/>
              </a:spcBef>
              <a:defRPr/>
            </a:pPr>
            <a:r>
              <a:rPr lang="en-US" sz="1800" dirty="0" smtClean="0">
                <a:solidFill>
                  <a:schemeClr val="tx2"/>
                </a:solidFill>
              </a:rPr>
              <a:t>Investigating templates to improve iterating an objects references</a:t>
            </a:r>
          </a:p>
        </p:txBody>
      </p:sp>
      <p:sp>
        <p:nvSpPr>
          <p:cNvPr id="5" name="Slide Number Placeholder 4"/>
          <p:cNvSpPr>
            <a:spLocks noGrp="1"/>
          </p:cNvSpPr>
          <p:nvPr>
            <p:ph type="sldNum" sz="quarter" idx="10"/>
          </p:nvPr>
        </p:nvSpPr>
        <p:spPr/>
        <p:txBody>
          <a:bodyPr/>
          <a:lstStyle/>
          <a:p>
            <a:fld id="{E98947E1-6E9C-4553-A175-053CB8F72200}" type="slidenum">
              <a:rPr lang="en-US" smtClean="0"/>
              <a:pPr/>
              <a:t>25</a:t>
            </a:fld>
            <a:endParaRPr lang="en-US" dirty="0"/>
          </a:p>
        </p:txBody>
      </p:sp>
    </p:spTree>
    <p:extLst>
      <p:ext uri="{BB962C8B-B14F-4D97-AF65-F5344CB8AC3E}">
        <p14:creationId xmlns:p14="http://schemas.microsoft.com/office/powerpoint/2010/main" val="2608463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Garbage collection features</a:t>
            </a:r>
            <a:endParaRPr lang="en-US" dirty="0"/>
          </a:p>
        </p:txBody>
      </p:sp>
      <p:sp>
        <p:nvSpPr>
          <p:cNvPr id="61443" name="Rectangle 3"/>
          <p:cNvSpPr>
            <a:spLocks noGrp="1" noChangeArrowheads="1"/>
          </p:cNvSpPr>
          <p:nvPr>
            <p:ph idx="1"/>
          </p:nvPr>
        </p:nvSpPr>
        <p:spPr/>
        <p:txBody>
          <a:bodyPr/>
          <a:lstStyle/>
          <a:p>
            <a:pPr marL="342900" indent="-342900">
              <a:spcBef>
                <a:spcPts val="0"/>
              </a:spcBef>
              <a:buFont typeface="+mj-lt"/>
              <a:buAutoNum type="arabicPeriod"/>
              <a:defRPr/>
            </a:pPr>
            <a:r>
              <a:rPr lang="en-US" sz="1800" dirty="0" smtClean="0">
                <a:solidFill>
                  <a:schemeClr val="tx2"/>
                </a:solidFill>
              </a:rPr>
              <a:t>Allocator, work stack, parallel operation </a:t>
            </a:r>
            <a:r>
              <a:rPr lang="en-US" sz="1800" dirty="0" err="1" smtClean="0">
                <a:solidFill>
                  <a:schemeClr val="tx2"/>
                </a:solidFill>
              </a:rPr>
              <a:t>intrinsics</a:t>
            </a:r>
            <a:r>
              <a:rPr lang="en-US" sz="1800" dirty="0" smtClean="0">
                <a:solidFill>
                  <a:schemeClr val="tx2"/>
                </a:solidFill>
              </a:rPr>
              <a:t>, etc.</a:t>
            </a:r>
            <a:endParaRPr lang="en-US" sz="1800" dirty="0">
              <a:solidFill>
                <a:schemeClr val="tx2"/>
              </a:solidFill>
            </a:endParaRPr>
          </a:p>
          <a:p>
            <a:pPr marL="342900" indent="-342900">
              <a:spcBef>
                <a:spcPts val="0"/>
              </a:spcBef>
              <a:buFont typeface="+mj-lt"/>
              <a:buAutoNum type="arabicPeriod"/>
              <a:defRPr/>
            </a:pPr>
            <a:r>
              <a:rPr lang="en-US" sz="1800" dirty="0" smtClean="0">
                <a:solidFill>
                  <a:schemeClr val="tx2"/>
                </a:solidFill>
              </a:rPr>
              <a:t>Mark </a:t>
            </a:r>
            <a:r>
              <a:rPr lang="en-US" sz="1800" dirty="0" smtClean="0">
                <a:solidFill>
                  <a:schemeClr val="tx2"/>
                </a:solidFill>
              </a:rPr>
              <a:t>/ sweep global </a:t>
            </a:r>
            <a:r>
              <a:rPr lang="en-US" sz="1800" dirty="0" smtClean="0">
                <a:solidFill>
                  <a:schemeClr val="tx2"/>
                </a:solidFill>
              </a:rPr>
              <a:t>collector</a:t>
            </a:r>
          </a:p>
          <a:p>
            <a:pPr marL="342900" indent="-342900">
              <a:spcBef>
                <a:spcPts val="0"/>
              </a:spcBef>
              <a:buFont typeface="+mj-lt"/>
              <a:buAutoNum type="arabicPeriod"/>
              <a:defRPr/>
            </a:pPr>
            <a:r>
              <a:rPr lang="en-US" sz="1800" dirty="0" smtClean="0">
                <a:solidFill>
                  <a:schemeClr val="tx2"/>
                </a:solidFill>
              </a:rPr>
              <a:t>Compactor</a:t>
            </a:r>
          </a:p>
          <a:p>
            <a:pPr marL="342900" indent="-342900">
              <a:spcBef>
                <a:spcPts val="0"/>
              </a:spcBef>
              <a:buFont typeface="+mj-lt"/>
              <a:buAutoNum type="arabicPeriod"/>
              <a:defRPr/>
            </a:pPr>
            <a:r>
              <a:rPr lang="en-US" sz="1800" dirty="0" smtClean="0">
                <a:solidFill>
                  <a:schemeClr val="tx2"/>
                </a:solidFill>
              </a:rPr>
              <a:t>Concurrent </a:t>
            </a:r>
            <a:r>
              <a:rPr lang="en-US" sz="1800" dirty="0" smtClean="0">
                <a:solidFill>
                  <a:schemeClr val="tx2"/>
                </a:solidFill>
              </a:rPr>
              <a:t>global </a:t>
            </a:r>
            <a:r>
              <a:rPr lang="en-US" sz="1800" dirty="0" smtClean="0">
                <a:solidFill>
                  <a:schemeClr val="tx2"/>
                </a:solidFill>
              </a:rPr>
              <a:t>collector</a:t>
            </a:r>
          </a:p>
          <a:p>
            <a:pPr marL="342900" indent="-342900">
              <a:spcBef>
                <a:spcPts val="0"/>
              </a:spcBef>
              <a:buFont typeface="+mj-lt"/>
              <a:buAutoNum type="arabicPeriod"/>
              <a:defRPr/>
            </a:pPr>
            <a:r>
              <a:rPr lang="en-US" sz="1800" dirty="0" smtClean="0">
                <a:solidFill>
                  <a:schemeClr val="tx2"/>
                </a:solidFill>
              </a:rPr>
              <a:t>Generational </a:t>
            </a:r>
            <a:r>
              <a:rPr lang="en-US" sz="1800" dirty="0" smtClean="0">
                <a:solidFill>
                  <a:schemeClr val="tx2"/>
                </a:solidFill>
              </a:rPr>
              <a:t>copying </a:t>
            </a:r>
            <a:r>
              <a:rPr lang="en-US" sz="1800" dirty="0" smtClean="0">
                <a:solidFill>
                  <a:schemeClr val="tx2"/>
                </a:solidFill>
              </a:rPr>
              <a:t>collector</a:t>
            </a:r>
          </a:p>
          <a:p>
            <a:pPr marL="342900" indent="-342900">
              <a:spcBef>
                <a:spcPts val="0"/>
              </a:spcBef>
              <a:buFont typeface="+mj-lt"/>
              <a:buAutoNum type="arabicPeriod"/>
              <a:defRPr/>
            </a:pPr>
            <a:r>
              <a:rPr lang="en-US" sz="1800" dirty="0" smtClean="0">
                <a:solidFill>
                  <a:schemeClr val="tx2"/>
                </a:solidFill>
              </a:rPr>
              <a:t>Compressed references</a:t>
            </a:r>
            <a:endParaRPr lang="en-US" sz="1800" dirty="0" smtClean="0">
              <a:solidFill>
                <a:schemeClr val="tx2"/>
              </a:solidFill>
            </a:endParaRPr>
          </a:p>
          <a:p>
            <a:pPr marL="230712" indent="-230712">
              <a:spcBef>
                <a:spcPts val="0"/>
              </a:spcBef>
              <a:defRPr/>
            </a:pPr>
            <a:endParaRPr lang="en-US" sz="1800" dirty="0" smtClean="0">
              <a:solidFill>
                <a:schemeClr val="tx2"/>
              </a:solidFill>
            </a:endParaRP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26</a:t>
            </a:fld>
            <a:endParaRPr lang="en-US" dirty="0"/>
          </a:p>
        </p:txBody>
      </p:sp>
    </p:spTree>
    <p:extLst>
      <p:ext uri="{BB962C8B-B14F-4D97-AF65-F5344CB8AC3E}">
        <p14:creationId xmlns:p14="http://schemas.microsoft.com/office/powerpoint/2010/main" val="3291717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Garbage collection features</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Pre/post calls for each garbage collection operation</a:t>
            </a:r>
          </a:p>
          <a:p>
            <a:pPr marL="567262" lvl="1" indent="-230712">
              <a:spcBef>
                <a:spcPts val="0"/>
              </a:spcBef>
              <a:defRPr/>
            </a:pPr>
            <a:r>
              <a:rPr lang="en-US" sz="1800" dirty="0" smtClean="0">
                <a:solidFill>
                  <a:schemeClr val="tx2"/>
                </a:solidFill>
              </a:rPr>
              <a:t>Allows the language to do any specific work it </a:t>
            </a:r>
            <a:r>
              <a:rPr lang="en-US" sz="1800" dirty="0" smtClean="0">
                <a:solidFill>
                  <a:schemeClr val="tx2"/>
                </a:solidFill>
              </a:rPr>
              <a:t>requires</a:t>
            </a:r>
          </a:p>
          <a:p>
            <a:pPr marL="567262" lvl="1" indent="-230712">
              <a:spcBef>
                <a:spcPts val="0"/>
              </a:spcBef>
              <a:defRPr/>
            </a:pPr>
            <a:endParaRPr lang="en-US" sz="1800" dirty="0">
              <a:solidFill>
                <a:schemeClr val="tx2"/>
              </a:solidFill>
            </a:endParaRPr>
          </a:p>
          <a:p>
            <a:pPr marL="230712" lvl="1" indent="-230712">
              <a:spcBef>
                <a:spcPts val="0"/>
              </a:spcBef>
              <a:buFont typeface="Wingdings" pitchFamily="2" charset="2"/>
              <a:buChar char="§"/>
              <a:defRPr/>
            </a:pPr>
            <a:r>
              <a:rPr lang="en-US" sz="1800" dirty="0">
                <a:solidFill>
                  <a:schemeClr val="tx2"/>
                </a:solidFill>
              </a:rPr>
              <a:t>By default these calls do </a:t>
            </a:r>
            <a:r>
              <a:rPr lang="en-US" sz="1800" dirty="0" smtClean="0">
                <a:solidFill>
                  <a:schemeClr val="tx2"/>
                </a:solidFill>
              </a:rPr>
              <a:t>nothing</a:t>
            </a:r>
            <a:endParaRPr lang="en-US" sz="1800" dirty="0" smtClean="0">
              <a:solidFill>
                <a:schemeClr val="tx2"/>
              </a:solidFill>
            </a:endParaRPr>
          </a:p>
          <a:p>
            <a:pPr marL="567262" lvl="1" indent="-230712">
              <a:spcBef>
                <a:spcPts val="0"/>
              </a:spcBef>
              <a:defRPr/>
            </a:pPr>
            <a:endParaRPr lang="en-US" sz="1800" dirty="0">
              <a:solidFill>
                <a:schemeClr val="tx2"/>
              </a:solidFill>
            </a:endParaRPr>
          </a:p>
          <a:p>
            <a:pPr marL="230712" indent="-230712">
              <a:spcBef>
                <a:spcPts val="0"/>
              </a:spcBef>
              <a:defRPr/>
            </a:pPr>
            <a:r>
              <a:rPr lang="en-US" sz="1800" dirty="0" smtClean="0">
                <a:solidFill>
                  <a:schemeClr val="tx2"/>
                </a:solidFill>
              </a:rPr>
              <a:t>Example</a:t>
            </a:r>
            <a:endParaRPr lang="en-US" sz="1800" dirty="0" smtClean="0">
              <a:solidFill>
                <a:schemeClr val="tx2"/>
              </a:solidFill>
            </a:endParaRPr>
          </a:p>
          <a:p>
            <a:pPr marL="567262" lvl="1" indent="-230712">
              <a:spcBef>
                <a:spcPts val="0"/>
              </a:spcBef>
              <a:defRPr/>
            </a:pPr>
            <a:r>
              <a:rPr lang="en-US" sz="1800" dirty="0" smtClean="0">
                <a:solidFill>
                  <a:schemeClr val="tx2"/>
                </a:solidFill>
              </a:rPr>
              <a:t>When object marking is complete (all </a:t>
            </a:r>
            <a:r>
              <a:rPr lang="en-US" sz="1800" dirty="0" smtClean="0">
                <a:solidFill>
                  <a:schemeClr val="tx2"/>
                </a:solidFill>
              </a:rPr>
              <a:t>live objects found) </a:t>
            </a:r>
            <a:r>
              <a:rPr lang="en-US" sz="1800" dirty="0" smtClean="0">
                <a:solidFill>
                  <a:schemeClr val="tx2"/>
                </a:solidFill>
              </a:rPr>
              <a:t>Java needs to handle </a:t>
            </a:r>
            <a:r>
              <a:rPr lang="en-US" sz="1800" dirty="0" err="1" smtClean="0">
                <a:solidFill>
                  <a:schemeClr val="tx2"/>
                </a:solidFill>
              </a:rPr>
              <a:t>finalizable</a:t>
            </a:r>
            <a:r>
              <a:rPr lang="en-US" sz="1800" dirty="0" smtClean="0">
                <a:solidFill>
                  <a:schemeClr val="tx2"/>
                </a:solidFill>
              </a:rPr>
              <a:t> objects</a:t>
            </a:r>
            <a:endParaRPr lang="en-US" sz="1800" dirty="0" smtClean="0">
              <a:solidFill>
                <a:schemeClr val="tx2"/>
              </a:solidFill>
            </a:endParaRPr>
          </a:p>
          <a:p>
            <a:pPr marL="230712" indent="-230712">
              <a:spcBef>
                <a:spcPts val="0"/>
              </a:spcBef>
              <a:defRPr/>
            </a:pPr>
            <a:endParaRPr lang="en-US" sz="1800" dirty="0" smtClean="0">
              <a:solidFill>
                <a:schemeClr val="tx2"/>
              </a:solidFill>
            </a:endParaRP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27</a:t>
            </a:fld>
            <a:endParaRPr lang="en-US" dirty="0"/>
          </a:p>
        </p:txBody>
      </p:sp>
    </p:spTree>
    <p:extLst>
      <p:ext uri="{BB962C8B-B14F-4D97-AF65-F5344CB8AC3E}">
        <p14:creationId xmlns:p14="http://schemas.microsoft.com/office/powerpoint/2010/main" val="781450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Integrate the garbage collector</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Make this as easy as possible</a:t>
            </a:r>
          </a:p>
          <a:p>
            <a:pPr marL="230712" indent="-230712">
              <a:spcBef>
                <a:spcPts val="0"/>
              </a:spcBef>
              <a:defRPr/>
            </a:pPr>
            <a:r>
              <a:rPr lang="en-US" sz="1800" dirty="0" smtClean="0">
                <a:solidFill>
                  <a:schemeClr val="tx2"/>
                </a:solidFill>
              </a:rPr>
              <a:t>Only require </a:t>
            </a:r>
            <a:r>
              <a:rPr lang="en-US" sz="1800" dirty="0">
                <a:solidFill>
                  <a:schemeClr val="tx2"/>
                </a:solidFill>
              </a:rPr>
              <a:t>glue for enabled </a:t>
            </a:r>
            <a:r>
              <a:rPr lang="en-US" sz="1800" dirty="0" smtClean="0">
                <a:solidFill>
                  <a:schemeClr val="tx2"/>
                </a:solidFill>
              </a:rPr>
              <a:t>features</a:t>
            </a:r>
          </a:p>
          <a:p>
            <a:pPr marL="567262" lvl="1" indent="-230712">
              <a:spcBef>
                <a:spcPts val="0"/>
              </a:spcBef>
              <a:defRPr/>
            </a:pPr>
            <a:r>
              <a:rPr lang="en-US" sz="1800" dirty="0" smtClean="0">
                <a:solidFill>
                  <a:schemeClr val="tx2"/>
                </a:solidFill>
              </a:rPr>
              <a:t>Compile time flags control which features are enabled</a:t>
            </a:r>
            <a:endParaRPr lang="en-US" sz="1800" dirty="0" smtClean="0">
              <a:solidFill>
                <a:schemeClr val="tx2"/>
              </a:solidFill>
            </a:endParaRPr>
          </a:p>
          <a:p>
            <a:pPr marL="230712" indent="-230712">
              <a:spcBef>
                <a:spcPts val="0"/>
              </a:spcBef>
              <a:defRPr/>
            </a:pPr>
            <a:r>
              <a:rPr lang="en-US" sz="1800" dirty="0" smtClean="0">
                <a:solidFill>
                  <a:schemeClr val="tx2"/>
                </a:solidFill>
              </a:rPr>
              <a:t>Required glue API contain #error messages</a:t>
            </a:r>
          </a:p>
          <a:p>
            <a:pPr marL="567262" lvl="1" indent="-230712">
              <a:spcBef>
                <a:spcPts val="0"/>
              </a:spcBef>
              <a:defRPr/>
            </a:pPr>
            <a:r>
              <a:rPr lang="en-US" sz="1800" dirty="0" smtClean="0">
                <a:solidFill>
                  <a:schemeClr val="tx2"/>
                </a:solidFill>
              </a:rPr>
              <a:t>Missing </a:t>
            </a:r>
            <a:r>
              <a:rPr lang="en-US" sz="1800" dirty="0" smtClean="0">
                <a:solidFill>
                  <a:schemeClr val="tx2"/>
                </a:solidFill>
              </a:rPr>
              <a:t>implementations cause compile failures and not runtime failures</a:t>
            </a:r>
          </a:p>
          <a:p>
            <a:pPr marL="230712" indent="-230712">
              <a:spcBef>
                <a:spcPts val="0"/>
              </a:spcBef>
              <a:defRPr/>
            </a:pPr>
            <a:r>
              <a:rPr lang="en-US" sz="1800" dirty="0" smtClean="0">
                <a:solidFill>
                  <a:schemeClr val="tx2"/>
                </a:solidFill>
              </a:rPr>
              <a:t>Provide detailed documentation and examples for glue</a:t>
            </a:r>
          </a:p>
          <a:p>
            <a:pPr marL="230712" indent="-230712">
              <a:spcBef>
                <a:spcPts val="0"/>
              </a:spcBef>
              <a:defRPr/>
            </a:pPr>
            <a:endParaRPr lang="en-US" sz="1800" dirty="0" smtClean="0">
              <a:solidFill>
                <a:schemeClr val="tx2"/>
              </a:solidFill>
            </a:endParaRPr>
          </a:p>
          <a:p>
            <a:pPr marL="230712" indent="-230712">
              <a:spcBef>
                <a:spcPts val="0"/>
              </a:spcBef>
              <a:defRPr/>
            </a:pPr>
            <a:endParaRPr lang="en-US" sz="1800" dirty="0" smtClean="0">
              <a:solidFill>
                <a:schemeClr val="tx2"/>
              </a:solidFill>
            </a:endParaRP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28</a:t>
            </a:fld>
            <a:endParaRPr lang="en-US" dirty="0"/>
          </a:p>
        </p:txBody>
      </p:sp>
    </p:spTree>
    <p:extLst>
      <p:ext uri="{BB962C8B-B14F-4D97-AF65-F5344CB8AC3E}">
        <p14:creationId xmlns:p14="http://schemas.microsoft.com/office/powerpoint/2010/main" val="396148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Integrate the garbage collector</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400" dirty="0" smtClean="0">
                <a:solidFill>
                  <a:schemeClr val="tx2"/>
                </a:solidFill>
              </a:rPr>
              <a:t>1 day</a:t>
            </a:r>
          </a:p>
          <a:p>
            <a:pPr marL="567262" lvl="1" indent="-230712">
              <a:spcBef>
                <a:spcPts val="0"/>
              </a:spcBef>
              <a:defRPr/>
            </a:pPr>
            <a:r>
              <a:rPr lang="en-US" sz="1400" dirty="0" smtClean="0">
                <a:solidFill>
                  <a:schemeClr val="tx2"/>
                </a:solidFill>
              </a:rPr>
              <a:t>By default object allocation and single threaded mark / sweep is enabled</a:t>
            </a:r>
          </a:p>
          <a:p>
            <a:pPr marL="567262" lvl="1" indent="-230712">
              <a:spcBef>
                <a:spcPts val="0"/>
              </a:spcBef>
              <a:defRPr/>
            </a:pPr>
            <a:r>
              <a:rPr lang="en-US" sz="1400" dirty="0" smtClean="0">
                <a:solidFill>
                  <a:schemeClr val="tx2"/>
                </a:solidFill>
              </a:rPr>
              <a:t>ONLY </a:t>
            </a:r>
            <a:r>
              <a:rPr lang="en-US" sz="1400" dirty="0" smtClean="0">
                <a:solidFill>
                  <a:schemeClr val="tx2"/>
                </a:solidFill>
              </a:rPr>
              <a:t>3 glue APIs to </a:t>
            </a:r>
            <a:r>
              <a:rPr lang="en-US" sz="1400" dirty="0" smtClean="0">
                <a:solidFill>
                  <a:schemeClr val="tx2"/>
                </a:solidFill>
              </a:rPr>
              <a:t>implement</a:t>
            </a:r>
          </a:p>
          <a:p>
            <a:pPr marL="230712" indent="-230712">
              <a:spcBef>
                <a:spcPts val="0"/>
              </a:spcBef>
              <a:defRPr/>
            </a:pPr>
            <a:r>
              <a:rPr lang="en-US" sz="1400" dirty="0" smtClean="0">
                <a:solidFill>
                  <a:schemeClr val="tx2"/>
                </a:solidFill>
              </a:rPr>
              <a:t>3 </a:t>
            </a:r>
            <a:r>
              <a:rPr lang="en-US" sz="1400" dirty="0" smtClean="0">
                <a:solidFill>
                  <a:schemeClr val="tx2"/>
                </a:solidFill>
              </a:rPr>
              <a:t>days</a:t>
            </a:r>
          </a:p>
          <a:p>
            <a:pPr marL="567262" lvl="1" indent="-230712">
              <a:spcBef>
                <a:spcPts val="0"/>
              </a:spcBef>
              <a:defRPr/>
            </a:pPr>
            <a:r>
              <a:rPr lang="en-US" sz="1400" dirty="0" smtClean="0">
                <a:solidFill>
                  <a:schemeClr val="tx2"/>
                </a:solidFill>
              </a:rPr>
              <a:t>Enable </a:t>
            </a:r>
            <a:r>
              <a:rPr lang="en-US" sz="1400" dirty="0" smtClean="0">
                <a:solidFill>
                  <a:schemeClr val="tx2"/>
                </a:solidFill>
              </a:rPr>
              <a:t>parallelism and compaction</a:t>
            </a:r>
            <a:endParaRPr lang="en-US" sz="1400" dirty="0" smtClean="0">
              <a:solidFill>
                <a:schemeClr val="tx2"/>
              </a:solidFill>
            </a:endParaRPr>
          </a:p>
          <a:p>
            <a:pPr marL="230712" indent="-230712">
              <a:spcBef>
                <a:spcPts val="0"/>
              </a:spcBef>
              <a:defRPr/>
            </a:pPr>
            <a:r>
              <a:rPr lang="en-US" sz="1400" dirty="0" smtClean="0">
                <a:solidFill>
                  <a:schemeClr val="tx2"/>
                </a:solidFill>
              </a:rPr>
              <a:t>5 days</a:t>
            </a:r>
            <a:endParaRPr lang="en-US" sz="1400" dirty="0">
              <a:solidFill>
                <a:schemeClr val="tx2"/>
              </a:solidFill>
            </a:endParaRPr>
          </a:p>
          <a:p>
            <a:pPr marL="567262" lvl="1" indent="-230712">
              <a:spcBef>
                <a:spcPts val="0"/>
              </a:spcBef>
              <a:defRPr/>
            </a:pPr>
            <a:r>
              <a:rPr lang="en-US" sz="1400" dirty="0" smtClean="0">
                <a:solidFill>
                  <a:schemeClr val="tx2"/>
                </a:solidFill>
              </a:rPr>
              <a:t>Enable </a:t>
            </a:r>
            <a:r>
              <a:rPr lang="en-US" sz="1400" dirty="0">
                <a:solidFill>
                  <a:schemeClr val="tx2"/>
                </a:solidFill>
              </a:rPr>
              <a:t>concurrent marking</a:t>
            </a:r>
            <a:endParaRPr lang="en-US" sz="1400" dirty="0" smtClean="0">
              <a:solidFill>
                <a:schemeClr val="tx2"/>
              </a:solidFill>
            </a:endParaRPr>
          </a:p>
          <a:p>
            <a:pPr marL="230712" indent="-230712">
              <a:spcBef>
                <a:spcPts val="0"/>
              </a:spcBef>
              <a:defRPr/>
            </a:pPr>
            <a:r>
              <a:rPr lang="en-US" sz="1400" dirty="0" smtClean="0">
                <a:solidFill>
                  <a:schemeClr val="tx2"/>
                </a:solidFill>
              </a:rPr>
              <a:t>7 days</a:t>
            </a:r>
          </a:p>
          <a:p>
            <a:pPr marL="567262" lvl="1" indent="-230712">
              <a:spcBef>
                <a:spcPts val="0"/>
              </a:spcBef>
              <a:defRPr/>
            </a:pPr>
            <a:r>
              <a:rPr lang="en-US" sz="1400" dirty="0" smtClean="0">
                <a:solidFill>
                  <a:schemeClr val="tx2"/>
                </a:solidFill>
              </a:rPr>
              <a:t>Enable </a:t>
            </a:r>
            <a:r>
              <a:rPr lang="en-US" sz="1400" dirty="0" smtClean="0">
                <a:solidFill>
                  <a:schemeClr val="tx2"/>
                </a:solidFill>
              </a:rPr>
              <a:t>generational </a:t>
            </a:r>
            <a:r>
              <a:rPr lang="en-US" sz="1400" dirty="0" smtClean="0">
                <a:solidFill>
                  <a:schemeClr val="tx2"/>
                </a:solidFill>
              </a:rPr>
              <a:t>collection</a:t>
            </a:r>
            <a:endParaRPr lang="en-US" sz="1400" dirty="0" smtClean="0">
              <a:solidFill>
                <a:schemeClr val="tx2"/>
              </a:solidFill>
            </a:endParaRPr>
          </a:p>
          <a:p>
            <a:pPr marL="230712" indent="-230712">
              <a:spcBef>
                <a:spcPts val="0"/>
              </a:spcBef>
              <a:defRPr/>
            </a:pPr>
            <a:r>
              <a:rPr lang="en-US" sz="1400" dirty="0" smtClean="0">
                <a:solidFill>
                  <a:schemeClr val="tx2"/>
                </a:solidFill>
              </a:rPr>
              <a:t>9 days</a:t>
            </a:r>
          </a:p>
          <a:p>
            <a:pPr marL="567262" lvl="1" indent="-230712">
              <a:spcBef>
                <a:spcPts val="0"/>
              </a:spcBef>
              <a:defRPr/>
            </a:pPr>
            <a:r>
              <a:rPr lang="en-US" sz="1400" dirty="0" smtClean="0">
                <a:solidFill>
                  <a:schemeClr val="tx2"/>
                </a:solidFill>
              </a:rPr>
              <a:t>Enable compressed references on 64 bit </a:t>
            </a:r>
            <a:r>
              <a:rPr lang="en-US" sz="1400" dirty="0" smtClean="0">
                <a:solidFill>
                  <a:schemeClr val="tx2"/>
                </a:solidFill>
              </a:rPr>
              <a:t>platforms</a:t>
            </a:r>
          </a:p>
          <a:p>
            <a:pPr marL="567262" lvl="1" indent="-230712">
              <a:spcBef>
                <a:spcPts val="0"/>
              </a:spcBef>
              <a:defRPr/>
            </a:pPr>
            <a:endParaRPr lang="en-US" sz="1400" dirty="0">
              <a:solidFill>
                <a:schemeClr val="tx2"/>
              </a:solidFill>
            </a:endParaRPr>
          </a:p>
          <a:p>
            <a:pPr marL="230712" indent="-230712">
              <a:spcBef>
                <a:spcPts val="0"/>
              </a:spcBef>
              <a:defRPr/>
            </a:pPr>
            <a:r>
              <a:rPr lang="en-US" sz="1400" dirty="0" smtClean="0">
                <a:solidFill>
                  <a:schemeClr val="tx2"/>
                </a:solidFill>
              </a:rPr>
              <a:t>NOTE sample schedule for adding support</a:t>
            </a:r>
            <a:endParaRPr lang="en-US" sz="1400" dirty="0" smtClean="0">
              <a:solidFill>
                <a:schemeClr val="tx2"/>
              </a:solidFill>
            </a:endParaRPr>
          </a:p>
          <a:p>
            <a:pPr marL="230712" indent="-230712">
              <a:spcBef>
                <a:spcPts val="0"/>
              </a:spcBef>
              <a:defRPr/>
            </a:pPr>
            <a:endParaRPr lang="en-US" sz="1800" dirty="0" smtClean="0">
              <a:solidFill>
                <a:schemeClr val="tx2"/>
              </a:solidFill>
            </a:endParaRP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29</a:t>
            </a:fld>
            <a:endParaRPr lang="en-US" dirty="0"/>
          </a:p>
        </p:txBody>
      </p:sp>
    </p:spTree>
    <p:extLst>
      <p:ext uri="{BB962C8B-B14F-4D97-AF65-F5344CB8AC3E}">
        <p14:creationId xmlns:p14="http://schemas.microsoft.com/office/powerpoint/2010/main" val="293150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Important disclaimers</a:t>
            </a:r>
            <a:endParaRPr lang="en-US" dirty="0"/>
          </a:p>
        </p:txBody>
      </p:sp>
      <p:sp>
        <p:nvSpPr>
          <p:cNvPr id="40963" name="Rectangle 3"/>
          <p:cNvSpPr>
            <a:spLocks noGrp="1" noChangeArrowheads="1"/>
          </p:cNvSpPr>
          <p:nvPr>
            <p:ph idx="1"/>
          </p:nvPr>
        </p:nvSpPr>
        <p:spPr>
          <a:xfrm>
            <a:off x="328614" y="1370410"/>
            <a:ext cx="8455025" cy="3256592"/>
          </a:xfrm>
        </p:spPr>
        <p:txBody>
          <a:bodyPr/>
          <a:lstStyle/>
          <a:p>
            <a:r>
              <a:rPr lang="en-US" sz="900" dirty="0"/>
              <a:t>THE INFORMATION CONTAINED IN THIS PRESENTATION IS PROVIDED FOR INFORMATIONAL PURPOSES ONLY</a:t>
            </a:r>
            <a:r>
              <a:rPr lang="en-US" sz="900" dirty="0" smtClean="0"/>
              <a:t>.</a:t>
            </a:r>
          </a:p>
          <a:p>
            <a:r>
              <a:rPr lang="en-US" sz="900" dirty="0" smtClean="0"/>
              <a:t>WHILST </a:t>
            </a:r>
            <a:r>
              <a:rPr lang="en-US" sz="900" dirty="0"/>
              <a:t>EFFORTS WERE MADE TO VERIFY THE COMPLETENESS AND ACCURACY OF THE INFORMATION </a:t>
            </a:r>
            <a:br>
              <a:rPr lang="en-US" sz="900" dirty="0"/>
            </a:br>
            <a:r>
              <a:rPr lang="en-US" sz="900" dirty="0" smtClean="0"/>
              <a:t>CONTAINED </a:t>
            </a:r>
            <a:r>
              <a:rPr lang="en-US" sz="900" dirty="0"/>
              <a:t>IN THIS PRESENTATION, IT IS PROVIDED “AS IS”, WITHOUT WARRANTY OF ANY KIND, </a:t>
            </a:r>
            <a:r>
              <a:rPr lang="en-US" sz="900" dirty="0" smtClean="0"/>
              <a:t/>
            </a:r>
            <a:br>
              <a:rPr lang="en-US" sz="900" dirty="0" smtClean="0"/>
            </a:br>
            <a:r>
              <a:rPr lang="en-US" sz="900" dirty="0" smtClean="0"/>
              <a:t>EXPRESS </a:t>
            </a:r>
            <a:r>
              <a:rPr lang="en-US" sz="900" dirty="0"/>
              <a:t>OR IMPLIED.</a:t>
            </a:r>
          </a:p>
          <a:p>
            <a:r>
              <a:rPr lang="en-US" sz="900" dirty="0" smtClean="0"/>
              <a:t>ALL </a:t>
            </a:r>
            <a:r>
              <a:rPr lang="en-US" sz="900" dirty="0"/>
              <a:t>PERFORMANCE DATA INCLUDED IN THIS PRESENTATION HAVE BEEN GATHERED IN A CONTROLLED </a:t>
            </a:r>
            <a:r>
              <a:rPr lang="en-US" sz="900" dirty="0" smtClean="0"/>
              <a:t/>
            </a:r>
            <a:br>
              <a:rPr lang="en-US" sz="900" dirty="0" smtClean="0"/>
            </a:br>
            <a:r>
              <a:rPr lang="en-US" sz="900" dirty="0" smtClean="0"/>
              <a:t>ENVIRONMENT.  </a:t>
            </a:r>
            <a:r>
              <a:rPr lang="en-US" sz="900" dirty="0"/>
              <a:t>YOUR OWN TEST RESULTS MAY VARY BASED ON HARDWARE, SOFTWARE OR </a:t>
            </a:r>
            <a:r>
              <a:rPr lang="en-US" sz="900" dirty="0" smtClean="0"/>
              <a:t/>
            </a:r>
            <a:br>
              <a:rPr lang="en-US" sz="900" dirty="0" smtClean="0"/>
            </a:br>
            <a:r>
              <a:rPr lang="en-US" sz="900" dirty="0" smtClean="0"/>
              <a:t>INFRASTRUCTURE </a:t>
            </a:r>
            <a:r>
              <a:rPr lang="en-US" sz="900" dirty="0"/>
              <a:t>DIFFERENCES.</a:t>
            </a:r>
          </a:p>
          <a:p>
            <a:r>
              <a:rPr lang="en-US" sz="900" dirty="0" smtClean="0"/>
              <a:t>ALL </a:t>
            </a:r>
            <a:r>
              <a:rPr lang="en-US" sz="900" dirty="0"/>
              <a:t>DATA INCLUDED IN THIS PRESENTATION ARE MEANT TO BE USED ONLY AS A GUIDE.</a:t>
            </a:r>
          </a:p>
          <a:p>
            <a:r>
              <a:rPr lang="en-US" sz="900" dirty="0" smtClean="0"/>
              <a:t>IN </a:t>
            </a:r>
            <a:r>
              <a:rPr lang="en-US" sz="900" dirty="0"/>
              <a:t>ADDITION, THE INFORMATION CONTAINED IN THIS PRESENTATION IS BASED ON IBM’S CURRENT </a:t>
            </a:r>
            <a:r>
              <a:rPr lang="en-US" sz="900" dirty="0" smtClean="0"/>
              <a:t/>
            </a:r>
            <a:br>
              <a:rPr lang="en-US" sz="900" dirty="0" smtClean="0"/>
            </a:br>
            <a:r>
              <a:rPr lang="en-US" sz="900" dirty="0" smtClean="0"/>
              <a:t>PRODUCT </a:t>
            </a:r>
            <a:r>
              <a:rPr lang="en-US" sz="900" dirty="0"/>
              <a:t>PLANS </a:t>
            </a:r>
            <a:r>
              <a:rPr lang="en-US" sz="900" dirty="0" smtClean="0"/>
              <a:t>AND </a:t>
            </a:r>
            <a:r>
              <a:rPr lang="en-US" sz="900" dirty="0"/>
              <a:t>STRATEGY, WHICH ARE SUBJECT TO CHANGE BY IBM, WITHOUT NOTICE.</a:t>
            </a:r>
          </a:p>
          <a:p>
            <a:r>
              <a:rPr lang="en-US" sz="900" dirty="0" smtClean="0"/>
              <a:t>IBM </a:t>
            </a:r>
            <a:r>
              <a:rPr lang="en-US" sz="900" dirty="0"/>
              <a:t>AND ITS AFFILIATED COMPANIES SHALL NOT BE RESPONSIBLE FOR ANY DAMAGES ARISING OUT </a:t>
            </a:r>
            <a:r>
              <a:rPr lang="en-US" sz="900" dirty="0" smtClean="0"/>
              <a:t/>
            </a:r>
            <a:br>
              <a:rPr lang="en-US" sz="900" dirty="0" smtClean="0"/>
            </a:br>
            <a:r>
              <a:rPr lang="en-US" sz="900" dirty="0" smtClean="0"/>
              <a:t>OF </a:t>
            </a:r>
            <a:r>
              <a:rPr lang="en-US" sz="900" dirty="0"/>
              <a:t>THE </a:t>
            </a:r>
            <a:r>
              <a:rPr lang="en-US" sz="900" dirty="0" smtClean="0"/>
              <a:t>USE </a:t>
            </a:r>
            <a:r>
              <a:rPr lang="en-US" sz="900" dirty="0"/>
              <a:t>OF, OR OTHERWISE RELATED TO, THIS PRESENTATION OR ANY OTHER DOCUMENTATION.</a:t>
            </a:r>
          </a:p>
          <a:p>
            <a:r>
              <a:rPr lang="en-US" sz="900" dirty="0" smtClean="0"/>
              <a:t>NOTHING </a:t>
            </a:r>
            <a:r>
              <a:rPr lang="en-US" sz="900" dirty="0"/>
              <a:t>CONTAINED IN THIS PRESENTATION IS INTENDED TO, OR SHALL HAVE THE EFFECT </a:t>
            </a:r>
            <a:r>
              <a:rPr lang="en-US" sz="900" dirty="0" smtClean="0"/>
              <a:t>OF:</a:t>
            </a:r>
          </a:p>
          <a:p>
            <a:pPr lvl="1"/>
            <a:r>
              <a:rPr lang="en-US" sz="900" dirty="0" smtClean="0"/>
              <a:t>CREATING </a:t>
            </a:r>
            <a:r>
              <a:rPr lang="en-US" sz="900" dirty="0"/>
              <a:t>ANY WARRANT OR REPRESENTATION FROM IBM, ITS AFFILIATED COMPANIES OR ITS </a:t>
            </a:r>
            <a:r>
              <a:rPr lang="en-US" sz="900" dirty="0" smtClean="0"/>
              <a:t/>
            </a:r>
            <a:br>
              <a:rPr lang="en-US" sz="900" dirty="0" smtClean="0"/>
            </a:br>
            <a:r>
              <a:rPr lang="en-US" sz="900" dirty="0" smtClean="0"/>
              <a:t>OR </a:t>
            </a:r>
            <a:r>
              <a:rPr lang="en-US" sz="900" dirty="0"/>
              <a:t>THEIR SUPPLIERS AND/OR LICENSORS</a:t>
            </a:r>
          </a:p>
        </p:txBody>
      </p:sp>
      <p:sp>
        <p:nvSpPr>
          <p:cNvPr id="5" name="Slide Number Placeholder 4"/>
          <p:cNvSpPr>
            <a:spLocks noGrp="1"/>
          </p:cNvSpPr>
          <p:nvPr>
            <p:ph type="sldNum" sz="quarter" idx="10"/>
          </p:nvPr>
        </p:nvSpPr>
        <p:spPr/>
        <p:txBody>
          <a:bodyPr/>
          <a:lstStyle/>
          <a:p>
            <a:fld id="{E98947E1-6E9C-4553-A175-053CB8F72200}" type="slidenum">
              <a:rPr lang="en-US" smtClean="0"/>
              <a:pPr/>
              <a:t>3</a:t>
            </a:fld>
            <a:endParaRPr lang="en-US" dirty="0"/>
          </a:p>
        </p:txBody>
      </p:sp>
    </p:spTree>
    <p:extLst>
      <p:ext uri="{BB962C8B-B14F-4D97-AF65-F5344CB8AC3E}">
        <p14:creationId xmlns:p14="http://schemas.microsoft.com/office/powerpoint/2010/main" val="3658389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Testing the garbage collector</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Simple C application to test </a:t>
            </a:r>
            <a:r>
              <a:rPr lang="en-US" sz="1800" dirty="0">
                <a:solidFill>
                  <a:schemeClr val="tx2"/>
                </a:solidFill>
              </a:rPr>
              <a:t>garbage collector functionality</a:t>
            </a:r>
            <a:endParaRPr lang="en-US" sz="1800" dirty="0" smtClean="0">
              <a:solidFill>
                <a:schemeClr val="tx2"/>
              </a:solidFill>
            </a:endParaRPr>
          </a:p>
          <a:p>
            <a:pPr marL="567262" lvl="1" indent="-230712">
              <a:spcBef>
                <a:spcPts val="0"/>
              </a:spcBef>
              <a:defRPr/>
            </a:pPr>
            <a:r>
              <a:rPr lang="en-US" sz="1800" dirty="0" smtClean="0">
                <a:solidFill>
                  <a:schemeClr val="tx2"/>
                </a:solidFill>
              </a:rPr>
              <a:t>Just need to provide the appropriate glue</a:t>
            </a:r>
          </a:p>
          <a:p>
            <a:pPr marL="230712" indent="-230712">
              <a:spcBef>
                <a:spcPts val="0"/>
              </a:spcBef>
              <a:defRPr/>
            </a:pPr>
            <a:r>
              <a:rPr lang="en-US" sz="1800" dirty="0" smtClean="0">
                <a:solidFill>
                  <a:schemeClr val="tx2"/>
                </a:solidFill>
              </a:rPr>
              <a:t>Created </a:t>
            </a:r>
            <a:r>
              <a:rPr lang="en-US" sz="1800" dirty="0" smtClean="0">
                <a:solidFill>
                  <a:schemeClr val="tx2"/>
                </a:solidFill>
              </a:rPr>
              <a:t>a test framework to build object graphs</a:t>
            </a:r>
          </a:p>
          <a:p>
            <a:pPr marL="567262" lvl="1" indent="-230712">
              <a:spcBef>
                <a:spcPts val="0"/>
              </a:spcBef>
              <a:defRPr/>
            </a:pPr>
            <a:r>
              <a:rPr lang="en-US" sz="1800" dirty="0" smtClean="0">
                <a:solidFill>
                  <a:schemeClr val="tx2"/>
                </a:solidFill>
              </a:rPr>
              <a:t>Easy to write repeatable test cases</a:t>
            </a:r>
          </a:p>
          <a:p>
            <a:pPr marL="567262" lvl="1" indent="-230712">
              <a:spcBef>
                <a:spcPts val="0"/>
              </a:spcBef>
              <a:defRPr/>
            </a:pPr>
            <a:r>
              <a:rPr lang="en-US" sz="1800" dirty="0" smtClean="0">
                <a:solidFill>
                  <a:schemeClr val="tx2"/>
                </a:solidFill>
              </a:rPr>
              <a:t>Test performance of algorithm </a:t>
            </a:r>
            <a:r>
              <a:rPr lang="en-US" sz="1800" dirty="0" smtClean="0">
                <a:solidFill>
                  <a:schemeClr val="tx2"/>
                </a:solidFill>
              </a:rPr>
              <a:t>changes</a:t>
            </a:r>
          </a:p>
          <a:p>
            <a:pPr marL="230712" indent="-230712">
              <a:spcBef>
                <a:spcPts val="0"/>
              </a:spcBef>
              <a:defRPr/>
            </a:pPr>
            <a:r>
              <a:rPr lang="en-US" sz="1800" dirty="0" smtClean="0">
                <a:solidFill>
                  <a:schemeClr val="tx2"/>
                </a:solidFill>
              </a:rPr>
              <a:t>No </a:t>
            </a:r>
            <a:r>
              <a:rPr lang="en-US" sz="1800" dirty="0">
                <a:solidFill>
                  <a:schemeClr val="tx2"/>
                </a:solidFill>
              </a:rPr>
              <a:t>need to bring up the entire </a:t>
            </a:r>
            <a:r>
              <a:rPr lang="en-US" sz="1800" dirty="0" smtClean="0">
                <a:solidFill>
                  <a:schemeClr val="tx2"/>
                </a:solidFill>
              </a:rPr>
              <a:t>runtime to unit test the GC</a:t>
            </a:r>
            <a:endParaRPr lang="en-US" sz="1800" dirty="0" smtClean="0">
              <a:solidFill>
                <a:schemeClr val="tx2"/>
              </a:solidFill>
            </a:endParaRPr>
          </a:p>
          <a:p>
            <a:pPr marL="230712" indent="-230712">
              <a:spcBef>
                <a:spcPts val="0"/>
              </a:spcBef>
              <a:defRPr/>
            </a:pPr>
            <a:r>
              <a:rPr lang="en-US" sz="1800" dirty="0" smtClean="0">
                <a:solidFill>
                  <a:schemeClr val="tx2"/>
                </a:solidFill>
              </a:rPr>
              <a:t>Can force operations to happen in a particular order</a:t>
            </a:r>
          </a:p>
          <a:p>
            <a:pPr marL="567262" lvl="1" indent="-230712">
              <a:spcBef>
                <a:spcPts val="0"/>
              </a:spcBef>
              <a:defRPr/>
            </a:pPr>
            <a:r>
              <a:rPr lang="en-US" sz="1800" dirty="0" smtClean="0">
                <a:solidFill>
                  <a:schemeClr val="tx2"/>
                </a:solidFill>
              </a:rPr>
              <a:t>Very difficult to force operations when testing the whole system (a test written in the language)</a:t>
            </a:r>
          </a:p>
          <a:p>
            <a:pPr marL="230712" indent="-230712">
              <a:spcBef>
                <a:spcPts val="0"/>
              </a:spcBef>
              <a:defRPr/>
            </a:pPr>
            <a:endParaRPr lang="en-US" sz="1800" dirty="0" smtClean="0">
              <a:solidFill>
                <a:schemeClr val="tx2"/>
              </a:solidFill>
            </a:endParaRPr>
          </a:p>
          <a:p>
            <a:pPr marL="230712" indent="-230712">
              <a:spcBef>
                <a:spcPts val="0"/>
              </a:spcBef>
              <a:defRPr/>
            </a:pPr>
            <a:endParaRPr lang="en-US" sz="1800" dirty="0" smtClean="0">
              <a:solidFill>
                <a:schemeClr val="tx2"/>
              </a:solidFill>
            </a:endParaRPr>
          </a:p>
        </p:txBody>
      </p:sp>
      <p:sp>
        <p:nvSpPr>
          <p:cNvPr id="5" name="Slide Number Placeholder 4"/>
          <p:cNvSpPr>
            <a:spLocks noGrp="1"/>
          </p:cNvSpPr>
          <p:nvPr>
            <p:ph type="sldNum" sz="quarter" idx="10"/>
          </p:nvPr>
        </p:nvSpPr>
        <p:spPr/>
        <p:txBody>
          <a:bodyPr/>
          <a:lstStyle/>
          <a:p>
            <a:fld id="{E98947E1-6E9C-4553-A175-053CB8F72200}" type="slidenum">
              <a:rPr lang="en-US" smtClean="0"/>
              <a:pPr/>
              <a:t>30</a:t>
            </a:fld>
            <a:endParaRPr lang="en-US" dirty="0"/>
          </a:p>
        </p:txBody>
      </p:sp>
    </p:spTree>
    <p:extLst>
      <p:ext uri="{BB962C8B-B14F-4D97-AF65-F5344CB8AC3E}">
        <p14:creationId xmlns:p14="http://schemas.microsoft.com/office/powerpoint/2010/main" val="1502875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CSOM example</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C implementation of Simple Object Machine (SOM)</a:t>
            </a:r>
          </a:p>
          <a:p>
            <a:pPr marL="230712" indent="-230712">
              <a:spcBef>
                <a:spcPts val="0"/>
              </a:spcBef>
              <a:defRPr/>
            </a:pPr>
            <a:r>
              <a:rPr lang="en-US" sz="2000" dirty="0" smtClean="0">
                <a:solidFill>
                  <a:schemeClr val="tx2"/>
                </a:solidFill>
              </a:rPr>
              <a:t>SOM </a:t>
            </a:r>
            <a:r>
              <a:rPr lang="en-US" sz="2000" dirty="0" smtClean="0">
                <a:solidFill>
                  <a:schemeClr val="tx2"/>
                </a:solidFill>
              </a:rPr>
              <a:t>is a </a:t>
            </a:r>
            <a:r>
              <a:rPr lang="en-US" sz="2000" dirty="0">
                <a:solidFill>
                  <a:schemeClr val="tx2"/>
                </a:solidFill>
              </a:rPr>
              <a:t>minimal Smalltalk </a:t>
            </a:r>
            <a:r>
              <a:rPr lang="en-US" sz="2000" dirty="0" smtClean="0">
                <a:solidFill>
                  <a:schemeClr val="tx2"/>
                </a:solidFill>
              </a:rPr>
              <a:t>used for teaching and research on VMs</a:t>
            </a:r>
          </a:p>
          <a:p>
            <a:pPr marL="230712" indent="-230712">
              <a:spcBef>
                <a:spcPts val="0"/>
              </a:spcBef>
              <a:defRPr/>
            </a:pPr>
            <a:endParaRPr lang="en-US" sz="2000" dirty="0" smtClean="0">
              <a:solidFill>
                <a:schemeClr val="tx2"/>
              </a:solidFill>
            </a:endParaRPr>
          </a:p>
          <a:p>
            <a:pPr marL="230712" indent="-230712">
              <a:spcBef>
                <a:spcPts val="0"/>
              </a:spcBef>
              <a:defRPr/>
            </a:pPr>
            <a:r>
              <a:rPr lang="en-US" sz="2000" dirty="0" smtClean="0">
                <a:solidFill>
                  <a:schemeClr val="tx2"/>
                </a:solidFill>
              </a:rPr>
              <a:t>“</a:t>
            </a:r>
            <a:r>
              <a:rPr lang="en-US" sz="2000" kern="1200" dirty="0">
                <a:solidFill>
                  <a:schemeClr val="tx2"/>
                </a:solidFill>
                <a:latin typeface="Arial" charset="0"/>
                <a:cs typeface="Arial" charset="0"/>
              </a:rPr>
              <a:t>Clarity of implementation over absolute </a:t>
            </a:r>
            <a:r>
              <a:rPr lang="en-US" sz="2000" kern="1200" dirty="0" smtClean="0">
                <a:solidFill>
                  <a:schemeClr val="tx2"/>
                </a:solidFill>
                <a:latin typeface="Arial" charset="0"/>
                <a:cs typeface="Arial" charset="0"/>
              </a:rPr>
              <a:t>performance”</a:t>
            </a:r>
            <a:endParaRPr lang="en-US" sz="2000" dirty="0">
              <a:solidFill>
                <a:schemeClr val="tx2"/>
              </a:solidFill>
            </a:endParaRPr>
          </a:p>
          <a:p>
            <a:pPr marL="230712" indent="-230712">
              <a:spcBef>
                <a:spcPts val="0"/>
              </a:spcBef>
              <a:defRPr/>
            </a:pPr>
            <a:endParaRPr lang="en-US" sz="2000" dirty="0" smtClean="0">
              <a:solidFill>
                <a:schemeClr val="tx2"/>
              </a:solidFill>
            </a:endParaRPr>
          </a:p>
          <a:p>
            <a:pPr marL="230712" indent="-230712">
              <a:spcBef>
                <a:spcPts val="0"/>
              </a:spcBef>
              <a:defRPr/>
            </a:pPr>
            <a:r>
              <a:rPr lang="en-US" sz="2000" dirty="0">
                <a:hlinkClick r:id="rId3"/>
              </a:rPr>
              <a:t>http://som-st.github.io</a:t>
            </a:r>
            <a:r>
              <a:rPr lang="en-US" sz="2000" dirty="0" smtClean="0">
                <a:hlinkClick r:id="rId3"/>
              </a:rPr>
              <a:t>/</a:t>
            </a:r>
            <a:endParaRPr lang="en-US" sz="2000" dirty="0" smtClean="0"/>
          </a:p>
          <a:p>
            <a:pPr marL="230712" indent="-230712">
              <a:spcBef>
                <a:spcPts val="0"/>
              </a:spcBef>
              <a:defRPr/>
            </a:pPr>
            <a:r>
              <a:rPr lang="en-US" sz="2000" dirty="0">
                <a:hlinkClick r:id="rId4"/>
              </a:rPr>
              <a:t>https://</a:t>
            </a:r>
            <a:r>
              <a:rPr lang="en-US" sz="2000" dirty="0" smtClean="0">
                <a:hlinkClick r:id="rId4"/>
              </a:rPr>
              <a:t>github.com/SOM-st/CSOM</a:t>
            </a:r>
            <a:endParaRPr lang="en-US" sz="2000" dirty="0" smtClean="0"/>
          </a:p>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31</a:t>
            </a:fld>
            <a:endParaRPr lang="en-US" dirty="0"/>
          </a:p>
        </p:txBody>
      </p:sp>
    </p:spTree>
    <p:extLst>
      <p:ext uri="{BB962C8B-B14F-4D97-AF65-F5344CB8AC3E}">
        <p14:creationId xmlns:p14="http://schemas.microsoft.com/office/powerpoint/2010/main" val="1016621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VM startup and shutdown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32</a:t>
            </a:fld>
            <a:endParaRPr lang="en-US" dirty="0"/>
          </a:p>
        </p:txBody>
      </p:sp>
      <p:sp>
        <p:nvSpPr>
          <p:cNvPr id="2" name="Rectangle 1"/>
          <p:cNvSpPr/>
          <p:nvPr/>
        </p:nvSpPr>
        <p:spPr>
          <a:xfrm>
            <a:off x="328614" y="1298989"/>
            <a:ext cx="8368986" cy="1754326"/>
          </a:xfrm>
          <a:prstGeom prst="rect">
            <a:avLst/>
          </a:prstGeom>
        </p:spPr>
        <p:txBody>
          <a:bodyPr wrap="square">
            <a:spAutoFit/>
          </a:bodyPr>
          <a:lstStyle/>
          <a:p>
            <a:pPr marR="0"/>
            <a:r>
              <a:rPr lang="en-US" dirty="0">
                <a:solidFill>
                  <a:srgbClr val="000000"/>
                </a:solidFill>
                <a:latin typeface="Liberation Sans" panose="020B0604020202020204" pitchFamily="34" charset="0"/>
              </a:rPr>
              <a:t>void </a:t>
            </a:r>
            <a:r>
              <a:rPr lang="en-US" dirty="0" err="1">
                <a:solidFill>
                  <a:srgbClr val="000000"/>
                </a:solidFill>
                <a:latin typeface="Liberation Sans" panose="020B0604020202020204" pitchFamily="34" charset="0"/>
              </a:rPr>
              <a:t>Universe_initialize</a:t>
            </a:r>
            <a:r>
              <a:rPr lang="en-US" dirty="0">
                <a:solidFill>
                  <a:srgbClr val="000000"/>
                </a:solidFill>
                <a:latin typeface="Liberation Sans" panose="020B0604020202020204" pitchFamily="34" charset="0"/>
              </a:rPr>
              <a:t>(</a:t>
            </a:r>
            <a:r>
              <a:rPr lang="en-US" dirty="0" err="1">
                <a:solidFill>
                  <a:srgbClr val="000000"/>
                </a:solidFill>
                <a:latin typeface="Liberation Sans" panose="020B0604020202020204" pitchFamily="34" charset="0"/>
              </a:rPr>
              <a:t>int</a:t>
            </a:r>
            <a:r>
              <a:rPr lang="en-US" dirty="0">
                <a:solidFill>
                  <a:srgbClr val="000000"/>
                </a:solidFill>
                <a:latin typeface="Liberation Sans" panose="020B0604020202020204" pitchFamily="34" charset="0"/>
              </a:rPr>
              <a:t> </a:t>
            </a:r>
            <a:r>
              <a:rPr lang="en-US" dirty="0" err="1">
                <a:solidFill>
                  <a:srgbClr val="000000"/>
                </a:solidFill>
                <a:latin typeface="Liberation Sans" panose="020B0604020202020204" pitchFamily="34" charset="0"/>
              </a:rPr>
              <a:t>argc</a:t>
            </a:r>
            <a:r>
              <a:rPr lang="en-US" dirty="0">
                <a:solidFill>
                  <a:srgbClr val="000000"/>
                </a:solidFill>
                <a:latin typeface="Liberation Sans" panose="020B0604020202020204" pitchFamily="34" charset="0"/>
              </a:rPr>
              <a:t>, </a:t>
            </a:r>
            <a:r>
              <a:rPr lang="en-US" dirty="0" err="1">
                <a:solidFill>
                  <a:srgbClr val="000000"/>
                </a:solidFill>
                <a:latin typeface="Liberation Sans" panose="020B0604020202020204" pitchFamily="34" charset="0"/>
              </a:rPr>
              <a:t>const</a:t>
            </a:r>
            <a:r>
              <a:rPr lang="en-US" dirty="0">
                <a:solidFill>
                  <a:srgbClr val="000000"/>
                </a:solidFill>
                <a:latin typeface="Liberation Sans" panose="020B0604020202020204" pitchFamily="34" charset="0"/>
              </a:rPr>
              <a:t> char** </a:t>
            </a:r>
            <a:r>
              <a:rPr lang="en-US" dirty="0" err="1">
                <a:solidFill>
                  <a:srgbClr val="000000"/>
                </a:solidFill>
                <a:latin typeface="Liberation Sans" panose="020B0604020202020204" pitchFamily="34" charset="0"/>
              </a:rPr>
              <a:t>argv</a:t>
            </a:r>
            <a:r>
              <a:rPr lang="en-US" dirty="0">
                <a:solidFill>
                  <a:srgbClr val="000000"/>
                </a:solidFill>
                <a:latin typeface="Liberation Sans" panose="020B0604020202020204" pitchFamily="34" charset="0"/>
              </a:rPr>
              <a:t>) </a:t>
            </a:r>
            <a:r>
              <a:rPr lang="en-US" dirty="0" smtClean="0">
                <a:solidFill>
                  <a:srgbClr val="000000"/>
                </a:solidFill>
                <a:latin typeface="Liberation Sans" panose="020B0604020202020204" pitchFamily="34" charset="0"/>
              </a:rPr>
              <a:t>{</a:t>
            </a:r>
            <a:endParaRPr lang="en-US" dirty="0">
              <a:solidFill>
                <a:srgbClr val="FFFFFF"/>
              </a:solidFill>
              <a:latin typeface="FreeSans"/>
            </a:endParaRPr>
          </a:p>
          <a:p>
            <a:pPr marR="0"/>
            <a:r>
              <a:rPr lang="en-US" dirty="0">
                <a:solidFill>
                  <a:srgbClr val="FFFFFF"/>
                </a:solidFill>
                <a:latin typeface="FreeSans"/>
              </a:rPr>
              <a:t> </a:t>
            </a:r>
            <a:r>
              <a:rPr lang="en-US" dirty="0" smtClean="0">
                <a:solidFill>
                  <a:srgbClr val="FFFFFF"/>
                </a:solidFill>
                <a:latin typeface="FreeSans"/>
              </a:rPr>
              <a:t>   </a:t>
            </a:r>
            <a:r>
              <a:rPr lang="en-US" dirty="0" err="1" smtClean="0">
                <a:solidFill>
                  <a:srgbClr val="00B050"/>
                </a:solidFill>
                <a:latin typeface="Liberation Sans" panose="020B0604020202020204" pitchFamily="34" charset="0"/>
              </a:rPr>
              <a:t>Initialize_VM</a:t>
            </a:r>
            <a:r>
              <a:rPr lang="en-US" dirty="0" smtClean="0">
                <a:solidFill>
                  <a:srgbClr val="00B050"/>
                </a:solidFill>
                <a:latin typeface="Liberation Sans" panose="020B0604020202020204" pitchFamily="34" charset="0"/>
              </a:rPr>
              <a:t>(&amp;VM</a:t>
            </a:r>
            <a:r>
              <a:rPr lang="en-US" dirty="0">
                <a:solidFill>
                  <a:srgbClr val="00B050"/>
                </a:solidFill>
                <a:latin typeface="Liberation Sans" panose="020B0604020202020204" pitchFamily="34" charset="0"/>
              </a:rPr>
              <a:t>, </a:t>
            </a:r>
            <a:r>
              <a:rPr lang="en-US" dirty="0" smtClean="0">
                <a:solidFill>
                  <a:srgbClr val="00B050"/>
                </a:solidFill>
                <a:latin typeface="Liberation Sans" panose="020B0604020202020204" pitchFamily="34" charset="0"/>
              </a:rPr>
              <a:t>&amp;</a:t>
            </a:r>
            <a:r>
              <a:rPr lang="en-US" dirty="0" err="1" smtClean="0">
                <a:solidFill>
                  <a:srgbClr val="00B050"/>
                </a:solidFill>
                <a:latin typeface="Liberation Sans" panose="020B0604020202020204" pitchFamily="34" charset="0"/>
              </a:rPr>
              <a:t>VMThread</a:t>
            </a:r>
            <a:r>
              <a:rPr lang="en-US" dirty="0">
                <a:solidFill>
                  <a:srgbClr val="00B050"/>
                </a:solidFill>
                <a:latin typeface="Liberation Sans" panose="020B0604020202020204" pitchFamily="34" charset="0"/>
              </a:rPr>
              <a:t>, </a:t>
            </a:r>
            <a:r>
              <a:rPr lang="en-US" dirty="0" smtClean="0">
                <a:solidFill>
                  <a:srgbClr val="00B050"/>
                </a:solidFill>
                <a:latin typeface="Liberation Sans" panose="020B0604020202020204" pitchFamily="34" charset="0"/>
              </a:rPr>
              <a:t>…);</a:t>
            </a:r>
            <a:endParaRPr lang="en-US" dirty="0">
              <a:solidFill>
                <a:srgbClr val="00B050"/>
              </a:solidFill>
              <a:latin typeface="FreeSans"/>
            </a:endParaRPr>
          </a:p>
          <a:p>
            <a:pPr marR="0"/>
            <a:r>
              <a:rPr lang="en-US" dirty="0" smtClean="0">
                <a:solidFill>
                  <a:srgbClr val="000000"/>
                </a:solidFill>
                <a:latin typeface="Liberation Sans" panose="020B0604020202020204" pitchFamily="34" charset="0"/>
              </a:rPr>
              <a:t>    //complete the normal startup</a:t>
            </a:r>
          </a:p>
          <a:p>
            <a:pPr marR="0"/>
            <a:r>
              <a:rPr lang="en-US" dirty="0">
                <a:solidFill>
                  <a:srgbClr val="000000"/>
                </a:solidFill>
                <a:latin typeface="Liberation Sans" panose="020B0604020202020204" pitchFamily="34" charset="0"/>
              </a:rPr>
              <a:t> </a:t>
            </a:r>
            <a:r>
              <a:rPr lang="en-US" dirty="0" smtClean="0">
                <a:solidFill>
                  <a:srgbClr val="000000"/>
                </a:solidFill>
                <a:latin typeface="Liberation Sans" panose="020B0604020202020204" pitchFamily="34" charset="0"/>
              </a:rPr>
              <a:t>   …</a:t>
            </a:r>
            <a:endParaRPr lang="en-US" dirty="0">
              <a:solidFill>
                <a:srgbClr val="FFFFFF"/>
              </a:solidFill>
              <a:latin typeface="FreeSans"/>
            </a:endParaRPr>
          </a:p>
          <a:p>
            <a:pPr marR="0"/>
            <a:r>
              <a:rPr lang="en-US" dirty="0">
                <a:solidFill>
                  <a:srgbClr val="33CC66"/>
                </a:solidFill>
                <a:latin typeface="Liberation Sans" panose="020B0604020202020204" pitchFamily="34" charset="0"/>
              </a:rPr>
              <a:t>    </a:t>
            </a:r>
            <a:r>
              <a:rPr lang="en-US" dirty="0" err="1">
                <a:solidFill>
                  <a:srgbClr val="000000"/>
                </a:solidFill>
                <a:latin typeface="Liberation Sans" panose="020B0604020202020204" pitchFamily="34" charset="0"/>
              </a:rPr>
              <a:t>Interpreter_start</a:t>
            </a:r>
            <a:r>
              <a:rPr lang="en-US" dirty="0">
                <a:solidFill>
                  <a:srgbClr val="000000"/>
                </a:solidFill>
                <a:latin typeface="Liberation Sans" panose="020B0604020202020204" pitchFamily="34" charset="0"/>
              </a:rPr>
              <a:t>();</a:t>
            </a:r>
            <a:endParaRPr lang="en-US" dirty="0">
              <a:solidFill>
                <a:srgbClr val="FFFFFF"/>
              </a:solidFill>
              <a:latin typeface="FreeSans"/>
            </a:endParaRPr>
          </a:p>
          <a:p>
            <a:pPr marR="0"/>
            <a:r>
              <a:rPr lang="en-US" dirty="0">
                <a:solidFill>
                  <a:srgbClr val="000000"/>
                </a:solidFill>
                <a:latin typeface="Liberation Sans" panose="020B0604020202020204" pitchFamily="34" charset="0"/>
              </a:rPr>
              <a:t> }</a:t>
            </a:r>
            <a:endParaRPr lang="en-US" dirty="0">
              <a:solidFill>
                <a:srgbClr val="FFFFFF"/>
              </a:solidFill>
              <a:latin typeface="FreeSans"/>
            </a:endParaRPr>
          </a:p>
        </p:txBody>
      </p:sp>
      <p:sp>
        <p:nvSpPr>
          <p:cNvPr id="4" name="TextBox 3"/>
          <p:cNvSpPr txBox="1"/>
          <p:nvPr/>
        </p:nvSpPr>
        <p:spPr>
          <a:xfrm>
            <a:off x="604800" y="4384800"/>
            <a:ext cx="2900153" cy="313932"/>
          </a:xfrm>
          <a:prstGeom prst="rect">
            <a:avLst/>
          </a:prstGeom>
          <a:noFill/>
        </p:spPr>
        <p:txBody>
          <a:bodyPr wrap="none" rtlCol="0">
            <a:spAutoFit/>
          </a:bodyPr>
          <a:lstStyle/>
          <a:p>
            <a:r>
              <a:rPr lang="en-US" sz="1600" dirty="0" smtClean="0"/>
              <a:t>File: CSOM/</a:t>
            </a:r>
            <a:r>
              <a:rPr lang="en-US" sz="1600" dirty="0" err="1" smtClean="0"/>
              <a:t>src</a:t>
            </a:r>
            <a:r>
              <a:rPr lang="en-US" sz="1600" dirty="0" smtClean="0"/>
              <a:t>/</a:t>
            </a:r>
            <a:r>
              <a:rPr lang="en-US" sz="1600" dirty="0" err="1" smtClean="0"/>
              <a:t>vm</a:t>
            </a:r>
            <a:r>
              <a:rPr lang="en-US" sz="1600" dirty="0" smtClean="0"/>
              <a:t>/</a:t>
            </a:r>
            <a:r>
              <a:rPr lang="en-US" sz="1600" dirty="0" err="1" smtClean="0"/>
              <a:t>universe.c</a:t>
            </a:r>
            <a:endParaRPr lang="en-US" sz="1600" dirty="0"/>
          </a:p>
        </p:txBody>
      </p:sp>
    </p:spTree>
    <p:extLst>
      <p:ext uri="{BB962C8B-B14F-4D97-AF65-F5344CB8AC3E}">
        <p14:creationId xmlns:p14="http://schemas.microsoft.com/office/powerpoint/2010/main" val="2792249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VM startup and shutdown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33</a:t>
            </a:fld>
            <a:endParaRPr lang="en-US" dirty="0"/>
          </a:p>
        </p:txBody>
      </p:sp>
      <p:sp>
        <p:nvSpPr>
          <p:cNvPr id="2" name="Rectangle 1"/>
          <p:cNvSpPr/>
          <p:nvPr/>
        </p:nvSpPr>
        <p:spPr>
          <a:xfrm>
            <a:off x="328614" y="1298989"/>
            <a:ext cx="8368986" cy="1477328"/>
          </a:xfrm>
          <a:prstGeom prst="rect">
            <a:avLst/>
          </a:prstGeom>
        </p:spPr>
        <p:txBody>
          <a:bodyPr wrap="square">
            <a:spAutoFit/>
          </a:bodyPr>
          <a:lstStyle/>
          <a:p>
            <a:r>
              <a:rPr lang="en-US" dirty="0"/>
              <a:t>void </a:t>
            </a:r>
            <a:r>
              <a:rPr lang="en-US" dirty="0" err="1"/>
              <a:t>Universe_destruct</a:t>
            </a:r>
            <a:r>
              <a:rPr lang="en-US" dirty="0"/>
              <a:t>(void) </a:t>
            </a:r>
            <a:r>
              <a:rPr lang="en-US" dirty="0" smtClean="0"/>
              <a:t>{</a:t>
            </a:r>
          </a:p>
          <a:p>
            <a:r>
              <a:rPr lang="en-US" dirty="0"/>
              <a:t> </a:t>
            </a:r>
            <a:r>
              <a:rPr lang="en-US" dirty="0" smtClean="0"/>
              <a:t>   // </a:t>
            </a:r>
            <a:r>
              <a:rPr lang="en-US" dirty="0"/>
              <a:t>complete normal CSOM destruction</a:t>
            </a:r>
          </a:p>
          <a:p>
            <a:r>
              <a:rPr lang="en-US" dirty="0"/>
              <a:t>    </a:t>
            </a:r>
            <a:r>
              <a:rPr lang="en-US" dirty="0" smtClean="0"/>
              <a:t>…</a:t>
            </a:r>
          </a:p>
          <a:p>
            <a:r>
              <a:rPr lang="en-US" dirty="0" smtClean="0"/>
              <a:t>    </a:t>
            </a:r>
            <a:r>
              <a:rPr lang="en-US" dirty="0" err="1" smtClean="0">
                <a:solidFill>
                  <a:srgbClr val="00B050"/>
                </a:solidFill>
              </a:rPr>
              <a:t>Shutdown_VM</a:t>
            </a:r>
            <a:r>
              <a:rPr lang="en-US" dirty="0" smtClean="0">
                <a:solidFill>
                  <a:srgbClr val="00B050"/>
                </a:solidFill>
              </a:rPr>
              <a:t>(VM, </a:t>
            </a:r>
            <a:r>
              <a:rPr lang="en-US" dirty="0" err="1" smtClean="0">
                <a:solidFill>
                  <a:srgbClr val="00B050"/>
                </a:solidFill>
              </a:rPr>
              <a:t>VMThread</a:t>
            </a:r>
            <a:r>
              <a:rPr lang="en-US" dirty="0" smtClean="0">
                <a:solidFill>
                  <a:srgbClr val="00B050"/>
                </a:solidFill>
              </a:rPr>
              <a:t>);</a:t>
            </a:r>
          </a:p>
          <a:p>
            <a:r>
              <a:rPr lang="en-US" dirty="0" smtClean="0"/>
              <a:t> </a:t>
            </a:r>
            <a:r>
              <a:rPr lang="en-US" dirty="0"/>
              <a:t>}</a:t>
            </a:r>
          </a:p>
        </p:txBody>
      </p:sp>
      <p:sp>
        <p:nvSpPr>
          <p:cNvPr id="7" name="TextBox 6"/>
          <p:cNvSpPr txBox="1"/>
          <p:nvPr/>
        </p:nvSpPr>
        <p:spPr>
          <a:xfrm>
            <a:off x="604800" y="4384800"/>
            <a:ext cx="2900153" cy="313932"/>
          </a:xfrm>
          <a:prstGeom prst="rect">
            <a:avLst/>
          </a:prstGeom>
          <a:noFill/>
        </p:spPr>
        <p:txBody>
          <a:bodyPr wrap="none" rtlCol="0">
            <a:spAutoFit/>
          </a:bodyPr>
          <a:lstStyle/>
          <a:p>
            <a:r>
              <a:rPr lang="en-US" sz="1600" dirty="0" smtClean="0"/>
              <a:t>File: CSOM/</a:t>
            </a:r>
            <a:r>
              <a:rPr lang="en-US" sz="1600" dirty="0" err="1" smtClean="0"/>
              <a:t>src</a:t>
            </a:r>
            <a:r>
              <a:rPr lang="en-US" sz="1600" dirty="0" smtClean="0"/>
              <a:t>/</a:t>
            </a:r>
            <a:r>
              <a:rPr lang="en-US" sz="1600" dirty="0" err="1" smtClean="0"/>
              <a:t>vm</a:t>
            </a:r>
            <a:r>
              <a:rPr lang="en-US" sz="1600" dirty="0" smtClean="0"/>
              <a:t>/</a:t>
            </a:r>
            <a:r>
              <a:rPr lang="en-US" sz="1600" dirty="0" err="1" smtClean="0"/>
              <a:t>universe.c</a:t>
            </a:r>
            <a:endParaRPr lang="en-US" sz="1600" dirty="0"/>
          </a:p>
        </p:txBody>
      </p:sp>
    </p:spTree>
    <p:extLst>
      <p:ext uri="{BB962C8B-B14F-4D97-AF65-F5344CB8AC3E}">
        <p14:creationId xmlns:p14="http://schemas.microsoft.com/office/powerpoint/2010/main" val="218388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GC allocation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34</a:t>
            </a:fld>
            <a:endParaRPr lang="en-US" dirty="0"/>
          </a:p>
        </p:txBody>
      </p:sp>
      <p:sp>
        <p:nvSpPr>
          <p:cNvPr id="2" name="Rectangle 1"/>
          <p:cNvSpPr/>
          <p:nvPr/>
        </p:nvSpPr>
        <p:spPr>
          <a:xfrm>
            <a:off x="328614" y="1298989"/>
            <a:ext cx="8368986" cy="1920526"/>
          </a:xfrm>
          <a:prstGeom prst="rect">
            <a:avLst/>
          </a:prstGeom>
        </p:spPr>
        <p:txBody>
          <a:bodyPr wrap="square">
            <a:spAutoFit/>
          </a:bodyPr>
          <a:lstStyle/>
          <a:p>
            <a:r>
              <a:rPr lang="en-US" dirty="0"/>
              <a:t>v</a:t>
            </a:r>
            <a:r>
              <a:rPr lang="en-US" dirty="0" smtClean="0"/>
              <a:t>oid</a:t>
            </a:r>
            <a:r>
              <a:rPr lang="en-US" dirty="0"/>
              <a:t>* </a:t>
            </a:r>
            <a:r>
              <a:rPr lang="en-US" dirty="0" err="1"/>
              <a:t>gc_allocate</a:t>
            </a:r>
            <a:r>
              <a:rPr lang="en-US" dirty="0"/>
              <a:t> (</a:t>
            </a:r>
            <a:r>
              <a:rPr lang="en-US" dirty="0" err="1"/>
              <a:t>size_t</a:t>
            </a:r>
            <a:r>
              <a:rPr lang="en-US" dirty="0"/>
              <a:t> size) </a:t>
            </a:r>
            <a:r>
              <a:rPr lang="en-US" dirty="0" smtClean="0"/>
              <a:t>{</a:t>
            </a:r>
          </a:p>
          <a:p>
            <a:r>
              <a:rPr lang="en-US" dirty="0"/>
              <a:t> </a:t>
            </a:r>
            <a:r>
              <a:rPr lang="en-US" dirty="0" smtClean="0"/>
              <a:t>   </a:t>
            </a:r>
            <a:r>
              <a:rPr lang="en-US" sz="1800" dirty="0" smtClean="0"/>
              <a:t>if </a:t>
            </a:r>
            <a:r>
              <a:rPr lang="en-US" sz="1800" dirty="0"/>
              <a:t>((</a:t>
            </a:r>
            <a:r>
              <a:rPr lang="en-US" sz="1800" dirty="0" err="1">
                <a:solidFill>
                  <a:srgbClr val="00B050"/>
                </a:solidFill>
              </a:rPr>
              <a:t>gc_get_free_heap_size</a:t>
            </a:r>
            <a:r>
              <a:rPr lang="en-US" sz="1800" dirty="0">
                <a:solidFill>
                  <a:srgbClr val="00B050"/>
                </a:solidFill>
              </a:rPr>
              <a:t>() </a:t>
            </a:r>
            <a:r>
              <a:rPr lang="en-US" sz="1800" dirty="0"/>
              <a:t>&lt;= BUFFERSIZE_FOR_UNINTERRUPTABLE)</a:t>
            </a:r>
          </a:p>
          <a:p>
            <a:r>
              <a:rPr lang="en-US" sz="1800" dirty="0"/>
              <a:t>        &amp;&amp; (</a:t>
            </a:r>
            <a:r>
              <a:rPr lang="en-US" sz="1800" dirty="0" err="1"/>
              <a:t>uninterruptable_counter</a:t>
            </a:r>
            <a:r>
              <a:rPr lang="en-US" sz="1800" dirty="0"/>
              <a:t> &lt;= 0)) {</a:t>
            </a:r>
          </a:p>
          <a:p>
            <a:r>
              <a:rPr lang="en-US" sz="1800" dirty="0"/>
              <a:t>        </a:t>
            </a:r>
            <a:r>
              <a:rPr lang="en-US" sz="1800" dirty="0" err="1"/>
              <a:t>gc_collect</a:t>
            </a:r>
            <a:r>
              <a:rPr lang="en-US" sz="1800" dirty="0"/>
              <a:t>();</a:t>
            </a:r>
          </a:p>
          <a:p>
            <a:r>
              <a:rPr lang="en-US" sz="1800" dirty="0"/>
              <a:t>    }</a:t>
            </a:r>
          </a:p>
          <a:p>
            <a:r>
              <a:rPr lang="en-US" sz="1800" dirty="0"/>
              <a:t>    </a:t>
            </a:r>
            <a:r>
              <a:rPr lang="en-US" sz="1800" dirty="0" smtClean="0"/>
              <a:t>return </a:t>
            </a:r>
            <a:r>
              <a:rPr lang="en-US" sz="1800" dirty="0" err="1" smtClean="0">
                <a:solidFill>
                  <a:srgbClr val="00B050"/>
                </a:solidFill>
              </a:rPr>
              <a:t>GC_Allocate</a:t>
            </a:r>
            <a:r>
              <a:rPr lang="en-US" sz="1800" dirty="0" smtClean="0">
                <a:solidFill>
                  <a:srgbClr val="00B050"/>
                </a:solidFill>
              </a:rPr>
              <a:t>(</a:t>
            </a:r>
            <a:r>
              <a:rPr lang="en-US" sz="1800" dirty="0" err="1" smtClean="0">
                <a:solidFill>
                  <a:srgbClr val="00B050"/>
                </a:solidFill>
              </a:rPr>
              <a:t>VMThread</a:t>
            </a:r>
            <a:r>
              <a:rPr lang="en-US" sz="1800" dirty="0">
                <a:solidFill>
                  <a:srgbClr val="00B050"/>
                </a:solidFill>
              </a:rPr>
              <a:t>, size, 0</a:t>
            </a:r>
            <a:r>
              <a:rPr lang="en-US" sz="1800" dirty="0" smtClean="0">
                <a:solidFill>
                  <a:srgbClr val="00B050"/>
                </a:solidFill>
              </a:rPr>
              <a:t>);</a:t>
            </a:r>
          </a:p>
          <a:p>
            <a:r>
              <a:rPr lang="en-US" dirty="0" smtClean="0"/>
              <a:t>}</a:t>
            </a:r>
            <a:endParaRPr lang="en-US" dirty="0"/>
          </a:p>
        </p:txBody>
      </p:sp>
      <p:sp>
        <p:nvSpPr>
          <p:cNvPr id="7" name="TextBox 6"/>
          <p:cNvSpPr txBox="1"/>
          <p:nvPr/>
        </p:nvSpPr>
        <p:spPr>
          <a:xfrm>
            <a:off x="604800" y="4384800"/>
            <a:ext cx="2810385" cy="313932"/>
          </a:xfrm>
          <a:prstGeom prst="rect">
            <a:avLst/>
          </a:prstGeom>
          <a:noFill/>
        </p:spPr>
        <p:txBody>
          <a:bodyPr wrap="none" rtlCol="0">
            <a:spAutoFit/>
          </a:bodyPr>
          <a:lstStyle/>
          <a:p>
            <a:r>
              <a:rPr lang="en-US" sz="1600" dirty="0" smtClean="0"/>
              <a:t>File: CSOM/</a:t>
            </a:r>
            <a:r>
              <a:rPr lang="en-US" sz="1600" dirty="0" err="1" smtClean="0"/>
              <a:t>src</a:t>
            </a:r>
            <a:r>
              <a:rPr lang="en-US" sz="1600" dirty="0" smtClean="0"/>
              <a:t>/memory/</a:t>
            </a:r>
            <a:r>
              <a:rPr lang="en-US" sz="1600" dirty="0" err="1" smtClean="0"/>
              <a:t>gc.c</a:t>
            </a:r>
            <a:endParaRPr lang="en-US" sz="1600" dirty="0"/>
          </a:p>
        </p:txBody>
      </p:sp>
    </p:spTree>
    <p:extLst>
      <p:ext uri="{BB962C8B-B14F-4D97-AF65-F5344CB8AC3E}">
        <p14:creationId xmlns:p14="http://schemas.microsoft.com/office/powerpoint/2010/main" val="1472640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GC collection</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35</a:t>
            </a:fld>
            <a:endParaRPr lang="en-US" dirty="0"/>
          </a:p>
        </p:txBody>
      </p:sp>
      <p:sp>
        <p:nvSpPr>
          <p:cNvPr id="2" name="Rectangle 1"/>
          <p:cNvSpPr/>
          <p:nvPr/>
        </p:nvSpPr>
        <p:spPr>
          <a:xfrm>
            <a:off x="328614" y="1298989"/>
            <a:ext cx="8368986" cy="1200329"/>
          </a:xfrm>
          <a:prstGeom prst="rect">
            <a:avLst/>
          </a:prstGeom>
        </p:spPr>
        <p:txBody>
          <a:bodyPr wrap="square">
            <a:spAutoFit/>
          </a:bodyPr>
          <a:lstStyle/>
          <a:p>
            <a:r>
              <a:rPr lang="en-US" dirty="0"/>
              <a:t>void </a:t>
            </a:r>
            <a:r>
              <a:rPr lang="en-US" dirty="0" err="1"/>
              <a:t>gc_collect</a:t>
            </a:r>
            <a:r>
              <a:rPr lang="en-US" dirty="0"/>
              <a:t>() </a:t>
            </a:r>
            <a:r>
              <a:rPr lang="en-US" dirty="0" smtClean="0"/>
              <a:t>{</a:t>
            </a:r>
          </a:p>
          <a:p>
            <a:r>
              <a:rPr lang="en-US" dirty="0"/>
              <a:t> </a:t>
            </a:r>
            <a:r>
              <a:rPr lang="en-US" dirty="0" smtClean="0"/>
              <a:t>   // delete CSOM collect code and call collection API</a:t>
            </a:r>
          </a:p>
          <a:p>
            <a:r>
              <a:rPr lang="en-US" dirty="0"/>
              <a:t> </a:t>
            </a:r>
            <a:r>
              <a:rPr lang="en-US" dirty="0" smtClean="0"/>
              <a:t>   </a:t>
            </a:r>
            <a:r>
              <a:rPr lang="en-US" dirty="0" err="1" smtClean="0">
                <a:solidFill>
                  <a:srgbClr val="00B050"/>
                </a:solidFill>
              </a:rPr>
              <a:t>GC_GlobalCollect</a:t>
            </a:r>
            <a:r>
              <a:rPr lang="en-US" dirty="0" smtClean="0">
                <a:solidFill>
                  <a:srgbClr val="00B050"/>
                </a:solidFill>
              </a:rPr>
              <a:t>(FORCED_GLOBAL);</a:t>
            </a:r>
          </a:p>
          <a:p>
            <a:r>
              <a:rPr lang="en-US" dirty="0" smtClean="0"/>
              <a:t>}</a:t>
            </a:r>
            <a:endParaRPr lang="en-US" dirty="0"/>
          </a:p>
        </p:txBody>
      </p:sp>
      <p:sp>
        <p:nvSpPr>
          <p:cNvPr id="7" name="TextBox 6"/>
          <p:cNvSpPr txBox="1"/>
          <p:nvPr/>
        </p:nvSpPr>
        <p:spPr>
          <a:xfrm>
            <a:off x="604800" y="4384800"/>
            <a:ext cx="2810385" cy="313932"/>
          </a:xfrm>
          <a:prstGeom prst="rect">
            <a:avLst/>
          </a:prstGeom>
          <a:noFill/>
        </p:spPr>
        <p:txBody>
          <a:bodyPr wrap="none" rtlCol="0">
            <a:spAutoFit/>
          </a:bodyPr>
          <a:lstStyle/>
          <a:p>
            <a:r>
              <a:rPr lang="en-US" sz="1600" dirty="0" smtClean="0"/>
              <a:t>File: CSOM/</a:t>
            </a:r>
            <a:r>
              <a:rPr lang="en-US" sz="1600" dirty="0" err="1" smtClean="0"/>
              <a:t>src</a:t>
            </a:r>
            <a:r>
              <a:rPr lang="en-US" sz="1600" dirty="0" smtClean="0"/>
              <a:t>/memory/</a:t>
            </a:r>
            <a:r>
              <a:rPr lang="en-US" sz="1600" dirty="0" err="1" smtClean="0"/>
              <a:t>gc.c</a:t>
            </a:r>
            <a:endParaRPr lang="en-US" sz="1600" dirty="0"/>
          </a:p>
        </p:txBody>
      </p:sp>
    </p:spTree>
    <p:extLst>
      <p:ext uri="{BB962C8B-B14F-4D97-AF65-F5344CB8AC3E}">
        <p14:creationId xmlns:p14="http://schemas.microsoft.com/office/powerpoint/2010/main" val="3400104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Implement required glue</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smtClean="0"/>
          </a:p>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36</a:t>
            </a:fld>
            <a:endParaRPr lang="en-US" dirty="0"/>
          </a:p>
        </p:txBody>
      </p:sp>
      <p:sp>
        <p:nvSpPr>
          <p:cNvPr id="2" name="Rectangle 1"/>
          <p:cNvSpPr/>
          <p:nvPr/>
        </p:nvSpPr>
        <p:spPr>
          <a:xfrm>
            <a:off x="328614" y="1298989"/>
            <a:ext cx="8368986" cy="2031325"/>
          </a:xfrm>
          <a:prstGeom prst="rect">
            <a:avLst/>
          </a:prstGeom>
        </p:spPr>
        <p:txBody>
          <a:bodyPr wrap="square">
            <a:spAutoFit/>
          </a:bodyPr>
          <a:lstStyle/>
          <a:p>
            <a:r>
              <a:rPr lang="en-US" dirty="0" smtClean="0"/>
              <a:t>/**</a:t>
            </a:r>
          </a:p>
          <a:p>
            <a:r>
              <a:rPr lang="en-US" dirty="0"/>
              <a:t> </a:t>
            </a:r>
            <a:r>
              <a:rPr lang="en-US" dirty="0" smtClean="0"/>
              <a:t>* How big is this object</a:t>
            </a:r>
          </a:p>
          <a:p>
            <a:r>
              <a:rPr lang="en-US" dirty="0"/>
              <a:t> </a:t>
            </a:r>
            <a:r>
              <a:rPr lang="en-US" dirty="0" smtClean="0"/>
              <a:t>*/</a:t>
            </a:r>
          </a:p>
          <a:p>
            <a:r>
              <a:rPr lang="en-US" dirty="0" err="1"/>
              <a:t>u</a:t>
            </a:r>
            <a:r>
              <a:rPr lang="en-US" dirty="0" err="1" smtClean="0"/>
              <a:t>intptr_t</a:t>
            </a:r>
            <a:r>
              <a:rPr lang="en-US" dirty="0" smtClean="0"/>
              <a:t> </a:t>
            </a:r>
            <a:r>
              <a:rPr lang="en-US" dirty="0" err="1" smtClean="0"/>
              <a:t>getSizeInBytesWithHeader</a:t>
            </a:r>
            <a:r>
              <a:rPr lang="en-US" dirty="0" smtClean="0"/>
              <a:t>(</a:t>
            </a:r>
            <a:r>
              <a:rPr lang="en-US" dirty="0" err="1" smtClean="0"/>
              <a:t>objectptr_t</a:t>
            </a:r>
            <a:r>
              <a:rPr lang="en-US" dirty="0" smtClean="0"/>
              <a:t> </a:t>
            </a:r>
            <a:r>
              <a:rPr lang="en-US" dirty="0" err="1" smtClean="0"/>
              <a:t>objectPtr</a:t>
            </a:r>
            <a:r>
              <a:rPr lang="en-US" dirty="0" smtClean="0"/>
              <a:t>) {</a:t>
            </a:r>
          </a:p>
          <a:p>
            <a:r>
              <a:rPr lang="en-US" dirty="0"/>
              <a:t> </a:t>
            </a:r>
            <a:r>
              <a:rPr lang="en-US" dirty="0" smtClean="0"/>
              <a:t>   // return </a:t>
            </a:r>
            <a:r>
              <a:rPr lang="en-US" dirty="0" err="1" smtClean="0"/>
              <a:t>object_size</a:t>
            </a:r>
            <a:r>
              <a:rPr lang="en-US" dirty="0" smtClean="0"/>
              <a:t> from </a:t>
            </a:r>
            <a:r>
              <a:rPr lang="en-US" dirty="0" err="1" smtClean="0"/>
              <a:t>som</a:t>
            </a:r>
            <a:r>
              <a:rPr lang="en-US" dirty="0" smtClean="0"/>
              <a:t> object</a:t>
            </a:r>
            <a:endParaRPr lang="en-US" dirty="0"/>
          </a:p>
          <a:p>
            <a:r>
              <a:rPr lang="en-US" dirty="0"/>
              <a:t> </a:t>
            </a:r>
            <a:r>
              <a:rPr lang="en-US" dirty="0" smtClean="0"/>
              <a:t>   </a:t>
            </a:r>
            <a:r>
              <a:rPr lang="en-US" dirty="0" smtClean="0">
                <a:solidFill>
                  <a:srgbClr val="00B050"/>
                </a:solidFill>
              </a:rPr>
              <a:t>return ((</a:t>
            </a:r>
            <a:r>
              <a:rPr lang="en-US" dirty="0" err="1" smtClean="0">
                <a:solidFill>
                  <a:srgbClr val="00B050"/>
                </a:solidFill>
              </a:rPr>
              <a:t>pOOObject</a:t>
            </a:r>
            <a:r>
              <a:rPr lang="en-US" dirty="0" smtClean="0">
                <a:solidFill>
                  <a:srgbClr val="00B050"/>
                </a:solidFill>
              </a:rPr>
              <a:t>)</a:t>
            </a:r>
            <a:r>
              <a:rPr lang="en-US" dirty="0" err="1" smtClean="0">
                <a:solidFill>
                  <a:srgbClr val="00B050"/>
                </a:solidFill>
              </a:rPr>
              <a:t>objectPtr</a:t>
            </a:r>
            <a:r>
              <a:rPr lang="en-US" dirty="0" smtClean="0">
                <a:solidFill>
                  <a:srgbClr val="00B050"/>
                </a:solidFill>
              </a:rPr>
              <a:t>)-&gt;</a:t>
            </a:r>
            <a:r>
              <a:rPr lang="en-US" dirty="0" err="1" smtClean="0">
                <a:solidFill>
                  <a:srgbClr val="00B050"/>
                </a:solidFill>
              </a:rPr>
              <a:t>object_size</a:t>
            </a:r>
            <a:r>
              <a:rPr lang="en-US" dirty="0" smtClean="0">
                <a:solidFill>
                  <a:srgbClr val="00B050"/>
                </a:solidFill>
              </a:rPr>
              <a:t>;</a:t>
            </a:r>
            <a:endParaRPr lang="en-US" dirty="0">
              <a:solidFill>
                <a:srgbClr val="00B050"/>
              </a:solidFill>
            </a:endParaRPr>
          </a:p>
          <a:p>
            <a:r>
              <a:rPr lang="en-US" dirty="0" smtClean="0"/>
              <a:t>}</a:t>
            </a:r>
            <a:endParaRPr lang="en-US" dirty="0"/>
          </a:p>
        </p:txBody>
      </p:sp>
      <p:sp>
        <p:nvSpPr>
          <p:cNvPr id="7" name="TextBox 6"/>
          <p:cNvSpPr txBox="1"/>
          <p:nvPr/>
        </p:nvSpPr>
        <p:spPr>
          <a:xfrm>
            <a:off x="604800" y="4384800"/>
            <a:ext cx="3296095" cy="313932"/>
          </a:xfrm>
          <a:prstGeom prst="rect">
            <a:avLst/>
          </a:prstGeom>
          <a:noFill/>
        </p:spPr>
        <p:txBody>
          <a:bodyPr wrap="none" rtlCol="0">
            <a:spAutoFit/>
          </a:bodyPr>
          <a:lstStyle/>
          <a:p>
            <a:r>
              <a:rPr lang="en-US" sz="1600" dirty="0" smtClean="0"/>
              <a:t>File: CSOM/glue/ObjectModel.hpp</a:t>
            </a:r>
            <a:endParaRPr lang="en-US" sz="1600" dirty="0"/>
          </a:p>
        </p:txBody>
      </p:sp>
    </p:spTree>
    <p:extLst>
      <p:ext uri="{BB962C8B-B14F-4D97-AF65-F5344CB8AC3E}">
        <p14:creationId xmlns:p14="http://schemas.microsoft.com/office/powerpoint/2010/main" val="294693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Implement required glue</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smtClean="0"/>
          </a:p>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37</a:t>
            </a:fld>
            <a:endParaRPr lang="en-US" dirty="0"/>
          </a:p>
        </p:txBody>
      </p:sp>
      <p:sp>
        <p:nvSpPr>
          <p:cNvPr id="2" name="Rectangle 1"/>
          <p:cNvSpPr/>
          <p:nvPr/>
        </p:nvSpPr>
        <p:spPr>
          <a:xfrm>
            <a:off x="328614" y="1298989"/>
            <a:ext cx="8368986" cy="2308324"/>
          </a:xfrm>
          <a:prstGeom prst="rect">
            <a:avLst/>
          </a:prstGeom>
        </p:spPr>
        <p:txBody>
          <a:bodyPr wrap="square">
            <a:spAutoFit/>
          </a:bodyPr>
          <a:lstStyle/>
          <a:p>
            <a:r>
              <a:rPr lang="en-US" dirty="0" smtClean="0"/>
              <a:t>/**</a:t>
            </a:r>
          </a:p>
          <a:p>
            <a:r>
              <a:rPr lang="en-US" dirty="0"/>
              <a:t> </a:t>
            </a:r>
            <a:r>
              <a:rPr lang="en-US" dirty="0" smtClean="0"/>
              <a:t>* Find all reference slots in </a:t>
            </a:r>
            <a:r>
              <a:rPr lang="en-US" dirty="0" err="1" smtClean="0"/>
              <a:t>objectPtr</a:t>
            </a:r>
            <a:r>
              <a:rPr lang="en-US" dirty="0" smtClean="0"/>
              <a:t> and call</a:t>
            </a:r>
          </a:p>
          <a:p>
            <a:r>
              <a:rPr lang="en-US" dirty="0"/>
              <a:t> </a:t>
            </a:r>
            <a:r>
              <a:rPr lang="en-US" dirty="0" smtClean="0"/>
              <a:t>* </a:t>
            </a:r>
            <a:r>
              <a:rPr lang="en-US" dirty="0" err="1" smtClean="0"/>
              <a:t>MM_MarkingScheme</a:t>
            </a:r>
            <a:r>
              <a:rPr lang="en-US" dirty="0" smtClean="0"/>
              <a:t>::</a:t>
            </a:r>
            <a:r>
              <a:rPr lang="en-US" dirty="0" err="1" smtClean="0"/>
              <a:t>markObject</a:t>
            </a:r>
            <a:r>
              <a:rPr lang="en-US" dirty="0" smtClean="0"/>
              <a:t>() on them</a:t>
            </a:r>
          </a:p>
          <a:p>
            <a:r>
              <a:rPr lang="en-US" dirty="0"/>
              <a:t> </a:t>
            </a:r>
            <a:r>
              <a:rPr lang="en-US" dirty="0" smtClean="0"/>
              <a:t>*/</a:t>
            </a:r>
          </a:p>
          <a:p>
            <a:r>
              <a:rPr lang="en-US" dirty="0" smtClean="0"/>
              <a:t>void </a:t>
            </a:r>
            <a:r>
              <a:rPr lang="en-US" dirty="0" err="1" smtClean="0"/>
              <a:t>markingScheme_scanObject</a:t>
            </a:r>
            <a:r>
              <a:rPr lang="en-US" dirty="0" smtClean="0"/>
              <a:t>(</a:t>
            </a:r>
            <a:r>
              <a:rPr lang="en-US" dirty="0" err="1" smtClean="0"/>
              <a:t>objectptr_t</a:t>
            </a:r>
            <a:r>
              <a:rPr lang="en-US" dirty="0" smtClean="0"/>
              <a:t> </a:t>
            </a:r>
            <a:r>
              <a:rPr lang="en-US" dirty="0" err="1" smtClean="0"/>
              <a:t>objectPtr</a:t>
            </a:r>
            <a:r>
              <a:rPr lang="en-US" dirty="0" smtClean="0"/>
              <a:t>) {</a:t>
            </a:r>
          </a:p>
          <a:p>
            <a:r>
              <a:rPr lang="en-US" dirty="0"/>
              <a:t> </a:t>
            </a:r>
            <a:r>
              <a:rPr lang="en-US" dirty="0" smtClean="0"/>
              <a:t>   // </a:t>
            </a:r>
            <a:r>
              <a:rPr lang="en-US" dirty="0"/>
              <a:t>call actual CSOM function for marking </a:t>
            </a:r>
            <a:r>
              <a:rPr lang="en-US" dirty="0" smtClean="0"/>
              <a:t>on objects references</a:t>
            </a:r>
            <a:endParaRPr lang="en-US" dirty="0"/>
          </a:p>
          <a:p>
            <a:r>
              <a:rPr lang="en-US" dirty="0"/>
              <a:t> </a:t>
            </a:r>
            <a:r>
              <a:rPr lang="en-US" dirty="0" smtClean="0"/>
              <a:t>   </a:t>
            </a:r>
            <a:r>
              <a:rPr lang="en-US" dirty="0" smtClean="0">
                <a:solidFill>
                  <a:srgbClr val="00B050"/>
                </a:solidFill>
              </a:rPr>
              <a:t>SEND</a:t>
            </a:r>
            <a:r>
              <a:rPr lang="en-US" dirty="0">
                <a:solidFill>
                  <a:srgbClr val="00B050"/>
                </a:solidFill>
              </a:rPr>
              <a:t>((</a:t>
            </a:r>
            <a:r>
              <a:rPr lang="en-US" dirty="0" err="1">
                <a:solidFill>
                  <a:srgbClr val="00B050"/>
                </a:solidFill>
              </a:rPr>
              <a:t>pVMObject</a:t>
            </a:r>
            <a:r>
              <a:rPr lang="en-US" dirty="0">
                <a:solidFill>
                  <a:srgbClr val="00B050"/>
                </a:solidFill>
              </a:rPr>
              <a:t>)</a:t>
            </a:r>
            <a:r>
              <a:rPr lang="en-US" dirty="0" err="1">
                <a:solidFill>
                  <a:srgbClr val="00B050"/>
                </a:solidFill>
              </a:rPr>
              <a:t>objectPtr</a:t>
            </a:r>
            <a:r>
              <a:rPr lang="en-US" dirty="0">
                <a:solidFill>
                  <a:srgbClr val="00B050"/>
                </a:solidFill>
              </a:rPr>
              <a:t>, </a:t>
            </a:r>
            <a:r>
              <a:rPr lang="en-US" dirty="0" err="1">
                <a:solidFill>
                  <a:srgbClr val="00B050"/>
                </a:solidFill>
              </a:rPr>
              <a:t>mark_references</a:t>
            </a:r>
            <a:r>
              <a:rPr lang="en-US" dirty="0">
                <a:solidFill>
                  <a:srgbClr val="00B050"/>
                </a:solidFill>
              </a:rPr>
              <a:t>);</a:t>
            </a:r>
          </a:p>
          <a:p>
            <a:r>
              <a:rPr lang="en-US" dirty="0" smtClean="0"/>
              <a:t>}</a:t>
            </a:r>
            <a:endParaRPr lang="en-US" dirty="0"/>
          </a:p>
        </p:txBody>
      </p:sp>
      <p:sp>
        <p:nvSpPr>
          <p:cNvPr id="7" name="TextBox 6"/>
          <p:cNvSpPr txBox="1"/>
          <p:nvPr/>
        </p:nvSpPr>
        <p:spPr>
          <a:xfrm>
            <a:off x="604800" y="4384800"/>
            <a:ext cx="4652236" cy="313932"/>
          </a:xfrm>
          <a:prstGeom prst="rect">
            <a:avLst/>
          </a:prstGeom>
          <a:noFill/>
        </p:spPr>
        <p:txBody>
          <a:bodyPr wrap="none" rtlCol="0">
            <a:spAutoFit/>
          </a:bodyPr>
          <a:lstStyle/>
          <a:p>
            <a:r>
              <a:rPr lang="en-US" sz="1600" dirty="0" smtClean="0"/>
              <a:t>File: CSOM/glue/CollectorLanguageInterface.cpp</a:t>
            </a:r>
            <a:endParaRPr lang="en-US" sz="1600" dirty="0"/>
          </a:p>
        </p:txBody>
      </p:sp>
    </p:spTree>
    <p:extLst>
      <p:ext uri="{BB962C8B-B14F-4D97-AF65-F5344CB8AC3E}">
        <p14:creationId xmlns:p14="http://schemas.microsoft.com/office/powerpoint/2010/main" val="327193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Implement required glue</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smtClean="0"/>
          </a:p>
          <a:p>
            <a:pPr marL="0" indent="0">
              <a:spcBef>
                <a:spcPts val="0"/>
              </a:spcBef>
              <a:buNone/>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38</a:t>
            </a:fld>
            <a:endParaRPr lang="en-US" dirty="0"/>
          </a:p>
        </p:txBody>
      </p:sp>
      <p:sp>
        <p:nvSpPr>
          <p:cNvPr id="2" name="Rectangle 1"/>
          <p:cNvSpPr/>
          <p:nvPr/>
        </p:nvSpPr>
        <p:spPr>
          <a:xfrm>
            <a:off x="328614" y="1298989"/>
            <a:ext cx="8368986" cy="2806922"/>
          </a:xfrm>
          <a:prstGeom prst="rect">
            <a:avLst/>
          </a:prstGeom>
        </p:spPr>
        <p:txBody>
          <a:bodyPr wrap="square">
            <a:spAutoFit/>
          </a:bodyPr>
          <a:lstStyle/>
          <a:p>
            <a:r>
              <a:rPr lang="en-US" sz="1400" dirty="0" smtClean="0"/>
              <a:t>extern “C” {</a:t>
            </a:r>
          </a:p>
          <a:p>
            <a:r>
              <a:rPr lang="en-US" sz="1400" dirty="0" smtClean="0"/>
              <a:t>/**</a:t>
            </a:r>
          </a:p>
          <a:p>
            <a:r>
              <a:rPr lang="en-US" sz="1400" dirty="0"/>
              <a:t> </a:t>
            </a:r>
            <a:r>
              <a:rPr lang="en-US" sz="1400" dirty="0" smtClean="0"/>
              <a:t>* Provide implementation for function required by </a:t>
            </a:r>
            <a:r>
              <a:rPr lang="en-US" sz="1400" dirty="0" err="1" smtClean="0"/>
              <a:t>mark_references</a:t>
            </a:r>
            <a:r>
              <a:rPr lang="en-US" sz="1400" dirty="0" smtClean="0"/>
              <a:t> function</a:t>
            </a:r>
          </a:p>
          <a:p>
            <a:r>
              <a:rPr lang="en-US" sz="1400" dirty="0"/>
              <a:t> </a:t>
            </a:r>
            <a:r>
              <a:rPr lang="en-US" sz="1400" dirty="0" smtClean="0"/>
              <a:t>* in </a:t>
            </a:r>
            <a:r>
              <a:rPr lang="en-US" sz="1400" dirty="0" err="1" smtClean="0"/>
              <a:t>src</a:t>
            </a:r>
            <a:r>
              <a:rPr lang="en-US" sz="1400" dirty="0" smtClean="0"/>
              <a:t>/memory/</a:t>
            </a:r>
            <a:r>
              <a:rPr lang="en-US" sz="1400" dirty="0" err="1" smtClean="0"/>
              <a:t>gc.c</a:t>
            </a:r>
            <a:endParaRPr lang="en-US" sz="1400" dirty="0" smtClean="0"/>
          </a:p>
          <a:p>
            <a:r>
              <a:rPr lang="en-US" sz="1400" dirty="0"/>
              <a:t> </a:t>
            </a:r>
            <a:r>
              <a:rPr lang="en-US" sz="1400" dirty="0" smtClean="0"/>
              <a:t>*/</a:t>
            </a:r>
          </a:p>
          <a:p>
            <a:r>
              <a:rPr lang="en-US" sz="1400" dirty="0" smtClean="0"/>
              <a:t>void </a:t>
            </a:r>
            <a:r>
              <a:rPr lang="en-US" sz="1400" dirty="0" err="1" smtClean="0"/>
              <a:t>gc_mark_object</a:t>
            </a:r>
            <a:r>
              <a:rPr lang="en-US" sz="1400" dirty="0" smtClean="0"/>
              <a:t>(void *object) {</a:t>
            </a:r>
          </a:p>
          <a:p>
            <a:r>
              <a:rPr lang="en-US" sz="1400" dirty="0"/>
              <a:t> </a:t>
            </a:r>
            <a:r>
              <a:rPr lang="en-US" sz="1400" dirty="0" smtClean="0"/>
              <a:t>     </a:t>
            </a:r>
            <a:r>
              <a:rPr lang="en-US" sz="1400" dirty="0" smtClean="0">
                <a:solidFill>
                  <a:srgbClr val="00B050"/>
                </a:solidFill>
              </a:rPr>
              <a:t>// use </a:t>
            </a:r>
            <a:r>
              <a:rPr lang="en-US" sz="1400" dirty="0" err="1" smtClean="0">
                <a:solidFill>
                  <a:srgbClr val="00B050"/>
                </a:solidFill>
              </a:rPr>
              <a:t>tls</a:t>
            </a:r>
            <a:r>
              <a:rPr lang="en-US" sz="1400" dirty="0" smtClean="0">
                <a:solidFill>
                  <a:srgbClr val="00B050"/>
                </a:solidFill>
              </a:rPr>
              <a:t> to get the current environment pointer since mark object does not pass it</a:t>
            </a:r>
          </a:p>
          <a:p>
            <a:r>
              <a:rPr lang="en-US" sz="1400" dirty="0"/>
              <a:t> </a:t>
            </a:r>
            <a:r>
              <a:rPr lang="en-US" sz="1400" dirty="0" smtClean="0"/>
              <a:t>     </a:t>
            </a:r>
            <a:r>
              <a:rPr lang="en-US" sz="1400" dirty="0" err="1" smtClean="0">
                <a:solidFill>
                  <a:srgbClr val="00B050"/>
                </a:solidFill>
              </a:rPr>
              <a:t>MM_EnvironmentBase</a:t>
            </a:r>
            <a:r>
              <a:rPr lang="en-US" sz="1400" dirty="0" smtClean="0">
                <a:solidFill>
                  <a:srgbClr val="00B050"/>
                </a:solidFill>
              </a:rPr>
              <a:t> *</a:t>
            </a:r>
            <a:r>
              <a:rPr lang="en-US" sz="1400" dirty="0" err="1" smtClean="0">
                <a:solidFill>
                  <a:srgbClr val="00B050"/>
                </a:solidFill>
              </a:rPr>
              <a:t>env</a:t>
            </a:r>
            <a:r>
              <a:rPr lang="en-US" sz="1400" dirty="0" smtClean="0">
                <a:solidFill>
                  <a:srgbClr val="00B050"/>
                </a:solidFill>
              </a:rPr>
              <a:t> = </a:t>
            </a:r>
            <a:r>
              <a:rPr lang="en-US" sz="1400" dirty="0" err="1" smtClean="0">
                <a:solidFill>
                  <a:srgbClr val="00B050"/>
                </a:solidFill>
              </a:rPr>
              <a:t>getCurrentEnvironment</a:t>
            </a:r>
            <a:r>
              <a:rPr lang="en-US" sz="1400" dirty="0" smtClean="0">
                <a:solidFill>
                  <a:srgbClr val="00B050"/>
                </a:solidFill>
              </a:rPr>
              <a:t>();</a:t>
            </a:r>
          </a:p>
          <a:p>
            <a:r>
              <a:rPr lang="en-US" sz="1400" dirty="0">
                <a:solidFill>
                  <a:srgbClr val="00B050"/>
                </a:solidFill>
              </a:rPr>
              <a:t> </a:t>
            </a:r>
            <a:r>
              <a:rPr lang="en-US" sz="1400" dirty="0" smtClean="0">
                <a:solidFill>
                  <a:srgbClr val="00B050"/>
                </a:solidFill>
              </a:rPr>
              <a:t>     </a:t>
            </a:r>
            <a:r>
              <a:rPr lang="en-US" sz="1400" dirty="0" err="1" smtClean="0">
                <a:solidFill>
                  <a:srgbClr val="00B050"/>
                </a:solidFill>
              </a:rPr>
              <a:t>MM_MarkingScheme</a:t>
            </a:r>
            <a:r>
              <a:rPr lang="en-US" sz="1400" dirty="0" smtClean="0">
                <a:solidFill>
                  <a:srgbClr val="00B050"/>
                </a:solidFill>
              </a:rPr>
              <a:t> *</a:t>
            </a:r>
            <a:r>
              <a:rPr lang="en-US" sz="1400" dirty="0" err="1" smtClean="0">
                <a:solidFill>
                  <a:srgbClr val="00B050"/>
                </a:solidFill>
              </a:rPr>
              <a:t>markingScheme</a:t>
            </a:r>
            <a:r>
              <a:rPr lang="en-US" sz="1400" dirty="0">
                <a:solidFill>
                  <a:srgbClr val="00B050"/>
                </a:solidFill>
              </a:rPr>
              <a:t> </a:t>
            </a:r>
            <a:r>
              <a:rPr lang="en-US" sz="1400" dirty="0" smtClean="0">
                <a:solidFill>
                  <a:srgbClr val="00B050"/>
                </a:solidFill>
              </a:rPr>
              <a:t>= </a:t>
            </a:r>
            <a:r>
              <a:rPr lang="en-US" sz="1400" dirty="0" err="1" smtClean="0">
                <a:solidFill>
                  <a:srgbClr val="00B050"/>
                </a:solidFill>
              </a:rPr>
              <a:t>getMarkingScheme</a:t>
            </a:r>
            <a:r>
              <a:rPr lang="en-US" sz="1400" dirty="0" smtClean="0">
                <a:solidFill>
                  <a:srgbClr val="00B050"/>
                </a:solidFill>
              </a:rPr>
              <a:t>();</a:t>
            </a:r>
          </a:p>
          <a:p>
            <a:r>
              <a:rPr lang="en-US" sz="1400" dirty="0">
                <a:solidFill>
                  <a:srgbClr val="00B050"/>
                </a:solidFill>
              </a:rPr>
              <a:t> </a:t>
            </a:r>
            <a:r>
              <a:rPr lang="en-US" sz="1400" dirty="0" smtClean="0">
                <a:solidFill>
                  <a:srgbClr val="00B050"/>
                </a:solidFill>
              </a:rPr>
              <a:t>     if (</a:t>
            </a:r>
            <a:r>
              <a:rPr lang="en-US" sz="1400" dirty="0" err="1" smtClean="0">
                <a:solidFill>
                  <a:srgbClr val="00B050"/>
                </a:solidFill>
              </a:rPr>
              <a:t>markingScheme</a:t>
            </a:r>
            <a:r>
              <a:rPr lang="en-US" sz="1400" dirty="0" smtClean="0">
                <a:solidFill>
                  <a:srgbClr val="00B050"/>
                </a:solidFill>
              </a:rPr>
              <a:t>-&gt;</a:t>
            </a:r>
            <a:r>
              <a:rPr lang="en-US" sz="1400" dirty="0" err="1" smtClean="0">
                <a:solidFill>
                  <a:srgbClr val="00B050"/>
                </a:solidFill>
              </a:rPr>
              <a:t>isHeapObject</a:t>
            </a:r>
            <a:r>
              <a:rPr lang="en-US" sz="1400" dirty="0" smtClean="0">
                <a:solidFill>
                  <a:srgbClr val="00B050"/>
                </a:solidFill>
              </a:rPr>
              <a:t>((</a:t>
            </a:r>
            <a:r>
              <a:rPr lang="en-US" sz="1400" dirty="0" err="1" smtClean="0">
                <a:solidFill>
                  <a:srgbClr val="00B050"/>
                </a:solidFill>
              </a:rPr>
              <a:t>objectptr_t</a:t>
            </a:r>
            <a:r>
              <a:rPr lang="en-US" sz="1400" dirty="0" smtClean="0">
                <a:solidFill>
                  <a:srgbClr val="00B050"/>
                </a:solidFill>
              </a:rPr>
              <a:t>)object)) {</a:t>
            </a:r>
          </a:p>
          <a:p>
            <a:r>
              <a:rPr lang="en-US" sz="1400" dirty="0">
                <a:solidFill>
                  <a:srgbClr val="00B050"/>
                </a:solidFill>
              </a:rPr>
              <a:t> </a:t>
            </a:r>
            <a:r>
              <a:rPr lang="en-US" sz="1400" dirty="0" smtClean="0">
                <a:solidFill>
                  <a:srgbClr val="00B050"/>
                </a:solidFill>
              </a:rPr>
              <a:t>         </a:t>
            </a:r>
            <a:r>
              <a:rPr lang="en-US" sz="1400" dirty="0" err="1" smtClean="0">
                <a:solidFill>
                  <a:srgbClr val="00B050"/>
                </a:solidFill>
              </a:rPr>
              <a:t>markingScheme</a:t>
            </a:r>
            <a:r>
              <a:rPr lang="en-US" sz="1400" dirty="0" smtClean="0">
                <a:solidFill>
                  <a:srgbClr val="00B050"/>
                </a:solidFill>
              </a:rPr>
              <a:t>-&gt;</a:t>
            </a:r>
            <a:r>
              <a:rPr lang="en-US" sz="1400" dirty="0" err="1" smtClean="0">
                <a:solidFill>
                  <a:srgbClr val="00B050"/>
                </a:solidFill>
              </a:rPr>
              <a:t>markObject</a:t>
            </a:r>
            <a:r>
              <a:rPr lang="en-US" sz="1400" dirty="0" smtClean="0">
                <a:solidFill>
                  <a:srgbClr val="00B050"/>
                </a:solidFill>
              </a:rPr>
              <a:t>(</a:t>
            </a:r>
            <a:r>
              <a:rPr lang="en-US" sz="1400" dirty="0" err="1" smtClean="0">
                <a:solidFill>
                  <a:srgbClr val="00B050"/>
                </a:solidFill>
              </a:rPr>
              <a:t>env</a:t>
            </a:r>
            <a:r>
              <a:rPr lang="en-US" sz="1400" dirty="0" smtClean="0">
                <a:solidFill>
                  <a:srgbClr val="00B050"/>
                </a:solidFill>
              </a:rPr>
              <a:t>, (</a:t>
            </a:r>
            <a:r>
              <a:rPr lang="en-US" sz="1400" dirty="0" err="1" smtClean="0">
                <a:solidFill>
                  <a:srgbClr val="00B050"/>
                </a:solidFill>
              </a:rPr>
              <a:t>objectptr_t</a:t>
            </a:r>
            <a:r>
              <a:rPr lang="en-US" sz="1400" dirty="0" smtClean="0">
                <a:solidFill>
                  <a:srgbClr val="00B050"/>
                </a:solidFill>
              </a:rPr>
              <a:t>)object);</a:t>
            </a:r>
          </a:p>
          <a:p>
            <a:r>
              <a:rPr lang="en-US" sz="1400" dirty="0">
                <a:solidFill>
                  <a:srgbClr val="00B050"/>
                </a:solidFill>
              </a:rPr>
              <a:t> </a:t>
            </a:r>
            <a:r>
              <a:rPr lang="en-US" sz="1400" dirty="0" smtClean="0">
                <a:solidFill>
                  <a:srgbClr val="00B050"/>
                </a:solidFill>
              </a:rPr>
              <a:t>     }</a:t>
            </a:r>
          </a:p>
          <a:p>
            <a:r>
              <a:rPr lang="en-US" sz="1400" dirty="0" smtClean="0"/>
              <a:t>}</a:t>
            </a:r>
          </a:p>
          <a:p>
            <a:r>
              <a:rPr lang="en-US" sz="1400" dirty="0"/>
              <a:t>}</a:t>
            </a:r>
          </a:p>
        </p:txBody>
      </p:sp>
      <p:sp>
        <p:nvSpPr>
          <p:cNvPr id="7" name="TextBox 6"/>
          <p:cNvSpPr txBox="1"/>
          <p:nvPr/>
        </p:nvSpPr>
        <p:spPr>
          <a:xfrm>
            <a:off x="604800" y="4384800"/>
            <a:ext cx="4652236" cy="313932"/>
          </a:xfrm>
          <a:prstGeom prst="rect">
            <a:avLst/>
          </a:prstGeom>
          <a:noFill/>
        </p:spPr>
        <p:txBody>
          <a:bodyPr wrap="none" rtlCol="0">
            <a:spAutoFit/>
          </a:bodyPr>
          <a:lstStyle/>
          <a:p>
            <a:r>
              <a:rPr lang="en-US" sz="1600" dirty="0" smtClean="0"/>
              <a:t>File: CSOM/glue/CollectorLanguageInterface.cpp</a:t>
            </a:r>
            <a:endParaRPr lang="en-US" sz="1600" dirty="0"/>
          </a:p>
        </p:txBody>
      </p:sp>
    </p:spTree>
    <p:extLst>
      <p:ext uri="{BB962C8B-B14F-4D97-AF65-F5344CB8AC3E}">
        <p14:creationId xmlns:p14="http://schemas.microsoft.com/office/powerpoint/2010/main" val="2783010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Implement required glue</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endParaRPr lang="en-US" sz="2000" dirty="0" smtClean="0"/>
          </a:p>
          <a:p>
            <a:pPr marL="230712"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39</a:t>
            </a:fld>
            <a:endParaRPr lang="en-US" dirty="0"/>
          </a:p>
        </p:txBody>
      </p:sp>
      <p:sp>
        <p:nvSpPr>
          <p:cNvPr id="2" name="Rectangle 1"/>
          <p:cNvSpPr/>
          <p:nvPr/>
        </p:nvSpPr>
        <p:spPr>
          <a:xfrm>
            <a:off x="328614" y="1298989"/>
            <a:ext cx="8368986" cy="2419124"/>
          </a:xfrm>
          <a:prstGeom prst="rect">
            <a:avLst/>
          </a:prstGeom>
        </p:spPr>
        <p:txBody>
          <a:bodyPr wrap="square">
            <a:spAutoFit/>
          </a:bodyPr>
          <a:lstStyle/>
          <a:p>
            <a:r>
              <a:rPr lang="en-US" sz="1400" dirty="0" smtClean="0"/>
              <a:t>/**</a:t>
            </a:r>
          </a:p>
          <a:p>
            <a:r>
              <a:rPr lang="en-US" sz="1400" dirty="0"/>
              <a:t> </a:t>
            </a:r>
            <a:r>
              <a:rPr lang="en-US" sz="1400" dirty="0" smtClean="0"/>
              <a:t>* This function is called by all worker threads.  Be sure to</a:t>
            </a:r>
          </a:p>
          <a:p>
            <a:r>
              <a:rPr lang="en-US" sz="1400" dirty="0"/>
              <a:t> </a:t>
            </a:r>
            <a:r>
              <a:rPr lang="en-US" sz="1400" dirty="0" smtClean="0"/>
              <a:t>* use the synchronization APIs</a:t>
            </a:r>
          </a:p>
          <a:p>
            <a:r>
              <a:rPr lang="en-US" sz="1400" dirty="0"/>
              <a:t> </a:t>
            </a:r>
            <a:r>
              <a:rPr lang="en-US" sz="1400" dirty="0" smtClean="0"/>
              <a:t>*/</a:t>
            </a:r>
          </a:p>
          <a:p>
            <a:r>
              <a:rPr lang="en-US" sz="1400" dirty="0" smtClean="0"/>
              <a:t>void </a:t>
            </a:r>
            <a:r>
              <a:rPr lang="en-US" sz="1400" dirty="0" err="1"/>
              <a:t>markingScheme_scanRoots</a:t>
            </a:r>
            <a:r>
              <a:rPr lang="en-US" sz="1400" dirty="0"/>
              <a:t>(</a:t>
            </a:r>
            <a:r>
              <a:rPr lang="en-US" sz="1400" dirty="0" err="1"/>
              <a:t>MM_EnvironmentBase</a:t>
            </a:r>
            <a:r>
              <a:rPr lang="en-US" sz="1400" dirty="0"/>
              <a:t> *</a:t>
            </a:r>
            <a:r>
              <a:rPr lang="en-US" sz="1400" dirty="0" err="1"/>
              <a:t>env</a:t>
            </a:r>
            <a:r>
              <a:rPr lang="en-US" sz="1400" dirty="0" smtClean="0"/>
              <a:t>) {</a:t>
            </a:r>
          </a:p>
          <a:p>
            <a:r>
              <a:rPr lang="en-US" sz="1400" dirty="0"/>
              <a:t> </a:t>
            </a:r>
            <a:r>
              <a:rPr lang="en-US" sz="1400" dirty="0" smtClean="0"/>
              <a:t>   </a:t>
            </a:r>
            <a:r>
              <a:rPr lang="en-US" sz="1400" dirty="0" smtClean="0">
                <a:solidFill>
                  <a:srgbClr val="00B050"/>
                </a:solidFill>
              </a:rPr>
              <a:t>// handle all roots with just one thread</a:t>
            </a:r>
          </a:p>
          <a:p>
            <a:r>
              <a:rPr lang="en-US" sz="1400" dirty="0"/>
              <a:t> </a:t>
            </a:r>
            <a:r>
              <a:rPr lang="en-US" sz="1400" dirty="0" smtClean="0"/>
              <a:t>   </a:t>
            </a:r>
            <a:r>
              <a:rPr lang="en-US" sz="1400" dirty="0" smtClean="0">
                <a:solidFill>
                  <a:srgbClr val="00B050"/>
                </a:solidFill>
              </a:rPr>
              <a:t>if (</a:t>
            </a:r>
            <a:r>
              <a:rPr lang="en-US" sz="1400" dirty="0" err="1" smtClean="0">
                <a:solidFill>
                  <a:srgbClr val="00B050"/>
                </a:solidFill>
              </a:rPr>
              <a:t>env</a:t>
            </a:r>
            <a:r>
              <a:rPr lang="en-US" sz="1400" dirty="0" smtClean="0">
                <a:solidFill>
                  <a:srgbClr val="00B050"/>
                </a:solidFill>
              </a:rPr>
              <a:t>-&gt;_</a:t>
            </a:r>
            <a:r>
              <a:rPr lang="en-US" sz="1400" dirty="0" err="1" smtClean="0">
                <a:solidFill>
                  <a:srgbClr val="00B050"/>
                </a:solidFill>
              </a:rPr>
              <a:t>currentTask</a:t>
            </a:r>
            <a:r>
              <a:rPr lang="en-US" sz="1400" dirty="0">
                <a:solidFill>
                  <a:srgbClr val="00B050"/>
                </a:solidFill>
              </a:rPr>
              <a:t>-&gt;</a:t>
            </a:r>
            <a:r>
              <a:rPr lang="en-US" sz="1400" dirty="0" err="1" smtClean="0">
                <a:solidFill>
                  <a:srgbClr val="00B050"/>
                </a:solidFill>
              </a:rPr>
              <a:t>synchronizeGCThreadsAndReleaseSingleThread</a:t>
            </a:r>
            <a:r>
              <a:rPr lang="en-US" sz="1400" dirty="0" smtClean="0">
                <a:solidFill>
                  <a:srgbClr val="00B050"/>
                </a:solidFill>
              </a:rPr>
              <a:t>(</a:t>
            </a:r>
            <a:r>
              <a:rPr lang="en-US" sz="1400" dirty="0" err="1" smtClean="0">
                <a:solidFill>
                  <a:srgbClr val="00B050"/>
                </a:solidFill>
              </a:rPr>
              <a:t>env</a:t>
            </a:r>
            <a:r>
              <a:rPr lang="en-US" sz="1400" dirty="0">
                <a:solidFill>
                  <a:srgbClr val="00B050"/>
                </a:solidFill>
              </a:rPr>
              <a:t>, UNIQUE_ID)) </a:t>
            </a:r>
            <a:r>
              <a:rPr lang="en-US" sz="1400" dirty="0" smtClean="0">
                <a:solidFill>
                  <a:srgbClr val="00B050"/>
                </a:solidFill>
              </a:rPr>
              <a:t>{</a:t>
            </a:r>
          </a:p>
          <a:p>
            <a:r>
              <a:rPr lang="en-US" sz="1400" dirty="0">
                <a:solidFill>
                  <a:srgbClr val="00B050"/>
                </a:solidFill>
              </a:rPr>
              <a:t> </a:t>
            </a:r>
            <a:r>
              <a:rPr lang="en-US" sz="1400" dirty="0" smtClean="0">
                <a:solidFill>
                  <a:srgbClr val="00B050"/>
                </a:solidFill>
              </a:rPr>
              <a:t>        </a:t>
            </a:r>
            <a:r>
              <a:rPr lang="en-US" sz="1400" dirty="0" smtClean="0">
                <a:solidFill>
                  <a:schemeClr val="tx2"/>
                </a:solidFill>
              </a:rPr>
              <a:t>// </a:t>
            </a:r>
            <a:r>
              <a:rPr lang="en-US" sz="1400" dirty="0">
                <a:solidFill>
                  <a:schemeClr val="tx2"/>
                </a:solidFill>
              </a:rPr>
              <a:t>call actual CSOM function for marking roots</a:t>
            </a:r>
          </a:p>
          <a:p>
            <a:r>
              <a:rPr lang="en-US" sz="1400" dirty="0" smtClean="0"/>
              <a:t>         </a:t>
            </a:r>
            <a:r>
              <a:rPr lang="en-US" sz="1400" dirty="0" err="1" smtClean="0">
                <a:solidFill>
                  <a:srgbClr val="00B050"/>
                </a:solidFill>
              </a:rPr>
              <a:t>gc_mark_reachable_objects</a:t>
            </a:r>
            <a:r>
              <a:rPr lang="en-US" sz="1400" dirty="0" smtClean="0">
                <a:solidFill>
                  <a:srgbClr val="00B050"/>
                </a:solidFill>
              </a:rPr>
              <a:t>();  </a:t>
            </a:r>
            <a:r>
              <a:rPr lang="en-US" sz="1400" b="1" dirty="0" smtClean="0">
                <a:solidFill>
                  <a:srgbClr val="00B050"/>
                </a:solidFill>
              </a:rPr>
              <a:t>//</a:t>
            </a:r>
            <a:r>
              <a:rPr lang="en-US" sz="1400" b="1" dirty="0" smtClean="0">
                <a:solidFill>
                  <a:srgbClr val="00B050"/>
                </a:solidFill>
                <a:sym typeface="Wingdings" panose="05000000000000000000" pitchFamily="2" charset="2"/>
              </a:rPr>
              <a:t>&lt;-- this function was not changes at all</a:t>
            </a:r>
            <a:endParaRPr lang="en-US" sz="1400" b="1" dirty="0" smtClean="0">
              <a:solidFill>
                <a:srgbClr val="00B050"/>
              </a:solidFill>
            </a:endParaRPr>
          </a:p>
          <a:p>
            <a:r>
              <a:rPr lang="en-US" sz="1400" dirty="0">
                <a:solidFill>
                  <a:srgbClr val="00B050"/>
                </a:solidFill>
              </a:rPr>
              <a:t> </a:t>
            </a:r>
            <a:r>
              <a:rPr lang="en-US" sz="1400" dirty="0" smtClean="0">
                <a:solidFill>
                  <a:srgbClr val="00B050"/>
                </a:solidFill>
              </a:rPr>
              <a:t>        </a:t>
            </a:r>
            <a:r>
              <a:rPr lang="en-US" sz="1400" dirty="0" err="1" smtClean="0">
                <a:solidFill>
                  <a:srgbClr val="00B050"/>
                </a:solidFill>
              </a:rPr>
              <a:t>env</a:t>
            </a:r>
            <a:r>
              <a:rPr lang="en-US" sz="1400" dirty="0" smtClean="0">
                <a:solidFill>
                  <a:srgbClr val="00B050"/>
                </a:solidFill>
              </a:rPr>
              <a:t>-&gt;_</a:t>
            </a:r>
            <a:r>
              <a:rPr lang="en-US" sz="1400" dirty="0" err="1" smtClean="0">
                <a:solidFill>
                  <a:srgbClr val="00B050"/>
                </a:solidFill>
              </a:rPr>
              <a:t>currentTask</a:t>
            </a:r>
            <a:r>
              <a:rPr lang="en-US" sz="1400" dirty="0" smtClean="0">
                <a:solidFill>
                  <a:srgbClr val="00B050"/>
                </a:solidFill>
              </a:rPr>
              <a:t>-&gt;</a:t>
            </a:r>
            <a:r>
              <a:rPr lang="en-US" sz="1400" dirty="0" err="1" smtClean="0">
                <a:solidFill>
                  <a:srgbClr val="00B050"/>
                </a:solidFill>
              </a:rPr>
              <a:t>releaseSyncrhonizedGCThreads</a:t>
            </a:r>
            <a:r>
              <a:rPr lang="en-US" sz="1400" dirty="0" smtClean="0">
                <a:solidFill>
                  <a:srgbClr val="00B050"/>
                </a:solidFill>
              </a:rPr>
              <a:t>(</a:t>
            </a:r>
            <a:r>
              <a:rPr lang="en-US" sz="1400" dirty="0" err="1" smtClean="0">
                <a:solidFill>
                  <a:srgbClr val="00B050"/>
                </a:solidFill>
              </a:rPr>
              <a:t>env</a:t>
            </a:r>
            <a:r>
              <a:rPr lang="en-US" sz="1400" dirty="0" smtClean="0">
                <a:solidFill>
                  <a:srgbClr val="00B050"/>
                </a:solidFill>
              </a:rPr>
              <a:t>);</a:t>
            </a:r>
          </a:p>
          <a:p>
            <a:r>
              <a:rPr lang="en-US" sz="1400" dirty="0">
                <a:solidFill>
                  <a:srgbClr val="00B050"/>
                </a:solidFill>
              </a:rPr>
              <a:t> </a:t>
            </a:r>
            <a:r>
              <a:rPr lang="en-US" sz="1400" dirty="0" smtClean="0">
                <a:solidFill>
                  <a:srgbClr val="00B050"/>
                </a:solidFill>
              </a:rPr>
              <a:t>   }</a:t>
            </a:r>
            <a:endParaRPr lang="en-US" sz="1400" dirty="0">
              <a:solidFill>
                <a:srgbClr val="00B050"/>
              </a:solidFill>
            </a:endParaRPr>
          </a:p>
          <a:p>
            <a:r>
              <a:rPr lang="en-US" sz="1400" dirty="0" smtClean="0"/>
              <a:t>}</a:t>
            </a:r>
            <a:endParaRPr lang="en-US" sz="1400" dirty="0"/>
          </a:p>
        </p:txBody>
      </p:sp>
      <p:sp>
        <p:nvSpPr>
          <p:cNvPr id="7" name="TextBox 6"/>
          <p:cNvSpPr txBox="1"/>
          <p:nvPr/>
        </p:nvSpPr>
        <p:spPr>
          <a:xfrm>
            <a:off x="604800" y="4384800"/>
            <a:ext cx="4652236" cy="313932"/>
          </a:xfrm>
          <a:prstGeom prst="rect">
            <a:avLst/>
          </a:prstGeom>
          <a:noFill/>
        </p:spPr>
        <p:txBody>
          <a:bodyPr wrap="none" rtlCol="0">
            <a:spAutoFit/>
          </a:bodyPr>
          <a:lstStyle/>
          <a:p>
            <a:r>
              <a:rPr lang="en-US" sz="1600" dirty="0" smtClean="0"/>
              <a:t>File: CSOM/glue/CollectorLanguageInterface.cpp</a:t>
            </a:r>
            <a:endParaRPr lang="en-US" sz="1600" dirty="0"/>
          </a:p>
        </p:txBody>
      </p:sp>
    </p:spTree>
    <p:extLst>
      <p:ext uri="{BB962C8B-B14F-4D97-AF65-F5344CB8AC3E}">
        <p14:creationId xmlns:p14="http://schemas.microsoft.com/office/powerpoint/2010/main" val="1413833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Resurgence of polyglot</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a:t>
            </a:fld>
            <a:endParaRPr lang="en-US" dirty="0"/>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249" y="1344199"/>
            <a:ext cx="622675" cy="1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411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CSOM results</a:t>
            </a:r>
            <a:endParaRPr lang="en-US" dirty="0"/>
          </a:p>
        </p:txBody>
      </p:sp>
      <p:sp>
        <p:nvSpPr>
          <p:cNvPr id="61443" name="Rectangle 3"/>
          <p:cNvSpPr>
            <a:spLocks noGrp="1" noChangeArrowheads="1"/>
          </p:cNvSpPr>
          <p:nvPr>
            <p:ph idx="1"/>
          </p:nvPr>
        </p:nvSpPr>
        <p:spPr/>
        <p:txBody>
          <a:bodyPr/>
          <a:lstStyle/>
          <a:p>
            <a:pPr marL="230712" indent="-230712">
              <a:spcBef>
                <a:spcPts val="0"/>
              </a:spcBef>
              <a:defRPr/>
            </a:pPr>
            <a:r>
              <a:rPr lang="en-US" sz="1800" dirty="0" smtClean="0">
                <a:solidFill>
                  <a:schemeClr val="tx2"/>
                </a:solidFill>
              </a:rPr>
              <a:t>With this small </a:t>
            </a:r>
            <a:r>
              <a:rPr lang="en-US" sz="1800" dirty="0" err="1" smtClean="0">
                <a:solidFill>
                  <a:schemeClr val="tx2"/>
                </a:solidFill>
              </a:rPr>
              <a:t>changeset</a:t>
            </a:r>
            <a:r>
              <a:rPr lang="en-US" sz="1800" dirty="0" smtClean="0">
                <a:solidFill>
                  <a:schemeClr val="tx2"/>
                </a:solidFill>
              </a:rPr>
              <a:t> you get</a:t>
            </a:r>
          </a:p>
          <a:p>
            <a:pPr marL="567262" lvl="1" indent="-230712">
              <a:spcBef>
                <a:spcPts val="0"/>
              </a:spcBef>
              <a:defRPr/>
            </a:pPr>
            <a:r>
              <a:rPr lang="en-US" sz="1800" dirty="0" smtClean="0">
                <a:solidFill>
                  <a:schemeClr val="tx2"/>
                </a:solidFill>
              </a:rPr>
              <a:t>Object allocation</a:t>
            </a:r>
          </a:p>
          <a:p>
            <a:pPr marL="567262" lvl="1" indent="-230712">
              <a:spcBef>
                <a:spcPts val="0"/>
              </a:spcBef>
              <a:defRPr/>
            </a:pPr>
            <a:r>
              <a:rPr lang="en-US" sz="1800" dirty="0" smtClean="0">
                <a:solidFill>
                  <a:schemeClr val="tx2"/>
                </a:solidFill>
              </a:rPr>
              <a:t>Parallel mark / sweep collector</a:t>
            </a:r>
          </a:p>
          <a:p>
            <a:pPr marL="567262" lvl="1" indent="-230712">
              <a:spcBef>
                <a:spcPts val="0"/>
              </a:spcBef>
              <a:defRPr/>
            </a:pPr>
            <a:r>
              <a:rPr lang="en-US" sz="1800" dirty="0" err="1" smtClean="0">
                <a:solidFill>
                  <a:schemeClr val="tx2"/>
                </a:solidFill>
              </a:rPr>
              <a:t>verbose:gc</a:t>
            </a:r>
            <a:r>
              <a:rPr lang="en-US" sz="1800" dirty="0" smtClean="0">
                <a:solidFill>
                  <a:schemeClr val="tx2"/>
                </a:solidFill>
              </a:rPr>
              <a:t> output which can be consumed by GCMV</a:t>
            </a:r>
          </a:p>
          <a:p>
            <a:pPr marL="230712" indent="-230712">
              <a:spcBef>
                <a:spcPts val="0"/>
              </a:spcBef>
              <a:defRPr/>
            </a:pPr>
            <a:r>
              <a:rPr lang="en-US" sz="1800" dirty="0" smtClean="0">
                <a:solidFill>
                  <a:schemeClr val="tx2"/>
                </a:solidFill>
              </a:rPr>
              <a:t>Passes all CSOM tests and benchmarks</a:t>
            </a:r>
          </a:p>
          <a:p>
            <a:pPr marL="567262" lvl="1" indent="-230712">
              <a:spcBef>
                <a:spcPts val="0"/>
              </a:spcBef>
              <a:defRPr/>
            </a:pPr>
            <a:r>
              <a:rPr lang="en-US" sz="1800" dirty="0" smtClean="0">
                <a:solidFill>
                  <a:schemeClr val="tx2"/>
                </a:solidFill>
              </a:rPr>
              <a:t>Full benchmark suite is about 20% faster</a:t>
            </a:r>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40</a:t>
            </a:fld>
            <a:endParaRPr lang="en-US" dirty="0"/>
          </a:p>
        </p:txBody>
      </p:sp>
    </p:spTree>
    <p:extLst>
      <p:ext uri="{BB962C8B-B14F-4D97-AF65-F5344CB8AC3E}">
        <p14:creationId xmlns:p14="http://schemas.microsoft.com/office/powerpoint/2010/main" val="289404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CSOM </a:t>
            </a:r>
            <a:r>
              <a:rPr lang="en-US" dirty="0" err="1" smtClean="0"/>
              <a:t>verbose:gc</a:t>
            </a:r>
            <a:r>
              <a:rPr lang="en-US" dirty="0" smtClean="0"/>
              <a:t> output</a:t>
            </a:r>
            <a:endParaRPr lang="en-US" dirty="0"/>
          </a:p>
        </p:txBody>
      </p:sp>
      <p:sp>
        <p:nvSpPr>
          <p:cNvPr id="61443" name="Rectangle 3"/>
          <p:cNvSpPr>
            <a:spLocks noGrp="1" noChangeArrowheads="1"/>
          </p:cNvSpPr>
          <p:nvPr>
            <p:ph idx="1"/>
          </p:nvPr>
        </p:nvSpPr>
        <p:spPr/>
        <p:txBody>
          <a:bodyPr/>
          <a:lstStyle/>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41</a:t>
            </a:fld>
            <a:endParaRPr lang="en-US" dirty="0"/>
          </a:p>
        </p:txBody>
      </p:sp>
      <p:sp>
        <p:nvSpPr>
          <p:cNvPr id="6" name="Rectangle 1"/>
          <p:cNvSpPr>
            <a:spLocks noChangeArrowheads="1"/>
          </p:cNvSpPr>
          <p:nvPr/>
        </p:nvSpPr>
        <p:spPr bwMode="auto">
          <a:xfrm>
            <a:off x="194399" y="1035750"/>
            <a:ext cx="8821013"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6D6E70"/>
              </a:buClr>
              <a:buSzPct val="90000"/>
              <a:buFont typeface="Wingdings" panose="05000000000000000000" pitchFamily="2" charset="2"/>
              <a:buChar char="§"/>
              <a:defRPr sz="2100">
                <a:solidFill>
                  <a:srgbClr val="6D6E70"/>
                </a:solidFill>
                <a:latin typeface="Arial" panose="020B0604020202020204" pitchFamily="34" charset="0"/>
                <a:cs typeface="Arial" panose="020B0604020202020204" pitchFamily="34" charset="0"/>
              </a:defRPr>
            </a:lvl1pPr>
            <a:lvl2pPr indent="-217488">
              <a:buClr>
                <a:srgbClr val="6D6E70"/>
              </a:buClr>
              <a:buSzPct val="90000"/>
              <a:buFont typeface="Arial" panose="020B0604020202020204" pitchFamily="34" charset="0"/>
              <a:buChar char="–"/>
              <a:defRPr sz="2100">
                <a:solidFill>
                  <a:srgbClr val="6D6E70"/>
                </a:solidFill>
                <a:latin typeface="Arial" panose="020B0604020202020204" pitchFamily="34" charset="0"/>
                <a:cs typeface="Arial" panose="020B0604020202020204" pitchFamily="34" charset="0"/>
              </a:defRPr>
            </a:lvl2pPr>
            <a:lvl3pPr marL="1143000" indent="-228600">
              <a:buClr>
                <a:srgbClr val="6D6E70"/>
              </a:buClr>
              <a:buSzPct val="90000"/>
              <a:buFont typeface="Wingdings" panose="05000000000000000000" pitchFamily="2" charset="2"/>
              <a:buChar char="§"/>
              <a:defRPr sz="2100">
                <a:solidFill>
                  <a:srgbClr val="6D6E70"/>
                </a:solidFill>
                <a:latin typeface="Arial" panose="020B0604020202020204" pitchFamily="34" charset="0"/>
                <a:cs typeface="Arial" panose="020B0604020202020204" pitchFamily="34" charset="0"/>
              </a:defRPr>
            </a:lvl3pPr>
            <a:lvl4pPr marL="1600200" indent="-228600">
              <a:spcBef>
                <a:spcPct val="20000"/>
              </a:spcBef>
              <a:buClr>
                <a:schemeClr val="bg1"/>
              </a:buClr>
              <a:defRPr sz="21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Char char="»"/>
              <a:defRPr sz="2100">
                <a:solidFill>
                  <a:schemeClr val="bg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bg1"/>
              </a:buClr>
              <a:buChar char="»"/>
              <a:defRPr sz="2100">
                <a:solidFill>
                  <a:schemeClr val="bg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bg1"/>
              </a:buClr>
              <a:buChar char="»"/>
              <a:defRPr sz="2100">
                <a:solidFill>
                  <a:schemeClr val="bg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bg1"/>
              </a:buClr>
              <a:buChar char="»"/>
              <a:defRPr sz="2100">
                <a:solidFill>
                  <a:schemeClr val="bg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bg1"/>
              </a:buClr>
              <a:buChar char="»"/>
              <a:defRPr sz="2100">
                <a:solidFill>
                  <a:schemeClr val="bg1"/>
                </a:solidFill>
                <a:latin typeface="Arial" panose="020B0604020202020204" pitchFamily="34" charset="0"/>
                <a:cs typeface="Arial" panose="020B0604020202020204" pitchFamily="34" charset="0"/>
              </a:defRPr>
            </a:lvl9pPr>
          </a:lstStyle>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&lt;cycle-start id="2" type="global" </a:t>
            </a:r>
            <a:r>
              <a:rPr lang="en-US" sz="1000" dirty="0" err="1">
                <a:solidFill>
                  <a:schemeClr val="tx2"/>
                </a:solidFill>
                <a:latin typeface="Calibri" panose="020F0502020204030204" pitchFamily="34" charset="0"/>
                <a:cs typeface="Courier New" panose="02070309020205020404" pitchFamily="49" charset="0"/>
              </a:rPr>
              <a:t>contextid</a:t>
            </a:r>
            <a:r>
              <a:rPr lang="en-US" sz="1000" dirty="0">
                <a:solidFill>
                  <a:schemeClr val="tx2"/>
                </a:solidFill>
                <a:latin typeface="Calibri" panose="020F0502020204030204" pitchFamily="34" charset="0"/>
                <a:cs typeface="Courier New" panose="02070309020205020404" pitchFamily="49" charset="0"/>
              </a:rPr>
              <a:t>="0" timestamp="</a:t>
            </a:r>
            <a:r>
              <a:rPr lang="en-US" sz="1000" dirty="0" smtClean="0">
                <a:solidFill>
                  <a:schemeClr val="tx2"/>
                </a:solidFill>
                <a:latin typeface="Calibri" panose="020F0502020204030204" pitchFamily="34" charset="0"/>
                <a:cs typeface="Courier New" panose="02070309020205020404" pitchFamily="49" charset="0"/>
              </a:rPr>
              <a:t>2015-10-27T17:21:58.105</a:t>
            </a:r>
            <a:r>
              <a:rPr lang="en-US" sz="1000" dirty="0">
                <a:solidFill>
                  <a:schemeClr val="tx2"/>
                </a:solidFill>
                <a:latin typeface="Calibri" panose="020F0502020204030204" pitchFamily="34" charset="0"/>
                <a:cs typeface="Courier New" panose="02070309020205020404" pitchFamily="49" charset="0"/>
              </a:rPr>
              <a:t>" </a:t>
            </a:r>
            <a:r>
              <a:rPr lang="en-US" sz="1000" dirty="0" err="1">
                <a:solidFill>
                  <a:schemeClr val="tx2"/>
                </a:solidFill>
                <a:latin typeface="Calibri" panose="020F0502020204030204" pitchFamily="34" charset="0"/>
                <a:cs typeface="Courier New" panose="02070309020205020404" pitchFamily="49" charset="0"/>
              </a:rPr>
              <a:t>intervalms</a:t>
            </a:r>
            <a:r>
              <a:rPr lang="en-US" sz="1000" dirty="0">
                <a:solidFill>
                  <a:schemeClr val="tx2"/>
                </a:solidFill>
                <a:latin typeface="Calibri" panose="020F0502020204030204" pitchFamily="34" charset="0"/>
                <a:cs typeface="Courier New" panose="02070309020205020404" pitchFamily="49" charset="0"/>
              </a:rPr>
              <a:t>="5066.731"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-start id="3" type="global" </a:t>
            </a:r>
            <a:r>
              <a:rPr lang="en-US" sz="1000" dirty="0" err="1">
                <a:solidFill>
                  <a:schemeClr val="tx2"/>
                </a:solidFill>
                <a:latin typeface="Calibri" panose="020F0502020204030204" pitchFamily="34" charset="0"/>
                <a:cs typeface="Courier New" panose="02070309020205020404" pitchFamily="49" charset="0"/>
              </a:rPr>
              <a:t>contextid</a:t>
            </a:r>
            <a:r>
              <a:rPr lang="en-US" sz="1000" dirty="0">
                <a:solidFill>
                  <a:schemeClr val="tx2"/>
                </a:solidFill>
                <a:latin typeface="Calibri" panose="020F0502020204030204" pitchFamily="34" charset="0"/>
                <a:cs typeface="Courier New" panose="02070309020205020404" pitchFamily="49" charset="0"/>
              </a:rPr>
              <a:t>="2" timestamp</a:t>
            </a:r>
            <a:r>
              <a:rPr lang="en-US" sz="1000" dirty="0" smtClean="0">
                <a:solidFill>
                  <a:schemeClr val="tx2"/>
                </a:solidFill>
                <a:latin typeface="Calibri" panose="020F0502020204030204" pitchFamily="34" charset="0"/>
                <a:cs typeface="Courier New" panose="02070309020205020404" pitchFamily="49" charset="0"/>
              </a:rPr>
              <a:t>="</a:t>
            </a:r>
            <a:r>
              <a:rPr lang="en-US" sz="1000" dirty="0">
                <a:solidFill>
                  <a:schemeClr val="tx2"/>
                </a:solidFill>
                <a:latin typeface="Calibri" panose="020F0502020204030204" pitchFamily="34" charset="0"/>
                <a:cs typeface="Courier New" panose="02070309020205020404" pitchFamily="49" charset="0"/>
              </a:rPr>
              <a:t>2015-10-27</a:t>
            </a:r>
            <a:r>
              <a:rPr lang="en-US" sz="1000" dirty="0" smtClean="0">
                <a:solidFill>
                  <a:schemeClr val="tx2"/>
                </a:solidFill>
                <a:latin typeface="Calibri" panose="020F0502020204030204" pitchFamily="34" charset="0"/>
                <a:cs typeface="Courier New" panose="02070309020205020404" pitchFamily="49" charset="0"/>
              </a:rPr>
              <a:t>T17:21:58.105</a:t>
            </a:r>
            <a:r>
              <a:rPr lang="en-US" sz="1000" dirty="0">
                <a:solidFill>
                  <a:schemeClr val="tx2"/>
                </a:solidFill>
                <a:latin typeface="Calibri" panose="020F0502020204030204" pitchFamily="34" charset="0"/>
                <a:cs typeface="Courier New" panose="02070309020205020404" pitchFamily="49" charset="0"/>
              </a:rPr>
              <a:t>"&gt;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t>
            </a:r>
            <a:r>
              <a:rPr lang="en-US" sz="1000" dirty="0" err="1">
                <a:solidFill>
                  <a:schemeClr val="tx2"/>
                </a:solidFill>
                <a:latin typeface="Calibri" panose="020F0502020204030204" pitchFamily="34" charset="0"/>
                <a:cs typeface="Courier New" panose="02070309020205020404" pitchFamily="49" charset="0"/>
              </a:rPr>
              <a:t>mem</a:t>
            </a:r>
            <a:r>
              <a:rPr lang="en-US" sz="1000" dirty="0">
                <a:solidFill>
                  <a:schemeClr val="tx2"/>
                </a:solidFill>
                <a:latin typeface="Calibri" panose="020F0502020204030204" pitchFamily="34" charset="0"/>
                <a:cs typeface="Courier New" panose="02070309020205020404" pitchFamily="49" charset="0"/>
              </a:rPr>
              <a:t>-info id="4" free="596848" total="4194304" percent="14"&gt;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t>
            </a:r>
            <a:r>
              <a:rPr lang="en-US" sz="1000" dirty="0" err="1">
                <a:solidFill>
                  <a:schemeClr val="tx2"/>
                </a:solidFill>
                <a:latin typeface="Calibri" panose="020F0502020204030204" pitchFamily="34" charset="0"/>
                <a:cs typeface="Courier New" panose="02070309020205020404" pitchFamily="49" charset="0"/>
              </a:rPr>
              <a:t>mem</a:t>
            </a:r>
            <a:r>
              <a:rPr lang="en-US" sz="1000" dirty="0">
                <a:solidFill>
                  <a:schemeClr val="tx2"/>
                </a:solidFill>
                <a:latin typeface="Calibri" panose="020F0502020204030204" pitchFamily="34" charset="0"/>
                <a:cs typeface="Courier New" panose="02070309020205020404" pitchFamily="49" charset="0"/>
              </a:rPr>
              <a:t> type="tenure" free="596848" total="4194304" percent="14"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t>
            </a:r>
            <a:r>
              <a:rPr lang="en-US" sz="1000" dirty="0" err="1">
                <a:solidFill>
                  <a:schemeClr val="tx2"/>
                </a:solidFill>
                <a:latin typeface="Calibri" panose="020F0502020204030204" pitchFamily="34" charset="0"/>
                <a:cs typeface="Courier New" panose="02070309020205020404" pitchFamily="49" charset="0"/>
              </a:rPr>
              <a:t>mem</a:t>
            </a:r>
            <a:r>
              <a:rPr lang="en-US" sz="1000" dirty="0">
                <a:solidFill>
                  <a:schemeClr val="tx2"/>
                </a:solidFill>
                <a:latin typeface="Calibri" panose="020F0502020204030204" pitchFamily="34" charset="0"/>
                <a:cs typeface="Courier New" panose="02070309020205020404" pitchFamily="49" charset="0"/>
              </a:rPr>
              <a:t>-info&gt;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-start&gt;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&lt;allocation-stats </a:t>
            </a:r>
            <a:r>
              <a:rPr lang="en-US" sz="1000" dirty="0" err="1">
                <a:solidFill>
                  <a:schemeClr val="tx2"/>
                </a:solidFill>
                <a:latin typeface="Calibri" panose="020F0502020204030204" pitchFamily="34" charset="0"/>
                <a:cs typeface="Courier New" panose="02070309020205020404" pitchFamily="49" charset="0"/>
              </a:rPr>
              <a:t>totalBytes</a:t>
            </a:r>
            <a:r>
              <a:rPr lang="en-US" sz="1000" dirty="0">
                <a:solidFill>
                  <a:schemeClr val="tx2"/>
                </a:solidFill>
                <a:latin typeface="Calibri" panose="020F0502020204030204" pitchFamily="34" charset="0"/>
                <a:cs typeface="Courier New" panose="02070309020205020404" pitchFamily="49" charset="0"/>
              </a:rPr>
              <a:t>="3596216"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&lt;allocated-bytes non-</a:t>
            </a:r>
            <a:r>
              <a:rPr lang="en-US" sz="1000" dirty="0" err="1">
                <a:solidFill>
                  <a:schemeClr val="tx2"/>
                </a:solidFill>
                <a:latin typeface="Calibri" panose="020F0502020204030204" pitchFamily="34" charset="0"/>
                <a:cs typeface="Courier New" panose="02070309020205020404" pitchFamily="49" charset="0"/>
              </a:rPr>
              <a:t>tlh</a:t>
            </a:r>
            <a:r>
              <a:rPr lang="en-US" sz="1000" dirty="0">
                <a:solidFill>
                  <a:schemeClr val="tx2"/>
                </a:solidFill>
                <a:latin typeface="Calibri" panose="020F0502020204030204" pitchFamily="34" charset="0"/>
                <a:cs typeface="Courier New" panose="02070309020205020404" pitchFamily="49" charset="0"/>
              </a:rPr>
              <a:t>="720016" </a:t>
            </a:r>
            <a:r>
              <a:rPr lang="en-US" sz="1000" dirty="0" err="1">
                <a:solidFill>
                  <a:schemeClr val="tx2"/>
                </a:solidFill>
                <a:latin typeface="Calibri" panose="020F0502020204030204" pitchFamily="34" charset="0"/>
                <a:cs typeface="Courier New" panose="02070309020205020404" pitchFamily="49" charset="0"/>
              </a:rPr>
              <a:t>tlh</a:t>
            </a:r>
            <a:r>
              <a:rPr lang="en-US" sz="1000" dirty="0">
                <a:solidFill>
                  <a:schemeClr val="tx2"/>
                </a:solidFill>
                <a:latin typeface="Calibri" panose="020F0502020204030204" pitchFamily="34" charset="0"/>
                <a:cs typeface="Courier New" panose="02070309020205020404" pitchFamily="49" charset="0"/>
              </a:rPr>
              <a:t>="2876200"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&lt;/allocation-stats&gt;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-op id="5" type="mark" </a:t>
            </a:r>
            <a:r>
              <a:rPr lang="en-US" sz="1000" dirty="0" err="1">
                <a:solidFill>
                  <a:schemeClr val="tx2"/>
                </a:solidFill>
                <a:latin typeface="Calibri" panose="020F0502020204030204" pitchFamily="34" charset="0"/>
                <a:cs typeface="Courier New" panose="02070309020205020404" pitchFamily="49" charset="0"/>
              </a:rPr>
              <a:t>timems</a:t>
            </a:r>
            <a:r>
              <a:rPr lang="en-US" sz="1000" dirty="0">
                <a:solidFill>
                  <a:schemeClr val="tx2"/>
                </a:solidFill>
                <a:latin typeface="Calibri" panose="020F0502020204030204" pitchFamily="34" charset="0"/>
                <a:cs typeface="Courier New" panose="02070309020205020404" pitchFamily="49" charset="0"/>
              </a:rPr>
              <a:t>="4.881" </a:t>
            </a:r>
            <a:r>
              <a:rPr lang="en-US" sz="1000" dirty="0" err="1">
                <a:solidFill>
                  <a:schemeClr val="tx2"/>
                </a:solidFill>
                <a:latin typeface="Calibri" panose="020F0502020204030204" pitchFamily="34" charset="0"/>
                <a:cs typeface="Courier New" panose="02070309020205020404" pitchFamily="49" charset="0"/>
              </a:rPr>
              <a:t>contextid</a:t>
            </a:r>
            <a:r>
              <a:rPr lang="en-US" sz="1000" dirty="0">
                <a:solidFill>
                  <a:schemeClr val="tx2"/>
                </a:solidFill>
                <a:latin typeface="Calibri" panose="020F0502020204030204" pitchFamily="34" charset="0"/>
                <a:cs typeface="Courier New" panose="02070309020205020404" pitchFamily="49" charset="0"/>
              </a:rPr>
              <a:t>="2" timestamp</a:t>
            </a:r>
            <a:r>
              <a:rPr lang="en-US" sz="1000" dirty="0" smtClean="0">
                <a:solidFill>
                  <a:schemeClr val="tx2"/>
                </a:solidFill>
                <a:latin typeface="Calibri" panose="020F0502020204030204" pitchFamily="34" charset="0"/>
                <a:cs typeface="Courier New" panose="02070309020205020404" pitchFamily="49" charset="0"/>
              </a:rPr>
              <a:t>="</a:t>
            </a:r>
            <a:r>
              <a:rPr lang="en-US" sz="1000" dirty="0">
                <a:solidFill>
                  <a:schemeClr val="tx2"/>
                </a:solidFill>
                <a:latin typeface="Calibri" panose="020F0502020204030204" pitchFamily="34" charset="0"/>
                <a:cs typeface="Courier New" panose="02070309020205020404" pitchFamily="49" charset="0"/>
              </a:rPr>
              <a:t>2015-10-27</a:t>
            </a:r>
            <a:r>
              <a:rPr lang="en-US" sz="1000" dirty="0" smtClean="0">
                <a:solidFill>
                  <a:schemeClr val="tx2"/>
                </a:solidFill>
                <a:latin typeface="Calibri" panose="020F0502020204030204" pitchFamily="34" charset="0"/>
                <a:cs typeface="Courier New" panose="02070309020205020404" pitchFamily="49" charset="0"/>
              </a:rPr>
              <a:t>T17:21:58.110</a:t>
            </a:r>
            <a:r>
              <a:rPr lang="en-US" sz="1000" dirty="0">
                <a:solidFill>
                  <a:schemeClr val="tx2"/>
                </a:solidFill>
                <a:latin typeface="Calibri" panose="020F0502020204030204" pitchFamily="34" charset="0"/>
                <a:cs typeface="Courier New" panose="02070309020205020404" pitchFamily="49" charset="0"/>
              </a:rPr>
              <a:t>"&gt;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&lt;trace-info </a:t>
            </a:r>
            <a:r>
              <a:rPr lang="en-US" sz="1000" dirty="0" err="1">
                <a:solidFill>
                  <a:schemeClr val="tx2"/>
                </a:solidFill>
                <a:latin typeface="Calibri" panose="020F0502020204030204" pitchFamily="34" charset="0"/>
                <a:cs typeface="Courier New" panose="02070309020205020404" pitchFamily="49" charset="0"/>
              </a:rPr>
              <a:t>objectcount</a:t>
            </a:r>
            <a:r>
              <a:rPr lang="en-US" sz="1000" dirty="0">
                <a:solidFill>
                  <a:schemeClr val="tx2"/>
                </a:solidFill>
                <a:latin typeface="Calibri" panose="020F0502020204030204" pitchFamily="34" charset="0"/>
                <a:cs typeface="Courier New" panose="02070309020205020404" pitchFamily="49" charset="0"/>
              </a:rPr>
              <a:t>="8914" </a:t>
            </a:r>
            <a:r>
              <a:rPr lang="en-US" sz="1000" dirty="0" err="1">
                <a:solidFill>
                  <a:schemeClr val="tx2"/>
                </a:solidFill>
                <a:latin typeface="Calibri" panose="020F0502020204030204" pitchFamily="34" charset="0"/>
                <a:cs typeface="Courier New" panose="02070309020205020404" pitchFamily="49" charset="0"/>
              </a:rPr>
              <a:t>scancount</a:t>
            </a:r>
            <a:r>
              <a:rPr lang="en-US" sz="1000" dirty="0">
                <a:solidFill>
                  <a:schemeClr val="tx2"/>
                </a:solidFill>
                <a:latin typeface="Calibri" panose="020F0502020204030204" pitchFamily="34" charset="0"/>
                <a:cs typeface="Courier New" panose="02070309020205020404" pitchFamily="49" charset="0"/>
              </a:rPr>
              <a:t>="7208" </a:t>
            </a:r>
            <a:r>
              <a:rPr lang="en-US" sz="1000" dirty="0" err="1">
                <a:solidFill>
                  <a:schemeClr val="tx2"/>
                </a:solidFill>
                <a:latin typeface="Calibri" panose="020F0502020204030204" pitchFamily="34" charset="0"/>
                <a:cs typeface="Courier New" panose="02070309020205020404" pitchFamily="49" charset="0"/>
              </a:rPr>
              <a:t>scanbytes</a:t>
            </a:r>
            <a:r>
              <a:rPr lang="en-US" sz="1000" dirty="0">
                <a:solidFill>
                  <a:schemeClr val="tx2"/>
                </a:solidFill>
                <a:latin typeface="Calibri" panose="020F0502020204030204" pitchFamily="34" charset="0"/>
                <a:cs typeface="Courier New" panose="02070309020205020404" pitchFamily="49" charset="0"/>
              </a:rPr>
              <a:t>="288320"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-op&gt;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-op id="8" type="sweep" </a:t>
            </a:r>
            <a:r>
              <a:rPr lang="en-US" sz="1000" dirty="0" err="1">
                <a:solidFill>
                  <a:schemeClr val="tx2"/>
                </a:solidFill>
                <a:latin typeface="Calibri" panose="020F0502020204030204" pitchFamily="34" charset="0"/>
                <a:cs typeface="Courier New" panose="02070309020205020404" pitchFamily="49" charset="0"/>
              </a:rPr>
              <a:t>timems</a:t>
            </a:r>
            <a:r>
              <a:rPr lang="en-US" sz="1000" dirty="0">
                <a:solidFill>
                  <a:schemeClr val="tx2"/>
                </a:solidFill>
                <a:latin typeface="Calibri" panose="020F0502020204030204" pitchFamily="34" charset="0"/>
                <a:cs typeface="Courier New" panose="02070309020205020404" pitchFamily="49" charset="0"/>
              </a:rPr>
              <a:t>="0.688" </a:t>
            </a:r>
            <a:r>
              <a:rPr lang="en-US" sz="1000" dirty="0" err="1">
                <a:solidFill>
                  <a:schemeClr val="tx2"/>
                </a:solidFill>
                <a:latin typeface="Calibri" panose="020F0502020204030204" pitchFamily="34" charset="0"/>
                <a:cs typeface="Courier New" panose="02070309020205020404" pitchFamily="49" charset="0"/>
              </a:rPr>
              <a:t>contextid</a:t>
            </a:r>
            <a:r>
              <a:rPr lang="en-US" sz="1000" dirty="0">
                <a:solidFill>
                  <a:schemeClr val="tx2"/>
                </a:solidFill>
                <a:latin typeface="Calibri" panose="020F0502020204030204" pitchFamily="34" charset="0"/>
                <a:cs typeface="Courier New" panose="02070309020205020404" pitchFamily="49" charset="0"/>
              </a:rPr>
              <a:t>="2" timestamp</a:t>
            </a:r>
            <a:r>
              <a:rPr lang="en-US" sz="1000" dirty="0" smtClean="0">
                <a:solidFill>
                  <a:schemeClr val="tx2"/>
                </a:solidFill>
                <a:latin typeface="Calibri" panose="020F0502020204030204" pitchFamily="34" charset="0"/>
                <a:cs typeface="Courier New" panose="02070309020205020404" pitchFamily="49" charset="0"/>
              </a:rPr>
              <a:t>="</a:t>
            </a:r>
            <a:r>
              <a:rPr lang="en-US" sz="1000" dirty="0">
                <a:solidFill>
                  <a:schemeClr val="tx2"/>
                </a:solidFill>
                <a:latin typeface="Calibri" panose="020F0502020204030204" pitchFamily="34" charset="0"/>
                <a:cs typeface="Courier New" panose="02070309020205020404" pitchFamily="49" charset="0"/>
              </a:rPr>
              <a:t>2015-10-27</a:t>
            </a:r>
            <a:r>
              <a:rPr lang="en-US" sz="1000" dirty="0" smtClean="0">
                <a:solidFill>
                  <a:schemeClr val="tx2"/>
                </a:solidFill>
                <a:latin typeface="Calibri" panose="020F0502020204030204" pitchFamily="34" charset="0"/>
                <a:cs typeface="Courier New" panose="02070309020205020404" pitchFamily="49" charset="0"/>
              </a:rPr>
              <a:t>T17:21:58.111</a:t>
            </a:r>
            <a:r>
              <a:rPr lang="en-US" sz="1000" dirty="0">
                <a:solidFill>
                  <a:schemeClr val="tx2"/>
                </a:solidFill>
                <a:latin typeface="Calibri" panose="020F0502020204030204" pitchFamily="34" charset="0"/>
                <a:cs typeface="Courier New" panose="02070309020205020404" pitchFamily="49" charset="0"/>
              </a:rPr>
              <a:t>"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-end id="9" type="global" </a:t>
            </a:r>
            <a:r>
              <a:rPr lang="en-US" sz="1000" dirty="0" err="1">
                <a:solidFill>
                  <a:schemeClr val="tx2"/>
                </a:solidFill>
                <a:latin typeface="Calibri" panose="020F0502020204030204" pitchFamily="34" charset="0"/>
                <a:cs typeface="Courier New" panose="02070309020205020404" pitchFamily="49" charset="0"/>
              </a:rPr>
              <a:t>contextid</a:t>
            </a:r>
            <a:r>
              <a:rPr lang="en-US" sz="1000" dirty="0">
                <a:solidFill>
                  <a:schemeClr val="tx2"/>
                </a:solidFill>
                <a:latin typeface="Calibri" panose="020F0502020204030204" pitchFamily="34" charset="0"/>
                <a:cs typeface="Courier New" panose="02070309020205020404" pitchFamily="49" charset="0"/>
              </a:rPr>
              <a:t>="2" </a:t>
            </a:r>
            <a:r>
              <a:rPr lang="en-US" sz="1000" dirty="0" err="1">
                <a:solidFill>
                  <a:schemeClr val="tx2"/>
                </a:solidFill>
                <a:latin typeface="Calibri" panose="020F0502020204030204" pitchFamily="34" charset="0"/>
                <a:cs typeface="Courier New" panose="02070309020205020404" pitchFamily="49" charset="0"/>
              </a:rPr>
              <a:t>durationms</a:t>
            </a:r>
            <a:r>
              <a:rPr lang="en-US" sz="1000" dirty="0">
                <a:solidFill>
                  <a:schemeClr val="tx2"/>
                </a:solidFill>
                <a:latin typeface="Calibri" panose="020F0502020204030204" pitchFamily="34" charset="0"/>
                <a:cs typeface="Courier New" panose="02070309020205020404" pitchFamily="49" charset="0"/>
              </a:rPr>
              <a:t>="</a:t>
            </a:r>
            <a:r>
              <a:rPr lang="en-US" sz="1000" dirty="0" smtClean="0">
                <a:solidFill>
                  <a:schemeClr val="tx2"/>
                </a:solidFill>
                <a:latin typeface="Calibri" panose="020F0502020204030204" pitchFamily="34" charset="0"/>
                <a:cs typeface="Courier New" panose="02070309020205020404" pitchFamily="49" charset="0"/>
              </a:rPr>
              <a:t>5.89" </a:t>
            </a:r>
            <a:r>
              <a:rPr lang="en-US" sz="1000" dirty="0" err="1">
                <a:solidFill>
                  <a:schemeClr val="tx2"/>
                </a:solidFill>
                <a:latin typeface="Calibri" panose="020F0502020204030204" pitchFamily="34" charset="0"/>
                <a:cs typeface="Courier New" panose="02070309020205020404" pitchFamily="49" charset="0"/>
              </a:rPr>
              <a:t>usertimems</a:t>
            </a:r>
            <a:r>
              <a:rPr lang="en-US" sz="1000" dirty="0">
                <a:solidFill>
                  <a:schemeClr val="tx2"/>
                </a:solidFill>
                <a:latin typeface="Calibri" panose="020F0502020204030204" pitchFamily="34" charset="0"/>
                <a:cs typeface="Courier New" panose="02070309020205020404" pitchFamily="49" charset="0"/>
              </a:rPr>
              <a:t>="</a:t>
            </a:r>
            <a:r>
              <a:rPr lang="en-US" sz="1000" dirty="0" smtClean="0">
                <a:solidFill>
                  <a:schemeClr val="tx2"/>
                </a:solidFill>
                <a:latin typeface="Calibri" panose="020F0502020204030204" pitchFamily="34" charset="0"/>
                <a:cs typeface="Courier New" panose="02070309020205020404" pitchFamily="49" charset="0"/>
              </a:rPr>
              <a:t>7.99" </a:t>
            </a:r>
            <a:r>
              <a:rPr lang="en-US" sz="1000" dirty="0" err="1">
                <a:solidFill>
                  <a:schemeClr val="tx2"/>
                </a:solidFill>
                <a:latin typeface="Calibri" panose="020F0502020204030204" pitchFamily="34" charset="0"/>
                <a:cs typeface="Courier New" panose="02070309020205020404" pitchFamily="49" charset="0"/>
              </a:rPr>
              <a:t>systemtimems</a:t>
            </a:r>
            <a:r>
              <a:rPr lang="en-US" sz="1000" dirty="0">
                <a:solidFill>
                  <a:schemeClr val="tx2"/>
                </a:solidFill>
                <a:latin typeface="Calibri" panose="020F0502020204030204" pitchFamily="34" charset="0"/>
                <a:cs typeface="Courier New" panose="02070309020205020404" pitchFamily="49" charset="0"/>
              </a:rPr>
              <a:t>="</a:t>
            </a:r>
            <a:r>
              <a:rPr lang="en-US" sz="1000" dirty="0" smtClean="0">
                <a:solidFill>
                  <a:schemeClr val="tx2"/>
                </a:solidFill>
                <a:latin typeface="Calibri" panose="020F0502020204030204" pitchFamily="34" charset="0"/>
                <a:cs typeface="Courier New" panose="02070309020205020404" pitchFamily="49" charset="0"/>
              </a:rPr>
              <a:t>1.99" </a:t>
            </a:r>
            <a:r>
              <a:rPr lang="en-US" sz="1000" dirty="0">
                <a:solidFill>
                  <a:schemeClr val="tx2"/>
                </a:solidFill>
                <a:latin typeface="Calibri" panose="020F0502020204030204" pitchFamily="34" charset="0"/>
                <a:cs typeface="Courier New" panose="02070309020205020404" pitchFamily="49" charset="0"/>
              </a:rPr>
              <a:t>timestamp</a:t>
            </a:r>
            <a:r>
              <a:rPr lang="en-US" sz="1000" dirty="0" smtClean="0">
                <a:solidFill>
                  <a:schemeClr val="tx2"/>
                </a:solidFill>
                <a:latin typeface="Calibri" panose="020F0502020204030204" pitchFamily="34" charset="0"/>
                <a:cs typeface="Courier New" panose="02070309020205020404" pitchFamily="49" charset="0"/>
              </a:rPr>
              <a:t>="2015-10-27T17:21:58.112“  </a:t>
            </a:r>
            <a:r>
              <a:rPr lang="en-US" sz="1000" dirty="0" err="1" smtClean="0">
                <a:solidFill>
                  <a:schemeClr val="tx2"/>
                </a:solidFill>
                <a:latin typeface="Calibri" panose="020F0502020204030204" pitchFamily="34" charset="0"/>
                <a:cs typeface="Courier New" panose="02070309020205020404" pitchFamily="49" charset="0"/>
              </a:rPr>
              <a:t>activeThreads</a:t>
            </a:r>
            <a:r>
              <a:rPr lang="en-US" sz="1000" dirty="0">
                <a:solidFill>
                  <a:schemeClr val="tx2"/>
                </a:solidFill>
                <a:latin typeface="Calibri" panose="020F0502020204030204" pitchFamily="34" charset="0"/>
                <a:cs typeface="Courier New" panose="02070309020205020404" pitchFamily="49" charset="0"/>
              </a:rPr>
              <a:t>="2"&gt;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t>
            </a:r>
            <a:r>
              <a:rPr lang="en-US" sz="1000" dirty="0" err="1">
                <a:solidFill>
                  <a:schemeClr val="tx2"/>
                </a:solidFill>
                <a:latin typeface="Calibri" panose="020F0502020204030204" pitchFamily="34" charset="0"/>
                <a:cs typeface="Courier New" panose="02070309020205020404" pitchFamily="49" charset="0"/>
              </a:rPr>
              <a:t>mem</a:t>
            </a:r>
            <a:r>
              <a:rPr lang="en-US" sz="1000" dirty="0">
                <a:solidFill>
                  <a:schemeClr val="tx2"/>
                </a:solidFill>
                <a:latin typeface="Calibri" panose="020F0502020204030204" pitchFamily="34" charset="0"/>
                <a:cs typeface="Courier New" panose="02070309020205020404" pitchFamily="49" charset="0"/>
              </a:rPr>
              <a:t>-info id="10" free="2508160" total="4194304" percent="59"&gt;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t>
            </a:r>
            <a:r>
              <a:rPr lang="en-US" sz="1000" dirty="0" err="1">
                <a:solidFill>
                  <a:schemeClr val="tx2"/>
                </a:solidFill>
                <a:latin typeface="Calibri" panose="020F0502020204030204" pitchFamily="34" charset="0"/>
                <a:cs typeface="Courier New" panose="02070309020205020404" pitchFamily="49" charset="0"/>
              </a:rPr>
              <a:t>mem</a:t>
            </a:r>
            <a:r>
              <a:rPr lang="en-US" sz="1000" dirty="0">
                <a:solidFill>
                  <a:schemeClr val="tx2"/>
                </a:solidFill>
                <a:latin typeface="Calibri" panose="020F0502020204030204" pitchFamily="34" charset="0"/>
                <a:cs typeface="Courier New" panose="02070309020205020404" pitchFamily="49" charset="0"/>
              </a:rPr>
              <a:t> type="tenure" free="2508160" total="4194304" percent="59" micro-fragmented="297048" macro-fragmented="723458" /&gt;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  &lt;/</a:t>
            </a:r>
            <a:r>
              <a:rPr lang="en-US" sz="1000" dirty="0" err="1">
                <a:solidFill>
                  <a:schemeClr val="tx2"/>
                </a:solidFill>
                <a:latin typeface="Calibri" panose="020F0502020204030204" pitchFamily="34" charset="0"/>
                <a:cs typeface="Courier New" panose="02070309020205020404" pitchFamily="49" charset="0"/>
              </a:rPr>
              <a:t>mem</a:t>
            </a:r>
            <a:r>
              <a:rPr lang="en-US" sz="1000" dirty="0">
                <a:solidFill>
                  <a:schemeClr val="tx2"/>
                </a:solidFill>
                <a:latin typeface="Calibri" panose="020F0502020204030204" pitchFamily="34" charset="0"/>
                <a:cs typeface="Courier New" panose="02070309020205020404" pitchFamily="49" charset="0"/>
              </a:rPr>
              <a:t>-info&gt;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a:t>
            </a:r>
            <a:r>
              <a:rPr lang="en-US" sz="1000" dirty="0" err="1">
                <a:solidFill>
                  <a:schemeClr val="tx2"/>
                </a:solidFill>
                <a:latin typeface="Calibri" panose="020F0502020204030204" pitchFamily="34" charset="0"/>
                <a:cs typeface="Courier New" panose="02070309020205020404" pitchFamily="49" charset="0"/>
              </a:rPr>
              <a:t>gc</a:t>
            </a:r>
            <a:r>
              <a:rPr lang="en-US" sz="1000" dirty="0">
                <a:solidFill>
                  <a:schemeClr val="tx2"/>
                </a:solidFill>
                <a:latin typeface="Calibri" panose="020F0502020204030204" pitchFamily="34" charset="0"/>
                <a:cs typeface="Courier New" panose="02070309020205020404" pitchFamily="49" charset="0"/>
              </a:rPr>
              <a:t>-end&gt;</a:t>
            </a:r>
          </a:p>
          <a:p>
            <a:pPr>
              <a:spcBef>
                <a:spcPct val="20000"/>
              </a:spcBef>
              <a:buClrTx/>
              <a:buSzTx/>
              <a:buFont typeface="Arial" panose="020B0604020202020204" pitchFamily="34" charset="0"/>
              <a:buNone/>
            </a:pPr>
            <a:r>
              <a:rPr lang="en-US" sz="1000" dirty="0">
                <a:solidFill>
                  <a:schemeClr val="tx2"/>
                </a:solidFill>
                <a:latin typeface="Calibri" panose="020F0502020204030204" pitchFamily="34" charset="0"/>
                <a:cs typeface="Courier New" panose="02070309020205020404" pitchFamily="49" charset="0"/>
              </a:rPr>
              <a:t>&lt;cycle-end id="11" type="global" </a:t>
            </a:r>
            <a:r>
              <a:rPr lang="en-US" sz="1000" dirty="0" err="1">
                <a:solidFill>
                  <a:schemeClr val="tx2"/>
                </a:solidFill>
                <a:latin typeface="Calibri" panose="020F0502020204030204" pitchFamily="34" charset="0"/>
                <a:cs typeface="Courier New" panose="02070309020205020404" pitchFamily="49" charset="0"/>
              </a:rPr>
              <a:t>contextid</a:t>
            </a:r>
            <a:r>
              <a:rPr lang="en-US" sz="1000" dirty="0">
                <a:solidFill>
                  <a:schemeClr val="tx2"/>
                </a:solidFill>
                <a:latin typeface="Calibri" panose="020F0502020204030204" pitchFamily="34" charset="0"/>
                <a:cs typeface="Courier New" panose="02070309020205020404" pitchFamily="49" charset="0"/>
              </a:rPr>
              <a:t>="2" timestamp</a:t>
            </a:r>
            <a:r>
              <a:rPr lang="en-US" sz="1000" dirty="0" smtClean="0">
                <a:solidFill>
                  <a:schemeClr val="tx2"/>
                </a:solidFill>
                <a:latin typeface="Calibri" panose="020F0502020204030204" pitchFamily="34" charset="0"/>
                <a:cs typeface="Courier New" panose="02070309020205020404" pitchFamily="49" charset="0"/>
              </a:rPr>
              <a:t>="</a:t>
            </a:r>
            <a:r>
              <a:rPr lang="en-US" sz="1000" dirty="0">
                <a:solidFill>
                  <a:schemeClr val="tx2"/>
                </a:solidFill>
                <a:latin typeface="Calibri" panose="020F0502020204030204" pitchFamily="34" charset="0"/>
                <a:cs typeface="Courier New" panose="02070309020205020404" pitchFamily="49" charset="0"/>
              </a:rPr>
              <a:t>2015-10-27</a:t>
            </a:r>
            <a:r>
              <a:rPr lang="en-US" sz="1000" dirty="0" smtClean="0">
                <a:solidFill>
                  <a:schemeClr val="tx2"/>
                </a:solidFill>
                <a:latin typeface="Calibri" panose="020F0502020204030204" pitchFamily="34" charset="0"/>
                <a:cs typeface="Courier New" panose="02070309020205020404" pitchFamily="49" charset="0"/>
              </a:rPr>
              <a:t>T17:21:58.111</a:t>
            </a:r>
            <a:r>
              <a:rPr lang="en-US" sz="1000" dirty="0">
                <a:solidFill>
                  <a:schemeClr val="tx2"/>
                </a:solidFill>
                <a:latin typeface="Calibri" panose="020F0502020204030204" pitchFamily="34" charset="0"/>
                <a:cs typeface="Courier New" panose="02070309020205020404" pitchFamily="49" charset="0"/>
              </a:rPr>
              <a:t>" /&gt;</a:t>
            </a:r>
          </a:p>
        </p:txBody>
      </p:sp>
      <p:sp>
        <p:nvSpPr>
          <p:cNvPr id="7" name="Rectangle 6"/>
          <p:cNvSpPr/>
          <p:nvPr/>
        </p:nvSpPr>
        <p:spPr>
          <a:xfrm rot="17987350">
            <a:off x="3180310" y="2402843"/>
            <a:ext cx="1518364" cy="369332"/>
          </a:xfrm>
          <a:prstGeom prst="rect">
            <a:avLst/>
          </a:prstGeom>
        </p:spPr>
        <p:txBody>
          <a:bodyPr wrap="none">
            <a:spAutoFit/>
          </a:bodyPr>
          <a:lstStyle/>
          <a:p>
            <a:pPr>
              <a:defRPr/>
            </a:pPr>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Sample Data</a:t>
            </a:r>
            <a:endParaRPr lang="en-US" dirty="0">
              <a:cs typeface="Arial" charset="0"/>
            </a:endParaRPr>
          </a:p>
        </p:txBody>
      </p:sp>
    </p:spTree>
    <p:extLst>
      <p:ext uri="{BB962C8B-B14F-4D97-AF65-F5344CB8AC3E}">
        <p14:creationId xmlns:p14="http://schemas.microsoft.com/office/powerpoint/2010/main" val="3838686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CSOM </a:t>
            </a:r>
            <a:r>
              <a:rPr lang="en-US" dirty="0" err="1" smtClean="0"/>
              <a:t>verbose:gc</a:t>
            </a:r>
            <a:r>
              <a:rPr lang="en-US" dirty="0" smtClean="0"/>
              <a:t> in GCMV</a:t>
            </a:r>
            <a:endParaRPr lang="en-US" dirty="0"/>
          </a:p>
        </p:txBody>
      </p:sp>
      <p:sp>
        <p:nvSpPr>
          <p:cNvPr id="61443" name="Rectangle 3"/>
          <p:cNvSpPr>
            <a:spLocks noGrp="1" noChangeArrowheads="1"/>
          </p:cNvSpPr>
          <p:nvPr>
            <p:ph idx="1"/>
          </p:nvPr>
        </p:nvSpPr>
        <p:spPr/>
        <p:txBody>
          <a:bodyPr/>
          <a:lstStyle/>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42</a:t>
            </a:fld>
            <a:endParaRPr lang="en-US" dirty="0"/>
          </a:p>
        </p:txBody>
      </p:sp>
      <p:pic>
        <p:nvPicPr>
          <p:cNvPr id="8"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0651" y="833283"/>
            <a:ext cx="5519181" cy="3863316"/>
          </a:xfrm>
          <a:prstGeom prst="rect">
            <a:avLst/>
          </a:prstGeom>
          <a:noFill/>
          <a:ln w="9525">
            <a:noFill/>
            <a:miter lim="800000"/>
            <a:headEnd/>
            <a:tailEnd/>
          </a:ln>
          <a:effectLst/>
        </p:spPr>
      </p:pic>
    </p:spTree>
    <p:extLst>
      <p:ext uri="{BB962C8B-B14F-4D97-AF65-F5344CB8AC3E}">
        <p14:creationId xmlns:p14="http://schemas.microsoft.com/office/powerpoint/2010/main" val="2204983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Proof points</a:t>
            </a:r>
            <a:endParaRPr lang="en-US" dirty="0"/>
          </a:p>
        </p:txBody>
      </p:sp>
      <p:sp>
        <p:nvSpPr>
          <p:cNvPr id="61443" name="Rectangle 3"/>
          <p:cNvSpPr>
            <a:spLocks noGrp="1" noChangeArrowheads="1"/>
          </p:cNvSpPr>
          <p:nvPr>
            <p:ph idx="1"/>
          </p:nvPr>
        </p:nvSpPr>
        <p:spPr>
          <a:xfrm>
            <a:off x="328614" y="1370410"/>
            <a:ext cx="8455025" cy="3050390"/>
          </a:xfrm>
        </p:spPr>
        <p:txBody>
          <a:bodyPr/>
          <a:lstStyle/>
          <a:p>
            <a:pPr marL="230712" indent="-230712">
              <a:spcBef>
                <a:spcPts val="0"/>
              </a:spcBef>
              <a:defRPr/>
            </a:pPr>
            <a:r>
              <a:rPr lang="en-US" sz="1800" dirty="0" smtClean="0">
                <a:solidFill>
                  <a:schemeClr val="tx2"/>
                </a:solidFill>
              </a:rPr>
              <a:t>Integrated the toolkit into MRI and </a:t>
            </a:r>
            <a:r>
              <a:rPr lang="en-US" sz="1800" dirty="0" err="1" smtClean="0">
                <a:solidFill>
                  <a:schemeClr val="tx2"/>
                </a:solidFill>
              </a:rPr>
              <a:t>CPython</a:t>
            </a:r>
            <a:endParaRPr lang="en-US" sz="1800" dirty="0" smtClean="0">
              <a:solidFill>
                <a:schemeClr val="tx2"/>
              </a:solidFill>
            </a:endParaRPr>
          </a:p>
          <a:p>
            <a:pPr marL="567262" lvl="1" indent="-230712">
              <a:spcBef>
                <a:spcPts val="0"/>
              </a:spcBef>
              <a:defRPr/>
            </a:pPr>
            <a:r>
              <a:rPr lang="en-US" sz="1800" dirty="0" smtClean="0">
                <a:solidFill>
                  <a:schemeClr val="tx2"/>
                </a:solidFill>
              </a:rPr>
              <a:t>JIT support</a:t>
            </a:r>
          </a:p>
          <a:p>
            <a:pPr marL="567262" lvl="1" indent="-230712">
              <a:spcBef>
                <a:spcPts val="0"/>
              </a:spcBef>
              <a:defRPr/>
            </a:pPr>
            <a:r>
              <a:rPr lang="en-US" sz="1800" dirty="0" smtClean="0">
                <a:solidFill>
                  <a:schemeClr val="tx2"/>
                </a:solidFill>
              </a:rPr>
              <a:t>Scalable garbage collection</a:t>
            </a:r>
          </a:p>
          <a:p>
            <a:pPr marL="567262" lvl="1" indent="-230712">
              <a:spcBef>
                <a:spcPts val="0"/>
              </a:spcBef>
              <a:defRPr/>
            </a:pPr>
            <a:r>
              <a:rPr lang="en-US" sz="1800" dirty="0" smtClean="0">
                <a:solidFill>
                  <a:schemeClr val="tx2"/>
                </a:solidFill>
              </a:rPr>
              <a:t>Monitoring </a:t>
            </a:r>
            <a:r>
              <a:rPr lang="en-US" sz="1800" dirty="0" smtClean="0">
                <a:solidFill>
                  <a:schemeClr val="tx2"/>
                </a:solidFill>
              </a:rPr>
              <a:t>tools</a:t>
            </a:r>
          </a:p>
          <a:p>
            <a:pPr marL="230712" indent="-230712">
              <a:spcBef>
                <a:spcPts val="0"/>
              </a:spcBef>
              <a:defRPr/>
            </a:pPr>
            <a:r>
              <a:rPr lang="en-US" sz="1800" dirty="0" smtClean="0">
                <a:solidFill>
                  <a:schemeClr val="tx2"/>
                </a:solidFill>
              </a:rPr>
              <a:t>Our emphasis has been on compatibility</a:t>
            </a:r>
          </a:p>
          <a:p>
            <a:pPr marL="567262" lvl="1" indent="-230712">
              <a:spcBef>
                <a:spcPts val="0"/>
              </a:spcBef>
              <a:defRPr/>
            </a:pPr>
            <a:r>
              <a:rPr lang="en-US" sz="1800" dirty="0" smtClean="0">
                <a:solidFill>
                  <a:schemeClr val="tx2"/>
                </a:solidFill>
              </a:rPr>
              <a:t>Consistent </a:t>
            </a:r>
            <a:r>
              <a:rPr lang="en-US" sz="1800" dirty="0" err="1">
                <a:solidFill>
                  <a:schemeClr val="tx2"/>
                </a:solidFill>
              </a:rPr>
              <a:t>behaviour</a:t>
            </a:r>
            <a:r>
              <a:rPr lang="en-US" sz="1800" dirty="0">
                <a:solidFill>
                  <a:schemeClr val="tx2"/>
                </a:solidFill>
              </a:rPr>
              <a:t> for compiled code vs interpreted code</a:t>
            </a:r>
          </a:p>
          <a:p>
            <a:pPr marL="567262" lvl="1" indent="-230712">
              <a:spcBef>
                <a:spcPts val="0"/>
              </a:spcBef>
              <a:defRPr/>
            </a:pPr>
            <a:r>
              <a:rPr lang="en-US" sz="1800" dirty="0">
                <a:solidFill>
                  <a:schemeClr val="tx2"/>
                </a:solidFill>
              </a:rPr>
              <a:t>No restrictions on native code used by extension </a:t>
            </a:r>
            <a:r>
              <a:rPr lang="en-US" sz="1800" dirty="0" smtClean="0">
                <a:solidFill>
                  <a:schemeClr val="tx2"/>
                </a:solidFill>
              </a:rPr>
              <a:t>modules</a:t>
            </a:r>
          </a:p>
          <a:p>
            <a:pPr marL="567262" lvl="1" indent="-230712">
              <a:spcBef>
                <a:spcPts val="0"/>
              </a:spcBef>
              <a:defRPr/>
            </a:pPr>
            <a:r>
              <a:rPr lang="en-US" sz="1800" dirty="0" smtClean="0">
                <a:solidFill>
                  <a:schemeClr val="tx2"/>
                </a:solidFill>
              </a:rPr>
              <a:t>All tests that ship with both languages continue to pass</a:t>
            </a:r>
            <a:endParaRPr lang="en-US" sz="1800" dirty="0" smtClean="0">
              <a:solidFill>
                <a:schemeClr val="tx2"/>
              </a:solidFill>
            </a:endParaRPr>
          </a:p>
          <a:p>
            <a:pPr marL="567262" lvl="1" indent="-230712">
              <a:spcBef>
                <a:spcPts val="0"/>
              </a:spcBef>
              <a:defRPr/>
            </a:pPr>
            <a:r>
              <a:rPr lang="en-US" sz="1800" b="1" dirty="0" smtClean="0">
                <a:solidFill>
                  <a:schemeClr val="tx2"/>
                </a:solidFill>
              </a:rPr>
              <a:t>We can run Rails</a:t>
            </a:r>
            <a:endParaRPr lang="en-US" sz="2000" dirty="0" smtClean="0"/>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43</a:t>
            </a:fld>
            <a:endParaRPr lang="en-US" dirty="0"/>
          </a:p>
        </p:txBody>
      </p:sp>
    </p:spTree>
    <p:extLst>
      <p:ext uri="{BB962C8B-B14F-4D97-AF65-F5344CB8AC3E}">
        <p14:creationId xmlns:p14="http://schemas.microsoft.com/office/powerpoint/2010/main" val="1374330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JIT integration</a:t>
            </a:r>
            <a:endParaRPr lang="en-US" dirty="0"/>
          </a:p>
        </p:txBody>
      </p:sp>
      <p:sp>
        <p:nvSpPr>
          <p:cNvPr id="61443" name="Rectangle 3"/>
          <p:cNvSpPr>
            <a:spLocks noGrp="1" noChangeArrowheads="1"/>
          </p:cNvSpPr>
          <p:nvPr>
            <p:ph idx="1"/>
          </p:nvPr>
        </p:nvSpPr>
        <p:spPr>
          <a:xfrm>
            <a:off x="328614" y="1370410"/>
            <a:ext cx="8455025" cy="3050390"/>
          </a:xfrm>
        </p:spPr>
        <p:txBody>
          <a:bodyPr/>
          <a:lstStyle/>
          <a:p>
            <a:r>
              <a:rPr lang="en-US" sz="1400" dirty="0">
                <a:solidFill>
                  <a:schemeClr val="tx2"/>
                </a:solidFill>
              </a:rPr>
              <a:t>Ruby MRI and </a:t>
            </a:r>
            <a:r>
              <a:rPr lang="en-US" sz="1400" dirty="0" err="1">
                <a:solidFill>
                  <a:schemeClr val="tx2"/>
                </a:solidFill>
              </a:rPr>
              <a:t>CPython</a:t>
            </a:r>
            <a:r>
              <a:rPr lang="en-US" sz="1400" dirty="0">
                <a:solidFill>
                  <a:schemeClr val="tx2"/>
                </a:solidFill>
              </a:rPr>
              <a:t> do not have JIT compilers</a:t>
            </a:r>
          </a:p>
          <a:p>
            <a:r>
              <a:rPr lang="en-US" sz="1400" dirty="0">
                <a:solidFill>
                  <a:schemeClr val="tx2"/>
                </a:solidFill>
              </a:rPr>
              <a:t>Both environments are challenging for JIT compilers</a:t>
            </a:r>
          </a:p>
          <a:p>
            <a:pPr lvl="1"/>
            <a:r>
              <a:rPr lang="en-US" sz="1400" dirty="0">
                <a:solidFill>
                  <a:schemeClr val="tx2"/>
                </a:solidFill>
              </a:rPr>
              <a:t>Highly dynamic</a:t>
            </a:r>
          </a:p>
          <a:p>
            <a:pPr lvl="1"/>
            <a:r>
              <a:rPr lang="en-US" sz="1400" dirty="0">
                <a:solidFill>
                  <a:schemeClr val="tx2"/>
                </a:solidFill>
              </a:rPr>
              <a:t>Unmanaged direct use of internal data structures by extensions</a:t>
            </a:r>
          </a:p>
          <a:p>
            <a:pPr lvl="1"/>
            <a:r>
              <a:rPr lang="en-US" sz="1400" dirty="0">
                <a:solidFill>
                  <a:schemeClr val="tx2"/>
                </a:solidFill>
              </a:rPr>
              <a:t>Design choices in the runtimes themselves (e.g., </a:t>
            </a:r>
            <a:r>
              <a:rPr lang="en-US" sz="1400" dirty="0" err="1">
                <a:solidFill>
                  <a:schemeClr val="tx2"/>
                </a:solidFill>
              </a:rPr>
              <a:t>setjmp</a:t>
            </a:r>
            <a:r>
              <a:rPr lang="en-US" sz="1400" dirty="0">
                <a:solidFill>
                  <a:schemeClr val="tx2"/>
                </a:solidFill>
              </a:rPr>
              <a:t>/</a:t>
            </a:r>
            <a:r>
              <a:rPr lang="en-US" sz="1400" dirty="0" err="1">
                <a:solidFill>
                  <a:schemeClr val="tx2"/>
                </a:solidFill>
              </a:rPr>
              <a:t>longjmp</a:t>
            </a:r>
            <a:r>
              <a:rPr lang="en-US" sz="1400" dirty="0">
                <a:solidFill>
                  <a:schemeClr val="tx2"/>
                </a:solidFill>
              </a:rPr>
              <a:t>)</a:t>
            </a:r>
          </a:p>
          <a:p>
            <a:r>
              <a:rPr lang="en-US" sz="1400" dirty="0">
                <a:solidFill>
                  <a:schemeClr val="tx2"/>
                </a:solidFill>
              </a:rPr>
              <a:t>Our effort to date has particular emphases</a:t>
            </a:r>
          </a:p>
          <a:p>
            <a:pPr lvl="1"/>
            <a:r>
              <a:rPr lang="en-US" sz="1400" dirty="0">
                <a:solidFill>
                  <a:schemeClr val="tx2"/>
                </a:solidFill>
              </a:rPr>
              <a:t>Compile native instructions for methods and </a:t>
            </a:r>
            <a:r>
              <a:rPr lang="en-US" sz="1400" dirty="0" err="1" smtClean="0">
                <a:solidFill>
                  <a:schemeClr val="tx2"/>
                </a:solidFill>
              </a:rPr>
              <a:t>blocksConsistent</a:t>
            </a:r>
            <a:r>
              <a:rPr lang="en-US" sz="1400" dirty="0" smtClean="0">
                <a:solidFill>
                  <a:schemeClr val="tx2"/>
                </a:solidFill>
              </a:rPr>
              <a:t> </a:t>
            </a:r>
            <a:r>
              <a:rPr lang="en-US" sz="1400" dirty="0">
                <a:solidFill>
                  <a:schemeClr val="tx2"/>
                </a:solidFill>
              </a:rPr>
              <a:t>behavior for compiled code vs. interpreted code</a:t>
            </a:r>
          </a:p>
          <a:p>
            <a:pPr lvl="1"/>
            <a:r>
              <a:rPr lang="en-US" sz="1400" dirty="0">
                <a:solidFill>
                  <a:schemeClr val="tx2"/>
                </a:solidFill>
              </a:rPr>
              <a:t>No restrictions on native code used by extension modules</a:t>
            </a:r>
          </a:p>
          <a:p>
            <a:pPr lvl="1"/>
            <a:r>
              <a:rPr lang="en-US" sz="1400" dirty="0">
                <a:solidFill>
                  <a:schemeClr val="tx2"/>
                </a:solidFill>
              </a:rPr>
              <a:t>No benchmark tuning or specials</a:t>
            </a:r>
          </a:p>
          <a:p>
            <a:r>
              <a:rPr lang="en-US" sz="1400" dirty="0">
                <a:solidFill>
                  <a:schemeClr val="tx2"/>
                </a:solidFill>
              </a:rPr>
              <a:t>Compatibility story: </a:t>
            </a:r>
            <a:r>
              <a:rPr lang="en-US" sz="1400" b="1" dirty="0">
                <a:solidFill>
                  <a:schemeClr val="tx2"/>
                </a:solidFill>
              </a:rPr>
              <a:t>We can run Rails!</a:t>
            </a:r>
          </a:p>
          <a:p>
            <a:r>
              <a:rPr lang="en-US" sz="1400" dirty="0">
                <a:solidFill>
                  <a:schemeClr val="tx2"/>
                </a:solidFill>
              </a:rPr>
              <a:t>Performance story: 1.2x + on many Bench9k kernels on 3 architectures without tuning</a:t>
            </a:r>
          </a:p>
          <a:p>
            <a:pPr marL="230712" indent="-230712">
              <a:spcBef>
                <a:spcPts val="0"/>
              </a:spcBef>
              <a:defRPr/>
            </a:pPr>
            <a:endParaRPr lang="en-US" sz="2000" dirty="0" smtClean="0"/>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44</a:t>
            </a:fld>
            <a:endParaRPr lang="en-US" dirty="0"/>
          </a:p>
        </p:txBody>
      </p:sp>
    </p:spTree>
    <p:extLst>
      <p:ext uri="{BB962C8B-B14F-4D97-AF65-F5344CB8AC3E}">
        <p14:creationId xmlns:p14="http://schemas.microsoft.com/office/powerpoint/2010/main" val="2266921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Scalable garbage collection</a:t>
            </a:r>
            <a:endParaRPr lang="en-US" dirty="0"/>
          </a:p>
        </p:txBody>
      </p:sp>
      <p:sp>
        <p:nvSpPr>
          <p:cNvPr id="61443" name="Rectangle 3"/>
          <p:cNvSpPr>
            <a:spLocks noGrp="1" noChangeArrowheads="1"/>
          </p:cNvSpPr>
          <p:nvPr>
            <p:ph idx="1"/>
          </p:nvPr>
        </p:nvSpPr>
        <p:spPr>
          <a:xfrm>
            <a:off x="328614" y="1370410"/>
            <a:ext cx="8455025" cy="3050390"/>
          </a:xfrm>
        </p:spPr>
        <p:txBody>
          <a:bodyPr/>
          <a:lstStyle/>
          <a:p>
            <a:pPr marL="230712" indent="-230712">
              <a:defRPr/>
            </a:pPr>
            <a:r>
              <a:rPr lang="en-US" altLang="en-US" dirty="0" smtClean="0">
                <a:solidFill>
                  <a:schemeClr val="tx2"/>
                </a:solidFill>
              </a:rPr>
              <a:t>Integrated GC into </a:t>
            </a:r>
            <a:r>
              <a:rPr lang="en-US" altLang="en-US" dirty="0" err="1" smtClean="0">
                <a:solidFill>
                  <a:schemeClr val="tx2"/>
                </a:solidFill>
              </a:rPr>
              <a:t>CPython</a:t>
            </a:r>
            <a:r>
              <a:rPr lang="en-US" altLang="en-US" dirty="0" smtClean="0">
                <a:solidFill>
                  <a:schemeClr val="tx2"/>
                </a:solidFill>
              </a:rPr>
              <a:t> and MRI</a:t>
            </a:r>
          </a:p>
          <a:p>
            <a:pPr marL="567262" lvl="1" indent="-230712">
              <a:defRPr/>
            </a:pPr>
            <a:r>
              <a:rPr lang="en-US" altLang="en-US" dirty="0">
                <a:solidFill>
                  <a:schemeClr val="tx2"/>
                </a:solidFill>
              </a:rPr>
              <a:t>Type accurate, but used conservatively so extensions work </a:t>
            </a:r>
            <a:r>
              <a:rPr lang="en-US" altLang="en-US" dirty="0" smtClean="0">
                <a:solidFill>
                  <a:schemeClr val="tx2"/>
                </a:solidFill>
              </a:rPr>
              <a:t>as-is</a:t>
            </a:r>
          </a:p>
          <a:p>
            <a:pPr marL="230712" indent="-230712">
              <a:defRPr/>
            </a:pPr>
            <a:r>
              <a:rPr lang="en-US" altLang="en-US" dirty="0" err="1">
                <a:solidFill>
                  <a:schemeClr val="tx2"/>
                </a:solidFill>
              </a:rPr>
              <a:t>CPython</a:t>
            </a:r>
            <a:r>
              <a:rPr lang="en-US" altLang="en-US" dirty="0">
                <a:solidFill>
                  <a:schemeClr val="tx2"/>
                </a:solidFill>
              </a:rPr>
              <a:t> investigating reference count improvements and/or removal</a:t>
            </a:r>
            <a:endParaRPr lang="en-US" altLang="en-US" dirty="0" smtClean="0">
              <a:solidFill>
                <a:schemeClr val="tx2"/>
              </a:solidFill>
            </a:endParaRPr>
          </a:p>
          <a:p>
            <a:pPr marL="230712" indent="-230712">
              <a:defRPr/>
            </a:pPr>
            <a:r>
              <a:rPr lang="en-US" altLang="en-US" dirty="0">
                <a:solidFill>
                  <a:schemeClr val="tx2"/>
                </a:solidFill>
              </a:rPr>
              <a:t>MRI can move off-heap native memory into manageable </a:t>
            </a:r>
            <a:r>
              <a:rPr lang="en-US" altLang="en-US" dirty="0" smtClean="0">
                <a:solidFill>
                  <a:schemeClr val="tx2"/>
                </a:solidFill>
              </a:rPr>
              <a:t>heap</a:t>
            </a:r>
          </a:p>
          <a:p>
            <a:pPr marL="567262" lvl="1" indent="-230712">
              <a:defRPr/>
            </a:pPr>
            <a:r>
              <a:rPr lang="en-US" altLang="en-US" dirty="0">
                <a:solidFill>
                  <a:schemeClr val="tx2"/>
                </a:solidFill>
              </a:rPr>
              <a:t>Provides performance improvement by moving data closer to </a:t>
            </a:r>
            <a:r>
              <a:rPr lang="en-US" altLang="en-US" dirty="0" smtClean="0">
                <a:solidFill>
                  <a:schemeClr val="tx2"/>
                </a:solidFill>
              </a:rPr>
              <a:t>objects</a:t>
            </a:r>
          </a:p>
          <a:p>
            <a:pPr marL="230712" indent="-230712">
              <a:defRPr/>
            </a:pPr>
            <a:r>
              <a:rPr lang="en-US" altLang="en-US" dirty="0" smtClean="0">
                <a:solidFill>
                  <a:schemeClr val="tx2"/>
                </a:solidFill>
              </a:rPr>
              <a:t>Perform mark and sweep operations in parallel</a:t>
            </a:r>
            <a:endParaRPr lang="en-US" altLang="en-US" dirty="0">
              <a:solidFill>
                <a:schemeClr val="tx2"/>
              </a:solidFill>
            </a:endParaRPr>
          </a:p>
          <a:p>
            <a:pPr marL="230712" indent="-230712">
              <a:defRPr/>
            </a:pPr>
            <a:r>
              <a:rPr lang="en-US" altLang="en-US" dirty="0" err="1" smtClean="0">
                <a:solidFill>
                  <a:schemeClr val="tx2"/>
                </a:solidFill>
              </a:rPr>
              <a:t>Verbose:gc</a:t>
            </a:r>
            <a:r>
              <a:rPr lang="en-US" altLang="en-US" dirty="0" smtClean="0">
                <a:solidFill>
                  <a:schemeClr val="tx2"/>
                </a:solidFill>
              </a:rPr>
              <a:t> and GCMV support out of the box</a:t>
            </a:r>
          </a:p>
          <a:p>
            <a:pPr marL="0" indent="0">
              <a:buNone/>
              <a:defRPr/>
            </a:pPr>
            <a:endParaRPr lang="en-US" altLang="en-US" dirty="0" smtClean="0">
              <a:solidFill>
                <a:schemeClr val="tx2"/>
              </a:solidFill>
            </a:endParaRPr>
          </a:p>
          <a:p>
            <a:pPr marL="230712" indent="-230712">
              <a:defRPr/>
            </a:pPr>
            <a:endParaRPr lang="en-US" sz="2000" dirty="0" smtClean="0"/>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45</a:t>
            </a:fld>
            <a:endParaRPr lang="en-US" dirty="0"/>
          </a:p>
        </p:txBody>
      </p:sp>
    </p:spTree>
    <p:extLst>
      <p:ext uri="{BB962C8B-B14F-4D97-AF65-F5344CB8AC3E}">
        <p14:creationId xmlns:p14="http://schemas.microsoft.com/office/powerpoint/2010/main" val="3785460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MRI method profiling via Health Center</a:t>
            </a:r>
            <a:endParaRPr lang="en-US" dirty="0"/>
          </a:p>
        </p:txBody>
      </p:sp>
      <p:sp>
        <p:nvSpPr>
          <p:cNvPr id="61443" name="Rectangle 3"/>
          <p:cNvSpPr>
            <a:spLocks noGrp="1" noChangeArrowheads="1"/>
          </p:cNvSpPr>
          <p:nvPr>
            <p:ph idx="1"/>
          </p:nvPr>
        </p:nvSpPr>
        <p:spPr>
          <a:xfrm>
            <a:off x="328614" y="1370410"/>
            <a:ext cx="8455025" cy="3050390"/>
          </a:xfrm>
        </p:spPr>
        <p:txBody>
          <a:bodyPr/>
          <a:lstStyle/>
          <a:p>
            <a:pPr marL="230712" indent="-230712">
              <a:spcBef>
                <a:spcPts val="0"/>
              </a:spcBef>
              <a:defRPr/>
            </a:pPr>
            <a:endParaRPr lang="en-US" sz="2000" dirty="0" smtClean="0"/>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46</a:t>
            </a:fld>
            <a:endParaRPr lang="en-US" dirty="0"/>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213" y="809588"/>
            <a:ext cx="6458103" cy="4000702"/>
          </a:xfrm>
          <a:prstGeom prst="rect">
            <a:avLst/>
          </a:prstGeom>
          <a:noFill/>
          <a:ln w="9525">
            <a:noFill/>
            <a:miter lim="800000"/>
            <a:headEnd/>
            <a:tailEnd/>
          </a:ln>
          <a:effectLst/>
        </p:spPr>
      </p:pic>
    </p:spTree>
    <p:extLst>
      <p:ext uri="{BB962C8B-B14F-4D97-AF65-F5344CB8AC3E}">
        <p14:creationId xmlns:p14="http://schemas.microsoft.com/office/powerpoint/2010/main" val="3688299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We are keen to hear your feedback</a:t>
            </a:r>
            <a:endParaRPr lang="en-US" dirty="0"/>
          </a:p>
        </p:txBody>
      </p:sp>
      <p:sp>
        <p:nvSpPr>
          <p:cNvPr id="61443" name="Rectangle 3"/>
          <p:cNvSpPr>
            <a:spLocks noGrp="1" noChangeArrowheads="1"/>
          </p:cNvSpPr>
          <p:nvPr>
            <p:ph idx="1"/>
          </p:nvPr>
        </p:nvSpPr>
        <p:spPr>
          <a:xfrm>
            <a:off x="328614" y="1370411"/>
            <a:ext cx="8455025" cy="1761590"/>
          </a:xfrm>
        </p:spPr>
        <p:txBody>
          <a:bodyPr/>
          <a:lstStyle/>
          <a:p>
            <a:r>
              <a:rPr lang="en-US" dirty="0" smtClean="0">
                <a:solidFill>
                  <a:schemeClr val="tx2"/>
                </a:solidFill>
              </a:rPr>
              <a:t>Early </a:t>
            </a:r>
            <a:r>
              <a:rPr lang="en-US" dirty="0">
                <a:solidFill>
                  <a:schemeClr val="tx2"/>
                </a:solidFill>
              </a:rPr>
              <a:t>results are very promising</a:t>
            </a:r>
            <a:endParaRPr lang="en-US" sz="1800" dirty="0">
              <a:solidFill>
                <a:schemeClr val="tx2"/>
              </a:solidFill>
            </a:endParaRPr>
          </a:p>
          <a:p>
            <a:r>
              <a:rPr lang="en-US" dirty="0">
                <a:solidFill>
                  <a:schemeClr val="tx2"/>
                </a:solidFill>
              </a:rPr>
              <a:t>Next steps</a:t>
            </a:r>
            <a:endParaRPr lang="en-US" sz="1800" dirty="0">
              <a:solidFill>
                <a:schemeClr val="tx2"/>
              </a:solidFill>
            </a:endParaRPr>
          </a:p>
          <a:p>
            <a:pPr lvl="1"/>
            <a:r>
              <a:rPr lang="en-US" dirty="0">
                <a:solidFill>
                  <a:schemeClr val="tx2"/>
                </a:solidFill>
              </a:rPr>
              <a:t>Open source components and features that are ready</a:t>
            </a:r>
            <a:endParaRPr lang="en-US" sz="1800" dirty="0">
              <a:solidFill>
                <a:schemeClr val="tx2"/>
              </a:solidFill>
            </a:endParaRPr>
          </a:p>
          <a:p>
            <a:pPr lvl="1"/>
            <a:r>
              <a:rPr lang="en-US" dirty="0" smtClean="0">
                <a:solidFill>
                  <a:schemeClr val="tx2"/>
                </a:solidFill>
              </a:rPr>
              <a:t>Balance </a:t>
            </a:r>
            <a:r>
              <a:rPr lang="en-US" dirty="0">
                <a:solidFill>
                  <a:schemeClr val="tx2"/>
                </a:solidFill>
              </a:rPr>
              <a:t>refactoring work against improving proof points</a:t>
            </a:r>
            <a:endParaRPr lang="en-US" sz="1800" dirty="0">
              <a:solidFill>
                <a:schemeClr val="tx2"/>
              </a:solidFill>
            </a:endParaRPr>
          </a:p>
          <a:p>
            <a:pPr lvl="1"/>
            <a:r>
              <a:rPr lang="en-US" dirty="0">
                <a:solidFill>
                  <a:schemeClr val="tx2"/>
                </a:solidFill>
              </a:rPr>
              <a:t>Engaging with communities and partners</a:t>
            </a:r>
            <a:endParaRPr lang="en-US" sz="1800" dirty="0">
              <a:solidFill>
                <a:schemeClr val="tx2"/>
              </a:solidFill>
            </a:endParaRPr>
          </a:p>
          <a:p>
            <a:r>
              <a:rPr lang="en-US" dirty="0">
                <a:solidFill>
                  <a:schemeClr val="tx2"/>
                </a:solidFill>
              </a:rPr>
              <a:t>Open request for feedback or interest to get involved</a:t>
            </a:r>
            <a:r>
              <a:rPr lang="en-US" dirty="0" smtClean="0">
                <a:solidFill>
                  <a:schemeClr val="tx2"/>
                </a:solidFill>
              </a:rPr>
              <a:t>!</a:t>
            </a:r>
            <a:endParaRPr lang="en-US" sz="1800" dirty="0" smtClean="0">
              <a:solidFill>
                <a:schemeClr val="tx2"/>
              </a:solidFill>
            </a:endParaRPr>
          </a:p>
          <a:p>
            <a:pPr marL="336550" lvl="1" indent="0">
              <a:spcBef>
                <a:spcPts val="0"/>
              </a:spcBef>
              <a:buNone/>
              <a:defRPr/>
            </a:pPr>
            <a:endParaRPr lang="en-US" dirty="0" smtClean="0"/>
          </a:p>
          <a:p>
            <a:pPr marL="336550" lvl="1" indent="0">
              <a:spcBef>
                <a:spcPts val="0"/>
              </a:spcBef>
              <a:buNone/>
              <a:defRPr/>
            </a:pPr>
            <a:endParaRPr lang="en-US" sz="2000" dirty="0" smtClean="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47</a:t>
            </a:fld>
            <a:endParaRPr lang="en-US" dirty="0"/>
          </a:p>
        </p:txBody>
      </p:sp>
      <p:sp>
        <p:nvSpPr>
          <p:cNvPr id="2" name="TextBox 1"/>
          <p:cNvSpPr txBox="1"/>
          <p:nvPr/>
        </p:nvSpPr>
        <p:spPr>
          <a:xfrm>
            <a:off x="328614" y="3516973"/>
            <a:ext cx="8455025" cy="757130"/>
          </a:xfrm>
          <a:prstGeom prst="rect">
            <a:avLst/>
          </a:prstGeom>
          <a:solidFill>
            <a:schemeClr val="accent1">
              <a:lumMod val="40000"/>
              <a:lumOff val="60000"/>
            </a:schemeClr>
          </a:solidFill>
          <a:ln>
            <a:solidFill>
              <a:schemeClr val="accent1">
                <a:shade val="50000"/>
              </a:schemeClr>
            </a:solidFill>
          </a:ln>
        </p:spPr>
        <p:txBody>
          <a:bodyPr wrap="square" rtlCol="0">
            <a:spAutoFit/>
          </a:bodyPr>
          <a:lstStyle/>
          <a:p>
            <a:pPr marL="346075" lvl="1" indent="0">
              <a:buNone/>
            </a:pPr>
            <a:r>
              <a:rPr lang="en-US" sz="1600" dirty="0">
                <a:solidFill>
                  <a:schemeClr val="tx2"/>
                </a:solidFill>
              </a:rPr>
              <a:t>Charlie Gracie                          Mark </a:t>
            </a:r>
            <a:r>
              <a:rPr lang="en-US" sz="1600" dirty="0" err="1">
                <a:solidFill>
                  <a:schemeClr val="tx2"/>
                </a:solidFill>
              </a:rPr>
              <a:t>Stoodley</a:t>
            </a:r>
            <a:r>
              <a:rPr lang="en-US" sz="1600" dirty="0">
                <a:solidFill>
                  <a:schemeClr val="tx2"/>
                </a:solidFill>
              </a:rPr>
              <a:t>                   John </a:t>
            </a:r>
            <a:r>
              <a:rPr lang="en-US" sz="1600" dirty="0" err="1">
                <a:solidFill>
                  <a:schemeClr val="tx2"/>
                </a:solidFill>
              </a:rPr>
              <a:t>Duimovich</a:t>
            </a:r>
            <a:r>
              <a:rPr lang="en-US" sz="1600" dirty="0">
                <a:solidFill>
                  <a:schemeClr val="tx2"/>
                </a:solidFill>
              </a:rPr>
              <a:t>            </a:t>
            </a:r>
          </a:p>
          <a:p>
            <a:pPr marL="346075" lvl="1" indent="0">
              <a:buNone/>
            </a:pPr>
            <a:r>
              <a:rPr lang="en-US" sz="1600" dirty="0">
                <a:solidFill>
                  <a:schemeClr val="tx2"/>
                </a:solidFill>
              </a:rPr>
              <a:t>O/S GC Architect                     O/S Project Lead               CTO, IBM Runtimes</a:t>
            </a:r>
          </a:p>
          <a:p>
            <a:pPr marL="346075" lvl="1" indent="0">
              <a:buNone/>
            </a:pPr>
            <a:r>
              <a:rPr lang="en-US" sz="1600" dirty="0">
                <a:solidFill>
                  <a:schemeClr val="tx2"/>
                </a:solidFill>
              </a:rPr>
              <a:t>charlie_gracie@ca.ibm.com    mstoodle@ca.ibm.com      john_duimovich@ca.ibm.com</a:t>
            </a:r>
          </a:p>
        </p:txBody>
      </p:sp>
    </p:spTree>
    <p:extLst>
      <p:ext uri="{BB962C8B-B14F-4D97-AF65-F5344CB8AC3E}">
        <p14:creationId xmlns:p14="http://schemas.microsoft.com/office/powerpoint/2010/main" val="819732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More information</a:t>
            </a:r>
            <a:endParaRPr lang="en-US" dirty="0"/>
          </a:p>
        </p:txBody>
      </p:sp>
      <p:sp>
        <p:nvSpPr>
          <p:cNvPr id="61443" name="Rectangle 3"/>
          <p:cNvSpPr>
            <a:spLocks noGrp="1" noChangeArrowheads="1"/>
          </p:cNvSpPr>
          <p:nvPr>
            <p:ph idx="1"/>
          </p:nvPr>
        </p:nvSpPr>
        <p:spPr>
          <a:xfrm>
            <a:off x="328614" y="1370410"/>
            <a:ext cx="8455025" cy="3050390"/>
          </a:xfrm>
        </p:spPr>
        <p:txBody>
          <a:bodyPr/>
          <a:lstStyle/>
          <a:p>
            <a:r>
              <a:rPr lang="en-US" dirty="0">
                <a:solidFill>
                  <a:schemeClr val="tx2"/>
                </a:solidFill>
              </a:rPr>
              <a:t>Daryl Maier - Wednesday, Oct 28, 1:00 p.m. | Hilton—Golden Gate </a:t>
            </a:r>
            <a:r>
              <a:rPr lang="en-US" dirty="0" smtClean="0">
                <a:solidFill>
                  <a:schemeClr val="tx2"/>
                </a:solidFill>
              </a:rPr>
              <a:t>6/7/8</a:t>
            </a:r>
          </a:p>
          <a:p>
            <a:pPr lvl="1"/>
            <a:r>
              <a:rPr lang="en-US" dirty="0" smtClean="0">
                <a:solidFill>
                  <a:schemeClr val="tx2"/>
                </a:solidFill>
              </a:rPr>
              <a:t>Beyond </a:t>
            </a:r>
            <a:r>
              <a:rPr lang="en-US" dirty="0">
                <a:solidFill>
                  <a:schemeClr val="tx2"/>
                </a:solidFill>
              </a:rPr>
              <a:t>the coffee cup: Leveraging Java Runtime Technologies for Polyglot [CON7547]</a:t>
            </a:r>
          </a:p>
          <a:p>
            <a:endParaRPr lang="en-US" dirty="0">
              <a:solidFill>
                <a:schemeClr val="tx2"/>
              </a:solidFill>
            </a:endParaRPr>
          </a:p>
          <a:p>
            <a:r>
              <a:rPr lang="en-US" dirty="0">
                <a:solidFill>
                  <a:schemeClr val="tx2"/>
                </a:solidFill>
              </a:rPr>
              <a:t>Follow us on twitter </a:t>
            </a:r>
            <a:endParaRPr lang="en-US" dirty="0" smtClean="0">
              <a:solidFill>
                <a:schemeClr val="tx2"/>
              </a:solidFill>
            </a:endParaRPr>
          </a:p>
          <a:p>
            <a:pPr lvl="1"/>
            <a:r>
              <a:rPr lang="en-US" dirty="0" smtClean="0">
                <a:solidFill>
                  <a:schemeClr val="tx2"/>
                </a:solidFill>
              </a:rPr>
              <a:t>Charlie </a:t>
            </a:r>
            <a:r>
              <a:rPr lang="en-US" dirty="0">
                <a:solidFill>
                  <a:schemeClr val="tx2"/>
                </a:solidFill>
              </a:rPr>
              <a:t>Gracie - @</a:t>
            </a:r>
            <a:r>
              <a:rPr lang="en-US" dirty="0" err="1" smtClean="0">
                <a:solidFill>
                  <a:schemeClr val="tx2"/>
                </a:solidFill>
              </a:rPr>
              <a:t>crgracie</a:t>
            </a:r>
            <a:endParaRPr lang="en-US" dirty="0" smtClean="0">
              <a:solidFill>
                <a:schemeClr val="tx2"/>
              </a:solidFill>
            </a:endParaRPr>
          </a:p>
          <a:p>
            <a:pPr lvl="1"/>
            <a:r>
              <a:rPr lang="en-US" dirty="0" smtClean="0">
                <a:solidFill>
                  <a:schemeClr val="tx2"/>
                </a:solidFill>
              </a:rPr>
              <a:t>Daryl </a:t>
            </a:r>
            <a:r>
              <a:rPr lang="en-US" dirty="0">
                <a:solidFill>
                  <a:schemeClr val="tx2"/>
                </a:solidFill>
              </a:rPr>
              <a:t>Maier  - @</a:t>
            </a:r>
            <a:r>
              <a:rPr lang="en-US" dirty="0" smtClean="0">
                <a:solidFill>
                  <a:schemeClr val="tx2"/>
                </a:solidFill>
              </a:rPr>
              <a:t>0xdaryl</a:t>
            </a:r>
          </a:p>
          <a:p>
            <a:pPr lvl="1"/>
            <a:r>
              <a:rPr lang="en-US" dirty="0" smtClean="0">
                <a:solidFill>
                  <a:schemeClr val="tx2"/>
                </a:solidFill>
              </a:rPr>
              <a:t>Mark </a:t>
            </a:r>
            <a:r>
              <a:rPr lang="en-US" dirty="0" err="1">
                <a:solidFill>
                  <a:schemeClr val="tx2"/>
                </a:solidFill>
              </a:rPr>
              <a:t>Stoodley</a:t>
            </a:r>
            <a:r>
              <a:rPr lang="en-US" dirty="0">
                <a:solidFill>
                  <a:schemeClr val="tx2"/>
                </a:solidFill>
              </a:rPr>
              <a:t> - @</a:t>
            </a:r>
            <a:r>
              <a:rPr lang="en-US" dirty="0" err="1" smtClean="0">
                <a:solidFill>
                  <a:schemeClr val="tx2"/>
                </a:solidFill>
              </a:rPr>
              <a:t>mstoodle</a:t>
            </a:r>
            <a:endParaRPr lang="en-US" altLang="en-US" dirty="0" smtClean="0">
              <a:solidFill>
                <a:schemeClr val="tx2"/>
              </a:solidFill>
            </a:endParaRPr>
          </a:p>
          <a:p>
            <a:pPr marL="230712" indent="-230712">
              <a:defRPr/>
            </a:pPr>
            <a:endParaRPr lang="en-US" sz="2000" dirty="0" smtClean="0"/>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48</a:t>
            </a:fld>
            <a:endParaRPr lang="en-US" dirty="0"/>
          </a:p>
        </p:txBody>
      </p:sp>
    </p:spTree>
    <p:extLst>
      <p:ext uri="{BB962C8B-B14F-4D97-AF65-F5344CB8AC3E}">
        <p14:creationId xmlns:p14="http://schemas.microsoft.com/office/powerpoint/2010/main" val="3334827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Questions??</a:t>
            </a:r>
            <a:endParaRPr lang="en-US" dirty="0"/>
          </a:p>
        </p:txBody>
      </p:sp>
      <p:sp>
        <p:nvSpPr>
          <p:cNvPr id="61443" name="Rectangle 3"/>
          <p:cNvSpPr>
            <a:spLocks noGrp="1" noChangeArrowheads="1"/>
          </p:cNvSpPr>
          <p:nvPr>
            <p:ph idx="1"/>
          </p:nvPr>
        </p:nvSpPr>
        <p:spPr>
          <a:xfrm>
            <a:off x="328614" y="1370410"/>
            <a:ext cx="8455025" cy="3050390"/>
          </a:xfrm>
        </p:spPr>
        <p:txBody>
          <a:bodyPr/>
          <a:lstStyle/>
          <a:p>
            <a:r>
              <a:rPr lang="en-US" dirty="0" smtClean="0">
                <a:solidFill>
                  <a:schemeClr val="tx2"/>
                </a:solidFill>
              </a:rPr>
              <a:t>Any questions or comments?</a:t>
            </a:r>
            <a:endParaRPr lang="en-US" altLang="en-US" dirty="0" smtClean="0">
              <a:solidFill>
                <a:schemeClr val="tx2"/>
              </a:solidFill>
            </a:endParaRPr>
          </a:p>
          <a:p>
            <a:pPr marL="230712" indent="-230712">
              <a:defRPr/>
            </a:pPr>
            <a:endParaRPr lang="en-US" sz="2000" dirty="0" smtClean="0"/>
          </a:p>
          <a:p>
            <a:pPr marL="567262" lvl="1" indent="-230712">
              <a:spcBef>
                <a:spcPts val="0"/>
              </a:spcBef>
              <a:defRPr/>
            </a:pPr>
            <a:endParaRPr lang="en-US" sz="2000" dirty="0"/>
          </a:p>
          <a:p>
            <a:endParaRPr lang="en-US" sz="2000"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49</a:t>
            </a:fld>
            <a:endParaRPr lang="en-US" dirty="0"/>
          </a:p>
        </p:txBody>
      </p:sp>
    </p:spTree>
    <p:extLst>
      <p:ext uri="{BB962C8B-B14F-4D97-AF65-F5344CB8AC3E}">
        <p14:creationId xmlns:p14="http://schemas.microsoft.com/office/powerpoint/2010/main" val="69889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Resurgence of polyglot</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5</a:t>
            </a:fld>
            <a:endParaRPr lang="en-US" dirty="0"/>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249" y="1344199"/>
            <a:ext cx="622675" cy="1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4338" y="1585297"/>
            <a:ext cx="644062" cy="6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237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5760E02-915D-415A-A194-ABC78B585B2C}" type="slidenum">
              <a:rPr lang="en-US"/>
              <a:pPr/>
              <a:t>50</a:t>
            </a:fld>
            <a:endParaRPr lang="en-US"/>
          </a:p>
        </p:txBody>
      </p:sp>
      <p:sp>
        <p:nvSpPr>
          <p:cNvPr id="196610" name="Rectangle 2"/>
          <p:cNvSpPr>
            <a:spLocks noGrp="1" noChangeArrowheads="1"/>
          </p:cNvSpPr>
          <p:nvPr>
            <p:ph type="title"/>
          </p:nvPr>
        </p:nvSpPr>
        <p:spPr/>
        <p:txBody>
          <a:bodyPr/>
          <a:lstStyle/>
          <a:p>
            <a:r>
              <a:rPr lang="en-US"/>
              <a:t>Legal Notice</a:t>
            </a:r>
          </a:p>
        </p:txBody>
      </p:sp>
      <p:sp>
        <p:nvSpPr>
          <p:cNvPr id="196611" name="Rectangle 3"/>
          <p:cNvSpPr>
            <a:spLocks noGrp="1" noChangeArrowheads="1"/>
          </p:cNvSpPr>
          <p:nvPr>
            <p:ph type="body" idx="1"/>
          </p:nvPr>
        </p:nvSpPr>
        <p:spPr/>
        <p:txBody>
          <a:bodyPr/>
          <a:lstStyle/>
          <a:p>
            <a:pPr>
              <a:buClrTx/>
              <a:buFontTx/>
              <a:buNone/>
            </a:pPr>
            <a:r>
              <a:rPr lang="en-US" sz="1350">
                <a:solidFill>
                  <a:srgbClr val="000000"/>
                </a:solidFill>
              </a:rPr>
              <a:t>IBM and the IBM logo are trademarks or registered trademarks of IBM Corporation, in the United States, other countries or both. </a:t>
            </a:r>
          </a:p>
          <a:p>
            <a:pPr>
              <a:buClrTx/>
              <a:buFontTx/>
              <a:buNone/>
            </a:pPr>
            <a:r>
              <a:rPr lang="en-US" sz="1350">
                <a:solidFill>
                  <a:srgbClr val="000000"/>
                </a:solidFill>
              </a:rPr>
              <a:t>Java and all Java-based marks, among others, are trademarks or registered trademarks of Oracle in the United States, other countries or both. </a:t>
            </a:r>
          </a:p>
          <a:p>
            <a:pPr>
              <a:buClrTx/>
              <a:buFontTx/>
              <a:buNone/>
            </a:pPr>
            <a:r>
              <a:rPr lang="en-US" sz="1350">
                <a:solidFill>
                  <a:srgbClr val="000000"/>
                </a:solidFill>
              </a:rPr>
              <a:t>Other company, product and service names may be trademarks or service marks of others. </a:t>
            </a:r>
          </a:p>
          <a:p>
            <a:pPr>
              <a:buClrTx/>
              <a:buFontTx/>
              <a:buNone/>
            </a:pPr>
            <a:r>
              <a:rPr lang="en-US" sz="1350">
                <a:solidFill>
                  <a:srgbClr val="000000"/>
                </a:solidFill>
              </a:rPr>
              <a:t>THE INFORMATION DISCUSSED IN THIS PRESENTATION IS PROVIDED FOR INFORMATIONAL PURPOSES ONLY.  WHILE EFFORTS WERE MADE TO VERIFY THE COMPLETENESS AND ACCURACY OF THE INFORMATION, IT IS PROVIDED "AS IS" WITHOUT WARRANTY OF ANY KIND, EXPRESS OR IMPLIED, AND IBM SHALL NOT BE RESPONSIBLE FOR ANY DAMAGES ARISING OUT OF THE USE OF, OR OTHERWISE RELATED TO, SUCH INFORMATION.  ANY INFORMATION CONCERNING IBM'S PRODUCT PLANS OR STRATEGY IS SUBJECT TO CHANGE BY IBM WITHOUT NOTICE.</a:t>
            </a:r>
            <a:r>
              <a:rPr lang="en-US" sz="1350"/>
              <a:t> </a:t>
            </a:r>
          </a:p>
          <a:p>
            <a:endParaRPr lang="en-US"/>
          </a:p>
        </p:txBody>
      </p:sp>
    </p:spTree>
    <p:extLst>
      <p:ext uri="{BB962C8B-B14F-4D97-AF65-F5344CB8AC3E}">
        <p14:creationId xmlns:p14="http://schemas.microsoft.com/office/powerpoint/2010/main" val="957602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Resurgence of polyglot</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6</a:t>
            </a:fld>
            <a:endParaRPr lang="en-US" dirty="0"/>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249" y="1344199"/>
            <a:ext cx="622675" cy="1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4338" y="1585297"/>
            <a:ext cx="644062" cy="6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7213" y="1599845"/>
            <a:ext cx="1882056" cy="63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562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Resurgence of polyglot</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7</a:t>
            </a:fld>
            <a:endParaRPr lang="en-US" dirty="0"/>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249" y="1344199"/>
            <a:ext cx="622675" cy="1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4338" y="1585297"/>
            <a:ext cx="644062" cy="6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7213" y="1599845"/>
            <a:ext cx="1882056" cy="63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2082" y="1556046"/>
            <a:ext cx="754718" cy="75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42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Resurgence of polyglot</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8</a:t>
            </a:fld>
            <a:endParaRPr lang="en-US" dirty="0"/>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249" y="1344199"/>
            <a:ext cx="622675" cy="1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4338" y="1585297"/>
            <a:ext cx="644062" cy="6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7213" y="1599845"/>
            <a:ext cx="1882056" cy="63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2082" y="1556046"/>
            <a:ext cx="754718" cy="75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682" y="2600198"/>
            <a:ext cx="2042720" cy="2042720"/>
          </a:xfrm>
          <a:prstGeom prst="rect">
            <a:avLst/>
          </a:prstGeom>
        </p:spPr>
      </p:pic>
    </p:spTree>
    <p:extLst>
      <p:ext uri="{BB962C8B-B14F-4D97-AF65-F5344CB8AC3E}">
        <p14:creationId xmlns:p14="http://schemas.microsoft.com/office/powerpoint/2010/main" val="3465421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613" y="219076"/>
            <a:ext cx="8686800" cy="387798"/>
          </a:xfrm>
          <a:noFill/>
          <a:ln/>
        </p:spPr>
        <p:txBody>
          <a:bodyPr/>
          <a:lstStyle/>
          <a:p>
            <a:r>
              <a:rPr lang="en-US" dirty="0" smtClean="0"/>
              <a:t>Resurgence of polyglot</a:t>
            </a:r>
            <a:endParaRPr lang="en-US" dirty="0"/>
          </a:p>
        </p:txBody>
      </p:sp>
      <p:sp>
        <p:nvSpPr>
          <p:cNvPr id="5" name="Slide Number Placeholder 4"/>
          <p:cNvSpPr>
            <a:spLocks noGrp="1"/>
          </p:cNvSpPr>
          <p:nvPr>
            <p:ph type="sldNum" sz="quarter" idx="10"/>
          </p:nvPr>
        </p:nvSpPr>
        <p:spPr/>
        <p:txBody>
          <a:bodyPr/>
          <a:lstStyle/>
          <a:p>
            <a:fld id="{E98947E1-6E9C-4553-A175-053CB8F72200}" type="slidenum">
              <a:rPr lang="en-US" smtClean="0"/>
              <a:pPr/>
              <a:t>9</a:t>
            </a:fld>
            <a:endParaRPr lang="en-US" dirty="0"/>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249" y="1344199"/>
            <a:ext cx="622675" cy="1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4338" y="1585297"/>
            <a:ext cx="644062" cy="64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7213" y="1599845"/>
            <a:ext cx="1882056" cy="63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2082" y="1556046"/>
            <a:ext cx="754718" cy="75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682" y="2600198"/>
            <a:ext cx="2042720" cy="204272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25028" y="3209564"/>
            <a:ext cx="1664241" cy="823989"/>
          </a:xfrm>
          <a:prstGeom prst="rect">
            <a:avLst/>
          </a:prstGeom>
        </p:spPr>
      </p:pic>
    </p:spTree>
    <p:extLst>
      <p:ext uri="{BB962C8B-B14F-4D97-AF65-F5344CB8AC3E}">
        <p14:creationId xmlns:p14="http://schemas.microsoft.com/office/powerpoint/2010/main" val="1001297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0 September 2009">
  <a:themeElements>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fontScheme name="10 September 2009">
      <a:majorFont>
        <a:latin typeface="HelvNeue Light for IBM"/>
        <a:ea typeface=""/>
        <a:cs typeface=""/>
      </a:majorFont>
      <a:minorFont>
        <a:latin typeface="HelvNeue Light for IB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rgbClr val="191919"/>
            </a:solidFill>
            <a:effectLst/>
            <a:latin typeface="HelvNeue Light for IBM"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000" b="0" i="0" u="none" strike="noStrike" cap="none" normalizeH="0" baseline="0" smtClean="0">
            <a:ln>
              <a:noFill/>
            </a:ln>
            <a:solidFill>
              <a:srgbClr val="191919"/>
            </a:solidFill>
            <a:effectLst/>
            <a:latin typeface="HelvNeue Light for IBM" pitchFamily="34" charset="0"/>
          </a:defRPr>
        </a:defPPr>
      </a:lstStyle>
    </a:lnDef>
  </a:objectDefaults>
  <a:extraClrSchemeLst>
    <a:extraClrScheme>
      <a:clrScheme name="10 September 2009 1">
        <a:dk1>
          <a:srgbClr val="6D6E70"/>
        </a:dk1>
        <a:lt1>
          <a:srgbClr val="FFFFFF"/>
        </a:lt1>
        <a:dk2>
          <a:srgbClr val="191919"/>
        </a:dk2>
        <a:lt2>
          <a:srgbClr val="B2B2B2"/>
        </a:lt2>
        <a:accent1>
          <a:srgbClr val="00B0DA"/>
        </a:accent1>
        <a:accent2>
          <a:srgbClr val="00B0DA"/>
        </a:accent2>
        <a:accent3>
          <a:srgbClr val="FFFFFF"/>
        </a:accent3>
        <a:accent4>
          <a:srgbClr val="5C5D5F"/>
        </a:accent4>
        <a:accent5>
          <a:srgbClr val="AAD4EA"/>
        </a:accent5>
        <a:accent6>
          <a:srgbClr val="009FC5"/>
        </a:accent6>
        <a:hlink>
          <a:srgbClr val="00B0DA"/>
        </a:hlink>
        <a:folHlink>
          <a:srgbClr val="AB1A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31952</TotalTime>
  <Words>3315</Words>
  <Application>Microsoft Office PowerPoint</Application>
  <PresentationFormat>On-screen Show (16:9)</PresentationFormat>
  <Paragraphs>528</Paragraphs>
  <Slides>50</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Arial</vt:lpstr>
      <vt:lpstr>Calibri</vt:lpstr>
      <vt:lpstr>Courier New</vt:lpstr>
      <vt:lpstr>FreeSans</vt:lpstr>
      <vt:lpstr>HelvNeue Light for IBM</vt:lpstr>
      <vt:lpstr>Liberation Sans</vt:lpstr>
      <vt:lpstr>Wingdings</vt:lpstr>
      <vt:lpstr>10 September 2009</vt:lpstr>
      <vt:lpstr>What’s in an Object?</vt:lpstr>
      <vt:lpstr>Who am I?</vt:lpstr>
      <vt:lpstr>Important disclaimers</vt:lpstr>
      <vt:lpstr>Resurgence of polyglot</vt:lpstr>
      <vt:lpstr>Resurgence of polyglot</vt:lpstr>
      <vt:lpstr>Resurgence of polyglot</vt:lpstr>
      <vt:lpstr>Resurgence of polyglot</vt:lpstr>
      <vt:lpstr>Resurgence of polyglot</vt:lpstr>
      <vt:lpstr>Resurgence of polyglot</vt:lpstr>
      <vt:lpstr>No shared technology between runtimes</vt:lpstr>
      <vt:lpstr>Languages on the JVM</vt:lpstr>
      <vt:lpstr>Languages on the JVM</vt:lpstr>
      <vt:lpstr>PowerPoint Presentation</vt:lpstr>
      <vt:lpstr>Our vision</vt:lpstr>
      <vt:lpstr>Unlock the VM from the JVM</vt:lpstr>
      <vt:lpstr>Transplant J9 Java capabilities to other runtimes</vt:lpstr>
      <vt:lpstr>Integrate the toolkit</vt:lpstr>
      <vt:lpstr>Language glue</vt:lpstr>
      <vt:lpstr>What is in an object?</vt:lpstr>
      <vt:lpstr>What is in an object?</vt:lpstr>
      <vt:lpstr>What is in an object?</vt:lpstr>
      <vt:lpstr>Language agnostic garbage collection</vt:lpstr>
      <vt:lpstr>Language agnostic garbage collection</vt:lpstr>
      <vt:lpstr>Language agnostic garbage collection</vt:lpstr>
      <vt:lpstr>Language agnostic garbage collection</vt:lpstr>
      <vt:lpstr>Garbage collection features</vt:lpstr>
      <vt:lpstr>Garbage collection features</vt:lpstr>
      <vt:lpstr>Integrate the garbage collector</vt:lpstr>
      <vt:lpstr>Integrate the garbage collector</vt:lpstr>
      <vt:lpstr>Testing the garbage collector</vt:lpstr>
      <vt:lpstr>CSOM example</vt:lpstr>
      <vt:lpstr>VM startup and shutdown</vt:lpstr>
      <vt:lpstr>VM startup and shutdown</vt:lpstr>
      <vt:lpstr>GC allocation</vt:lpstr>
      <vt:lpstr>GC collection</vt:lpstr>
      <vt:lpstr>Implement required glue</vt:lpstr>
      <vt:lpstr>Implement required glue</vt:lpstr>
      <vt:lpstr>Implement required glue</vt:lpstr>
      <vt:lpstr>Implement required glue</vt:lpstr>
      <vt:lpstr>CSOM results</vt:lpstr>
      <vt:lpstr>CSOM verbose:gc output</vt:lpstr>
      <vt:lpstr>CSOM verbose:gc in GCMV</vt:lpstr>
      <vt:lpstr>Proof points</vt:lpstr>
      <vt:lpstr>JIT integration</vt:lpstr>
      <vt:lpstr>Scalable garbage collection</vt:lpstr>
      <vt:lpstr>MRI method profiling via Health Center</vt:lpstr>
      <vt:lpstr>We are keen to hear your feedback</vt:lpstr>
      <vt:lpstr>More information</vt:lpstr>
      <vt:lpstr>Questions??</vt:lpstr>
      <vt:lpstr>Legal Notice</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Presentations: Smart Planet Template</dc:title>
  <dc:creator>krisbiron</dc:creator>
  <cp:lastModifiedBy>Charlie Gracie</cp:lastModifiedBy>
  <cp:revision>714</cp:revision>
  <dcterms:created xsi:type="dcterms:W3CDTF">2014-12-08T21:56:56Z</dcterms:created>
  <dcterms:modified xsi:type="dcterms:W3CDTF">2015-10-28T14:59:28Z</dcterms:modified>
</cp:coreProperties>
</file>