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78" r:id="rId3"/>
    <p:sldId id="258" r:id="rId4"/>
    <p:sldId id="260" r:id="rId5"/>
    <p:sldId id="261" r:id="rId6"/>
    <p:sldId id="264" r:id="rId7"/>
    <p:sldId id="266" r:id="rId8"/>
    <p:sldId id="293" r:id="rId9"/>
    <p:sldId id="292" r:id="rId10"/>
    <p:sldId id="294" r:id="rId11"/>
    <p:sldId id="262" r:id="rId12"/>
    <p:sldId id="265" r:id="rId13"/>
    <p:sldId id="263" r:id="rId14"/>
    <p:sldId id="277" r:id="rId15"/>
    <p:sldId id="274" r:id="rId16"/>
    <p:sldId id="275" r:id="rId17"/>
    <p:sldId id="271" r:id="rId18"/>
    <p:sldId id="267" r:id="rId19"/>
    <p:sldId id="269" r:id="rId20"/>
    <p:sldId id="281" r:id="rId21"/>
    <p:sldId id="282" r:id="rId22"/>
    <p:sldId id="283" r:id="rId23"/>
    <p:sldId id="284" r:id="rId24"/>
    <p:sldId id="285" r:id="rId25"/>
    <p:sldId id="286" r:id="rId26"/>
    <p:sldId id="268" r:id="rId27"/>
    <p:sldId id="287" r:id="rId28"/>
    <p:sldId id="288" r:id="rId29"/>
    <p:sldId id="289" r:id="rId30"/>
    <p:sldId id="290" r:id="rId31"/>
    <p:sldId id="291" r:id="rId32"/>
    <p:sldId id="279" r:id="rId33"/>
    <p:sldId id="272" r:id="rId34"/>
    <p:sldId id="295" r:id="rId35"/>
    <p:sldId id="296" r:id="rId36"/>
    <p:sldId id="297" r:id="rId37"/>
    <p:sldId id="298" r:id="rId38"/>
    <p:sldId id="299" r:id="rId39"/>
    <p:sldId id="273" r:id="rId40"/>
    <p:sldId id="300" r:id="rId41"/>
    <p:sldId id="301" r:id="rId42"/>
    <p:sldId id="302" r:id="rId43"/>
    <p:sldId id="303" r:id="rId44"/>
    <p:sldId id="304" r:id="rId45"/>
    <p:sldId id="305" r:id="rId46"/>
    <p:sldId id="308" r:id="rId47"/>
    <p:sldId id="310" r:id="rId48"/>
    <p:sldId id="306" r:id="rId49"/>
    <p:sldId id="307" r:id="rId50"/>
  </p:sldIdLst>
  <p:sldSz cx="12188825" cy="6858000"/>
  <p:notesSz cx="6985000" cy="92837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0000"/>
    <a:srgbClr val="41555E"/>
    <a:srgbClr val="46575E"/>
    <a:srgbClr val="5382A1"/>
    <a:srgbClr val="8DA6B1"/>
    <a:srgbClr val="61808E"/>
    <a:srgbClr val="BBCAD0"/>
    <a:srgbClr val="D1DBE0"/>
    <a:srgbClr val="E8EDEF"/>
    <a:srgbClr val="232C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87970" autoAdjust="0"/>
  </p:normalViewPr>
  <p:slideViewPr>
    <p:cSldViewPr snapToGrid="0">
      <p:cViewPr>
        <p:scale>
          <a:sx n="90" d="100"/>
          <a:sy n="90" d="100"/>
        </p:scale>
        <p:origin x="-462" y="540"/>
      </p:cViewPr>
      <p:guideLst>
        <p:guide orient="horz" pos="2160"/>
        <p:guide orient="horz" pos="3744"/>
        <p:guide orient="horz" pos="1248"/>
        <p:guide orient="horz" pos="960"/>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93" d="100"/>
        <a:sy n="93" d="100"/>
      </p:scale>
      <p:origin x="0" y="10640"/>
    </p:cViewPr>
  </p:sorterViewPr>
  <p:notesViewPr>
    <p:cSldViewPr snapToGrid="0">
      <p:cViewPr varScale="1">
        <p:scale>
          <a:sx n="112" d="100"/>
          <a:sy n="112" d="100"/>
        </p:scale>
        <p:origin x="-2984" y="-120"/>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10/27/2015</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232C2F"/>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232C2F"/>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232C2F"/>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232C2F"/>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1EE11BFD-AD4C-4A98-9D38-1958507EA4E5}" type="datetime1">
              <a:rPr lang="en-US" smtClean="0"/>
              <a:pPr/>
              <a:t>10/27/2015</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a:t>
            </a:r>
            <a:r>
              <a:rPr lang="en-US" sz="850" smtClean="0">
                <a:solidFill>
                  <a:schemeClr val="tx1"/>
                </a:solidFill>
              </a:rPr>
              <a:t>15,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1EE11BFD-AD4C-4A98-9D38-1958507EA4E5}" type="datetime1">
              <a:rPr lang="en-US" smtClean="0"/>
              <a:pPr/>
              <a:t>10/27/2015</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bg1"/>
                </a:solidFill>
              </a:rPr>
              <a:t>Copyright © 2015, Oracle and/or its affiliates. All rights reserved.  |</a:t>
            </a:r>
            <a:endParaRPr lang="en-US"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BC65A-03AE-423D-B3EC-68D1D32BF9D6}"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298185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BCD2CDC6-9352-4ED5-B272-74DDB6DCFEAF}" type="datetime1">
              <a:rPr lang="en-US" smtClean="0"/>
              <a:pPr/>
              <a:t>10/27/2015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5287FB7-DD26-4AD5-8D24-298016D86790}" type="datetime1">
              <a:rPr lang="en-US" smtClean="0"/>
              <a:pPr/>
              <a:t>10/27/2015</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10/27/2015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smtClean="0"/>
              <a:pPr/>
              <a:t>10/27/2015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10/27/2015</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0426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smtClean="0"/>
              <a:pPr/>
              <a:t>10/27/2015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A15AD86-CD0E-461B-AA18-D070A5CB2CAA}"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7481E7-6827-45FD-8717-13B961EEBD99}" type="datetime1">
              <a:rPr lang="en-US" smtClean="0"/>
              <a:pPr/>
              <a:t>10/27/2015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15AD86-CD0E-461B-AA18-D070A5CB2CAA}"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152049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10/27/2015</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26778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1EE11BFD-AD4C-4A98-9D38-1958507EA4E5}" type="datetime1">
              <a:rPr lang="en-US" smtClean="0"/>
              <a:pPr/>
              <a:t>10/27/2015</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a:t>
            </a:r>
            <a:r>
              <a:rPr sz="850">
                <a:solidFill>
                  <a:schemeClr val="bg1"/>
                </a:solidFill>
              </a:rPr>
              <a:t>© </a:t>
            </a:r>
            <a:r>
              <a:rPr sz="850" smtClean="0">
                <a:solidFill>
                  <a:schemeClr val="bg1"/>
                </a:solidFill>
              </a:rPr>
              <a:t>201</a:t>
            </a:r>
            <a:r>
              <a:rPr lang="en-US" sz="850" smtClean="0">
                <a:solidFill>
                  <a:schemeClr val="bg1"/>
                </a:solidFill>
              </a:rPr>
              <a:t>5,</a:t>
            </a:r>
            <a:r>
              <a:rPr sz="85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smtClean="0"/>
              <a:pPr/>
              <a:t>10/27/2015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smtClean="0"/>
              <a:pPr/>
              <a:t>10/27/2015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smtClean="0"/>
              <a:pPr/>
              <a:t>10/27/2015</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xmlns="" val="3436642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11BFD-AD4C-4A98-9D38-1958507EA4E5}" type="datetime1">
              <a:rPr lang="en-US" smtClean="0"/>
              <a:pPr/>
              <a:t>10/27/2015</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pPr/>
              <a:t>10/27/2015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smtClean="0"/>
              <a:pPr/>
              <a:t>10/27/2015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pPr/>
              <a:t>10/27/2015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chemeClr val="tx1"/>
                </a:solidFill>
              </a:rPr>
              <a:t>Copyright © 2015, Oracle and/or its affiliates. All rights reserved.  |</a:t>
            </a:r>
            <a:endParaRPr lang="en-US"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EE11BFD-AD4C-4A98-9D38-1958507EA4E5}" type="datetime1">
              <a:rPr lang="en-US" smtClean="0"/>
              <a:pPr/>
              <a:t>10/27/2015</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smtClean="0"/>
              <a:pPr/>
              <a:t>10/27/2015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smtClean="0"/>
              <a:pPr/>
              <a:t>10/27/2015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smtClean="0"/>
              <a:pPr/>
              <a:t>10/27/2015</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1EE11BFD-AD4C-4A98-9D38-1958507EA4E5}" type="datetime1">
              <a:rPr lang="en-US" smtClean="0"/>
              <a:pPr/>
              <a:t>10/27/2015</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t>Oracle Confidential – Internal/Restricted/Highly Restricted</a:t>
            </a:r>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a:solidFill>
                  <a:schemeClr val="tx1"/>
                </a:solidFill>
              </a:rPr>
              <a:t>© </a:t>
            </a:r>
            <a:r>
              <a:rPr sz="850" smtClean="0">
                <a:solidFill>
                  <a:schemeClr val="tx1"/>
                </a:solidFill>
              </a:rPr>
              <a:t>201</a:t>
            </a:r>
            <a:r>
              <a:rPr lang="en-US" sz="850" smtClean="0">
                <a:solidFill>
                  <a:schemeClr val="tx1"/>
                </a:solidFill>
              </a:rPr>
              <a:t>5,</a:t>
            </a:r>
            <a:r>
              <a:rPr sz="85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xmlns=""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platform.netbeans.org/tutorials/nbm-java-hint.html"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docs.oracle.com/javase/8/docs/api/java/net/URI.html" TargetMode="External"/><Relationship Id="rId2" Type="http://schemas.openxmlformats.org/officeDocument/2006/relationships/hyperlink" Target="http://docs.oracle.com/javase/8/docs/api/java/net/URL.html"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bits.netbeans.org/8.0/javadoc/"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docs.oracle.com/javase/8/docs/api/java/util/Collections.html"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hg.netbeans.org/demo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Empowering the </a:t>
            </a:r>
            <a:r>
              <a:rPr lang="en-US" dirty="0" err="1" smtClean="0"/>
              <a:t>NetBeans</a:t>
            </a:r>
            <a:r>
              <a:rPr lang="en-US" dirty="0" smtClean="0"/>
              <a:t> IDE with New Java Hints</a:t>
            </a:r>
            <a:endParaRPr lang="en-US" dirty="0"/>
          </a:p>
        </p:txBody>
      </p:sp>
      <p:sp>
        <p:nvSpPr>
          <p:cNvPr id="3" name="Subtitle 2"/>
          <p:cNvSpPr>
            <a:spLocks noGrp="1"/>
          </p:cNvSpPr>
          <p:nvPr>
            <p:ph type="subTitle" idx="1"/>
          </p:nvPr>
        </p:nvSpPr>
        <p:spPr/>
        <p:txBody>
          <a:bodyPr/>
          <a:lstStyle/>
          <a:p>
            <a:r>
              <a:rPr lang="en-US" dirty="0" smtClean="0"/>
              <a:t>HOL 2846</a:t>
            </a:r>
            <a:endParaRPr lang="en-US" dirty="0"/>
          </a:p>
        </p:txBody>
      </p:sp>
      <p:sp>
        <p:nvSpPr>
          <p:cNvPr id="5" name="Footer Placeholder 4"/>
          <p:cNvSpPr>
            <a:spLocks noGrp="1"/>
          </p:cNvSpPr>
          <p:nvPr>
            <p:ph type="ftr" sz="quarter" idx="11"/>
          </p:nvPr>
        </p:nvSpPr>
        <p:spPr/>
        <p:txBody>
          <a:bodyPr/>
          <a:lstStyle/>
          <a:p>
            <a:r>
              <a:rPr lang="en-US" smtClean="0"/>
              <a:t>Oracle Confidential – Internal/Restricted/Highly Restricted</a:t>
            </a:r>
            <a:endParaRPr lang="en-US"/>
          </a:p>
        </p:txBody>
      </p:sp>
      <p:sp>
        <p:nvSpPr>
          <p:cNvPr id="4" name="Text Placeholder 3"/>
          <p:cNvSpPr>
            <a:spLocks noGrp="1"/>
          </p:cNvSpPr>
          <p:nvPr>
            <p:ph type="body" sz="quarter" idx="13"/>
          </p:nvPr>
        </p:nvSpPr>
        <p:spPr/>
        <p:txBody>
          <a:bodyPr/>
          <a:lstStyle/>
          <a:p>
            <a:r>
              <a:rPr lang="en-US" dirty="0" smtClean="0"/>
              <a:t>Martin </a:t>
            </a:r>
            <a:r>
              <a:rPr lang="en-US" dirty="0" err="1" smtClean="0"/>
              <a:t>Balin</a:t>
            </a:r>
            <a:endParaRPr lang="en-US" dirty="0" smtClean="0"/>
          </a:p>
          <a:p>
            <a:r>
              <a:rPr lang="en-US" dirty="0" smtClean="0"/>
              <a:t>Sr. Development Manager</a:t>
            </a:r>
          </a:p>
          <a:p>
            <a:r>
              <a:rPr lang="en-US" dirty="0" smtClean="0"/>
              <a:t>Oracle</a:t>
            </a:r>
          </a:p>
          <a:p>
            <a:endParaRPr lang="en-US" dirty="0" smtClean="0"/>
          </a:p>
          <a:p>
            <a:r>
              <a:rPr lang="en-US" dirty="0" smtClean="0"/>
              <a:t>OOW/</a:t>
            </a:r>
            <a:r>
              <a:rPr lang="en-US" dirty="0" err="1" smtClean="0"/>
              <a:t>JavaOne</a:t>
            </a:r>
            <a:r>
              <a:rPr lang="en-US" dirty="0" smtClean="0"/>
              <a:t> Oct 27</a:t>
            </a:r>
            <a:r>
              <a:rPr lang="en-US" baseline="30000" dirty="0" smtClean="0"/>
              <a:t>th</a:t>
            </a:r>
            <a:r>
              <a:rPr lang="en-US" dirty="0" smtClean="0"/>
              <a:t>, 2015</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Rules</a:t>
            </a:r>
            <a:endParaRPr lang="en-US" dirty="0"/>
          </a:p>
        </p:txBody>
      </p:sp>
      <p:sp>
        <p:nvSpPr>
          <p:cNvPr id="3" name="Content Placeholder 2"/>
          <p:cNvSpPr>
            <a:spLocks noGrp="1"/>
          </p:cNvSpPr>
          <p:nvPr>
            <p:ph idx="1"/>
          </p:nvPr>
        </p:nvSpPr>
        <p:spPr/>
        <p:txBody>
          <a:bodyPr/>
          <a:lstStyle/>
          <a:p>
            <a:r>
              <a:rPr lang="en-US" dirty="0" smtClean="0"/>
              <a:t>Both Hint &amp; Fix described by pattern</a:t>
            </a:r>
          </a:p>
          <a:p>
            <a:r>
              <a:rPr lang="en-US" dirty="0" smtClean="0"/>
              <a:t>Suitable for deprecation replacement</a:t>
            </a:r>
          </a:p>
          <a:p>
            <a:endParaRPr lang="en-US" dirty="0" smtClean="0"/>
          </a:p>
          <a:p>
            <a:r>
              <a:rPr lang="en-US" dirty="0" smtClean="0"/>
              <a:t>Example:</a:t>
            </a:r>
          </a:p>
          <a:p>
            <a:pPr>
              <a:buNone/>
            </a:pPr>
            <a:r>
              <a:rPr lang="en-US" dirty="0" smtClean="0"/>
              <a:t>"Use </a:t>
            </a:r>
            <a:r>
              <a:rPr lang="en-US" dirty="0" err="1" smtClean="0"/>
              <a:t>FileObject.toURI</a:t>
            </a:r>
            <a:r>
              <a:rPr lang="en-US" dirty="0" smtClean="0"/>
              <a:t>":</a:t>
            </a:r>
          </a:p>
          <a:p>
            <a:pPr>
              <a:buNone/>
            </a:pPr>
            <a:r>
              <a:rPr lang="en-US" sz="2400" dirty="0" smtClean="0">
                <a:latin typeface="Consolas" pitchFamily="49" charset="0"/>
                <a:cs typeface="Consolas" pitchFamily="49" charset="0"/>
              </a:rPr>
              <a:t>$</a:t>
            </a:r>
            <a:r>
              <a:rPr lang="en-US" sz="2400" dirty="0" err="1" smtClean="0">
                <a:latin typeface="Consolas" pitchFamily="49" charset="0"/>
                <a:cs typeface="Consolas" pitchFamily="49" charset="0"/>
              </a:rPr>
              <a:t>f.getURL</a:t>
            </a:r>
            <a:r>
              <a:rPr lang="en-US" sz="2400" dirty="0" smtClean="0">
                <a:latin typeface="Consolas" pitchFamily="49" charset="0"/>
                <a:cs typeface="Consolas" pitchFamily="49" charset="0"/>
              </a:rPr>
              <a:t>().</a:t>
            </a:r>
            <a:r>
              <a:rPr lang="en-US" sz="2400" dirty="0" err="1" smtClean="0">
                <a:latin typeface="Consolas" pitchFamily="49" charset="0"/>
                <a:cs typeface="Consolas" pitchFamily="49" charset="0"/>
              </a:rPr>
              <a:t>toURI</a:t>
            </a:r>
            <a:r>
              <a:rPr lang="en-US" sz="2400" dirty="0" smtClean="0">
                <a:latin typeface="Consolas" pitchFamily="49" charset="0"/>
                <a:cs typeface="Consolas" pitchFamily="49" charset="0"/>
              </a:rPr>
              <a:t>() :: $f </a:t>
            </a:r>
            <a:r>
              <a:rPr lang="en-US" sz="2400" dirty="0" err="1" smtClean="0">
                <a:latin typeface="Consolas" pitchFamily="49" charset="0"/>
                <a:cs typeface="Consolas" pitchFamily="49" charset="0"/>
              </a:rPr>
              <a:t>instanceof</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org.openide.filesystems.FileObject</a:t>
            </a:r>
            <a:endParaRPr lang="en-US" sz="2400" dirty="0" smtClean="0">
              <a:latin typeface="Consolas" pitchFamily="49" charset="0"/>
              <a:cs typeface="Consolas" pitchFamily="49" charset="0"/>
            </a:endParaRPr>
          </a:p>
          <a:p>
            <a:pPr>
              <a:buNone/>
            </a:pPr>
            <a:r>
              <a:rPr lang="en-US" sz="2400" dirty="0" smtClean="0">
                <a:latin typeface="Consolas" pitchFamily="49" charset="0"/>
                <a:cs typeface="Consolas" pitchFamily="49" charset="0"/>
              </a:rPr>
              <a:t>=&gt; $</a:t>
            </a:r>
            <a:r>
              <a:rPr lang="en-US" sz="2400" dirty="0" err="1" smtClean="0">
                <a:latin typeface="Consolas" pitchFamily="49" charset="0"/>
                <a:cs typeface="Consolas" pitchFamily="49" charset="0"/>
              </a:rPr>
              <a:t>f.toURI</a:t>
            </a:r>
            <a:r>
              <a:rPr lang="en-US" sz="2400" dirty="0" smtClean="0">
                <a:latin typeface="Consolas" pitchFamily="49" charset="0"/>
                <a:cs typeface="Consolas" pitchFamily="49" charset="0"/>
              </a:rPr>
              <a:t>();;</a:t>
            </a:r>
          </a:p>
          <a:p>
            <a:pPr>
              <a:buNone/>
            </a:pP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Hints</a:t>
            </a:r>
            <a:endParaRPr lang="en-US" dirty="0"/>
          </a:p>
        </p:txBody>
      </p:sp>
      <p:sp>
        <p:nvSpPr>
          <p:cNvPr id="3" name="Content Placeholder 2"/>
          <p:cNvSpPr>
            <a:spLocks noGrp="1"/>
          </p:cNvSpPr>
          <p:nvPr>
            <p:ph idx="1"/>
          </p:nvPr>
        </p:nvSpPr>
        <p:spPr/>
        <p:txBody>
          <a:bodyPr/>
          <a:lstStyle/>
          <a:p>
            <a:r>
              <a:rPr lang="en-US" dirty="0" smtClean="0"/>
              <a:t>SPI to check for and replace problematic parts of code</a:t>
            </a:r>
          </a:p>
          <a:p>
            <a:r>
              <a:rPr lang="en-US" dirty="0" smtClean="0"/>
              <a:t>Possible to perform even </a:t>
            </a:r>
            <a:r>
              <a:rPr lang="en-US" dirty="0" err="1" smtClean="0"/>
              <a:t>refactorings</a:t>
            </a:r>
            <a:endParaRPr lang="en-US" dirty="0" smtClean="0"/>
          </a:p>
          <a:p>
            <a:r>
              <a:rPr lang="en-US" dirty="0" smtClean="0"/>
              <a:t>Main APIs:</a:t>
            </a:r>
          </a:p>
          <a:p>
            <a:pPr lvl="1"/>
            <a:r>
              <a:rPr lang="en-US" dirty="0" err="1" smtClean="0"/>
              <a:t>org.netbeans.spi.editor.hints</a:t>
            </a:r>
            <a:endParaRPr lang="en-US" dirty="0" smtClean="0"/>
          </a:p>
          <a:p>
            <a:pPr lvl="1"/>
            <a:r>
              <a:rPr lang="en-US" dirty="0" err="1" smtClean="0"/>
              <a:t>org.netbeans.spi.java.hints</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a:p>
        </p:txBody>
      </p:sp>
      <p:pic>
        <p:nvPicPr>
          <p:cNvPr id="6" name="Picture 5" descr="Hint.png"/>
          <p:cNvPicPr>
            <a:picLocks noChangeAspect="1"/>
          </p:cNvPicPr>
          <p:nvPr/>
        </p:nvPicPr>
        <p:blipFill>
          <a:blip r:embed="rId2" cstate="print"/>
          <a:stretch>
            <a:fillRect/>
          </a:stretch>
        </p:blipFill>
        <p:spPr>
          <a:xfrm>
            <a:off x="7028815" y="2396490"/>
            <a:ext cx="4257675" cy="3505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Hints development</a:t>
            </a:r>
            <a:endParaRPr lang="en-US" dirty="0"/>
          </a:p>
        </p:txBody>
      </p:sp>
      <p:sp>
        <p:nvSpPr>
          <p:cNvPr id="3" name="Content Placeholder 2"/>
          <p:cNvSpPr>
            <a:spLocks noGrp="1"/>
          </p:cNvSpPr>
          <p:nvPr>
            <p:ph idx="1"/>
          </p:nvPr>
        </p:nvSpPr>
        <p:spPr/>
        <p:txBody>
          <a:bodyPr/>
          <a:lstStyle/>
          <a:p>
            <a:r>
              <a:rPr lang="en-US" dirty="0" smtClean="0"/>
              <a:t>Part of </a:t>
            </a:r>
            <a:r>
              <a:rPr lang="en-US" dirty="0" err="1" smtClean="0"/>
              <a:t>NetBeans</a:t>
            </a:r>
            <a:r>
              <a:rPr lang="en-US" dirty="0" smtClean="0"/>
              <a:t> module project</a:t>
            </a:r>
          </a:p>
          <a:p>
            <a:r>
              <a:rPr lang="en-US" dirty="0" smtClean="0"/>
              <a:t>Java Hints template is the simplest way to start</a:t>
            </a:r>
          </a:p>
          <a:p>
            <a:r>
              <a:rPr lang="en-US" dirty="0" err="1" smtClean="0"/>
              <a:t>NetBeans</a:t>
            </a:r>
            <a:r>
              <a:rPr lang="en-US" dirty="0" smtClean="0"/>
              <a:t> hint is registered to IDE through</a:t>
            </a:r>
          </a:p>
          <a:p>
            <a:pPr lvl="1"/>
            <a:r>
              <a:rPr lang="en-US" dirty="0" smtClean="0"/>
              <a:t>Generated-layer.xml file</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a:p>
        </p:txBody>
      </p:sp>
      <p:pic>
        <p:nvPicPr>
          <p:cNvPr id="6" name="Picture 5" descr="generated-layer.png"/>
          <p:cNvPicPr>
            <a:picLocks noChangeAspect="1"/>
          </p:cNvPicPr>
          <p:nvPr/>
        </p:nvPicPr>
        <p:blipFill>
          <a:blip r:embed="rId2" cstate="print"/>
          <a:stretch>
            <a:fillRect/>
          </a:stretch>
        </p:blipFill>
        <p:spPr>
          <a:xfrm>
            <a:off x="685165" y="3345180"/>
            <a:ext cx="9401175" cy="2019300"/>
          </a:xfrm>
          <a:prstGeom prst="rect">
            <a:avLst/>
          </a:prstGeom>
        </p:spPr>
      </p:pic>
      <p:sp>
        <p:nvSpPr>
          <p:cNvPr id="7" name="Content Placeholder 2"/>
          <p:cNvSpPr txBox="1">
            <a:spLocks/>
          </p:cNvSpPr>
          <p:nvPr/>
        </p:nvSpPr>
        <p:spPr>
          <a:xfrm>
            <a:off x="717841" y="4800599"/>
            <a:ext cx="11126522" cy="609601"/>
          </a:xfrm>
          <a:prstGeom prst="rect">
            <a:avLst/>
          </a:prstGeom>
        </p:spPr>
        <p:txBody>
          <a:bodyPr vert="horz" lIns="0" tIns="0" rIns="0" bIns="0" rtlCol="0">
            <a:noAutofit/>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683551" y="5509259"/>
            <a:ext cx="11126522" cy="689611"/>
          </a:xfrm>
          <a:prstGeom prst="rect">
            <a:avLst/>
          </a:prstGeom>
        </p:spPr>
        <p:txBody>
          <a:bodyPr vert="horz" lIns="0" tIns="0" rIns="0" bIns="0" rtlCol="0">
            <a:noAutofit/>
          </a:bodyPr>
          <a:lstStyle/>
          <a:p>
            <a:pPr marL="228600" lvl="0" indent="-228600">
              <a:lnSpc>
                <a:spcPct val="90000"/>
              </a:lnSpc>
              <a:spcBef>
                <a:spcPts val="1200"/>
              </a:spcBef>
              <a:buClr>
                <a:schemeClr val="tx1">
                  <a:lumMod val="60000"/>
                  <a:lumOff val="40000"/>
                </a:schemeClr>
              </a:buClr>
              <a:buFont typeface="Arial" panose="020B0604020202020204"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More</a:t>
            </a:r>
            <a:r>
              <a:rPr lang="en-US" sz="2400" dirty="0" smtClean="0"/>
              <a:t> at </a:t>
            </a:r>
            <a:r>
              <a:rPr lang="en-US" sz="2400" dirty="0" smtClean="0">
                <a:hlinkClick r:id="rId3"/>
              </a:rPr>
              <a:t>https://platform.netbeans.org/tutorials/nbm-java-hint.html</a:t>
            </a:r>
            <a:endParaRPr lang="en-US" sz="24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Hints most used classes</a:t>
            </a:r>
            <a:endParaRPr lang="en-US" dirty="0"/>
          </a:p>
        </p:txBody>
      </p:sp>
      <p:sp>
        <p:nvSpPr>
          <p:cNvPr id="3" name="Content Placeholder 2"/>
          <p:cNvSpPr>
            <a:spLocks noGrp="1"/>
          </p:cNvSpPr>
          <p:nvPr>
            <p:ph idx="1"/>
          </p:nvPr>
        </p:nvSpPr>
        <p:spPr/>
        <p:txBody>
          <a:bodyPr/>
          <a:lstStyle/>
          <a:p>
            <a:r>
              <a:rPr lang="en-US" dirty="0" err="1" smtClean="0"/>
              <a:t>HintContext</a:t>
            </a:r>
            <a:endParaRPr lang="en-US" dirty="0" smtClean="0"/>
          </a:p>
          <a:p>
            <a:pPr lvl="1"/>
            <a:r>
              <a:rPr lang="en-US" dirty="0" smtClean="0"/>
              <a:t>Access to </a:t>
            </a:r>
            <a:r>
              <a:rPr lang="en-US" dirty="0" err="1" smtClean="0"/>
              <a:t>CompilationInfo</a:t>
            </a:r>
            <a:endParaRPr lang="en-US" dirty="0" smtClean="0"/>
          </a:p>
          <a:p>
            <a:pPr lvl="1"/>
            <a:r>
              <a:rPr lang="en-US" dirty="0" smtClean="0"/>
              <a:t>Access to matched AST (</a:t>
            </a:r>
            <a:r>
              <a:rPr lang="en-US" dirty="0" err="1" smtClean="0"/>
              <a:t>TreePath</a:t>
            </a:r>
            <a:r>
              <a:rPr lang="en-US" dirty="0" smtClean="0"/>
              <a:t>)</a:t>
            </a:r>
          </a:p>
          <a:p>
            <a:pPr lvl="1"/>
            <a:r>
              <a:rPr lang="en-US" dirty="0" smtClean="0"/>
              <a:t> Access to variables ASTs </a:t>
            </a:r>
            <a:r>
              <a:rPr lang="en-US" i="1" dirty="0" smtClean="0"/>
              <a:t>($&lt;name&gt; </a:t>
            </a:r>
            <a:r>
              <a:rPr lang="en-US" dirty="0" smtClean="0"/>
              <a:t>- match exactly one occurrence)</a:t>
            </a:r>
          </a:p>
          <a:p>
            <a:pPr lvl="1"/>
            <a:r>
              <a:rPr lang="en-US" dirty="0" smtClean="0"/>
              <a:t> Access to multiple variables ASTs </a:t>
            </a:r>
            <a:r>
              <a:rPr lang="en-US" i="1" dirty="0" smtClean="0"/>
              <a:t>($&lt;name&gt;$ </a:t>
            </a:r>
            <a:r>
              <a:rPr lang="en-US" dirty="0" smtClean="0"/>
              <a:t>- match 0 to N occurrences)</a:t>
            </a:r>
          </a:p>
          <a:p>
            <a:r>
              <a:rPr lang="en-US" dirty="0" err="1" smtClean="0"/>
              <a:t>TransformationContext</a:t>
            </a:r>
            <a:endParaRPr lang="en-US" dirty="0" smtClean="0"/>
          </a:p>
          <a:p>
            <a:pPr lvl="1"/>
            <a:r>
              <a:rPr lang="en-US" dirty="0" smtClean="0"/>
              <a:t>Used to rewrite code when hint provides also fix</a:t>
            </a:r>
          </a:p>
          <a:p>
            <a:pPr lvl="1"/>
            <a:r>
              <a:rPr lang="en-US" dirty="0" smtClean="0"/>
              <a:t>Passed in </a:t>
            </a:r>
            <a:r>
              <a:rPr lang="en-US" dirty="0" err="1" smtClean="0"/>
              <a:t>JavaFix.performRewrite</a:t>
            </a:r>
            <a:r>
              <a:rPr lang="en-US" dirty="0" smtClean="0"/>
              <a:t> method</a:t>
            </a:r>
          </a:p>
          <a:p>
            <a:pPr lvl="1"/>
            <a:r>
              <a:rPr lang="en-US" dirty="0" smtClean="0"/>
              <a:t>Provides access to </a:t>
            </a:r>
            <a:r>
              <a:rPr lang="en-US" dirty="0" err="1" smtClean="0"/>
              <a:t>CompilationInfo</a:t>
            </a:r>
            <a:r>
              <a:rPr lang="en-US" dirty="0" smtClean="0"/>
              <a:t> and </a:t>
            </a:r>
            <a:r>
              <a:rPr lang="en-US" dirty="0" err="1" smtClean="0"/>
              <a:t>TreePath</a:t>
            </a:r>
            <a:r>
              <a:rPr lang="en-US" dirty="0" smtClean="0"/>
              <a:t> as well</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the environment</a:t>
            </a:r>
            <a:endParaRPr lang="en-US" dirty="0"/>
          </a:p>
        </p:txBody>
      </p:sp>
      <p:sp>
        <p:nvSpPr>
          <p:cNvPr id="3" name="Text Placeholder 2"/>
          <p:cNvSpPr>
            <a:spLocks noGrp="1"/>
          </p:cNvSpPr>
          <p:nvPr>
            <p:ph type="body" idx="1"/>
          </p:nvPr>
        </p:nvSpPr>
        <p:spPr/>
        <p:txBody>
          <a:bodyPr/>
          <a:lstStyle/>
          <a:p>
            <a:r>
              <a:rPr lang="en-US" dirty="0" smtClean="0"/>
              <a:t>VM setup, code cloning,…</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14</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the environment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Start </a:t>
            </a:r>
            <a:r>
              <a:rPr lang="en-US" b="1" dirty="0" smtClean="0"/>
              <a:t>HOL2846</a:t>
            </a:r>
            <a:r>
              <a:rPr lang="en-US" dirty="0" smtClean="0"/>
              <a:t> VM on your desktop</a:t>
            </a:r>
          </a:p>
          <a:p>
            <a:pPr marL="514350" indent="-514350">
              <a:buFont typeface="+mj-lt"/>
              <a:buAutoNum type="arabicPeriod"/>
            </a:pPr>
            <a:r>
              <a:rPr lang="en-US" dirty="0" smtClean="0"/>
              <a:t>Run “refresh.bat” on Windows VM desktop</a:t>
            </a:r>
          </a:p>
          <a:p>
            <a:pPr marL="514350" indent="-514350">
              <a:buFont typeface="+mj-lt"/>
              <a:buAutoNum type="arabicPeriod"/>
            </a:pPr>
            <a:r>
              <a:rPr lang="en-US" dirty="0" smtClean="0"/>
              <a:t> Start </a:t>
            </a:r>
            <a:r>
              <a:rPr lang="en-US" dirty="0" err="1" smtClean="0"/>
              <a:t>NetBeans</a:t>
            </a:r>
            <a:r>
              <a:rPr lang="en-US" dirty="0" smtClean="0"/>
              <a:t> – you will see </a:t>
            </a:r>
            <a:r>
              <a:rPr lang="en-US" dirty="0" smtClean="0">
                <a:latin typeface="Consolas" pitchFamily="49" charset="0"/>
                <a:cs typeface="Consolas" pitchFamily="49" charset="0"/>
              </a:rPr>
              <a:t>HintsHOL2015 </a:t>
            </a:r>
            <a:r>
              <a:rPr lang="en-US" dirty="0" smtClean="0">
                <a:cs typeface="Consolas" pitchFamily="49" charset="0"/>
              </a:rPr>
              <a:t>project open</a:t>
            </a:r>
          </a:p>
          <a:p>
            <a:pPr marL="731520" lvl="1" indent="-457200">
              <a:buFont typeface="+mj-lt"/>
              <a:buAutoNum type="arabicPeriod"/>
            </a:pPr>
            <a:r>
              <a:rPr lang="en-US" dirty="0" smtClean="0">
                <a:cs typeface="Consolas" pitchFamily="49" charset="0"/>
              </a:rPr>
              <a:t>Select </a:t>
            </a:r>
            <a:r>
              <a:rPr lang="en-US" dirty="0" smtClean="0">
                <a:latin typeface="Consolas" pitchFamily="49" charset="0"/>
                <a:cs typeface="Consolas" pitchFamily="49" charset="0"/>
              </a:rPr>
              <a:t>File | Open Project … </a:t>
            </a:r>
            <a:r>
              <a:rPr lang="en-US" dirty="0" smtClean="0">
                <a:cs typeface="Consolas" pitchFamily="49" charset="0"/>
              </a:rPr>
              <a:t>navigate to “C:\Users\Lab\demos” </a:t>
            </a:r>
          </a:p>
          <a:p>
            <a:pPr marL="731520" lvl="1" indent="-457200">
              <a:buFont typeface="+mj-lt"/>
              <a:buAutoNum type="arabicPeriod"/>
            </a:pPr>
            <a:r>
              <a:rPr lang="en-US" dirty="0" smtClean="0">
                <a:cs typeface="Consolas" pitchFamily="49" charset="0"/>
              </a:rPr>
              <a:t>Open projects </a:t>
            </a:r>
            <a:r>
              <a:rPr lang="en-US" dirty="0" err="1" smtClean="0">
                <a:latin typeface="Consolas" pitchFamily="49" charset="0"/>
                <a:cs typeface="Consolas" pitchFamily="49" charset="0"/>
              </a:rPr>
              <a:t>HintsHOLWorking</a:t>
            </a:r>
            <a:r>
              <a:rPr lang="en-US" dirty="0" smtClean="0">
                <a:cs typeface="Consolas" pitchFamily="49" charset="0"/>
              </a:rPr>
              <a:t> and </a:t>
            </a:r>
            <a:r>
              <a:rPr lang="en-US" dirty="0" err="1" smtClean="0">
                <a:latin typeface="Consolas" pitchFamily="49" charset="0"/>
                <a:cs typeface="Consolas" pitchFamily="49" charset="0"/>
              </a:rPr>
              <a:t>TestHints</a:t>
            </a:r>
            <a:endParaRPr lang="en-US" dirty="0" smtClean="0">
              <a:latin typeface="Consolas" pitchFamily="49" charset="0"/>
              <a:cs typeface="Consolas" pitchFamily="49" charset="0"/>
            </a:endParaRPr>
          </a:p>
          <a:p>
            <a:pPr marL="514350" indent="-514350">
              <a:buFont typeface="+mj-lt"/>
              <a:buAutoNum type="arabicPeriod"/>
            </a:pPr>
            <a:r>
              <a:rPr lang="en-US" dirty="0" err="1" smtClean="0">
                <a:latin typeface="Consolas" pitchFamily="49" charset="0"/>
                <a:cs typeface="Consolas" pitchFamily="49" charset="0"/>
              </a:rPr>
              <a:t>HintsHOLWorking</a:t>
            </a:r>
            <a:r>
              <a:rPr lang="en-US" dirty="0" smtClean="0">
                <a:cs typeface="Consolas" pitchFamily="49" charset="0"/>
              </a:rPr>
              <a:t> - empty project where we will work</a:t>
            </a:r>
          </a:p>
          <a:p>
            <a:pPr marL="514350" indent="-514350">
              <a:buFont typeface="+mj-lt"/>
              <a:buAutoNum type="arabicPeriod"/>
            </a:pPr>
            <a:r>
              <a:rPr lang="en-US" dirty="0" err="1" smtClean="0">
                <a:latin typeface="Consolas" pitchFamily="49" charset="0"/>
                <a:cs typeface="Consolas" pitchFamily="49" charset="0"/>
              </a:rPr>
              <a:t>TestHints</a:t>
            </a:r>
            <a:r>
              <a:rPr lang="en-US" dirty="0" smtClean="0">
                <a:cs typeface="Consolas" pitchFamily="49" charset="0"/>
              </a:rPr>
              <a:t> - project with simple java file to test hints being developed</a:t>
            </a:r>
          </a:p>
          <a:p>
            <a:pPr marL="514350" indent="-514350">
              <a:buFont typeface="+mj-lt"/>
              <a:buAutoNum type="arabicPeriod"/>
            </a:pPr>
            <a:r>
              <a:rPr lang="en-US" dirty="0" smtClean="0">
                <a:latin typeface="Consolas" pitchFamily="49" charset="0"/>
                <a:cs typeface="Consolas" pitchFamily="49" charset="0"/>
              </a:rPr>
              <a:t>HintsHOL2015 </a:t>
            </a:r>
            <a:r>
              <a:rPr lang="en-US" dirty="0" smtClean="0">
                <a:cs typeface="Consolas" pitchFamily="49" charset="0"/>
              </a:rPr>
              <a:t>- contains all hints prepared and we will use it for reference and </a:t>
            </a:r>
            <a:r>
              <a:rPr lang="en-US" dirty="0" err="1" smtClean="0">
                <a:cs typeface="Consolas" pitchFamily="49" charset="0"/>
              </a:rPr>
              <a:t>Copy&amp;Paste</a:t>
            </a:r>
            <a:r>
              <a:rPr lang="en-US" dirty="0" smtClean="0">
                <a:cs typeface="Consolas" pitchFamily="49" charset="0"/>
              </a:rPr>
              <a:t> code</a:t>
            </a:r>
          </a:p>
          <a:p>
            <a:endParaRPr lang="en-US"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ready for Lab</a:t>
            </a:r>
            <a:endParaRPr lang="en-US" dirty="0"/>
          </a:p>
        </p:txBody>
      </p:sp>
      <p:sp>
        <p:nvSpPr>
          <p:cNvPr id="3" name="Content Placeholder 2"/>
          <p:cNvSpPr>
            <a:spLocks noGrp="1"/>
          </p:cNvSpPr>
          <p:nvPr>
            <p:ph idx="1"/>
          </p:nvPr>
        </p:nvSpPr>
        <p:spPr>
          <a:xfrm>
            <a:off x="531151" y="1524001"/>
            <a:ext cx="7081229" cy="4419600"/>
          </a:xfrm>
        </p:spPr>
        <p:txBody>
          <a:bodyPr/>
          <a:lstStyle/>
          <a:p>
            <a:r>
              <a:rPr lang="en-US" dirty="0" smtClean="0"/>
              <a:t>Your </a:t>
            </a:r>
            <a:r>
              <a:rPr lang="en-US" dirty="0" err="1" smtClean="0"/>
              <a:t>NetBeans</a:t>
            </a:r>
            <a:r>
              <a:rPr lang="en-US" dirty="0" smtClean="0"/>
              <a:t> should look like this after preparation is done</a:t>
            </a:r>
          </a:p>
          <a:p>
            <a:r>
              <a:rPr lang="en-US" dirty="0" smtClean="0"/>
              <a:t>Red error badges are due to missing reference to </a:t>
            </a:r>
            <a:r>
              <a:rPr lang="en-US" dirty="0" err="1" smtClean="0"/>
              <a:t>Junit</a:t>
            </a:r>
            <a:r>
              <a:rPr lang="en-US" dirty="0" smtClean="0"/>
              <a:t> which we don’t need during our Lab.</a:t>
            </a:r>
          </a:p>
          <a:p>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16</a:t>
            </a:fld>
            <a:endParaRPr lang="en-US"/>
          </a:p>
        </p:txBody>
      </p:sp>
      <p:pic>
        <p:nvPicPr>
          <p:cNvPr id="7" name="Picture 6" descr="Projects_opened.png"/>
          <p:cNvPicPr>
            <a:picLocks noChangeAspect="1"/>
          </p:cNvPicPr>
          <p:nvPr/>
        </p:nvPicPr>
        <p:blipFill>
          <a:blip r:embed="rId2" cstate="print"/>
          <a:stretch>
            <a:fillRect/>
          </a:stretch>
        </p:blipFill>
        <p:spPr>
          <a:xfrm>
            <a:off x="8561070" y="230256"/>
            <a:ext cx="3086100" cy="61284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Anti-patterns Hints - Lab</a:t>
            </a:r>
            <a:endParaRPr lang="en-US" dirty="0"/>
          </a:p>
        </p:txBody>
      </p:sp>
      <p:sp>
        <p:nvSpPr>
          <p:cNvPr id="3" name="Text Placeholder 2"/>
          <p:cNvSpPr>
            <a:spLocks noGrp="1"/>
          </p:cNvSpPr>
          <p:nvPr>
            <p:ph type="body" idx="1"/>
          </p:nvPr>
        </p:nvSpPr>
        <p:spPr/>
        <p:txBody>
          <a:bodyPr/>
          <a:lstStyle/>
          <a:p>
            <a:r>
              <a:rPr lang="en-US" dirty="0" smtClean="0"/>
              <a:t>4 samples</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17</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Java Anti-patterns </a:t>
            </a:r>
            <a:r>
              <a:rPr lang="en-US" dirty="0" smtClean="0"/>
              <a:t>Hints - Lab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Replace </a:t>
            </a:r>
            <a:r>
              <a:rPr lang="en-US" dirty="0" err="1" smtClean="0"/>
              <a:t>System.currentTimeMillis</a:t>
            </a:r>
            <a:r>
              <a:rPr lang="en-US" dirty="0" smtClean="0"/>
              <a:t>() with </a:t>
            </a:r>
            <a:r>
              <a:rPr lang="en-US" dirty="0" err="1" smtClean="0"/>
              <a:t>nanoTime</a:t>
            </a:r>
            <a:r>
              <a:rPr lang="en-US" dirty="0" smtClean="0"/>
              <a:t>()</a:t>
            </a:r>
          </a:p>
          <a:p>
            <a:pPr marL="514350" indent="-514350">
              <a:buFont typeface="+mj-lt"/>
              <a:buAutoNum type="arabicPeriod"/>
            </a:pPr>
            <a:r>
              <a:rPr lang="en-US" dirty="0" smtClean="0"/>
              <a:t>Fix deprecated </a:t>
            </a:r>
            <a:r>
              <a:rPr lang="en-US" dirty="0" err="1" smtClean="0"/>
              <a:t>File.toURL</a:t>
            </a:r>
            <a:r>
              <a:rPr lang="en-US" dirty="0" smtClean="0"/>
              <a:t>() call using URI</a:t>
            </a:r>
          </a:p>
          <a:p>
            <a:pPr marL="514350" indent="-514350">
              <a:buFont typeface="+mj-lt"/>
              <a:buAutoNum type="arabicPeriod"/>
            </a:pPr>
            <a:r>
              <a:rPr lang="en-US" dirty="0" smtClean="0"/>
              <a:t>Replace </a:t>
            </a:r>
            <a:r>
              <a:rPr lang="en-US" dirty="0" err="1" smtClean="0"/>
              <a:t>URL.equals</a:t>
            </a:r>
            <a:r>
              <a:rPr lang="en-US" dirty="0" smtClean="0"/>
              <a:t>() with </a:t>
            </a:r>
            <a:r>
              <a:rPr lang="en-US" dirty="0" err="1" smtClean="0"/>
              <a:t>URI.equals</a:t>
            </a:r>
            <a:r>
              <a:rPr lang="en-US" dirty="0" smtClean="0"/>
              <a:t>(URI)</a:t>
            </a:r>
          </a:p>
          <a:p>
            <a:pPr marL="514350" indent="-514350">
              <a:buFont typeface="+mj-lt"/>
              <a:buAutoNum type="arabicPeriod"/>
            </a:pPr>
            <a:r>
              <a:rPr lang="en-US" dirty="0" smtClean="0"/>
              <a:t>Replace 'return null' by an empty array or an empty parameterized type</a:t>
            </a:r>
          </a:p>
          <a:p>
            <a:pPr marL="514350" indent="-514350">
              <a:buFont typeface="+mj-lt"/>
              <a:buAutoNum type="arabicPeriod"/>
            </a:pPr>
            <a:r>
              <a:rPr lang="en-US" dirty="0" smtClean="0"/>
              <a:t>Convert Set&lt;URL&gt; to Set&lt;URI&gt; - Hint of refactoring scale</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18</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1 - Replace </a:t>
            </a:r>
            <a:r>
              <a:rPr lang="en-US" dirty="0" err="1" smtClean="0"/>
              <a:t>System.currentTimeMillis</a:t>
            </a:r>
            <a:r>
              <a:rPr lang="en-US" dirty="0" smtClean="0"/>
              <a:t>() by </a:t>
            </a:r>
            <a:r>
              <a:rPr lang="en-US" dirty="0" err="1" smtClean="0"/>
              <a:t>nanoTime</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currentTimeMillis</a:t>
            </a:r>
            <a:r>
              <a:rPr lang="en-US" dirty="0" smtClean="0"/>
              <a:t>() expresses current time milliseconds since midnight, January 1, 1970 UTC. Can be changed in the middle of operation by polling a value from the NTP server – then time difference by 2 subsequent calls can be even negative</a:t>
            </a:r>
          </a:p>
          <a:p>
            <a:r>
              <a:rPr lang="en-US" dirty="0" err="1" smtClean="0"/>
              <a:t>nanoTime</a:t>
            </a:r>
            <a:r>
              <a:rPr lang="en-US" dirty="0" smtClean="0"/>
              <a:t> – returns nanoseconds. Needs to be divided by 1mio to get </a:t>
            </a:r>
            <a:r>
              <a:rPr lang="en-US" dirty="0" err="1" smtClean="0"/>
              <a:t>ms.</a:t>
            </a:r>
            <a:endParaRPr lang="en-US" dirty="0" smtClean="0"/>
          </a:p>
          <a:p>
            <a:endParaRPr lang="en-US" dirty="0" smtClean="0"/>
          </a:p>
          <a:p>
            <a:r>
              <a:rPr lang="en-US" dirty="0" smtClean="0"/>
              <a:t>For reference see </a:t>
            </a:r>
            <a:r>
              <a:rPr lang="en-US" dirty="0" err="1" smtClean="0"/>
              <a:t>CurrentTimeMillisHint</a:t>
            </a:r>
            <a:r>
              <a:rPr lang="en-US" dirty="0" smtClean="0"/>
              <a:t> from HintsHOL2015 project</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19</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HOL staff</a:t>
            </a:r>
            <a:endParaRPr lang="en-US" dirty="0"/>
          </a:p>
        </p:txBody>
      </p:sp>
      <p:sp>
        <p:nvSpPr>
          <p:cNvPr id="7" name="Text Placeholder 6"/>
          <p:cNvSpPr>
            <a:spLocks noGrp="1"/>
          </p:cNvSpPr>
          <p:nvPr>
            <p:ph idx="1"/>
          </p:nvPr>
        </p:nvSpPr>
        <p:spPr/>
        <p:txBody>
          <a:bodyPr/>
          <a:lstStyle/>
          <a:p>
            <a:r>
              <a:rPr lang="en-US" dirty="0" smtClean="0"/>
              <a:t>Karol </a:t>
            </a:r>
            <a:r>
              <a:rPr lang="en-US" dirty="0" err="1" smtClean="0"/>
              <a:t>Harezlak</a:t>
            </a:r>
            <a:endParaRPr lang="en-US" dirty="0" smtClean="0"/>
          </a:p>
          <a:p>
            <a:pPr lvl="2">
              <a:buNone/>
            </a:pPr>
            <a:r>
              <a:rPr lang="en-US" sz="2400" dirty="0" smtClean="0"/>
              <a:t>Oracle, Principal Member of Technical Staff</a:t>
            </a:r>
          </a:p>
          <a:p>
            <a:r>
              <a:rPr lang="en-US" dirty="0" smtClean="0"/>
              <a:t>David R. </a:t>
            </a:r>
            <a:r>
              <a:rPr lang="en-US" dirty="0" err="1" smtClean="0"/>
              <a:t>Heffelfinger</a:t>
            </a:r>
            <a:endParaRPr lang="en-US" dirty="0" smtClean="0"/>
          </a:p>
          <a:p>
            <a:pPr lvl="1">
              <a:buNone/>
            </a:pPr>
            <a:r>
              <a:rPr lang="en-US" dirty="0" smtClean="0"/>
              <a:t>	</a:t>
            </a:r>
            <a:r>
              <a:rPr lang="en-US" dirty="0" err="1" smtClean="0"/>
              <a:t>NetBeans</a:t>
            </a:r>
            <a:r>
              <a:rPr lang="en-US" dirty="0" smtClean="0"/>
              <a:t> </a:t>
            </a:r>
            <a:r>
              <a:rPr lang="en-US" dirty="0" err="1" smtClean="0"/>
              <a:t>DreamTeam</a:t>
            </a:r>
            <a:endParaRPr lang="en-US" dirty="0" smtClean="0"/>
          </a:p>
          <a:p>
            <a:r>
              <a:rPr lang="en-US" dirty="0" smtClean="0"/>
              <a:t>Martin </a:t>
            </a:r>
            <a:r>
              <a:rPr lang="en-US" dirty="0" err="1" smtClean="0"/>
              <a:t>Klähn</a:t>
            </a:r>
            <a:endParaRPr lang="en-US" dirty="0" smtClean="0"/>
          </a:p>
          <a:p>
            <a:pPr lvl="1">
              <a:buNone/>
            </a:pPr>
            <a:r>
              <a:rPr lang="en-US" dirty="0" smtClean="0"/>
              <a:t>	</a:t>
            </a:r>
            <a:r>
              <a:rPr lang="en-US" dirty="0" err="1" smtClean="0"/>
              <a:t>NetBeans</a:t>
            </a:r>
            <a:r>
              <a:rPr lang="en-US" dirty="0" smtClean="0"/>
              <a:t> </a:t>
            </a:r>
            <a:r>
              <a:rPr lang="en-US" dirty="0" err="1" smtClean="0"/>
              <a:t>DreamTeam</a:t>
            </a:r>
            <a:endParaRPr lang="en-US" dirty="0" smtClean="0"/>
          </a:p>
          <a:p>
            <a:pPr lvl="1">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Lab1/Step 1 - Replace </a:t>
            </a:r>
            <a:r>
              <a:rPr lang="en-US" dirty="0" err="1" smtClean="0"/>
              <a:t>System.currentTimeMillis</a:t>
            </a:r>
            <a:r>
              <a:rPr lang="en-US" dirty="0" smtClean="0"/>
              <a:t>() </a:t>
            </a:r>
            <a:endParaRPr lang="en-US" dirty="0"/>
          </a:p>
        </p:txBody>
      </p:sp>
      <p:sp>
        <p:nvSpPr>
          <p:cNvPr id="3" name="Content Placeholder 2"/>
          <p:cNvSpPr>
            <a:spLocks noGrp="1"/>
          </p:cNvSpPr>
          <p:nvPr>
            <p:ph idx="1"/>
          </p:nvPr>
        </p:nvSpPr>
        <p:spPr>
          <a:xfrm>
            <a:off x="531151" y="1524001"/>
            <a:ext cx="6029669" cy="4419600"/>
          </a:xfrm>
        </p:spPr>
        <p:txBody>
          <a:bodyPr/>
          <a:lstStyle/>
          <a:p>
            <a:pPr>
              <a:buNone/>
            </a:pPr>
            <a:r>
              <a:rPr lang="en-US" dirty="0" smtClean="0"/>
              <a:t>Create a new Java Hint</a:t>
            </a:r>
          </a:p>
          <a:p>
            <a:pPr marL="514350" indent="-514350">
              <a:buFont typeface="+mj-lt"/>
              <a:buAutoNum type="arabicPeriod"/>
            </a:pPr>
            <a:r>
              <a:rPr lang="en-US" dirty="0" smtClean="0"/>
              <a:t>Select project </a:t>
            </a:r>
            <a:r>
              <a:rPr lang="en-US" b="1" dirty="0" err="1" smtClean="0"/>
              <a:t>HintsHOLWorking</a:t>
            </a:r>
            <a:endParaRPr lang="en-US" b="1" dirty="0" smtClean="0"/>
          </a:p>
          <a:p>
            <a:pPr marL="514350" indent="-514350">
              <a:buFont typeface="+mj-lt"/>
              <a:buAutoNum type="arabicPeriod"/>
            </a:pPr>
            <a:r>
              <a:rPr lang="en-US" dirty="0" smtClean="0"/>
              <a:t>Press </a:t>
            </a:r>
            <a:r>
              <a:rPr lang="en-US" dirty="0" err="1" smtClean="0"/>
              <a:t>Ctrl+N</a:t>
            </a:r>
            <a:r>
              <a:rPr lang="en-US" dirty="0" smtClean="0"/>
              <a:t> and select Java Hint for New File type, press Next</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20</a:t>
            </a:fld>
            <a:endParaRPr lang="en-US"/>
          </a:p>
        </p:txBody>
      </p:sp>
      <p:pic>
        <p:nvPicPr>
          <p:cNvPr id="6" name="Picture 5" descr="NewCurrentTimeMillisDlg.png"/>
          <p:cNvPicPr>
            <a:picLocks noChangeAspect="1"/>
          </p:cNvPicPr>
          <p:nvPr/>
        </p:nvPicPr>
        <p:blipFill>
          <a:blip r:embed="rId2" cstate="print"/>
          <a:srcRect l="28120" t="976"/>
          <a:stretch>
            <a:fillRect/>
          </a:stretch>
        </p:blipFill>
        <p:spPr>
          <a:xfrm>
            <a:off x="6524712" y="1291590"/>
            <a:ext cx="5342804" cy="49949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Lab1/Step 2 - Replace </a:t>
            </a:r>
            <a:r>
              <a:rPr lang="en-US" dirty="0" err="1" smtClean="0"/>
              <a:t>System.currentTimeMillis</a:t>
            </a:r>
            <a:r>
              <a:rPr lang="en-US" dirty="0" smtClean="0"/>
              <a:t>() </a:t>
            </a:r>
            <a:endParaRPr lang="en-US" dirty="0"/>
          </a:p>
        </p:txBody>
      </p:sp>
      <p:sp>
        <p:nvSpPr>
          <p:cNvPr id="3" name="Content Placeholder 2"/>
          <p:cNvSpPr>
            <a:spLocks noGrp="1"/>
          </p:cNvSpPr>
          <p:nvPr>
            <p:ph idx="1"/>
          </p:nvPr>
        </p:nvSpPr>
        <p:spPr>
          <a:xfrm>
            <a:off x="531151" y="1524001"/>
            <a:ext cx="5298149" cy="4419600"/>
          </a:xfrm>
        </p:spPr>
        <p:txBody>
          <a:bodyPr/>
          <a:lstStyle/>
          <a:p>
            <a:pPr marL="514350" indent="-514350">
              <a:buFont typeface="+mj-lt"/>
              <a:buAutoNum type="arabicPeriod"/>
            </a:pPr>
            <a:r>
              <a:rPr lang="en-US" dirty="0" smtClean="0"/>
              <a:t>Enter class name: </a:t>
            </a:r>
            <a:r>
              <a:rPr lang="en-US" sz="2400" dirty="0" err="1" smtClean="0">
                <a:latin typeface="Consolas" pitchFamily="49" charset="0"/>
                <a:cs typeface="Consolas" pitchFamily="49" charset="0"/>
              </a:rPr>
              <a:t>CurrentTimeMillisHint</a:t>
            </a:r>
            <a:r>
              <a:rPr lang="en-US" dirty="0" smtClean="0"/>
              <a:t> to last step of wizard.</a:t>
            </a:r>
          </a:p>
          <a:p>
            <a:pPr marL="514350" indent="-514350">
              <a:buFont typeface="+mj-lt"/>
              <a:buAutoNum type="arabicPeriod"/>
            </a:pPr>
            <a:r>
              <a:rPr lang="en-US" dirty="0" smtClean="0"/>
              <a:t>Press Finish</a:t>
            </a:r>
          </a:p>
          <a:p>
            <a:pPr marL="514350" indent="-514350">
              <a:buFont typeface="+mj-lt"/>
              <a:buAutoNum type="arabicPeriod"/>
            </a:pPr>
            <a:r>
              <a:rPr lang="en-US" dirty="0" smtClean="0"/>
              <a:t>You should see something like this</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21</a:t>
            </a:fld>
            <a:endParaRPr lang="en-US"/>
          </a:p>
        </p:txBody>
      </p:sp>
      <p:pic>
        <p:nvPicPr>
          <p:cNvPr id="6" name="Picture 5" descr="CuurentTimeMillisHint_generated.png"/>
          <p:cNvPicPr>
            <a:picLocks noChangeAspect="1"/>
          </p:cNvPicPr>
          <p:nvPr/>
        </p:nvPicPr>
        <p:blipFill>
          <a:blip r:embed="rId2" cstate="print">
            <a:clrChange>
              <a:clrFrom>
                <a:srgbClr val="FFFFFF"/>
              </a:clrFrom>
              <a:clrTo>
                <a:srgbClr val="FFFFFF">
                  <a:alpha val="0"/>
                </a:srgbClr>
              </a:clrTo>
            </a:clrChange>
          </a:blip>
          <a:srcRect b="6519"/>
          <a:stretch>
            <a:fillRect/>
          </a:stretch>
        </p:blipFill>
        <p:spPr>
          <a:xfrm>
            <a:off x="5776277" y="1364932"/>
            <a:ext cx="6191250" cy="50130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Lab1/Step 3 - Replace </a:t>
            </a:r>
            <a:r>
              <a:rPr lang="en-US" dirty="0" err="1" smtClean="0"/>
              <a:t>System.currentTimeMillis</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Modify </a:t>
            </a:r>
            <a:r>
              <a:rPr lang="en-US" dirty="0" err="1" smtClean="0"/>
              <a:t>TriggerPattern</a:t>
            </a:r>
            <a:endParaRPr lang="en-US" dirty="0" smtClean="0"/>
          </a:p>
          <a:p>
            <a:pPr lvl="1">
              <a:buNone/>
            </a:pP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TriggerPattern</a:t>
            </a:r>
            <a:r>
              <a:rPr lang="en-US" sz="2000" dirty="0" smtClean="0">
                <a:latin typeface="Consolas" pitchFamily="49" charset="0"/>
                <a:cs typeface="Consolas" pitchFamily="49" charset="0"/>
              </a:rPr>
              <a:t>(value = "$1.currentTimeMillis",</a:t>
            </a:r>
          </a:p>
          <a:p>
            <a:pPr lvl="1">
              <a:buNone/>
            </a:pPr>
            <a:r>
              <a:rPr lang="en-US" sz="2000" dirty="0" smtClean="0">
                <a:latin typeface="Consolas" pitchFamily="49" charset="0"/>
                <a:cs typeface="Consolas" pitchFamily="49" charset="0"/>
              </a:rPr>
              <a:t>	constraints = @</a:t>
            </a:r>
            <a:r>
              <a:rPr lang="en-US" sz="2000" dirty="0" err="1" smtClean="0">
                <a:latin typeface="Consolas" pitchFamily="49" charset="0"/>
                <a:cs typeface="Consolas" pitchFamily="49" charset="0"/>
              </a:rPr>
              <a:t>ConstraintVariableType</a:t>
            </a:r>
            <a:endParaRPr lang="en-US" sz="2000" dirty="0" smtClean="0">
              <a:latin typeface="Consolas" pitchFamily="49" charset="0"/>
              <a:cs typeface="Consolas" pitchFamily="49" charset="0"/>
            </a:endParaRPr>
          </a:p>
          <a:p>
            <a:pPr lvl="1">
              <a:buNone/>
            </a:pPr>
            <a:r>
              <a:rPr lang="en-US" sz="2000" dirty="0" smtClean="0">
                <a:latin typeface="Consolas" pitchFamily="49" charset="0"/>
                <a:cs typeface="Consolas" pitchFamily="49" charset="0"/>
              </a:rPr>
              <a:t>		(variable = "$1", type = "System"))</a:t>
            </a:r>
          </a:p>
          <a:p>
            <a:pPr marL="457200" indent="-457200">
              <a:buFont typeface="+mj-lt"/>
              <a:buAutoNum type="arabicPeriod"/>
            </a:pPr>
            <a:r>
              <a:rPr lang="en-US" sz="2400" dirty="0" smtClean="0">
                <a:cs typeface="Consolas" pitchFamily="49" charset="0"/>
              </a:rPr>
              <a:t>Leave </a:t>
            </a:r>
            <a:r>
              <a:rPr lang="en-US" sz="2400" dirty="0" err="1" smtClean="0">
                <a:cs typeface="Consolas" pitchFamily="49" charset="0"/>
              </a:rPr>
              <a:t>computeWarning</a:t>
            </a:r>
            <a:r>
              <a:rPr lang="en-US" sz="2400" dirty="0" smtClean="0">
                <a:cs typeface="Consolas" pitchFamily="49" charset="0"/>
              </a:rPr>
              <a:t>() method untouched</a:t>
            </a:r>
          </a:p>
          <a:p>
            <a:pPr marL="457200" indent="-457200">
              <a:buFont typeface="+mj-lt"/>
              <a:buAutoNum type="arabicPeriod"/>
            </a:pPr>
            <a:r>
              <a:rPr lang="en-US" sz="2400" dirty="0" smtClean="0">
                <a:cs typeface="Consolas" pitchFamily="49" charset="0"/>
              </a:rPr>
              <a:t>Build the project and run current Hint in debugger press Ctrl+F5</a:t>
            </a:r>
          </a:p>
          <a:p>
            <a:pPr marL="457200" indent="-457200">
              <a:buFont typeface="+mj-lt"/>
              <a:buAutoNum type="arabicPeriod"/>
            </a:pPr>
            <a:r>
              <a:rPr lang="en-US" sz="2400" dirty="0" smtClean="0">
                <a:cs typeface="Consolas" pitchFamily="49" charset="0"/>
              </a:rPr>
              <a:t>In debugged </a:t>
            </a:r>
            <a:r>
              <a:rPr lang="en-US" sz="2400" dirty="0" err="1" smtClean="0">
                <a:cs typeface="Consolas" pitchFamily="49" charset="0"/>
              </a:rPr>
              <a:t>NetBeans</a:t>
            </a:r>
            <a:r>
              <a:rPr lang="en-US" sz="2400" dirty="0" smtClean="0">
                <a:cs typeface="Consolas" pitchFamily="49" charset="0"/>
              </a:rPr>
              <a:t> open project </a:t>
            </a:r>
            <a:r>
              <a:rPr lang="en-US" sz="2400" dirty="0" err="1" smtClean="0">
                <a:cs typeface="Consolas" pitchFamily="49" charset="0"/>
              </a:rPr>
              <a:t>TestHintsFile</a:t>
            </a:r>
            <a:r>
              <a:rPr lang="en-US" sz="2400" dirty="0" smtClean="0">
                <a:cs typeface="Consolas" pitchFamily="49" charset="0"/>
              </a:rPr>
              <a:t> and its only file Testhint.java.</a:t>
            </a:r>
          </a:p>
          <a:p>
            <a:pPr marL="731520" lvl="1" indent="-457200">
              <a:buFont typeface="+mj-lt"/>
              <a:buAutoNum type="arabicPeriod"/>
            </a:pPr>
            <a:r>
              <a:rPr lang="en-US" sz="2000" dirty="0" smtClean="0">
                <a:cs typeface="Consolas" pitchFamily="49" charset="0"/>
              </a:rPr>
              <a:t>You should see hints warning is displayed for </a:t>
            </a:r>
            <a:r>
              <a:rPr lang="en-US" sz="2000" dirty="0" err="1" smtClean="0">
                <a:cs typeface="Consolas" pitchFamily="49" charset="0"/>
              </a:rPr>
              <a:t>System.currentTimeMillis</a:t>
            </a:r>
            <a:r>
              <a:rPr lang="en-US" sz="2000" dirty="0" smtClean="0">
                <a:cs typeface="Consolas" pitchFamily="49" charset="0"/>
              </a:rPr>
              <a:t>() call</a:t>
            </a:r>
            <a:endParaRPr lang="en-US" sz="2000" dirty="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22</a:t>
            </a:fld>
            <a:endParaRPr lang="en-US"/>
          </a:p>
        </p:txBody>
      </p:sp>
      <p:pic>
        <p:nvPicPr>
          <p:cNvPr id="6" name="Picture 5" descr="Hint1WarningDisplayed.png"/>
          <p:cNvPicPr>
            <a:picLocks noChangeAspect="1"/>
          </p:cNvPicPr>
          <p:nvPr/>
        </p:nvPicPr>
        <p:blipFill>
          <a:blip r:embed="rId2" cstate="print"/>
          <a:stretch>
            <a:fillRect/>
          </a:stretch>
        </p:blipFill>
        <p:spPr>
          <a:xfrm>
            <a:off x="3369310" y="5072062"/>
            <a:ext cx="4581525" cy="8286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Lab1/Step 4 - Replace </a:t>
            </a:r>
            <a:r>
              <a:rPr lang="en-US" dirty="0" err="1" smtClean="0"/>
              <a:t>System.currentTimeMillis</a:t>
            </a:r>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Implement </a:t>
            </a:r>
            <a:r>
              <a:rPr lang="en-US" dirty="0" err="1" smtClean="0"/>
              <a:t>JavaFix</a:t>
            </a:r>
            <a:r>
              <a:rPr lang="en-US" dirty="0" smtClean="0"/>
              <a:t> inside </a:t>
            </a:r>
            <a:r>
              <a:rPr lang="en-US" sz="2400" dirty="0" err="1" smtClean="0">
                <a:latin typeface="Consolas" pitchFamily="49" charset="0"/>
                <a:cs typeface="Consolas" pitchFamily="49" charset="0"/>
              </a:rPr>
              <a:t>performRewrite</a:t>
            </a:r>
            <a:r>
              <a:rPr lang="en-US" dirty="0" smtClean="0"/>
              <a:t>():</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TreeMaker</a:t>
            </a:r>
            <a:r>
              <a:rPr lang="en-US" sz="2000" dirty="0" smtClean="0">
                <a:latin typeface="Consolas" pitchFamily="49" charset="0"/>
                <a:cs typeface="Consolas" pitchFamily="49" charset="0"/>
              </a:rPr>
              <a:t> maker = </a:t>
            </a:r>
            <a:r>
              <a:rPr lang="en-US" sz="2000" dirty="0" err="1" smtClean="0">
                <a:latin typeface="Consolas" pitchFamily="49" charset="0"/>
                <a:cs typeface="Consolas" pitchFamily="49" charset="0"/>
              </a:rPr>
              <a:t>ctx.getWorkingCopy</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getTreeMaker</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TreePath</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tp</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ctx.getPath</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getParentPath</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if (</a:t>
            </a:r>
            <a:r>
              <a:rPr lang="en-US" sz="2000" dirty="0" err="1" smtClean="0">
                <a:latin typeface="Consolas" pitchFamily="49" charset="0"/>
                <a:cs typeface="Consolas" pitchFamily="49" charset="0"/>
              </a:rPr>
              <a:t>tp.getLeaf</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getKind</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Tree.Kind.METHOD_INVOCATION</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return;</a:t>
            </a:r>
          </a:p>
          <a:p>
            <a:pPr>
              <a:buNone/>
            </a:pPr>
            <a:r>
              <a:rPr lang="en-US" sz="2000" dirty="0" smtClean="0">
                <a:latin typeface="Consolas" pitchFamily="49" charset="0"/>
                <a:cs typeface="Consolas" pitchFamily="49" charset="0"/>
              </a:rPr>
              <a:t>		}</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mit</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tp.getLeaf</a:t>
            </a:r>
            <a:r>
              <a:rPr lang="en-US" sz="2000" dirty="0" smtClean="0">
                <a:latin typeface="Consolas" pitchFamily="49" charset="0"/>
                <a:cs typeface="Consolas" pitchFamily="49" charset="0"/>
              </a:rPr>
              <a:t>(); </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MemberSelectTree</a:t>
            </a:r>
            <a:r>
              <a:rPr lang="en-US" sz="2000" dirty="0" smtClean="0">
                <a:latin typeface="Consolas" pitchFamily="49" charset="0"/>
                <a:cs typeface="Consolas" pitchFamily="49" charset="0"/>
              </a:rPr>
              <a:t> selector = (</a:t>
            </a:r>
            <a:r>
              <a:rPr lang="en-US" sz="2000" dirty="0" err="1" smtClean="0">
                <a:latin typeface="Consolas" pitchFamily="49" charset="0"/>
                <a:cs typeface="Consolas" pitchFamily="49" charset="0"/>
              </a:rPr>
              <a:t>MemberSelectTree</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mit.getMethodSelect</a:t>
            </a:r>
            <a:r>
              <a:rPr lang="en-US" sz="2000" dirty="0" smtClean="0">
                <a:latin typeface="Consolas" pitchFamily="49" charset="0"/>
                <a:cs typeface="Consolas" pitchFamily="49" charset="0"/>
              </a:rPr>
              <a:t>(); </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expr</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selector.getExpression</a:t>
            </a:r>
            <a:r>
              <a:rPr lang="en-US" sz="2000" dirty="0" smtClean="0">
                <a:latin typeface="Consolas" pitchFamily="49" charset="0"/>
                <a:cs typeface="Consolas" pitchFamily="49" charset="0"/>
              </a:rPr>
              <a:t>(); </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23</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Lab1/Step 5 - Replace </a:t>
            </a:r>
            <a:r>
              <a:rPr lang="en-US" dirty="0" err="1" smtClean="0"/>
              <a:t>System.currentTimeMillis</a:t>
            </a:r>
            <a:r>
              <a:rPr lang="en-US" dirty="0" smtClean="0"/>
              <a:t>() </a:t>
            </a:r>
            <a:endParaRPr lang="en-US" dirty="0"/>
          </a:p>
        </p:txBody>
      </p:sp>
      <p:sp>
        <p:nvSpPr>
          <p:cNvPr id="3" name="Content Placeholder 2"/>
          <p:cNvSpPr>
            <a:spLocks noGrp="1"/>
          </p:cNvSpPr>
          <p:nvPr>
            <p:ph idx="1"/>
          </p:nvPr>
        </p:nvSpPr>
        <p:spPr/>
        <p:txBody>
          <a:bodyPr/>
          <a:lstStyle/>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ns = 	</a:t>
            </a:r>
            <a:r>
              <a:rPr lang="en-US" sz="2000" dirty="0" err="1" smtClean="0">
                <a:latin typeface="Consolas" pitchFamily="49" charset="0"/>
                <a:cs typeface="Consolas" pitchFamily="49" charset="0"/>
              </a:rPr>
              <a:t>maker.MethodInvocation</a:t>
            </a:r>
            <a:r>
              <a:rPr lang="en-US" sz="2000" dirty="0" smtClean="0">
                <a:latin typeface="Consolas" pitchFamily="49" charset="0"/>
                <a:cs typeface="Consolas" pitchFamily="49" charset="0"/>
              </a:rPr>
              <a:t>(Collections.&lt;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 </a:t>
            </a:r>
          </a:p>
          <a:p>
            <a:pPr>
              <a:buNone/>
            </a:pPr>
            <a:r>
              <a:rPr lang="en-US" sz="2000" dirty="0" err="1" smtClean="0">
                <a:latin typeface="Consolas" pitchFamily="49" charset="0"/>
                <a:cs typeface="Consolas" pitchFamily="49" charset="0"/>
              </a:rPr>
              <a:t>maker.MemberSelect</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expr</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nanoTime</a:t>
            </a: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conversion from </a:t>
            </a:r>
            <a:r>
              <a:rPr lang="en-US" sz="2000" dirty="0" err="1" smtClean="0">
                <a:latin typeface="Consolas" pitchFamily="49" charset="0"/>
                <a:cs typeface="Consolas" pitchFamily="49" charset="0"/>
              </a:rPr>
              <a:t>nanosec</a:t>
            </a:r>
            <a:r>
              <a:rPr lang="en-US" sz="2000" dirty="0" smtClean="0">
                <a:latin typeface="Consolas" pitchFamily="49" charset="0"/>
                <a:cs typeface="Consolas" pitchFamily="49" charset="0"/>
              </a:rPr>
              <a:t> to </a:t>
            </a:r>
            <a:r>
              <a:rPr lang="en-US" sz="2000" dirty="0" err="1" smtClean="0">
                <a:latin typeface="Consolas" pitchFamily="49" charset="0"/>
                <a:cs typeface="Consolas" pitchFamily="49" charset="0"/>
              </a:rPr>
              <a:t>milisec</a:t>
            </a:r>
            <a:r>
              <a:rPr lang="en-US" sz="2000" dirty="0" smtClean="0">
                <a:latin typeface="Consolas" pitchFamily="49" charset="0"/>
                <a:cs typeface="Consolas" pitchFamily="49" charset="0"/>
              </a:rPr>
              <a:t> – optional</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 ms = </a:t>
            </a:r>
            <a:r>
              <a:rPr lang="en-US" sz="2000" dirty="0" err="1" smtClean="0">
                <a:latin typeface="Consolas" pitchFamily="49" charset="0"/>
                <a:cs typeface="Consolas" pitchFamily="49" charset="0"/>
              </a:rPr>
              <a:t>maker.Binary</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Tree.Kind.DIVIDE</a:t>
            </a:r>
            <a:r>
              <a:rPr lang="en-US" sz="2000" dirty="0" smtClean="0">
                <a:latin typeface="Consolas" pitchFamily="49" charset="0"/>
                <a:cs typeface="Consolas" pitchFamily="49" charset="0"/>
              </a:rPr>
              <a:t>, ns, 	</a:t>
            </a:r>
            <a:r>
              <a:rPr lang="en-US" sz="2000" dirty="0" err="1" smtClean="0">
                <a:latin typeface="Consolas" pitchFamily="49" charset="0"/>
                <a:cs typeface="Consolas" pitchFamily="49" charset="0"/>
              </a:rPr>
              <a:t>maker.Literal</a:t>
            </a:r>
            <a:r>
              <a:rPr lang="en-US" sz="2000" dirty="0" smtClean="0">
                <a:latin typeface="Consolas" pitchFamily="49" charset="0"/>
                <a:cs typeface="Consolas" pitchFamily="49" charset="0"/>
              </a:rPr>
              <a:t>(1000000));</a:t>
            </a:r>
          </a:p>
          <a:p>
            <a:pPr>
              <a:buNone/>
            </a:pPr>
            <a:r>
              <a:rPr lang="en-US" sz="2000" dirty="0" err="1" smtClean="0">
                <a:latin typeface="Consolas" pitchFamily="49" charset="0"/>
                <a:cs typeface="Consolas" pitchFamily="49" charset="0"/>
              </a:rPr>
              <a:t>ctx.getWorkingCopy</a:t>
            </a:r>
            <a:r>
              <a:rPr lang="en-US" sz="2000" dirty="0" smtClean="0">
                <a:latin typeface="Consolas" pitchFamily="49" charset="0"/>
                <a:cs typeface="Consolas" pitchFamily="49" charset="0"/>
              </a:rPr>
              <a:t>().rewrite(</a:t>
            </a:r>
            <a:r>
              <a:rPr lang="en-US" sz="2000" dirty="0" err="1" smtClean="0">
                <a:latin typeface="Consolas" pitchFamily="49" charset="0"/>
                <a:cs typeface="Consolas" pitchFamily="49" charset="0"/>
              </a:rPr>
              <a:t>tp.getLeaf</a:t>
            </a:r>
            <a:r>
              <a:rPr lang="en-US" sz="2000" dirty="0" smtClean="0">
                <a:latin typeface="Consolas" pitchFamily="49" charset="0"/>
                <a:cs typeface="Consolas" pitchFamily="49" charset="0"/>
              </a:rPr>
              <a:t>(), ms);</a:t>
            </a:r>
          </a:p>
          <a:p>
            <a:endParaRPr lang="en-US" dirty="0" smtClean="0"/>
          </a:p>
          <a:p>
            <a:pPr marL="514350" indent="-514350">
              <a:buFont typeface="+mj-lt"/>
              <a:buAutoNum type="arabicPeriod"/>
            </a:pPr>
            <a:r>
              <a:rPr lang="en-US" dirty="0" smtClean="0"/>
              <a:t>Add all missing imports</a:t>
            </a:r>
          </a:p>
          <a:p>
            <a:pPr marL="514350" indent="-514350">
              <a:buFont typeface="+mj-lt"/>
              <a:buAutoNum type="arabicPeriod"/>
            </a:pPr>
            <a:r>
              <a:rPr lang="en-US" dirty="0" smtClean="0"/>
              <a:t>Save and Compile the project</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24</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Lab1/Step 6 - Replace </a:t>
            </a:r>
            <a:r>
              <a:rPr lang="en-US" dirty="0" err="1" smtClean="0"/>
              <a:t>System.currentTimeMillis</a:t>
            </a:r>
            <a:r>
              <a:rPr lang="en-US" dirty="0" smtClean="0"/>
              <a:t>() </a:t>
            </a:r>
            <a:endParaRPr lang="en-US" dirty="0"/>
          </a:p>
        </p:txBody>
      </p:sp>
      <p:sp>
        <p:nvSpPr>
          <p:cNvPr id="3" name="Content Placeholder 2"/>
          <p:cNvSpPr>
            <a:spLocks noGrp="1"/>
          </p:cNvSpPr>
          <p:nvPr>
            <p:ph idx="1"/>
          </p:nvPr>
        </p:nvSpPr>
        <p:spPr/>
        <p:txBody>
          <a:bodyPr/>
          <a:lstStyle/>
          <a:p>
            <a:r>
              <a:rPr lang="en-US" dirty="0" smtClean="0"/>
              <a:t>Debug current file to see if Hint works. </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25</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2 - Fix deprecated </a:t>
            </a:r>
            <a:r>
              <a:rPr lang="en-US" dirty="0" err="1" smtClean="0"/>
              <a:t>File.toURL</a:t>
            </a:r>
            <a:r>
              <a:rPr lang="en-US" dirty="0" smtClean="0"/>
              <a:t>() by </a:t>
            </a:r>
            <a:r>
              <a:rPr lang="en-US" dirty="0" err="1" smtClean="0"/>
              <a:t>File.toURI</a:t>
            </a:r>
            <a:r>
              <a:rPr lang="en-US" dirty="0" smtClean="0"/>
              <a:t>().</a:t>
            </a:r>
            <a:r>
              <a:rPr lang="en-US" dirty="0" err="1" smtClean="0"/>
              <a:t>toURL</a:t>
            </a:r>
            <a:r>
              <a:rPr lang="en-US" dirty="0" smtClean="0"/>
              <a:t>()</a:t>
            </a:r>
            <a:endParaRPr lang="en-US" dirty="0"/>
          </a:p>
        </p:txBody>
      </p:sp>
      <p:sp>
        <p:nvSpPr>
          <p:cNvPr id="3" name="Content Placeholder 2"/>
          <p:cNvSpPr>
            <a:spLocks noGrp="1"/>
          </p:cNvSpPr>
          <p:nvPr>
            <p:ph idx="1"/>
          </p:nvPr>
        </p:nvSpPr>
        <p:spPr/>
        <p:txBody>
          <a:bodyPr/>
          <a:lstStyle/>
          <a:p>
            <a:r>
              <a:rPr lang="en-US" dirty="0" smtClean="0"/>
              <a:t>Why is this anti-pattern?</a:t>
            </a:r>
          </a:p>
          <a:p>
            <a:pPr lvl="1"/>
            <a:r>
              <a:rPr lang="en-US" dirty="0" smtClean="0"/>
              <a:t>Deprecated API</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26</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2/Step 1 - Fix deprecated </a:t>
            </a:r>
            <a:r>
              <a:rPr lang="en-US" dirty="0" err="1" smtClean="0"/>
              <a:t>File.toURL</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Create a new Java Hint</a:t>
            </a:r>
          </a:p>
          <a:p>
            <a:pPr marL="514350" indent="-514350">
              <a:buFont typeface="+mj-lt"/>
              <a:buAutoNum type="arabicPeriod"/>
            </a:pPr>
            <a:r>
              <a:rPr lang="en-US" dirty="0" smtClean="0"/>
              <a:t>Select project </a:t>
            </a:r>
            <a:r>
              <a:rPr lang="en-US" b="1" dirty="0" err="1" smtClean="0"/>
              <a:t>HintsHOLWorking</a:t>
            </a:r>
            <a:endParaRPr lang="en-US" b="1" dirty="0" smtClean="0"/>
          </a:p>
          <a:p>
            <a:pPr marL="514350" indent="-514350">
              <a:buFont typeface="+mj-lt"/>
              <a:buAutoNum type="arabicPeriod"/>
            </a:pPr>
            <a:r>
              <a:rPr lang="en-US" dirty="0" smtClean="0"/>
              <a:t>Press </a:t>
            </a:r>
            <a:r>
              <a:rPr lang="en-US" dirty="0" err="1" smtClean="0"/>
              <a:t>Ctrl+N</a:t>
            </a:r>
            <a:r>
              <a:rPr lang="en-US" dirty="0" smtClean="0"/>
              <a:t> and select Java Hint for New File type, press Next</a:t>
            </a:r>
          </a:p>
          <a:p>
            <a:pPr marL="514350" indent="-514350">
              <a:buFont typeface="+mj-lt"/>
              <a:buAutoNum type="arabicPeriod"/>
            </a:pPr>
            <a:r>
              <a:rPr lang="en-US" dirty="0" smtClean="0"/>
              <a:t>Fill all fields, e.g.</a:t>
            </a:r>
          </a:p>
          <a:p>
            <a:pPr marL="788670" lvl="1" indent="-514350">
              <a:buFont typeface="+mj-lt"/>
              <a:buAutoNum type="arabicPeriod"/>
            </a:pPr>
            <a:r>
              <a:rPr lang="en-US" dirty="0" smtClean="0"/>
              <a:t>Hint Display Name: “Deprecated </a:t>
            </a:r>
            <a:r>
              <a:rPr lang="en-US" dirty="0" err="1" smtClean="0"/>
              <a:t>File.toURL</a:t>
            </a:r>
            <a:r>
              <a:rPr lang="en-US" dirty="0" smtClean="0"/>
              <a:t>() call”</a:t>
            </a:r>
          </a:p>
          <a:p>
            <a:pPr marL="514350" indent="-514350">
              <a:buFont typeface="+mj-lt"/>
              <a:buAutoNum type="arabicPeriod"/>
            </a:pPr>
            <a:r>
              <a:rPr lang="en-US" dirty="0" smtClean="0"/>
              <a:t>Click Next, enter Class name: “</a:t>
            </a:r>
            <a:r>
              <a:rPr lang="en-US" dirty="0" err="1" smtClean="0"/>
              <a:t>ToURL</a:t>
            </a:r>
            <a:r>
              <a:rPr lang="en-US" dirty="0" smtClean="0"/>
              <a:t>”</a:t>
            </a:r>
          </a:p>
          <a:p>
            <a:pPr marL="514350" indent="-514350">
              <a:buFont typeface="+mj-lt"/>
              <a:buAutoNum type="arabicPeriod"/>
            </a:pPr>
            <a:r>
              <a:rPr lang="en-US" dirty="0" smtClean="0"/>
              <a:t>Finish</a:t>
            </a:r>
          </a:p>
          <a:p>
            <a:pPr marL="788670" lvl="1" indent="-514350">
              <a:buFont typeface="+mj-lt"/>
              <a:buAutoNum type="arabicPeriod"/>
            </a:pPr>
            <a:r>
              <a:rPr lang="en-US" dirty="0" smtClean="0"/>
              <a:t>New Java Hint named </a:t>
            </a:r>
            <a:r>
              <a:rPr lang="en-US" b="1" dirty="0" err="1" smtClean="0">
                <a:latin typeface="Consolas" pitchFamily="49" charset="0"/>
                <a:cs typeface="Consolas" pitchFamily="49" charset="0"/>
              </a:rPr>
              <a:t>ToURL</a:t>
            </a:r>
            <a:r>
              <a:rPr lang="en-US" dirty="0" smtClean="0"/>
              <a:t> is created</a:t>
            </a:r>
          </a:p>
          <a:p>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27</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2/Step 2 - Fix deprecated </a:t>
            </a:r>
            <a:r>
              <a:rPr lang="en-US" dirty="0" err="1" smtClean="0"/>
              <a:t>File.toURL</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Write down </a:t>
            </a:r>
            <a:r>
              <a:rPr lang="en-US" dirty="0" err="1" smtClean="0"/>
              <a:t>TriggerPattern</a:t>
            </a:r>
            <a:endParaRPr lang="en-US" dirty="0" smtClean="0"/>
          </a:p>
          <a:p>
            <a:pPr>
              <a:buNone/>
            </a:pP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TriggerPattern</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value = "$</a:t>
            </a:r>
            <a:r>
              <a:rPr lang="en-US" sz="2000" dirty="0" err="1" smtClean="0">
                <a:latin typeface="Consolas" pitchFamily="49" charset="0"/>
                <a:cs typeface="Consolas" pitchFamily="49" charset="0"/>
              </a:rPr>
              <a:t>file.toURL</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constraints = {</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ConstraintVariableType</a:t>
            </a:r>
            <a:r>
              <a:rPr lang="en-US" sz="2000" dirty="0" smtClean="0">
                <a:latin typeface="Consolas" pitchFamily="49" charset="0"/>
                <a:cs typeface="Consolas" pitchFamily="49" charset="0"/>
              </a:rPr>
              <a:t>(variable = "$file", type ="</a:t>
            </a:r>
            <a:r>
              <a:rPr lang="en-US" sz="2000" dirty="0" err="1" smtClean="0">
                <a:latin typeface="Consolas" pitchFamily="49" charset="0"/>
                <a:cs typeface="Consolas" pitchFamily="49" charset="0"/>
              </a:rPr>
              <a:t>java.io.File</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p>
          <a:p>
            <a:pPr marL="457200" indent="-457200">
              <a:buFont typeface="+mj-lt"/>
              <a:buAutoNum type="arabicPeriod"/>
            </a:pPr>
            <a:r>
              <a:rPr lang="en-US" dirty="0" smtClean="0">
                <a:cs typeface="Consolas" pitchFamily="49" charset="0"/>
              </a:rPr>
              <a:t>Save, Compile and Debug to check in Testhints.java file.</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28</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2/Step 3 - Fix deprecated </a:t>
            </a:r>
            <a:r>
              <a:rPr lang="en-US" dirty="0" err="1" smtClean="0"/>
              <a:t>File.toURL</a:t>
            </a:r>
            <a:r>
              <a:rPr lang="en-US" dirty="0" smtClean="0"/>
              <a:t>()</a:t>
            </a:r>
            <a:endParaRPr lang="en-US" dirty="0"/>
          </a:p>
        </p:txBody>
      </p:sp>
      <p:sp>
        <p:nvSpPr>
          <p:cNvPr id="3" name="Content Placeholder 2"/>
          <p:cNvSpPr>
            <a:spLocks noGrp="1"/>
          </p:cNvSpPr>
          <p:nvPr>
            <p:ph idx="1"/>
          </p:nvPr>
        </p:nvSpPr>
        <p:spPr/>
        <p:txBody>
          <a:bodyPr/>
          <a:lstStyle/>
          <a:p>
            <a:r>
              <a:rPr lang="en-US" dirty="0" smtClean="0"/>
              <a:t>Leave </a:t>
            </a:r>
            <a:r>
              <a:rPr lang="en-US" sz="2400" dirty="0" err="1" smtClean="0">
                <a:latin typeface="Consolas" pitchFamily="49" charset="0"/>
                <a:cs typeface="Consolas" pitchFamily="49" charset="0"/>
              </a:rPr>
              <a:t>computeWarning</a:t>
            </a:r>
            <a:r>
              <a:rPr lang="en-US" dirty="0" smtClean="0"/>
              <a:t>() untouched</a:t>
            </a:r>
          </a:p>
          <a:p>
            <a:r>
              <a:rPr lang="en-US" dirty="0" smtClean="0"/>
              <a:t>Write the code into </a:t>
            </a:r>
            <a:r>
              <a:rPr lang="en-US" sz="2400" dirty="0" err="1" smtClean="0">
                <a:latin typeface="Consolas" pitchFamily="49" charset="0"/>
                <a:cs typeface="Consolas" pitchFamily="49" charset="0"/>
              </a:rPr>
              <a:t>performRewrite</a:t>
            </a:r>
            <a:r>
              <a:rPr lang="en-US" dirty="0" smtClean="0"/>
              <a:t>() method:</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WorkingCopy</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tx</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ctx.getWorkingCopy</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TreeMaker</a:t>
            </a:r>
            <a:r>
              <a:rPr lang="en-US" sz="2000" dirty="0" smtClean="0">
                <a:latin typeface="Consolas" pitchFamily="49" charset="0"/>
                <a:cs typeface="Consolas" pitchFamily="49" charset="0"/>
              </a:rPr>
              <a:t> maker = </a:t>
            </a:r>
            <a:r>
              <a:rPr lang="en-US" sz="2000" dirty="0" err="1" smtClean="0">
                <a:latin typeface="Consolas" pitchFamily="49" charset="0"/>
                <a:cs typeface="Consolas" pitchFamily="49" charset="0"/>
              </a:rPr>
              <a:t>tx.getTreeMaker</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TreePath</a:t>
            </a:r>
            <a:r>
              <a:rPr lang="en-US" sz="2000" dirty="0" smtClean="0">
                <a:latin typeface="Consolas" pitchFamily="49" charset="0"/>
                <a:cs typeface="Consolas" pitchFamily="49" charset="0"/>
              </a:rPr>
              <a:t> match = </a:t>
            </a:r>
            <a:r>
              <a:rPr lang="en-US" sz="2000" dirty="0" err="1" smtClean="0">
                <a:latin typeface="Consolas" pitchFamily="49" charset="0"/>
                <a:cs typeface="Consolas" pitchFamily="49" charset="0"/>
              </a:rPr>
              <a:t>ctx.getPath</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callTree</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match.getLeaf</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final Tree </a:t>
            </a:r>
            <a:r>
              <a:rPr lang="en-US" sz="2000" dirty="0" err="1" smtClean="0">
                <a:latin typeface="Consolas" pitchFamily="49" charset="0"/>
                <a:cs typeface="Consolas" pitchFamily="49" charset="0"/>
              </a:rPr>
              <a:t>methodSelectTree</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callTree.getMethodSelect</a:t>
            </a:r>
            <a:r>
              <a:rPr lang="en-US" sz="2000" dirty="0" smtClean="0">
                <a:latin typeface="Consolas" pitchFamily="49" charset="0"/>
                <a:cs typeface="Consolas" pitchFamily="49" charset="0"/>
              </a:rPr>
              <a:t>();</a:t>
            </a:r>
          </a:p>
          <a:p>
            <a:pPr>
              <a:buNone/>
            </a:pPr>
            <a:r>
              <a:rPr lang="en-US" sz="2000" dirty="0" err="1" smtClean="0">
                <a:latin typeface="Consolas" pitchFamily="49" charset="0"/>
                <a:cs typeface="Consolas" pitchFamily="49" charset="0"/>
              </a:rPr>
              <a:t>CharSequence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toURL</a:t>
            </a:r>
            <a:r>
              <a:rPr lang="en-US" sz="2000" dirty="0" smtClean="0">
                <a:latin typeface="Consolas" pitchFamily="49" charset="0"/>
                <a:cs typeface="Consolas" pitchFamily="49" charset="0"/>
              </a:rPr>
              <a:t>;</a:t>
            </a:r>
          </a:p>
          <a:p>
            <a:pPr>
              <a:buNone/>
            </a:pP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 target;</a:t>
            </a:r>
          </a:p>
          <a:p>
            <a:r>
              <a:rPr lang="en-US" sz="2000" i="1" dirty="0" smtClean="0">
                <a:cs typeface="Consolas" pitchFamily="49" charset="0"/>
              </a:rPr>
              <a:t>This code finds variable and method call</a:t>
            </a:r>
            <a:endParaRPr lang="en-US" i="1" dirty="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29</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Introduction</a:t>
            </a:r>
          </a:p>
          <a:p>
            <a:pPr marL="514350" indent="-514350">
              <a:buFont typeface="+mj-lt"/>
              <a:buAutoNum type="arabicPeriod"/>
            </a:pPr>
            <a:r>
              <a:rPr lang="en-US" dirty="0" err="1" smtClean="0"/>
              <a:t>NetBeans</a:t>
            </a:r>
            <a:r>
              <a:rPr lang="en-US" dirty="0" smtClean="0"/>
              <a:t> APIs</a:t>
            </a:r>
          </a:p>
          <a:p>
            <a:pPr marL="514350" indent="-514350">
              <a:buFont typeface="+mj-lt"/>
              <a:buAutoNum type="arabicPeriod"/>
            </a:pPr>
            <a:r>
              <a:rPr lang="en-US" dirty="0" err="1" smtClean="0"/>
              <a:t>Javac</a:t>
            </a:r>
            <a:r>
              <a:rPr lang="en-US" dirty="0" smtClean="0"/>
              <a:t> and </a:t>
            </a:r>
            <a:r>
              <a:rPr lang="en-US" dirty="0" err="1" smtClean="0"/>
              <a:t>NetBeans</a:t>
            </a:r>
            <a:endParaRPr lang="en-US" dirty="0" smtClean="0"/>
          </a:p>
          <a:p>
            <a:pPr marL="731520" lvl="1" indent="-457200">
              <a:buFont typeface="+mj-lt"/>
              <a:buAutoNum type="arabicPeriod"/>
            </a:pPr>
            <a:r>
              <a:rPr lang="en-US" dirty="0" err="1" smtClean="0"/>
              <a:t>Javac</a:t>
            </a:r>
            <a:r>
              <a:rPr lang="en-US" dirty="0" smtClean="0"/>
              <a:t> APIs in </a:t>
            </a:r>
            <a:r>
              <a:rPr lang="en-US" dirty="0" err="1" smtClean="0"/>
              <a:t>NetBeans</a:t>
            </a:r>
            <a:endParaRPr lang="en-US" dirty="0" smtClean="0"/>
          </a:p>
          <a:p>
            <a:pPr marL="514350" indent="-514350">
              <a:buFont typeface="+mj-lt"/>
              <a:buAutoNum type="arabicPeriod"/>
            </a:pPr>
            <a:r>
              <a:rPr lang="en-US" dirty="0" smtClean="0"/>
              <a:t>Code Transformation in </a:t>
            </a:r>
            <a:r>
              <a:rPr lang="en-US" dirty="0" err="1" smtClean="0"/>
              <a:t>NetBeans</a:t>
            </a:r>
            <a:endParaRPr lang="en-US" dirty="0" smtClean="0"/>
          </a:p>
          <a:p>
            <a:pPr marL="514350" indent="-514350">
              <a:buFont typeface="+mj-lt"/>
              <a:buAutoNum type="arabicPeriod"/>
            </a:pPr>
            <a:r>
              <a:rPr lang="en-US" dirty="0" smtClean="0"/>
              <a:t>Hints APIs</a:t>
            </a:r>
          </a:p>
          <a:p>
            <a:pPr marL="514350" indent="-514350">
              <a:buFont typeface="+mj-lt"/>
              <a:buAutoNum type="arabicPeriod"/>
            </a:pPr>
            <a:r>
              <a:rPr lang="en-US" dirty="0" smtClean="0"/>
              <a:t>Lab - Java </a:t>
            </a:r>
            <a:r>
              <a:rPr lang="en-US" dirty="0" err="1" smtClean="0"/>
              <a:t>Antipaterns</a:t>
            </a:r>
            <a:endParaRPr lang="en-US" dirty="0" smtClean="0"/>
          </a:p>
          <a:p>
            <a:pPr marL="731520" lvl="1" indent="-457200">
              <a:buFont typeface="+mj-lt"/>
              <a:buAutoNum type="arabicPeriod"/>
            </a:pPr>
            <a:r>
              <a:rPr lang="en-US" dirty="0" smtClean="0"/>
              <a:t>4 hints to be developed</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a:t>
            </a:fld>
            <a:endParaRPr lang="en-US"/>
          </a:p>
        </p:txBody>
      </p:sp>
      <p:pic>
        <p:nvPicPr>
          <p:cNvPr id="6" name="Picture 5" descr="NB-logo-single.jpg"/>
          <p:cNvPicPr>
            <a:picLocks noChangeAspect="1"/>
          </p:cNvPicPr>
          <p:nvPr/>
        </p:nvPicPr>
        <p:blipFill>
          <a:blip r:embed="rId2" cstate="print"/>
          <a:stretch>
            <a:fillRect/>
          </a:stretch>
        </p:blipFill>
        <p:spPr>
          <a:xfrm>
            <a:off x="9273857" y="700087"/>
            <a:ext cx="1962150" cy="428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2/Step 4 - Fix deprecated </a:t>
            </a:r>
            <a:r>
              <a:rPr lang="en-US" dirty="0" err="1" smtClean="0"/>
              <a:t>File.toURL</a:t>
            </a:r>
            <a:r>
              <a:rPr lang="en-US" dirty="0" smtClean="0"/>
              <a:t>()</a:t>
            </a:r>
            <a:endParaRPr lang="en-US" dirty="0"/>
          </a:p>
        </p:txBody>
      </p:sp>
      <p:sp>
        <p:nvSpPr>
          <p:cNvPr id="3" name="Content Placeholder 2"/>
          <p:cNvSpPr>
            <a:spLocks noGrp="1"/>
          </p:cNvSpPr>
          <p:nvPr>
            <p:ph idx="1"/>
          </p:nvPr>
        </p:nvSpPr>
        <p:spPr/>
        <p:txBody>
          <a:bodyPr/>
          <a:lstStyle/>
          <a:p>
            <a:r>
              <a:rPr lang="en-US" i="1" dirty="0" smtClean="0">
                <a:cs typeface="Consolas" pitchFamily="49" charset="0"/>
              </a:rPr>
              <a:t>Finding  current variable identifier and method:</a:t>
            </a:r>
          </a:p>
          <a:p>
            <a:pPr>
              <a:buNone/>
            </a:pPr>
            <a:r>
              <a:rPr lang="en-US" sz="2000" dirty="0" smtClean="0">
                <a:latin typeface="Consolas" pitchFamily="49" charset="0"/>
                <a:cs typeface="Consolas" pitchFamily="49" charset="0"/>
              </a:rPr>
              <a:t>if (</a:t>
            </a:r>
            <a:r>
              <a:rPr lang="en-US" sz="2000" dirty="0" err="1" smtClean="0">
                <a:latin typeface="Consolas" pitchFamily="49" charset="0"/>
                <a:cs typeface="Consolas" pitchFamily="49" charset="0"/>
              </a:rPr>
              <a:t>methodSelectTree.getKind</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Tree.Kind.MEMBER_SELECT</a:t>
            </a:r>
            <a:r>
              <a:rPr lang="en-US" sz="2000" dirty="0" smtClean="0">
                <a:latin typeface="Consolas" pitchFamily="49" charset="0"/>
                <a:cs typeface="Consolas" pitchFamily="49" charset="0"/>
              </a:rPr>
              <a:t>) {</a:t>
            </a:r>
          </a:p>
          <a:p>
            <a:pPr>
              <a:buNone/>
            </a:pPr>
            <a:r>
              <a:rPr lang="en-US" sz="2000" dirty="0" smtClean="0">
                <a:latin typeface="Consolas" pitchFamily="49" charset="0"/>
                <a:cs typeface="Consolas" pitchFamily="49" charset="0"/>
              </a:rPr>
              <a:t>	final </a:t>
            </a:r>
            <a:r>
              <a:rPr lang="en-US" sz="2000" dirty="0" err="1" smtClean="0">
                <a:latin typeface="Consolas" pitchFamily="49" charset="0"/>
                <a:cs typeface="Consolas" pitchFamily="49" charset="0"/>
              </a:rPr>
              <a:t>MemberSelectTree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selectTree</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MemberSelectTree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methodSelectTree</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toURL</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selectTree.getIdentifier</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target = </a:t>
            </a:r>
            <a:r>
              <a:rPr lang="en-US" sz="2000" dirty="0" err="1" smtClean="0">
                <a:latin typeface="Consolas" pitchFamily="49" charset="0"/>
                <a:cs typeface="Consolas" pitchFamily="49" charset="0"/>
              </a:rPr>
              <a:t>selectTree.getExpression</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else {</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toURL</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IdentifierTree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methodSelectTree</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getName</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target = null;</a:t>
            </a:r>
          </a:p>
          <a:p>
            <a:pPr>
              <a:buNone/>
            </a:pPr>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30</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2/Step 5- Fix deprecated </a:t>
            </a:r>
            <a:r>
              <a:rPr lang="en-US" dirty="0" err="1" smtClean="0"/>
              <a:t>File.toURL</a:t>
            </a:r>
            <a:r>
              <a:rPr lang="en-US" dirty="0" smtClean="0"/>
              <a:t>()</a:t>
            </a:r>
            <a:endParaRPr lang="en-US" dirty="0"/>
          </a:p>
        </p:txBody>
      </p:sp>
      <p:sp>
        <p:nvSpPr>
          <p:cNvPr id="3" name="Content Placeholder 2"/>
          <p:cNvSpPr>
            <a:spLocks noGrp="1"/>
          </p:cNvSpPr>
          <p:nvPr>
            <p:ph idx="1"/>
          </p:nvPr>
        </p:nvSpPr>
        <p:spPr/>
        <p:txBody>
          <a:bodyPr/>
          <a:lstStyle/>
          <a:p>
            <a:r>
              <a:rPr lang="en-US" i="1" dirty="0" smtClean="0"/>
              <a:t>Replacing deprecated call:</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updatedCallTree</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maker.MethodInvocation</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maker.MemberSelect</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maker.MethodInvocation</a:t>
            </a:r>
            <a:r>
              <a:rPr lang="en-US" sz="2000" dirty="0" smtClean="0">
                <a:latin typeface="Consolas" pitchFamily="49" charset="0"/>
                <a:cs typeface="Consolas" pitchFamily="49" charset="0"/>
              </a:rPr>
              <a:t>(Collections.&lt;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target != null ?</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maker.MemberSelect</a:t>
            </a:r>
            <a:r>
              <a:rPr lang="en-US" sz="2000" dirty="0" smtClean="0">
                <a:latin typeface="Consolas" pitchFamily="49" charset="0"/>
                <a:cs typeface="Consolas" pitchFamily="49" charset="0"/>
              </a:rPr>
              <a:t>(target, "</a:t>
            </a:r>
            <a:r>
              <a:rPr lang="en-US" sz="2000" dirty="0" err="1" smtClean="0">
                <a:latin typeface="Consolas" pitchFamily="49" charset="0"/>
                <a:cs typeface="Consolas" pitchFamily="49" charset="0"/>
              </a:rPr>
              <a:t>toURI</a:t>
            </a:r>
            <a:r>
              <a:rPr lang="en-US" sz="2000" dirty="0" smtClean="0">
                <a:latin typeface="Consolas" pitchFamily="49" charset="0"/>
                <a:cs typeface="Consolas" pitchFamily="49" charset="0"/>
              </a:rPr>
              <a:t>") :   //NOI18N</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maker.Identifier</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toURI</a:t>
            </a:r>
            <a:r>
              <a:rPr lang="en-US" sz="2000" dirty="0" smtClean="0">
                <a:latin typeface="Consolas" pitchFamily="49" charset="0"/>
                <a:cs typeface="Consolas" pitchFamily="49" charset="0"/>
              </a:rPr>
              <a:t>"),              //NOI18N</a:t>
            </a:r>
          </a:p>
          <a:p>
            <a:pPr>
              <a:buNone/>
            </a:pP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toURL</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a:t>
            </a:r>
          </a:p>
          <a:p>
            <a:pPr>
              <a:buNone/>
            </a:pPr>
            <a:r>
              <a:rPr lang="en-US" sz="2000" dirty="0" err="1" smtClean="0">
                <a:latin typeface="Consolas" pitchFamily="49" charset="0"/>
                <a:cs typeface="Consolas" pitchFamily="49" charset="0"/>
              </a:rPr>
              <a:t>tx.rewrite</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callTree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updatedCallTree</a:t>
            </a:r>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31</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2/Step 6 - Fix deprecated </a:t>
            </a:r>
            <a:r>
              <a:rPr lang="en-US" dirty="0" err="1" smtClean="0"/>
              <a:t>File.toURL</a:t>
            </a:r>
            <a:r>
              <a:rPr lang="en-US" dirty="0" smtClean="0"/>
              <a:t>()</a:t>
            </a:r>
            <a:endParaRPr lang="en-US" dirty="0"/>
          </a:p>
        </p:txBody>
      </p:sp>
      <p:sp>
        <p:nvSpPr>
          <p:cNvPr id="3" name="Content Placeholder 2"/>
          <p:cNvSpPr>
            <a:spLocks noGrp="1"/>
          </p:cNvSpPr>
          <p:nvPr>
            <p:ph idx="1"/>
          </p:nvPr>
        </p:nvSpPr>
        <p:spPr/>
        <p:txBody>
          <a:bodyPr/>
          <a:lstStyle/>
          <a:p>
            <a:r>
              <a:rPr lang="en-US" dirty="0" smtClean="0"/>
              <a:t>Add all imports</a:t>
            </a:r>
          </a:p>
          <a:p>
            <a:r>
              <a:rPr lang="en-US" dirty="0" smtClean="0"/>
              <a:t>Save file</a:t>
            </a:r>
          </a:p>
          <a:p>
            <a:r>
              <a:rPr lang="en-US" dirty="0" smtClean="0"/>
              <a:t>Compile it</a:t>
            </a:r>
          </a:p>
          <a:p>
            <a:r>
              <a:rPr lang="en-US" dirty="0" smtClean="0"/>
              <a:t>Run in debugger</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32</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3 - Replace </a:t>
            </a:r>
            <a:r>
              <a:rPr lang="en-US" dirty="0" err="1" smtClean="0"/>
              <a:t>URL.equals</a:t>
            </a:r>
            <a:r>
              <a:rPr lang="en-US" dirty="0" smtClean="0"/>
              <a:t>() with </a:t>
            </a:r>
            <a:r>
              <a:rPr lang="en-US" dirty="0" err="1" smtClean="0"/>
              <a:t>URI.equals</a:t>
            </a:r>
            <a:r>
              <a:rPr lang="en-US" dirty="0" smtClean="0"/>
              <a:t>(URI)</a:t>
            </a:r>
            <a:endParaRPr lang="en-US" dirty="0"/>
          </a:p>
        </p:txBody>
      </p:sp>
      <p:sp>
        <p:nvSpPr>
          <p:cNvPr id="3" name="Content Placeholder 2"/>
          <p:cNvSpPr>
            <a:spLocks noGrp="1"/>
          </p:cNvSpPr>
          <p:nvPr>
            <p:ph idx="1"/>
          </p:nvPr>
        </p:nvSpPr>
        <p:spPr/>
        <p:txBody>
          <a:bodyPr/>
          <a:lstStyle/>
          <a:p>
            <a:r>
              <a:rPr lang="en-US" dirty="0" err="1" smtClean="0"/>
              <a:t>JavaOne</a:t>
            </a:r>
            <a:r>
              <a:rPr lang="en-US" dirty="0" smtClean="0"/>
              <a:t> 2007: “</a:t>
            </a:r>
            <a:r>
              <a:rPr lang="en-US" sz="2400" dirty="0" smtClean="0"/>
              <a:t>the </a:t>
            </a:r>
            <a:r>
              <a:rPr lang="en-US" sz="2400" b="1" dirty="0" smtClean="0"/>
              <a:t>URL object's equals() method is, in effect, broken</a:t>
            </a:r>
            <a:r>
              <a:rPr lang="en-US" sz="2400" dirty="0" smtClean="0"/>
              <a:t>. In this case, two URL objects are equal if they resolve to the same IP address and port, not just if they have equal strings. However, Bloch and Pugh point out an even more severe Achilles' Heel: the equality behavior differs depending on if you're connected to the network, where virtual addresses can resolve to the same host, or if you're not on the net, where the resolve is a blocking operation. </a:t>
            </a:r>
            <a:r>
              <a:rPr lang="en-US" sz="2400" b="1" dirty="0" smtClean="0"/>
              <a:t>Don't use URL; use URI instead</a:t>
            </a:r>
            <a:r>
              <a:rPr lang="en-US" sz="2400" dirty="0" smtClean="0"/>
              <a:t>. URI makes no attempt to compare addresses or ports. In addition, don't use URL as a Set element or a Map key.</a:t>
            </a:r>
            <a:r>
              <a:rPr lang="en-US" dirty="0" smtClean="0"/>
              <a:t>”</a:t>
            </a:r>
          </a:p>
          <a:p>
            <a:r>
              <a:rPr lang="en-US" dirty="0" smtClean="0">
                <a:hlinkClick r:id="rId2"/>
              </a:rPr>
              <a:t>http://docs.oracle.com/javase/8/docs/api/java/net/URL.html#equals-java.lang.Object-</a:t>
            </a:r>
            <a:endParaRPr lang="en-US" dirty="0" smtClean="0"/>
          </a:p>
          <a:p>
            <a:r>
              <a:rPr lang="en-US" dirty="0" smtClean="0">
                <a:hlinkClick r:id="rId3"/>
              </a:rPr>
              <a:t>http://docs.oracle.com/javase/8/docs/api/java/net/URI.html#equals-java.lang.Object-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33</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3/Step 1 - Replace </a:t>
            </a:r>
            <a:r>
              <a:rPr lang="en-US" dirty="0" err="1" smtClean="0"/>
              <a:t>URL.equals</a:t>
            </a:r>
            <a:r>
              <a:rPr lang="en-US" dirty="0" smtClean="0"/>
              <a:t>() with </a:t>
            </a:r>
            <a:r>
              <a:rPr lang="en-US" dirty="0" err="1" smtClean="0"/>
              <a:t>URI.equals</a:t>
            </a:r>
            <a:r>
              <a:rPr lang="en-US" dirty="0" smtClean="0"/>
              <a:t>(URI)</a:t>
            </a:r>
            <a:endParaRPr lang="en-US" dirty="0"/>
          </a:p>
        </p:txBody>
      </p:sp>
      <p:sp>
        <p:nvSpPr>
          <p:cNvPr id="3" name="Content Placeholder 2"/>
          <p:cNvSpPr>
            <a:spLocks noGrp="1"/>
          </p:cNvSpPr>
          <p:nvPr>
            <p:ph idx="1"/>
          </p:nvPr>
        </p:nvSpPr>
        <p:spPr>
          <a:xfrm>
            <a:off x="531151" y="1524001"/>
            <a:ext cx="5983949" cy="4419600"/>
          </a:xfrm>
        </p:spPr>
        <p:txBody>
          <a:bodyPr/>
          <a:lstStyle/>
          <a:p>
            <a:r>
              <a:rPr lang="en-US" dirty="0" smtClean="0"/>
              <a:t>Create a new Java Hint in </a:t>
            </a:r>
            <a:r>
              <a:rPr lang="en-US" dirty="0" err="1" smtClean="0"/>
              <a:t>HintsHOLWorking</a:t>
            </a:r>
            <a:r>
              <a:rPr lang="en-US" dirty="0" smtClean="0"/>
              <a:t> project</a:t>
            </a:r>
          </a:p>
          <a:p>
            <a:r>
              <a:rPr lang="en-US" dirty="0" smtClean="0"/>
              <a:t>In the next step name the class </a:t>
            </a:r>
            <a:r>
              <a:rPr lang="en-US" b="1" dirty="0" err="1" smtClean="0"/>
              <a:t>UrlEqualsHint</a:t>
            </a:r>
            <a:endParaRPr lang="en-US" b="1" dirty="0" smtClean="0"/>
          </a:p>
          <a:p>
            <a:r>
              <a:rPr lang="en-US" dirty="0" smtClean="0"/>
              <a:t>Finish the wizard</a:t>
            </a:r>
          </a:p>
          <a:p>
            <a:r>
              <a:rPr lang="en-US" dirty="0" smtClean="0"/>
              <a:t>Ignore or delete created unit test.</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34</a:t>
            </a:fld>
            <a:endParaRPr lang="en-US"/>
          </a:p>
        </p:txBody>
      </p:sp>
      <p:pic>
        <p:nvPicPr>
          <p:cNvPr id="6" name="Picture 5" descr="URLequals_1.png"/>
          <p:cNvPicPr>
            <a:picLocks noChangeAspect="1"/>
          </p:cNvPicPr>
          <p:nvPr/>
        </p:nvPicPr>
        <p:blipFill>
          <a:blip r:embed="rId2" cstate="print"/>
          <a:stretch>
            <a:fillRect/>
          </a:stretch>
        </p:blipFill>
        <p:spPr>
          <a:xfrm>
            <a:off x="6585939" y="1352550"/>
            <a:ext cx="5142512" cy="41052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3/Step 2 - Replace </a:t>
            </a:r>
            <a:r>
              <a:rPr lang="en-US" dirty="0" err="1" smtClean="0"/>
              <a:t>URL.equals</a:t>
            </a:r>
            <a:r>
              <a:rPr lang="en-US" dirty="0" smtClean="0"/>
              <a:t>() with </a:t>
            </a:r>
            <a:r>
              <a:rPr lang="en-US" dirty="0" err="1" smtClean="0"/>
              <a:t>URI.equals</a:t>
            </a:r>
            <a:r>
              <a:rPr lang="en-US" dirty="0" smtClean="0"/>
              <a:t>(URI)</a:t>
            </a:r>
            <a:endParaRPr lang="en-US" dirty="0"/>
          </a:p>
        </p:txBody>
      </p:sp>
      <p:sp>
        <p:nvSpPr>
          <p:cNvPr id="3" name="Content Placeholder 2"/>
          <p:cNvSpPr>
            <a:spLocks noGrp="1"/>
          </p:cNvSpPr>
          <p:nvPr>
            <p:ph idx="1"/>
          </p:nvPr>
        </p:nvSpPr>
        <p:spPr/>
        <p:txBody>
          <a:bodyPr/>
          <a:lstStyle/>
          <a:p>
            <a:r>
              <a:rPr lang="en-US" dirty="0" smtClean="0"/>
              <a:t>Create </a:t>
            </a:r>
            <a:r>
              <a:rPr lang="en-US" dirty="0" err="1" smtClean="0"/>
              <a:t>TriggerPattern</a:t>
            </a:r>
            <a:endParaRPr lang="en-US" dirty="0" smtClean="0"/>
          </a:p>
          <a:p>
            <a:pPr>
              <a:buNone/>
            </a:pP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TriggerPattern</a:t>
            </a:r>
            <a:r>
              <a:rPr lang="en-US" sz="2000" dirty="0" smtClean="0">
                <a:latin typeface="Consolas" pitchFamily="49" charset="0"/>
                <a:cs typeface="Consolas" pitchFamily="49" charset="0"/>
              </a:rPr>
              <a:t>(value = "$url1.equals($url2)", </a:t>
            </a:r>
          </a:p>
          <a:p>
            <a:pPr>
              <a:buNone/>
            </a:pPr>
            <a:r>
              <a:rPr lang="en-US" sz="2000" dirty="0" smtClean="0">
                <a:latin typeface="Consolas" pitchFamily="49" charset="0"/>
                <a:cs typeface="Consolas" pitchFamily="49" charset="0"/>
              </a:rPr>
              <a:t>	constraints = {</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ConstraintVariableType</a:t>
            </a:r>
            <a:r>
              <a:rPr lang="en-US" sz="2000" dirty="0" smtClean="0">
                <a:latin typeface="Consolas" pitchFamily="49" charset="0"/>
                <a:cs typeface="Consolas" pitchFamily="49" charset="0"/>
              </a:rPr>
              <a:t>(variable = "$url1", type = "</a:t>
            </a:r>
            <a:r>
              <a:rPr lang="en-US" sz="2000" dirty="0" err="1" smtClean="0">
                <a:latin typeface="Consolas" pitchFamily="49" charset="0"/>
                <a:cs typeface="Consolas" pitchFamily="49" charset="0"/>
              </a:rPr>
              <a:t>java.net.URL</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ConstraintVariableType</a:t>
            </a:r>
            <a:r>
              <a:rPr lang="en-US" sz="2000" dirty="0" smtClean="0">
                <a:latin typeface="Consolas" pitchFamily="49" charset="0"/>
                <a:cs typeface="Consolas" pitchFamily="49" charset="0"/>
              </a:rPr>
              <a:t>(variable = "$url2", type = "</a:t>
            </a:r>
            <a:r>
              <a:rPr lang="en-US" sz="2000" dirty="0" err="1" smtClean="0">
                <a:latin typeface="Consolas" pitchFamily="49" charset="0"/>
                <a:cs typeface="Consolas" pitchFamily="49" charset="0"/>
              </a:rPr>
              <a:t>java.net.URL</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p>
          <a:p>
            <a:pPr>
              <a:buNone/>
            </a:pPr>
            <a:r>
              <a:rPr lang="en-US" sz="2000" dirty="0" smtClean="0">
                <a:latin typeface="Consolas" pitchFamily="49" charset="0"/>
                <a:cs typeface="Consolas" pitchFamily="49" charset="0"/>
              </a:rPr>
              <a:t>)</a:t>
            </a:r>
          </a:p>
          <a:p>
            <a:r>
              <a:rPr lang="en-US" dirty="0" smtClean="0">
                <a:cs typeface="Consolas" pitchFamily="49" charset="0"/>
              </a:rPr>
              <a:t>Keep </a:t>
            </a:r>
            <a:r>
              <a:rPr lang="en-US" b="1" dirty="0" err="1" smtClean="0">
                <a:latin typeface="Consolas" pitchFamily="49" charset="0"/>
                <a:cs typeface="Consolas" pitchFamily="49" charset="0"/>
              </a:rPr>
              <a:t>computeWarning</a:t>
            </a:r>
            <a:r>
              <a:rPr lang="en-US" dirty="0" smtClean="0">
                <a:cs typeface="Consolas" pitchFamily="49" charset="0"/>
              </a:rPr>
              <a:t>() as it was generated</a:t>
            </a:r>
            <a:endParaRPr lang="en-US" dirty="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35</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3/Step 3 - Replace </a:t>
            </a:r>
            <a:r>
              <a:rPr lang="en-US" dirty="0" err="1" smtClean="0"/>
              <a:t>URL.equals</a:t>
            </a:r>
            <a:r>
              <a:rPr lang="en-US" dirty="0" smtClean="0"/>
              <a:t>() with </a:t>
            </a:r>
            <a:r>
              <a:rPr lang="en-US" dirty="0" err="1" smtClean="0"/>
              <a:t>URI.equals</a:t>
            </a:r>
            <a:r>
              <a:rPr lang="en-US" dirty="0" smtClean="0"/>
              <a:t>(URI)</a:t>
            </a:r>
            <a:endParaRPr lang="en-US" dirty="0"/>
          </a:p>
        </p:txBody>
      </p:sp>
      <p:sp>
        <p:nvSpPr>
          <p:cNvPr id="3" name="Content Placeholder 2"/>
          <p:cNvSpPr>
            <a:spLocks noGrp="1"/>
          </p:cNvSpPr>
          <p:nvPr>
            <p:ph idx="1"/>
          </p:nvPr>
        </p:nvSpPr>
        <p:spPr/>
        <p:txBody>
          <a:bodyPr/>
          <a:lstStyle/>
          <a:p>
            <a:r>
              <a:rPr lang="en-US" dirty="0" smtClean="0"/>
              <a:t>Modify </a:t>
            </a:r>
            <a:r>
              <a:rPr lang="en-US" sz="2400" dirty="0" err="1" smtClean="0">
                <a:latin typeface="Consolas" pitchFamily="49" charset="0"/>
                <a:cs typeface="Consolas" pitchFamily="49" charset="0"/>
              </a:rPr>
              <a:t>performRewrite</a:t>
            </a:r>
            <a:r>
              <a:rPr lang="en-US" sz="2400" dirty="0" smtClean="0">
                <a:latin typeface="Consolas" pitchFamily="49" charset="0"/>
                <a:cs typeface="Consolas" pitchFamily="49" charset="0"/>
              </a:rPr>
              <a:t>() </a:t>
            </a:r>
            <a:r>
              <a:rPr lang="en-US" dirty="0" smtClean="0"/>
              <a:t>method:</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TreeMaker</a:t>
            </a:r>
            <a:r>
              <a:rPr lang="en-US" sz="2000" dirty="0" smtClean="0">
                <a:latin typeface="Consolas" pitchFamily="49" charset="0"/>
                <a:cs typeface="Consolas" pitchFamily="49" charset="0"/>
              </a:rPr>
              <a:t> maker = </a:t>
            </a:r>
            <a:r>
              <a:rPr lang="en-US" sz="2000" dirty="0" err="1" smtClean="0">
                <a:latin typeface="Consolas" pitchFamily="49" charset="0"/>
                <a:cs typeface="Consolas" pitchFamily="49" charset="0"/>
              </a:rPr>
              <a:t>ctx.getWorkingCopy</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getTreeMaker</a:t>
            </a:r>
            <a:r>
              <a:rPr lang="en-US" sz="2000" dirty="0" smtClean="0">
                <a:latin typeface="Consolas" pitchFamily="49" charset="0"/>
                <a:cs typeface="Consolas" pitchFamily="49" charset="0"/>
              </a:rPr>
              <a:t>(); </a:t>
            </a:r>
          </a:p>
          <a:p>
            <a:pPr>
              <a:buNone/>
            </a:pPr>
            <a:r>
              <a:rPr lang="en-US" sz="2000" dirty="0" smtClean="0">
                <a:latin typeface="Consolas" pitchFamily="49" charset="0"/>
                <a:cs typeface="Consolas" pitchFamily="49" charset="0"/>
              </a:rPr>
              <a:t>final Tree t = </a:t>
            </a:r>
            <a:r>
              <a:rPr lang="en-US" sz="2000" dirty="0" err="1" smtClean="0">
                <a:latin typeface="Consolas" pitchFamily="49" charset="0"/>
                <a:cs typeface="Consolas" pitchFamily="49" charset="0"/>
              </a:rPr>
              <a:t>ctx.getPath</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getLeaf</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if (</a:t>
            </a:r>
            <a:r>
              <a:rPr lang="en-US" sz="2000" dirty="0" err="1" smtClean="0">
                <a:latin typeface="Consolas" pitchFamily="49" charset="0"/>
                <a:cs typeface="Consolas" pitchFamily="49" charset="0"/>
              </a:rPr>
              <a:t>t.getKind</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Tree.Kind.METHOD_INVOCATION</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return;</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mit</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t;</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param</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mit.getArguments</a:t>
            </a:r>
            <a:r>
              <a:rPr lang="en-US" sz="2000" dirty="0" smtClean="0">
                <a:latin typeface="Consolas" pitchFamily="49" charset="0"/>
                <a:cs typeface="Consolas" pitchFamily="49" charset="0"/>
              </a:rPr>
              <a:t>().get(0);</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MemberSelectTree</a:t>
            </a:r>
            <a:r>
              <a:rPr lang="en-US" sz="2000" dirty="0" smtClean="0">
                <a:latin typeface="Consolas" pitchFamily="49" charset="0"/>
                <a:cs typeface="Consolas" pitchFamily="49" charset="0"/>
              </a:rPr>
              <a:t> selector = (</a:t>
            </a:r>
            <a:r>
              <a:rPr lang="en-US" sz="2000" dirty="0" err="1" smtClean="0">
                <a:latin typeface="Consolas" pitchFamily="49" charset="0"/>
                <a:cs typeface="Consolas" pitchFamily="49" charset="0"/>
              </a:rPr>
              <a:t>MemberSelectTree</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mit.getMethodSelect</a:t>
            </a:r>
            <a:r>
              <a:rPr lang="en-US" sz="2000" dirty="0" smtClean="0">
                <a:latin typeface="Consolas" pitchFamily="49" charset="0"/>
                <a:cs typeface="Consolas" pitchFamily="49" charset="0"/>
              </a:rPr>
              <a:t>(); </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expr</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selector.getExpression</a:t>
            </a:r>
            <a:r>
              <a:rPr lang="en-US" sz="2000" dirty="0" smtClean="0">
                <a:latin typeface="Consolas" pitchFamily="49" charset="0"/>
                <a:cs typeface="Consolas" pitchFamily="49" charset="0"/>
              </a:rPr>
              <a:t>();</a:t>
            </a:r>
          </a:p>
          <a:p>
            <a:r>
              <a:rPr lang="en-US" i="1" dirty="0" smtClean="0">
                <a:cs typeface="Consolas" pitchFamily="49" charset="0"/>
              </a:rPr>
              <a:t>Here we’ve found tree elements to be modified.</a:t>
            </a:r>
            <a:r>
              <a:rPr lang="en-US" sz="2000" i="1" dirty="0" smtClean="0">
                <a:latin typeface="Consolas" pitchFamily="49" charset="0"/>
                <a:cs typeface="Consolas" pitchFamily="49" charset="0"/>
              </a:rPr>
              <a:t> </a:t>
            </a:r>
            <a:endParaRPr lang="en-US" sz="2000" i="1"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36</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3/Step 4 - Replace </a:t>
            </a:r>
            <a:r>
              <a:rPr lang="en-US" dirty="0" err="1" smtClean="0"/>
              <a:t>URL.equals</a:t>
            </a:r>
            <a:r>
              <a:rPr lang="en-US" dirty="0" smtClean="0"/>
              <a:t>() with </a:t>
            </a:r>
            <a:r>
              <a:rPr lang="en-US" dirty="0" err="1" smtClean="0"/>
              <a:t>URI.equals</a:t>
            </a:r>
            <a:r>
              <a:rPr lang="en-US" dirty="0" smtClean="0"/>
              <a:t>(URI)</a:t>
            </a:r>
            <a:endParaRPr lang="en-US" dirty="0"/>
          </a:p>
        </p:txBody>
      </p:sp>
      <p:sp>
        <p:nvSpPr>
          <p:cNvPr id="3" name="Content Placeholder 2"/>
          <p:cNvSpPr>
            <a:spLocks noGrp="1"/>
          </p:cNvSpPr>
          <p:nvPr>
            <p:ph idx="1"/>
          </p:nvPr>
        </p:nvSpPr>
        <p:spPr/>
        <p:txBody>
          <a:bodyPr/>
          <a:lstStyle/>
          <a:p>
            <a:r>
              <a:rPr lang="en-US" i="1" dirty="0" smtClean="0"/>
              <a:t>Complete rewrite with replacing variable and arguments with new ones:</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exprToUri</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maker.MethodInvocation</a:t>
            </a: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maker.MemberSelect</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expr</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toURI</a:t>
            </a: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final </a:t>
            </a:r>
            <a:r>
              <a:rPr lang="en-US" sz="2000" dirty="0" err="1" smtClean="0">
                <a:latin typeface="Consolas" pitchFamily="49" charset="0"/>
                <a:cs typeface="Consolas" pitchFamily="49" charset="0"/>
              </a:rPr>
              <a:t>MethodInvocationTree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paramToUri</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maker.MethodInvocation</a:t>
            </a: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maker.MemberSelect</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param</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toURI</a:t>
            </a: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a:t>
            </a:r>
          </a:p>
          <a:p>
            <a:pPr>
              <a:buNone/>
            </a:pP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expr.toURI</a:t>
            </a:r>
            <a:r>
              <a:rPr lang="en-US" sz="2000" dirty="0" smtClean="0">
                <a:latin typeface="Consolas" pitchFamily="49" charset="0"/>
                <a:cs typeface="Consolas" pitchFamily="49" charset="0"/>
              </a:rPr>
              <a:t>().equals(</a:t>
            </a:r>
            <a:r>
              <a:rPr lang="en-US" sz="2000" dirty="0" err="1" smtClean="0">
                <a:latin typeface="Consolas" pitchFamily="49" charset="0"/>
                <a:cs typeface="Consolas" pitchFamily="49" charset="0"/>
              </a:rPr>
              <a:t>param.toURI</a:t>
            </a:r>
            <a:r>
              <a:rPr lang="en-US" sz="2000" dirty="0" smtClean="0">
                <a:latin typeface="Consolas" pitchFamily="49" charset="0"/>
                <a:cs typeface="Consolas" pitchFamily="49" charset="0"/>
              </a:rPr>
              <a:t>()) is created</a:t>
            </a:r>
          </a:p>
          <a:p>
            <a:pPr>
              <a:buNone/>
            </a:pPr>
            <a:r>
              <a:rPr lang="en-US" sz="2000" dirty="0" smtClean="0">
                <a:latin typeface="Consolas" pitchFamily="49" charset="0"/>
                <a:cs typeface="Consolas" pitchFamily="49" charset="0"/>
              </a:rPr>
              <a:t>final Tree </a:t>
            </a:r>
            <a:r>
              <a:rPr lang="en-US" sz="2000" dirty="0" err="1" smtClean="0">
                <a:latin typeface="Consolas" pitchFamily="49" charset="0"/>
                <a:cs typeface="Consolas" pitchFamily="49" charset="0"/>
              </a:rPr>
              <a:t>nue</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maker.MethodInvocation</a:t>
            </a:r>
            <a:r>
              <a:rPr lang="en-US" sz="2000" dirty="0" smtClean="0">
                <a:latin typeface="Consolas" pitchFamily="49" charset="0"/>
                <a:cs typeface="Consolas" pitchFamily="49" charset="0"/>
              </a:rPr>
              <a:t>( Collections.&lt;</a:t>
            </a:r>
            <a:r>
              <a:rPr lang="en-US" sz="2000" dirty="0" err="1" smtClean="0">
                <a:latin typeface="Consolas" pitchFamily="49" charset="0"/>
                <a:cs typeface="Consolas" pitchFamily="49" charset="0"/>
              </a:rPr>
              <a:t>ExpressionTree</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emptyList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maker.MemberSelect</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exprToUri</a:t>
            </a:r>
            <a:r>
              <a:rPr lang="en-US" sz="2000" dirty="0" smtClean="0">
                <a:latin typeface="Consolas" pitchFamily="49" charset="0"/>
                <a:cs typeface="Consolas" pitchFamily="49" charset="0"/>
              </a:rPr>
              <a:t>, "equals"), </a:t>
            </a:r>
            <a:r>
              <a:rPr lang="en-US" sz="2000" dirty="0" err="1" smtClean="0">
                <a:latin typeface="Consolas" pitchFamily="49" charset="0"/>
                <a:cs typeface="Consolas" pitchFamily="49" charset="0"/>
              </a:rPr>
              <a:t>Collections.singletonList</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paramToUri</a:t>
            </a:r>
            <a:r>
              <a:rPr lang="en-US" sz="2000" dirty="0" smtClean="0">
                <a:latin typeface="Consolas" pitchFamily="49" charset="0"/>
                <a:cs typeface="Consolas" pitchFamily="49" charset="0"/>
              </a:rPr>
              <a:t>));</a:t>
            </a:r>
          </a:p>
          <a:p>
            <a:pPr>
              <a:buNone/>
            </a:pPr>
            <a:r>
              <a:rPr lang="en-US" sz="2000" dirty="0" err="1" smtClean="0">
                <a:latin typeface="Consolas" pitchFamily="49" charset="0"/>
                <a:cs typeface="Consolas" pitchFamily="49" charset="0"/>
              </a:rPr>
              <a:t>ctx.getWorkingCopy</a:t>
            </a:r>
            <a:r>
              <a:rPr lang="en-US" sz="2000" dirty="0" smtClean="0">
                <a:latin typeface="Consolas" pitchFamily="49" charset="0"/>
                <a:cs typeface="Consolas" pitchFamily="49" charset="0"/>
              </a:rPr>
              <a:t>().rewrite(t, </a:t>
            </a:r>
            <a:r>
              <a:rPr lang="en-US" sz="2000" dirty="0" err="1" smtClean="0">
                <a:latin typeface="Consolas" pitchFamily="49" charset="0"/>
                <a:cs typeface="Consolas" pitchFamily="49" charset="0"/>
              </a:rPr>
              <a:t>nue</a:t>
            </a:r>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37</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3/Step 5 - Replace </a:t>
            </a:r>
            <a:r>
              <a:rPr lang="en-US" dirty="0" err="1" smtClean="0"/>
              <a:t>URL.equals</a:t>
            </a:r>
            <a:r>
              <a:rPr lang="en-US" dirty="0" smtClean="0"/>
              <a:t>() with </a:t>
            </a:r>
            <a:r>
              <a:rPr lang="en-US" dirty="0" err="1" smtClean="0"/>
              <a:t>URI.equals</a:t>
            </a:r>
            <a:r>
              <a:rPr lang="en-US" dirty="0" smtClean="0"/>
              <a:t>(URI)</a:t>
            </a:r>
            <a:endParaRPr lang="en-US" dirty="0"/>
          </a:p>
        </p:txBody>
      </p:sp>
      <p:sp>
        <p:nvSpPr>
          <p:cNvPr id="3" name="Content Placeholder 2"/>
          <p:cNvSpPr>
            <a:spLocks noGrp="1"/>
          </p:cNvSpPr>
          <p:nvPr>
            <p:ph idx="1"/>
          </p:nvPr>
        </p:nvSpPr>
        <p:spPr/>
        <p:txBody>
          <a:bodyPr/>
          <a:lstStyle/>
          <a:p>
            <a:r>
              <a:rPr lang="en-US" dirty="0" smtClean="0"/>
              <a:t>Add all imports</a:t>
            </a:r>
          </a:p>
          <a:p>
            <a:r>
              <a:rPr lang="en-US" dirty="0" smtClean="0"/>
              <a:t>Save file</a:t>
            </a:r>
          </a:p>
          <a:p>
            <a:r>
              <a:rPr lang="en-US" dirty="0" smtClean="0"/>
              <a:t>Compile it</a:t>
            </a:r>
          </a:p>
          <a:p>
            <a:r>
              <a:rPr lang="en-US" dirty="0" smtClean="0"/>
              <a:t>Run in debugger</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38</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4 - Replace 'return null' by an empty array or an empty parameterized type </a:t>
            </a:r>
            <a:endParaRPr lang="en-US" dirty="0"/>
          </a:p>
        </p:txBody>
      </p:sp>
      <p:sp>
        <p:nvSpPr>
          <p:cNvPr id="3" name="Content Placeholder 2"/>
          <p:cNvSpPr>
            <a:spLocks noGrp="1"/>
          </p:cNvSpPr>
          <p:nvPr>
            <p:ph idx="1"/>
          </p:nvPr>
        </p:nvSpPr>
        <p:spPr/>
        <p:txBody>
          <a:bodyPr/>
          <a:lstStyle/>
          <a:p>
            <a:r>
              <a:rPr lang="en-US" dirty="0" smtClean="0"/>
              <a:t>Eliminate the risk of </a:t>
            </a:r>
            <a:r>
              <a:rPr lang="en-US" dirty="0" err="1" smtClean="0"/>
              <a:t>NullPointerException</a:t>
            </a:r>
            <a:endParaRPr lang="en-US" dirty="0" smtClean="0"/>
          </a:p>
          <a:p>
            <a:r>
              <a:rPr lang="en-US" dirty="0" smtClean="0"/>
              <a:t>Client code does not have to check for null return value </a:t>
            </a:r>
          </a:p>
          <a:p>
            <a:pPr lvl="1"/>
            <a:r>
              <a:rPr lang="en-US" dirty="0" smtClean="0"/>
              <a:t>Code becomes shorter, more readable and easier to maintain</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39</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NetBeans</a:t>
            </a:r>
            <a:r>
              <a:rPr lang="en-US" dirty="0" smtClean="0"/>
              <a:t> APIs</a:t>
            </a:r>
            <a:endParaRPr lang="en-US" dirty="0"/>
          </a:p>
        </p:txBody>
      </p:sp>
      <p:sp>
        <p:nvSpPr>
          <p:cNvPr id="3" name="Content Placeholder 2"/>
          <p:cNvSpPr>
            <a:spLocks noGrp="1"/>
          </p:cNvSpPr>
          <p:nvPr>
            <p:ph idx="1"/>
          </p:nvPr>
        </p:nvSpPr>
        <p:spPr/>
        <p:txBody>
          <a:bodyPr/>
          <a:lstStyle/>
          <a:p>
            <a:r>
              <a:rPr lang="en-US" dirty="0" smtClean="0"/>
              <a:t>More than 1530 classes with APIs</a:t>
            </a:r>
          </a:p>
          <a:p>
            <a:r>
              <a:rPr lang="en-US" dirty="0" smtClean="0">
                <a:hlinkClick r:id="rId2"/>
              </a:rPr>
              <a:t>http://bits.netbeans.org/8.0/javadoc/</a:t>
            </a:r>
            <a:endParaRPr lang="en-US" dirty="0" smtClean="0"/>
          </a:p>
          <a:p>
            <a:r>
              <a:rPr lang="en-US" dirty="0" smtClean="0"/>
              <a:t>Platform extensions and development</a:t>
            </a:r>
          </a:p>
          <a:p>
            <a:r>
              <a:rPr lang="en-US" dirty="0" smtClean="0"/>
              <a:t>Languages support</a:t>
            </a:r>
          </a:p>
          <a:p>
            <a:r>
              <a:rPr lang="en-US" dirty="0" smtClean="0"/>
              <a:t>Editing</a:t>
            </a:r>
          </a:p>
          <a:p>
            <a:r>
              <a:rPr lang="en-US" dirty="0" err="1" smtClean="0"/>
              <a:t>Javac</a:t>
            </a:r>
            <a:r>
              <a:rPr lang="en-US" dirty="0" smtClean="0"/>
              <a:t> integration</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4/Step 1 - Replace 'return null' by an empty array …</a:t>
            </a:r>
            <a:endParaRPr lang="en-US" dirty="0"/>
          </a:p>
        </p:txBody>
      </p:sp>
      <p:sp>
        <p:nvSpPr>
          <p:cNvPr id="3" name="Content Placeholder 2"/>
          <p:cNvSpPr>
            <a:spLocks noGrp="1"/>
          </p:cNvSpPr>
          <p:nvPr>
            <p:ph idx="1"/>
          </p:nvPr>
        </p:nvSpPr>
        <p:spPr/>
        <p:txBody>
          <a:bodyPr/>
          <a:lstStyle/>
          <a:p>
            <a:r>
              <a:rPr lang="en-US" dirty="0" smtClean="0"/>
              <a:t>Create a new Java Hint in </a:t>
            </a:r>
            <a:r>
              <a:rPr lang="en-US" dirty="0" err="1" smtClean="0"/>
              <a:t>HintsHOLWorking</a:t>
            </a:r>
            <a:r>
              <a:rPr lang="en-US" dirty="0" smtClean="0"/>
              <a:t> project.</a:t>
            </a:r>
          </a:p>
          <a:p>
            <a:r>
              <a:rPr lang="en-US" dirty="0" smtClean="0"/>
              <a:t>Name the class </a:t>
            </a:r>
            <a:r>
              <a:rPr lang="en-US" b="1" dirty="0" err="1" smtClean="0"/>
              <a:t>NullReturnedForCollectionHint</a:t>
            </a:r>
            <a:endParaRPr lang="en-US" b="1" dirty="0" smtClean="0"/>
          </a:p>
          <a:p>
            <a:endParaRPr lang="en-US" b="1"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40</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4/Step 2 - Replace 'return null' by an empty array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Write down </a:t>
            </a:r>
            <a:r>
              <a:rPr lang="en-US" dirty="0" err="1" smtClean="0"/>
              <a:t>TriggerPattern</a:t>
            </a:r>
            <a:endParaRPr lang="en-US" dirty="0" smtClean="0"/>
          </a:p>
          <a:p>
            <a:pPr marL="788670" lvl="1" indent="-514350">
              <a:buNone/>
            </a:pPr>
            <a:r>
              <a:rPr lang="en-US" dirty="0" smtClean="0"/>
              <a:t> </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TriggerPattern</a:t>
            </a:r>
            <a:r>
              <a:rPr lang="en-US" sz="2000" dirty="0" smtClean="0">
                <a:latin typeface="Consolas" pitchFamily="49" charset="0"/>
                <a:cs typeface="Consolas" pitchFamily="49" charset="0"/>
              </a:rPr>
              <a:t>(value = "return null")  </a:t>
            </a:r>
            <a:endParaRPr lang="en-US" sz="1600" dirty="0" smtClean="0">
              <a:latin typeface="Consolas" pitchFamily="49" charset="0"/>
              <a:cs typeface="Consolas" pitchFamily="49" charset="0"/>
            </a:endParaRPr>
          </a:p>
          <a:p>
            <a:pPr marL="514350" indent="-514350">
              <a:buFont typeface="+mj-lt"/>
              <a:buAutoNum type="arabicPeriod"/>
            </a:pPr>
            <a:r>
              <a:rPr lang="en-US" dirty="0" smtClean="0">
                <a:cs typeface="Consolas" pitchFamily="49" charset="0"/>
              </a:rPr>
              <a:t>Very simple, but needs to be accompanied by checking method return type in </a:t>
            </a:r>
            <a:r>
              <a:rPr lang="en-US" sz="2400" dirty="0" err="1" smtClean="0">
                <a:latin typeface="Consolas" pitchFamily="49" charset="0"/>
                <a:cs typeface="Consolas" pitchFamily="49" charset="0"/>
              </a:rPr>
              <a:t>computeWarning</a:t>
            </a:r>
            <a:r>
              <a:rPr lang="en-US" dirty="0" smtClean="0">
                <a:cs typeface="Consolas" pitchFamily="49" charset="0"/>
              </a:rPr>
              <a:t>() and </a:t>
            </a:r>
            <a:r>
              <a:rPr lang="en-US" sz="2400" dirty="0" err="1" smtClean="0">
                <a:latin typeface="Consolas" pitchFamily="49" charset="0"/>
                <a:cs typeface="Consolas" pitchFamily="49" charset="0"/>
              </a:rPr>
              <a:t>performRewrite</a:t>
            </a:r>
            <a:r>
              <a:rPr lang="en-US" dirty="0" smtClean="0">
                <a:cs typeface="Consolas" pitchFamily="49" charset="0"/>
              </a:rPr>
              <a:t>()</a:t>
            </a:r>
          </a:p>
          <a:p>
            <a:pPr marL="514350" indent="-514350">
              <a:buFont typeface="+mj-lt"/>
              <a:buAutoNum type="arabicPeriod"/>
            </a:pPr>
            <a:r>
              <a:rPr lang="en-US" dirty="0" smtClean="0">
                <a:cs typeface="Consolas" pitchFamily="49" charset="0"/>
              </a:rPr>
              <a:t>We will implement 2 helper methods to check the return type</a:t>
            </a:r>
          </a:p>
          <a:p>
            <a:pPr marL="514350" indent="-514350">
              <a:buFont typeface="+mj-lt"/>
              <a:buAutoNum type="arabicPeriod"/>
            </a:pPr>
            <a:r>
              <a:rPr lang="en-US" dirty="0" smtClean="0">
                <a:cs typeface="Consolas" pitchFamily="49" charset="0"/>
              </a:rPr>
              <a:t>1</a:t>
            </a:r>
            <a:r>
              <a:rPr lang="en-US" baseline="30000" dirty="0" smtClean="0">
                <a:cs typeface="Consolas" pitchFamily="49" charset="0"/>
              </a:rPr>
              <a:t>st</a:t>
            </a:r>
            <a:r>
              <a:rPr lang="en-US" dirty="0" smtClean="0">
                <a:cs typeface="Consolas" pitchFamily="49" charset="0"/>
              </a:rPr>
              <a:t> one </a:t>
            </a:r>
            <a:r>
              <a:rPr lang="en-US" sz="2400" dirty="0" err="1" smtClean="0">
                <a:latin typeface="Consolas" pitchFamily="49" charset="0"/>
                <a:cs typeface="Consolas" pitchFamily="49" charset="0"/>
              </a:rPr>
              <a:t>getReturnType</a:t>
            </a:r>
            <a:r>
              <a:rPr lang="en-US" dirty="0" smtClean="0">
                <a:cs typeface="Consolas" pitchFamily="49" charset="0"/>
              </a:rPr>
              <a:t> checks for return type – needs to be </a:t>
            </a:r>
          </a:p>
          <a:p>
            <a:pPr marL="788670" lvl="1" indent="-514350">
              <a:buFont typeface="+mj-lt"/>
              <a:buAutoNum type="arabicPeriod"/>
            </a:pPr>
            <a:r>
              <a:rPr lang="en-US" dirty="0" smtClean="0">
                <a:cs typeface="Consolas" pitchFamily="49" charset="0"/>
              </a:rPr>
              <a:t>array or </a:t>
            </a:r>
          </a:p>
          <a:p>
            <a:pPr marL="788670" lvl="1" indent="-514350">
              <a:buFont typeface="+mj-lt"/>
              <a:buAutoNum type="arabicPeriod"/>
            </a:pPr>
            <a:r>
              <a:rPr lang="en-US" dirty="0" smtClean="0">
                <a:cs typeface="Consolas" pitchFamily="49" charset="0"/>
              </a:rPr>
              <a:t>special valid type – parameterized type with special handling in Collections class, e.g. </a:t>
            </a:r>
            <a:r>
              <a:rPr lang="en-US" sz="2000" dirty="0" err="1" smtClean="0">
                <a:latin typeface="Consolas" pitchFamily="49" charset="0"/>
                <a:cs typeface="Consolas" pitchFamily="49" charset="0"/>
              </a:rPr>
              <a:t>Collections.emptySet</a:t>
            </a:r>
            <a:r>
              <a:rPr lang="en-US" sz="2000" dirty="0" smtClean="0">
                <a:latin typeface="Consolas" pitchFamily="49" charset="0"/>
                <a:cs typeface="Consolas" pitchFamily="49" charset="0"/>
              </a:rPr>
              <a:t>() </a:t>
            </a:r>
            <a:r>
              <a:rPr lang="en-US" dirty="0" smtClean="0">
                <a:cs typeface="Consolas" pitchFamily="49" charset="0"/>
              </a:rPr>
              <a:t>method or similar one</a:t>
            </a:r>
          </a:p>
          <a:p>
            <a:pPr marL="1017270" lvl="2" indent="-514350">
              <a:buFont typeface="+mj-lt"/>
              <a:buAutoNum type="arabicPeriod"/>
            </a:pPr>
            <a:r>
              <a:rPr lang="en-US" dirty="0" smtClean="0">
                <a:cs typeface="Consolas" pitchFamily="49" charset="0"/>
                <a:hlinkClick r:id="rId2"/>
              </a:rPr>
              <a:t>https://docs.oracle.com/javase/8/docs/api/java/util/Collections.html</a:t>
            </a:r>
            <a:endParaRPr lang="en-US" dirty="0" smtClean="0">
              <a:cs typeface="Consolas" pitchFamily="49" charset="0"/>
            </a:endParaRPr>
          </a:p>
          <a:p>
            <a:pPr marL="1017270" lvl="2" indent="-514350">
              <a:buNone/>
            </a:pPr>
            <a:endParaRPr lang="en-US" dirty="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4/Step 3 - Replace 'return null' by an empty array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Coding helper methods, see the </a:t>
            </a:r>
            <a:r>
              <a:rPr lang="en-US" b="1" i="1" dirty="0" smtClean="0"/>
              <a:t>HintsHOL2015/</a:t>
            </a:r>
            <a:r>
              <a:rPr lang="en-US" b="1" i="1" dirty="0" err="1" smtClean="0"/>
              <a:t>NullReturnedForCollectionHint</a:t>
            </a:r>
            <a:endParaRPr lang="en-US" b="1" i="1" dirty="0" smtClean="0">
              <a:cs typeface="Consolas" pitchFamily="49" charset="0"/>
            </a:endParaRPr>
          </a:p>
          <a:p>
            <a:pPr marL="788670" lvl="1" indent="-514350">
              <a:buFont typeface="+mj-lt"/>
              <a:buAutoNum type="arabicPeriod"/>
            </a:pPr>
            <a:r>
              <a:rPr lang="en-US" sz="2000" dirty="0" smtClean="0">
                <a:latin typeface="Consolas" pitchFamily="49" charset="0"/>
                <a:cs typeface="Consolas" pitchFamily="49" charset="0"/>
              </a:rPr>
              <a:t>public static Pair&lt;</a:t>
            </a:r>
            <a:r>
              <a:rPr lang="en-US" sz="2000" dirty="0" err="1" smtClean="0">
                <a:latin typeface="Consolas" pitchFamily="49" charset="0"/>
                <a:cs typeface="Consolas" pitchFamily="49" charset="0"/>
              </a:rPr>
              <a:t>Tree,TypeMirror</a:t>
            </a:r>
            <a:r>
              <a:rPr lang="en-US" sz="2000" dirty="0" smtClean="0">
                <a:latin typeface="Consolas" pitchFamily="49" charset="0"/>
                <a:cs typeface="Consolas" pitchFamily="49" charset="0"/>
              </a:rPr>
              <a:t>&gt; </a:t>
            </a:r>
            <a:r>
              <a:rPr lang="en-US" sz="2000" dirty="0" err="1" smtClean="0">
                <a:latin typeface="Consolas" pitchFamily="49" charset="0"/>
                <a:cs typeface="Consolas" pitchFamily="49" charset="0"/>
              </a:rPr>
              <a:t>getReturnType</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CompilationInfo</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cI</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TreePath</a:t>
            </a:r>
            <a:r>
              <a:rPr lang="en-US" sz="2000" dirty="0" smtClean="0">
                <a:latin typeface="Consolas" pitchFamily="49" charset="0"/>
                <a:cs typeface="Consolas" pitchFamily="49" charset="0"/>
              </a:rPr>
              <a:t> entry)</a:t>
            </a:r>
          </a:p>
          <a:p>
            <a:pPr marL="788670" lvl="1" indent="-514350">
              <a:buFont typeface="+mj-lt"/>
              <a:buAutoNum type="arabicPeriod"/>
            </a:pPr>
            <a:r>
              <a:rPr lang="en-US" sz="2000" dirty="0" smtClean="0">
                <a:latin typeface="Consolas" pitchFamily="49" charset="0"/>
                <a:cs typeface="Consolas" pitchFamily="49" charset="0"/>
              </a:rPr>
              <a:t>public static </a:t>
            </a:r>
            <a:r>
              <a:rPr lang="en-US" sz="2000" dirty="0" err="1" smtClean="0">
                <a:latin typeface="Consolas" pitchFamily="49" charset="0"/>
                <a:cs typeface="Consolas" pitchFamily="49" charset="0"/>
              </a:rPr>
              <a:t>boolean</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isValidType</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CompilationInfo</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cI</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TypeMirror</a:t>
            </a:r>
            <a:r>
              <a:rPr lang="en-US" sz="2000" dirty="0" smtClean="0">
                <a:latin typeface="Consolas" pitchFamily="49" charset="0"/>
                <a:cs typeface="Consolas" pitchFamily="49" charset="0"/>
              </a:rPr>
              <a:t> type)</a:t>
            </a:r>
          </a:p>
          <a:p>
            <a:pPr marL="514350" indent="-514350">
              <a:buFont typeface="+mj-lt"/>
              <a:buAutoNum type="arabicPeriod"/>
            </a:pPr>
            <a:r>
              <a:rPr lang="en-US" dirty="0" smtClean="0">
                <a:cs typeface="Consolas" pitchFamily="49" charset="0"/>
              </a:rPr>
              <a:t>Add check for return type into </a:t>
            </a:r>
            <a:r>
              <a:rPr lang="en-US" sz="2400" b="1" dirty="0" err="1" smtClean="0">
                <a:latin typeface="Consolas" pitchFamily="49" charset="0"/>
                <a:cs typeface="Consolas" pitchFamily="49" charset="0"/>
              </a:rPr>
              <a:t>computeWarning</a:t>
            </a:r>
            <a:r>
              <a:rPr lang="en-US" dirty="0" smtClean="0">
                <a:cs typeface="Consolas" pitchFamily="49" charset="0"/>
              </a:rPr>
              <a:t>()</a:t>
            </a:r>
          </a:p>
          <a:p>
            <a:pPr marL="514350" indent="-514350">
              <a:buNone/>
            </a:pPr>
            <a:r>
              <a:rPr lang="en-US" sz="2000" dirty="0" smtClean="0">
                <a:latin typeface="Consolas" pitchFamily="49" charset="0"/>
                <a:cs typeface="Consolas" pitchFamily="49" charset="0"/>
              </a:rPr>
              <a:t>if (null == </a:t>
            </a:r>
            <a:r>
              <a:rPr lang="en-US" sz="2000" dirty="0" err="1" smtClean="0">
                <a:latin typeface="Consolas" pitchFamily="49" charset="0"/>
                <a:cs typeface="Consolas" pitchFamily="49" charset="0"/>
              </a:rPr>
              <a:t>getReturnType</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ctx.getInfo</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ctx.getPath</a:t>
            </a:r>
            <a:r>
              <a:rPr lang="en-US" sz="2000" dirty="0" smtClean="0">
                <a:latin typeface="Consolas" pitchFamily="49" charset="0"/>
                <a:cs typeface="Consolas" pitchFamily="49" charset="0"/>
              </a:rPr>
              <a:t>()))</a:t>
            </a:r>
          </a:p>
          <a:p>
            <a:pPr marL="514350" indent="-514350">
              <a:buNone/>
            </a:pPr>
            <a:r>
              <a:rPr lang="en-US" sz="2000" dirty="0" smtClean="0">
                <a:latin typeface="Consolas" pitchFamily="49" charset="0"/>
                <a:cs typeface="Consolas" pitchFamily="49" charset="0"/>
              </a:rPr>
              <a:t>	return null;</a:t>
            </a:r>
          </a:p>
          <a:p>
            <a:pPr marL="514350" indent="-514350">
              <a:buNone/>
            </a:pPr>
            <a:r>
              <a:rPr lang="en-US" sz="2000" dirty="0" smtClean="0">
                <a:latin typeface="Consolas" pitchFamily="49" charset="0"/>
                <a:cs typeface="Consolas" pitchFamily="49" charset="0"/>
              </a:rPr>
              <a:t>Fix </a:t>
            </a:r>
            <a:r>
              <a:rPr lang="en-US" sz="2000" dirty="0" err="1" smtClean="0">
                <a:latin typeface="Consolas" pitchFamily="49" charset="0"/>
                <a:cs typeface="Consolas" pitchFamily="49" charset="0"/>
              </a:rPr>
              <a:t>fix</a:t>
            </a:r>
            <a:r>
              <a:rPr lang="en-US" sz="2000" dirty="0" smtClean="0">
                <a:latin typeface="Consolas" pitchFamily="49" charset="0"/>
                <a:cs typeface="Consolas" pitchFamily="49" charset="0"/>
              </a:rPr>
              <a:t> = new </a:t>
            </a:r>
            <a:r>
              <a:rPr lang="en-US" sz="2000" dirty="0" err="1" smtClean="0">
                <a:latin typeface="Consolas" pitchFamily="49" charset="0"/>
                <a:cs typeface="Consolas" pitchFamily="49" charset="0"/>
              </a:rPr>
              <a:t>FixImpl</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ctx.getInfo</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ctx.getPath</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toEditorFix</a:t>
            </a:r>
            <a:r>
              <a:rPr lang="en-US" sz="2000" dirty="0" smtClean="0">
                <a:latin typeface="Consolas" pitchFamily="49" charset="0"/>
                <a:cs typeface="Consolas" pitchFamily="49" charset="0"/>
              </a:rPr>
              <a:t>();</a:t>
            </a:r>
          </a:p>
          <a:p>
            <a:pPr marL="514350" indent="-514350"/>
            <a:r>
              <a:rPr lang="en-US" dirty="0" smtClean="0">
                <a:cs typeface="Consolas" pitchFamily="49" charset="0"/>
              </a:rPr>
              <a:t>Add imports, save, compile and run in debugger to see it works</a:t>
            </a:r>
            <a:endParaRPr lang="en-US" dirty="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42</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4/Step 4 - Replace 'return null' by an empty array …</a:t>
            </a:r>
            <a:endParaRPr lang="en-US" dirty="0"/>
          </a:p>
        </p:txBody>
      </p:sp>
      <p:sp>
        <p:nvSpPr>
          <p:cNvPr id="3" name="Content Placeholder 2"/>
          <p:cNvSpPr>
            <a:spLocks noGrp="1"/>
          </p:cNvSpPr>
          <p:nvPr>
            <p:ph idx="1"/>
          </p:nvPr>
        </p:nvSpPr>
        <p:spPr/>
        <p:txBody>
          <a:bodyPr/>
          <a:lstStyle/>
          <a:p>
            <a:r>
              <a:rPr lang="en-US" dirty="0" smtClean="0"/>
              <a:t>Performing Rewrite inside </a:t>
            </a:r>
            <a:r>
              <a:rPr lang="en-US" sz="2400" b="1" dirty="0" err="1" smtClean="0">
                <a:latin typeface="Consolas" pitchFamily="49" charset="0"/>
                <a:cs typeface="Consolas" pitchFamily="49" charset="0"/>
              </a:rPr>
              <a:t>performRewrite</a:t>
            </a:r>
            <a:r>
              <a:rPr lang="en-US" dirty="0" smtClean="0"/>
              <a:t>()</a:t>
            </a:r>
          </a:p>
          <a:p>
            <a:r>
              <a:rPr lang="en-US" i="1" dirty="0" smtClean="0"/>
              <a:t>See code in </a:t>
            </a:r>
            <a:r>
              <a:rPr lang="en-US" b="1" i="1" dirty="0" smtClean="0"/>
              <a:t>HintsHOL2015/</a:t>
            </a:r>
            <a:r>
              <a:rPr lang="en-US" b="1" i="1" dirty="0" err="1" smtClean="0"/>
              <a:t>NullReturnedForCollectionHint</a:t>
            </a:r>
            <a:endParaRPr lang="en-US" b="1" i="1" dirty="0" smtClean="0"/>
          </a:p>
          <a:p>
            <a:pPr lvl="1"/>
            <a:r>
              <a:rPr lang="en-US" dirty="0" smtClean="0"/>
              <a:t>Special treatment of Parameterized types – to return exact empty type using </a:t>
            </a:r>
            <a:r>
              <a:rPr lang="en-US" sz="2000" dirty="0" err="1" smtClean="0">
                <a:latin typeface="Consolas" pitchFamily="49" charset="0"/>
                <a:cs typeface="Consolas" pitchFamily="49" charset="0"/>
              </a:rPr>
              <a:t>Collections.</a:t>
            </a:r>
            <a:r>
              <a:rPr lang="en-US" sz="2000" i="1" dirty="0" err="1" smtClean="0">
                <a:latin typeface="Consolas" pitchFamily="49" charset="0"/>
                <a:cs typeface="Consolas" pitchFamily="49" charset="0"/>
              </a:rPr>
              <a:t>emptyXYZ</a:t>
            </a:r>
            <a:r>
              <a:rPr lang="en-US" sz="2000" dirty="0" smtClean="0">
                <a:latin typeface="Consolas" pitchFamily="49" charset="0"/>
                <a:cs typeface="Consolas" pitchFamily="49" charset="0"/>
              </a:rPr>
              <a:t>() </a:t>
            </a:r>
            <a:r>
              <a:rPr lang="en-US" dirty="0" smtClean="0"/>
              <a:t>method</a:t>
            </a:r>
          </a:p>
          <a:p>
            <a:pPr lvl="1"/>
            <a:r>
              <a:rPr lang="en-US" dirty="0" smtClean="0"/>
              <a:t>Or return e.g. </a:t>
            </a:r>
            <a:r>
              <a:rPr lang="en-US" sz="2000" dirty="0" smtClean="0">
                <a:latin typeface="Consolas" pitchFamily="49" charset="0"/>
                <a:cs typeface="Consolas" pitchFamily="49" charset="0"/>
              </a:rPr>
              <a:t>new </a:t>
            </a:r>
            <a:r>
              <a:rPr lang="en-US" sz="2000" dirty="0" err="1" smtClean="0">
                <a:latin typeface="Consolas" pitchFamily="49" charset="0"/>
                <a:cs typeface="Consolas" pitchFamily="49" charset="0"/>
              </a:rPr>
              <a:t>HashMap</a:t>
            </a:r>
            <a:r>
              <a:rPr lang="en-US" sz="2000" dirty="0" smtClean="0">
                <a:latin typeface="Consolas" pitchFamily="49" charset="0"/>
                <a:cs typeface="Consolas" pitchFamily="49" charset="0"/>
              </a:rPr>
              <a:t>&lt;&gt;() </a:t>
            </a:r>
            <a:r>
              <a:rPr lang="en-US" dirty="0" smtClean="0"/>
              <a:t>for non-abstract types</a:t>
            </a:r>
          </a:p>
          <a:p>
            <a:pPr lvl="1"/>
            <a:r>
              <a:rPr lang="en-US" dirty="0" smtClean="0"/>
              <a:t>Or create empty arrays for return statement: </a:t>
            </a:r>
            <a:r>
              <a:rPr lang="en-US" sz="2000" dirty="0" smtClean="0">
                <a:latin typeface="Consolas" pitchFamily="49" charset="0"/>
                <a:cs typeface="Consolas" pitchFamily="49" charset="0"/>
              </a:rPr>
              <a:t>return new long[0][0];</a:t>
            </a:r>
            <a:endParaRPr lang="en-US"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43</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4/Step 5 - Replace 'return null' by an empty array …</a:t>
            </a:r>
            <a:endParaRPr lang="en-US" dirty="0"/>
          </a:p>
        </p:txBody>
      </p:sp>
      <p:sp>
        <p:nvSpPr>
          <p:cNvPr id="3" name="Content Placeholder 2"/>
          <p:cNvSpPr>
            <a:spLocks noGrp="1"/>
          </p:cNvSpPr>
          <p:nvPr>
            <p:ph idx="1"/>
          </p:nvPr>
        </p:nvSpPr>
        <p:spPr/>
        <p:txBody>
          <a:bodyPr/>
          <a:lstStyle/>
          <a:p>
            <a:r>
              <a:rPr lang="en-US" dirty="0" smtClean="0"/>
              <a:t>Compile and run in debugger</a:t>
            </a:r>
          </a:p>
          <a:p>
            <a:r>
              <a:rPr lang="en-US" dirty="0" smtClean="0"/>
              <a:t>Test it on a set of </a:t>
            </a:r>
            <a:r>
              <a:rPr lang="en-US" dirty="0" err="1" smtClean="0"/>
              <a:t>getXYZ</a:t>
            </a:r>
            <a:r>
              <a:rPr lang="en-US" dirty="0" smtClean="0"/>
              <a:t> methods at the bottom of Testhints.java file</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44</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5 - Convert Set&lt;URL&gt; to Set&lt;URI&gt; - Refactoring scale</a:t>
            </a:r>
            <a:endParaRPr lang="en-US" dirty="0"/>
          </a:p>
        </p:txBody>
      </p:sp>
      <p:sp>
        <p:nvSpPr>
          <p:cNvPr id="3" name="Content Placeholder 2"/>
          <p:cNvSpPr>
            <a:spLocks noGrp="1"/>
          </p:cNvSpPr>
          <p:nvPr>
            <p:ph idx="1"/>
          </p:nvPr>
        </p:nvSpPr>
        <p:spPr/>
        <p:txBody>
          <a:bodyPr/>
          <a:lstStyle/>
          <a:p>
            <a:r>
              <a:rPr lang="en-US" dirty="0" smtClean="0"/>
              <a:t>Hint which performs </a:t>
            </a:r>
            <a:r>
              <a:rPr lang="en-US" smtClean="0"/>
              <a:t>complete refactoring </a:t>
            </a:r>
            <a:r>
              <a:rPr lang="en-US" dirty="0" smtClean="0"/>
              <a:t>of code when replacing Set&lt;URL&gt; with URI</a:t>
            </a:r>
          </a:p>
          <a:p>
            <a:r>
              <a:rPr lang="en-US" dirty="0" smtClean="0"/>
              <a:t>Needs to check all declarations</a:t>
            </a:r>
          </a:p>
          <a:p>
            <a:r>
              <a:rPr lang="en-US" dirty="0" smtClean="0"/>
              <a:t>Uses </a:t>
            </a:r>
            <a:r>
              <a:rPr lang="en-US" sz="2400" dirty="0" smtClean="0">
                <a:latin typeface="Consolas" pitchFamily="49" charset="0"/>
                <a:cs typeface="Consolas" pitchFamily="49" charset="0"/>
              </a:rPr>
              <a:t>class Finder extends </a:t>
            </a:r>
            <a:r>
              <a:rPr lang="en-US" sz="2400" dirty="0" err="1" smtClean="0">
                <a:latin typeface="Consolas" pitchFamily="49" charset="0"/>
                <a:cs typeface="Consolas" pitchFamily="49" charset="0"/>
              </a:rPr>
              <a:t>TreePathScanner</a:t>
            </a:r>
            <a:r>
              <a:rPr lang="en-US" sz="2400" dirty="0" smtClean="0">
                <a:latin typeface="Consolas" pitchFamily="49" charset="0"/>
                <a:cs typeface="Consolas" pitchFamily="49" charset="0"/>
              </a:rPr>
              <a:t>&lt;Collection&lt;? extends </a:t>
            </a:r>
            <a:r>
              <a:rPr lang="en-US" sz="2400" dirty="0" err="1" smtClean="0">
                <a:latin typeface="Consolas" pitchFamily="49" charset="0"/>
                <a:cs typeface="Consolas" pitchFamily="49" charset="0"/>
              </a:rPr>
              <a:t>TreePath</a:t>
            </a:r>
            <a:r>
              <a:rPr lang="en-US" sz="2400" dirty="0" smtClean="0">
                <a:latin typeface="Consolas" pitchFamily="49" charset="0"/>
                <a:cs typeface="Consolas" pitchFamily="49" charset="0"/>
              </a:rPr>
              <a:t>&gt;, Void&gt;</a:t>
            </a:r>
          </a:p>
          <a:p>
            <a:r>
              <a:rPr lang="en-US" dirty="0" smtClean="0">
                <a:cs typeface="Consolas" pitchFamily="49" charset="0"/>
              </a:rPr>
              <a:t>Very complex hint</a:t>
            </a:r>
          </a:p>
          <a:p>
            <a:pPr lvl="1"/>
            <a:r>
              <a:rPr lang="en-US" dirty="0" smtClean="0">
                <a:cs typeface="Consolas" pitchFamily="49" charset="0"/>
              </a:rPr>
              <a:t>Recommended to study and as a good start if you want to code complex </a:t>
            </a:r>
            <a:r>
              <a:rPr lang="en-US" dirty="0" err="1" smtClean="0">
                <a:cs typeface="Consolas" pitchFamily="49" charset="0"/>
              </a:rPr>
              <a:t>NetBeans</a:t>
            </a:r>
            <a:r>
              <a:rPr lang="en-US" dirty="0" smtClean="0">
                <a:cs typeface="Consolas" pitchFamily="49" charset="0"/>
              </a:rPr>
              <a:t> </a:t>
            </a:r>
            <a:r>
              <a:rPr lang="en-US" dirty="0" err="1" smtClean="0">
                <a:cs typeface="Consolas" pitchFamily="49" charset="0"/>
              </a:rPr>
              <a:t>JavaHint</a:t>
            </a:r>
            <a:endParaRPr lang="en-US" dirty="0" smtClean="0">
              <a:cs typeface="Consolas" pitchFamily="49" charset="0"/>
            </a:endParaRPr>
          </a:p>
          <a:p>
            <a:r>
              <a:rPr lang="en-US" dirty="0" smtClean="0">
                <a:cs typeface="Consolas" pitchFamily="49" charset="0"/>
              </a:rPr>
              <a:t>See </a:t>
            </a:r>
            <a:r>
              <a:rPr lang="en-US" sz="2400" b="1" dirty="0" smtClean="0">
                <a:latin typeface="Consolas" pitchFamily="49" charset="0"/>
                <a:cs typeface="Consolas" pitchFamily="49" charset="0"/>
              </a:rPr>
              <a:t>HintsHol2015/</a:t>
            </a:r>
            <a:r>
              <a:rPr lang="en-US" sz="2400" b="1" dirty="0" err="1" smtClean="0">
                <a:latin typeface="Consolas" pitchFamily="49" charset="0"/>
                <a:cs typeface="Consolas" pitchFamily="49" charset="0"/>
              </a:rPr>
              <a:t>org.netbeans.hints.hol.urlset</a:t>
            </a:r>
            <a:r>
              <a:rPr lang="en-US" sz="2400" b="1" dirty="0" smtClean="0">
                <a:latin typeface="Consolas" pitchFamily="49" charset="0"/>
                <a:cs typeface="Consolas" pitchFamily="49" charset="0"/>
              </a:rPr>
              <a:t>/</a:t>
            </a:r>
            <a:r>
              <a:rPr lang="en-US" sz="2400" b="1" dirty="0" err="1" smtClean="0">
                <a:latin typeface="Consolas" pitchFamily="49" charset="0"/>
                <a:cs typeface="Consolas" pitchFamily="49" charset="0"/>
              </a:rPr>
              <a:t>SetOfURLs</a:t>
            </a:r>
            <a:endParaRPr lang="en-US" b="1"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45</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a:t>
            </a:r>
            <a:endParaRPr lang="en-US" dirty="0"/>
          </a:p>
        </p:txBody>
      </p:sp>
      <p:sp>
        <p:nvSpPr>
          <p:cNvPr id="3" name="Content Placeholder 2"/>
          <p:cNvSpPr>
            <a:spLocks noGrp="1"/>
          </p:cNvSpPr>
          <p:nvPr>
            <p:ph idx="1"/>
          </p:nvPr>
        </p:nvSpPr>
        <p:spPr/>
        <p:txBody>
          <a:bodyPr/>
          <a:lstStyle/>
          <a:p>
            <a:r>
              <a:rPr lang="en-US" dirty="0" smtClean="0"/>
              <a:t>Samples can be found at </a:t>
            </a:r>
          </a:p>
          <a:p>
            <a:pPr lvl="1"/>
            <a:r>
              <a:rPr lang="en-US" dirty="0" smtClean="0">
                <a:hlinkClick r:id="rId2"/>
              </a:rPr>
              <a:t>http://hg.netbeans.org/demos/</a:t>
            </a:r>
            <a:endParaRPr lang="en-US" dirty="0" smtClean="0"/>
          </a:p>
          <a:p>
            <a:pPr lvl="1">
              <a:buNone/>
            </a:pPr>
            <a:r>
              <a:rPr lang="en-US" dirty="0" smtClean="0">
                <a:latin typeface="Consolas" pitchFamily="49" charset="0"/>
                <a:cs typeface="Consolas" pitchFamily="49" charset="0"/>
              </a:rPr>
              <a:t>$ Hg pull http://hg.netbeans.org/demos/</a:t>
            </a:r>
            <a:endParaRPr lang="en-US"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46</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47</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48</a:t>
            </a:fld>
            <a:endParaRPr lang="en-US"/>
          </a:p>
        </p:txBody>
      </p:sp>
      <p:sp>
        <p:nvSpPr>
          <p:cNvPr id="6" name="Title 5"/>
          <p:cNvSpPr>
            <a:spLocks noGrp="1"/>
          </p:cNvSpPr>
          <p:nvPr>
            <p:ph type="title"/>
          </p:nvPr>
        </p:nvSpPr>
        <p:spPr>
          <a:xfrm>
            <a:off x="522287" y="2540000"/>
            <a:ext cx="11125200" cy="889000"/>
          </a:xfrm>
        </p:spPr>
        <p:txBody>
          <a:bodyPr/>
          <a:lstStyle/>
          <a:p>
            <a:pPr algn="ctr"/>
            <a:r>
              <a:rPr lang="en-US" dirty="0" smtClean="0"/>
              <a:t>Thank you</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Javac</a:t>
            </a:r>
            <a:r>
              <a:rPr lang="en-US" dirty="0" smtClean="0"/>
              <a:t> integration</a:t>
            </a:r>
            <a:endParaRPr lang="en-US" dirty="0"/>
          </a:p>
        </p:txBody>
      </p:sp>
      <p:sp>
        <p:nvSpPr>
          <p:cNvPr id="3" name="Content Placeholder 2"/>
          <p:cNvSpPr>
            <a:spLocks noGrp="1"/>
          </p:cNvSpPr>
          <p:nvPr>
            <p:ph idx="1"/>
          </p:nvPr>
        </p:nvSpPr>
        <p:spPr/>
        <p:txBody>
          <a:bodyPr/>
          <a:lstStyle/>
          <a:p>
            <a:r>
              <a:rPr lang="en-US" b="1" dirty="0" err="1" smtClean="0"/>
              <a:t>Javac</a:t>
            </a:r>
            <a:r>
              <a:rPr lang="en-US" dirty="0" smtClean="0"/>
              <a:t>:</a:t>
            </a:r>
          </a:p>
          <a:p>
            <a:pPr lvl="1"/>
            <a:r>
              <a:rPr lang="en-US" dirty="0" smtClean="0"/>
              <a:t>has a well designed Java source code model including ASTs</a:t>
            </a:r>
          </a:p>
          <a:p>
            <a:pPr lvl="1"/>
            <a:r>
              <a:rPr lang="en-US" dirty="0" smtClean="0"/>
              <a:t>is widely used and well tested</a:t>
            </a:r>
          </a:p>
          <a:p>
            <a:pPr lvl="1"/>
            <a:r>
              <a:rPr lang="en-US" dirty="0" smtClean="0"/>
              <a:t>and its model are enhanced for all language changes immediately</a:t>
            </a:r>
          </a:p>
          <a:p>
            <a:endParaRPr lang="en-US" dirty="0" smtClean="0"/>
          </a:p>
          <a:p>
            <a:r>
              <a:rPr lang="en-US" dirty="0" err="1" smtClean="0"/>
              <a:t>NetBeans</a:t>
            </a:r>
            <a:r>
              <a:rPr lang="en-US" dirty="0" smtClean="0"/>
              <a:t> bundles and uses </a:t>
            </a:r>
            <a:r>
              <a:rPr lang="en-US" dirty="0" err="1" smtClean="0"/>
              <a:t>javac</a:t>
            </a:r>
            <a:r>
              <a:rPr lang="en-US" dirty="0" smtClean="0"/>
              <a:t> as Java source modeling library </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5</a:t>
            </a:fld>
            <a:endParaRPr lang="en-US"/>
          </a:p>
        </p:txBody>
      </p:sp>
      <p:pic>
        <p:nvPicPr>
          <p:cNvPr id="6" name="Picture 5" descr="java-logo-large.png"/>
          <p:cNvPicPr>
            <a:picLocks noChangeAspect="1"/>
          </p:cNvPicPr>
          <p:nvPr/>
        </p:nvPicPr>
        <p:blipFill>
          <a:blip r:embed="rId2" cstate="print"/>
          <a:stretch>
            <a:fillRect/>
          </a:stretch>
        </p:blipFill>
        <p:spPr>
          <a:xfrm>
            <a:off x="9475470" y="262890"/>
            <a:ext cx="2490152" cy="24901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NetBeans</a:t>
            </a:r>
            <a:r>
              <a:rPr lang="en-US" dirty="0" smtClean="0"/>
              <a:t> </a:t>
            </a:r>
            <a:r>
              <a:rPr lang="en-US" dirty="0" err="1" smtClean="0"/>
              <a:t>javac</a:t>
            </a:r>
            <a:r>
              <a:rPr lang="en-US" dirty="0" smtClean="0"/>
              <a:t> - </a:t>
            </a:r>
            <a:r>
              <a:rPr lang="en-US" dirty="0" err="1" smtClean="0"/>
              <a:t>nbjavac</a:t>
            </a:r>
            <a:endParaRPr lang="en-US" dirty="0"/>
          </a:p>
        </p:txBody>
      </p:sp>
      <p:sp>
        <p:nvSpPr>
          <p:cNvPr id="3" name="Content Placeholder 2"/>
          <p:cNvSpPr>
            <a:spLocks noGrp="1"/>
          </p:cNvSpPr>
          <p:nvPr>
            <p:ph idx="1"/>
          </p:nvPr>
        </p:nvSpPr>
        <p:spPr/>
        <p:txBody>
          <a:bodyPr/>
          <a:lstStyle/>
          <a:p>
            <a:r>
              <a:rPr lang="en-US" dirty="0" smtClean="0"/>
              <a:t>Slight enhancements to </a:t>
            </a:r>
            <a:r>
              <a:rPr lang="en-US" dirty="0" err="1" smtClean="0"/>
              <a:t>javac</a:t>
            </a:r>
            <a:r>
              <a:rPr lang="en-US" dirty="0" smtClean="0"/>
              <a:t> needed to improve its capabilities when used from IDE</a:t>
            </a:r>
          </a:p>
          <a:p>
            <a:pPr lvl="1"/>
            <a:r>
              <a:rPr lang="en-US" dirty="0" smtClean="0"/>
              <a:t>Error recovery (better AST for erroneous source code and attributing all AST nodes, incl. invalid source code)</a:t>
            </a:r>
          </a:p>
          <a:p>
            <a:pPr lvl="1"/>
            <a:r>
              <a:rPr lang="en-US" dirty="0" smtClean="0"/>
              <a:t>Support for canceling</a:t>
            </a:r>
          </a:p>
          <a:p>
            <a:pPr lvl="1"/>
            <a:r>
              <a:rPr lang="en-US" dirty="0" smtClean="0"/>
              <a:t>Parsing AST from source for Elements loaded from .class files</a:t>
            </a:r>
          </a:p>
          <a:p>
            <a:pPr lvl="1"/>
            <a:r>
              <a:rPr lang="en-US" dirty="0" smtClean="0"/>
              <a:t>Stable anonymous </a:t>
            </a:r>
            <a:r>
              <a:rPr lang="en-US" dirty="0" err="1" smtClean="0"/>
              <a:t>innerclass</a:t>
            </a:r>
            <a:r>
              <a:rPr lang="en-US" dirty="0" smtClean="0"/>
              <a:t> numbering</a:t>
            </a:r>
          </a:p>
          <a:p>
            <a:pPr lvl="1"/>
            <a:r>
              <a:rPr lang="en-US" dirty="0" err="1" smtClean="0"/>
              <a:t>Trees.getElement</a:t>
            </a:r>
            <a:r>
              <a:rPr lang="en-US" dirty="0" smtClean="0"/>
              <a:t> enhanced to work on all AST nodes</a:t>
            </a:r>
          </a:p>
          <a:p>
            <a:r>
              <a:rPr lang="en-US" dirty="0" err="1" smtClean="0"/>
              <a:t>nb-javac</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transformation options in </a:t>
            </a:r>
            <a:r>
              <a:rPr lang="en-US" dirty="0" err="1" smtClean="0"/>
              <a:t>NetBeans</a:t>
            </a:r>
            <a:endParaRPr lang="en-US" dirty="0"/>
          </a:p>
        </p:txBody>
      </p:sp>
      <p:sp>
        <p:nvSpPr>
          <p:cNvPr id="3" name="Content Placeholder 2"/>
          <p:cNvSpPr>
            <a:spLocks noGrp="1"/>
          </p:cNvSpPr>
          <p:nvPr>
            <p:ph idx="1"/>
          </p:nvPr>
        </p:nvSpPr>
        <p:spPr/>
        <p:txBody>
          <a:bodyPr/>
          <a:lstStyle/>
          <a:p>
            <a:pPr>
              <a:buNone/>
            </a:pPr>
            <a:r>
              <a:rPr lang="en-US" dirty="0" smtClean="0"/>
              <a:t>Possibilities to manipulate Java code in </a:t>
            </a:r>
            <a:r>
              <a:rPr lang="en-US" dirty="0" err="1" smtClean="0"/>
              <a:t>NetBeans</a:t>
            </a:r>
            <a:endParaRPr lang="en-US" dirty="0" smtClean="0"/>
          </a:p>
          <a:p>
            <a:pPr marL="514350" indent="-514350">
              <a:buFont typeface="+mj-lt"/>
              <a:buAutoNum type="arabicPeriod"/>
            </a:pPr>
            <a:r>
              <a:rPr lang="en-US" dirty="0" smtClean="0"/>
              <a:t>Custom use of </a:t>
            </a:r>
            <a:r>
              <a:rPr lang="en-US" dirty="0" err="1" smtClean="0"/>
              <a:t>javac</a:t>
            </a:r>
            <a:r>
              <a:rPr lang="en-US" dirty="0" smtClean="0"/>
              <a:t> &amp; </a:t>
            </a:r>
            <a:r>
              <a:rPr lang="en-US" dirty="0" err="1" smtClean="0"/>
              <a:t>java.source</a:t>
            </a:r>
            <a:r>
              <a:rPr lang="en-US" dirty="0" smtClean="0"/>
              <a:t>  API</a:t>
            </a:r>
          </a:p>
          <a:p>
            <a:pPr marL="514350" indent="-514350">
              <a:buFont typeface="+mj-lt"/>
              <a:buAutoNum type="arabicPeriod"/>
            </a:pPr>
            <a:r>
              <a:rPr lang="en-US" dirty="0" err="1" smtClean="0"/>
              <a:t>Plugin</a:t>
            </a:r>
            <a:r>
              <a:rPr lang="en-US" dirty="0" smtClean="0"/>
              <a:t> into Java Hints (imperative, error rules, pattern based) - available in editor and Inspect &amp; Transform</a:t>
            </a:r>
          </a:p>
          <a:p>
            <a:pPr marL="514350" indent="-514350">
              <a:buFont typeface="+mj-lt"/>
              <a:buAutoNum type="arabicPeriod"/>
            </a:pPr>
            <a:r>
              <a:rPr lang="en-US" dirty="0" smtClean="0"/>
              <a:t>Upgrade rules</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Javac</a:t>
            </a:r>
            <a:r>
              <a:rPr lang="en-US" dirty="0" smtClean="0"/>
              <a:t> API</a:t>
            </a:r>
            <a:endParaRPr lang="en-US" dirty="0"/>
          </a:p>
        </p:txBody>
      </p:sp>
      <p:sp>
        <p:nvSpPr>
          <p:cNvPr id="3" name="Content Placeholder 2"/>
          <p:cNvSpPr>
            <a:spLocks noGrp="1"/>
          </p:cNvSpPr>
          <p:nvPr>
            <p:ph idx="1"/>
          </p:nvPr>
        </p:nvSpPr>
        <p:spPr/>
        <p:txBody>
          <a:bodyPr/>
          <a:lstStyle/>
          <a:p>
            <a:r>
              <a:rPr lang="en-US" dirty="0" smtClean="0"/>
              <a:t>Trees API (</a:t>
            </a:r>
            <a:r>
              <a:rPr lang="en-US" dirty="0" err="1" smtClean="0"/>
              <a:t>com.sun.source.tree</a:t>
            </a:r>
            <a:r>
              <a:rPr lang="en-US" dirty="0" smtClean="0"/>
              <a:t>)</a:t>
            </a:r>
          </a:p>
          <a:p>
            <a:r>
              <a:rPr lang="en-US" dirty="0" smtClean="0"/>
              <a:t>Elements API (</a:t>
            </a:r>
            <a:r>
              <a:rPr lang="en-US" dirty="0" err="1" smtClean="0"/>
              <a:t>javax.lang.model.element</a:t>
            </a:r>
            <a:r>
              <a:rPr lang="en-US" dirty="0" smtClean="0"/>
              <a:t>)</a:t>
            </a:r>
          </a:p>
          <a:p>
            <a:pPr lvl="1"/>
            <a:r>
              <a:rPr lang="en-US" dirty="0" smtClean="0"/>
              <a:t>Interfaces used to model elements of the Java programming language. Includes classes, interfaces, methods, constructors, and fields not constructs like for-loop</a:t>
            </a:r>
          </a:p>
          <a:p>
            <a:r>
              <a:rPr lang="en-US" dirty="0" err="1" smtClean="0"/>
              <a:t>TypeMirror</a:t>
            </a:r>
            <a:r>
              <a:rPr lang="en-US" dirty="0" smtClean="0"/>
              <a:t> API (</a:t>
            </a:r>
            <a:r>
              <a:rPr lang="en-US" dirty="0" err="1" smtClean="0"/>
              <a:t>javax.lang.model.type</a:t>
            </a:r>
            <a:r>
              <a:rPr lang="en-US" dirty="0" smtClean="0"/>
              <a:t>)</a:t>
            </a:r>
          </a:p>
          <a:p>
            <a:pPr lvl="1"/>
            <a:r>
              <a:rPr lang="en-US" dirty="0" smtClean="0"/>
              <a:t>Interfaces to model Java programming language types</a:t>
            </a:r>
          </a:p>
          <a:p>
            <a:r>
              <a:rPr lang="en-US" dirty="0" smtClean="0"/>
              <a:t>Utilities (Trees, Elements, Types)</a:t>
            </a:r>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Slide Number Placeholder 4"/>
          <p:cNvSpPr>
            <a:spLocks noGrp="1"/>
          </p:cNvSpPr>
          <p:nvPr>
            <p:ph type="sldNum" sz="quarter" idx="12"/>
          </p:nvPr>
        </p:nvSpPr>
        <p:spPr/>
        <p:txBody>
          <a:bodyPr/>
          <a:lstStyle/>
          <a:p>
            <a:fld id="{C51EAA63-D034-42AE-91FA-B13B9518C7BE}" type="slidenum">
              <a:rPr lang="en-US" smtClean="0"/>
              <a:pPr/>
              <a:t>8</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java.source</a:t>
            </a:r>
            <a:r>
              <a:rPr lang="en-US" dirty="0" smtClean="0"/>
              <a:t>  API</a:t>
            </a:r>
            <a:endParaRPr lang="en-US" dirty="0"/>
          </a:p>
        </p:txBody>
      </p:sp>
      <p:sp>
        <p:nvSpPr>
          <p:cNvPr id="3" name="Content Placeholder 2"/>
          <p:cNvSpPr>
            <a:spLocks noGrp="1"/>
          </p:cNvSpPr>
          <p:nvPr>
            <p:ph idx="1"/>
          </p:nvPr>
        </p:nvSpPr>
        <p:spPr/>
        <p:txBody>
          <a:bodyPr/>
          <a:lstStyle/>
          <a:p>
            <a:r>
              <a:rPr lang="en-US" dirty="0" smtClean="0"/>
              <a:t>Integrates single threaded </a:t>
            </a:r>
            <a:r>
              <a:rPr lang="en-US" dirty="0" err="1" smtClean="0"/>
              <a:t>javac</a:t>
            </a:r>
            <a:r>
              <a:rPr lang="en-US" dirty="0" smtClean="0"/>
              <a:t> into the IDE</a:t>
            </a:r>
          </a:p>
          <a:p>
            <a:r>
              <a:rPr lang="en-US" dirty="0" smtClean="0"/>
              <a:t>Defines a threading &amp; memory model for </a:t>
            </a:r>
            <a:r>
              <a:rPr lang="en-US" dirty="0" err="1" smtClean="0"/>
              <a:t>javac</a:t>
            </a:r>
            <a:r>
              <a:rPr lang="en-US" dirty="0" smtClean="0"/>
              <a:t> operations</a:t>
            </a:r>
          </a:p>
          <a:p>
            <a:pPr lvl="1"/>
            <a:r>
              <a:rPr lang="en-US" dirty="0" smtClean="0"/>
              <a:t>Synchronous Tasks invoked by user code</a:t>
            </a:r>
          </a:p>
          <a:p>
            <a:pPr lvl="1"/>
            <a:r>
              <a:rPr lang="en-US" dirty="0" smtClean="0"/>
              <a:t>scheduled tasks automatically  invoked by event </a:t>
            </a:r>
            <a:r>
              <a:rPr lang="en-US" dirty="0" err="1" smtClean="0"/>
              <a:t>eg</a:t>
            </a:r>
            <a:r>
              <a:rPr lang="en-US" dirty="0" smtClean="0"/>
              <a:t>. source modification</a:t>
            </a:r>
          </a:p>
          <a:p>
            <a:r>
              <a:rPr lang="en-US" dirty="0" smtClean="0"/>
              <a:t>Parsing result passed to the tasks (</a:t>
            </a:r>
            <a:r>
              <a:rPr lang="en-US" dirty="0" err="1" smtClean="0"/>
              <a:t>CompilationInfo</a:t>
            </a:r>
            <a:r>
              <a:rPr lang="en-US" dirty="0" smtClean="0"/>
              <a:t>, </a:t>
            </a:r>
            <a:r>
              <a:rPr lang="en-US" dirty="0" err="1" smtClean="0"/>
              <a:t>CompilationController</a:t>
            </a:r>
            <a:r>
              <a:rPr lang="en-US" dirty="0" smtClean="0"/>
              <a:t>, </a:t>
            </a:r>
            <a:r>
              <a:rPr lang="en-US" dirty="0" err="1" smtClean="0"/>
              <a:t>WorkingCopy</a:t>
            </a:r>
            <a:r>
              <a:rPr lang="en-US" dirty="0" smtClean="0"/>
              <a:t>)</a:t>
            </a:r>
          </a:p>
          <a:p>
            <a:r>
              <a:rPr lang="en-US" dirty="0" smtClean="0"/>
              <a:t>Tree node factory (</a:t>
            </a:r>
            <a:r>
              <a:rPr lang="en-US" dirty="0" err="1" smtClean="0"/>
              <a:t>TreeMaker</a:t>
            </a:r>
            <a:r>
              <a:rPr lang="en-US" dirty="0" smtClean="0"/>
              <a:t>)</a:t>
            </a:r>
          </a:p>
          <a:p>
            <a:r>
              <a:rPr lang="en-US" dirty="0" smtClean="0"/>
              <a:t>Source file index (</a:t>
            </a:r>
            <a:r>
              <a:rPr lang="en-US" dirty="0" err="1" smtClean="0"/>
              <a:t>ClassIndex</a:t>
            </a:r>
            <a:r>
              <a:rPr lang="en-US" dirty="0" smtClean="0"/>
              <a:t>)</a:t>
            </a:r>
          </a:p>
          <a:p>
            <a:r>
              <a:rPr lang="en-US" dirty="0" smtClean="0"/>
              <a:t>Utilities (</a:t>
            </a:r>
            <a:r>
              <a:rPr lang="en-US" dirty="0" err="1" smtClean="0"/>
              <a:t>TreeUtilities</a:t>
            </a:r>
            <a:r>
              <a:rPr lang="en-US" dirty="0" smtClean="0"/>
              <a:t>, </a:t>
            </a:r>
            <a:r>
              <a:rPr lang="en-US" dirty="0" err="1" smtClean="0"/>
              <a:t>ElementUtilities</a:t>
            </a:r>
            <a:r>
              <a:rPr lang="en-US" dirty="0" smtClean="0"/>
              <a:t>, </a:t>
            </a:r>
            <a:r>
              <a:rPr lang="en-US" dirty="0" err="1" smtClean="0"/>
              <a:t>TypeUtilities</a:t>
            </a:r>
            <a:r>
              <a:rPr lang="en-US" dirty="0" smtClean="0"/>
              <a:t>, </a:t>
            </a:r>
            <a:r>
              <a:rPr lang="en-US" dirty="0" err="1" smtClean="0"/>
              <a:t>GeneratorUtilities</a:t>
            </a:r>
            <a:r>
              <a:rPr lang="en-US" dirty="0" smtClean="0"/>
              <a:t>)</a:t>
            </a:r>
          </a:p>
          <a:p>
            <a:pPr lvl="1"/>
            <a:endParaRPr lang="en-US" dirty="0"/>
          </a:p>
        </p:txBody>
      </p:sp>
      <p:sp>
        <p:nvSpPr>
          <p:cNvPr id="4" name="Footer Placeholder 3"/>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13969 JavaOne-16x9-2015-150807_8-26-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v2.1.x" id="{7EE8F01C-EA43-4A82-9015-D2757FBB67E5}" vid="{6584C844-0766-4697-8304-B5542E8CA452}"/>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413969 JavaOne-16x9-2015-150807_8-26-2015</Template>
  <TotalTime>9372</TotalTime>
  <Words>2125</Words>
  <Application>Microsoft Office PowerPoint</Application>
  <PresentationFormat>Custom</PresentationFormat>
  <Paragraphs>400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413969 JavaOne-16x9-2015-150807_8-26-2015</vt:lpstr>
      <vt:lpstr>Empowering the NetBeans IDE with New Java Hints</vt:lpstr>
      <vt:lpstr>HOL staff</vt:lpstr>
      <vt:lpstr>Content</vt:lpstr>
      <vt:lpstr>NetBeans APIs</vt:lpstr>
      <vt:lpstr>Javac integration</vt:lpstr>
      <vt:lpstr>NetBeans javac - nbjavac</vt:lpstr>
      <vt:lpstr>Code transformation options in NetBeans</vt:lpstr>
      <vt:lpstr>Javac API</vt:lpstr>
      <vt:lpstr>java.source  API</vt:lpstr>
      <vt:lpstr>Upgrade Rules</vt:lpstr>
      <vt:lpstr>Java Hints</vt:lpstr>
      <vt:lpstr>Java Hints development</vt:lpstr>
      <vt:lpstr>Java Hints most used classes</vt:lpstr>
      <vt:lpstr>Prepare the environment</vt:lpstr>
      <vt:lpstr>Prepare the environment</vt:lpstr>
      <vt:lpstr>Environment ready for Lab</vt:lpstr>
      <vt:lpstr>Java Anti-patterns Hints - Lab</vt:lpstr>
      <vt:lpstr>Java Anti-patterns Hints - Lab</vt:lpstr>
      <vt:lpstr>Lab 1 - Replace System.currentTimeMillis() by nanoTime() </vt:lpstr>
      <vt:lpstr>Lab1/Step 1 - Replace System.currentTimeMillis() </vt:lpstr>
      <vt:lpstr>Lab1/Step 2 - Replace System.currentTimeMillis() </vt:lpstr>
      <vt:lpstr>Lab1/Step 3 - Replace System.currentTimeMillis() </vt:lpstr>
      <vt:lpstr>Lab1/Step 4 - Replace System.currentTimeMillis() </vt:lpstr>
      <vt:lpstr>Lab1/Step 5 - Replace System.currentTimeMillis() </vt:lpstr>
      <vt:lpstr>Lab1/Step 6 - Replace System.currentTimeMillis() </vt:lpstr>
      <vt:lpstr>Lab 2 - Fix deprecated File.toURL() by File.toURI().toURL()</vt:lpstr>
      <vt:lpstr>Lab 2/Step 1 - Fix deprecated File.toURL()</vt:lpstr>
      <vt:lpstr>Lab 2/Step 2 - Fix deprecated File.toURL()</vt:lpstr>
      <vt:lpstr>Lab 2/Step 3 - Fix deprecated File.toURL()</vt:lpstr>
      <vt:lpstr>Lab 2/Step 4 - Fix deprecated File.toURL()</vt:lpstr>
      <vt:lpstr>Lab 2/Step 5- Fix deprecated File.toURL()</vt:lpstr>
      <vt:lpstr>Lab 2/Step 6 - Fix deprecated File.toURL()</vt:lpstr>
      <vt:lpstr>Lab 3 - Replace URL.equals() with URI.equals(URI)</vt:lpstr>
      <vt:lpstr>Lab 3/Step 1 - Replace URL.equals() with URI.equals(URI)</vt:lpstr>
      <vt:lpstr>Lab 3/Step 2 - Replace URL.equals() with URI.equals(URI)</vt:lpstr>
      <vt:lpstr>Lab 3/Step 3 - Replace URL.equals() with URI.equals(URI)</vt:lpstr>
      <vt:lpstr>Lab 3/Step 4 - Replace URL.equals() with URI.equals(URI)</vt:lpstr>
      <vt:lpstr>Lab 3/Step 5 - Replace URL.equals() with URI.equals(URI)</vt:lpstr>
      <vt:lpstr>Lab 4 - Replace 'return null' by an empty array or an empty parameterized type </vt:lpstr>
      <vt:lpstr>Lab 4/Step 1 - Replace 'return null' by an empty array …</vt:lpstr>
      <vt:lpstr>Lab 4/Step 2 - Replace 'return null' by an empty array …</vt:lpstr>
      <vt:lpstr>Lab 4/Step 3 - Replace 'return null' by an empty array …</vt:lpstr>
      <vt:lpstr>Lab 4/Step 4 - Replace 'return null' by an empty array …</vt:lpstr>
      <vt:lpstr>Lab 4/Step 5 - Replace 'return null' by an empty array …</vt:lpstr>
      <vt:lpstr>Lab 5 - Convert Set&lt;URL&gt; to Set&lt;URI&gt; - Refactoring scale</vt:lpstr>
      <vt:lpstr>Samples</vt:lpstr>
      <vt:lpstr>Slide 47</vt:lpstr>
      <vt:lpstr>Thank you</vt:lpstr>
      <vt:lpstr>Slide 49</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 2846 NetBeans Java Hints</dc:title>
  <dc:creator>martin balin</dc:creator>
  <cp:keywords>JavaOne;2015 NetBeans, Hints</cp:keywords>
  <cp:lastModifiedBy>martin balin</cp:lastModifiedBy>
  <cp:revision>100</cp:revision>
  <cp:lastPrinted>2014-07-15T22:40:20Z</cp:lastPrinted>
  <dcterms:created xsi:type="dcterms:W3CDTF">2015-10-15T09:08:04Z</dcterms:created>
  <dcterms:modified xsi:type="dcterms:W3CDTF">2015-10-27T00:26:39Z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CNT2452151</vt:lpwstr>
  </property>
  <property fmtid="{D5CDD505-2E9C-101B-9397-08002B2CF9AE}" pid="6" name="DISProperties">
    <vt:lpwstr>DISdDocName,DIScgiUrl,DISdUser,DISdID,DISidcName,DISTaskPaneUrl</vt:lpwstr>
  </property>
  <property fmtid="{D5CDD505-2E9C-101B-9397-08002B2CF9AE}" pid="7" name="DIScgiUrl">
    <vt:lpwstr>http://content.oracle.com/content/idcplg</vt:lpwstr>
  </property>
  <property fmtid="{D5CDD505-2E9C-101B-9397-08002B2CF9AE}" pid="8" name="DISdUser">
    <vt:lpwstr>anonymous</vt:lpwstr>
  </property>
  <property fmtid="{D5CDD505-2E9C-101B-9397-08002B2CF9AE}" pid="9" name="DISdID">
    <vt:lpwstr>6158867</vt:lpwstr>
  </property>
  <property fmtid="{D5CDD505-2E9C-101B-9397-08002B2CF9AE}" pid="10" name="DISidcName">
    <vt:lpwstr>sites_contrib_prod</vt:lpwstr>
  </property>
  <property fmtid="{D5CDD505-2E9C-101B-9397-08002B2CF9AE}" pid="11" name="DISTaskPaneUrl">
    <vt:lpwstr>http://content.oracle.com/content/idcplg?IdcService=DESKTOP_DOC_INFO&amp;dDocName=CNT2452151&amp;dID=6158867&amp;ClientControlled=DocMan,taskpane&amp;coreContentOnly=1</vt:lpwstr>
  </property>
</Properties>
</file>