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6" r:id="rId2"/>
    <p:sldMasterId id="2147483788" r:id="rId3"/>
    <p:sldMasterId id="2147483800" r:id="rId4"/>
    <p:sldMasterId id="2147483812" r:id="rId5"/>
    <p:sldMasterId id="2147483824" r:id="rId6"/>
    <p:sldMasterId id="2147483836" r:id="rId7"/>
    <p:sldMasterId id="2147483848" r:id="rId8"/>
    <p:sldMasterId id="2147483860" r:id="rId9"/>
    <p:sldMasterId id="2147483872" r:id="rId10"/>
    <p:sldMasterId id="2147483884" r:id="rId11"/>
    <p:sldMasterId id="2147483896" r:id="rId12"/>
    <p:sldMasterId id="2147483908" r:id="rId13"/>
  </p:sldMasterIdLst>
  <p:notesMasterIdLst>
    <p:notesMasterId r:id="rId25"/>
  </p:notesMasterIdLst>
  <p:handoutMasterIdLst>
    <p:handoutMasterId r:id="rId26"/>
  </p:handoutMasterIdLst>
  <p:sldIdLst>
    <p:sldId id="258" r:id="rId14"/>
    <p:sldId id="684" r:id="rId15"/>
    <p:sldId id="516" r:id="rId16"/>
    <p:sldId id="679" r:id="rId17"/>
    <p:sldId id="681" r:id="rId18"/>
    <p:sldId id="529" r:id="rId19"/>
    <p:sldId id="682" r:id="rId20"/>
    <p:sldId id="680" r:id="rId21"/>
    <p:sldId id="683" r:id="rId22"/>
    <p:sldId id="523" r:id="rId23"/>
    <p:sldId id="685" r:id="rId24"/>
  </p:sldIdLst>
  <p:sldSz cx="9144000" cy="5143500" type="screen16x9"/>
  <p:notesSz cx="6805613" cy="99441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03881F-58A4-224B-AD22-A31E4156E29A}">
          <p14:sldIdLst>
            <p14:sldId id="258"/>
          </p14:sldIdLst>
        </p14:section>
        <p14:section name="Tooling" id="{2FD27F0F-1432-864B-8443-EF018ED29E3F}">
          <p14:sldIdLst>
            <p14:sldId id="684"/>
            <p14:sldId id="516"/>
            <p14:sldId id="679"/>
            <p14:sldId id="681"/>
            <p14:sldId id="529"/>
            <p14:sldId id="682"/>
            <p14:sldId id="680"/>
            <p14:sldId id="683"/>
            <p14:sldId id="523"/>
            <p14:sldId id="68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in Bohdanowic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2E3E8"/>
    <a:srgbClr val="008000"/>
    <a:srgbClr val="E7E8EC"/>
    <a:srgbClr val="E7E8F6"/>
    <a:srgbClr val="000000"/>
    <a:srgbClr val="84BD00"/>
    <a:srgbClr val="0077C8"/>
    <a:srgbClr val="C79316"/>
    <a:srgbClr val="00B2A9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3" autoAdjust="0"/>
    <p:restoredTop sz="70031" autoAdjust="0"/>
  </p:normalViewPr>
  <p:slideViewPr>
    <p:cSldViewPr>
      <p:cViewPr>
        <p:scale>
          <a:sx n="100" d="100"/>
          <a:sy n="100" d="100"/>
        </p:scale>
        <p:origin x="-512" y="-80"/>
      </p:cViewPr>
      <p:guideLst>
        <p:guide orient="horz" pos="771"/>
        <p:guide orient="horz" pos="2783"/>
        <p:guide pos="53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D4DA60F-0BB5-4A3D-B6FA-FDF2FC2558E5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44425933-59C9-4582-A8D9-570D66460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2262F3B-5CC7-4D5E-B602-F5E0CB55D9B3}" type="datetimeFigureOut">
              <a:rPr lang="en-US" smtClean="0"/>
              <a:pPr/>
              <a:t>10/24/15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781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4064" tIns="47032" rIns="94064" bIns="470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830233AA-EDD9-4D1C-B66A-95A21E602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One of the things that many Java developers and also JavaScript don’t realize is that in NetBeans we have one of the best HTML5/JavaScript IDEs. </a:t>
            </a:r>
          </a:p>
          <a:p>
            <a:pPr marL="171450" marR="0" indent="-17145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Note, I said IDE as opposed to editor. NetBeans is much more than just an editor – as you’ll see it provides all of the features that you would expect in an integrated development environment. You get debugging, integration with a build system etc.</a:t>
            </a:r>
          </a:p>
          <a:p>
            <a:pPr marL="171450" marR="0" indent="-17145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NetBeans has been adding support for HTML5 over the last several years – each set of features incrementally improving the IDE.</a:t>
            </a:r>
          </a:p>
          <a:p>
            <a:pPr marL="171450" marR="0" indent="-171450" algn="l" defTabSz="879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As I learned last night, Oracle is making heavy investments in NetBeans to support their work on JavaScript frameworks.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9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Now, NetBeans is just one of a number of HTML5 IDEs out there.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The three best IDEs are probably NetBeans, </a:t>
            </a:r>
            <a:r>
              <a:rPr lang="en-US" baseline="0" dirty="0" err="1" smtClean="0"/>
              <a:t>WebStorm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VisualStudio</a:t>
            </a:r>
            <a:r>
              <a:rPr lang="en-US" baseline="0" dirty="0" smtClean="0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One thing to realize is the scope of NetBeans support – ranges from </a:t>
            </a:r>
            <a:r>
              <a:rPr lang="en-US" baseline="0" dirty="0" err="1" smtClean="0"/>
              <a:t>Node.js</a:t>
            </a:r>
            <a:r>
              <a:rPr lang="en-US" baseline="0" dirty="0" smtClean="0"/>
              <a:t> to your standard browser web development to mobile frameworks such as Cordova.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terms of functionality – NetBeans has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 need to install</a:t>
            </a:r>
            <a:r>
              <a:rPr lang="en-US" baseline="0" dirty="0" smtClean="0"/>
              <a:t> plugins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Integrated debugger – while</a:t>
            </a:r>
            <a:r>
              <a:rPr lang="en-US" baseline="0" dirty="0" smtClean="0"/>
              <a:t> it isn’t a replacement for the debugger in Chrome, it is an easy way to start debugging. NetBeans is my first line of defense.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8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3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3DS.COM/3DSWYM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3DSWYM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8693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670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3DSWYM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869302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025287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3DSWYM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8693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46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3DSWYM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8693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69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2" name="Picture 11" descr="3DSWYM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8693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287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3DSWYM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8693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996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3DSWYM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8693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965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3DSWYM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8693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068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389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3DS.COM/BIOVIA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6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2" name="Picture 21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41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380058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477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97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879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49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2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2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BIOVIA_Logotype_CMYK_Blue_201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7" y="4705350"/>
            <a:ext cx="85473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114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03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3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rgbClr val="84BD00"/>
                </a:solidFill>
                <a:effectLst/>
                <a:latin typeface="Arial Narrow" pitchFamily="34" charset="0"/>
                <a:cs typeface="Arial" pitchFamily="34" charset="0"/>
              </a:rPr>
              <a:t>3DS.COM/NETVIBES</a:t>
            </a:r>
            <a:r>
              <a:rPr lang="en-US" sz="600" b="1" i="0" cap="none" spc="0" dirty="0" smtClean="0">
                <a:ln>
                  <a:noFill/>
                </a:ln>
                <a:solidFill>
                  <a:srgbClr val="B78B2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9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 descr="NETVIBES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10217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52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NETVIBES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1021702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677877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NETVIBES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10217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972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NETVIBES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10217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64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NETVIBES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10217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43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NETVIBES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10217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rgbClr val="001871"/>
                </a:solidFill>
                <a:effectLst/>
                <a:latin typeface="Arial Narrow" pitchFamily="34" charset="0"/>
                <a:cs typeface="Arial" pitchFamily="34" charset="0"/>
              </a:rPr>
              <a:t>3DS.COM/CATIA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00187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NETVIBES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10217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813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NETVIBES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4705350"/>
            <a:ext cx="102170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060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789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6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3DS.COM/3DXCITE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 descr="3DS_3DXcite_black 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" y="4705350"/>
            <a:ext cx="93157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47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3DS_3DXcite_black 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" y="4705350"/>
            <a:ext cx="931572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231824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3DS_3DXcite_black 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" y="4705350"/>
            <a:ext cx="93157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825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3DS_3DXcite_black 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" y="4705350"/>
            <a:ext cx="93157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675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3DS_3DXcite_black 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" y="4705350"/>
            <a:ext cx="93157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23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3" name="Picture 2" descr="CATIA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873967" cy="228600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789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3DS_3DXcite_black 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" y="4705350"/>
            <a:ext cx="93157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04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3DS_3DXcite_black 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" y="4705350"/>
            <a:ext cx="93157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65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3DS_3DXcite_black 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" y="4705350"/>
            <a:ext cx="93157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625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CATIA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873967" cy="228600"/>
          </a:xfrm>
          <a:prstGeom prst="rect">
            <a:avLst/>
          </a:prstGeom>
        </p:spPr>
      </p:pic>
      <p:sp>
        <p:nvSpPr>
          <p:cNvPr id="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7719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CATIA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8739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2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CATIA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8739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0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2" name="Picture 11" descr="CATIA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8739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CATIA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8739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1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3F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3DS.COM</a:t>
            </a:r>
            <a:r>
              <a:rPr lang="en-US" sz="600" b="1" i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CATIA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8739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80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CATIA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8739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85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1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4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3DS.COM/SOLIDWORKS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6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9" name="Picture 18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42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4648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2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56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14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0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SolidWorks_Logotype_RGB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" y="4705350"/>
            <a:ext cx="122853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80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64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1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3DS.COM/ENOVIA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3" name="Picture 12" descr="ENOVIA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5350"/>
            <a:ext cx="1066800" cy="228600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15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ENOVIA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5350"/>
            <a:ext cx="1066800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45937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ENOVIA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5350"/>
            <a:ext cx="1066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82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ENOVIA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5350"/>
            <a:ext cx="1066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2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sp>
        <p:nvSpPr>
          <p:cNvPr id="5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94585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ENOVIA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5350"/>
            <a:ext cx="1066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010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ENOVIA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5350"/>
            <a:ext cx="1066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7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ENOVIA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5350"/>
            <a:ext cx="1066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31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ENOVIA_Logotype_RGB_Orang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5350"/>
            <a:ext cx="1066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42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52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rgbClr val="FFCD00"/>
                </a:solidFill>
                <a:effectLst/>
                <a:latin typeface="Arial Narrow" pitchFamily="34" charset="0"/>
                <a:cs typeface="Arial" pitchFamily="34" charset="0"/>
              </a:rPr>
              <a:t>3DS.COM/DELMIA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5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DELMIA_Logotype_RGB_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1026367" cy="228600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72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DELMIA_Logotype_RGB_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1026367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31616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DELMIA_Logotype_RGB_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10263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0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DELMIA_Logotype_RGB_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10263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73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DELMIA_Logotype_RGB_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10263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13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DELMIA_Logotype_RGB_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10263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50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DELMIA_Logotype_RGB_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10263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3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DELMIA_Logotype_RGB_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4705350"/>
            <a:ext cx="10263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30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9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rgbClr val="00B2A9"/>
                </a:solidFill>
                <a:effectLst/>
                <a:latin typeface="Arial Narrow" pitchFamily="34" charset="0"/>
                <a:cs typeface="Arial" pitchFamily="34" charset="0"/>
              </a:rPr>
              <a:t>3DS.COM/SIMULIA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6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8" name="Picture 17" descr="SIMULIA_Logotype_RGB_Te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4705350"/>
            <a:ext cx="1160106" cy="228600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SIMULIA_Logotype_RGB_Te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4705350"/>
            <a:ext cx="1160106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712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SIMULIA_Logotype_RGB_Te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4705350"/>
            <a:ext cx="116010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66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SIMULIA_Logotype_RGB_Te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4705350"/>
            <a:ext cx="116010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5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SIMULIA_Logotype_RGB_Te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4705350"/>
            <a:ext cx="116010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54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SIMULIA_Logotype_RGB_Te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4705350"/>
            <a:ext cx="116010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09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SIMULIA_Logotype_RGB_Te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4705350"/>
            <a:ext cx="116010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9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SIMULIA_Logotype_RGB_Te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4705350"/>
            <a:ext cx="1160106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976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50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3DS.COM/GEOVIA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" name="Picture 19" descr="GEOVIA_Logotype_RGB_Copp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" y="4705350"/>
            <a:ext cx="99215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8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GEOVIA_Logotype_RGB_Copp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" y="4705350"/>
            <a:ext cx="992155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99468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GEOVIA_Logotype_RGB_Copp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" y="4705350"/>
            <a:ext cx="99215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616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GEOVIA_Logotype_RGB_Copp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" y="4705350"/>
            <a:ext cx="99215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30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GEOVIA_Logotype_RGB_Copp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" y="4705350"/>
            <a:ext cx="99215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260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GEOVIA_Logotype_RGB_Copp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" y="4705350"/>
            <a:ext cx="99215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81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GEOVIA_Logotype_RGB_Copp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" y="4705350"/>
            <a:ext cx="99215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15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GEOVIA_Logotype_RGB_Coppe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5" y="4705350"/>
            <a:ext cx="99215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77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18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3DS.COM/EXALEAD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7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5" name="Picture 14" descr="EXALEAD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3" y="4705350"/>
            <a:ext cx="1166327" cy="228600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289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EXALEAD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3" y="4705350"/>
            <a:ext cx="1166327" cy="2286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696748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EXALEAD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3" y="4705350"/>
            <a:ext cx="116632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29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EXALEAD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3" y="4705350"/>
            <a:ext cx="116632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538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EXALEAD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3" y="4705350"/>
            <a:ext cx="116632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65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EXALEAD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3" y="4705350"/>
            <a:ext cx="116632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691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EXALEAD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3" y="4705350"/>
            <a:ext cx="116632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63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5" name="Picture 4" descr="EXALEAD_Logotype_RGB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3" y="4705350"/>
            <a:ext cx="116632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9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46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rgbClr val="005386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900" spc="0" baseline="0">
                <a:solidFill>
                  <a:srgbClr val="005386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3" name="Picture 2" descr="3DS_2014_Compass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6" cy="345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2340"/>
          <a:stretch/>
        </p:blipFill>
        <p:spPr>
          <a:xfrm>
            <a:off x="5867400" y="4705350"/>
            <a:ext cx="2667000" cy="2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851920" y="891336"/>
            <a:ext cx="4752528" cy="374073"/>
          </a:xfrm>
        </p:spPr>
        <p:txBody>
          <a:bodyPr>
            <a:noAutofit/>
          </a:bodyPr>
          <a:lstStyle>
            <a:lvl1pPr algn="r">
              <a:defRPr lang="en-US" sz="3200" b="0" i="0" kern="1200" spc="0" baseline="0" noProof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3ds Light"/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491630"/>
            <a:ext cx="4032250" cy="4318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1" i="0" cap="none" spc="0" dirty="0" smtClean="0">
                <a:ln>
                  <a:noFill/>
                </a:ln>
                <a:solidFill>
                  <a:srgbClr val="84BD00"/>
                </a:solidFill>
                <a:effectLst/>
                <a:latin typeface="Arial Narrow" pitchFamily="34" charset="0"/>
                <a:cs typeface="Arial" pitchFamily="34" charset="0"/>
              </a:rPr>
              <a:t>3DS.COM/3DVIA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84BD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0684"/>
            <a:ext cx="2994715" cy="34583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131670"/>
            <a:ext cx="7848600" cy="360000"/>
          </a:xfrm>
          <a:solidFill>
            <a:schemeClr val="accent1"/>
          </a:solidFill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First item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668708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dirty="0" smtClean="0"/>
              <a:t>Second item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221175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Third item</a:t>
            </a:r>
            <a:endParaRPr lang="en-US" noProof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275181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Fourth item</a:t>
            </a:r>
            <a:endParaRPr lang="en-US" noProof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29187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Fifth item</a:t>
            </a:r>
            <a:endParaRPr lang="en-US" noProof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3831930"/>
            <a:ext cx="7848600" cy="360000"/>
          </a:xfrm>
          <a:noFill/>
        </p:spPr>
        <p:txBody>
          <a:bodyPr lIns="288000" tIns="36000" rIns="72000" bIns="36000" anchor="ctr"/>
          <a:lstStyle>
            <a:lvl1pPr marL="0" indent="0">
              <a:spcBef>
                <a:spcPts val="0"/>
              </a:spcBef>
              <a:buNone/>
              <a:defRPr baseline="0">
                <a:solidFill>
                  <a:srgbClr val="005386"/>
                </a:solidFill>
              </a:defRPr>
            </a:lvl1pPr>
          </a:lstStyle>
          <a:p>
            <a:pPr lvl="0"/>
            <a:r>
              <a:rPr lang="en-US" noProof="0" smtClean="0"/>
              <a:t>Sixth item</a:t>
            </a:r>
            <a:endParaRPr lang="en-US" noProof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3DVIA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" y="4705350"/>
            <a:ext cx="74178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95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7" name="Picture 6" descr="3DVIA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" y="4705350"/>
            <a:ext cx="741784" cy="228600"/>
          </a:xfrm>
          <a:prstGeom prst="rect">
            <a:avLst/>
          </a:prstGeom>
        </p:spPr>
      </p:pic>
      <p:sp>
        <p:nvSpPr>
          <p:cNvPr id="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367644" y="879562"/>
            <a:ext cx="7272808" cy="64807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200"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1707654"/>
            <a:ext cx="7272338" cy="468313"/>
          </a:xfrm>
        </p:spPr>
        <p:txBody>
          <a:bodyPr vert="horz" lIns="87916" tIns="43957" rIns="87916" bIns="43957" rtlCol="0" anchor="ctr">
            <a:noAutofit/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defRPr lang="en-US" sz="2000" b="0" i="0" kern="900" spc="0" baseline="0" dirty="0" smtClean="0">
                <a:solidFill>
                  <a:schemeClr val="tx1"/>
                </a:solidFill>
                <a:latin typeface="+mj-lt"/>
                <a:ea typeface="+mn-ea"/>
                <a:cs typeface="3ds Light"/>
              </a:defRPr>
            </a:lvl1pPr>
          </a:lstStyle>
          <a:p>
            <a:pPr marL="187200" lvl="0" indent="-259200" algn="r" defTabSz="879152" rtl="0" eaLnBrk="1" latinLnBrk="0" hangingPunct="1">
              <a:lnSpc>
                <a:spcPts val="2000"/>
              </a:lnSpc>
              <a:spcBef>
                <a:spcPts val="0"/>
              </a:spcBef>
              <a:buSzPct val="100000"/>
            </a:pPr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798892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96549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1276350"/>
            <a:ext cx="7777163" cy="3167608"/>
          </a:xfr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1" name="Picture 10" descr="3DVIA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" y="4705350"/>
            <a:ext cx="74178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05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/>
          </p:nvPr>
        </p:nvSpPr>
        <p:spPr>
          <a:xfrm>
            <a:off x="863600" y="879562"/>
            <a:ext cx="7777163" cy="3564396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9" name="Picture 8" descr="3DVIA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" y="4705350"/>
            <a:ext cx="74178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27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716016" y="1275606"/>
            <a:ext cx="3744404" cy="3168352"/>
          </a:xfrm>
        </p:spPr>
        <p:txBody>
          <a:bodyPr/>
          <a:lstStyle>
            <a:lvl4pPr>
              <a:defRPr spc="0"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2" name="Picture 11" descr="3DVIA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" y="4705350"/>
            <a:ext cx="74178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962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842963"/>
            <a:ext cx="7848650" cy="345253"/>
          </a:xfrm>
        </p:spPr>
        <p:txBody>
          <a:bodyPr>
            <a:spAutoFit/>
          </a:bodyPr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10" name="Picture 9" descr="3DVIA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" y="4705350"/>
            <a:ext cx="74178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2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8" name="Picture 7" descr="3DVIA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" y="4705350"/>
            <a:ext cx="74178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1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52950"/>
            <a:ext cx="9144000" cy="5905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accent1"/>
              </a:gs>
              <a:gs pos="30000">
                <a:srgbClr val="FFFFFF"/>
              </a:gs>
              <a:gs pos="73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5867400" y="4705350"/>
            <a:ext cx="2666990" cy="240632"/>
          </a:xfrm>
          <a:prstGeom prst="rect">
            <a:avLst/>
          </a:prstGeom>
        </p:spPr>
      </p:pic>
      <p:pic>
        <p:nvPicPr>
          <p:cNvPr id="6" name="Picture 5" descr="3DVIA_Logotype_RGB_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" y="4705350"/>
            <a:ext cx="74178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594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WE3DSNEW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9214"/>
            <a:ext cx="4474464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0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3DS.COM</a:t>
            </a:r>
            <a:r>
              <a:rPr lang="en-US" sz="600" b="1" i="0" cap="none" spc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11926"/>
          <a:stretch/>
        </p:blipFill>
        <p:spPr>
          <a:xfrm>
            <a:off x="6324605" y="4705350"/>
            <a:ext cx="2666990" cy="2406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74" r:id="rId3"/>
    <p:sldLayoutId id="2147483775" r:id="rId4"/>
    <p:sldLayoutId id="2147483662" r:id="rId5"/>
    <p:sldLayoutId id="2147483699" r:id="rId6"/>
    <p:sldLayoutId id="2147483664" r:id="rId7"/>
    <p:sldLayoutId id="2147483666" r:id="rId8"/>
    <p:sldLayoutId id="2147483765" r:id="rId9"/>
    <p:sldLayoutId id="2147483667" r:id="rId10"/>
    <p:sldLayoutId id="2147483696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E87722"/>
                </a:solidFill>
                <a:effectLst/>
                <a:latin typeface="Arial Narrow" pitchFamily="34" charset="0"/>
                <a:cs typeface="Arial" pitchFamily="34" charset="0"/>
              </a:rPr>
              <a:t>3DS.COM/3DSWYM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E87722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729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0077C8"/>
                </a:solidFill>
                <a:effectLst/>
                <a:latin typeface="Arial Narrow" pitchFamily="34" charset="0"/>
                <a:cs typeface="Arial" pitchFamily="34" charset="0"/>
              </a:rPr>
              <a:t>3DS.COM/BIOVIA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213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84BD00"/>
                </a:solidFill>
                <a:effectLst/>
                <a:latin typeface="Arial Narrow" pitchFamily="34" charset="0"/>
                <a:cs typeface="Arial" pitchFamily="34" charset="0"/>
              </a:rPr>
              <a:t>3DS.COM/NETVIBES</a:t>
            </a:r>
            <a:r>
              <a:rPr lang="en-US" sz="600" b="1" i="0" cap="none" spc="0" dirty="0" smtClean="0">
                <a:ln>
                  <a:noFill/>
                </a:ln>
                <a:solidFill>
                  <a:srgbClr val="B78B2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0071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3DS.COM/3DXCITE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039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001871"/>
                </a:solidFill>
                <a:effectLst/>
                <a:latin typeface="Arial Narrow" pitchFamily="34" charset="0"/>
                <a:cs typeface="Arial" pitchFamily="34" charset="0"/>
              </a:rPr>
              <a:t>3DS.COM/CATIA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00187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2693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DA291C"/>
                </a:solidFill>
                <a:effectLst/>
                <a:latin typeface="Arial Narrow" pitchFamily="34" charset="0"/>
                <a:cs typeface="Arial" pitchFamily="34" charset="0"/>
              </a:rPr>
              <a:t>3DS.COM/SOLIDWORKS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DA291C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986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E87722"/>
                </a:solidFill>
                <a:effectLst/>
                <a:latin typeface="Arial Narrow" pitchFamily="34" charset="0"/>
                <a:cs typeface="Arial" pitchFamily="34" charset="0"/>
              </a:rPr>
              <a:t>3DS.COM/ENOVIA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E87722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737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FFCD00"/>
                </a:solidFill>
                <a:effectLst/>
                <a:latin typeface="Arial Narrow" pitchFamily="34" charset="0"/>
                <a:cs typeface="Arial" pitchFamily="34" charset="0"/>
              </a:rPr>
              <a:t>3DS.COM/DELMIA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3896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00B2A9"/>
                </a:solidFill>
                <a:effectLst/>
                <a:latin typeface="Arial Narrow" pitchFamily="34" charset="0"/>
                <a:cs typeface="Arial" pitchFamily="34" charset="0"/>
              </a:rPr>
              <a:t>3DS.COM/SIMULIA</a:t>
            </a:r>
            <a:r>
              <a:rPr lang="en-US" sz="600" b="1" i="0" cap="none" spc="0" baseline="0" dirty="0" smtClean="0">
                <a:ln>
                  <a:noFill/>
                </a:ln>
                <a:solidFill>
                  <a:srgbClr val="00B2A9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69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C79316"/>
                </a:solidFill>
                <a:effectLst/>
                <a:latin typeface="Arial Narrow" pitchFamily="34" charset="0"/>
                <a:cs typeface="Arial" pitchFamily="34" charset="0"/>
              </a:rPr>
              <a:t>3DS.COM/GEOVIA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C79316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190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0077C8"/>
                </a:solidFill>
                <a:effectLst/>
                <a:latin typeface="Arial Narrow" pitchFamily="34" charset="0"/>
                <a:cs typeface="Arial" pitchFamily="34" charset="0"/>
              </a:rPr>
              <a:t>3DS.COM/EXALEAD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3373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30000" y="2488561"/>
            <a:ext cx="5158228" cy="181106"/>
          </a:xfrm>
          <a:prstGeom prst="rect">
            <a:avLst/>
          </a:prstGeom>
          <a:noFill/>
        </p:spPr>
        <p:txBody>
          <a:bodyPr wrap="square" lIns="87916" tIns="43957" rIns="87916" bIns="43957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1" i="0" cap="none" spc="0" dirty="0" smtClean="0">
                <a:ln>
                  <a:noFill/>
                </a:ln>
                <a:solidFill>
                  <a:srgbClr val="84BD00"/>
                </a:solidFill>
                <a:effectLst/>
                <a:latin typeface="Arial Narrow" pitchFamily="34" charset="0"/>
                <a:cs typeface="Arial" pitchFamily="34" charset="0"/>
              </a:rPr>
              <a:t>3DS.COM/3DVIA</a:t>
            </a:r>
            <a:r>
              <a:rPr lang="en-US" sz="600" b="0" cap="none" spc="0" baseline="0" dirty="0" smtClean="0">
                <a:ln>
                  <a:noFill/>
                </a:ln>
                <a:solidFill>
                  <a:srgbClr val="84BD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© Dassault </a:t>
            </a:r>
            <a:r>
              <a:rPr lang="en-US" sz="600" b="0" cap="none" spc="0" dirty="0" err="1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Systèmes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</a:t>
            </a:r>
            <a:r>
              <a:rPr lang="en-US" sz="600" b="0" cap="none" spc="0" noProof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Confidential</a:t>
            </a:r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Information | </a:t>
            </a:r>
            <a:fld id="{7932CEB9-7706-4840-A8AE-48D24CB336EF}" type="datetimeFigureOut">
              <a:rPr lang="en-US" sz="600" b="0" cap="none" spc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pPr algn="ctr"/>
              <a:t>10/24/15</a:t>
            </a:fld>
            <a:r>
              <a:rPr lang="en-US" sz="600" b="0" cap="none" spc="0" dirty="0" smtClean="0">
                <a:ln>
                  <a:noFill/>
                </a:ln>
                <a:solidFill>
                  <a:srgbClr val="005386"/>
                </a:solidFill>
                <a:effectLst/>
                <a:latin typeface="Arial Narrow" pitchFamily="34" charset="0"/>
                <a:cs typeface="Arial" pitchFamily="34" charset="0"/>
              </a:rPr>
              <a:t> | ref.: 3DS_Document_2014</a:t>
            </a:r>
            <a:endParaRPr lang="en-US" sz="600" b="0" cap="none" spc="0" dirty="0">
              <a:ln>
                <a:noFill/>
              </a:ln>
              <a:solidFill>
                <a:srgbClr val="00538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9572" y="361747"/>
            <a:ext cx="7920880" cy="374073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r>
              <a:rPr lang="en-US" noProof="0" dirty="0" smtClean="0"/>
              <a:t>Main 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2000" y="1306871"/>
            <a:ext cx="7878452" cy="3093065"/>
          </a:xfrm>
          <a:prstGeom prst="rect">
            <a:avLst/>
          </a:prstGeom>
        </p:spPr>
        <p:txBody>
          <a:bodyPr vert="horz" lIns="87916" tIns="43957" rIns="87916" bIns="43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632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879152" rtl="0" eaLnBrk="1" latinLnBrk="0" hangingPunct="1">
        <a:spcBef>
          <a:spcPct val="0"/>
        </a:spcBef>
        <a:buNone/>
        <a:defRPr lang="en-US" sz="3200" b="0" i="0" kern="1200" spc="0" baseline="0" noProof="0" dirty="0">
          <a:solidFill>
            <a:srgbClr val="005386"/>
          </a:solidFill>
          <a:effectLst/>
          <a:latin typeface="+mj-lt"/>
          <a:ea typeface="+mj-ea"/>
          <a:cs typeface="3ds Condensed"/>
        </a:defRPr>
      </a:lvl1pPr>
    </p:titleStyle>
    <p:bodyStyle>
      <a:lvl1pPr marL="252000" indent="-252000" algn="l" defTabSz="879152" rtl="0" eaLnBrk="1" latinLnBrk="0" hangingPunct="1">
        <a:lnSpc>
          <a:spcPct val="100000"/>
        </a:lnSpc>
        <a:spcBef>
          <a:spcPts val="800"/>
        </a:spcBef>
        <a:buClr>
          <a:srgbClr val="005386"/>
        </a:buClr>
        <a:buSzPct val="100000"/>
        <a:buFont typeface="Arial"/>
        <a:buChar char="•"/>
        <a:defRPr sz="2000" b="0" i="0" kern="900" spc="0">
          <a:solidFill>
            <a:srgbClr val="005386"/>
          </a:solidFill>
          <a:latin typeface="+mn-lt"/>
          <a:ea typeface="+mn-ea"/>
          <a:cs typeface="3ds Light"/>
        </a:defRPr>
      </a:lvl1pPr>
      <a:lvl2pPr marL="504000" marR="0" indent="-234000" algn="l" defTabSz="879152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800" b="0" i="0" kern="900" spc="0" baseline="0">
          <a:solidFill>
            <a:srgbClr val="005386"/>
          </a:solidFill>
          <a:latin typeface="+mn-lt"/>
          <a:ea typeface="+mn-ea"/>
          <a:cs typeface="3ds Light"/>
        </a:defRPr>
      </a:lvl2pPr>
      <a:lvl3pPr marL="756000" marR="0" indent="-216000" algn="l" defTabSz="879152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5386"/>
        </a:buClr>
        <a:buSzPct val="100000"/>
        <a:buFont typeface="Arial"/>
        <a:buChar char="•"/>
        <a:tabLst/>
        <a:defRPr sz="1600" b="0" i="0" kern="900" spc="0">
          <a:solidFill>
            <a:srgbClr val="005386"/>
          </a:solidFill>
          <a:latin typeface="+mn-lt"/>
          <a:ea typeface="+mn-ea"/>
          <a:cs typeface="3ds Light"/>
        </a:defRPr>
      </a:lvl3pPr>
      <a:lvl4pPr marL="972000" indent="-180000" algn="l" defTabSz="879152" rtl="0" eaLnBrk="1" latinLnBrk="0" hangingPunct="1">
        <a:lnSpc>
          <a:spcPct val="100000"/>
        </a:lnSpc>
        <a:spcBef>
          <a:spcPts val="400"/>
        </a:spcBef>
        <a:buClr>
          <a:srgbClr val="005386"/>
        </a:buClr>
        <a:buSzPct val="100000"/>
        <a:buFont typeface="Arial"/>
        <a:buChar char="•"/>
        <a:defRPr sz="1400" b="0" i="0" kern="900" spc="-70">
          <a:solidFill>
            <a:srgbClr val="005386"/>
          </a:solidFill>
          <a:latin typeface="+mn-lt"/>
          <a:ea typeface="+mn-ea"/>
          <a:cs typeface="3ds Light"/>
        </a:defRPr>
      </a:lvl4pPr>
      <a:lvl5pPr marL="1251450" indent="-171450" algn="l" defTabSz="879152" rtl="0" eaLnBrk="1" latinLnBrk="0" hangingPunct="1">
        <a:lnSpc>
          <a:spcPct val="100000"/>
        </a:lnSpc>
        <a:spcBef>
          <a:spcPts val="300"/>
        </a:spcBef>
        <a:buClr>
          <a:srgbClr val="005386"/>
        </a:buClr>
        <a:buSzPct val="100000"/>
        <a:buFont typeface="Arial"/>
        <a:buChar char="•"/>
        <a:defRPr sz="1200" b="0" i="0" kern="1200" baseline="0">
          <a:solidFill>
            <a:srgbClr val="005386"/>
          </a:solidFill>
          <a:latin typeface="+mn-lt"/>
          <a:ea typeface="+mn-ea"/>
          <a:cs typeface="3ds Light"/>
        </a:defRPr>
      </a:lvl5pPr>
      <a:lvl6pPr marL="2417668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3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819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395" indent="-219788" algn="l" defTabSz="8791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NetBeans &amp; </a:t>
            </a:r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Ryan Cuprak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5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HTML5 </a:t>
            </a:r>
            <a:r>
              <a:rPr lang="en-US" dirty="0" smtClean="0"/>
              <a:t>File Templates/Editors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33550"/>
            <a:ext cx="26543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33550"/>
            <a:ext cx="2019300" cy="273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352550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HTML5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135255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Unit Testing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35255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Other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33550"/>
            <a:ext cx="2590800" cy="300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266950"/>
            <a:ext cx="2476500" cy="93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09550"/>
            <a:ext cx="3251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7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9550"/>
            <a:ext cx="3251200" cy="57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0970" y="2110085"/>
            <a:ext cx="176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Demo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98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62150"/>
            <a:ext cx="9906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190750"/>
            <a:ext cx="3251200" cy="571500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5334000" y="2114550"/>
            <a:ext cx="990600" cy="7620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HTML5 Editors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NetBeans </a:t>
            </a:r>
            <a:r>
              <a:rPr lang="en-US" dirty="0" smtClean="0"/>
              <a:t>8+ (free!)</a:t>
            </a:r>
            <a:endParaRPr lang="en-US" dirty="0" smtClean="0"/>
          </a:p>
          <a:p>
            <a:r>
              <a:rPr lang="en-US" dirty="0" err="1" smtClean="0"/>
              <a:t>WebStorm</a:t>
            </a:r>
            <a:r>
              <a:rPr lang="en-US" dirty="0" smtClean="0"/>
              <a:t> ($99)</a:t>
            </a:r>
            <a:endParaRPr lang="en-US" dirty="0" smtClean="0"/>
          </a:p>
          <a:p>
            <a:r>
              <a:rPr lang="en-US" dirty="0" err="1"/>
              <a:t>VisualStudio</a:t>
            </a:r>
            <a:r>
              <a:rPr lang="en-US" dirty="0"/>
              <a:t> </a:t>
            </a:r>
            <a:r>
              <a:rPr lang="en-US" dirty="0" smtClean="0"/>
              <a:t>2015 ($500)</a:t>
            </a:r>
            <a:endParaRPr lang="en-US" dirty="0" smtClean="0"/>
          </a:p>
          <a:p>
            <a:r>
              <a:rPr lang="en-US" dirty="0" smtClean="0"/>
              <a:t>Eclipse </a:t>
            </a:r>
            <a:r>
              <a:rPr lang="en-US" dirty="0" smtClean="0"/>
              <a:t>(with JSDT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/>
              <a:t>Komodo ($99/295)</a:t>
            </a:r>
            <a:endParaRPr lang="en-US" dirty="0" smtClean="0"/>
          </a:p>
          <a:p>
            <a:r>
              <a:rPr lang="en-US" dirty="0" smtClean="0"/>
              <a:t>Sublime Text ($70)</a:t>
            </a:r>
          </a:p>
          <a:p>
            <a:r>
              <a:rPr lang="en-US" dirty="0" smtClean="0"/>
              <a:t>Notepad/vim/</a:t>
            </a:r>
            <a:r>
              <a:rPr lang="en-US" dirty="0" err="1" smtClean="0"/>
              <a:t>emacs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047750"/>
            <a:ext cx="476743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NetBeans HTML5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9550"/>
            <a:ext cx="3251200" cy="5715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Fully integrated  - no need for additional plugins!</a:t>
            </a:r>
          </a:p>
          <a:p>
            <a:pPr lvl="1"/>
            <a:r>
              <a:rPr lang="en-US" dirty="0" smtClean="0"/>
              <a:t>Code completion</a:t>
            </a:r>
          </a:p>
          <a:p>
            <a:pPr lvl="1"/>
            <a:r>
              <a:rPr lang="en-US" dirty="0" smtClean="0"/>
              <a:t>Syntax highlighting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Flexible project structure</a:t>
            </a:r>
          </a:p>
          <a:p>
            <a:r>
              <a:rPr lang="en-US" dirty="0" smtClean="0"/>
              <a:t>HTML5 native</a:t>
            </a:r>
          </a:p>
          <a:p>
            <a:pPr lvl="1"/>
            <a:r>
              <a:rPr lang="en-US" dirty="0" smtClean="0"/>
              <a:t>Build systems: Grunt and Gulp</a:t>
            </a:r>
          </a:p>
          <a:p>
            <a:pPr lvl="1"/>
            <a:r>
              <a:rPr lang="en-US" dirty="0" smtClean="0"/>
              <a:t>Unit testing: Karma, Jasmine, etc.</a:t>
            </a:r>
          </a:p>
          <a:p>
            <a:pPr lvl="1"/>
            <a:r>
              <a:rPr lang="en-US" dirty="0" smtClean="0"/>
              <a:t>CSS: CSS3, SASS, LESS</a:t>
            </a:r>
          </a:p>
          <a:p>
            <a:r>
              <a:rPr lang="en-US" dirty="0" smtClean="0"/>
              <a:t>Browser integration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2343150"/>
            <a:ext cx="381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NetBeans does not force you into its idea of an HTML5 project.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6390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863601" y="1276350"/>
            <a:ext cx="2641600" cy="3167608"/>
          </a:xfrm>
        </p:spPr>
        <p:txBody>
          <a:bodyPr/>
          <a:lstStyle/>
          <a:p>
            <a:r>
              <a:rPr lang="en-US" dirty="0"/>
              <a:t>Breakpoints on DOM, line, event, and </a:t>
            </a:r>
            <a:r>
              <a:rPr lang="en-US" dirty="0" err="1" smtClean="0"/>
              <a:t>XMLHttpRequests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Callstack</a:t>
            </a:r>
            <a:r>
              <a:rPr lang="en-US" dirty="0"/>
              <a:t>, variables, </a:t>
            </a:r>
            <a:r>
              <a:rPr lang="en-US" dirty="0" smtClean="0"/>
              <a:t>watches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9550"/>
            <a:ext cx="32512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276350"/>
            <a:ext cx="5274365" cy="31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2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Browser Integration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76350"/>
            <a:ext cx="5678808" cy="3289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428750"/>
            <a:ext cx="2286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DOM Browser </a:t>
            </a:r>
            <a:r>
              <a:rPr lang="en-US" dirty="0" smtClean="0"/>
              <a:t>selects </a:t>
            </a:r>
            <a:r>
              <a:rPr lang="en-US" dirty="0" smtClean="0"/>
              <a:t>elements in Chrome and displays CSS information.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Changes in source files are reflected instantly in Chrome.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9550"/>
            <a:ext cx="3251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End-to-End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9550"/>
            <a:ext cx="3251200" cy="571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62000" y="333375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Node.js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762000" y="2038350"/>
            <a:ext cx="38100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Mobile (Cordova)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4876800" y="2038350"/>
            <a:ext cx="38100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Browser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674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Easy to start!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76350"/>
            <a:ext cx="6946900" cy="3075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09550"/>
            <a:ext cx="3251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4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Example Projects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NetBeans &amp; HTML5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9550"/>
            <a:ext cx="32512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76350"/>
            <a:ext cx="78105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DSWYM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IOVIA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NETVIBES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DXCITE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TIA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IDWORKS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OVIA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LMIA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ULIA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EOVIA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XALEAD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DVIA_Presentation_2014">
  <a:themeElements>
    <a:clrScheme name="Custom 4">
      <a:dk1>
        <a:srgbClr val="005386"/>
      </a:dk1>
      <a:lt1>
        <a:srgbClr val="FFFFFF"/>
      </a:lt1>
      <a:dk2>
        <a:srgbClr val="005386"/>
      </a:dk2>
      <a:lt2>
        <a:srgbClr val="FFFFFF"/>
      </a:lt2>
      <a:accent1>
        <a:srgbClr val="0B3F77"/>
      </a:accent1>
      <a:accent2>
        <a:srgbClr val="5E6164"/>
      </a:accent2>
      <a:accent3>
        <a:srgbClr val="40779D"/>
      </a:accent3>
      <a:accent4>
        <a:srgbClr val="97999B"/>
      </a:accent4>
      <a:accent5>
        <a:srgbClr val="7FA4BD"/>
      </a:accent5>
      <a:accent6>
        <a:srgbClr val="E3E6E8"/>
      </a:accent6>
      <a:hlink>
        <a:srgbClr val="0B3F77"/>
      </a:hlink>
      <a:folHlink>
        <a:srgbClr val="6F2577"/>
      </a:folHlink>
    </a:clrScheme>
    <a:fontScheme name="3DS PPT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22235</TotalTime>
  <Words>427</Words>
  <Application>Microsoft Macintosh PowerPoint</Application>
  <PresentationFormat>On-screen Show (16:9)</PresentationFormat>
  <Paragraphs>65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blank</vt:lpstr>
      <vt:lpstr>CATIA_Presentation_2014</vt:lpstr>
      <vt:lpstr>SOLIDWORKS_Presentation_2014</vt:lpstr>
      <vt:lpstr>ENOVIA_Presentation_2014</vt:lpstr>
      <vt:lpstr>DELMIA_Presentation_2014</vt:lpstr>
      <vt:lpstr>SIMULIA_Presentation_2014</vt:lpstr>
      <vt:lpstr>GEOVIA_Presentation_2014</vt:lpstr>
      <vt:lpstr>EXALEAD_Presentation_2014</vt:lpstr>
      <vt:lpstr>3DVIA_Presentation_2014</vt:lpstr>
      <vt:lpstr>3DSWYM_Presentation_2014</vt:lpstr>
      <vt:lpstr>BIOVIA_Presentation_2014</vt:lpstr>
      <vt:lpstr>NETVIBES_Presentation_2014</vt:lpstr>
      <vt:lpstr>3DXCITE_Presentation_2014</vt:lpstr>
      <vt:lpstr>NetBeans &amp; HTML5</vt:lpstr>
      <vt:lpstr>NetBeans &amp; HTML5</vt:lpstr>
      <vt:lpstr>NetBeans &amp; HTML5</vt:lpstr>
      <vt:lpstr>NetBeans &amp; HTML5</vt:lpstr>
      <vt:lpstr>NetBeans &amp; HTML5</vt:lpstr>
      <vt:lpstr>NetBeans &amp; HTML5</vt:lpstr>
      <vt:lpstr>NetBeans &amp; HTML5</vt:lpstr>
      <vt:lpstr>NetBeans &amp; HTML5</vt:lpstr>
      <vt:lpstr>NetBeans &amp; HTML5</vt:lpstr>
      <vt:lpstr>NetBeans &amp; HTML5</vt:lpstr>
      <vt:lpstr>NetBeans &amp; HTML5</vt:lpstr>
    </vt:vector>
  </TitlesOfParts>
  <Company>DASSAULT SYSTEMES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LOEB Philippe</dc:creator>
  <cp:lastModifiedBy>Ryan Cuprak</cp:lastModifiedBy>
  <cp:revision>435</cp:revision>
  <cp:lastPrinted>2013-06-27T08:50:33Z</cp:lastPrinted>
  <dcterms:created xsi:type="dcterms:W3CDTF">2014-06-30T15:51:07Z</dcterms:created>
  <dcterms:modified xsi:type="dcterms:W3CDTF">2015-10-27T00:44:03Z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1.0</vt:lpwstr>
  </property>
</Properties>
</file>