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6.xml.rels" ContentType="application/vnd.openxmlformats-package.relationships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11.png" ContentType="image/png"/>
  <Override PartName="/ppt/media/image7.png" ContentType="image/png"/>
  <Override PartName="/ppt/media/image16.png" ContentType="image/png"/>
  <Override PartName="/ppt/media/image8.png" ContentType="image/png"/>
  <Override PartName="/ppt/media/image4.png" ContentType="image/png"/>
  <Override PartName="/ppt/media/image17.png" ContentType="image/png"/>
  <Override PartName="/ppt/media/image13.png" ContentType="image/png"/>
  <Override PartName="/ppt/media/image9.png" ContentType="image/png"/>
  <Override PartName="/ppt/media/image5.png" ContentType="image/png"/>
  <Override PartName="/ppt/media/image1.png" ContentType="image/png"/>
  <Override PartName="/ppt/media/image18.png" ContentType="image/png"/>
  <Override PartName="/ppt/media/image14.png" ContentType="image/png"/>
  <Override PartName="/ppt/media/image10.png" ContentType="image/png"/>
  <Override PartName="/ppt/media/image6.png" ContentType="image/png"/>
  <Override PartName="/ppt/media/image3.gif" ContentType="image/gif"/>
  <Override PartName="/ppt/media/image2.png" ContentType="image/png"/>
  <Override PartName="/ppt/media/image19.png" ContentType="image/png"/>
  <Override PartName="/ppt/media/image12.gif" ContentType="image/gif"/>
  <Override PartName="/ppt/media/image15.png" ContentType="image/pn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0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1.xml.rels" ContentType="application/vnd.openxmlformats-package.relationships+xml"/>
  <Override PartName="/ppt/slides/_rels/slide18.xml.rels" ContentType="application/vnd.openxmlformats-package.relationships+xml"/>
  <Override PartName="/ppt/slides/_rels/slide16.xml.rels" ContentType="application/vnd.openxmlformats-package.relationships+xml"/>
  <Override PartName="/ppt/slides/_rels/slide14.xml.rels" ContentType="application/vnd.openxmlformats-package.relationships+xml"/>
  <Override PartName="/ppt/slides/_rels/slide26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22.xml.rels" ContentType="application/vnd.openxmlformats-package.relationships+xml"/>
  <Override PartName="/ppt/slides/_rels/slide6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29.xml.rels" ContentType="application/vnd.openxmlformats-package.relationships+xml"/>
  <Override PartName="/ppt/slides/_rels/slide27.xml.rels" ContentType="application/vnd.openxmlformats-package.relationships+xml"/>
  <Override PartName="/ppt/slides/_rels/slide12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17.xml.rels" ContentType="application/vnd.openxmlformats-package.relationships+xml"/>
  <Override PartName="/ppt/slides/_rels/slide15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en-GB"/>
              <a:t>Clique para editar o formato de notas</a:t>
            </a:r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en-GB"/>
              <a:t>&lt;cabeçalho&gt;</a:t>
            </a:r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en-GB"/>
              <a:t>&lt;data/hora&gt;</a:t>
            </a:r>
            <a:endParaRPr/>
          </a:p>
        </p:txBody>
      </p:sp>
      <p:sp>
        <p:nvSpPr>
          <p:cNvPr id="77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en-GB"/>
              <a:t>&lt;rodapé&gt;</a:t>
            </a:r>
            <a:endParaRPr/>
          </a:p>
        </p:txBody>
      </p:sp>
      <p:sp>
        <p:nvSpPr>
          <p:cNvPr id="78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41118181-11C1-41B1-8161-31011111B1D1}" type="slidenum">
              <a:rPr lang="en-GB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/>
              <a:t>Central location in Tennessee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/>
              <a:t>Booming tech industry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/>
              <a:t>Google Fibre is being introduced right now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/>
              <a:t>There is blossoming tech meetup scene (.NET, Linux UG, Functional Programming, PHP, ...)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/>
              <a:t>Awesome low-cost 2-3 day conferences nearby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/>
              <a:t>Needed a Java User Group too!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dt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0" y="0"/>
            <a:ext cx="-11796840" cy="-117968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C1C1D121-8171-41F1-8191-11F1313141F1}" type="slidenum">
              <a:rPr lang="en-GB">
                <a:solidFill>
                  <a:srgbClr val="000000"/>
                </a:solidFill>
                <a:latin typeface="Calibri"/>
              </a:rPr>
              <a:t>&lt;número&gt;</a:t>
            </a:fld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en-US"/>
              <a:t>Clique para editar o formato do texto do título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i-FI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i-FI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i-FI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i-FI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i-FI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i-FI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i-FI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en-GB"/>
              <a:t>Clique para editar o formato do texto do título</a:t>
            </a:r>
            <a:endParaRPr/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GB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GB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GB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/>
              <a:t>7.º Nível da estrutura de tópicos</a:t>
            </a:r>
            <a:endParaRPr/>
          </a:p>
        </p:txBody>
      </p:sp>
      <p:sp>
        <p:nvSpPr>
          <p:cNvPr id="39" name="PlaceHolder 3"/>
          <p:cNvSpPr>
            <a:spLocks noGrp="1"/>
          </p:cNvSpPr>
          <p:nvPr>
            <p:ph type="dt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</p:spPr>
        <p:txBody>
          <a:bodyPr bIns="0" lIns="0" rIns="0" tIns="0" wrap="none"/>
          <a:p>
            <a:r>
              <a:rPr lang="en-GB"/>
              <a:t>&lt;data/hora&gt;</a:t>
            </a:r>
            <a:endParaRPr/>
          </a:p>
        </p:txBody>
      </p:sp>
      <p:sp>
        <p:nvSpPr>
          <p:cNvPr id="40" name="PlaceHolder 4"/>
          <p:cNvSpPr>
            <a:spLocks noGrp="1"/>
          </p:cNvSpPr>
          <p:nvPr>
            <p:ph type="ftr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</p:spPr>
        <p:txBody>
          <a:bodyPr bIns="0" lIns="0" rIns="0" tIns="0" wrap="none"/>
          <a:p>
            <a:pPr algn="ctr"/>
            <a:r>
              <a:rPr lang="en-GB"/>
              <a:t>&lt;rodapé&gt;</a:t>
            </a:r>
            <a:endParaRPr/>
          </a:p>
        </p:txBody>
      </p:sp>
      <p:sp>
        <p:nvSpPr>
          <p:cNvPr id="41" name="PlaceHolder 5"/>
          <p:cNvSpPr>
            <a:spLocks noGrp="1"/>
          </p:cNvSpPr>
          <p:nvPr>
            <p:ph type="sldNum"/>
          </p:nvPr>
        </p:nvSpPr>
        <p:spPr>
          <a:xfrm>
            <a:off x="7227720" y="6886800"/>
            <a:ext cx="2348280" cy="520920"/>
          </a:xfrm>
          <a:prstGeom prst="rect">
            <a:avLst/>
          </a:prstGeom>
        </p:spPr>
        <p:txBody>
          <a:bodyPr bIns="0" lIns="0" rIns="0" tIns="0" wrap="none"/>
          <a:p>
            <a:pPr algn="r"/>
            <a:fld id="{81411151-41F1-4111-9161-E1D1A1714141}" type="slidenum">
              <a:rPr lang="en-GB"/>
              <a:t>&lt;número&gt;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gif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mailto:csaba.toth.us@gmail.com" TargetMode="External"/><Relationship Id="rId2" Type="http://schemas.openxmlformats.org/officeDocument/2006/relationships/hyperlink" Target="http://www.linkedin.com/in/csabatothdev" TargetMode="External"/><Relationship Id="rId3" Type="http://schemas.openxmlformats.org/officeDocument/2006/relationships/hyperlink" Target="http://www.linkedin.com/in/csabatothdev" TargetMode="External"/><Relationship Id="rId4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hyperlink" Target="http://www.linkedin.com/in/csabatothdev" TargetMode="External"/><Relationship Id="rId2" Type="http://schemas.openxmlformats.org/officeDocument/2006/relationships/hyperlink" Target="http://www.linkedin.com/in/csabatothdev" TargetMode="External"/><Relationship Id="rId3" Type="http://schemas.openxmlformats.org/officeDocument/2006/relationships/image" Target="../media/image17.png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hyperlink" Target="mailto:daniel@drjug.inf.br" TargetMode="External"/><Relationship Id="rId2" Type="http://schemas.openxmlformats.org/officeDocument/2006/relationships/hyperlink" Target="http://www.linkedin.com/in/csabatothdev" TargetMode="External"/><Relationship Id="rId3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://www.jugsardegna.org/jug4avis/" TargetMode="External"/><Relationship Id="rId2" Type="http://schemas.openxmlformats.org/officeDocument/2006/relationships/hyperlink" Target="http://www.dfjug.org.br/jedi/" TargetMode="External"/><Relationship Id="rId3" Type="http://schemas.openxmlformats.org/officeDocument/2006/relationships/hyperlink" Target="http://www.dfjug.org/greenfootbr/" TargetMode="External"/><Relationship Id="rId4" Type="http://schemas.openxmlformats.org/officeDocument/2006/relationships/hyperlink" Target="https://java.net/projects/rybena" TargetMode="External"/><Relationship Id="rId5" Type="http://schemas.openxmlformats.org/officeDocument/2006/relationships/hyperlink" Target="http://www.devoxx4kids.org/" TargetMode="External"/><Relationship Id="rId6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://www.linkedin.com/in/csabatothdev" TargetMode="External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gif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Shape 1"/>
          <p:cNvSpPr txBox="1"/>
          <p:nvPr/>
        </p:nvSpPr>
        <p:spPr>
          <a:xfrm>
            <a:off x="468360" y="1494000"/>
            <a:ext cx="9071280" cy="225252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8000">
                <a:solidFill>
                  <a:srgbClr val="000000"/>
                </a:solidFill>
                <a:latin typeface="Arial"/>
                <a:ea typeface="DejaVu Sans"/>
              </a:rPr>
              <a:t>The Health of Networks</a:t>
            </a:r>
            <a:endParaRPr/>
          </a:p>
        </p:txBody>
      </p:sp>
      <p:sp>
        <p:nvSpPr>
          <p:cNvPr id="80" name="TextShape 2"/>
          <p:cNvSpPr txBox="1"/>
          <p:nvPr/>
        </p:nvSpPr>
        <p:spPr>
          <a:xfrm>
            <a:off x="504000" y="4770360"/>
            <a:ext cx="9071280" cy="198756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lang="fi-FI" sz="3200">
                <a:latin typeface="Arial"/>
                <a:ea typeface="DejaVu Sans"/>
              </a:rPr>
              <a:t>JavaOne 2015</a:t>
            </a:r>
            <a:endParaRPr/>
          </a:p>
          <a:p>
            <a:pPr>
              <a:lnSpc>
                <a:spcPct val="100000"/>
              </a:lnSpc>
            </a:pPr>
            <a:r>
              <a:rPr lang="fi-FI" sz="3200">
                <a:latin typeface="Arial"/>
                <a:ea typeface="DejaVu Sans"/>
              </a:rPr>
              <a:t>by Csaba Toth</a:t>
            </a:r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Nashville JUG – Early Days</a:t>
            </a:r>
            <a:endParaRPr/>
          </a:p>
        </p:txBody>
      </p:sp>
      <p:sp>
        <p:nvSpPr>
          <p:cNvPr id="101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Kerry Wilson joined the leadership board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He helped to move the meetings to VACO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a local recruiter, hosts other user groups too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Food/pizza + drinks (including beer) provided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Good internet access and projector, screen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Much better parking compared to Vanderbilt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He also spread the word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Takeaway1: good venue is important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Takeaway2: helpers come along</a:t>
            </a:r>
            <a:endParaRPr/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Nashville JUG – Growing</a:t>
            </a:r>
            <a:endParaRPr/>
          </a:p>
        </p:txBody>
      </p:sp>
      <p:sp>
        <p:nvSpPr>
          <p:cNvPr id="103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Attendance slowly started to rise.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When Oracle visited us to give an insight about the upcoming Java 7 our attendance was still not too high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Chris Mihalcik joined the board and he advised to put our main site to Meetup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The subscription costs money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Takeaway1: Meetup - looking back it worth it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Nashville JUG – Growing</a:t>
            </a:r>
            <a:endParaRPr/>
          </a:p>
        </p:txBody>
      </p:sp>
      <p:sp>
        <p:nvSpPr>
          <p:cNvPr id="105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Our attendance ramped up above 20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Jeremy Ary and Josh Murphy joined the board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Jeremy designed T-shirts and logo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Helped with other errands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We got to know great presenters and developers like David Escandell and Jim Siegienski, who also help in the leadership board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Takeaway: worth looking for and involving excellent local presenters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Nashville JUG – Raffles</a:t>
            </a:r>
            <a:endParaRPr/>
          </a:p>
        </p:txBody>
      </p:sp>
      <p:sp>
        <p:nvSpPr>
          <p:cNvPr id="107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Raffles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We got 5 text books from O’Reilly and also from Oracle, we raffle one per meeting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E-book vouchers from O’Reilly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We got a lot of Java 7 T-shirts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Food is important!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Takeaway: Oracle’s JUG program can help a lot</a:t>
            </a:r>
            <a:endParaRPr/>
          </a:p>
        </p:txBody>
      </p:sp>
      <p:pic>
        <p:nvPicPr>
          <p:cNvPr descr="" id="108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78520" y="3780000"/>
            <a:ext cx="2296800" cy="187380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Nashville JUG – Presenters</a:t>
            </a:r>
            <a:endParaRPr/>
          </a:p>
        </p:txBody>
      </p:sp>
      <p:sp>
        <p:nvSpPr>
          <p:cNvPr id="110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Early presenters: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Greg Turnquist: different topics about testing, Spring introduction, Security, Spring Roo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Zach McCormick presented 3 times on Android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Eliah Minor on bad JavaScript habits for Java programmers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Oracle</a:t>
            </a:r>
            <a:endParaRPr/>
          </a:p>
          <a:p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Takeaway: it’s beneficial to invite inter-meetup presenters, co-operate, plug-in to the local meetup scene</a:t>
            </a:r>
            <a:endParaRPr/>
          </a:p>
        </p:txBody>
      </p:sp>
      <p:pic>
        <p:nvPicPr>
          <p:cNvPr descr="" id="111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814520" y="4263840"/>
            <a:ext cx="2296800" cy="187380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Nashville JUG – Budget</a:t>
            </a:r>
            <a:endParaRPr/>
          </a:p>
        </p:txBody>
      </p:sp>
      <p:sp>
        <p:nvSpPr>
          <p:cNvPr id="113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Absolutely no budget, we don’t deal with money Some user group goes to non-profit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Chapter 3, 5, 7 ???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There are some opportunities to get help, in the $100-$150 range, they’ll do all work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Can be inevitable if you organize a conference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VACO and some sponsors are willing to chip in if we’ll organize a conference</a:t>
            </a:r>
            <a:endParaRPr/>
          </a:p>
          <a:p>
            <a:endParaRPr/>
          </a:p>
          <a:p>
            <a:endParaRPr/>
          </a:p>
        </p:txBody>
      </p:sp>
      <p:pic>
        <p:nvPicPr>
          <p:cNvPr descr="" id="114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83560" y="5669640"/>
            <a:ext cx="2296800" cy="187380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Nashville JUG – Now</a:t>
            </a:r>
            <a:endParaRPr/>
          </a:p>
        </p:txBody>
      </p:sp>
      <p:sp>
        <p:nvSpPr>
          <p:cNvPr id="116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More than 600 members* on Meetup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30+ attendees per meeting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There seems to be enough people in the leadership board and enough momentum that it won’t dissolve (I moved away and Greg is not always there)</a:t>
            </a:r>
            <a:endParaRPr/>
          </a:p>
          <a:p>
            <a:endParaRPr/>
          </a:p>
        </p:txBody>
      </p:sp>
      <p:pic>
        <p:nvPicPr>
          <p:cNvPr descr="" id="11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83560" y="5669640"/>
            <a:ext cx="2296800" cy="187380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Nashville JUG</a:t>
            </a:r>
            <a:endParaRPr/>
          </a:p>
        </p:txBody>
      </p:sp>
      <p:sp>
        <p:nvSpPr>
          <p:cNvPr id="119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Joined the JCP - Easy to do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20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83560" y="5669640"/>
            <a:ext cx="2296800" cy="187380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Central California JUG</a:t>
            </a:r>
            <a:endParaRPr/>
          </a:p>
        </p:txBody>
      </p:sp>
      <p:sp>
        <p:nvSpPr>
          <p:cNvPr id="122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pic>
        <p:nvPicPr>
          <p:cNvPr descr="" id="12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83560" y="5669640"/>
            <a:ext cx="2296800" cy="1873800"/>
          </a:xfrm>
          <a:prstGeom prst="rect">
            <a:avLst/>
          </a:prstGeom>
        </p:spPr>
      </p:pic>
      <p:pic>
        <p:nvPicPr>
          <p:cNvPr descr="" id="124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2189520" y="1262160"/>
            <a:ext cx="5628960" cy="622908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Central California</a:t>
            </a:r>
            <a:endParaRPr/>
          </a:p>
        </p:txBody>
      </p:sp>
      <p:sp>
        <p:nvSpPr>
          <p:cNvPr id="126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Agriculture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But there’s a blossoming meetup scene, much smaller though than Nashville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Needs a JUG!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2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83560" y="5669640"/>
            <a:ext cx="2296800" cy="187380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About me</a:t>
            </a:r>
            <a:endParaRPr/>
          </a:p>
        </p:txBody>
      </p:sp>
      <p:sp>
        <p:nvSpPr>
          <p:cNvPr id="82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Csaba Toth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 u="sng">
                <a:solidFill>
                  <a:srgbClr val="0000ff"/>
                </a:solidFill>
                <a:latin typeface="Arial"/>
                <a:ea typeface="DejaVu Sans"/>
                <a:hlinkClick r:id="rId1"/>
              </a:rPr>
              <a:t>csaba.toth.us@gmail.com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solidFill>
                  <a:srgbClr val="0000ff"/>
                </a:solidFill>
                <a:latin typeface="Arial"/>
                <a:ea typeface="DejaVu Sans"/>
              </a:rPr>
              <a:t>Twitter: @tocsa2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solidFill>
                  <a:srgbClr val="0000ff"/>
                </a:solidFill>
                <a:latin typeface="Arial"/>
                <a:ea typeface="DejaVu Sans"/>
              </a:rPr>
              <a:t>LinkedIn: </a:t>
            </a:r>
            <a:r>
              <a:rPr lang="fi-FI" sz="2800" u="sng">
                <a:solidFill>
                  <a:srgbClr val="0000ff"/>
                </a:solidFill>
                <a:latin typeface="Arial"/>
                <a:ea typeface="DejaVu Sans"/>
                <a:hlinkClick r:id="rId2"/>
              </a:rPr>
              <a:t>http://</a:t>
            </a:r>
            <a:r>
              <a:rPr lang="fi-FI" sz="2800" u="sng">
                <a:solidFill>
                  <a:srgbClr val="0000ff"/>
                </a:solidFill>
                <a:latin typeface="Arial"/>
                <a:ea typeface="DejaVu Sans"/>
                <a:hlinkClick r:id="rId3"/>
              </a:rPr>
              <a:t>www.linkedin.com/in/csabatothdev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solidFill>
                  <a:srgbClr val="0000ff"/>
                </a:solidFill>
                <a:latin typeface="Arial"/>
                <a:ea typeface="DejaVu Sans"/>
              </a:rPr>
              <a:t>Polyglot full-stack developer (C++, Java, C#, Python)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solidFill>
                  <a:srgbClr val="0000ff"/>
                </a:solidFill>
                <a:latin typeface="Arial"/>
                <a:ea typeface="DejaVu Sans"/>
              </a:rPr>
              <a:t>Co-founder of Nashville JUG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solidFill>
                  <a:srgbClr val="0000ff"/>
                </a:solidFill>
                <a:latin typeface="Arial"/>
                <a:ea typeface="DejaVu Sans"/>
              </a:rPr>
              <a:t>Founder of Central California JUG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solidFill>
                  <a:srgbClr val="0000ff"/>
                </a:solidFill>
                <a:latin typeface="Arial"/>
                <a:ea typeface="DejaVu Sans"/>
              </a:rPr>
              <a:t>Living in Fresno</a:t>
            </a:r>
            <a:endParaRPr/>
          </a:p>
          <a:p>
            <a:endParaRPr/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Central California JUG</a:t>
            </a:r>
            <a:endParaRPr/>
          </a:p>
        </p:txBody>
      </p:sp>
      <p:sp>
        <p:nvSpPr>
          <p:cNvPr id="129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Founded in 2014 summer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I provided a presentation in the beginning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PlayN framework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Java 2014 recap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…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Venue and food is taken care of Bitwise Industries (local tech incubator hub) - THANKS!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Many members and first timers are beginners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There are a few advanced developers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30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83560" y="2941560"/>
            <a:ext cx="2296800" cy="187380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Central California JUG</a:t>
            </a:r>
            <a:endParaRPr/>
          </a:p>
        </p:txBody>
      </p:sp>
      <p:sp>
        <p:nvSpPr>
          <p:cNvPr id="132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80+ members on meetup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But low attendance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Started to watch vJUG recordings and add annotations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Takeaway: people expect live content. Although James Gosling is better speaker, they want local presenter. They also think they gonna watch the YouTube recording…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33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83560" y="5669640"/>
            <a:ext cx="2296800" cy="187380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Central California JUG</a:t>
            </a:r>
            <a:endParaRPr/>
          </a:p>
        </p:txBody>
      </p:sp>
      <p:sp>
        <p:nvSpPr>
          <p:cNvPr id="135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Plans: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Will provide local content on beginner topics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May try to attract kids with Minecraft modding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Some conversation about book reading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Co-operating with other meetups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Involve more people in the leadership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36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783560" y="5669640"/>
            <a:ext cx="2296800" cy="187380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Thanks for listening</a:t>
            </a:r>
            <a:endParaRPr/>
          </a:p>
        </p:txBody>
      </p:sp>
      <p:sp>
        <p:nvSpPr>
          <p:cNvPr id="138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Questions?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Csaba Toth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 u="sng">
                <a:solidFill>
                  <a:srgbClr val="0000ff"/>
                </a:solidFill>
                <a:latin typeface="Arial"/>
                <a:ea typeface="DejaVu Sans"/>
                <a:hlinkClick r:id="rId1"/>
              </a:rPr>
              <a:t>http://</a:t>
            </a:r>
            <a:r>
              <a:rPr lang="fi-FI" sz="3200" u="sng">
                <a:solidFill>
                  <a:srgbClr val="0000ff"/>
                </a:solidFill>
                <a:latin typeface="Arial"/>
                <a:ea typeface="DejaVu Sans"/>
                <a:hlinkClick r:id="rId2"/>
              </a:rPr>
              <a:t>www.linkedin.com/in/csabatothdev</a:t>
            </a:r>
            <a:endParaRPr/>
          </a:p>
          <a:p>
            <a:endParaRPr/>
          </a:p>
        </p:txBody>
      </p:sp>
      <p:pic>
        <p:nvPicPr>
          <p:cNvPr descr="" id="139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633840" y="2789280"/>
            <a:ext cx="2811240" cy="229356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468360" y="1494000"/>
            <a:ext cx="9070920" cy="225216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GB" sz="8000">
                <a:solidFill>
                  <a:srgbClr val="000000"/>
                </a:solidFill>
                <a:latin typeface="Arial"/>
                <a:ea typeface="DejaVu Sans"/>
              </a:rPr>
              <a:t>The Health of Networks</a:t>
            </a:r>
            <a:endParaRPr/>
          </a:p>
        </p:txBody>
      </p:sp>
      <p:sp>
        <p:nvSpPr>
          <p:cNvPr id="141" name="CustomShape 2"/>
          <p:cNvSpPr/>
          <p:nvPr/>
        </p:nvSpPr>
        <p:spPr>
          <a:xfrm>
            <a:off x="504000" y="4770360"/>
            <a:ext cx="9070920" cy="198720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</a:pPr>
            <a:r>
              <a:rPr lang="en-GB" sz="3200">
                <a:latin typeface="Arial"/>
                <a:ea typeface="DejaVu Sans"/>
              </a:rPr>
              <a:t>JavaOne 2015</a:t>
            </a:r>
            <a:endParaRPr/>
          </a:p>
          <a:p>
            <a:pPr>
              <a:lnSpc>
                <a:spcPct val="100000"/>
              </a:lnSpc>
            </a:pPr>
            <a:r>
              <a:rPr lang="en-GB" sz="3200">
                <a:latin typeface="Arial"/>
                <a:ea typeface="DejaVu Sans"/>
              </a:rPr>
              <a:t>by DrJUG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468360" y="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GB" sz="4400">
                <a:solidFill>
                  <a:srgbClr val="ffffff"/>
                </a:solidFill>
                <a:latin typeface="Arial"/>
                <a:ea typeface="DejaVu Sans"/>
              </a:rPr>
              <a:t>About me</a:t>
            </a:r>
            <a:endParaRPr/>
          </a:p>
        </p:txBody>
      </p:sp>
      <p:sp>
        <p:nvSpPr>
          <p:cNvPr id="143" name="CustomShape 2"/>
          <p:cNvSpPr/>
          <p:nvPr/>
        </p:nvSpPr>
        <p:spPr>
          <a:xfrm>
            <a:off x="504000" y="1769040"/>
            <a:ext cx="9070920" cy="4988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 sz="3200">
                <a:solidFill>
                  <a:srgbClr val="000000"/>
                </a:solidFill>
                <a:latin typeface="Arial"/>
                <a:ea typeface="DejaVu Sans"/>
              </a:rPr>
              <a:t>Daniel deOliveira (DrJUG)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en-GB" sz="2800">
                <a:solidFill>
                  <a:srgbClr val="000000"/>
                </a:solidFill>
                <a:latin typeface="Arial"/>
                <a:ea typeface="DejaVu Sans"/>
                <a:hlinkClick r:id="rId1"/>
              </a:rPr>
              <a:t>daniel@drjug.inf.br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en-GB" sz="2800">
                <a:solidFill>
                  <a:srgbClr val="000000"/>
                </a:solidFill>
                <a:latin typeface="Arial"/>
                <a:ea typeface="DejaVu Sans"/>
              </a:rPr>
              <a:t>Twitter / Facebook / Skype: danieldfjug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en-GB" sz="2800">
                <a:solidFill>
                  <a:srgbClr val="000000"/>
                </a:solidFill>
                <a:latin typeface="Arial"/>
                <a:ea typeface="DejaVu Sans"/>
              </a:rPr>
              <a:t>Site: </a:t>
            </a:r>
            <a:r>
              <a:rPr lang="en-GB" sz="2800">
                <a:solidFill>
                  <a:srgbClr val="000000"/>
                </a:solidFill>
                <a:latin typeface="Arial"/>
                <a:ea typeface="DejaVu Sans"/>
                <a:hlinkClick r:id="rId2"/>
              </a:rPr>
              <a:t>http://</a:t>
            </a:r>
            <a:r>
              <a:rPr lang="en-GB" sz="2800">
                <a:solidFill>
                  <a:srgbClr val="000000"/>
                </a:solidFill>
                <a:latin typeface="Arial"/>
                <a:ea typeface="DejaVu Sans"/>
              </a:rPr>
              <a:t>www.dfjug.org/drjug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 sz="3200">
                <a:solidFill>
                  <a:srgbClr val="000000"/>
                </a:solidFill>
                <a:latin typeface="Arial"/>
                <a:ea typeface="DejaVu Sans"/>
              </a:rPr>
              <a:t>DFJUG JUG Leader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 sz="3200">
                <a:solidFill>
                  <a:srgbClr val="000000"/>
                </a:solidFill>
                <a:latin typeface="Arial"/>
                <a:ea typeface="DejaVu Sans"/>
              </a:rPr>
              <a:t>Founding Java Champion 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 sz="3200">
                <a:solidFill>
                  <a:srgbClr val="000000"/>
                </a:solidFill>
                <a:latin typeface="Arial"/>
                <a:ea typeface="DejaVu Sans"/>
              </a:rPr>
              <a:t>Researcher University of Kent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 sz="3200">
                <a:solidFill>
                  <a:srgbClr val="000000"/>
                </a:solidFill>
                <a:latin typeface="Arial"/>
                <a:ea typeface="DejaVu Sans"/>
              </a:rPr>
              <a:t>Living in Canterbury (UK)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468360" y="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GB" sz="4400">
                <a:solidFill>
                  <a:srgbClr val="ffffff"/>
                </a:solidFill>
                <a:latin typeface="Arial"/>
                <a:ea typeface="DejaVu Sans"/>
              </a:rPr>
              <a:t>Agenda</a:t>
            </a:r>
            <a:endParaRPr/>
          </a:p>
        </p:txBody>
      </p:sp>
      <p:sp>
        <p:nvSpPr>
          <p:cNvPr id="145" name="CustomShape 2"/>
          <p:cNvSpPr/>
          <p:nvPr/>
        </p:nvSpPr>
        <p:spPr>
          <a:xfrm>
            <a:off x="504000" y="1769040"/>
            <a:ext cx="9070920" cy="4988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GB" sz="3200">
                <a:latin typeface="Arial"/>
                <a:ea typeface="DejaVu Sans"/>
              </a:rPr>
              <a:t>User Groups Structure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GB" sz="3200">
                <a:latin typeface="Arial"/>
                <a:ea typeface="DejaVu Sans"/>
              </a:rPr>
              <a:t>People not technology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GB" sz="3200">
                <a:latin typeface="Arial"/>
                <a:ea typeface="DejaVu Sans"/>
              </a:rPr>
              <a:t>JUGs Life &amp; Death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GB" sz="3200">
                <a:latin typeface="Arial"/>
                <a:ea typeface="DejaVu Sans"/>
              </a:rPr>
              <a:t>JUGS are Teaching/Learning Machines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GB" sz="3200">
                <a:latin typeface="Arial"/>
                <a:ea typeface="DejaVu Sans"/>
              </a:rPr>
              <a:t>Social Responsibility of JUGs 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GB" sz="3200">
                <a:latin typeface="Arial"/>
                <a:ea typeface="DejaVu Sans"/>
              </a:rPr>
              <a:t>User Groups Demography (video)</a:t>
            </a:r>
            <a:endParaRPr/>
          </a:p>
          <a:p>
            <a:pPr>
              <a:lnSpc>
                <a:spcPct val="100000"/>
              </a:lnSpc>
              <a:buSzPct val="45000"/>
              <a:buFont typeface="StarSymbol"/>
              <a:buChar char=""/>
            </a:pPr>
            <a:r>
              <a:rPr lang="en-GB" sz="3200">
                <a:latin typeface="Arial"/>
                <a:ea typeface="DejaVu Sans"/>
              </a:rPr>
              <a:t>There's a world surrounding your JUG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468360" y="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GB" sz="4400">
                <a:solidFill>
                  <a:srgbClr val="ffffff"/>
                </a:solidFill>
                <a:latin typeface="Arial"/>
                <a:ea typeface="DejaVu Sans"/>
              </a:rPr>
              <a:t>User Groups Structure</a:t>
            </a:r>
            <a:endParaRPr/>
          </a:p>
        </p:txBody>
      </p:sp>
      <p:pic>
        <p:nvPicPr>
          <p:cNvPr descr="" id="14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872000" y="1006200"/>
            <a:ext cx="6591600" cy="6443640"/>
          </a:xfrm>
          <a:prstGeom prst="rect">
            <a:avLst/>
          </a:prstGeom>
        </p:spPr>
      </p:pic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468360" y="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GB" sz="4400">
                <a:solidFill>
                  <a:srgbClr val="ffffff"/>
                </a:solidFill>
                <a:latin typeface="Arial"/>
                <a:ea typeface="DejaVu Sans"/>
              </a:rPr>
              <a:t>Social Responsibility of JUGs</a:t>
            </a:r>
            <a:endParaRPr/>
          </a:p>
        </p:txBody>
      </p:sp>
      <p:sp>
        <p:nvSpPr>
          <p:cNvPr id="149" name="TextShape 2"/>
          <p:cNvSpPr txBox="1"/>
          <p:nvPr/>
        </p:nvSpPr>
        <p:spPr>
          <a:xfrm>
            <a:off x="576000" y="2271960"/>
            <a:ext cx="9288000" cy="33202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GB" sz="3200">
                <a:latin typeface="Arial"/>
                <a:ea typeface="DejaVu Sans"/>
              </a:rPr>
              <a:t>THE JAVA COMMUNITY CARES!</a:t>
            </a:r>
            <a:endParaRPr/>
          </a:p>
          <a:p>
            <a:endParaRPr/>
          </a:p>
          <a:p>
            <a:r>
              <a:rPr lang="en-GB" sz="3200">
                <a:latin typeface="Verdana"/>
                <a:ea typeface="DejaVu Sans"/>
              </a:rPr>
              <a:t>JUG Sardegna (Italy) with </a:t>
            </a:r>
            <a:r>
              <a:rPr lang="en-GB" sz="3200">
                <a:latin typeface="Arial"/>
                <a:ea typeface="DejaVu Sans"/>
                <a:hlinkClick r:id="rId1"/>
              </a:rPr>
              <a:t>Jug4Avis</a:t>
            </a:r>
            <a:endParaRPr/>
          </a:p>
          <a:p>
            <a:r>
              <a:rPr lang="en-GB" sz="3200">
                <a:latin typeface="Arial"/>
                <a:ea typeface="DejaVu Sans"/>
              </a:rPr>
              <a:t>DFJUG (Brazil) with </a:t>
            </a:r>
            <a:r>
              <a:rPr lang="en-GB" sz="3200">
                <a:latin typeface="Arial"/>
                <a:ea typeface="DejaVu Sans"/>
                <a:hlinkClick r:id="rId2"/>
              </a:rPr>
              <a:t>JEDI</a:t>
            </a:r>
            <a:r>
              <a:rPr lang="en-GB" sz="3200">
                <a:latin typeface="Arial"/>
                <a:ea typeface="DejaVu Sans"/>
              </a:rPr>
              <a:t>, </a:t>
            </a:r>
            <a:r>
              <a:rPr lang="en-GB" sz="3200">
                <a:latin typeface="Arial"/>
                <a:ea typeface="DejaVu Sans"/>
                <a:hlinkClick r:id="rId3"/>
              </a:rPr>
              <a:t>GreenFootBR</a:t>
            </a:r>
            <a:r>
              <a:rPr lang="en-GB" sz="3200">
                <a:latin typeface="Arial"/>
                <a:ea typeface="DejaVu Sans"/>
              </a:rPr>
              <a:t>, </a:t>
            </a:r>
            <a:r>
              <a:rPr lang="en-GB" sz="3200">
                <a:latin typeface="Arial"/>
                <a:ea typeface="DejaVu Sans"/>
                <a:hlinkClick r:id="rId4"/>
              </a:rPr>
              <a:t>Rybe</a:t>
            </a:r>
            <a:r>
              <a:rPr lang="en-GB" sz="3200">
                <a:solidFill>
                  <a:srgbClr val="ff3333"/>
                </a:solidFill>
                <a:latin typeface="Arial"/>
                <a:ea typeface="DejaVu Sans"/>
              </a:rPr>
              <a:t>ná</a:t>
            </a:r>
            <a:r>
              <a:rPr lang="en-GB" sz="3200">
                <a:latin typeface="Arial"/>
                <a:ea typeface="DejaVu Sans"/>
              </a:rPr>
              <a:t> </a:t>
            </a:r>
            <a:endParaRPr/>
          </a:p>
          <a:p>
            <a:r>
              <a:rPr lang="en-GB" sz="3200">
                <a:latin typeface="Arial"/>
                <a:ea typeface="DejaVu Sans"/>
              </a:rPr>
              <a:t>BeJUG, BruJUG and WaJUG (Belgium) for </a:t>
            </a:r>
            <a:r>
              <a:rPr lang="en-GB" sz="3200">
                <a:latin typeface="Arial"/>
                <a:ea typeface="DejaVu Sans"/>
                <a:hlinkClick r:id="rId5"/>
              </a:rPr>
              <a:t>Devoxx4Kids</a:t>
            </a:r>
            <a:r>
              <a:rPr lang="en-GB" sz="3200">
                <a:latin typeface="Arial"/>
                <a:ea typeface="DejaVu Sans"/>
              </a:rPr>
              <a:t>.  </a:t>
            </a:r>
            <a:endParaRPr/>
          </a:p>
          <a:p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468360" y="0"/>
            <a:ext cx="9070920" cy="126144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GB" sz="4400">
                <a:solidFill>
                  <a:srgbClr val="ffffff"/>
                </a:solidFill>
                <a:latin typeface="Arial"/>
                <a:ea typeface="DejaVu Sans"/>
              </a:rPr>
              <a:t>Thanks for listening</a:t>
            </a:r>
            <a:endParaRPr/>
          </a:p>
        </p:txBody>
      </p:sp>
      <p:sp>
        <p:nvSpPr>
          <p:cNvPr id="151" name="CustomShape 2"/>
          <p:cNvSpPr/>
          <p:nvPr/>
        </p:nvSpPr>
        <p:spPr>
          <a:xfrm>
            <a:off x="504000" y="1769040"/>
            <a:ext cx="9070920" cy="498852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 sz="3200">
                <a:solidFill>
                  <a:srgbClr val="000000"/>
                </a:solidFill>
                <a:latin typeface="Arial"/>
                <a:ea typeface="DejaVu Sans"/>
              </a:rPr>
              <a:t>Questions?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 sz="32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3200">
                <a:solidFill>
                  <a:srgbClr val="000000"/>
                </a:solidFill>
                <a:latin typeface="Arial"/>
                <a:ea typeface="DejaVu Sans"/>
              </a:rPr>
              <a:t>DrJUG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en-GB" sz="320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n-GB" sz="3200">
                <a:solidFill>
                  <a:srgbClr val="000000"/>
                </a:solidFill>
                <a:latin typeface="Arial"/>
                <a:ea typeface="DejaVu Sans"/>
                <a:hlinkClick r:id="rId1"/>
              </a:rPr>
              <a:t>http://</a:t>
            </a:r>
            <a:r>
              <a:rPr lang="en-GB" sz="3200">
                <a:solidFill>
                  <a:srgbClr val="000000"/>
                </a:solidFill>
                <a:latin typeface="Arial"/>
                <a:ea typeface="DejaVu Sans"/>
              </a:rPr>
              <a:t>www.dfjug.org/drjug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descr="" id="15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633840" y="2789280"/>
            <a:ext cx="2810880" cy="2293200"/>
          </a:xfrm>
          <a:prstGeom prst="rect">
            <a:avLst/>
          </a:prstGeom>
        </p:spPr>
      </p:pic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Agenda</a:t>
            </a:r>
            <a:endParaRPr/>
          </a:p>
        </p:txBody>
      </p:sp>
      <p:sp>
        <p:nvSpPr>
          <p:cNvPr id="84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Summary of my two JUGs I’m affiliated with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Three pillars of tech meetups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Lessons learned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Take aways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Scope: both JUGs are in the US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Three pillars</a:t>
            </a:r>
            <a:endParaRPr/>
          </a:p>
        </p:txBody>
      </p:sp>
      <p:sp>
        <p:nvSpPr>
          <p:cNvPr id="86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1. Quality content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2. Venue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3. Food (+ swags)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(+ Shared leadership)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The key is always: the member should get satisfactory experience for his time and effort!</a:t>
            </a:r>
            <a:endParaRPr/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Java User Groups</a:t>
            </a:r>
            <a:endParaRPr/>
          </a:p>
        </p:txBody>
      </p:sp>
      <p:sp>
        <p:nvSpPr>
          <p:cNvPr id="88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Nashville Java User Group, co-founded in 2010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Central California Java User Group, founded in 2014</a:t>
            </a:r>
            <a:endParaRPr/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Nashville</a:t>
            </a:r>
            <a:endParaRPr/>
          </a:p>
        </p:txBody>
      </p:sp>
      <p:sp>
        <p:nvSpPr>
          <p:cNvPr id="90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endParaRPr/>
          </a:p>
        </p:txBody>
      </p:sp>
      <p:pic>
        <p:nvPicPr>
          <p:cNvPr descr="" id="9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984600" y="1260360"/>
            <a:ext cx="8038440" cy="6006240"/>
          </a:xfrm>
          <a:prstGeom prst="rect">
            <a:avLst/>
          </a:prstGeom>
        </p:spPr>
      </p:pic>
      <p:pic>
        <p:nvPicPr>
          <p:cNvPr descr="" id="9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895520" y="5761080"/>
            <a:ext cx="2184840" cy="178236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Nashville JUG</a:t>
            </a:r>
            <a:endParaRPr/>
          </a:p>
        </p:txBody>
      </p:sp>
      <p:sp>
        <p:nvSpPr>
          <p:cNvPr id="94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There was a functioning JUG in Nashville before 2006 but it got dissolved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Maybe the JUG was dependent on the leader?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Maybe there were content issues?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Many things depend on the companies around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Takeaway: it matters how many/how big companies are Java shops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Takeaway: dissolved JUG is good and bad news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Nashville JUG</a:t>
            </a:r>
            <a:endParaRPr/>
          </a:p>
        </p:txBody>
      </p:sp>
      <p:sp>
        <p:nvSpPr>
          <p:cNvPr id="96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Takeaway 2 - by Dr JUG:</a:t>
            </a:r>
            <a:endParaRPr/>
          </a:p>
          <a:p>
            <a:pPr lvl="1">
              <a:lnSpc>
                <a:spcPct val="100000"/>
              </a:lnSpc>
              <a:buFont charset="2" typeface="Wingdings"/>
              <a:buChar char=""/>
            </a:pPr>
            <a:r>
              <a:rPr lang="fi-FI" sz="2800">
                <a:latin typeface="Arial"/>
                <a:ea typeface="DejaVu Sans"/>
              </a:rPr>
              <a:t>A JUG can dissolve if it mainly depends on a sole person and that person steps down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In 2010 I met with Greg Turnquist (from SpringSource – now VMWare) at DevLink conference in Nashville, where I initiated a Java talk in the open spaces section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We decided to found NJUG</a:t>
            </a:r>
            <a:endParaRPr/>
          </a:p>
        </p:txBody>
      </p:sp>
      <p:pic>
        <p:nvPicPr>
          <p:cNvPr descr="" id="97" name="Picture 3"/>
          <p:cNvPicPr/>
          <p:nvPr/>
        </p:nvPicPr>
        <p:blipFill>
          <a:blip r:embed="rId1"/>
          <a:stretch>
            <a:fillRect/>
          </a:stretch>
        </p:blipFill>
        <p:spPr>
          <a:xfrm>
            <a:off x="7269120" y="5249880"/>
            <a:ext cx="2811240" cy="229356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68360" y="0"/>
            <a:ext cx="9071280" cy="1261800"/>
          </a:xfrm>
          <a:prstGeom prst="rect">
            <a:avLst/>
          </a:prstGeom>
        </p:spPr>
        <p:txBody>
          <a:bodyPr anchor="ctr" bIns="0" lIns="0" rIns="0" tIns="0"/>
          <a:p>
            <a:pPr algn="ctr">
              <a:lnSpc>
                <a:spcPct val="100000"/>
              </a:lnSpc>
            </a:pPr>
            <a:r>
              <a:rPr b="1" lang="en-US" sz="4400">
                <a:solidFill>
                  <a:srgbClr val="ffffff"/>
                </a:solidFill>
                <a:latin typeface="Arial"/>
                <a:ea typeface="DejaVu Sans"/>
              </a:rPr>
              <a:t>Nashville JUG – Beginning</a:t>
            </a:r>
            <a:endParaRPr/>
          </a:p>
        </p:txBody>
      </p:sp>
      <p:sp>
        <p:nvSpPr>
          <p:cNvPr id="99" name="TextShape 2"/>
          <p:cNvSpPr txBox="1"/>
          <p:nvPr/>
        </p:nvSpPr>
        <p:spPr>
          <a:xfrm>
            <a:off x="504000" y="1769040"/>
            <a:ext cx="9071280" cy="4988880"/>
          </a:xfrm>
          <a:prstGeom prst="rect">
            <a:avLst/>
          </a:prstGeom>
        </p:spPr>
        <p:txBody>
          <a:bodyPr bIns="0" lIns="0" rIns="0" tIns="0"/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First 3 meetings were at Vanderbilt University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Greg presented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We initiated a site on Posterous to cover multiple social media channels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I tried to distribute flyers and at least motivate Java developers at Vanderbilt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The attendance was very low</a:t>
            </a:r>
            <a:endParaRPr/>
          </a:p>
          <a:p>
            <a:pPr>
              <a:lnSpc>
                <a:spcPct val="100000"/>
              </a:lnSpc>
              <a:buFont charset="2" typeface="Wingdings"/>
              <a:buChar char=""/>
            </a:pPr>
            <a:r>
              <a:rPr lang="fi-FI" sz="3200">
                <a:latin typeface="Arial"/>
                <a:ea typeface="DejaVu Sans"/>
              </a:rPr>
              <a:t>Takeaway1: it may take a long tiem to boot up</a:t>
            </a:r>
            <a:r>
              <a:rPr lang="fi-FI" sz="3200">
                <a:latin typeface="Arial"/>
                <a:ea typeface="DejaVu Sans"/>
              </a:rPr>
              <a:t>
</a:t>
            </a:r>
            <a:r>
              <a:rPr lang="fi-FI" sz="3200">
                <a:latin typeface="Arial"/>
                <a:ea typeface="DejaVu Sans"/>
              </a:rPr>
              <a:t>Takeaway2: members may not only come from where you think / focus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