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62" r:id="rId5"/>
    <p:sldId id="263" r:id="rId6"/>
    <p:sldId id="264" r:id="rId7"/>
    <p:sldId id="265" r:id="rId8"/>
    <p:sldId id="266" r:id="rId9"/>
    <p:sldId id="299" r:id="rId10"/>
    <p:sldId id="306" r:id="rId11"/>
    <p:sldId id="294" r:id="rId12"/>
    <p:sldId id="295" r:id="rId13"/>
    <p:sldId id="301" r:id="rId14"/>
    <p:sldId id="302" r:id="rId15"/>
    <p:sldId id="303" r:id="rId16"/>
    <p:sldId id="304" r:id="rId17"/>
    <p:sldId id="305" r:id="rId18"/>
    <p:sldId id="300" r:id="rId19"/>
    <p:sldId id="290" r:id="rId20"/>
    <p:sldId id="289" r:id="rId21"/>
    <p:sldId id="287" r:id="rId22"/>
    <p:sldId id="288" r:id="rId23"/>
    <p:sldId id="269" r:id="rId24"/>
    <p:sldId id="297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9" r:id="rId33"/>
    <p:sldId id="277" r:id="rId34"/>
    <p:sldId id="278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1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A1170-A855-4C2F-84DB-49B6B158B813}" type="doc">
      <dgm:prSet loTypeId="urn:microsoft.com/office/officeart/2005/8/layout/cycle2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884C313-22DF-4D95-99FA-833E8BD4675B}">
      <dgm:prSet phldrT="[Text]"/>
      <dgm:spPr/>
      <dgm:t>
        <a:bodyPr/>
        <a:lstStyle/>
        <a:p>
          <a:r>
            <a:rPr lang="en-GB" dirty="0" smtClean="0"/>
            <a:t>Measure</a:t>
          </a:r>
          <a:endParaRPr lang="en-GB" dirty="0"/>
        </a:p>
      </dgm:t>
    </dgm:pt>
    <dgm:pt modelId="{0CE3F3C9-B7AB-4AA7-ADB7-2A198E1C20F7}" type="parTrans" cxnId="{576D5B0A-2FDC-47E2-B6FC-1AEF097FF59D}">
      <dgm:prSet/>
      <dgm:spPr/>
      <dgm:t>
        <a:bodyPr/>
        <a:lstStyle/>
        <a:p>
          <a:endParaRPr lang="en-GB"/>
        </a:p>
      </dgm:t>
    </dgm:pt>
    <dgm:pt modelId="{F37F3393-3301-4402-838C-620D771599A9}" type="sibTrans" cxnId="{576D5B0A-2FDC-47E2-B6FC-1AEF097FF59D}">
      <dgm:prSet/>
      <dgm:spPr/>
      <dgm:t>
        <a:bodyPr/>
        <a:lstStyle/>
        <a:p>
          <a:endParaRPr lang="en-GB"/>
        </a:p>
      </dgm:t>
    </dgm:pt>
    <dgm:pt modelId="{5B3D4B2B-0A88-4AA5-985B-68C2CE320908}">
      <dgm:prSet phldrT="[Text]"/>
      <dgm:spPr/>
      <dgm:t>
        <a:bodyPr/>
        <a:lstStyle/>
        <a:p>
          <a:r>
            <a:rPr lang="en-GB" dirty="0" smtClean="0"/>
            <a:t>Analyse</a:t>
          </a:r>
          <a:endParaRPr lang="en-GB" dirty="0"/>
        </a:p>
      </dgm:t>
    </dgm:pt>
    <dgm:pt modelId="{890E2EBB-9875-47B9-83E6-AF1E23E2D8E3}" type="parTrans" cxnId="{DEB47180-6FE0-47D4-ADB5-71E110A76AA2}">
      <dgm:prSet/>
      <dgm:spPr/>
      <dgm:t>
        <a:bodyPr/>
        <a:lstStyle/>
        <a:p>
          <a:endParaRPr lang="en-GB"/>
        </a:p>
      </dgm:t>
    </dgm:pt>
    <dgm:pt modelId="{F3D2470D-92D7-41F0-98B7-3FEB6C93D85D}" type="sibTrans" cxnId="{DEB47180-6FE0-47D4-ADB5-71E110A76AA2}">
      <dgm:prSet/>
      <dgm:spPr/>
      <dgm:t>
        <a:bodyPr/>
        <a:lstStyle/>
        <a:p>
          <a:endParaRPr lang="en-GB"/>
        </a:p>
      </dgm:t>
    </dgm:pt>
    <dgm:pt modelId="{DA4A47B0-3A3D-4FFB-B203-3FC03D2B8A44}">
      <dgm:prSet phldrT="[Text]"/>
      <dgm:spPr/>
      <dgm:t>
        <a:bodyPr/>
        <a:lstStyle/>
        <a:p>
          <a:r>
            <a:rPr lang="en-GB" dirty="0" smtClean="0"/>
            <a:t>Hypothesis</a:t>
          </a:r>
          <a:endParaRPr lang="en-GB" dirty="0"/>
        </a:p>
      </dgm:t>
    </dgm:pt>
    <dgm:pt modelId="{AFC21491-208F-4209-956C-57F41F8B94CB}" type="parTrans" cxnId="{848F4410-0426-4BFD-AB38-40A03D1654E8}">
      <dgm:prSet/>
      <dgm:spPr/>
      <dgm:t>
        <a:bodyPr/>
        <a:lstStyle/>
        <a:p>
          <a:endParaRPr lang="en-GB"/>
        </a:p>
      </dgm:t>
    </dgm:pt>
    <dgm:pt modelId="{11779D8D-9F36-41E0-9914-07B3FA6AA1C4}" type="sibTrans" cxnId="{848F4410-0426-4BFD-AB38-40A03D1654E8}">
      <dgm:prSet/>
      <dgm:spPr/>
      <dgm:t>
        <a:bodyPr/>
        <a:lstStyle/>
        <a:p>
          <a:endParaRPr lang="en-GB"/>
        </a:p>
      </dgm:t>
    </dgm:pt>
    <dgm:pt modelId="{C700B4A3-CE1F-4AA2-B406-D4DE1B9DD385}">
      <dgm:prSet phldrT="[Text]"/>
      <dgm:spPr/>
      <dgm:t>
        <a:bodyPr/>
        <a:lstStyle/>
        <a:p>
          <a:r>
            <a:rPr lang="en-GB" dirty="0" smtClean="0"/>
            <a:t>Change</a:t>
          </a:r>
          <a:endParaRPr lang="en-GB" dirty="0"/>
        </a:p>
      </dgm:t>
    </dgm:pt>
    <dgm:pt modelId="{E14E5568-68EC-4ED1-8D9E-B6717DCC7076}" type="parTrans" cxnId="{F54EFDFD-0611-4217-BA89-4ECD9C85559F}">
      <dgm:prSet/>
      <dgm:spPr/>
      <dgm:t>
        <a:bodyPr/>
        <a:lstStyle/>
        <a:p>
          <a:endParaRPr lang="en-GB"/>
        </a:p>
      </dgm:t>
    </dgm:pt>
    <dgm:pt modelId="{435BE530-14A1-4AB2-9B60-BCF16AB5BEFC}" type="sibTrans" cxnId="{F54EFDFD-0611-4217-BA89-4ECD9C85559F}">
      <dgm:prSet/>
      <dgm:spPr/>
      <dgm:t>
        <a:bodyPr/>
        <a:lstStyle/>
        <a:p>
          <a:endParaRPr lang="en-GB"/>
        </a:p>
      </dgm:t>
    </dgm:pt>
    <dgm:pt modelId="{8E56043C-93BD-4F00-BEE8-E3774595526F}">
      <dgm:prSet phldrT="[Text]"/>
      <dgm:spPr/>
      <dgm:t>
        <a:bodyPr/>
        <a:lstStyle/>
        <a:p>
          <a:r>
            <a:rPr lang="en-GB" dirty="0" smtClean="0"/>
            <a:t>Test</a:t>
          </a:r>
          <a:endParaRPr lang="en-GB" dirty="0"/>
        </a:p>
      </dgm:t>
    </dgm:pt>
    <dgm:pt modelId="{37BA5D7D-27B8-4D52-9765-2B1CDD51A1C4}" type="parTrans" cxnId="{AE0AFBF7-3022-4044-8D7C-F873E6F76E09}">
      <dgm:prSet/>
      <dgm:spPr/>
      <dgm:t>
        <a:bodyPr/>
        <a:lstStyle/>
        <a:p>
          <a:endParaRPr lang="en-GB"/>
        </a:p>
      </dgm:t>
    </dgm:pt>
    <dgm:pt modelId="{D6210012-2CE5-48E6-9588-81069BAA9216}" type="sibTrans" cxnId="{AE0AFBF7-3022-4044-8D7C-F873E6F76E09}">
      <dgm:prSet/>
      <dgm:spPr/>
      <dgm:t>
        <a:bodyPr/>
        <a:lstStyle/>
        <a:p>
          <a:endParaRPr lang="en-GB"/>
        </a:p>
      </dgm:t>
    </dgm:pt>
    <dgm:pt modelId="{50D1AE68-CD8C-46AE-8384-71FAF7E10460}" type="pres">
      <dgm:prSet presAssocID="{482A1170-A855-4C2F-84DB-49B6B158B8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63A199-A6AB-4466-A8A1-795012807494}" type="pres">
      <dgm:prSet presAssocID="{5884C313-22DF-4D95-99FA-833E8BD467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5291C3-58AB-448F-BF58-23B5814C9927}" type="pres">
      <dgm:prSet presAssocID="{F37F3393-3301-4402-838C-620D771599A9}" presName="sibTrans" presStyleLbl="sibTrans2D1" presStyleIdx="0" presStyleCnt="5"/>
      <dgm:spPr/>
      <dgm:t>
        <a:bodyPr/>
        <a:lstStyle/>
        <a:p>
          <a:endParaRPr lang="en-GB"/>
        </a:p>
      </dgm:t>
    </dgm:pt>
    <dgm:pt modelId="{90EA5593-C9E8-4D11-9182-2BFFBC06FEA6}" type="pres">
      <dgm:prSet presAssocID="{F37F3393-3301-4402-838C-620D771599A9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EDD86864-08BF-48EF-855E-1869BEDB2E9F}" type="pres">
      <dgm:prSet presAssocID="{5B3D4B2B-0A88-4AA5-985B-68C2CE3209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3937B-2C20-4653-8BB0-3821A582D089}" type="pres">
      <dgm:prSet presAssocID="{F3D2470D-92D7-41F0-98B7-3FEB6C93D85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1A40E45-98C6-4DB0-9E13-B9D47465C1BD}" type="pres">
      <dgm:prSet presAssocID="{F3D2470D-92D7-41F0-98B7-3FEB6C93D85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B9B84E8-5B97-4DEE-8023-491BEB4E1539}" type="pres">
      <dgm:prSet presAssocID="{DA4A47B0-3A3D-4FFB-B203-3FC03D2B8A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8C7E4-98DF-46C9-A62A-E1455A5E4474}" type="pres">
      <dgm:prSet presAssocID="{11779D8D-9F36-41E0-9914-07B3FA6AA1C4}" presName="sibTrans" presStyleLbl="sibTrans2D1" presStyleIdx="2" presStyleCnt="5"/>
      <dgm:spPr/>
      <dgm:t>
        <a:bodyPr/>
        <a:lstStyle/>
        <a:p>
          <a:endParaRPr lang="en-GB"/>
        </a:p>
      </dgm:t>
    </dgm:pt>
    <dgm:pt modelId="{7F934432-6D92-4939-A9F6-D07E18757EB8}" type="pres">
      <dgm:prSet presAssocID="{11779D8D-9F36-41E0-9914-07B3FA6AA1C4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BA34055-DDA3-440B-AE11-6EAEF6DDEE06}" type="pres">
      <dgm:prSet presAssocID="{C700B4A3-CE1F-4AA2-B406-D4DE1B9DD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8455D-F09E-4F46-9077-011B4BF8C340}" type="pres">
      <dgm:prSet presAssocID="{435BE530-14A1-4AB2-9B60-BCF16AB5BEFC}" presName="sibTrans" presStyleLbl="sibTrans2D1" presStyleIdx="3" presStyleCnt="5"/>
      <dgm:spPr/>
      <dgm:t>
        <a:bodyPr/>
        <a:lstStyle/>
        <a:p>
          <a:endParaRPr lang="en-GB"/>
        </a:p>
      </dgm:t>
    </dgm:pt>
    <dgm:pt modelId="{6DA93F9B-BA55-4EFF-B7EF-E9ECF7B88BF3}" type="pres">
      <dgm:prSet presAssocID="{435BE530-14A1-4AB2-9B60-BCF16AB5BEFC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92EFC29-AC30-45A5-A9D9-6A343FC28932}" type="pres">
      <dgm:prSet presAssocID="{8E56043C-93BD-4F00-BEE8-E377459552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C0951-7964-441C-97BC-47884650A6C9}" type="pres">
      <dgm:prSet presAssocID="{D6210012-2CE5-48E6-9588-81069BAA921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A3D14D65-2A75-4ECD-9A1E-78DA9D922DC9}" type="pres">
      <dgm:prSet presAssocID="{D6210012-2CE5-48E6-9588-81069BAA9216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2A615851-B86A-493C-A23D-279C672ADB1B}" type="presOf" srcId="{11779D8D-9F36-41E0-9914-07B3FA6AA1C4}" destId="{7F934432-6D92-4939-A9F6-D07E18757EB8}" srcOrd="1" destOrd="0" presId="urn:microsoft.com/office/officeart/2005/8/layout/cycle2"/>
    <dgm:cxn modelId="{5A5EC8BA-5471-45EA-AD42-0A9C02A88513}" type="presOf" srcId="{482A1170-A855-4C2F-84DB-49B6B158B813}" destId="{50D1AE68-CD8C-46AE-8384-71FAF7E10460}" srcOrd="0" destOrd="0" presId="urn:microsoft.com/office/officeart/2005/8/layout/cycle2"/>
    <dgm:cxn modelId="{B2C5A770-ED6A-40EF-A5B8-D2F362301AEB}" type="presOf" srcId="{8E56043C-93BD-4F00-BEE8-E3774595526F}" destId="{892EFC29-AC30-45A5-A9D9-6A343FC28932}" srcOrd="0" destOrd="0" presId="urn:microsoft.com/office/officeart/2005/8/layout/cycle2"/>
    <dgm:cxn modelId="{62F8EC0A-9DFB-447C-AD63-0D581593D67F}" type="presOf" srcId="{F3D2470D-92D7-41F0-98B7-3FEB6C93D85D}" destId="{21A40E45-98C6-4DB0-9E13-B9D47465C1BD}" srcOrd="1" destOrd="0" presId="urn:microsoft.com/office/officeart/2005/8/layout/cycle2"/>
    <dgm:cxn modelId="{60DFD938-E8F9-4E9F-AA89-515C4F29E48D}" type="presOf" srcId="{5884C313-22DF-4D95-99FA-833E8BD4675B}" destId="{BE63A199-A6AB-4466-A8A1-795012807494}" srcOrd="0" destOrd="0" presId="urn:microsoft.com/office/officeart/2005/8/layout/cycle2"/>
    <dgm:cxn modelId="{DEB47180-6FE0-47D4-ADB5-71E110A76AA2}" srcId="{482A1170-A855-4C2F-84DB-49B6B158B813}" destId="{5B3D4B2B-0A88-4AA5-985B-68C2CE320908}" srcOrd="1" destOrd="0" parTransId="{890E2EBB-9875-47B9-83E6-AF1E23E2D8E3}" sibTransId="{F3D2470D-92D7-41F0-98B7-3FEB6C93D85D}"/>
    <dgm:cxn modelId="{ECC682FB-D2D8-42BF-8BCF-4182DC1B6989}" type="presOf" srcId="{F3D2470D-92D7-41F0-98B7-3FEB6C93D85D}" destId="{E7C3937B-2C20-4653-8BB0-3821A582D089}" srcOrd="0" destOrd="0" presId="urn:microsoft.com/office/officeart/2005/8/layout/cycle2"/>
    <dgm:cxn modelId="{6A708EE5-56A5-4BD7-8BD0-116C6C76176B}" type="presOf" srcId="{F37F3393-3301-4402-838C-620D771599A9}" destId="{90EA5593-C9E8-4D11-9182-2BFFBC06FEA6}" srcOrd="1" destOrd="0" presId="urn:microsoft.com/office/officeart/2005/8/layout/cycle2"/>
    <dgm:cxn modelId="{36E4A783-1215-49D5-8453-1A5B24A6869E}" type="presOf" srcId="{DA4A47B0-3A3D-4FFB-B203-3FC03D2B8A44}" destId="{4B9B84E8-5B97-4DEE-8023-491BEB4E1539}" srcOrd="0" destOrd="0" presId="urn:microsoft.com/office/officeart/2005/8/layout/cycle2"/>
    <dgm:cxn modelId="{78E9DF17-99D2-4727-9BB8-618FAF033CC0}" type="presOf" srcId="{11779D8D-9F36-41E0-9914-07B3FA6AA1C4}" destId="{AF38C7E4-98DF-46C9-A62A-E1455A5E4474}" srcOrd="0" destOrd="0" presId="urn:microsoft.com/office/officeart/2005/8/layout/cycle2"/>
    <dgm:cxn modelId="{AE0AFBF7-3022-4044-8D7C-F873E6F76E09}" srcId="{482A1170-A855-4C2F-84DB-49B6B158B813}" destId="{8E56043C-93BD-4F00-BEE8-E3774595526F}" srcOrd="4" destOrd="0" parTransId="{37BA5D7D-27B8-4D52-9765-2B1CDD51A1C4}" sibTransId="{D6210012-2CE5-48E6-9588-81069BAA9216}"/>
    <dgm:cxn modelId="{16BE3BFA-7DA2-4EA0-A720-88B25948F246}" type="presOf" srcId="{C700B4A3-CE1F-4AA2-B406-D4DE1B9DD385}" destId="{1BA34055-DDA3-440B-AE11-6EAEF6DDEE06}" srcOrd="0" destOrd="0" presId="urn:microsoft.com/office/officeart/2005/8/layout/cycle2"/>
    <dgm:cxn modelId="{5728BB26-3AA4-4CBF-A896-4AA597228981}" type="presOf" srcId="{D6210012-2CE5-48E6-9588-81069BAA9216}" destId="{4E9C0951-7964-441C-97BC-47884650A6C9}" srcOrd="0" destOrd="0" presId="urn:microsoft.com/office/officeart/2005/8/layout/cycle2"/>
    <dgm:cxn modelId="{529AE6E6-584E-4F39-86A3-4161A731F55D}" type="presOf" srcId="{435BE530-14A1-4AB2-9B60-BCF16AB5BEFC}" destId="{6DA93F9B-BA55-4EFF-B7EF-E9ECF7B88BF3}" srcOrd="1" destOrd="0" presId="urn:microsoft.com/office/officeart/2005/8/layout/cycle2"/>
    <dgm:cxn modelId="{F54EFDFD-0611-4217-BA89-4ECD9C85559F}" srcId="{482A1170-A855-4C2F-84DB-49B6B158B813}" destId="{C700B4A3-CE1F-4AA2-B406-D4DE1B9DD385}" srcOrd="3" destOrd="0" parTransId="{E14E5568-68EC-4ED1-8D9E-B6717DCC7076}" sibTransId="{435BE530-14A1-4AB2-9B60-BCF16AB5BEFC}"/>
    <dgm:cxn modelId="{901DB6E6-4359-43AD-B457-C3E41ACEC229}" type="presOf" srcId="{D6210012-2CE5-48E6-9588-81069BAA9216}" destId="{A3D14D65-2A75-4ECD-9A1E-78DA9D922DC9}" srcOrd="1" destOrd="0" presId="urn:microsoft.com/office/officeart/2005/8/layout/cycle2"/>
    <dgm:cxn modelId="{9A08E3BB-30A0-4BBE-9FE3-D56BAE669A1A}" type="presOf" srcId="{5B3D4B2B-0A88-4AA5-985B-68C2CE320908}" destId="{EDD86864-08BF-48EF-855E-1869BEDB2E9F}" srcOrd="0" destOrd="0" presId="urn:microsoft.com/office/officeart/2005/8/layout/cycle2"/>
    <dgm:cxn modelId="{E4ACE075-11EE-4A4D-A2F0-A28730489611}" type="presOf" srcId="{435BE530-14A1-4AB2-9B60-BCF16AB5BEFC}" destId="{2448455D-F09E-4F46-9077-011B4BF8C340}" srcOrd="0" destOrd="0" presId="urn:microsoft.com/office/officeart/2005/8/layout/cycle2"/>
    <dgm:cxn modelId="{E8784D15-1D0B-46EF-82F0-62F3031518CB}" type="presOf" srcId="{F37F3393-3301-4402-838C-620D771599A9}" destId="{945291C3-58AB-448F-BF58-23B5814C9927}" srcOrd="0" destOrd="0" presId="urn:microsoft.com/office/officeart/2005/8/layout/cycle2"/>
    <dgm:cxn modelId="{848F4410-0426-4BFD-AB38-40A03D1654E8}" srcId="{482A1170-A855-4C2F-84DB-49B6B158B813}" destId="{DA4A47B0-3A3D-4FFB-B203-3FC03D2B8A44}" srcOrd="2" destOrd="0" parTransId="{AFC21491-208F-4209-956C-57F41F8B94CB}" sibTransId="{11779D8D-9F36-41E0-9914-07B3FA6AA1C4}"/>
    <dgm:cxn modelId="{576D5B0A-2FDC-47E2-B6FC-1AEF097FF59D}" srcId="{482A1170-A855-4C2F-84DB-49B6B158B813}" destId="{5884C313-22DF-4D95-99FA-833E8BD4675B}" srcOrd="0" destOrd="0" parTransId="{0CE3F3C9-B7AB-4AA7-ADB7-2A198E1C20F7}" sibTransId="{F37F3393-3301-4402-838C-620D771599A9}"/>
    <dgm:cxn modelId="{0B72C2B9-FE49-4259-A4B8-420034BA171B}" type="presParOf" srcId="{50D1AE68-CD8C-46AE-8384-71FAF7E10460}" destId="{BE63A199-A6AB-4466-A8A1-795012807494}" srcOrd="0" destOrd="0" presId="urn:microsoft.com/office/officeart/2005/8/layout/cycle2"/>
    <dgm:cxn modelId="{F878A341-97F7-417E-9CBA-69AF4A994F59}" type="presParOf" srcId="{50D1AE68-CD8C-46AE-8384-71FAF7E10460}" destId="{945291C3-58AB-448F-BF58-23B5814C9927}" srcOrd="1" destOrd="0" presId="urn:microsoft.com/office/officeart/2005/8/layout/cycle2"/>
    <dgm:cxn modelId="{C6A31039-0E95-4892-8995-C24465EB98FA}" type="presParOf" srcId="{945291C3-58AB-448F-BF58-23B5814C9927}" destId="{90EA5593-C9E8-4D11-9182-2BFFBC06FEA6}" srcOrd="0" destOrd="0" presId="urn:microsoft.com/office/officeart/2005/8/layout/cycle2"/>
    <dgm:cxn modelId="{1CAED5BD-61A3-48D7-87F4-995639B66A2A}" type="presParOf" srcId="{50D1AE68-CD8C-46AE-8384-71FAF7E10460}" destId="{EDD86864-08BF-48EF-855E-1869BEDB2E9F}" srcOrd="2" destOrd="0" presId="urn:microsoft.com/office/officeart/2005/8/layout/cycle2"/>
    <dgm:cxn modelId="{762E6B15-FAE3-4CAA-879F-D901B8184337}" type="presParOf" srcId="{50D1AE68-CD8C-46AE-8384-71FAF7E10460}" destId="{E7C3937B-2C20-4653-8BB0-3821A582D089}" srcOrd="3" destOrd="0" presId="urn:microsoft.com/office/officeart/2005/8/layout/cycle2"/>
    <dgm:cxn modelId="{7AD709AB-78EF-46DE-AD7B-F0FF7D0F33E6}" type="presParOf" srcId="{E7C3937B-2C20-4653-8BB0-3821A582D089}" destId="{21A40E45-98C6-4DB0-9E13-B9D47465C1BD}" srcOrd="0" destOrd="0" presId="urn:microsoft.com/office/officeart/2005/8/layout/cycle2"/>
    <dgm:cxn modelId="{149325C2-933C-4396-80E5-11EF37D19B03}" type="presParOf" srcId="{50D1AE68-CD8C-46AE-8384-71FAF7E10460}" destId="{4B9B84E8-5B97-4DEE-8023-491BEB4E1539}" srcOrd="4" destOrd="0" presId="urn:microsoft.com/office/officeart/2005/8/layout/cycle2"/>
    <dgm:cxn modelId="{8322A1D5-2464-4598-AE88-D8442F457B2F}" type="presParOf" srcId="{50D1AE68-CD8C-46AE-8384-71FAF7E10460}" destId="{AF38C7E4-98DF-46C9-A62A-E1455A5E4474}" srcOrd="5" destOrd="0" presId="urn:microsoft.com/office/officeart/2005/8/layout/cycle2"/>
    <dgm:cxn modelId="{7E2E5FEE-A517-48C8-91A4-CC9B600E05AA}" type="presParOf" srcId="{AF38C7E4-98DF-46C9-A62A-E1455A5E4474}" destId="{7F934432-6D92-4939-A9F6-D07E18757EB8}" srcOrd="0" destOrd="0" presId="urn:microsoft.com/office/officeart/2005/8/layout/cycle2"/>
    <dgm:cxn modelId="{0F26AC37-5146-4A1D-ADFA-2CC201F0EAA1}" type="presParOf" srcId="{50D1AE68-CD8C-46AE-8384-71FAF7E10460}" destId="{1BA34055-DDA3-440B-AE11-6EAEF6DDEE06}" srcOrd="6" destOrd="0" presId="urn:microsoft.com/office/officeart/2005/8/layout/cycle2"/>
    <dgm:cxn modelId="{A1D23BC6-4C8B-4418-AB18-4B5C7A678F6A}" type="presParOf" srcId="{50D1AE68-CD8C-46AE-8384-71FAF7E10460}" destId="{2448455D-F09E-4F46-9077-011B4BF8C340}" srcOrd="7" destOrd="0" presId="urn:microsoft.com/office/officeart/2005/8/layout/cycle2"/>
    <dgm:cxn modelId="{803EEEBE-7F60-46EF-92D1-BF38628897A2}" type="presParOf" srcId="{2448455D-F09E-4F46-9077-011B4BF8C340}" destId="{6DA93F9B-BA55-4EFF-B7EF-E9ECF7B88BF3}" srcOrd="0" destOrd="0" presId="urn:microsoft.com/office/officeart/2005/8/layout/cycle2"/>
    <dgm:cxn modelId="{4FFBEC5D-2BF0-4189-B750-5A8B3E657F3D}" type="presParOf" srcId="{50D1AE68-CD8C-46AE-8384-71FAF7E10460}" destId="{892EFC29-AC30-45A5-A9D9-6A343FC28932}" srcOrd="8" destOrd="0" presId="urn:microsoft.com/office/officeart/2005/8/layout/cycle2"/>
    <dgm:cxn modelId="{DFEEC927-7989-4FCF-B569-9363D0702D54}" type="presParOf" srcId="{50D1AE68-CD8C-46AE-8384-71FAF7E10460}" destId="{4E9C0951-7964-441C-97BC-47884650A6C9}" srcOrd="9" destOrd="0" presId="urn:microsoft.com/office/officeart/2005/8/layout/cycle2"/>
    <dgm:cxn modelId="{04C1D979-823C-4620-A077-9CD45B2BFA77}" type="presParOf" srcId="{4E9C0951-7964-441C-97BC-47884650A6C9}" destId="{A3D14D65-2A75-4ECD-9A1E-78DA9D922D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3A199-A6AB-4466-A8A1-795012807494}">
      <dsp:nvSpPr>
        <dsp:cNvPr id="0" name=""/>
        <dsp:cNvSpPr/>
      </dsp:nvSpPr>
      <dsp:spPr>
        <a:xfrm>
          <a:off x="3374417" y="1942"/>
          <a:ext cx="1480765" cy="148076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Measure</a:t>
          </a:r>
          <a:endParaRPr lang="en-GB" sz="1700" kern="1200" dirty="0"/>
        </a:p>
      </dsp:txBody>
      <dsp:txXfrm>
        <a:off x="3591270" y="218795"/>
        <a:ext cx="1047059" cy="1047059"/>
      </dsp:txXfrm>
    </dsp:sp>
    <dsp:sp modelId="{945291C3-58AB-448F-BF58-23B5814C9927}">
      <dsp:nvSpPr>
        <dsp:cNvPr id="0" name=""/>
        <dsp:cNvSpPr/>
      </dsp:nvSpPr>
      <dsp:spPr>
        <a:xfrm rot="2160000">
          <a:off x="4808444" y="1139496"/>
          <a:ext cx="393889" cy="499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819728" y="1204720"/>
        <a:ext cx="275722" cy="299854"/>
      </dsp:txXfrm>
    </dsp:sp>
    <dsp:sp modelId="{EDD86864-08BF-48EF-855E-1869BEDB2E9F}">
      <dsp:nvSpPr>
        <dsp:cNvPr id="0" name=""/>
        <dsp:cNvSpPr/>
      </dsp:nvSpPr>
      <dsp:spPr>
        <a:xfrm>
          <a:off x="5173633" y="1309149"/>
          <a:ext cx="1480765" cy="148076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Analyse</a:t>
          </a:r>
          <a:endParaRPr lang="en-GB" sz="1700" kern="1200" dirty="0"/>
        </a:p>
      </dsp:txBody>
      <dsp:txXfrm>
        <a:off x="5390486" y="1526002"/>
        <a:ext cx="1047059" cy="1047059"/>
      </dsp:txXfrm>
    </dsp:sp>
    <dsp:sp modelId="{E7C3937B-2C20-4653-8BB0-3821A582D089}">
      <dsp:nvSpPr>
        <dsp:cNvPr id="0" name=""/>
        <dsp:cNvSpPr/>
      </dsp:nvSpPr>
      <dsp:spPr>
        <a:xfrm rot="6480000">
          <a:off x="5376896" y="2846603"/>
          <a:ext cx="393889" cy="499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29872"/>
                <a:satOff val="164"/>
                <a:lumOff val="12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29872"/>
                <a:satOff val="164"/>
                <a:lumOff val="12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29872"/>
                <a:satOff val="164"/>
                <a:lumOff val="12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5454237" y="2890363"/>
        <a:ext cx="275722" cy="299854"/>
      </dsp:txXfrm>
    </dsp:sp>
    <dsp:sp modelId="{4B9B84E8-5B97-4DEE-8023-491BEB4E1539}">
      <dsp:nvSpPr>
        <dsp:cNvPr id="0" name=""/>
        <dsp:cNvSpPr/>
      </dsp:nvSpPr>
      <dsp:spPr>
        <a:xfrm>
          <a:off x="4486394" y="3424255"/>
          <a:ext cx="1480765" cy="148076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Hypothesis</a:t>
          </a:r>
          <a:endParaRPr lang="en-GB" sz="1700" kern="1200" dirty="0"/>
        </a:p>
      </dsp:txBody>
      <dsp:txXfrm>
        <a:off x="4703247" y="3641108"/>
        <a:ext cx="1047059" cy="1047059"/>
      </dsp:txXfrm>
    </dsp:sp>
    <dsp:sp modelId="{AF38C7E4-98DF-46C9-A62A-E1455A5E4474}">
      <dsp:nvSpPr>
        <dsp:cNvPr id="0" name=""/>
        <dsp:cNvSpPr/>
      </dsp:nvSpPr>
      <dsp:spPr>
        <a:xfrm rot="10800000">
          <a:off x="3929002" y="3914758"/>
          <a:ext cx="393889" cy="499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59745"/>
                <a:satOff val="327"/>
                <a:lumOff val="25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59745"/>
                <a:satOff val="327"/>
                <a:lumOff val="25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59745"/>
                <a:satOff val="327"/>
                <a:lumOff val="25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4047169" y="4014710"/>
        <a:ext cx="275722" cy="299854"/>
      </dsp:txXfrm>
    </dsp:sp>
    <dsp:sp modelId="{1BA34055-DDA3-440B-AE11-6EAEF6DDEE06}">
      <dsp:nvSpPr>
        <dsp:cNvPr id="0" name=""/>
        <dsp:cNvSpPr/>
      </dsp:nvSpPr>
      <dsp:spPr>
        <a:xfrm>
          <a:off x="2262440" y="3424255"/>
          <a:ext cx="1480765" cy="148076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Change</a:t>
          </a:r>
          <a:endParaRPr lang="en-GB" sz="1700" kern="1200" dirty="0"/>
        </a:p>
      </dsp:txBody>
      <dsp:txXfrm>
        <a:off x="2479293" y="3641108"/>
        <a:ext cx="1047059" cy="1047059"/>
      </dsp:txXfrm>
    </dsp:sp>
    <dsp:sp modelId="{2448455D-F09E-4F46-9077-011B4BF8C340}">
      <dsp:nvSpPr>
        <dsp:cNvPr id="0" name=""/>
        <dsp:cNvSpPr/>
      </dsp:nvSpPr>
      <dsp:spPr>
        <a:xfrm rot="15120000">
          <a:off x="2465703" y="2867808"/>
          <a:ext cx="393889" cy="499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59745"/>
                <a:satOff val="327"/>
                <a:lumOff val="25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59745"/>
                <a:satOff val="327"/>
                <a:lumOff val="25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59745"/>
                <a:satOff val="327"/>
                <a:lumOff val="25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543044" y="3023952"/>
        <a:ext cx="275722" cy="299854"/>
      </dsp:txXfrm>
    </dsp:sp>
    <dsp:sp modelId="{892EFC29-AC30-45A5-A9D9-6A343FC28932}">
      <dsp:nvSpPr>
        <dsp:cNvPr id="0" name=""/>
        <dsp:cNvSpPr/>
      </dsp:nvSpPr>
      <dsp:spPr>
        <a:xfrm>
          <a:off x="1575200" y="1309149"/>
          <a:ext cx="1480765" cy="148076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Test</a:t>
          </a:r>
          <a:endParaRPr lang="en-GB" sz="1700" kern="1200" dirty="0"/>
        </a:p>
      </dsp:txBody>
      <dsp:txXfrm>
        <a:off x="1792053" y="1526002"/>
        <a:ext cx="1047059" cy="1047059"/>
      </dsp:txXfrm>
    </dsp:sp>
    <dsp:sp modelId="{4E9C0951-7964-441C-97BC-47884650A6C9}">
      <dsp:nvSpPr>
        <dsp:cNvPr id="0" name=""/>
        <dsp:cNvSpPr/>
      </dsp:nvSpPr>
      <dsp:spPr>
        <a:xfrm rot="19440000">
          <a:off x="3009228" y="1152602"/>
          <a:ext cx="393889" cy="4997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29872"/>
                <a:satOff val="164"/>
                <a:lumOff val="12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29872"/>
                <a:satOff val="164"/>
                <a:lumOff val="12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29872"/>
                <a:satOff val="164"/>
                <a:lumOff val="12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020512" y="1287282"/>
        <a:ext cx="275722" cy="29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93D3-018E-4537-BBE2-87BF29D2ABC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2658-4F3E-4B98-8A39-A19B3F417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2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We</a:t>
            </a:r>
            <a:r>
              <a:rPr lang="en-GB" baseline="0" dirty="0" smtClean="0"/>
              <a:t> need to know if this is going to happen again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We need to know why this happened this time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How do we do this?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252AB-2D92-407D-B33E-F6EE017968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1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Algorithmic Performance can be helped with profilers etc. in my experience a very rare performance issue in a production system</a:t>
            </a:r>
          </a:p>
          <a:p>
            <a:r>
              <a:rPr lang="en-GB" dirty="0" smtClean="0"/>
              <a:t>Resource Limitations require tuning and ability to scale yourself out of the problem (See scalability)</a:t>
            </a:r>
          </a:p>
          <a:p>
            <a:r>
              <a:rPr lang="en-GB" dirty="0" smtClean="0"/>
              <a:t>If</a:t>
            </a:r>
            <a:r>
              <a:rPr lang="en-GB" baseline="0" dirty="0" smtClean="0"/>
              <a:t> you can’t scale you will hit a wall</a:t>
            </a:r>
          </a:p>
          <a:p>
            <a:r>
              <a:rPr lang="en-GB" baseline="0" dirty="0" smtClean="0"/>
              <a:t>Resource contention requires careful tuning as you can’t scale your way out of this problem you must architect and design your system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7E3D8-9004-4110-B065-24C19670116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0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7E3D8-9004-4110-B065-24C19670116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We</a:t>
            </a:r>
            <a:r>
              <a:rPr lang="en-GB" baseline="0" dirty="0" smtClean="0"/>
              <a:t> need to know if this is going to happen again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We need to know why this happened this time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How do we do this?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252AB-2D92-407D-B33E-F6EE017968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3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833" y="254197"/>
            <a:ext cx="7235575" cy="18211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833" y="2276671"/>
            <a:ext cx="7235575" cy="62064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4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2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8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6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73820" y="342687"/>
            <a:ext cx="7235575" cy="18211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3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8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01642" cy="377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3D34-D0C2-48A3-A153-3AD3D35D4FBA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4A97-3A5B-4C67-A6BF-887EFC7C2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28" y="553969"/>
            <a:ext cx="7886700" cy="1325563"/>
          </a:xfrm>
        </p:spPr>
        <p:txBody>
          <a:bodyPr>
            <a:noAutofit/>
          </a:bodyPr>
          <a:lstStyle/>
          <a:p>
            <a:r>
              <a:rPr lang="en-GB" dirty="0" err="1"/>
              <a:t>GlassFish</a:t>
            </a:r>
            <a:r>
              <a:rPr lang="en-GB" dirty="0"/>
              <a:t> Performance Tuning: Tips from the Field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709" y="2400300"/>
            <a:ext cx="4912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Steve Millidge :  Founder Payara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880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3886200" cy="4351338"/>
          </a:xfrm>
        </p:spPr>
        <p:txBody>
          <a:bodyPr/>
          <a:lstStyle/>
          <a:p>
            <a:r>
              <a:rPr lang="en-GB" dirty="0" smtClean="0"/>
              <a:t>Analyse data to correlate issues</a:t>
            </a:r>
          </a:p>
          <a:p>
            <a:r>
              <a:rPr lang="en-GB" dirty="0" smtClean="0"/>
              <a:t>Use tools during the performance issue</a:t>
            </a:r>
          </a:p>
          <a:p>
            <a:r>
              <a:rPr lang="en-GB" dirty="0" smtClean="0"/>
              <a:t>Use historical data for trends</a:t>
            </a:r>
          </a:p>
          <a:p>
            <a:r>
              <a:rPr lang="en-GB" dirty="0" smtClean="0"/>
              <a:t>Look for evidence of Barriers</a:t>
            </a:r>
          </a:p>
          <a:p>
            <a:endParaRPr lang="en-GB" dirty="0"/>
          </a:p>
        </p:txBody>
      </p:sp>
      <p:pic>
        <p:nvPicPr>
          <p:cNvPr id="2050" name="Picture 2" descr="Z:\Desktop\VMData\My Documents\Downloads\Fotolia_45443441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21977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3886200" cy="4351338"/>
          </a:xfrm>
        </p:spPr>
        <p:txBody>
          <a:bodyPr/>
          <a:lstStyle/>
          <a:p>
            <a:r>
              <a:rPr lang="en-GB" dirty="0" smtClean="0"/>
              <a:t>Use EVIDENCE from tools</a:t>
            </a:r>
          </a:p>
          <a:p>
            <a:r>
              <a:rPr lang="en-GB" dirty="0" smtClean="0"/>
              <a:t>Create a causal hypothesis</a:t>
            </a:r>
          </a:p>
          <a:p>
            <a:r>
              <a:rPr lang="en-GB" dirty="0" smtClean="0"/>
              <a:t>Determine fix that will mitigate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1026" name="Picture 2" descr="Z:\Desktop\VMData\My Documents\Downloads\Fotolia_40737098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75" y="2204864"/>
            <a:ext cx="407797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070475" cy="4525963"/>
          </a:xfrm>
        </p:spPr>
        <p:txBody>
          <a:bodyPr/>
          <a:lstStyle/>
          <a:p>
            <a:r>
              <a:rPr lang="en-GB" dirty="0" smtClean="0"/>
              <a:t>Change ONE thing</a:t>
            </a:r>
          </a:p>
          <a:p>
            <a:r>
              <a:rPr lang="en-GB" dirty="0" smtClean="0"/>
              <a:t>Configuration </a:t>
            </a:r>
            <a:r>
              <a:rPr lang="en-GB" sz="2400" dirty="0" smtClean="0"/>
              <a:t>Changes</a:t>
            </a:r>
            <a:endParaRPr lang="en-GB" dirty="0" smtClean="0"/>
          </a:p>
          <a:p>
            <a:pPr lvl="1"/>
            <a:r>
              <a:rPr lang="en-GB" dirty="0" smtClean="0"/>
              <a:t>Try these first</a:t>
            </a:r>
          </a:p>
          <a:p>
            <a:pPr lvl="1"/>
            <a:r>
              <a:rPr lang="en-GB" dirty="0" smtClean="0"/>
              <a:t>Many </a:t>
            </a:r>
            <a:r>
              <a:rPr lang="en-GB" dirty="0" err="1" smtClean="0"/>
              <a:t>Many</a:t>
            </a:r>
            <a:r>
              <a:rPr lang="en-GB" dirty="0" smtClean="0"/>
              <a:t> things in App Servers to change</a:t>
            </a:r>
          </a:p>
          <a:p>
            <a:r>
              <a:rPr lang="en-GB" dirty="0" smtClean="0"/>
              <a:t>Code Changes</a:t>
            </a:r>
          </a:p>
          <a:p>
            <a:pPr lvl="1"/>
            <a:r>
              <a:rPr lang="en-GB" dirty="0" smtClean="0"/>
              <a:t>Only optimise when you have evidence</a:t>
            </a:r>
          </a:p>
          <a:p>
            <a:r>
              <a:rPr lang="en-GB" dirty="0" smtClean="0"/>
              <a:t>Document all Changes</a:t>
            </a:r>
            <a:endParaRPr lang="en-GB" dirty="0"/>
          </a:p>
        </p:txBody>
      </p:sp>
      <p:pic>
        <p:nvPicPr>
          <p:cNvPr id="3074" name="Picture 2" descr="Z:\Desktop\VMData\My Documents\Downloads\Fotolia_3398322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88" y="2420888"/>
            <a:ext cx="3288951" cy="2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825625"/>
            <a:ext cx="8001000" cy="3773488"/>
          </a:xfrm>
        </p:spPr>
        <p:txBody>
          <a:bodyPr/>
          <a:lstStyle/>
          <a:p>
            <a:r>
              <a:rPr lang="en-GB" dirty="0" smtClean="0"/>
              <a:t>Create reproducible test case</a:t>
            </a:r>
          </a:p>
          <a:p>
            <a:pPr lvl="1"/>
            <a:r>
              <a:rPr lang="en-GB" dirty="0" smtClean="0"/>
              <a:t>(If Possible)</a:t>
            </a:r>
          </a:p>
          <a:p>
            <a:r>
              <a:rPr lang="en-GB" dirty="0" smtClean="0"/>
              <a:t>Test Before and After</a:t>
            </a:r>
          </a:p>
          <a:p>
            <a:r>
              <a:rPr lang="en-GB" dirty="0" smtClean="0"/>
              <a:t>Gather Evidence of effect of Change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</a:t>
            </a:r>
            <a:r>
              <a:rPr lang="en-GB" dirty="0" smtClean="0"/>
              <a:t>Measure </a:t>
            </a:r>
            <a:r>
              <a:rPr lang="en-GB" dirty="0" err="1" smtClean="0"/>
              <a:t>GlassFish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 descr="Z:\SharedData\downloads\Fotolia_1717595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346307" cy="43075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624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JVM Tools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8046" y="1779813"/>
            <a:ext cx="7747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JPS – Discover running Java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Jstack</a:t>
            </a:r>
            <a:r>
              <a:rPr lang="en-GB" sz="3200" dirty="0" smtClean="0"/>
              <a:t> – View Stack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Jstat</a:t>
            </a:r>
            <a:r>
              <a:rPr lang="en-GB" sz="3200" dirty="0" smtClean="0"/>
              <a:t> – view Garbage collection and other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JVisual</a:t>
            </a:r>
            <a:r>
              <a:rPr lang="en-GB" sz="3200" dirty="0" smtClean="0"/>
              <a:t> 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Mission Control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908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in </a:t>
            </a:r>
            <a:r>
              <a:rPr lang="en-GB" dirty="0" err="1" smtClean="0"/>
              <a:t>JVisualVM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43199" y="1506023"/>
            <a:ext cx="297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Install all the available Plugins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2" y="2123587"/>
            <a:ext cx="4123529" cy="2734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8" y="2831586"/>
            <a:ext cx="4543482" cy="30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Check Monitoring</a:t>
            </a:r>
          </a:p>
          <a:p>
            <a:pPr lvl="1"/>
            <a:r>
              <a:rPr lang="en-GB" altLang="en-US" dirty="0" smtClean="0"/>
              <a:t>get server.monitoring-service.module-monitoring-levels.*</a:t>
            </a:r>
          </a:p>
          <a:p>
            <a:r>
              <a:rPr lang="en-GB" altLang="en-US" dirty="0" smtClean="0"/>
              <a:t>Switch Monitoring On</a:t>
            </a:r>
          </a:p>
          <a:p>
            <a:pPr lvl="1"/>
            <a:r>
              <a:rPr lang="en-GB" altLang="en-US" dirty="0" smtClean="0"/>
              <a:t>set </a:t>
            </a:r>
            <a:r>
              <a:rPr lang="en-GB" altLang="en-US" dirty="0" err="1" smtClean="0"/>
              <a:t>server.monitoring</a:t>
            </a:r>
            <a:r>
              <a:rPr lang="en-GB" altLang="en-US" dirty="0" smtClean="0"/>
              <a:t>-</a:t>
            </a:r>
            <a:r>
              <a:rPr lang="en-GB" altLang="en-US" dirty="0" err="1" smtClean="0"/>
              <a:t>service.module</a:t>
            </a:r>
            <a:r>
              <a:rPr lang="en-GB" altLang="en-US" dirty="0" smtClean="0"/>
              <a:t>-monitoring-</a:t>
            </a:r>
            <a:r>
              <a:rPr lang="en-GB" altLang="en-US" dirty="0" err="1" smtClean="0"/>
              <a:t>levels.jvm</a:t>
            </a:r>
            <a:r>
              <a:rPr lang="en-GB" altLang="en-US" dirty="0" smtClean="0"/>
              <a:t>=HIGH</a:t>
            </a:r>
          </a:p>
          <a:p>
            <a:r>
              <a:rPr lang="en-GB" altLang="en-US" dirty="0" smtClean="0"/>
              <a:t>Monitor</a:t>
            </a:r>
          </a:p>
          <a:p>
            <a:pPr lvl="1"/>
            <a:r>
              <a:rPr lang="en-GB" altLang="en-US" dirty="0" smtClean="0"/>
              <a:t>Monitor –type </a:t>
            </a:r>
            <a:r>
              <a:rPr lang="en-GB" altLang="en-US" dirty="0" err="1" smtClean="0"/>
              <a:t>jvm</a:t>
            </a:r>
            <a:endParaRPr lang="en-GB" altLang="en-US" dirty="0" smtClean="0"/>
          </a:p>
          <a:p>
            <a:endParaRPr lang="en-GB" altLang="en-US" dirty="0" smtClean="0"/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209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Enable Monitoring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2" y="1569940"/>
            <a:ext cx="9013728" cy="50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Data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1279413"/>
            <a:ext cx="8857944" cy="49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Day at Work</a:t>
            </a:r>
            <a:endParaRPr lang="en-GB" dirty="0"/>
          </a:p>
        </p:txBody>
      </p:sp>
      <p:pic>
        <p:nvPicPr>
          <p:cNvPr id="3" name="Picture 4" descr="Fotolia_9193576_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843337" cy="48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  Interface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5" y="1304413"/>
            <a:ext cx="8046690" cy="4526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6000749"/>
            <a:ext cx="536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You can CURL commands if desperate!!!!!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01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Change</a:t>
            </a:r>
            <a:endParaRPr lang="en-GB" dirty="0"/>
          </a:p>
        </p:txBody>
      </p:sp>
      <p:pic>
        <p:nvPicPr>
          <p:cNvPr id="4" name="Picture 2" descr="Z:\Desktop\VMData\My Documents\Downloads\Fotolia_3398322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8" y="1441882"/>
            <a:ext cx="5202103" cy="44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JVM Parameters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7" y="1374369"/>
            <a:ext cx="7883405" cy="44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JVM Tuning options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8457" y="1787979"/>
            <a:ext cx="58362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-server : Out of the box </a:t>
            </a:r>
            <a:r>
              <a:rPr lang="en-GB" dirty="0" err="1" smtClean="0"/>
              <a:t>GlassFish</a:t>
            </a:r>
            <a:r>
              <a:rPr lang="en-GB" dirty="0" smtClean="0"/>
              <a:t> uses –client for the 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 Max/Min Heap Sizes to be similar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-Xmx2048m –Xms2048m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JDK 7?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Set Perm Gem Max and Min to be similar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dirty="0" err="1" smtClean="0"/>
              <a:t>XX:PermSize</a:t>
            </a:r>
            <a:r>
              <a:rPr lang="en-GB" dirty="0" smtClean="0"/>
              <a:t>=256m –</a:t>
            </a:r>
            <a:r>
              <a:rPr lang="en-GB" dirty="0" err="1" smtClean="0"/>
              <a:t>XX:MaxPermSize</a:t>
            </a:r>
            <a:r>
              <a:rPr lang="en-GB" dirty="0" smtClean="0"/>
              <a:t>=256m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Large Heaps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G1GC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Log Garbage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dirty="0" err="1" smtClean="0"/>
              <a:t>verbose:gc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dirty="0" err="1" smtClean="0"/>
              <a:t>Xloggc</a:t>
            </a:r>
            <a:r>
              <a:rPr lang="en-GB" dirty="0" smtClean="0"/>
              <a:t>:/</a:t>
            </a:r>
            <a:r>
              <a:rPr lang="en-GB" dirty="0" err="1" smtClean="0"/>
              <a:t>path_to_log</a:t>
            </a:r>
            <a:r>
              <a:rPr lang="en-GB" dirty="0" smtClean="0"/>
              <a:t>/gc.log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-XX:+</a:t>
            </a:r>
            <a:r>
              <a:rPr lang="en-GB" dirty="0" err="1" smtClean="0"/>
              <a:t>PrintGCDetails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-XX:+</a:t>
            </a:r>
            <a:r>
              <a:rPr lang="en-GB" dirty="0" err="1" smtClean="0"/>
              <a:t>PrintGCDateStamps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Heap Dump on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-XX:+</a:t>
            </a:r>
            <a:r>
              <a:rPr lang="en-GB" dirty="0" err="1" smtClean="0"/>
              <a:t>HeapDumpOnOutOfMemoryError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-</a:t>
            </a:r>
            <a:r>
              <a:rPr lang="en-GB" dirty="0" err="1" smtClean="0"/>
              <a:t>XX:HeapDumpPath</a:t>
            </a:r>
            <a:r>
              <a:rPr lang="en-GB" dirty="0" smtClean="0"/>
              <a:t>=/opt/dumps/</a:t>
            </a:r>
            <a:r>
              <a:rPr lang="en-GB" dirty="0" err="1" smtClean="0"/>
              <a:t>gf.hprof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75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GlassFish</a:t>
            </a:r>
            <a:r>
              <a:rPr lang="en-GB" dirty="0" smtClean="0"/>
              <a:t> Settings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0293" y="1506023"/>
            <a:ext cx="773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Turn off Auto-deploy and dynamic application reloading in production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19722"/>
            <a:ext cx="8213348" cy="46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1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Modify default-web.xml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3045278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Turn off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Set </a:t>
            </a:r>
            <a:r>
              <a:rPr lang="en-GB" sz="2400" dirty="0" err="1" smtClean="0"/>
              <a:t>genStrAsCharArray</a:t>
            </a:r>
            <a:r>
              <a:rPr lang="en-GB" sz="2400" dirty="0" smtClean="0"/>
              <a:t> to true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560107" y="1864570"/>
            <a:ext cx="8203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${domain-home}/</a:t>
            </a:r>
            <a:r>
              <a:rPr lang="en-GB" sz="3600" dirty="0" err="1"/>
              <a:t>config</a:t>
            </a:r>
            <a:r>
              <a:rPr lang="en-GB" sz="3600" dirty="0"/>
              <a:t>/default-web.xml</a:t>
            </a:r>
          </a:p>
        </p:txBody>
      </p:sp>
    </p:spTree>
    <p:extLst>
      <p:ext uri="{BB962C8B-B14F-4D97-AF65-F5344CB8AC3E}">
        <p14:creationId xmlns:p14="http://schemas.microsoft.com/office/powerpoint/2010/main" val="47914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Level Grizzly Tuning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443183"/>
            <a:ext cx="8682912" cy="48841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75907" y="4906736"/>
            <a:ext cx="1557435" cy="48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49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 Tuning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5" y="1483275"/>
            <a:ext cx="8980885" cy="50517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8191" y="3699545"/>
            <a:ext cx="2961314" cy="2122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 Thread Pool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9" y="1927452"/>
            <a:ext cx="8591245" cy="483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536" y="3298372"/>
            <a:ext cx="385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Can be set similar to HTTP workers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For example Apache Workers if </a:t>
            </a:r>
            <a:r>
              <a:rPr lang="en-GB" dirty="0" err="1" smtClean="0">
                <a:solidFill>
                  <a:srgbClr val="FF0000"/>
                </a:solidFill>
              </a:rPr>
              <a:t>proxied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51364" y="4751614"/>
            <a:ext cx="1387929" cy="930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80114" y="3944703"/>
            <a:ext cx="530537" cy="1247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4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 HTTP Keep Alive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9" y="1490923"/>
            <a:ext cx="8743185" cy="491804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43250" y="3526971"/>
            <a:ext cx="2179864" cy="955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86100" y="4490357"/>
            <a:ext cx="2106386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49636" y="4980214"/>
            <a:ext cx="1608364" cy="375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15150" y="4784271"/>
            <a:ext cx="160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Protect from Malicious Attacks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4461" y="3028183"/>
            <a:ext cx="16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Tune Keep Alive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06786" y="3490818"/>
            <a:ext cx="1247675" cy="436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2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Fotolia_597283_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775325" cy="6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43438" y="260350"/>
            <a:ext cx="4103687" cy="2952750"/>
          </a:xfrm>
          <a:prstGeom prst="wedgeEllipseCallout">
            <a:avLst>
              <a:gd name="adj1" fmla="val -74139"/>
              <a:gd name="adj2" fmla="val 3134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altLang="en-US" sz="4400"/>
              <a:t>It’s All Gone to *#*@!</a:t>
            </a:r>
          </a:p>
        </p:txBody>
      </p:sp>
    </p:spTree>
    <p:extLst>
      <p:ext uri="{BB962C8B-B14F-4D97-AF65-F5344CB8AC3E}">
        <p14:creationId xmlns:p14="http://schemas.microsoft.com/office/powerpoint/2010/main" val="9879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 Logging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3" y="1395736"/>
            <a:ext cx="8883377" cy="49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Log Flush Frequency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6" y="1690689"/>
            <a:ext cx="8672088" cy="48780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22814" y="5061857"/>
            <a:ext cx="2163536" cy="612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36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Ensure Security on JMX Connector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7" y="1443882"/>
            <a:ext cx="8797785" cy="49487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96293" y="4098471"/>
            <a:ext cx="971550" cy="547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95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 Setting a Transaction Timeout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1" y="1690689"/>
            <a:ext cx="8359017" cy="47019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9822" y="3910693"/>
            <a:ext cx="1338942" cy="595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60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Datasource</a:t>
            </a:r>
            <a:r>
              <a:rPr lang="en-GB" dirty="0" smtClean="0"/>
              <a:t> Connections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5" y="1472340"/>
            <a:ext cx="8819765" cy="496111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75957" y="3494314"/>
            <a:ext cx="1485900" cy="1077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94714" y="4294414"/>
            <a:ext cx="2449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Max and Min the Same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Consider HTTP Thread pool setting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5" idx="1"/>
          </p:cNvCxnSpPr>
          <p:nvPr/>
        </p:nvCxnSpPr>
        <p:spPr>
          <a:xfrm>
            <a:off x="5061857" y="4033157"/>
            <a:ext cx="1632857" cy="722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8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Datasources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1" y="1370805"/>
            <a:ext cx="8826099" cy="49646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98271" y="3510643"/>
            <a:ext cx="2914650" cy="167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19107" y="3223143"/>
            <a:ext cx="286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Consider Timeouts and Statement Caching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5412921" y="3546309"/>
            <a:ext cx="506186" cy="801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6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Datasources</a:t>
            </a:r>
            <a:r>
              <a:rPr lang="en-GB" dirty="0" smtClean="0"/>
              <a:t> - Validation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4" y="1413695"/>
            <a:ext cx="8691794" cy="48891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10593" y="3796393"/>
            <a:ext cx="2620736" cy="2351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41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 Executor Service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1408558"/>
            <a:ext cx="8976220" cy="5049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88859" y="4328720"/>
            <a:ext cx="3095538" cy="1442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84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JCA Connector Settings (JMS)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3" y="1690689"/>
            <a:ext cx="8811237" cy="49563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30136" y="4530055"/>
            <a:ext cx="2801923" cy="2239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96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93" y="1454150"/>
            <a:ext cx="3886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Fotolia_8772542_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9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</a:t>
            </a:r>
            <a:r>
              <a:rPr lang="en-GB" dirty="0" err="1" smtClean="0"/>
              <a:t>sadmin</a:t>
            </a:r>
            <a:r>
              <a:rPr lang="en-GB" dirty="0" smtClean="0"/>
              <a:t> discovery commands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755322"/>
            <a:ext cx="65298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</a:t>
            </a:r>
            <a:r>
              <a:rPr lang="en-GB" sz="2400" dirty="0" smtClean="0"/>
              <a:t>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version are we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list-domains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Discover what domains exist and are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list-servers and list-clusters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exists in the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lang="en-GB" sz="2400" dirty="0" smtClean="0"/>
              <a:t>ist-modules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What is running in the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list-applications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Lists all the applications deployed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lang="en-GB" sz="2400" dirty="0" smtClean="0"/>
              <a:t>ist-commands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Lists all knows </a:t>
            </a:r>
            <a:r>
              <a:rPr lang="en-GB" sz="2400" dirty="0" err="1" smtClean="0"/>
              <a:t>asadmin</a:t>
            </a:r>
            <a:r>
              <a:rPr lang="en-GB" sz="2400" dirty="0" smtClean="0"/>
              <a:t> commands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731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looking for?</a:t>
            </a:r>
            <a:endParaRPr lang="en-GB" dirty="0"/>
          </a:p>
        </p:txBody>
      </p:sp>
      <p:pic>
        <p:nvPicPr>
          <p:cNvPr id="9218" name="Picture 2" descr="Z:\SharedData\downloads\Fotolia_44621828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0720" cy="43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825625"/>
            <a:ext cx="8001000" cy="3773488"/>
          </a:xfrm>
        </p:spPr>
        <p:txBody>
          <a:bodyPr/>
          <a:lstStyle/>
          <a:p>
            <a:r>
              <a:rPr lang="en-GB" dirty="0" smtClean="0"/>
              <a:t>Raw Algorithmic Performance</a:t>
            </a:r>
          </a:p>
          <a:p>
            <a:r>
              <a:rPr lang="en-GB" dirty="0" smtClean="0"/>
              <a:t>Resource Limitations</a:t>
            </a:r>
          </a:p>
          <a:p>
            <a:pPr lvl="1"/>
            <a:r>
              <a:rPr lang="en-GB" dirty="0" smtClean="0"/>
              <a:t>Not enough cpu, disk, memory</a:t>
            </a:r>
          </a:p>
          <a:p>
            <a:r>
              <a:rPr lang="en-GB" dirty="0" smtClean="0"/>
              <a:t>Resource Contention</a:t>
            </a:r>
          </a:p>
          <a:p>
            <a:pPr lvl="1"/>
            <a:r>
              <a:rPr lang="en-GB" dirty="0" smtClean="0"/>
              <a:t>Locks </a:t>
            </a:r>
          </a:p>
          <a:p>
            <a:r>
              <a:rPr lang="en-GB" dirty="0" smtClean="0"/>
              <a:t>IO Latency</a:t>
            </a:r>
          </a:p>
          <a:p>
            <a:pPr lvl="1"/>
            <a:r>
              <a:rPr lang="en-GB" dirty="0" smtClean="0"/>
              <a:t>Network, Disk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Process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8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C4B3AEF95334DAE6CA053A60EF413" ma:contentTypeVersion="3" ma:contentTypeDescription="Create a new document." ma:contentTypeScope="" ma:versionID="e407ecd34e5d5a3e92bf4777e34e7ef3">
  <xsd:schema xmlns:xsd="http://www.w3.org/2001/XMLSchema" xmlns:xs="http://www.w3.org/2001/XMLSchema" xmlns:p="http://schemas.microsoft.com/office/2006/metadata/properties" xmlns:ns2="534cfa6c-0f83-4aaf-a384-8804500cf97b" targetNamespace="http://schemas.microsoft.com/office/2006/metadata/properties" ma:root="true" ma:fieldsID="24868ff28cb7a8d5a8b461d9f56e4e4a" ns2:_="">
    <xsd:import namespace="534cfa6c-0f83-4aaf-a384-8804500cf9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cfa6c-0f83-4aaf-a384-8804500c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3E1FF-3D7C-4A7D-B0C2-93AE57619F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4438C-EB5F-4BAC-A5CE-081D43671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cfa6c-0f83-4aaf-a384-8804500cf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83C2BF-4FD6-4E59-9339-BECEBF6F58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4cfa6c-0f83-4aaf-a384-8804500cf9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569</Words>
  <Application>Microsoft Office PowerPoint</Application>
  <PresentationFormat>On-screen Show (4:3)</PresentationFormat>
  <Paragraphs>134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Lao UI</vt:lpstr>
      <vt:lpstr>Office Theme</vt:lpstr>
      <vt:lpstr>GlassFish Performance Tuning: Tips from the Field</vt:lpstr>
      <vt:lpstr>First Day at Work</vt:lpstr>
      <vt:lpstr>PowerPoint Presentation</vt:lpstr>
      <vt:lpstr>PowerPoint Presentation</vt:lpstr>
      <vt:lpstr>PowerPoint Presentation</vt:lpstr>
      <vt:lpstr>asadmin discovery commands</vt:lpstr>
      <vt:lpstr>What are we looking for?</vt:lpstr>
      <vt:lpstr>Barriers to Performance</vt:lpstr>
      <vt:lpstr>Tuning Process</vt:lpstr>
      <vt:lpstr>Analyse</vt:lpstr>
      <vt:lpstr>Hypothesis</vt:lpstr>
      <vt:lpstr>Change</vt:lpstr>
      <vt:lpstr>Test</vt:lpstr>
      <vt:lpstr>How do we Measure GlassFish?</vt:lpstr>
      <vt:lpstr>Standard JVM Tools</vt:lpstr>
      <vt:lpstr>Monitoring in JVisualVM</vt:lpstr>
      <vt:lpstr>Monitoring</vt:lpstr>
      <vt:lpstr>Enable Monitoring</vt:lpstr>
      <vt:lpstr>Monitoring Data</vt:lpstr>
      <vt:lpstr>REST  Interface</vt:lpstr>
      <vt:lpstr>What to Change</vt:lpstr>
      <vt:lpstr>Setting JVM Parameters</vt:lpstr>
      <vt:lpstr>JVM Tuning options</vt:lpstr>
      <vt:lpstr>GlassFish Settings</vt:lpstr>
      <vt:lpstr>Modify default-web.xml</vt:lpstr>
      <vt:lpstr>Low Level Grizzly Tuning</vt:lpstr>
      <vt:lpstr>HTTP Tuning</vt:lpstr>
      <vt:lpstr>HTTP Thread Pool</vt:lpstr>
      <vt:lpstr>Tune HTTP Keep Alive</vt:lpstr>
      <vt:lpstr>Reduce Logging</vt:lpstr>
      <vt:lpstr>Change Log Flush Frequency</vt:lpstr>
      <vt:lpstr>Ensure Security on JMX Connector</vt:lpstr>
      <vt:lpstr>Consider Setting a Transaction Timeout</vt:lpstr>
      <vt:lpstr>Datasource Connections</vt:lpstr>
      <vt:lpstr>Datasources</vt:lpstr>
      <vt:lpstr>Datasources - Validation</vt:lpstr>
      <vt:lpstr>Tune Executor Service</vt:lpstr>
      <vt:lpstr>JCA Connector Settings (JMS)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steve</cp:lastModifiedBy>
  <cp:revision>45</cp:revision>
  <dcterms:created xsi:type="dcterms:W3CDTF">2015-03-09T11:35:24Z</dcterms:created>
  <dcterms:modified xsi:type="dcterms:W3CDTF">2015-10-25T04:16:44Z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0x010100BE7C4B3AEF95334DAE6CA053A60EF413</vt:lpwstr>
  </property>
</Properties>
</file>