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3" r:id="rId1"/>
  </p:sldMasterIdLst>
  <p:handoutMasterIdLst>
    <p:handoutMasterId r:id="rId2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57" r:id="rId11"/>
    <p:sldId id="274" r:id="rId12"/>
    <p:sldId id="270" r:id="rId13"/>
    <p:sldId id="269" r:id="rId14"/>
    <p:sldId id="268" r:id="rId15"/>
    <p:sldId id="275" r:id="rId16"/>
    <p:sldId id="271" r:id="rId17"/>
    <p:sldId id="272" r:id="rId18"/>
    <p:sldId id="276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9" autoAdjust="0"/>
    <p:restoredTop sz="94737" autoAdjust="0"/>
  </p:normalViewPr>
  <p:slideViewPr>
    <p:cSldViewPr snapToGrid="0" snapToObjects="1">
      <p:cViewPr>
        <p:scale>
          <a:sx n="100" d="100"/>
          <a:sy n="100" d="100"/>
        </p:scale>
        <p:origin x="-2696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18" name="Picture 17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pic>
        <p:nvPicPr>
          <p:cNvPr id="19" name="Picture 18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0" name="Picture 19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  <p:pic>
        <p:nvPicPr>
          <p:cNvPr id="9" name="Picture 8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  <p:pic>
        <p:nvPicPr>
          <p:cNvPr id="9" name="Picture 8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7">
            <a:alphaModFix amt="21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0" y="87725"/>
            <a:ext cx="430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Oct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</a:t>
            </a:r>
            <a:r>
              <a:rPr lang="en-US" sz="1400" b="0" i="1" baseline="3000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nd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2011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57517" y="0"/>
            <a:ext cx="391583" cy="3915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0" r:id="rId14"/>
    <p:sldLayoutId id="214748366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9" Type="http://schemas.openxmlformats.org/officeDocument/2006/relationships/image" Target="../media/image19.png"/><Relationship Id="rId3" Type="http://schemas.openxmlformats.org/officeDocument/2006/relationships/image" Target="../media/image13.jpeg"/><Relationship Id="rId6" Type="http://schemas.openxmlformats.org/officeDocument/2006/relationships/image" Target="../media/image16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92500" lnSpcReduction="20000"/>
          </a:bodyPr>
          <a:lstStyle/>
          <a:p>
            <a:r>
              <a:rPr lang="en-US" sz="3459" b="1" dirty="0" smtClean="0"/>
              <a:t>Dean Yu</a:t>
            </a:r>
          </a:p>
          <a:p>
            <a:r>
              <a:rPr lang="en-US" sz="3459" b="1" dirty="0" smtClean="0"/>
              <a:t>Yahoo!, Inc.</a:t>
            </a:r>
          </a:p>
          <a:p>
            <a:pPr algn="r"/>
            <a:r>
              <a:rPr lang="en-US" dirty="0" smtClean="0"/>
              <a:t>http://</a:t>
            </a:r>
            <a:r>
              <a:rPr lang="en-US" dirty="0" err="1" smtClean="0"/>
              <a:t>www.yahoo.com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Continuous Integration at Yahoo!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2011 Yahoo!, Inc. All rights reserved.</a:t>
            </a:r>
            <a:endParaRPr lang="en-US" sz="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1020233"/>
          </a:xfrm>
        </p:spPr>
        <p:txBody>
          <a:bodyPr/>
          <a:lstStyle/>
          <a:p>
            <a:r>
              <a:rPr lang="en-US" dirty="0" smtClean="0"/>
              <a:t>3 types of build artifacts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Managing Job Relationships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825501" y="2692400"/>
          <a:ext cx="78612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33"/>
                <a:gridCol w="2620433"/>
                <a:gridCol w="2620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Definitions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jenkins-core-1.409.2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jenkins</a:t>
                      </a:r>
                      <a:r>
                        <a:rPr lang="en-US" dirty="0" smtClean="0"/>
                        <a:t>-master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yhudson-2.10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remoting-1.409.2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jenkins-slave-bsd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subversion-plugin-1.25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jenkins-slave-linux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gmake-plugin-1.3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cppunit-parser-plugin-1.0.1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1020233"/>
          </a:xfrm>
        </p:spPr>
        <p:txBody>
          <a:bodyPr/>
          <a:lstStyle/>
          <a:p>
            <a:r>
              <a:rPr lang="en-US" dirty="0" smtClean="0"/>
              <a:t>Multiple pipeline paths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Managing Job Relationships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00" y="26924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commit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26924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release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1358900" y="2997200"/>
            <a:ext cx="241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900" y="35941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commit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00200" y="35941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release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1358900" y="3898900"/>
            <a:ext cx="241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9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commit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002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release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3"/>
            <a:endCxn id="22" idx="1"/>
          </p:cNvCxnSpPr>
          <p:nvPr/>
        </p:nvCxnSpPr>
        <p:spPr>
          <a:xfrm>
            <a:off x="1358900" y="4762500"/>
            <a:ext cx="241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314700" y="26908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assembly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314700" y="35941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assembly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274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assembly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75400" y="26908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823200" y="26908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51400" y="26908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release definition assembly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63754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232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51400" y="4457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release definition assembly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6" idx="3"/>
            <a:endCxn id="25" idx="1"/>
          </p:cNvCxnSpPr>
          <p:nvPr/>
        </p:nvCxnSpPr>
        <p:spPr>
          <a:xfrm flipV="1">
            <a:off x="2870200" y="2995612"/>
            <a:ext cx="444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3"/>
            <a:endCxn id="30" idx="1"/>
          </p:cNvCxnSpPr>
          <p:nvPr/>
        </p:nvCxnSpPr>
        <p:spPr>
          <a:xfrm>
            <a:off x="4584700" y="2995612"/>
            <a:ext cx="266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3"/>
            <a:endCxn id="28" idx="1"/>
          </p:cNvCxnSpPr>
          <p:nvPr/>
        </p:nvCxnSpPr>
        <p:spPr>
          <a:xfrm>
            <a:off x="6121400" y="2995612"/>
            <a:ext cx="25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3"/>
            <a:endCxn id="29" idx="1"/>
          </p:cNvCxnSpPr>
          <p:nvPr/>
        </p:nvCxnSpPr>
        <p:spPr>
          <a:xfrm>
            <a:off x="7645400" y="2995612"/>
            <a:ext cx="17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3"/>
            <a:endCxn id="27" idx="1"/>
          </p:cNvCxnSpPr>
          <p:nvPr/>
        </p:nvCxnSpPr>
        <p:spPr>
          <a:xfrm>
            <a:off x="2870200" y="47625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3"/>
            <a:endCxn id="33" idx="1"/>
          </p:cNvCxnSpPr>
          <p:nvPr/>
        </p:nvCxnSpPr>
        <p:spPr>
          <a:xfrm>
            <a:off x="4597400" y="4762500"/>
            <a:ext cx="25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3"/>
            <a:endCxn id="31" idx="1"/>
          </p:cNvCxnSpPr>
          <p:nvPr/>
        </p:nvCxnSpPr>
        <p:spPr>
          <a:xfrm>
            <a:off x="6121400" y="4762500"/>
            <a:ext cx="25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3"/>
            <a:endCxn id="32" idx="1"/>
          </p:cNvCxnSpPr>
          <p:nvPr/>
        </p:nvCxnSpPr>
        <p:spPr>
          <a:xfrm>
            <a:off x="7645400" y="4762500"/>
            <a:ext cx="17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6" idx="3"/>
            <a:endCxn id="30" idx="1"/>
          </p:cNvCxnSpPr>
          <p:nvPr/>
        </p:nvCxnSpPr>
        <p:spPr>
          <a:xfrm flipV="1">
            <a:off x="4584700" y="2995612"/>
            <a:ext cx="266700" cy="903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4" idx="3"/>
            <a:endCxn id="25" idx="1"/>
          </p:cNvCxnSpPr>
          <p:nvPr/>
        </p:nvCxnSpPr>
        <p:spPr>
          <a:xfrm flipV="1">
            <a:off x="2870200" y="2995612"/>
            <a:ext cx="444500" cy="9032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3"/>
            <a:endCxn id="26" idx="1"/>
          </p:cNvCxnSpPr>
          <p:nvPr/>
        </p:nvCxnSpPr>
        <p:spPr>
          <a:xfrm>
            <a:off x="2870200" y="3898900"/>
            <a:ext cx="444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14" idx="3"/>
            <a:endCxn id="27" idx="1"/>
          </p:cNvCxnSpPr>
          <p:nvPr/>
        </p:nvCxnSpPr>
        <p:spPr>
          <a:xfrm>
            <a:off x="2870200" y="3898900"/>
            <a:ext cx="457200" cy="863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Implied Dependencies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1962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versions of artifacts in repositories trigger downstream builds</a:t>
            </a:r>
          </a:p>
          <a:p>
            <a:r>
              <a:rPr lang="en-US" dirty="0" smtClean="0"/>
              <a:t>Job relationships established with fingerprints</a:t>
            </a:r>
          </a:p>
          <a:p>
            <a:r>
              <a:rPr lang="en-US" dirty="0" smtClean="0"/>
              <a:t>Jenkins-1.429:</a:t>
            </a:r>
          </a:p>
          <a:p>
            <a:pPr lvl="1"/>
            <a:r>
              <a:rPr lang="en-US" sz="1200" b="1" dirty="0" smtClean="0">
                <a:latin typeface="Courier"/>
              </a:rPr>
              <a:t>-</a:t>
            </a:r>
            <a:r>
              <a:rPr lang="en-US" sz="1200" b="1" dirty="0" err="1" smtClean="0">
                <a:latin typeface="Courier"/>
              </a:rPr>
              <a:t>Dhudson.tasks.Fingerprinter.enableFingerprintsInDependencyGraph</a:t>
            </a:r>
            <a:r>
              <a:rPr lang="en-US" sz="1200" b="1" dirty="0" smtClean="0">
                <a:latin typeface="Courier"/>
              </a:rPr>
              <a:t>=true</a:t>
            </a:r>
            <a:endParaRPr lang="en-US" sz="1200" b="1" dirty="0">
              <a:latin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3441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release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" y="43434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 release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98700" y="34401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assembly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98700" y="43434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assembly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48400" y="34401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96200" y="3440112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19600" y="3441700"/>
            <a:ext cx="1270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release definition assembly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1" idx="3"/>
            <a:endCxn id="22" idx="1"/>
          </p:cNvCxnSpPr>
          <p:nvPr/>
        </p:nvCxnSpPr>
        <p:spPr>
          <a:xfrm>
            <a:off x="7518400" y="3744912"/>
            <a:ext cx="17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n 39"/>
          <p:cNvSpPr/>
          <p:nvPr/>
        </p:nvSpPr>
        <p:spPr>
          <a:xfrm>
            <a:off x="1320800" y="5537200"/>
            <a:ext cx="711200" cy="736600"/>
          </a:xfrm>
          <a:prstGeom prst="can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b" anchorCtr="1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repository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Can 40"/>
          <p:cNvSpPr/>
          <p:nvPr/>
        </p:nvSpPr>
        <p:spPr>
          <a:xfrm>
            <a:off x="3441700" y="5537200"/>
            <a:ext cx="711200" cy="736600"/>
          </a:xfrm>
          <a:prstGeom prst="can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b" anchorCtr="1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repository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613400" y="5537200"/>
            <a:ext cx="711200" cy="736600"/>
          </a:xfrm>
          <a:prstGeom prst="can">
            <a:avLst>
              <a:gd name="adj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b" anchorCtr="1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release definition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repository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hape 43"/>
          <p:cNvCxnSpPr>
            <a:stCxn id="7" idx="3"/>
            <a:endCxn id="40" idx="1"/>
          </p:cNvCxnSpPr>
          <p:nvPr/>
        </p:nvCxnSpPr>
        <p:spPr>
          <a:xfrm>
            <a:off x="1460500" y="3746500"/>
            <a:ext cx="215900" cy="17907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10" idx="3"/>
            <a:endCxn id="40" idx="1"/>
          </p:cNvCxnSpPr>
          <p:nvPr/>
        </p:nvCxnSpPr>
        <p:spPr>
          <a:xfrm>
            <a:off x="1460500" y="4648200"/>
            <a:ext cx="215900" cy="889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0" idx="4"/>
            <a:endCxn id="18" idx="1"/>
          </p:cNvCxnSpPr>
          <p:nvPr/>
        </p:nvCxnSpPr>
        <p:spPr>
          <a:xfrm flipV="1">
            <a:off x="2032000" y="3744912"/>
            <a:ext cx="266700" cy="2160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0" idx="4"/>
            <a:endCxn id="19" idx="1"/>
          </p:cNvCxnSpPr>
          <p:nvPr/>
        </p:nvCxnSpPr>
        <p:spPr>
          <a:xfrm flipV="1">
            <a:off x="2032000" y="4648200"/>
            <a:ext cx="266700" cy="1257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8" idx="3"/>
            <a:endCxn id="41" idx="1"/>
          </p:cNvCxnSpPr>
          <p:nvPr/>
        </p:nvCxnSpPr>
        <p:spPr>
          <a:xfrm>
            <a:off x="3568700" y="3744912"/>
            <a:ext cx="228600" cy="17922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19" idx="3"/>
            <a:endCxn id="41" idx="1"/>
          </p:cNvCxnSpPr>
          <p:nvPr/>
        </p:nvCxnSpPr>
        <p:spPr>
          <a:xfrm>
            <a:off x="3568700" y="4648200"/>
            <a:ext cx="228600" cy="889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1" idx="4"/>
            <a:endCxn id="23" idx="1"/>
          </p:cNvCxnSpPr>
          <p:nvPr/>
        </p:nvCxnSpPr>
        <p:spPr>
          <a:xfrm flipV="1">
            <a:off x="4152900" y="3746500"/>
            <a:ext cx="266700" cy="2159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23" idx="3"/>
            <a:endCxn id="42" idx="1"/>
          </p:cNvCxnSpPr>
          <p:nvPr/>
        </p:nvCxnSpPr>
        <p:spPr>
          <a:xfrm>
            <a:off x="5689600" y="3746500"/>
            <a:ext cx="279400" cy="17907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42" idx="4"/>
            <a:endCxn id="21" idx="2"/>
          </p:cNvCxnSpPr>
          <p:nvPr/>
        </p:nvCxnSpPr>
        <p:spPr>
          <a:xfrm flipV="1">
            <a:off x="6324600" y="4049712"/>
            <a:ext cx="558800" cy="18557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Long Console Logs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Build logs run to hundreds of printed pages</a:t>
            </a:r>
          </a:p>
          <a:p>
            <a:r>
              <a:rPr lang="en-US" dirty="0" smtClean="0"/>
              <a:t>Needles in haystacks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Collapsible Console 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428750"/>
            <a:ext cx="8712200" cy="4185940"/>
          </a:xfrm>
          <a:prstGeom prst="rect">
            <a:avLst/>
          </a:prstGeom>
        </p:spPr>
      </p:pic>
      <p:sp>
        <p:nvSpPr>
          <p:cNvPr id="11" name="Line Callout 1 (Accent Bar) 10"/>
          <p:cNvSpPr/>
          <p:nvPr/>
        </p:nvSpPr>
        <p:spPr>
          <a:xfrm>
            <a:off x="996950" y="5614690"/>
            <a:ext cx="1555750" cy="595610"/>
          </a:xfrm>
          <a:prstGeom prst="accentCallout1">
            <a:avLst>
              <a:gd name="adj1" fmla="val 49349"/>
              <a:gd name="adj2" fmla="val -7128"/>
              <a:gd name="adj3" fmla="val -26119"/>
              <a:gd name="adj4" fmla="val -2550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Jump to log sections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1 (Accent Bar) 11"/>
          <p:cNvSpPr/>
          <p:nvPr/>
        </p:nvSpPr>
        <p:spPr>
          <a:xfrm>
            <a:off x="2889250" y="2795290"/>
            <a:ext cx="1873250" cy="684510"/>
          </a:xfrm>
          <a:prstGeom prst="accentCallout1">
            <a:avLst>
              <a:gd name="adj1" fmla="val 49349"/>
              <a:gd name="adj2" fmla="val -7128"/>
              <a:gd name="adj3" fmla="val -22879"/>
              <a:gd name="adj4" fmla="val -2986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Section visibility toggle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Collapsible Console Sections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603750"/>
          </a:xfrm>
        </p:spPr>
        <p:txBody>
          <a:bodyPr>
            <a:noAutofit/>
          </a:bodyPr>
          <a:lstStyle/>
          <a:p>
            <a:r>
              <a:rPr lang="en-US" dirty="0" smtClean="0"/>
              <a:t>Configurable section definitions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sourced</a:t>
            </a:r>
          </a:p>
          <a:p>
            <a:pPr lvl="1"/>
            <a:r>
              <a:rPr lang="en-US" dirty="0" err="1" smtClean="0"/>
              <a:t>https://wiki.jenkins-ci.org/display/JENKINS/Collapsing+Console+Sections+Plugin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133600"/>
            <a:ext cx="7321550" cy="1282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Reproducible Build Environments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Build environments are images</a:t>
            </a:r>
          </a:p>
          <a:p>
            <a:r>
              <a:rPr lang="en-US" dirty="0" smtClean="0"/>
              <a:t>Dedicating slaves per build environment not cost effective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Jobs run in </a:t>
            </a:r>
            <a:r>
              <a:rPr lang="en-US" dirty="0" err="1" smtClean="0"/>
              <a:t>chroots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51100" y="1600200"/>
            <a:ext cx="4521200" cy="2146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slave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70400" y="16256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A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0400" y="21590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B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0400" y="26924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C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0400" y="32258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D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100" y="4025900"/>
            <a:ext cx="4521200" cy="2146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slave 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70400" y="40513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B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0400" y="45847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D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0400" y="51181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E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0400" y="5651500"/>
            <a:ext cx="2476500" cy="50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F </a:t>
            </a:r>
            <a:r>
              <a:rPr lang="en-US" dirty="0" err="1" smtClean="0">
                <a:solidFill>
                  <a:schemeClr val="tx1"/>
                </a:solidFill>
              </a:rPr>
              <a:t>chroot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6200" y="2159000"/>
            <a:ext cx="12446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slave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filesystem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6200" y="4584700"/>
            <a:ext cx="12446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slave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filesystem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Curved Connector 22"/>
          <p:cNvCxnSpPr>
            <a:stCxn id="21" idx="3"/>
            <a:endCxn id="18" idx="1"/>
          </p:cNvCxnSpPr>
          <p:nvPr/>
        </p:nvCxnSpPr>
        <p:spPr>
          <a:xfrm>
            <a:off x="3860800" y="4851400"/>
            <a:ext cx="609600" cy="10541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3"/>
            <a:endCxn id="8" idx="1"/>
          </p:cNvCxnSpPr>
          <p:nvPr/>
        </p:nvCxnSpPr>
        <p:spPr>
          <a:xfrm flipV="1">
            <a:off x="3860800" y="1879600"/>
            <a:ext cx="609600" cy="5461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0" idx="3"/>
            <a:endCxn id="9" idx="1"/>
          </p:cNvCxnSpPr>
          <p:nvPr/>
        </p:nvCxnSpPr>
        <p:spPr>
          <a:xfrm flipV="1">
            <a:off x="3860800" y="2413000"/>
            <a:ext cx="6096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0" idx="3"/>
            <a:endCxn id="10" idx="1"/>
          </p:cNvCxnSpPr>
          <p:nvPr/>
        </p:nvCxnSpPr>
        <p:spPr>
          <a:xfrm>
            <a:off x="3860800" y="2425700"/>
            <a:ext cx="609600" cy="520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0" idx="3"/>
            <a:endCxn id="11" idx="1"/>
          </p:cNvCxnSpPr>
          <p:nvPr/>
        </p:nvCxnSpPr>
        <p:spPr>
          <a:xfrm>
            <a:off x="3860800" y="2425700"/>
            <a:ext cx="609600" cy="10541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17" idx="1"/>
          </p:cNvCxnSpPr>
          <p:nvPr/>
        </p:nvCxnSpPr>
        <p:spPr>
          <a:xfrm>
            <a:off x="3860800" y="4851400"/>
            <a:ext cx="609600" cy="520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1" idx="3"/>
            <a:endCxn id="16" idx="1"/>
          </p:cNvCxnSpPr>
          <p:nvPr/>
        </p:nvCxnSpPr>
        <p:spPr>
          <a:xfrm flipV="1">
            <a:off x="3860800" y="4838700"/>
            <a:ext cx="6096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1" idx="3"/>
            <a:endCxn id="15" idx="1"/>
          </p:cNvCxnSpPr>
          <p:nvPr/>
        </p:nvCxnSpPr>
        <p:spPr>
          <a:xfrm flipV="1">
            <a:off x="3860800" y="4305300"/>
            <a:ext cx="609600" cy="5461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Donate to Jenkins!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https://wiki.jenkins-ci.org/display/JENKINS/Donation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760259" y="1301545"/>
            <a:ext cx="1329266" cy="814149"/>
          </a:xfrm>
        </p:spPr>
      </p:pic>
      <p:pic>
        <p:nvPicPr>
          <p:cNvPr id="6" name="Picture 5" descr="NewRelic-logo_sma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18" y="3682132"/>
            <a:ext cx="1799167" cy="324849"/>
          </a:xfrm>
          <a:prstGeom prst="rect">
            <a:avLst/>
          </a:prstGeom>
        </p:spPr>
      </p:pic>
      <p:pic>
        <p:nvPicPr>
          <p:cNvPr id="7" name="Picture 6" descr="redhat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18" y="2956230"/>
            <a:ext cx="1610782" cy="462541"/>
          </a:xfrm>
          <a:prstGeom prst="rect">
            <a:avLst/>
          </a:prstGeom>
        </p:spPr>
      </p:pic>
      <p:pic>
        <p:nvPicPr>
          <p:cNvPr id="8" name="Picture 7" descr="SauceLabs Logo 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539" y="4355438"/>
            <a:ext cx="1918757" cy="348457"/>
          </a:xfrm>
          <a:prstGeom prst="rect">
            <a:avLst/>
          </a:prstGeom>
        </p:spPr>
      </p:pic>
      <p:pic>
        <p:nvPicPr>
          <p:cNvPr id="9" name="Picture 8" descr="lifreray_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760259" y="1829056"/>
            <a:ext cx="1329266" cy="132926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05416" y="1395694"/>
          <a:ext cx="5683251" cy="38915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55269"/>
                <a:gridCol w="4227982"/>
              </a:tblGrid>
              <a:tr h="65410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Platinum</a:t>
                      </a:r>
                    </a:p>
                    <a:p>
                      <a:r>
                        <a:rPr lang="en-US" sz="1500" dirty="0" smtClean="0"/>
                        <a:t>Sponsor</a:t>
                      </a:r>
                      <a:endParaRPr lang="en-US" sz="1500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Gold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  <a:tr h="761891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Silver</a:t>
                      </a:r>
                    </a:p>
                    <a:p>
                      <a:r>
                        <a:rPr lang="en-US" sz="1500" b="1" dirty="0" smtClean="0"/>
                        <a:t>Sponsor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900" marR="87900" marT="43950" marB="43950"/>
                </a:tc>
              </a:tr>
              <a:tr h="171369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Bronze</a:t>
                      </a:r>
                    </a:p>
                    <a:p>
                      <a:r>
                        <a:rPr lang="en-US" sz="1500" b="1" dirty="0" smtClean="0"/>
                        <a:t>Sponsors</a:t>
                      </a:r>
                      <a:endParaRPr lang="en-US" sz="1500" b="1" dirty="0"/>
                    </a:p>
                  </a:txBody>
                  <a:tcPr marL="87900" marR="87900" marT="43950" marB="4395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0" marR="87900" marT="43950" marB="43950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801" y="3732349"/>
            <a:ext cx="1526115" cy="623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700" y="4484269"/>
            <a:ext cx="1056216" cy="439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9467" y="5429250"/>
            <a:ext cx="872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Coming Soon:  </a:t>
            </a:r>
            <a:r>
              <a:rPr lang="en-US" b="1" dirty="0" smtClean="0"/>
              <a:t>The </a:t>
            </a:r>
            <a:r>
              <a:rPr lang="en-US" b="1" dirty="0" err="1" smtClean="0"/>
              <a:t>CloudBees</a:t>
            </a:r>
            <a:r>
              <a:rPr lang="en-US" b="1" dirty="0" smtClean="0"/>
              <a:t> Newsletter for Jenkins</a:t>
            </a:r>
          </a:p>
          <a:p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i="1" dirty="0" smtClean="0"/>
              <a:t> Please complete the Jenkins survey to help us better serve the community</a:t>
            </a:r>
          </a:p>
          <a:p>
            <a:r>
              <a:rPr lang="en-US" i="1" dirty="0" smtClean="0"/>
              <a:t>	(bonus: a chance to win an Apple TV!)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Software Development @ Yahoo!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Multiple language standards:</a:t>
            </a:r>
          </a:p>
          <a:p>
            <a:pPr lvl="1"/>
            <a:r>
              <a:rPr lang="en-US" dirty="0" smtClean="0"/>
              <a:t>PHP for web page serving</a:t>
            </a:r>
          </a:p>
          <a:p>
            <a:pPr lvl="1"/>
            <a:r>
              <a:rPr lang="en-US" dirty="0" smtClean="0"/>
              <a:t>C/C++/Java for business logic</a:t>
            </a:r>
          </a:p>
          <a:p>
            <a:pPr lvl="1"/>
            <a:r>
              <a:rPr lang="en-US" dirty="0" smtClean="0"/>
              <a:t>Perl for lots of other stuff</a:t>
            </a:r>
          </a:p>
          <a:p>
            <a:r>
              <a:rPr lang="en-US" dirty="0" smtClean="0"/>
              <a:t>RHEL/FreeBSD</a:t>
            </a:r>
          </a:p>
          <a:p>
            <a:r>
              <a:rPr lang="en-US" dirty="0" smtClean="0"/>
              <a:t>Lots of in-house tech</a:t>
            </a:r>
          </a:p>
          <a:p>
            <a:pPr lvl="1"/>
            <a:r>
              <a:rPr lang="en-US" dirty="0" smtClean="0"/>
              <a:t>We’ve been around for a while</a:t>
            </a:r>
          </a:p>
          <a:p>
            <a:r>
              <a:rPr lang="en-US" dirty="0" smtClean="0"/>
              <a:t>Corporate SSO for all web apps</a:t>
            </a:r>
          </a:p>
          <a:p>
            <a:r>
              <a:rPr lang="en-US" dirty="0" err="1" smtClean="0"/>
              <a:t>ssh</a:t>
            </a:r>
            <a:r>
              <a:rPr lang="en-US" dirty="0" smtClean="0"/>
              <a:t> for host to host connections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Yahoo! &amp; Jenkins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Yahoo! chooses Hudson as its standard CI server in Q2 2008 (Hudson 1.252)</a:t>
            </a:r>
          </a:p>
          <a:p>
            <a:r>
              <a:rPr lang="en-US" dirty="0" smtClean="0"/>
              <a:t>Maintain a private fork</a:t>
            </a:r>
          </a:p>
          <a:p>
            <a:pPr lvl="1"/>
            <a:r>
              <a:rPr lang="en-US" dirty="0" smtClean="0"/>
              <a:t>Integration with internal systems/processes</a:t>
            </a:r>
          </a:p>
          <a:p>
            <a:pPr lvl="1"/>
            <a:r>
              <a:rPr lang="en-US" dirty="0" smtClean="0"/>
              <a:t>Disable features that are security concerns</a:t>
            </a:r>
          </a:p>
          <a:p>
            <a:r>
              <a:rPr lang="en-US" dirty="0" smtClean="0"/>
              <a:t>Most modifications &amp; </a:t>
            </a:r>
            <a:r>
              <a:rPr lang="en-US" dirty="0" err="1" smtClean="0"/>
              <a:t>plugins</a:t>
            </a:r>
            <a:r>
              <a:rPr lang="en-US" dirty="0" smtClean="0"/>
              <a:t> are contributed back to the project</a:t>
            </a:r>
          </a:p>
          <a:p>
            <a:pPr lvl="1"/>
            <a:r>
              <a:rPr lang="en-US" dirty="0" smtClean="0"/>
              <a:t>CSRF protection</a:t>
            </a:r>
          </a:p>
          <a:p>
            <a:pPr lvl="1"/>
            <a:r>
              <a:rPr lang="en-US" dirty="0" smtClean="0"/>
              <a:t>Test result parser API</a:t>
            </a:r>
          </a:p>
          <a:p>
            <a:pPr lvl="1"/>
            <a:r>
              <a:rPr lang="en-US" dirty="0" smtClean="0"/>
              <a:t>Configurable Update Center</a:t>
            </a:r>
          </a:p>
          <a:p>
            <a:pPr lvl="1"/>
            <a:r>
              <a:rPr lang="en-US" dirty="0" smtClean="0"/>
              <a:t>Subversion exclusion regions</a:t>
            </a:r>
          </a:p>
          <a:p>
            <a:pPr lvl="1"/>
            <a:r>
              <a:rPr lang="en-US" dirty="0" smtClean="0"/>
              <a:t>Labeled Test Result Groups </a:t>
            </a:r>
            <a:r>
              <a:rPr lang="en-US" dirty="0" err="1" smtClean="0"/>
              <a:t>plugin</a:t>
            </a:r>
            <a:endParaRPr lang="en-US" dirty="0" smtClean="0"/>
          </a:p>
          <a:p>
            <a:pPr lvl="1"/>
            <a:r>
              <a:rPr lang="en-US" dirty="0" smtClean="0"/>
              <a:t>Collapsible Console Sections </a:t>
            </a:r>
            <a:r>
              <a:rPr lang="en-US" dirty="0" err="1" smtClean="0"/>
              <a:t>plugin</a:t>
            </a:r>
            <a:endParaRPr lang="en-US" dirty="0" smtClean="0"/>
          </a:p>
          <a:p>
            <a:pPr lvl="1"/>
            <a:r>
              <a:rPr lang="en-US" dirty="0" smtClean="0"/>
              <a:t>Next Build Number </a:t>
            </a:r>
            <a:r>
              <a:rPr lang="en-US" dirty="0" err="1" smtClean="0"/>
              <a:t>plugin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Jenkins @ Yahoo!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team responsible for</a:t>
            </a:r>
          </a:p>
          <a:p>
            <a:pPr lvl="1"/>
            <a:r>
              <a:rPr lang="en-US" dirty="0" smtClean="0"/>
              <a:t>Maintaining internal fork</a:t>
            </a:r>
          </a:p>
          <a:p>
            <a:pPr lvl="1"/>
            <a:r>
              <a:rPr lang="en-US" dirty="0" smtClean="0"/>
              <a:t>Interacting with Jenkins community</a:t>
            </a:r>
          </a:p>
          <a:p>
            <a:r>
              <a:rPr lang="en-US" dirty="0" smtClean="0"/>
              <a:t>Project teams responsible for</a:t>
            </a:r>
          </a:p>
          <a:p>
            <a:pPr lvl="1"/>
            <a:r>
              <a:rPr lang="en-US" dirty="0" smtClean="0"/>
              <a:t>Maintaining individual Jenkins instances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 configuration</a:t>
            </a:r>
          </a:p>
          <a:p>
            <a:pPr lvl="1"/>
            <a:r>
              <a:rPr lang="en-US" dirty="0" smtClean="0"/>
              <a:t>Apache + Tomcat</a:t>
            </a:r>
          </a:p>
          <a:p>
            <a:pPr lvl="1"/>
            <a:r>
              <a:rPr lang="en-US" dirty="0" smtClean="0"/>
              <a:t>Java 6</a:t>
            </a:r>
          </a:p>
          <a:p>
            <a:pPr lvl="1"/>
            <a:r>
              <a:rPr lang="en-US" dirty="0" smtClean="0"/>
              <a:t>Slaves via </a:t>
            </a:r>
            <a:r>
              <a:rPr lang="en-US" dirty="0" err="1" smtClean="0"/>
              <a:t>ssh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4940300" y="1672167"/>
            <a:ext cx="374650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940300" y="1672167"/>
            <a:ext cx="374650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940300" y="1672167"/>
            <a:ext cx="374650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</a:t>
            </a:r>
            <a:r>
              <a:rPr lang="en-US" dirty="0" err="1" smtClean="0"/>
              <a:t>Kahuna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</a:t>
            </a:r>
          </a:p>
          <a:p>
            <a:pPr lvl="1"/>
            <a:r>
              <a:rPr lang="en-US" dirty="0" smtClean="0"/>
              <a:t>Multiple CPU cores/64-bit JVM/filer-based storage for JENKINS_HOME</a:t>
            </a:r>
          </a:p>
          <a:p>
            <a:pPr lvl="1"/>
            <a:r>
              <a:rPr lang="en-US" dirty="0" smtClean="0"/>
              <a:t>Cold standby for fail-over</a:t>
            </a:r>
          </a:p>
          <a:p>
            <a:r>
              <a:rPr lang="en-US" dirty="0" smtClean="0"/>
              <a:t>10 Slaves</a:t>
            </a:r>
          </a:p>
          <a:p>
            <a:pPr lvl="1"/>
            <a:r>
              <a:rPr lang="en-US" dirty="0" smtClean="0"/>
              <a:t>8 executors per slave/64-bit JVM/local storage</a:t>
            </a:r>
          </a:p>
          <a:p>
            <a:r>
              <a:rPr lang="en-US" dirty="0" smtClean="0"/>
              <a:t>3500 jobs</a:t>
            </a:r>
          </a:p>
          <a:p>
            <a:r>
              <a:rPr lang="en-US" dirty="0" smtClean="0"/>
              <a:t>2500+ builds per day</a:t>
            </a:r>
          </a:p>
          <a:p>
            <a:r>
              <a:rPr lang="en-US" dirty="0" smtClean="0"/>
              <a:t>950+ users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Dashboard Scalability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“All” view with small icons equivalent to 62 printed pages</a:t>
            </a:r>
          </a:p>
          <a:p>
            <a:r>
              <a:rPr lang="en-US" dirty="0" smtClean="0"/>
              <a:t>102 view tabs require really wide screens to see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Dropdown Tab Views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Status: Work in progress (anyone want to help?)</a:t>
            </a:r>
            <a:endParaRPr lang="en-US" dirty="0"/>
          </a:p>
        </p:txBody>
      </p:sp>
      <p:pic>
        <p:nvPicPr>
          <p:cNvPr id="7" name="Picture 6" descr="Dropdowntabvie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63"/>
            <a:ext cx="9144000" cy="32914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</a:t>
            </a:r>
            <a:r>
              <a:rPr lang="en-US" dirty="0" err="1" smtClean="0"/>
              <a:t>SCMChangeLog</a:t>
            </a:r>
            <a:r>
              <a:rPr lang="en-US" dirty="0" smtClean="0"/>
              <a:t> Memory Consumption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SCM change logs are strongly referenced objects</a:t>
            </a:r>
          </a:p>
          <a:p>
            <a:r>
              <a:rPr lang="en-US" dirty="0" smtClean="0"/>
              <a:t>With near-constant builds, memory usage can increase 10x over a few hours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Patch the 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500" dirty="0" smtClean="0">
                <a:latin typeface="Courier"/>
              </a:rPr>
              <a:t>--- </a:t>
            </a:r>
            <a:r>
              <a:rPr lang="en-US" sz="500" dirty="0" err="1" smtClean="0">
                <a:latin typeface="Courier"/>
              </a:rPr>
              <a:t>hudson/trunk/core/src/main/java/hudson/model/AbstractBuild.java</a:t>
            </a:r>
            <a:r>
              <a:rPr lang="en-US" sz="500" dirty="0" smtClean="0">
                <a:latin typeface="Courier"/>
              </a:rPr>
              <a:t>	2011/07/14 20:31:08	3699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+++ </a:t>
            </a:r>
            <a:r>
              <a:rPr lang="en-US" sz="500" dirty="0" err="1" smtClean="0">
                <a:latin typeface="Courier"/>
              </a:rPr>
              <a:t>hudson/trunk/core/src/main/java/hudson/model/AbstractBuild.java</a:t>
            </a:r>
            <a:r>
              <a:rPr lang="en-US" sz="500" dirty="0" smtClean="0">
                <a:latin typeface="Courier"/>
              </a:rPr>
              <a:t>	2011/08/12 02:42:30	3822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-66,6 +66,7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java.io.File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java.io.IOException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java.io.StringWriter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+import </a:t>
            </a:r>
            <a:r>
              <a:rPr lang="en-US" sz="500" dirty="0" err="1" smtClean="0">
                <a:latin typeface="Courier"/>
              </a:rPr>
              <a:t>java.lang.ref.WeakReference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java.text.MessageFormat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java.util.AbstractSet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java.util.ArrayList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-81,6 +82,7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java.util.logging.Level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import </a:t>
            </a:r>
            <a:r>
              <a:rPr lang="en-US" sz="500" dirty="0" err="1" smtClean="0">
                <a:latin typeface="Courier"/>
              </a:rPr>
              <a:t>java.util.logging.Logger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/**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* Base implementation of {@link </a:t>
            </a:r>
            <a:r>
              <a:rPr lang="en-US" sz="500" dirty="0" err="1" smtClean="0">
                <a:latin typeface="Courier"/>
              </a:rPr>
              <a:t>Run}s</a:t>
            </a:r>
            <a:r>
              <a:rPr lang="en-US" sz="500" dirty="0" smtClean="0">
                <a:latin typeface="Courier"/>
              </a:rPr>
              <a:t> that build software.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*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-122,7 +124,7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/**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* Changes in this build.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*/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private volatile transient </a:t>
            </a:r>
            <a:r>
              <a:rPr lang="en-US" sz="500" dirty="0" err="1" smtClean="0">
                <a:latin typeface="Courier"/>
              </a:rPr>
              <a:t>ChangeLogSet</a:t>
            </a:r>
            <a:r>
              <a:rPr lang="en-US" sz="500" dirty="0" smtClean="0">
                <a:latin typeface="Courier"/>
              </a:rPr>
              <a:t>&lt;? extends Entry&gt;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private volatile transient </a:t>
            </a:r>
            <a:r>
              <a:rPr lang="en-US" sz="500" dirty="0" err="1" smtClean="0">
                <a:latin typeface="Courier"/>
              </a:rPr>
              <a:t>WeakReference</a:t>
            </a:r>
            <a:r>
              <a:rPr lang="en-US" sz="500" dirty="0" smtClean="0">
                <a:latin typeface="Courier"/>
              </a:rPr>
              <a:t>&lt;</a:t>
            </a:r>
            <a:r>
              <a:rPr lang="en-US" sz="500" dirty="0" err="1" smtClean="0">
                <a:latin typeface="Courier"/>
              </a:rPr>
              <a:t>ChangeLogSet</a:t>
            </a:r>
            <a:r>
              <a:rPr lang="en-US" sz="500" dirty="0" smtClean="0">
                <a:latin typeface="Courier"/>
              </a:rPr>
              <a:t>&lt;? extends Entry&gt;&gt;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/**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* Cumulative list of people who contributed to the build problem.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-526,10 +528,10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        SCM </a:t>
            </a:r>
            <a:r>
              <a:rPr lang="en-US" sz="500" dirty="0" err="1" smtClean="0">
                <a:latin typeface="Courier"/>
              </a:rPr>
              <a:t>scm</a:t>
            </a:r>
            <a:r>
              <a:rPr lang="en-US" sz="500" dirty="0" smtClean="0">
                <a:latin typeface="Courier"/>
              </a:rPr>
              <a:t> = </a:t>
            </a:r>
            <a:r>
              <a:rPr lang="en-US" sz="500" dirty="0" err="1" smtClean="0">
                <a:latin typeface="Courier"/>
              </a:rPr>
              <a:t>project.getScm</a:t>
            </a:r>
            <a:r>
              <a:rPr lang="en-US" sz="500" dirty="0" smtClean="0">
                <a:latin typeface="Courier"/>
              </a:rPr>
              <a:t>();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        </a:t>
            </a:r>
            <a:r>
              <a:rPr lang="en-US" sz="500" dirty="0" err="1" smtClean="0">
                <a:latin typeface="Courier"/>
              </a:rPr>
              <a:t>AbstractBuild.this.scm</a:t>
            </a:r>
            <a:r>
              <a:rPr lang="en-US" sz="500" dirty="0" smtClean="0">
                <a:latin typeface="Courier"/>
              </a:rPr>
              <a:t> = </a:t>
            </a:r>
            <a:r>
              <a:rPr lang="en-US" sz="500" dirty="0" err="1" smtClean="0">
                <a:latin typeface="Courier"/>
              </a:rPr>
              <a:t>scm.createChangeLogParser</a:t>
            </a:r>
            <a:r>
              <a:rPr lang="en-US" sz="500" dirty="0" smtClean="0">
                <a:latin typeface="Courier"/>
              </a:rPr>
              <a:t>();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                    </a:t>
            </a:r>
            <a:r>
              <a:rPr lang="en-US" sz="500" dirty="0" err="1" smtClean="0">
                <a:latin typeface="Courier"/>
              </a:rPr>
              <a:t>AbstractBuild.this.changeSet</a:t>
            </a:r>
            <a:r>
              <a:rPr lang="en-US" sz="500" dirty="0" smtClean="0">
                <a:latin typeface="Courier"/>
              </a:rPr>
              <a:t> = </a:t>
            </a:r>
            <a:r>
              <a:rPr lang="en-US" sz="500" dirty="0" err="1" smtClean="0">
                <a:latin typeface="Courier"/>
              </a:rPr>
              <a:t>AbstractBuild.this.calcChangeSet</a:t>
            </a:r>
            <a:r>
              <a:rPr lang="en-US" sz="500" dirty="0" smtClean="0">
                <a:latin typeface="Courier"/>
              </a:rPr>
              <a:t>();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                    </a:t>
            </a:r>
            <a:r>
              <a:rPr lang="en-US" sz="500" dirty="0" err="1" smtClean="0">
                <a:latin typeface="Courier"/>
              </a:rPr>
              <a:t>AbstractBuild.this.changeSet</a:t>
            </a:r>
            <a:r>
              <a:rPr lang="en-US" sz="500" dirty="0" smtClean="0">
                <a:latin typeface="Courier"/>
              </a:rPr>
              <a:t> = new </a:t>
            </a:r>
            <a:r>
              <a:rPr lang="en-US" sz="500" dirty="0" err="1" smtClean="0">
                <a:latin typeface="Courier"/>
              </a:rPr>
              <a:t>WeakReference</a:t>
            </a:r>
            <a:r>
              <a:rPr lang="en-US" sz="500" dirty="0" smtClean="0">
                <a:latin typeface="Courier"/>
              </a:rPr>
              <a:t>&lt;</a:t>
            </a:r>
            <a:r>
              <a:rPr lang="en-US" sz="500" dirty="0" err="1" smtClean="0">
                <a:latin typeface="Courier"/>
              </a:rPr>
              <a:t>ChangeLogSet</a:t>
            </a:r>
            <a:r>
              <a:rPr lang="en-US" sz="500" dirty="0" smtClean="0">
                <a:latin typeface="Courier"/>
              </a:rPr>
              <a:t>&lt;? extends Entry&gt;&gt;(</a:t>
            </a:r>
            <a:r>
              <a:rPr lang="en-US" sz="500" dirty="0" err="1" smtClean="0">
                <a:latin typeface="Courier"/>
              </a:rPr>
              <a:t>AbstractBuild.this.calcChangeSet</a:t>
            </a:r>
            <a:r>
              <a:rPr lang="en-US" sz="500" dirty="0" smtClean="0">
                <a:latin typeface="Courier"/>
              </a:rPr>
              <a:t>());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        for (</a:t>
            </a:r>
            <a:r>
              <a:rPr lang="en-US" sz="500" dirty="0" err="1" smtClean="0">
                <a:latin typeface="Courier"/>
              </a:rPr>
              <a:t>SCMListener</a:t>
            </a:r>
            <a:r>
              <a:rPr lang="en-US" sz="500" dirty="0" smtClean="0">
                <a:latin typeface="Courier"/>
              </a:rPr>
              <a:t> </a:t>
            </a:r>
            <a:r>
              <a:rPr lang="en-US" sz="500" dirty="0" err="1" smtClean="0">
                <a:latin typeface="Courier"/>
              </a:rPr>
              <a:t>l</a:t>
            </a:r>
            <a:r>
              <a:rPr lang="en-US" sz="500" dirty="0" smtClean="0">
                <a:latin typeface="Courier"/>
              </a:rPr>
              <a:t> : </a:t>
            </a:r>
            <a:r>
              <a:rPr lang="en-US" sz="500" dirty="0" err="1" smtClean="0">
                <a:latin typeface="Courier"/>
              </a:rPr>
              <a:t>Hudson.getInstance().getSCMListeners</a:t>
            </a:r>
            <a:r>
              <a:rPr lang="en-US" sz="500" dirty="0" smtClean="0">
                <a:latin typeface="Courier"/>
              </a:rPr>
              <a:t>())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                        </a:t>
            </a:r>
            <a:r>
              <a:rPr lang="en-US" sz="500" dirty="0" err="1" smtClean="0">
                <a:latin typeface="Courier"/>
              </a:rPr>
              <a:t>l.onChangeLogParsed(AbstractBuild.this,listener,changeSet</a:t>
            </a:r>
            <a:r>
              <a:rPr lang="en-US" sz="500" dirty="0" smtClean="0">
                <a:latin typeface="Courier"/>
              </a:rPr>
              <a:t>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                        </a:t>
            </a:r>
            <a:r>
              <a:rPr lang="en-US" sz="500" dirty="0" err="1" smtClean="0">
                <a:latin typeface="Courier"/>
              </a:rPr>
              <a:t>l.onChangeLogParsed(AbstractBuild.this,listener,getChangeSet</a:t>
            </a:r>
            <a:r>
              <a:rPr lang="en-US" sz="500" dirty="0" smtClean="0">
                <a:latin typeface="Courier"/>
              </a:rPr>
              <a:t>());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        return;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   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    } catch (</a:t>
            </a:r>
            <a:r>
              <a:rPr lang="en-US" sz="500" dirty="0" err="1" smtClean="0">
                <a:latin typeface="Courier"/>
              </a:rPr>
              <a:t>AbortException</a:t>
            </a:r>
            <a:r>
              <a:rPr lang="en-US" sz="500" dirty="0" smtClean="0">
                <a:latin typeface="Courier"/>
              </a:rPr>
              <a:t> </a:t>
            </a:r>
            <a:r>
              <a:rPr lang="en-US" sz="500" dirty="0" err="1" smtClean="0">
                <a:latin typeface="Courier"/>
              </a:rPr>
              <a:t>e</a:t>
            </a:r>
            <a:r>
              <a:rPr lang="en-US" sz="500" dirty="0" smtClean="0">
                <a:latin typeface="Courier"/>
              </a:rPr>
              <a:t>) {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-712,17 +714,17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if (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==null) // cached value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if (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 == null || </a:t>
            </a:r>
            <a:r>
              <a:rPr lang="en-US" sz="500" dirty="0" err="1" smtClean="0">
                <a:latin typeface="Courier"/>
              </a:rPr>
              <a:t>changeSet.get</a:t>
            </a:r>
            <a:r>
              <a:rPr lang="en-US" sz="500" dirty="0" smtClean="0">
                <a:latin typeface="Courier"/>
              </a:rPr>
              <a:t>() == null) // cached value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try {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       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 = </a:t>
            </a:r>
            <a:r>
              <a:rPr lang="en-US" sz="500" dirty="0" err="1" smtClean="0">
                <a:latin typeface="Courier"/>
              </a:rPr>
              <a:t>calcChangeSet</a:t>
            </a:r>
            <a:r>
              <a:rPr lang="en-US" sz="500" dirty="0" smtClean="0">
                <a:latin typeface="Courier"/>
              </a:rPr>
              <a:t>();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       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 = new </a:t>
            </a:r>
            <a:r>
              <a:rPr lang="en-US" sz="500" dirty="0" err="1" smtClean="0">
                <a:latin typeface="Courier"/>
              </a:rPr>
              <a:t>WeakReference</a:t>
            </a:r>
            <a:r>
              <a:rPr lang="en-US" sz="500" dirty="0" smtClean="0">
                <a:latin typeface="Courier"/>
              </a:rPr>
              <a:t>&lt;</a:t>
            </a:r>
            <a:r>
              <a:rPr lang="en-US" sz="500" dirty="0" err="1" smtClean="0">
                <a:latin typeface="Courier"/>
              </a:rPr>
              <a:t>ChangeLogSet</a:t>
            </a:r>
            <a:r>
              <a:rPr lang="en-US" sz="500" dirty="0" smtClean="0">
                <a:latin typeface="Courier"/>
              </a:rPr>
              <a:t>&lt;? extends Entry&gt;&gt;(</a:t>
            </a:r>
            <a:r>
              <a:rPr lang="en-US" sz="500" dirty="0" err="1" smtClean="0">
                <a:latin typeface="Courier"/>
              </a:rPr>
              <a:t>calcChangeSet</a:t>
            </a:r>
            <a:r>
              <a:rPr lang="en-US" sz="500" dirty="0" smtClean="0">
                <a:latin typeface="Courier"/>
              </a:rPr>
              <a:t>());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} finally {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// defensive check. if the calculation fails (such as through an exception),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// set a dummy value so that it'll work the next time. the exception will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// be still reported, giving the </a:t>
            </a:r>
            <a:r>
              <a:rPr lang="en-US" sz="500" dirty="0" err="1" smtClean="0">
                <a:latin typeface="Courier"/>
              </a:rPr>
              <a:t>plugin</a:t>
            </a:r>
            <a:r>
              <a:rPr lang="en-US" sz="500" dirty="0" smtClean="0">
                <a:latin typeface="Courier"/>
              </a:rPr>
              <a:t> developer an opportunity to fix it.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    if (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==null)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           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=</a:t>
            </a:r>
            <a:r>
              <a:rPr lang="en-US" sz="500" dirty="0" err="1" smtClean="0">
                <a:latin typeface="Courier"/>
              </a:rPr>
              <a:t>ChangeLogSet.createEmpty(this</a:t>
            </a:r>
            <a:r>
              <a:rPr lang="en-US" sz="500" dirty="0" smtClean="0">
                <a:latin typeface="Courier"/>
              </a:rPr>
              <a:t>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           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=new </a:t>
            </a:r>
            <a:r>
              <a:rPr lang="en-US" sz="500" dirty="0" err="1" smtClean="0">
                <a:latin typeface="Courier"/>
              </a:rPr>
              <a:t>WeakReference</a:t>
            </a:r>
            <a:r>
              <a:rPr lang="en-US" sz="500" dirty="0" smtClean="0">
                <a:latin typeface="Courier"/>
              </a:rPr>
              <a:t>&lt;</a:t>
            </a:r>
            <a:r>
              <a:rPr lang="en-US" sz="500" dirty="0" err="1" smtClean="0">
                <a:latin typeface="Courier"/>
              </a:rPr>
              <a:t>ChangeLogSet</a:t>
            </a:r>
            <a:r>
              <a:rPr lang="en-US" sz="500" dirty="0" smtClean="0">
                <a:latin typeface="Courier"/>
              </a:rPr>
              <a:t>&lt;? extends Entry&gt;&gt;(</a:t>
            </a:r>
            <a:r>
              <a:rPr lang="en-US" sz="500" dirty="0" err="1" smtClean="0">
                <a:latin typeface="Courier"/>
              </a:rPr>
              <a:t>ChangeLogSet.createEmpty(this</a:t>
            </a:r>
            <a:r>
              <a:rPr lang="en-US" sz="500" dirty="0" smtClean="0">
                <a:latin typeface="Courier"/>
              </a:rPr>
              <a:t>));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       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-        return </a:t>
            </a:r>
            <a:r>
              <a:rPr lang="en-US" sz="500" dirty="0" err="1" smtClean="0">
                <a:latin typeface="Courier"/>
              </a:rPr>
              <a:t>changeSet</a:t>
            </a:r>
            <a:r>
              <a:rPr lang="en-US" sz="500" dirty="0" smtClean="0">
                <a:latin typeface="Courier"/>
              </a:rPr>
              <a:t>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        return </a:t>
            </a:r>
            <a:r>
              <a:rPr lang="en-US" sz="500" dirty="0" err="1" smtClean="0">
                <a:latin typeface="Courier"/>
              </a:rPr>
              <a:t>changeSet.get</a:t>
            </a:r>
            <a:r>
              <a:rPr lang="en-US" sz="500" dirty="0" smtClean="0">
                <a:latin typeface="Courier"/>
              </a:rPr>
              <a:t>();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/**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@@ -1158,3 +1160,4 @@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    private static final Logger LOGGER = </a:t>
            </a:r>
            <a:r>
              <a:rPr lang="en-US" sz="500" dirty="0" err="1" smtClean="0">
                <a:latin typeface="Courier"/>
              </a:rPr>
              <a:t>Logger.getLogger(AbstractBuild.class.getName</a:t>
            </a:r>
            <a:r>
              <a:rPr lang="en-US" sz="500" dirty="0" smtClean="0">
                <a:latin typeface="Courier"/>
              </a:rPr>
              <a:t>());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}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500" dirty="0" smtClean="0">
                <a:latin typeface="Courier"/>
              </a:rPr>
              <a:t>+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JUC_template-2.pptx</Template>
  <TotalTime>4476</TotalTime>
  <Words>1261</Words>
  <Application>Microsoft Macintosh PowerPoint</Application>
  <PresentationFormat>On-screen Show (4:3)</PresentationFormat>
  <Paragraphs>220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JenkinsUserConference-2</vt:lpstr>
      <vt:lpstr>Continuous Integration at Yahoo!</vt:lpstr>
      <vt:lpstr>About Software Development @ Yahoo!</vt:lpstr>
      <vt:lpstr>About Yahoo! &amp; Jenkins</vt:lpstr>
      <vt:lpstr>About Jenkins @ Yahoo!</vt:lpstr>
      <vt:lpstr>The Big Kahuna</vt:lpstr>
      <vt:lpstr>Problem: Dashboard Scalability</vt:lpstr>
      <vt:lpstr>Solution: Dropdown Tab Views</vt:lpstr>
      <vt:lpstr>Problem: SCMChangeLog Memory Consumption</vt:lpstr>
      <vt:lpstr>Solution: Patch the core</vt:lpstr>
      <vt:lpstr>Problem: Managing Job Relationships</vt:lpstr>
      <vt:lpstr>Problem: Managing Job Relationships</vt:lpstr>
      <vt:lpstr>Solution: Implied Dependencies</vt:lpstr>
      <vt:lpstr>Problem: Long Console Logs</vt:lpstr>
      <vt:lpstr>Solution: Collapsible Console Sections</vt:lpstr>
      <vt:lpstr>Solution: Collapsible Console Sections</vt:lpstr>
      <vt:lpstr>Problem: Reproducible Build Environments</vt:lpstr>
      <vt:lpstr>Solution: Jobs run in chroots</vt:lpstr>
      <vt:lpstr>Donate to Jenkins!</vt:lpstr>
      <vt:lpstr>Thank You To Our Sponsors</vt:lpstr>
      <vt:lpstr>Questions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Integration at Yahoo!</dc:title>
  <dc:subject/>
  <dc:creator>Dean Yu</dc:creator>
  <cp:keywords/>
  <dc:description/>
  <cp:lastModifiedBy>Bac Dai</cp:lastModifiedBy>
  <cp:revision>67</cp:revision>
  <dcterms:created xsi:type="dcterms:W3CDTF">2011-10-21T17:29:16Z</dcterms:created>
  <dcterms:modified xsi:type="dcterms:W3CDTF">2011-10-21T17:29:44Z</dcterms:modified>
  <cp:category/>
</cp:coreProperties>
</file>