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78" r:id="rId4"/>
    <p:sldId id="265" r:id="rId5"/>
    <p:sldId id="274" r:id="rId6"/>
    <p:sldId id="316" r:id="rId7"/>
    <p:sldId id="317" r:id="rId8"/>
    <p:sldId id="318" r:id="rId9"/>
    <p:sldId id="319" r:id="rId10"/>
    <p:sldId id="320" r:id="rId11"/>
    <p:sldId id="307" r:id="rId12"/>
    <p:sldId id="276" r:id="rId13"/>
    <p:sldId id="263" r:id="rId14"/>
    <p:sldId id="264" r:id="rId15"/>
    <p:sldId id="269" r:id="rId16"/>
    <p:sldId id="314" r:id="rId17"/>
    <p:sldId id="271" r:id="rId18"/>
    <p:sldId id="284" r:id="rId19"/>
    <p:sldId id="285" r:id="rId20"/>
    <p:sldId id="270" r:id="rId21"/>
    <p:sldId id="272" r:id="rId22"/>
    <p:sldId id="286" r:id="rId23"/>
    <p:sldId id="288" r:id="rId24"/>
    <p:sldId id="287" r:id="rId25"/>
    <p:sldId id="277" r:id="rId26"/>
    <p:sldId id="289" r:id="rId27"/>
    <p:sldId id="290" r:id="rId28"/>
    <p:sldId id="291" r:id="rId29"/>
    <p:sldId id="315" r:id="rId30"/>
    <p:sldId id="292" r:id="rId31"/>
    <p:sldId id="257" r:id="rId32"/>
    <p:sldId id="268" r:id="rId33"/>
    <p:sldId id="298" r:id="rId34"/>
    <p:sldId id="308" r:id="rId35"/>
    <p:sldId id="310" r:id="rId36"/>
    <p:sldId id="293" r:id="rId37"/>
    <p:sldId id="294" r:id="rId38"/>
    <p:sldId id="295" r:id="rId39"/>
    <p:sldId id="296" r:id="rId40"/>
    <p:sldId id="299" r:id="rId41"/>
    <p:sldId id="301" r:id="rId42"/>
    <p:sldId id="300" r:id="rId43"/>
    <p:sldId id="321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FCF"/>
    <a:srgbClr val="FFFFCC"/>
    <a:srgbClr val="FFCCFF"/>
    <a:srgbClr val="CCFFCC"/>
    <a:srgbClr val="BBBBBB"/>
    <a:srgbClr val="FFFFEE"/>
    <a:srgbClr val="D33833"/>
    <a:srgbClr val="FBAD3E"/>
    <a:srgbClr val="3465A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315" autoAdjust="0"/>
    <p:restoredTop sz="85901" autoAdjust="0"/>
  </p:normalViewPr>
  <p:slideViewPr>
    <p:cSldViewPr snapToObjects="1">
      <p:cViewPr varScale="1">
        <p:scale>
          <a:sx n="83" d="100"/>
          <a:sy n="83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2268-B152-4C56-8099-D113D678D18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1E0B-0CFA-44D1-ACC4-623F27A2C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Join Plugin: provides concurrency join operation (last release v1.15</a:t>
            </a:r>
            <a:r>
              <a:rPr lang="en-US" baseline="0" smtClean="0"/>
              <a:t> 3-May-2012)</a:t>
            </a:r>
            <a:endParaRPr lang="en-US" smtClean="0"/>
          </a:p>
          <a:p>
            <a:r>
              <a:rPr lang="en-US" smtClean="0"/>
              <a:t>Locks</a:t>
            </a:r>
            <a:r>
              <a:rPr lang="en-US" baseline="0" smtClean="0"/>
              <a:t> and Latches: another plugin to control parallel execution (last release v0.6 16-Apr-2010)</a:t>
            </a:r>
            <a:endParaRPr lang="en-US" smtClean="0"/>
          </a:p>
          <a:p>
            <a:r>
              <a:rPr lang="en-US" smtClean="0"/>
              <a:t>Drools:</a:t>
            </a:r>
            <a:r>
              <a:rPr lang="en-US" baseline="0" smtClean="0"/>
              <a:t> similar to Jenkow in using graphical editor in Eclipse</a:t>
            </a:r>
          </a:p>
          <a:p>
            <a:r>
              <a:rPr lang="en-US" baseline="0" smtClean="0"/>
              <a:t>Build Flow: define workflow in DSL (last release v0.5 3-Sep-2012)</a:t>
            </a:r>
          </a:p>
          <a:p>
            <a:endParaRPr lang="en-US" smtClean="0"/>
          </a:p>
          <a:p>
            <a:r>
              <a:rPr lang="en-US" smtClean="0"/>
              <a:t>https</a:t>
            </a:r>
            <a:r>
              <a:rPr lang="en-US" err="1" smtClean="0"/>
              <a:t>://wiki.jenkins-ci.org/display/JENKINS/Join+Plugin</a:t>
            </a:r>
            <a:endParaRPr lang="en-US" smtClean="0"/>
          </a:p>
          <a:p>
            <a:r>
              <a:rPr lang="en-US" smtClean="0"/>
              <a:t>https://wiki.jenkins-ci.org/display/JENKINS/Locks+and+Latches+plugin</a:t>
            </a:r>
          </a:p>
          <a:p>
            <a:r>
              <a:rPr lang="en-US" err="1" smtClean="0"/>
              <a:t>https://wiki.jenkins-ci.org/display/JENKINS/Drools+Plugin</a:t>
            </a:r>
            <a:endParaRPr lang="en-US" smtClean="0"/>
          </a:p>
          <a:p>
            <a:r>
              <a:rPr lang="en-US" err="1" smtClean="0"/>
              <a:t>https://wiki.jenkins-ci.org/display/JENKINS/Build+Flow+Plugin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1E0B-0CFA-44D1-ACC4-623F27A2CA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Task</a:t>
            </a:r>
            <a:r>
              <a:rPr lang="en-US" baseline="0" smtClean="0"/>
              <a:t> in </a:t>
            </a:r>
            <a:r>
              <a:rPr lang="en-US" baseline="0" err="1" smtClean="0"/>
              <a:t>BPMN</a:t>
            </a:r>
            <a:r>
              <a:rPr lang="en-US" baseline="0" smtClean="0"/>
              <a:t>: similar to task in Rally, resolved by a human actor/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1E0B-0CFA-44D1-ACC4-623F27A2CA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1E0B-0CFA-44D1-ACC4-623F27A2CA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Post subject: Re: </a:t>
            </a:r>
            <a:r>
              <a:rPr lang="en-US" err="1" smtClean="0"/>
              <a:t>Activiti</a:t>
            </a:r>
            <a:r>
              <a:rPr lang="en-US" smtClean="0"/>
              <a:t> Modeler by </a:t>
            </a:r>
            <a:r>
              <a:rPr lang="en-US" err="1" smtClean="0"/>
              <a:t>Signavio</a:t>
            </a:r>
            <a:endParaRPr lang="en-US" smtClean="0"/>
          </a:p>
          <a:p>
            <a:r>
              <a:rPr lang="en-US" smtClean="0"/>
              <a:t>Posted: Tue Mar 27, 2012 11:30 am </a:t>
            </a:r>
          </a:p>
          <a:p>
            <a:r>
              <a:rPr lang="en-US" smtClean="0"/>
              <a:t>Sure, the </a:t>
            </a:r>
            <a:r>
              <a:rPr lang="en-US" err="1" smtClean="0"/>
              <a:t>Activiti</a:t>
            </a:r>
            <a:r>
              <a:rPr lang="en-US" smtClean="0"/>
              <a:t> Designer is supported in the </a:t>
            </a:r>
            <a:r>
              <a:rPr lang="en-US" err="1" smtClean="0"/>
              <a:t>Activiti</a:t>
            </a:r>
            <a:r>
              <a:rPr lang="en-US" smtClean="0"/>
              <a:t> project.</a:t>
            </a:r>
          </a:p>
          <a:p>
            <a:r>
              <a:rPr lang="en-US" smtClean="0"/>
              <a:t>The </a:t>
            </a:r>
            <a:r>
              <a:rPr lang="en-US" err="1" smtClean="0"/>
              <a:t>Activiti</a:t>
            </a:r>
            <a:r>
              <a:rPr lang="en-US" smtClean="0"/>
              <a:t> modeler codebase isn't part of the </a:t>
            </a:r>
            <a:r>
              <a:rPr lang="en-US" err="1" smtClean="0"/>
              <a:t>Activiti</a:t>
            </a:r>
            <a:r>
              <a:rPr lang="en-US" smtClean="0"/>
              <a:t> codebase, that's the reason it isn't supported.</a:t>
            </a:r>
          </a:p>
          <a:p>
            <a:r>
              <a:rPr lang="en-US" smtClean="0"/>
              <a:t>Best regards,</a:t>
            </a:r>
          </a:p>
          <a:p>
            <a:r>
              <a:rPr lang="en-US" err="1" smtClean="0"/>
              <a:t>Tijs</a:t>
            </a:r>
            <a:r>
              <a:rPr lang="en-US" smtClean="0"/>
              <a:t> </a:t>
            </a:r>
            <a:r>
              <a:rPr lang="en-US" err="1" smtClean="0"/>
              <a:t>Rademakers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1E0B-0CFA-44D1-ACC4-623F27A2CA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000" b="1" i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Sept 30 </a:t>
            </a:r>
            <a:r>
              <a:rPr lang="en-US" sz="1400" b="0" i="1" baseline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2012                    #</a:t>
            </a:r>
            <a:r>
              <a:rPr lang="en-US" sz="1400" b="0" i="1" baseline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endParaRPr lang="en-US" sz="1400" b="0" i="1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ctiviti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iti.org/" TargetMode="External"/><Relationship Id="rId2" Type="http://schemas.openxmlformats.org/officeDocument/2006/relationships/hyperlink" Target="https://wiki.jenkins-ci.org/display/JENKINS/Jenkow+Plu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df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jpeg"/><Relationship Id="rId14" Type="http://schemas.openxmlformats.org/officeDocument/2006/relationships/image" Target="../media/image5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Business Process Model &amp; Notation (</a:t>
            </a:r>
            <a:r>
              <a:rPr lang="en-US" err="1" smtClean="0"/>
              <a:t>BPMN</a:t>
            </a:r>
            <a:r>
              <a:rPr lang="en-US" smtClean="0"/>
              <a:t>) Workflows in Jenkins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629359"/>
          </a:xfrm>
        </p:spPr>
        <p:txBody>
          <a:bodyPr>
            <a:normAutofit fontScale="85000" lnSpcReduction="20000"/>
          </a:bodyPr>
          <a:lstStyle/>
          <a:p>
            <a:r>
              <a:rPr lang="en-US" sz="3459" b="1" smtClean="0"/>
              <a:t>Max Spring</a:t>
            </a:r>
          </a:p>
          <a:p>
            <a:r>
              <a:rPr lang="en-US" sz="3459" b="1" smtClean="0"/>
              <a:t>Cisco</a:t>
            </a:r>
          </a:p>
          <a:p>
            <a:pPr algn="r"/>
            <a:r>
              <a:rPr lang="en-US" err="1" smtClean="0"/>
              <a:t>https://wiki.jenkins-ci.org/display/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JENKINS/</a:t>
            </a:r>
            <a:r>
              <a:rPr lang="en-US" err="1" smtClean="0"/>
              <a:t>Jenkow+Plugin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More complex workflow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pPr>
              <a:buNone/>
            </a:pPr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6" name="Picture 5" descr="complex-w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2643182"/>
            <a:ext cx="8929718" cy="378958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BPMN</a:t>
            </a:r>
            <a:r>
              <a:rPr lang="en-US" smtClean="0">
                <a:ea typeface="ＭＳ Ｐゴシック" pitchFamily="34" charset="-128"/>
              </a:rPr>
              <a:t> Benefits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It’s a standard</a:t>
            </a:r>
          </a:p>
          <a:p>
            <a:r>
              <a:rPr lang="en-US" b="1" smtClean="0">
                <a:ea typeface="ＭＳ Ｐゴシック" pitchFamily="34" charset="-128"/>
              </a:rPr>
              <a:t>Geared towards non-software developers</a:t>
            </a:r>
          </a:p>
          <a:p>
            <a:r>
              <a:rPr lang="en-US" b="1" smtClean="0">
                <a:ea typeface="ＭＳ Ｐゴシック" pitchFamily="34" charset="-128"/>
              </a:rPr>
              <a:t>Constructs for interactions with other actors (persons and systems)</a:t>
            </a:r>
          </a:p>
          <a:p>
            <a:r>
              <a:rPr lang="en-US" b="1" smtClean="0">
                <a:ea typeface="ＭＳ Ｐゴシック" pitchFamily="34" charset="-128"/>
              </a:rPr>
              <a:t>Powerful graphical notation</a:t>
            </a:r>
          </a:p>
          <a:p>
            <a:r>
              <a:rPr lang="en-US" b="1" smtClean="0">
                <a:ea typeface="ＭＳ Ｐゴシック" pitchFamily="34" charset="-128"/>
              </a:rPr>
              <a:t>Existing tooling</a:t>
            </a:r>
          </a:p>
          <a:p>
            <a:r>
              <a:rPr lang="en-US" b="1" smtClean="0">
                <a:ea typeface="ＭＳ Ｐゴシック" pitchFamily="34" charset="-128"/>
              </a:rPr>
              <a:t>Well-documented XML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ctiviti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3" y="474266"/>
            <a:ext cx="2071701" cy="81159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ea typeface="ＭＳ Ｐゴシック" pitchFamily="34" charset="-128"/>
                <a:hlinkClick r:id="rId4"/>
              </a:rPr>
              <a:t>http://activiti.org</a:t>
            </a: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Open Source (Apache License) </a:t>
            </a:r>
          </a:p>
          <a:p>
            <a:r>
              <a:rPr lang="en-US" b="1" err="1" smtClean="0">
                <a:ea typeface="ＭＳ Ｐゴシック" pitchFamily="34" charset="-128"/>
              </a:rPr>
              <a:t>BPMN</a:t>
            </a:r>
            <a:r>
              <a:rPr lang="en-US" b="1" smtClean="0">
                <a:ea typeface="ＭＳ Ｐゴシック" pitchFamily="34" charset="-128"/>
              </a:rPr>
              <a:t> 2.0 workflow engine</a:t>
            </a:r>
          </a:p>
          <a:p>
            <a:r>
              <a:rPr lang="en-US" b="1" smtClean="0">
                <a:ea typeface="ＭＳ Ｐゴシック" pitchFamily="34" charset="-128"/>
              </a:rPr>
              <a:t>Implemented in Java</a:t>
            </a:r>
          </a:p>
          <a:p>
            <a:r>
              <a:rPr lang="en-US" b="1" smtClean="0">
                <a:ea typeface="ＭＳ Ｐゴシック" pitchFamily="34" charset="-128"/>
              </a:rPr>
              <a:t>Web-based Workflow Management</a:t>
            </a:r>
          </a:p>
          <a:p>
            <a:r>
              <a:rPr lang="en-US" b="1" smtClean="0">
                <a:ea typeface="ＭＳ Ｐゴシック" pitchFamily="34" charset="-128"/>
              </a:rPr>
              <a:t>Workflow Editor</a:t>
            </a:r>
          </a:p>
          <a:p>
            <a:pPr lvl="1"/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 Designer (Eclipse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r>
              <a:rPr lang="en-US" b="1" smtClean="0">
                <a:ea typeface="ＭＳ Ｐゴシック" pitchFamily="34" charset="-128"/>
              </a:rPr>
              <a:t>)</a:t>
            </a:r>
          </a:p>
          <a:p>
            <a:pPr lvl="2"/>
            <a:r>
              <a:rPr lang="en-US" b="1" smtClean="0">
                <a:ea typeface="ＭＳ Ｐゴシック" pitchFamily="34" charset="-128"/>
              </a:rPr>
              <a:t>Extensible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Web-based </a:t>
            </a:r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 Modeler</a:t>
            </a:r>
            <a:br>
              <a:rPr lang="en-US" b="1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>not under active development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Earlier </a:t>
            </a:r>
            <a:r>
              <a:rPr lang="en-US" err="1" smtClean="0">
                <a:ea typeface="ＭＳ Ｐゴシック" pitchFamily="34" charset="-128"/>
              </a:rPr>
              <a:t>Activiti</a:t>
            </a:r>
            <a:r>
              <a:rPr lang="en-US" smtClean="0">
                <a:ea typeface="ＭＳ Ｐゴシック" pitchFamily="34" charset="-128"/>
              </a:rPr>
              <a:t> / Jenkins Integration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Part of a larger commit automation effort</a:t>
            </a:r>
          </a:p>
          <a:p>
            <a:r>
              <a:rPr lang="en-US" b="1" smtClean="0">
                <a:ea typeface="ＭＳ Ｐゴシック" pitchFamily="34" charset="-128"/>
              </a:rPr>
              <a:t>Jenkins as Execution Engine</a:t>
            </a:r>
          </a:p>
          <a:p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 Workflow Engine in Apache ServiceMix Container (</a:t>
            </a:r>
            <a:r>
              <a:rPr lang="en-US" b="1" err="1" smtClean="0">
                <a:ea typeface="ＭＳ Ｐゴシック" pitchFamily="34" charset="-128"/>
              </a:rPr>
              <a:t>OSGi</a:t>
            </a:r>
            <a:r>
              <a:rPr lang="en-US" b="1" smtClean="0">
                <a:ea typeface="ＭＳ Ｐゴシック" pitchFamily="34" charset="-128"/>
              </a:rPr>
              <a:t>)</a:t>
            </a:r>
          </a:p>
          <a:p>
            <a:r>
              <a:rPr lang="en-US" b="1" smtClean="0">
                <a:ea typeface="ＭＳ Ｐゴシック" pitchFamily="34" charset="-128"/>
              </a:rPr>
              <a:t>Using Jenkins’ Channel (</a:t>
            </a:r>
            <a:r>
              <a:rPr lang="en-US" b="1" err="1" smtClean="0">
                <a:ea typeface="ＭＳ Ｐゴシック" pitchFamily="34" charset="-128"/>
              </a:rPr>
              <a:t>ssh</a:t>
            </a:r>
            <a:r>
              <a:rPr lang="en-US" b="1" smtClean="0">
                <a:ea typeface="ＭＳ Ｐゴシック" pitchFamily="34" charset="-128"/>
              </a:rPr>
              <a:t>) mechanism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Jenkow</a:t>
            </a:r>
            <a:r>
              <a:rPr lang="en-US" smtClean="0">
                <a:ea typeface="ＭＳ Ｐゴシック" pitchFamily="34" charset="-128"/>
              </a:rPr>
              <a:t> Overview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5143522"/>
          </a:xfrm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Jenkins plugin ("Jenkins On Workflow")</a:t>
            </a:r>
          </a:p>
          <a:p>
            <a:r>
              <a:rPr lang="en-US" b="1" smtClean="0">
                <a:ea typeface="ＭＳ Ｐゴシック" pitchFamily="34" charset="-128"/>
              </a:rPr>
              <a:t>Early release (</a:t>
            </a:r>
            <a:r>
              <a:rPr lang="en-US" b="1" smtClean="0">
                <a:ea typeface="ＭＳ Ｐゴシック" pitchFamily="34" charset="-128"/>
              </a:rPr>
              <a:t>v0.2.4)</a:t>
            </a: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Emphasis on workflow editor</a:t>
            </a:r>
          </a:p>
          <a:p>
            <a:r>
              <a:rPr lang="en-US" b="1" smtClean="0">
                <a:ea typeface="ＭＳ Ｐゴシック" pitchFamily="34" charset="-128"/>
              </a:rPr>
              <a:t>Activiti Engine in Jenkins</a:t>
            </a:r>
          </a:p>
          <a:p>
            <a:r>
              <a:rPr lang="en-US" b="1" smtClean="0">
                <a:ea typeface="ＭＳ Ｐゴシック" pitchFamily="34" charset="-128"/>
              </a:rPr>
              <a:t>Activiti Designer in Eclipse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Bundled with Jenkow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Served by Jenkins Update Site plugin</a:t>
            </a:r>
          </a:p>
          <a:p>
            <a:r>
              <a:rPr lang="en-US" b="1" smtClean="0">
                <a:ea typeface="ＭＳ Ｐゴシック" pitchFamily="34" charset="-128"/>
              </a:rPr>
              <a:t>Git repository in Jenkins to store workflows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Using </a:t>
            </a:r>
            <a:r>
              <a:rPr lang="en-US" b="1" err="1" smtClean="0">
                <a:ea typeface="ＭＳ Ｐゴシック" pitchFamily="34" charset="-128"/>
              </a:rPr>
              <a:t>Git</a:t>
            </a:r>
            <a:r>
              <a:rPr lang="en-US" b="1" smtClean="0">
                <a:ea typeface="ＭＳ Ｐゴシック" pitchFamily="34" charset="-128"/>
              </a:rPr>
              <a:t> Server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r>
              <a:rPr lang="en-US" b="1" smtClean="0">
                <a:ea typeface="ＭＳ Ｐゴシック" pitchFamily="34" charset="-128"/>
              </a:rPr>
              <a:t> (thanks </a:t>
            </a:r>
            <a:r>
              <a:rPr lang="en-US" b="1" err="1" smtClean="0">
                <a:ea typeface="ＭＳ Ｐゴシック" pitchFamily="34" charset="-128"/>
              </a:rPr>
              <a:t>Kohsuke</a:t>
            </a:r>
            <a:r>
              <a:rPr lang="en-US" b="1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Version-controlled workflows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Jenkow</a:t>
            </a:r>
            <a:r>
              <a:rPr lang="en-US" smtClean="0">
                <a:ea typeface="ＭＳ Ｐゴシック" pitchFamily="34" charset="-128"/>
              </a:rPr>
              <a:t> Setup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Install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r>
              <a:rPr lang="en-US" b="1" smtClean="0">
                <a:ea typeface="ＭＳ Ｐゴシック" pitchFamily="34" charset="-128"/>
              </a:rPr>
              <a:t> from “Available” catalog</a:t>
            </a:r>
          </a:p>
          <a:p>
            <a:r>
              <a:rPr lang="en-US" b="1" smtClean="0">
                <a:ea typeface="ＭＳ Ｐゴシック" pitchFamily="34" charset="-128"/>
              </a:rPr>
              <a:t>If authorization is on,</a:t>
            </a:r>
            <a:br>
              <a:rPr lang="en-US" b="1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>configure </a:t>
            </a:r>
            <a:r>
              <a:rPr lang="en-US" b="1" err="1" smtClean="0">
                <a:ea typeface="ＭＳ Ｐゴシック" pitchFamily="34" charset="-128"/>
              </a:rPr>
              <a:t>SSH</a:t>
            </a:r>
            <a:r>
              <a:rPr lang="en-US" b="1" smtClean="0">
                <a:ea typeface="ＭＳ Ｐゴシック" pitchFamily="34" charset="-128"/>
              </a:rPr>
              <a:t> public key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To allow push into workflow </a:t>
            </a:r>
            <a:r>
              <a:rPr lang="en-US" b="1" err="1" smtClean="0">
                <a:ea typeface="ＭＳ Ｐゴシック" pitchFamily="34" charset="-128"/>
              </a:rPr>
              <a:t>Git</a:t>
            </a:r>
            <a:r>
              <a:rPr lang="en-US" b="1" smtClean="0">
                <a:ea typeface="ＭＳ Ｐゴシック" pitchFamily="34" charset="-128"/>
              </a:rPr>
              <a:t> repository</a:t>
            </a:r>
          </a:p>
          <a:p>
            <a:pPr lvl="1"/>
            <a:r>
              <a:rPr lang="en-US" err="1" smtClean="0">
                <a:ea typeface="ＭＳ Ｐゴシック" pitchFamily="34" charset="-128"/>
              </a:rPr>
              <a:t>People</a:t>
            </a:r>
            <a:r>
              <a:rPr lang="en-US" err="1" smtClean="0">
                <a:ea typeface="ＭＳ Ｐゴシック" pitchFamily="34" charset="-128"/>
                <a:sym typeface="Wingdings"/>
              </a:rPr>
              <a:t></a:t>
            </a:r>
            <a:r>
              <a:rPr lang="en-US" i="1" err="1" smtClean="0">
                <a:ea typeface="ＭＳ Ｐゴシック" pitchFamily="34" charset="-128"/>
              </a:rPr>
              <a:t>userid</a:t>
            </a:r>
            <a:r>
              <a:rPr lang="en-US" err="1" smtClean="0">
                <a:ea typeface="ＭＳ Ｐゴシック" pitchFamily="34" charset="-128"/>
                <a:sym typeface="Wingdings"/>
              </a:rPr>
              <a:t></a:t>
            </a:r>
            <a:r>
              <a:rPr lang="en-US" err="1" smtClean="0">
                <a:ea typeface="ＭＳ Ｐゴシック" pitchFamily="34" charset="-128"/>
              </a:rPr>
              <a:t>Configure</a:t>
            </a:r>
            <a:r>
              <a:rPr lang="en-US" err="1" smtClean="0">
                <a:ea typeface="ＭＳ Ｐゴシック" pitchFamily="34" charset="-128"/>
                <a:sym typeface="Wingdings"/>
              </a:rPr>
              <a:t></a:t>
            </a:r>
            <a:r>
              <a:rPr lang="en-US" err="1" smtClean="0">
                <a:ea typeface="ＭＳ Ｐゴシック" pitchFamily="34" charset="-128"/>
              </a:rPr>
              <a:t>SSH</a:t>
            </a:r>
            <a:r>
              <a:rPr lang="en-US" smtClean="0">
                <a:ea typeface="ＭＳ Ｐゴシック" pitchFamily="34" charset="-128"/>
              </a:rPr>
              <a:t> Public Keys</a:t>
            </a:r>
            <a:r>
              <a:rPr lang="en-US" b="1" smtClean="0">
                <a:ea typeface="ＭＳ Ｐゴシック" pitchFamily="34" charset="-128"/>
              </a:rPr>
              <a:t/>
            </a:r>
            <a:br>
              <a:rPr lang="en-US" b="1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6" name="Picture 5" descr="jenkins-available-plugins-jenk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37" y="3786214"/>
            <a:ext cx="2746497" cy="3000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jenkins-people-ssh-ke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86214"/>
            <a:ext cx="2746497" cy="3000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4400" b="1" smtClean="0">
                <a:ea typeface="ＭＳ Ｐゴシック" pitchFamily="34" charset="-128"/>
              </a:rPr>
              <a:t>&lt;demo&gt;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Jenkow</a:t>
            </a:r>
            <a:r>
              <a:rPr lang="en-US" smtClean="0">
                <a:ea typeface="ＭＳ Ｐゴシック" pitchFamily="34" charset="-128"/>
              </a:rPr>
              <a:t> Setup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Create first job with workflow step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Job </a:t>
            </a:r>
            <a:r>
              <a:rPr lang="en-US" err="1" smtClean="0">
                <a:ea typeface="ＭＳ Ｐゴシック" pitchFamily="34" charset="-128"/>
              </a:rPr>
              <a:t>Configure</a:t>
            </a:r>
            <a:r>
              <a:rPr lang="en-US" err="1" smtClean="0">
                <a:ea typeface="ＭＳ Ｐゴシック" pitchFamily="34" charset="-128"/>
                <a:sym typeface="Wingdings"/>
              </a:rPr>
              <a:t>BuildAdd</a:t>
            </a:r>
            <a:r>
              <a:rPr lang="en-US" smtClean="0">
                <a:ea typeface="ＭＳ Ｐゴシック" pitchFamily="34" charset="-128"/>
                <a:sym typeface="Wingdings"/>
              </a:rPr>
              <a:t> build step</a:t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r>
              <a:rPr lang="en-US" smtClean="0">
                <a:ea typeface="ＭＳ Ｐゴシック" pitchFamily="34" charset="-128"/>
                <a:sym typeface="Wingdings"/>
              </a:rPr>
              <a:t></a:t>
            </a:r>
            <a:r>
              <a:rPr lang="en-US" err="1" smtClean="0">
                <a:ea typeface="ＭＳ Ｐゴシック" pitchFamily="34" charset="-128"/>
                <a:sym typeface="Wingdings"/>
              </a:rPr>
              <a:t>BPMN</a:t>
            </a:r>
            <a:r>
              <a:rPr lang="en-US" smtClean="0">
                <a:ea typeface="ＭＳ Ｐゴシック" pitchFamily="34" charset="-128"/>
                <a:sym typeface="Wingdings"/>
              </a:rPr>
              <a:t> Workflow</a:t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r>
              <a:rPr lang="en-US" smtClean="0">
                <a:ea typeface="ＭＳ Ｐゴシック" pitchFamily="34" charset="-128"/>
                <a:sym typeface="Wingdings"/>
              </a:rPr>
              <a:t>Workflow Name: first-workflow</a:t>
            </a:r>
          </a:p>
          <a:p>
            <a:pPr lvl="1"/>
            <a:r>
              <a:rPr lang="en-US" b="1" smtClean="0">
                <a:ea typeface="ＭＳ Ｐゴシック" pitchFamily="34" charset="-128"/>
                <a:sym typeface="Wingdings"/>
              </a:rPr>
              <a:t>If workflow doesn’t exist,</a:t>
            </a:r>
            <a:br>
              <a:rPr lang="en-US" b="1" smtClean="0">
                <a:ea typeface="ＭＳ Ｐゴシック" pitchFamily="34" charset="-128"/>
                <a:sym typeface="Wingdings"/>
              </a:rPr>
            </a:br>
            <a:r>
              <a:rPr lang="en-US" b="1" smtClean="0">
                <a:ea typeface="ＭＳ Ｐゴシック" pitchFamily="34" charset="-128"/>
                <a:sym typeface="Wingdings"/>
              </a:rPr>
              <a:t>a simple “hello world” workflow gets created</a:t>
            </a:r>
          </a:p>
        </p:txBody>
      </p:sp>
      <p:pic>
        <p:nvPicPr>
          <p:cNvPr id="6" name="Picture 5" descr="jenkins-job-configure-build-st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857760"/>
            <a:ext cx="2500330" cy="1370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jenkins-job-configure-build-step-workflown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857760"/>
            <a:ext cx="4412596" cy="1785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Jenkow</a:t>
            </a:r>
            <a:r>
              <a:rPr lang="en-US" smtClean="0">
                <a:ea typeface="ＭＳ Ｐゴシック" pitchFamily="34" charset="-128"/>
              </a:rPr>
              <a:t> Setup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  <a:sym typeface="Wingdings"/>
              </a:rPr>
              <a:t>Build first job</a:t>
            </a:r>
          </a:p>
        </p:txBody>
      </p:sp>
      <p:pic>
        <p:nvPicPr>
          <p:cNvPr id="8" name="Picture 7" descr="jenkins-job-cons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20"/>
            <a:ext cx="8267536" cy="3714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Workflow Editor Setup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Get Eclipse (3.7 Indigo)</a:t>
            </a:r>
          </a:p>
          <a:p>
            <a:pPr lvl="1"/>
            <a:r>
              <a:rPr lang="en-US" err="1" smtClean="0">
                <a:ea typeface="ＭＳ Ｐゴシック" pitchFamily="34" charset="-128"/>
                <a:hlinkClick r:id="rId2"/>
              </a:rPr>
              <a:t>http://www.eclipse.org/downloads/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(Eclipse IDE for Java Developer)</a:t>
            </a:r>
          </a:p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Or install </a:t>
            </a:r>
            <a:r>
              <a:rPr lang="en-US" b="1" err="1" smtClean="0">
                <a:ea typeface="ＭＳ Ｐゴシック" pitchFamily="34" charset="-128"/>
              </a:rPr>
              <a:t>EGit</a:t>
            </a:r>
            <a:endParaRPr lang="en-US" b="1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Help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  <a:sym typeface="Wingdings"/>
              </a:rPr>
              <a:t>Eclipse Marketplace…</a:t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r>
              <a:rPr lang="en-US" smtClean="0">
                <a:ea typeface="ＭＳ Ｐゴシック" pitchFamily="34" charset="-128"/>
                <a:sym typeface="Wingdings"/>
              </a:rPr>
              <a:t></a:t>
            </a:r>
            <a:r>
              <a:rPr lang="en-US" err="1" smtClean="0">
                <a:ea typeface="ＭＳ Ｐゴシック" pitchFamily="34" charset="-128"/>
                <a:sym typeface="Wingdings"/>
              </a:rPr>
              <a:t>Find:egitInstall</a:t>
            </a:r>
            <a:endParaRPr lang="en-US" smtClean="0">
              <a:ea typeface="ＭＳ Ｐゴシック" pitchFamily="34" charset="-128"/>
              <a:sym typeface="Wingdings"/>
            </a:endParaRPr>
          </a:p>
          <a:p>
            <a:pPr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" name="Picture 5" descr="eclipse-marketpl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17" y="3243119"/>
            <a:ext cx="3422063" cy="3186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Goals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Attract users</a:t>
            </a:r>
          </a:p>
          <a:p>
            <a:r>
              <a:rPr lang="en-US" b="1" smtClean="0">
                <a:ea typeface="ＭＳ Ｐゴシック" pitchFamily="34" charset="-128"/>
              </a:rPr>
              <a:t>Get feedback</a:t>
            </a:r>
          </a:p>
          <a:p>
            <a:r>
              <a:rPr lang="en-US" b="1" smtClean="0">
                <a:ea typeface="ＭＳ Ｐゴシック" pitchFamily="34" charset="-128"/>
              </a:rPr>
              <a:t>Gain contributors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Workflow Editor Setup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Install </a:t>
            </a:r>
            <a:r>
              <a:rPr lang="en-US" b="1" err="1" smtClean="0">
                <a:ea typeface="ＭＳ Ｐゴシック" pitchFamily="34" charset="-128"/>
              </a:rPr>
              <a:t>Jenkow</a:t>
            </a:r>
            <a:r>
              <a:rPr lang="en-US" b="1" smtClean="0">
                <a:ea typeface="ＭＳ Ｐゴシック" pitchFamily="34" charset="-128"/>
              </a:rPr>
              <a:t> </a:t>
            </a:r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 Designer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Jenkins: Eclipse Update Site</a:t>
            </a:r>
            <a:r>
              <a:rPr lang="en-US" smtClean="0">
                <a:ea typeface="ＭＳ Ｐゴシック" pitchFamily="34" charset="-128"/>
                <a:sym typeface="Wingdings"/>
              </a:rPr>
              <a:t>  </a:t>
            </a:r>
            <a:r>
              <a:rPr lang="en-US" i="1" smtClean="0">
                <a:solidFill>
                  <a:srgbClr val="0070C0"/>
                </a:solidFill>
                <a:ea typeface="ＭＳ Ｐゴシック" pitchFamily="34" charset="-128"/>
                <a:sym typeface="Wingdings"/>
              </a:rPr>
              <a:t>copy URL</a:t>
            </a:r>
          </a:p>
          <a:p>
            <a:pPr lvl="1"/>
            <a:r>
              <a:rPr lang="en-US" smtClean="0">
                <a:ea typeface="ＭＳ Ｐゴシック" pitchFamily="34" charset="-128"/>
                <a:sym typeface="Wingdings"/>
              </a:rPr>
              <a:t>Eclipse:</a:t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r>
              <a:rPr lang="en-US" err="1" smtClean="0">
                <a:ea typeface="ＭＳ Ｐゴシック" pitchFamily="34" charset="-128"/>
                <a:sym typeface="Wingdings"/>
              </a:rPr>
              <a:t>HelpInstall</a:t>
            </a:r>
            <a:r>
              <a:rPr lang="en-US" smtClean="0">
                <a:ea typeface="ＭＳ Ｐゴシック" pitchFamily="34" charset="-128"/>
                <a:sym typeface="Wingdings"/>
              </a:rPr>
              <a:t> new Software…Add…</a:t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r>
              <a:rPr lang="en-US" smtClean="0">
                <a:ea typeface="ＭＳ Ｐゴシック" pitchFamily="34" charset="-128"/>
                <a:sym typeface="Wingdings"/>
              </a:rPr>
              <a:t></a:t>
            </a:r>
            <a:r>
              <a:rPr lang="en-US" err="1" smtClean="0">
                <a:ea typeface="ＭＳ Ｐゴシック" pitchFamily="34" charset="-128"/>
                <a:sym typeface="Wingdings"/>
              </a:rPr>
              <a:t>Name:Jenkow</a:t>
            </a:r>
            <a:r>
              <a:rPr lang="en-US" smtClean="0">
                <a:ea typeface="ＭＳ Ｐゴシック" pitchFamily="34" charset="-128"/>
                <a:sym typeface="Wingdings"/>
              </a:rPr>
              <a:t>, Location: </a:t>
            </a:r>
            <a:r>
              <a:rPr lang="en-US" i="1" smtClean="0">
                <a:solidFill>
                  <a:srgbClr val="0070C0"/>
                </a:solidFill>
                <a:ea typeface="ＭＳ Ｐゴシック" pitchFamily="34" charset="-128"/>
                <a:sym typeface="Wingdings"/>
              </a:rPr>
              <a:t>paste URL</a:t>
            </a:r>
            <a:r>
              <a:rPr lang="en-US" smtClean="0">
                <a:ea typeface="ＭＳ Ｐゴシック" pitchFamily="34" charset="-128"/>
                <a:sym typeface="Wingdings"/>
              </a:rPr>
              <a:t> OK</a:t>
            </a:r>
            <a:endParaRPr lang="en-US" i="1" smtClean="0">
              <a:ea typeface="ＭＳ Ｐゴシック" pitchFamily="34" charset="-128"/>
            </a:endParaRPr>
          </a:p>
        </p:txBody>
      </p:sp>
      <p:pic>
        <p:nvPicPr>
          <p:cNvPr id="6" name="Picture 5" descr="jenkins-eclipse-update-site-l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857760"/>
            <a:ext cx="1538736" cy="1568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jenkins-eclipse-update-s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643314"/>
            <a:ext cx="4158394" cy="173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eclipse-install-jenk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890" y="4857760"/>
            <a:ext cx="4409055" cy="1815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2071670" y="4714884"/>
            <a:ext cx="1785950" cy="428628"/>
          </a:xfrm>
          <a:prstGeom prst="ellipse">
            <a:avLst/>
          </a:prstGeom>
          <a:noFill/>
          <a:ln w="381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29256" y="5715016"/>
            <a:ext cx="1785950" cy="428628"/>
          </a:xfrm>
          <a:prstGeom prst="ellipse">
            <a:avLst/>
          </a:prstGeom>
          <a:noFill/>
          <a:ln w="381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Import Workflow Project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ea typeface="ＭＳ Ｐゴシック" pitchFamily="34" charset="-128"/>
              </a:rPr>
              <a:t>Git</a:t>
            </a:r>
            <a:r>
              <a:rPr lang="en-US" b="1" smtClean="0">
                <a:ea typeface="ＭＳ Ｐゴシック" pitchFamily="34" charset="-128"/>
              </a:rPr>
              <a:t> repository in Jenkins</a:t>
            </a:r>
          </a:p>
          <a:p>
            <a:pPr lvl="1">
              <a:buNone/>
            </a:pPr>
            <a:r>
              <a:rPr lang="en-US" sz="2000" err="1" smtClean="0">
                <a:ea typeface="ＭＳ Ｐゴシック" pitchFamily="34" charset="-128"/>
              </a:rPr>
              <a:t>Jenkow</a:t>
            </a:r>
            <a:r>
              <a:rPr lang="en-US" sz="2000" smtClean="0">
                <a:ea typeface="ＭＳ Ｐゴシック" pitchFamily="34" charset="-128"/>
              </a:rPr>
              <a:t>: </a:t>
            </a:r>
            <a:r>
              <a:rPr lang="en-US" sz="2000" i="1" smtClean="0">
                <a:solidFill>
                  <a:srgbClr val="0070C0"/>
                </a:solidFill>
                <a:ea typeface="ＭＳ Ｐゴシック" pitchFamily="34" charset="-128"/>
              </a:rPr>
              <a:t>copy </a:t>
            </a:r>
            <a:r>
              <a:rPr lang="en-US" sz="2000" i="1" err="1" smtClean="0">
                <a:solidFill>
                  <a:srgbClr val="0070C0"/>
                </a:solidFill>
                <a:ea typeface="ＭＳ Ｐゴシック" pitchFamily="34" charset="-128"/>
              </a:rPr>
              <a:t>Git</a:t>
            </a:r>
            <a:r>
              <a:rPr lang="en-US" sz="2000" i="1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sz="2000" i="1" err="1" smtClean="0">
                <a:solidFill>
                  <a:srgbClr val="C00000"/>
                </a:solidFill>
                <a:ea typeface="ＭＳ Ｐゴシック" pitchFamily="34" charset="-128"/>
              </a:rPr>
              <a:t>ssh</a:t>
            </a:r>
            <a:r>
              <a:rPr lang="en-US" sz="2000" i="1" smtClean="0">
                <a:solidFill>
                  <a:srgbClr val="0070C0"/>
                </a:solidFill>
                <a:ea typeface="ＭＳ Ｐゴシック" pitchFamily="34" charset="-128"/>
              </a:rPr>
              <a:t> URI</a:t>
            </a:r>
            <a:endParaRPr lang="en-US" sz="200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pic>
        <p:nvPicPr>
          <p:cNvPr id="6" name="Picture 5" descr="jenkins-jenkow-l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60937"/>
            <a:ext cx="1928826" cy="2107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jenkins-jenkow-git-u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689363"/>
            <a:ext cx="6152650" cy="25257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786314" y="5643578"/>
            <a:ext cx="4080948" cy="571504"/>
          </a:xfrm>
          <a:prstGeom prst="ellipse">
            <a:avLst/>
          </a:prstGeom>
          <a:noFill/>
          <a:ln w="381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Import Workflow Project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Import in Eclipse (1/2)</a:t>
            </a:r>
          </a:p>
          <a:p>
            <a:pPr marL="457200" lvl="1" indent="0">
              <a:buNone/>
            </a:pPr>
            <a:r>
              <a:rPr lang="en-US" sz="1800" err="1" smtClean="0">
                <a:ea typeface="ＭＳ Ｐゴシック" pitchFamily="34" charset="-128"/>
              </a:rPr>
              <a:t>File</a:t>
            </a:r>
            <a:r>
              <a:rPr lang="en-US" sz="1800" err="1" smtClean="0">
                <a:ea typeface="ＭＳ Ｐゴシック" pitchFamily="34" charset="-128"/>
                <a:sym typeface="Wingdings"/>
              </a:rPr>
              <a:t></a:t>
            </a:r>
            <a:r>
              <a:rPr lang="en-US" sz="1800" err="1" smtClean="0">
                <a:ea typeface="ＭＳ Ｐゴシック" pitchFamily="34" charset="-128"/>
              </a:rPr>
              <a:t>Import</a:t>
            </a:r>
            <a:r>
              <a:rPr lang="en-US" sz="1800" smtClean="0">
                <a:ea typeface="ＭＳ Ｐゴシック" pitchFamily="34" charset="-128"/>
              </a:rPr>
              <a:t>…</a:t>
            </a:r>
            <a:r>
              <a:rPr lang="en-US" sz="1800" smtClean="0">
                <a:ea typeface="ＭＳ Ｐゴシック" pitchFamily="34" charset="-128"/>
                <a:sym typeface="Wingdings"/>
              </a:rPr>
              <a:t></a:t>
            </a:r>
            <a:r>
              <a:rPr lang="en-US" sz="1800" err="1" smtClean="0">
                <a:ea typeface="ＭＳ Ｐゴシック" pitchFamily="34" charset="-128"/>
                <a:sym typeface="Wingdings"/>
              </a:rPr>
              <a:t>GitProjects</a:t>
            </a:r>
            <a:r>
              <a:rPr lang="en-US" sz="1800" smtClean="0">
                <a:ea typeface="ＭＳ Ｐゴシック" pitchFamily="34" charset="-128"/>
                <a:sym typeface="Wingdings"/>
              </a:rPr>
              <a:t> from </a:t>
            </a:r>
            <a:r>
              <a:rPr lang="en-US" sz="1800" err="1" smtClean="0">
                <a:ea typeface="ＭＳ Ｐゴシック" pitchFamily="34" charset="-128"/>
                <a:sym typeface="Wingdings"/>
              </a:rPr>
              <a:t>GitNext</a:t>
            </a:r>
            <a:r>
              <a:rPr lang="en-US" sz="1800" smtClean="0">
                <a:ea typeface="ＭＳ Ｐゴシック" pitchFamily="34" charset="-128"/>
                <a:sym typeface="Wingdings"/>
              </a:rPr>
              <a:t/>
            </a:r>
            <a:br>
              <a:rPr lang="en-US" sz="1800" smtClean="0">
                <a:ea typeface="ＭＳ Ｐゴシック" pitchFamily="34" charset="-128"/>
                <a:sym typeface="Wingdings"/>
              </a:rPr>
            </a:br>
            <a:r>
              <a:rPr lang="en-US" sz="1800" err="1" smtClean="0">
                <a:ea typeface="ＭＳ Ｐゴシック" pitchFamily="34" charset="-128"/>
                <a:sym typeface="Wingdings"/>
              </a:rPr>
              <a:t>URINext</a:t>
            </a:r>
            <a:r>
              <a:rPr lang="en-US" sz="1800" smtClean="0">
                <a:ea typeface="ＭＳ Ｐゴシック" pitchFamily="34" charset="-128"/>
                <a:sym typeface="Wingdings"/>
              </a:rPr>
              <a:t>  URI: </a:t>
            </a:r>
            <a:r>
              <a:rPr lang="en-US" sz="1800" i="1" smtClean="0">
                <a:solidFill>
                  <a:srgbClr val="0070C0"/>
                </a:solidFill>
                <a:ea typeface="ＭＳ Ｐゴシック" pitchFamily="34" charset="-128"/>
                <a:sym typeface="Wingdings"/>
              </a:rPr>
              <a:t>paste </a:t>
            </a:r>
            <a:r>
              <a:rPr lang="en-US" sz="1800" i="1" err="1" smtClean="0">
                <a:solidFill>
                  <a:srgbClr val="0070C0"/>
                </a:solidFill>
                <a:ea typeface="ＭＳ Ｐゴシック" pitchFamily="34" charset="-128"/>
                <a:sym typeface="Wingdings"/>
              </a:rPr>
              <a:t>Git</a:t>
            </a:r>
            <a:r>
              <a:rPr lang="en-US" sz="1800" i="1" smtClean="0">
                <a:solidFill>
                  <a:srgbClr val="0070C0"/>
                </a:solidFill>
                <a:ea typeface="ＭＳ Ｐゴシック" pitchFamily="34" charset="-128"/>
                <a:sym typeface="Wingdings"/>
              </a:rPr>
              <a:t> </a:t>
            </a:r>
            <a:r>
              <a:rPr lang="en-US" sz="1800" i="1" err="1" smtClean="0">
                <a:solidFill>
                  <a:srgbClr val="0070C0"/>
                </a:solidFill>
                <a:ea typeface="ＭＳ Ｐゴシック" pitchFamily="34" charset="-128"/>
                <a:sym typeface="Wingdings"/>
              </a:rPr>
              <a:t>URI</a:t>
            </a:r>
            <a:r>
              <a:rPr lang="en-US" sz="1800" err="1" smtClean="0">
                <a:ea typeface="ＭＳ Ｐゴシック" pitchFamily="34" charset="-128"/>
                <a:sym typeface="Wingdings"/>
              </a:rPr>
              <a:t>Next</a:t>
            </a:r>
            <a:endParaRPr lang="en-US" sz="1800" smtClean="0">
              <a:ea typeface="ＭＳ Ｐゴシック" pitchFamily="34" charset="-128"/>
              <a:sym typeface="Wingdings"/>
            </a:endParaRPr>
          </a:p>
        </p:txBody>
      </p:sp>
      <p:pic>
        <p:nvPicPr>
          <p:cNvPr id="6" name="Picture 5" descr="eclipse-egit-im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41" y="2714620"/>
            <a:ext cx="3474579" cy="382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eclipse-egit-import-u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96" y="2571744"/>
            <a:ext cx="4617204" cy="4152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072066" y="3786190"/>
            <a:ext cx="2723626" cy="285752"/>
          </a:xfrm>
          <a:prstGeom prst="ellipse">
            <a:avLst/>
          </a:prstGeom>
          <a:noFill/>
          <a:ln w="381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Import Workflow Project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Import in Eclipse (2/2)</a:t>
            </a:r>
          </a:p>
          <a:p>
            <a:pPr marL="457200" lvl="1" indent="0">
              <a:buNone/>
            </a:pPr>
            <a:r>
              <a:rPr lang="en-US" sz="2000" smtClean="0">
                <a:ea typeface="ＭＳ Ｐゴシック" pitchFamily="34" charset="-128"/>
                <a:sym typeface="Wingdings"/>
              </a:rPr>
              <a:t>…</a:t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Branch selection: select </a:t>
            </a:r>
            <a:r>
              <a:rPr lang="en-US" sz="2000" err="1" smtClean="0">
                <a:ea typeface="ＭＳ Ｐゴシック" pitchFamily="34" charset="-128"/>
                <a:sym typeface="Wingdings"/>
              </a:rPr>
              <a:t>masterNext</a:t>
            </a:r>
            <a:r>
              <a:rPr lang="en-US" sz="2000" smtClean="0">
                <a:ea typeface="ＭＳ Ｐゴシック" pitchFamily="34" charset="-128"/>
                <a:sym typeface="Wingdings"/>
              </a:rPr>
              <a:t/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Local Destination … Next</a:t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…Import existing project…Next</a:t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Import Projects:</a:t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    select </a:t>
            </a:r>
            <a:r>
              <a:rPr lang="en-US" sz="2000" err="1" smtClean="0">
                <a:ea typeface="ＭＳ Ｐゴシック" pitchFamily="34" charset="-128"/>
                <a:sym typeface="Wingdings"/>
              </a:rPr>
              <a:t>jenkow</a:t>
            </a:r>
            <a:r>
              <a:rPr lang="en-US" sz="2000" smtClean="0">
                <a:ea typeface="ＭＳ Ｐゴシック" pitchFamily="34" charset="-128"/>
                <a:sym typeface="Wingdings"/>
              </a:rPr>
              <a:t>-workflows</a:t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Finish</a:t>
            </a:r>
          </a:p>
        </p:txBody>
      </p:sp>
      <p:pic>
        <p:nvPicPr>
          <p:cNvPr id="8" name="Picture 7" descr="eclipse-egit-import-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35" y="3243960"/>
            <a:ext cx="3492183" cy="3471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Import Workflow Project (one time)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Open Workflow Project</a:t>
            </a:r>
          </a:p>
          <a:p>
            <a:pPr marL="457200" lvl="1" indent="0">
              <a:buNone/>
            </a:pPr>
            <a:r>
              <a:rPr lang="en-US" sz="2000" smtClean="0">
                <a:ea typeface="ＭＳ Ｐゴシック" pitchFamily="34" charset="-128"/>
                <a:sym typeface="Wingdings"/>
              </a:rPr>
              <a:t>Project Explorer: </a:t>
            </a:r>
            <a:r>
              <a:rPr lang="en-US" sz="2000" err="1" smtClean="0">
                <a:ea typeface="ＭＳ Ｐゴシック" pitchFamily="34" charset="-128"/>
                <a:sym typeface="Wingdings"/>
              </a:rPr>
              <a:t>jenkow</a:t>
            </a:r>
            <a:r>
              <a:rPr lang="en-US" sz="2000" smtClean="0">
                <a:ea typeface="ＭＳ Ｐゴシック" pitchFamily="34" charset="-128"/>
                <a:sym typeface="Wingdings"/>
              </a:rPr>
              <a:t>-</a:t>
            </a:r>
            <a:r>
              <a:rPr lang="en-US" sz="2000" err="1" smtClean="0">
                <a:ea typeface="ＭＳ Ｐゴシック" pitchFamily="34" charset="-128"/>
                <a:sym typeface="Wingdings"/>
              </a:rPr>
              <a:t>worfklows</a:t>
            </a:r>
            <a:r>
              <a:rPr lang="en-US" sz="2000" smtClean="0">
                <a:ea typeface="ＭＳ Ｐゴシック" pitchFamily="34" charset="-128"/>
                <a:sym typeface="Wingdings"/>
              </a:rPr>
              <a:t/>
            </a:r>
            <a:br>
              <a:rPr lang="en-US" sz="2000" smtClean="0">
                <a:ea typeface="ＭＳ Ｐゴシック" pitchFamily="34" charset="-128"/>
                <a:sym typeface="Wingdings"/>
              </a:rPr>
            </a:br>
            <a:r>
              <a:rPr lang="en-US" sz="2000" smtClean="0">
                <a:ea typeface="ＭＳ Ｐゴシック" pitchFamily="34" charset="-128"/>
                <a:sym typeface="Wingdings"/>
              </a:rPr>
              <a:t></a:t>
            </a:r>
            <a:r>
              <a:rPr lang="en-US" sz="2000" err="1" smtClean="0">
                <a:ea typeface="ＭＳ Ｐゴシック" pitchFamily="34" charset="-128"/>
                <a:sym typeface="Wingdings"/>
              </a:rPr>
              <a:t>src</a:t>
            </a:r>
            <a:r>
              <a:rPr lang="en-US" sz="2000" smtClean="0">
                <a:ea typeface="ＭＳ Ｐゴシック" pitchFamily="34" charset="-128"/>
                <a:sym typeface="Wingdings"/>
              </a:rPr>
              <a:t>/main/</a:t>
            </a:r>
            <a:r>
              <a:rPr lang="en-US" sz="2000" err="1" smtClean="0">
                <a:ea typeface="ＭＳ Ｐゴシック" pitchFamily="34" charset="-128"/>
                <a:sym typeface="Wingdings"/>
              </a:rPr>
              <a:t>resourcesdiagramsfirst-wf.bpmn</a:t>
            </a:r>
            <a:endParaRPr lang="en-US" sz="2000" smtClean="0">
              <a:ea typeface="ＭＳ Ｐゴシック" pitchFamily="34" charset="-128"/>
            </a:endParaRPr>
          </a:p>
        </p:txBody>
      </p:sp>
      <p:pic>
        <p:nvPicPr>
          <p:cNvPr id="6" name="Picture 5" descr="eclipse-activiti-desig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714620"/>
            <a:ext cx="5865832" cy="38840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Edit Workflow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406" y="1428750"/>
            <a:ext cx="7861300" cy="4814888"/>
          </a:xfrm>
        </p:spPr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Script</a:t>
            </a:r>
            <a:br>
              <a:rPr lang="en-US" b="1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>Task</a:t>
            </a:r>
          </a:p>
        </p:txBody>
      </p:sp>
      <p:pic>
        <p:nvPicPr>
          <p:cNvPr id="6" name="Picture 5" descr="eclipse-activiti-script-ta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197368"/>
            <a:ext cx="6858047" cy="55177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Edit Workflow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406" y="1428750"/>
            <a:ext cx="7861300" cy="4814888"/>
          </a:xfrm>
        </p:spPr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Jenkins</a:t>
            </a:r>
            <a:br>
              <a:rPr lang="en-US" b="1" smtClean="0">
                <a:ea typeface="ＭＳ Ｐゴシック" pitchFamily="34" charset="-128"/>
              </a:rPr>
            </a:br>
            <a:r>
              <a:rPr lang="en-US" b="1" smtClean="0">
                <a:ea typeface="ＭＳ Ｐゴシック" pitchFamily="34" charset="-128"/>
              </a:rPr>
              <a:t>Task</a:t>
            </a:r>
          </a:p>
        </p:txBody>
      </p:sp>
      <p:pic>
        <p:nvPicPr>
          <p:cNvPr id="6" name="Picture 5" descr="eclipse-activiti-script-ta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197368"/>
            <a:ext cx="6858047" cy="55177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Push changed Workflow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Save workflow</a:t>
            </a:r>
          </a:p>
          <a:p>
            <a:r>
              <a:rPr lang="en-US" b="1" smtClean="0">
                <a:ea typeface="ＭＳ Ｐゴシック" pitchFamily="34" charset="-128"/>
              </a:rPr>
              <a:t>Commit</a:t>
            </a:r>
          </a:p>
          <a:p>
            <a:pPr marL="403225" lvl="2" indent="-3175">
              <a:buSzPct val="100000"/>
              <a:buNone/>
            </a:pPr>
            <a:r>
              <a:rPr lang="en-US" sz="2400" smtClean="0">
                <a:ea typeface="ＭＳ Ｐゴシック" pitchFamily="34" charset="-128"/>
                <a:sym typeface="Wingdings"/>
              </a:rPr>
              <a:t>Project Explorer: right-click </a:t>
            </a:r>
            <a:r>
              <a:rPr lang="en-US" sz="2400" err="1" smtClean="0">
                <a:ea typeface="ＭＳ Ｐゴシック" pitchFamily="34" charset="-128"/>
                <a:sym typeface="Wingdings"/>
              </a:rPr>
              <a:t>jenkow</a:t>
            </a:r>
            <a:r>
              <a:rPr lang="en-US" sz="2400" smtClean="0">
                <a:ea typeface="ＭＳ Ｐゴシック" pitchFamily="34" charset="-128"/>
                <a:sym typeface="Wingdings"/>
              </a:rPr>
              <a:t>-workflows</a:t>
            </a:r>
            <a:br>
              <a:rPr lang="en-US" sz="2400" smtClean="0">
                <a:ea typeface="ＭＳ Ｐゴシック" pitchFamily="34" charset="-128"/>
                <a:sym typeface="Wingdings"/>
              </a:rPr>
            </a:br>
            <a:r>
              <a:rPr lang="en-US" sz="2400" smtClean="0">
                <a:ea typeface="ＭＳ Ｐゴシック" pitchFamily="34" charset="-128"/>
                <a:sym typeface="Wingdings"/>
              </a:rPr>
              <a:t></a:t>
            </a:r>
            <a:r>
              <a:rPr lang="en-US" sz="2400" err="1" smtClean="0">
                <a:ea typeface="ＭＳ Ｐゴシック" pitchFamily="34" charset="-128"/>
                <a:sym typeface="Wingdings"/>
              </a:rPr>
              <a:t>TeamCommit</a:t>
            </a:r>
            <a:r>
              <a:rPr lang="en-US" sz="2400" smtClean="0">
                <a:ea typeface="ＭＳ Ｐゴシック" pitchFamily="34" charset="-128"/>
                <a:sym typeface="Wingdings"/>
              </a:rPr>
              <a:t>…</a:t>
            </a:r>
            <a:br>
              <a:rPr lang="en-US" sz="2400" smtClean="0">
                <a:ea typeface="ＭＳ Ｐゴシック" pitchFamily="34" charset="-128"/>
                <a:sym typeface="Wingdings"/>
              </a:rPr>
            </a:br>
            <a:r>
              <a:rPr lang="en-US" sz="2400" smtClean="0">
                <a:ea typeface="ＭＳ Ｐゴシック" pitchFamily="34" charset="-128"/>
                <a:sym typeface="Wingdings"/>
              </a:rPr>
              <a:t></a:t>
            </a:r>
            <a:r>
              <a:rPr lang="en-US" sz="2400" i="1" smtClean="0">
                <a:ea typeface="ＭＳ Ｐゴシック" pitchFamily="34" charset="-128"/>
                <a:sym typeface="Wingdings"/>
              </a:rPr>
              <a:t>Commit </a:t>
            </a:r>
            <a:r>
              <a:rPr lang="en-US" sz="2400" i="1" err="1" smtClean="0">
                <a:ea typeface="ＭＳ Ｐゴシック" pitchFamily="34" charset="-128"/>
                <a:sym typeface="Wingdings"/>
              </a:rPr>
              <a:t>message</a:t>
            </a:r>
            <a:r>
              <a:rPr lang="en-US" sz="2400" err="1" smtClean="0">
                <a:ea typeface="ＭＳ Ｐゴシック" pitchFamily="34" charset="-128"/>
                <a:sym typeface="Wingdings"/>
              </a:rPr>
              <a:t>Commit</a:t>
            </a: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Push</a:t>
            </a:r>
          </a:p>
          <a:p>
            <a:pPr marL="457200" lvl="1" indent="0">
              <a:buNone/>
            </a:pPr>
            <a:r>
              <a:rPr lang="en-US" smtClean="0">
                <a:ea typeface="ＭＳ Ｐゴシック" pitchFamily="34" charset="-128"/>
                <a:sym typeface="Wingdings"/>
              </a:rPr>
              <a:t>Project Explorer: right-click </a:t>
            </a:r>
            <a:r>
              <a:rPr lang="en-US" err="1" smtClean="0">
                <a:ea typeface="ＭＳ Ｐゴシック" pitchFamily="34" charset="-128"/>
                <a:sym typeface="Wingdings"/>
              </a:rPr>
              <a:t>jenkow</a:t>
            </a:r>
            <a:r>
              <a:rPr lang="en-US" smtClean="0">
                <a:ea typeface="ＭＳ Ｐゴシック" pitchFamily="34" charset="-128"/>
                <a:sym typeface="Wingdings"/>
              </a:rPr>
              <a:t>-workflows</a:t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r>
              <a:rPr lang="en-US" smtClean="0">
                <a:ea typeface="ＭＳ Ｐゴシック" pitchFamily="34" charset="-128"/>
                <a:sym typeface="Wingdings"/>
              </a:rPr>
              <a:t></a:t>
            </a:r>
            <a:r>
              <a:rPr lang="en-US" err="1" smtClean="0">
                <a:ea typeface="ＭＳ Ｐゴシック" pitchFamily="34" charset="-128"/>
                <a:sym typeface="Wingdings"/>
              </a:rPr>
              <a:t>TeamPush</a:t>
            </a:r>
            <a:r>
              <a:rPr lang="en-US" smtClean="0">
                <a:ea typeface="ＭＳ Ｐゴシック" pitchFamily="34" charset="-128"/>
                <a:sym typeface="Wingdings"/>
              </a:rPr>
              <a:t> to </a:t>
            </a:r>
            <a:r>
              <a:rPr lang="en-US" err="1" smtClean="0">
                <a:ea typeface="ＭＳ Ｐゴシック" pitchFamily="34" charset="-128"/>
                <a:sym typeface="Wingdings"/>
              </a:rPr>
              <a:t>UpstreamOK</a:t>
            </a:r>
            <a:r>
              <a:rPr lang="en-US" smtClean="0">
                <a:ea typeface="ＭＳ Ｐゴシック" pitchFamily="34" charset="-128"/>
                <a:sym typeface="Wingdings"/>
              </a:rPr>
              <a:t/>
            </a:r>
            <a:br>
              <a:rPr lang="en-US" smtClean="0">
                <a:ea typeface="ＭＳ Ｐゴシック" pitchFamily="34" charset="-128"/>
                <a:sym typeface="Wingdings"/>
              </a:rPr>
            </a:br>
            <a:endParaRPr lang="en-US" smtClean="0">
              <a:ea typeface="ＭＳ Ｐゴシック" pitchFamily="34" charset="-128"/>
              <a:sym typeface="Wingding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Run changed Workflow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  <a:sym typeface="Wingdings"/>
              </a:rPr>
              <a:t>Create “called-by-</a:t>
            </a:r>
            <a:r>
              <a:rPr lang="en-US" b="1" err="1" smtClean="0">
                <a:ea typeface="ＭＳ Ｐゴシック" pitchFamily="34" charset="-128"/>
                <a:sym typeface="Wingdings"/>
              </a:rPr>
              <a:t>wf</a:t>
            </a:r>
            <a:r>
              <a:rPr lang="en-US" b="1" smtClean="0">
                <a:ea typeface="ＭＳ Ｐゴシック" pitchFamily="34" charset="-128"/>
                <a:sym typeface="Wingdings"/>
              </a:rPr>
              <a:t>” job</a:t>
            </a:r>
          </a:p>
          <a:p>
            <a:r>
              <a:rPr lang="en-US" b="1" smtClean="0">
                <a:ea typeface="ＭＳ Ｐゴシック" pitchFamily="34" charset="-128"/>
                <a:sym typeface="Wingdings"/>
              </a:rPr>
              <a:t>Kick “first-job”</a:t>
            </a:r>
          </a:p>
        </p:txBody>
      </p:sp>
      <p:pic>
        <p:nvPicPr>
          <p:cNvPr id="8" name="Picture 7" descr="jenkins-job-cons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20"/>
            <a:ext cx="8267535" cy="3714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b="1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4400" b="1" smtClean="0">
                <a:ea typeface="ＭＳ Ｐゴシック" pitchFamily="34" charset="-128"/>
              </a:rPr>
              <a:t>&lt;/demo&gt;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Agenda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What is </a:t>
            </a:r>
            <a:r>
              <a:rPr lang="en-US" b="1" err="1" smtClean="0">
                <a:ea typeface="ＭＳ Ｐゴシック" pitchFamily="34" charset="-128"/>
              </a:rPr>
              <a:t>BPMN</a:t>
            </a:r>
            <a:r>
              <a:rPr lang="en-US" b="1" smtClean="0">
                <a:ea typeface="ＭＳ Ｐゴシック" pitchFamily="34" charset="-128"/>
              </a:rPr>
              <a:t> &amp; </a:t>
            </a:r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?</a:t>
            </a:r>
          </a:p>
          <a:p>
            <a:r>
              <a:rPr lang="en-US" b="1" smtClean="0">
                <a:ea typeface="ＭＳ Ｐゴシック" pitchFamily="34" charset="-128"/>
              </a:rPr>
              <a:t>How to setup &amp; use Jenkow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endParaRPr lang="en-US" b="1" smtClean="0">
              <a:ea typeface="ＭＳ Ｐゴシック" pitchFamily="34" charset="-128"/>
            </a:endParaRPr>
          </a:p>
          <a:p>
            <a:pPr lvl="1"/>
            <a:r>
              <a:rPr lang="en-US" b="1" smtClean="0">
                <a:ea typeface="ＭＳ Ｐゴシック" pitchFamily="34" charset="-128"/>
              </a:rPr>
              <a:t>For Jenkins admins</a:t>
            </a:r>
          </a:p>
          <a:p>
            <a:r>
              <a:rPr lang="en-US" b="1" smtClean="0">
                <a:ea typeface="ＭＳ Ｐゴシック" pitchFamily="34" charset="-128"/>
              </a:rPr>
              <a:t>Plugin internals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For Plugin developers</a:t>
            </a:r>
          </a:p>
          <a:p>
            <a:r>
              <a:rPr lang="en-US" b="1" smtClean="0">
                <a:ea typeface="ＭＳ Ｐゴシック" pitchFamily="34" charset="-128"/>
              </a:rPr>
              <a:t>Future Features</a:t>
            </a:r>
          </a:p>
        </p:txBody>
      </p:sp>
      <p:pic>
        <p:nvPicPr>
          <p:cNvPr id="6" name="Picture 5" descr="People-rol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60" y="3000372"/>
            <a:ext cx="615088" cy="764850"/>
          </a:xfrm>
          <a:prstGeom prst="rect">
            <a:avLst/>
          </a:prstGeom>
        </p:spPr>
      </p:pic>
      <p:pic>
        <p:nvPicPr>
          <p:cNvPr id="7" name="Picture 6" descr="sett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9586" y="41433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Example Launch Sequence</a:t>
            </a:r>
            <a:endParaRPr lang="en-US"/>
          </a:p>
        </p:txBody>
      </p:sp>
      <p:pic>
        <p:nvPicPr>
          <p:cNvPr id="6" name="Content Placeholder 5" descr="launch-sequence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910" y="1571611"/>
            <a:ext cx="7532714" cy="5056335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Implementation Details</a:t>
            </a:r>
            <a:endParaRPr lang="en-US"/>
          </a:p>
        </p:txBody>
      </p:sp>
      <p:pic>
        <p:nvPicPr>
          <p:cNvPr id="33" name="Picture 32" descr="set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2714620"/>
            <a:ext cx="3000396" cy="300039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Execution Modes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5286398"/>
          </a:xfrm>
        </p:spPr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“Script Mode”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Build step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Occupies executor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No persistency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Short running</a:t>
            </a:r>
          </a:p>
          <a:p>
            <a:pPr>
              <a:buBlip>
                <a:blip r:embed="rId2"/>
              </a:buBlip>
            </a:pPr>
            <a:r>
              <a:rPr lang="en-US" b="1" smtClean="0">
                <a:ea typeface="ＭＳ Ｐゴシック" pitchFamily="34" charset="-128"/>
              </a:rPr>
              <a:t>“Workflow Mode” (not yet implemented)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Workflow Job Type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No executor wasted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Workflow state persisted in DB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Long “running” (days, weeks, …)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Interact with other systems / actors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8596" y="1714488"/>
            <a:ext cx="6215106" cy="385765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4348" y="3143248"/>
            <a:ext cx="2231701" cy="107157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28926" y="1916660"/>
            <a:ext cx="3571900" cy="351260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1801" y="2450534"/>
            <a:ext cx="3293795" cy="835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8993" y="2804694"/>
            <a:ext cx="2507417" cy="338554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1801" y="4429131"/>
            <a:ext cx="3293795" cy="841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71803" y="3429000"/>
            <a:ext cx="3293794" cy="835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Plugin</a:t>
            </a:r>
            <a:r>
              <a:rPr lang="en-US" smtClean="0"/>
              <a:t> Elements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1803" y="4653016"/>
            <a:ext cx="329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Eclipse </a:t>
            </a:r>
            <a:r>
              <a:rPr lang="en-US" err="1" smtClean="0"/>
              <a:t>Graphiti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3" y="3429000"/>
            <a:ext cx="3293794" cy="800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tabLst>
                <a:tab pos="803275" algn="l"/>
              </a:tabLst>
            </a:pPr>
            <a:r>
              <a:rPr lang="en-US" err="1" smtClean="0"/>
              <a:t>Activiti</a:t>
            </a:r>
            <a:r>
              <a:rPr lang="en-US" smtClean="0"/>
              <a:t> Designer</a:t>
            </a:r>
            <a:br>
              <a:rPr lang="en-US" smtClean="0"/>
            </a:br>
            <a:r>
              <a:rPr lang="en-US" sz="1400" smtClean="0"/>
              <a:t>+ Patch: Palette Extension Provider</a:t>
            </a:r>
            <a:br>
              <a:rPr lang="en-US" sz="1400" smtClean="0"/>
            </a:br>
            <a:r>
              <a:rPr lang="en-US" sz="1400" smtClean="0"/>
              <a:t>(Eclipse Extension Point)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3071802" y="2428868"/>
            <a:ext cx="329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Jenkow</a:t>
            </a:r>
            <a:r>
              <a:rPr lang="en-US" smtClean="0"/>
              <a:t> IDE </a:t>
            </a:r>
            <a:r>
              <a:rPr lang="en-US" err="1" smtClean="0"/>
              <a:t>Config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8992" y="2804694"/>
            <a:ext cx="250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 smtClean="0"/>
              <a:t>Jenkow</a:t>
            </a:r>
            <a:r>
              <a:rPr lang="en-US" sz="1400" smtClean="0"/>
              <a:t> Designer Extension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928926" y="195732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 smtClean="0"/>
              <a:t>Jenkow</a:t>
            </a:r>
            <a:r>
              <a:rPr lang="en-US" sz="2000" smtClean="0"/>
              <a:t> Update Site</a:t>
            </a:r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554349" y="3345419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err="1" smtClean="0"/>
              <a:t>Activiti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Workflow Engine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428597" y="1957320"/>
            <a:ext cx="235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 smtClean="0"/>
              <a:t>Jenkow</a:t>
            </a:r>
            <a:r>
              <a:rPr lang="en-US" sz="2000" b="1" smtClean="0"/>
              <a:t> </a:t>
            </a:r>
            <a:r>
              <a:rPr lang="en-US" sz="2000" b="1" err="1" smtClean="0"/>
              <a:t>Plugin</a:t>
            </a:r>
            <a:endParaRPr lang="en-US" sz="2000" b="1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65597" y="3143248"/>
            <a:ext cx="6715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65595" y="3857628"/>
            <a:ext cx="67153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65597" y="4559865"/>
            <a:ext cx="6715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72330" y="642939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~/.</a:t>
            </a:r>
            <a:r>
              <a:rPr lang="en-US" err="1" smtClean="0"/>
              <a:t>jenkow</a:t>
            </a:r>
            <a:r>
              <a:rPr lang="en-US" smtClean="0"/>
              <a:t>/lib/</a:t>
            </a:r>
            <a:endParaRPr lang="en-US"/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5485665" y="3430221"/>
            <a:ext cx="3470814" cy="2569324"/>
          </a:xfrm>
          <a:prstGeom prst="bentConnector3">
            <a:avLst>
              <a:gd name="adj1" fmla="val 82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37125" y="2804694"/>
            <a:ext cx="1104880" cy="1981628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37128" y="2916792"/>
            <a:ext cx="11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Eclipse</a:t>
            </a:r>
            <a:endParaRPr lang="en-US" sz="2000" b="1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037128" y="2979476"/>
            <a:ext cx="1104878" cy="1"/>
          </a:xfrm>
          <a:prstGeom prst="line">
            <a:avLst/>
          </a:prstGeom>
          <a:ln>
            <a:solidFill>
              <a:schemeClr val="accent3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37124" y="4345552"/>
            <a:ext cx="110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EGit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572264" y="37861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ym typeface="Wingdings"/>
              </a:rPr>
              <a:t></a:t>
            </a:r>
            <a:endParaRPr lang="en-US" sz="2800"/>
          </a:p>
        </p:txBody>
      </p:sp>
      <p:sp>
        <p:nvSpPr>
          <p:cNvPr id="73" name="TextBox 72"/>
          <p:cNvSpPr txBox="1"/>
          <p:nvPr/>
        </p:nvSpPr>
        <p:spPr>
          <a:xfrm>
            <a:off x="8429652" y="41433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ym typeface="Wingdings"/>
              </a:rPr>
              <a:t></a:t>
            </a:r>
            <a:endParaRPr lang="en-US" sz="28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4785517" y="2258605"/>
            <a:ext cx="3357586" cy="32197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0675" y="2280344"/>
            <a:ext cx="3357586" cy="43633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56426" y="2802434"/>
            <a:ext cx="2786083" cy="2621182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56427" y="2873871"/>
            <a:ext cx="11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Jenkins</a:t>
            </a:r>
            <a:endParaRPr lang="en-US" sz="2000"/>
          </a:p>
        </p:txBody>
      </p:sp>
      <p:sp>
        <p:nvSpPr>
          <p:cNvPr id="44" name="Rectangle 43"/>
          <p:cNvSpPr/>
          <p:nvPr/>
        </p:nvSpPr>
        <p:spPr>
          <a:xfrm>
            <a:off x="999301" y="3280474"/>
            <a:ext cx="2507419" cy="1093596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99872" y="2763749"/>
            <a:ext cx="2786083" cy="186275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42750" y="4121071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Run Time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42749" y="4121071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EGit</a:t>
            </a:r>
            <a:endParaRPr 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4785517" y="4764013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~/.</a:t>
            </a:r>
            <a:r>
              <a:rPr lang="en-US" sz="1600" err="1" smtClean="0"/>
              <a:t>jenkow</a:t>
            </a:r>
            <a:r>
              <a:rPr lang="en-US" sz="1600" smtClean="0"/>
              <a:t>/lib/</a:t>
            </a:r>
            <a:br>
              <a:rPr lang="en-US" sz="1600" smtClean="0"/>
            </a:br>
            <a:r>
              <a:rPr lang="en-US" sz="1600" smtClean="0"/>
              <a:t>   </a:t>
            </a:r>
            <a:r>
              <a:rPr lang="en-US" sz="1600" err="1" smtClean="0"/>
              <a:t>jenkow</a:t>
            </a:r>
            <a:r>
              <a:rPr lang="en-US" sz="1600" smtClean="0"/>
              <a:t>-designer-</a:t>
            </a:r>
            <a:r>
              <a:rPr lang="en-US" sz="1600" err="1" smtClean="0"/>
              <a:t>extension.jar</a:t>
            </a:r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1070741" y="5495054"/>
            <a:ext cx="2459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$</a:t>
            </a:r>
            <a:r>
              <a:rPr lang="en-US" sz="1600" err="1" smtClean="0"/>
              <a:t>JENKINS_HOME</a:t>
            </a:r>
            <a:r>
              <a:rPr lang="en-US" sz="1600" smtClean="0"/>
              <a:t>/</a:t>
            </a:r>
            <a:br>
              <a:rPr lang="en-US" sz="1600" smtClean="0"/>
            </a:br>
            <a:r>
              <a:rPr lang="en-US" sz="1600" smtClean="0"/>
              <a:t>    </a:t>
            </a:r>
            <a:r>
              <a:rPr lang="en-US" sz="1600" err="1" smtClean="0"/>
              <a:t>jenkow</a:t>
            </a:r>
            <a:r>
              <a:rPr lang="en-US" sz="1600" smtClean="0"/>
              <a:t>-repository/</a:t>
            </a:r>
          </a:p>
          <a:p>
            <a:r>
              <a:rPr lang="en-US" sz="1600" smtClean="0"/>
              <a:t>        .</a:t>
            </a:r>
            <a:r>
              <a:rPr lang="en-US" sz="1600" err="1" smtClean="0"/>
              <a:t>git</a:t>
            </a:r>
            <a:r>
              <a:rPr lang="en-US" sz="1600" smtClean="0"/>
              <a:t>/</a:t>
            </a:r>
            <a:br>
              <a:rPr lang="en-US" sz="1600" smtClean="0"/>
            </a:br>
            <a:r>
              <a:rPr lang="en-US" sz="1600" smtClean="0"/>
              <a:t>        </a:t>
            </a:r>
            <a:r>
              <a:rPr lang="en-US" sz="1600" err="1" smtClean="0"/>
              <a:t>jenkow</a:t>
            </a:r>
            <a:r>
              <a:rPr lang="en-US" sz="1600" smtClean="0"/>
              <a:t>-workflows/</a:t>
            </a:r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99873" y="2835186"/>
            <a:ext cx="11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Eclipse</a:t>
            </a:r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5242750" y="3692442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42749" y="3692442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Activiti</a:t>
            </a:r>
            <a:r>
              <a:rPr lang="en-US" sz="1400" smtClean="0"/>
              <a:t> Designer</a:t>
            </a:r>
            <a:endParaRPr lang="en-US" sz="1400"/>
          </a:p>
        </p:txBody>
      </p:sp>
      <p:sp>
        <p:nvSpPr>
          <p:cNvPr id="39" name="Rectangle 38"/>
          <p:cNvSpPr/>
          <p:nvPr/>
        </p:nvSpPr>
        <p:spPr>
          <a:xfrm>
            <a:off x="5242750" y="3263814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42749" y="3263814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Jenkow</a:t>
            </a:r>
            <a:r>
              <a:rPr lang="en-US" sz="1400" smtClean="0"/>
              <a:t> IDE </a:t>
            </a:r>
            <a:r>
              <a:rPr lang="en-US" sz="1400" err="1" smtClean="0"/>
              <a:t>Config</a:t>
            </a:r>
            <a:endParaRPr lang="en-US" sz="1400"/>
          </a:p>
        </p:txBody>
      </p:sp>
      <p:sp>
        <p:nvSpPr>
          <p:cNvPr id="42" name="Rectangle 41"/>
          <p:cNvSpPr/>
          <p:nvPr/>
        </p:nvSpPr>
        <p:spPr>
          <a:xfrm>
            <a:off x="1356492" y="3637665"/>
            <a:ext cx="178595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56492" y="360914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Activiti</a:t>
            </a:r>
            <a:r>
              <a:rPr lang="en-US" sz="1400" smtClean="0"/>
              <a:t> Workflow Engine</a:t>
            </a:r>
            <a:endParaRPr lang="en-US" sz="1400"/>
          </a:p>
        </p:txBody>
      </p:sp>
      <p:sp>
        <p:nvSpPr>
          <p:cNvPr id="45" name="TextBox 44"/>
          <p:cNvSpPr txBox="1"/>
          <p:nvPr/>
        </p:nvSpPr>
        <p:spPr>
          <a:xfrm>
            <a:off x="999302" y="3280475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Jenkow</a:t>
            </a:r>
            <a:r>
              <a:rPr lang="en-US" sz="1400" smtClean="0"/>
              <a:t> </a:t>
            </a:r>
            <a:r>
              <a:rPr lang="en-US" sz="1400" err="1" smtClean="0"/>
              <a:t>Plugin</a:t>
            </a:r>
            <a:endParaRPr lang="en-US" sz="1400"/>
          </a:p>
        </p:txBody>
      </p:sp>
      <p:sp>
        <p:nvSpPr>
          <p:cNvPr id="51" name="Rectangle 50"/>
          <p:cNvSpPr/>
          <p:nvPr/>
        </p:nvSpPr>
        <p:spPr>
          <a:xfrm>
            <a:off x="999303" y="4442119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99302" y="4442119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Git</a:t>
            </a:r>
            <a:r>
              <a:rPr lang="en-US" sz="1400" smtClean="0"/>
              <a:t> Server </a:t>
            </a:r>
            <a:r>
              <a:rPr lang="en-US" sz="1400" err="1" smtClean="0"/>
              <a:t>Plugin</a:t>
            </a:r>
            <a:r>
              <a:rPr lang="en-US" sz="1400" smtClean="0"/>
              <a:t> (</a:t>
            </a:r>
            <a:r>
              <a:rPr lang="en-US" sz="1400" err="1" smtClean="0"/>
              <a:t>JGit</a:t>
            </a:r>
            <a:r>
              <a:rPr lang="en-US" sz="1400" smtClean="0"/>
              <a:t>)</a:t>
            </a:r>
            <a:endParaRPr lang="en-US" sz="1400"/>
          </a:p>
        </p:txBody>
      </p:sp>
      <p:sp>
        <p:nvSpPr>
          <p:cNvPr id="54" name="Rectangle 53"/>
          <p:cNvSpPr/>
          <p:nvPr/>
        </p:nvSpPr>
        <p:spPr>
          <a:xfrm>
            <a:off x="992215" y="4870747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92214" y="4870747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Eclipse Update Site </a:t>
            </a:r>
            <a:r>
              <a:rPr lang="en-US" sz="1400" err="1" smtClean="0"/>
              <a:t>Plugin</a:t>
            </a:r>
            <a:endParaRPr lang="en-US" sz="1400"/>
          </a:p>
        </p:txBody>
      </p:sp>
      <p:sp>
        <p:nvSpPr>
          <p:cNvPr id="76" name="TextBox 75"/>
          <p:cNvSpPr txBox="1"/>
          <p:nvPr/>
        </p:nvSpPr>
        <p:spPr>
          <a:xfrm>
            <a:off x="570675" y="230886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CI Server</a:t>
            </a:r>
            <a:endParaRPr lang="en-US" sz="2000" b="1"/>
          </a:p>
        </p:txBody>
      </p:sp>
      <p:sp>
        <p:nvSpPr>
          <p:cNvPr id="77" name="TextBox 76"/>
          <p:cNvSpPr txBox="1"/>
          <p:nvPr/>
        </p:nvSpPr>
        <p:spPr>
          <a:xfrm>
            <a:off x="4785517" y="2287123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Admin Workstation</a:t>
            </a:r>
            <a:endParaRPr lang="en-US" sz="2000" b="1"/>
          </a:p>
        </p:txBody>
      </p:sp>
      <p:grpSp>
        <p:nvGrpSpPr>
          <p:cNvPr id="117" name="Group 116"/>
          <p:cNvGrpSpPr/>
          <p:nvPr/>
        </p:nvGrpSpPr>
        <p:grpSpPr>
          <a:xfrm>
            <a:off x="214282" y="3900549"/>
            <a:ext cx="1356526" cy="2503046"/>
            <a:chOff x="286517" y="3456102"/>
            <a:chExt cx="1356526" cy="2546252"/>
          </a:xfrm>
        </p:grpSpPr>
        <p:cxnSp>
          <p:nvCxnSpPr>
            <p:cNvPr id="99" name="Straight Connector 98"/>
            <p:cNvCxnSpPr/>
            <p:nvPr/>
          </p:nvCxnSpPr>
          <p:spPr>
            <a:xfrm rot="10800000" flipV="1">
              <a:off x="288109" y="6001561"/>
              <a:ext cx="1354934" cy="7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5400000" flipH="1" flipV="1">
              <a:off x="-985022" y="4728436"/>
              <a:ext cx="2544665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288106" y="3456102"/>
              <a:ext cx="1140621" cy="795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9" idx="1"/>
            <a:endCxn id="52" idx="3"/>
          </p:cNvCxnSpPr>
          <p:nvPr/>
        </p:nvCxnSpPr>
        <p:spPr>
          <a:xfrm rot="10800000" flipV="1">
            <a:off x="3506721" y="4274960"/>
            <a:ext cx="1736029" cy="32104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66682" y="4596008"/>
            <a:ext cx="1204126" cy="1591687"/>
            <a:chOff x="286517" y="3456102"/>
            <a:chExt cx="1204126" cy="2546253"/>
          </a:xfrm>
        </p:grpSpPr>
        <p:cxnSp>
          <p:nvCxnSpPr>
            <p:cNvPr id="57" name="Straight Connector 56"/>
            <p:cNvCxnSpPr/>
            <p:nvPr/>
          </p:nvCxnSpPr>
          <p:spPr>
            <a:xfrm rot="10800000" flipV="1">
              <a:off x="288110" y="6001562"/>
              <a:ext cx="1202533" cy="793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-985022" y="4728436"/>
              <a:ext cx="2544665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8107" y="3456102"/>
              <a:ext cx="631031" cy="797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flipH="1">
            <a:off x="1961303" y="6195634"/>
            <a:ext cx="2109833" cy="211137"/>
            <a:chOff x="286517" y="3456102"/>
            <a:chExt cx="632620" cy="2585139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88110" y="6021798"/>
              <a:ext cx="191189" cy="19443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-985022" y="4728436"/>
              <a:ext cx="2544665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88106" y="3456102"/>
              <a:ext cx="631031" cy="797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071137" y="6187695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reset --hard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2377" y="3900549"/>
            <a:ext cx="428603" cy="2154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smtClean="0"/>
              <a:t>DB</a:t>
            </a:r>
            <a:endParaRPr lang="en-US" sz="800"/>
          </a:p>
        </p:txBody>
      </p:sp>
      <p:pic>
        <p:nvPicPr>
          <p:cNvPr id="75" name="Picture 74" descr="sampler_Users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835" y="3344031"/>
            <a:ext cx="722759" cy="1084817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 rot="10800000" flipV="1">
            <a:off x="7885956" y="3997831"/>
            <a:ext cx="615134" cy="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785517" y="2258605"/>
            <a:ext cx="3357586" cy="32197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99872" y="2763749"/>
            <a:ext cx="2786083" cy="18627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42750" y="4121071"/>
            <a:ext cx="2507417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242749" y="4121071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>
                <a:solidFill>
                  <a:schemeClr val="bg1"/>
                </a:solidFill>
              </a:rPr>
              <a:t>EGit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5517" y="4764013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~/.</a:t>
            </a:r>
            <a:r>
              <a:rPr lang="en-US" sz="1600" err="1" smtClean="0">
                <a:solidFill>
                  <a:schemeClr val="bg1"/>
                </a:solidFill>
              </a:rPr>
              <a:t>jenkow</a:t>
            </a:r>
            <a:r>
              <a:rPr lang="en-US" sz="1600" smtClean="0">
                <a:solidFill>
                  <a:schemeClr val="bg1"/>
                </a:solidFill>
              </a:rPr>
              <a:t>/lib/</a:t>
            </a:r>
            <a:br>
              <a:rPr lang="en-US" sz="1600" smtClean="0">
                <a:solidFill>
                  <a:schemeClr val="bg1"/>
                </a:solidFill>
              </a:rPr>
            </a:br>
            <a:r>
              <a:rPr lang="en-US" sz="1600" smtClean="0">
                <a:solidFill>
                  <a:schemeClr val="bg1"/>
                </a:solidFill>
              </a:rPr>
              <a:t>   </a:t>
            </a:r>
            <a:r>
              <a:rPr lang="en-US" sz="1600" err="1" smtClean="0">
                <a:solidFill>
                  <a:schemeClr val="bg1"/>
                </a:solidFill>
              </a:rPr>
              <a:t>jenkow</a:t>
            </a:r>
            <a:r>
              <a:rPr lang="en-US" sz="1600" smtClean="0">
                <a:solidFill>
                  <a:schemeClr val="bg1"/>
                </a:solidFill>
              </a:rPr>
              <a:t>-designer-</a:t>
            </a:r>
            <a:r>
              <a:rPr lang="en-US" sz="1600" err="1" smtClean="0">
                <a:solidFill>
                  <a:schemeClr val="bg1"/>
                </a:solidFill>
              </a:rPr>
              <a:t>extension.jar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99873" y="2835186"/>
            <a:ext cx="11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Eclipse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42750" y="3692442"/>
            <a:ext cx="2507417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242749" y="3692442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>
                <a:solidFill>
                  <a:schemeClr val="bg1"/>
                </a:solidFill>
              </a:rPr>
              <a:t>Activiti</a:t>
            </a:r>
            <a:r>
              <a:rPr lang="en-US" sz="1400" smtClean="0">
                <a:solidFill>
                  <a:schemeClr val="bg1"/>
                </a:solidFill>
              </a:rPr>
              <a:t> Designer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42750" y="3263814"/>
            <a:ext cx="2507417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242749" y="3286124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>
                <a:solidFill>
                  <a:schemeClr val="bg1"/>
                </a:solidFill>
              </a:rPr>
              <a:t>Jenkow</a:t>
            </a:r>
            <a:r>
              <a:rPr lang="en-US" sz="1400" smtClean="0">
                <a:solidFill>
                  <a:schemeClr val="bg1"/>
                </a:solidFill>
              </a:rPr>
              <a:t> IDE </a:t>
            </a:r>
            <a:r>
              <a:rPr lang="en-US" sz="1400" err="1" smtClean="0">
                <a:solidFill>
                  <a:schemeClr val="bg1"/>
                </a:solidFill>
              </a:rPr>
              <a:t>Config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85517" y="2287123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Admin Workstation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1472" y="2280344"/>
            <a:ext cx="3357586" cy="43633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57223" y="2802434"/>
            <a:ext cx="2786083" cy="2621182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57224" y="2873871"/>
            <a:ext cx="110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Jenkins</a:t>
            </a:r>
            <a:endParaRPr lang="en-US" sz="2000"/>
          </a:p>
        </p:txBody>
      </p:sp>
      <p:sp>
        <p:nvSpPr>
          <p:cNvPr id="44" name="Rectangle 43"/>
          <p:cNvSpPr/>
          <p:nvPr/>
        </p:nvSpPr>
        <p:spPr>
          <a:xfrm>
            <a:off x="1000098" y="3280474"/>
            <a:ext cx="2507419" cy="1093596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Run Time &amp; External DB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71538" y="5495054"/>
            <a:ext cx="2459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$</a:t>
            </a:r>
            <a:r>
              <a:rPr lang="en-US" sz="1600" err="1" smtClean="0">
                <a:solidFill>
                  <a:schemeClr val="bg1">
                    <a:lumMod val="65000"/>
                  </a:schemeClr>
                </a:solidFill>
              </a:rPr>
              <a:t>JENKINS_HOME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br>
              <a:rPr lang="en-US" sz="16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600" err="1" smtClean="0">
                <a:solidFill>
                  <a:schemeClr val="bg1">
                    <a:lumMod val="65000"/>
                  </a:schemeClr>
                </a:solidFill>
              </a:rPr>
              <a:t>jenkow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-repository/</a:t>
            </a:r>
          </a:p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        .</a:t>
            </a:r>
            <a:r>
              <a:rPr lang="en-US" sz="1600" err="1" smtClean="0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br>
              <a:rPr lang="en-US" sz="16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1600" err="1" smtClean="0">
                <a:solidFill>
                  <a:schemeClr val="bg1">
                    <a:lumMod val="65000"/>
                  </a:schemeClr>
                </a:solidFill>
              </a:rPr>
              <a:t>jenkow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-workflows/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57289" y="3637665"/>
            <a:ext cx="178595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57289" y="360914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Activiti</a:t>
            </a:r>
            <a:r>
              <a:rPr lang="en-US" sz="1400" smtClean="0"/>
              <a:t> Workflow Engine</a:t>
            </a:r>
            <a:endParaRPr lang="en-US" sz="1400"/>
          </a:p>
        </p:txBody>
      </p:sp>
      <p:sp>
        <p:nvSpPr>
          <p:cNvPr id="45" name="TextBox 44"/>
          <p:cNvSpPr txBox="1"/>
          <p:nvPr/>
        </p:nvSpPr>
        <p:spPr>
          <a:xfrm>
            <a:off x="1000099" y="3280475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Jenkow</a:t>
            </a:r>
            <a:r>
              <a:rPr lang="en-US" sz="1400" smtClean="0"/>
              <a:t> </a:t>
            </a:r>
            <a:r>
              <a:rPr lang="en-US" sz="1400" err="1" smtClean="0"/>
              <a:t>Plugin</a:t>
            </a:r>
            <a:endParaRPr lang="en-US" sz="1400"/>
          </a:p>
        </p:txBody>
      </p:sp>
      <p:sp>
        <p:nvSpPr>
          <p:cNvPr id="51" name="Rectangle 50"/>
          <p:cNvSpPr/>
          <p:nvPr/>
        </p:nvSpPr>
        <p:spPr>
          <a:xfrm>
            <a:off x="1000100" y="4442119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00099" y="4442119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>
                <a:solidFill>
                  <a:schemeClr val="bg1">
                    <a:lumMod val="50000"/>
                  </a:schemeClr>
                </a:solidFill>
              </a:rPr>
              <a:t>Git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 Server </a:t>
            </a:r>
            <a:r>
              <a:rPr lang="en-US" sz="1400" err="1" smtClean="0">
                <a:solidFill>
                  <a:schemeClr val="bg1">
                    <a:lumMod val="50000"/>
                  </a:schemeClr>
                </a:solidFill>
              </a:rPr>
              <a:t>Plugin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400" err="1" smtClean="0">
                <a:solidFill>
                  <a:schemeClr val="bg1">
                    <a:lumMod val="50000"/>
                  </a:schemeClr>
                </a:solidFill>
              </a:rPr>
              <a:t>JGit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3012" y="4870747"/>
            <a:ext cx="2507417" cy="338554"/>
          </a:xfrm>
          <a:prstGeom prst="rect">
            <a:avLst/>
          </a:prstGeom>
          <a:solidFill>
            <a:srgbClr val="729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93011" y="4870747"/>
            <a:ext cx="25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Eclipse Update Site </a:t>
            </a:r>
            <a:r>
              <a:rPr lang="en-US" sz="1400" err="1" smtClean="0">
                <a:solidFill>
                  <a:schemeClr val="bg1">
                    <a:lumMod val="50000"/>
                  </a:schemeClr>
                </a:solidFill>
              </a:rPr>
              <a:t>Plugin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472" y="230886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CI Server</a:t>
            </a:r>
            <a:endParaRPr lang="en-US" sz="2000" b="1"/>
          </a:p>
        </p:txBody>
      </p:sp>
      <p:sp>
        <p:nvSpPr>
          <p:cNvPr id="85" name="Rectangle 84"/>
          <p:cNvSpPr/>
          <p:nvPr/>
        </p:nvSpPr>
        <p:spPr>
          <a:xfrm>
            <a:off x="4786314" y="6072206"/>
            <a:ext cx="1258051" cy="503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829919" y="61654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Database</a:t>
            </a:r>
            <a:endParaRPr lang="en-US" sz="1400"/>
          </a:p>
        </p:txBody>
      </p:sp>
      <p:sp>
        <p:nvSpPr>
          <p:cNvPr id="108" name="Rectangle 107"/>
          <p:cNvSpPr/>
          <p:nvPr/>
        </p:nvSpPr>
        <p:spPr>
          <a:xfrm>
            <a:off x="6643702" y="6072206"/>
            <a:ext cx="1258051" cy="503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6687307" y="607220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 smtClean="0"/>
              <a:t>Activiti</a:t>
            </a:r>
            <a:r>
              <a:rPr lang="en-US" sz="1400" smtClean="0"/>
              <a:t> Explorer</a:t>
            </a:r>
            <a:endParaRPr lang="en-US" sz="1400"/>
          </a:p>
        </p:txBody>
      </p:sp>
      <p:cxnSp>
        <p:nvCxnSpPr>
          <p:cNvPr id="114" name="Straight Connector 113"/>
          <p:cNvCxnSpPr/>
          <p:nvPr/>
        </p:nvCxnSpPr>
        <p:spPr>
          <a:xfrm rot="10800000">
            <a:off x="6044368" y="6329928"/>
            <a:ext cx="599335" cy="1588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14282" y="3886705"/>
            <a:ext cx="1356526" cy="2516890"/>
            <a:chOff x="286517" y="3456102"/>
            <a:chExt cx="1356526" cy="2546252"/>
          </a:xfrm>
        </p:grpSpPr>
        <p:cxnSp>
          <p:nvCxnSpPr>
            <p:cNvPr id="119" name="Straight Connector 118"/>
            <p:cNvCxnSpPr/>
            <p:nvPr/>
          </p:nvCxnSpPr>
          <p:spPr>
            <a:xfrm rot="10800000" flipV="1">
              <a:off x="288109" y="6001561"/>
              <a:ext cx="1354934" cy="7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5400000" flipH="1" flipV="1">
              <a:off x="-985022" y="4728436"/>
              <a:ext cx="2544665" cy="1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88106" y="3456102"/>
              <a:ext cx="1140621" cy="7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66682" y="4596008"/>
            <a:ext cx="1204126" cy="1591687"/>
            <a:chOff x="286517" y="3456102"/>
            <a:chExt cx="1204126" cy="2546253"/>
          </a:xfrm>
        </p:grpSpPr>
        <p:cxnSp>
          <p:nvCxnSpPr>
            <p:cNvPr id="124" name="Straight Connector 123"/>
            <p:cNvCxnSpPr/>
            <p:nvPr/>
          </p:nvCxnSpPr>
          <p:spPr>
            <a:xfrm rot="10800000" flipV="1">
              <a:off x="288110" y="6001562"/>
              <a:ext cx="1202533" cy="7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 flipH="1" flipV="1">
              <a:off x="-985022" y="4728436"/>
              <a:ext cx="2544665" cy="1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88107" y="3456102"/>
              <a:ext cx="631031" cy="7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flipH="1">
            <a:off x="1961303" y="6195634"/>
            <a:ext cx="2109833" cy="211137"/>
            <a:chOff x="286517" y="3456102"/>
            <a:chExt cx="632620" cy="2585139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288110" y="6021798"/>
              <a:ext cx="191189" cy="1944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 flipH="1" flipV="1">
              <a:off x="-985022" y="4728436"/>
              <a:ext cx="2544665" cy="1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88106" y="3456102"/>
              <a:ext cx="631031" cy="7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Elbow Connector 121"/>
          <p:cNvCxnSpPr/>
          <p:nvPr/>
        </p:nvCxnSpPr>
        <p:spPr>
          <a:xfrm rot="10800000" flipV="1">
            <a:off x="3506721" y="4274960"/>
            <a:ext cx="1736029" cy="321048"/>
          </a:xfrm>
          <a:prstGeom prst="bentConnector3">
            <a:avLst>
              <a:gd name="adj1" fmla="val 46304"/>
            </a:avLst>
          </a:prstGeom>
          <a:ln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3143240" y="3886705"/>
            <a:ext cx="1642280" cy="2445608"/>
            <a:chOff x="-315049" y="3456101"/>
            <a:chExt cx="1261347" cy="2547945"/>
          </a:xfrm>
        </p:grpSpPr>
        <p:cxnSp>
          <p:nvCxnSpPr>
            <p:cNvPr id="93" name="Straight Connector 92"/>
            <p:cNvCxnSpPr/>
            <p:nvPr/>
          </p:nvCxnSpPr>
          <p:spPr>
            <a:xfrm rot="10800000" flipH="1">
              <a:off x="-315049" y="6001562"/>
              <a:ext cx="328594" cy="1654"/>
            </a:xfrm>
            <a:prstGeom prst="line">
              <a:avLst/>
            </a:prstGeom>
            <a:ln>
              <a:solidFill>
                <a:srgbClr val="FF0000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-1260427" y="4730073"/>
              <a:ext cx="2547945" cy="2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 flipH="1">
              <a:off x="13544" y="3456101"/>
              <a:ext cx="932754" cy="4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2" name="Picture 131" descr="sampler_Users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49835" y="5701769"/>
            <a:ext cx="722759" cy="1084817"/>
          </a:xfrm>
          <a:prstGeom prst="rect">
            <a:avLst/>
          </a:prstGeom>
        </p:spPr>
      </p:pic>
      <p:pic>
        <p:nvPicPr>
          <p:cNvPr id="135" name="Picture 134" descr="sampler_Users_6.png"/>
          <p:cNvPicPr>
            <a:picLocks noChangeAspect="1"/>
          </p:cNvPicPr>
          <p:nvPr/>
        </p:nvPicPr>
        <p:blipFill>
          <a:blip r:embed="rId3">
            <a:grayscl/>
            <a:lum bright="67000" contrast="-79000"/>
          </a:blip>
          <a:stretch>
            <a:fillRect/>
          </a:stretch>
        </p:blipFill>
        <p:spPr>
          <a:xfrm>
            <a:off x="8349835" y="3344031"/>
            <a:ext cx="722759" cy="1084817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>
          <a:xfrm rot="10800000" flipV="1">
            <a:off x="7885956" y="3997831"/>
            <a:ext cx="61513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V="1">
            <a:off x="7885956" y="6357956"/>
            <a:ext cx="615134" cy="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JenkowBuilder</a:t>
            </a:r>
            <a:r>
              <a:rPr lang="en-US" smtClean="0"/>
              <a:t> (start workflow)</a:t>
            </a:r>
            <a:endParaRPr lang="en-US"/>
          </a:p>
        </p:txBody>
      </p:sp>
      <p:pic>
        <p:nvPicPr>
          <p:cNvPr id="7" name="Picture 6" descr="jenkow-build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5" y="1372983"/>
            <a:ext cx="8305589" cy="548504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JenkowBuilder</a:t>
            </a:r>
            <a:r>
              <a:rPr lang="en-US" smtClean="0"/>
              <a:t> (end workflow)</a:t>
            </a:r>
            <a:endParaRPr lang="en-US"/>
          </a:p>
        </p:txBody>
      </p:sp>
      <p:pic>
        <p:nvPicPr>
          <p:cNvPr id="7" name="Picture 6" descr="jenkow-build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9" y="2500306"/>
            <a:ext cx="8214227" cy="361639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JenkinsTask</a:t>
            </a:r>
            <a:endParaRPr lang="en-US"/>
          </a:p>
        </p:txBody>
      </p:sp>
      <p:pic>
        <p:nvPicPr>
          <p:cNvPr id="7" name="Picture 6" descr="jenkow-build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19" y="2000240"/>
            <a:ext cx="6754785" cy="45720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JenkinsTaskDelegate</a:t>
            </a:r>
            <a:endParaRPr lang="en-US"/>
          </a:p>
        </p:txBody>
      </p:sp>
      <p:pic>
        <p:nvPicPr>
          <p:cNvPr id="7" name="Picture 6" descr="jenkow-build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1" y="1857364"/>
            <a:ext cx="8571889" cy="485778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Problem: Job Orchestration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Putting jobs into relation</a:t>
            </a:r>
          </a:p>
          <a:p>
            <a:r>
              <a:rPr lang="en-US" b="1" smtClean="0">
                <a:ea typeface="ＭＳ Ｐゴシック" pitchFamily="34" charset="-128"/>
              </a:rPr>
              <a:t>Defining logic for execution of multiple jobs</a:t>
            </a:r>
          </a:p>
          <a:p>
            <a:r>
              <a:rPr lang="en-US" b="1" smtClean="0">
                <a:ea typeface="ＭＳ Ｐゴシック" pitchFamily="34" charset="-128"/>
              </a:rPr>
              <a:t>Existing orchestration mechanisms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Built-in Upstream / Downstream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Join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endParaRPr lang="en-US" b="1" smtClean="0">
              <a:ea typeface="ＭＳ Ｐゴシック" pitchFamily="34" charset="-128"/>
            </a:endParaRPr>
          </a:p>
          <a:p>
            <a:pPr lvl="1"/>
            <a:r>
              <a:rPr lang="en-US" b="1" smtClean="0">
                <a:ea typeface="ＭＳ Ｐゴシック" pitchFamily="34" charset="-128"/>
              </a:rPr>
              <a:t>Locks and Latches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endParaRPr lang="en-US" b="1" smtClean="0">
              <a:ea typeface="ＭＳ Ｐゴシック" pitchFamily="34" charset="-128"/>
            </a:endParaRPr>
          </a:p>
          <a:p>
            <a:pPr lvl="1"/>
            <a:r>
              <a:rPr lang="en-US" b="1" smtClean="0">
                <a:ea typeface="ＭＳ Ｐゴシック" pitchFamily="34" charset="-128"/>
              </a:rPr>
              <a:t>Drools Plugin (deprecated)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Build Flow Plugin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...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Future Features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5286398"/>
          </a:xfrm>
        </p:spPr>
        <p:txBody>
          <a:bodyPr>
            <a:normAutofit/>
          </a:bodyPr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Workflow Job Type (workflow mode)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How to manage active workflows?</a:t>
            </a:r>
          </a:p>
          <a:p>
            <a:r>
              <a:rPr lang="en-US" b="1" smtClean="0">
                <a:ea typeface="ＭＳ Ｐゴシック" pitchFamily="34" charset="-128"/>
              </a:rPr>
              <a:t>Workflow diagrams in Jenkins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Showing execution state</a:t>
            </a:r>
          </a:p>
          <a:p>
            <a:r>
              <a:rPr lang="en-US" b="1" smtClean="0">
                <a:ea typeface="ＭＳ Ｐゴシック" pitchFamily="34" charset="-128"/>
              </a:rPr>
              <a:t>Integrate </a:t>
            </a:r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 Web UIs?</a:t>
            </a:r>
          </a:p>
          <a:p>
            <a:pPr lvl="1"/>
            <a:r>
              <a:rPr lang="en-US" b="1" err="1" smtClean="0">
                <a:ea typeface="ＭＳ Ｐゴシック" pitchFamily="34" charset="-128"/>
              </a:rPr>
              <a:t>Activiti</a:t>
            </a:r>
            <a:r>
              <a:rPr lang="en-US" b="1" smtClean="0">
                <a:ea typeface="ＭＳ Ｐゴシック" pitchFamily="34" charset="-128"/>
              </a:rPr>
              <a:t> Modeler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Future Features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5286398"/>
          </a:xfrm>
        </p:spPr>
        <p:txBody>
          <a:bodyPr>
            <a:normAutofit/>
          </a:bodyPr>
          <a:lstStyle/>
          <a:p>
            <a:endParaRPr lang="en-US" b="1" smtClean="0">
              <a:ea typeface="ＭＳ Ｐゴシック" pitchFamily="34" charset="-128"/>
            </a:endParaRPr>
          </a:p>
          <a:p>
            <a:pPr>
              <a:buNone/>
            </a:pP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Job parameter support</a:t>
            </a:r>
          </a:p>
          <a:p>
            <a:r>
              <a:rPr lang="en-US" b="1" smtClean="0">
                <a:ea typeface="ＭＳ Ｐゴシック" pitchFamily="34" charset="-128"/>
              </a:rPr>
              <a:t>More task types for other Jenkins functions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Slave node management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Build promotion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…</a:t>
            </a:r>
          </a:p>
          <a:p>
            <a:r>
              <a:rPr lang="en-US" b="1" smtClean="0">
                <a:ea typeface="ＭＳ Ｐゴシック" pitchFamily="34" charset="-128"/>
              </a:rPr>
              <a:t>Multi-instance task support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Future Features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5286398"/>
          </a:xfrm>
        </p:spPr>
        <p:txBody>
          <a:bodyPr>
            <a:normAutofit/>
          </a:bodyPr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Find alternative to bundling Eclipse update site with </a:t>
            </a:r>
            <a:r>
              <a:rPr lang="en-US" b="1" err="1" smtClean="0">
                <a:ea typeface="ＭＳ Ｐゴシック" pitchFamily="34" charset="-128"/>
              </a:rPr>
              <a:t>Jenkow</a:t>
            </a:r>
            <a:r>
              <a:rPr lang="en-US" b="1" smtClean="0">
                <a:ea typeface="ＭＳ Ｐゴシック" pitchFamily="34" charset="-128"/>
              </a:rPr>
              <a:t> </a:t>
            </a:r>
            <a:r>
              <a:rPr lang="en-US" b="1" err="1" smtClean="0">
                <a:ea typeface="ＭＳ Ｐゴシック" pitchFamily="34" charset="-128"/>
              </a:rPr>
              <a:t>plugin</a:t>
            </a: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Other mechanisms to expose workflow repository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Eclipse </a:t>
            </a:r>
            <a:r>
              <a:rPr lang="en-US" b="1" err="1" smtClean="0">
                <a:ea typeface="ＭＳ Ｐゴシック" pitchFamily="34" charset="-128"/>
              </a:rPr>
              <a:t>EFS</a:t>
            </a:r>
            <a:r>
              <a:rPr lang="en-US" b="1" smtClean="0">
                <a:ea typeface="ＭＳ Ｐゴシック" pitchFamily="34" charset="-128"/>
              </a:rPr>
              <a:t> over </a:t>
            </a:r>
            <a:r>
              <a:rPr lang="en-US" b="1" err="1" smtClean="0">
                <a:ea typeface="ＭＳ Ｐゴシック" pitchFamily="34" charset="-128"/>
              </a:rPr>
              <a:t>SSH</a:t>
            </a:r>
            <a:endParaRPr lang="en-US" b="1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Jenkow Take Away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5286398"/>
          </a:xfrm>
        </p:spPr>
        <p:txBody>
          <a:bodyPr>
            <a:normAutofit/>
          </a:bodyPr>
          <a:lstStyle/>
          <a:p>
            <a:r>
              <a:rPr lang="en-US" b="1" smtClean="0">
                <a:ea typeface="ＭＳ Ｐゴシック" pitchFamily="34" charset="-128"/>
              </a:rPr>
              <a:t>Use for complex job orchestration</a:t>
            </a:r>
          </a:p>
          <a:p>
            <a:r>
              <a:rPr lang="en-US" b="1" smtClean="0">
                <a:ea typeface="ＭＳ Ｐゴシック" pitchFamily="34" charset="-128"/>
              </a:rPr>
              <a:t>Git Server Plugin usage example</a:t>
            </a:r>
          </a:p>
          <a:p>
            <a:r>
              <a:rPr lang="en-US" b="1" smtClean="0">
                <a:ea typeface="ＭＳ Ｐゴシック" pitchFamily="34" charset="-128"/>
              </a:rPr>
              <a:t>Eclipse Update Site usage example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Maven / Tycho integration</a:t>
            </a:r>
          </a:p>
          <a:p>
            <a:pPr lvl="1">
              <a:buNone/>
            </a:pP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Resources</a:t>
            </a:r>
          </a:p>
          <a:p>
            <a:pPr lvl="1">
              <a:buNone/>
            </a:pPr>
            <a:r>
              <a:rPr lang="en-US" sz="2000" b="1" smtClean="0">
                <a:ea typeface="ＭＳ Ｐゴシック" pitchFamily="34" charset="-128"/>
                <a:hlinkClick r:id="rId2"/>
              </a:rPr>
              <a:t>https://wiki.jenkins-ci.org/display/JENKINS/Jenkow+Plugin</a:t>
            </a:r>
            <a:endParaRPr lang="en-US" sz="2000" b="1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000" b="1" smtClean="0">
              <a:ea typeface="ＭＳ Ｐゴシック" pitchFamily="34" charset="-128"/>
              <a:hlinkClick r:id="rId3"/>
            </a:endParaRPr>
          </a:p>
          <a:p>
            <a:pPr lvl="1">
              <a:buNone/>
            </a:pPr>
            <a:r>
              <a:rPr lang="en-US" sz="2000" b="1" smtClean="0">
                <a:ea typeface="ＭＳ Ｐゴシック" pitchFamily="34" charset="-128"/>
                <a:hlinkClick r:id="rId3"/>
              </a:rPr>
              <a:t>http://www.activiti.org/</a:t>
            </a:r>
            <a:endParaRPr lang="en-US" sz="2000" b="1" smtClean="0">
              <a:ea typeface="ＭＳ Ｐゴシック" pitchFamily="34" charset="-128"/>
            </a:endParaRPr>
          </a:p>
          <a:p>
            <a:pPr>
              <a:buNone/>
            </a:pPr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6" name="Picture 5" descr="jenkow-q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88" y="4591080"/>
            <a:ext cx="2266944" cy="226694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Thank You To Our Sponsors</a:t>
            </a:r>
            <a:endParaRPr lang="en-US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302001" y="1282004"/>
            <a:ext cx="2015792" cy="1234632"/>
          </a:xfrm>
        </p:spPr>
      </p:pic>
      <p:pic>
        <p:nvPicPr>
          <p:cNvPr id="8" name="Picture 7" descr="New ZT logo 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60" y="3834736"/>
            <a:ext cx="2980266" cy="2106615"/>
          </a:xfrm>
          <a:prstGeom prst="rect">
            <a:avLst/>
          </a:prstGeom>
        </p:spPr>
      </p:pic>
      <p:pic>
        <p:nvPicPr>
          <p:cNvPr id="9" name="Picture 8" descr="sonatyp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6636"/>
            <a:ext cx="2234108" cy="558921"/>
          </a:xfrm>
          <a:prstGeom prst="rect">
            <a:avLst/>
          </a:prstGeom>
        </p:spPr>
      </p:pic>
      <p:pic>
        <p:nvPicPr>
          <p:cNvPr id="12" name="Picture 11" descr="wandiscoLogo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669" y="5545004"/>
            <a:ext cx="1423791" cy="776613"/>
          </a:xfrm>
          <a:prstGeom prst="rect">
            <a:avLst/>
          </a:prstGeom>
        </p:spPr>
      </p:pic>
      <p:pic>
        <p:nvPicPr>
          <p:cNvPr id="13" name="Picture 12" descr="LIFERAY (2)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583" y="3834736"/>
            <a:ext cx="1957918" cy="1957918"/>
          </a:xfrm>
          <a:prstGeom prst="rect">
            <a:avLst/>
          </a:prstGeom>
        </p:spPr>
      </p:pic>
      <p:pic>
        <p:nvPicPr>
          <p:cNvPr id="14" name="Picture 13" descr="Yahoo_We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30" y="5655081"/>
            <a:ext cx="2027738" cy="572539"/>
          </a:xfrm>
          <a:prstGeom prst="rect">
            <a:avLst/>
          </a:prstGeom>
        </p:spPr>
      </p:pic>
      <p:pic>
        <p:nvPicPr>
          <p:cNvPr id="15" name="Picture 14" descr="NewRelic-logo_small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5545004"/>
            <a:ext cx="27432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61" y="2356261"/>
            <a:ext cx="2921000" cy="719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78" y="3499262"/>
            <a:ext cx="2230966" cy="402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7628" y="3445039"/>
            <a:ext cx="2351616" cy="779393"/>
          </a:xfrm>
          <a:prstGeom prst="rect">
            <a:avLst/>
          </a:prstGeom>
        </p:spPr>
      </p:pic>
      <p:pic>
        <p:nvPicPr>
          <p:cNvPr id="7" name="Picture 6" descr="salesforc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4669" y="2594014"/>
            <a:ext cx="1284113" cy="963085"/>
          </a:xfrm>
          <a:prstGeom prst="rect">
            <a:avLst/>
          </a:prstGeom>
        </p:spPr>
      </p:pic>
      <p:pic>
        <p:nvPicPr>
          <p:cNvPr id="16" name="Picture 15" descr="HP_Blue_RGB_72_SM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192" y="3816078"/>
            <a:ext cx="757809" cy="757809"/>
          </a:xfrm>
          <a:prstGeom prst="rect">
            <a:avLst/>
          </a:prstGeom>
        </p:spPr>
      </p:pic>
      <p:pic>
        <p:nvPicPr>
          <p:cNvPr id="20" name="Picture 19" descr="Confreak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8512" y="4573887"/>
            <a:ext cx="2979116" cy="77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BPMN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Business Process Model &amp; Notation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Similarity with </a:t>
            </a:r>
            <a:r>
              <a:rPr lang="en-US" b="1" err="1" smtClean="0">
                <a:ea typeface="ＭＳ Ｐゴシック" pitchFamily="34" charset="-128"/>
              </a:rPr>
              <a:t>UML</a:t>
            </a:r>
            <a:r>
              <a:rPr lang="en-US" b="1" smtClean="0">
                <a:ea typeface="ＭＳ Ｐゴシック" pitchFamily="34" charset="-128"/>
              </a:rPr>
              <a:t> activity diagrams</a:t>
            </a:r>
          </a:p>
          <a:p>
            <a:r>
              <a:rPr lang="en-US" b="1" err="1" smtClean="0">
                <a:ea typeface="ＭＳ Ｐゴシック" pitchFamily="34" charset="-128"/>
              </a:rPr>
              <a:t>BPMN</a:t>
            </a:r>
            <a:r>
              <a:rPr lang="en-US" b="1" smtClean="0">
                <a:ea typeface="ＭＳ Ｐゴシック" pitchFamily="34" charset="-128"/>
              </a:rPr>
              <a:t> &lt; 2.0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Just modeling standard</a:t>
            </a:r>
          </a:p>
          <a:p>
            <a:r>
              <a:rPr lang="en-US" b="1" err="1" smtClean="0">
                <a:ea typeface="ＭＳ Ｐゴシック" pitchFamily="34" charset="-128"/>
              </a:rPr>
              <a:t>BPMN</a:t>
            </a:r>
            <a:r>
              <a:rPr lang="en-US" b="1" smtClean="0">
                <a:ea typeface="ＭＳ Ｐゴシック" pitchFamily="34" charset="-128"/>
              </a:rPr>
              <a:t> 2.0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Introduced in 2011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Added well-defined execution semantics</a:t>
            </a:r>
          </a:p>
        </p:txBody>
      </p:sp>
      <p:pic>
        <p:nvPicPr>
          <p:cNvPr id="6" name="Picture 5" descr="juc-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769438"/>
            <a:ext cx="5786478" cy="201714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>
                <a:ea typeface="ＭＳ Ｐゴシック" pitchFamily="34" charset="-128"/>
              </a:rPr>
              <a:t>BPMN</a:t>
            </a:r>
            <a:r>
              <a:rPr lang="en-US" smtClean="0">
                <a:ea typeface="ＭＳ Ｐゴシック" pitchFamily="34" charset="-128"/>
              </a:rPr>
              <a:t> Concepts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Process: workflow definition</a:t>
            </a:r>
          </a:p>
          <a:p>
            <a:r>
              <a:rPr lang="en-US" b="1" smtClean="0">
                <a:ea typeface="ＭＳ Ｐゴシック" pitchFamily="34" charset="-128"/>
              </a:rPr>
              <a:t>Process instance: “running” workflow</a:t>
            </a:r>
          </a:p>
          <a:p>
            <a:r>
              <a:rPr lang="en-US" b="1" smtClean="0">
                <a:ea typeface="ＭＳ Ｐゴシック" pitchFamily="34" charset="-128"/>
              </a:rPr>
              <a:t>Task: workflow step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Basic </a:t>
            </a:r>
            <a:r>
              <a:rPr lang="en-US" err="1" smtClean="0">
                <a:ea typeface="ＭＳ Ｐゴシック" pitchFamily="34" charset="-128"/>
              </a:rPr>
              <a:t>BPMN</a:t>
            </a:r>
            <a:r>
              <a:rPr lang="en-US" smtClean="0">
                <a:ea typeface="ＭＳ Ｐゴシック" pitchFamily="34" charset="-128"/>
              </a:rPr>
              <a:t> Constructs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71868" y="1428736"/>
            <a:ext cx="5400684" cy="4814888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ea typeface="ＭＳ Ｐゴシック" pitchFamily="34" charset="-128"/>
              </a:rPr>
              <a:t>Start / End Events</a:t>
            </a:r>
          </a:p>
          <a:p>
            <a:pPr>
              <a:buNone/>
            </a:pPr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Script Task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Groovy</a:t>
            </a:r>
          </a:p>
          <a:p>
            <a:pPr lvl="1"/>
            <a:r>
              <a:rPr lang="en-US" b="1" err="1" smtClean="0">
                <a:ea typeface="ＭＳ Ｐゴシック" pitchFamily="34" charset="-128"/>
              </a:rPr>
              <a:t>Javascript</a:t>
            </a:r>
            <a:endParaRPr lang="en-US" b="1" smtClean="0">
              <a:ea typeface="ＭＳ Ｐゴシック" pitchFamily="34" charset="-128"/>
            </a:endParaRPr>
          </a:p>
          <a:p>
            <a:pPr lvl="1"/>
            <a:r>
              <a:rPr lang="en-US" b="1" smtClean="0">
                <a:ea typeface="ＭＳ Ｐゴシック" pitchFamily="34" charset="-128"/>
              </a:rPr>
              <a:t>No concurrency!</a:t>
            </a: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User Task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Executed by real person</a:t>
            </a:r>
          </a:p>
          <a:p>
            <a:pPr lvl="1"/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Jenkins Task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Invoke Jenkins job</a:t>
            </a:r>
          </a:p>
          <a:p>
            <a:pPr>
              <a:buNone/>
            </a:pPr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9" name="Picture 8" descr="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55" y="1428736"/>
            <a:ext cx="1003175" cy="469841"/>
          </a:xfrm>
          <a:prstGeom prst="rect">
            <a:avLst/>
          </a:prstGeom>
        </p:spPr>
      </p:pic>
      <p:pic>
        <p:nvPicPr>
          <p:cNvPr id="10" name="Picture 9" descr="st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95" y="1428736"/>
            <a:ext cx="1003175" cy="469841"/>
          </a:xfrm>
          <a:prstGeom prst="rect">
            <a:avLst/>
          </a:prstGeom>
        </p:spPr>
      </p:pic>
      <p:pic>
        <p:nvPicPr>
          <p:cNvPr id="7" name="Picture 6" descr="bpmn-script-ta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643182"/>
            <a:ext cx="1835046" cy="966820"/>
          </a:xfrm>
          <a:prstGeom prst="rect">
            <a:avLst/>
          </a:prstGeom>
        </p:spPr>
      </p:pic>
      <p:pic>
        <p:nvPicPr>
          <p:cNvPr id="8" name="Picture 7" descr="bpmn-jenkins-tas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5819766"/>
            <a:ext cx="1835046" cy="966820"/>
          </a:xfrm>
          <a:prstGeom prst="rect">
            <a:avLst/>
          </a:prstGeom>
        </p:spPr>
      </p:pic>
      <p:pic>
        <p:nvPicPr>
          <p:cNvPr id="11" name="Picture 10" descr="bpmn-user-tas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4429132"/>
            <a:ext cx="1835047" cy="9668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Basic </a:t>
            </a:r>
            <a:r>
              <a:rPr lang="en-US" err="1" smtClean="0">
                <a:ea typeface="ＭＳ Ｐゴシック" pitchFamily="34" charset="-128"/>
              </a:rPr>
              <a:t>BPMN</a:t>
            </a:r>
            <a:r>
              <a:rPr lang="en-US" smtClean="0">
                <a:ea typeface="ＭＳ Ｐゴシック" pitchFamily="34" charset="-128"/>
              </a:rPr>
              <a:t> Constructs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Parallel Gateway</a:t>
            </a:r>
          </a:p>
          <a:p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6" name="Picture 5" descr="bpmn-parallel-gatew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14620"/>
            <a:ext cx="6113191" cy="28575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Basic </a:t>
            </a:r>
            <a:r>
              <a:rPr lang="en-US" err="1" smtClean="0">
                <a:ea typeface="ＭＳ Ｐゴシック" pitchFamily="34" charset="-128"/>
              </a:rPr>
              <a:t>BPMN</a:t>
            </a:r>
            <a:r>
              <a:rPr lang="en-US" smtClean="0">
                <a:ea typeface="ＭＳ Ｐゴシック" pitchFamily="34" charset="-128"/>
              </a:rPr>
              <a:t> Constructs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Exclusive Gateway</a:t>
            </a:r>
          </a:p>
          <a:p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6" name="Picture 5" descr="bpmn-parallel-gatew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55" y="2714620"/>
            <a:ext cx="6022861" cy="28575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6433</TotalTime>
  <Words>911</Words>
  <Application>Microsoft Macintosh PowerPoint</Application>
  <PresentationFormat>On-screen Show (4:3)</PresentationFormat>
  <Paragraphs>283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JenkinsUserConference-2</vt:lpstr>
      <vt:lpstr>Business Process Model &amp; Notation (BPMN) Workflows in Jenkins</vt:lpstr>
      <vt:lpstr>Goals</vt:lpstr>
      <vt:lpstr>Agenda</vt:lpstr>
      <vt:lpstr>Problem: Job Orchestration</vt:lpstr>
      <vt:lpstr>BPMN</vt:lpstr>
      <vt:lpstr>BPMN Concepts</vt:lpstr>
      <vt:lpstr>Basic BPMN Constructs</vt:lpstr>
      <vt:lpstr>Basic BPMN Constructs</vt:lpstr>
      <vt:lpstr>Basic BPMN Constructs</vt:lpstr>
      <vt:lpstr>More complex workflow</vt:lpstr>
      <vt:lpstr>BPMN Benefits</vt:lpstr>
      <vt:lpstr>Slide 12</vt:lpstr>
      <vt:lpstr>Earlier Activiti / Jenkins Integration</vt:lpstr>
      <vt:lpstr>Jenkow Overview</vt:lpstr>
      <vt:lpstr>Jenkow Setup (one time)</vt:lpstr>
      <vt:lpstr>Slide 16</vt:lpstr>
      <vt:lpstr>Jenkow Setup</vt:lpstr>
      <vt:lpstr>Jenkow Setup</vt:lpstr>
      <vt:lpstr>Workflow Editor Setup (one time)</vt:lpstr>
      <vt:lpstr>Workflow Editor Setup (one time)</vt:lpstr>
      <vt:lpstr>Import Workflow Project (one time)</vt:lpstr>
      <vt:lpstr>Import Workflow Project (one time)</vt:lpstr>
      <vt:lpstr>Import Workflow Project (one time)</vt:lpstr>
      <vt:lpstr>Import Workflow Project (one time)</vt:lpstr>
      <vt:lpstr>Edit Workflow</vt:lpstr>
      <vt:lpstr>Edit Workflow</vt:lpstr>
      <vt:lpstr>Push changed Workflow</vt:lpstr>
      <vt:lpstr>Run changed Workflow</vt:lpstr>
      <vt:lpstr>Slide 29</vt:lpstr>
      <vt:lpstr>Example Launch Sequence</vt:lpstr>
      <vt:lpstr>Implementation Details</vt:lpstr>
      <vt:lpstr>Execution Modes</vt:lpstr>
      <vt:lpstr>Plugin Elements</vt:lpstr>
      <vt:lpstr>Run Time</vt:lpstr>
      <vt:lpstr>Run Time &amp; External DB</vt:lpstr>
      <vt:lpstr>JenkowBuilder (start workflow)</vt:lpstr>
      <vt:lpstr>JenkowBuilder (end workflow)</vt:lpstr>
      <vt:lpstr>JenkinsTask</vt:lpstr>
      <vt:lpstr>JenkinsTaskDelegate</vt:lpstr>
      <vt:lpstr>Future Features</vt:lpstr>
      <vt:lpstr>Future Features</vt:lpstr>
      <vt:lpstr>Future Features</vt:lpstr>
      <vt:lpstr>Jenkow Take Away</vt:lpstr>
      <vt:lpstr>Thank You To Our Sponsors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Max Spring</cp:lastModifiedBy>
  <cp:revision>280</cp:revision>
  <dcterms:created xsi:type="dcterms:W3CDTF">2012-08-14T03:23:29Z</dcterms:created>
  <dcterms:modified xsi:type="dcterms:W3CDTF">2012-09-27T23:39:56Z</dcterms:modified>
</cp:coreProperties>
</file>