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5"/>
  </p:notesMasterIdLst>
  <p:handoutMasterIdLst>
    <p:handoutMasterId r:id="rId56"/>
  </p:handout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309" r:id="rId23"/>
    <p:sldId id="281" r:id="rId24"/>
    <p:sldId id="282" r:id="rId25"/>
    <p:sldId id="283" r:id="rId26"/>
    <p:sldId id="284" r:id="rId27"/>
    <p:sldId id="285" r:id="rId28"/>
    <p:sldId id="286" r:id="rId29"/>
    <p:sldId id="287" r:id="rId30"/>
    <p:sldId id="288" r:id="rId31"/>
    <p:sldId id="293" r:id="rId32"/>
    <p:sldId id="289" r:id="rId33"/>
    <p:sldId id="290" r:id="rId34"/>
    <p:sldId id="291" r:id="rId35"/>
    <p:sldId id="292" r:id="rId36"/>
    <p:sldId id="294" r:id="rId37"/>
    <p:sldId id="295" r:id="rId38"/>
    <p:sldId id="310" r:id="rId39"/>
    <p:sldId id="296" r:id="rId40"/>
    <p:sldId id="297" r:id="rId41"/>
    <p:sldId id="298" r:id="rId42"/>
    <p:sldId id="299" r:id="rId43"/>
    <p:sldId id="300" r:id="rId44"/>
    <p:sldId id="301" r:id="rId45"/>
    <p:sldId id="302" r:id="rId46"/>
    <p:sldId id="303" r:id="rId47"/>
    <p:sldId id="304" r:id="rId48"/>
    <p:sldId id="305" r:id="rId49"/>
    <p:sldId id="306" r:id="rId50"/>
    <p:sldId id="311" r:id="rId51"/>
    <p:sldId id="307" r:id="rId52"/>
    <p:sldId id="308" r:id="rId53"/>
    <p:sldId id="259" r:id="rId54"/>
  </p:sldIdLst>
  <p:sldSz cx="9144000" cy="6858000" type="screen4x3"/>
  <p:notesSz cx="7019925" cy="9305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BBBB"/>
    <a:srgbClr val="FFFFEE"/>
    <a:srgbClr val="D33833"/>
    <a:srgbClr val="FBAD3E"/>
    <a:srgbClr val="3465A4"/>
    <a:srgbClr val="729FC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726" autoAdjust="0"/>
  </p:normalViewPr>
  <p:slideViewPr>
    <p:cSldViewPr snapToGrid="0" snapToObjects="1">
      <p:cViewPr varScale="1">
        <p:scale>
          <a:sx n="92" d="100"/>
          <a:sy n="92" d="100"/>
        </p:scale>
        <p:origin x="-1376" y="-120"/>
      </p:cViewPr>
      <p:guideLst>
        <p:guide orient="horz" pos="2160"/>
        <p:guide pos="2880"/>
      </p:guideLst>
    </p:cSldViewPr>
  </p:slideViewPr>
  <p:notesTextViewPr>
    <p:cViewPr>
      <p:scale>
        <a:sx n="100" d="100"/>
        <a:sy n="100" d="100"/>
      </p:scale>
      <p:origin x="0" y="904"/>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notesMaster" Target="notesMasters/notesMaster1.xml"/><Relationship Id="rId56" Type="http://schemas.openxmlformats.org/officeDocument/2006/relationships/handoutMaster" Target="handoutMasters/handoutMaster1.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lIns="93287" tIns="46644" rIns="93287" bIns="46644" rtlCol="0"/>
          <a:lstStyle>
            <a:lvl1pPr algn="r">
              <a:defRPr sz="1200"/>
            </a:lvl1pPr>
          </a:lstStyle>
          <a:p>
            <a:fld id="{D60EEE14-0AAB-1540-AA0E-B49010DF4841}" type="datetimeFigureOut">
              <a:rPr lang="en-US" smtClean="0"/>
              <a:pPr/>
              <a:t>10/28/13</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lIns="93287" tIns="46644" rIns="93287" bIns="46644" rtlCol="0" anchor="b"/>
          <a:lstStyle>
            <a:lvl1pPr algn="r">
              <a:defRPr sz="1200"/>
            </a:lvl1pPr>
          </a:lstStyle>
          <a:p>
            <a:fld id="{674EC504-3D0C-7B42-8EAE-00DE582D0A07}" type="slidenum">
              <a:rPr lang="en-US" smtClean="0"/>
              <a:pPr/>
              <a:t>‹#›</a:t>
            </a:fld>
            <a:endParaRPr lang="en-US"/>
          </a:p>
        </p:txBody>
      </p:sp>
    </p:spTree>
    <p:extLst>
      <p:ext uri="{BB962C8B-B14F-4D97-AF65-F5344CB8AC3E}">
        <p14:creationId xmlns:p14="http://schemas.microsoft.com/office/powerpoint/2010/main" val="3370157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976333" y="0"/>
            <a:ext cx="3041968" cy="465296"/>
          </a:xfrm>
          <a:prstGeom prst="rect">
            <a:avLst/>
          </a:prstGeom>
        </p:spPr>
        <p:txBody>
          <a:bodyPr vert="horz" lIns="93287" tIns="46644" rIns="93287" bIns="46644" rtlCol="0"/>
          <a:lstStyle>
            <a:lvl1pPr algn="r">
              <a:defRPr sz="1200"/>
            </a:lvl1pPr>
          </a:lstStyle>
          <a:p>
            <a:fld id="{B748D4B4-ABAA-412F-A167-F234A617B863}" type="datetimeFigureOut">
              <a:rPr lang="en-US" smtClean="0"/>
              <a:pPr/>
              <a:t>10/28/13</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87" tIns="46644" rIns="93287" bIns="46644" rtlCol="0" anchor="b"/>
          <a:lstStyle>
            <a:lvl1pPr algn="r">
              <a:defRPr sz="1200"/>
            </a:lvl1pPr>
          </a:lstStyle>
          <a:p>
            <a:fld id="{C301FE7C-504E-473F-8721-8E38A0747DA7}" type="slidenum">
              <a:rPr lang="en-US" smtClean="0"/>
              <a:pPr/>
              <a:t>‹#›</a:t>
            </a:fld>
            <a:endParaRPr lang="en-US"/>
          </a:p>
        </p:txBody>
      </p:sp>
    </p:spTree>
    <p:extLst>
      <p:ext uri="{BB962C8B-B14F-4D97-AF65-F5344CB8AC3E}">
        <p14:creationId xmlns:p14="http://schemas.microsoft.com/office/powerpoint/2010/main" val="1582310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a:t>
            </a:r>
          </a:p>
          <a:p>
            <a:r>
              <a:rPr lang="en-US" dirty="0" smtClean="0"/>
              <a:t>  My name</a:t>
            </a:r>
            <a:r>
              <a:rPr lang="en-US" baseline="0" dirty="0" smtClean="0"/>
              <a:t> is Stas Zvinyatskovsky</a:t>
            </a:r>
          </a:p>
          <a:p>
            <a:r>
              <a:rPr lang="en-US" baseline="0" dirty="0" smtClean="0"/>
              <a:t>      I am an architect with Advertising and Data Platforms at Yahoo</a:t>
            </a:r>
          </a:p>
          <a:p>
            <a:endParaRPr lang="en-US" baseline="0" dirty="0" smtClean="0"/>
          </a:p>
          <a:p>
            <a:r>
              <a:rPr lang="en-US" baseline="0" dirty="0" smtClean="0"/>
              <a:t>  Val – story</a:t>
            </a:r>
          </a:p>
          <a:p>
            <a:endParaRPr lang="en-US" baseline="0" dirty="0" smtClean="0"/>
          </a:p>
          <a:p>
            <a:r>
              <a:rPr lang="en-US" baseline="0" dirty="0" smtClean="0"/>
              <a:t>  I told you my story </a:t>
            </a:r>
          </a:p>
          <a:p>
            <a:r>
              <a:rPr lang="en-US" baseline="0" dirty="0" smtClean="0"/>
              <a:t>       I want to hear yours ..</a:t>
            </a:r>
          </a:p>
          <a:p>
            <a:endParaRPr lang="en-US" baseline="0" dirty="0" smtClean="0"/>
          </a:p>
          <a:p>
            <a:r>
              <a:rPr lang="en-US" baseline="0" dirty="0" smtClean="0"/>
              <a:t>  Show of hands:</a:t>
            </a:r>
          </a:p>
          <a:p>
            <a:r>
              <a:rPr lang="en-US" baseline="0" dirty="0" smtClean="0"/>
              <a:t>      How many of you launch to production at least once a year?</a:t>
            </a:r>
          </a:p>
          <a:p>
            <a:r>
              <a:rPr lang="en-US" baseline="0" dirty="0" smtClean="0"/>
              <a:t>           Once a quarter?</a:t>
            </a:r>
          </a:p>
          <a:p>
            <a:r>
              <a:rPr lang="en-US" baseline="0" dirty="0" smtClean="0"/>
              <a:t>                Once a month?</a:t>
            </a:r>
          </a:p>
          <a:p>
            <a:r>
              <a:rPr lang="en-US" baseline="0" dirty="0" smtClean="0"/>
              <a:t>                     Once a week?</a:t>
            </a:r>
          </a:p>
          <a:p>
            <a:r>
              <a:rPr lang="en-US" baseline="0" dirty="0" smtClean="0"/>
              <a:t>                           Once a day?</a:t>
            </a:r>
          </a:p>
          <a:p>
            <a:r>
              <a:rPr lang="en-US" baseline="0" dirty="0" smtClean="0"/>
              <a:t>                                 Excellent</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Big Lessons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First, I need to explain about our system. A lot of decisions that we made were based on the nature of our system.</a:t>
            </a:r>
          </a:p>
          <a:p>
            <a:endParaRPr lang="en-US" dirty="0" smtClean="0"/>
          </a:p>
          <a:p>
            <a:r>
              <a:rPr lang="en-US" dirty="0" smtClean="0"/>
              <a:t>Advertising &amp; Data Platforms</a:t>
            </a:r>
          </a:p>
          <a:p>
            <a:endParaRPr lang="en-US" dirty="0" smtClean="0"/>
          </a:p>
          <a:p>
            <a:r>
              <a:rPr lang="en-US" dirty="0" smtClean="0"/>
              <a:t>We serve ads for Yahoo and external customer. A lot of ads.</a:t>
            </a:r>
          </a:p>
          <a:p>
            <a:r>
              <a:rPr lang="en-US" dirty="0" smtClean="0"/>
              <a:t>We process all of Yahoo's data. That's more than 100 billion unique events per day.</a:t>
            </a:r>
          </a:p>
          <a:p>
            <a:endParaRPr lang="en-US" dirty="0" smtClean="0"/>
          </a:p>
          <a:p>
            <a:r>
              <a:rPr lang="en-US" dirty="0" smtClean="0"/>
              <a:t>Many dev teams</a:t>
            </a:r>
            <a:br>
              <a:rPr lang="en-US" dirty="0" smtClean="0"/>
            </a:br>
            <a:endParaRPr lang="en-US" dirty="0" smtClean="0"/>
          </a:p>
          <a:p>
            <a:r>
              <a:rPr lang="en-US" dirty="0" smtClean="0"/>
              <a:t>HUGE </a:t>
            </a:r>
          </a:p>
          <a:p>
            <a:endParaRPr lang="en-US" dirty="0" smtClean="0"/>
          </a:p>
          <a:p>
            <a:r>
              <a:rPr lang="en-US" dirty="0" smtClean="0"/>
              <a:t>We have an extremely diverse system. It has several hundred unique software components</a:t>
            </a:r>
          </a:p>
          <a:p>
            <a:r>
              <a:rPr lang="en-US" dirty="0" smtClean="0"/>
              <a:t>   home grown, acquisitions, 3rd party software</a:t>
            </a:r>
          </a:p>
          <a:p>
            <a:r>
              <a:rPr lang="en-US" dirty="0" smtClean="0"/>
              <a:t>   old tech stack, current stack, experimental stack.</a:t>
            </a:r>
          </a:p>
          <a:p>
            <a:r>
              <a:rPr lang="en-US" dirty="0" smtClean="0"/>
              <a:t>We have Linux, we have FreeBSD, we even have Windows (through acquisitions).</a:t>
            </a:r>
          </a:p>
          <a:p>
            <a:r>
              <a:rPr lang="en-US" dirty="0" smtClean="0"/>
              <a:t>We have Java, C++, JavaScript, </a:t>
            </a:r>
            <a:r>
              <a:rPr lang="en-US" dirty="0" err="1" smtClean="0"/>
              <a:t>Scala</a:t>
            </a:r>
            <a:r>
              <a:rPr lang="en-US" dirty="0" smtClean="0"/>
              <a:t>, Groovy, Perl, PHP, Pig, </a:t>
            </a:r>
            <a:r>
              <a:rPr lang="en-US" dirty="0" err="1" smtClean="0"/>
              <a:t>MapReduce</a:t>
            </a:r>
            <a:r>
              <a:rPr lang="en-US" dirty="0" smtClean="0"/>
              <a:t>, Oracle, MySQL, all kinds of data </a:t>
            </a:r>
            <a:r>
              <a:rPr lang="en-US" dirty="0" err="1" smtClean="0"/>
              <a:t>marting</a:t>
            </a:r>
            <a:r>
              <a:rPr lang="en-US" dirty="0" smtClean="0"/>
              <a:t> technologies, ....</a:t>
            </a:r>
            <a:br>
              <a:rPr lang="en-US" dirty="0" smtClean="0"/>
            </a:br>
            <a:endParaRPr lang="en-US" dirty="0" smtClean="0"/>
          </a:p>
          <a:p>
            <a:r>
              <a:rPr lang="en-US" dirty="0" smtClean="0"/>
              <a:t>Revenue bearing - there are billions of dollars flowing through this system</a:t>
            </a:r>
            <a:br>
              <a:rPr lang="en-US" dirty="0" smtClean="0"/>
            </a:br>
            <a:endParaRPr lang="en-US" dirty="0" smtClean="0"/>
          </a:p>
          <a:p>
            <a:r>
              <a:rPr lang="en-US" dirty="0" smtClean="0"/>
              <a:t>All of this needs to come together and work</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As you can see, I work with many different teams. I tell them all the same thing:</a:t>
            </a:r>
          </a:p>
          <a:p>
            <a:r>
              <a:rPr lang="en-US" dirty="0" smtClean="0"/>
              <a:t>          CD IS SIMPLE</a:t>
            </a:r>
          </a:p>
          <a:p>
            <a:endParaRPr lang="en-US" dirty="0" smtClean="0"/>
          </a:p>
          <a:p>
            <a:r>
              <a:rPr lang="en-US" dirty="0" smtClean="0"/>
              <a:t>          If you came here to learn about our amazing toolset or our amazing processes - you will be </a:t>
            </a:r>
            <a:r>
              <a:rPr lang="en-US" dirty="0" err="1" smtClean="0"/>
              <a:t>dissappointed</a:t>
            </a:r>
            <a:endParaRPr lang="en-US" dirty="0" smtClean="0"/>
          </a:p>
          <a:p>
            <a:endParaRPr lang="en-US" dirty="0" smtClean="0"/>
          </a:p>
          <a:p>
            <a:r>
              <a:rPr lang="en-US" dirty="0" smtClean="0"/>
              <a:t>          CD IS SIMPLE</a:t>
            </a:r>
          </a:p>
          <a:p>
            <a:endParaRPr lang="en-US" dirty="0" smtClean="0"/>
          </a:p>
          <a:p>
            <a:r>
              <a:rPr lang="en-US" dirty="0" smtClean="0"/>
              <a:t>          You already know how to get your code from commit to production. Just automate that. Squeeze humans out of it.</a:t>
            </a:r>
          </a:p>
          <a:p>
            <a:r>
              <a:rPr lang="en-US" dirty="0" smtClean="0"/>
              <a:t>          Computers are much better at doing these things.</a:t>
            </a:r>
          </a:p>
          <a:p>
            <a:endParaRPr lang="en-US" dirty="0" smtClean="0"/>
          </a:p>
          <a:p>
            <a:r>
              <a:rPr lang="en-US" dirty="0" smtClean="0"/>
              <a:t>          CD IS SIMPLE</a:t>
            </a:r>
          </a:p>
          <a:p>
            <a:endParaRPr lang="en-US" dirty="0" smtClean="0"/>
          </a:p>
          <a:p>
            <a:r>
              <a:rPr lang="en-US" dirty="0" smtClean="0"/>
              <a:t>              Not everything will work in exactly the same way. You will adopt.</a:t>
            </a:r>
            <a:br>
              <a:rPr lang="en-US" dirty="0" smtClean="0"/>
            </a:br>
            <a:endParaRPr lang="en-US" dirty="0" smtClean="0"/>
          </a:p>
          <a:p>
            <a:r>
              <a:rPr lang="en-US" dirty="0" smtClean="0"/>
              <a:t>          CD IS SIMPLE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 heard it from every single team: We are unique because of </a:t>
            </a:r>
            <a:r>
              <a:rPr lang="en-US" dirty="0" err="1" smtClean="0"/>
              <a:t>bla</a:t>
            </a:r>
            <a:r>
              <a:rPr lang="en-US" dirty="0" smtClean="0"/>
              <a:t> </a:t>
            </a:r>
            <a:r>
              <a:rPr lang="en-US" dirty="0" err="1" smtClean="0"/>
              <a:t>bla</a:t>
            </a:r>
            <a:endParaRPr lang="en-US" dirty="0" smtClean="0"/>
          </a:p>
          <a:p>
            <a:r>
              <a:rPr lang="en-US" dirty="0" smtClean="0"/>
              <a:t>         Yes, you are</a:t>
            </a:r>
          </a:p>
          <a:p>
            <a:r>
              <a:rPr lang="en-US" dirty="0" smtClean="0"/>
              <a:t>         So I am</a:t>
            </a:r>
          </a:p>
          <a:p>
            <a:r>
              <a:rPr lang="en-US" dirty="0" smtClean="0"/>
              <a:t>         So is he</a:t>
            </a:r>
          </a:p>
          <a:p>
            <a:r>
              <a:rPr lang="en-US" dirty="0" smtClean="0"/>
              <a:t>         And that's okay</a:t>
            </a:r>
          </a:p>
          <a:p>
            <a:r>
              <a:rPr lang="en-US" dirty="0" smtClean="0"/>
              <a:t>         We are all unique</a:t>
            </a:r>
          </a:p>
          <a:p>
            <a:r>
              <a:rPr lang="en-US" dirty="0" smtClean="0"/>
              <a:t>         That doesn't mean you can't do CD.</a:t>
            </a:r>
          </a:p>
          <a:p>
            <a:r>
              <a:rPr lang="en-US" dirty="0" smtClean="0"/>
              <a:t>         I have not run into a situation where we couldn't do CD.</a:t>
            </a:r>
          </a:p>
          <a:p>
            <a:endParaRPr lang="en-US" dirty="0" smtClean="0"/>
          </a:p>
          <a:p>
            <a:r>
              <a:rPr lang="en-US" dirty="0" smtClean="0"/>
              <a:t>         So, do it</a:t>
            </a:r>
            <a:br>
              <a:rPr lang="en-US" dirty="0" smtClean="0"/>
            </a:br>
            <a:endParaRPr lang="en-US" dirty="0" smtClean="0"/>
          </a:p>
          <a:p>
            <a:r>
              <a:rPr lang="en-US" dirty="0" smtClean="0"/>
              <a:t>         Stop talking, do it</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if you are to take one lesson from this talk - it's this</a:t>
            </a:r>
          </a:p>
          <a:p>
            <a:endParaRPr lang="en-US" dirty="0" smtClean="0"/>
          </a:p>
          <a:p>
            <a:r>
              <a:rPr lang="en-US" dirty="0" smtClean="0"/>
              <a:t>          it's not about the tools ...</a:t>
            </a:r>
          </a:p>
          <a:p>
            <a:r>
              <a:rPr lang="en-US" dirty="0" smtClean="0"/>
              <a:t>          it's not about the process</a:t>
            </a:r>
          </a:p>
          <a:p>
            <a:endParaRPr lang="en-US" dirty="0" smtClean="0"/>
          </a:p>
          <a:p>
            <a:r>
              <a:rPr lang="en-US" dirty="0" smtClean="0"/>
              <a:t>          you need the tools ... of course</a:t>
            </a:r>
          </a:p>
          <a:p>
            <a:r>
              <a:rPr lang="en-US" dirty="0" smtClean="0"/>
              <a:t>          you can get the tools, you can build the tools, it is not about the tools</a:t>
            </a:r>
            <a:br>
              <a:rPr lang="en-US" dirty="0" smtClean="0"/>
            </a:br>
            <a:endParaRPr lang="en-US" dirty="0" smtClean="0"/>
          </a:p>
          <a:p>
            <a:r>
              <a:rPr lang="en-US" dirty="0" smtClean="0"/>
              <a:t>          IT IS ABOUT THE MINDSET</a:t>
            </a:r>
          </a:p>
          <a:p>
            <a:endParaRPr lang="en-US" dirty="0" smtClean="0"/>
          </a:p>
          <a:p>
            <a:r>
              <a:rPr lang="en-US" dirty="0" smtClean="0"/>
              <a:t>          You want to get to a place where CD is the norm</a:t>
            </a:r>
          </a:p>
          <a:p>
            <a:r>
              <a:rPr lang="en-US" dirty="0" smtClean="0"/>
              <a:t>          And if you're not there today - </a:t>
            </a:r>
            <a:r>
              <a:rPr lang="en-US" dirty="0" err="1" smtClean="0"/>
              <a:t>dont</a:t>
            </a:r>
            <a:r>
              <a:rPr lang="en-US" dirty="0" smtClean="0"/>
              <a:t> </a:t>
            </a:r>
            <a:r>
              <a:rPr lang="en-US" dirty="0" err="1" smtClean="0"/>
              <a:t>kd</a:t>
            </a:r>
            <a:r>
              <a:rPr lang="en-US" dirty="0" smtClean="0"/>
              <a:t> yourself ... you will need to change the culture</a:t>
            </a:r>
            <a:br>
              <a:rPr lang="en-US" dirty="0" smtClean="0"/>
            </a:br>
            <a:endParaRPr lang="en-US" dirty="0" smtClean="0"/>
          </a:p>
          <a:p>
            <a:r>
              <a:rPr lang="en-US" dirty="0" smtClean="0"/>
              <a:t>          AND it </a:t>
            </a:r>
            <a:r>
              <a:rPr lang="en-US" dirty="0" err="1" smtClean="0"/>
              <a:t>ain't</a:t>
            </a:r>
            <a:r>
              <a:rPr lang="en-US" dirty="0" smtClean="0"/>
              <a:t> easy</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          We've done quick wins, we celebrated early successes. We've done t-shirts and stickers. All of that had limited impacted.</a:t>
            </a:r>
          </a:p>
          <a:p>
            <a:r>
              <a:rPr lang="en-US" dirty="0" smtClean="0"/>
              <a:t>          The only thing that really work was doing it by decree</a:t>
            </a:r>
          </a:p>
          <a:p>
            <a:r>
              <a:rPr lang="en-US" dirty="0" smtClean="0"/>
              <a:t/>
            </a:r>
            <a:br>
              <a:rPr lang="en-US" dirty="0" smtClean="0"/>
            </a:br>
            <a:endParaRPr lang="en-US" dirty="0" smtClean="0"/>
          </a:p>
          <a:p>
            <a:r>
              <a:rPr lang="en-US" dirty="0" smtClean="0"/>
              <a:t>          I don't know if there is any other way to do it. This is the only approach I have seen work.</a:t>
            </a:r>
          </a:p>
          <a:p>
            <a:r>
              <a:rPr lang="en-US" dirty="0" smtClean="0"/>
              <a:t/>
            </a:r>
            <a:br>
              <a:rPr lang="en-US" dirty="0" smtClean="0"/>
            </a:br>
            <a:endParaRPr lang="en-US" dirty="0" smtClean="0"/>
          </a:p>
          <a:p>
            <a:r>
              <a:rPr lang="en-US" dirty="0" smtClean="0"/>
              <a:t>          That same team that I mentioned at the beginning. The director in charge said he would give this CD thing a chance, they didn't have much to loose.</a:t>
            </a:r>
          </a:p>
          <a:p>
            <a:r>
              <a:rPr lang="en-US" dirty="0" smtClean="0"/>
              <a:t>          He forced the team to take CD seriously. </a:t>
            </a:r>
          </a:p>
          <a:p>
            <a:r>
              <a:rPr lang="en-US" dirty="0" smtClean="0"/>
              <a:t>              Over the objections of his managers</a:t>
            </a:r>
          </a:p>
          <a:p>
            <a:r>
              <a:rPr lang="en-US" dirty="0" smtClean="0"/>
              <a:t>                 Over the objections of his engineers</a:t>
            </a:r>
          </a:p>
          <a:p>
            <a:r>
              <a:rPr lang="en-US" dirty="0" smtClean="0"/>
              <a:t>             </a:t>
            </a:r>
          </a:p>
          <a:p>
            <a:r>
              <a:rPr lang="en-US" dirty="0" smtClean="0"/>
              <a:t>              His managers came to complain to me that I'm setting them up for failure and making them waste a lot of resources</a:t>
            </a:r>
          </a:p>
          <a:p>
            <a:r>
              <a:rPr lang="en-US" dirty="0" smtClean="0"/>
              <a:t/>
            </a:r>
            <a:br>
              <a:rPr lang="en-US" dirty="0" smtClean="0"/>
            </a:br>
            <a:endParaRPr lang="en-US" dirty="0" smtClean="0"/>
          </a:p>
          <a:p>
            <a:r>
              <a:rPr lang="en-US" dirty="0" smtClean="0"/>
              <a:t>          He was proven right within 3 months when they started seeing first positive results. And people recognized it, and they became converts.</a:t>
            </a:r>
          </a:p>
          <a:p>
            <a:r>
              <a:rPr lang="en-US" dirty="0" smtClean="0"/>
              <a:t/>
            </a:r>
            <a:br>
              <a:rPr lang="en-US" dirty="0" smtClean="0"/>
            </a:br>
            <a:endParaRPr lang="en-US" dirty="0" smtClean="0"/>
          </a:p>
          <a:p>
            <a:r>
              <a:rPr lang="en-US" dirty="0" smtClean="0"/>
              <a:t>          They tell you: get early wins, celebrate success stories, </a:t>
            </a:r>
            <a:r>
              <a:rPr lang="en-US" dirty="0" err="1" smtClean="0"/>
              <a:t>bla</a:t>
            </a:r>
            <a:r>
              <a:rPr lang="en-US" dirty="0" smtClean="0"/>
              <a:t> </a:t>
            </a:r>
            <a:r>
              <a:rPr lang="en-US" dirty="0" err="1" smtClean="0"/>
              <a:t>bla</a:t>
            </a:r>
            <a:r>
              <a:rPr lang="en-US" dirty="0" smtClean="0"/>
              <a:t> </a:t>
            </a:r>
            <a:r>
              <a:rPr lang="en-US" dirty="0" err="1" smtClean="0"/>
              <a:t>bla</a:t>
            </a:r>
            <a:r>
              <a:rPr lang="en-US" dirty="0" smtClean="0"/>
              <a:t> . I did all that. Didn't make much difference.</a:t>
            </a:r>
          </a:p>
          <a:p>
            <a:r>
              <a:rPr lang="en-US" dirty="0" smtClean="0"/>
              <a:t/>
            </a:r>
            <a:br>
              <a:rPr lang="en-US" dirty="0" smtClean="0"/>
            </a:br>
            <a:endParaRPr lang="en-US" dirty="0" smtClean="0"/>
          </a:p>
          <a:p>
            <a:r>
              <a:rPr lang="en-US" dirty="0" smtClean="0"/>
              <a:t>          We had two teams that were really making great progress adopting CD. Other teams didn't care.</a:t>
            </a:r>
          </a:p>
          <a:p>
            <a:r>
              <a:rPr lang="en-US" dirty="0" smtClean="0"/>
              <a:t/>
            </a:r>
            <a:br>
              <a:rPr lang="en-US" dirty="0" smtClean="0"/>
            </a:br>
            <a:endParaRPr lang="en-US" dirty="0" smtClean="0"/>
          </a:p>
          <a:p>
            <a:r>
              <a:rPr lang="en-US" dirty="0" smtClean="0"/>
              <a:t>          Until there was a decree from SVP. That's really what made it all happen.</a:t>
            </a:r>
          </a:p>
          <a:p>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even if you have that decree</a:t>
            </a:r>
          </a:p>
          <a:p>
            <a:r>
              <a:rPr lang="en-US" dirty="0" smtClean="0"/>
              <a:t>           even if people are going through the motions</a:t>
            </a:r>
          </a:p>
          <a:p>
            <a:r>
              <a:rPr lang="en-US" dirty="0" smtClean="0"/>
              <a:t/>
            </a:r>
            <a:br>
              <a:rPr lang="en-US" dirty="0" smtClean="0"/>
            </a:br>
            <a:endParaRPr lang="en-US" dirty="0" smtClean="0"/>
          </a:p>
          <a:p>
            <a:r>
              <a:rPr lang="en-US" dirty="0" smtClean="0"/>
              <a:t>           it will still take time. people need to absorb information, people need to make their own conclusions.</a:t>
            </a:r>
          </a:p>
          <a:p>
            <a:r>
              <a:rPr lang="en-US" dirty="0" smtClean="0"/>
              <a:t/>
            </a:r>
            <a:br>
              <a:rPr lang="en-US" dirty="0" smtClean="0"/>
            </a:br>
            <a:endParaRPr lang="en-US" dirty="0" smtClean="0"/>
          </a:p>
          <a:p>
            <a:r>
              <a:rPr lang="en-US" dirty="0" smtClean="0"/>
              <a:t>           we have a sister team in India. we really started focusing on that team about 12 months after the US team.</a:t>
            </a:r>
          </a:p>
          <a:p>
            <a:r>
              <a:rPr lang="en-US" dirty="0" smtClean="0"/>
              <a:t>           </a:t>
            </a:r>
            <a:r>
              <a:rPr lang="en-US" dirty="0" err="1" smtClean="0"/>
              <a:t>i</a:t>
            </a:r>
            <a:r>
              <a:rPr lang="en-US" dirty="0" smtClean="0"/>
              <a:t> went to India. </a:t>
            </a:r>
            <a:r>
              <a:rPr lang="en-US" dirty="0" err="1" smtClean="0"/>
              <a:t>i</a:t>
            </a:r>
            <a:r>
              <a:rPr lang="en-US" dirty="0" smtClean="0"/>
              <a:t> talked to people there. I had the exactly same conversations that I had in US 12 months prior.</a:t>
            </a:r>
          </a:p>
          <a:p>
            <a:r>
              <a:rPr lang="en-US" dirty="0" smtClean="0"/>
              <a:t>           </a:t>
            </a:r>
            <a:r>
              <a:rPr lang="en-US" dirty="0" err="1" smtClean="0"/>
              <a:t>i</a:t>
            </a:r>
            <a:r>
              <a:rPr lang="en-US" dirty="0" smtClean="0"/>
              <a:t> told the VP there. you are 12 months behind that - and that's okay.</a:t>
            </a:r>
          </a:p>
          <a:p>
            <a:r>
              <a:rPr lang="en-US" dirty="0" smtClean="0"/>
              <a:t>           he said: teams in US have figured out the tools and the processes. we'll catch up very quickly.</a:t>
            </a:r>
          </a:p>
          <a:p>
            <a:r>
              <a:rPr lang="en-US" dirty="0" smtClean="0"/>
              <a:t>           didn't happen. they caught up a little bit. but, largely, </a:t>
            </a:r>
            <a:r>
              <a:rPr lang="en-US" dirty="0" err="1" smtClean="0"/>
              <a:t>i'm</a:t>
            </a:r>
            <a:r>
              <a:rPr lang="en-US" dirty="0" smtClean="0"/>
              <a:t> seeing the same exact milestones that people go through. </a:t>
            </a:r>
            <a:r>
              <a:rPr lang="en-US" dirty="0" err="1" smtClean="0"/>
              <a:t>i'm</a:t>
            </a:r>
            <a:r>
              <a:rPr lang="en-US" dirty="0" smtClean="0"/>
              <a:t> having the same exact conversations.</a:t>
            </a:r>
          </a:p>
          <a:p>
            <a:r>
              <a:rPr lang="en-US" dirty="0" smtClean="0"/>
              <a:t/>
            </a:r>
            <a:br>
              <a:rPr lang="en-US" dirty="0" smtClean="0"/>
            </a:br>
            <a:endParaRPr lang="en-US" dirty="0" smtClean="0"/>
          </a:p>
          <a:p>
            <a:r>
              <a:rPr lang="en-US" dirty="0" smtClean="0"/>
              <a:t>           MINDSET CHANGE TAKES TIME</a:t>
            </a:r>
          </a:p>
          <a:p>
            <a:r>
              <a:rPr lang="en-US" dirty="0" smtClean="0"/>
              <a:t/>
            </a:r>
            <a:br>
              <a:rPr lang="en-US" dirty="0" smtClean="0"/>
            </a:br>
            <a:endParaRPr lang="en-US" dirty="0" smtClean="0"/>
          </a:p>
          <a:p>
            <a:r>
              <a:rPr lang="en-US" dirty="0" smtClean="0"/>
              <a:t>           so keep the focus</a:t>
            </a:r>
          </a:p>
          <a:p>
            <a:r>
              <a:rPr lang="en-US" dirty="0" smtClean="0"/>
              <a:t>           keep the pressure on</a:t>
            </a:r>
          </a:p>
          <a:p>
            <a:r>
              <a:rPr lang="en-US" dirty="0" smtClean="0"/>
              <a:t>           don't let your foot off the pedal</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FUD is one of the biggest obstacles. People are afraid of the new.</a:t>
            </a:r>
          </a:p>
          <a:p>
            <a:r>
              <a:rPr lang="en-US" dirty="0" smtClean="0"/>
              <a:t>           You have to cut through that.</a:t>
            </a:r>
          </a:p>
          <a:p>
            <a:r>
              <a:rPr lang="en-US" dirty="0" smtClean="0"/>
              <a:t>           Use hard stats to your advantage. Multiple launches a day with zero production incidents, billions of dollars under influence - hard to argue with that.</a:t>
            </a:r>
          </a:p>
          <a:p>
            <a:r>
              <a:rPr lang="en-US" dirty="0" smtClean="0"/>
              <a:t>           At some point you should just do it</a:t>
            </a:r>
          </a:p>
          <a:p>
            <a:r>
              <a:rPr lang="en-US" dirty="0" smtClean="0"/>
              <a:t/>
            </a:r>
            <a:br>
              <a:rPr lang="en-US" dirty="0" smtClean="0"/>
            </a:br>
            <a:endParaRPr lang="en-US" dirty="0" smtClean="0"/>
          </a:p>
          <a:p>
            <a:r>
              <a:rPr lang="en-US" dirty="0" smtClean="0"/>
              <a:t>           The great news is that once people experience CD they won't go back. CD is like drug. You can't quit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CD takes time</a:t>
            </a:r>
          </a:p>
          <a:p>
            <a:r>
              <a:rPr lang="en-US" dirty="0" smtClean="0"/>
              <a:t>                 takes resources</a:t>
            </a:r>
          </a:p>
          <a:p>
            <a:r>
              <a:rPr lang="en-US" dirty="0" smtClean="0"/>
              <a:t>                 takes focus</a:t>
            </a:r>
          </a:p>
          <a:p>
            <a:r>
              <a:rPr lang="en-US" dirty="0" smtClean="0"/>
              <a:t/>
            </a:r>
            <a:br>
              <a:rPr lang="en-US" dirty="0" smtClean="0"/>
            </a:br>
            <a:endParaRPr lang="en-US" dirty="0" smtClean="0"/>
          </a:p>
          <a:p>
            <a:r>
              <a:rPr lang="en-US" dirty="0" smtClean="0"/>
              <a:t>            It took us two years to convert our legacy systems. We were doing it in parallel with product development.</a:t>
            </a:r>
          </a:p>
          <a:p>
            <a:r>
              <a:rPr lang="en-US" dirty="0" smtClean="0"/>
              <a:t>            If you can, stop the line and re-tool. Unfortunately, we couldn't do that</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Because CD is so expensive</a:t>
            </a:r>
          </a:p>
          <a:p>
            <a:r>
              <a:rPr lang="en-US" dirty="0" smtClean="0"/>
              <a:t>            Don't do it after the fact</a:t>
            </a:r>
          </a:p>
          <a:p>
            <a:r>
              <a:rPr lang="en-US" dirty="0" smtClean="0"/>
              <a:t>            When you start new products - build the pipeline first</a:t>
            </a:r>
          </a:p>
          <a:p>
            <a:r>
              <a:rPr lang="en-US" dirty="0" smtClean="0"/>
              <a:t/>
            </a:r>
            <a:br>
              <a:rPr lang="en-US" dirty="0" smtClean="0"/>
            </a:br>
            <a:endParaRPr lang="en-US" dirty="0" smtClean="0"/>
          </a:p>
          <a:p>
            <a:r>
              <a:rPr lang="en-US" dirty="0" smtClean="0"/>
              <a:t>            This is how all our new products start now. They build a pipeline to production with a hello world program, then they stop developing.</a:t>
            </a:r>
          </a:p>
          <a:p>
            <a:r>
              <a:rPr lang="en-US" dirty="0" smtClean="0"/>
              <a:t>            These people know what CD pipeline gives them. They also know how painful it is to implement after the fact.</a:t>
            </a:r>
          </a:p>
          <a:p>
            <a:r>
              <a:rPr lang="en-US" dirty="0" smtClean="0"/>
              <a:t/>
            </a:r>
            <a:br>
              <a:rPr lang="en-US" dirty="0" smtClean="0"/>
            </a:br>
            <a:endParaRPr lang="en-US" dirty="0" smtClean="0"/>
          </a:p>
          <a:p>
            <a:r>
              <a:rPr lang="en-US" dirty="0" smtClean="0"/>
              <a:t>            One of our biggest successes in the recent past. When the project was starting the director of engineering talked to me.</a:t>
            </a:r>
          </a:p>
          <a:p>
            <a:r>
              <a:rPr lang="en-US" dirty="0" smtClean="0"/>
              <a:t>            He said: we are on a very tight schedule. unfortunately, </a:t>
            </a:r>
            <a:r>
              <a:rPr lang="en-US" dirty="0" err="1" smtClean="0"/>
              <a:t>i</a:t>
            </a:r>
            <a:r>
              <a:rPr lang="en-US" dirty="0" smtClean="0"/>
              <a:t> don't think we can afford to build a CD pipeline. Coming from the background of converting legacy he thought it will take months, if not quarters.</a:t>
            </a:r>
          </a:p>
          <a:p>
            <a:r>
              <a:rPr lang="en-US" dirty="0" smtClean="0"/>
              <a:t>            I said: </a:t>
            </a:r>
            <a:r>
              <a:rPr lang="en-US" dirty="0" err="1" smtClean="0"/>
              <a:t>i</a:t>
            </a:r>
            <a:r>
              <a:rPr lang="en-US" dirty="0" smtClean="0"/>
              <a:t> don't think you can afford NOT to build a pipeline and it will only take you a couple of days</a:t>
            </a:r>
          </a:p>
          <a:p>
            <a:endParaRPr lang="en-US" dirty="0" smtClean="0"/>
          </a:p>
          <a:p>
            <a:r>
              <a:rPr lang="en-US" dirty="0" smtClean="0"/>
              <a:t>           I was able to convince him. Took them all of 3 days to build a pipeline with Hello World.</a:t>
            </a:r>
          </a:p>
          <a:p>
            <a:r>
              <a:rPr lang="en-US" dirty="0" smtClean="0"/>
              <a:t>           I don't know how many times he thanked me for convincing him. He said the pipeline saved their butts multiple times, it allows them to launch multiple times a day.</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01FE7C-504E-473F-8721-8E38A0747DA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Adopting CD is a strategic decision. It will take time and resources, it takes focus. YOU MUST HAVE EXECUTIVE SUPPORT.</a:t>
            </a:r>
          </a:p>
          <a:p>
            <a:endParaRPr lang="en-US" dirty="0" smtClean="0"/>
          </a:p>
          <a:p>
            <a:r>
              <a:rPr lang="en-US" dirty="0" smtClean="0"/>
              <a:t>           Fortunately for me, this was never an issue. You show your exec the math, you show some early successes, you tell them what your competitors are doing. They get it.</a:t>
            </a:r>
          </a:p>
          <a:p>
            <a:r>
              <a:rPr lang="en-US" dirty="0" smtClean="0"/>
              <a:t>               They don't always know how to make it happen.</a:t>
            </a:r>
          </a:p>
          <a:p>
            <a:r>
              <a:rPr lang="en-US" dirty="0" smtClean="0"/>
              <a:t>                  Well, that's your job. You're the fool who signed up.</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smtClean="0"/>
              <a:t>           We eliminated Quality Engineer job function and Release Engineer job function.</a:t>
            </a:r>
          </a:p>
          <a:p>
            <a:r>
              <a:rPr lang="en-US" dirty="0" smtClean="0"/>
              <a:t>           Quality became the responsibility of the team</a:t>
            </a:r>
          </a:p>
          <a:p>
            <a:r>
              <a:rPr lang="en-US" dirty="0" smtClean="0"/>
              <a:t>           Build and release became the responsibility of the team</a:t>
            </a:r>
          </a:p>
          <a:p>
            <a:r>
              <a:rPr lang="en-US" dirty="0" smtClean="0"/>
              <a:t/>
            </a:r>
            <a:br>
              <a:rPr lang="en-US" dirty="0" smtClean="0"/>
            </a:br>
            <a:endParaRPr lang="en-US" dirty="0" smtClean="0"/>
          </a:p>
          <a:p>
            <a:r>
              <a:rPr lang="en-US" dirty="0" smtClean="0"/>
              <a:t>           Teams own their code "from fingers to production"</a:t>
            </a:r>
          </a:p>
          <a:p>
            <a:r>
              <a:rPr lang="en-US" dirty="0" smtClean="0"/>
              <a:t/>
            </a:r>
            <a:br>
              <a:rPr lang="en-US" dirty="0" smtClean="0"/>
            </a:br>
            <a:endParaRPr lang="en-US" dirty="0" smtClean="0"/>
          </a:p>
          <a:p>
            <a:r>
              <a:rPr lang="en-US" dirty="0" smtClean="0"/>
              <a:t>           This was one of the key ingredients of our success</a:t>
            </a:r>
          </a:p>
          <a:p>
            <a:r>
              <a:rPr lang="en-US" dirty="0" smtClean="0"/>
              <a:t/>
            </a:r>
            <a:br>
              <a:rPr lang="en-US" dirty="0" smtClean="0"/>
            </a:br>
            <a:endParaRPr lang="en-US" dirty="0" smtClean="0"/>
          </a:p>
          <a:p>
            <a:r>
              <a:rPr lang="en-US" dirty="0" smtClean="0"/>
              <a:t>           These are top notch engineers. They know the product needs to be tested. They know it needs to be built and deployed.</a:t>
            </a:r>
          </a:p>
          <a:p>
            <a:r>
              <a:rPr lang="en-US" dirty="0" smtClean="0"/>
              <a:t>           And they will be very efficient in doing it :)</a:t>
            </a:r>
          </a:p>
          <a:p>
            <a:r>
              <a:rPr lang="en-US" dirty="0" smtClean="0"/>
              <a:t/>
            </a:r>
            <a:br>
              <a:rPr lang="en-US" dirty="0" smtClean="0"/>
            </a:br>
            <a:endParaRPr lang="en-US" dirty="0" smtClean="0"/>
          </a:p>
          <a:p>
            <a:r>
              <a:rPr lang="en-US" dirty="0" smtClean="0"/>
              <a:t>           Before we couldn't get engineers to write unit tests. Why do it if you have an army of monkeys doing manual testing?</a:t>
            </a:r>
          </a:p>
          <a:p>
            <a:r>
              <a:rPr lang="en-US" dirty="0" smtClean="0"/>
              <a:t>           Today people are extremely diligent about unit tests, TDD has taken hold in several places. Because THE BUCK STOPS WITH THEM.</a:t>
            </a:r>
          </a:p>
          <a:p>
            <a:r>
              <a:rPr lang="en-US" dirty="0" smtClean="0"/>
              <a:t>           Same with functional testing. Developers will not even consider doing manual testing. You just need to give them tools and best practices - and they will automate all necessary testing. THE BUCK STOPS WITH THEM.</a:t>
            </a:r>
          </a:p>
          <a:p>
            <a:r>
              <a:rPr lang="en-US" dirty="0" smtClean="0"/>
              <a:t> </a:t>
            </a:r>
          </a:p>
          <a:p>
            <a:r>
              <a:rPr lang="en-US" dirty="0" smtClean="0"/>
              <a:t>           When the build breaks, IT'S YOUR PROBLEM. Not Bob's.</a:t>
            </a:r>
          </a:p>
          <a:p>
            <a:r>
              <a:rPr lang="en-US" dirty="0" smtClean="0"/>
              <a:t/>
            </a:r>
            <a:br>
              <a:rPr lang="en-US" dirty="0" smtClean="0"/>
            </a:br>
            <a:endParaRPr lang="en-US" dirty="0" smtClean="0"/>
          </a:p>
          <a:p>
            <a:r>
              <a:rPr lang="en-US" dirty="0" smtClean="0"/>
              <a:t>           We also made sure that teams own their pipeline from commit all the way to production. That there is no pre-production environment where they dump their stuff and somebody else tests it. No.</a:t>
            </a:r>
          </a:p>
          <a:p>
            <a:r>
              <a:rPr lang="en-US" dirty="0" smtClean="0"/>
              <a:t>           If you need to integrate with other systems do bucket testing in production. </a:t>
            </a:r>
          </a:p>
          <a:p>
            <a:r>
              <a:rPr lang="en-US" dirty="0" smtClean="0"/>
              <a:t/>
            </a:r>
            <a:br>
              <a:rPr lang="en-US" dirty="0" smtClean="0"/>
            </a:br>
            <a:endParaRPr lang="en-US" dirty="0" smtClean="0"/>
          </a:p>
          <a:p>
            <a:r>
              <a:rPr lang="en-US" dirty="0" smtClean="0"/>
              <a:t>            People have taken responsibility</a:t>
            </a:r>
          </a:p>
          <a:p>
            <a:r>
              <a:rPr lang="en-US" dirty="0" smtClean="0"/>
              <a:t/>
            </a:r>
            <a:br>
              <a:rPr lang="en-US" dirty="0" smtClean="0"/>
            </a:br>
            <a:endParaRPr lang="en-US" dirty="0" smtClean="0"/>
          </a:p>
          <a:p>
            <a:r>
              <a:rPr lang="en-US" dirty="0" smtClean="0"/>
              <a:t>            And you know what, this has very good side effects. People feel ownership. People feel empowered.</a:t>
            </a:r>
          </a:p>
          <a:p>
            <a:r>
              <a:rPr lang="en-US" dirty="0" smtClean="0"/>
              <a:t/>
            </a:r>
            <a:br>
              <a:rPr lang="en-US" dirty="0" smtClean="0"/>
            </a:br>
            <a:endParaRPr lang="en-US" dirty="0" smtClean="0"/>
          </a:p>
          <a:p>
            <a:r>
              <a:rPr lang="en-US" dirty="0" smtClean="0"/>
              <a:t>            Just the other day an engineer </a:t>
            </a:r>
            <a:r>
              <a:rPr lang="en-US" dirty="0" err="1" smtClean="0"/>
              <a:t>IM'ed</a:t>
            </a:r>
            <a:r>
              <a:rPr lang="en-US" dirty="0" smtClean="0"/>
              <a:t> me. He said: have you heard about this JavaScript testing framework. I said no, doesn't look much better than what you guys are using now. He said I think this is better, we'll use it.</a:t>
            </a:r>
          </a:p>
          <a:p>
            <a:r>
              <a:rPr lang="en-US" dirty="0" smtClean="0"/>
              <a:t>            This is great. The team takes </a:t>
            </a:r>
            <a:r>
              <a:rPr lang="en-US" dirty="0" err="1" smtClean="0"/>
              <a:t>responsiblity</a:t>
            </a:r>
            <a:r>
              <a:rPr lang="en-US" dirty="0" smtClean="0"/>
              <a:t>, the team is empowered.</a:t>
            </a:r>
          </a:p>
          <a:p>
            <a:r>
              <a:rPr lang="en-US" dirty="0" smtClean="0"/>
              <a:t/>
            </a:r>
            <a:br>
              <a:rPr lang="en-US" dirty="0" smtClean="0"/>
            </a:br>
            <a:endParaRPr lang="en-US" dirty="0" smtClean="0"/>
          </a:p>
          <a:p>
            <a:r>
              <a:rPr lang="en-US" dirty="0" smtClean="0"/>
              <a:t>            This works very well ... I don't have all the answers. I cannot possible have answers to every unique case. It is team's responsibility to figure it out.</a:t>
            </a:r>
          </a:p>
          <a:p>
            <a:r>
              <a:rPr lang="en-US" dirty="0" smtClean="0"/>
              <a:t>            There is always that first team that figures out a way to test something. The teams after that will benefit, and they will improve upon the solution.</a:t>
            </a:r>
          </a:p>
          <a:p>
            <a:r>
              <a:rPr lang="en-US" dirty="0" smtClean="0"/>
              <a:t>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Those were the big lessons, now let’s talk about tactics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One of the first things you have to do</a:t>
            </a:r>
          </a:p>
          <a:p>
            <a:r>
              <a:rPr lang="en-US" dirty="0" smtClean="0"/>
              <a:t/>
            </a:r>
            <a:br>
              <a:rPr lang="en-US" dirty="0" smtClean="0"/>
            </a:br>
            <a:endParaRPr lang="en-US" dirty="0" smtClean="0"/>
          </a:p>
          <a:p>
            <a:r>
              <a:rPr lang="en-US" dirty="0" smtClean="0"/>
              <a:t>           We have a very diverse system, hundreds of engineers. There we multiple terminologies in play.</a:t>
            </a:r>
          </a:p>
          <a:p>
            <a:r>
              <a:rPr lang="en-US" dirty="0" smtClean="0"/>
              <a:t>           Each conversation started by establishing a language. We needed one of those Star Trek translator thingies.</a:t>
            </a:r>
          </a:p>
          <a:p>
            <a:r>
              <a:rPr lang="en-US" dirty="0" smtClean="0"/>
              <a:t/>
            </a:r>
            <a:br>
              <a:rPr lang="en-US" dirty="0" smtClean="0"/>
            </a:br>
            <a:endParaRPr lang="en-US" dirty="0" smtClean="0"/>
          </a:p>
          <a:p>
            <a:r>
              <a:rPr lang="en-US" dirty="0" smtClean="0"/>
              <a:t>           So, one of the first things we did was</a:t>
            </a:r>
          </a:p>
          <a:p>
            <a:r>
              <a:rPr lang="en-US" dirty="0" smtClean="0"/>
              <a:t>              we defined a domain model and a terminology that goes with it - and we made it a standard</a:t>
            </a:r>
          </a:p>
          <a:p>
            <a:r>
              <a:rPr lang="en-US" dirty="0" smtClean="0"/>
              <a:t>           </a:t>
            </a:r>
          </a:p>
          <a:p>
            <a:r>
              <a:rPr lang="en-US" dirty="0" smtClean="0"/>
              <a:t>            What is a "system"? What is a "subsystem"? What is a "component"? What is a "unit test"? etc.</a:t>
            </a:r>
          </a:p>
          <a:p>
            <a:r>
              <a:rPr lang="en-US" dirty="0" smtClean="0"/>
              <a:t/>
            </a:r>
            <a:br>
              <a:rPr lang="en-US" dirty="0" smtClean="0"/>
            </a:br>
            <a:endParaRPr lang="en-US" dirty="0" smtClean="0"/>
          </a:p>
          <a:p>
            <a:r>
              <a:rPr lang="en-US" dirty="0" smtClean="0"/>
              <a:t>           Interestingly, this met a lot of resistance when we rolled it out. People did not want to necessarily adopt the new terminology. But then we built tools around it, so they kind of had to accept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You can't convert a system with crappy architecture.</a:t>
            </a:r>
          </a:p>
          <a:p>
            <a:r>
              <a:rPr lang="en-US" dirty="0" smtClean="0"/>
              <a:t>           If you have architectural problems to fix I say fix those first. Automating releases of what's already crappy to start with is not going to help it.</a:t>
            </a:r>
          </a:p>
          <a:p>
            <a:r>
              <a:rPr lang="en-US" dirty="0" smtClean="0"/>
              <a:t/>
            </a:r>
            <a:br>
              <a:rPr lang="en-US" dirty="0" smtClean="0"/>
            </a:br>
            <a:endParaRPr lang="en-US" dirty="0" smtClean="0"/>
          </a:p>
          <a:p>
            <a:r>
              <a:rPr lang="en-US" dirty="0" smtClean="0"/>
              <a:t>           Since we started on our quest to adopt CD we consistently prioritized fixing architectural problems above CD. We have seen very positive results.</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start with the smallest possible unit - often, a library - build, certify</a:t>
            </a:r>
          </a:p>
          <a:p>
            <a:r>
              <a:rPr lang="en-US" dirty="0" smtClean="0"/>
              <a:t>    - assembly the next unit, then certify</a:t>
            </a:r>
          </a:p>
          <a:p>
            <a:r>
              <a:rPr lang="en-US" dirty="0" smtClean="0"/>
              <a:t>    - repeat until your have your deployment unit certified</a:t>
            </a:r>
          </a:p>
          <a:p>
            <a:r>
              <a:rPr lang="en-US" dirty="0" smtClean="0"/>
              <a:t>    - at ever level: test in isolation</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Is extremely important</a:t>
            </a:r>
          </a:p>
          <a:p>
            <a:endParaRPr lang="en-US" dirty="0" smtClean="0"/>
          </a:p>
          <a:p>
            <a:r>
              <a:rPr lang="en-US" dirty="0" smtClean="0"/>
              <a:t>            It will prove that the concept works</a:t>
            </a:r>
          </a:p>
          <a:p>
            <a:r>
              <a:rPr lang="en-US" dirty="0" smtClean="0"/>
              <a:t>            It will prove that tooling exist</a:t>
            </a:r>
          </a:p>
          <a:p>
            <a:r>
              <a:rPr lang="en-US" dirty="0" smtClean="0"/>
              <a:t>            It will serve as a template for other people to use</a:t>
            </a:r>
          </a:p>
          <a:p>
            <a:endParaRPr lang="en-US" dirty="0" smtClean="0"/>
          </a:p>
          <a:p>
            <a:r>
              <a:rPr lang="en-US" dirty="0" smtClean="0"/>
              <a:t>            This was one of our mistakes. If I could have a do-over I would deliver our first working pipeline sooner.</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DEFINE CLEAR END STATE</a:t>
            </a:r>
          </a:p>
          <a:p>
            <a:r>
              <a:rPr lang="en-US" dirty="0" smtClean="0"/>
              <a:t>            people need to know when they're done</a:t>
            </a:r>
          </a:p>
          <a:p>
            <a:r>
              <a:rPr lang="en-US" dirty="0" smtClean="0"/>
              <a:t>            in our case it is when you get from commit to production without human intervention. we only allow one button push by a human.</a:t>
            </a:r>
          </a:p>
          <a:p>
            <a:endParaRPr lang="en-US" dirty="0" smtClean="0"/>
          </a:p>
          <a:p>
            <a:r>
              <a:rPr lang="en-US" dirty="0" smtClean="0"/>
              <a:t>            this simpler the better. in our case it is "Commit to Production without Human Intervention"</a:t>
            </a:r>
          </a:p>
          <a:p>
            <a:r>
              <a:rPr lang="en-US" dirty="0" smtClean="0"/>
              <a:t>            it served both as an end state definition and as a motto</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DEFINE DEGREES OF FREEDOM</a:t>
            </a:r>
          </a:p>
          <a:p>
            <a:r>
              <a:rPr lang="en-US" dirty="0" smtClean="0"/>
              <a:t>            you need to clearly and explicitly define degrees of freedom</a:t>
            </a:r>
          </a:p>
          <a:p>
            <a:r>
              <a:rPr lang="en-US" dirty="0" smtClean="0"/>
              <a:t>            we thought of this as the flip side of the OWNERSHIP coin. if you own the pipeline then you get a lot of freedom.</a:t>
            </a:r>
          </a:p>
          <a:p>
            <a:r>
              <a:rPr lang="en-US" dirty="0" smtClean="0"/>
              <a:t/>
            </a:r>
            <a:br>
              <a:rPr lang="en-US" dirty="0" smtClean="0"/>
            </a:br>
            <a:endParaRPr lang="en-US" dirty="0" smtClean="0"/>
          </a:p>
          <a:p>
            <a:r>
              <a:rPr lang="en-US" dirty="0" smtClean="0"/>
              <a:t>            so in our case there is only one mandate: commit to production without humans </a:t>
            </a:r>
          </a:p>
          <a:p>
            <a:r>
              <a:rPr lang="en-US" dirty="0" smtClean="0"/>
              <a:t>  </a:t>
            </a:r>
          </a:p>
          <a:p>
            <a:r>
              <a:rPr lang="en-US" dirty="0" smtClean="0"/>
              <a:t>            teams are free to choose, tools, processes, frameworks. we do not mandate those. we provide guidance of course: we recommend this tool and that system. but ultimate it's the owners of the pipeline that decide.</a:t>
            </a:r>
          </a:p>
          <a:p>
            <a:endParaRPr lang="en-US" dirty="0" smtClean="0"/>
          </a:p>
          <a:p>
            <a:pPr defTabSz="932871">
              <a:defRPr/>
            </a:pPr>
            <a:r>
              <a:rPr lang="en-US" dirty="0" smtClean="0"/>
              <a:t>            </a:t>
            </a:r>
            <a:r>
              <a:rPr lang="en-US" dirty="0" err="1" smtClean="0"/>
              <a:t>i</a:t>
            </a:r>
            <a:r>
              <a:rPr lang="en-US" dirty="0" smtClean="0"/>
              <a:t> found that 100% of the time teams make good choices</a:t>
            </a:r>
          </a:p>
          <a:p>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01FE7C-504E-473F-8721-8E38A0747DA7}"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need to clearly identify your launch units - granularity at which things can change in production. this is often dictated by your architecture.</a:t>
            </a:r>
          </a:p>
          <a:p>
            <a:r>
              <a:rPr lang="en-US" dirty="0" smtClean="0"/>
              <a:t>           you then need to build an independent pipeline for each one of those units.</a:t>
            </a:r>
          </a:p>
          <a:p>
            <a:r>
              <a:rPr lang="en-US" dirty="0" smtClean="0"/>
              <a:t>           certifying software in one pipeline cannot require software from a different pipeline. if you need to do that testing then do it in production via bucket testing, feature flags, etc.</a:t>
            </a:r>
          </a:p>
          <a:p>
            <a:r>
              <a:rPr lang="en-US" dirty="0" smtClean="0"/>
              <a:t/>
            </a:r>
            <a:br>
              <a:rPr lang="en-US" dirty="0" smtClean="0"/>
            </a:br>
            <a:endParaRPr lang="en-US" dirty="0" smtClean="0"/>
          </a:p>
          <a:p>
            <a:r>
              <a:rPr lang="en-US" dirty="0" smtClean="0"/>
              <a:t>           if you find that your launch units are too big it might be a sign that you need to look at re-architecting. we certainly had several of those cases.</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INVEST IN FLEXIBLE FEATURE FLAGS</a:t>
            </a:r>
          </a:p>
          <a:p>
            <a:r>
              <a:rPr lang="en-US" dirty="0" smtClean="0"/>
              <a:t>           one of the cheapest investments with a very high yield</a:t>
            </a:r>
          </a:p>
          <a:p>
            <a:r>
              <a:rPr lang="en-US" dirty="0" smtClean="0"/>
              <a:t>           and, in my mind, it's a requirement</a:t>
            </a:r>
          </a:p>
          <a:p>
            <a:r>
              <a:rPr lang="en-US" dirty="0" smtClean="0"/>
              <a:t/>
            </a:r>
            <a:br>
              <a:rPr lang="en-US" dirty="0" smtClean="0"/>
            </a:br>
            <a:endParaRPr lang="en-US" dirty="0" smtClean="0"/>
          </a:p>
          <a:p>
            <a:r>
              <a:rPr lang="en-US" dirty="0" smtClean="0"/>
              <a:t>           unlike purely binary flags - is this feature on or off? - flexible feature flags allow you to turn feature on and off conditionally</a:t>
            </a:r>
          </a:p>
          <a:p>
            <a:r>
              <a:rPr lang="en-US" dirty="0" smtClean="0"/>
              <a:t>                 - per user</a:t>
            </a:r>
          </a:p>
          <a:p>
            <a:r>
              <a:rPr lang="en-US" dirty="0" smtClean="0"/>
              <a:t>                 - per account</a:t>
            </a:r>
          </a:p>
          <a:p>
            <a:r>
              <a:rPr lang="en-US" dirty="0" smtClean="0"/>
              <a:t>                 - phase of the moon - whatever</a:t>
            </a:r>
          </a:p>
          <a:p>
            <a:r>
              <a:rPr lang="en-US" dirty="0" smtClean="0"/>
              <a:t/>
            </a:r>
            <a:br>
              <a:rPr lang="en-US" dirty="0" smtClean="0"/>
            </a:br>
            <a:endParaRPr lang="en-US" dirty="0" smtClean="0"/>
          </a:p>
          <a:p>
            <a:r>
              <a:rPr lang="en-US" dirty="0" smtClean="0"/>
              <a:t>           allow you to separate the notion of software deployment and software releases</a:t>
            </a:r>
          </a:p>
          <a:p>
            <a:r>
              <a:rPr lang="en-US" dirty="0" smtClean="0"/>
              <a:t>           allows you to test in production by exposing features to a slice of accounts or users or traffic</a:t>
            </a:r>
          </a:p>
          <a:p>
            <a:r>
              <a:rPr lang="en-US" dirty="0" smtClean="0"/>
              <a:t>           allows you to always launch the latest code to production - because you don't have to branch</a:t>
            </a:r>
          </a:p>
          <a:p>
            <a:r>
              <a:rPr lang="en-US" dirty="0" smtClean="0"/>
              <a:t>      </a:t>
            </a:r>
          </a:p>
          <a:p>
            <a:r>
              <a:rPr lang="en-US" dirty="0" smtClean="0"/>
              <a:t>           AND is very easy to develop</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Almost forgot to mention this … it’s so second nature to us now</a:t>
            </a:r>
          </a:p>
          <a:p>
            <a:endParaRPr lang="en-US" dirty="0" smtClean="0"/>
          </a:p>
          <a:p>
            <a:r>
              <a:rPr lang="en-US" dirty="0" smtClean="0"/>
              <a:t>           configurations and tests should be checked in.</a:t>
            </a:r>
          </a:p>
          <a:p>
            <a:r>
              <a:rPr lang="en-US" dirty="0" smtClean="0"/>
              <a:t>           as well as test data.</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FOCUS ON PEOPLE THAT WANT TO SUCCEED</a:t>
            </a:r>
          </a:p>
          <a:p>
            <a:r>
              <a:rPr lang="en-US" dirty="0" smtClean="0"/>
              <a:t>            there are only so many hours in a day</a:t>
            </a:r>
          </a:p>
          <a:p>
            <a:r>
              <a:rPr lang="en-US" dirty="0" smtClean="0"/>
              <a:t>            </a:t>
            </a:r>
            <a:r>
              <a:rPr lang="en-US" dirty="0" err="1" smtClean="0"/>
              <a:t>i</a:t>
            </a:r>
            <a:r>
              <a:rPr lang="en-US" dirty="0" smtClean="0"/>
              <a:t> can spend them trying to convince people who don't want to be convinced</a:t>
            </a:r>
          </a:p>
          <a:p>
            <a:r>
              <a:rPr lang="en-US" dirty="0" smtClean="0"/>
              <a:t>            or </a:t>
            </a:r>
            <a:r>
              <a:rPr lang="en-US" dirty="0" err="1" smtClean="0"/>
              <a:t>i</a:t>
            </a:r>
            <a:r>
              <a:rPr lang="en-US" dirty="0" smtClean="0"/>
              <a:t> can spend them working with people that want to succeed</a:t>
            </a:r>
          </a:p>
          <a:p>
            <a:r>
              <a:rPr lang="en-US" dirty="0" smtClean="0"/>
              <a:t>       </a:t>
            </a:r>
          </a:p>
          <a:p>
            <a:r>
              <a:rPr lang="en-US" dirty="0" smtClean="0"/>
              <a:t>            </a:t>
            </a:r>
            <a:r>
              <a:rPr lang="en-US" dirty="0" err="1" smtClean="0"/>
              <a:t>i</a:t>
            </a:r>
            <a:r>
              <a:rPr lang="en-US" dirty="0" smtClean="0"/>
              <a:t> prioritize the second kind of people</a:t>
            </a:r>
          </a:p>
        </p:txBody>
      </p:sp>
      <p:sp>
        <p:nvSpPr>
          <p:cNvPr id="4" name="Slide Number Placeholder 3"/>
          <p:cNvSpPr>
            <a:spLocks noGrp="1"/>
          </p:cNvSpPr>
          <p:nvPr>
            <p:ph type="sldNum" sz="quarter" idx="10"/>
          </p:nvPr>
        </p:nvSpPr>
        <p:spPr/>
        <p:txBody>
          <a:bodyPr/>
          <a:lstStyle/>
          <a:p>
            <a:fld id="{C301FE7C-504E-473F-8721-8E38A0747DA7}"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get wins where you can</a:t>
            </a:r>
          </a:p>
          <a:p>
            <a:r>
              <a:rPr lang="en-US" dirty="0" smtClean="0"/>
              <a:t>            find early adopters, help them</a:t>
            </a:r>
          </a:p>
          <a:p>
            <a:r>
              <a:rPr lang="en-US" dirty="0" smtClean="0"/>
              <a:t>            people who are desperate are often the ones that are willing to give CD a try</a:t>
            </a:r>
          </a:p>
          <a:p>
            <a:r>
              <a:rPr lang="en-US" dirty="0" smtClean="0"/>
              <a:t/>
            </a:r>
            <a:br>
              <a:rPr lang="en-US" dirty="0" smtClean="0"/>
            </a:br>
            <a:endParaRPr lang="en-US" dirty="0" smtClean="0"/>
          </a:p>
          <a:p>
            <a:r>
              <a:rPr lang="en-US" dirty="0" smtClean="0"/>
              <a:t>            our first two big success stories were the teams that had the worst issues in the beginning. they have tried everything. they figured they couldn't lose by trying CD.</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goes without saying ... you need tools and infrastructure</a:t>
            </a:r>
          </a:p>
          <a:p>
            <a:r>
              <a:rPr lang="en-US" dirty="0" smtClean="0"/>
              <a:t>           make sure you have the full toolset to do CD. it really helps to build that first pipeline.</a:t>
            </a:r>
          </a:p>
          <a:p>
            <a:r>
              <a:rPr lang="en-US" dirty="0" smtClean="0"/>
              <a:t>           </a:t>
            </a:r>
          </a:p>
          <a:p>
            <a:r>
              <a:rPr lang="en-US" dirty="0" smtClean="0"/>
              <a:t>           expect explosion in the number of builds</a:t>
            </a:r>
          </a:p>
          <a:p>
            <a:r>
              <a:rPr lang="en-US" dirty="0" smtClean="0"/>
              <a:t>           we started with a few hundred builds a day. today we have 8,000 builds per day, more than 10,000 jobs.</a:t>
            </a:r>
          </a:p>
          <a:p>
            <a:r>
              <a:rPr lang="en-US" dirty="0" smtClean="0"/>
              <a:t>           make sure your infrastructure can handle it.</a:t>
            </a:r>
          </a:p>
          <a:p>
            <a:r>
              <a:rPr lang="en-US" dirty="0" smtClean="0"/>
              <a:t>           tomorrow at Jenkins Scalability Summit we will be presenting the details of our setup.</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BEST PRACTICE</a:t>
            </a:r>
          </a:p>
          <a:p>
            <a:r>
              <a:rPr lang="en-US" dirty="0" smtClean="0"/>
              <a:t>              Pipelines are best setup by most senior engineers.</a:t>
            </a:r>
          </a:p>
          <a:p>
            <a:r>
              <a:rPr lang="en-US" dirty="0" smtClean="0"/>
              <a:t>              They understand how the system works. What the proper seams and interfaces are.</a:t>
            </a:r>
          </a:p>
          <a:p>
            <a:r>
              <a:rPr lang="en-US" dirty="0" smtClean="0"/>
              <a:t>              I don't know why but very often junior engineers don't get it.</a:t>
            </a:r>
          </a:p>
          <a:p>
            <a:r>
              <a:rPr lang="en-US" dirty="0" smtClean="0"/>
              <a:t>              At least that's been our experience.</a:t>
            </a:r>
          </a:p>
          <a:p>
            <a:r>
              <a:rPr lang="en-US" dirty="0" smtClean="0"/>
              <a:t>              So, use your most senior engineers.</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LEARNING</a:t>
            </a:r>
          </a:p>
          <a:p>
            <a:r>
              <a:rPr lang="en-US" dirty="0" smtClean="0"/>
              <a:t>          When converting legacy most time is taken by converting manual tests. At least that's been our experience.</a:t>
            </a:r>
          </a:p>
          <a:p>
            <a:r>
              <a:rPr lang="en-US" dirty="0" smtClean="0"/>
              <a:t>          And I mean 95% of the time.</a:t>
            </a:r>
          </a:p>
          <a:p>
            <a:r>
              <a:rPr lang="en-US" dirty="0" smtClean="0"/>
              <a:t>          Even for systems that claimed all of their tests we fully automated.</a:t>
            </a:r>
          </a:p>
          <a:p>
            <a:r>
              <a:rPr lang="en-US" dirty="0" smtClean="0"/>
              <a:t>          Until you fully remove humans from the picture you never know</a:t>
            </a:r>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CD gives you options of how you implement Agile</a:t>
            </a:r>
          </a:p>
          <a:p>
            <a:endParaRPr lang="en-US" dirty="0" smtClean="0"/>
          </a:p>
          <a:p>
            <a:r>
              <a:rPr lang="en-US" dirty="0" smtClean="0"/>
              <a:t>If you think about a team that launches</a:t>
            </a:r>
            <a:r>
              <a:rPr lang="en-US" baseline="0" dirty="0" smtClean="0"/>
              <a:t> </a:t>
            </a:r>
            <a:r>
              <a:rPr lang="en-US" dirty="0" smtClean="0"/>
              <a:t>to</a:t>
            </a:r>
            <a:r>
              <a:rPr lang="en-US" baseline="0" dirty="0" smtClean="0"/>
              <a:t> production multiple times a day Sprint boundaries look very artificial</a:t>
            </a:r>
          </a:p>
          <a:p>
            <a:endParaRPr lang="en-US" baseline="0" dirty="0" smtClean="0"/>
          </a:p>
          <a:p>
            <a:r>
              <a:rPr lang="en-US" baseline="0" dirty="0" smtClean="0"/>
              <a:t>It’s almost like Scrum was created for a world without Continuous Delivery. You finish on Friday so that QA can test on Monday/Tuesday</a:t>
            </a:r>
          </a:p>
          <a:p>
            <a:r>
              <a:rPr lang="en-US" baseline="0" dirty="0" smtClean="0"/>
              <a:t>       So that you can launch to production on Wednesday</a:t>
            </a:r>
          </a:p>
          <a:p>
            <a:endParaRPr lang="en-US" baseline="0" dirty="0" smtClean="0"/>
          </a:p>
          <a:p>
            <a:r>
              <a:rPr lang="en-US" baseline="0" dirty="0" smtClean="0"/>
              <a:t>With Continuous Delivery these boundaries look so artificial. </a:t>
            </a:r>
          </a:p>
          <a:p>
            <a:r>
              <a:rPr lang="en-US" baseline="0" dirty="0" smtClean="0"/>
              <a:t>    Every single line of code gets launched to production immediately</a:t>
            </a:r>
          </a:p>
          <a:p>
            <a:endParaRPr lang="en-US" baseline="0" dirty="0" smtClean="0"/>
          </a:p>
          <a:p>
            <a:r>
              <a:rPr lang="en-US" baseline="0" dirty="0" smtClean="0"/>
              <a:t>Several of our teams took advantages of that and converted from Scrum to Kanban and saw very good results</a:t>
            </a:r>
          </a:p>
          <a:p>
            <a:r>
              <a:rPr lang="en-US" baseline="0" dirty="0" smtClean="0"/>
              <a:t>    We did the same on my team</a:t>
            </a:r>
          </a:p>
          <a:p>
            <a:endParaRPr lang="en-US" baseline="0" dirty="0" smtClean="0"/>
          </a:p>
          <a:p>
            <a:r>
              <a:rPr lang="en-US" baseline="0" dirty="0" smtClean="0"/>
              <a:t>If you’re converting from waterfall I still recommend adopting Scrum first to develop those Agile muscles</a:t>
            </a:r>
          </a:p>
          <a:p>
            <a:r>
              <a:rPr lang="en-US" baseline="0" dirty="0" smtClean="0"/>
              <a:t>   But with CD you now have Options</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TOOLS USED</a:t>
            </a:r>
          </a:p>
          <a:p>
            <a:r>
              <a:rPr lang="en-US" dirty="0" smtClean="0"/>
              <a:t>           A lot of proprietary tools</a:t>
            </a:r>
          </a:p>
          <a:p>
            <a:r>
              <a:rPr lang="en-US" dirty="0" smtClean="0"/>
              <a:t>           From open source: Jenkins, Liquibase, Cucumber</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if you are not practicing Continuous Delivery chances are your direct competitors are. </a:t>
            </a:r>
          </a:p>
          <a:p>
            <a:r>
              <a:rPr lang="en-US" dirty="0" smtClean="0"/>
              <a:t>                 - and they will have you for lunch before you know it</a:t>
            </a:r>
          </a:p>
          <a:p>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Questions that often get from people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how do you do DB rollbacks?</a:t>
            </a:r>
          </a:p>
          <a:p>
            <a:r>
              <a:rPr lang="en-US" dirty="0" smtClean="0"/>
              <a:t>       you don't.</a:t>
            </a:r>
          </a:p>
          <a:p>
            <a:r>
              <a:rPr lang="en-US" dirty="0" smtClean="0"/>
              <a:t>       you can't</a:t>
            </a:r>
          </a:p>
          <a:p>
            <a:r>
              <a:rPr lang="en-US" dirty="0" smtClean="0"/>
              <a:t>       first of all, make sure all of your changes are backwards compatible.</a:t>
            </a:r>
          </a:p>
          <a:p>
            <a:r>
              <a:rPr lang="en-US" dirty="0" smtClean="0"/>
              <a:t>       if you made a mistake - roll forward.</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how do I know that I've done enough testing?</a:t>
            </a:r>
          </a:p>
          <a:p>
            <a:r>
              <a:rPr lang="en-US" dirty="0" smtClean="0"/>
              <a:t>      use your brain. </a:t>
            </a:r>
            <a:r>
              <a:rPr lang="en-US" dirty="0" err="1" smtClean="0"/>
              <a:t>i</a:t>
            </a:r>
            <a:r>
              <a:rPr lang="en-US" dirty="0" smtClean="0"/>
              <a:t> can't tell you that. it's your responsibility</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"Okay, with CD you can prove that the system does what it's supposed to do. How do I know that it doesn't do what it's not supposed to do?"</a:t>
            </a:r>
          </a:p>
          <a:p>
            <a:r>
              <a:rPr lang="en-US" dirty="0" smtClean="0"/>
              <a:t>        - you don't </a:t>
            </a:r>
          </a:p>
          <a:p>
            <a:r>
              <a:rPr lang="en-US" dirty="0" smtClean="0"/>
              <a:t>        - and it's okay</a:t>
            </a:r>
          </a:p>
          <a:p>
            <a:r>
              <a:rPr lang="en-US" dirty="0" smtClean="0"/>
              <a:t>        - it is mathematically impossible to prove that the system doesn't do something that you don't know about</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a:t>
            </a:r>
            <a:r>
              <a:rPr lang="en-US" dirty="0" err="1" smtClean="0"/>
              <a:t>i</a:t>
            </a:r>
            <a:r>
              <a:rPr lang="en-US" dirty="0" smtClean="0"/>
              <a:t> have many teams committing to the same code base, they operate on different timelines. what do </a:t>
            </a:r>
            <a:r>
              <a:rPr lang="en-US" dirty="0" err="1" smtClean="0"/>
              <a:t>i</a:t>
            </a:r>
            <a:r>
              <a:rPr lang="en-US" dirty="0" smtClean="0"/>
              <a:t> do?</a:t>
            </a:r>
          </a:p>
          <a:p>
            <a:r>
              <a:rPr lang="en-US" dirty="0" smtClean="0"/>
              <a:t>         - the instinctive reaction is to branch code and to create parallel CD pipelines. DON'T DO IT.</a:t>
            </a:r>
          </a:p>
          <a:p>
            <a:r>
              <a:rPr lang="en-US" dirty="0" smtClean="0"/>
              <a:t>         - remember our tactic from above: one CD pipeline per launch unit. so, keep it at one pipeline.</a:t>
            </a:r>
          </a:p>
          <a:p>
            <a:r>
              <a:rPr lang="en-US" dirty="0" smtClean="0"/>
              <a:t>         - at the very least you need to release as frequently as the fastest of the teams. SO JUST LAUNCH EVERY DAY and you don't have to think twice about it.</a:t>
            </a:r>
          </a:p>
          <a:p>
            <a:r>
              <a:rPr lang="en-US" dirty="0" smtClean="0"/>
              <a:t>         - don't branch. this is one time where I have a strong recommendation on branching. don't branch. everybody commits to TRUNK. TRUNK must be working at all times.</a:t>
            </a:r>
          </a:p>
          <a:p>
            <a:r>
              <a:rPr lang="en-US" dirty="0" smtClean="0"/>
              <a:t>         - we have a team of 200 engineers that commit to the same code base. They used to launch monthly. Pipeline would almost always be broken. They would fix it in the last week before the release.</a:t>
            </a:r>
          </a:p>
          <a:p>
            <a:r>
              <a:rPr lang="en-US" dirty="0" smtClean="0"/>
              <a:t>                   When we stopped branching and started launching every week - that's when things started to work. And, you know, engineers are much happier now.</a:t>
            </a:r>
          </a:p>
          <a:p>
            <a:r>
              <a:rPr lang="en-US" dirty="0" smtClean="0"/>
              <a:t>         - you need feature flags of course.</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is it more important to do fast or to do it right?</a:t>
            </a:r>
          </a:p>
          <a:p>
            <a:r>
              <a:rPr lang="en-US" dirty="0" smtClean="0"/>
              <a:t>         - very often, it's a question coming from the position of disempowerment. they want me to make a decision for you.</a:t>
            </a:r>
          </a:p>
          <a:p>
            <a:r>
              <a:rPr lang="en-US" dirty="0" smtClean="0"/>
              <a:t>               - it's important to stop talking and start doing. so, DO SOMETHING.</a:t>
            </a:r>
          </a:p>
          <a:p>
            <a:r>
              <a:rPr lang="en-US" dirty="0" smtClean="0"/>
              <a:t>               - </a:t>
            </a:r>
            <a:r>
              <a:rPr lang="en-US" dirty="0" err="1" smtClean="0"/>
              <a:t>i'm</a:t>
            </a:r>
            <a:r>
              <a:rPr lang="en-US" dirty="0" smtClean="0"/>
              <a:t> not here to decide what is right for you - that's your responsibility</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how do I measure progress?</a:t>
            </a:r>
          </a:p>
          <a:p>
            <a:r>
              <a:rPr lang="en-US" dirty="0" smtClean="0"/>
              <a:t>          - I don't know</a:t>
            </a:r>
          </a:p>
          <a:p>
            <a:r>
              <a:rPr lang="en-US" dirty="0" smtClean="0"/>
              <a:t>          - At least I haven't found a good way</a:t>
            </a:r>
          </a:p>
          <a:p>
            <a:r>
              <a:rPr lang="en-US" dirty="0" smtClean="0"/>
              <a:t>          - I know when CD is done. I can software flowing through the pipeline to production.</a:t>
            </a:r>
          </a:p>
          <a:p>
            <a:r>
              <a:rPr lang="en-US" dirty="0" smtClean="0"/>
              <a:t>          - But as long as there are humans involved it's very hard for me to quantify your progress.</a:t>
            </a:r>
          </a:p>
          <a:p>
            <a:r>
              <a:rPr lang="en-US" dirty="0" smtClean="0"/>
              <a:t>          - I can see velocity improve</a:t>
            </a:r>
          </a:p>
          <a:p>
            <a:r>
              <a:rPr lang="en-US" dirty="0" smtClean="0"/>
              <a:t>          - I can see quality improve</a:t>
            </a:r>
          </a:p>
          <a:p>
            <a:r>
              <a:rPr lang="en-US" dirty="0" smtClean="0"/>
              <a:t>          - Are you 50% done? 90% done? I don't know. I can't tell.</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What are the good metrics?</a:t>
            </a:r>
          </a:p>
          <a:p>
            <a:r>
              <a:rPr lang="en-US" dirty="0" smtClean="0"/>
              <a:t>          - I have not found good metrics</a:t>
            </a:r>
          </a:p>
          <a:p>
            <a:r>
              <a:rPr lang="en-US" dirty="0" smtClean="0"/>
              <a:t>          - Teams track various metrics: percentage of broken builds, time to resolve, code coverage, etc.</a:t>
            </a:r>
          </a:p>
          <a:p>
            <a:r>
              <a:rPr lang="en-US" dirty="0" smtClean="0"/>
              <a:t>          - I haven't been satisfied with any of them</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Questions that often get from people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        - 2.5 years ago I was asked to look at this "Continuous Integration" thing. CTO believes that it's kind of important.</a:t>
            </a:r>
          </a:p>
          <a:p>
            <a:r>
              <a:rPr lang="en-US" dirty="0" smtClean="0"/>
              <a:t>        - So I went to observe the build &amp; release process at one of our biggest products</a:t>
            </a:r>
          </a:p>
          <a:p>
            <a:r>
              <a:rPr lang="en-US" dirty="0" smtClean="0"/>
              <a:t>            - about 70 people working on this thing, big distributed system, huge code base ...</a:t>
            </a:r>
          </a:p>
          <a:p>
            <a:r>
              <a:rPr lang="en-US" dirty="0" smtClean="0"/>
              <a:t/>
            </a:r>
            <a:br>
              <a:rPr lang="en-US" dirty="0" smtClean="0"/>
            </a:br>
            <a:endParaRPr lang="en-US" dirty="0" smtClean="0"/>
          </a:p>
          <a:p>
            <a:r>
              <a:rPr lang="en-US" dirty="0" smtClean="0"/>
              <a:t>            - WHAT DO YOU GUYS DO AFTER YOU CHECK IN?</a:t>
            </a:r>
          </a:p>
          <a:p>
            <a:r>
              <a:rPr lang="en-US" dirty="0" smtClean="0"/>
              <a:t>            - YOU DON"T SEND EMAIL to your manager? "hey, I just checked in"</a:t>
            </a:r>
          </a:p>
          <a:p>
            <a:r>
              <a:rPr lang="en-US" dirty="0" smtClean="0"/>
              <a:t>             - Steve -&gt; Lucy, Lucy -&gt; Team: noon on Friday, stuff checked in by 3 or 4 - cause there were last min fixes</a:t>
            </a:r>
          </a:p>
          <a:p>
            <a:r>
              <a:rPr lang="en-US" dirty="0" smtClean="0"/>
              <a:t>                 - Finally, email from Lucy: thank you for working so hard this week, we're ready to build, have a great weekend!</a:t>
            </a:r>
          </a:p>
          <a:p>
            <a:r>
              <a:rPr lang="en-US" dirty="0" smtClean="0"/>
              <a:t>                 - Email to Bob, the build guy - at this point it's like 4pm </a:t>
            </a:r>
          </a:p>
          <a:p>
            <a:r>
              <a:rPr lang="en-US" dirty="0" smtClean="0"/>
              <a:t>                 - Bob is doing whatever it is that he's doing, gets the email, turns, </a:t>
            </a:r>
            <a:r>
              <a:rPr lang="en-US" dirty="0" err="1" smtClean="0"/>
              <a:t>svn</a:t>
            </a:r>
            <a:r>
              <a:rPr lang="en-US" dirty="0" smtClean="0"/>
              <a:t> checkout .... waiting .... waiting .... okay. </a:t>
            </a:r>
            <a:r>
              <a:rPr lang="en-US" dirty="0" err="1" smtClean="0"/>
              <a:t>gmake</a:t>
            </a:r>
            <a:endParaRPr lang="en-US" dirty="0" smtClean="0"/>
          </a:p>
          <a:p>
            <a:r>
              <a:rPr lang="en-US" dirty="0" smtClean="0"/>
              <a:t>                       - What do you think happened?</a:t>
            </a:r>
          </a:p>
          <a:p>
            <a:r>
              <a:rPr lang="en-US" dirty="0" smtClean="0"/>
              <a:t>                 - Of course it broke!</a:t>
            </a:r>
          </a:p>
          <a:p>
            <a:r>
              <a:rPr lang="en-US" dirty="0" smtClean="0"/>
              <a:t>                 - So, by 4:30pm everybody knows that the build is broken</a:t>
            </a:r>
          </a:p>
          <a:p>
            <a:r>
              <a:rPr lang="en-US" dirty="0" smtClean="0"/>
              <a:t>                 - And then they try to fix it over the weekend, they branch, of course - they can't stop feature development, they need to stabilize</a:t>
            </a:r>
          </a:p>
          <a:p>
            <a:r>
              <a:rPr lang="en-US" dirty="0" smtClean="0"/>
              <a:t>                    - and they keep on running into issues</a:t>
            </a:r>
          </a:p>
          <a:p>
            <a:r>
              <a:rPr lang="en-US" dirty="0" smtClean="0"/>
              <a:t>                    - so, finally, by Wednesday or Thursday of next week the build finally works. </a:t>
            </a:r>
          </a:p>
          <a:p>
            <a:r>
              <a:rPr lang="en-US" dirty="0" smtClean="0"/>
              <a:t>                          - then they spend a day trying to launch it a TEST environment</a:t>
            </a:r>
          </a:p>
          <a:p>
            <a:r>
              <a:rPr lang="en-US" dirty="0" smtClean="0"/>
              <a:t>                                - so that QA can start testing it on Monday</a:t>
            </a:r>
          </a:p>
          <a:p>
            <a:r>
              <a:rPr lang="en-US" dirty="0" smtClean="0"/>
              <a:t>                          - and they get it out there ...</a:t>
            </a:r>
          </a:p>
          <a:p>
            <a:r>
              <a:rPr lang="en-US" dirty="0" smtClean="0"/>
              <a:t>                                - QA shows up on Monday .... </a:t>
            </a:r>
          </a:p>
          <a:p>
            <a:r>
              <a:rPr lang="en-US" dirty="0" smtClean="0"/>
              <a:t>                     - what do you think happened?</a:t>
            </a:r>
          </a:p>
          <a:p>
            <a:r>
              <a:rPr lang="en-US" dirty="0" smtClean="0"/>
              <a:t>                     - Of course, nothing worked!</a:t>
            </a:r>
          </a:p>
          <a:p>
            <a:r>
              <a:rPr lang="en-US" dirty="0" smtClean="0"/>
              <a:t/>
            </a:r>
            <a:br>
              <a:rPr lang="en-US" dirty="0" smtClean="0"/>
            </a:br>
            <a:endParaRPr lang="en-US" dirty="0" smtClean="0"/>
          </a:p>
          <a:p>
            <a:r>
              <a:rPr lang="en-US" dirty="0" smtClean="0"/>
              <a:t>               - This team spent 6 weeks in intense coding, then 8 weeks trying to pass QA, then QA signs off with a long list of "exceptions" - active bugs that were not fixed,</a:t>
            </a:r>
          </a:p>
          <a:p>
            <a:r>
              <a:rPr lang="en-US" dirty="0" smtClean="0"/>
              <a:t>                     - then they spent 4 weeks launching into production - highly orchestrated activity - because the system is very complex.</a:t>
            </a:r>
          </a:p>
          <a:p>
            <a:r>
              <a:rPr lang="en-US" dirty="0" smtClean="0"/>
              <a:t/>
            </a:r>
            <a:br>
              <a:rPr lang="en-US" dirty="0" smtClean="0"/>
            </a:br>
            <a:endParaRPr lang="en-US" dirty="0" smtClean="0"/>
          </a:p>
          <a:p>
            <a:r>
              <a:rPr lang="en-US" dirty="0" smtClean="0"/>
              <a:t>               - Then production issues start, and they spent another month or two launching break-fixes into production</a:t>
            </a:r>
          </a:p>
          <a:p>
            <a:r>
              <a:rPr lang="en-US" dirty="0" smtClean="0"/>
              <a:t/>
            </a:r>
            <a:br>
              <a:rPr lang="en-US" dirty="0" smtClean="0"/>
            </a:br>
            <a:endParaRPr lang="en-US" dirty="0" smtClean="0"/>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r>
            <a:br>
              <a:rPr lang="en-US" dirty="0" smtClean="0"/>
            </a:br>
            <a:r>
              <a:rPr lang="en-US" dirty="0" smtClean="0"/>
              <a:t>+ SUCCESSFUL TEAMS</a:t>
            </a:r>
          </a:p>
          <a:p>
            <a:r>
              <a:rPr lang="en-US" dirty="0" smtClean="0"/>
              <a:t>   - launch multiple times a day</a:t>
            </a:r>
          </a:p>
          <a:p>
            <a:r>
              <a:rPr lang="en-US" dirty="0" smtClean="0"/>
              <a:t>   - 0 outstanding bugs - if a bug is discovered it stops the pipeline and needs to be fixed immediately. teams don't even have bug queues.</a:t>
            </a:r>
          </a:p>
          <a:p>
            <a:r>
              <a:rPr lang="en-US" dirty="0" smtClean="0"/>
              <a:t>   - 0 branches - why branch if you launch multiple times a day</a:t>
            </a:r>
          </a:p>
          <a:p>
            <a:r>
              <a:rPr lang="en-US" dirty="0" smtClean="0"/>
              <a:t>   - 100% coding - either functionality or tests. no more stabilization periods, waiting for builds, waiting for QA. just coding.</a:t>
            </a:r>
          </a:p>
          <a:p>
            <a:r>
              <a:rPr lang="en-US" dirty="0" smtClean="0"/>
              <a:t>   - dramatic speedup in feature development</a:t>
            </a:r>
          </a:p>
          <a:p>
            <a:r>
              <a:rPr lang="en-US" dirty="0" smtClean="0"/>
              <a:t>   - dramatic improvements in quality - judging by production incidents</a:t>
            </a:r>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WHAT'S NEXT FOR US</a:t>
            </a:r>
          </a:p>
          <a:p>
            <a:r>
              <a:rPr lang="en-US" dirty="0" smtClean="0"/>
              <a:t>   - completing legacy conversion - not all legacy systems are done</a:t>
            </a:r>
          </a:p>
          <a:p>
            <a:r>
              <a:rPr lang="en-US" dirty="0" smtClean="0"/>
              <a:t>   - improving our toolset - it's not very user friendly today</a:t>
            </a:r>
          </a:p>
          <a:p>
            <a:r>
              <a:rPr lang="en-US" dirty="0" smtClean="0"/>
              <a:t>   - UI testing - can be a lot better, I want to take a look at this area</a:t>
            </a:r>
          </a:p>
          <a:p>
            <a:r>
              <a:rPr lang="en-US" dirty="0" smtClean="0"/>
              <a:t>   - Technical Excellence</a:t>
            </a:r>
          </a:p>
          <a:p>
            <a:r>
              <a:rPr lang="en-US" dirty="0" smtClean="0"/>
              <a:t>      - CD pipeline can certify that your code is working per spec. But it doesn't say anything about it's quality. Is it maintainable? Is it extensible?</a:t>
            </a:r>
          </a:p>
          <a:p>
            <a:r>
              <a:rPr lang="en-US" dirty="0" smtClean="0"/>
              <a:t>        With CD in place we are in position to focus on these qualities. I will be spending a lot of time on that.</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Questions?</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52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 Today the same team is probably twice the size. Code base has also grown substantially.</a:t>
            </a:r>
          </a:p>
          <a:p>
            <a:r>
              <a:rPr lang="en-US" dirty="0" smtClean="0"/>
              <a:t>                 They launch once a week. They go from commit to certification in about 6 hours. They're in position to launch every day.</a:t>
            </a:r>
          </a:p>
          <a:p>
            <a:r>
              <a:rPr lang="en-US" dirty="0" smtClean="0"/>
              <a:t>                   - and if they have a break-fix to release they do</a:t>
            </a:r>
          </a:p>
          <a:p>
            <a:r>
              <a:rPr lang="en-US" dirty="0" smtClean="0"/>
              <a:t>                   - except they rarely do that - because production issues have gone away.</a:t>
            </a:r>
          </a:p>
          <a:p>
            <a:r>
              <a:rPr lang="en-US" dirty="0" smtClean="0"/>
              <a:t>                   - they stopped branching</a:t>
            </a:r>
          </a:p>
          <a:p>
            <a:r>
              <a:rPr lang="en-US" dirty="0" smtClean="0"/>
              <a:t>                   - they have one button push to production</a:t>
            </a:r>
          </a:p>
          <a:p>
            <a:r>
              <a:rPr lang="en-US" dirty="0" smtClean="0"/>
              <a:t/>
            </a:r>
            <a:br>
              <a:rPr lang="en-US" dirty="0" smtClean="0"/>
            </a:br>
            <a:endParaRPr lang="en-US" dirty="0" smtClean="0"/>
          </a:p>
          <a:p>
            <a:r>
              <a:rPr lang="en-US" dirty="0" smtClean="0"/>
              <a:t>                ....</a:t>
            </a:r>
          </a:p>
          <a:p>
            <a:r>
              <a:rPr lang="en-US" dirty="0" smtClean="0"/>
              <a:t>                - We now expect our new products to launch multiple times a day</a:t>
            </a:r>
          </a:p>
          <a:p>
            <a:r>
              <a:rPr lang="en-US" dirty="0" smtClean="0"/>
              <a:t>                - We recently launched a brand new advertising product. When they came out they were launching to production every 30 </a:t>
            </a:r>
            <a:r>
              <a:rPr lang="en-US" dirty="0" err="1" smtClean="0"/>
              <a:t>mins</a:t>
            </a:r>
            <a:r>
              <a:rPr lang="en-US" dirty="0" smtClean="0"/>
              <a:t>.</a:t>
            </a:r>
          </a:p>
          <a:p>
            <a:r>
              <a:rPr lang="en-US" dirty="0" smtClean="0"/>
              <a:t>                    - and the only reason we still have a human pushing the button to go to production is because of our SOX rules</a:t>
            </a:r>
          </a:p>
          <a:p>
            <a:r>
              <a:rPr lang="en-US" dirty="0" smtClean="0"/>
              <a:t/>
            </a:r>
            <a:br>
              <a:rPr lang="en-US" dirty="0" smtClean="0"/>
            </a:br>
            <a:endParaRPr lang="en-US" dirty="0" smtClean="0"/>
          </a:p>
          <a:p>
            <a:r>
              <a:rPr lang="en-US" dirty="0" smtClean="0"/>
              <a:t>             - These are serious systems. They handle billions of dollars!</a:t>
            </a:r>
          </a:p>
          <a:p>
            <a:r>
              <a:rPr lang="en-US" dirty="0" smtClean="0"/>
              <a:t/>
            </a:r>
            <a:br>
              <a:rPr lang="en-US" dirty="0" smtClean="0"/>
            </a:br>
            <a:endParaRPr lang="en-US" dirty="0" smtClean="0"/>
          </a:p>
          <a:p>
            <a:r>
              <a:rPr lang="en-US" dirty="0" smtClean="0"/>
              <a:t>                - For internal services we don't have humans at all</a:t>
            </a:r>
          </a:p>
          <a:p>
            <a:r>
              <a:rPr lang="en-US" dirty="0" smtClean="0"/>
              <a:t>                - My team build a service last year. It takes about 30 </a:t>
            </a:r>
            <a:r>
              <a:rPr lang="en-US" dirty="0" err="1" smtClean="0"/>
              <a:t>mins</a:t>
            </a:r>
            <a:r>
              <a:rPr lang="en-US" dirty="0" smtClean="0"/>
              <a:t> from commit to the moment the first bits start hitting production</a:t>
            </a:r>
          </a:p>
          <a:p>
            <a:r>
              <a:rPr lang="en-US" dirty="0" smtClean="0"/>
              <a:t>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We have gone from Continuous Debacle to Continuous Delivery</a:t>
            </a:r>
          </a:p>
          <a:p>
            <a:r>
              <a:rPr lang="en-US" dirty="0" smtClean="0"/>
              <a:t>             We have learned a lot in the process</a:t>
            </a:r>
          </a:p>
          <a:p>
            <a:r>
              <a:rPr lang="en-US" dirty="0" smtClean="0"/>
              <a:t>             I am here to share those lessons with you …</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People will laugh at you</a:t>
            </a:r>
          </a:p>
          <a:p>
            <a:r>
              <a:rPr lang="en-US" dirty="0" smtClean="0"/>
              <a:t>          People will get angry at you</a:t>
            </a:r>
          </a:p>
          <a:p>
            <a:r>
              <a:rPr lang="en-US" dirty="0" smtClean="0"/>
              <a:t>          People will ignore you</a:t>
            </a:r>
          </a:p>
          <a:p>
            <a:r>
              <a:rPr lang="en-US" dirty="0" smtClean="0"/>
              <a:t>          They will think you're crazy</a:t>
            </a:r>
          </a:p>
          <a:p>
            <a:r>
              <a:rPr lang="en-US" dirty="0" smtClean="0"/>
              <a:t>          They will roll their eyes</a:t>
            </a:r>
          </a:p>
          <a:p>
            <a:r>
              <a:rPr lang="en-US" dirty="0" smtClean="0"/>
              <a:t/>
            </a:r>
            <a:br>
              <a:rPr lang="en-US" dirty="0" smtClean="0"/>
            </a:br>
            <a:endParaRPr lang="en-US" dirty="0" smtClean="0"/>
          </a:p>
          <a:p>
            <a:r>
              <a:rPr lang="en-US" dirty="0" smtClean="0"/>
              <a:t>          You will get frustrated. </a:t>
            </a:r>
          </a:p>
          <a:p>
            <a:r>
              <a:rPr lang="en-US" dirty="0" smtClean="0"/>
              <a:t>          You will get burned out.</a:t>
            </a:r>
          </a:p>
          <a:p>
            <a:r>
              <a:rPr lang="en-US" dirty="0" smtClean="0"/>
              <a:t/>
            </a:r>
            <a:br>
              <a:rPr lang="en-US" dirty="0" smtClean="0"/>
            </a:br>
            <a:endParaRPr lang="en-US" dirty="0" smtClean="0"/>
          </a:p>
          <a:p>
            <a:r>
              <a:rPr lang="en-US" dirty="0" smtClean="0"/>
              <a:t>          It is not pleasant. Let some other fool do it.</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Still here?</a:t>
            </a:r>
          </a:p>
          <a:p>
            <a:r>
              <a:rPr lang="en-US" dirty="0" smtClean="0"/>
              <a:t>           You were warned</a:t>
            </a:r>
            <a:endParaRPr lang="en-US" dirty="0"/>
          </a:p>
        </p:txBody>
      </p:sp>
      <p:sp>
        <p:nvSpPr>
          <p:cNvPr id="4" name="Slide Number Placeholder 3"/>
          <p:cNvSpPr>
            <a:spLocks noGrp="1"/>
          </p:cNvSpPr>
          <p:nvPr>
            <p:ph type="sldNum" sz="quarter" idx="10"/>
          </p:nvPr>
        </p:nvSpPr>
        <p:spPr/>
        <p:txBody>
          <a:bodyPr/>
          <a:lstStyle/>
          <a:p>
            <a:fld id="{C301FE7C-504E-473F-8721-8E38A0747DA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A28F7DA-E512-E845-874E-28AC6C15832A}" type="datetimeFigureOut">
              <a:rPr lang="en-US" smtClean="0"/>
              <a:pPr/>
              <a:t>10/28/13</a:t>
            </a:fld>
            <a:endParaRPr lang="en-US"/>
          </a:p>
        </p:txBody>
      </p:sp>
      <p:sp>
        <p:nvSpPr>
          <p:cNvPr id="5" name="Footer Placeholder 4"/>
          <p:cNvSpPr>
            <a:spLocks noGrp="1"/>
          </p:cNvSpPr>
          <p:nvPr>
            <p:ph type="ftr" sz="quarter" idx="11"/>
          </p:nvPr>
        </p:nvSpPr>
        <p:spPr/>
        <p:txBody>
          <a:bodyPr/>
          <a:lstStyle/>
          <a:p>
            <a:endParaRPr lang="en-US"/>
          </a:p>
        </p:txBody>
      </p:sp>
      <p:pic>
        <p:nvPicPr>
          <p:cNvPr id="26" name="Picture 25" descr="logo.png"/>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351370" y="1960243"/>
            <a:ext cx="2347383" cy="3239390"/>
          </a:xfrm>
          <a:prstGeom prst="rect">
            <a:avLst/>
          </a:prstGeom>
        </p:spPr>
      </p:pic>
      <p:sp>
        <p:nvSpPr>
          <p:cNvPr id="10" name="Rectangle 9"/>
          <p:cNvSpPr/>
          <p:nvPr userDrawn="1"/>
        </p:nvSpPr>
        <p:spPr>
          <a:xfrm>
            <a:off x="2698753" y="1905000"/>
            <a:ext cx="6042417" cy="2231090"/>
          </a:xfrm>
          <a:prstGeom prst="rect">
            <a:avLst/>
          </a:prstGeom>
          <a:solidFill>
            <a:srgbClr val="FFFFEE"/>
          </a:solidFill>
          <a:ln>
            <a:solidFill>
              <a:srgbClr val="BBBBB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3304784" y="2370315"/>
            <a:ext cx="4988650" cy="1109283"/>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A7D2D32F-561B-3D4B-9D0D-E3ED49EF8A55}" type="slidenum">
              <a:rPr lang="en-US" smtClean="0"/>
              <a:pPr/>
              <a:t>‹#›</a:t>
            </a:fld>
            <a:endParaRPr lang="en-US"/>
          </a:p>
        </p:txBody>
      </p:sp>
      <p:sp>
        <p:nvSpPr>
          <p:cNvPr id="25" name="Rectangle 24"/>
          <p:cNvSpPr/>
          <p:nvPr userDrawn="1"/>
        </p:nvSpPr>
        <p:spPr>
          <a:xfrm>
            <a:off x="1" y="515246"/>
            <a:ext cx="9144000" cy="1389754"/>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pic>
        <p:nvPicPr>
          <p:cNvPr id="7" name="Picture 6" descr="blu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5246"/>
            <a:ext cx="720000" cy="720000"/>
          </a:xfrm>
          <a:prstGeom prst="rect">
            <a:avLst/>
          </a:prstGeom>
        </p:spPr>
      </p:pic>
      <p:pic>
        <p:nvPicPr>
          <p:cNvPr id="9" name="Picture 8" descr="sunny.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000" y="515246"/>
            <a:ext cx="720000" cy="720000"/>
          </a:xfrm>
          <a:prstGeom prst="rect">
            <a:avLst/>
          </a:prstGeom>
        </p:spPr>
      </p:pic>
      <p:sp>
        <p:nvSpPr>
          <p:cNvPr id="2" name="Title 1"/>
          <p:cNvSpPr>
            <a:spLocks noGrp="1"/>
          </p:cNvSpPr>
          <p:nvPr>
            <p:ph type="ctrTitle"/>
          </p:nvPr>
        </p:nvSpPr>
        <p:spPr>
          <a:xfrm>
            <a:off x="1447800" y="515247"/>
            <a:ext cx="6976200" cy="1256109"/>
          </a:xfrm>
        </p:spPr>
        <p:txBody>
          <a:bodyPr anchor="t" anchorCtr="0"/>
          <a:lstStyle>
            <a:lvl1pPr algn="l">
              <a:defRPr/>
            </a:lvl1pPr>
          </a:lstStyle>
          <a:p>
            <a:r>
              <a:rPr lang="ga-IE" dirty="0" smtClean="0"/>
              <a:t>Click to edit Master title style</a:t>
            </a:r>
            <a:endParaRPr lang="en-US" dirty="0"/>
          </a:p>
        </p:txBody>
      </p:sp>
      <p:pic>
        <p:nvPicPr>
          <p:cNvPr id="8" name="Picture 7" descr="build-now.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424000" y="515246"/>
            <a:ext cx="720000" cy="720000"/>
          </a:xfrm>
          <a:prstGeom prst="rect">
            <a:avLst/>
          </a:prstGeom>
        </p:spPr>
      </p:pic>
      <p:pic>
        <p:nvPicPr>
          <p:cNvPr id="22" name="Picture 21" descr="cursor.png"/>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46133" y="795611"/>
            <a:ext cx="602553" cy="707222"/>
          </a:xfrm>
          <a:prstGeom prst="rect">
            <a:avLst/>
          </a:prstGeom>
        </p:spPr>
      </p:pic>
    </p:spTree>
    <p:extLst>
      <p:ext uri="{BB962C8B-B14F-4D97-AF65-F5344CB8AC3E}">
        <p14:creationId xmlns:p14="http://schemas.microsoft.com/office/powerpoint/2010/main" val="4283400755"/>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Scale>
                                      <p:cBhvr>
                                        <p:cTn id="7" dur="2000" decel="50000" fill="hold">
                                          <p:stCondLst>
                                            <p:cond delay="0"/>
                                          </p:stCondLst>
                                        </p:cTn>
                                        <p:tgtEl>
                                          <p:spTgt spid="2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2000" decel="50000" fill="hold">
                                          <p:stCondLst>
                                            <p:cond delay="0"/>
                                          </p:stCondLst>
                                        </p:cTn>
                                        <p:tgtEl>
                                          <p:spTgt spid="22"/>
                                        </p:tgtEl>
                                        <p:attrNameLst>
                                          <p:attrName>ppt_x</p:attrName>
                                          <p:attrName>ppt_y</p:attrName>
                                        </p:attrNameLst>
                                      </p:cBhvr>
                                    </p:animMotion>
                                    <p:animEffect transition="in" filter="fade">
                                      <p:cBhvr>
                                        <p:cTn id="9" dur="2000"/>
                                        <p:tgtEl>
                                          <p:spTgt spid="22"/>
                                        </p:tgtEl>
                                      </p:cBhvr>
                                    </p:animEffect>
                                  </p:childTnLst>
                                </p:cTn>
                              </p:par>
                            </p:childTnLst>
                          </p:cTn>
                        </p:par>
                        <p:par>
                          <p:cTn id="10" fill="hold">
                            <p:stCondLst>
                              <p:cond delay="2000"/>
                            </p:stCondLst>
                            <p:childTnLst>
                              <p:par>
                                <p:cTn id="11" presetID="1"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3" grpId="0" build="p">
        <p:tmplLst>
          <p:tmpl lvl="1">
            <p:tnLst>
              <p:par>
                <p:cTn xmlns:p14="http://schemas.microsoft.com/office/powerpoint/2010/main" presetID="1"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32872"/>
            <a:ext cx="3008313" cy="1162050"/>
          </a:xfrm>
        </p:spPr>
        <p:txBody>
          <a:bodyPr anchor="b"/>
          <a:lstStyle>
            <a:lvl1pPr algn="l">
              <a:defRPr sz="2000" b="1"/>
            </a:lvl1pPr>
          </a:lstStyle>
          <a:p>
            <a:r>
              <a:rPr lang="ga-IE" smtClean="0"/>
              <a:t>Click to edit Master title style</a:t>
            </a:r>
            <a:endParaRPr lang="en-US"/>
          </a:p>
        </p:txBody>
      </p:sp>
      <p:sp>
        <p:nvSpPr>
          <p:cNvPr id="3" name="Content Placeholder 2"/>
          <p:cNvSpPr>
            <a:spLocks noGrp="1"/>
          </p:cNvSpPr>
          <p:nvPr>
            <p:ph idx="1"/>
          </p:nvPr>
        </p:nvSpPr>
        <p:spPr>
          <a:xfrm>
            <a:off x="3575050" y="632872"/>
            <a:ext cx="5111750" cy="549329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US" dirty="0"/>
          </a:p>
        </p:txBody>
      </p:sp>
      <p:sp>
        <p:nvSpPr>
          <p:cNvPr id="4" name="Text Placeholder 3"/>
          <p:cNvSpPr>
            <a:spLocks noGrp="1"/>
          </p:cNvSpPr>
          <p:nvPr>
            <p:ph type="body" sz="half" idx="2"/>
          </p:nvPr>
        </p:nvSpPr>
        <p:spPr>
          <a:xfrm>
            <a:off x="457200" y="1809750"/>
            <a:ext cx="3008313" cy="4316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dirty="0" smtClean="0"/>
              <a:t>Click to edit Master text styles</a:t>
            </a:r>
          </a:p>
        </p:txBody>
      </p:sp>
      <p:sp>
        <p:nvSpPr>
          <p:cNvPr id="5" name="Date Placeholder 4"/>
          <p:cNvSpPr>
            <a:spLocks noGrp="1"/>
          </p:cNvSpPr>
          <p:nvPr>
            <p:ph type="dt" sz="half" idx="10"/>
          </p:nvPr>
        </p:nvSpPr>
        <p:spPr/>
        <p:txBody>
          <a:bodyPr/>
          <a:lstStyle/>
          <a:p>
            <a:fld id="{EA28F7DA-E512-E845-874E-28AC6C15832A}" type="datetimeFigureOut">
              <a:rPr lang="en-US" smtClean="0"/>
              <a:pPr/>
              <a:t>10/28/13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513175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ga-I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EA28F7DA-E512-E845-874E-28AC6C15832A}" type="datetimeFigureOut">
              <a:rPr lang="en-US" smtClean="0"/>
              <a:pPr/>
              <a:t>10/28/13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2824370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4" name="Date Placeholder 3"/>
          <p:cNvSpPr>
            <a:spLocks noGrp="1"/>
          </p:cNvSpPr>
          <p:nvPr>
            <p:ph type="dt" sz="half" idx="10"/>
          </p:nvPr>
        </p:nvSpPr>
        <p:spPr/>
        <p:txBody>
          <a:bodyPr/>
          <a:lstStyle/>
          <a:p>
            <a:fld id="{EA28F7DA-E512-E845-874E-28AC6C15832A}" type="datetimeFigureOut">
              <a:rPr lang="en-US" smtClean="0"/>
              <a:pPr/>
              <a:t>10/28/13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12386736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56167"/>
            <a:ext cx="2057400" cy="5469996"/>
          </a:xfrm>
        </p:spPr>
        <p:txBody>
          <a:bodyPr vert="eaVert"/>
          <a:lstStyle/>
          <a:p>
            <a:r>
              <a:rPr lang="ga-IE" dirty="0" smtClean="0"/>
              <a:t>Click to edit Master title style</a:t>
            </a:r>
            <a:endParaRPr lang="en-US" dirty="0"/>
          </a:p>
        </p:txBody>
      </p:sp>
      <p:sp>
        <p:nvSpPr>
          <p:cNvPr id="3" name="Vertical Text Placeholder 2"/>
          <p:cNvSpPr>
            <a:spLocks noGrp="1"/>
          </p:cNvSpPr>
          <p:nvPr>
            <p:ph type="body" orient="vert" idx="1"/>
          </p:nvPr>
        </p:nvSpPr>
        <p:spPr>
          <a:xfrm>
            <a:off x="457200" y="656167"/>
            <a:ext cx="6019800" cy="5469996"/>
          </a:xfrm>
        </p:spPr>
        <p:txBody>
          <a:bodyPr vert="eaVert"/>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US" dirty="0"/>
          </a:p>
        </p:txBody>
      </p:sp>
      <p:sp>
        <p:nvSpPr>
          <p:cNvPr id="4" name="Date Placeholder 3"/>
          <p:cNvSpPr>
            <a:spLocks noGrp="1"/>
          </p:cNvSpPr>
          <p:nvPr>
            <p:ph type="dt" sz="half" idx="10"/>
          </p:nvPr>
        </p:nvSpPr>
        <p:spPr/>
        <p:txBody>
          <a:bodyPr/>
          <a:lstStyle/>
          <a:p>
            <a:fld id="{EA28F7DA-E512-E845-874E-28AC6C15832A}" type="datetimeFigureOut">
              <a:rPr lang="en-US" smtClean="0"/>
              <a:pPr/>
              <a:t>10/28/13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389254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view">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25500" y="581545"/>
            <a:ext cx="7861300" cy="720000"/>
          </a:xfrm>
        </p:spPr>
        <p:txBody>
          <a:bodyPr anchor="t"/>
          <a:lstStyle/>
          <a:p>
            <a:r>
              <a:rPr lang="ga-IE" dirty="0" smtClean="0"/>
              <a:t>title</a:t>
            </a:r>
            <a:endParaRPr lang="en-US" dirty="0"/>
          </a:p>
        </p:txBody>
      </p:sp>
      <p:sp>
        <p:nvSpPr>
          <p:cNvPr id="3" name="Date Placeholder 2"/>
          <p:cNvSpPr>
            <a:spLocks noGrp="1"/>
          </p:cNvSpPr>
          <p:nvPr>
            <p:ph type="dt" sz="half" idx="10"/>
          </p:nvPr>
        </p:nvSpPr>
        <p:spPr/>
        <p:txBody>
          <a:bodyPr/>
          <a:lstStyle/>
          <a:p>
            <a:fld id="{EA28F7DA-E512-E845-874E-28AC6C15832A}" type="datetimeFigureOut">
              <a:rPr lang="en-US" smtClean="0"/>
              <a:pPr/>
              <a:t>10/28/13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2D32F-561B-3D4B-9D0D-E3ED49EF8A55}" type="slidenum">
              <a:rPr lang="en-US" smtClean="0"/>
              <a:pPr/>
              <a:t>‹#›</a:t>
            </a:fld>
            <a:endParaRPr lang="en-US"/>
          </a:p>
        </p:txBody>
      </p:sp>
      <p:sp>
        <p:nvSpPr>
          <p:cNvPr id="7" name="Content Placeholder 6"/>
          <p:cNvSpPr>
            <a:spLocks noGrp="1"/>
          </p:cNvSpPr>
          <p:nvPr>
            <p:ph sz="quarter" idx="13"/>
          </p:nvPr>
        </p:nvSpPr>
        <p:spPr>
          <a:xfrm>
            <a:off x="825500" y="1672167"/>
            <a:ext cx="7861300" cy="4814888"/>
          </a:xfrm>
        </p:spPr>
        <p:txBody>
          <a:bodyPr/>
          <a:lstStyle>
            <a:lvl1pPr marL="342900" indent="-342900">
              <a:buSzPct val="100000"/>
              <a:buFontTx/>
              <a:buBlip>
                <a:blip r:embed="rId2"/>
              </a:buBlip>
              <a:defRPr/>
            </a:lvl1pPr>
          </a:lstStyle>
          <a:p>
            <a:pPr lvl="0"/>
            <a:r>
              <a:rPr lang="ga-IE" dirty="0" smtClean="0"/>
              <a:t>Click to edit Master text styles</a:t>
            </a:r>
          </a:p>
        </p:txBody>
      </p:sp>
      <p:pic>
        <p:nvPicPr>
          <p:cNvPr id="8" name="Picture 7" descr="settings.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81545"/>
            <a:ext cx="720000" cy="720000"/>
          </a:xfrm>
          <a:prstGeom prst="rect">
            <a:avLst/>
          </a:prstGeom>
        </p:spPr>
      </p:pic>
    </p:spTree>
    <p:extLst>
      <p:ext uri="{BB962C8B-B14F-4D97-AF65-F5344CB8AC3E}">
        <p14:creationId xmlns:p14="http://schemas.microsoft.com/office/powerpoint/2010/main" val="2151296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bout the speak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25500" y="581545"/>
            <a:ext cx="7861300" cy="720000"/>
          </a:xfrm>
        </p:spPr>
        <p:txBody>
          <a:bodyPr anchor="t"/>
          <a:lstStyle>
            <a:lvl1pPr>
              <a:defRPr baseline="0"/>
            </a:lvl1pPr>
          </a:lstStyle>
          <a:p>
            <a:r>
              <a:rPr lang="ga-IE" dirty="0" smtClean="0"/>
              <a:t>title</a:t>
            </a:r>
            <a:endParaRPr lang="en-US" dirty="0"/>
          </a:p>
        </p:txBody>
      </p:sp>
      <p:sp>
        <p:nvSpPr>
          <p:cNvPr id="3" name="Date Placeholder 2"/>
          <p:cNvSpPr>
            <a:spLocks noGrp="1"/>
          </p:cNvSpPr>
          <p:nvPr>
            <p:ph type="dt" sz="half" idx="10"/>
          </p:nvPr>
        </p:nvSpPr>
        <p:spPr/>
        <p:txBody>
          <a:bodyPr/>
          <a:lstStyle/>
          <a:p>
            <a:fld id="{EA28F7DA-E512-E845-874E-28AC6C15832A}" type="datetimeFigureOut">
              <a:rPr lang="en-US" smtClean="0"/>
              <a:pPr/>
              <a:t>10/28/13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2D32F-561B-3D4B-9D0D-E3ED49EF8A55}" type="slidenum">
              <a:rPr lang="en-US" smtClean="0"/>
              <a:pPr/>
              <a:t>‹#›</a:t>
            </a:fld>
            <a:endParaRPr lang="en-US"/>
          </a:p>
        </p:txBody>
      </p:sp>
      <p:sp>
        <p:nvSpPr>
          <p:cNvPr id="7" name="Content Placeholder 6"/>
          <p:cNvSpPr>
            <a:spLocks noGrp="1"/>
          </p:cNvSpPr>
          <p:nvPr>
            <p:ph sz="quarter" idx="13"/>
          </p:nvPr>
        </p:nvSpPr>
        <p:spPr>
          <a:xfrm>
            <a:off x="825500" y="1428750"/>
            <a:ext cx="7861300" cy="4814888"/>
          </a:xfrm>
        </p:spPr>
        <p:txBody>
          <a:bodyPr/>
          <a:lstStyle>
            <a:lvl1pPr marL="342900" indent="-342900">
              <a:buSzPct val="100000"/>
              <a:buFontTx/>
              <a:buBlip>
                <a:blip r:embed="rId2"/>
              </a:buBlip>
              <a:defRPr/>
            </a:lvl1pPr>
          </a:lstStyle>
          <a:p>
            <a:pPr lvl="0"/>
            <a:r>
              <a:rPr lang="ga-IE" dirty="0" smtClean="0"/>
              <a:t>Click to edit Master text styles</a:t>
            </a:r>
          </a:p>
        </p:txBody>
      </p:sp>
      <p:pic>
        <p:nvPicPr>
          <p:cNvPr id="8" name="Picture 7" descr="People-role3.png"/>
          <p:cNvPicPr>
            <a:picLocks noChangeAspect="1"/>
          </p:cNvPicPr>
          <p:nvPr userDrawn="1"/>
        </p:nvPicPr>
        <p:blipFill>
          <a:blip r:embed="rId3"/>
          <a:stretch>
            <a:fillRect/>
          </a:stretch>
        </p:blipFill>
        <p:spPr>
          <a:xfrm>
            <a:off x="98507" y="536696"/>
            <a:ext cx="615088" cy="764850"/>
          </a:xfrm>
          <a:prstGeom prst="rect">
            <a:avLst/>
          </a:prstGeom>
        </p:spPr>
      </p:pic>
    </p:spTree>
    <p:extLst>
      <p:ext uri="{BB962C8B-B14F-4D97-AF65-F5344CB8AC3E}">
        <p14:creationId xmlns:p14="http://schemas.microsoft.com/office/powerpoint/2010/main" val="3769156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Content Placeholder 2"/>
          <p:cNvSpPr>
            <a:spLocks noGrp="1"/>
          </p:cNvSpPr>
          <p:nvPr>
            <p:ph idx="1"/>
          </p:nvPr>
        </p:nvSpPr>
        <p:spPr/>
        <p:txBody>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4" name="Date Placeholder 3"/>
          <p:cNvSpPr>
            <a:spLocks noGrp="1"/>
          </p:cNvSpPr>
          <p:nvPr>
            <p:ph type="dt" sz="half" idx="10"/>
          </p:nvPr>
        </p:nvSpPr>
        <p:spPr/>
        <p:txBody>
          <a:bodyPr/>
          <a:lstStyle/>
          <a:p>
            <a:fld id="{EA28F7DA-E512-E845-874E-28AC6C15832A}" type="datetimeFigureOut">
              <a:rPr lang="en-US" smtClean="0"/>
              <a:pPr/>
              <a:t>10/28/13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3291217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ga-I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EA28F7DA-E512-E845-874E-28AC6C15832A}" type="datetimeFigureOut">
              <a:rPr lang="en-US" smtClean="0"/>
              <a:pPr/>
              <a:t>10/28/13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388152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5" name="Date Placeholder 4"/>
          <p:cNvSpPr>
            <a:spLocks noGrp="1"/>
          </p:cNvSpPr>
          <p:nvPr>
            <p:ph type="dt" sz="half" idx="10"/>
          </p:nvPr>
        </p:nvSpPr>
        <p:spPr/>
        <p:txBody>
          <a:bodyPr/>
          <a:lstStyle/>
          <a:p>
            <a:fld id="{EA28F7DA-E512-E845-874E-28AC6C15832A}" type="datetimeFigureOut">
              <a:rPr lang="en-US" smtClean="0"/>
              <a:pPr/>
              <a:t>10/28/13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2100695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ga-I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7" name="Date Placeholder 6"/>
          <p:cNvSpPr>
            <a:spLocks noGrp="1"/>
          </p:cNvSpPr>
          <p:nvPr>
            <p:ph type="dt" sz="half" idx="10"/>
          </p:nvPr>
        </p:nvSpPr>
        <p:spPr/>
        <p:txBody>
          <a:bodyPr/>
          <a:lstStyle/>
          <a:p>
            <a:fld id="{EA28F7DA-E512-E845-874E-28AC6C15832A}" type="datetimeFigureOut">
              <a:rPr lang="en-US" smtClean="0"/>
              <a:pPr/>
              <a:t>10/28/13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2455185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lang="en-US"/>
          </a:p>
        </p:txBody>
      </p:sp>
      <p:sp>
        <p:nvSpPr>
          <p:cNvPr id="3" name="Date Placeholder 2"/>
          <p:cNvSpPr>
            <a:spLocks noGrp="1"/>
          </p:cNvSpPr>
          <p:nvPr>
            <p:ph type="dt" sz="half" idx="10"/>
          </p:nvPr>
        </p:nvSpPr>
        <p:spPr/>
        <p:txBody>
          <a:bodyPr/>
          <a:lstStyle/>
          <a:p>
            <a:fld id="{EA28F7DA-E512-E845-874E-28AC6C15832A}" type="datetimeFigureOut">
              <a:rPr lang="en-US" smtClean="0"/>
              <a:pPr/>
              <a:t>10/28/13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3306903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28F7DA-E512-E845-874E-28AC6C15832A}" type="datetimeFigureOut">
              <a:rPr lang="en-US" smtClean="0"/>
              <a:pPr/>
              <a:t>10/28/13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D2D32F-561B-3D4B-9D0D-E3ED49EF8A55}" type="slidenum">
              <a:rPr lang="en-US" smtClean="0"/>
              <a:pPr/>
              <a:t>‹#›</a:t>
            </a:fld>
            <a:endParaRPr lang="en-US"/>
          </a:p>
        </p:txBody>
      </p:sp>
    </p:spTree>
    <p:extLst>
      <p:ext uri="{BB962C8B-B14F-4D97-AF65-F5344CB8AC3E}">
        <p14:creationId xmlns:p14="http://schemas.microsoft.com/office/powerpoint/2010/main" val="12260062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png"/><Relationship Id="rId16"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logo.png"/>
          <p:cNvPicPr>
            <a:picLocks noChangeAspect="1"/>
          </p:cNvPicPr>
          <p:nvPr/>
        </p:nvPicPr>
        <p:blipFill>
          <a:blip r:embed="rId15">
            <a:alphaModFix amt="21000"/>
            <a:extLst>
              <a:ext uri="{28A0092B-C50C-407E-A947-70E740481C1C}">
                <a14:useLocalDpi xmlns:a14="http://schemas.microsoft.com/office/drawing/2010/main" val="0"/>
              </a:ext>
            </a:extLst>
          </a:blip>
          <a:stretch>
            <a:fillRect/>
          </a:stretch>
        </p:blipFill>
        <p:spPr>
          <a:xfrm>
            <a:off x="7353309" y="581545"/>
            <a:ext cx="1430869" cy="1974600"/>
          </a:xfrm>
          <a:prstGeom prst="rect">
            <a:avLst/>
          </a:prstGeom>
        </p:spPr>
      </p:pic>
      <p:sp>
        <p:nvSpPr>
          <p:cNvPr id="2" name="Title Placeholder 1"/>
          <p:cNvSpPr>
            <a:spLocks noGrp="1"/>
          </p:cNvSpPr>
          <p:nvPr>
            <p:ph type="title"/>
          </p:nvPr>
        </p:nvSpPr>
        <p:spPr>
          <a:xfrm>
            <a:off x="457200" y="581545"/>
            <a:ext cx="8229600" cy="1143000"/>
          </a:xfrm>
          <a:prstGeom prst="rect">
            <a:avLst/>
          </a:prstGeom>
        </p:spPr>
        <p:txBody>
          <a:bodyPr vert="horz" lIns="91440" tIns="45720" rIns="91440" bIns="45720" rtlCol="0" anchor="ctr">
            <a:normAutofit/>
          </a:bodyPr>
          <a:lstStyle/>
          <a:p>
            <a:r>
              <a:rPr lang="ga-IE" dirty="0" smtClean="0"/>
              <a:t>Click to edit Master title style</a:t>
            </a:r>
            <a:endParaRPr lang="en-US" dirty="0"/>
          </a:p>
        </p:txBody>
      </p:sp>
      <p:sp>
        <p:nvSpPr>
          <p:cNvPr id="3" name="Text Placeholder 2"/>
          <p:cNvSpPr>
            <a:spLocks noGrp="1"/>
          </p:cNvSpPr>
          <p:nvPr>
            <p:ph type="body" idx="1"/>
          </p:nvPr>
        </p:nvSpPr>
        <p:spPr>
          <a:xfrm>
            <a:off x="245533" y="2039937"/>
            <a:ext cx="8229600" cy="4316413"/>
          </a:xfrm>
          <a:prstGeom prst="rect">
            <a:avLst/>
          </a:prstGeom>
        </p:spPr>
        <p:txBody>
          <a:bodyPr vert="horz" lIns="91440" tIns="45720" rIns="91440" bIns="45720" rtlCol="0">
            <a:normAutofit/>
          </a:body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28F7DA-E512-E845-874E-28AC6C15832A}" type="datetimeFigureOut">
              <a:rPr lang="en-US" smtClean="0"/>
              <a:pPr/>
              <a:t>10/28/13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2D32F-561B-3D4B-9D0D-E3ED49EF8A55}" type="slidenum">
              <a:rPr lang="en-US" smtClean="0"/>
              <a:pPr/>
              <a:t>‹#›</a:t>
            </a:fld>
            <a:endParaRPr lang="en-US"/>
          </a:p>
        </p:txBody>
      </p:sp>
      <p:sp>
        <p:nvSpPr>
          <p:cNvPr id="7" name="TextBox 6"/>
          <p:cNvSpPr txBox="1"/>
          <p:nvPr/>
        </p:nvSpPr>
        <p:spPr>
          <a:xfrm>
            <a:off x="0" y="0"/>
            <a:ext cx="9144000" cy="443198"/>
          </a:xfrm>
          <a:prstGeom prst="rect">
            <a:avLst/>
          </a:prstGeom>
          <a:gradFill flip="none" rotWithShape="1">
            <a:gsLst>
              <a:gs pos="0">
                <a:schemeClr val="tx1"/>
              </a:gs>
              <a:gs pos="100000">
                <a:schemeClr val="bg1">
                  <a:lumMod val="50000"/>
                </a:schemeClr>
              </a:gs>
            </a:gsLst>
            <a:lin ang="5400000" scaled="0"/>
            <a:tileRect/>
          </a:gradFill>
        </p:spPr>
        <p:txBody>
          <a:bodyPr wrap="square" tIns="27432" rtlCol="0">
            <a:spAutoFit/>
          </a:bodyPr>
          <a:lstStyle/>
          <a:p>
            <a:r>
              <a:rPr lang="en-US" sz="2400" b="1" i="0" dirty="0" smtClean="0">
                <a:solidFill>
                  <a:schemeClr val="bg1"/>
                </a:solidFill>
                <a:effectLst>
                  <a:outerShdw blurRad="60007" dist="200025" dir="15000000" sy="30000" kx="-1800000" algn="bl" rotWithShape="0">
                    <a:prstClr val="black">
                      <a:alpha val="32000"/>
                    </a:prstClr>
                  </a:outerShdw>
                </a:effectLst>
                <a:latin typeface="Georgia"/>
                <a:cs typeface="Georgia"/>
              </a:rPr>
              <a:t>     </a:t>
            </a:r>
            <a:r>
              <a:rPr lang="en-US" sz="2000" b="1" i="0" dirty="0" smtClean="0">
                <a:solidFill>
                  <a:schemeClr val="bg1"/>
                </a:solidFill>
                <a:effectLst>
                  <a:outerShdw blurRad="60007" dist="200025" dir="15000000" sy="30000" kx="-1800000" algn="bl" rotWithShape="0">
                    <a:prstClr val="black">
                      <a:alpha val="32000"/>
                    </a:prstClr>
                  </a:outerShdw>
                </a:effectLst>
                <a:latin typeface="Georgia"/>
                <a:cs typeface="Georgia"/>
              </a:rPr>
              <a:t>Jenkins User Conference</a:t>
            </a:r>
            <a:endParaRPr lang="en-US" sz="2000" b="1" i="0" dirty="0">
              <a:solidFill>
                <a:schemeClr val="bg1"/>
              </a:solidFill>
              <a:effectLst>
                <a:outerShdw blurRad="60007" dist="200025" dir="15000000" sy="30000" kx="-1800000" algn="bl" rotWithShape="0">
                  <a:prstClr val="black">
                    <a:alpha val="32000"/>
                  </a:prstClr>
                </a:outerShdw>
              </a:effectLst>
              <a:latin typeface="Georgia"/>
              <a:cs typeface="Georgia"/>
            </a:endParaRPr>
          </a:p>
        </p:txBody>
      </p:sp>
      <p:sp>
        <p:nvSpPr>
          <p:cNvPr id="8" name="Rectangle 7"/>
          <p:cNvSpPr/>
          <p:nvPr/>
        </p:nvSpPr>
        <p:spPr>
          <a:xfrm flipV="1">
            <a:off x="0" y="415945"/>
            <a:ext cx="9144000" cy="45720"/>
          </a:xfrm>
          <a:prstGeom prst="rect">
            <a:avLst/>
          </a:prstGeom>
          <a:solidFill>
            <a:srgbClr val="D338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aseline="30000" dirty="0">
              <a:effectLst/>
            </a:endParaRPr>
          </a:p>
        </p:txBody>
      </p:sp>
      <p:sp>
        <p:nvSpPr>
          <p:cNvPr id="11" name="TextBox 10"/>
          <p:cNvSpPr txBox="1"/>
          <p:nvPr/>
        </p:nvSpPr>
        <p:spPr>
          <a:xfrm>
            <a:off x="3691466" y="87725"/>
            <a:ext cx="4783667" cy="307777"/>
          </a:xfrm>
          <a:prstGeom prst="rect">
            <a:avLst/>
          </a:prstGeom>
          <a:noFill/>
        </p:spPr>
        <p:txBody>
          <a:bodyPr wrap="square" rtlCol="0">
            <a:spAutoFit/>
          </a:bodyPr>
          <a:lstStyle/>
          <a:p>
            <a:pPr algn="r"/>
            <a:r>
              <a:rPr lang="en-US" sz="1400" b="0" i="1" dirty="0" smtClean="0">
                <a:solidFill>
                  <a:srgbClr val="FFFFFF"/>
                </a:solidFill>
                <a:effectLst>
                  <a:outerShdw blurRad="60007" dist="200025" dir="15000000" sy="30000" kx="-1800000" algn="bl" rotWithShape="0">
                    <a:prstClr val="black">
                      <a:alpha val="32000"/>
                    </a:prstClr>
                  </a:outerShdw>
                </a:effectLst>
                <a:latin typeface="Georgia"/>
                <a:cs typeface="Georgia"/>
              </a:rPr>
              <a:t>Palo</a:t>
            </a:r>
            <a:r>
              <a:rPr lang="en-US" sz="1400" b="0" i="1" baseline="0" dirty="0" smtClean="0">
                <a:solidFill>
                  <a:srgbClr val="FFFFFF"/>
                </a:solidFill>
                <a:effectLst>
                  <a:outerShdw blurRad="60007" dist="200025" dir="15000000" sy="30000" kx="-1800000" algn="bl" rotWithShape="0">
                    <a:prstClr val="black">
                      <a:alpha val="32000"/>
                    </a:prstClr>
                  </a:outerShdw>
                </a:effectLst>
                <a:latin typeface="Georgia"/>
                <a:cs typeface="Georgia"/>
              </a:rPr>
              <a:t> Alto</a:t>
            </a:r>
            <a:r>
              <a:rPr lang="en-US" sz="1400" b="0" i="1" dirty="0" smtClean="0">
                <a:solidFill>
                  <a:srgbClr val="FFFFFF"/>
                </a:solidFill>
                <a:effectLst>
                  <a:outerShdw blurRad="60007" dist="200025" dir="15000000" sy="30000" kx="-1800000" algn="bl" rotWithShape="0">
                    <a:prstClr val="black">
                      <a:alpha val="32000"/>
                    </a:prstClr>
                  </a:outerShdw>
                </a:effectLst>
                <a:latin typeface="Georgia"/>
                <a:cs typeface="Georgia"/>
              </a:rPr>
              <a:t> ,</a:t>
            </a:r>
            <a:r>
              <a:rPr lang="en-US" sz="1400" b="0" i="1" baseline="0" dirty="0" smtClean="0">
                <a:solidFill>
                  <a:srgbClr val="FFFFFF"/>
                </a:solidFill>
                <a:effectLst>
                  <a:outerShdw blurRad="60007" dist="200025" dir="15000000" sy="30000" kx="-1800000" algn="bl" rotWithShape="0">
                    <a:prstClr val="black">
                      <a:alpha val="32000"/>
                    </a:prstClr>
                  </a:outerShdw>
                </a:effectLst>
                <a:latin typeface="Georgia"/>
                <a:cs typeface="Georgia"/>
              </a:rPr>
              <a:t>   Oct 23  2013                    @</a:t>
            </a:r>
            <a:r>
              <a:rPr lang="en-US" sz="1400" b="0" i="1" baseline="0" dirty="0" err="1" smtClean="0">
                <a:solidFill>
                  <a:srgbClr val="FFFFFF"/>
                </a:solidFill>
                <a:effectLst>
                  <a:outerShdw blurRad="60007" dist="200025" dir="15000000" sy="30000" kx="-1800000" algn="bl" rotWithShape="0">
                    <a:prstClr val="black">
                      <a:alpha val="32000"/>
                    </a:prstClr>
                  </a:outerShdw>
                </a:effectLst>
                <a:latin typeface="Georgia"/>
                <a:cs typeface="Georgia"/>
              </a:rPr>
              <a:t>jenkinsconf</a:t>
            </a:r>
            <a:r>
              <a:rPr lang="en-US" sz="1400" b="0" i="1" baseline="0" dirty="0" smtClean="0">
                <a:solidFill>
                  <a:srgbClr val="FFFFFF"/>
                </a:solidFill>
                <a:effectLst>
                  <a:outerShdw blurRad="60007" dist="200025" dir="15000000" sy="30000" kx="-1800000" algn="bl" rotWithShape="0">
                    <a:prstClr val="black">
                      <a:alpha val="32000"/>
                    </a:prstClr>
                  </a:outerShdw>
                </a:effectLst>
                <a:latin typeface="Georgia"/>
                <a:cs typeface="Georgia"/>
              </a:rPr>
              <a:t>      </a:t>
            </a:r>
            <a:endParaRPr lang="en-US" sz="1400" b="0" i="1" dirty="0">
              <a:solidFill>
                <a:srgbClr val="FFFFFF"/>
              </a:solidFill>
              <a:effectLst>
                <a:outerShdw blurRad="60007" dist="200025" dir="15000000" sy="30000" kx="-1800000" algn="bl" rotWithShape="0">
                  <a:prstClr val="black">
                    <a:alpha val="32000"/>
                  </a:prstClr>
                </a:outerShdw>
              </a:effectLst>
              <a:latin typeface="Georgia"/>
              <a:cs typeface="Georgia"/>
            </a:endParaRPr>
          </a:p>
        </p:txBody>
      </p:sp>
      <p:pic>
        <p:nvPicPr>
          <p:cNvPr id="16" name="Picture 15"/>
          <p:cNvPicPr>
            <a:picLocks noChangeAspect="1"/>
          </p:cNvPicPr>
          <p:nvPr/>
        </p:nvPicPr>
        <p:blipFill>
          <a:blip r:embed="rId16"/>
          <a:stretch>
            <a:fillRect/>
          </a:stretch>
        </p:blipFill>
        <p:spPr>
          <a:xfrm>
            <a:off x="6876521" y="-33590"/>
            <a:ext cx="476788" cy="476788"/>
          </a:xfrm>
          <a:prstGeom prst="rect">
            <a:avLst/>
          </a:prstGeom>
        </p:spPr>
      </p:pic>
    </p:spTree>
    <p:extLst>
      <p:ext uri="{BB962C8B-B14F-4D97-AF65-F5344CB8AC3E}">
        <p14:creationId xmlns:p14="http://schemas.microsoft.com/office/powerpoint/2010/main" val="255669294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2"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457200" rtl="0" eaLnBrk="1" latinLnBrk="0" hangingPunct="1">
        <a:spcBef>
          <a:spcPct val="0"/>
        </a:spcBef>
        <a:buNone/>
        <a:defRPr sz="3200" b="1"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1" Type="http://schemas.openxmlformats.org/officeDocument/2006/relationships/image" Target="../media/image18.jpeg"/><Relationship Id="rId12" Type="http://schemas.openxmlformats.org/officeDocument/2006/relationships/image" Target="../media/image19.png"/><Relationship Id="rId13" Type="http://schemas.openxmlformats.org/officeDocument/2006/relationships/image" Target="../media/image20.png"/><Relationship Id="rId14" Type="http://schemas.openxmlformats.org/officeDocument/2006/relationships/image" Target="../media/image21.png"/><Relationship Id="rId1" Type="http://schemas.openxmlformats.org/officeDocument/2006/relationships/slideLayout" Target="../slideLayouts/slideLayout3.xml"/><Relationship Id="rId2" Type="http://schemas.openxmlformats.org/officeDocument/2006/relationships/image" Target="../media/image9.jpeg"/><Relationship Id="rId3" Type="http://schemas.openxmlformats.org/officeDocument/2006/relationships/image" Target="../media/image10.emf"/><Relationship Id="rId4" Type="http://schemas.openxmlformats.org/officeDocument/2006/relationships/image" Target="../media/image11.png"/><Relationship Id="rId5" Type="http://schemas.openxmlformats.org/officeDocument/2006/relationships/image" Target="../media/image12.jpeg"/><Relationship Id="rId6" Type="http://schemas.openxmlformats.org/officeDocument/2006/relationships/image" Target="../media/image13.png"/><Relationship Id="rId7" Type="http://schemas.openxmlformats.org/officeDocument/2006/relationships/image" Target="../media/image14.jpeg"/><Relationship Id="rId8" Type="http://schemas.openxmlformats.org/officeDocument/2006/relationships/image" Target="../media/image15.png"/><Relationship Id="rId9" Type="http://schemas.openxmlformats.org/officeDocument/2006/relationships/image" Target="../media/image16.png"/><Relationship Id="rId10" Type="http://schemas.openxmlformats.org/officeDocument/2006/relationships/image" Target="../media/image1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0" dirty="0" smtClean="0">
                <a:latin typeface="Arial" pitchFamily="34" charset="0"/>
                <a:cs typeface="Arial" pitchFamily="34" charset="0"/>
              </a:rPr>
              <a:t>Continuous Delivery at Yahoo</a:t>
            </a:r>
            <a:endParaRPr lang="en-US" sz="4000" b="0" dirty="0">
              <a:latin typeface="Arial" pitchFamily="34" charset="0"/>
              <a:cs typeface="Arial" pitchFamily="34" charset="0"/>
            </a:endParaRPr>
          </a:p>
        </p:txBody>
      </p:sp>
      <p:sp>
        <p:nvSpPr>
          <p:cNvPr id="3" name="Subtitle 2"/>
          <p:cNvSpPr>
            <a:spLocks noGrp="1"/>
          </p:cNvSpPr>
          <p:nvPr>
            <p:ph type="subTitle" idx="1"/>
          </p:nvPr>
        </p:nvSpPr>
        <p:spPr>
          <a:xfrm>
            <a:off x="3273403" y="1866339"/>
            <a:ext cx="5541432" cy="1885462"/>
          </a:xfrm>
        </p:spPr>
        <p:txBody>
          <a:bodyPr>
            <a:noAutofit/>
          </a:bodyPr>
          <a:lstStyle/>
          <a:p>
            <a:r>
              <a:rPr lang="en-US" sz="4000" dirty="0" smtClean="0">
                <a:latin typeface="Arial" pitchFamily="34" charset="0"/>
                <a:cs typeface="Arial" pitchFamily="34" charset="0"/>
              </a:rPr>
              <a:t>Stas Zvinyatskovsky</a:t>
            </a:r>
          </a:p>
          <a:p>
            <a:r>
              <a:rPr lang="en-US" sz="3000" dirty="0" smtClean="0">
                <a:latin typeface="Arial" pitchFamily="34" charset="0"/>
                <a:cs typeface="Arial" pitchFamily="34" charset="0"/>
              </a:rPr>
              <a:t>Architect</a:t>
            </a:r>
          </a:p>
          <a:p>
            <a:r>
              <a:rPr lang="en-US" sz="3000" dirty="0" smtClean="0">
                <a:latin typeface="Arial" pitchFamily="34" charset="0"/>
                <a:cs typeface="Arial" pitchFamily="34" charset="0"/>
              </a:rPr>
              <a:t>Advertising and Data Platforms</a:t>
            </a:r>
          </a:p>
          <a:p>
            <a:r>
              <a:rPr lang="en-US" sz="3000" dirty="0" smtClean="0">
                <a:latin typeface="Arial" pitchFamily="34" charset="0"/>
                <a:cs typeface="Arial" pitchFamily="34" charset="0"/>
              </a:rPr>
              <a:t>Yahoo</a:t>
            </a:r>
            <a:endParaRPr lang="en-US" sz="3000" dirty="0">
              <a:latin typeface="Arial" pitchFamily="34" charset="0"/>
              <a:cs typeface="Arial" pitchFamily="34" charset="0"/>
            </a:endParaRPr>
          </a:p>
        </p:txBody>
      </p:sp>
      <p:sp>
        <p:nvSpPr>
          <p:cNvPr id="4" name="TextBox 3"/>
          <p:cNvSpPr txBox="1"/>
          <p:nvPr/>
        </p:nvSpPr>
        <p:spPr>
          <a:xfrm>
            <a:off x="500373" y="5545667"/>
            <a:ext cx="3326552" cy="707886"/>
          </a:xfrm>
          <a:prstGeom prst="rect">
            <a:avLst/>
          </a:prstGeom>
          <a:noFill/>
        </p:spPr>
        <p:txBody>
          <a:bodyPr wrap="none" rtlCol="0">
            <a:spAutoFit/>
          </a:bodyPr>
          <a:lstStyle/>
          <a:p>
            <a:r>
              <a:rPr lang="en-US" sz="4000" dirty="0" smtClean="0">
                <a:effectLst>
                  <a:outerShdw blurRad="60007" dist="200025" dir="15000000" sy="30000" kx="-1800000" algn="bl" rotWithShape="0">
                    <a:prstClr val="black">
                      <a:alpha val="32000"/>
                    </a:prstClr>
                  </a:outerShdw>
                </a:effectLst>
                <a:latin typeface="Georgia"/>
                <a:cs typeface="Georgia"/>
              </a:rPr>
              <a:t>@</a:t>
            </a:r>
            <a:r>
              <a:rPr lang="en-US" sz="4000" dirty="0" err="1" smtClean="0">
                <a:effectLst>
                  <a:outerShdw blurRad="60007" dist="200025" dir="15000000" sy="30000" kx="-1800000" algn="bl" rotWithShape="0">
                    <a:prstClr val="black">
                      <a:alpha val="32000"/>
                    </a:prstClr>
                  </a:outerShdw>
                </a:effectLst>
                <a:latin typeface="Georgia"/>
                <a:cs typeface="Georgia"/>
              </a:rPr>
              <a:t>jenkinsconf</a:t>
            </a:r>
            <a:endParaRPr lang="en-US" sz="4000" dirty="0"/>
          </a:p>
        </p:txBody>
      </p:sp>
    </p:spTree>
    <p:extLst>
      <p:ext uri="{BB962C8B-B14F-4D97-AF65-F5344CB8AC3E}">
        <p14:creationId xmlns:p14="http://schemas.microsoft.com/office/powerpoint/2010/main" val="70080280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581150"/>
            <a:ext cx="8737600" cy="3212747"/>
          </a:xfrm>
        </p:spPr>
        <p:txBody>
          <a:bodyPr>
            <a:noAutofit/>
          </a:bodyPr>
          <a:lstStyle/>
          <a:p>
            <a:r>
              <a:rPr lang="en-US" sz="6000" b="0" dirty="0" smtClean="0">
                <a:latin typeface="Arial" pitchFamily="34" charset="0"/>
                <a:cs typeface="Arial" pitchFamily="34" charset="0"/>
              </a:rPr>
              <a:t>LESSONS …</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OUR</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SYSTEM</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
            </a:r>
            <a:br>
              <a:rPr lang="en-US" sz="6000" b="0" dirty="0" smtClean="0">
                <a:latin typeface="Arial Black" pitchFamily="34" charset="0"/>
                <a:cs typeface="helvetica" pitchFamily="34" charset="0"/>
              </a:rPr>
            </a:br>
            <a:r>
              <a:rPr lang="en-US" sz="4000" b="0" dirty="0" smtClean="0">
                <a:latin typeface="Arial" pitchFamily="34" charset="0"/>
                <a:cs typeface="Arial" pitchFamily="34" charset="0"/>
              </a:rPr>
              <a:t>ADVERTISING &amp; DATA PLATFORMS</a:t>
            </a:r>
            <a:endParaRPr lang="en-US" sz="4000" b="0" dirty="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CD</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IS </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SIMPLE</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YOU</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ARE </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UNIQUE</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IT’S </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THE MINDSET</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STUPID</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MINDSET</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CHANGE</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HOW?</a:t>
            </a:r>
            <a:endParaRPr kumimoji="0" lang="en-US" sz="4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MINDSET</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CHANGE</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TAKES TIME</a:t>
            </a:r>
            <a:endParaRPr kumimoji="0" lang="en-US" sz="4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MINDSET</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CHANGE</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F</a:t>
            </a:r>
            <a:r>
              <a:rPr kumimoji="0" lang="en-US" sz="4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EAR</a:t>
            </a:r>
          </a:p>
          <a:p>
            <a:pPr marL="0" marR="0" lvl="0" indent="0" algn="l" defTabSz="457200" rtl="0" eaLnBrk="1" fontAlgn="auto" latinLnBrk="0" hangingPunct="1">
              <a:lnSpc>
                <a:spcPct val="100000"/>
              </a:lnSpc>
              <a:spcBef>
                <a:spcPct val="0"/>
              </a:spcBef>
              <a:spcAft>
                <a:spcPts val="0"/>
              </a:spcAft>
              <a:buClrTx/>
              <a:buSzTx/>
              <a:buFontTx/>
              <a:buNone/>
              <a:tabLst/>
              <a:defRPr/>
            </a:pPr>
            <a:r>
              <a:rPr lang="en-US" sz="4400" b="1" dirty="0" smtClean="0">
                <a:latin typeface="Arial" pitchFamily="34" charset="0"/>
                <a:ea typeface="+mj-ea"/>
                <a:cs typeface="Arial" pitchFamily="34" charset="0"/>
              </a:rPr>
              <a:t>U</a:t>
            </a:r>
            <a:r>
              <a:rPr lang="en-US" sz="4400" dirty="0" smtClean="0">
                <a:latin typeface="Arial" pitchFamily="34" charset="0"/>
                <a:ea typeface="+mj-ea"/>
                <a:cs typeface="Arial" pitchFamily="34" charset="0"/>
              </a:rPr>
              <a:t>NCERTAINTY</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D</a:t>
            </a:r>
            <a:r>
              <a:rPr kumimoji="0" lang="en-US" sz="4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OUBT</a:t>
            </a:r>
            <a:endParaRPr kumimoji="0" lang="en-US" sz="4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CD </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AIN’T CHEAP</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AIN’T FAST</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START</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WITH</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CD</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CONTINUOUS</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DELIVERY</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COMMIT </a:t>
            </a:r>
            <a:r>
              <a:rPr lang="en-US" sz="4400" dirty="0" smtClean="0">
                <a:latin typeface="Arial" pitchFamily="34" charset="0"/>
                <a:ea typeface="+mj-ea"/>
                <a:cs typeface="Arial" pitchFamily="34" charset="0"/>
              </a:rPr>
              <a:t>TO PRODUCTION</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WITHOUT</a:t>
            </a:r>
          </a:p>
          <a:p>
            <a:pPr marL="0" marR="0" lvl="0" indent="0" algn="l" defTabSz="457200" rtl="0" eaLnBrk="1" fontAlgn="auto" latinLnBrk="0" hangingPunct="1">
              <a:lnSpc>
                <a:spcPct val="100000"/>
              </a:lnSpc>
              <a:spcBef>
                <a:spcPct val="0"/>
              </a:spcBef>
              <a:spcAft>
                <a:spcPts val="0"/>
              </a:spcAft>
              <a:buClrTx/>
              <a:buSzTx/>
              <a:buFontTx/>
              <a:buNone/>
              <a:tabLst/>
              <a:defRPr/>
            </a:pPr>
            <a:r>
              <a:rPr lang="en-US" sz="4400" dirty="0" smtClean="0">
                <a:latin typeface="Arial" pitchFamily="34" charset="0"/>
                <a:ea typeface="+mj-ea"/>
                <a:cs typeface="Arial" pitchFamily="34" charset="0"/>
              </a:rPr>
              <a:t>HUMAN INTERVENTION</a:t>
            </a:r>
            <a:endParaRPr kumimoji="0" lang="en-US" sz="4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EXECUTIVE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SUPPORT</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OWNERSHIP</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LESSONS</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MINDSET</a:t>
            </a:r>
          </a:p>
          <a:p>
            <a:pPr marL="0" marR="0" lvl="0" indent="0" algn="l" defTabSz="457200" rtl="0" eaLnBrk="1" fontAlgn="auto" latinLnBrk="0" hangingPunct="1">
              <a:lnSpc>
                <a:spcPct val="100000"/>
              </a:lnSpc>
              <a:spcBef>
                <a:spcPct val="0"/>
              </a:spcBef>
              <a:spcAft>
                <a:spcPts val="0"/>
              </a:spcAft>
              <a:buClrTx/>
              <a:buSzTx/>
              <a:buFontTx/>
              <a:buNone/>
              <a:tabLst/>
              <a:defRPr/>
            </a:pPr>
            <a:r>
              <a:rPr lang="en-US" sz="4400" b="1" dirty="0" smtClean="0">
                <a:latin typeface="Arial" pitchFamily="34" charset="0"/>
                <a:ea typeface="+mj-ea"/>
                <a:cs typeface="Arial" pitchFamily="34" charset="0"/>
              </a:rPr>
              <a:t>EXECUTIVE SUPPORT</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OWNERSHIP</a:t>
            </a:r>
            <a:endParaRPr kumimoji="0" lang="en-US" sz="4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581150"/>
            <a:ext cx="8737600" cy="3212747"/>
          </a:xfrm>
        </p:spPr>
        <p:txBody>
          <a:bodyPr>
            <a:noAutofit/>
          </a:bodyPr>
          <a:lstStyle/>
          <a:p>
            <a:r>
              <a:rPr lang="en-US" sz="6000" b="0" dirty="0" smtClean="0">
                <a:latin typeface="Arial" pitchFamily="34" charset="0"/>
                <a:cs typeface="Arial" pitchFamily="34" charset="0"/>
              </a:rPr>
              <a:t>TACTICS…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STANDARD</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DOMAIN MODEL &amp;</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TERMINOLOGY</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ARCHITECTURE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FIRST</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GENERAL</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APPROACH</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FIRST</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END-TO-END</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EXAMPLE</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CLEAR</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END STATE</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DEGREES </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OF</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FREEDOM</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CONTINUOUS</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DELIVERY</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sz="4400" dirty="0" smtClean="0">
                <a:latin typeface="Arial" pitchFamily="34" charset="0"/>
                <a:ea typeface="+mj-ea"/>
                <a:cs typeface="Arial" pitchFamily="34" charset="0"/>
              </a:rPr>
              <a:t>INCREASES VELOCITY</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sz="4400" dirty="0" smtClean="0">
              <a:latin typeface="Arial" pitchFamily="34" charset="0"/>
              <a:ea typeface="+mj-ea"/>
              <a:cs typeface="Arial"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sz="4400" dirty="0" smtClean="0">
                <a:latin typeface="Arial" pitchFamily="34" charset="0"/>
                <a:ea typeface="+mj-ea"/>
                <a:cs typeface="Arial" pitchFamily="34" charset="0"/>
              </a:rPr>
              <a:t>IMPROVES QUALITY</a:t>
            </a:r>
            <a:endParaRPr kumimoji="0" lang="en-US" sz="4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LAUNCH</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UNITS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FLEXIBLE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FEATURE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FLAGS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LEARNINGS …</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CONFIGURATIONS</a:t>
            </a:r>
          </a:p>
          <a:p>
            <a:pPr marL="0" marR="0" lvl="0" indent="0" algn="l" defTabSz="457200" rtl="0" eaLnBrk="1" fontAlgn="auto" latinLnBrk="0" hangingPunct="1">
              <a:lnSpc>
                <a:spcPct val="100000"/>
              </a:lnSpc>
              <a:spcBef>
                <a:spcPct val="0"/>
              </a:spcBef>
              <a:spcAft>
                <a:spcPts val="0"/>
              </a:spcAft>
              <a:buClrTx/>
              <a:buSzTx/>
              <a:buFontTx/>
              <a:buNone/>
              <a:tabLst/>
              <a:defRPr/>
            </a:pPr>
            <a:r>
              <a:rPr lang="en-US" sz="4400" dirty="0" smtClean="0">
                <a:latin typeface="Arial" pitchFamily="34" charset="0"/>
                <a:ea typeface="+mj-ea"/>
                <a:cs typeface="Arial" pitchFamily="34" charset="0"/>
              </a:rPr>
              <a:t>TESTS</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TEST</a:t>
            </a:r>
            <a:r>
              <a:rPr kumimoji="0" lang="en-US" sz="4400" i="0" u="none" strike="noStrike" kern="1200" cap="none" spc="0" normalizeH="0" noProof="0" dirty="0" smtClean="0">
                <a:ln>
                  <a:noFill/>
                </a:ln>
                <a:solidFill>
                  <a:schemeClr val="tx1"/>
                </a:solidFill>
                <a:effectLst/>
                <a:uLnTx/>
                <a:uFillTx/>
                <a:latin typeface="Arial" pitchFamily="34" charset="0"/>
                <a:ea typeface="+mj-ea"/>
                <a:cs typeface="Arial" pitchFamily="34" charset="0"/>
              </a:rPr>
              <a:t> DATA</a:t>
            </a:r>
            <a:endParaRPr kumimoji="0" lang="en-US" sz="440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PRIORITIZE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SUCCESS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BE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OPPORTUNISTIC</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TOOLS </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AND</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INFRASTRUCTURE</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CD</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REQUIRES</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SR. ENGINEERS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LEARNINGS …</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CONVERTING</a:t>
            </a:r>
          </a:p>
          <a:p>
            <a:pPr marL="0" marR="0" lvl="0" indent="0" algn="l" defTabSz="457200" rtl="0" eaLnBrk="1" fontAlgn="auto" latinLnBrk="0" hangingPunct="1">
              <a:lnSpc>
                <a:spcPct val="100000"/>
              </a:lnSpc>
              <a:spcBef>
                <a:spcPct val="0"/>
              </a:spcBef>
              <a:spcAft>
                <a:spcPts val="0"/>
              </a:spcAft>
              <a:buClrTx/>
              <a:buSzTx/>
              <a:buFontTx/>
              <a:buNone/>
              <a:tabLst/>
              <a:defRPr/>
            </a:pPr>
            <a:r>
              <a:rPr lang="en-US" sz="4400" dirty="0" smtClean="0">
                <a:latin typeface="Arial" pitchFamily="34" charset="0"/>
                <a:ea typeface="+mj-ea"/>
                <a:cs typeface="Arial" pitchFamily="34" charset="0"/>
              </a:rPr>
              <a:t>MANUAL</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TESTS</a:t>
            </a:r>
            <a:endParaRPr kumimoji="0" lang="en-US" sz="440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AGILE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OPTIONS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TOOLS</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USED</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810613"/>
            <a:ext cx="8737600" cy="1639075"/>
          </a:xfrm>
        </p:spPr>
        <p:txBody>
          <a:bodyPr>
            <a:noAutofit/>
          </a:bodyPr>
          <a:lstStyle/>
          <a:p>
            <a:r>
              <a:rPr lang="en-US" sz="6000" b="0" dirty="0" smtClean="0">
                <a:latin typeface="Arial Black" pitchFamily="34" charset="0"/>
                <a:cs typeface="helvetica" pitchFamily="34" charset="0"/>
              </a:rPr>
              <a:t>CONTINUOUS</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DELIVERY</a:t>
            </a:r>
            <a:endParaRPr lang="en-US" sz="6000" b="0" dirty="0">
              <a:latin typeface="Arial Black" pitchFamily="34" charset="0"/>
              <a:cs typeface="helvetica" pitchFamily="34" charset="0"/>
            </a:endParaRPr>
          </a:p>
        </p:txBody>
      </p:sp>
      <p:sp>
        <p:nvSpPr>
          <p:cNvPr id="3" name="Title 3"/>
          <p:cNvSpPr txBox="1">
            <a:spLocks/>
          </p:cNvSpPr>
          <p:nvPr/>
        </p:nvSpPr>
        <p:spPr>
          <a:xfrm>
            <a:off x="423332" y="2517428"/>
            <a:ext cx="8737600" cy="3465688"/>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sz="4400" dirty="0" smtClean="0">
                <a:latin typeface="Arial" pitchFamily="34" charset="0"/>
                <a:ea typeface="+mj-ea"/>
                <a:cs typeface="Arial" pitchFamily="34" charset="0"/>
              </a:rPr>
              <a:t>IS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sz="4400" dirty="0" smtClean="0">
              <a:latin typeface="Arial" pitchFamily="34" charset="0"/>
              <a:ea typeface="+mj-ea"/>
              <a:cs typeface="Arial"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TABLE STAKES</a:t>
            </a:r>
            <a:endParaRPr kumimoji="0" lang="en-US" sz="44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581150"/>
            <a:ext cx="8737600" cy="3212747"/>
          </a:xfrm>
        </p:spPr>
        <p:txBody>
          <a:bodyPr>
            <a:noAutofit/>
          </a:bodyPr>
          <a:lstStyle/>
          <a:p>
            <a:r>
              <a:rPr lang="en-US" sz="6000" b="0" dirty="0" smtClean="0">
                <a:latin typeface="Arial" pitchFamily="34" charset="0"/>
                <a:cs typeface="Arial" pitchFamily="34" charset="0"/>
              </a:rPr>
              <a:t>FAQ …</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DB</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ROLLBACKS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ENOUGH</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TESTING</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UKNOWN</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UKNOWNS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MANY TEAMS</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ONE PIPELINE</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DO IT FAST</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OR</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DO IT RIGHT</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MEASURING</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PROGRESS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METRICS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581150"/>
            <a:ext cx="8737600" cy="3212747"/>
          </a:xfrm>
        </p:spPr>
        <p:txBody>
          <a:bodyPr>
            <a:noAutofit/>
          </a:bodyPr>
          <a:lstStyle/>
          <a:p>
            <a:r>
              <a:rPr lang="en-US" sz="6000" b="0" dirty="0" smtClean="0">
                <a:latin typeface="Arial" pitchFamily="34" charset="0"/>
                <a:cs typeface="Arial" pitchFamily="34" charset="0"/>
              </a:rPr>
              <a:t>CLOSING …</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SUCCESS</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WHERE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WE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STARTED</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4800" b="0" dirty="0" smtClean="0">
                <a:latin typeface="Arial Black" pitchFamily="34" charset="0"/>
                <a:cs typeface="helvetica" pitchFamily="34" charset="0"/>
              </a:rPr>
              <a:t>LAUNCHES:				N</a:t>
            </a:r>
            <a:br>
              <a:rPr lang="en-US" sz="4800" b="0" dirty="0" smtClean="0">
                <a:latin typeface="Arial Black" pitchFamily="34" charset="0"/>
                <a:cs typeface="helvetica" pitchFamily="34" charset="0"/>
              </a:rPr>
            </a:br>
            <a:r>
              <a:rPr lang="en-US" sz="4800" b="0" dirty="0" smtClean="0">
                <a:latin typeface="Arial Black" pitchFamily="34" charset="0"/>
                <a:cs typeface="helvetica" pitchFamily="34" charset="0"/>
              </a:rPr>
              <a:t>BUGS:								0</a:t>
            </a:r>
            <a:br>
              <a:rPr lang="en-US" sz="4800" b="0" dirty="0" smtClean="0">
                <a:latin typeface="Arial Black" pitchFamily="34" charset="0"/>
                <a:cs typeface="helvetica" pitchFamily="34" charset="0"/>
              </a:rPr>
            </a:br>
            <a:r>
              <a:rPr lang="en-US" sz="4800" b="0" dirty="0" smtClean="0">
                <a:latin typeface="Arial Black" pitchFamily="34" charset="0"/>
                <a:cs typeface="helvetica" pitchFamily="34" charset="0"/>
              </a:rPr>
              <a:t>BRANCHES:				0</a:t>
            </a:r>
            <a:br>
              <a:rPr lang="en-US" sz="4800" b="0" dirty="0" smtClean="0">
                <a:latin typeface="Arial Black" pitchFamily="34" charset="0"/>
                <a:cs typeface="helvetica" pitchFamily="34" charset="0"/>
              </a:rPr>
            </a:br>
            <a:r>
              <a:rPr lang="en-US" sz="4800" b="0" dirty="0" smtClean="0">
                <a:latin typeface="Arial Black" pitchFamily="34" charset="0"/>
                <a:cs typeface="helvetica" pitchFamily="34" charset="0"/>
              </a:rPr>
              <a:t>CODING:						100%</a:t>
            </a:r>
            <a:endParaRPr lang="en-US" sz="48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NEXT</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I CD</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AND SO CAN YOU</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t>
            </a:r>
            <a:r>
              <a:rPr lang="en-US" sz="5400" b="0" dirty="0" smtClean="0">
                <a:latin typeface="Arial Black" pitchFamily="34" charset="0"/>
                <a:cs typeface="helvetica" pitchFamily="34" charset="0"/>
              </a:rPr>
              <a:t>AND WE’RE HIRING!)</a:t>
            </a:r>
            <a:endParaRPr lang="en-US" sz="54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Thank You To Our Sponsors</a:t>
            </a:r>
            <a:endParaRPr lang="en-US" dirty="0"/>
          </a:p>
        </p:txBody>
      </p:sp>
      <p:pic>
        <p:nvPicPr>
          <p:cNvPr id="4" name="Content Placeholder 3" descr="CloudBees Logo_teal.jpg"/>
          <p:cNvPicPr>
            <a:picLocks noGrp="1" noChangeAspect="1"/>
          </p:cNvPicPr>
          <p:nvPr>
            <p:ph sz="quarter" idx="13"/>
          </p:nvPr>
        </p:nvPicPr>
        <p:blipFill>
          <a:blip r:embed="rId2"/>
          <a:srcRect t="-21765" b="-21765"/>
          <a:stretch>
            <a:fillRect/>
          </a:stretch>
        </p:blipFill>
        <p:spPr>
          <a:xfrm>
            <a:off x="3364256" y="1359210"/>
            <a:ext cx="1919056" cy="1175382"/>
          </a:xfrm>
        </p:spPr>
      </p:pic>
      <p:pic>
        <p:nvPicPr>
          <p:cNvPr id="11" name="Picture 10" descr="JFrog Logo PRESS.pdf"/>
          <p:cNvPicPr>
            <a:picLocks noChangeAspect="1"/>
          </p:cNvPicPr>
          <p:nvPr/>
        </p:nvPicPr>
        <p:blipFill>
          <a:blip r:embed="rId3"/>
          <a:stretch>
            <a:fillRect/>
          </a:stretch>
        </p:blipFill>
        <p:spPr>
          <a:xfrm>
            <a:off x="7037916" y="3493026"/>
            <a:ext cx="1091379" cy="1091379"/>
          </a:xfrm>
          <a:prstGeom prst="rect">
            <a:avLst/>
          </a:prstGeom>
        </p:spPr>
      </p:pic>
      <p:pic>
        <p:nvPicPr>
          <p:cNvPr id="7" name="Picture 6" descr="appvance 2.png"/>
          <p:cNvPicPr>
            <a:picLocks noChangeAspect="1"/>
          </p:cNvPicPr>
          <p:nvPr/>
        </p:nvPicPr>
        <p:blipFill>
          <a:blip r:embed="rId4"/>
          <a:stretch>
            <a:fillRect/>
          </a:stretch>
        </p:blipFill>
        <p:spPr>
          <a:xfrm>
            <a:off x="2985438" y="3100640"/>
            <a:ext cx="1654926" cy="470411"/>
          </a:xfrm>
          <a:prstGeom prst="rect">
            <a:avLst/>
          </a:prstGeom>
        </p:spPr>
      </p:pic>
      <p:pic>
        <p:nvPicPr>
          <p:cNvPr id="8" name="Picture 7" descr="BDS Logo.jpg"/>
          <p:cNvPicPr>
            <a:picLocks noChangeAspect="1"/>
          </p:cNvPicPr>
          <p:nvPr/>
        </p:nvPicPr>
        <p:blipFill>
          <a:blip r:embed="rId5"/>
          <a:stretch>
            <a:fillRect/>
          </a:stretch>
        </p:blipFill>
        <p:spPr>
          <a:xfrm>
            <a:off x="4870925" y="3100640"/>
            <a:ext cx="2166991" cy="553274"/>
          </a:xfrm>
          <a:prstGeom prst="rect">
            <a:avLst/>
          </a:prstGeom>
        </p:spPr>
      </p:pic>
      <p:pic>
        <p:nvPicPr>
          <p:cNvPr id="9" name="Picture 8" descr="BrightRoll_Logo_noslogan_High_Res.png"/>
          <p:cNvPicPr>
            <a:picLocks noChangeAspect="1"/>
          </p:cNvPicPr>
          <p:nvPr/>
        </p:nvPicPr>
        <p:blipFill>
          <a:blip r:embed="rId6"/>
          <a:stretch>
            <a:fillRect/>
          </a:stretch>
        </p:blipFill>
        <p:spPr>
          <a:xfrm>
            <a:off x="5242738" y="3963804"/>
            <a:ext cx="1489052" cy="361314"/>
          </a:xfrm>
          <a:prstGeom prst="rect">
            <a:avLst/>
          </a:prstGeom>
        </p:spPr>
      </p:pic>
      <p:pic>
        <p:nvPicPr>
          <p:cNvPr id="10" name="Picture 9" descr="XebiaLabs Logo.jpg"/>
          <p:cNvPicPr>
            <a:picLocks noChangeAspect="1"/>
          </p:cNvPicPr>
          <p:nvPr/>
        </p:nvPicPr>
        <p:blipFill>
          <a:blip r:embed="rId7"/>
          <a:stretch>
            <a:fillRect/>
          </a:stretch>
        </p:blipFill>
        <p:spPr>
          <a:xfrm>
            <a:off x="2939906" y="3975024"/>
            <a:ext cx="1700458" cy="350094"/>
          </a:xfrm>
          <a:prstGeom prst="rect">
            <a:avLst/>
          </a:prstGeom>
        </p:spPr>
      </p:pic>
      <p:pic>
        <p:nvPicPr>
          <p:cNvPr id="13" name="Picture 12" descr="zt_logo-RGB.png"/>
          <p:cNvPicPr>
            <a:picLocks noChangeAspect="1"/>
          </p:cNvPicPr>
          <p:nvPr/>
        </p:nvPicPr>
        <p:blipFill>
          <a:blip r:embed="rId8"/>
          <a:stretch>
            <a:fillRect/>
          </a:stretch>
        </p:blipFill>
        <p:spPr>
          <a:xfrm>
            <a:off x="340010" y="3197167"/>
            <a:ext cx="2358740" cy="299050"/>
          </a:xfrm>
          <a:prstGeom prst="rect">
            <a:avLst/>
          </a:prstGeom>
        </p:spPr>
      </p:pic>
      <p:pic>
        <p:nvPicPr>
          <p:cNvPr id="15" name="Picture 14" descr="AD_cl_H_RGB.png"/>
          <p:cNvPicPr>
            <a:picLocks noChangeAspect="1"/>
          </p:cNvPicPr>
          <p:nvPr/>
        </p:nvPicPr>
        <p:blipFill>
          <a:blip r:embed="rId9"/>
          <a:stretch>
            <a:fillRect/>
          </a:stretch>
        </p:blipFill>
        <p:spPr>
          <a:xfrm>
            <a:off x="1941113" y="5296969"/>
            <a:ext cx="1912954" cy="355807"/>
          </a:xfrm>
          <a:prstGeom prst="rect">
            <a:avLst/>
          </a:prstGeom>
        </p:spPr>
      </p:pic>
      <p:pic>
        <p:nvPicPr>
          <p:cNvPr id="16" name="Picture 15" descr="LIFERAY_COLOR_LARGE_TRANSPARENT_BLACK.png"/>
          <p:cNvPicPr>
            <a:picLocks noChangeAspect="1"/>
          </p:cNvPicPr>
          <p:nvPr/>
        </p:nvPicPr>
        <p:blipFill>
          <a:blip r:embed="rId10"/>
          <a:stretch>
            <a:fillRect/>
          </a:stretch>
        </p:blipFill>
        <p:spPr>
          <a:xfrm>
            <a:off x="2361716" y="5906786"/>
            <a:ext cx="1492351" cy="365902"/>
          </a:xfrm>
          <a:prstGeom prst="rect">
            <a:avLst/>
          </a:prstGeom>
        </p:spPr>
      </p:pic>
      <p:pic>
        <p:nvPicPr>
          <p:cNvPr id="17" name="Picture 16" descr="NewRelic-logo_small.jpg"/>
          <p:cNvPicPr>
            <a:picLocks noChangeAspect="1"/>
          </p:cNvPicPr>
          <p:nvPr/>
        </p:nvPicPr>
        <p:blipFill>
          <a:blip r:embed="rId11"/>
          <a:stretch>
            <a:fillRect/>
          </a:stretch>
        </p:blipFill>
        <p:spPr>
          <a:xfrm>
            <a:off x="7156524" y="3160692"/>
            <a:ext cx="1775810" cy="320632"/>
          </a:xfrm>
          <a:prstGeom prst="rect">
            <a:avLst/>
          </a:prstGeom>
        </p:spPr>
      </p:pic>
      <p:pic>
        <p:nvPicPr>
          <p:cNvPr id="18" name="Picture 17" descr="LMIT-jenkinsmobi.png"/>
          <p:cNvPicPr>
            <a:picLocks noChangeAspect="1"/>
          </p:cNvPicPr>
          <p:nvPr/>
        </p:nvPicPr>
        <p:blipFill>
          <a:blip r:embed="rId12"/>
          <a:stretch>
            <a:fillRect/>
          </a:stretch>
        </p:blipFill>
        <p:spPr>
          <a:xfrm>
            <a:off x="648686" y="4038716"/>
            <a:ext cx="1848980" cy="416961"/>
          </a:xfrm>
          <a:prstGeom prst="rect">
            <a:avLst/>
          </a:prstGeom>
        </p:spPr>
      </p:pic>
      <p:pic>
        <p:nvPicPr>
          <p:cNvPr id="19" name="Picture 18" descr="SOASTA_logotagline_48px.png"/>
          <p:cNvPicPr>
            <a:picLocks noChangeAspect="1"/>
          </p:cNvPicPr>
          <p:nvPr/>
        </p:nvPicPr>
        <p:blipFill>
          <a:blip r:embed="rId13"/>
          <a:stretch>
            <a:fillRect/>
          </a:stretch>
        </p:blipFill>
        <p:spPr>
          <a:xfrm>
            <a:off x="4445191" y="5906786"/>
            <a:ext cx="1419735" cy="396205"/>
          </a:xfrm>
          <a:prstGeom prst="rect">
            <a:avLst/>
          </a:prstGeom>
        </p:spPr>
      </p:pic>
      <p:pic>
        <p:nvPicPr>
          <p:cNvPr id="20" name="Picture 19" descr="Confreaks.png"/>
          <p:cNvPicPr>
            <a:picLocks noChangeAspect="1"/>
          </p:cNvPicPr>
          <p:nvPr/>
        </p:nvPicPr>
        <p:blipFill>
          <a:blip r:embed="rId14"/>
          <a:stretch>
            <a:fillRect/>
          </a:stretch>
        </p:blipFill>
        <p:spPr>
          <a:xfrm>
            <a:off x="3999317" y="5130503"/>
            <a:ext cx="2160184" cy="559782"/>
          </a:xfrm>
          <a:prstGeom prst="rect">
            <a:avLst/>
          </a:prstGeom>
        </p:spPr>
      </p:pic>
      <p:cxnSp>
        <p:nvCxnSpPr>
          <p:cNvPr id="22" name="Straight Connector 21"/>
          <p:cNvCxnSpPr/>
          <p:nvPr/>
        </p:nvCxnSpPr>
        <p:spPr>
          <a:xfrm>
            <a:off x="2698750" y="2534592"/>
            <a:ext cx="3166176"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2698750" y="4667250"/>
            <a:ext cx="3166176" cy="1588"/>
          </a:xfrm>
          <a:prstGeom prst="line">
            <a:avLst/>
          </a:prstGeom>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854067" y="1116879"/>
            <a:ext cx="933596" cy="369332"/>
          </a:xfrm>
          <a:prstGeom prst="rect">
            <a:avLst/>
          </a:prstGeom>
          <a:noFill/>
        </p:spPr>
        <p:txBody>
          <a:bodyPr wrap="none" rtlCol="0">
            <a:spAutoFit/>
          </a:bodyPr>
          <a:lstStyle/>
          <a:p>
            <a:r>
              <a:rPr lang="en-US" sz="1400" b="1" i="1" dirty="0" smtClean="0">
                <a:solidFill>
                  <a:schemeClr val="tx1">
                    <a:lumMod val="75000"/>
                    <a:lumOff val="25000"/>
                  </a:schemeClr>
                </a:solidFill>
              </a:rPr>
              <a:t>Platinum</a:t>
            </a:r>
            <a:r>
              <a:rPr lang="en-US" dirty="0" smtClean="0"/>
              <a:t> </a:t>
            </a:r>
            <a:endParaRPr lang="en-US" dirty="0"/>
          </a:p>
        </p:txBody>
      </p:sp>
      <p:sp>
        <p:nvSpPr>
          <p:cNvPr id="27" name="TextBox 26"/>
          <p:cNvSpPr txBox="1"/>
          <p:nvPr/>
        </p:nvSpPr>
        <p:spPr>
          <a:xfrm>
            <a:off x="3999316" y="2691448"/>
            <a:ext cx="641048" cy="307777"/>
          </a:xfrm>
          <a:prstGeom prst="rect">
            <a:avLst/>
          </a:prstGeom>
          <a:noFill/>
        </p:spPr>
        <p:txBody>
          <a:bodyPr wrap="none" rtlCol="0">
            <a:spAutoFit/>
          </a:bodyPr>
          <a:lstStyle/>
          <a:p>
            <a:r>
              <a:rPr lang="en-US" sz="1400" b="1" i="1" dirty="0" smtClean="0">
                <a:solidFill>
                  <a:srgbClr val="404040"/>
                </a:solidFill>
              </a:rPr>
              <a:t>Gold</a:t>
            </a:r>
            <a:endParaRPr lang="en-US" sz="1400" b="1" i="1" dirty="0">
              <a:solidFill>
                <a:srgbClr val="404040"/>
              </a:solidFill>
            </a:endParaRPr>
          </a:p>
        </p:txBody>
      </p:sp>
      <p:sp>
        <p:nvSpPr>
          <p:cNvPr id="28" name="TextBox 27"/>
          <p:cNvSpPr txBox="1"/>
          <p:nvPr/>
        </p:nvSpPr>
        <p:spPr>
          <a:xfrm>
            <a:off x="3900934" y="4822726"/>
            <a:ext cx="666120" cy="307777"/>
          </a:xfrm>
          <a:prstGeom prst="rect">
            <a:avLst/>
          </a:prstGeom>
          <a:noFill/>
        </p:spPr>
        <p:txBody>
          <a:bodyPr wrap="none" rtlCol="0">
            <a:spAutoFit/>
          </a:bodyPr>
          <a:lstStyle/>
          <a:p>
            <a:r>
              <a:rPr lang="en-US" sz="1400" b="1" i="1" dirty="0" smtClean="0">
                <a:solidFill>
                  <a:srgbClr val="404040"/>
                </a:solidFill>
              </a:rPr>
              <a:t>Silver</a:t>
            </a:r>
            <a:endParaRPr lang="en-US" sz="1400" b="1" i="1" dirty="0">
              <a:solidFill>
                <a:srgbClr val="404040"/>
              </a:solidFill>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WHERE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WE</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ARE</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758448"/>
            <a:ext cx="8737600" cy="3212747"/>
          </a:xfrm>
        </p:spPr>
        <p:txBody>
          <a:bodyPr>
            <a:noAutofit/>
          </a:bodyPr>
          <a:lstStyle/>
          <a:p>
            <a:r>
              <a:rPr lang="en-US" sz="6000" b="0" dirty="0" smtClean="0">
                <a:latin typeface="Arial Black" pitchFamily="34" charset="0"/>
                <a:cs typeface="helvetica" pitchFamily="34" charset="0"/>
              </a:rPr>
              <a:t>I CD</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AND SO CAN YOU</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212049"/>
            <a:ext cx="8737600" cy="3212747"/>
          </a:xfrm>
        </p:spPr>
        <p:txBody>
          <a:bodyPr>
            <a:noAutofit/>
          </a:bodyPr>
          <a:lstStyle/>
          <a:p>
            <a:r>
              <a:rPr lang="en-US" sz="6000" b="0" dirty="0" smtClean="0">
                <a:latin typeface="Arial" pitchFamily="34" charset="0"/>
                <a:cs typeface="Arial" pitchFamily="34" charset="0"/>
              </a:rPr>
              <a:t>LESSON #1</a:t>
            </a:r>
            <a:br>
              <a:rPr lang="en-US" sz="6000" b="0" dirty="0" smtClean="0">
                <a:latin typeface="Arial" pitchFamily="34" charset="0"/>
                <a:cs typeface="Arial" pitchFamily="34" charset="0"/>
              </a:rPr>
            </a:br>
            <a:r>
              <a:rPr lang="en-US" sz="6000" b="0" dirty="0" smtClean="0">
                <a:latin typeface="Arial Black" pitchFamily="34" charset="0"/>
                <a:cs typeface="helvetica" pitchFamily="34" charset="0"/>
              </a:rPr>
              <a:t/>
            </a:r>
            <a:br>
              <a:rPr lang="en-US" sz="6000" b="0" dirty="0" smtClean="0">
                <a:latin typeface="Arial Black" pitchFamily="34" charset="0"/>
                <a:cs typeface="helvetica" pitchFamily="34" charset="0"/>
              </a:rPr>
            </a:br>
            <a:r>
              <a:rPr lang="en-US" sz="6000" b="0" dirty="0" smtClean="0">
                <a:latin typeface="Arial Black" pitchFamily="34" charset="0"/>
                <a:cs typeface="helvetica" pitchFamily="34" charset="0"/>
              </a:rPr>
              <a:t>DON’T DO IT</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6400" y="1581150"/>
            <a:ext cx="8737600" cy="3212747"/>
          </a:xfrm>
        </p:spPr>
        <p:txBody>
          <a:bodyPr>
            <a:noAutofit/>
          </a:bodyPr>
          <a:lstStyle/>
          <a:p>
            <a:r>
              <a:rPr lang="en-US" sz="6000" b="0" dirty="0" smtClean="0">
                <a:latin typeface="Arial" pitchFamily="34" charset="0"/>
                <a:cs typeface="Arial" pitchFamily="34" charset="0"/>
              </a:rPr>
              <a:t>STILL HERE?</a:t>
            </a:r>
            <a:endParaRPr lang="en-US" sz="6000" b="0" dirty="0">
              <a:latin typeface="Arial Black" pitchFamily="34" charset="0"/>
              <a:cs typeface="helvetica" pitchFamily="34" charset="0"/>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JenkinsUserConferenc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ummer">
      <a:majorFont>
        <a:latin typeface="Century Gothic"/>
        <a:ea typeface=""/>
        <a:cs typeface=""/>
        <a:font script="Jpan" typeface="ヒラギノ丸ゴ Pro W4"/>
        <a:font script="Hans" typeface="宋体"/>
        <a:font script="Hant" typeface="新細明體"/>
      </a:majorFont>
      <a:minorFont>
        <a:latin typeface="Century Gothic"/>
        <a:ea typeface=""/>
        <a:cs typeface=""/>
        <a:font script="Jpan" typeface="ヒラギノ丸ゴ Pro W4"/>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JenkinsUserConference-2.potx</Template>
  <TotalTime>5584</TotalTime>
  <Words>524</Words>
  <Application>Microsoft Macintosh PowerPoint</Application>
  <PresentationFormat>On-screen Show (4:3)</PresentationFormat>
  <Paragraphs>531</Paragraphs>
  <Slides>53</Slides>
  <Notes>52</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JenkinsUserConference-2</vt:lpstr>
      <vt:lpstr>Continuous Delivery at Yahoo</vt:lpstr>
      <vt:lpstr>CONTINUOUS DELIVERY</vt:lpstr>
      <vt:lpstr>CONTINUOUS DELIVERY</vt:lpstr>
      <vt:lpstr>CONTINUOUS DELIVERY</vt:lpstr>
      <vt:lpstr>WHERE WE STARTED</vt:lpstr>
      <vt:lpstr>WHERE WE ARE</vt:lpstr>
      <vt:lpstr>I CD AND SO CAN YOU</vt:lpstr>
      <vt:lpstr>LESSON #1  DON’T DO IT</vt:lpstr>
      <vt:lpstr>STILL HERE?</vt:lpstr>
      <vt:lpstr>LESSONS …</vt:lpstr>
      <vt:lpstr>OUR SYSTEM  ADVERTISING &amp; DATA PLATFORMS</vt:lpstr>
      <vt:lpstr>CD IS  SIMPLE</vt:lpstr>
      <vt:lpstr>YOU ARE  UNIQUE</vt:lpstr>
      <vt:lpstr>IT’S  THE MINDSET STUPID</vt:lpstr>
      <vt:lpstr>MINDSET CHANGE</vt:lpstr>
      <vt:lpstr>MINDSET CHANGE</vt:lpstr>
      <vt:lpstr>MINDSET CHANGE</vt:lpstr>
      <vt:lpstr>CD  AIN’T CHEAP AIN’T FAST</vt:lpstr>
      <vt:lpstr>START WITH CD</vt:lpstr>
      <vt:lpstr>EXECUTIVE SUPPORT</vt:lpstr>
      <vt:lpstr>OWNERSHIP</vt:lpstr>
      <vt:lpstr>LESSONS</vt:lpstr>
      <vt:lpstr>TACTICS…</vt:lpstr>
      <vt:lpstr>STANDARD DOMAIN MODEL &amp; TERMINOLOGY</vt:lpstr>
      <vt:lpstr>ARCHITECTURE FIRST</vt:lpstr>
      <vt:lpstr>GENERAL APPROACH</vt:lpstr>
      <vt:lpstr>FIRST END-TO-END EXAMPLE</vt:lpstr>
      <vt:lpstr>CLEAR END STATE</vt:lpstr>
      <vt:lpstr>DEGREES  OF FREEDOM</vt:lpstr>
      <vt:lpstr>LAUNCH UNITS</vt:lpstr>
      <vt:lpstr>FLEXIBLE FEATURE FLAGS</vt:lpstr>
      <vt:lpstr>LEARNINGS …</vt:lpstr>
      <vt:lpstr>PRIORITIZE SUCCESS</vt:lpstr>
      <vt:lpstr>BE OPPORTUNISTIC</vt:lpstr>
      <vt:lpstr>TOOLS  AND INFRASTRUCTURE</vt:lpstr>
      <vt:lpstr>CD REQUIRES SR. ENGINEERS</vt:lpstr>
      <vt:lpstr>LEARNINGS …</vt:lpstr>
      <vt:lpstr>AGILE OPTIONS</vt:lpstr>
      <vt:lpstr>TOOLS USED</vt:lpstr>
      <vt:lpstr>FAQ …</vt:lpstr>
      <vt:lpstr>DB ROLLBACKS</vt:lpstr>
      <vt:lpstr>ENOUGH TESTING</vt:lpstr>
      <vt:lpstr>UKNOWN UKNOWNS</vt:lpstr>
      <vt:lpstr>MANY TEAMS ONE PIPELINE</vt:lpstr>
      <vt:lpstr>DO IT FAST OR DO IT RIGHT</vt:lpstr>
      <vt:lpstr>MEASURING PROGRESS</vt:lpstr>
      <vt:lpstr>METRICS</vt:lpstr>
      <vt:lpstr>CLOSING …</vt:lpstr>
      <vt:lpstr>SUCCESS</vt:lpstr>
      <vt:lpstr>LAUNCHES:    N BUGS:        0 BRANCHES:    0 CODING:      100%</vt:lpstr>
      <vt:lpstr>NEXT</vt:lpstr>
      <vt:lpstr>I CD AND SO CAN YOU  (AND WE’RE HIRING!)</vt:lpstr>
      <vt:lpstr>Thank You To Our Sponsors</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talk</dc:title>
  <dc:creator>Bac Dai</dc:creator>
  <cp:lastModifiedBy>Guest Guest</cp:lastModifiedBy>
  <cp:revision>99</cp:revision>
  <dcterms:created xsi:type="dcterms:W3CDTF">2013-07-15T18:18:26Z</dcterms:created>
  <dcterms:modified xsi:type="dcterms:W3CDTF">2013-10-28T23:07:19Z</dcterms:modified>
</cp:coreProperties>
</file>