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7" r:id="rId2"/>
    <p:sldId id="276" r:id="rId3"/>
    <p:sldId id="332" r:id="rId4"/>
    <p:sldId id="334" r:id="rId5"/>
    <p:sldId id="336" r:id="rId6"/>
    <p:sldId id="335" r:id="rId7"/>
    <p:sldId id="333" r:id="rId8"/>
    <p:sldId id="280" r:id="rId9"/>
    <p:sldId id="338" r:id="rId10"/>
    <p:sldId id="258" r:id="rId11"/>
    <p:sldId id="340" r:id="rId12"/>
    <p:sldId id="339" r:id="rId13"/>
    <p:sldId id="288" r:id="rId14"/>
    <p:sldId id="293" r:id="rId15"/>
    <p:sldId id="279" r:id="rId16"/>
    <p:sldId id="305" r:id="rId17"/>
    <p:sldId id="303" r:id="rId18"/>
    <p:sldId id="273" r:id="rId19"/>
    <p:sldId id="262" r:id="rId20"/>
    <p:sldId id="307" r:id="rId21"/>
    <p:sldId id="263" r:id="rId22"/>
    <p:sldId id="308" r:id="rId23"/>
    <p:sldId id="309" r:id="rId24"/>
    <p:sldId id="310" r:id="rId25"/>
    <p:sldId id="311" r:id="rId26"/>
    <p:sldId id="267" r:id="rId27"/>
    <p:sldId id="312" r:id="rId28"/>
    <p:sldId id="265" r:id="rId29"/>
    <p:sldId id="314" r:id="rId30"/>
    <p:sldId id="330" r:id="rId31"/>
    <p:sldId id="313" r:id="rId32"/>
    <p:sldId id="299" r:id="rId33"/>
    <p:sldId id="327" r:id="rId34"/>
    <p:sldId id="342" r:id="rId35"/>
    <p:sldId id="316" r:id="rId36"/>
    <p:sldId id="286" r:id="rId37"/>
    <p:sldId id="278" r:id="rId38"/>
    <p:sldId id="341" r:id="rId39"/>
    <p:sldId id="318" r:id="rId40"/>
    <p:sldId id="325" r:id="rId41"/>
    <p:sldId id="331" r:id="rId42"/>
    <p:sldId id="322" r:id="rId43"/>
    <p:sldId id="317" r:id="rId44"/>
    <p:sldId id="301" r:id="rId45"/>
    <p:sldId id="27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53" autoAdjust="0"/>
  </p:normalViewPr>
  <p:slideViewPr>
    <p:cSldViewPr>
      <p:cViewPr>
        <p:scale>
          <a:sx n="50" d="100"/>
          <a:sy n="50" d="100"/>
        </p:scale>
        <p:origin x="-58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247099645823299E-2"/>
          <c:y val="3.28113348247576E-2"/>
          <c:w val="0.97081260059937602"/>
          <c:h val="0.93437733035048498"/>
        </c:manualLayout>
      </c:layout>
      <c:lineChart>
        <c:grouping val="stacked"/>
        <c:varyColors val="0"/>
        <c:ser>
          <c:idx val="0"/>
          <c:order val="0"/>
          <c:spPr>
            <a:ln w="38100">
              <a:solidFill>
                <a:srgbClr val="2D2D8A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Sheet1!$A$3:$A$80</c:f>
              <c:numCache>
                <c:formatCode>[$-409]mmm\-yy;@</c:formatCode>
                <c:ptCount val="78"/>
                <c:pt idx="0">
                  <c:v>32325</c:v>
                </c:pt>
                <c:pt idx="1">
                  <c:v>32448</c:v>
                </c:pt>
                <c:pt idx="2">
                  <c:v>32478</c:v>
                </c:pt>
                <c:pt idx="3">
                  <c:v>32509</c:v>
                </c:pt>
                <c:pt idx="4">
                  <c:v>32540</c:v>
                </c:pt>
                <c:pt idx="5">
                  <c:v>32568</c:v>
                </c:pt>
                <c:pt idx="6">
                  <c:v>32599</c:v>
                </c:pt>
                <c:pt idx="7">
                  <c:v>32660</c:v>
                </c:pt>
                <c:pt idx="8">
                  <c:v>32690</c:v>
                </c:pt>
                <c:pt idx="9">
                  <c:v>32721</c:v>
                </c:pt>
                <c:pt idx="10">
                  <c:v>32752</c:v>
                </c:pt>
                <c:pt idx="11">
                  <c:v>32782</c:v>
                </c:pt>
                <c:pt idx="12">
                  <c:v>32813</c:v>
                </c:pt>
                <c:pt idx="13">
                  <c:v>32843</c:v>
                </c:pt>
                <c:pt idx="14">
                  <c:v>32874</c:v>
                </c:pt>
                <c:pt idx="15">
                  <c:v>32933</c:v>
                </c:pt>
                <c:pt idx="16">
                  <c:v>32994</c:v>
                </c:pt>
                <c:pt idx="17">
                  <c:v>33025</c:v>
                </c:pt>
                <c:pt idx="18">
                  <c:v>33055</c:v>
                </c:pt>
                <c:pt idx="19">
                  <c:v>33086</c:v>
                </c:pt>
                <c:pt idx="20">
                  <c:v>33117</c:v>
                </c:pt>
                <c:pt idx="21">
                  <c:v>33147</c:v>
                </c:pt>
                <c:pt idx="22">
                  <c:v>33178</c:v>
                </c:pt>
                <c:pt idx="23">
                  <c:v>33208</c:v>
                </c:pt>
                <c:pt idx="24">
                  <c:v>33239</c:v>
                </c:pt>
                <c:pt idx="25">
                  <c:v>33270</c:v>
                </c:pt>
                <c:pt idx="26">
                  <c:v>33298</c:v>
                </c:pt>
                <c:pt idx="27">
                  <c:v>33329</c:v>
                </c:pt>
                <c:pt idx="28">
                  <c:v>33359</c:v>
                </c:pt>
                <c:pt idx="29">
                  <c:v>33390</c:v>
                </c:pt>
                <c:pt idx="30">
                  <c:v>33420</c:v>
                </c:pt>
                <c:pt idx="31">
                  <c:v>33451</c:v>
                </c:pt>
                <c:pt idx="32">
                  <c:v>33482</c:v>
                </c:pt>
                <c:pt idx="33">
                  <c:v>33512</c:v>
                </c:pt>
                <c:pt idx="34">
                  <c:v>33543</c:v>
                </c:pt>
                <c:pt idx="35">
                  <c:v>33573</c:v>
                </c:pt>
                <c:pt idx="36">
                  <c:v>33604</c:v>
                </c:pt>
                <c:pt idx="37">
                  <c:v>33635</c:v>
                </c:pt>
                <c:pt idx="38">
                  <c:v>33664</c:v>
                </c:pt>
                <c:pt idx="39">
                  <c:v>33848</c:v>
                </c:pt>
                <c:pt idx="40" formatCode="mmm\-yy">
                  <c:v>34029</c:v>
                </c:pt>
                <c:pt idx="41" formatCode="mmm\-yy">
                  <c:v>34213</c:v>
                </c:pt>
                <c:pt idx="42" formatCode="mmm\-yy">
                  <c:v>34394</c:v>
                </c:pt>
                <c:pt idx="43" formatCode="mmm\-yy">
                  <c:v>34578</c:v>
                </c:pt>
                <c:pt idx="44" formatCode="mmm\-yy">
                  <c:v>34759</c:v>
                </c:pt>
                <c:pt idx="45" formatCode="mmm\-yy">
                  <c:v>34943</c:v>
                </c:pt>
                <c:pt idx="46" formatCode="mmm\-yy">
                  <c:v>35125</c:v>
                </c:pt>
                <c:pt idx="47" formatCode="mmm\-yy">
                  <c:v>35309</c:v>
                </c:pt>
                <c:pt idx="48" formatCode="mmm\-yy">
                  <c:v>35490</c:v>
                </c:pt>
                <c:pt idx="49" formatCode="mmm\-yy">
                  <c:v>35855</c:v>
                </c:pt>
                <c:pt idx="50" formatCode="mmm\-yy">
                  <c:v>36039</c:v>
                </c:pt>
                <c:pt idx="51" formatCode="mmm\-yy">
                  <c:v>36220</c:v>
                </c:pt>
                <c:pt idx="52" formatCode="mmm\-yy">
                  <c:v>36404</c:v>
                </c:pt>
                <c:pt idx="53" formatCode="mmm\-yy">
                  <c:v>36586</c:v>
                </c:pt>
                <c:pt idx="54" formatCode="mmm\-yy">
                  <c:v>36770</c:v>
                </c:pt>
                <c:pt idx="55" formatCode="mmm\-yy">
                  <c:v>36951</c:v>
                </c:pt>
                <c:pt idx="56" formatCode="mmm\-yy">
                  <c:v>37135</c:v>
                </c:pt>
                <c:pt idx="57" formatCode="mmm\-yy">
                  <c:v>37316</c:v>
                </c:pt>
                <c:pt idx="58" formatCode="mmm\-yy">
                  <c:v>37500</c:v>
                </c:pt>
                <c:pt idx="59" formatCode="mmm\-yy">
                  <c:v>37681</c:v>
                </c:pt>
                <c:pt idx="60" formatCode="mmm\-yy">
                  <c:v>37865</c:v>
                </c:pt>
                <c:pt idx="61" formatCode="mmm\-yy">
                  <c:v>38047</c:v>
                </c:pt>
                <c:pt idx="62" formatCode="mmm\-yy">
                  <c:v>38231</c:v>
                </c:pt>
                <c:pt idx="63" formatCode="mmm\-yy">
                  <c:v>38412</c:v>
                </c:pt>
                <c:pt idx="64" formatCode="mmm\-yy">
                  <c:v>38596</c:v>
                </c:pt>
                <c:pt idx="65" formatCode="mmm\-yy">
                  <c:v>38777</c:v>
                </c:pt>
                <c:pt idx="66" formatCode="mmm\-yy">
                  <c:v>38961</c:v>
                </c:pt>
                <c:pt idx="67" formatCode="mmm\-yy">
                  <c:v>39142</c:v>
                </c:pt>
                <c:pt idx="68" formatCode="mmm\-yy">
                  <c:v>39326</c:v>
                </c:pt>
                <c:pt idx="69" formatCode="mmm\-yy">
                  <c:v>39508</c:v>
                </c:pt>
                <c:pt idx="70" formatCode="mmm\-yy">
                  <c:v>39692</c:v>
                </c:pt>
                <c:pt idx="71" formatCode="mmm\-yy">
                  <c:v>39873</c:v>
                </c:pt>
                <c:pt idx="72" formatCode="mmm\-yy">
                  <c:v>40057</c:v>
                </c:pt>
                <c:pt idx="73" formatCode="mmm\-yy">
                  <c:v>40238</c:v>
                </c:pt>
                <c:pt idx="74" formatCode="mmm\-yy">
                  <c:v>40452</c:v>
                </c:pt>
                <c:pt idx="75" formatCode="mmm\-yy">
                  <c:v>40575</c:v>
                </c:pt>
                <c:pt idx="76" formatCode="mmm\-yy">
                  <c:v>40787</c:v>
                </c:pt>
                <c:pt idx="77" formatCode="mmm\-yy">
                  <c:v>40940</c:v>
                </c:pt>
              </c:numCache>
            </c:numRef>
          </c:cat>
          <c:val>
            <c:numRef>
              <c:f>Sheet1!$B$3:$B$80</c:f>
              <c:numCache>
                <c:formatCode>General</c:formatCode>
                <c:ptCount val="78"/>
                <c:pt idx="0">
                  <c:v>505</c:v>
                </c:pt>
                <c:pt idx="1">
                  <c:v>505</c:v>
                </c:pt>
                <c:pt idx="2">
                  <c:v>505</c:v>
                </c:pt>
                <c:pt idx="3">
                  <c:v>505</c:v>
                </c:pt>
                <c:pt idx="4">
                  <c:v>505</c:v>
                </c:pt>
                <c:pt idx="5">
                  <c:v>505</c:v>
                </c:pt>
                <c:pt idx="6">
                  <c:v>505</c:v>
                </c:pt>
                <c:pt idx="7">
                  <c:v>344</c:v>
                </c:pt>
                <c:pt idx="8">
                  <c:v>197</c:v>
                </c:pt>
                <c:pt idx="9">
                  <c:v>188</c:v>
                </c:pt>
                <c:pt idx="10">
                  <c:v>188</c:v>
                </c:pt>
                <c:pt idx="11">
                  <c:v>128</c:v>
                </c:pt>
                <c:pt idx="12">
                  <c:v>117</c:v>
                </c:pt>
                <c:pt idx="13">
                  <c:v>113</c:v>
                </c:pt>
                <c:pt idx="14">
                  <c:v>106</c:v>
                </c:pt>
                <c:pt idx="15">
                  <c:v>98</c:v>
                </c:pt>
                <c:pt idx="16">
                  <c:v>98</c:v>
                </c:pt>
                <c:pt idx="17">
                  <c:v>90</c:v>
                </c:pt>
                <c:pt idx="18">
                  <c:v>83</c:v>
                </c:pt>
                <c:pt idx="19">
                  <c:v>81</c:v>
                </c:pt>
                <c:pt idx="20">
                  <c:v>72</c:v>
                </c:pt>
                <c:pt idx="21">
                  <c:v>59</c:v>
                </c:pt>
                <c:pt idx="22">
                  <c:v>51</c:v>
                </c:pt>
                <c:pt idx="23">
                  <c:v>46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44</c:v>
                </c:pt>
                <c:pt idx="30">
                  <c:v>44</c:v>
                </c:pt>
                <c:pt idx="31">
                  <c:v>41</c:v>
                </c:pt>
                <c:pt idx="32">
                  <c:v>46</c:v>
                </c:pt>
                <c:pt idx="33">
                  <c:v>45</c:v>
                </c:pt>
                <c:pt idx="34">
                  <c:v>40</c:v>
                </c:pt>
                <c:pt idx="35">
                  <c:v>40</c:v>
                </c:pt>
                <c:pt idx="36">
                  <c:v>36</c:v>
                </c:pt>
                <c:pt idx="37">
                  <c:v>36</c:v>
                </c:pt>
                <c:pt idx="38">
                  <c:v>69</c:v>
                </c:pt>
                <c:pt idx="39">
                  <c:v>48</c:v>
                </c:pt>
                <c:pt idx="40">
                  <c:v>53</c:v>
                </c:pt>
                <c:pt idx="41">
                  <c:v>109</c:v>
                </c:pt>
                <c:pt idx="42">
                  <c:v>69</c:v>
                </c:pt>
                <c:pt idx="43">
                  <c:v>60</c:v>
                </c:pt>
                <c:pt idx="44">
                  <c:v>66</c:v>
                </c:pt>
                <c:pt idx="45">
                  <c:v>70</c:v>
                </c:pt>
                <c:pt idx="46">
                  <c:v>45</c:v>
                </c:pt>
                <c:pt idx="47">
                  <c:v>20</c:v>
                </c:pt>
                <c:pt idx="48">
                  <c:v>14</c:v>
                </c:pt>
                <c:pt idx="49">
                  <c:v>5.75</c:v>
                </c:pt>
                <c:pt idx="50">
                  <c:v>6.25</c:v>
                </c:pt>
                <c:pt idx="51">
                  <c:v>4</c:v>
                </c:pt>
                <c:pt idx="52">
                  <c:v>4</c:v>
                </c:pt>
                <c:pt idx="53">
                  <c:v>5</c:v>
                </c:pt>
                <c:pt idx="54">
                  <c:v>3</c:v>
                </c:pt>
                <c:pt idx="55">
                  <c:v>1</c:v>
                </c:pt>
                <c:pt idx="56">
                  <c:v>0.54</c:v>
                </c:pt>
                <c:pt idx="57">
                  <c:v>0.54</c:v>
                </c:pt>
                <c:pt idx="58">
                  <c:v>0.33</c:v>
                </c:pt>
                <c:pt idx="59">
                  <c:v>0.33</c:v>
                </c:pt>
                <c:pt idx="60">
                  <c:v>0.21</c:v>
                </c:pt>
                <c:pt idx="61">
                  <c:v>0.25</c:v>
                </c:pt>
                <c:pt idx="62">
                  <c:v>0.28999999999999998</c:v>
                </c:pt>
                <c:pt idx="63">
                  <c:v>0.15</c:v>
                </c:pt>
                <c:pt idx="64">
                  <c:v>0.14000000000000001</c:v>
                </c:pt>
                <c:pt idx="65" formatCode="0.00">
                  <c:v>0.1845703125</c:v>
                </c:pt>
                <c:pt idx="66" formatCode="0.00">
                  <c:v>0.1845703125</c:v>
                </c:pt>
                <c:pt idx="67" formatCode="0.00">
                  <c:v>0.1318359375</c:v>
                </c:pt>
                <c:pt idx="68" formatCode="0.00">
                  <c:v>0.1318359375</c:v>
                </c:pt>
                <c:pt idx="69" formatCode="0.00">
                  <c:v>0.1552734375</c:v>
                </c:pt>
                <c:pt idx="70" formatCode="0.00">
                  <c:v>0.1552734375</c:v>
                </c:pt>
                <c:pt idx="71" formatCode="0.0000">
                  <c:v>0.105</c:v>
                </c:pt>
                <c:pt idx="72" formatCode="0.0000">
                  <c:v>0.183</c:v>
                </c:pt>
                <c:pt idx="73" formatCode="0.0000">
                  <c:v>0.19500000000000001</c:v>
                </c:pt>
                <c:pt idx="74" formatCode="0.0000">
                  <c:v>1.7100000000000001E-2</c:v>
                </c:pt>
                <c:pt idx="75" formatCode="0.0000">
                  <c:v>1.03E-2</c:v>
                </c:pt>
                <c:pt idx="76" formatCode="0.0000">
                  <c:v>5.4000000000000003E-3</c:v>
                </c:pt>
                <c:pt idx="77" formatCode="0.0000">
                  <c:v>4.8999999999999998E-3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875712"/>
        <c:axId val="581306624"/>
      </c:lineChart>
      <c:dateAx>
        <c:axId val="58187571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one"/>
        <c:crossAx val="581306624"/>
        <c:crosses val="autoZero"/>
        <c:auto val="1"/>
        <c:lblOffset val="100"/>
        <c:baseTimeUnit val="months"/>
      </c:dateAx>
      <c:valAx>
        <c:axId val="581306624"/>
        <c:scaling>
          <c:logBase val="100"/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crossAx val="58187571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69477-DEB0-4169-81C5-3C352956540A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7C556-DC4D-45A1-898E-AFC22C41B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3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ock_frequency" TargetMode="External"/><Relationship Id="rId7" Type="http://schemas.openxmlformats.org/officeDocument/2006/relationships/hyperlink" Target="http://en.wikipedia.org/wiki/DDR4_SDRAM#cite_note-8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DDR4_SDRAM#cite_note-PC_Watch-7" TargetMode="External"/><Relationship Id="rId5" Type="http://schemas.openxmlformats.org/officeDocument/2006/relationships/hyperlink" Target="http://en.wikipedia.org/wiki/DDR4_SDRAM#cite_note-xbit-6" TargetMode="External"/><Relationship Id="rId4" Type="http://schemas.openxmlformats.org/officeDocument/2006/relationships/hyperlink" Target="http://en.wikipedia.org/wiki/Transfer_(computing)" TargetMode="Externa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 smtClean="0"/>
              <a:t>Note: 2 click build</a:t>
            </a:r>
          </a:p>
          <a:p>
            <a:r>
              <a:rPr lang="en-GB" baseline="0" dirty="0" smtClean="0"/>
              <a:t>RAM </a:t>
            </a:r>
            <a:r>
              <a:rPr lang="en-GB" baseline="0" dirty="0" smtClean="0"/>
              <a:t>- misunderstood</a:t>
            </a:r>
          </a:p>
          <a:p>
            <a:r>
              <a:rPr lang="en-GB" baseline="0" dirty="0" smtClean="0"/>
              <a:t>In an industry hooked on a cute little yellow elephant – lets establish a mental placeholder for the changes to come</a:t>
            </a:r>
          </a:p>
          <a:p>
            <a:r>
              <a:rPr lang="en-GB" baseline="0" dirty="0" smtClean="0"/>
              <a:t>Big ram with attitude!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51CE-F42E-4597-80D6-F78E5A8A79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58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no build</a:t>
            </a:r>
          </a:p>
          <a:p>
            <a:r>
              <a:rPr lang="en-GB" dirty="0" smtClean="0"/>
              <a:t>Common factor SQL</a:t>
            </a:r>
          </a:p>
          <a:p>
            <a:r>
              <a:rPr lang="en-GB" dirty="0" smtClean="0"/>
              <a:t>Lots </a:t>
            </a:r>
            <a:r>
              <a:rPr lang="en-GB" dirty="0" smtClean="0"/>
              <a:t>of great tools – Note these</a:t>
            </a:r>
            <a:r>
              <a:rPr lang="en-GB" baseline="0" dirty="0" smtClean="0"/>
              <a:t> are BUSINESS tools</a:t>
            </a:r>
          </a:p>
          <a:p>
            <a:r>
              <a:rPr lang="en-GB" baseline="0" dirty="0" smtClean="0"/>
              <a:t>Not just HADOOP  tools – used ACROSS the business</a:t>
            </a:r>
            <a:endParaRPr lang="en-GB" dirty="0" smtClean="0"/>
          </a:p>
          <a:p>
            <a:r>
              <a:rPr lang="en-GB" dirty="0" smtClean="0"/>
              <a:t>Business tools rather than Hadoop tools – existing investment</a:t>
            </a:r>
          </a:p>
          <a:p>
            <a:r>
              <a:rPr lang="en-GB" dirty="0" smtClean="0"/>
              <a:t>Plugs into traditional</a:t>
            </a:r>
            <a:r>
              <a:rPr lang="en-GB" baseline="0" dirty="0" smtClean="0"/>
              <a:t> DB, DW etc.</a:t>
            </a:r>
            <a:endParaRPr lang="en-GB" dirty="0" smtClean="0"/>
          </a:p>
          <a:p>
            <a:r>
              <a:rPr lang="en-GB" dirty="0" smtClean="0"/>
              <a:t>NOTE</a:t>
            </a:r>
            <a:r>
              <a:rPr lang="en-GB" baseline="0" dirty="0" smtClean="0"/>
              <a:t> That: </a:t>
            </a:r>
            <a:r>
              <a:rPr lang="en-GB" dirty="0" err="1" smtClean="0"/>
              <a:t>Platfora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Datameer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Hadapt</a:t>
            </a:r>
            <a:r>
              <a:rPr lang="en-GB" baseline="0" dirty="0" smtClean="0"/>
              <a:t> are only Hadoop centric.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Visokio</a:t>
            </a:r>
            <a:r>
              <a:rPr lang="en-GB" dirty="0" smtClean="0"/>
              <a:t> – </a:t>
            </a:r>
            <a:r>
              <a:rPr lang="en-GB" dirty="0" err="1" smtClean="0"/>
              <a:t>omniscope</a:t>
            </a:r>
            <a:endParaRPr lang="en-GB" dirty="0" smtClean="0"/>
          </a:p>
          <a:p>
            <a:r>
              <a:rPr lang="en-GB" dirty="0" err="1" smtClean="0"/>
              <a:t>Datawatch</a:t>
            </a:r>
            <a:r>
              <a:rPr lang="en-GB" baseline="0" dirty="0" smtClean="0"/>
              <a:t> - </a:t>
            </a:r>
            <a:r>
              <a:rPr lang="en-GB" baseline="0" dirty="0" err="1" smtClean="0"/>
              <a:t>panopticon</a:t>
            </a:r>
            <a:endParaRPr lang="en-GB" baseline="0" dirty="0" smtClean="0"/>
          </a:p>
          <a:p>
            <a:r>
              <a:rPr lang="en-GB" baseline="0" dirty="0" smtClean="0"/>
              <a:t>New players like Domo, changing players like </a:t>
            </a:r>
            <a:r>
              <a:rPr lang="en-GB" baseline="0" dirty="0" err="1" smtClean="0"/>
              <a:t>Alteryx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51CE-F42E-4597-80D6-F78E5A8A79B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0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1 click build of text</a:t>
            </a:r>
          </a:p>
          <a:p>
            <a:r>
              <a:rPr lang="en-GB" dirty="0" smtClean="0"/>
              <a:t>Its </a:t>
            </a:r>
            <a:r>
              <a:rPr lang="en-GB" dirty="0" smtClean="0"/>
              <a:t>rarely about more charts,</a:t>
            </a:r>
            <a:r>
              <a:rPr lang="en-GB" baseline="0" dirty="0" smtClean="0"/>
              <a:t> more colours, more report styles</a:t>
            </a:r>
          </a:p>
          <a:p>
            <a:r>
              <a:rPr lang="en-GB" baseline="0" dirty="0" smtClean="0"/>
              <a:t>Lower latency – speed of access to new data  - real time access</a:t>
            </a:r>
          </a:p>
          <a:p>
            <a:r>
              <a:rPr lang="en-GB" baseline="0" dirty="0" smtClean="0"/>
              <a:t>More timely also </a:t>
            </a:r>
            <a:r>
              <a:rPr lang="en-GB" b="1" baseline="0" dirty="0" smtClean="0"/>
              <a:t>‘faster’</a:t>
            </a:r>
            <a:endParaRPr lang="en-GB" baseline="0" dirty="0" smtClean="0"/>
          </a:p>
          <a:p>
            <a:r>
              <a:rPr lang="en-GB" baseline="0" dirty="0" smtClean="0"/>
              <a:t>where’s the value – in the data and in the access</a:t>
            </a:r>
          </a:p>
          <a:p>
            <a:r>
              <a:rPr lang="en-GB" baseline="0" dirty="0" smtClean="0"/>
              <a:t>Build and they will come – its more about interactions per user than raw users (concurrency debate)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51CE-F42E-4597-80D6-F78E5A8A79B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1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no Build</a:t>
            </a:r>
          </a:p>
          <a:p>
            <a:r>
              <a:rPr lang="en-GB" dirty="0" smtClean="0"/>
              <a:t>Enter Hadoop</a:t>
            </a:r>
            <a:r>
              <a:rPr lang="en-GB" baseline="0" dirty="0" smtClean="0"/>
              <a:t> – takes on the big data challenge</a:t>
            </a:r>
          </a:p>
          <a:p>
            <a:r>
              <a:rPr lang="en-GB" baseline="0" dirty="0" smtClean="0"/>
              <a:t>Introduces a new economic model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445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no Build</a:t>
            </a:r>
          </a:p>
          <a:p>
            <a:r>
              <a:rPr lang="en-GB" dirty="0" smtClean="0"/>
              <a:t>If </a:t>
            </a:r>
            <a:r>
              <a:rPr lang="en-GB" dirty="0" smtClean="0"/>
              <a:t>you are at this</a:t>
            </a:r>
            <a:r>
              <a:rPr lang="en-GB" baseline="0" dirty="0" smtClean="0"/>
              <a:t> event </a:t>
            </a:r>
          </a:p>
          <a:p>
            <a:r>
              <a:rPr lang="en-GB" baseline="0" dirty="0" smtClean="0"/>
              <a:t>  you own, </a:t>
            </a:r>
          </a:p>
          <a:p>
            <a:r>
              <a:rPr lang="en-GB" baseline="0" dirty="0" smtClean="0"/>
              <a:t>  want to own </a:t>
            </a:r>
          </a:p>
          <a:p>
            <a:r>
              <a:rPr lang="en-GB" baseline="0" dirty="0" smtClean="0"/>
              <a:t>or have been told own a Hadoop implementation!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9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no Build</a:t>
            </a:r>
            <a:endParaRPr lang="en-GB" b="1" dirty="0" smtClean="0"/>
          </a:p>
          <a:p>
            <a:r>
              <a:rPr lang="en-GB" dirty="0" smtClean="0"/>
              <a:t>What is pertinence</a:t>
            </a:r>
            <a:r>
              <a:rPr lang="en-GB" baseline="0" dirty="0" smtClean="0"/>
              <a:t> – lots of synonyms</a:t>
            </a:r>
            <a:endParaRPr lang="en-GB" dirty="0" smtClean="0"/>
          </a:p>
          <a:p>
            <a:r>
              <a:rPr lang="en-GB" dirty="0" smtClean="0"/>
              <a:t>http://thesaurus.com/browse/pertinent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6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Auto build (no click)</a:t>
            </a:r>
          </a:p>
          <a:p>
            <a:r>
              <a:rPr lang="en-GB" baseline="0" dirty="0" smtClean="0"/>
              <a:t>Grabbing, holding</a:t>
            </a:r>
            <a:endParaRPr lang="en-GB" baseline="0" dirty="0" smtClean="0"/>
          </a:p>
          <a:p>
            <a:r>
              <a:rPr lang="en-GB" baseline="0" dirty="0" smtClean="0"/>
              <a:t>Planning – to drive value to improve pertinence!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66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difference between </a:t>
            </a:r>
            <a:r>
              <a:rPr lang="en-GB" dirty="0" err="1" smtClean="0"/>
              <a:t>hadumping</a:t>
            </a:r>
            <a:r>
              <a:rPr lang="en-GB" dirty="0" smtClean="0"/>
              <a:t> and data lake – serenity and desirability</a:t>
            </a:r>
          </a:p>
          <a:p>
            <a:r>
              <a:rPr lang="en-GB" dirty="0" smtClean="0"/>
              <a:t>See the ripple that’s the business </a:t>
            </a:r>
            <a:r>
              <a:rPr lang="en-GB" b="1" dirty="0" smtClean="0"/>
              <a:t>sticking a toe into the lake</a:t>
            </a:r>
            <a:r>
              <a:rPr lang="en-GB" dirty="0" smtClean="0"/>
              <a:t>!</a:t>
            </a:r>
          </a:p>
          <a:p>
            <a:r>
              <a:rPr lang="en-GB" dirty="0" smtClean="0"/>
              <a:t>Enterprise integration is goal – remember pertinence – but just not for the few for the masses!</a:t>
            </a:r>
          </a:p>
          <a:p>
            <a:r>
              <a:rPr lang="en-GB" dirty="0" smtClean="0"/>
              <a:t>Its only meaningful if value is derived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522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Note:</a:t>
            </a:r>
            <a:r>
              <a:rPr lang="en-GB" baseline="0" dirty="0" smtClean="0"/>
              <a:t> No build, next slide swipes over</a:t>
            </a:r>
            <a:endParaRPr lang="en-GB" dirty="0" smtClean="0"/>
          </a:p>
          <a:p>
            <a:r>
              <a:rPr lang="en-GB" dirty="0" smtClean="0"/>
              <a:t>“Investigative effort” – requires action to </a:t>
            </a:r>
            <a:r>
              <a:rPr lang="en-GB" dirty="0" err="1" smtClean="0"/>
              <a:t>enagage</a:t>
            </a:r>
            <a:r>
              <a:rPr lang="en-GB" dirty="0" smtClean="0"/>
              <a:t> with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40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1-Click</a:t>
            </a:r>
            <a:r>
              <a:rPr lang="en-GB" b="1" baseline="0" dirty="0" smtClean="0"/>
              <a:t> Build</a:t>
            </a:r>
            <a:endParaRPr lang="en-GB" b="1" dirty="0" smtClean="0"/>
          </a:p>
          <a:p>
            <a:r>
              <a:rPr lang="en-GB" b="0" dirty="0" smtClean="0"/>
              <a:t>Sorry – even with 2.0 and YARN – there</a:t>
            </a:r>
            <a:r>
              <a:rPr lang="en-GB" b="0" baseline="0" dirty="0" smtClean="0"/>
              <a:t> is a long way to go</a:t>
            </a:r>
            <a:endParaRPr lang="en-GB" b="0" dirty="0" smtClean="0"/>
          </a:p>
          <a:p>
            <a:r>
              <a:rPr lang="en-GB" b="0" dirty="0" smtClean="0"/>
              <a:t>Train-of-thought, drag-and-drop,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google</a:t>
            </a:r>
            <a:r>
              <a:rPr lang="en-GB" b="0" baseline="0" dirty="0" smtClean="0"/>
              <a:t> effect</a:t>
            </a:r>
            <a:endParaRPr lang="en-GB" b="0" dirty="0" smtClean="0"/>
          </a:p>
          <a:p>
            <a:r>
              <a:rPr lang="en-GB" b="0" dirty="0" smtClean="0"/>
              <a:t>Remember</a:t>
            </a:r>
            <a:r>
              <a:rPr lang="en-GB" b="0" baseline="0" dirty="0" smtClean="0"/>
              <a:t> </a:t>
            </a:r>
            <a:r>
              <a:rPr lang="en-GB" b="0" baseline="0" dirty="0" smtClean="0"/>
              <a:t>the rise of data discovery</a:t>
            </a:r>
            <a:endParaRPr lang="en-GB" b="0" dirty="0" smtClean="0"/>
          </a:p>
          <a:p>
            <a:r>
              <a:rPr lang="en-GB" b="0" dirty="0" smtClean="0"/>
              <a:t>Fine for big trawls</a:t>
            </a:r>
          </a:p>
          <a:p>
            <a:r>
              <a:rPr lang="en-GB" b="0" dirty="0" smtClean="0"/>
              <a:t>Not</a:t>
            </a:r>
            <a:r>
              <a:rPr lang="en-GB" b="0" baseline="0" dirty="0" smtClean="0"/>
              <a:t> good for low latency iterations, high frequency access</a:t>
            </a:r>
            <a:endParaRPr lang="en-GB" b="0" dirty="0" smtClean="0"/>
          </a:p>
          <a:p>
            <a:r>
              <a:rPr lang="en-GB" b="0" dirty="0" smtClean="0"/>
              <a:t>There, I have dared to say it!</a:t>
            </a:r>
          </a:p>
          <a:p>
            <a:r>
              <a:rPr lang="en-GB" b="0" dirty="0" smtClean="0"/>
              <a:t>Does not accelerate BI quite in the way business was sold by the EDW</a:t>
            </a:r>
          </a:p>
          <a:p>
            <a:r>
              <a:rPr lang="en-GB" b="0" dirty="0" smtClean="0"/>
              <a:t>Loss of “interactivity”</a:t>
            </a:r>
          </a:p>
          <a:p>
            <a:r>
              <a:rPr lang="en-GB" b="0" dirty="0" smtClean="0"/>
              <a:t>A decade of being sold train-of-thought</a:t>
            </a:r>
          </a:p>
          <a:p>
            <a:r>
              <a:rPr lang="en-GB" dirty="0" smtClean="0"/>
              <a:t>Hadoop</a:t>
            </a:r>
            <a:r>
              <a:rPr lang="en-GB" baseline="0" dirty="0" smtClean="0"/>
              <a:t> - </a:t>
            </a:r>
            <a:r>
              <a:rPr lang="en-GB" dirty="0" smtClean="0"/>
              <a:t>Not hands on,</a:t>
            </a:r>
            <a:r>
              <a:rPr lang="en-GB" baseline="0" dirty="0" smtClean="0"/>
              <a:t> not desktop, not agile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51CE-F42E-4597-80D6-F78E5A8A79B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3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Auto Build</a:t>
            </a:r>
            <a:endParaRPr lang="en-GB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So</a:t>
            </a:r>
            <a:r>
              <a:rPr lang="en-GB" baseline="0" dirty="0" smtClean="0"/>
              <a:t> a quick check point – where are we</a:t>
            </a:r>
            <a:endParaRPr lang="en-GB" dirty="0" smtClean="0"/>
          </a:p>
          <a:p>
            <a:r>
              <a:rPr lang="en-GB" dirty="0" smtClean="0"/>
              <a:t>More timely – no – too much effort to work out what to do?</a:t>
            </a:r>
          </a:p>
          <a:p>
            <a:r>
              <a:rPr lang="en-GB" dirty="0" smtClean="0"/>
              <a:t>Batch processing  gets in the way of interactive access</a:t>
            </a:r>
          </a:p>
          <a:p>
            <a:r>
              <a:rPr lang="en-GB" dirty="0" smtClean="0"/>
              <a:t>Self-serve</a:t>
            </a:r>
            <a:r>
              <a:rPr lang="en-GB" baseline="0" dirty="0" smtClean="0"/>
              <a:t> if you are knowledgeable enough</a:t>
            </a:r>
            <a:endParaRPr lang="en-GB" dirty="0" smtClean="0"/>
          </a:p>
          <a:p>
            <a:r>
              <a:rPr lang="en-GB" dirty="0" smtClean="0"/>
              <a:t>Winning in some areas but not in 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51CE-F42E-4597-80D6-F78E5A8A79B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38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1 click build</a:t>
            </a:r>
          </a:p>
          <a:p>
            <a:r>
              <a:rPr lang="en-GB" dirty="0" smtClean="0"/>
              <a:t>If you have trickle of data – time to leave the room</a:t>
            </a:r>
          </a:p>
          <a:p>
            <a:r>
              <a:rPr lang="en-GB" dirty="0" smtClean="0"/>
              <a:t>Is this your reality – a hug flow of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39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1 click progressive build</a:t>
            </a:r>
          </a:p>
          <a:p>
            <a:r>
              <a:rPr lang="en-GB" dirty="0" smtClean="0"/>
              <a:t>Remember </a:t>
            </a:r>
            <a:r>
              <a:rPr lang="en-GB" dirty="0" smtClean="0"/>
              <a:t>the point</a:t>
            </a:r>
            <a:r>
              <a:rPr lang="en-GB" baseline="0" dirty="0" smtClean="0"/>
              <a:t> about innovation – well BI is being rapidly pushed/dragged into</a:t>
            </a:r>
          </a:p>
          <a:p>
            <a:r>
              <a:rPr lang="en-GB" baseline="0" dirty="0" smtClean="0"/>
              <a:t>Complex analytics and Data Science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51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1 click build</a:t>
            </a:r>
          </a:p>
          <a:p>
            <a:r>
              <a:rPr lang="en-GB" dirty="0" smtClean="0"/>
              <a:t>What </a:t>
            </a:r>
            <a:r>
              <a:rPr lang="en-GB" dirty="0" smtClean="0"/>
              <a:t>the business cares about is getting work done</a:t>
            </a:r>
          </a:p>
          <a:p>
            <a:r>
              <a:rPr lang="en-GB" dirty="0" smtClean="0"/>
              <a:t>  DW is now a bottleneck – its rigour and model get in the way!</a:t>
            </a:r>
          </a:p>
          <a:p>
            <a:r>
              <a:rPr lang="en-GB" dirty="0" smtClean="0"/>
              <a:t>They really don’t care about</a:t>
            </a:r>
            <a:r>
              <a:rPr lang="en-GB" baseline="0" dirty="0" smtClean="0"/>
              <a:t> how it is stored or where it is stored!</a:t>
            </a:r>
            <a:endParaRPr lang="en-GB" dirty="0" smtClean="0"/>
          </a:p>
          <a:p>
            <a:r>
              <a:rPr lang="en-GB" dirty="0" smtClean="0"/>
              <a:t>Its not about raw individual speed</a:t>
            </a:r>
          </a:p>
          <a:p>
            <a:r>
              <a:rPr lang="en-GB" dirty="0" smtClean="0"/>
              <a:t>  its about throughput</a:t>
            </a:r>
          </a:p>
          <a:p>
            <a:r>
              <a:rPr lang="en-GB" dirty="0" smtClean="0"/>
              <a:t>Address the bottlenecks</a:t>
            </a:r>
          </a:p>
          <a:p>
            <a:r>
              <a:rPr lang="en-GB" dirty="0" smtClean="0"/>
              <a:t>Too</a:t>
            </a:r>
            <a:r>
              <a:rPr lang="en-GB" baseline="0" dirty="0" smtClean="0"/>
              <a:t> many vendors play games that just shift the bottleneck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51CE-F42E-4597-80D6-F78E5A8A79B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80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</a:t>
            </a:r>
            <a:r>
              <a:rPr lang="en-GB" b="1" baseline="0" dirty="0" smtClean="0"/>
              <a:t> 2 click Build</a:t>
            </a:r>
            <a:endParaRPr lang="en-GB" b="1" dirty="0" smtClean="0"/>
          </a:p>
          <a:p>
            <a:r>
              <a:rPr lang="en-GB" dirty="0" smtClean="0"/>
              <a:t>Back to Jeff – ready to swim in the data lake – the value</a:t>
            </a:r>
            <a:r>
              <a:rPr lang="en-GB" baseline="0" dirty="0" smtClean="0"/>
              <a:t> is in their somewhere</a:t>
            </a:r>
          </a:p>
          <a:p>
            <a:r>
              <a:rPr lang="en-GB" baseline="0" dirty="0" smtClean="0"/>
              <a:t>Jeff wants to exploit existing business software stacks not rebuild from scratch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500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1 click progressive</a:t>
            </a:r>
            <a:r>
              <a:rPr lang="en-GB" b="1" baseline="0" dirty="0" smtClean="0"/>
              <a:t> build</a:t>
            </a:r>
            <a:endParaRPr lang="en-GB" b="1" dirty="0" smtClean="0"/>
          </a:p>
          <a:p>
            <a:r>
              <a:rPr lang="en-GB" dirty="0" smtClean="0"/>
              <a:t>SQL</a:t>
            </a:r>
            <a:r>
              <a:rPr lang="en-GB" baseline="0" dirty="0" smtClean="0"/>
              <a:t> is so old – no trendy mascot or logo</a:t>
            </a:r>
          </a:p>
          <a:p>
            <a:r>
              <a:rPr lang="en-GB" baseline="0" dirty="0" err="1" smtClean="0"/>
              <a:t>Uterly</a:t>
            </a:r>
            <a:r>
              <a:rPr lang="en-GB" baseline="0" dirty="0" smtClean="0"/>
              <a:t> embedded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42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No Build</a:t>
            </a:r>
          </a:p>
          <a:p>
            <a:r>
              <a:rPr lang="en-GB" dirty="0" smtClean="0"/>
              <a:t>NASA Juno space probe that will study Jupiter</a:t>
            </a:r>
          </a:p>
          <a:p>
            <a:r>
              <a:rPr lang="en-GB" dirty="0" smtClean="0"/>
              <a:t>Recent earth slingshot made it fastest</a:t>
            </a:r>
            <a:r>
              <a:rPr lang="en-GB" baseline="0" dirty="0" smtClean="0"/>
              <a:t> man-made object ever  - 25miles/sec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64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</a:t>
            </a:r>
            <a:r>
              <a:rPr lang="en-GB" b="1" baseline="0" dirty="0" smtClean="0"/>
              <a:t> no build</a:t>
            </a:r>
            <a:endParaRPr lang="en-GB" b="1" dirty="0" smtClean="0"/>
          </a:p>
          <a:p>
            <a:r>
              <a:rPr lang="en-GB" dirty="0" smtClean="0"/>
              <a:t>So in the hallowed</a:t>
            </a:r>
            <a:r>
              <a:rPr lang="en-GB" baseline="0" dirty="0" smtClean="0"/>
              <a:t> computer halls – all that latent power</a:t>
            </a:r>
            <a:endParaRPr lang="en-GB" dirty="0" smtClean="0"/>
          </a:p>
          <a:p>
            <a:r>
              <a:rPr lang="en-GB" dirty="0" smtClean="0"/>
              <a:t>[Google NC Data </a:t>
            </a:r>
            <a:r>
              <a:rPr lang="en-GB" dirty="0" err="1" smtClean="0"/>
              <a:t>Center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12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No build – transition</a:t>
            </a:r>
            <a:r>
              <a:rPr lang="en-GB" b="1" baseline="0" dirty="0" smtClean="0"/>
              <a:t> to next</a:t>
            </a:r>
            <a:endParaRPr lang="en-GB" b="1" dirty="0" smtClean="0"/>
          </a:p>
          <a:p>
            <a:r>
              <a:rPr lang="en-GB" dirty="0" smtClean="0"/>
              <a:t>That’s </a:t>
            </a:r>
            <a:r>
              <a:rPr lang="en-GB" dirty="0" smtClean="0"/>
              <a:t>just your data</a:t>
            </a:r>
            <a:r>
              <a:rPr lang="en-GB" baseline="0" dirty="0" smtClean="0"/>
              <a:t> dumpster – the store, its passive</a:t>
            </a:r>
          </a:p>
          <a:p>
            <a:r>
              <a:rPr lang="en-GB" baseline="0" dirty="0" smtClean="0"/>
              <a:t>Stop thinking storage and start think </a:t>
            </a:r>
            <a:r>
              <a:rPr lang="en-GB" baseline="0" dirty="0" err="1" smtClean="0"/>
              <a:t>analyzing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38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no build</a:t>
            </a:r>
          </a:p>
          <a:p>
            <a:r>
              <a:rPr lang="en-GB" dirty="0" smtClean="0"/>
              <a:t>Confusion </a:t>
            </a:r>
            <a:r>
              <a:rPr lang="en-GB" dirty="0" smtClean="0"/>
              <a:t>about in-memory – its cores dummy!</a:t>
            </a:r>
          </a:p>
          <a:p>
            <a:r>
              <a:rPr lang="en-GB" dirty="0" smtClean="0"/>
              <a:t>CPUs do the work – they can do continuous work if fed</a:t>
            </a:r>
            <a:r>
              <a:rPr lang="en-GB" baseline="0" dirty="0" smtClean="0"/>
              <a:t> quickly enough</a:t>
            </a:r>
            <a:endParaRPr lang="en-GB" dirty="0" smtClean="0"/>
          </a:p>
          <a:p>
            <a:r>
              <a:rPr lang="en-GB" dirty="0" smtClean="0"/>
              <a:t>They</a:t>
            </a:r>
            <a:r>
              <a:rPr lang="en-GB" baseline="0" dirty="0" smtClean="0"/>
              <a:t> reshape data, filter data, summarize and compute</a:t>
            </a:r>
          </a:p>
          <a:p>
            <a:r>
              <a:rPr lang="en-GB" b="1" baseline="0" dirty="0" smtClean="0"/>
              <a:t>They help find and shape pertinent data</a:t>
            </a:r>
          </a:p>
          <a:p>
            <a:r>
              <a:rPr lang="en-GB" baseline="0" dirty="0" smtClean="0"/>
              <a:t>Good parallelism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37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</a:t>
            </a:r>
            <a:r>
              <a:rPr lang="en-GB" b="1" baseline="0" dirty="0" smtClean="0"/>
              <a:t> no build</a:t>
            </a:r>
            <a:endParaRPr lang="en-GB" b="1" dirty="0" smtClean="0"/>
          </a:p>
          <a:p>
            <a:r>
              <a:rPr lang="en-GB" dirty="0" smtClean="0"/>
              <a:t>Too far apart</a:t>
            </a:r>
          </a:p>
          <a:p>
            <a:r>
              <a:rPr lang="en-GB" dirty="0" smtClean="0"/>
              <a:t>CPU is hungry</a:t>
            </a:r>
          </a:p>
          <a:p>
            <a:r>
              <a:rPr lang="en-GB" dirty="0" smtClean="0"/>
              <a:t>CPUs</a:t>
            </a:r>
            <a:r>
              <a:rPr lang="en-GB" baseline="0" dirty="0" smtClean="0"/>
              <a:t> are available on mass so get them working on the compute requirements</a:t>
            </a:r>
            <a:endParaRPr lang="en-GB" dirty="0" smtClean="0"/>
          </a:p>
          <a:p>
            <a:r>
              <a:rPr lang="en-GB" dirty="0" smtClean="0"/>
              <a:t>Processor barely idling waiting for data</a:t>
            </a:r>
          </a:p>
          <a:p>
            <a:r>
              <a:rPr lang="en-GB" dirty="0" smtClean="0"/>
              <a:t>What sits between them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36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1 Click build, delayed overlay</a:t>
            </a:r>
          </a:p>
          <a:p>
            <a:r>
              <a:rPr lang="en-GB" dirty="0" smtClean="0"/>
              <a:t>Ram</a:t>
            </a:r>
            <a:r>
              <a:rPr lang="en-GB" baseline="0" dirty="0" smtClean="0"/>
              <a:t> picture then overlay</a:t>
            </a:r>
            <a:endParaRPr lang="en-GB" dirty="0" smtClean="0"/>
          </a:p>
          <a:p>
            <a:r>
              <a:rPr lang="en-GB" dirty="0" smtClean="0"/>
              <a:t>Dell PowerEdge  R620 rack</a:t>
            </a:r>
            <a:r>
              <a:rPr lang="en-GB" baseline="0" dirty="0" smtClean="0"/>
              <a:t> server</a:t>
            </a:r>
          </a:p>
          <a:p>
            <a:r>
              <a:rPr lang="en-GB" baseline="0" dirty="0" smtClean="0"/>
              <a:t>With lots of RAM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8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 1-Click</a:t>
            </a:r>
            <a:r>
              <a:rPr lang="en-GB" b="1" baseline="0" dirty="0" smtClean="0"/>
              <a:t> Build</a:t>
            </a:r>
            <a:endParaRPr lang="en-GB" b="1" dirty="0" smtClean="0"/>
          </a:p>
          <a:p>
            <a:r>
              <a:rPr lang="en-GB" dirty="0" smtClean="0"/>
              <a:t>Is this increasing complexity of query your problem?</a:t>
            </a:r>
          </a:p>
          <a:p>
            <a:r>
              <a:rPr lang="en-GB" dirty="0" smtClean="0"/>
              <a:t>BI </a:t>
            </a:r>
            <a:r>
              <a:rPr lang="en-GB" dirty="0" smtClean="0"/>
              <a:t>mostly focuses (sells) on presentation – Graphics,</a:t>
            </a:r>
            <a:r>
              <a:rPr lang="en-GB" baseline="0" dirty="0" smtClean="0"/>
              <a:t> pictures, Visualisation</a:t>
            </a:r>
          </a:p>
          <a:p>
            <a:r>
              <a:rPr lang="en-GB" baseline="0" dirty="0" smtClean="0"/>
              <a:t>BUT </a:t>
            </a:r>
            <a:r>
              <a:rPr lang="en-GB" b="1" baseline="0" dirty="0" smtClean="0"/>
              <a:t>behind the scenes </a:t>
            </a:r>
            <a:r>
              <a:rPr lang="en-GB" baseline="0" dirty="0" smtClean="0"/>
              <a:t>a lot of heavy lifting has to be done</a:t>
            </a:r>
          </a:p>
          <a:p>
            <a:r>
              <a:rPr lang="en-GB" baseline="0" dirty="0" smtClean="0"/>
              <a:t>This workload has changed over time from the simple to complex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51CE-F42E-4597-80D6-F78E5A8A79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468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2 click build</a:t>
            </a:r>
          </a:p>
          <a:p>
            <a:r>
              <a:rPr lang="en-GB" dirty="0" smtClean="0"/>
              <a:t>SSDs</a:t>
            </a:r>
            <a:r>
              <a:rPr lang="en-GB" baseline="0" dirty="0" smtClean="0"/>
              <a:t> great for Random I/O not so good for sequential scanning</a:t>
            </a:r>
          </a:p>
          <a:p>
            <a:r>
              <a:rPr lang="en-GB" baseline="0" dirty="0" smtClean="0"/>
              <a:t>Still page based access and disk controller </a:t>
            </a:r>
            <a:r>
              <a:rPr lang="en-GB" baseline="0" smtClean="0"/>
              <a:t>access mechanism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52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1 click build ***Key Point</a:t>
            </a:r>
            <a:r>
              <a:rPr lang="en-GB" b="1" baseline="0" dirty="0" smtClean="0"/>
              <a:t> *****</a:t>
            </a:r>
            <a:endParaRPr lang="en-GB" b="1" dirty="0" smtClean="0"/>
          </a:p>
          <a:p>
            <a:r>
              <a:rPr lang="en-GB" dirty="0" smtClean="0"/>
              <a:t>Another misunderstood word!</a:t>
            </a:r>
          </a:p>
          <a:p>
            <a:r>
              <a:rPr lang="en-GB" dirty="0" smtClean="0"/>
              <a:t>Cache is optimistic</a:t>
            </a:r>
            <a:r>
              <a:rPr lang="en-GB" baseline="0" dirty="0" smtClean="0"/>
              <a:t> – its B+ trying hard</a:t>
            </a:r>
          </a:p>
          <a:p>
            <a:r>
              <a:rPr lang="en-GB" baseline="0" dirty="0" smtClean="0"/>
              <a:t>Not deterministic</a:t>
            </a:r>
          </a:p>
          <a:p>
            <a:r>
              <a:rPr lang="en-GB" baseline="0" dirty="0" smtClean="0"/>
              <a:t>Still requires a lot of code to “say is data in cache, copy to main memory, then use”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526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2 click build ***Key Point</a:t>
            </a:r>
            <a:r>
              <a:rPr lang="en-GB" b="1" baseline="0" dirty="0" smtClean="0"/>
              <a:t> *****</a:t>
            </a:r>
            <a:endParaRPr lang="en-GB" b="1" dirty="0" smtClean="0"/>
          </a:p>
          <a:p>
            <a:r>
              <a:rPr lang="en-GB" dirty="0" smtClean="0"/>
              <a:t>Even</a:t>
            </a:r>
            <a:r>
              <a:rPr lang="en-GB" baseline="0" dirty="0" smtClean="0"/>
              <a:t> analyst community has taken time to catch-up </a:t>
            </a:r>
          </a:p>
          <a:p>
            <a:r>
              <a:rPr lang="en-GB" baseline="0" dirty="0" smtClean="0"/>
              <a:t>No code to check cache or request I/O – just code to access data</a:t>
            </a:r>
          </a:p>
          <a:p>
            <a:r>
              <a:rPr lang="en-GB" baseline="0" dirty="0" smtClean="0"/>
              <a:t>That’s in-memory processing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6808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2 click build  ***Key Point</a:t>
            </a:r>
            <a:r>
              <a:rPr lang="en-GB" b="1" baseline="0" dirty="0" smtClean="0"/>
              <a:t> *****</a:t>
            </a:r>
            <a:endParaRPr lang="en-GB" b="1" dirty="0" smtClean="0"/>
          </a:p>
          <a:p>
            <a:r>
              <a:rPr lang="en-GB" dirty="0" smtClean="0"/>
              <a:t>SMP and NUMA  - </a:t>
            </a:r>
            <a:r>
              <a:rPr lang="en-GB" dirty="0" err="1" smtClean="0"/>
              <a:t>Noooooooo</a:t>
            </a:r>
            <a:r>
              <a:rPr lang="en-GB" dirty="0" smtClean="0"/>
              <a:t>!  - HP Kraken  - to help SAP</a:t>
            </a:r>
          </a:p>
          <a:p>
            <a:r>
              <a:rPr lang="en-GB" dirty="0" smtClean="0"/>
              <a:t>Its not about making huge RAM</a:t>
            </a:r>
            <a:r>
              <a:rPr lang="en-GB" baseline="0" dirty="0" smtClean="0"/>
              <a:t> - need to scale controllers and CPUs</a:t>
            </a:r>
          </a:p>
          <a:p>
            <a:r>
              <a:rPr lang="en-GB" b="1" baseline="0" dirty="0" smtClean="0"/>
              <a:t>Scale out MPP in-memory is hard!</a:t>
            </a:r>
            <a:endParaRPr lang="en-GB" b="1" dirty="0" smtClean="0"/>
          </a:p>
          <a:p>
            <a:r>
              <a:rPr lang="en-GB" dirty="0" smtClean="0"/>
              <a:t>Same</a:t>
            </a:r>
            <a:r>
              <a:rPr lang="en-GB" baseline="0" dirty="0" smtClean="0"/>
              <a:t> message as Hadoop platform itself</a:t>
            </a:r>
          </a:p>
          <a:p>
            <a:r>
              <a:rPr lang="en-GB" baseline="0" dirty="0" smtClean="0"/>
              <a:t>  - scale out on commodity platform</a:t>
            </a:r>
          </a:p>
          <a:p>
            <a:r>
              <a:rPr lang="en-GB" baseline="0" dirty="0" smtClean="0"/>
              <a:t>   - others struggle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526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1 click build</a:t>
            </a:r>
          </a:p>
          <a:p>
            <a:r>
              <a:rPr lang="en-GB" dirty="0" smtClean="0"/>
              <a:t>Lets revisit cash quickly – price of RAM</a:t>
            </a:r>
            <a:r>
              <a:rPr lang="en-GB" baseline="0" dirty="0" smtClean="0"/>
              <a:t> has plummeted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70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1</a:t>
            </a:r>
            <a:r>
              <a:rPr lang="en-GB" b="1" baseline="0" dirty="0" smtClean="0"/>
              <a:t> click build</a:t>
            </a:r>
            <a:endParaRPr lang="en-GB" b="1" dirty="0" smtClean="0"/>
          </a:p>
          <a:p>
            <a:r>
              <a:rPr lang="en-GB" dirty="0" smtClean="0"/>
              <a:t>Innovation – faster – but like the bulb</a:t>
            </a:r>
            <a:r>
              <a:rPr lang="en-GB" baseline="0" dirty="0" smtClean="0"/>
              <a:t> lower energy cost!</a:t>
            </a:r>
            <a:endParaRPr lang="en-GB" dirty="0" smtClean="0"/>
          </a:p>
          <a:p>
            <a:r>
              <a:rPr lang="en-GB" dirty="0" smtClean="0"/>
              <a:t>DDR4 now in mass production</a:t>
            </a:r>
          </a:p>
          <a:p>
            <a:r>
              <a:rPr lang="en-GB" dirty="0" smtClean="0"/>
              <a:t>Faster </a:t>
            </a:r>
            <a:r>
              <a:rPr lang="en-GB" dirty="0" smtClean="0">
                <a:hlinkClick r:id="rId3" tooltip="Clock frequency"/>
              </a:rPr>
              <a:t>clock frequencies</a:t>
            </a:r>
            <a:r>
              <a:rPr lang="en-GB" dirty="0" smtClean="0"/>
              <a:t> and </a:t>
            </a:r>
            <a:r>
              <a:rPr lang="en-GB" dirty="0" smtClean="0">
                <a:hlinkClick r:id="rId4" tooltip="Transfer (computing)"/>
              </a:rPr>
              <a:t>data transfer rates</a:t>
            </a:r>
            <a:r>
              <a:rPr lang="en-GB" dirty="0" smtClean="0"/>
              <a:t> (2133–4266 </a:t>
            </a:r>
            <a:r>
              <a:rPr lang="en-GB" dirty="0" smtClean="0">
                <a:hlinkClick r:id="rId4" tooltip="Transfer (computing)"/>
              </a:rPr>
              <a:t>MT/s</a:t>
            </a:r>
            <a:r>
              <a:rPr lang="en-GB" dirty="0" smtClean="0"/>
              <a:t> compared to DDR3's 800 to 2133 MT/s</a:t>
            </a:r>
            <a:r>
              <a:rPr lang="en-GB" baseline="30000" dirty="0" smtClean="0">
                <a:hlinkClick r:id="rId5"/>
              </a:rPr>
              <a:t>[6]</a:t>
            </a:r>
            <a:r>
              <a:rPr lang="en-GB" baseline="30000" dirty="0" smtClean="0">
                <a:hlinkClick r:id="rId6"/>
              </a:rPr>
              <a:t>[7]</a:t>
            </a:r>
            <a:r>
              <a:rPr lang="en-GB" baseline="30000" dirty="0" smtClean="0">
                <a:hlinkClick r:id="rId7"/>
              </a:rPr>
              <a:t>[8]</a:t>
            </a:r>
            <a:r>
              <a:rPr lang="en-GB" dirty="0" smtClean="0"/>
              <a:t>)</a:t>
            </a:r>
          </a:p>
          <a:p>
            <a:r>
              <a:rPr lang="en-GB" dirty="0" smtClean="0"/>
              <a:t>2,667 Mb/s</a:t>
            </a:r>
          </a:p>
          <a:p>
            <a:r>
              <a:rPr lang="en-GB" dirty="0" smtClean="0"/>
              <a:t>16GB double data rate-4 (DDR4), registered dual inline memory modules (RDIMMs), which at the outset are designed for use in enterprise class servers.</a:t>
            </a:r>
          </a:p>
          <a:p>
            <a:r>
              <a:rPr lang="en-GB" dirty="0" smtClean="0"/>
              <a:t>and it's expected to reach twice the current 1,600Mbps throughput of DDR3  - plus lower</a:t>
            </a:r>
            <a:r>
              <a:rPr lang="en-GB" baseline="0" dirty="0" smtClean="0"/>
              <a:t> power (30-40% reduction)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39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</a:t>
            </a:r>
            <a:r>
              <a:rPr lang="en-GB" b="1" baseline="0" dirty="0" smtClean="0"/>
              <a:t> no Build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94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no build</a:t>
            </a:r>
          </a:p>
          <a:p>
            <a:r>
              <a:rPr lang="en-GB" dirty="0" smtClean="0"/>
              <a:t>Confusion </a:t>
            </a:r>
            <a:r>
              <a:rPr lang="en-GB" dirty="0" smtClean="0"/>
              <a:t>about in-memory – its cores dummy!</a:t>
            </a:r>
          </a:p>
          <a:p>
            <a:r>
              <a:rPr lang="en-GB" dirty="0" smtClean="0"/>
              <a:t>CPUs do the work – they can do continuous work if fed</a:t>
            </a:r>
            <a:r>
              <a:rPr lang="en-GB" baseline="0" dirty="0" smtClean="0"/>
              <a:t> quickly enough</a:t>
            </a:r>
            <a:endParaRPr lang="en-GB" dirty="0" smtClean="0"/>
          </a:p>
          <a:p>
            <a:r>
              <a:rPr lang="en-GB" dirty="0" smtClean="0"/>
              <a:t>They</a:t>
            </a:r>
            <a:r>
              <a:rPr lang="en-GB" baseline="0" dirty="0" smtClean="0"/>
              <a:t> reshape data, filter data, summarize and compute</a:t>
            </a:r>
          </a:p>
          <a:p>
            <a:r>
              <a:rPr lang="en-GB" b="1" baseline="0" dirty="0" smtClean="0"/>
              <a:t>They help find and shape pertinent data</a:t>
            </a:r>
          </a:p>
          <a:p>
            <a:r>
              <a:rPr lang="en-GB" baseline="0" dirty="0" smtClean="0"/>
              <a:t>Good parallelism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37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no Build</a:t>
            </a:r>
          </a:p>
          <a:p>
            <a:r>
              <a:rPr lang="en-GB" dirty="0" smtClean="0"/>
              <a:t>SQL on Hadoop</a:t>
            </a:r>
            <a:r>
              <a:rPr lang="en-GB" baseline="0" dirty="0" smtClean="0"/>
              <a:t> and on DW and on cloud</a:t>
            </a:r>
            <a:endParaRPr lang="en-GB" dirty="0" smtClean="0"/>
          </a:p>
          <a:p>
            <a:r>
              <a:rPr lang="en-GB" dirty="0" smtClean="0"/>
              <a:t>Must </a:t>
            </a:r>
            <a:r>
              <a:rPr lang="en-GB" dirty="0" smtClean="0"/>
              <a:t>also be inclusive</a:t>
            </a:r>
          </a:p>
          <a:p>
            <a:r>
              <a:rPr lang="en-GB" dirty="0" smtClean="0"/>
              <a:t>Hadoop is not the only</a:t>
            </a:r>
            <a:r>
              <a:rPr lang="en-GB" baseline="0" dirty="0" smtClean="0"/>
              <a:t> store of data</a:t>
            </a:r>
          </a:p>
          <a:p>
            <a:r>
              <a:rPr lang="en-GB" baseline="0" dirty="0" smtClean="0"/>
              <a:t>Don’t forget the cloud</a:t>
            </a:r>
          </a:p>
          <a:p>
            <a:r>
              <a:rPr lang="en-GB" baseline="0" dirty="0" smtClean="0"/>
              <a:t>Don’t forget the DW and surrounding marts</a:t>
            </a:r>
          </a:p>
          <a:p>
            <a:r>
              <a:rPr lang="en-GB" baseline="0" dirty="0" smtClean="0"/>
              <a:t>Don’t forget the operational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034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 smtClean="0"/>
              <a:t>Note: 1 Click Build</a:t>
            </a:r>
          </a:p>
          <a:p>
            <a:r>
              <a:rPr lang="en-GB" baseline="0" dirty="0" smtClean="0"/>
              <a:t>Jeff – will be happy – less headaches </a:t>
            </a:r>
          </a:p>
          <a:p>
            <a:r>
              <a:rPr lang="en-GB" baseline="0" dirty="0" smtClean="0"/>
              <a:t>No plethora of components and tech</a:t>
            </a:r>
          </a:p>
          <a:p>
            <a:r>
              <a:rPr lang="en-GB" baseline="0" dirty="0" smtClean="0"/>
              <a:t> - plug and play</a:t>
            </a:r>
          </a:p>
          <a:p>
            <a:r>
              <a:rPr lang="en-GB" baseline="0" dirty="0" smtClean="0"/>
              <a:t>  - hey just like his SQL database</a:t>
            </a:r>
          </a:p>
          <a:p>
            <a:r>
              <a:rPr lang="en-GB" baseline="0" dirty="0" smtClean="0"/>
              <a:t>Focus on the data and data quality </a:t>
            </a:r>
          </a:p>
          <a:p>
            <a:r>
              <a:rPr lang="en-GB" baseline="0" dirty="0" smtClean="0"/>
              <a:t>And information extraction – data pertinence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7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</a:t>
            </a:r>
            <a:r>
              <a:rPr lang="en-GB" b="1" baseline="0" dirty="0" smtClean="0"/>
              <a:t> Build</a:t>
            </a:r>
            <a:endParaRPr lang="en-GB" b="1" dirty="0" smtClean="0"/>
          </a:p>
          <a:p>
            <a:r>
              <a:rPr lang="en-GB" dirty="0" smtClean="0"/>
              <a:t>Do</a:t>
            </a:r>
            <a:r>
              <a:rPr lang="en-GB" baseline="0" dirty="0" smtClean="0"/>
              <a:t> your users </a:t>
            </a:r>
            <a:r>
              <a:rPr lang="en-GB" b="1" baseline="0" dirty="0" smtClean="0"/>
              <a:t>aspire </a:t>
            </a:r>
            <a:r>
              <a:rPr lang="en-GB" baseline="0" dirty="0" smtClean="0"/>
              <a:t>to more than just simple reports?</a:t>
            </a:r>
            <a:endParaRPr lang="en-GB" dirty="0" smtClean="0"/>
          </a:p>
          <a:p>
            <a:r>
              <a:rPr lang="en-GB" dirty="0" smtClean="0"/>
              <a:t>Richer </a:t>
            </a:r>
            <a:r>
              <a:rPr lang="en-GB" dirty="0" smtClean="0"/>
              <a:t>more complex low latency analytics</a:t>
            </a:r>
          </a:p>
          <a:p>
            <a:r>
              <a:rPr lang="en-GB" b="1" baseline="0" dirty="0" smtClean="0"/>
              <a:t>Lots of applications utilise SQL to get their data and run complex queries</a:t>
            </a:r>
          </a:p>
          <a:p>
            <a:r>
              <a:rPr lang="en-GB" baseline="0" dirty="0" smtClean="0"/>
              <a:t>Evaluating, clustering, </a:t>
            </a:r>
            <a:r>
              <a:rPr lang="en-GB" dirty="0" smtClean="0"/>
              <a:t>Scoring</a:t>
            </a:r>
            <a:r>
              <a:rPr lang="en-GB" baseline="0" dirty="0" smtClean="0"/>
              <a:t> – on the fly</a:t>
            </a:r>
          </a:p>
          <a:p>
            <a:r>
              <a:rPr lang="en-GB" baseline="0" dirty="0" smtClean="0"/>
              <a:t>No longer background low frequency but </a:t>
            </a:r>
            <a:r>
              <a:rPr lang="en-GB" b="1" baseline="0" dirty="0" smtClean="0"/>
              <a:t>foreground high frequency </a:t>
            </a:r>
            <a:endParaRPr lang="en-GB" b="1" dirty="0" smtClean="0"/>
          </a:p>
          <a:p>
            <a:pPr lvl="1"/>
            <a:r>
              <a:rPr lang="en-GB" dirty="0" smtClean="0"/>
              <a:t>Machine learning – fraud detection/gaming</a:t>
            </a:r>
          </a:p>
          <a:p>
            <a:pPr lvl="1"/>
            <a:r>
              <a:rPr lang="en-GB" dirty="0" smtClean="0"/>
              <a:t>Web Analytics – Dynamic content/bid management</a:t>
            </a:r>
          </a:p>
          <a:p>
            <a:pPr lvl="1"/>
            <a:r>
              <a:rPr lang="en-GB" dirty="0" smtClean="0"/>
              <a:t>Modelling – traditional clustering/behavioural for</a:t>
            </a:r>
            <a:r>
              <a:rPr lang="en-GB" baseline="0" dirty="0" smtClean="0"/>
              <a:t> marketing/product development/resource optimisation</a:t>
            </a:r>
            <a:endParaRPr lang="en-GB" dirty="0" smtClean="0"/>
          </a:p>
          <a:p>
            <a:pPr lvl="1"/>
            <a:r>
              <a:rPr lang="en-GB" dirty="0" smtClean="0"/>
              <a:t>Investigative Reporting (Dashboards and reports with granular data access)</a:t>
            </a:r>
          </a:p>
          <a:p>
            <a:pPr lvl="1"/>
            <a:r>
              <a:rPr lang="en-GB" dirty="0" smtClean="0"/>
              <a:t>Data Model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265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Remember old TV programmes - Epilogue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57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No Build</a:t>
            </a:r>
          </a:p>
          <a:p>
            <a:r>
              <a:rPr lang="en-GB" dirty="0" smtClean="0"/>
              <a:t>Where Hadoop is headed</a:t>
            </a:r>
          </a:p>
          <a:p>
            <a:r>
              <a:rPr lang="en-GB" dirty="0" smtClean="0"/>
              <a:t>The openness and accessibility.</a:t>
            </a:r>
          </a:p>
          <a:p>
            <a:r>
              <a:rPr lang="en-GB" dirty="0" smtClean="0"/>
              <a:t>It already runs on a </a:t>
            </a:r>
            <a:r>
              <a:rPr lang="en-GB" b="1" dirty="0" smtClean="0"/>
              <a:t>commodity</a:t>
            </a:r>
            <a:r>
              <a:rPr lang="en-GB" dirty="0" smtClean="0"/>
              <a:t> platform!</a:t>
            </a:r>
          </a:p>
          <a:p>
            <a:r>
              <a:rPr lang="en-GB" dirty="0" smtClean="0"/>
              <a:t>Every refinement in functionality and provisioning</a:t>
            </a:r>
            <a:r>
              <a:rPr lang="en-GB" baseline="0" dirty="0" smtClean="0"/>
              <a:t> makes </a:t>
            </a:r>
            <a:r>
              <a:rPr lang="en-GB" b="1" baseline="0" dirty="0" smtClean="0"/>
              <a:t>Hadoop more commoditized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Only a few major suppliers but must operate to the </a:t>
            </a:r>
            <a:r>
              <a:rPr lang="en-GB" b="1" baseline="0" dirty="0" smtClean="0"/>
              <a:t>open standards </a:t>
            </a:r>
            <a:r>
              <a:rPr lang="en-GB" baseline="0" dirty="0" smtClean="0"/>
              <a:t>of functionality.</a:t>
            </a:r>
          </a:p>
          <a:p>
            <a:r>
              <a:rPr lang="en-GB" baseline="0" dirty="0" smtClean="0"/>
              <a:t>Every program that does code generation eliminates need for programmers.</a:t>
            </a:r>
          </a:p>
          <a:p>
            <a:r>
              <a:rPr lang="en-GB" baseline="0" dirty="0" smtClean="0"/>
              <a:t>No one has the Oracle or Teradata market capture and licence model to make a fortune.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365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Notes: 2 click build</a:t>
            </a:r>
          </a:p>
          <a:p>
            <a:r>
              <a:rPr lang="en-GB" b="0" dirty="0" smtClean="0"/>
              <a:t>Industry already pushing down into components</a:t>
            </a:r>
          </a:p>
          <a:p>
            <a:r>
              <a:rPr lang="en-GB" b="0" dirty="0" smtClean="0"/>
              <a:t>Seagate – </a:t>
            </a:r>
            <a:r>
              <a:rPr lang="en-GB" b="0" dirty="0" err="1" smtClean="0"/>
              <a:t>Terascale</a:t>
            </a:r>
            <a:r>
              <a:rPr lang="en-GB" b="0" dirty="0" smtClean="0"/>
              <a:t> drives – function</a:t>
            </a:r>
            <a:r>
              <a:rPr lang="en-GB" b="0" baseline="0" dirty="0" smtClean="0"/>
              <a:t>al network device</a:t>
            </a:r>
          </a:p>
          <a:p>
            <a:r>
              <a:rPr lang="en-GB" b="0" baseline="0" dirty="0" smtClean="0"/>
              <a:t>Data centric access – key store commoditised platform</a:t>
            </a:r>
          </a:p>
          <a:p>
            <a:r>
              <a:rPr lang="en-GB" b="1" baseline="0" dirty="0" smtClean="0"/>
              <a:t>What about AWS? </a:t>
            </a:r>
            <a:r>
              <a:rPr lang="en-GB" b="0" baseline="0" dirty="0" smtClean="0"/>
              <a:t>– cloud based commoditization</a:t>
            </a:r>
          </a:p>
          <a:p>
            <a:r>
              <a:rPr lang="en-GB" b="0" dirty="0" smtClean="0"/>
              <a:t>http://forums.theregister.co.uk/forum/1/2013/10/23/seagate_terascale_is_first_kinetic_drive/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143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Note: no</a:t>
            </a:r>
            <a:r>
              <a:rPr lang="en-GB" b="1" baseline="0" dirty="0" smtClean="0"/>
              <a:t> build</a:t>
            </a:r>
            <a:endParaRPr lang="en-GB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Industry</a:t>
            </a:r>
            <a:r>
              <a:rPr lang="en-GB" baseline="0" dirty="0" smtClean="0"/>
              <a:t> cyclic behaviour will soon cycle back to </a:t>
            </a:r>
            <a:r>
              <a:rPr lang="en-GB" b="1" baseline="0" dirty="0" smtClean="0"/>
              <a:t>Consolidation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Rationalise computing real-estate, consolidate applications and services,</a:t>
            </a:r>
          </a:p>
          <a:p>
            <a:r>
              <a:rPr lang="en-GB" dirty="0" smtClean="0"/>
              <a:t>Hadoop is exciting now</a:t>
            </a:r>
            <a:r>
              <a:rPr lang="en-GB" baseline="0" dirty="0" smtClean="0"/>
              <a:t> but </a:t>
            </a:r>
            <a:r>
              <a:rPr lang="en-GB" dirty="0" smtClean="0"/>
              <a:t>Its</a:t>
            </a:r>
            <a:r>
              <a:rPr lang="en-GB" baseline="0" dirty="0" smtClean="0"/>
              <a:t> </a:t>
            </a:r>
            <a:r>
              <a:rPr lang="en-GB" b="1" baseline="0" dirty="0" smtClean="0"/>
              <a:t>eclectic</a:t>
            </a:r>
            <a:r>
              <a:rPr lang="en-GB" baseline="0" dirty="0" smtClean="0"/>
              <a:t> and </a:t>
            </a:r>
            <a:r>
              <a:rPr lang="en-GB" b="1" baseline="0" dirty="0" smtClean="0"/>
              <a:t>fiddly</a:t>
            </a:r>
            <a:r>
              <a:rPr lang="en-GB" baseline="0" dirty="0" smtClean="0"/>
              <a:t> which requires knowledge and skill to traverse</a:t>
            </a:r>
          </a:p>
          <a:p>
            <a:r>
              <a:rPr lang="en-GB" baseline="0" dirty="0" smtClean="0"/>
              <a:t> great for programmers, not so great for business</a:t>
            </a:r>
          </a:p>
          <a:p>
            <a:r>
              <a:rPr lang="en-GB" baseline="0" dirty="0" smtClean="0"/>
              <a:t>Every step forward is step towards commoditization</a:t>
            </a:r>
          </a:p>
          <a:p>
            <a:r>
              <a:rPr lang="en-GB" b="1" baseline="0" dirty="0" smtClean="0"/>
              <a:t>Hadoop is the not the “be all and end all”</a:t>
            </a:r>
          </a:p>
          <a:p>
            <a:r>
              <a:rPr lang="en-GB" b="1" baseline="0" dirty="0" smtClean="0"/>
              <a:t> lots of other data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50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Kognitio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51CE-F42E-4597-80D6-F78E5A8A79BE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5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2 click build</a:t>
            </a:r>
          </a:p>
          <a:p>
            <a:r>
              <a:rPr lang="en-GB" dirty="0" smtClean="0"/>
              <a:t>Is this the scale of user community?</a:t>
            </a:r>
          </a:p>
          <a:p>
            <a:r>
              <a:rPr lang="en-GB" dirty="0" smtClean="0"/>
              <a:t>  - Lucky you – I’d watch</a:t>
            </a:r>
            <a:r>
              <a:rPr lang="en-GB" baseline="0" dirty="0" smtClean="0"/>
              <a:t> the one on the left – looks like trouble</a:t>
            </a:r>
          </a:p>
          <a:p>
            <a:r>
              <a:rPr lang="en-GB" baseline="0" dirty="0" smtClean="0"/>
              <a:t>Or is reality more like this – lots of users</a:t>
            </a:r>
          </a:p>
          <a:p>
            <a:r>
              <a:rPr lang="en-GB" baseline="0" dirty="0" smtClean="0"/>
              <a:t>Or more like this bunch – they think it should all be one click away…why…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0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your users been subtly brainwashed by this</a:t>
            </a:r>
          </a:p>
          <a:p>
            <a:r>
              <a:rPr lang="en-GB" dirty="0" smtClean="0"/>
              <a:t>Innocuous</a:t>
            </a:r>
            <a:r>
              <a:rPr lang="en-GB" baseline="0" dirty="0" smtClean="0"/>
              <a:t> high performance little box?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5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 no build</a:t>
            </a:r>
          </a:p>
          <a:p>
            <a:r>
              <a:rPr lang="en-GB" dirty="0" smtClean="0"/>
              <a:t>But most importantly – is there a time imperative?</a:t>
            </a:r>
          </a:p>
          <a:p>
            <a:r>
              <a:rPr lang="en-GB" dirty="0" smtClean="0"/>
              <a:t>  Time to deliver</a:t>
            </a:r>
          </a:p>
          <a:p>
            <a:r>
              <a:rPr lang="en-GB" dirty="0" smtClean="0"/>
              <a:t>  </a:t>
            </a:r>
            <a:r>
              <a:rPr lang="en-GB" baseline="0" dirty="0" smtClean="0"/>
              <a:t> Latency in process</a:t>
            </a:r>
          </a:p>
          <a:p>
            <a:r>
              <a:rPr lang="en-GB" baseline="0" dirty="0" smtClean="0"/>
              <a:t>   SLAs to meet</a:t>
            </a:r>
          </a:p>
          <a:p>
            <a:r>
              <a:rPr lang="en-GB" baseline="0" dirty="0" smtClean="0"/>
              <a:t>   Volumes to support in operational windows</a:t>
            </a:r>
            <a:endParaRPr lang="en-GB" dirty="0" smtClean="0"/>
          </a:p>
          <a:p>
            <a:r>
              <a:rPr lang="en-GB" dirty="0" smtClean="0"/>
              <a:t>-</a:t>
            </a:r>
            <a:r>
              <a:rPr lang="en-GB" baseline="0" dirty="0" smtClean="0"/>
              <a:t> </a:t>
            </a:r>
            <a:r>
              <a:rPr lang="en-GB" dirty="0" smtClean="0"/>
              <a:t>time ‘</a:t>
            </a:r>
            <a:r>
              <a:rPr lang="en-GB" b="1" dirty="0" smtClean="0"/>
              <a:t>needed</a:t>
            </a:r>
            <a:r>
              <a:rPr lang="en-GB" dirty="0" smtClean="0"/>
              <a:t>’ to influence – reaction - what</a:t>
            </a:r>
          </a:p>
          <a:p>
            <a:r>
              <a:rPr lang="en-GB" dirty="0" smtClean="0"/>
              <a:t>-</a:t>
            </a:r>
            <a:r>
              <a:rPr lang="en-GB" baseline="0" dirty="0" smtClean="0"/>
              <a:t> </a:t>
            </a:r>
            <a:r>
              <a:rPr lang="en-GB" baseline="0" dirty="0" smtClean="0"/>
              <a:t>the </a:t>
            </a:r>
            <a:r>
              <a:rPr lang="en-GB" dirty="0" smtClean="0"/>
              <a:t>time ‘</a:t>
            </a:r>
            <a:r>
              <a:rPr lang="en-GB" b="1" dirty="0" smtClean="0"/>
              <a:t>now</a:t>
            </a:r>
            <a:r>
              <a:rPr lang="en-GB" dirty="0" smtClean="0"/>
              <a:t> ‘to influence – action – opportunity</a:t>
            </a:r>
          </a:p>
          <a:p>
            <a:r>
              <a:rPr lang="en-GB" dirty="0" smtClean="0"/>
              <a:t>Two contexts</a:t>
            </a:r>
          </a:p>
          <a:p>
            <a:r>
              <a:rPr lang="en-GB" dirty="0" smtClean="0"/>
              <a:t>   - time to influence </a:t>
            </a:r>
            <a:r>
              <a:rPr lang="en-GB" b="1" dirty="0" smtClean="0"/>
              <a:t>peers and managers</a:t>
            </a:r>
          </a:p>
          <a:p>
            <a:r>
              <a:rPr lang="en-GB" dirty="0" smtClean="0"/>
              <a:t>   - time to influence </a:t>
            </a:r>
            <a:r>
              <a:rPr lang="en-GB" b="1" dirty="0" smtClean="0"/>
              <a:t>customers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51CE-F42E-4597-80D6-F78E5A8A79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4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Note: Progressive</a:t>
            </a:r>
            <a:r>
              <a:rPr lang="en-GB" b="1" baseline="0" dirty="0" smtClean="0"/>
              <a:t> build, then 1</a:t>
            </a:r>
            <a:r>
              <a:rPr lang="en-GB" b="1" dirty="0" smtClean="0"/>
              <a:t> click change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Exciting times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Industry</a:t>
            </a:r>
            <a:r>
              <a:rPr lang="en-GB" baseline="0" dirty="0" smtClean="0"/>
              <a:t> </a:t>
            </a:r>
            <a:r>
              <a:rPr lang="en-GB" baseline="0" dirty="0" smtClean="0"/>
              <a:t>cyclic behaviour – definitely in the innovate phase at present – lots of tech disruption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Lightbulb</a:t>
            </a:r>
            <a:r>
              <a:rPr lang="en-GB" dirty="0" smtClean="0"/>
              <a:t> – innovation  - Europe only allows low energy </a:t>
            </a:r>
            <a:r>
              <a:rPr lang="en-GB" baseline="0" dirty="0" smtClean="0"/>
              <a:t>bulbs</a:t>
            </a:r>
            <a:endParaRPr lang="en-GB" dirty="0" smtClean="0"/>
          </a:p>
          <a:p>
            <a:r>
              <a:rPr lang="en-GB" dirty="0" smtClean="0"/>
              <a:t>JOKE: “How many </a:t>
            </a:r>
            <a:r>
              <a:rPr lang="en-GB" dirty="0" err="1" smtClean="0"/>
              <a:t>hadoop</a:t>
            </a:r>
            <a:r>
              <a:rPr lang="en-GB" dirty="0" smtClean="0"/>
              <a:t> engineers does it take to change a </a:t>
            </a:r>
            <a:r>
              <a:rPr lang="en-GB" dirty="0" err="1" smtClean="0"/>
              <a:t>lightbulb</a:t>
            </a:r>
            <a:r>
              <a:rPr lang="en-GB" dirty="0" smtClean="0"/>
              <a:t>?”</a:t>
            </a:r>
          </a:p>
          <a:p>
            <a:r>
              <a:rPr lang="en-GB" dirty="0" smtClean="0"/>
              <a:t>   none</a:t>
            </a:r>
            <a:r>
              <a:rPr lang="en-GB" baseline="0" dirty="0" smtClean="0"/>
              <a:t> as there are at least 2 other redundant light bulbs and we’ll add a new section of ceiling if you need more light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Castle good icon for consolidation</a:t>
            </a:r>
          </a:p>
          <a:p>
            <a:r>
              <a:rPr lang="en-GB" baseline="0" dirty="0" smtClean="0"/>
              <a:t>But sand castles are only castles built these days!</a:t>
            </a:r>
          </a:p>
          <a:p>
            <a:r>
              <a:rPr lang="en-GB" baseline="0" dirty="0" smtClean="0"/>
              <a:t>Same plight for Data warehouses with Hadoop disruption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5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Note:</a:t>
            </a:r>
            <a:r>
              <a:rPr lang="en-GB" b="1" baseline="0" dirty="0" smtClean="0"/>
              <a:t> 2 click build</a:t>
            </a:r>
            <a:endParaRPr lang="en-GB" b="1" dirty="0" smtClean="0"/>
          </a:p>
          <a:p>
            <a:r>
              <a:rPr lang="en-GB" dirty="0" smtClean="0"/>
              <a:t>OK lets talk about </a:t>
            </a:r>
            <a:r>
              <a:rPr lang="en-GB" dirty="0" smtClean="0"/>
              <a:t>Jeff</a:t>
            </a:r>
            <a:r>
              <a:rPr lang="en-GB" baseline="0" dirty="0" smtClean="0"/>
              <a:t> he has to innovate.</a:t>
            </a:r>
            <a:endParaRPr lang="en-GB" dirty="0" smtClean="0"/>
          </a:p>
          <a:p>
            <a:r>
              <a:rPr lang="en-GB" dirty="0" smtClean="0"/>
              <a:t>We hear at conferences about hoodies and suits – I don’t see many of either in this room.</a:t>
            </a:r>
          </a:p>
          <a:p>
            <a:r>
              <a:rPr lang="en-GB" dirty="0" smtClean="0"/>
              <a:t>Jeff is a data person – head of</a:t>
            </a:r>
            <a:r>
              <a:rPr lang="en-GB" baseline="0" dirty="0" smtClean="0"/>
              <a:t> BI, head of analytics, CIO – pick a title but data dominates his thoughts, in fact getting value from data dominates his thoughts.</a:t>
            </a:r>
          </a:p>
          <a:p>
            <a:r>
              <a:rPr lang="en-GB" baseline="0" dirty="0" smtClean="0"/>
              <a:t>Jeff has a suit in his life – Jeff </a:t>
            </a:r>
            <a:r>
              <a:rPr lang="en-GB" b="1" baseline="0" dirty="0" smtClean="0"/>
              <a:t>I want</a:t>
            </a:r>
            <a:r>
              <a:rPr lang="en-GB" baseline="0" dirty="0" smtClean="0"/>
              <a:t> to improve sales, grow revenue, make things more efficient, make our customer happier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556-DC4D-45A1-898E-AFC22C41B2C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7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C769-320F-4BB8-B633-2DF295114C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492-4F1C-4204-84CF-E805AA6C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4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C769-320F-4BB8-B633-2DF295114C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492-4F1C-4204-84CF-E805AA6C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83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C769-320F-4BB8-B633-2DF295114C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492-4F1C-4204-84CF-E805AA6C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5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C769-320F-4BB8-B633-2DF295114C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492-4F1C-4204-84CF-E805AA6C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8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C769-320F-4BB8-B633-2DF295114C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492-4F1C-4204-84CF-E805AA6C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C769-320F-4BB8-B633-2DF295114C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492-4F1C-4204-84CF-E805AA6C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8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C769-320F-4BB8-B633-2DF295114C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492-4F1C-4204-84CF-E805AA6C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3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C769-320F-4BB8-B633-2DF295114C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492-4F1C-4204-84CF-E805AA6C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4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C769-320F-4BB8-B633-2DF295114C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492-4F1C-4204-84CF-E805AA6C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C769-320F-4BB8-B633-2DF295114C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492-4F1C-4204-84CF-E805AA6C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30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C769-320F-4BB8-B633-2DF295114C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4492-4F1C-4204-84CF-E805AA6C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5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1C769-320F-4BB8-B633-2DF295114C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4492-4F1C-4204-84CF-E805AA6C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1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4.png"/><Relationship Id="rId5" Type="http://schemas.openxmlformats.org/officeDocument/2006/relationships/image" Target="../media/image29.jpeg"/><Relationship Id="rId10" Type="http://schemas.openxmlformats.org/officeDocument/2006/relationships/hyperlink" Target="http://www.datawatch.com/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earch?q=#Hadumping&amp;src=has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https://twitter.com/search?q=#BigData&amp;src=hash" TargetMode="External"/><Relationship Id="rId4" Type="http://schemas.openxmlformats.org/officeDocument/2006/relationships/hyperlink" Target="https://twitter.com/search?q=#Hadoop&amp;src=has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hyperlink" Target="http://www.r-project.org/index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tiff"/><Relationship Id="rId7" Type="http://schemas.openxmlformats.org/officeDocument/2006/relationships/image" Target="../media/image68.png"/><Relationship Id="rId12" Type="http://schemas.openxmlformats.org/officeDocument/2006/relationships/image" Target="../media/image73.emf"/><Relationship Id="rId17" Type="http://schemas.openxmlformats.org/officeDocument/2006/relationships/image" Target="../media/image78.emf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emf"/><Relationship Id="rId15" Type="http://schemas.openxmlformats.org/officeDocument/2006/relationships/image" Target="../media/image76.emf"/><Relationship Id="rId10" Type="http://schemas.openxmlformats.org/officeDocument/2006/relationships/image" Target="../media/image71.emf"/><Relationship Id="rId19" Type="http://schemas.microsoft.com/office/2007/relationships/hdphoto" Target="../media/hdphoto2.wdp"/><Relationship Id="rId4" Type="http://schemas.openxmlformats.org/officeDocument/2006/relationships/image" Target="../media/image65.png"/><Relationship Id="rId9" Type="http://schemas.openxmlformats.org/officeDocument/2006/relationships/image" Target="../media/image70.emf"/><Relationship Id="rId14" Type="http://schemas.openxmlformats.org/officeDocument/2006/relationships/image" Target="../media/image7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8.jpeg"/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12" Type="http://schemas.openxmlformats.org/officeDocument/2006/relationships/hyperlink" Target="mailto:steve@mmicomm.com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hyperlink" Target="mailto:paul.groom@kognitio.com" TargetMode="External"/><Relationship Id="rId5" Type="http://schemas.openxmlformats.org/officeDocument/2006/relationships/image" Target="../media/image83.png"/><Relationship Id="rId10" Type="http://schemas.openxmlformats.org/officeDocument/2006/relationships/hyperlink" Target="mailto:michael.hiskey@kognitio.com" TargetMode="External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01.i.aliimg.com/photo/v0/469346399/4GB_Dram_Memory_for_desk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3046606"/>
            <a:ext cx="8088833" cy="60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6" y="1844824"/>
            <a:ext cx="9145016" cy="1470025"/>
          </a:xfrm>
        </p:spPr>
        <p:txBody>
          <a:bodyPr>
            <a:noAutofit/>
          </a:bodyPr>
          <a:lstStyle/>
          <a:p>
            <a:r>
              <a:rPr lang="en-GB" sz="4800" dirty="0" smtClean="0"/>
              <a:t>SQL on Hadoop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948264" y="6281333"/>
            <a:ext cx="20922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200" b="1" spc="-100" dirty="0" smtClean="0">
                <a:solidFill>
                  <a:srgbClr val="005CAB"/>
                </a:solidFill>
                <a:latin typeface="Bradley Hand ITC" pitchFamily="66" charset="0"/>
              </a:rPr>
              <a:t>Paul Groom</a:t>
            </a:r>
            <a:endParaRPr lang="en-GB" sz="3200" b="1" spc="-100" dirty="0">
              <a:solidFill>
                <a:srgbClr val="005CAB"/>
              </a:solidFill>
              <a:latin typeface="Bradley Hand ITC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44008" y="3522561"/>
            <a:ext cx="4139782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 smtClean="0"/>
              <a:t>RAM not Disk</a:t>
            </a:r>
            <a:endParaRPr lang="en-GB" sz="3600" dirty="0"/>
          </a:p>
        </p:txBody>
      </p:sp>
      <p:pic>
        <p:nvPicPr>
          <p:cNvPr id="3074" name="Picture 2" descr="http://www.cartersmounts.co.uk/ram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8975"/>
            <a:ext cx="3768353" cy="27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acc-philadelphia.org/wp-content/uploads/2012/01/qlikview-2d-and-3d-combin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65842"/>
            <a:ext cx="1581556" cy="11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aul.Groom\AppData\Local\Temp\2dvwtrpc.mm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20" y="2384475"/>
            <a:ext cx="1422836" cy="10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cdn.itpro.co.uk/images/front_picture_library_IT_Pro/dir_205/it_photo_102724_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163595" cy="11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lmDEjfP6ozuznb3ziS-IJLwYb1WbIoBwNDcenPSnLWiTU4uQrc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01877"/>
            <a:ext cx="2818780" cy="9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63251"/>
            <a:ext cx="2268604" cy="681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0911" y="1555894"/>
            <a:ext cx="3118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Dynamic access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065540" y="1973219"/>
            <a:ext cx="284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Drill unlimited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992" y="5389692"/>
            <a:ext cx="1446334" cy="8447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73223" y="41289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Data </a:t>
            </a:r>
            <a:r>
              <a:rPr lang="en-GB" dirty="0"/>
              <a:t>Discovery </a:t>
            </a:r>
            <a:r>
              <a:rPr lang="en-GB" dirty="0" smtClean="0"/>
              <a:t>tools</a:t>
            </a:r>
            <a:endParaRPr lang="en-GB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28215"/>
            <a:ext cx="1710421" cy="54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ome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2"/>
          <a:stretch/>
        </p:blipFill>
        <p:spPr bwMode="auto">
          <a:xfrm>
            <a:off x="945403" y="4795861"/>
            <a:ext cx="3955711" cy="5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ct.syr.edu/wp-content/uploads/Excel_2013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09" y="3466775"/>
            <a:ext cx="1455355" cy="14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08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[Intelligence] Desires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76996" y="1942607"/>
            <a:ext cx="197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More timely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37476" y="2503156"/>
            <a:ext cx="22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Lower latency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75530" y="3624254"/>
            <a:ext cx="2639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More granularity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88661" y="4184803"/>
            <a:ext cx="182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More users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4190071"/>
            <a:ext cx="1909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interactions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01193" y="3063705"/>
            <a:ext cx="2839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Richer </a:t>
            </a:r>
            <a:r>
              <a:rPr lang="en-GB" sz="2800" dirty="0"/>
              <a:t>d</a:t>
            </a:r>
            <a:r>
              <a:rPr lang="en-GB" sz="2800" dirty="0" smtClean="0"/>
              <a:t>ata model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1356" y="4745354"/>
            <a:ext cx="182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Self service</a:t>
            </a:r>
            <a:endParaRPr lang="en-GB" sz="2800" dirty="0"/>
          </a:p>
        </p:txBody>
      </p:sp>
      <p:pic>
        <p:nvPicPr>
          <p:cNvPr id="14" name="Picture 13" descr="reporting_4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30" y="3624254"/>
            <a:ext cx="4536504" cy="330004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191250" y="4361310"/>
            <a:ext cx="705117" cy="248790"/>
          </a:xfrm>
          <a:custGeom>
            <a:avLst/>
            <a:gdLst>
              <a:gd name="connsiteX0" fmla="*/ 0 w 705117"/>
              <a:gd name="connsiteY0" fmla="*/ 248790 h 248790"/>
              <a:gd name="connsiteX1" fmla="*/ 95250 w 705117"/>
              <a:gd name="connsiteY1" fmla="*/ 134490 h 248790"/>
              <a:gd name="connsiteX2" fmla="*/ 133350 w 705117"/>
              <a:gd name="connsiteY2" fmla="*/ 58290 h 248790"/>
              <a:gd name="connsiteX3" fmla="*/ 171450 w 705117"/>
              <a:gd name="connsiteY3" fmla="*/ 1140 h 248790"/>
              <a:gd name="connsiteX4" fmla="*/ 190500 w 705117"/>
              <a:gd name="connsiteY4" fmla="*/ 191640 h 248790"/>
              <a:gd name="connsiteX5" fmla="*/ 266700 w 705117"/>
              <a:gd name="connsiteY5" fmla="*/ 77340 h 248790"/>
              <a:gd name="connsiteX6" fmla="*/ 285750 w 705117"/>
              <a:gd name="connsiteY6" fmla="*/ 1140 h 248790"/>
              <a:gd name="connsiteX7" fmla="*/ 304800 w 705117"/>
              <a:gd name="connsiteY7" fmla="*/ 58290 h 248790"/>
              <a:gd name="connsiteX8" fmla="*/ 323850 w 705117"/>
              <a:gd name="connsiteY8" fmla="*/ 210690 h 248790"/>
              <a:gd name="connsiteX9" fmla="*/ 381000 w 705117"/>
              <a:gd name="connsiteY9" fmla="*/ 229740 h 248790"/>
              <a:gd name="connsiteX10" fmla="*/ 438150 w 705117"/>
              <a:gd name="connsiteY10" fmla="*/ 210690 h 248790"/>
              <a:gd name="connsiteX11" fmla="*/ 476250 w 705117"/>
              <a:gd name="connsiteY11" fmla="*/ 153540 h 248790"/>
              <a:gd name="connsiteX12" fmla="*/ 495300 w 705117"/>
              <a:gd name="connsiteY12" fmla="*/ 96390 h 248790"/>
              <a:gd name="connsiteX13" fmla="*/ 552450 w 705117"/>
              <a:gd name="connsiteY13" fmla="*/ 134490 h 248790"/>
              <a:gd name="connsiteX14" fmla="*/ 590550 w 705117"/>
              <a:gd name="connsiteY14" fmla="*/ 58290 h 248790"/>
              <a:gd name="connsiteX15" fmla="*/ 609600 w 705117"/>
              <a:gd name="connsiteY15" fmla="*/ 1140 h 248790"/>
              <a:gd name="connsiteX16" fmla="*/ 628650 w 705117"/>
              <a:gd name="connsiteY16" fmla="*/ 77340 h 248790"/>
              <a:gd name="connsiteX17" fmla="*/ 647700 w 705117"/>
              <a:gd name="connsiteY17" fmla="*/ 134490 h 248790"/>
              <a:gd name="connsiteX18" fmla="*/ 685800 w 705117"/>
              <a:gd name="connsiteY18" fmla="*/ 77340 h 248790"/>
              <a:gd name="connsiteX19" fmla="*/ 704850 w 705117"/>
              <a:gd name="connsiteY19" fmla="*/ 172590 h 2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5117" h="248790">
                <a:moveTo>
                  <a:pt x="0" y="248790"/>
                </a:moveTo>
                <a:cubicBezTo>
                  <a:pt x="31750" y="210690"/>
                  <a:pt x="66809" y="175120"/>
                  <a:pt x="95250" y="134490"/>
                </a:cubicBezTo>
                <a:cubicBezTo>
                  <a:pt x="111535" y="111225"/>
                  <a:pt x="119261" y="82946"/>
                  <a:pt x="133350" y="58290"/>
                </a:cubicBezTo>
                <a:cubicBezTo>
                  <a:pt x="144709" y="38411"/>
                  <a:pt x="158750" y="20190"/>
                  <a:pt x="171450" y="1140"/>
                </a:cubicBezTo>
                <a:cubicBezTo>
                  <a:pt x="177800" y="64640"/>
                  <a:pt x="140668" y="151774"/>
                  <a:pt x="190500" y="191640"/>
                </a:cubicBezTo>
                <a:cubicBezTo>
                  <a:pt x="226256" y="220245"/>
                  <a:pt x="266700" y="77340"/>
                  <a:pt x="266700" y="77340"/>
                </a:cubicBezTo>
                <a:cubicBezTo>
                  <a:pt x="273050" y="51940"/>
                  <a:pt x="262332" y="12849"/>
                  <a:pt x="285750" y="1140"/>
                </a:cubicBezTo>
                <a:cubicBezTo>
                  <a:pt x="303711" y="-7840"/>
                  <a:pt x="301208" y="38533"/>
                  <a:pt x="304800" y="58290"/>
                </a:cubicBezTo>
                <a:cubicBezTo>
                  <a:pt x="313958" y="108660"/>
                  <a:pt x="317500" y="159890"/>
                  <a:pt x="323850" y="210690"/>
                </a:cubicBezTo>
                <a:cubicBezTo>
                  <a:pt x="407550" y="85140"/>
                  <a:pt x="320860" y="184635"/>
                  <a:pt x="381000" y="229740"/>
                </a:cubicBezTo>
                <a:cubicBezTo>
                  <a:pt x="397064" y="241788"/>
                  <a:pt x="419100" y="217040"/>
                  <a:pt x="438150" y="210690"/>
                </a:cubicBezTo>
                <a:cubicBezTo>
                  <a:pt x="450850" y="191640"/>
                  <a:pt x="466011" y="174018"/>
                  <a:pt x="476250" y="153540"/>
                </a:cubicBezTo>
                <a:cubicBezTo>
                  <a:pt x="485230" y="135579"/>
                  <a:pt x="475819" y="101260"/>
                  <a:pt x="495300" y="96390"/>
                </a:cubicBezTo>
                <a:cubicBezTo>
                  <a:pt x="517512" y="90837"/>
                  <a:pt x="533400" y="121790"/>
                  <a:pt x="552450" y="134490"/>
                </a:cubicBezTo>
                <a:cubicBezTo>
                  <a:pt x="565150" y="109090"/>
                  <a:pt x="579363" y="84392"/>
                  <a:pt x="590550" y="58290"/>
                </a:cubicBezTo>
                <a:cubicBezTo>
                  <a:pt x="598460" y="39833"/>
                  <a:pt x="591639" y="-7840"/>
                  <a:pt x="609600" y="1140"/>
                </a:cubicBezTo>
                <a:cubicBezTo>
                  <a:pt x="633018" y="12849"/>
                  <a:pt x="621457" y="52166"/>
                  <a:pt x="628650" y="77340"/>
                </a:cubicBezTo>
                <a:cubicBezTo>
                  <a:pt x="634167" y="96648"/>
                  <a:pt x="641350" y="115440"/>
                  <a:pt x="647700" y="134490"/>
                </a:cubicBezTo>
                <a:cubicBezTo>
                  <a:pt x="660400" y="115440"/>
                  <a:pt x="662905" y="77340"/>
                  <a:pt x="685800" y="77340"/>
                </a:cubicBezTo>
                <a:cubicBezTo>
                  <a:pt x="708866" y="77340"/>
                  <a:pt x="704850" y="158174"/>
                  <a:pt x="704850" y="17259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/>
      <p:bldP spid="1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llthingsd.com/files/2011/06/elephant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312368" cy="23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99" y="1628800"/>
            <a:ext cx="8793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“What  percentage of business </a:t>
            </a:r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pertinent</a:t>
            </a:r>
            <a:r>
              <a:rPr lang="en-GB" sz="3600" dirty="0" smtClean="0"/>
              <a:t> data </a:t>
            </a:r>
            <a:br>
              <a:rPr lang="en-GB" sz="3600" dirty="0" smtClean="0"/>
            </a:br>
            <a:r>
              <a:rPr lang="en-GB" sz="3600" dirty="0" smtClean="0"/>
              <a:t>      is in </a:t>
            </a:r>
            <a:r>
              <a:rPr lang="en-GB" sz="3600" u="sng" dirty="0" smtClean="0"/>
              <a:t>your</a:t>
            </a:r>
            <a:r>
              <a:rPr lang="en-GB" sz="3600" dirty="0" smtClean="0"/>
              <a:t> Hadoop today?”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21656" y="4365104"/>
            <a:ext cx="7727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How will </a:t>
            </a:r>
            <a:r>
              <a:rPr lang="en-GB" sz="3600" u="sng" dirty="0" smtClean="0"/>
              <a:t>you</a:t>
            </a:r>
            <a:r>
              <a:rPr lang="en-GB" sz="3600" dirty="0" smtClean="0"/>
              <a:t> improve that percentage?”</a:t>
            </a:r>
            <a:endParaRPr lang="en-GB" sz="3600" dirty="0"/>
          </a:p>
        </p:txBody>
      </p:sp>
      <p:pic>
        <p:nvPicPr>
          <p:cNvPr id="10242" name="Picture 2" descr="http://support.sas.com/documentation/cdl/en/graphref/65004/HTML/default/images/speedomet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0" t="8792" r="26587" b="32766"/>
          <a:stretch/>
        </p:blipFill>
        <p:spPr bwMode="auto">
          <a:xfrm>
            <a:off x="5796136" y="2641208"/>
            <a:ext cx="2448272" cy="153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3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.Groom\AppData\Local\Temp\hbwn0dcm.3q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5941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478" y="4725144"/>
            <a:ext cx="727280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Merv</a:t>
            </a:r>
            <a:r>
              <a:rPr lang="en-GB" sz="2400" b="1" dirty="0" smtClean="0"/>
              <a:t> Adrian  @</a:t>
            </a:r>
            <a:r>
              <a:rPr lang="en-GB" sz="2400" b="1" dirty="0" err="1" smtClean="0"/>
              <a:t>merv</a:t>
            </a:r>
            <a:endParaRPr lang="en-GB" sz="2400" b="1" dirty="0" smtClean="0"/>
          </a:p>
          <a:p>
            <a:r>
              <a:rPr lang="en-GB" sz="2400" b="1" u="sng" dirty="0">
                <a:solidFill>
                  <a:srgbClr val="0000FF"/>
                </a:solidFill>
              </a:rPr>
              <a:t>@</a:t>
            </a:r>
            <a:r>
              <a:rPr lang="en-GB" sz="2400" b="1" u="sng" dirty="0" err="1">
                <a:solidFill>
                  <a:srgbClr val="0000FF"/>
                </a:solidFill>
              </a:rPr>
              <a:t>ratesberger</a:t>
            </a:r>
            <a:r>
              <a:rPr lang="en-GB" sz="2400" b="1" u="sng" dirty="0"/>
              <a:t> </a:t>
            </a:r>
            <a:r>
              <a:rPr lang="en-GB" sz="2400" dirty="0"/>
              <a:t>mindless </a:t>
            </a:r>
            <a:r>
              <a:rPr lang="en-GB" sz="2400" strike="sngStrike" dirty="0" smtClean="0">
                <a:hlinkClick r:id="rId3"/>
              </a:rPr>
              <a:t>#</a:t>
            </a:r>
            <a:r>
              <a:rPr lang="en-GB" sz="2400" b="1" dirty="0" err="1" smtClean="0">
                <a:hlinkClick r:id="rId3"/>
              </a:rPr>
              <a:t>Hadumping</a:t>
            </a:r>
            <a:r>
              <a:rPr lang="en-GB" sz="2400" dirty="0" smtClean="0"/>
              <a:t> is IT's equivalent of fast food - and just as well-balanced. Forethought and planning still matter.      </a:t>
            </a:r>
            <a:r>
              <a:rPr lang="pt-BR" sz="2400" dirty="0" smtClean="0"/>
              <a:t>8:43 PM - 12 Mar 13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732426"/>
            <a:ext cx="748883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Oliver </a:t>
            </a:r>
            <a:r>
              <a:rPr lang="en-GB" sz="2400" b="1" dirty="0" err="1" smtClean="0"/>
              <a:t>Ratzesberger</a:t>
            </a:r>
            <a:r>
              <a:rPr lang="en-GB" sz="2400" b="1" dirty="0" smtClean="0"/>
              <a:t>  @</a:t>
            </a:r>
            <a:r>
              <a:rPr lang="en-GB" sz="2400" b="1" dirty="0" err="1" smtClean="0"/>
              <a:t>ratesberger</a:t>
            </a:r>
            <a:endParaRPr lang="en-GB" sz="2400" b="1" dirty="0" smtClean="0"/>
          </a:p>
          <a:p>
            <a:r>
              <a:rPr lang="en-GB" sz="2400" dirty="0" smtClean="0"/>
              <a:t>Too much talk about </a:t>
            </a:r>
            <a:r>
              <a:rPr lang="en-GB" sz="2400" strike="sngStrike" dirty="0" smtClean="0">
                <a:hlinkClick r:id="rId4"/>
              </a:rPr>
              <a:t>#</a:t>
            </a:r>
            <a:r>
              <a:rPr lang="en-GB" sz="2400" b="1" dirty="0" smtClean="0">
                <a:hlinkClick r:id="rId4"/>
              </a:rPr>
              <a:t>Hadoop</a:t>
            </a:r>
            <a:r>
              <a:rPr lang="en-GB" sz="2400" dirty="0" smtClean="0"/>
              <a:t> being the end of ETL and then turned into the corporate </a:t>
            </a:r>
            <a:r>
              <a:rPr lang="en-GB" sz="2400" strike="sngStrike" dirty="0" smtClean="0">
                <a:hlinkClick r:id="rId5"/>
              </a:rPr>
              <a:t>#</a:t>
            </a:r>
            <a:r>
              <a:rPr lang="en-GB" sz="2400" b="1" dirty="0" err="1" smtClean="0">
                <a:hlinkClick r:id="rId5"/>
              </a:rPr>
              <a:t>BigData</a:t>
            </a:r>
            <a:r>
              <a:rPr lang="en-GB" sz="2400" dirty="0" smtClean="0"/>
              <a:t> dumpster.          </a:t>
            </a:r>
          </a:p>
          <a:p>
            <a:r>
              <a:rPr lang="pt-BR" sz="2400" dirty="0" smtClean="0"/>
              <a:t>8:40 PM - 12 Mar 13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2912" y="1078885"/>
            <a:ext cx="6929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But…</a:t>
            </a:r>
            <a:br>
              <a:rPr lang="en-GB" sz="4000" dirty="0" smtClean="0"/>
            </a:br>
            <a:r>
              <a:rPr lang="en-GB" sz="4000" dirty="0" smtClean="0"/>
              <a:t>             Are you just </a:t>
            </a:r>
            <a:r>
              <a:rPr lang="en-GB" sz="4000" dirty="0" err="1" smtClean="0"/>
              <a:t>Hadumping</a:t>
            </a:r>
            <a:r>
              <a:rPr lang="en-GB" sz="4000" dirty="0" smtClean="0"/>
              <a:t>?</a:t>
            </a:r>
            <a:endParaRPr lang="en-GB" sz="4000" dirty="0"/>
          </a:p>
        </p:txBody>
      </p:sp>
      <p:pic>
        <p:nvPicPr>
          <p:cNvPr id="2050" name="Picture 2" descr="http://www.lifelock.com/education/id-theft-types/images/dumpster-div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150"/>
            <a:ext cx="24384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8175746">
            <a:off x="8362792" y="894218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data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UgjYBbrtlws/TsBcBqovhwI/AAAAAAAAEEQ/KrMXYvUTPxM/s1600/bearcreaklake112011-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8" y="1038510"/>
            <a:ext cx="5289834" cy="35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llthingsd.com/files/2011/06/elephant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0411"/>
            <a:ext cx="1662675" cy="11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5788" y="6019540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Hadumping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4581128"/>
            <a:ext cx="1800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Data Lake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2747020"/>
            <a:ext cx="3921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E</a:t>
            </a:r>
            <a:r>
              <a:rPr lang="en-GB" sz="3200" dirty="0" smtClean="0"/>
              <a:t>nterprise Integration</a:t>
            </a:r>
            <a:endParaRPr lang="en-GB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773138" y="3573016"/>
            <a:ext cx="3895206" cy="27389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9618" y="5110753"/>
            <a:ext cx="2048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Awareness &amp; </a:t>
            </a:r>
          </a:p>
          <a:p>
            <a:r>
              <a:rPr lang="en-GB" sz="2000" dirty="0" smtClean="0"/>
              <a:t>Structured Access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98111" y="4536952"/>
            <a:ext cx="2131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Investigative effort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217" y="5840039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Planning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42573" y="3789040"/>
            <a:ext cx="761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Value</a:t>
            </a:r>
            <a:endParaRPr lang="en-GB" sz="2000" dirty="0"/>
          </a:p>
        </p:txBody>
      </p:sp>
      <p:pic>
        <p:nvPicPr>
          <p:cNvPr id="4098" name="Picture 2" descr="http://www.exchangewire.com/images/2012/07/connectedt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36" y="-243408"/>
            <a:ext cx="3891364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66885" y="4194084"/>
            <a:ext cx="1328903" cy="1456729"/>
            <a:chOff x="166885" y="4194084"/>
            <a:chExt cx="1328903" cy="1456729"/>
          </a:xfrm>
        </p:grpSpPr>
        <p:sp>
          <p:nvSpPr>
            <p:cNvPr id="7" name="Oval 6"/>
            <p:cNvSpPr/>
            <p:nvPr/>
          </p:nvSpPr>
          <p:spPr>
            <a:xfrm>
              <a:off x="620478" y="4194084"/>
              <a:ext cx="360040" cy="3600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rapezoid 5"/>
            <p:cNvSpPr/>
            <p:nvPr/>
          </p:nvSpPr>
          <p:spPr>
            <a:xfrm>
              <a:off x="166885" y="4570693"/>
              <a:ext cx="1328903" cy="1080120"/>
            </a:xfrm>
            <a:prstGeom prst="trapezoid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Data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1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31348"/>
            <a:ext cx="7457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So…</a:t>
            </a:r>
            <a:br>
              <a:rPr lang="en-GB" sz="4800" dirty="0" smtClean="0"/>
            </a:br>
            <a:r>
              <a:rPr lang="en-GB" sz="4800" dirty="0" smtClean="0"/>
              <a:t>             engage with that data</a:t>
            </a:r>
            <a:endParaRPr lang="en-GB" sz="4800" dirty="0"/>
          </a:p>
        </p:txBody>
      </p:sp>
      <p:pic>
        <p:nvPicPr>
          <p:cNvPr id="1026" name="Picture 2" descr="http://www.managemyproperty.com/bin/img/uploads/Woman-with-magnifying-g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68760"/>
            <a:ext cx="815601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…but </a:t>
            </a:r>
            <a:r>
              <a:rPr lang="en-GB" sz="6600" dirty="0" err="1" smtClean="0"/>
              <a:t>Hadoop</a:t>
            </a:r>
            <a:r>
              <a:rPr lang="en-GB" sz="6600" dirty="0" smtClean="0"/>
              <a:t> too slow </a:t>
            </a:r>
          </a:p>
          <a:p>
            <a:r>
              <a:rPr lang="en-GB" sz="6600" dirty="0" smtClean="0"/>
              <a:t>for interactive BI</a:t>
            </a:r>
            <a:endParaRPr lang="en-GB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182179"/>
            <a:ext cx="727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600"/>
            </a:lvl1pPr>
          </a:lstStyle>
          <a:p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</a:rPr>
              <a:t>…loss of train-of-thought</a:t>
            </a:r>
            <a:endParaRPr lang="en-GB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96652"/>
            <a:ext cx="1512457" cy="19964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114201" y="368558"/>
            <a:ext cx="1405179" cy="1947952"/>
            <a:chOff x="5114201" y="368558"/>
            <a:chExt cx="1405179" cy="1947952"/>
          </a:xfrm>
        </p:grpSpPr>
        <p:sp>
          <p:nvSpPr>
            <p:cNvPr id="5" name="TextBox 4"/>
            <p:cNvSpPr txBox="1"/>
            <p:nvPr/>
          </p:nvSpPr>
          <p:spPr>
            <a:xfrm>
              <a:off x="5146760" y="368558"/>
              <a:ext cx="137262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600" dirty="0" smtClean="0"/>
                <a:t>still</a:t>
              </a:r>
              <a:endParaRPr lang="en-GB" sz="66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5114201" y="1268760"/>
              <a:ext cx="465911" cy="1047750"/>
            </a:xfrm>
            <a:custGeom>
              <a:avLst/>
              <a:gdLst>
                <a:gd name="connsiteX0" fmla="*/ 408761 w 465911"/>
                <a:gd name="connsiteY0" fmla="*/ 0 h 1047750"/>
                <a:gd name="connsiteX1" fmla="*/ 389711 w 465911"/>
                <a:gd name="connsiteY1" fmla="*/ 228600 h 1047750"/>
                <a:gd name="connsiteX2" fmla="*/ 332561 w 465911"/>
                <a:gd name="connsiteY2" fmla="*/ 438150 h 1047750"/>
                <a:gd name="connsiteX3" fmla="*/ 313511 w 465911"/>
                <a:gd name="connsiteY3" fmla="*/ 514350 h 1047750"/>
                <a:gd name="connsiteX4" fmla="*/ 275411 w 465911"/>
                <a:gd name="connsiteY4" fmla="*/ 628650 h 1047750"/>
                <a:gd name="connsiteX5" fmla="*/ 237311 w 465911"/>
                <a:gd name="connsiteY5" fmla="*/ 838200 h 1047750"/>
                <a:gd name="connsiteX6" fmla="*/ 218261 w 465911"/>
                <a:gd name="connsiteY6" fmla="*/ 895350 h 1047750"/>
                <a:gd name="connsiteX7" fmla="*/ 142061 w 465911"/>
                <a:gd name="connsiteY7" fmla="*/ 1009650 h 1047750"/>
                <a:gd name="connsiteX8" fmla="*/ 84911 w 465911"/>
                <a:gd name="connsiteY8" fmla="*/ 1047750 h 1047750"/>
                <a:gd name="connsiteX9" fmla="*/ 8711 w 465911"/>
                <a:gd name="connsiteY9" fmla="*/ 1028700 h 1047750"/>
                <a:gd name="connsiteX10" fmla="*/ 27761 w 465911"/>
                <a:gd name="connsiteY10" fmla="*/ 933450 h 1047750"/>
                <a:gd name="connsiteX11" fmla="*/ 389711 w 465911"/>
                <a:gd name="connsiteY11" fmla="*/ 952500 h 1047750"/>
                <a:gd name="connsiteX12" fmla="*/ 408761 w 465911"/>
                <a:gd name="connsiteY12" fmla="*/ 1009650 h 1047750"/>
                <a:gd name="connsiteX13" fmla="*/ 465911 w 465911"/>
                <a:gd name="connsiteY13" fmla="*/ 102870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11" h="1047750">
                  <a:moveTo>
                    <a:pt x="408761" y="0"/>
                  </a:moveTo>
                  <a:cubicBezTo>
                    <a:pt x="402411" y="76200"/>
                    <a:pt x="401054" y="152982"/>
                    <a:pt x="389711" y="228600"/>
                  </a:cubicBezTo>
                  <a:cubicBezTo>
                    <a:pt x="368265" y="371575"/>
                    <a:pt x="359916" y="342408"/>
                    <a:pt x="332561" y="438150"/>
                  </a:cubicBezTo>
                  <a:cubicBezTo>
                    <a:pt x="325368" y="463324"/>
                    <a:pt x="321034" y="489272"/>
                    <a:pt x="313511" y="514350"/>
                  </a:cubicBezTo>
                  <a:cubicBezTo>
                    <a:pt x="301971" y="552817"/>
                    <a:pt x="282013" y="589036"/>
                    <a:pt x="275411" y="628650"/>
                  </a:cubicBezTo>
                  <a:cubicBezTo>
                    <a:pt x="266919" y="679603"/>
                    <a:pt x="250624" y="784950"/>
                    <a:pt x="237311" y="838200"/>
                  </a:cubicBezTo>
                  <a:cubicBezTo>
                    <a:pt x="232441" y="857681"/>
                    <a:pt x="228013" y="877797"/>
                    <a:pt x="218261" y="895350"/>
                  </a:cubicBezTo>
                  <a:cubicBezTo>
                    <a:pt x="196023" y="935378"/>
                    <a:pt x="180161" y="984250"/>
                    <a:pt x="142061" y="1009650"/>
                  </a:cubicBezTo>
                  <a:lnTo>
                    <a:pt x="84911" y="1047750"/>
                  </a:lnTo>
                  <a:cubicBezTo>
                    <a:pt x="59511" y="1041400"/>
                    <a:pt x="20420" y="1052118"/>
                    <a:pt x="8711" y="1028700"/>
                  </a:cubicBezTo>
                  <a:cubicBezTo>
                    <a:pt x="-5769" y="999740"/>
                    <a:pt x="-3989" y="939800"/>
                    <a:pt x="27761" y="933450"/>
                  </a:cubicBezTo>
                  <a:cubicBezTo>
                    <a:pt x="146232" y="909756"/>
                    <a:pt x="269061" y="946150"/>
                    <a:pt x="389711" y="952500"/>
                  </a:cubicBezTo>
                  <a:cubicBezTo>
                    <a:pt x="396061" y="971550"/>
                    <a:pt x="394562" y="995451"/>
                    <a:pt x="408761" y="1009650"/>
                  </a:cubicBezTo>
                  <a:cubicBezTo>
                    <a:pt x="422960" y="1023849"/>
                    <a:pt x="465911" y="1028700"/>
                    <a:pt x="465911" y="102870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474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Business [Intelligence] Desires</a:t>
            </a:r>
            <a:br>
              <a:rPr lang="en-GB" dirty="0" smtClean="0"/>
            </a:br>
            <a:r>
              <a:rPr lang="en-GB" dirty="0" smtClean="0"/>
              <a:t>in relation to Big Data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16" y="1942607"/>
            <a:ext cx="461552" cy="461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24" y="3116530"/>
            <a:ext cx="474684" cy="3560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12" y="2498502"/>
            <a:ext cx="461552" cy="461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0" y="3654645"/>
            <a:ext cx="474684" cy="3560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3688" y="1942607"/>
            <a:ext cx="197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More timely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424168" y="2503156"/>
            <a:ext cx="22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Lower latency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62222" y="3624254"/>
            <a:ext cx="2639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More granularity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475353" y="4184803"/>
            <a:ext cx="182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More users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191023" y="4190071"/>
            <a:ext cx="1909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interactions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087885" y="3063705"/>
            <a:ext cx="2839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Richer </a:t>
            </a:r>
            <a:r>
              <a:rPr lang="en-GB" sz="2800" dirty="0"/>
              <a:t>d</a:t>
            </a:r>
            <a:r>
              <a:rPr lang="en-GB" sz="2800" dirty="0" smtClean="0"/>
              <a:t>ata model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228048" y="4745354"/>
            <a:ext cx="182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Self service</a:t>
            </a:r>
            <a:endParaRPr lang="en-GB" sz="2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96" y="4191584"/>
            <a:ext cx="461552" cy="461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41" y="4653136"/>
            <a:ext cx="720619" cy="674980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5508104" y="4361310"/>
            <a:ext cx="705117" cy="248790"/>
          </a:xfrm>
          <a:custGeom>
            <a:avLst/>
            <a:gdLst>
              <a:gd name="connsiteX0" fmla="*/ 0 w 705117"/>
              <a:gd name="connsiteY0" fmla="*/ 248790 h 248790"/>
              <a:gd name="connsiteX1" fmla="*/ 95250 w 705117"/>
              <a:gd name="connsiteY1" fmla="*/ 134490 h 248790"/>
              <a:gd name="connsiteX2" fmla="*/ 133350 w 705117"/>
              <a:gd name="connsiteY2" fmla="*/ 58290 h 248790"/>
              <a:gd name="connsiteX3" fmla="*/ 171450 w 705117"/>
              <a:gd name="connsiteY3" fmla="*/ 1140 h 248790"/>
              <a:gd name="connsiteX4" fmla="*/ 190500 w 705117"/>
              <a:gd name="connsiteY4" fmla="*/ 191640 h 248790"/>
              <a:gd name="connsiteX5" fmla="*/ 266700 w 705117"/>
              <a:gd name="connsiteY5" fmla="*/ 77340 h 248790"/>
              <a:gd name="connsiteX6" fmla="*/ 285750 w 705117"/>
              <a:gd name="connsiteY6" fmla="*/ 1140 h 248790"/>
              <a:gd name="connsiteX7" fmla="*/ 304800 w 705117"/>
              <a:gd name="connsiteY7" fmla="*/ 58290 h 248790"/>
              <a:gd name="connsiteX8" fmla="*/ 323850 w 705117"/>
              <a:gd name="connsiteY8" fmla="*/ 210690 h 248790"/>
              <a:gd name="connsiteX9" fmla="*/ 381000 w 705117"/>
              <a:gd name="connsiteY9" fmla="*/ 229740 h 248790"/>
              <a:gd name="connsiteX10" fmla="*/ 438150 w 705117"/>
              <a:gd name="connsiteY10" fmla="*/ 210690 h 248790"/>
              <a:gd name="connsiteX11" fmla="*/ 476250 w 705117"/>
              <a:gd name="connsiteY11" fmla="*/ 153540 h 248790"/>
              <a:gd name="connsiteX12" fmla="*/ 495300 w 705117"/>
              <a:gd name="connsiteY12" fmla="*/ 96390 h 248790"/>
              <a:gd name="connsiteX13" fmla="*/ 552450 w 705117"/>
              <a:gd name="connsiteY13" fmla="*/ 134490 h 248790"/>
              <a:gd name="connsiteX14" fmla="*/ 590550 w 705117"/>
              <a:gd name="connsiteY14" fmla="*/ 58290 h 248790"/>
              <a:gd name="connsiteX15" fmla="*/ 609600 w 705117"/>
              <a:gd name="connsiteY15" fmla="*/ 1140 h 248790"/>
              <a:gd name="connsiteX16" fmla="*/ 628650 w 705117"/>
              <a:gd name="connsiteY16" fmla="*/ 77340 h 248790"/>
              <a:gd name="connsiteX17" fmla="*/ 647700 w 705117"/>
              <a:gd name="connsiteY17" fmla="*/ 134490 h 248790"/>
              <a:gd name="connsiteX18" fmla="*/ 685800 w 705117"/>
              <a:gd name="connsiteY18" fmla="*/ 77340 h 248790"/>
              <a:gd name="connsiteX19" fmla="*/ 704850 w 705117"/>
              <a:gd name="connsiteY19" fmla="*/ 172590 h 2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5117" h="248790">
                <a:moveTo>
                  <a:pt x="0" y="248790"/>
                </a:moveTo>
                <a:cubicBezTo>
                  <a:pt x="31750" y="210690"/>
                  <a:pt x="66809" y="175120"/>
                  <a:pt x="95250" y="134490"/>
                </a:cubicBezTo>
                <a:cubicBezTo>
                  <a:pt x="111535" y="111225"/>
                  <a:pt x="119261" y="82946"/>
                  <a:pt x="133350" y="58290"/>
                </a:cubicBezTo>
                <a:cubicBezTo>
                  <a:pt x="144709" y="38411"/>
                  <a:pt x="158750" y="20190"/>
                  <a:pt x="171450" y="1140"/>
                </a:cubicBezTo>
                <a:cubicBezTo>
                  <a:pt x="177800" y="64640"/>
                  <a:pt x="140668" y="151774"/>
                  <a:pt x="190500" y="191640"/>
                </a:cubicBezTo>
                <a:cubicBezTo>
                  <a:pt x="226256" y="220245"/>
                  <a:pt x="266700" y="77340"/>
                  <a:pt x="266700" y="77340"/>
                </a:cubicBezTo>
                <a:cubicBezTo>
                  <a:pt x="273050" y="51940"/>
                  <a:pt x="262332" y="12849"/>
                  <a:pt x="285750" y="1140"/>
                </a:cubicBezTo>
                <a:cubicBezTo>
                  <a:pt x="303711" y="-7840"/>
                  <a:pt x="301208" y="38533"/>
                  <a:pt x="304800" y="58290"/>
                </a:cubicBezTo>
                <a:cubicBezTo>
                  <a:pt x="313958" y="108660"/>
                  <a:pt x="317500" y="159890"/>
                  <a:pt x="323850" y="210690"/>
                </a:cubicBezTo>
                <a:cubicBezTo>
                  <a:pt x="407550" y="85140"/>
                  <a:pt x="320860" y="184635"/>
                  <a:pt x="381000" y="229740"/>
                </a:cubicBezTo>
                <a:cubicBezTo>
                  <a:pt x="397064" y="241788"/>
                  <a:pt x="419100" y="217040"/>
                  <a:pt x="438150" y="210690"/>
                </a:cubicBezTo>
                <a:cubicBezTo>
                  <a:pt x="450850" y="191640"/>
                  <a:pt x="466011" y="174018"/>
                  <a:pt x="476250" y="153540"/>
                </a:cubicBezTo>
                <a:cubicBezTo>
                  <a:pt x="485230" y="135579"/>
                  <a:pt x="475819" y="101260"/>
                  <a:pt x="495300" y="96390"/>
                </a:cubicBezTo>
                <a:cubicBezTo>
                  <a:pt x="517512" y="90837"/>
                  <a:pt x="533400" y="121790"/>
                  <a:pt x="552450" y="134490"/>
                </a:cubicBezTo>
                <a:cubicBezTo>
                  <a:pt x="565150" y="109090"/>
                  <a:pt x="579363" y="84392"/>
                  <a:pt x="590550" y="58290"/>
                </a:cubicBezTo>
                <a:cubicBezTo>
                  <a:pt x="598460" y="39833"/>
                  <a:pt x="591639" y="-7840"/>
                  <a:pt x="609600" y="1140"/>
                </a:cubicBezTo>
                <a:cubicBezTo>
                  <a:pt x="633018" y="12849"/>
                  <a:pt x="621457" y="52166"/>
                  <a:pt x="628650" y="77340"/>
                </a:cubicBezTo>
                <a:cubicBezTo>
                  <a:pt x="634167" y="96648"/>
                  <a:pt x="641350" y="115440"/>
                  <a:pt x="647700" y="134490"/>
                </a:cubicBezTo>
                <a:cubicBezTo>
                  <a:pt x="660400" y="115440"/>
                  <a:pt x="662905" y="77340"/>
                  <a:pt x="685800" y="77340"/>
                </a:cubicBezTo>
                <a:cubicBezTo>
                  <a:pt x="708866" y="77340"/>
                  <a:pt x="704850" y="158174"/>
                  <a:pt x="704850" y="17259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signboom.com/weblog/images/images_2/2011/jenny/faucet/nendofaucet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24694"/>
            <a:ext cx="6840760" cy="54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soundwaves.usgs.gov/2009/05/FourTubesDEScv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328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10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ethicalconsumer.org/portals/0/images/reports/260414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44" y="227906"/>
            <a:ext cx="2127560" cy="212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154" y="2355466"/>
            <a:ext cx="844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Complex Analytics &amp; Data Science</a:t>
            </a:r>
            <a:endParaRPr lang="en-GB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7264" y="3272790"/>
            <a:ext cx="6219984" cy="907445"/>
          </a:xfrm>
        </p:spPr>
        <p:txBody>
          <a:bodyPr>
            <a:normAutofit/>
          </a:bodyPr>
          <a:lstStyle/>
          <a:p>
            <a:r>
              <a:rPr lang="en-GB" sz="4000" dirty="0"/>
              <a:t>m</a:t>
            </a:r>
            <a:r>
              <a:rPr lang="en-GB" sz="4000" dirty="0" smtClean="0"/>
              <a:t>ore math</a:t>
            </a:r>
            <a:endParaRPr lang="en-GB" sz="4000" dirty="0"/>
          </a:p>
        </p:txBody>
      </p:sp>
      <p:pic>
        <p:nvPicPr>
          <p:cNvPr id="6" name="Picture 5" descr="R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28" y="4796730"/>
            <a:ext cx="170545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24424" y="36606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…a lot more math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360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5" y="404664"/>
            <a:ext cx="6679755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It’s </a:t>
            </a:r>
            <a:r>
              <a:rPr lang="en-GB" dirty="0"/>
              <a:t>all about </a:t>
            </a:r>
            <a:r>
              <a:rPr lang="en-GB" dirty="0" smtClean="0"/>
              <a:t>getting work done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5496" y="1733055"/>
            <a:ext cx="3889611" cy="2274646"/>
            <a:chOff x="1274616" y="2464728"/>
            <a:chExt cx="3889611" cy="227464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295797" y="2464728"/>
              <a:ext cx="1315752" cy="22604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65486" y="2464728"/>
              <a:ext cx="2398741" cy="2274646"/>
              <a:chOff x="3286123" y="1636228"/>
              <a:chExt cx="2152193" cy="2095307"/>
            </a:xfrm>
            <a:solidFill>
              <a:schemeClr val="bg1"/>
            </a:solidFill>
          </p:grpSpPr>
          <p:sp>
            <p:nvSpPr>
              <p:cNvPr id="16" name="Arc 15"/>
              <p:cNvSpPr/>
              <p:nvPr/>
            </p:nvSpPr>
            <p:spPr bwMode="auto">
              <a:xfrm>
                <a:off x="3286125" y="2239617"/>
                <a:ext cx="914400" cy="914400"/>
              </a:xfrm>
              <a:prstGeom prst="arc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Arc 16"/>
              <p:cNvSpPr/>
              <p:nvPr/>
            </p:nvSpPr>
            <p:spPr bwMode="auto">
              <a:xfrm flipH="1">
                <a:off x="4503621" y="2239616"/>
                <a:ext cx="934693" cy="914400"/>
              </a:xfrm>
              <a:prstGeom prst="arc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Arc 17"/>
              <p:cNvSpPr/>
              <p:nvPr/>
            </p:nvSpPr>
            <p:spPr bwMode="auto">
              <a:xfrm rot="5400000">
                <a:off x="3279579" y="2233078"/>
                <a:ext cx="927486" cy="914398"/>
              </a:xfrm>
              <a:prstGeom prst="arc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Arc 18"/>
              <p:cNvSpPr/>
              <p:nvPr/>
            </p:nvSpPr>
            <p:spPr bwMode="auto">
              <a:xfrm rot="16200000" flipH="1">
                <a:off x="4510248" y="2225949"/>
                <a:ext cx="921441" cy="934694"/>
              </a:xfrm>
              <a:prstGeom prst="arc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Connector 19"/>
              <p:cNvCxnSpPr>
                <a:stCxn id="16" idx="0"/>
              </p:cNvCxnSpPr>
              <p:nvPr/>
            </p:nvCxnSpPr>
            <p:spPr bwMode="auto">
              <a:xfrm flipH="1" flipV="1">
                <a:off x="3740032" y="1643270"/>
                <a:ext cx="3293" cy="596347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H="1" flipV="1">
                <a:off x="4961049" y="1636228"/>
                <a:ext cx="3293" cy="596348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/>
              <p:cNvCxnSpPr>
                <a:stCxn id="18" idx="2"/>
              </p:cNvCxnSpPr>
              <p:nvPr/>
            </p:nvCxnSpPr>
            <p:spPr bwMode="auto">
              <a:xfrm>
                <a:off x="3743323" y="3154020"/>
                <a:ext cx="1486" cy="564431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4966132" y="3154018"/>
                <a:ext cx="0" cy="577517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4" name="Oval 23"/>
            <p:cNvSpPr/>
            <p:nvPr/>
          </p:nvSpPr>
          <p:spPr bwMode="auto">
            <a:xfrm>
              <a:off x="3759259" y="3143344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031567" y="3143344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876027" y="3430398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865662" y="3752123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031566" y="3943886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791170" y="4083571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045467" y="4259475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752183" y="4358153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958979" y="4509031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151226" y="2879704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886410" y="2921477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404645" y="2899946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637553" y="2893387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784635" y="2703545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74616" y="3356055"/>
              <a:ext cx="2981740" cy="4750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sz="2400" dirty="0" smtClean="0"/>
                <a:t>Bottlenecks</a:t>
              </a:r>
              <a:endParaRPr lang="en-GB" sz="2400" dirty="0"/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431767" y="2907590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045467" y="2667035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541576" y="2643773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306299" y="2599798"/>
              <a:ext cx="165905" cy="2121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35940" y="3259206"/>
            <a:ext cx="418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Used to be simple fetch of value</a:t>
            </a:r>
            <a:endParaRPr lang="en-GB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139952" y="2798593"/>
            <a:ext cx="2093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Tasks evolving: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2430" y="3830370"/>
            <a:ext cx="7445721" cy="2820639"/>
            <a:chOff x="1072430" y="3830370"/>
            <a:chExt cx="7445721" cy="2820639"/>
          </a:xfrm>
        </p:grpSpPr>
        <p:sp>
          <p:nvSpPr>
            <p:cNvPr id="45" name="TextBox 44"/>
            <p:cNvSpPr txBox="1"/>
            <p:nvPr/>
          </p:nvSpPr>
          <p:spPr>
            <a:xfrm>
              <a:off x="4694027" y="3830370"/>
              <a:ext cx="3483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Then </a:t>
              </a:r>
              <a:r>
                <a:rPr lang="en-GB" sz="2400" dirty="0" smtClean="0"/>
                <a:t>dynamic aggregation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36456" y="4338337"/>
              <a:ext cx="3381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Now complex algorithms!</a:t>
              </a:r>
              <a:endParaRPr lang="en-GB" sz="2400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072430" y="4241148"/>
              <a:ext cx="3889611" cy="2409861"/>
              <a:chOff x="1274616" y="2329513"/>
              <a:chExt cx="3889611" cy="2409861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3295797" y="2464728"/>
                <a:ext cx="1315752" cy="226044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2765486" y="2464728"/>
                <a:ext cx="2398741" cy="2274646"/>
                <a:chOff x="3286123" y="1636228"/>
                <a:chExt cx="2152193" cy="2095307"/>
              </a:xfrm>
              <a:solidFill>
                <a:schemeClr val="bg1"/>
              </a:solidFill>
            </p:grpSpPr>
            <p:sp>
              <p:nvSpPr>
                <p:cNvPr id="71" name="Arc 70"/>
                <p:cNvSpPr/>
                <p:nvPr/>
              </p:nvSpPr>
              <p:spPr bwMode="auto">
                <a:xfrm>
                  <a:off x="3286125" y="2239617"/>
                  <a:ext cx="914400" cy="914400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Arc 71"/>
                <p:cNvSpPr/>
                <p:nvPr/>
              </p:nvSpPr>
              <p:spPr bwMode="auto">
                <a:xfrm flipH="1">
                  <a:off x="4503621" y="2239616"/>
                  <a:ext cx="934693" cy="914400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Arc 72"/>
                <p:cNvSpPr/>
                <p:nvPr/>
              </p:nvSpPr>
              <p:spPr bwMode="auto">
                <a:xfrm rot="5400000">
                  <a:off x="3279579" y="2233078"/>
                  <a:ext cx="927486" cy="914398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Arc 73"/>
                <p:cNvSpPr/>
                <p:nvPr/>
              </p:nvSpPr>
              <p:spPr bwMode="auto">
                <a:xfrm rot="16200000" flipH="1">
                  <a:off x="4510248" y="2225949"/>
                  <a:ext cx="921441" cy="934694"/>
                </a:xfrm>
                <a:prstGeom prst="arc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5" name="Straight Connector 74"/>
                <p:cNvCxnSpPr>
                  <a:stCxn id="71" idx="0"/>
                </p:cNvCxnSpPr>
                <p:nvPr/>
              </p:nvCxnSpPr>
              <p:spPr bwMode="auto">
                <a:xfrm flipH="1" flipV="1">
                  <a:off x="3740032" y="1643270"/>
                  <a:ext cx="3293" cy="596347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6" name="Straight Connector 75"/>
                <p:cNvCxnSpPr/>
                <p:nvPr/>
              </p:nvCxnSpPr>
              <p:spPr bwMode="auto">
                <a:xfrm flipH="1" flipV="1">
                  <a:off x="4961049" y="1636228"/>
                  <a:ext cx="3293" cy="596348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7" name="Straight Connector 76"/>
                <p:cNvCxnSpPr>
                  <a:stCxn id="73" idx="2"/>
                </p:cNvCxnSpPr>
                <p:nvPr/>
              </p:nvCxnSpPr>
              <p:spPr bwMode="auto">
                <a:xfrm>
                  <a:off x="3743323" y="3154020"/>
                  <a:ext cx="1486" cy="564431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4966132" y="3154018"/>
                  <a:ext cx="0" cy="577517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5" name="Oval 54"/>
              <p:cNvSpPr/>
              <p:nvPr/>
            </p:nvSpPr>
            <p:spPr bwMode="auto">
              <a:xfrm>
                <a:off x="3803714" y="3607683"/>
                <a:ext cx="331806" cy="3390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4095965" y="3026334"/>
                <a:ext cx="165905" cy="2121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274616" y="3356055"/>
                <a:ext cx="2981740" cy="4750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sz="2400" dirty="0" smtClean="0"/>
                  <a:t>Bottlenecks</a:t>
                </a:r>
                <a:endParaRPr lang="en-GB" sz="2400" dirty="0"/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4260544" y="4457958"/>
                <a:ext cx="165905" cy="2121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3940089" y="4060968"/>
                <a:ext cx="331806" cy="3390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3606406" y="4325778"/>
                <a:ext cx="331806" cy="3390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3716963" y="3109200"/>
                <a:ext cx="331806" cy="3390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3720761" y="3992365"/>
                <a:ext cx="165905" cy="21217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3394624" y="2776018"/>
                <a:ext cx="331806" cy="3390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4146120" y="2654945"/>
                <a:ext cx="331806" cy="3390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3627555" y="2329513"/>
                <a:ext cx="518222" cy="47954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638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myntra.myntassets.com/images/style/properties/Mast-&amp;-Harbour-Men-White-Checked-Sporto-Slim-Fit-Smart-Casual-Shirt_6f920b8ca022cd722f17a1390941bc33_images_1080_1440_mi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59592"/>
            <a:ext cx="3384376" cy="45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60032" y="330188"/>
            <a:ext cx="3848100" cy="3733800"/>
            <a:chOff x="4860032" y="330188"/>
            <a:chExt cx="3848100" cy="3733800"/>
          </a:xfrm>
        </p:grpSpPr>
        <p:grpSp>
          <p:nvGrpSpPr>
            <p:cNvPr id="5" name="Group 4"/>
            <p:cNvGrpSpPr/>
            <p:nvPr/>
          </p:nvGrpSpPr>
          <p:grpSpPr>
            <a:xfrm>
              <a:off x="4860032" y="330188"/>
              <a:ext cx="3848100" cy="3733800"/>
              <a:chOff x="4860032" y="330188"/>
              <a:chExt cx="3848100" cy="3733800"/>
            </a:xfrm>
          </p:grpSpPr>
          <p:pic>
            <p:nvPicPr>
              <p:cNvPr id="7" name="Picture 2" descr="http://www.kiddikarts.co.uk/Testimonials_files/Yellow%20Post%20it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330188"/>
                <a:ext cx="3848100" cy="3733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 rot="159575">
                <a:off x="5018266" y="1060210"/>
                <a:ext cx="353163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6000" dirty="0" smtClean="0">
                    <a:latin typeface="Freestyle Script" pitchFamily="66" charset="0"/>
                  </a:rPr>
                  <a:t>Must get more out of Hadoop!</a:t>
                </a:r>
                <a:endParaRPr lang="en-GB" sz="6000" dirty="0">
                  <a:latin typeface="Freestyle Script" pitchFamily="66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098" y="3031612"/>
              <a:ext cx="943107" cy="93358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032164" y="2934469"/>
            <a:ext cx="3932324" cy="3733800"/>
            <a:chOff x="4946098" y="330188"/>
            <a:chExt cx="3932324" cy="3733800"/>
          </a:xfrm>
        </p:grpSpPr>
        <p:grpSp>
          <p:nvGrpSpPr>
            <p:cNvPr id="10" name="Group 9"/>
            <p:cNvGrpSpPr/>
            <p:nvPr/>
          </p:nvGrpSpPr>
          <p:grpSpPr>
            <a:xfrm>
              <a:off x="5030322" y="330188"/>
              <a:ext cx="3848100" cy="3733800"/>
              <a:chOff x="5030322" y="330188"/>
              <a:chExt cx="3848100" cy="3733800"/>
            </a:xfrm>
          </p:grpSpPr>
          <p:pic>
            <p:nvPicPr>
              <p:cNvPr id="12" name="Picture 2" descr="http://www.kiddikarts.co.uk/Testimonials_files/Yellow%20Post%20it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0322" y="330188"/>
                <a:ext cx="3848100" cy="3733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 rot="159575">
                <a:off x="5231698" y="1060210"/>
                <a:ext cx="353163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6000" dirty="0" smtClean="0">
                    <a:latin typeface="Freestyle Script" pitchFamily="66" charset="0"/>
                  </a:rPr>
                  <a:t>Need better SQL integration</a:t>
                </a:r>
                <a:endParaRPr lang="en-GB" sz="6000" dirty="0">
                  <a:latin typeface="Freestyle Script" pitchFamily="66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098" y="3031612"/>
              <a:ext cx="943107" cy="933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1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9846" y="1196752"/>
            <a:ext cx="61932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SQL</a:t>
            </a:r>
            <a:r>
              <a:rPr lang="en-GB" sz="4400" dirty="0" smtClean="0"/>
              <a:t> </a:t>
            </a:r>
            <a:r>
              <a:rPr lang="en-GB" sz="4400" dirty="0"/>
              <a:t>s</a:t>
            </a:r>
            <a:r>
              <a:rPr lang="en-GB" sz="4400" dirty="0" smtClean="0"/>
              <a:t>upport</a:t>
            </a:r>
          </a:p>
          <a:p>
            <a:r>
              <a:rPr lang="en-GB" sz="4400" dirty="0"/>
              <a:t> </a:t>
            </a:r>
            <a:r>
              <a:rPr lang="en-GB" sz="4400" dirty="0" smtClean="0"/>
              <a:t>                        …degrees of</a:t>
            </a:r>
          </a:p>
          <a:p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14103" y="4973426"/>
            <a:ext cx="8374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What about ad-hoc</a:t>
            </a:r>
            <a:r>
              <a:rPr lang="en-GB" sz="3200" dirty="0"/>
              <a:t>, </a:t>
            </a:r>
            <a:r>
              <a:rPr lang="en-GB" sz="3200" dirty="0" smtClean="0"/>
              <a:t>on-demand now…not batch!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178036"/>
            <a:ext cx="8675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BI Users want a lot more than just ANSI  ‘89 or ’92 </a:t>
            </a:r>
            <a:r>
              <a:rPr lang="en-GB" sz="2800" dirty="0" smtClean="0"/>
              <a:t>support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3043" y="4005064"/>
            <a:ext cx="8505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What </a:t>
            </a:r>
            <a:r>
              <a:rPr lang="en-GB" sz="3200" dirty="0"/>
              <a:t>about ‘99, </a:t>
            </a:r>
            <a:r>
              <a:rPr lang="en-GB" sz="3200" dirty="0" smtClean="0"/>
              <a:t>2003</a:t>
            </a:r>
            <a:r>
              <a:rPr lang="en-GB" sz="3200" dirty="0"/>
              <a:t>, 2006, 2008 and now </a:t>
            </a:r>
            <a:r>
              <a:rPr lang="en-GB" sz="3200" dirty="0" smtClean="0"/>
              <a:t>2011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85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.guim.co.uk/sys-images/Books/Pix/pictures/2010/12/28/1293541645244/Snail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3245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9846" y="1196752"/>
            <a:ext cx="61932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SQL</a:t>
            </a:r>
            <a:r>
              <a:rPr lang="en-GB" sz="4400" dirty="0" smtClean="0"/>
              <a:t> performance</a:t>
            </a:r>
          </a:p>
          <a:p>
            <a:r>
              <a:rPr lang="en-GB" sz="4400" dirty="0"/>
              <a:t> </a:t>
            </a:r>
            <a:r>
              <a:rPr lang="en-GB" sz="4400" dirty="0" smtClean="0"/>
              <a:t>                        …degrees of</a:t>
            </a:r>
          </a:p>
        </p:txBody>
      </p:sp>
      <p:pic>
        <p:nvPicPr>
          <p:cNvPr id="8198" name="Picture 6" descr="http://kawngroup.com/wp-content/uploads/2012/04/Juno_spacecraf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10483"/>
            <a:ext cx="4191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dn.slashgear.com/wp-content/uploads/2012/10/google-datacenter-tech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8334"/>
            <a:ext cx="10428853" cy="694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8520" y="1127926"/>
            <a:ext cx="9389166" cy="1043241"/>
            <a:chOff x="-108520" y="1098663"/>
            <a:chExt cx="9389166" cy="1043241"/>
          </a:xfrm>
        </p:grpSpPr>
        <p:pic>
          <p:nvPicPr>
            <p:cNvPr id="2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341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202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063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924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785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-108520" y="2154803"/>
            <a:ext cx="9389166" cy="1043241"/>
            <a:chOff x="-108520" y="1098663"/>
            <a:chExt cx="9389166" cy="1043241"/>
          </a:xfrm>
        </p:grpSpPr>
        <p:pic>
          <p:nvPicPr>
            <p:cNvPr id="10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341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202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063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924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785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-108520" y="3181680"/>
            <a:ext cx="9389166" cy="1043241"/>
            <a:chOff x="-108520" y="1098663"/>
            <a:chExt cx="9389166" cy="1043241"/>
          </a:xfrm>
        </p:grpSpPr>
        <p:pic>
          <p:nvPicPr>
            <p:cNvPr id="17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341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202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063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924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785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-108520" y="4208557"/>
            <a:ext cx="9389166" cy="1043241"/>
            <a:chOff x="-108520" y="1098663"/>
            <a:chExt cx="9389166" cy="1043241"/>
          </a:xfrm>
        </p:grpSpPr>
        <p:pic>
          <p:nvPicPr>
            <p:cNvPr id="24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341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202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063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924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785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-108520" y="5235435"/>
            <a:ext cx="9389166" cy="1043241"/>
            <a:chOff x="-108520" y="1098663"/>
            <a:chExt cx="9389166" cy="1043241"/>
          </a:xfrm>
        </p:grpSpPr>
        <p:pic>
          <p:nvPicPr>
            <p:cNvPr id="31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341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202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063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924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http://www.technologyuk.net/computing/computer_systems/images/hard_disk_drive_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785" y="1098663"/>
              <a:ext cx="1564861" cy="104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35496" y="467961"/>
            <a:ext cx="6338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</a:t>
            </a:r>
            <a:r>
              <a:rPr lang="en-GB" sz="3200" dirty="0" smtClean="0"/>
              <a:t>re you thinking about lots of these?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806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1790" y="1224006"/>
            <a:ext cx="8022658" cy="1477878"/>
            <a:chOff x="179512" y="1224006"/>
            <a:chExt cx="8022658" cy="1477878"/>
          </a:xfrm>
        </p:grpSpPr>
        <p:pic>
          <p:nvPicPr>
            <p:cNvPr id="2" name="Picture 2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9512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63688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47864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32040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6216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81790" y="3068960"/>
            <a:ext cx="8022658" cy="1477878"/>
            <a:chOff x="179512" y="1224006"/>
            <a:chExt cx="8022658" cy="1477878"/>
          </a:xfrm>
        </p:grpSpPr>
        <p:pic>
          <p:nvPicPr>
            <p:cNvPr id="9" name="Picture 2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9512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63688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47864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32040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6216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81790" y="4913914"/>
            <a:ext cx="8022658" cy="1477878"/>
            <a:chOff x="179512" y="1224006"/>
            <a:chExt cx="8022658" cy="1477878"/>
          </a:xfrm>
        </p:grpSpPr>
        <p:pic>
          <p:nvPicPr>
            <p:cNvPr id="15" name="Picture 2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9512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63688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47864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32040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6216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-36512" y="467961"/>
            <a:ext cx="848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When you should be thinking about lots of these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42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echnologyuk.net/computing/computer_systems/images/hard_disk_drive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" y="2256336"/>
            <a:ext cx="2664296" cy="17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techiser.com/wp-content/uploads/2010/02/Intel-Xeon-E7450-Six-Core-Server-Processor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8046" y="2330021"/>
            <a:ext cx="1685954" cy="14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55976" y="2924944"/>
            <a:ext cx="1414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Problem</a:t>
            </a:r>
            <a:endParaRPr lang="en-GB" sz="2800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5770787" y="3186554"/>
            <a:ext cx="16872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1"/>
          </p:cNvCxnSpPr>
          <p:nvPr/>
        </p:nvCxnSpPr>
        <p:spPr>
          <a:xfrm flipH="1">
            <a:off x="2483768" y="3186554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4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996461" y="914242"/>
            <a:ext cx="119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RAM</a:t>
            </a:r>
            <a:endParaRPr lang="en-GB" sz="4000" dirty="0"/>
          </a:p>
        </p:txBody>
      </p:sp>
      <p:pic>
        <p:nvPicPr>
          <p:cNvPr id="45" name="Picture 2" descr="http://www.cartersmounts.co.uk/ra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36" y="2024281"/>
            <a:ext cx="3768353" cy="27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-612576" y="-603448"/>
            <a:ext cx="10483942" cy="7446840"/>
            <a:chOff x="-612576" y="-603448"/>
            <a:chExt cx="10483942" cy="7446840"/>
          </a:xfrm>
        </p:grpSpPr>
        <p:sp>
          <p:nvSpPr>
            <p:cNvPr id="43" name="Rectangle 42"/>
            <p:cNvSpPr/>
            <p:nvPr/>
          </p:nvSpPr>
          <p:spPr>
            <a:xfrm>
              <a:off x="-612576" y="-603448"/>
              <a:ext cx="6816516" cy="14160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46" name="Picture 2" descr="http://i.dell.com/das/xa.ashx/global-site-design%20WEB/1b1a9498-7c96-bc3e-15b7-67e2b761dba0/1/OriginalJPG?id=Dell/Product_Images/Dell_Enterprise_Products/Enterprise_Systems/PowerEdge/Poweredge_R620/overview/server-poweredge-r620-pdp-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79"/>
            <a:stretch/>
          </p:blipFill>
          <p:spPr bwMode="auto">
            <a:xfrm>
              <a:off x="-60756" y="13030"/>
              <a:ext cx="9932122" cy="683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99284" y="380601"/>
            <a:ext cx="8928992" cy="5688632"/>
            <a:chOff x="683568" y="404664"/>
            <a:chExt cx="8928992" cy="5688632"/>
          </a:xfrm>
        </p:grpSpPr>
        <p:grpSp>
          <p:nvGrpSpPr>
            <p:cNvPr id="14" name="Group 13"/>
            <p:cNvGrpSpPr/>
            <p:nvPr/>
          </p:nvGrpSpPr>
          <p:grpSpPr>
            <a:xfrm>
              <a:off x="6588224" y="404664"/>
              <a:ext cx="3024336" cy="1512168"/>
              <a:chOff x="6588224" y="404664"/>
              <a:chExt cx="3024336" cy="1512168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6588224" y="836712"/>
                <a:ext cx="2376264" cy="108012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588224" y="404664"/>
                <a:ext cx="648072" cy="43204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236296" y="404664"/>
                <a:ext cx="2376264" cy="97210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8964488" y="1376772"/>
                <a:ext cx="648072" cy="54006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3707904" y="1376772"/>
              <a:ext cx="4176464" cy="2484276"/>
              <a:chOff x="3707904" y="1376772"/>
              <a:chExt cx="4176464" cy="248427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707904" y="2348880"/>
                <a:ext cx="2448272" cy="151216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6156176" y="2636912"/>
                <a:ext cx="1728192" cy="122413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5580112" y="1376772"/>
                <a:ext cx="2304256" cy="126014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3707904" y="1376772"/>
                <a:ext cx="1872208" cy="97210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683568" y="3212976"/>
              <a:ext cx="3744416" cy="2880320"/>
              <a:chOff x="683568" y="3212976"/>
              <a:chExt cx="3744416" cy="288032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683568" y="3212976"/>
                <a:ext cx="1368152" cy="79208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051720" y="3212976"/>
                <a:ext cx="2376264" cy="194421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239852" y="5157192"/>
                <a:ext cx="1188132" cy="93610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683568" y="4005064"/>
                <a:ext cx="2556284" cy="208823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469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75656" y="4149080"/>
            <a:ext cx="87655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create external script LM_PRODUCT_FORECAST environment  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rsint</a:t>
            </a:r>
            <a:endParaRPr lang="en-GB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         receives ( SALEDATE DATE, DOW INTEGER, ROW_ID INTEGER, PRODNO INTEGER, DAILYSALES INTEGER ) 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         partition by PRODNO order by PRODNO, ROW_ID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         sends ( R_OUTPUT 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varchar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 )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         isolate partitions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         script 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S'endofr</a:t>
            </a:r>
            <a:r>
              <a:rPr lang="en-GB" sz="1100" dirty="0" smtClean="0">
                <a:latin typeface="Courier New" pitchFamily="49" charset="0"/>
                <a:cs typeface="Courier New" pitchFamily="49" charset="0"/>
              </a:rPr>
              <a:t>(     # 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Simple R script to run a linear fit on daily sales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GB" sz="1100" dirty="0" smtClean="0">
                <a:latin typeface="Courier New" pitchFamily="49" charset="0"/>
                <a:cs typeface="Courier New" pitchFamily="49" charset="0"/>
              </a:rPr>
              <a:t>prod1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&lt;-read.csv(file=file("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"), header=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FALSE,row.names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=1)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GB" sz="1100" dirty="0" err="1" smtClean="0">
                <a:latin typeface="Courier New" pitchFamily="49" charset="0"/>
                <a:cs typeface="Courier New" pitchFamily="49" charset="0"/>
              </a:rPr>
              <a:t>colnames</a:t>
            </a:r>
            <a:r>
              <a:rPr lang="en-GB" sz="1100" dirty="0" smtClean="0">
                <a:latin typeface="Courier New" pitchFamily="49" charset="0"/>
                <a:cs typeface="Courier New" pitchFamily="49" charset="0"/>
              </a:rPr>
              <a:t>(prod1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)&lt;-c("DOW","ID","PRODNO","DAILYSALES")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			dim1&lt;-dim(prod1)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			daily1&lt;-aggregate(prod1$DAILYSALES, list(DOW = prod1$DOW), median)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			daily1[,2]&lt;-daily1[,2]/sum(daily1[,2])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basesales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&lt;-array(0,c(dim1[1],2))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basesales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[,1]&lt;-prod1$ID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basesales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[,2]&lt;-(prod1$DAILYSALES/daily1[prod1$DOW+1,2])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colnames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basesales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)&lt;-c("ID","BASESALES")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			fit1=lm(BASESALES ~ 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ID,as.data.frame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basesales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			forecast&lt;-array(0,c(dim1[1]+28,4))</a:t>
            </a:r>
          </a:p>
          <a:p>
            <a:r>
              <a:rPr lang="en-GB" sz="11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GB" sz="1100" dirty="0" err="1">
                <a:latin typeface="Courier New" pitchFamily="49" charset="0"/>
                <a:cs typeface="Courier New" pitchFamily="49" charset="0"/>
              </a:rPr>
              <a:t>colnames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(forecast)&lt;-c("ID","ACTUAL","PREDICTED","RESIDUALS")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9424" y="4200643"/>
            <a:ext cx="1215749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Trans_Year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Num_Trans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count(distinct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Account_ID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Num_Accts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sum(count( distinct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Account_ID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)) over (partition by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Trans_Year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order by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Num_Trans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Total_Accts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cast(sum(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total_spend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)/1000 as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Total_Spend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cast(sum(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total_spend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)/1000 as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/ count(distinct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Account_ID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Avg_Yearly_Spend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rank() over (partition by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Trans_Year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order by count(distinct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Account_ID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desc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Rank_by_Num_Accts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rank() over (partition by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Trans_Year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order by sum(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total_spend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desc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Rank_by_Total_Spend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from(       select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Account_ID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	        Extract(Year from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Effective_Date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Trans_Year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	        count(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Transaction_ID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Num_Trans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	        sum(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Transaction_Amount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Total_Spend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	       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avg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Transaction_Amount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Avg_Spend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         from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Transaction_fact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         where extract(year from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Effective_Date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)&lt;2009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         and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Trans_Type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='D' 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         and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Account_ID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&lt;&gt;9025011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         and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actionid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in (select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actionid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from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DEMO_FS.V_FIN_actions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                                     where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actionoriginid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=1)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         group by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Account_ID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 Extract(Year from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Effective_Date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        )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Acc_Summary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group by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Trans_Year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Num_Trans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order by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Trans_Year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desc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Num_Trans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9424" y="4204825"/>
            <a:ext cx="7713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elect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dept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, sum(sales)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sales_fact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Where period between date ‘01-05-2006’ and date ‘31-05-2006’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group by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dept</a:t>
            </a: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aving sum(sales) &gt; 50000;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2008" y="4196694"/>
            <a:ext cx="5739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elect sum(sales)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sales_history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here 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year = 2006 and month = 5 and region=1;</a:t>
            </a:r>
          </a:p>
          <a:p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200643"/>
            <a:ext cx="5739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elect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total_sales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from summary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where year = 2006 and month = 5 and region=1;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http://www.sap.com/uk/solutions/sap-crystal-solutions/query-reporting-analysis/sapcrystalreports/images/interactive_re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5427116" cy="335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491880" y="2276872"/>
            <a:ext cx="288032" cy="1923771"/>
            <a:chOff x="3491880" y="2276872"/>
            <a:chExt cx="288032" cy="19237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3491880" y="2276872"/>
              <a:ext cx="288032" cy="5093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/>
            <p:cNvCxnSpPr>
              <a:stCxn id="11" idx="4"/>
            </p:cNvCxnSpPr>
            <p:nvPr/>
          </p:nvCxnSpPr>
          <p:spPr>
            <a:xfrm>
              <a:off x="3635896" y="2786177"/>
              <a:ext cx="0" cy="14144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Behind the </a:t>
            </a:r>
            <a:br>
              <a:rPr lang="en-GB" dirty="0" smtClean="0"/>
            </a:br>
            <a:r>
              <a:rPr lang="en-GB" dirty="0" smtClean="0"/>
              <a:t>numbers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0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5" grpId="0"/>
      <p:bldP spid="6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82743"/>
            <a:ext cx="718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Let’s talk about:  Flash is not RAM</a:t>
            </a:r>
            <a:endParaRPr lang="en-GB" sz="4000" dirty="0"/>
          </a:p>
        </p:txBody>
      </p:sp>
      <p:pic>
        <p:nvPicPr>
          <p:cNvPr id="7" name="Picture 4" descr="http://www.technologyuk.net/computing/computer_systems/images/hard_disk_drive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3294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1-news.softpedia-static.com/images/news2/Intel-Holds-34nm-SSD-Shipments-Due-to-Firmware-Issu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56064"/>
            <a:ext cx="4004495" cy="256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29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82743"/>
            <a:ext cx="7635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Let’s talk about: in-memory V cache</a:t>
            </a:r>
            <a:endParaRPr lang="en-GB" sz="4000" dirty="0"/>
          </a:p>
        </p:txBody>
      </p:sp>
      <p:pic>
        <p:nvPicPr>
          <p:cNvPr id="11266" name="Picture 2" descr="http://2.bp.blogspot.com/-v42LzYUcfQs/UhlYa0IxxxI/AAAAAAAADA8/H0Wl36W5zgY/s1600/cash-reser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31367"/>
            <a:ext cx="5071676" cy="27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Paul.Groom\AppData\Local\Temp\0majmc1e.3w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19">
            <a:off x="1658507" y="3947901"/>
            <a:ext cx="7381875" cy="225742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89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772816"/>
            <a:ext cx="5750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In-memory misunderstood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16853" y="2668270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DRAM</a:t>
            </a:r>
            <a:endParaRPr lang="en-GB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47735" y="3376156"/>
            <a:ext cx="0" cy="372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16853" y="3760584"/>
            <a:ext cx="19912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Dynamic</a:t>
            </a:r>
          </a:p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Random</a:t>
            </a:r>
          </a:p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Access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52120" y="2819950"/>
            <a:ext cx="4896544" cy="4592274"/>
            <a:chOff x="5652120" y="2819950"/>
            <a:chExt cx="4896544" cy="4592274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652120" y="2819950"/>
              <a:ext cx="34932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latin typeface="Courier New" pitchFamily="49" charset="0"/>
                </a:rPr>
                <a:t>select count(*) from T1;</a:t>
              </a:r>
              <a:endParaRPr lang="en-GB" altLang="en-US" dirty="0">
                <a:latin typeface="Courier New" pitchFamily="49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88632" y="3140968"/>
              <a:ext cx="4860032" cy="4271256"/>
              <a:chOff x="251520" y="2060848"/>
              <a:chExt cx="4860032" cy="427125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9" t="20514" r="50588" b="14923"/>
              <a:stretch/>
            </p:blipFill>
            <p:spPr>
              <a:xfrm>
                <a:off x="251520" y="2060848"/>
                <a:ext cx="3556213" cy="427125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39552" y="2327389"/>
                <a:ext cx="4572000" cy="34778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10000"/>
                  </a:lnSpc>
                </a:pPr>
                <a:r>
                  <a:rPr lang="en-US" altLang="en-US" sz="2000" dirty="0" err="1">
                    <a:latin typeface="Courier New" pitchFamily="49" charset="0"/>
                  </a:rPr>
                  <a:t>mov</a:t>
                </a:r>
                <a:r>
                  <a:rPr lang="en-US" altLang="en-US" sz="2000" dirty="0">
                    <a:latin typeface="Courier New" pitchFamily="49" charset="0"/>
                  </a:rPr>
                  <a:t> </a:t>
                </a:r>
                <a:r>
                  <a:rPr lang="en-US" altLang="en-US" sz="2000" dirty="0" err="1">
                    <a:latin typeface="Courier New" pitchFamily="49" charset="0"/>
                  </a:rPr>
                  <a:t>ebx</a:t>
                </a:r>
                <a:r>
                  <a:rPr lang="en-US" altLang="en-US" sz="2000" dirty="0">
                    <a:latin typeface="Courier New" pitchFamily="49" charset="0"/>
                  </a:rPr>
                  <a:t>, base(T1)</a:t>
                </a:r>
              </a:p>
              <a:p>
                <a:pPr eaLnBrk="0" hangingPunct="0">
                  <a:lnSpc>
                    <a:spcPct val="110000"/>
                  </a:lnSpc>
                </a:pPr>
                <a:r>
                  <a:rPr lang="en-US" altLang="en-US" sz="2000" dirty="0" err="1">
                    <a:latin typeface="Courier New" pitchFamily="49" charset="0"/>
                  </a:rPr>
                  <a:t>mov</a:t>
                </a:r>
                <a:r>
                  <a:rPr lang="en-US" altLang="en-US" sz="2000" dirty="0">
                    <a:latin typeface="Courier New" pitchFamily="49" charset="0"/>
                  </a:rPr>
                  <a:t> </a:t>
                </a:r>
                <a:r>
                  <a:rPr lang="en-US" altLang="en-US" sz="2000" dirty="0" err="1">
                    <a:latin typeface="Courier New" pitchFamily="49" charset="0"/>
                  </a:rPr>
                  <a:t>ecx</a:t>
                </a:r>
                <a:r>
                  <a:rPr lang="en-US" altLang="en-US" sz="2000" dirty="0">
                    <a:latin typeface="Courier New" pitchFamily="49" charset="0"/>
                  </a:rPr>
                  <a:t>, </a:t>
                </a:r>
                <a:r>
                  <a:rPr lang="en-US" altLang="en-US" sz="2000" dirty="0" err="1">
                    <a:latin typeface="Courier New" pitchFamily="49" charset="0"/>
                  </a:rPr>
                  <a:t>num</a:t>
                </a:r>
                <a:endParaRPr lang="en-US" altLang="en-US" sz="2000" dirty="0">
                  <a:latin typeface="Courier New" pitchFamily="49" charset="0"/>
                </a:endParaRPr>
              </a:p>
              <a:p>
                <a:pPr eaLnBrk="0" hangingPunct="0">
                  <a:lnSpc>
                    <a:spcPct val="110000"/>
                  </a:lnSpc>
                </a:pPr>
                <a:r>
                  <a:rPr lang="en-US" altLang="en-US" sz="2000" dirty="0">
                    <a:latin typeface="Courier New" pitchFamily="49" charset="0"/>
                  </a:rPr>
                  <a:t>top:</a:t>
                </a:r>
              </a:p>
              <a:p>
                <a:pPr eaLnBrk="0" hangingPunct="0">
                  <a:lnSpc>
                    <a:spcPct val="110000"/>
                  </a:lnSpc>
                </a:pPr>
                <a:r>
                  <a:rPr lang="en-US" altLang="en-US" sz="2000" dirty="0" err="1">
                    <a:latin typeface="Courier New" pitchFamily="49" charset="0"/>
                  </a:rPr>
                  <a:t>mov</a:t>
                </a:r>
                <a:r>
                  <a:rPr lang="en-US" altLang="en-US" sz="2000" dirty="0">
                    <a:latin typeface="Courier New" pitchFamily="49" charset="0"/>
                  </a:rPr>
                  <a:t> </a:t>
                </a:r>
                <a:r>
                  <a:rPr lang="en-US" altLang="en-US" sz="2000" dirty="0" err="1">
                    <a:latin typeface="Courier New" pitchFamily="49" charset="0"/>
                  </a:rPr>
                  <a:t>eax</a:t>
                </a:r>
                <a:r>
                  <a:rPr lang="en-US" altLang="en-US" sz="2000" dirty="0">
                    <a:latin typeface="Courier New" pitchFamily="49" charset="0"/>
                  </a:rPr>
                  <a:t>, </a:t>
                </a:r>
                <a:r>
                  <a:rPr lang="en-US" altLang="en-US" sz="2000" dirty="0" err="1">
                    <a:latin typeface="Courier New" pitchFamily="49" charset="0"/>
                  </a:rPr>
                  <a:t>const</a:t>
                </a:r>
                <a:endParaRPr lang="en-US" altLang="en-US" sz="2000" dirty="0">
                  <a:latin typeface="Courier New" pitchFamily="49" charset="0"/>
                </a:endParaRPr>
              </a:p>
              <a:p>
                <a:pPr eaLnBrk="0" hangingPunct="0">
                  <a:lnSpc>
                    <a:spcPct val="110000"/>
                  </a:lnSpc>
                </a:pPr>
                <a:r>
                  <a:rPr lang="en-US" altLang="en-US" sz="2000" dirty="0" err="1">
                    <a:latin typeface="Courier New" pitchFamily="49" charset="0"/>
                  </a:rPr>
                  <a:t>cmp</a:t>
                </a:r>
                <a:r>
                  <a:rPr lang="en-US" altLang="en-US" sz="2000" dirty="0">
                    <a:latin typeface="Courier New" pitchFamily="49" charset="0"/>
                  </a:rPr>
                  <a:t> </a:t>
                </a:r>
                <a:r>
                  <a:rPr lang="en-US" altLang="en-US" sz="2000" dirty="0" err="1">
                    <a:latin typeface="Courier New" pitchFamily="49" charset="0"/>
                  </a:rPr>
                  <a:t>eax</a:t>
                </a:r>
                <a:r>
                  <a:rPr lang="en-US" altLang="en-US" sz="2000" dirty="0">
                    <a:latin typeface="Courier New" pitchFamily="49" charset="0"/>
                  </a:rPr>
                  <a:t>, *</a:t>
                </a:r>
                <a:r>
                  <a:rPr lang="en-US" altLang="en-US" sz="2000" dirty="0" err="1">
                    <a:latin typeface="Courier New" pitchFamily="49" charset="0"/>
                  </a:rPr>
                  <a:t>ebx</a:t>
                </a:r>
                <a:endParaRPr lang="en-US" altLang="en-US" sz="2000" dirty="0">
                  <a:latin typeface="Courier New" pitchFamily="49" charset="0"/>
                </a:endParaRPr>
              </a:p>
              <a:p>
                <a:pPr eaLnBrk="0" hangingPunct="0">
                  <a:lnSpc>
                    <a:spcPct val="110000"/>
                  </a:lnSpc>
                </a:pPr>
                <a:r>
                  <a:rPr lang="en-US" altLang="en-US" sz="2000" dirty="0" err="1">
                    <a:latin typeface="Courier New" pitchFamily="49" charset="0"/>
                  </a:rPr>
                  <a:t>jne</a:t>
                </a:r>
                <a:r>
                  <a:rPr lang="en-US" altLang="en-US" sz="2000" dirty="0">
                    <a:latin typeface="Courier New" pitchFamily="49" charset="0"/>
                  </a:rPr>
                  <a:t> next</a:t>
                </a:r>
              </a:p>
              <a:p>
                <a:pPr eaLnBrk="0" hangingPunct="0">
                  <a:lnSpc>
                    <a:spcPct val="110000"/>
                  </a:lnSpc>
                </a:pPr>
                <a:r>
                  <a:rPr lang="en-US" altLang="en-US" sz="2000" dirty="0" err="1">
                    <a:latin typeface="Courier New" pitchFamily="49" charset="0"/>
                  </a:rPr>
                  <a:t>inc</a:t>
                </a:r>
                <a:r>
                  <a:rPr lang="en-US" altLang="en-US" sz="2000" dirty="0">
                    <a:latin typeface="Courier New" pitchFamily="49" charset="0"/>
                  </a:rPr>
                  <a:t> count</a:t>
                </a:r>
              </a:p>
              <a:p>
                <a:pPr eaLnBrk="0" hangingPunct="0">
                  <a:lnSpc>
                    <a:spcPct val="110000"/>
                  </a:lnSpc>
                </a:pPr>
                <a:r>
                  <a:rPr lang="en-US" altLang="en-US" sz="2000" dirty="0">
                    <a:latin typeface="Courier New" pitchFamily="49" charset="0"/>
                  </a:rPr>
                  <a:t>next:</a:t>
                </a:r>
              </a:p>
              <a:p>
                <a:pPr eaLnBrk="0" hangingPunct="0">
                  <a:lnSpc>
                    <a:spcPct val="110000"/>
                  </a:lnSpc>
                </a:pPr>
                <a:r>
                  <a:rPr lang="en-US" altLang="en-US" sz="2000" dirty="0">
                    <a:latin typeface="Courier New" pitchFamily="49" charset="0"/>
                  </a:rPr>
                  <a:t>add </a:t>
                </a:r>
                <a:r>
                  <a:rPr lang="en-US" altLang="en-US" sz="2000" dirty="0" err="1">
                    <a:latin typeface="Courier New" pitchFamily="49" charset="0"/>
                  </a:rPr>
                  <a:t>ebx</a:t>
                </a:r>
                <a:r>
                  <a:rPr lang="en-US" altLang="en-US" sz="2000" dirty="0">
                    <a:latin typeface="Courier New" pitchFamily="49" charset="0"/>
                  </a:rPr>
                  <a:t>, </a:t>
                </a:r>
                <a:r>
                  <a:rPr lang="en-US" altLang="en-US" sz="2000" dirty="0" err="1">
                    <a:latin typeface="Courier New" pitchFamily="49" charset="0"/>
                  </a:rPr>
                  <a:t>len</a:t>
                </a:r>
                <a:r>
                  <a:rPr lang="en-US" altLang="en-US" sz="2000" dirty="0">
                    <a:latin typeface="Courier New" pitchFamily="49" charset="0"/>
                  </a:rPr>
                  <a:t>(row)</a:t>
                </a:r>
              </a:p>
              <a:p>
                <a:pPr eaLnBrk="0" hangingPunct="0">
                  <a:lnSpc>
                    <a:spcPct val="110000"/>
                  </a:lnSpc>
                </a:pPr>
                <a:r>
                  <a:rPr lang="en-US" altLang="en-US" sz="2000" dirty="0">
                    <a:latin typeface="Courier New" pitchFamily="49" charset="0"/>
                  </a:rPr>
                  <a:t>loop </a:t>
                </a:r>
                <a:r>
                  <a:rPr lang="en-US" altLang="en-US" sz="2000" dirty="0" err="1">
                    <a:latin typeface="Courier New" pitchFamily="49" charset="0"/>
                  </a:rPr>
                  <a:t>ecx</a:t>
                </a:r>
                <a:r>
                  <a:rPr lang="en-US" altLang="en-US" sz="2000" dirty="0">
                    <a:latin typeface="Courier New" pitchFamily="49" charset="0"/>
                  </a:rPr>
                  <a:t>, top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92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p.greenwich2000.net/im/b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92" y="5085184"/>
            <a:ext cx="2749108" cy="21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982743"/>
            <a:ext cx="7872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Let’s talk about:  scale-out V scale-up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068960"/>
            <a:ext cx="7690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Larger RAM few cores does not help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016" y="4299193"/>
            <a:ext cx="5510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Scale-out with consistent </a:t>
            </a:r>
          </a:p>
          <a:p>
            <a:r>
              <a:rPr lang="en-GB" sz="4000" dirty="0"/>
              <a:t> </a:t>
            </a:r>
            <a:r>
              <a:rPr lang="en-GB" sz="4000" dirty="0" smtClean="0"/>
              <a:t>         RAM-to-Core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4288" y="5661248"/>
            <a:ext cx="155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memory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14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974" y="11088"/>
            <a:ext cx="7129452" cy="92640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13 We fetch rows back into an internal interpreter structure.</a:t>
            </a:r>
          </a:p>
          <a:p>
            <a:endParaRPr lang="en-GB" sz="1600" dirty="0"/>
          </a:p>
          <a:p>
            <a:r>
              <a:rPr lang="en-GB" sz="1600" dirty="0"/>
              <a:t>14 We drop the temporary table TT2.</a:t>
            </a:r>
          </a:p>
          <a:p>
            <a:endParaRPr lang="en-GB" sz="1600" dirty="0"/>
          </a:p>
          <a:p>
            <a:r>
              <a:rPr lang="en-GB" sz="1600" dirty="0"/>
              <a:t>15 We prepare the interpreter to execute another query.</a:t>
            </a:r>
          </a:p>
          <a:p>
            <a:endParaRPr lang="en-GB" sz="1600" dirty="0"/>
          </a:p>
          <a:p>
            <a:r>
              <a:rPr lang="en-GB" sz="1600" dirty="0"/>
              <a:t>16 We get values from a lookup table to prequalify the loading of</a:t>
            </a:r>
          </a:p>
          <a:p>
            <a:r>
              <a:rPr lang="en-GB" sz="1600" dirty="0"/>
              <a:t>    EDW_RESPD_EXPSR_QHR_FACT. This is performed by the following steps, up</a:t>
            </a:r>
          </a:p>
          <a:p>
            <a:r>
              <a:rPr lang="en-GB" sz="1600" dirty="0"/>
              <a:t>    to 'We fetch rows back into an internal interpreter structure'.</a:t>
            </a:r>
          </a:p>
          <a:p>
            <a:endParaRPr lang="en-GB" sz="1600" dirty="0"/>
          </a:p>
          <a:p>
            <a:r>
              <a:rPr lang="en-GB" sz="1600" dirty="0"/>
              <a:t>17 We create an empty temporary table TT3 in RAM which will be randomly</a:t>
            </a:r>
          </a:p>
          <a:p>
            <a:r>
              <a:rPr lang="en-GB" sz="1600" dirty="0"/>
              <a:t>    distributed.</a:t>
            </a:r>
          </a:p>
          <a:p>
            <a:endParaRPr lang="en-GB" sz="1600" dirty="0"/>
          </a:p>
          <a:p>
            <a:r>
              <a:rPr lang="en-GB" sz="1600" dirty="0"/>
              <a:t>18 We select rows from the replicated table EDW_SRVC_MKT_SEG_DIM(6490) with</a:t>
            </a:r>
          </a:p>
          <a:p>
            <a:r>
              <a:rPr lang="en-GB" sz="1600" dirty="0"/>
              <a:t>    local conditions applied.  From these rows, a result set will be</a:t>
            </a:r>
          </a:p>
          <a:p>
            <a:r>
              <a:rPr lang="en-GB" sz="1600" dirty="0"/>
              <a:t>    generated containing 2 columns.  The results will be inserted into the</a:t>
            </a:r>
          </a:p>
          <a:p>
            <a:r>
              <a:rPr lang="en-GB" sz="1600" dirty="0"/>
              <a:t>    randomly distributed temporary table TT3 in RAM only.  Approximately 14</a:t>
            </a:r>
          </a:p>
          <a:p>
            <a:r>
              <a:rPr lang="en-GB" sz="1600" dirty="0"/>
              <a:t>    rows will be in the result set with an estimated cost of 0.011.</a:t>
            </a:r>
          </a:p>
          <a:p>
            <a:endParaRPr lang="en-GB" sz="1600" dirty="0"/>
          </a:p>
          <a:p>
            <a:r>
              <a:rPr lang="en-GB" sz="1600" dirty="0"/>
              <a:t>19 We select rows from the randomly distributed temporary table TT3.  From</a:t>
            </a:r>
          </a:p>
          <a:p>
            <a:r>
              <a:rPr lang="en-GB" sz="1600" dirty="0"/>
              <a:t>    these rows, a result set will be generated containing 1 column.  The</a:t>
            </a:r>
          </a:p>
          <a:p>
            <a:r>
              <a:rPr lang="en-GB" sz="1600" dirty="0"/>
              <a:t>    results will be prepared to be fetched by the interpreter.</a:t>
            </a:r>
          </a:p>
          <a:p>
            <a:r>
              <a:rPr lang="en-GB" sz="1600" dirty="0"/>
              <a:t>    Approximately 14 rows will be in the result set with an estimated cost</a:t>
            </a:r>
          </a:p>
          <a:p>
            <a:r>
              <a:rPr lang="en-GB" sz="1600" dirty="0"/>
              <a:t>    of 0.023.</a:t>
            </a:r>
          </a:p>
          <a:p>
            <a:endParaRPr lang="en-GB" sz="1600" dirty="0"/>
          </a:p>
          <a:p>
            <a:r>
              <a:rPr lang="en-GB" sz="1600" dirty="0"/>
              <a:t>20 We fetch rows back into an internal interpreter structure.</a:t>
            </a:r>
          </a:p>
          <a:p>
            <a:endParaRPr lang="en-GB" sz="1600" dirty="0"/>
          </a:p>
          <a:p>
            <a:r>
              <a:rPr lang="en-GB" sz="1600" dirty="0"/>
              <a:t>21 We drop the temporary table TT3.</a:t>
            </a:r>
          </a:p>
          <a:p>
            <a:endParaRPr lang="en-GB" sz="1600" dirty="0"/>
          </a:p>
          <a:p>
            <a:r>
              <a:rPr lang="en-GB" sz="1600" dirty="0"/>
              <a:t>22 We prepare the interpreter to execute another query.</a:t>
            </a:r>
          </a:p>
          <a:p>
            <a:endParaRPr lang="en-GB" sz="1600" dirty="0"/>
          </a:p>
          <a:p>
            <a:r>
              <a:rPr lang="en-GB" sz="1600" dirty="0"/>
              <a:t>23 We create an empty temporary table TT4 in RAM which will be randomly</a:t>
            </a:r>
          </a:p>
          <a:p>
            <a:r>
              <a:rPr lang="en-GB" sz="1600" dirty="0"/>
              <a:t>    distributed.</a:t>
            </a:r>
          </a:p>
          <a:p>
            <a:endParaRPr lang="en-GB" sz="1600" dirty="0"/>
          </a:p>
          <a:p>
            <a:r>
              <a:rPr lang="en-GB" sz="1600" dirty="0"/>
              <a:t>24 We select 6 columns from disk table EDW_RESPD_EXPSR_QHR_FACT(6501) with</a:t>
            </a:r>
          </a:p>
          <a:p>
            <a:r>
              <a:rPr lang="en-GB" sz="1600" dirty="0"/>
              <a:t>    local conditions.  The results are inserted into the randomly</a:t>
            </a:r>
          </a:p>
          <a:p>
            <a:r>
              <a:rPr lang="en-GB" sz="1600" dirty="0"/>
              <a:t>    distributed temporary table TT4.  The result set will contain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6" y="2500685"/>
            <a:ext cx="29900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Optimize</a:t>
            </a: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2492896"/>
            <a:ext cx="3257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Optimizer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4188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v42LzYUcfQs/UhlYa0IxxxI/AAAAAAAADA8/H0Wl36W5zgY/s1600/cash-reser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27929"/>
            <a:ext cx="5071676" cy="27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021453">
            <a:off x="3606316" y="5970693"/>
            <a:ext cx="449635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18301664">
            <a:off x="7614424" y="5660993"/>
            <a:ext cx="1763688" cy="1030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03648" y="332656"/>
            <a:ext cx="6430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Good News: The Price of RAM</a:t>
            </a:r>
            <a:endParaRPr lang="en-GB" sz="4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-180528" y="410102"/>
            <a:ext cx="8312744" cy="4387050"/>
            <a:chOff x="-180528" y="410102"/>
            <a:chExt cx="8312744" cy="4387050"/>
          </a:xfrm>
        </p:grpSpPr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>
              <a:off x="1127524" y="410102"/>
              <a:ext cx="640" cy="340337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0585247"/>
                </p:ext>
              </p:extLst>
            </p:nvPr>
          </p:nvGraphicFramePr>
          <p:xfrm>
            <a:off x="1025457" y="539477"/>
            <a:ext cx="6601421" cy="4257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-180528" y="1085892"/>
              <a:ext cx="14203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srgbClr val="000000"/>
                  </a:solidFill>
                </a:rPr>
                <a:t>Price of RAM (Log10)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77341" y="3810421"/>
              <a:ext cx="7254875" cy="525015"/>
              <a:chOff x="1332410" y="5095660"/>
              <a:chExt cx="7254875" cy="525015"/>
            </a:xfrm>
          </p:grpSpPr>
          <p:cxnSp>
            <p:nvCxnSpPr>
              <p:cNvPr id="11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1583234" y="5095660"/>
                <a:ext cx="7004051" cy="41155"/>
              </a:xfrm>
              <a:prstGeom prst="straightConnector1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443660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2727822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3011985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3296147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25"/>
              <p:cNvCxnSpPr>
                <a:cxnSpLocks noChangeShapeType="1"/>
              </p:cNvCxnSpPr>
              <p:nvPr/>
            </p:nvCxnSpPr>
            <p:spPr bwMode="auto">
              <a:xfrm>
                <a:off x="3578722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27"/>
              <p:cNvCxnSpPr>
                <a:cxnSpLocks noChangeShapeType="1"/>
              </p:cNvCxnSpPr>
              <p:nvPr/>
            </p:nvCxnSpPr>
            <p:spPr bwMode="auto">
              <a:xfrm>
                <a:off x="3862885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4147047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4431210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4713785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4997947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5291635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5582147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5872660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6164760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6448922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6731497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7026772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7315697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7604622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55"/>
              <p:cNvCxnSpPr>
                <a:cxnSpLocks noChangeShapeType="1"/>
              </p:cNvCxnSpPr>
              <p:nvPr/>
            </p:nvCxnSpPr>
            <p:spPr bwMode="auto">
              <a:xfrm>
                <a:off x="7898310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TextBox 69"/>
              <p:cNvSpPr txBox="1">
                <a:spLocks noChangeArrowheads="1"/>
              </p:cNvSpPr>
              <p:nvPr/>
            </p:nvSpPr>
            <p:spPr bwMode="auto">
              <a:xfrm>
                <a:off x="3053260" y="5359065"/>
                <a:ext cx="4984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100" dirty="0">
                    <a:solidFill>
                      <a:srgbClr val="000000"/>
                    </a:solidFill>
                  </a:rPr>
                  <a:t>1995</a:t>
                </a:r>
              </a:p>
            </p:txBody>
          </p:sp>
          <p:sp>
            <p:nvSpPr>
              <p:cNvPr id="33" name="TextBox 70"/>
              <p:cNvSpPr txBox="1">
                <a:spLocks noChangeArrowheads="1"/>
              </p:cNvSpPr>
              <p:nvPr/>
            </p:nvSpPr>
            <p:spPr bwMode="auto">
              <a:xfrm>
                <a:off x="4466135" y="5359065"/>
                <a:ext cx="4984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100" dirty="0">
                    <a:solidFill>
                      <a:srgbClr val="000000"/>
                    </a:solidFill>
                  </a:rPr>
                  <a:t>2000</a:t>
                </a:r>
              </a:p>
            </p:txBody>
          </p:sp>
          <p:sp>
            <p:nvSpPr>
              <p:cNvPr id="34" name="TextBox 71"/>
              <p:cNvSpPr txBox="1">
                <a:spLocks noChangeArrowheads="1"/>
              </p:cNvSpPr>
              <p:nvPr/>
            </p:nvSpPr>
            <p:spPr bwMode="auto">
              <a:xfrm>
                <a:off x="5910760" y="5359065"/>
                <a:ext cx="4984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100" dirty="0">
                    <a:solidFill>
                      <a:srgbClr val="000000"/>
                    </a:solidFill>
                  </a:rPr>
                  <a:t>2005</a:t>
                </a:r>
              </a:p>
            </p:txBody>
          </p:sp>
          <p:sp>
            <p:nvSpPr>
              <p:cNvPr id="35" name="TextBox 72"/>
              <p:cNvSpPr txBox="1">
                <a:spLocks noChangeArrowheads="1"/>
              </p:cNvSpPr>
              <p:nvPr/>
            </p:nvSpPr>
            <p:spPr bwMode="auto">
              <a:xfrm>
                <a:off x="7371260" y="5359065"/>
                <a:ext cx="4984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100" dirty="0">
                    <a:solidFill>
                      <a:srgbClr val="000000"/>
                    </a:solidFill>
                  </a:rPr>
                  <a:t>2010</a:t>
                </a:r>
              </a:p>
            </p:txBody>
          </p:sp>
          <p:cxnSp>
            <p:nvCxnSpPr>
              <p:cNvPr id="36" name="Straight Connector 55"/>
              <p:cNvCxnSpPr>
                <a:cxnSpLocks noChangeShapeType="1"/>
              </p:cNvCxnSpPr>
              <p:nvPr/>
            </p:nvCxnSpPr>
            <p:spPr bwMode="auto">
              <a:xfrm>
                <a:off x="8173542" y="515273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1572122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865810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1865810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2159497" y="5136815"/>
                <a:ext cx="0" cy="1889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TextBox 68"/>
              <p:cNvSpPr txBox="1">
                <a:spLocks noChangeArrowheads="1"/>
              </p:cNvSpPr>
              <p:nvPr/>
            </p:nvSpPr>
            <p:spPr bwMode="auto">
              <a:xfrm>
                <a:off x="1332410" y="5359065"/>
                <a:ext cx="49885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100" dirty="0" smtClean="0">
                    <a:solidFill>
                      <a:srgbClr val="000000"/>
                    </a:solidFill>
                  </a:rPr>
                  <a:t>1987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654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7 L -0.00173 0.124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56953" y="1916832"/>
            <a:ext cx="5667375" cy="2686051"/>
            <a:chOff x="1856953" y="1916832"/>
            <a:chExt cx="5667375" cy="2686051"/>
          </a:xfrm>
        </p:grpSpPr>
        <p:pic>
          <p:nvPicPr>
            <p:cNvPr id="8196" name="Picture 4" descr="http://hothardware.com/newsimages/Item21750/Samsung_DDR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953" y="1916832"/>
              <a:ext cx="5667375" cy="2686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197417" y="2146109"/>
              <a:ext cx="13548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/>
                <a:t>DDR4</a:t>
              </a:r>
              <a:endParaRPr lang="en-GB" sz="4000" dirty="0"/>
            </a:p>
          </p:txBody>
        </p:sp>
      </p:grpSp>
      <p:pic>
        <p:nvPicPr>
          <p:cNvPr id="7" name="Picture 6" descr="http://www.ethicalconsumer.org/portals/0/images/reports/260414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75" y="0"/>
            <a:ext cx="2127560" cy="212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4994012"/>
            <a:ext cx="95642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Greater throughput to feed more CPU cores </a:t>
            </a:r>
          </a:p>
          <a:p>
            <a:r>
              <a:rPr lang="en-GB" sz="3200" dirty="0"/>
              <a:t> </a:t>
            </a:r>
            <a:r>
              <a:rPr lang="en-GB" sz="3200" dirty="0" smtClean="0"/>
              <a:t>                                               …and thus do more analysis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240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340768"/>
            <a:ext cx="79110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Pertinence</a:t>
            </a:r>
            <a:r>
              <a:rPr lang="en-GB" sz="3600" dirty="0" smtClean="0"/>
              <a:t> comes through </a:t>
            </a:r>
            <a:r>
              <a:rPr lang="en-GB" sz="3600" dirty="0" smtClean="0">
                <a:solidFill>
                  <a:srgbClr val="0000FF"/>
                </a:solidFill>
              </a:rPr>
              <a:t>analytics</a:t>
            </a:r>
            <a:r>
              <a:rPr lang="en-GB" sz="3600" dirty="0" smtClean="0"/>
              <a:t>;</a:t>
            </a:r>
          </a:p>
          <a:p>
            <a:endParaRPr lang="en-GB" sz="3600" dirty="0"/>
          </a:p>
          <a:p>
            <a:r>
              <a:rPr lang="en-GB" sz="3600" dirty="0" smtClean="0"/>
              <a:t>Analytics comes through processing</a:t>
            </a:r>
          </a:p>
          <a:p>
            <a:endParaRPr lang="en-GB" sz="3600" dirty="0"/>
          </a:p>
          <a:p>
            <a:r>
              <a:rPr lang="en-GB" sz="3600" dirty="0" smtClean="0"/>
              <a:t>…and not just occasional batch runs.</a:t>
            </a:r>
          </a:p>
          <a:p>
            <a:endParaRPr lang="en-GB" sz="3600" dirty="0" smtClean="0"/>
          </a:p>
          <a:p>
            <a:r>
              <a:rPr lang="en-GB" sz="3600" dirty="0" smtClean="0"/>
              <a:t>So leave no core idling – query from RAM</a:t>
            </a:r>
          </a:p>
        </p:txBody>
      </p:sp>
    </p:spTree>
    <p:extLst>
      <p:ext uri="{BB962C8B-B14F-4D97-AF65-F5344CB8AC3E}">
        <p14:creationId xmlns:p14="http://schemas.microsoft.com/office/powerpoint/2010/main" val="9902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1790" y="1224006"/>
            <a:ext cx="8022658" cy="1477878"/>
            <a:chOff x="179512" y="1224006"/>
            <a:chExt cx="8022658" cy="1477878"/>
          </a:xfrm>
        </p:grpSpPr>
        <p:pic>
          <p:nvPicPr>
            <p:cNvPr id="2" name="Picture 2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9512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63688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47864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32040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6216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81790" y="3068960"/>
            <a:ext cx="8022658" cy="1477878"/>
            <a:chOff x="179512" y="1224006"/>
            <a:chExt cx="8022658" cy="1477878"/>
          </a:xfrm>
        </p:grpSpPr>
        <p:pic>
          <p:nvPicPr>
            <p:cNvPr id="9" name="Picture 2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9512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63688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47864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32040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6216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81790" y="4913914"/>
            <a:ext cx="8022658" cy="1477878"/>
            <a:chOff x="179512" y="1224006"/>
            <a:chExt cx="8022658" cy="1477878"/>
          </a:xfrm>
        </p:grpSpPr>
        <p:pic>
          <p:nvPicPr>
            <p:cNvPr id="15" name="Picture 2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9512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63688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47864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32040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://cdn.techiser.com/wp-content/uploads/2010/02/Intel-Xeon-E7450-Six-Core-Server-Processor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6216" y="1224006"/>
              <a:ext cx="1685954" cy="147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453049" y="467961"/>
            <a:ext cx="8151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So remember in-memory is about lots of these?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443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Business Integration - </a:t>
            </a:r>
            <a:r>
              <a:rPr lang="en-GB" sz="3600" dirty="0" smtClean="0"/>
              <a:t>Analytical Platform</a:t>
            </a:r>
            <a:endParaRPr lang="en-GB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24822" y="2576518"/>
            <a:ext cx="7444246" cy="2534400"/>
            <a:chOff x="558690" y="2669633"/>
            <a:chExt cx="7444246" cy="2534400"/>
          </a:xfrm>
        </p:grpSpPr>
        <p:sp>
          <p:nvSpPr>
            <p:cNvPr id="5" name="TextBox 4"/>
            <p:cNvSpPr txBox="1"/>
            <p:nvPr/>
          </p:nvSpPr>
          <p:spPr>
            <a:xfrm>
              <a:off x="1046345" y="3738747"/>
              <a:ext cx="1128643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b="1" dirty="0" smtClean="0"/>
                <a:t>Analytical</a:t>
              </a:r>
            </a:p>
            <a:p>
              <a:pPr algn="ctr">
                <a:lnSpc>
                  <a:spcPts val="1800"/>
                </a:lnSpc>
              </a:pPr>
              <a:r>
                <a:rPr lang="en-GB" b="1" dirty="0" smtClean="0"/>
                <a:t>Platform</a:t>
              </a:r>
            </a:p>
            <a:p>
              <a:pPr algn="ctr">
                <a:lnSpc>
                  <a:spcPts val="1800"/>
                </a:lnSpc>
              </a:pPr>
              <a:r>
                <a:rPr lang="en-GB" b="1" dirty="0" smtClean="0"/>
                <a:t>Layer</a:t>
              </a:r>
              <a:endParaRPr lang="en-GB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2" t="24188" r="9220" b="26010"/>
            <a:stretch/>
          </p:blipFill>
          <p:spPr>
            <a:xfrm>
              <a:off x="558690" y="3294216"/>
              <a:ext cx="1825773" cy="4445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736" y="2669633"/>
              <a:ext cx="5491200" cy="2534400"/>
            </a:xfrm>
            <a:prstGeom prst="rect">
              <a:avLst/>
            </a:prstGeom>
          </p:spPr>
        </p:pic>
        <p:pic>
          <p:nvPicPr>
            <p:cNvPr id="8" name="Picture 7" descr="nearline.emf"/>
            <p:cNvPicPr>
              <a:picLocks noChangeAspect="1"/>
            </p:cNvPicPr>
            <p:nvPr/>
          </p:nvPicPr>
          <p:blipFill>
            <a:blip r:embed="rId5" cstate="print">
              <a:lum bright="2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5114" y="3792348"/>
              <a:ext cx="228778" cy="2690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344736" y="4024283"/>
              <a:ext cx="614271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en-GB" sz="800" i="1" dirty="0" smtClean="0"/>
                <a:t>Near-line</a:t>
              </a:r>
            </a:p>
            <a:p>
              <a:pPr algn="ctr">
                <a:lnSpc>
                  <a:spcPts val="900"/>
                </a:lnSpc>
              </a:pPr>
              <a:r>
                <a:rPr lang="en-GB" sz="800" i="1" dirty="0" smtClean="0"/>
                <a:t>Storage</a:t>
              </a:r>
            </a:p>
            <a:p>
              <a:pPr algn="ctr">
                <a:lnSpc>
                  <a:spcPts val="900"/>
                </a:lnSpc>
              </a:pPr>
              <a:r>
                <a:rPr lang="en-GB" sz="800" i="1" dirty="0" smtClean="0"/>
                <a:t>(optional)</a:t>
              </a:r>
              <a:endParaRPr lang="en-GB" sz="800" i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895" y="3631601"/>
              <a:ext cx="1082802" cy="9801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664" y="3631601"/>
              <a:ext cx="1082802" cy="9801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08" y="3631601"/>
              <a:ext cx="1082802" cy="9801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413" y="3631601"/>
              <a:ext cx="1082802" cy="98012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99592" y="1235258"/>
            <a:ext cx="6206491" cy="1754886"/>
            <a:chOff x="933460" y="1328373"/>
            <a:chExt cx="6206491" cy="1754886"/>
          </a:xfrm>
        </p:grpSpPr>
        <p:sp>
          <p:nvSpPr>
            <p:cNvPr id="15" name="TextBox 14"/>
            <p:cNvSpPr txBox="1"/>
            <p:nvPr/>
          </p:nvSpPr>
          <p:spPr>
            <a:xfrm>
              <a:off x="933460" y="1698170"/>
              <a:ext cx="1487651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GB" b="1" dirty="0" smtClean="0"/>
                <a:t>Application &amp;</a:t>
              </a:r>
            </a:p>
            <a:p>
              <a:pPr algn="ctr">
                <a:lnSpc>
                  <a:spcPts val="1600"/>
                </a:lnSpc>
              </a:pPr>
              <a:r>
                <a:rPr lang="en-GB" b="1" dirty="0" smtClean="0"/>
                <a:t>Client Layer</a:t>
              </a:r>
              <a:endParaRPr lang="en-GB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471" y="1328373"/>
              <a:ext cx="3836480" cy="175488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552801" y="2289706"/>
              <a:ext cx="8098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All BI Tools</a:t>
              </a:r>
              <a:endParaRPr lang="en-GB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42424" y="2289706"/>
              <a:ext cx="1085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All OLAP Clients</a:t>
              </a:r>
              <a:endParaRPr lang="en-GB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0911" y="2289706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Excel</a:t>
              </a:r>
              <a:endParaRPr lang="en-GB" sz="11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lum bright="2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035" y="1447830"/>
              <a:ext cx="899438" cy="71043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lum bright="2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523" y="1447830"/>
              <a:ext cx="901125" cy="708750"/>
            </a:xfrm>
            <a:prstGeom prst="rect">
              <a:avLst/>
            </a:prstGeom>
          </p:spPr>
        </p:pic>
        <p:pic>
          <p:nvPicPr>
            <p:cNvPr id="22" name="Picture 21" descr="monitor_bi.emf"/>
            <p:cNvPicPr>
              <a:picLocks noChangeAspect="1"/>
            </p:cNvPicPr>
            <p:nvPr/>
          </p:nvPicPr>
          <p:blipFill>
            <a:blip r:embed="rId10" cstate="print">
              <a:lum bright="2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435" y="1447830"/>
              <a:ext cx="872380" cy="6861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72783" y="4769474"/>
            <a:ext cx="7298210" cy="1567569"/>
            <a:chOff x="1006650" y="4863715"/>
            <a:chExt cx="7298210" cy="1567932"/>
          </a:xfrm>
        </p:grpSpPr>
        <p:sp>
          <p:nvSpPr>
            <p:cNvPr id="24" name="TextBox 23"/>
            <p:cNvSpPr txBox="1"/>
            <p:nvPr/>
          </p:nvSpPr>
          <p:spPr>
            <a:xfrm>
              <a:off x="1006650" y="5600647"/>
              <a:ext cx="1262782" cy="557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b="1" dirty="0" smtClean="0"/>
                <a:t>Persistence</a:t>
              </a:r>
            </a:p>
            <a:p>
              <a:pPr algn="ctr">
                <a:lnSpc>
                  <a:spcPts val="1800"/>
                </a:lnSpc>
              </a:pPr>
              <a:r>
                <a:rPr lang="en-GB" b="1" dirty="0" smtClean="0"/>
                <a:t>Layer</a:t>
              </a:r>
              <a:endParaRPr lang="en-GB" b="1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462" y="4863715"/>
              <a:ext cx="5120666" cy="1567932"/>
            </a:xfrm>
            <a:prstGeom prst="rect">
              <a:avLst/>
            </a:prstGeom>
          </p:spPr>
        </p:pic>
        <p:pic>
          <p:nvPicPr>
            <p:cNvPr id="26" name="Picture 25" descr="reporting.emf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183" y="4908926"/>
              <a:ext cx="725878" cy="65543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510" y="5588552"/>
              <a:ext cx="1276350" cy="819340"/>
            </a:xfrm>
            <a:prstGeom prst="rect">
              <a:avLst/>
            </a:prstGeom>
          </p:spPr>
        </p:pic>
        <p:pic>
          <p:nvPicPr>
            <p:cNvPr id="28" name="Picture 27" descr="edw.emf"/>
            <p:cNvPicPr>
              <a:picLocks noChangeAspect="1"/>
            </p:cNvPicPr>
            <p:nvPr/>
          </p:nvPicPr>
          <p:blipFill>
            <a:blip r:embed="rId14" cstate="print">
              <a:lum bright="2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930" y="5369486"/>
              <a:ext cx="1057313" cy="576850"/>
            </a:xfrm>
            <a:prstGeom prst="rect">
              <a:avLst/>
            </a:prstGeom>
          </p:spPr>
        </p:pic>
        <p:pic>
          <p:nvPicPr>
            <p:cNvPr id="29" name="Picture 28" descr="hadoopcluster.emf"/>
            <p:cNvPicPr>
              <a:picLocks noChangeAspect="1"/>
            </p:cNvPicPr>
            <p:nvPr/>
          </p:nvPicPr>
          <p:blipFill>
            <a:blip r:embed="rId15" cstate="print">
              <a:lum bright="2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356" y="5331767"/>
              <a:ext cx="882619" cy="649025"/>
            </a:xfrm>
            <a:prstGeom prst="rect">
              <a:avLst/>
            </a:prstGeom>
          </p:spPr>
        </p:pic>
        <p:pic>
          <p:nvPicPr>
            <p:cNvPr id="30" name="Picture 29" descr="kogstorage.emf"/>
            <p:cNvPicPr>
              <a:picLocks noChangeAspect="1"/>
            </p:cNvPicPr>
            <p:nvPr/>
          </p:nvPicPr>
          <p:blipFill>
            <a:blip r:embed="rId16" cstate="print">
              <a:lum bright="2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117" y="5456105"/>
              <a:ext cx="360355" cy="42472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6143524" y="5384295"/>
              <a:ext cx="672131" cy="585067"/>
              <a:chOff x="5234043" y="5228673"/>
              <a:chExt cx="672131" cy="584932"/>
            </a:xfrm>
          </p:grpSpPr>
          <p:pic>
            <p:nvPicPr>
              <p:cNvPr id="39" name="Picture 38" descr="legacysystems.emf"/>
              <p:cNvPicPr>
                <a:picLocks noChangeAspect="1"/>
              </p:cNvPicPr>
              <p:nvPr/>
            </p:nvPicPr>
            <p:blipFill>
              <a:blip r:embed="rId17" cstate="print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9510" y="5228673"/>
                <a:ext cx="296664" cy="584932"/>
              </a:xfrm>
              <a:prstGeom prst="rect">
                <a:avLst/>
              </a:prstGeom>
            </p:spPr>
          </p:pic>
          <p:pic>
            <p:nvPicPr>
              <p:cNvPr id="40" name="Picture 39" descr="legacysystems.emf"/>
              <p:cNvPicPr>
                <a:picLocks noChangeAspect="1"/>
              </p:cNvPicPr>
              <p:nvPr/>
            </p:nvPicPr>
            <p:blipFill>
              <a:blip r:embed="rId17" cstate="print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4043" y="5228673"/>
                <a:ext cx="296664" cy="584932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3307441" y="5989005"/>
              <a:ext cx="601447" cy="37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GB" sz="1000" dirty="0" smtClean="0"/>
                <a:t>Hadoop</a:t>
              </a:r>
              <a:br>
                <a:rPr lang="en-GB" sz="1000" dirty="0" smtClean="0"/>
              </a:br>
              <a:r>
                <a:rPr lang="en-GB" sz="1000" dirty="0" smtClean="0"/>
                <a:t>Clusters</a:t>
              </a:r>
              <a:endParaRPr lang="en-GB" sz="1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51494" y="5989005"/>
              <a:ext cx="994182" cy="37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GB" sz="1000" dirty="0" smtClean="0"/>
                <a:t>Enterprise Data</a:t>
              </a:r>
            </a:p>
            <a:p>
              <a:pPr algn="ctr">
                <a:lnSpc>
                  <a:spcPts val="1100"/>
                </a:lnSpc>
              </a:pPr>
              <a:r>
                <a:rPr lang="en-GB" sz="1000" dirty="0" smtClean="0"/>
                <a:t>Warehouses</a:t>
              </a:r>
              <a:endParaRPr lang="en-GB" sz="1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4056" y="6000883"/>
              <a:ext cx="611065" cy="37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GB" sz="1000" dirty="0" smtClean="0"/>
                <a:t>Legacy</a:t>
              </a:r>
            </a:p>
            <a:p>
              <a:pPr algn="ctr">
                <a:lnSpc>
                  <a:spcPts val="1100"/>
                </a:lnSpc>
              </a:pPr>
              <a:r>
                <a:rPr lang="en-GB" sz="1000" dirty="0" smtClean="0"/>
                <a:t>Systems</a:t>
              </a:r>
              <a:endParaRPr lang="en-GB" sz="1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78362" y="5969770"/>
              <a:ext cx="615874" cy="37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GB" sz="1000" dirty="0" smtClean="0"/>
                <a:t>Kognitio</a:t>
              </a:r>
            </a:p>
            <a:p>
              <a:pPr algn="ctr">
                <a:lnSpc>
                  <a:spcPts val="1100"/>
                </a:lnSpc>
              </a:pPr>
              <a:r>
                <a:rPr lang="en-GB" sz="1000" dirty="0" smtClean="0"/>
                <a:t>Storage</a:t>
              </a:r>
              <a:endParaRPr lang="en-GB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10510" y="4946860"/>
              <a:ext cx="644728" cy="233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GB" sz="900" i="1" dirty="0" smtClean="0"/>
                <a:t>Reporting</a:t>
              </a:r>
              <a:endParaRPr lang="en-GB" sz="900" i="1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375" b="89844" l="1563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65" y="5410962"/>
              <a:ext cx="569566" cy="56983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113282" y="5988960"/>
              <a:ext cx="721335" cy="374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GB" sz="1000" dirty="0" smtClean="0"/>
                <a:t>Cloud Storage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567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647080" y="1036970"/>
            <a:ext cx="2204746" cy="1556124"/>
            <a:chOff x="5560848" y="686115"/>
            <a:chExt cx="2204746" cy="155612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143" y="686115"/>
              <a:ext cx="1556124" cy="15561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60848" y="761384"/>
              <a:ext cx="2204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M</a:t>
              </a:r>
              <a:r>
                <a:rPr lang="en-GB" dirty="0" smtClean="0"/>
                <a:t>achine learning algorithms</a:t>
              </a:r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07814" y="1412776"/>
            <a:ext cx="2204746" cy="1684543"/>
            <a:chOff x="7366194" y="1312409"/>
            <a:chExt cx="2204746" cy="1684543"/>
          </a:xfrm>
        </p:grpSpPr>
        <p:sp>
          <p:nvSpPr>
            <p:cNvPr id="37" name="TextBox 36"/>
            <p:cNvSpPr txBox="1"/>
            <p:nvPr/>
          </p:nvSpPr>
          <p:spPr>
            <a:xfrm>
              <a:off x="7366194" y="1312409"/>
              <a:ext cx="2204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Dynamic</a:t>
              </a:r>
            </a:p>
            <a:p>
              <a:pPr algn="ctr"/>
              <a:r>
                <a:rPr lang="en-GB" dirty="0" smtClean="0"/>
                <a:t>Simulation</a:t>
              </a:r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496" y="1944155"/>
              <a:ext cx="1221207" cy="105279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515122" y="2467958"/>
            <a:ext cx="1661797" cy="1657600"/>
            <a:chOff x="2345834" y="2780293"/>
            <a:chExt cx="1661797" cy="1657600"/>
          </a:xfrm>
        </p:grpSpPr>
        <p:pic>
          <p:nvPicPr>
            <p:cNvPr id="6154" name="Picture 10" descr="http://serc.carleton.edu/images/introgeo/models/statistical/RegressionCor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281" y="3426624"/>
              <a:ext cx="1516904" cy="1011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345834" y="2780293"/>
              <a:ext cx="16617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Statistical Analysis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85780" y="2333114"/>
            <a:ext cx="1223413" cy="1335966"/>
            <a:chOff x="4013921" y="2191005"/>
            <a:chExt cx="1223413" cy="13359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273" y="2560337"/>
              <a:ext cx="1166061" cy="966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013921" y="2191005"/>
              <a:ext cx="12234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 smtClean="0"/>
                <a:t>Clustering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05853" y="1541026"/>
            <a:ext cx="1661797" cy="1570937"/>
            <a:chOff x="3528830" y="1730422"/>
            <a:chExt cx="1661797" cy="1570937"/>
          </a:xfrm>
        </p:grpSpPr>
        <p:pic>
          <p:nvPicPr>
            <p:cNvPr id="6156" name="Picture 12" descr="http://espin086.files.wordpress.com/2011/02/2-variable-clusterin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113" y="2376753"/>
              <a:ext cx="1117232" cy="924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528830" y="1730422"/>
              <a:ext cx="16617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Behaviour modelling</a:t>
              </a:r>
              <a:endParaRPr lang="en-GB" dirty="0"/>
            </a:p>
          </p:txBody>
        </p:sp>
      </p:grpSp>
      <p:sp>
        <p:nvSpPr>
          <p:cNvPr id="14" name="Right Arrow 13"/>
          <p:cNvSpPr/>
          <p:nvPr/>
        </p:nvSpPr>
        <p:spPr>
          <a:xfrm rot="20171711">
            <a:off x="706588" y="3181382"/>
            <a:ext cx="7395911" cy="1604384"/>
          </a:xfrm>
          <a:prstGeom prst="rightArrow">
            <a:avLst/>
          </a:prstGeom>
          <a:gradFill>
            <a:gsLst>
              <a:gs pos="0">
                <a:srgbClr val="0070C0">
                  <a:lumMod val="84000"/>
                </a:srgbClr>
              </a:gs>
              <a:gs pos="80000">
                <a:srgbClr val="A9CFFD"/>
              </a:gs>
              <a:gs pos="100000">
                <a:srgbClr val="CAEAFE"/>
              </a:gs>
            </a:gsLst>
            <a:lin ang="0" scaled="1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Faster, deeper, insight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35071" y="6185711"/>
            <a:ext cx="8197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5071" y="1412776"/>
            <a:ext cx="0" cy="477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65923" y="4252606"/>
            <a:ext cx="1840773" cy="1817361"/>
            <a:chOff x="364831" y="3742517"/>
            <a:chExt cx="1840773" cy="1817361"/>
          </a:xfrm>
        </p:grpSpPr>
        <p:pic>
          <p:nvPicPr>
            <p:cNvPr id="6150" name="Picture 6" descr="http://www.eknori.de/_data/jxl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891" y="4145079"/>
              <a:ext cx="1388204" cy="1414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64831" y="3742517"/>
              <a:ext cx="1840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Reporting &amp; BPM</a:t>
              </a:r>
              <a:endParaRPr lang="en-GB" dirty="0"/>
            </a:p>
          </p:txBody>
        </p:sp>
      </p:grpSp>
      <p:sp>
        <p:nvSpPr>
          <p:cNvPr id="12" name="AutoShape 8" descr="data:image/jpeg;base64,/9j/4AAQSkZJRgABAQAAAQABAAD/2wCEAAkGBhQSERUUEhAVFBUVGBgZGBYYFRoUFhwVFBgWIBgYFhkXHjIeFxokGRgYIS8gJigpLS8tGR8xNTArNScrLCkBCQoKDgwOGg8PGjIlHyQtNS8uLSkpMC4sNTEpNSo1MiwsLCwtKS4pLC80MCwtNSw0LSksKiw1LDUrKSosLC8pKf/AABEIALcBEwMBIgACEQEDEQH/xAAbAAEAAgMBAQAAAAAAAAAAAAAABQYBAwQCB//EAEgQAAIBAwIDBAMMBwcDBQEAAAECAwAEERIhBRMxBhQiQVFUYQcjMlNxgZGSk5TR0xUWNEJSodQkM2J0g7KzweHwcoSxtNJz/8QAGAEBAQEBAQAAAAAAAAAAAAAAAAECAwT/xAAsEQEAAgECBAUEAQUAAAAAAAAAARECITEDEkFRYXGRofATIrHBgTJC0eHx/9oADAMBAAIRAxEAPwD7jSlKBSlKBVf4z2zjt7hbcxSySGF58IE2jjOD8JgWbOcKuTsasFU/tx2SkvQQiwghV5UxZo5oZQzFpEZFyy40eDIzigtXe1yFLAMwyFJAYj2Dqa5L3tBBFGZXmQIpAJ1qfESAFG+53G1Vduwsve5pXMdys0cGGlLh4pbdHTKqnwlfWzEBl3Y9etVtPcnuysuprbVI1k4ALBA1mCrKBy/CGTBBxtjBz8Kg+m2/H4JHkRJkYxAF8MCFDDIJOfR19GRXQOIR5xzEzttqGfFjTtnzyMenIr55fe5pcMt8EkhTvM0UyFdS7x6SYXwvhQsDuNXkceVZ4d7mpivVnaCHlRW4WNGmkmdJ0l5qPkoCQG2wD06DyoPoV/fpDE8sraUjUszHyVRkn6KjLDtPzGhBtbiMT55bMi4wqlsvpYmPIGwYAnPTY45bvg8nEOGGC7xFJNHiQx5Kq2cgqG3xsDpO+5Htr3Bw+7e3NvK0UfvTR86JnLE6SquikDlkbN8JumPbQTP6RjxnmpgHSTrXGr+HOevsonEYycCVCc4wHUnPoxnrXy689ym6e0liDwhnis4gupuXm006p2OjOt8EYxsGOWNS8PuXqL6WUQwxQmALDoYmSKfxEyqNIGQztjxeQ+YLRxbtZFbyW6FWfvM3JVkKMqyeh8tkefQHpXZd8cgijkkeZAsQJc6l2xnY79djtXzvhvuYXEPc9PKzBcRyysbiVhIIVZAyIU0xsVIyB/D1PUcc/uSXciXCtJbDnW4hXTqVFaK4EkZC6dgUGkkkkEk5bNB9H4f2njmlmjVWCwrGxlOnlMJFz4GDb6ehyBg13txGMAHmp4gSPGu4HUjfcD0186vPc2upJLx8wRC47oVVHYjNpjUkg0DwP6d+g2Pll/c0uDJA5MLKlzeTsjMcIt2CEii8GGCHxdFGScDzoPpaOCAQcg7gjcEHzFanvow2kyKGAyQWAOAM5xnOMb5qq9heG3lpHDaTLEYorfBdC5bncxsDLAAqUPQDIK79RUXxvsFdS34uU7uUWXmKmWRmEkHLkEh0tk+FPZjOw8wv0N6j/BdW2zswO3p2PSozg/amO5uLmBFcNamMMx0lGEylkMZVjkFd98da+e8H9yW6jRUMsMebGW1d42bVzJJ3kWTGgahpIU7g7nrVo7D9j5rOe6lk5IE624CR6jgwQhCSSANzqPT2+eKDJ91CEMwe1uFCXK2rv70yrM/TOmQkrv1ANW83C5K6hkDJGRkL6SPIe2vmtv7nl2tzJde8azeG5WMys8bI4AaNgY8JIBlllAJB22zmscb7AS67+5fMnOilZNM7pInMhKtDp06HXIXDNsMfBBAoPoi8XhJwJ4yT5cxfxrct2hOA6k6dWNQzpP73Xp7elfEuzHZVryKONbQLybqKeczSIUkjEZQxxCJWCnSMkE+g53GLXJ7l5FzcOAHikj0wjnyQmNTDyzCQqkMmkLgk7fwnG4X4cRjwDzUwxwp1rgn0A53NcXB+0kdxDztLQqXZAJdKElSRkYYjBxkb1T7P3PrlO4kyxl7V21sTkNC0oblsnLxI+hU998JDDODsajIfcruxbRxl4dSd9Xl62MWL1GCyA6PhoW6adx0I6UH1Fr+MNpMiBgQMahnJ6DGepror5PxX3Kbp+cFeFy1vaRJK7MJC9q8TO74QlSwUjYk7D5vq0ecDIwfMZzv8vnQeqUpQKUpQKUpQKVxcQ4xHCV5hI1ByDpJHva6iCR0OAcDzwa0jtLbeHVcRoX6K7rG/UgjSxBzqUj5QaCTpQGlApSlApSlApSlBgCs0pQKV45o1acjVjOM749OPRk9a90ClKUClKUClKUClKUCleGlAIBIBOcDO5x1x6a90GNNZpSgUpSgUpSgUpmlApSlApSlBHcU4KlwU5hfCa8AHAPMQqdW2+xOK5J7NYpLNFzgSydTkktDOWJ9pYk/PUjxVnEMhjOHCnTsW3xtgAZJ+Y1XXS6LWJd40Yu+VeMyODypvhOkiqTy8A4X4WTuNqC20rAFZoFKUoFKUoFKUoFKUoIl/25f8u/8AyR1LVEv+3L/l3/5I6lqBSlKBSlKBSlKBSlKCJ4j+1Wv+t/sFSwqq/rNbz8Rjt4pQ0sHO5i4Ix4ADuRg4Oxx0NWqrMTGkhSlarq6SNS8jqijqzMFUfKTsKg20ryj5AI3B6ee1eqBWDWaUFd4N2lmmvbm3eykijgxombOmTJ8tsb9Rgnbrg1YqwBWa1lMTtFBSlKyFKUoNN5ciONnbOFBJwMnAHoqvX3aGFpbJteNTswBBzhoplHTIPi8wSD1GRvViurZZEZHGVYEEew1FXVqsclkiZCrI4AyTtyJvM7mgms0pSgUpSgUpSgUpSgUpSgiX/bl/y7/8kdS1RL/ty/5d/wDkjqWoFKVjNBmlYzWaBWM15lYgEgZIBwOmT6M+VVL3OL3iEscz8RTlkyHlRlAjKg69BuuSACdzgnJyK1GNxM3sLHxnjMVrC008gSNMZbBPUgAAAZJJI2FbbG9SaNJY2DJIoZWHQqwyD9FeeIcOjnjaOaNZI2+ErDUpxuNvl3rZbW6xoqIoRFACqBgBQMAAeQxU0rxEFPwmGO/hlSFFkl5vMdVAZsIMaj51v7ZcSlt7Gea30cyNCw1nw4UjUTvuQuogeZAFVL3QOyty19b3XD7gpdaXQK5HL0KrZwGUjJ1dCMbZ64qy9q5p04XMQkUsyw+JXHvTYA5uzHcadZAPXYV0iIvGbvXb09kRvuZdor29iea6WERNp5LR7EkahICCxIwQOuDnNWHtL2civrdoJwxRip8LaWBU5BB/HNQPuWdoY7mwj0wx27LqHKTCqQpwZEXqELEjJ/eBGas0HGIXleFJkaWMAvGGBdQemodR1/mK1xbx4s1FVPToRsguyN5ccye3ksuRb2xWO2fUW1xplV3J8XhVTkdM4O4q1V5xWHlAGSQAPM7CuWU803Sw91ovbgpG7hC5VWYKvwmKgnSPaenz1o/Syn+7DSf+gZH1jhf51jMz/wAMQ+u3/wCR/OnLPVvknro4OyHaF7y2E8ls9sSzDQ+c4U/CBIBwfkHQ1mDthbvetZqzGVV1bLlOgJAbzIBGfLyznau4cIRt5NUp/wAZyPq/BH0VvSwjV9YjQPpC6goDaR0XIGdPs6VqZwuZry+a2n2w6KUpXNkpSlBpvAdDY1ZwcaSA2cfuk7A/LVWvoZYTY8y7VMMQ5kAbxmGYt43YZ/hAPo86s9/eLFG0jnCICzHrgAb1Xr7jUcklkWR/E7tp5TyAZimXBKKV1A9RnI86CZ/WC29ah+1T8afrBbetQ/ap+NdPco/i0+qPwp3KP4tPqj8KDm/WC29ah+1T8afrBbetQ/ap+NdPco/i0+qPwp3KP4tPqj8KDm/WC29ah+1T8afrBbetQ/ap+NdPco/i0+qPwp3KP4tPqj8KDm/WC29ah+1T8afrBbetQ/ap+NdPco/i0+qPwp3KP4tPqj8KDm/WC29ah+1T8aHtDbetQ/ap+NdPco/i0+qPwrVdcJikRkeJCrgqw0jdWGCPooIOLtLayXaSJdwMhgcBhKmCeannn2Gpj9YLb1mH7VPxqrv2KijzaWv9nDW0wVx42VnlTLZY5J+fpXuL3MoXisxdSPPLaHIk2TWdQbDg5JUFVHXOF67mukRhvM+2vmmqfvO0UIjYx3EBfSdIMyAFsHSCc7DOKieyPaiR7YHiElrFPqYaUmjI0baScOQD18z0HyVZe5R/Fp9UfhWO5R/Fp9UfhWL0qlQnaPjmbaUWl3bLcafey8qadWRnqcZxnGRjOM174Fx1RbxC6u7Zpwg5hSVAuvzxv9PlnOKjbvsxa29+eIzXIj1osIjcosWogAAZ/wDTnT6cmtPZDtgt7d3sDWsaC1cqGGDqAd1JbK4G6Z29NdeSZw+3WI1n8V4p1dHAO3BlubmOdIoIomxFIZ0PMXJ3677AHbpnHWsdroUvBCIeLLa8qQOxSVfGB5HDjp5ZyNzkGubjHbuG3uJI2sXeGOAzc+NFdCPQu2CMnTq1dfLG9VXjvHbC4vbK4E8ttK9u5i1JGIUL80I0+W28ec4yGAXcDr0w4Wc5c0RWna+n79kuHX2/ewuuJW0Ul7OjvEyBoZE5Khy+NbavCSQQQOoCg1JdieL2vDmHDn4l3h2zIjHaJI9PhjDliqnCk4zjfbHSqxdcPm4JaxRQskl9fzgmXQJIQiE4A1jrmQEnT0LegV9C7M8esryLvCCEvH70zmIIdQALBNY1aDnUPYd966cWJjhxGOuO35120j+dTGLl0X/HLc3NsRcQ4HNz76m2UGPOou4vXmvZkmurN+GyQ6eXzU1lmABBIOrOdW+cYI864eEi8N5/aY4XQyTd30oI15eg/CJXOANPUE9etee3dpfSyQWtvAqRzsOZPGrERhSNmYFTjG++NXQeYrjhw5jPluPP39XScK30d3AeyPCrS57xbyoriMrjvCsuP3nIJyWIG5Jx7Kh+Fdt+GLxOZoYCs8xZDOZUCPp6lQX8AbQDnAzgVP3nZ67jubM24gaJRi6kkUc1umojbbIBwFxud9q99vOB3skcZ4dJHE6MWZSqjWNsDJUjY5JB2OfZW4yiZ+7K7jeZn33k+yNotJfplG+FeW8Y9CyozfWY4/lWVurPOWuYpD1y8yNv7ATgfMK7uHWJEUfOSIy6F5hVRp5mka9OR8HVnFdHco/i0+qPwrzc09F55co47besw/ap+NZ/T9t61D9qn4109yj+LT6o/Cnco/i0+qPwrLDhn7UWiAF7yBQSFBMyDc9B161t/WC29Zh+1T8a5ePdj7W8VUngVwjahjwb9Oq4yCOorm7Q9hLa9eB5UIMD6l0EKDup0ttuuVHoO3WtxGOlyJP9YLb1mH7VPxrqtbxJBqjdXHTKsGGfRkVgWSfFp9UfhW2OILsoA+QY/wDisD1SlKDXPArqVYAqwwQfMGoq8tljls0QYUSSYH+hN6dyc+ftqTvEJRgoySCANRTcg/vAZX5R0qsPwIo1irSyKVZ1xG+lcCKYjy8TYwC2Bnc43oLbSsCs0ClKrvbLtZ3COJ+7Sz8yQR4jHTVnc+3bAHmauOM5TywLFSuHi/EeRbyTctn5aF9CjLHSM4A9NaOy3HO+Wsdxyni5gJ0P8IYYj5wcZB8wQacs1zdBK0rANZNQKjf1it+8915yd4K6+Vvq0+n0dN8dcb1X+2HHXadeHRLNHJcxMVukGVjIz6N/3cEgggMMda7+Adj44OVLNie7SPltcsDzGG/pO+AdOTlsDrXTkiMbynfaP381R2v+3L/l3/5I65Ju20C8RTh5D8501g4Gj4LNgnOc6VY9MVA2PbgS8ae17rMnKjlj5hHhOlkbXjGyHGAcnOpfTXDccVXiUZveEwRi9jfkiSdVV+WBltGSVJ0sOu4BYbGt4cKb+6Pk7TJMr7xzjUVpA887FY4wNRALHxEAAAdSWIHz1B23aK6nu7c28CPw+WHWZzkOGIbbBO24UadPmd9qiu3d7dyxJYw2Ym71CySTqTyo5QNxnBCgNv4sbYHWqv7mEnFLa47vcEpawlkZJAGIwGKi3x42wSNxlcH5K68PgRPDnO4vtM9PCutkXM1Cf4v2CuuIcTZ76RTYRnMUSsRr8OMMAcqck6mO56DbpXu1fA7uzvL2ZbVWtr1GhMquRykkVA0jAnCYwTlsLt1Gd5/jvumXPfTaWNoszjT1JZvPWGAIEeOmWO2M43FUHtb2rubl7meJXezRkjkEjOsWcKAvKEmF8YDZGD5nGcV34OPG0iaqYqr6TP5v1b+nj/dNe7o7H9u7q2iksLKCO60SvypNDaWj1NrJBcbN4dI/xHqcZ7e1/EOC8+eaWKWa5bwvFqZI0kj0g4IAYDw6epGAcAZrvn7Q3fDo7WaCySHh/Lt5JmADuxnCcxCztqDAnbp0BO21RfFO7NxWe7u7YrYXESZeSNiS08aMjw6RlJMoTsdgsnp39GM4TnzxjMX2nWZuNJr1qP8AmLxjbXz+ftZgOK3tvHd2UkUMbwjl27dVKsV8BZcZKjIcnodOMbmYuTNw20tzBwtJ55GUTiEaQHZfG4OCd22ydh5147T336Psbe34bLDFI7KIElbOtDu2kvsWLMu7fxHG5FY9zHtFPxOxnNzIA3MeMNGvKZVZF6eQZSxwdzsM714ssspw5qjlvynwuvl9WuedrVXtpLxP9ISRWl+ssgJdLeMASxQso83UKpwVGAxJBztX13hsrCOJZmXnctS4yN3AGsgDy1Z6bVQrH3NUs9EcE795mS5Q3RzrGqMacAHAC4Ht261L8D9zpYpbe5uLmWe6gjKcwsdLA68ZByxwrkdd8AnJrnxMuHMb7eGs6fjTzYi1zpVN7C2VvaSXNrHftczcwySI7ZZA2B856aiPMjIFXKvPnHLNNFKUrIUpSgUpSgUpSgUpSg5+IXixRPI/wUUsfkUZNVybtEsrWEqxSkSHmDSvMA5kEvhLLtqB649Bq1MageMZR7MQxq2JGCrq5a6e7y9CAcADptQTwrNRXfLr1SP7wfyqd8uvVI/vB/KoNnF+PQWoQ3E6RB2CKWOMsfL/AL9B51IVWeNcIa7CC54dBKEYOoa4OzD5I9x6R0PnUkLu69Uj+8H8qrpUVuJXFQ/aPtRb2KK9zJoV2Cg6WbJwSdlGcAAkmvffbr1SL7wfyq5OIQSzgLNw+3lUEMA8wcBh0IBi61cav7thG8CY8NUrxDinONxN7yZCR1x4RknG5GeijIxjNXA1WOL8Ka55bXHDoJOS2tC1wfCwxv8A3fTYbHbYVycb7eyWxjDWXN5jaBypw4D7YViUAyfIDJ2NbmJ4s6b9dohccZnZu7SzXEF3DctexQWEakTo43Z2LAY8JJJJTGCMYOxzVot7lZEV0YMrAMrA5BVhkEEdQRXz2Psxfytci7WO4t7lgywSznMOliVC6F05xgZVh0zvWX4w5M1jaxxG6gi8MTTsIlCquAFESo2AV2J2JGfOumWETERd12j513leWI3n9/6S/Fu1UMHEoYm1MZIWUFRqUM0gKgnPU6DsMkbZwN6pXEuyPE1ukvSveZI5zyIwVRUiYuQXRcYBJXJ1Z2OrOagu2HC7jiEiQMiNe2tvmS3hcBdTOhJVSunXodSwVjnAwelX3gPZ6+j4SbRlIlkjf3xrrDxvKPgjCHAU9Rk+e+9dscsOFjcbzpN9u8baV6pzR0j1+f5a17C3NjyI+HNriebVdCV8DT4RlR1xp1ZwSxOnrvV6klgtlBZooVJCgsVjBJ+CuT1PoFfI7LsRx4xwAXggEQ06O8vnAdiM6AyucEdSRgAVy8RnveOXAtJIYoZLKR3liMjhWQmNcEqrAuAGGrIyJNvOmeP1ctc4mI3mIn1na0nOUx7pXCjYIDw1biO4vbgF2iZyCV1EJsdsvIWCjrhs7DFdvaPtbdwjhsHJhjuLx158bJrTdkU5PTcnLYyRjrVhuO092l5FbDhhKOhPNEpMS4zgF+XgYxuDv4hjNdvFLae4ieOSzjw6smRc4YCRSGKNyvCcHqK5xxtMefG99Z37R6M12Q3b/wB0IWDwILUXKTK7MA4yETHRcHI36nbaorRw39JxPPDM0/EYUYRTIrRJnSVDK3R8x489OPLNZi7IQ8NSK6kth/Y1bEjXbHZi3VUhwTlyAAP3qlZLJeKd1vO6JIIjrhYXTKPhA+JeV5Mg2PmtWMuHjGl1rEztfbrPh2NVn4h2et53ieaBHaA6oyR8E7dPnUHB2yB6K7441X4IA3zsMbnqdvOo03d16pH95P5VQFrw7iS8QluGZWt3QKtt3g6VYBcn+7x1DHI38W9eWLmNZ2+aNJ/iP7Va/wCt/sFc1z2xgTiEdgwfnSIXU6fBgBjgnOc4VvLHT01y393c95ts2seffcDvHXwDO/L2qQMtyWDdzi1AYB7xvg+WeVnFSK6wN9p2et4p5LiOBFmlGHkA8TAY+jJAzjrgZqSqK75deqR/eD+VTvl16pH94P5VJmZ3ErSorvl16pH94P5VO+XXqkf3g/lVBK0qK75deqR/eD+VTvl16pH94P5VBK0qK75deqR/eD+VTvl16pH94P5VBK0qK75deqR/eD+VXbZSyMvvsaoc9FfmDHpzpH0YoOilKUGm7RijBQCxBABOBkjzODgfMfkqtScACNYI7vqRmXwSyIvhhmI2VgCfItgFvPrirNdSlUZhjIBO50jYeZ8h7arU/G2keycW7sGdzlCjJ/dTrsWYE9NXToR57UFpFZrArNBjNYaQAZJA+XatdxGWGAxX2gAn5sjFaE4WnVgZD6XOv+R2HzAVYrq1ER1YbiqnaMNIf8AyPrHC/wA68hZ2/gjHzyN/0A/nXcE9lZq3EbLzRG0eqo3fEHXiENq1nLOkiFjck+9oRq20BdPkBuc+Idaqlh7rVxFeTQX9mkEcKO5CBjIFXGjHi0uGBAz4RuDkDavrFaZLGNiS0aEsukkqCSh6qSRuvs6V1x4uNVljenf3hnKcsuqHk7XRfo836JI8XL5gULiQjOMY8t+p6bE18/7P9nOJ30Mt33qO1kuijRyLGFm5Ss/gdkUMF06CN2zpG+DX1xIQoCqAABgADAAHkAOlQPAOyz291dTtdyyrcMCI2+DHgk4G+/XAwBsB160w4kYxlW/jr/DMw4uKdm1lndA/Lmms2R7hFCyEh4wGOP8A4z0OM1X7G/n4GCOJXhntWKx2+lC8o3JLPndVC7Y1OemOmKusk6/pBV1DV3dzpyNWOam+OuK5+NdqLWO7t7OcFpZzqjBj1oGBOkkn4JyDgjp7KcPKf6Zi499O01oShPct4o1z3ybvslzG0+EV4zHywMnbJOxDLsOmnoCTWz3Sez95cpHFZBUEsg7xIGEcmlMaDkEFlGWyNzsuPOrnb26IMIioCSSFAUFj1Jx5n01trP1a4n1MY+exWjRY2pjjRC7OUVV1Mcs2kAamPmTjJqFv+0kqcQhtVspHikQs1wCdCEatjtjbAzkg+IYBqxV5xXOJiN4tWq5tElRkkQOjDDKwypB6gg9RWbOzSJFSNFRFGFVRhQB5ADpW4UqBSlKCJ4j+1Wv+t/sFS1RPEf2q1/1v9gqWoFKUoFKUoFKUoFKUoFKUoFKUoNVyilSHAKkHUGAK6cb6s7Yx6airiNBJZCIKI+Y+nQAEwYJsadO2PkqYkBIOMZ9u4+eqrL2dRWsElw7xnlllLICI4JcYXVtuKC2UrArNApTNKBWDWawakj53cRXfFu8QszWKW9wOXNE+rmBNYKtpYbjwtsQASARtX0KNcADOceZ6/PUJ2U7HW/D1kW3VgJH1tqbVv0AHoAHz+kmp6uvEyjKax28vL+fdIKUpXNVVm7NQnjCXWk80W7b6jjZgucenS5H/AH3qxyWiMyuUUsmdLFQWGrrpJ3GfZXA/7cv+Xf8A5I6lqtyIrtPYzTWssdtPyJmACSfw4YE9NxlQRkbjORW/gtrJHbxJNLzZVRQ8mMamA3Nd1Kc01yhSlM1ApSlApWM1mgieI/tVr/rf7BUtUTxH9qtf9b/YKlc0GaUpQKUpQKUpQKVjNZoFKUoFKUoOTi1y0cMjouplUkDGdx7B1qtXHFZ3kssJCzFpSNUjRFsJMobSI20qV0sDnq2MedW8io284GJJ45i5GjGVwN9BYpv5YLNn07dPMPPeLz1e3+8yf09O8Xnq9v8AeZP6epWlBWuMcVu4xH71bqXmiQf2h2zrcZXe32yud/KpDvN56vb/AHmT+nrfxXhxmCAPo0SxyHw6siNg2nrtkgb12igi+8Xnq9v95k/p64+M8Uu4oJX5NuulGIbvDsdWDpwpt/EdWMDz6VYa5eJWzyRsscnLYjZ9IfT7QCetBwW93dlVIgtzkA57y++R12t62d4vPV7f7zJ/T12cOsuTFHGDkRoqZxpzoUDOB06dK6aCJa6ux1t7f7zJ/T1xcE4neS28TmG3YsgJbvDqSSN8qLfCnPl5VPzxkqQpwSCAcZwT54BGfpFaOFcP5ESRhi2kYz08ycD0AZwMknAGSetBFNFec8S8i32jKae8SfvMpznu/wDhrr7xeer2/wB5k/p6laUFb4bxS8dpxyrdtEpQf2l9sRxkrtb74JO59JHlXf3i89Xt/vMn9PXvgvAktuboZiJZWlIYlsMwUHBO/UZ+epKgiu8Xnq9v95k/p6j14red6MXJt/7oPp7w/XWQTq7v8gx89WWuBOGf2gzFh8DQFC6TjIPjbPjwQdOwxqb00GnvF56vb/eZP6eneLz1e3+8yf09StKCtXPFbxbiGPk241rKdPeHOSgTG/d/DjJ+WpDvF56vb/eZP6evUvAlN2tzrYMqaCvkQOZj5vfGJHmVTpp3k6Cv3MN40sUnJtxy9e3eJN9a49X2xWjjvGrqGNWaO2TMsS57w5yGlQMMG36aNWT5DJ8qs9cl/YCXQC2Arq5GOug6lGfIawp2/hx0JoOUXN56vb/eZP6eneLz1e3+8yf09SgFZoK1x7i13DbSvyrdCqNpbvDsdWDpwpt/Ec4wPOu9Lq7PS3tyP8zJ0+71t47wgXMJjLlMkHUOu38/oI/6V3QxaQAOgAHkNh7BsPmoI3vF56vb/eZP6esPd3YBJgtgBuSbpwMD0/2epatF5bCSN0OMOpU5GRhgRuMjI36ZFBBcC4peSwI/Jt31A+LvDrnBI6C32rv7xeer2/3mT+nro4RwwW8QjDs+NRLMcszOzMzE+1mJrtoIh7y7AJNvbgDc/wBpk6D/ANvWvs9xhpmlEjR5yrIqPrHJeKIhlYqpYFi2+PPHoqYkUkHBwcbHGd/TULwPsuLdlYylysej4IXcrCrMd/NbeLbyOrrkABO0pSgUpSgUpSgUpSgUpSgwTTNcPG7Z5ItMbMpLxZKsUbQJUMmGG497DD25x5102yYUDBHXYnUep88nP00Ef2m4jJBBri0azJEg1glffZFTJCkE41Z61wRXd6zOq3VgzR/DAilJU/4gJdq6O2X9wn+Ytf8A7EVeOF8HkimZyEKjmBcMckTTtIWI0+EjOMZOeuRQaLG+vJwWhurCQA4JSOVgGwDg4l64I+munlcR+Ns/sZvzakOD2TRx4c5kZmdyDka3YkgE7lRkKM9FVR5V3UEDyuI/G2f2M35tOVxH42z+xm/NqepQRFkl4HHOktinmI4pFbPlgtIR/KpevEnl8te6DGaA1BcR4fM1zzFZ9A5I0iUqukc7neDOMkFN+uwx0qbhGw2I2GxOT8586CI7QcRmje3jg5QaZ3UtIrMoCRu/RWB/dx186jf0vc6dffeHaS2jVokxr/hzzutd3H/2qw//AKy//WmqNuezlxKjlliWSQSowEhZAk0SopU6AfAqjw4333GcAOuG5vWdkW5sGdPhKIpSwz6Rzdq38riPxtn9jN+bXrhXB5I5yzadA5+nBJJ7zMJDkYwunGOpz12qcoIHlcR+Ns/sZvzacriPxtn9jN+bU9SgjOGrdBj3h4GGNuVG6HOd8l3O2Kk68H4Q+Q/9K90ClKUClKUClKUClKUClKUClKUClKUClKUClKUGm6tFkADqGAKtg/xIQVPyggGtnLHt+k1ilA5Y9v0mnLHt+k0pQOWPb9Jpyx7fpNKUGeWP/Ca9UpQKUpQaZrRGZWZQWQkqfMFgQSPQcEj562cse36TWKUDlj2/Sacse36TSlA5Y9v0mnLHt+k0pQZEY/8ADmvVKUClKUClKUClKUClKUH/2Q=="/>
          <p:cNvSpPr>
            <a:spLocks noChangeAspect="1" noChangeArrowheads="1"/>
          </p:cNvSpPr>
          <p:nvPr/>
        </p:nvSpPr>
        <p:spPr bwMode="auto">
          <a:xfrm>
            <a:off x="63500" y="-657225"/>
            <a:ext cx="20383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5589351" y="3984737"/>
            <a:ext cx="1669784" cy="1424967"/>
            <a:chOff x="5869981" y="3641158"/>
            <a:chExt cx="1669784" cy="1424967"/>
          </a:xfrm>
        </p:grpSpPr>
        <p:pic>
          <p:nvPicPr>
            <p:cNvPr id="6162" name="Picture 18" descr="http://www.netatechnologies.com/images/cdrrealtime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981" y="4092323"/>
              <a:ext cx="1587998" cy="973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869981" y="3641158"/>
              <a:ext cx="16697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Fraud detection</a:t>
              </a:r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14077" y="3271984"/>
            <a:ext cx="1434387" cy="1686800"/>
            <a:chOff x="7451984" y="2457127"/>
            <a:chExt cx="1434387" cy="1686800"/>
          </a:xfrm>
        </p:grpSpPr>
        <p:pic>
          <p:nvPicPr>
            <p:cNvPr id="6158" name="Picture 14" descr="http://www.vdocs.org/images/stories/Document_Management/content%20management%20system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463" y="3105121"/>
              <a:ext cx="1175429" cy="1038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451984" y="2457127"/>
              <a:ext cx="14343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Dynamic Interaction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70104" y="6248345"/>
            <a:ext cx="1778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Technology/Automation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800989" y="2460028"/>
            <a:ext cx="1911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Analytical Complexity</a:t>
            </a:r>
            <a:endParaRPr lang="en-GB"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29584" y="4365511"/>
            <a:ext cx="1669779" cy="1717013"/>
            <a:chOff x="5334146" y="659740"/>
            <a:chExt cx="1669779" cy="1717013"/>
          </a:xfrm>
        </p:grpSpPr>
        <p:pic>
          <p:nvPicPr>
            <p:cNvPr id="6160" name="Picture 16" descr="http://www.sas.com/resources/screenshot/sas-marketing-automation-1-full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114" y="1293877"/>
              <a:ext cx="1494415" cy="108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334146" y="659740"/>
              <a:ext cx="16697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Campaign Management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91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evanseasyspace.com/blog/wp-content/uploads/2013/10/Mast-Harbour-Men-Lavender-Marigold-Slim-Fit-Smart-Casual-Shirt_27a675a1a7e7136b1518097673ef32ec_images_1080_1440_min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r="24951"/>
          <a:stretch/>
        </p:blipFill>
        <p:spPr bwMode="auto">
          <a:xfrm>
            <a:off x="6683424" y="404664"/>
            <a:ext cx="2137048" cy="586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dqfurniture.co.uk/mall/pdqfurniture/customerimages/topic-201788.jpg" hidden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96" y="3957488"/>
            <a:ext cx="53530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95536" y="620688"/>
            <a:ext cx="7244419" cy="6001643"/>
            <a:chOff x="611560" y="1064364"/>
            <a:chExt cx="7244419" cy="6001643"/>
          </a:xfrm>
        </p:grpSpPr>
        <p:sp>
          <p:nvSpPr>
            <p:cNvPr id="13" name="TextBox 12"/>
            <p:cNvSpPr txBox="1"/>
            <p:nvPr/>
          </p:nvSpPr>
          <p:spPr>
            <a:xfrm>
              <a:off x="611560" y="1064364"/>
              <a:ext cx="7244419" cy="6001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Building corporate information architecture</a:t>
              </a:r>
              <a:br>
                <a:rPr lang="en-GB" sz="2400" b="1" dirty="0" smtClean="0"/>
              </a:br>
              <a:r>
                <a:rPr lang="en-GB" sz="2400" b="1" dirty="0" smtClean="0"/>
                <a:t> “Information Anywhere”:</a:t>
              </a:r>
            </a:p>
            <a:p>
              <a:endParaRPr lang="en-GB" sz="2400" dirty="0"/>
            </a:p>
            <a:p>
              <a:r>
                <a:rPr lang="en-GB" sz="2400" dirty="0"/>
                <a:t>Acquire all </a:t>
              </a:r>
              <a:r>
                <a:rPr lang="en-GB" sz="2400" dirty="0" smtClean="0"/>
                <a:t>data</a:t>
              </a:r>
            </a:p>
            <a:p>
              <a:endParaRPr lang="en-GB" sz="2400" dirty="0" smtClean="0"/>
            </a:p>
            <a:p>
              <a:r>
                <a:rPr lang="en-GB" sz="2400" dirty="0" smtClean="0"/>
                <a:t>Structured </a:t>
              </a:r>
              <a:r>
                <a:rPr lang="en-GB" sz="2400" dirty="0"/>
                <a:t>Hadoop repository</a:t>
              </a:r>
            </a:p>
            <a:p>
              <a:endParaRPr lang="en-GB" sz="2400" dirty="0" smtClean="0"/>
            </a:p>
            <a:p>
              <a:r>
                <a:rPr lang="en-GB" sz="2400" dirty="0" smtClean="0"/>
                <a:t>In-memory analytical platform</a:t>
              </a:r>
            </a:p>
            <a:p>
              <a:endParaRPr lang="en-GB" sz="2400" dirty="0"/>
            </a:p>
            <a:p>
              <a:r>
                <a:rPr lang="en-GB" sz="2400" dirty="0" smtClean="0"/>
                <a:t>Business Intelligence tools</a:t>
              </a:r>
            </a:p>
            <a:p>
              <a:endParaRPr lang="en-GB" sz="2400" dirty="0"/>
            </a:p>
            <a:p>
              <a:r>
                <a:rPr lang="en-GB" sz="2400" dirty="0" smtClean="0"/>
                <a:t>Analytical  tools</a:t>
              </a:r>
            </a:p>
            <a:p>
              <a:endParaRPr lang="en-GB" sz="2400" dirty="0"/>
            </a:p>
            <a:p>
              <a:r>
                <a:rPr lang="en-GB" sz="2400" dirty="0" smtClean="0"/>
                <a:t>Functional SQL interconnects</a:t>
              </a:r>
            </a:p>
            <a:p>
              <a:endParaRPr lang="en-GB" sz="2400" dirty="0"/>
            </a:p>
            <a:p>
              <a:r>
                <a:rPr lang="en-GB" sz="2400" b="1" dirty="0" smtClean="0"/>
                <a:t>Building blocks for information discovery and extraction</a:t>
              </a:r>
              <a:endParaRPr lang="en-GB" sz="2400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898" y="2220519"/>
              <a:ext cx="474684" cy="3560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898" y="2970508"/>
              <a:ext cx="474684" cy="35601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898" y="3673492"/>
              <a:ext cx="474684" cy="3560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898" y="4376732"/>
              <a:ext cx="474684" cy="35601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898" y="5100839"/>
              <a:ext cx="474684" cy="35601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644" y="5892927"/>
              <a:ext cx="474684" cy="356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5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988840"/>
            <a:ext cx="70086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 smtClean="0">
                <a:latin typeface="Bodoni MT Black" panose="02070A03080606020203" pitchFamily="18" charset="0"/>
              </a:rPr>
              <a:t>Epilogue</a:t>
            </a:r>
            <a:endParaRPr lang="en-GB" sz="115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55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dependent.co.uk/incoming/article8703954.ece/BINARY/original/sliced-bread-r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8712697" cy="65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1339027"/>
            <a:ext cx="5296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Inevitable commoditization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101217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91479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“vendors always commoditize </a:t>
            </a:r>
            <a:br>
              <a:rPr lang="en-GB" sz="4000" dirty="0" smtClean="0"/>
            </a:br>
            <a:r>
              <a:rPr lang="en-GB" sz="4000" dirty="0" smtClean="0"/>
              <a:t>         storage platforms …again and again”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1403648" y="2996952"/>
            <a:ext cx="70701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FF"/>
                </a:solidFill>
              </a:rPr>
              <a:t>In 2013 Kinetic h</a:t>
            </a:r>
            <a:r>
              <a:rPr lang="en-GB" sz="3200" dirty="0" smtClean="0">
                <a:solidFill>
                  <a:srgbClr val="0000FF"/>
                </a:solidFill>
              </a:rPr>
              <a:t>ard drives first launched </a:t>
            </a:r>
          </a:p>
          <a:p>
            <a:r>
              <a:rPr lang="en-GB" sz="3200" dirty="0" smtClean="0"/>
              <a:t>Direct access over Ethernet</a:t>
            </a:r>
            <a:endParaRPr lang="en-GB" sz="3200" dirty="0"/>
          </a:p>
          <a:p>
            <a:r>
              <a:rPr lang="en-GB" sz="3200" dirty="0" smtClean="0"/>
              <a:t>Direct object access via key value pairs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403648" y="5013176"/>
            <a:ext cx="78897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The HDFS versions followed a few years later </a:t>
            </a:r>
            <a:br>
              <a:rPr lang="en-GB" sz="3200" dirty="0" smtClean="0"/>
            </a:br>
            <a:r>
              <a:rPr lang="en-GB" sz="3200" dirty="0" smtClean="0"/>
              <a:t> …now map-reduce going into firmware?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965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daydreamsresorts.files.wordpress.com/2010/10/sand-cas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10074"/>
            <a:ext cx="3429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1009" y="2001614"/>
            <a:ext cx="2647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Innovate</a:t>
            </a:r>
            <a:endParaRPr lang="en-GB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31641" y="2091289"/>
            <a:ext cx="6624735" cy="3053129"/>
            <a:chOff x="899593" y="1964116"/>
            <a:chExt cx="6624735" cy="3053129"/>
          </a:xfrm>
          <a:effectLst/>
        </p:grpSpPr>
        <p:sp>
          <p:nvSpPr>
            <p:cNvPr id="3" name="TextBox 2"/>
            <p:cNvSpPr txBox="1"/>
            <p:nvPr/>
          </p:nvSpPr>
          <p:spPr>
            <a:xfrm>
              <a:off x="2483768" y="4093915"/>
              <a:ext cx="35697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u="sng" dirty="0" smtClean="0">
                  <a:solidFill>
                    <a:schemeClr val="accent1"/>
                  </a:solidFill>
                </a:rPr>
                <a:t>Consolidate</a:t>
              </a:r>
              <a:endParaRPr lang="en-GB" sz="5400" b="1" u="sng" dirty="0">
                <a:solidFill>
                  <a:schemeClr val="accent1"/>
                </a:solidFill>
              </a:endParaRPr>
            </a:p>
          </p:txBody>
        </p:sp>
        <p:sp>
          <p:nvSpPr>
            <p:cNvPr id="5" name="Circular Arrow 4"/>
            <p:cNvSpPr/>
            <p:nvPr/>
          </p:nvSpPr>
          <p:spPr>
            <a:xfrm rot="16200000">
              <a:off x="899593" y="1964116"/>
              <a:ext cx="3024336" cy="3024336"/>
            </a:xfrm>
            <a:prstGeom prst="circular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Circular Arrow 5"/>
            <p:cNvSpPr/>
            <p:nvPr/>
          </p:nvSpPr>
          <p:spPr>
            <a:xfrm rot="5400000">
              <a:off x="4499992" y="1964116"/>
              <a:ext cx="3024336" cy="3024336"/>
            </a:xfrm>
            <a:prstGeom prst="circular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http://www.chineselight.com/uploads/130107/1_11400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35" y="154676"/>
            <a:ext cx="1538945" cy="20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thicalconsumer.org/portals/0/images/reports/260414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624"/>
            <a:ext cx="2127560" cy="212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69" name="Group 38"/>
          <p:cNvGrpSpPr>
            <a:grpSpLocks/>
          </p:cNvGrpSpPr>
          <p:nvPr/>
        </p:nvGrpSpPr>
        <p:grpSpPr bwMode="auto">
          <a:xfrm>
            <a:off x="363538" y="1430338"/>
            <a:ext cx="3983037" cy="4349750"/>
            <a:chOff x="1070588" y="1327509"/>
            <a:chExt cx="3983742" cy="434981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070588" y="1537062"/>
              <a:ext cx="3983742" cy="4140257"/>
            </a:xfrm>
            <a:prstGeom prst="roundRect">
              <a:avLst/>
            </a:pr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2877" name="Rectangle 3"/>
            <p:cNvSpPr txBox="1">
              <a:spLocks noChangeArrowheads="1"/>
            </p:cNvSpPr>
            <p:nvPr/>
          </p:nvSpPr>
          <p:spPr bwMode="auto">
            <a:xfrm>
              <a:off x="2611054" y="1327509"/>
              <a:ext cx="902811" cy="3877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1600">
                  <a:solidFill>
                    <a:srgbClr val="000000"/>
                  </a:solidFill>
                </a:rPr>
                <a:t>connect</a:t>
              </a:r>
            </a:p>
          </p:txBody>
        </p:sp>
        <p:grpSp>
          <p:nvGrpSpPr>
            <p:cNvPr id="292878" name="Group 37"/>
            <p:cNvGrpSpPr>
              <a:grpSpLocks/>
            </p:cNvGrpSpPr>
            <p:nvPr/>
          </p:nvGrpSpPr>
          <p:grpSpPr bwMode="auto">
            <a:xfrm>
              <a:off x="1341884" y="1771284"/>
              <a:ext cx="1826159" cy="547592"/>
              <a:chOff x="1341884" y="1771284"/>
              <a:chExt cx="1826159" cy="547592"/>
            </a:xfrm>
          </p:grpSpPr>
          <p:pic>
            <p:nvPicPr>
              <p:cNvPr id="292897" name="Picture 9" descr="globe_icon_sm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41884" y="1779126"/>
                <a:ext cx="539750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898" name="Rectangle 24"/>
              <p:cNvSpPr>
                <a:spLocks noChangeArrowheads="1"/>
              </p:cNvSpPr>
              <p:nvPr/>
            </p:nvSpPr>
            <p:spPr bwMode="auto">
              <a:xfrm>
                <a:off x="1832421" y="1771284"/>
                <a:ext cx="1335622" cy="473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261938" indent="-261938" eaLnBrk="0" hangingPunct="0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sz="1600">
                    <a:solidFill>
                      <a:srgbClr val="000000"/>
                    </a:solidFill>
                  </a:rPr>
                  <a:t>kognitio.com</a:t>
                </a:r>
              </a:p>
            </p:txBody>
          </p:sp>
        </p:grpSp>
        <p:grpSp>
          <p:nvGrpSpPr>
            <p:cNvPr id="292879" name="Group 31"/>
            <p:cNvGrpSpPr>
              <a:grpSpLocks/>
            </p:cNvGrpSpPr>
            <p:nvPr/>
          </p:nvGrpSpPr>
          <p:grpSpPr bwMode="auto">
            <a:xfrm>
              <a:off x="1335534" y="2356388"/>
              <a:ext cx="1660988" cy="539750"/>
              <a:chOff x="1335534" y="2418889"/>
              <a:chExt cx="1660988" cy="539750"/>
            </a:xfrm>
          </p:grpSpPr>
          <p:pic>
            <p:nvPicPr>
              <p:cNvPr id="292895" name="Picture 10" descr="telnic logo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35534" y="2418889"/>
                <a:ext cx="550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896" name="Rectangle 25"/>
              <p:cNvSpPr>
                <a:spLocks noChangeArrowheads="1"/>
              </p:cNvSpPr>
              <p:nvPr/>
            </p:nvSpPr>
            <p:spPr bwMode="auto">
              <a:xfrm>
                <a:off x="1832421" y="2451776"/>
                <a:ext cx="1164101" cy="473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261938" indent="-261938" eaLnBrk="0" hangingPunct="0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sz="1600">
                    <a:solidFill>
                      <a:srgbClr val="000000"/>
                    </a:solidFill>
                  </a:rPr>
                  <a:t>kognitio.tel</a:t>
                </a:r>
              </a:p>
            </p:txBody>
          </p:sp>
        </p:grpSp>
        <p:grpSp>
          <p:nvGrpSpPr>
            <p:cNvPr id="292880" name="Group 32"/>
            <p:cNvGrpSpPr>
              <a:grpSpLocks/>
            </p:cNvGrpSpPr>
            <p:nvPr/>
          </p:nvGrpSpPr>
          <p:grpSpPr bwMode="auto">
            <a:xfrm>
              <a:off x="1430784" y="2933650"/>
              <a:ext cx="2181291" cy="473976"/>
              <a:chOff x="1430784" y="3018073"/>
              <a:chExt cx="2181291" cy="473976"/>
            </a:xfrm>
          </p:grpSpPr>
          <p:pic>
            <p:nvPicPr>
              <p:cNvPr id="292893" name="Picture 5" descr="icon-blo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30784" y="3074880"/>
                <a:ext cx="360362" cy="360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894" name="Rectangle 26"/>
              <p:cNvSpPr>
                <a:spLocks noChangeArrowheads="1"/>
              </p:cNvSpPr>
              <p:nvPr/>
            </p:nvSpPr>
            <p:spPr bwMode="auto">
              <a:xfrm>
                <a:off x="1832421" y="3018073"/>
                <a:ext cx="1779654" cy="473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261938" indent="-261938" eaLnBrk="0" hangingPunct="0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kognitio.com/blog</a:t>
                </a:r>
              </a:p>
            </p:txBody>
          </p:sp>
        </p:grpSp>
        <p:grpSp>
          <p:nvGrpSpPr>
            <p:cNvPr id="292881" name="Group 33"/>
            <p:cNvGrpSpPr>
              <a:grpSpLocks/>
            </p:cNvGrpSpPr>
            <p:nvPr/>
          </p:nvGrpSpPr>
          <p:grpSpPr bwMode="auto">
            <a:xfrm>
              <a:off x="1430784" y="3445138"/>
              <a:ext cx="2331845" cy="473976"/>
              <a:chOff x="1430784" y="3554865"/>
              <a:chExt cx="2331845" cy="473976"/>
            </a:xfrm>
          </p:grpSpPr>
          <p:pic>
            <p:nvPicPr>
              <p:cNvPr id="292891" name="Picture 8" descr="icon-twitter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30784" y="3611672"/>
                <a:ext cx="360362" cy="360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892" name="Rectangle 27"/>
              <p:cNvSpPr>
                <a:spLocks noChangeArrowheads="1"/>
              </p:cNvSpPr>
              <p:nvPr/>
            </p:nvSpPr>
            <p:spPr bwMode="auto">
              <a:xfrm>
                <a:off x="1832421" y="3554865"/>
                <a:ext cx="1930208" cy="473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261938" indent="-261938" eaLnBrk="0" hangingPunct="0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sz="1600">
                    <a:solidFill>
                      <a:srgbClr val="000000"/>
                    </a:solidFill>
                  </a:rPr>
                  <a:t>twitter.com/kognitio</a:t>
                </a:r>
              </a:p>
            </p:txBody>
          </p:sp>
        </p:grpSp>
        <p:grpSp>
          <p:nvGrpSpPr>
            <p:cNvPr id="292882" name="Group 34"/>
            <p:cNvGrpSpPr>
              <a:grpSpLocks/>
            </p:cNvGrpSpPr>
            <p:nvPr/>
          </p:nvGrpSpPr>
          <p:grpSpPr bwMode="auto">
            <a:xfrm>
              <a:off x="1430784" y="3956626"/>
              <a:ext cx="3535828" cy="473976"/>
              <a:chOff x="1430784" y="4266739"/>
              <a:chExt cx="3535828" cy="473976"/>
            </a:xfrm>
          </p:grpSpPr>
          <p:pic>
            <p:nvPicPr>
              <p:cNvPr id="292889" name="Picture 7" descr="icon-linkedin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430784" y="4323546"/>
                <a:ext cx="360362" cy="360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890" name="Rectangle 28"/>
              <p:cNvSpPr>
                <a:spLocks noChangeArrowheads="1"/>
              </p:cNvSpPr>
              <p:nvPr/>
            </p:nvSpPr>
            <p:spPr bwMode="auto">
              <a:xfrm>
                <a:off x="1832421" y="4266739"/>
                <a:ext cx="3134191" cy="473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261938" indent="-261938" eaLnBrk="0" hangingPunct="0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sz="1600">
                    <a:solidFill>
                      <a:srgbClr val="000000"/>
                    </a:solidFill>
                  </a:rPr>
                  <a:t>linkedin.com/companies/kognitio</a:t>
                </a:r>
              </a:p>
            </p:txBody>
          </p:sp>
        </p:grpSp>
        <p:grpSp>
          <p:nvGrpSpPr>
            <p:cNvPr id="292883" name="Group 35"/>
            <p:cNvGrpSpPr>
              <a:grpSpLocks/>
            </p:cNvGrpSpPr>
            <p:nvPr/>
          </p:nvGrpSpPr>
          <p:grpSpPr bwMode="auto">
            <a:xfrm>
              <a:off x="1430784" y="4468114"/>
              <a:ext cx="2341592" cy="473976"/>
              <a:chOff x="1430784" y="4821119"/>
              <a:chExt cx="2341592" cy="473976"/>
            </a:xfrm>
          </p:grpSpPr>
          <p:pic>
            <p:nvPicPr>
              <p:cNvPr id="292887" name="Picture 6" descr="icon-facebook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430784" y="4877926"/>
                <a:ext cx="360362" cy="360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888" name="Rectangle 29"/>
              <p:cNvSpPr>
                <a:spLocks noChangeArrowheads="1"/>
              </p:cNvSpPr>
              <p:nvPr/>
            </p:nvSpPr>
            <p:spPr bwMode="auto">
              <a:xfrm>
                <a:off x="1832421" y="4821119"/>
                <a:ext cx="1939955" cy="473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261938" indent="-261938" eaLnBrk="0" hangingPunct="0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sz="1600">
                    <a:solidFill>
                      <a:srgbClr val="000000"/>
                    </a:solidFill>
                  </a:rPr>
                  <a:t>tinyurl.com/kognitio</a:t>
                </a:r>
              </a:p>
            </p:txBody>
          </p:sp>
        </p:grpSp>
        <p:grpSp>
          <p:nvGrpSpPr>
            <p:cNvPr id="292884" name="Group 36"/>
            <p:cNvGrpSpPr>
              <a:grpSpLocks/>
            </p:cNvGrpSpPr>
            <p:nvPr/>
          </p:nvGrpSpPr>
          <p:grpSpPr bwMode="auto">
            <a:xfrm>
              <a:off x="1400621" y="5000247"/>
              <a:ext cx="2466820" cy="432689"/>
              <a:chOff x="1400621" y="5462455"/>
              <a:chExt cx="2466820" cy="432689"/>
            </a:xfrm>
          </p:grpSpPr>
          <p:pic>
            <p:nvPicPr>
              <p:cNvPr id="292885" name="Picture 1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400621" y="5498619"/>
                <a:ext cx="431800" cy="360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886" name="Rectangle 30"/>
              <p:cNvSpPr>
                <a:spLocks noChangeArrowheads="1"/>
              </p:cNvSpPr>
              <p:nvPr/>
            </p:nvSpPr>
            <p:spPr bwMode="auto">
              <a:xfrm>
                <a:off x="1832421" y="5462455"/>
                <a:ext cx="2035020" cy="432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261938" indent="-261938" eaLnBrk="0" hangingPunct="0">
                  <a:lnSpc>
                    <a:spcPct val="155000"/>
                  </a:lnSpc>
                  <a:spcBef>
                    <a:spcPct val="1000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youtube.com/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kognitio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" name="Rounded Rectangle 40"/>
          <p:cNvSpPr/>
          <p:nvPr/>
        </p:nvSpPr>
        <p:spPr bwMode="auto">
          <a:xfrm>
            <a:off x="4835525" y="1608138"/>
            <a:ext cx="3984625" cy="4140200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92871" name="Rectangle 3"/>
          <p:cNvSpPr txBox="1">
            <a:spLocks noChangeArrowheads="1"/>
          </p:cNvSpPr>
          <p:nvPr/>
        </p:nvSpPr>
        <p:spPr bwMode="auto">
          <a:xfrm>
            <a:off x="6376988" y="1412875"/>
            <a:ext cx="846137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</a:rPr>
              <a:t>contact</a:t>
            </a:r>
          </a:p>
        </p:txBody>
      </p:sp>
      <p:sp>
        <p:nvSpPr>
          <p:cNvPr id="292872" name="Rectangle 62"/>
          <p:cNvSpPr>
            <a:spLocks noChangeArrowheads="1"/>
          </p:cNvSpPr>
          <p:nvPr/>
        </p:nvSpPr>
        <p:spPr bwMode="auto">
          <a:xfrm>
            <a:off x="4954798" y="3262369"/>
            <a:ext cx="38656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1938" indent="-261938" eaLnBrk="0" hangingPunct="0"/>
            <a:r>
              <a:rPr lang="en-US" b="1" dirty="0" smtClean="0">
                <a:solidFill>
                  <a:srgbClr val="000000"/>
                </a:solidFill>
              </a:rPr>
              <a:t>Michael Hiskey</a:t>
            </a:r>
            <a:endParaRPr lang="en-US" b="1" dirty="0">
              <a:solidFill>
                <a:srgbClr val="000000"/>
              </a:solidFill>
            </a:endParaRPr>
          </a:p>
          <a:p>
            <a:pPr marL="261938" indent="-261938" eaLnBrk="0" hangingPunct="0"/>
            <a:r>
              <a:rPr lang="en-US" dirty="0" smtClean="0">
                <a:solidFill>
                  <a:srgbClr val="000000"/>
                </a:solidFill>
              </a:rPr>
              <a:t>VP, Marketing &amp; Business Development</a:t>
            </a:r>
            <a:endParaRPr lang="en-US" dirty="0">
              <a:solidFill>
                <a:srgbClr val="000000"/>
              </a:solidFill>
            </a:endParaRPr>
          </a:p>
          <a:p>
            <a:pPr marL="261938" indent="-261938" eaLnBrk="0" hangingPunct="0"/>
            <a:r>
              <a:rPr lang="en-US" dirty="0">
                <a:solidFill>
                  <a:srgbClr val="000000"/>
                </a:solidFill>
                <a:hlinkClick r:id="rId10"/>
              </a:rPr>
              <a:t>michael.hiskey@kognitio.com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2873" name="Rectangle 64"/>
          <p:cNvSpPr>
            <a:spLocks noChangeArrowheads="1"/>
          </p:cNvSpPr>
          <p:nvPr/>
        </p:nvSpPr>
        <p:spPr bwMode="auto">
          <a:xfrm>
            <a:off x="4954798" y="2001614"/>
            <a:ext cx="2916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1938" indent="-261938" eaLnBrk="0" hangingPunct="0"/>
            <a:r>
              <a:rPr lang="en-US" b="1" dirty="0" smtClean="0">
                <a:solidFill>
                  <a:srgbClr val="000000"/>
                </a:solidFill>
              </a:rPr>
              <a:t>Paul Groom</a:t>
            </a:r>
            <a:endParaRPr lang="en-US" dirty="0">
              <a:solidFill>
                <a:srgbClr val="000000"/>
              </a:solidFill>
            </a:endParaRPr>
          </a:p>
          <a:p>
            <a:pPr marL="261938" indent="-261938" eaLnBrk="0" hangingPunct="0"/>
            <a:r>
              <a:rPr lang="en-US" dirty="0" smtClean="0">
                <a:solidFill>
                  <a:srgbClr val="000000"/>
                </a:solidFill>
              </a:rPr>
              <a:t>Chief Innovation Officer</a:t>
            </a:r>
            <a:endParaRPr lang="en-US" dirty="0">
              <a:solidFill>
                <a:srgbClr val="000000"/>
              </a:solidFill>
            </a:endParaRPr>
          </a:p>
          <a:p>
            <a:pPr marL="261938" indent="-261938" eaLnBrk="0" hangingPunct="0"/>
            <a:r>
              <a:rPr lang="en-US" dirty="0" smtClean="0">
                <a:solidFill>
                  <a:srgbClr val="000000"/>
                </a:solidFill>
                <a:hlinkClick r:id="rId11"/>
              </a:rPr>
              <a:t>paul.groom@kognitio.com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62"/>
          <p:cNvSpPr>
            <a:spLocks noChangeArrowheads="1"/>
          </p:cNvSpPr>
          <p:nvPr/>
        </p:nvSpPr>
        <p:spPr bwMode="auto">
          <a:xfrm>
            <a:off x="4954798" y="4523124"/>
            <a:ext cx="31427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1938" indent="-261938" eaLnBrk="0" hangingPunct="0"/>
            <a:r>
              <a:rPr lang="en-US" b="1" dirty="0" smtClean="0">
                <a:solidFill>
                  <a:srgbClr val="000000"/>
                </a:solidFill>
              </a:rPr>
              <a:t>Steve Friedberg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 press contact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61938" indent="-261938" eaLnBrk="0" hangingPunct="0"/>
            <a:r>
              <a:rPr lang="en-US" dirty="0" smtClean="0">
                <a:solidFill>
                  <a:srgbClr val="000000"/>
                </a:solidFill>
              </a:rPr>
              <a:t>MMI Communications</a:t>
            </a:r>
            <a:endParaRPr lang="en-US" dirty="0">
              <a:solidFill>
                <a:srgbClr val="000000"/>
              </a:solidFill>
            </a:endParaRPr>
          </a:p>
          <a:p>
            <a:pPr marL="261938" indent="-261938" eaLnBrk="0" hangingPunct="0"/>
            <a:r>
              <a:rPr lang="en-US" dirty="0" smtClean="0">
                <a:solidFill>
                  <a:srgbClr val="000000"/>
                </a:solidFill>
                <a:hlinkClick r:id="rId12"/>
              </a:rPr>
              <a:t>steve@mmicomm.com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264" y="6021288"/>
            <a:ext cx="823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eaLnBrk="0" hangingPunct="0"/>
            <a:r>
              <a:rPr lang="en-US" b="1" dirty="0" smtClean="0">
                <a:solidFill>
                  <a:srgbClr val="C00000"/>
                </a:solidFill>
              </a:rPr>
              <a:t>Kognitio is an Exabyte Sponsor of Strata Hadoop World – see us at booth #409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kognitio_hadoop-a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1527"/>
            <a:ext cx="8016184" cy="98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lifecoach2women.com/images/business-crow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655975" cy="231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ryelizabethmiller.files.wordpress.com/2012/01/co-creation_m-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77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robrozicki.files.wordpress.com/2010/05/crow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1789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48825"/>
            <a:ext cx="7277738" cy="27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2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Time to influence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67334" y="2288722"/>
            <a:ext cx="3783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Reaction – what? – potential value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67334" y="2779895"/>
            <a:ext cx="3676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Action – opportunity - interaction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4302388"/>
            <a:ext cx="3166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BI is becoming democratized</a:t>
            </a:r>
            <a:endParaRPr lang="en-GB" sz="2000" dirty="0"/>
          </a:p>
        </p:txBody>
      </p:sp>
      <p:pic>
        <p:nvPicPr>
          <p:cNvPr id="1026" name="Picture 2" descr="http://yourbrainatwork.org/wp-content/uploads/2013/02/t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036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71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daydreamsresorts.files.wordpress.com/2010/10/sand-cas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16" y="4410074"/>
            <a:ext cx="3429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8393" y="2001614"/>
            <a:ext cx="2647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Innovate</a:t>
            </a:r>
            <a:endParaRPr lang="en-GB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87625" y="2091289"/>
            <a:ext cx="6624735" cy="3053129"/>
            <a:chOff x="899593" y="1964116"/>
            <a:chExt cx="6624735" cy="3053129"/>
          </a:xfrm>
          <a:effectLst/>
        </p:grpSpPr>
        <p:sp>
          <p:nvSpPr>
            <p:cNvPr id="3" name="TextBox 2"/>
            <p:cNvSpPr txBox="1"/>
            <p:nvPr/>
          </p:nvSpPr>
          <p:spPr>
            <a:xfrm>
              <a:off x="2483768" y="4093915"/>
              <a:ext cx="34954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 smtClean="0"/>
                <a:t>Consolidate</a:t>
              </a:r>
              <a:endParaRPr lang="en-GB" sz="5400" dirty="0"/>
            </a:p>
          </p:txBody>
        </p:sp>
        <p:sp>
          <p:nvSpPr>
            <p:cNvPr id="5" name="Circular Arrow 4"/>
            <p:cNvSpPr/>
            <p:nvPr/>
          </p:nvSpPr>
          <p:spPr>
            <a:xfrm rot="16200000">
              <a:off x="899593" y="1964116"/>
              <a:ext cx="3024336" cy="3024336"/>
            </a:xfrm>
            <a:prstGeom prst="circular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Circular Arrow 5"/>
            <p:cNvSpPr/>
            <p:nvPr/>
          </p:nvSpPr>
          <p:spPr>
            <a:xfrm rot="5400000">
              <a:off x="4499992" y="1964116"/>
              <a:ext cx="3024336" cy="3024336"/>
            </a:xfrm>
            <a:prstGeom prst="circular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http://www.chineselight.com/uploads/130107/1_11400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19" y="154676"/>
            <a:ext cx="1538945" cy="20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thicalconsumer.org/portals/0/images/reports/260414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56" y="44624"/>
            <a:ext cx="2127560" cy="212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485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6609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6609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evanseasyspace.com/blog/wp-content/uploads/2013/10/Mast-Harbour-Men-Lavender-Marigold-Slim-Fit-Smart-Casual-Shirt_27a675a1a7e7136b1518097673ef32ec_images_1080_1440_min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r="24951"/>
          <a:stretch/>
        </p:blipFill>
        <p:spPr bwMode="auto">
          <a:xfrm>
            <a:off x="1066800" y="887736"/>
            <a:ext cx="2137048" cy="586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dqfurniture.co.uk/mall/pdqfurniture/customerimages/topic-201788.jpg" hidden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96" y="3957488"/>
            <a:ext cx="53530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87828" y="1196752"/>
            <a:ext cx="6996562" cy="6120680"/>
            <a:chOff x="3387828" y="737320"/>
            <a:chExt cx="6996562" cy="612068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1" r="17397"/>
            <a:stretch/>
          </p:blipFill>
          <p:spPr bwMode="auto">
            <a:xfrm>
              <a:off x="4211960" y="737320"/>
              <a:ext cx="2198801" cy="4265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8" descr="http://sleepytrees.com/officesale/wood-desk-almond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4" b="36506"/>
            <a:stretch/>
          </p:blipFill>
          <p:spPr bwMode="auto">
            <a:xfrm>
              <a:off x="3387828" y="4553744"/>
              <a:ext cx="6996562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ular Callout 2"/>
          <p:cNvSpPr/>
          <p:nvPr/>
        </p:nvSpPr>
        <p:spPr>
          <a:xfrm>
            <a:off x="6623992" y="1052736"/>
            <a:ext cx="1738322" cy="720080"/>
          </a:xfrm>
          <a:prstGeom prst="wedgeRoundRectCallout">
            <a:avLst>
              <a:gd name="adj1" fmla="val -98987"/>
              <a:gd name="adj2" fmla="val 741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I </a:t>
            </a:r>
            <a:r>
              <a:rPr lang="en-GB" sz="3200" dirty="0" smtClean="0"/>
              <a:t>need</a:t>
            </a:r>
            <a:r>
              <a:rPr lang="en-GB" sz="3200" dirty="0" smtClean="0"/>
              <a:t>….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866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3011</Words>
  <Application>Microsoft Office PowerPoint</Application>
  <PresentationFormat>On-screen Show (4:3)</PresentationFormat>
  <Paragraphs>554</Paragraphs>
  <Slides>45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SQL on Hadoop</vt:lpstr>
      <vt:lpstr>PowerPoint Presentation</vt:lpstr>
      <vt:lpstr>Behind the  numbers</vt:lpstr>
      <vt:lpstr>Faster, deeper, insight</vt:lpstr>
      <vt:lpstr>PowerPoint Presentation</vt:lpstr>
      <vt:lpstr>PowerPoint Presentation</vt:lpstr>
      <vt:lpstr>Time to influence</vt:lpstr>
      <vt:lpstr>PowerPoint Presentation</vt:lpstr>
      <vt:lpstr>PowerPoint Presentation</vt:lpstr>
      <vt:lpstr>Data Discovery tools</vt:lpstr>
      <vt:lpstr>Business [Intelligence] Desires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[Intelligence] Desires in relation to Big Data</vt:lpstr>
      <vt:lpstr>more math</vt:lpstr>
      <vt:lpstr>It’s all about getting work done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Integration - Analytical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Groom</dc:creator>
  <cp:lastModifiedBy>Paul Groom</cp:lastModifiedBy>
  <cp:revision>132</cp:revision>
  <dcterms:created xsi:type="dcterms:W3CDTF">2013-10-21T10:08:55Z</dcterms:created>
  <dcterms:modified xsi:type="dcterms:W3CDTF">2013-10-30T13:47:26Z</dcterms:modified>
</cp:coreProperties>
</file>