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  <p:sldMasterId id="2147483656" r:id="rId3"/>
    <p:sldMasterId id="2147483681" r:id="rId4"/>
  </p:sldMasterIdLst>
  <p:notesMasterIdLst>
    <p:notesMasterId r:id="rId39"/>
  </p:notesMasterIdLst>
  <p:handoutMasterIdLst>
    <p:handoutMasterId r:id="rId40"/>
  </p:handoutMasterIdLst>
  <p:sldIdLst>
    <p:sldId id="256" r:id="rId5"/>
    <p:sldId id="261" r:id="rId6"/>
    <p:sldId id="271" r:id="rId7"/>
    <p:sldId id="272" r:id="rId8"/>
    <p:sldId id="270" r:id="rId9"/>
    <p:sldId id="263" r:id="rId10"/>
    <p:sldId id="274" r:id="rId11"/>
    <p:sldId id="275" r:id="rId12"/>
    <p:sldId id="276" r:id="rId13"/>
    <p:sldId id="277" r:id="rId14"/>
    <p:sldId id="279" r:id="rId15"/>
    <p:sldId id="295" r:id="rId16"/>
    <p:sldId id="291" r:id="rId17"/>
    <p:sldId id="282" r:id="rId18"/>
    <p:sldId id="280" r:id="rId19"/>
    <p:sldId id="283" r:id="rId20"/>
    <p:sldId id="264" r:id="rId21"/>
    <p:sldId id="292" r:id="rId22"/>
    <p:sldId id="284" r:id="rId23"/>
    <p:sldId id="285" r:id="rId24"/>
    <p:sldId id="286" r:id="rId25"/>
    <p:sldId id="287" r:id="rId26"/>
    <p:sldId id="288" r:id="rId27"/>
    <p:sldId id="309" r:id="rId28"/>
    <p:sldId id="294" r:id="rId29"/>
    <p:sldId id="296" r:id="rId30"/>
    <p:sldId id="304" r:id="rId31"/>
    <p:sldId id="290" r:id="rId32"/>
    <p:sldId id="289" r:id="rId33"/>
    <p:sldId id="303" r:id="rId34"/>
    <p:sldId id="307" r:id="rId35"/>
    <p:sldId id="308" r:id="rId36"/>
    <p:sldId id="311" r:id="rId37"/>
    <p:sldId id="300" r:id="rId38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1pPr>
    <a:lvl2pPr marL="457200"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2pPr>
    <a:lvl3pPr marL="914400"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3pPr>
    <a:lvl4pPr marL="1371600"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4pPr>
    <a:lvl5pPr marL="1828800"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5pPr>
    <a:lvl6pPr marL="2286000" algn="l" defTabSz="914400" rtl="0" eaLnBrk="1" latinLnBrk="0" hangingPunct="1"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6pPr>
    <a:lvl7pPr marL="2743200" algn="l" defTabSz="914400" rtl="0" eaLnBrk="1" latinLnBrk="0" hangingPunct="1"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7pPr>
    <a:lvl8pPr marL="3200400" algn="l" defTabSz="914400" rtl="0" eaLnBrk="1" latinLnBrk="0" hangingPunct="1"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8pPr>
    <a:lvl9pPr marL="3657600" algn="l" defTabSz="914400" rtl="0" eaLnBrk="1" latinLnBrk="0" hangingPunct="1"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5" autoAdjust="0"/>
    <p:restoredTop sz="92463" autoAdjust="0"/>
  </p:normalViewPr>
  <p:slideViewPr>
    <p:cSldViewPr>
      <p:cViewPr varScale="1">
        <p:scale>
          <a:sx n="37" d="100"/>
          <a:sy n="37" d="100"/>
        </p:scale>
        <p:origin x="40" y="19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55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'Ordered Data'!$C$21</c:f>
              <c:strCache>
                <c:ptCount val="1"/>
                <c:pt idx="0">
                  <c:v>SQOOP</c:v>
                </c:pt>
              </c:strCache>
            </c:strRef>
          </c:tx>
          <c:spPr>
            <a:ln w="41275"/>
          </c:spPr>
          <c:marker>
            <c:symbol val="diamond"/>
            <c:size val="13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'Ordered Data'!$A$22:$A$32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14</c:v>
                </c:pt>
                <c:pt idx="10">
                  <c:v>16</c:v>
                </c:pt>
              </c:numCache>
            </c:numRef>
          </c:xVal>
          <c:yVal>
            <c:numRef>
              <c:f>'Ordered Data'!$C$22:$C$32</c:f>
              <c:numCache>
                <c:formatCode>General</c:formatCode>
                <c:ptCount val="11"/>
                <c:pt idx="0">
                  <c:v>1094.666666666667</c:v>
                </c:pt>
                <c:pt idx="1">
                  <c:v>942.33333333333337</c:v>
                </c:pt>
                <c:pt idx="2">
                  <c:v>899.33333333333337</c:v>
                </c:pt>
                <c:pt idx="3">
                  <c:v>814</c:v>
                </c:pt>
                <c:pt idx="4">
                  <c:v>800.66666666666663</c:v>
                </c:pt>
                <c:pt idx="5">
                  <c:v>818.66666666666663</c:v>
                </c:pt>
                <c:pt idx="6">
                  <c:v>851.33333333333337</c:v>
                </c:pt>
                <c:pt idx="7">
                  <c:v>996.66666666666663</c:v>
                </c:pt>
                <c:pt idx="8">
                  <c:v>1175.666666666667</c:v>
                </c:pt>
                <c:pt idx="9">
                  <c:v>1364</c:v>
                </c:pt>
                <c:pt idx="10">
                  <c:v>1546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340880"/>
        <c:axId val="282341664"/>
      </c:scatterChart>
      <c:valAx>
        <c:axId val="282340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3200"/>
                </a:pPr>
                <a:r>
                  <a:rPr lang="en-US" sz="3200"/>
                  <a:t>Number of mappers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82341664"/>
        <c:crosses val="autoZero"/>
        <c:crossBetween val="midCat"/>
      </c:valAx>
      <c:valAx>
        <c:axId val="282341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US" sz="3200"/>
                  <a:t>Elasped 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234088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en-AU" sz="3200"/>
              <a:t>Database load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Sqoop</c:v>
          </c:tx>
          <c:spPr>
            <a:ln w="41275">
              <a:solidFill>
                <a:srgbClr val="002060"/>
              </a:solidFill>
            </a:ln>
          </c:spPr>
          <c:marker>
            <c:symbol val="diamond"/>
            <c:size val="14"/>
            <c:spPr>
              <a:solidFill>
                <a:srgbClr val="002060"/>
              </a:solidFill>
            </c:spPr>
          </c:marker>
          <c:x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</c:numCache>
            </c:numRef>
          </c:xVal>
          <c:yVal>
            <c:numRef>
              <c:f>Sheet1!$G$2:$G$7</c:f>
              <c:numCache>
                <c:formatCode>General</c:formatCode>
                <c:ptCount val="6"/>
                <c:pt idx="0">
                  <c:v>577.72081538333327</c:v>
                </c:pt>
                <c:pt idx="1">
                  <c:v>1421.73140945</c:v>
                </c:pt>
                <c:pt idx="2">
                  <c:v>2964.1427151333328</c:v>
                </c:pt>
                <c:pt idx="3">
                  <c:v>3173.569415466663</c:v>
                </c:pt>
                <c:pt idx="4">
                  <c:v>5452.6559577333337</c:v>
                </c:pt>
                <c:pt idx="5">
                  <c:v>6392.2744027666668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344408"/>
        <c:axId val="282343232"/>
      </c:scatterChart>
      <c:valAx>
        <c:axId val="282344408"/>
        <c:scaling>
          <c:orientation val="minMax"/>
          <c:max val="24"/>
        </c:scaling>
        <c:delete val="0"/>
        <c:axPos val="b"/>
        <c:title>
          <c:tx>
            <c:rich>
              <a:bodyPr/>
              <a:lstStyle/>
              <a:p>
                <a:pPr>
                  <a:defRPr sz="3200"/>
                </a:pPr>
                <a:r>
                  <a:rPr lang="en-AU" sz="3200" dirty="0" smtClean="0"/>
                  <a:t>Number of mappers</a:t>
                </a:r>
                <a:endParaRPr lang="en-AU" sz="32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82343232"/>
        <c:crosses val="autoZero"/>
        <c:crossBetween val="midCat"/>
        <c:majorUnit val="4"/>
      </c:valAx>
      <c:valAx>
        <c:axId val="2823432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AU" sz="2400" dirty="0" smtClean="0"/>
                  <a:t>Database Time (s)</a:t>
                </a:r>
                <a:endParaRPr lang="en-AU" sz="2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8234440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'10 Million, ephemeral'!$B$18</c:f>
              <c:strCache>
                <c:ptCount val="1"/>
                <c:pt idx="0">
                  <c:v>direct=false - unclustered Data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 Million, ephemeral'!$A$19:$A$25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'10 Million, ephemeral'!$B$19:$B$25</c:f>
              <c:numCache>
                <c:formatCode>General</c:formatCode>
                <c:ptCount val="7"/>
                <c:pt idx="0">
                  <c:v>1346</c:v>
                </c:pt>
                <c:pt idx="1">
                  <c:v>924</c:v>
                </c:pt>
                <c:pt idx="2">
                  <c:v>610</c:v>
                </c:pt>
                <c:pt idx="3">
                  <c:v>551</c:v>
                </c:pt>
                <c:pt idx="4">
                  <c:v>651</c:v>
                </c:pt>
                <c:pt idx="5">
                  <c:v>945</c:v>
                </c:pt>
                <c:pt idx="6">
                  <c:v>1006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'10 Million, ephemeral'!$E$18</c:f>
              <c:strCache>
                <c:ptCount val="1"/>
                <c:pt idx="0">
                  <c:v>direct=false clustered data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'10 Million, ephemeral'!$A$19:$A$25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'10 Million, ephemeral'!$E$19:$E$25</c:f>
              <c:numCache>
                <c:formatCode>General</c:formatCode>
                <c:ptCount val="7"/>
                <c:pt idx="0">
                  <c:v>1402</c:v>
                </c:pt>
                <c:pt idx="1">
                  <c:v>1002</c:v>
                </c:pt>
                <c:pt idx="2">
                  <c:v>526</c:v>
                </c:pt>
                <c:pt idx="3">
                  <c:v>366</c:v>
                </c:pt>
                <c:pt idx="4">
                  <c:v>291</c:v>
                </c:pt>
                <c:pt idx="5">
                  <c:v>245</c:v>
                </c:pt>
                <c:pt idx="6">
                  <c:v>211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'10 Million, ephemeral'!$C$18</c:f>
              <c:strCache>
                <c:ptCount val="1"/>
                <c:pt idx="0">
                  <c:v>direct=true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'10 Million, ephemeral'!$A$19:$A$25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'10 Million, ephemeral'!$C$19:$C$25</c:f>
              <c:numCache>
                <c:formatCode>General</c:formatCode>
                <c:ptCount val="7"/>
                <c:pt idx="0">
                  <c:v>311</c:v>
                </c:pt>
                <c:pt idx="1">
                  <c:v>325</c:v>
                </c:pt>
                <c:pt idx="2">
                  <c:v>184</c:v>
                </c:pt>
                <c:pt idx="3">
                  <c:v>147</c:v>
                </c:pt>
                <c:pt idx="4">
                  <c:v>118</c:v>
                </c:pt>
                <c:pt idx="5">
                  <c:v>87</c:v>
                </c:pt>
                <c:pt idx="6">
                  <c:v>81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341272"/>
        <c:axId val="282345584"/>
      </c:scatterChart>
      <c:valAx>
        <c:axId val="282341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mappers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345584"/>
        <c:crosses val="autoZero"/>
        <c:crossBetween val="midCat"/>
      </c:valAx>
      <c:valAx>
        <c:axId val="28234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Elapsed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341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Sqoop</c:v>
          </c:tx>
          <c:spPr>
            <a:ln w="41275"/>
          </c:spPr>
          <c:xVal>
            <c:numRef>
              <c:f>Import!$C$41:$C$46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</c:numCache>
            </c:numRef>
          </c:xVal>
          <c:yVal>
            <c:numRef>
              <c:f>Import!$I$41:$I$46</c:f>
              <c:numCache>
                <c:formatCode>General</c:formatCode>
                <c:ptCount val="6"/>
                <c:pt idx="0">
                  <c:v>477.58115166666659</c:v>
                </c:pt>
                <c:pt idx="1">
                  <c:v>838.04031053333335</c:v>
                </c:pt>
                <c:pt idx="2">
                  <c:v>1342.860070316666</c:v>
                </c:pt>
                <c:pt idx="3">
                  <c:v>1775.155084333333</c:v>
                </c:pt>
                <c:pt idx="4">
                  <c:v>2243.439844916667</c:v>
                </c:pt>
                <c:pt idx="5">
                  <c:v>2770.1345839166661</c:v>
                </c:pt>
              </c:numCache>
            </c:numRef>
          </c:yVal>
          <c:smooth val="0"/>
        </c:ser>
        <c:ser>
          <c:idx val="1"/>
          <c:order val="1"/>
          <c:tx>
            <c:v>Direct</c:v>
          </c:tx>
          <c:spPr>
            <a:ln w="41275"/>
          </c:spPr>
          <c:xVal>
            <c:numRef>
              <c:f>Import!$C$48:$C$53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</c:numCache>
            </c:numRef>
          </c:xVal>
          <c:yVal>
            <c:numRef>
              <c:f>Import!$I$48:$I$53</c:f>
              <c:numCache>
                <c:formatCode>General</c:formatCode>
                <c:ptCount val="6"/>
                <c:pt idx="0">
                  <c:v>28.57437758333332</c:v>
                </c:pt>
                <c:pt idx="1">
                  <c:v>29.322911516666679</c:v>
                </c:pt>
                <c:pt idx="2">
                  <c:v>30.199317883333279</c:v>
                </c:pt>
                <c:pt idx="3">
                  <c:v>105.4687318166666</c:v>
                </c:pt>
                <c:pt idx="4">
                  <c:v>172.67178519999999</c:v>
                </c:pt>
                <c:pt idx="5">
                  <c:v>260.7108690666667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340488"/>
        <c:axId val="282344016"/>
      </c:scatterChart>
      <c:valAx>
        <c:axId val="282340488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Number of mappers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82344016"/>
        <c:crosses val="autoZero"/>
        <c:crossBetween val="midCat"/>
        <c:majorUnit val="4"/>
      </c:valAx>
      <c:valAx>
        <c:axId val="282344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DB time (minutes)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8234048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Sqoop</c:v>
          </c:tx>
          <c:spPr>
            <a:ln w="38100"/>
          </c:spPr>
          <c:xVal>
            <c:numRef>
              <c:f>Export!$C$30:$C$35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</c:numCache>
            </c:numRef>
          </c:xVal>
          <c:yVal>
            <c:numRef>
              <c:f>Export!$H$30:$H$35</c:f>
              <c:numCache>
                <c:formatCode>General</c:formatCode>
                <c:ptCount val="6"/>
                <c:pt idx="0">
                  <c:v>94.07861333333328</c:v>
                </c:pt>
                <c:pt idx="1">
                  <c:v>95.458334999999963</c:v>
                </c:pt>
                <c:pt idx="2" formatCode="#,##0.00">
                  <c:v>95.308268333333231</c:v>
                </c:pt>
                <c:pt idx="3">
                  <c:v>94.958968333333232</c:v>
                </c:pt>
                <c:pt idx="4">
                  <c:v>94.106404999999981</c:v>
                </c:pt>
                <c:pt idx="5">
                  <c:v>87.536270000000002</c:v>
                </c:pt>
              </c:numCache>
            </c:numRef>
          </c:yVal>
          <c:smooth val="0"/>
        </c:ser>
        <c:ser>
          <c:idx val="1"/>
          <c:order val="1"/>
          <c:tx>
            <c:v>Direct</c:v>
          </c:tx>
          <c:spPr>
            <a:ln w="41275"/>
          </c:spPr>
          <c:xVal>
            <c:numRef>
              <c:f>Export!$C$37:$C$42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</c:numCache>
            </c:numRef>
          </c:xVal>
          <c:yVal>
            <c:numRef>
              <c:f>Export!$H$37:$H$42</c:f>
              <c:numCache>
                <c:formatCode>General</c:formatCode>
                <c:ptCount val="6"/>
                <c:pt idx="0">
                  <c:v>104.408363333333</c:v>
                </c:pt>
                <c:pt idx="1">
                  <c:v>63.763215000000002</c:v>
                </c:pt>
                <c:pt idx="2">
                  <c:v>51.953695000000003</c:v>
                </c:pt>
                <c:pt idx="3">
                  <c:v>46.378101666666538</c:v>
                </c:pt>
                <c:pt idx="4">
                  <c:v>44.176026666666523</c:v>
                </c:pt>
                <c:pt idx="5">
                  <c:v>44.111800000000002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584848"/>
        <c:axId val="281588768"/>
      </c:scatterChart>
      <c:valAx>
        <c:axId val="281584848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Number of mappers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81588768"/>
        <c:crosses val="autoZero"/>
        <c:crossBetween val="midCat"/>
        <c:majorUnit val="4"/>
      </c:valAx>
      <c:valAx>
        <c:axId val="2815887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Elapsed time (minutes)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8158484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AU"/>
              <a:t>8 node Hadoop cluster, 1B rows, 310GB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CPU time</c:v>
                </c:pt>
                <c:pt idx="1">
                  <c:v>Elapsed time</c:v>
                </c:pt>
                <c:pt idx="2">
                  <c:v>DB time</c:v>
                </c:pt>
                <c:pt idx="3">
                  <c:v>IO requests</c:v>
                </c:pt>
                <c:pt idx="4">
                  <c:v>IO time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55.31</c:v>
                </c:pt>
                <c:pt idx="1">
                  <c:v>83.45</c:v>
                </c:pt>
                <c:pt idx="2">
                  <c:v>90.59</c:v>
                </c:pt>
                <c:pt idx="3">
                  <c:v>99.28</c:v>
                </c:pt>
                <c:pt idx="4">
                  <c:v>99.98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81589552"/>
        <c:axId val="281585240"/>
      </c:barChart>
      <c:catAx>
        <c:axId val="2815895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81585240"/>
        <c:crosses val="autoZero"/>
        <c:auto val="1"/>
        <c:lblAlgn val="ctr"/>
        <c:lblOffset val="100"/>
        <c:noMultiLvlLbl val="0"/>
      </c:catAx>
      <c:valAx>
        <c:axId val="28158524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% reduction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81589552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529E3-F277-4BE5-9639-419389342152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EEFBC-DA15-485D-B1DA-83B595F06E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825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4239B-FD24-4DA0-BB53-1F18D94E15B2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2CB24-FBF9-446A-8B07-DA5E8E8EFF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018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When you think about Dell you probably think about laptops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CB24-FBF9-446A-8B07-DA5E8E8EFF4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322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Or servers that might run databases or a Hadoop cluster, but you probably don't think of Dell as having expertise in either Oracle or Hadoop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CB24-FBF9-446A-8B07-DA5E8E8EFF4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53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actually Dell now has a billion-dollar software arm which includes the world's number one independent database tool – toad – used by millions of users and supporting almost every data platform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CB24-FBF9-446A-8B07-DA5E8E8EFF4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314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Guy to improve diagram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CB24-FBF9-446A-8B07-DA5E8E8EFF4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2181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CB24-FBF9-446A-8B07-DA5E8E8EFF49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417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703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914400"/>
            <a:ext cx="7315200" cy="73152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7467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380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914400"/>
            <a:ext cx="7315200" cy="73152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7467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411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914400"/>
            <a:ext cx="7315200" cy="73152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7467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206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219200" y="914400"/>
            <a:ext cx="7315200" cy="73152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7467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940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219200" y="914400"/>
            <a:ext cx="7315200" cy="7315200"/>
          </a:xfrm>
          <a:prstGeom prst="roundRect">
            <a:avLst>
              <a:gd name="adj" fmla="val 2752"/>
            </a:avLst>
          </a:prstGeom>
          <a:solidFill>
            <a:srgbClr val="71C6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7467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26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219200" y="914400"/>
            <a:ext cx="7315200" cy="7315200"/>
          </a:xfrm>
          <a:prstGeom prst="roundRect">
            <a:avLst>
              <a:gd name="adj" fmla="val 2752"/>
            </a:avLst>
          </a:prstGeom>
          <a:solidFill>
            <a:srgbClr val="B729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7467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219200" y="914400"/>
            <a:ext cx="7315200" cy="7315200"/>
          </a:xfrm>
          <a:prstGeom prst="roundRect">
            <a:avLst>
              <a:gd name="adj" fmla="val 2752"/>
            </a:avLst>
          </a:prstGeom>
          <a:solidFill>
            <a:srgbClr val="FF7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7467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054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+Sub_and_Content_Blue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6048" y="536448"/>
            <a:ext cx="21971003" cy="1181861"/>
          </a:xfrm>
        </p:spPr>
        <p:txBody>
          <a:bodyPr wrap="square" anchor="t">
            <a:spAutoFit/>
          </a:bodyPr>
          <a:lstStyle>
            <a:lvl1pPr>
              <a:lnSpc>
                <a:spcPct val="90000"/>
              </a:lnSpc>
              <a:defRPr sz="8533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19200" y="3219705"/>
            <a:ext cx="21945600" cy="2745368"/>
          </a:xfrm>
        </p:spPr>
        <p:txBody>
          <a:bodyPr lIns="0" tIns="0" rIns="0" bIns="0">
            <a:spAutoFit/>
          </a:bodyPr>
          <a:lstStyle>
            <a:lvl1pPr>
              <a:spcBef>
                <a:spcPts val="3200"/>
              </a:spcBef>
              <a:spcAft>
                <a:spcPts val="0"/>
              </a:spcAft>
              <a:buClr>
                <a:schemeClr val="tx2"/>
              </a:buClr>
              <a:defRPr sz="5333">
                <a:solidFill>
                  <a:schemeClr val="tx2"/>
                </a:solidFill>
                <a:latin typeface="Museo Sans For Dell" pitchFamily="2" charset="0"/>
              </a:defRPr>
            </a:lvl1pPr>
            <a:lvl2pPr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Museo Sans For Dell" pitchFamily="2" charset="0"/>
              <a:buChar char="–"/>
              <a:defRPr sz="480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Museo Sans For Dell" pitchFamily="2" charset="0"/>
              <a:buChar char="–"/>
              <a:defRPr sz="4267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Museo Sans For Dell" pitchFamily="2" charset="0"/>
              <a:buChar char="–"/>
              <a:defRPr sz="3200">
                <a:solidFill>
                  <a:schemeClr val="tx2"/>
                </a:solidFill>
                <a:latin typeface="Museo Sans For Dell" pitchFamily="2" charset="0"/>
              </a:defRPr>
            </a:lvl4pPr>
            <a:lvl5pPr>
              <a:spcBef>
                <a:spcPts val="1067"/>
              </a:spcBef>
              <a:spcAft>
                <a:spcPts val="0"/>
              </a:spcAft>
              <a:buClr>
                <a:schemeClr val="tx2"/>
              </a:buClr>
              <a:defRPr sz="2933">
                <a:solidFill>
                  <a:schemeClr val="tx2"/>
                </a:solidFill>
                <a:latin typeface="Museo Sans For Dell" pitchFamily="2" charset="0"/>
              </a:defRPr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1143000" y="1736401"/>
            <a:ext cx="22098000" cy="738664"/>
          </a:xfrm>
        </p:spPr>
        <p:txBody>
          <a:bodyPr anchor="t"/>
          <a:lstStyle>
            <a:lvl1pPr marL="0" indent="0">
              <a:buNone/>
              <a:defRPr sz="5333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739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753" y="523126"/>
            <a:ext cx="22079848" cy="1181861"/>
          </a:xfrm>
        </p:spPr>
        <p:txBody>
          <a:bodyPr/>
          <a:lstStyle>
            <a:lvl1pPr>
              <a:defRPr sz="85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584448"/>
            <a:ext cx="22045696" cy="35360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 lIns="57150" tIns="28575" rIns="57150" bIns="28575"/>
          <a:lstStyle/>
          <a:p>
            <a:pPr algn="l"/>
            <a:fld id="{B3242072-4964-FE47-BD7A-C639291CC444}" type="datetimeFigureOut">
              <a:rPr lang="en-US" sz="6400" smtClean="0">
                <a:solidFill>
                  <a:srgbClr val="444444"/>
                </a:solidFill>
                <a:latin typeface="Arial" charset="0"/>
                <a:ea typeface="+mn-ea"/>
              </a:rPr>
              <a:pPr algn="l"/>
              <a:t>10/16/2014</a:t>
            </a:fld>
            <a:endParaRPr lang="en-US" sz="6400" dirty="0">
              <a:solidFill>
                <a:srgbClr val="444444"/>
              </a:solidFill>
              <a:latin typeface="Arial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 lIns="57150" tIns="28575" rIns="57150" bIns="28575"/>
          <a:lstStyle/>
          <a:p>
            <a:pPr algn="l"/>
            <a:endParaRPr lang="en-US" sz="6400" dirty="0">
              <a:solidFill>
                <a:srgbClr val="444444"/>
              </a:solidFill>
              <a:latin typeface="Arial" charset="0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 lIns="57150" tIns="28575" rIns="57150" bIns="28575"/>
          <a:lstStyle/>
          <a:p>
            <a:pPr algn="l"/>
            <a:fld id="{2BB7BC25-696F-DC4E-80E0-4A73C457BF49}" type="slidenum">
              <a:rPr lang="en-US" sz="6400" smtClean="0">
                <a:solidFill>
                  <a:srgbClr val="444444"/>
                </a:solidFill>
                <a:latin typeface="Arial" charset="0"/>
                <a:ea typeface="+mn-ea"/>
              </a:rPr>
              <a:pPr algn="l"/>
              <a:t>‹#›</a:t>
            </a:fld>
            <a:endParaRPr lang="en-US" sz="6400" dirty="0">
              <a:solidFill>
                <a:srgbClr val="444444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6725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without_Bottom 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494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070C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44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_Bottom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3190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_Line_Title+Sub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1168400" y="2377450"/>
            <a:ext cx="21996400" cy="664797"/>
          </a:xfrm>
        </p:spPr>
        <p:txBody>
          <a:bodyPr anchor="t"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8400" y="523132"/>
            <a:ext cx="21996400" cy="23637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br>
              <a:rPr lang="en-US" dirty="0" smtClean="0"/>
            </a:b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19200" y="3419857"/>
            <a:ext cx="21945600" cy="2523768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4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4000">
                <a:solidFill>
                  <a:schemeClr val="tx1"/>
                </a:solidFill>
                <a:latin typeface="Museo Sans For Dell" pitchFamily="2" charset="0"/>
              </a:defRPr>
            </a:lvl1pPr>
            <a:lvl2pPr marL="1146132" indent="-46353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36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defRPr sz="32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defRPr sz="28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defRPr sz="24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219200" y="12344400"/>
            <a:ext cx="21945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1219200" y="12344400"/>
            <a:ext cx="21945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734499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_Yellow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914400"/>
            <a:ext cx="9753600" cy="73152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588" tIns="228588" rIns="228588" bIns="228588" anchor="t" anchorCtr="0">
            <a:normAutofit/>
          </a:bodyPr>
          <a:lstStyle>
            <a:lvl1pPr>
              <a:defRPr sz="64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596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914400"/>
            <a:ext cx="9753600" cy="73152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588" tIns="228588" rIns="228588" bIns="228588" anchor="t" anchorCtr="0">
            <a:normAutofit/>
          </a:bodyPr>
          <a:lstStyle>
            <a:lvl1pPr>
              <a:defRPr sz="64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234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1164170" y="12344400"/>
            <a:ext cx="22032093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895869398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3"/>
          </p:nvPr>
        </p:nvSpPr>
        <p:spPr bwMode="gray">
          <a:xfrm>
            <a:off x="602150" y="2305052"/>
            <a:ext cx="22778373" cy="664797"/>
          </a:xfrm>
        </p:spPr>
        <p:txBody>
          <a:bodyPr wrap="square" anchor="t"/>
          <a:lstStyle>
            <a:lvl1pPr marL="0" indent="0">
              <a:buNone/>
              <a:defRPr sz="4800" b="0">
                <a:solidFill>
                  <a:schemeClr val="accent3"/>
                </a:solidFill>
              </a:defRPr>
            </a:lvl1pPr>
            <a:lvl2pPr marL="914534" indent="0">
              <a:buNone/>
              <a:defRPr sz="4000" b="1"/>
            </a:lvl2pPr>
            <a:lvl3pPr marL="1829066" indent="0">
              <a:buNone/>
              <a:defRPr sz="3733" b="1"/>
            </a:lvl3pPr>
            <a:lvl4pPr marL="2743600" indent="0">
              <a:buNone/>
              <a:defRPr sz="3200" b="1"/>
            </a:lvl4pPr>
            <a:lvl5pPr marL="3658134" indent="0">
              <a:buNone/>
              <a:defRPr sz="3200" b="1"/>
            </a:lvl5pPr>
            <a:lvl6pPr marL="4572668" indent="0">
              <a:buNone/>
              <a:defRPr sz="3200" b="1"/>
            </a:lvl6pPr>
            <a:lvl7pPr marL="5487199" indent="0">
              <a:buNone/>
              <a:defRPr sz="3200" b="1"/>
            </a:lvl7pPr>
            <a:lvl8pPr marL="6401733" indent="0">
              <a:buNone/>
              <a:defRPr sz="3200" b="1"/>
            </a:lvl8pPr>
            <a:lvl9pPr marL="7316267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gray">
          <a:xfrm>
            <a:off x="601476" y="1131182"/>
            <a:ext cx="22779069" cy="1181861"/>
          </a:xfrm>
          <a:prstGeom prst="rect">
            <a:avLst/>
          </a:prstGeom>
        </p:spPr>
        <p:txBody>
          <a:bodyPr vert="horz" wrap="square" lIns="68589" tIns="34295" rIns="68589" bIns="34295" rtlCol="0" anchor="b">
            <a:noAutofit/>
          </a:bodyPr>
          <a:lstStyle>
            <a:lvl1pPr>
              <a:defRPr>
                <a:solidFill>
                  <a:srgbClr val="0085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6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961600" y="12760325"/>
            <a:ext cx="1422400" cy="914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fld id="{A607AECA-26B3-4B5F-A000-2B0879D0F413}" type="slidenum">
              <a:rPr lang="en-US" sz="6400">
                <a:solidFill>
                  <a:srgbClr val="444444"/>
                </a:solidFill>
                <a:latin typeface="Arial" charset="0"/>
                <a:ea typeface="+mn-ea"/>
              </a:rPr>
              <a:pPr algn="l">
                <a:defRPr/>
              </a:pPr>
              <a:t>‹#›</a:t>
            </a:fld>
            <a:endParaRPr lang="en-US" sz="2800" dirty="0">
              <a:solidFill>
                <a:srgbClr val="444444"/>
              </a:solidFill>
              <a:latin typeface="Arial" charset="0"/>
              <a:ea typeface="+mn-ea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6024" y="513016"/>
            <a:ext cx="20748565" cy="1097280"/>
          </a:xfrm>
        </p:spPr>
        <p:txBody>
          <a:bodyPr>
            <a:normAutofit/>
          </a:bodyPr>
          <a:lstStyle>
            <a:lvl1pPr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411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1168400" y="6190494"/>
            <a:ext cx="15900400" cy="1181861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8533" b="0" i="0" smtClean="0">
                <a:solidFill>
                  <a:schemeClr val="accent1"/>
                </a:solidFill>
                <a:latin typeface="+mj-lt"/>
                <a:ea typeface="Museo For Dell" pitchFamily="2" charset="0"/>
              </a:defRPr>
            </a:lvl1pPr>
          </a:lstStyle>
          <a:p>
            <a:r>
              <a:rPr lang="en-US" dirty="0" smtClean="0"/>
              <a:t>Click to edit title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1169897" y="8330785"/>
            <a:ext cx="15875000" cy="738664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5333" b="0" i="0" smtClean="0">
                <a:solidFill>
                  <a:schemeClr val="bg2"/>
                </a:solidFill>
                <a:latin typeface="+mj-lt"/>
                <a:ea typeface="Museo Sans For Dell" pitchFamily="2" charset="0"/>
              </a:defRPr>
            </a:lvl1pPr>
          </a:lstStyle>
          <a:p>
            <a:r>
              <a:rPr lang="en-US" dirty="0" smtClean="0"/>
              <a:t>Click to edit subtitle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93800" y="3562349"/>
            <a:ext cx="2199640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93800" y="10153651"/>
            <a:ext cx="2199640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gray">
          <a:xfrm>
            <a:off x="9" y="12725404"/>
            <a:ext cx="2667000" cy="990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400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9" y="12725404"/>
            <a:ext cx="2667000" cy="990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400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hidden">
          <a:xfrm>
            <a:off x="9" y="12725404"/>
            <a:ext cx="2667000" cy="990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400" dirty="0">
              <a:solidFill>
                <a:srgbClr val="444444"/>
              </a:solidFill>
              <a:latin typeface="Trebuchet MS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9374775" y="5193956"/>
            <a:ext cx="3730760" cy="37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403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5744" y="523126"/>
            <a:ext cx="22079856" cy="1181861"/>
          </a:xfrm>
        </p:spPr>
        <p:txBody>
          <a:bodyPr wrap="square" anchor="t"/>
          <a:lstStyle>
            <a:lvl1pPr>
              <a:lnSpc>
                <a:spcPct val="90000"/>
              </a:lnSpc>
              <a:defRPr sz="8533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19200" y="2584705"/>
            <a:ext cx="22045707" cy="2745368"/>
          </a:xfrm>
        </p:spPr>
        <p:txBody>
          <a:bodyPr lIns="0" tIns="0" rIns="0" bIns="0">
            <a:spAutoFit/>
          </a:bodyPr>
          <a:lstStyle>
            <a:lvl1pPr>
              <a:spcBef>
                <a:spcPts val="3200"/>
              </a:spcBef>
              <a:spcAft>
                <a:spcPts val="0"/>
              </a:spcAft>
              <a:defRPr sz="5333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800"/>
              </a:spcBef>
              <a:spcAft>
                <a:spcPts val="0"/>
              </a:spcAft>
              <a:buFont typeface="Museo Sans For Dell" pitchFamily="2" charset="0"/>
              <a:buChar char="–"/>
              <a:defRPr sz="48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800"/>
              </a:spcBef>
              <a:spcAft>
                <a:spcPts val="0"/>
              </a:spcAft>
              <a:defRPr sz="4267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800"/>
              </a:spcBef>
              <a:spcAft>
                <a:spcPts val="0"/>
              </a:spcAft>
              <a:defRPr sz="3200" baseline="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None/>
              <a:defRPr sz="2933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984607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Sub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5744" y="523126"/>
            <a:ext cx="22079856" cy="1181861"/>
          </a:xfrm>
        </p:spPr>
        <p:txBody>
          <a:bodyPr wrap="square" anchor="t"/>
          <a:lstStyle>
            <a:lvl1pPr>
              <a:lnSpc>
                <a:spcPct val="90000"/>
              </a:lnSpc>
              <a:defRPr sz="8533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1143000" y="1724868"/>
            <a:ext cx="22098000" cy="738664"/>
          </a:xfrm>
        </p:spPr>
        <p:txBody>
          <a:bodyPr anchor="t"/>
          <a:lstStyle>
            <a:lvl1pPr marL="0" indent="0">
              <a:buNone/>
              <a:defRPr sz="5333" b="1">
                <a:solidFill>
                  <a:schemeClr val="bg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19200" y="2889505"/>
            <a:ext cx="22045707" cy="2745368"/>
          </a:xfrm>
        </p:spPr>
        <p:txBody>
          <a:bodyPr lIns="0" tIns="0" rIns="0" bIns="0">
            <a:spAutoFit/>
          </a:bodyPr>
          <a:lstStyle>
            <a:lvl1pPr>
              <a:spcBef>
                <a:spcPts val="3200"/>
              </a:spcBef>
              <a:spcAft>
                <a:spcPts val="0"/>
              </a:spcAft>
              <a:defRPr sz="5333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800"/>
              </a:spcBef>
              <a:spcAft>
                <a:spcPts val="0"/>
              </a:spcAft>
              <a:buFont typeface="Museo Sans For Dell" pitchFamily="2" charset="0"/>
              <a:buChar char="–"/>
              <a:defRPr sz="48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800"/>
              </a:spcBef>
              <a:spcAft>
                <a:spcPts val="0"/>
              </a:spcAft>
              <a:defRPr sz="4267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800"/>
              </a:spcBef>
              <a:spcAft>
                <a:spcPts val="0"/>
              </a:spcAft>
              <a:defRPr sz="3200" baseline="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None/>
              <a:defRPr sz="2933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529013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1168400" y="6190494"/>
            <a:ext cx="15900400" cy="1181861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8533" b="0" i="0" smtClean="0">
                <a:solidFill>
                  <a:schemeClr val="accent1"/>
                </a:solidFill>
                <a:latin typeface="+mj-lt"/>
                <a:ea typeface="Museo For Dell" pitchFamily="2" charset="0"/>
              </a:defRPr>
            </a:lvl1pPr>
          </a:lstStyle>
          <a:p>
            <a:r>
              <a:rPr lang="en-US" dirty="0" smtClean="0"/>
              <a:t>Click to edit title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1169897" y="8330785"/>
            <a:ext cx="15875000" cy="738664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5333" b="0" i="0" smtClean="0">
                <a:solidFill>
                  <a:schemeClr val="bg2"/>
                </a:solidFill>
                <a:latin typeface="+mj-lt"/>
                <a:ea typeface="Museo Sans For Dell" pitchFamily="2" charset="0"/>
              </a:defRPr>
            </a:lvl1pPr>
          </a:lstStyle>
          <a:p>
            <a:r>
              <a:rPr lang="en-US" dirty="0" smtClean="0"/>
              <a:t>Click to edit subtitle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93800" y="3562349"/>
            <a:ext cx="2199640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93800" y="10153651"/>
            <a:ext cx="2199640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gray">
          <a:xfrm>
            <a:off x="9" y="12725404"/>
            <a:ext cx="2667000" cy="990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400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9" y="12725404"/>
            <a:ext cx="2667000" cy="990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400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hidden">
          <a:xfrm>
            <a:off x="9" y="12725404"/>
            <a:ext cx="2667000" cy="990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400" dirty="0">
              <a:solidFill>
                <a:srgbClr val="444444"/>
              </a:solidFill>
              <a:latin typeface="Trebuchet MS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9374775" y="5193956"/>
            <a:ext cx="3730760" cy="37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633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12725400" y="2584705"/>
            <a:ext cx="10459408" cy="2199576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3200"/>
              </a:spcBef>
              <a:defRPr sz="5333" b="0">
                <a:solidFill>
                  <a:schemeClr val="tx1"/>
                </a:solidFill>
                <a:latin typeface="+mn-lt"/>
              </a:defRPr>
            </a:lvl1pPr>
            <a:lvl2pPr marL="1532486" indent="-618074">
              <a:spcBef>
                <a:spcPts val="800"/>
              </a:spcBef>
              <a:defRPr sz="4800" b="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800"/>
              </a:spcBef>
              <a:defRPr sz="4267" b="0">
                <a:solidFill>
                  <a:schemeClr val="tx1"/>
                </a:solidFill>
                <a:latin typeface="+mn-lt"/>
              </a:defRPr>
            </a:lvl3pPr>
            <a:lvl4pPr>
              <a:defRPr sz="4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4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1219200" y="2584705"/>
            <a:ext cx="10501696" cy="2199576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3200"/>
              </a:spcBef>
              <a:defRPr sz="5333" b="0">
                <a:solidFill>
                  <a:schemeClr val="tx1"/>
                </a:solidFill>
                <a:latin typeface="+mn-lt"/>
              </a:defRPr>
            </a:lvl1pPr>
            <a:lvl2pPr marL="1532486" indent="-618074">
              <a:spcBef>
                <a:spcPts val="800"/>
              </a:spcBef>
              <a:defRPr sz="4800" b="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800"/>
              </a:spcBef>
              <a:defRPr sz="4267" b="0">
                <a:solidFill>
                  <a:schemeClr val="tx1"/>
                </a:solidFill>
                <a:latin typeface="+mn-lt"/>
              </a:defRPr>
            </a:lvl3pPr>
            <a:lvl4pPr>
              <a:buNone/>
              <a:defRPr sz="4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4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135744" y="523126"/>
            <a:ext cx="22079856" cy="1181861"/>
          </a:xfrm>
        </p:spPr>
        <p:txBody>
          <a:bodyPr wrap="square" anchor="t"/>
          <a:lstStyle>
            <a:lvl1pPr>
              <a:lnSpc>
                <a:spcPct val="90000"/>
              </a:lnSpc>
              <a:defRPr sz="8533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725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35744" y="523126"/>
            <a:ext cx="21971003" cy="1181861"/>
          </a:xfrm>
        </p:spPr>
        <p:txBody>
          <a:bodyPr wrap="square" anchor="t"/>
          <a:lstStyle>
            <a:lvl1pPr>
              <a:lnSpc>
                <a:spcPct val="90000"/>
              </a:lnSpc>
              <a:defRPr sz="8533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97315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0058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914400"/>
            <a:ext cx="7315200" cy="73152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7467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40421" y="12675743"/>
            <a:ext cx="5828859" cy="74930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85C3"/>
              </a:buClr>
            </a:pPr>
            <a:r>
              <a:rPr lang="en-US" sz="3733" dirty="0" smtClean="0">
                <a:solidFill>
                  <a:srgbClr val="FFFFFF">
                    <a:lumMod val="65000"/>
                  </a:srgbClr>
                </a:solidFill>
                <a:latin typeface="Museo Sans For Dell"/>
                <a:ea typeface="+mn-ea"/>
              </a:rPr>
              <a:t>Oracle </a:t>
            </a:r>
            <a:r>
              <a:rPr lang="en-US" sz="3733" dirty="0" err="1" smtClean="0">
                <a:solidFill>
                  <a:srgbClr val="FFFFFF">
                    <a:lumMod val="65000"/>
                  </a:srgbClr>
                </a:solidFill>
                <a:latin typeface="Museo Sans For Dell"/>
                <a:ea typeface="+mn-ea"/>
              </a:rPr>
              <a:t>OpenWorld</a:t>
            </a:r>
            <a:r>
              <a:rPr lang="en-US" sz="3733" dirty="0" smtClean="0">
                <a:solidFill>
                  <a:srgbClr val="FFFFFF">
                    <a:lumMod val="65000"/>
                  </a:srgbClr>
                </a:solidFill>
                <a:latin typeface="Museo Sans For Dell"/>
                <a:ea typeface="+mn-ea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38307756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914400"/>
            <a:ext cx="7315200" cy="73152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7467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945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914400"/>
            <a:ext cx="7315200" cy="73152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7467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901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914400"/>
            <a:ext cx="7315200" cy="73152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7467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191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219200" y="914400"/>
            <a:ext cx="7315200" cy="73152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7467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785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219200" y="914400"/>
            <a:ext cx="7315200" cy="7315200"/>
          </a:xfrm>
          <a:prstGeom prst="roundRect">
            <a:avLst>
              <a:gd name="adj" fmla="val 2752"/>
            </a:avLst>
          </a:prstGeom>
          <a:solidFill>
            <a:srgbClr val="71C6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7467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93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219200" y="914400"/>
            <a:ext cx="7315200" cy="7315200"/>
          </a:xfrm>
          <a:prstGeom prst="roundRect">
            <a:avLst>
              <a:gd name="adj" fmla="val 2752"/>
            </a:avLst>
          </a:prstGeom>
          <a:solidFill>
            <a:srgbClr val="B729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7467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108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5744" y="523126"/>
            <a:ext cx="22079856" cy="1181861"/>
          </a:xfrm>
        </p:spPr>
        <p:txBody>
          <a:bodyPr wrap="square" anchor="t"/>
          <a:lstStyle>
            <a:lvl1pPr>
              <a:lnSpc>
                <a:spcPct val="90000"/>
              </a:lnSpc>
              <a:defRPr sz="8533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19200" y="2584705"/>
            <a:ext cx="22045707" cy="2745368"/>
          </a:xfrm>
        </p:spPr>
        <p:txBody>
          <a:bodyPr lIns="0" tIns="0" rIns="0" bIns="0">
            <a:spAutoFit/>
          </a:bodyPr>
          <a:lstStyle>
            <a:lvl1pPr>
              <a:spcBef>
                <a:spcPts val="3200"/>
              </a:spcBef>
              <a:spcAft>
                <a:spcPts val="0"/>
              </a:spcAft>
              <a:defRPr sz="5333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800"/>
              </a:spcBef>
              <a:spcAft>
                <a:spcPts val="0"/>
              </a:spcAft>
              <a:buFont typeface="Museo Sans For Dell" pitchFamily="2" charset="0"/>
              <a:buChar char="–"/>
              <a:defRPr sz="48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800"/>
              </a:spcBef>
              <a:spcAft>
                <a:spcPts val="0"/>
              </a:spcAft>
              <a:defRPr sz="4267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800"/>
              </a:spcBef>
              <a:spcAft>
                <a:spcPts val="0"/>
              </a:spcAft>
              <a:defRPr sz="3200" baseline="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None/>
              <a:defRPr sz="2933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196407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219200" y="914400"/>
            <a:ext cx="7315200" cy="7315200"/>
          </a:xfrm>
          <a:prstGeom prst="roundRect">
            <a:avLst>
              <a:gd name="adj" fmla="val 2752"/>
            </a:avLst>
          </a:prstGeom>
          <a:solidFill>
            <a:srgbClr val="FF7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7467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621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+Sub_and_Content_Blue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6048" y="536448"/>
            <a:ext cx="21971003" cy="1181861"/>
          </a:xfrm>
        </p:spPr>
        <p:txBody>
          <a:bodyPr wrap="square" anchor="t">
            <a:spAutoFit/>
          </a:bodyPr>
          <a:lstStyle>
            <a:lvl1pPr>
              <a:lnSpc>
                <a:spcPct val="90000"/>
              </a:lnSpc>
              <a:defRPr sz="8533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19200" y="3219705"/>
            <a:ext cx="21945600" cy="2745368"/>
          </a:xfrm>
        </p:spPr>
        <p:txBody>
          <a:bodyPr lIns="0" tIns="0" rIns="0" bIns="0">
            <a:spAutoFit/>
          </a:bodyPr>
          <a:lstStyle>
            <a:lvl1pPr>
              <a:spcBef>
                <a:spcPts val="3200"/>
              </a:spcBef>
              <a:spcAft>
                <a:spcPts val="0"/>
              </a:spcAft>
              <a:buClr>
                <a:schemeClr val="tx2"/>
              </a:buClr>
              <a:defRPr sz="5333">
                <a:solidFill>
                  <a:schemeClr val="tx2"/>
                </a:solidFill>
                <a:latin typeface="Museo Sans For Dell" pitchFamily="2" charset="0"/>
              </a:defRPr>
            </a:lvl1pPr>
            <a:lvl2pPr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Museo Sans For Dell" pitchFamily="2" charset="0"/>
              <a:buChar char="–"/>
              <a:defRPr sz="480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Museo Sans For Dell" pitchFamily="2" charset="0"/>
              <a:buChar char="–"/>
              <a:defRPr sz="4267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Museo Sans For Dell" pitchFamily="2" charset="0"/>
              <a:buChar char="–"/>
              <a:defRPr sz="3200">
                <a:solidFill>
                  <a:schemeClr val="tx2"/>
                </a:solidFill>
                <a:latin typeface="Museo Sans For Dell" pitchFamily="2" charset="0"/>
              </a:defRPr>
            </a:lvl4pPr>
            <a:lvl5pPr>
              <a:spcBef>
                <a:spcPts val="1067"/>
              </a:spcBef>
              <a:spcAft>
                <a:spcPts val="0"/>
              </a:spcAft>
              <a:buClr>
                <a:schemeClr val="tx2"/>
              </a:buClr>
              <a:defRPr sz="2933">
                <a:solidFill>
                  <a:schemeClr val="tx2"/>
                </a:solidFill>
                <a:latin typeface="Museo Sans For Dell" pitchFamily="2" charset="0"/>
              </a:defRPr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1143000" y="1736401"/>
            <a:ext cx="22098000" cy="738664"/>
          </a:xfrm>
        </p:spPr>
        <p:txBody>
          <a:bodyPr anchor="t"/>
          <a:lstStyle>
            <a:lvl1pPr marL="0" indent="0">
              <a:buNone/>
              <a:defRPr sz="5333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252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753" y="523126"/>
            <a:ext cx="22079848" cy="1181861"/>
          </a:xfrm>
        </p:spPr>
        <p:txBody>
          <a:bodyPr/>
          <a:lstStyle>
            <a:lvl1pPr>
              <a:defRPr sz="85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584448"/>
            <a:ext cx="22045696" cy="35360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 lIns="57150" tIns="28575" rIns="57150" bIns="28575"/>
          <a:lstStyle/>
          <a:p>
            <a:pPr algn="l"/>
            <a:fld id="{B3242072-4964-FE47-BD7A-C639291CC444}" type="datetimeFigureOut">
              <a:rPr lang="en-US" sz="6400" smtClean="0">
                <a:solidFill>
                  <a:srgbClr val="444444"/>
                </a:solidFill>
                <a:latin typeface="Arial" charset="0"/>
                <a:ea typeface="+mn-ea"/>
              </a:rPr>
              <a:pPr algn="l"/>
              <a:t>10/16/2014</a:t>
            </a:fld>
            <a:endParaRPr lang="en-US" sz="6400" dirty="0">
              <a:solidFill>
                <a:srgbClr val="444444"/>
              </a:solidFill>
              <a:latin typeface="Arial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 lIns="57150" tIns="28575" rIns="57150" bIns="28575"/>
          <a:lstStyle/>
          <a:p>
            <a:pPr algn="l"/>
            <a:endParaRPr lang="en-US" sz="6400" dirty="0">
              <a:solidFill>
                <a:srgbClr val="444444"/>
              </a:solidFill>
              <a:latin typeface="Arial" charset="0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 lIns="57150" tIns="28575" rIns="57150" bIns="28575"/>
          <a:lstStyle/>
          <a:p>
            <a:pPr algn="l"/>
            <a:fld id="{2BB7BC25-696F-DC4E-80E0-4A73C457BF49}" type="slidenum">
              <a:rPr lang="en-US" sz="6400" smtClean="0">
                <a:solidFill>
                  <a:srgbClr val="444444"/>
                </a:solidFill>
                <a:latin typeface="Arial" charset="0"/>
                <a:ea typeface="+mn-ea"/>
              </a:rPr>
              <a:pPr algn="l"/>
              <a:t>‹#›</a:t>
            </a:fld>
            <a:endParaRPr lang="en-US" sz="6400" dirty="0">
              <a:solidFill>
                <a:srgbClr val="444444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60684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without_Bottom 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371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_Bottom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511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_Line_Title+Sub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1168400" y="2377450"/>
            <a:ext cx="21996400" cy="664797"/>
          </a:xfrm>
        </p:spPr>
        <p:txBody>
          <a:bodyPr anchor="t"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8400" y="523132"/>
            <a:ext cx="21996400" cy="23637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br>
              <a:rPr lang="en-US" dirty="0" smtClean="0"/>
            </a:b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19200" y="3419857"/>
            <a:ext cx="21945600" cy="2523768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4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4000">
                <a:solidFill>
                  <a:schemeClr val="tx1"/>
                </a:solidFill>
                <a:latin typeface="Museo Sans For Dell" pitchFamily="2" charset="0"/>
              </a:defRPr>
            </a:lvl1pPr>
            <a:lvl2pPr marL="1146132" indent="-46353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36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defRPr sz="32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defRPr sz="28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defRPr sz="24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219200" y="12344400"/>
            <a:ext cx="21945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1219200" y="12344400"/>
            <a:ext cx="21945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0684470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_Yellow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914400"/>
            <a:ext cx="9753600" cy="73152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588" tIns="228588" rIns="228588" bIns="228588" anchor="t" anchorCtr="0">
            <a:normAutofit/>
          </a:bodyPr>
          <a:lstStyle>
            <a:lvl1pPr>
              <a:defRPr sz="64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53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914400"/>
            <a:ext cx="9753600" cy="73152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588" tIns="228588" rIns="228588" bIns="228588" anchor="t" anchorCtr="0">
            <a:normAutofit/>
          </a:bodyPr>
          <a:lstStyle>
            <a:lvl1pPr>
              <a:defRPr sz="64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210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1164170" y="12344400"/>
            <a:ext cx="22032093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224159436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3"/>
          </p:nvPr>
        </p:nvSpPr>
        <p:spPr bwMode="gray">
          <a:xfrm>
            <a:off x="602150" y="2305052"/>
            <a:ext cx="22778373" cy="664797"/>
          </a:xfrm>
        </p:spPr>
        <p:txBody>
          <a:bodyPr wrap="square" anchor="t"/>
          <a:lstStyle>
            <a:lvl1pPr marL="0" indent="0">
              <a:buNone/>
              <a:defRPr sz="4800" b="0">
                <a:solidFill>
                  <a:schemeClr val="accent3"/>
                </a:solidFill>
              </a:defRPr>
            </a:lvl1pPr>
            <a:lvl2pPr marL="914534" indent="0">
              <a:buNone/>
              <a:defRPr sz="4000" b="1"/>
            </a:lvl2pPr>
            <a:lvl3pPr marL="1829066" indent="0">
              <a:buNone/>
              <a:defRPr sz="3733" b="1"/>
            </a:lvl3pPr>
            <a:lvl4pPr marL="2743600" indent="0">
              <a:buNone/>
              <a:defRPr sz="3200" b="1"/>
            </a:lvl4pPr>
            <a:lvl5pPr marL="3658134" indent="0">
              <a:buNone/>
              <a:defRPr sz="3200" b="1"/>
            </a:lvl5pPr>
            <a:lvl6pPr marL="4572668" indent="0">
              <a:buNone/>
              <a:defRPr sz="3200" b="1"/>
            </a:lvl6pPr>
            <a:lvl7pPr marL="5487199" indent="0">
              <a:buNone/>
              <a:defRPr sz="3200" b="1"/>
            </a:lvl7pPr>
            <a:lvl8pPr marL="6401733" indent="0">
              <a:buNone/>
              <a:defRPr sz="3200" b="1"/>
            </a:lvl8pPr>
            <a:lvl9pPr marL="7316267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gray">
          <a:xfrm>
            <a:off x="601476" y="1131182"/>
            <a:ext cx="22779069" cy="1181861"/>
          </a:xfrm>
          <a:prstGeom prst="rect">
            <a:avLst/>
          </a:prstGeom>
        </p:spPr>
        <p:txBody>
          <a:bodyPr vert="horz" wrap="square" lIns="68589" tIns="34295" rIns="68589" bIns="34295" rtlCol="0" anchor="b">
            <a:noAutofit/>
          </a:bodyPr>
          <a:lstStyle>
            <a:lvl1pPr>
              <a:defRPr>
                <a:solidFill>
                  <a:srgbClr val="0085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4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Sub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5744" y="523126"/>
            <a:ext cx="22079856" cy="1181861"/>
          </a:xfrm>
        </p:spPr>
        <p:txBody>
          <a:bodyPr wrap="square" anchor="t"/>
          <a:lstStyle>
            <a:lvl1pPr>
              <a:lnSpc>
                <a:spcPct val="90000"/>
              </a:lnSpc>
              <a:defRPr sz="8533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1143000" y="1724868"/>
            <a:ext cx="22098000" cy="738664"/>
          </a:xfrm>
        </p:spPr>
        <p:txBody>
          <a:bodyPr anchor="t"/>
          <a:lstStyle>
            <a:lvl1pPr marL="0" indent="0">
              <a:buNone/>
              <a:defRPr sz="5333" b="1">
                <a:solidFill>
                  <a:schemeClr val="bg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19200" y="2889505"/>
            <a:ext cx="22045707" cy="2745368"/>
          </a:xfrm>
        </p:spPr>
        <p:txBody>
          <a:bodyPr lIns="0" tIns="0" rIns="0" bIns="0">
            <a:spAutoFit/>
          </a:bodyPr>
          <a:lstStyle>
            <a:lvl1pPr>
              <a:spcBef>
                <a:spcPts val="3200"/>
              </a:spcBef>
              <a:spcAft>
                <a:spcPts val="0"/>
              </a:spcAft>
              <a:defRPr sz="5333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800"/>
              </a:spcBef>
              <a:spcAft>
                <a:spcPts val="0"/>
              </a:spcAft>
              <a:buFont typeface="Museo Sans For Dell" pitchFamily="2" charset="0"/>
              <a:buChar char="–"/>
              <a:defRPr sz="48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800"/>
              </a:spcBef>
              <a:spcAft>
                <a:spcPts val="0"/>
              </a:spcAft>
              <a:defRPr sz="4267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800"/>
              </a:spcBef>
              <a:spcAft>
                <a:spcPts val="0"/>
              </a:spcAft>
              <a:defRPr sz="3200" baseline="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None/>
              <a:defRPr sz="2933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997154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961600" y="12760325"/>
            <a:ext cx="1422400" cy="914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fld id="{A607AECA-26B3-4B5F-A000-2B0879D0F413}" type="slidenum">
              <a:rPr lang="en-US" sz="6400">
                <a:solidFill>
                  <a:srgbClr val="444444"/>
                </a:solidFill>
                <a:latin typeface="Arial" charset="0"/>
                <a:ea typeface="+mn-ea"/>
              </a:rPr>
              <a:pPr algn="l">
                <a:defRPr/>
              </a:pPr>
              <a:t>‹#›</a:t>
            </a:fld>
            <a:endParaRPr lang="en-US" sz="2800" dirty="0">
              <a:solidFill>
                <a:srgbClr val="444444"/>
              </a:solidFill>
              <a:latin typeface="Arial" charset="0"/>
              <a:ea typeface="+mn-ea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6024" y="513016"/>
            <a:ext cx="20748565" cy="1097280"/>
          </a:xfrm>
        </p:spPr>
        <p:txBody>
          <a:bodyPr>
            <a:normAutofit/>
          </a:bodyPr>
          <a:lstStyle>
            <a:lvl1pPr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064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12725400" y="2584705"/>
            <a:ext cx="10459408" cy="2199576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3200"/>
              </a:spcBef>
              <a:defRPr sz="5333" b="0">
                <a:solidFill>
                  <a:schemeClr val="tx1"/>
                </a:solidFill>
                <a:latin typeface="+mn-lt"/>
              </a:defRPr>
            </a:lvl1pPr>
            <a:lvl2pPr marL="1532486" indent="-618074">
              <a:spcBef>
                <a:spcPts val="800"/>
              </a:spcBef>
              <a:defRPr sz="4800" b="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800"/>
              </a:spcBef>
              <a:defRPr sz="4267" b="0">
                <a:solidFill>
                  <a:schemeClr val="tx1"/>
                </a:solidFill>
                <a:latin typeface="+mn-lt"/>
              </a:defRPr>
            </a:lvl3pPr>
            <a:lvl4pPr>
              <a:defRPr sz="4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4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1219200" y="2584705"/>
            <a:ext cx="10501696" cy="2199576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3200"/>
              </a:spcBef>
              <a:defRPr sz="5333" b="0">
                <a:solidFill>
                  <a:schemeClr val="tx1"/>
                </a:solidFill>
                <a:latin typeface="+mn-lt"/>
              </a:defRPr>
            </a:lvl1pPr>
            <a:lvl2pPr marL="1532486" indent="-618074">
              <a:spcBef>
                <a:spcPts val="800"/>
              </a:spcBef>
              <a:defRPr sz="4800" b="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800"/>
              </a:spcBef>
              <a:defRPr sz="4267" b="0">
                <a:solidFill>
                  <a:schemeClr val="tx1"/>
                </a:solidFill>
                <a:latin typeface="+mn-lt"/>
              </a:defRPr>
            </a:lvl3pPr>
            <a:lvl4pPr>
              <a:buNone/>
              <a:defRPr sz="4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4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135744" y="523126"/>
            <a:ext cx="22079856" cy="1181861"/>
          </a:xfrm>
        </p:spPr>
        <p:txBody>
          <a:bodyPr wrap="square" anchor="t"/>
          <a:lstStyle>
            <a:lvl1pPr>
              <a:lnSpc>
                <a:spcPct val="90000"/>
              </a:lnSpc>
              <a:defRPr sz="8533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311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35744" y="523126"/>
            <a:ext cx="21971003" cy="1181861"/>
          </a:xfrm>
        </p:spPr>
        <p:txBody>
          <a:bodyPr wrap="square" anchor="t"/>
          <a:lstStyle>
            <a:lvl1pPr>
              <a:lnSpc>
                <a:spcPct val="90000"/>
              </a:lnSpc>
              <a:defRPr sz="8533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907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8161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914400"/>
            <a:ext cx="7315200" cy="73152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7467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40421" y="12675743"/>
            <a:ext cx="5828859" cy="74930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85C3"/>
              </a:buClr>
            </a:pPr>
            <a:r>
              <a:rPr lang="en-US" sz="3733" dirty="0" smtClean="0">
                <a:solidFill>
                  <a:srgbClr val="FFFFFF">
                    <a:lumMod val="65000"/>
                  </a:srgbClr>
                </a:solidFill>
                <a:latin typeface="Museo Sans For Dell"/>
                <a:ea typeface="+mn-ea"/>
              </a:rPr>
              <a:t>Oracle </a:t>
            </a:r>
            <a:r>
              <a:rPr lang="en-US" sz="3733" dirty="0" err="1" smtClean="0">
                <a:solidFill>
                  <a:srgbClr val="FFFFFF">
                    <a:lumMod val="65000"/>
                  </a:srgbClr>
                </a:solidFill>
                <a:latin typeface="Museo Sans For Dell"/>
                <a:ea typeface="+mn-ea"/>
              </a:rPr>
              <a:t>OpenWorld</a:t>
            </a:r>
            <a:r>
              <a:rPr lang="en-US" sz="3733" dirty="0" smtClean="0">
                <a:solidFill>
                  <a:srgbClr val="FFFFFF">
                    <a:lumMod val="65000"/>
                  </a:srgbClr>
                </a:solidFill>
                <a:latin typeface="Museo Sans For Dell"/>
                <a:ea typeface="+mn-ea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39977667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85100" y="0"/>
            <a:ext cx="15290800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5100" y="7772400"/>
            <a:ext cx="15290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7538" y="241300"/>
            <a:ext cx="23134637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538" y="2289175"/>
            <a:ext cx="23134637" cy="1142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28" y="12400932"/>
            <a:ext cx="1141969" cy="1139003"/>
          </a:xfrm>
          <a:prstGeom prst="rect">
            <a:avLst/>
          </a:prstGeom>
        </p:spPr>
      </p:pic>
      <p:pic>
        <p:nvPicPr>
          <p:cNvPr id="4" name="Picture 3" descr="cloudera-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136" y="12124237"/>
            <a:ext cx="2582540" cy="16233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457200" indent="-457200" algn="l" rtl="0" eaLnBrk="0" fontAlgn="base" hangingPunct="0">
        <a:spcBef>
          <a:spcPts val="2100"/>
        </a:spcBef>
        <a:spcAft>
          <a:spcPct val="0"/>
        </a:spcAft>
        <a:buClr>
          <a:srgbClr val="D3002D"/>
        </a:buClr>
        <a:buSzPct val="100000"/>
        <a:buFont typeface="Wingdings" panose="05000000000000000000" pitchFamily="2" charset="2"/>
        <a:buChar char="§"/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76300" indent="-457200" algn="l" rtl="0" eaLnBrk="0" fontAlgn="base" hangingPunct="0">
        <a:spcBef>
          <a:spcPts val="19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333500" indent="-457200" algn="l" rtl="0" eaLnBrk="0" fontAlgn="base" hangingPunct="0">
        <a:spcBef>
          <a:spcPts val="16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7907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2479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7051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1623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6195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0767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442235" y="12871920"/>
            <a:ext cx="707136" cy="3169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2133" smtClean="0">
                <a:solidFill>
                  <a:srgbClr val="000000">
                    <a:lumMod val="50000"/>
                    <a:lumOff val="50000"/>
                  </a:srgbClr>
                </a:solidFill>
                <a:latin typeface="Museo Sans For Dell" pitchFamily="2" charset="0"/>
                <a:ea typeface="+mn-ea"/>
              </a:rPr>
              <a:pPr algn="l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2133" dirty="0" smtClean="0">
              <a:solidFill>
                <a:srgbClr val="000000">
                  <a:lumMod val="50000"/>
                  <a:lumOff val="50000"/>
                </a:srgbClr>
              </a:solidFill>
              <a:latin typeface="Museo Sans For Dell" pitchFamily="2" charset="0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12864219"/>
            <a:ext cx="248920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  <a:buClr>
                <a:srgbClr val="0085C3"/>
              </a:buClr>
            </a:pPr>
            <a:r>
              <a:rPr lang="en-US" sz="24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Museo Sans For Dell" pitchFamily="2" charset="0"/>
                <a:ea typeface="+mn-ea"/>
              </a:rPr>
              <a:t> </a:t>
            </a: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1135753" y="523126"/>
            <a:ext cx="22079848" cy="118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19200" y="2584449"/>
            <a:ext cx="22045696" cy="259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9" name="Picture 8" descr="dell_gray_logo.png"/>
          <p:cNvPicPr>
            <a:picLocks noChangeAspect="1"/>
          </p:cNvPicPr>
          <p:nvPr/>
        </p:nvPicPr>
        <p:blipFill>
          <a:blip r:embed="rId26" cstate="screen"/>
          <a:stretch>
            <a:fillRect/>
          </a:stretch>
        </p:blipFill>
        <p:spPr bwMode="black">
          <a:xfrm>
            <a:off x="22094861" y="12393336"/>
            <a:ext cx="1255552" cy="1255552"/>
          </a:xfrm>
          <a:prstGeom prst="rect">
            <a:avLst/>
          </a:prstGeom>
        </p:spPr>
      </p:pic>
      <p:sp>
        <p:nvSpPr>
          <p:cNvPr id="12" name="TextBox 11" hidden="1"/>
          <p:cNvSpPr txBox="1"/>
          <p:nvPr/>
        </p:nvSpPr>
        <p:spPr>
          <a:xfrm>
            <a:off x="4597401" y="12919280"/>
            <a:ext cx="1732099" cy="29540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85C3"/>
              </a:buClr>
            </a:pPr>
            <a:fld id="{5084195E-6DF7-4B3B-A2AB-E67BEB13BF64}" type="datetime1">
              <a:rPr lang="en-US" sz="2133" smtClean="0">
                <a:solidFill>
                  <a:srgbClr val="000000">
                    <a:lumMod val="50000"/>
                    <a:lumOff val="50000"/>
                  </a:srgbClr>
                </a:solidFill>
                <a:latin typeface="Museo Sans For Dell"/>
                <a:ea typeface="+mn-ea"/>
              </a:rPr>
              <a:pPr algn="l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85C3"/>
                </a:buClr>
              </a:pPr>
              <a:t>10/16/2014</a:t>
            </a:fld>
            <a:endParaRPr lang="en-US" sz="2133" dirty="0" smtClean="0">
              <a:solidFill>
                <a:srgbClr val="000000">
                  <a:lumMod val="50000"/>
                  <a:lumOff val="50000"/>
                </a:srgbClr>
              </a:solidFill>
              <a:latin typeface="Museo Sans For Del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52362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533" b="0" cap="none" baseline="0">
          <a:solidFill>
            <a:schemeClr val="accent1"/>
          </a:solidFill>
          <a:latin typeface="+mj-lt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8533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8533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8533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8533" b="1">
          <a:solidFill>
            <a:schemeClr val="accent1"/>
          </a:solidFill>
          <a:latin typeface="Arial Black" pitchFamily="34" charset="0"/>
        </a:defRPr>
      </a:lvl5pPr>
      <a:lvl6pPr marL="121921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1733" b="1">
          <a:solidFill>
            <a:schemeClr val="accent1"/>
          </a:solidFill>
          <a:latin typeface="Arial Black" pitchFamily="34" charset="0"/>
        </a:defRPr>
      </a:lvl6pPr>
      <a:lvl7pPr marL="243843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1733" b="1">
          <a:solidFill>
            <a:schemeClr val="accent1"/>
          </a:solidFill>
          <a:latin typeface="Arial Black" pitchFamily="34" charset="0"/>
        </a:defRPr>
      </a:lvl7pPr>
      <a:lvl8pPr marL="3657646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1733" b="1">
          <a:solidFill>
            <a:schemeClr val="accent1"/>
          </a:solidFill>
          <a:latin typeface="Arial Black" pitchFamily="34" charset="0"/>
        </a:defRPr>
      </a:lvl8pPr>
      <a:lvl9pPr marL="4876861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1733" b="1">
          <a:solidFill>
            <a:schemeClr val="accent1"/>
          </a:solidFill>
          <a:latin typeface="Arial Black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200"/>
        </a:spcBef>
        <a:spcAft>
          <a:spcPts val="0"/>
        </a:spcAft>
        <a:buClr>
          <a:schemeClr val="accent1"/>
        </a:buClr>
        <a:buFont typeface="Arial" pitchFamily="34" charset="0"/>
        <a:buNone/>
        <a:defRPr sz="5333">
          <a:solidFill>
            <a:schemeClr val="tx1"/>
          </a:solidFill>
          <a:latin typeface="+mn-lt"/>
          <a:ea typeface="Museo Sans For Dell" pitchFamily="2" charset="0"/>
          <a:cs typeface="+mn-cs"/>
        </a:defRPr>
      </a:lvl1pPr>
      <a:lvl2pPr marL="1532486" indent="-596909" algn="l" rtl="0" eaLnBrk="1" fontAlgn="base" hangingPunct="1">
        <a:lnSpc>
          <a:spcPct val="90000"/>
        </a:lnSpc>
        <a:spcBef>
          <a:spcPts val="8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4267" baseline="0">
          <a:solidFill>
            <a:schemeClr val="tx1"/>
          </a:solidFill>
          <a:latin typeface="+mn-lt"/>
          <a:ea typeface="Museo Sans For Dell" pitchFamily="2" charset="0"/>
        </a:defRPr>
      </a:lvl2pPr>
      <a:lvl3pPr marL="2425732" indent="-588442" algn="l" rtl="0" eaLnBrk="1" fontAlgn="base" hangingPunct="1">
        <a:lnSpc>
          <a:spcPct val="90000"/>
        </a:lnSpc>
        <a:spcBef>
          <a:spcPts val="800"/>
        </a:spcBef>
        <a:spcAft>
          <a:spcPts val="0"/>
        </a:spcAft>
        <a:buClr>
          <a:schemeClr val="accent1"/>
        </a:buClr>
        <a:buFont typeface="Museo Sans For Dell" pitchFamily="2" charset="0"/>
        <a:buChar char="–"/>
        <a:defRPr sz="3733" baseline="0">
          <a:solidFill>
            <a:schemeClr val="tx1"/>
          </a:solidFill>
          <a:latin typeface="+mn-lt"/>
          <a:ea typeface="Museo Sans For Dell" pitchFamily="2" charset="0"/>
        </a:defRPr>
      </a:lvl3pPr>
      <a:lvl4pPr marL="3200440" indent="-469907" algn="l" rtl="0" eaLnBrk="1" fontAlgn="base" hangingPunct="1">
        <a:lnSpc>
          <a:spcPct val="90000"/>
        </a:lnSpc>
        <a:spcBef>
          <a:spcPts val="800"/>
        </a:spcBef>
        <a:spcAft>
          <a:spcPts val="0"/>
        </a:spcAft>
        <a:buClr>
          <a:schemeClr val="accent1"/>
        </a:buClr>
        <a:buFont typeface="Museo For Dell 300" pitchFamily="50" charset="0"/>
        <a:buChar char="–"/>
        <a:defRPr sz="3200">
          <a:solidFill>
            <a:schemeClr val="tx1"/>
          </a:solidFill>
          <a:latin typeface="+mn-lt"/>
          <a:ea typeface="Museo Sans For Dell" pitchFamily="2" charset="0"/>
        </a:defRPr>
      </a:lvl4pPr>
      <a:lvl5pPr marL="4288422" indent="-630776" algn="l" rtl="0" eaLnBrk="1" fontAlgn="base" hangingPunct="1">
        <a:lnSpc>
          <a:spcPct val="90000"/>
        </a:lnSpc>
        <a:spcBef>
          <a:spcPts val="2133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4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5507637" indent="-6307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4267">
          <a:solidFill>
            <a:schemeClr val="accent1"/>
          </a:solidFill>
          <a:latin typeface="+mn-lt"/>
        </a:defRPr>
      </a:lvl6pPr>
      <a:lvl7pPr marL="6726852" indent="-6307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4267">
          <a:solidFill>
            <a:schemeClr val="accent1"/>
          </a:solidFill>
          <a:latin typeface="+mn-lt"/>
        </a:defRPr>
      </a:lvl7pPr>
      <a:lvl8pPr marL="7946067" indent="-6307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4267">
          <a:solidFill>
            <a:schemeClr val="accent1"/>
          </a:solidFill>
          <a:latin typeface="+mn-lt"/>
        </a:defRPr>
      </a:lvl8pPr>
      <a:lvl9pPr marL="9165283" indent="-6307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4267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442235" y="12871920"/>
            <a:ext cx="707136" cy="3169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2133" smtClean="0">
                <a:solidFill>
                  <a:srgbClr val="000000">
                    <a:lumMod val="50000"/>
                    <a:lumOff val="50000"/>
                  </a:srgbClr>
                </a:solidFill>
                <a:latin typeface="Museo Sans For Dell" pitchFamily="2" charset="0"/>
                <a:ea typeface="+mn-ea"/>
              </a:rPr>
              <a:pPr algn="l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2133" dirty="0" smtClean="0">
              <a:solidFill>
                <a:srgbClr val="000000">
                  <a:lumMod val="50000"/>
                  <a:lumOff val="50000"/>
                </a:srgbClr>
              </a:solidFill>
              <a:latin typeface="Museo Sans For Dell" pitchFamily="2" charset="0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12864219"/>
            <a:ext cx="248920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  <a:buClr>
                <a:srgbClr val="0085C3"/>
              </a:buClr>
            </a:pPr>
            <a:r>
              <a:rPr lang="en-US" sz="24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Museo Sans For Dell" pitchFamily="2" charset="0"/>
                <a:ea typeface="+mn-ea"/>
              </a:rPr>
              <a:t> </a:t>
            </a: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1135753" y="523126"/>
            <a:ext cx="22079848" cy="118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19200" y="2584449"/>
            <a:ext cx="22045696" cy="259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9" name="Picture 8" descr="dell_gray_logo.png"/>
          <p:cNvPicPr>
            <a:picLocks noChangeAspect="1"/>
          </p:cNvPicPr>
          <p:nvPr/>
        </p:nvPicPr>
        <p:blipFill>
          <a:blip r:embed="rId26" cstate="screen"/>
          <a:stretch>
            <a:fillRect/>
          </a:stretch>
        </p:blipFill>
        <p:spPr bwMode="black">
          <a:xfrm>
            <a:off x="22094861" y="12393336"/>
            <a:ext cx="1255552" cy="1255552"/>
          </a:xfrm>
          <a:prstGeom prst="rect">
            <a:avLst/>
          </a:prstGeom>
        </p:spPr>
      </p:pic>
      <p:sp>
        <p:nvSpPr>
          <p:cNvPr id="12" name="TextBox 11" hidden="1"/>
          <p:cNvSpPr txBox="1"/>
          <p:nvPr/>
        </p:nvSpPr>
        <p:spPr>
          <a:xfrm>
            <a:off x="4597401" y="12919280"/>
            <a:ext cx="1732099" cy="29540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85C3"/>
              </a:buClr>
            </a:pPr>
            <a:fld id="{5084195E-6DF7-4B3B-A2AB-E67BEB13BF64}" type="datetime1">
              <a:rPr lang="en-US" sz="2133" smtClean="0">
                <a:solidFill>
                  <a:srgbClr val="000000">
                    <a:lumMod val="50000"/>
                    <a:lumOff val="50000"/>
                  </a:srgbClr>
                </a:solidFill>
                <a:latin typeface="Museo Sans For Dell"/>
                <a:ea typeface="+mn-ea"/>
              </a:rPr>
              <a:pPr algn="l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85C3"/>
                </a:buClr>
              </a:pPr>
              <a:t>10/16/2014</a:t>
            </a:fld>
            <a:endParaRPr lang="en-US" sz="2133" dirty="0" smtClean="0">
              <a:solidFill>
                <a:srgbClr val="000000">
                  <a:lumMod val="50000"/>
                  <a:lumOff val="50000"/>
                </a:srgbClr>
              </a:solidFill>
              <a:latin typeface="Museo Sans For Del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74296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533" b="0" cap="none" baseline="0">
          <a:solidFill>
            <a:schemeClr val="accent1"/>
          </a:solidFill>
          <a:latin typeface="+mj-lt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8533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8533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8533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8533" b="1">
          <a:solidFill>
            <a:schemeClr val="accent1"/>
          </a:solidFill>
          <a:latin typeface="Arial Black" pitchFamily="34" charset="0"/>
        </a:defRPr>
      </a:lvl5pPr>
      <a:lvl6pPr marL="121921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1733" b="1">
          <a:solidFill>
            <a:schemeClr val="accent1"/>
          </a:solidFill>
          <a:latin typeface="Arial Black" pitchFamily="34" charset="0"/>
        </a:defRPr>
      </a:lvl6pPr>
      <a:lvl7pPr marL="243843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1733" b="1">
          <a:solidFill>
            <a:schemeClr val="accent1"/>
          </a:solidFill>
          <a:latin typeface="Arial Black" pitchFamily="34" charset="0"/>
        </a:defRPr>
      </a:lvl7pPr>
      <a:lvl8pPr marL="3657646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1733" b="1">
          <a:solidFill>
            <a:schemeClr val="accent1"/>
          </a:solidFill>
          <a:latin typeface="Arial Black" pitchFamily="34" charset="0"/>
        </a:defRPr>
      </a:lvl8pPr>
      <a:lvl9pPr marL="4876861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1733" b="1">
          <a:solidFill>
            <a:schemeClr val="accent1"/>
          </a:solidFill>
          <a:latin typeface="Arial Black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200"/>
        </a:spcBef>
        <a:spcAft>
          <a:spcPts val="0"/>
        </a:spcAft>
        <a:buClr>
          <a:schemeClr val="accent1"/>
        </a:buClr>
        <a:buFont typeface="Arial" pitchFamily="34" charset="0"/>
        <a:buNone/>
        <a:defRPr sz="5333">
          <a:solidFill>
            <a:schemeClr val="tx1"/>
          </a:solidFill>
          <a:latin typeface="+mn-lt"/>
          <a:ea typeface="Museo Sans For Dell" pitchFamily="2" charset="0"/>
          <a:cs typeface="+mn-cs"/>
        </a:defRPr>
      </a:lvl1pPr>
      <a:lvl2pPr marL="1532486" indent="-596909" algn="l" rtl="0" eaLnBrk="1" fontAlgn="base" hangingPunct="1">
        <a:lnSpc>
          <a:spcPct val="90000"/>
        </a:lnSpc>
        <a:spcBef>
          <a:spcPts val="8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4267" baseline="0">
          <a:solidFill>
            <a:schemeClr val="tx1"/>
          </a:solidFill>
          <a:latin typeface="+mn-lt"/>
          <a:ea typeface="Museo Sans For Dell" pitchFamily="2" charset="0"/>
        </a:defRPr>
      </a:lvl2pPr>
      <a:lvl3pPr marL="2425732" indent="-588442" algn="l" rtl="0" eaLnBrk="1" fontAlgn="base" hangingPunct="1">
        <a:lnSpc>
          <a:spcPct val="90000"/>
        </a:lnSpc>
        <a:spcBef>
          <a:spcPts val="800"/>
        </a:spcBef>
        <a:spcAft>
          <a:spcPts val="0"/>
        </a:spcAft>
        <a:buClr>
          <a:schemeClr val="accent1"/>
        </a:buClr>
        <a:buFont typeface="Museo Sans For Dell" pitchFamily="2" charset="0"/>
        <a:buChar char="–"/>
        <a:defRPr sz="3733" baseline="0">
          <a:solidFill>
            <a:schemeClr val="tx1"/>
          </a:solidFill>
          <a:latin typeface="+mn-lt"/>
          <a:ea typeface="Museo Sans For Dell" pitchFamily="2" charset="0"/>
        </a:defRPr>
      </a:lvl3pPr>
      <a:lvl4pPr marL="3200440" indent="-469907" algn="l" rtl="0" eaLnBrk="1" fontAlgn="base" hangingPunct="1">
        <a:lnSpc>
          <a:spcPct val="90000"/>
        </a:lnSpc>
        <a:spcBef>
          <a:spcPts val="800"/>
        </a:spcBef>
        <a:spcAft>
          <a:spcPts val="0"/>
        </a:spcAft>
        <a:buClr>
          <a:schemeClr val="accent1"/>
        </a:buClr>
        <a:buFont typeface="Museo For Dell 300" pitchFamily="50" charset="0"/>
        <a:buChar char="–"/>
        <a:defRPr sz="3200">
          <a:solidFill>
            <a:schemeClr val="tx1"/>
          </a:solidFill>
          <a:latin typeface="+mn-lt"/>
          <a:ea typeface="Museo Sans For Dell" pitchFamily="2" charset="0"/>
        </a:defRPr>
      </a:lvl4pPr>
      <a:lvl5pPr marL="4288422" indent="-630776" algn="l" rtl="0" eaLnBrk="1" fontAlgn="base" hangingPunct="1">
        <a:lnSpc>
          <a:spcPct val="90000"/>
        </a:lnSpc>
        <a:spcBef>
          <a:spcPts val="2133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4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5507637" indent="-6307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4267">
          <a:solidFill>
            <a:schemeClr val="accent1"/>
          </a:solidFill>
          <a:latin typeface="+mn-lt"/>
        </a:defRPr>
      </a:lvl6pPr>
      <a:lvl7pPr marL="6726852" indent="-6307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4267">
          <a:solidFill>
            <a:schemeClr val="accent1"/>
          </a:solidFill>
          <a:latin typeface="+mn-lt"/>
        </a:defRPr>
      </a:lvl7pPr>
      <a:lvl8pPr marL="7946067" indent="-6307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4267">
          <a:solidFill>
            <a:schemeClr val="accent1"/>
          </a:solidFill>
          <a:latin typeface="+mn-lt"/>
        </a:defRPr>
      </a:lvl8pPr>
      <a:lvl9pPr marL="9165283" indent="-6307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4267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9600" dirty="0">
                <a:solidFill>
                  <a:srgbClr val="002060"/>
                </a:solidFill>
              </a:rPr>
              <a:t>From Oracle to Hadoop: </a:t>
            </a:r>
            <a:r>
              <a:rPr lang="en-AU" sz="9600" dirty="0" smtClean="0">
                <a:solidFill>
                  <a:srgbClr val="002060"/>
                </a:solidFill>
              </a:rPr>
              <a:t/>
            </a:r>
            <a:br>
              <a:rPr lang="en-AU" sz="9600" dirty="0" smtClean="0">
                <a:solidFill>
                  <a:srgbClr val="002060"/>
                </a:solidFill>
              </a:rPr>
            </a:br>
            <a:r>
              <a:rPr lang="en-AU" sz="6000" dirty="0" smtClean="0">
                <a:solidFill>
                  <a:srgbClr val="002060"/>
                </a:solidFill>
              </a:rPr>
              <a:t>Unlocking </a:t>
            </a:r>
            <a:r>
              <a:rPr lang="en-AU" sz="6000" dirty="0">
                <a:solidFill>
                  <a:srgbClr val="002060"/>
                </a:solidFill>
              </a:rPr>
              <a:t>Hadoop for Your RDBMS with Apache Sqoop and Other Tools</a:t>
            </a:r>
            <a:endParaRPr lang="en-US" sz="6000" dirty="0" smtClean="0">
              <a:solidFill>
                <a:srgbClr val="002060"/>
              </a:solidFill>
              <a:sym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6719392" y="7772400"/>
            <a:ext cx="17664608" cy="5943600"/>
          </a:xfrm>
        </p:spPr>
        <p:txBody>
          <a:bodyPr/>
          <a:lstStyle/>
          <a:p>
            <a:pPr marL="914400" indent="-914400">
              <a:defRPr/>
            </a:pPr>
            <a:r>
              <a:rPr lang="en-AU" sz="7200" dirty="0">
                <a:solidFill>
                  <a:srgbClr val="0070C0"/>
                </a:solidFill>
              </a:rPr>
              <a:t>Guy Harrison, David Robson, </a:t>
            </a:r>
            <a:r>
              <a:rPr lang="en-AU" sz="7200" dirty="0" smtClean="0">
                <a:solidFill>
                  <a:srgbClr val="0070C0"/>
                </a:solidFill>
              </a:rPr>
              <a:t>Kate Ting</a:t>
            </a:r>
          </a:p>
          <a:p>
            <a:pPr marL="914400" indent="-914400">
              <a:defRPr/>
            </a:pPr>
            <a:endParaRPr lang="en-AU" sz="7200" dirty="0" smtClean="0">
              <a:solidFill>
                <a:srgbClr val="0070C0"/>
              </a:solidFill>
            </a:endParaRPr>
          </a:p>
          <a:p>
            <a:pPr marL="914400" indent="-914400">
              <a:defRPr/>
            </a:pPr>
            <a:r>
              <a:rPr lang="en-AU" sz="6000" dirty="0">
                <a:solidFill>
                  <a:srgbClr val="0070C0"/>
                </a:solidFill>
              </a:rPr>
              <a:t>{</a:t>
            </a:r>
            <a:r>
              <a:rPr lang="en-AU" sz="6000" dirty="0" err="1">
                <a:solidFill>
                  <a:srgbClr val="0070C0"/>
                </a:solidFill>
              </a:rPr>
              <a:t>guy.harrison</a:t>
            </a:r>
            <a:r>
              <a:rPr lang="en-AU" sz="6000" dirty="0">
                <a:solidFill>
                  <a:srgbClr val="0070C0"/>
                </a:solidFill>
              </a:rPr>
              <a:t>, </a:t>
            </a:r>
            <a:r>
              <a:rPr lang="en-AU" sz="6000" dirty="0" err="1">
                <a:solidFill>
                  <a:srgbClr val="0070C0"/>
                </a:solidFill>
              </a:rPr>
              <a:t>david.robson</a:t>
            </a:r>
            <a:r>
              <a:rPr lang="en-AU" sz="6000" dirty="0">
                <a:solidFill>
                  <a:srgbClr val="0070C0"/>
                </a:solidFill>
              </a:rPr>
              <a:t>}@</a:t>
            </a:r>
            <a:r>
              <a:rPr lang="en-AU" sz="6000" dirty="0" err="1">
                <a:solidFill>
                  <a:srgbClr val="0070C0"/>
                </a:solidFill>
              </a:rPr>
              <a:t>software.dell.com</a:t>
            </a:r>
            <a:r>
              <a:rPr lang="en-AU" sz="6000" dirty="0">
                <a:solidFill>
                  <a:srgbClr val="0070C0"/>
                </a:solidFill>
              </a:rPr>
              <a:t>, </a:t>
            </a:r>
            <a:r>
              <a:rPr lang="en-AU" sz="6000" dirty="0" err="1">
                <a:solidFill>
                  <a:srgbClr val="0070C0"/>
                </a:solidFill>
              </a:rPr>
              <a:t>kate@cloudera.com</a:t>
            </a:r>
            <a:endParaRPr lang="en-AU" sz="6000" dirty="0" smtClean="0">
              <a:solidFill>
                <a:srgbClr val="0070C0"/>
              </a:solidFill>
            </a:endParaRPr>
          </a:p>
          <a:p>
            <a:pPr marL="914400" indent="-914400">
              <a:defRPr/>
            </a:pPr>
            <a:endParaRPr lang="en-AU" sz="4400" dirty="0" smtClean="0">
              <a:solidFill>
                <a:srgbClr val="0070C0"/>
              </a:solidFill>
              <a:sym typeface="Arial" charset="0"/>
            </a:endParaRPr>
          </a:p>
          <a:p>
            <a:pPr marL="914400" indent="-914400">
              <a:defRPr/>
            </a:pPr>
            <a:r>
              <a:rPr lang="en-AU" sz="6000" dirty="0" smtClean="0">
                <a:solidFill>
                  <a:srgbClr val="0070C0"/>
                </a:solidFill>
                <a:sym typeface="Arial" charset="0"/>
              </a:rPr>
              <a:t>October 16, 2014</a:t>
            </a:r>
          </a:p>
        </p:txBody>
      </p:sp>
      <p:pic>
        <p:nvPicPr>
          <p:cNvPr id="2" name="Picture 1" descr="sqoop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40" y="1097360"/>
            <a:ext cx="9218588" cy="28083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Scenarios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8" y="2293938"/>
            <a:ext cx="7686030" cy="9177337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A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We need to access RDBMS to make sense of Hadoop data</a:t>
            </a:r>
          </a:p>
          <a:p>
            <a:pPr marL="914400" indent="-914400">
              <a:buFont typeface="+mj-lt"/>
              <a:buAutoNum type="arabicPeriod"/>
            </a:pPr>
            <a:r>
              <a:rPr lang="en-A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We want to use Hadoop to analyse RDBMS data</a:t>
            </a:r>
          </a:p>
          <a:p>
            <a:pPr marL="914400" indent="-914400">
              <a:buFont typeface="+mj-lt"/>
              <a:buAutoNum type="arabicPeriod"/>
            </a:pPr>
            <a:r>
              <a:rPr lang="en-A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Hadoop output belongs in RDBMS Data warehouse</a:t>
            </a:r>
          </a:p>
          <a:p>
            <a:pPr marL="914400" indent="-914400">
              <a:buFont typeface="+mj-lt"/>
              <a:buAutoNum type="arabicPeriod"/>
            </a:pPr>
            <a:r>
              <a:rPr lang="en-AU" dirty="0">
                <a:sym typeface="Wingdings" panose="05000000000000000000" pitchFamily="2" charset="2"/>
              </a:rPr>
              <a:t>We archive old RDBMS data to Hadoop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4856296" y="5791200"/>
            <a:ext cx="2952328" cy="4968552"/>
          </a:xfrm>
          <a:prstGeom prst="rect">
            <a:avLst/>
          </a:prstGeom>
          <a:solidFill>
            <a:srgbClr val="00447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HDFS</a:t>
            </a:r>
            <a:endParaRPr kumimoji="0" lang="en-A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Snip and Round Single Corner Rectangle 8"/>
          <p:cNvSpPr/>
          <p:nvPr/>
        </p:nvSpPr>
        <p:spPr bwMode="auto">
          <a:xfrm>
            <a:off x="14856296" y="2766851"/>
            <a:ext cx="7974318" cy="1233054"/>
          </a:xfrm>
          <a:prstGeom prst="snipRoundRect">
            <a:avLst/>
          </a:prstGeom>
          <a:solidFill>
            <a:srgbClr val="00447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32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BI platform</a:t>
            </a:r>
            <a:endParaRPr kumimoji="0" lang="en-A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Can 11"/>
          <p:cNvSpPr/>
          <p:nvPr/>
        </p:nvSpPr>
        <p:spPr bwMode="auto">
          <a:xfrm>
            <a:off x="20328904" y="5791200"/>
            <a:ext cx="2923506" cy="4968552"/>
          </a:xfrm>
          <a:prstGeom prst="can">
            <a:avLst>
              <a:gd name="adj" fmla="val 14098"/>
            </a:avLst>
          </a:prstGeom>
          <a:solidFill>
            <a:srgbClr val="00447C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/>
                <a:cs typeface="ＭＳ Ｐゴシック"/>
              </a:rPr>
              <a:t>RDBMS</a:t>
            </a:r>
          </a:p>
        </p:txBody>
      </p:sp>
      <p:sp>
        <p:nvSpPr>
          <p:cNvPr id="13" name="Flowchart: Internal Storage 12"/>
          <p:cNvSpPr/>
          <p:nvPr/>
        </p:nvSpPr>
        <p:spPr bwMode="auto">
          <a:xfrm>
            <a:off x="20750700" y="7802563"/>
            <a:ext cx="2079914" cy="945826"/>
          </a:xfrm>
          <a:prstGeom prst="flowChartInternalStorag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sz="32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Sales</a:t>
            </a:r>
            <a:endParaRPr lang="en-AU" sz="3200" dirty="0">
              <a:solidFill>
                <a:schemeClr val="bg1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17" name="Straight Arrow Connector 16"/>
          <p:cNvCxnSpPr>
            <a:endCxn id="7" idx="3"/>
          </p:cNvCxnSpPr>
          <p:nvPr/>
        </p:nvCxnSpPr>
        <p:spPr>
          <a:xfrm flipH="1">
            <a:off x="17808624" y="8275476"/>
            <a:ext cx="2942076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0"/>
          </p:cNvCxnSpPr>
          <p:nvPr/>
        </p:nvCxnSpPr>
        <p:spPr>
          <a:xfrm flipV="1">
            <a:off x="16332460" y="3993252"/>
            <a:ext cx="32692" cy="1797948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093022" y="7540953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libri" panose="020F0502020204030204" pitchFamily="34" charset="0"/>
              </a:rPr>
              <a:t>SQOOP</a:t>
            </a:r>
            <a:endParaRPr lang="en-AU" sz="280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365152" y="4516604"/>
            <a:ext cx="1227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libri" panose="020F0502020204030204" pitchFamily="34" charset="0"/>
              </a:rPr>
              <a:t>HQL</a:t>
            </a:r>
            <a:endParaRPr lang="en-AU" sz="2800" dirty="0">
              <a:latin typeface="Calibri" panose="020F0502020204030204" pitchFamily="34" charset="0"/>
            </a:endParaRPr>
          </a:p>
        </p:txBody>
      </p:sp>
      <p:sp>
        <p:nvSpPr>
          <p:cNvPr id="15" name="Flowchart: Internal Storage 14"/>
          <p:cNvSpPr/>
          <p:nvPr/>
        </p:nvSpPr>
        <p:spPr bwMode="auto">
          <a:xfrm>
            <a:off x="15325195" y="7802563"/>
            <a:ext cx="2079914" cy="945826"/>
          </a:xfrm>
          <a:prstGeom prst="flowChartInternalStorag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sz="32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Old Sales</a:t>
            </a:r>
            <a:endParaRPr lang="en-AU" sz="3200" dirty="0">
              <a:solidFill>
                <a:schemeClr val="bg1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1776246" y="3986598"/>
            <a:ext cx="0" cy="1791296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840446" y="4523909"/>
            <a:ext cx="1227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libri" panose="020F0502020204030204" pitchFamily="34" charset="0"/>
              </a:rPr>
              <a:t>SQL</a:t>
            </a:r>
            <a:endParaRPr lang="en-A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10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25" grpId="0"/>
      <p:bldP spid="26" grpId="0"/>
      <p:bldP spid="15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SQOOP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8" y="2293938"/>
            <a:ext cx="7686030" cy="9177337"/>
          </a:xfrm>
        </p:spPr>
        <p:txBody>
          <a:bodyPr/>
          <a:lstStyle/>
          <a:p>
            <a:r>
              <a:rPr lang="en-AU" dirty="0" smtClean="0"/>
              <a:t>SQOOP was created in 2009 by Aaron Kimball as a means of moving data between SQL databases and Hadoop</a:t>
            </a:r>
          </a:p>
          <a:p>
            <a:r>
              <a:rPr lang="en-AU" dirty="0" smtClean="0"/>
              <a:t>It provided a generic implementation for moving data</a:t>
            </a:r>
          </a:p>
          <a:p>
            <a:r>
              <a:rPr lang="en-AU" dirty="0" smtClean="0"/>
              <a:t>It also provided a framework for implementing database specific optimized connectors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840" y="2293938"/>
            <a:ext cx="6895169" cy="4780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456" y="6753784"/>
            <a:ext cx="6384897" cy="474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15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SQOOP works (import)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766150" y="1307455"/>
            <a:ext cx="8766150" cy="11426825"/>
          </a:xfrm>
        </p:spPr>
        <p:txBody>
          <a:bodyPr/>
          <a:lstStyle/>
          <a:p>
            <a:endParaRPr lang="en-AU"/>
          </a:p>
        </p:txBody>
      </p:sp>
      <p:sp>
        <p:nvSpPr>
          <p:cNvPr id="18" name="Rectangle 17"/>
          <p:cNvSpPr/>
          <p:nvPr/>
        </p:nvSpPr>
        <p:spPr bwMode="auto">
          <a:xfrm>
            <a:off x="3556514" y="2766851"/>
            <a:ext cx="2952328" cy="7992901"/>
          </a:xfrm>
          <a:prstGeom prst="rect">
            <a:avLst/>
          </a:prstGeom>
          <a:solidFill>
            <a:srgbClr val="00447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HDFS</a:t>
            </a:r>
            <a:endParaRPr kumimoji="0" lang="en-AU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" name="Can 20"/>
          <p:cNvSpPr/>
          <p:nvPr/>
        </p:nvSpPr>
        <p:spPr bwMode="auto">
          <a:xfrm>
            <a:off x="18485518" y="2766851"/>
            <a:ext cx="2923506" cy="7992901"/>
          </a:xfrm>
          <a:prstGeom prst="can">
            <a:avLst>
              <a:gd name="adj" fmla="val 14098"/>
            </a:avLst>
          </a:prstGeom>
          <a:solidFill>
            <a:srgbClr val="00447C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/>
                <a:cs typeface="ＭＳ Ｐゴシック"/>
              </a:rPr>
              <a:t>RDBMS</a:t>
            </a:r>
          </a:p>
        </p:txBody>
      </p:sp>
      <p:sp>
        <p:nvSpPr>
          <p:cNvPr id="22" name="Flowchart: Internal Storage 21"/>
          <p:cNvSpPr/>
          <p:nvPr/>
        </p:nvSpPr>
        <p:spPr bwMode="auto">
          <a:xfrm>
            <a:off x="18907314" y="3733085"/>
            <a:ext cx="2079914" cy="1334677"/>
          </a:xfrm>
          <a:prstGeom prst="flowChartInternalStorag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sz="28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Table </a:t>
            </a:r>
          </a:p>
          <a:p>
            <a:pPr algn="ctr" eaLnBrk="0" hangingPunct="0"/>
            <a:r>
              <a:rPr lang="en-AU" sz="28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Metadata</a:t>
            </a:r>
            <a:endParaRPr lang="en-AU" sz="2800" dirty="0">
              <a:solidFill>
                <a:schemeClr val="bg1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0" name="Flowchart: Internal Storage 29"/>
          <p:cNvSpPr/>
          <p:nvPr/>
        </p:nvSpPr>
        <p:spPr bwMode="auto">
          <a:xfrm>
            <a:off x="18907314" y="5791200"/>
            <a:ext cx="2079914" cy="3731096"/>
          </a:xfrm>
          <a:prstGeom prst="flowChartInternalStorag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sz="28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Table </a:t>
            </a:r>
          </a:p>
          <a:p>
            <a:pPr algn="ctr" eaLnBrk="0" hangingPunct="0"/>
            <a:r>
              <a:rPr lang="en-AU" sz="28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Data</a:t>
            </a:r>
            <a:endParaRPr lang="en-AU" sz="2800" dirty="0">
              <a:solidFill>
                <a:schemeClr val="bg1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1" name="Flowchart: Alternate Process 30"/>
          <p:cNvSpPr/>
          <p:nvPr/>
        </p:nvSpPr>
        <p:spPr bwMode="auto">
          <a:xfrm>
            <a:off x="12409160" y="3891174"/>
            <a:ext cx="2232248" cy="1035670"/>
          </a:xfrm>
          <a:prstGeom prst="flowChartAlternateProcess">
            <a:avLst/>
          </a:prstGeom>
          <a:solidFill>
            <a:srgbClr val="00447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SQOOP</a:t>
            </a:r>
          </a:p>
        </p:txBody>
      </p:sp>
      <p:cxnSp>
        <p:nvCxnSpPr>
          <p:cNvPr id="32" name="Straight Arrow Connector 31"/>
          <p:cNvCxnSpPr>
            <a:stCxn id="22" idx="1"/>
            <a:endCxn id="31" idx="3"/>
          </p:cNvCxnSpPr>
          <p:nvPr/>
        </p:nvCxnSpPr>
        <p:spPr>
          <a:xfrm flipH="1">
            <a:off x="14641408" y="4400424"/>
            <a:ext cx="4265906" cy="8585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Flowchart: Card 35"/>
          <p:cNvSpPr/>
          <p:nvPr/>
        </p:nvSpPr>
        <p:spPr bwMode="auto">
          <a:xfrm>
            <a:off x="8880768" y="3891173"/>
            <a:ext cx="2088232" cy="1035671"/>
          </a:xfrm>
          <a:prstGeom prst="flowChartPunchedCard">
            <a:avLst/>
          </a:prstGeom>
          <a:solidFill>
            <a:srgbClr val="00447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Table.java</a:t>
            </a:r>
          </a:p>
        </p:txBody>
      </p:sp>
      <p:cxnSp>
        <p:nvCxnSpPr>
          <p:cNvPr id="37" name="Straight Arrow Connector 36"/>
          <p:cNvCxnSpPr>
            <a:stCxn id="31" idx="1"/>
          </p:cNvCxnSpPr>
          <p:nvPr/>
        </p:nvCxnSpPr>
        <p:spPr>
          <a:xfrm flipH="1" flipV="1">
            <a:off x="10987373" y="4390752"/>
            <a:ext cx="1421787" cy="18257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Flowchart: Process 40"/>
          <p:cNvSpPr/>
          <p:nvPr/>
        </p:nvSpPr>
        <p:spPr bwMode="auto">
          <a:xfrm>
            <a:off x="11489068" y="8234738"/>
            <a:ext cx="2016224" cy="1296144"/>
          </a:xfrm>
          <a:prstGeom prst="flowChartProcess">
            <a:avLst/>
          </a:prstGeom>
          <a:solidFill>
            <a:srgbClr val="00447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Map Task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45" name="Elbow Connector 44"/>
          <p:cNvCxnSpPr>
            <a:stCxn id="36" idx="2"/>
            <a:endCxn id="39" idx="0"/>
          </p:cNvCxnSpPr>
          <p:nvPr/>
        </p:nvCxnSpPr>
        <p:spPr bwMode="auto">
          <a:xfrm rot="16200000" flipH="1">
            <a:off x="10718282" y="4133446"/>
            <a:ext cx="985501" cy="2572296"/>
          </a:xfrm>
          <a:prstGeom prst="bentConnector3">
            <a:avLst>
              <a:gd name="adj1" fmla="val 50000"/>
            </a:avLst>
          </a:prstGeom>
          <a:solidFill>
            <a:srgbClr val="BBE0E3"/>
          </a:solidFill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outerShdw blurRad="38100" dist="20320" dir="5400000" algn="ctr" rotWithShape="0">
              <a:schemeClr val="tx1">
                <a:alpha val="37000"/>
              </a:schemeClr>
            </a:outerShdw>
          </a:effectLst>
          <a:extLst/>
        </p:spPr>
      </p:cxnSp>
      <p:cxnSp>
        <p:nvCxnSpPr>
          <p:cNvPr id="54" name="Straight Arrow Connector 53"/>
          <p:cNvCxnSpPr>
            <a:endCxn id="39" idx="3"/>
          </p:cNvCxnSpPr>
          <p:nvPr/>
        </p:nvCxnSpPr>
        <p:spPr>
          <a:xfrm flipH="1">
            <a:off x="13505292" y="6515495"/>
            <a:ext cx="5402022" cy="44922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1" idx="3"/>
          </p:cNvCxnSpPr>
          <p:nvPr/>
        </p:nvCxnSpPr>
        <p:spPr>
          <a:xfrm flipH="1">
            <a:off x="13505292" y="8882810"/>
            <a:ext cx="5402022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6092656" y="6567191"/>
            <a:ext cx="6433014" cy="33974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1" idx="1"/>
          </p:cNvCxnSpPr>
          <p:nvPr/>
        </p:nvCxnSpPr>
        <p:spPr>
          <a:xfrm flipH="1">
            <a:off x="6092656" y="8882810"/>
            <a:ext cx="5396412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600791" y="6759257"/>
            <a:ext cx="4826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FileOutputFormat</a:t>
            </a:r>
            <a:endParaRPr lang="en-AU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671658" y="8189816"/>
            <a:ext cx="4826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DataDrivenDBInputFormat</a:t>
            </a:r>
            <a:endParaRPr lang="en-AU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9" name="Flowchart: Process 38"/>
          <p:cNvSpPr/>
          <p:nvPr/>
        </p:nvSpPr>
        <p:spPr bwMode="auto">
          <a:xfrm>
            <a:off x="11489068" y="5912345"/>
            <a:ext cx="2016224" cy="1296144"/>
          </a:xfrm>
          <a:prstGeom prst="flowChartProcess">
            <a:avLst/>
          </a:prstGeom>
          <a:solidFill>
            <a:srgbClr val="00447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Map Task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811008" y="5974120"/>
            <a:ext cx="4826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DataDrivenDBInputFormat</a:t>
            </a:r>
            <a:endParaRPr lang="en-AU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51436" y="8938487"/>
            <a:ext cx="4826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FileOutputFormat</a:t>
            </a:r>
            <a:endParaRPr lang="en-AU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75" name="Elbow Connector 74"/>
          <p:cNvCxnSpPr>
            <a:stCxn id="39" idx="2"/>
            <a:endCxn id="41" idx="0"/>
          </p:cNvCxnSpPr>
          <p:nvPr/>
        </p:nvCxnSpPr>
        <p:spPr bwMode="auto">
          <a:xfrm rot="5400000">
            <a:off x="11984056" y="7721613"/>
            <a:ext cx="1026249" cy="12700"/>
          </a:xfrm>
          <a:prstGeom prst="bentConnector3">
            <a:avLst>
              <a:gd name="adj1" fmla="val 50000"/>
            </a:avLst>
          </a:prstGeom>
          <a:solidFill>
            <a:srgbClr val="BBE0E3"/>
          </a:solidFill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outerShdw blurRad="38100" dist="20320" dir="5400000" algn="ctr" rotWithShape="0">
              <a:schemeClr val="tx1">
                <a:alpha val="37000"/>
              </a:schemeClr>
            </a:outerShdw>
          </a:effectLst>
          <a:extLst/>
        </p:spPr>
      </p:cxnSp>
      <p:sp>
        <p:nvSpPr>
          <p:cNvPr id="80" name="Flowchart: Card 79"/>
          <p:cNvSpPr/>
          <p:nvPr/>
        </p:nvSpPr>
        <p:spPr bwMode="auto">
          <a:xfrm>
            <a:off x="8880768" y="2413569"/>
            <a:ext cx="2088232" cy="1035671"/>
          </a:xfrm>
          <a:prstGeom prst="flowChartPunchedCard">
            <a:avLst/>
          </a:prstGeom>
          <a:solidFill>
            <a:srgbClr val="00447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Hive DDL</a:t>
            </a:r>
          </a:p>
        </p:txBody>
      </p:sp>
      <p:cxnSp>
        <p:nvCxnSpPr>
          <p:cNvPr id="81" name="Elbow Connector 80"/>
          <p:cNvCxnSpPr>
            <a:stCxn id="31" idx="0"/>
            <a:endCxn id="80" idx="3"/>
          </p:cNvCxnSpPr>
          <p:nvPr/>
        </p:nvCxnSpPr>
        <p:spPr bwMode="auto">
          <a:xfrm rot="16200000" flipV="1">
            <a:off x="11767258" y="2133148"/>
            <a:ext cx="959769" cy="2556284"/>
          </a:xfrm>
          <a:prstGeom prst="bentConnector2">
            <a:avLst/>
          </a:prstGeom>
          <a:solidFill>
            <a:srgbClr val="BBE0E3"/>
          </a:solidFill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outerShdw blurRad="38100" dist="20320" dir="5400000" algn="ctr" rotWithShape="0">
              <a:schemeClr val="tx1">
                <a:alpha val="37000"/>
              </a:schemeClr>
            </a:outerShdw>
          </a:effectLst>
          <a:extLst/>
        </p:spPr>
      </p:cxnSp>
      <p:sp>
        <p:nvSpPr>
          <p:cNvPr id="84" name="Flowchart: Internal Storage 83"/>
          <p:cNvSpPr/>
          <p:nvPr/>
        </p:nvSpPr>
        <p:spPr bwMode="auto">
          <a:xfrm>
            <a:off x="4012742" y="5699111"/>
            <a:ext cx="2079914" cy="3731096"/>
          </a:xfrm>
          <a:prstGeom prst="flowChartInternalStorag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sz="28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HDFS files</a:t>
            </a:r>
            <a:endParaRPr lang="en-AU" sz="2800" dirty="0">
              <a:solidFill>
                <a:schemeClr val="bg1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7" name="Flowchart: Internal Storage 86"/>
          <p:cNvSpPr/>
          <p:nvPr/>
        </p:nvSpPr>
        <p:spPr bwMode="auto">
          <a:xfrm>
            <a:off x="3992721" y="3093124"/>
            <a:ext cx="2079914" cy="1264025"/>
          </a:xfrm>
          <a:prstGeom prst="flowChartInternalStorag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sz="28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Hive Table</a:t>
            </a:r>
            <a:endParaRPr lang="en-AU" sz="2800" dirty="0">
              <a:solidFill>
                <a:schemeClr val="bg1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88" name="Elbow Connector 87"/>
          <p:cNvCxnSpPr>
            <a:stCxn id="80" idx="1"/>
          </p:cNvCxnSpPr>
          <p:nvPr/>
        </p:nvCxnSpPr>
        <p:spPr bwMode="auto">
          <a:xfrm rot="10800000" flipV="1">
            <a:off x="6100186" y="2931404"/>
            <a:ext cx="2780583" cy="793731"/>
          </a:xfrm>
          <a:prstGeom prst="bentConnector3">
            <a:avLst>
              <a:gd name="adj1" fmla="val 50000"/>
            </a:avLst>
          </a:prstGeom>
          <a:solidFill>
            <a:srgbClr val="BBE0E3"/>
          </a:solidFill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outerShdw blurRad="38100" dist="20320" dir="5400000" algn="ctr" rotWithShape="0">
              <a:schemeClr val="tx1">
                <a:alpha val="37000"/>
              </a:scheme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4076620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6" grpId="0" animBg="1"/>
      <p:bldP spid="41" grpId="0" animBg="1"/>
      <p:bldP spid="65" grpId="0"/>
      <p:bldP spid="68" grpId="0"/>
      <p:bldP spid="39" grpId="0" animBg="1"/>
      <p:bldP spid="70" grpId="0"/>
      <p:bldP spid="73" grpId="0"/>
      <p:bldP spid="80" grpId="0" animBg="1"/>
      <p:bldP spid="84" grpId="0" animBg="1"/>
      <p:bldP spid="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241300"/>
            <a:ext cx="23134637" cy="11657260"/>
          </a:xfrm>
        </p:spPr>
        <p:txBody>
          <a:bodyPr/>
          <a:lstStyle/>
          <a:p>
            <a:r>
              <a:rPr lang="en-AU" dirty="0" smtClean="0"/>
              <a:t>SQOOP &amp; Oracle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1919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SQOOP issues with Oracle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8" y="2293938"/>
            <a:ext cx="8173647" cy="9177337"/>
          </a:xfrm>
        </p:spPr>
        <p:txBody>
          <a:bodyPr/>
          <a:lstStyle/>
          <a:p>
            <a:r>
              <a:rPr lang="en-AU" dirty="0" smtClean="0"/>
              <a:t>SQOOP uses primary key ranges to divide up data between mappers</a:t>
            </a:r>
          </a:p>
          <a:p>
            <a:r>
              <a:rPr lang="en-AU" dirty="0" smtClean="0"/>
              <a:t>However, the deletes hit older key values harder, making key ranges unbalanced.</a:t>
            </a:r>
          </a:p>
          <a:p>
            <a:r>
              <a:rPr lang="en-AU" dirty="0" smtClean="0"/>
              <a:t>Data is almost never arranged on disk in key order so index scans collide on disk</a:t>
            </a:r>
          </a:p>
          <a:p>
            <a:r>
              <a:rPr lang="en-AU" dirty="0" smtClean="0"/>
              <a:t>Load is unbalanced, and IO block requests &gt;&gt; blocks in the table.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1061407" y="9624686"/>
            <a:ext cx="11013747" cy="1006653"/>
          </a:xfrm>
          <a:prstGeom prst="rect">
            <a:avLst/>
          </a:prstGeom>
          <a:solidFill>
            <a:srgbClr val="00447C"/>
          </a:soli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/>
                <a:cs typeface="ＭＳ Ｐゴシック"/>
              </a:rPr>
              <a:t>ORACLE TABLE on DISK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2346836" y="6229163"/>
            <a:ext cx="3133940" cy="3120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12363785" y="6559133"/>
            <a:ext cx="1249859" cy="754721"/>
          </a:xfrm>
          <a:prstGeom prst="rect">
            <a:avLst/>
          </a:prstGeom>
          <a:solidFill>
            <a:srgbClr val="00447C"/>
          </a:soli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/>
                <a:cs typeface="ＭＳ Ｐゴシック"/>
              </a:rPr>
              <a:t>Index block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4069754" y="6559133"/>
            <a:ext cx="1249859" cy="754721"/>
          </a:xfrm>
          <a:prstGeom prst="rect">
            <a:avLst/>
          </a:prstGeom>
          <a:solidFill>
            <a:srgbClr val="00447C"/>
          </a:soli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/>
                <a:cs typeface="ＭＳ Ｐゴシック"/>
              </a:rPr>
              <a:t>Index block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4331210" y="7086893"/>
            <a:ext cx="175903" cy="2192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19050" cap="flat" cmpd="sng" algn="ctr">
            <a:solidFill>
              <a:srgbClr val="00447C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2526220" y="5860378"/>
            <a:ext cx="29545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00447C"/>
                </a:solidFill>
                <a:latin typeface="Calibri" panose="020F0502020204030204" pitchFamily="34" charset="0"/>
              </a:rPr>
              <a:t>RANGE SCAN</a:t>
            </a:r>
            <a:endParaRPr lang="en-AU" sz="1600" dirty="0">
              <a:solidFill>
                <a:srgbClr val="00447C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150855" y="3275777"/>
            <a:ext cx="1576016" cy="676476"/>
          </a:xfrm>
          <a:prstGeom prst="rect">
            <a:avLst/>
          </a:prstGeom>
          <a:solidFill>
            <a:srgbClr val="00447C"/>
          </a:soli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/>
                <a:cs typeface="ＭＳ Ｐゴシック"/>
              </a:rPr>
              <a:t>MAPPER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3150855" y="4717475"/>
            <a:ext cx="1576016" cy="682984"/>
          </a:xfrm>
          <a:prstGeom prst="rect">
            <a:avLst/>
          </a:prstGeom>
          <a:solidFill>
            <a:srgbClr val="00447C"/>
          </a:soli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/>
                <a:cs typeface="ＭＳ Ｐゴシック"/>
              </a:rPr>
              <a:t>ORACLE SESSION</a:t>
            </a:r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 bwMode="auto">
          <a:xfrm>
            <a:off x="13938863" y="3952253"/>
            <a:ext cx="0" cy="765222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3150855" y="2605903"/>
            <a:ext cx="1576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00447C"/>
                </a:solidFill>
                <a:latin typeface="Calibri" panose="020F0502020204030204" pitchFamily="34" charset="0"/>
              </a:rPr>
              <a:t>ID &gt; 0 and ID &lt; MAX/2</a:t>
            </a:r>
            <a:endParaRPr lang="en-AU" sz="1600" dirty="0">
              <a:solidFill>
                <a:srgbClr val="00447C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8492773" y="3275777"/>
            <a:ext cx="1576016" cy="676476"/>
          </a:xfrm>
          <a:prstGeom prst="rect">
            <a:avLst/>
          </a:prstGeom>
          <a:solidFill>
            <a:srgbClr val="00447C"/>
          </a:soli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/>
                <a:cs typeface="ＭＳ Ｐゴシック"/>
              </a:rPr>
              <a:t>MAPPER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8492773" y="4647440"/>
            <a:ext cx="1562589" cy="666765"/>
          </a:xfrm>
          <a:prstGeom prst="rect">
            <a:avLst/>
          </a:prstGeom>
          <a:solidFill>
            <a:srgbClr val="00447C"/>
          </a:soli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/>
                <a:cs typeface="ＭＳ Ｐゴシック"/>
              </a:rPr>
              <a:t>ORACLE SESSION</a:t>
            </a:r>
          </a:p>
        </p:txBody>
      </p:sp>
      <p:cxnSp>
        <p:nvCxnSpPr>
          <p:cNvPr id="20" name="Straight Arrow Connector 19"/>
          <p:cNvCxnSpPr>
            <a:stCxn id="18" idx="2"/>
            <a:endCxn id="19" idx="0"/>
          </p:cNvCxnSpPr>
          <p:nvPr/>
        </p:nvCxnSpPr>
        <p:spPr bwMode="auto">
          <a:xfrm flipH="1">
            <a:off x="19274068" y="3952253"/>
            <a:ext cx="6713" cy="695187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8400446" y="2723774"/>
            <a:ext cx="156348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00447C"/>
                </a:solidFill>
                <a:latin typeface="Calibri" panose="020F0502020204030204" pitchFamily="34" charset="0"/>
              </a:rPr>
              <a:t>ID &gt; MAX/2</a:t>
            </a:r>
            <a:endParaRPr lang="en-AU" sz="1600" dirty="0">
              <a:solidFill>
                <a:srgbClr val="00447C"/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6152956" y="6258393"/>
            <a:ext cx="5921479" cy="23543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16286586" y="6559133"/>
            <a:ext cx="1249859" cy="754721"/>
          </a:xfrm>
          <a:prstGeom prst="rect">
            <a:avLst/>
          </a:prstGeom>
          <a:solidFill>
            <a:srgbClr val="00447C"/>
          </a:soli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/>
                <a:cs typeface="ＭＳ Ｐゴシック"/>
              </a:rPr>
              <a:t>Index block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7867843" y="6559133"/>
            <a:ext cx="1249859" cy="754721"/>
          </a:xfrm>
          <a:prstGeom prst="rect">
            <a:avLst/>
          </a:prstGeom>
          <a:solidFill>
            <a:srgbClr val="00447C"/>
          </a:soli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/>
                <a:cs typeface="ＭＳ Ｐゴシック"/>
              </a:rPr>
              <a:t>Index block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18058084" y="7086893"/>
            <a:ext cx="175903" cy="2192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19050" cap="flat" cmpd="sng" algn="ctr">
            <a:solidFill>
              <a:srgbClr val="00447C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7773587" y="5862641"/>
            <a:ext cx="3062307" cy="338554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00447C"/>
                </a:solidFill>
                <a:latin typeface="Calibri" panose="020F0502020204030204" pitchFamily="34" charset="0"/>
              </a:rPr>
              <a:t>RANGE SCAN</a:t>
            </a:r>
            <a:endParaRPr lang="en-AU" sz="1600" dirty="0">
              <a:solidFill>
                <a:srgbClr val="00447C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9349761" y="6559133"/>
            <a:ext cx="1249859" cy="754721"/>
          </a:xfrm>
          <a:prstGeom prst="rect">
            <a:avLst/>
          </a:prstGeom>
          <a:solidFill>
            <a:srgbClr val="00447C"/>
          </a:soli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/>
                <a:cs typeface="ＭＳ Ｐゴシック"/>
              </a:rPr>
              <a:t>Index block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0825295" y="6559133"/>
            <a:ext cx="1249859" cy="754721"/>
          </a:xfrm>
          <a:prstGeom prst="rect">
            <a:avLst/>
          </a:prstGeom>
          <a:solidFill>
            <a:srgbClr val="00447C"/>
          </a:soli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/>
                <a:cs typeface="ＭＳ Ｐゴシック"/>
              </a:rPr>
              <a:t>Index block</a:t>
            </a:r>
          </a:p>
        </p:txBody>
      </p:sp>
      <p:cxnSp>
        <p:nvCxnSpPr>
          <p:cNvPr id="31" name="Straight Arrow Connector 30"/>
          <p:cNvCxnSpPr>
            <a:stCxn id="11" idx="2"/>
          </p:cNvCxnSpPr>
          <p:nvPr/>
        </p:nvCxnSpPr>
        <p:spPr bwMode="auto">
          <a:xfrm flipH="1">
            <a:off x="13867374" y="7313854"/>
            <a:ext cx="827310" cy="2345883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12172611" y="7279536"/>
            <a:ext cx="2585360" cy="2345150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1" idx="2"/>
          </p:cNvCxnSpPr>
          <p:nvPr/>
        </p:nvCxnSpPr>
        <p:spPr bwMode="auto">
          <a:xfrm>
            <a:off x="14694684" y="7313854"/>
            <a:ext cx="663978" cy="2327786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1" idx="2"/>
          </p:cNvCxnSpPr>
          <p:nvPr/>
        </p:nvCxnSpPr>
        <p:spPr bwMode="auto">
          <a:xfrm>
            <a:off x="14694684" y="7313854"/>
            <a:ext cx="1684245" cy="2344740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11" idx="2"/>
          </p:cNvCxnSpPr>
          <p:nvPr/>
        </p:nvCxnSpPr>
        <p:spPr bwMode="auto">
          <a:xfrm>
            <a:off x="14694684" y="7313854"/>
            <a:ext cx="114324" cy="2303645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11" idx="2"/>
          </p:cNvCxnSpPr>
          <p:nvPr/>
        </p:nvCxnSpPr>
        <p:spPr bwMode="auto">
          <a:xfrm>
            <a:off x="14694684" y="7313854"/>
            <a:ext cx="2758133" cy="2318018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23" idx="2"/>
          </p:cNvCxnSpPr>
          <p:nvPr/>
        </p:nvCxnSpPr>
        <p:spPr bwMode="auto">
          <a:xfrm flipH="1">
            <a:off x="14232210" y="7313854"/>
            <a:ext cx="2679306" cy="2301064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23" idx="2"/>
          </p:cNvCxnSpPr>
          <p:nvPr/>
        </p:nvCxnSpPr>
        <p:spPr bwMode="auto">
          <a:xfrm flipH="1">
            <a:off x="15860586" y="7313854"/>
            <a:ext cx="1050930" cy="2353068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23" idx="2"/>
          </p:cNvCxnSpPr>
          <p:nvPr/>
        </p:nvCxnSpPr>
        <p:spPr bwMode="auto">
          <a:xfrm flipH="1">
            <a:off x="16710328" y="7313854"/>
            <a:ext cx="201188" cy="2334971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23" idx="2"/>
          </p:cNvCxnSpPr>
          <p:nvPr/>
        </p:nvCxnSpPr>
        <p:spPr bwMode="auto">
          <a:xfrm>
            <a:off x="16911516" y="7313854"/>
            <a:ext cx="1057648" cy="2318018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23" idx="2"/>
          </p:cNvCxnSpPr>
          <p:nvPr/>
        </p:nvCxnSpPr>
        <p:spPr bwMode="auto">
          <a:xfrm flipH="1">
            <a:off x="15007582" y="7313854"/>
            <a:ext cx="1903934" cy="2310831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23" idx="2"/>
          </p:cNvCxnSpPr>
          <p:nvPr/>
        </p:nvCxnSpPr>
        <p:spPr bwMode="auto">
          <a:xfrm>
            <a:off x="16911516" y="7313854"/>
            <a:ext cx="1904501" cy="2284110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23" idx="2"/>
          </p:cNvCxnSpPr>
          <p:nvPr/>
        </p:nvCxnSpPr>
        <p:spPr bwMode="auto">
          <a:xfrm flipH="1">
            <a:off x="12915606" y="7313854"/>
            <a:ext cx="3995910" cy="2310831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23" idx="2"/>
          </p:cNvCxnSpPr>
          <p:nvPr/>
        </p:nvCxnSpPr>
        <p:spPr bwMode="auto">
          <a:xfrm>
            <a:off x="16911516" y="7313854"/>
            <a:ext cx="2583065" cy="2284110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31750" cap="flat" cmpd="sng" algn="ctr">
            <a:solidFill>
              <a:srgbClr val="00447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3731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/>
      <p:bldP spid="14" grpId="0" animBg="1"/>
      <p:bldP spid="15" grpId="0" animBg="1"/>
      <p:bldP spid="17" grpId="0"/>
      <p:bldP spid="18" grpId="0" animBg="1"/>
      <p:bldP spid="19" grpId="0" animBg="1"/>
      <p:bldP spid="21" grpId="0"/>
      <p:bldP spid="23" grpId="0" animBg="1"/>
      <p:bldP spid="24" grpId="0" animBg="1"/>
      <p:bldP spid="26" grpId="0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problems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8" y="2293938"/>
            <a:ext cx="9990286" cy="9177337"/>
          </a:xfrm>
        </p:spPr>
        <p:txBody>
          <a:bodyPr/>
          <a:lstStyle/>
          <a:p>
            <a:r>
              <a:rPr lang="en-AU" dirty="0" smtClean="0"/>
              <a:t>Oracle might run each mapper using a full scan – clobbering the database</a:t>
            </a:r>
          </a:p>
          <a:p>
            <a:r>
              <a:rPr lang="en-AU" dirty="0" smtClean="0"/>
              <a:t>Oracle might run each mapper in parallel – clobbering the database</a:t>
            </a:r>
          </a:p>
          <a:p>
            <a:r>
              <a:rPr lang="en-AU" dirty="0" smtClean="0"/>
              <a:t>Sqoop may clobber the database cache</a:t>
            </a:r>
            <a:endParaRPr lang="en-AU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365073"/>
              </p:ext>
            </p:extLst>
          </p:nvPr>
        </p:nvGraphicFramePr>
        <p:xfrm>
          <a:off x="12264008" y="2293938"/>
          <a:ext cx="11089232" cy="917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218370"/>
              </p:ext>
            </p:extLst>
          </p:nvPr>
        </p:nvGraphicFramePr>
        <p:xfrm>
          <a:off x="1030760" y="6641976"/>
          <a:ext cx="1101722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2963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Graphic spid="8" grpId="0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High speed connector design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8" y="2293938"/>
            <a:ext cx="9990286" cy="9177337"/>
          </a:xfrm>
        </p:spPr>
        <p:txBody>
          <a:bodyPr/>
          <a:lstStyle/>
          <a:p>
            <a:r>
              <a:rPr lang="en-AU" dirty="0"/>
              <a:t>Partition data based on physical storage</a:t>
            </a:r>
          </a:p>
          <a:p>
            <a:r>
              <a:rPr lang="en-AU" dirty="0"/>
              <a:t>By-pass Oracle buffering</a:t>
            </a:r>
          </a:p>
          <a:p>
            <a:r>
              <a:rPr lang="en-AU" dirty="0"/>
              <a:t>By-pass Oracle parallelism</a:t>
            </a:r>
          </a:p>
          <a:p>
            <a:r>
              <a:rPr lang="en-AU" dirty="0"/>
              <a:t>Do not require or use indexes</a:t>
            </a:r>
          </a:p>
          <a:p>
            <a:r>
              <a:rPr lang="en-AU" dirty="0"/>
              <a:t>Never read the same data block more than once</a:t>
            </a:r>
          </a:p>
          <a:p>
            <a:r>
              <a:rPr lang="en-AU" dirty="0"/>
              <a:t>Support Oracle </a:t>
            </a:r>
            <a:r>
              <a:rPr lang="en-AU" dirty="0" err="1"/>
              <a:t>datatypes</a:t>
            </a:r>
            <a:r>
              <a:rPr lang="en-AU" dirty="0"/>
              <a:t>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0546952" y="2537520"/>
            <a:ext cx="2690813" cy="7814578"/>
          </a:xfrm>
          <a:prstGeom prst="rect">
            <a:avLst/>
          </a:prstGeom>
          <a:solidFill>
            <a:srgbClr val="00447C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AU" sz="2800" b="1" cap="all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ORACLE </a:t>
            </a:r>
          </a:p>
          <a:p>
            <a:pPr eaLnBrk="0" hangingPunct="0"/>
            <a:r>
              <a:rPr lang="en-AU" sz="2800" b="1" cap="all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TABLE</a:t>
            </a:r>
          </a:p>
          <a:p>
            <a:pPr eaLnBrk="0" hangingPunct="0"/>
            <a:endParaRPr lang="en-AU" sz="1600" cap="all" baseline="-25000" dirty="0" smtClean="0">
              <a:solidFill>
                <a:schemeClr val="bg1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955614" y="2531183"/>
            <a:ext cx="2690813" cy="7814578"/>
          </a:xfrm>
          <a:prstGeom prst="rect">
            <a:avLst/>
          </a:prstGeom>
          <a:solidFill>
            <a:srgbClr val="00447C"/>
          </a:solidFill>
          <a:ln w="31750" cap="flat" cmpd="sng" algn="ctr">
            <a:solidFill>
              <a:srgbClr val="FFCB00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ＭＳ Ｐゴシック"/>
              </a:rPr>
              <a:t>HDFS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0" cap="all" spc="0" normalizeH="0" baseline="-25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4855710" y="2537520"/>
            <a:ext cx="5578670" cy="2471867"/>
            <a:chOff x="13902990" y="8418581"/>
            <a:chExt cx="5578670" cy="2471867"/>
          </a:xfrm>
        </p:grpSpPr>
        <p:sp>
          <p:nvSpPr>
            <p:cNvPr id="42" name="Left Brace 41"/>
            <p:cNvSpPr/>
            <p:nvPr/>
          </p:nvSpPr>
          <p:spPr bwMode="auto">
            <a:xfrm>
              <a:off x="18519964" y="8418581"/>
              <a:ext cx="961696" cy="2471867"/>
            </a:xfrm>
            <a:prstGeom prst="leftBrace">
              <a:avLst/>
            </a:prstGeom>
            <a:solidFill>
              <a:srgbClr val="00447C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AU" sz="1600" cap="all" baseline="-2500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5275203" y="9243271"/>
              <a:ext cx="1151277" cy="822487"/>
            </a:xfrm>
            <a:prstGeom prst="rect">
              <a:avLst/>
            </a:prstGeom>
            <a:solidFill>
              <a:srgbClr val="00447C"/>
            </a:solidFill>
            <a:ln w="31750" cap="flat" cmpd="sng" algn="ctr">
              <a:solidFill>
                <a:srgbClr val="FFCB00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ＭＳ Ｐゴシック"/>
                </a:rPr>
                <a:t>Hadoop 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ＭＳ Ｐゴシック"/>
                </a:rPr>
                <a:t>Mapper</a:t>
              </a:r>
            </a:p>
          </p:txBody>
        </p:sp>
        <p:cxnSp>
          <p:nvCxnSpPr>
            <p:cNvPr id="44" name="Straight Arrow Connector 43"/>
            <p:cNvCxnSpPr>
              <a:stCxn id="43" idx="1"/>
            </p:cNvCxnSpPr>
            <p:nvPr/>
          </p:nvCxnSpPr>
          <p:spPr bwMode="auto">
            <a:xfrm flipH="1">
              <a:off x="13902990" y="9654515"/>
              <a:ext cx="1372213" cy="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44"/>
            <p:cNvCxnSpPr>
              <a:stCxn id="46" idx="1"/>
              <a:endCxn id="43" idx="3"/>
            </p:cNvCxnSpPr>
            <p:nvPr/>
          </p:nvCxnSpPr>
          <p:spPr bwMode="auto">
            <a:xfrm flipH="1">
              <a:off x="16426480" y="9654515"/>
              <a:ext cx="1133471" cy="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17559951" y="9243271"/>
              <a:ext cx="1116610" cy="822487"/>
            </a:xfrm>
            <a:prstGeom prst="rect">
              <a:avLst/>
            </a:prstGeom>
            <a:solidFill>
              <a:srgbClr val="00447C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AU" sz="1600" cap="all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/>
                  <a:cs typeface="ＭＳ Ｐゴシック"/>
                </a:rPr>
                <a:t>ORACLE </a:t>
              </a:r>
            </a:p>
            <a:p>
              <a:pPr eaLnBrk="0" hangingPunct="0"/>
              <a:r>
                <a:rPr lang="en-AU" sz="1600" cap="all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/>
                  <a:cs typeface="ＭＳ Ｐゴシック"/>
                </a:rPr>
                <a:t>SESSION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666" y="8568648"/>
            <a:ext cx="2423445" cy="1627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104" y="8399775"/>
            <a:ext cx="2394507" cy="1795881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14855710" y="5202538"/>
            <a:ext cx="5578670" cy="2471867"/>
            <a:chOff x="13902990" y="8418581"/>
            <a:chExt cx="5578670" cy="2471867"/>
          </a:xfrm>
        </p:grpSpPr>
        <p:sp>
          <p:nvSpPr>
            <p:cNvPr id="48" name="Left Brace 47"/>
            <p:cNvSpPr/>
            <p:nvPr/>
          </p:nvSpPr>
          <p:spPr bwMode="auto">
            <a:xfrm>
              <a:off x="18519964" y="8418581"/>
              <a:ext cx="961696" cy="2471867"/>
            </a:xfrm>
            <a:prstGeom prst="leftBrace">
              <a:avLst/>
            </a:prstGeom>
            <a:solidFill>
              <a:srgbClr val="00447C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AU" sz="1600" cap="all" baseline="-2500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5275203" y="9243271"/>
              <a:ext cx="1151277" cy="822487"/>
            </a:xfrm>
            <a:prstGeom prst="rect">
              <a:avLst/>
            </a:prstGeom>
            <a:solidFill>
              <a:srgbClr val="00447C"/>
            </a:solidFill>
            <a:ln w="31750" cap="flat" cmpd="sng" algn="ctr">
              <a:solidFill>
                <a:srgbClr val="FFCB00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ＭＳ Ｐゴシック"/>
                </a:rPr>
                <a:t>Hadoop 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ＭＳ Ｐゴシック"/>
                </a:rPr>
                <a:t>Mapper</a:t>
              </a:r>
            </a:p>
          </p:txBody>
        </p:sp>
        <p:cxnSp>
          <p:nvCxnSpPr>
            <p:cNvPr id="50" name="Straight Arrow Connector 49"/>
            <p:cNvCxnSpPr>
              <a:stCxn id="49" idx="1"/>
            </p:cNvCxnSpPr>
            <p:nvPr/>
          </p:nvCxnSpPr>
          <p:spPr bwMode="auto">
            <a:xfrm flipH="1">
              <a:off x="13902990" y="9654515"/>
              <a:ext cx="1372213" cy="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stCxn id="52" idx="1"/>
              <a:endCxn id="49" idx="3"/>
            </p:cNvCxnSpPr>
            <p:nvPr/>
          </p:nvCxnSpPr>
          <p:spPr bwMode="auto">
            <a:xfrm flipH="1">
              <a:off x="16426480" y="9654515"/>
              <a:ext cx="1133471" cy="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Rectangle 51"/>
            <p:cNvSpPr/>
            <p:nvPr/>
          </p:nvSpPr>
          <p:spPr bwMode="auto">
            <a:xfrm>
              <a:off x="17559951" y="9243271"/>
              <a:ext cx="1116610" cy="822487"/>
            </a:xfrm>
            <a:prstGeom prst="rect">
              <a:avLst/>
            </a:prstGeom>
            <a:solidFill>
              <a:srgbClr val="00447C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AU" sz="1600" cap="all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/>
                  <a:cs typeface="ＭＳ Ｐゴシック"/>
                </a:rPr>
                <a:t>ORACLE </a:t>
              </a:r>
            </a:p>
            <a:p>
              <a:pPr eaLnBrk="0" hangingPunct="0"/>
              <a:r>
                <a:rPr lang="en-AU" sz="1600" cap="all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/>
                  <a:cs typeface="ＭＳ Ｐゴシック"/>
                </a:rPr>
                <a:t>SESSION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4820128" y="7880231"/>
            <a:ext cx="5578670" cy="2471867"/>
            <a:chOff x="13902990" y="8418581"/>
            <a:chExt cx="5578670" cy="2471867"/>
          </a:xfrm>
        </p:grpSpPr>
        <p:sp>
          <p:nvSpPr>
            <p:cNvPr id="54" name="Left Brace 53"/>
            <p:cNvSpPr/>
            <p:nvPr/>
          </p:nvSpPr>
          <p:spPr bwMode="auto">
            <a:xfrm>
              <a:off x="18519964" y="8418581"/>
              <a:ext cx="961696" cy="2471867"/>
            </a:xfrm>
            <a:prstGeom prst="leftBrace">
              <a:avLst/>
            </a:prstGeom>
            <a:solidFill>
              <a:srgbClr val="00447C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AU" sz="1600" cap="all" baseline="-2500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5275203" y="9243271"/>
              <a:ext cx="1151277" cy="822487"/>
            </a:xfrm>
            <a:prstGeom prst="rect">
              <a:avLst/>
            </a:prstGeom>
            <a:solidFill>
              <a:srgbClr val="00447C"/>
            </a:solidFill>
            <a:ln w="31750" cap="flat" cmpd="sng" algn="ctr">
              <a:solidFill>
                <a:srgbClr val="FFCB00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ＭＳ Ｐゴシック"/>
                </a:rPr>
                <a:t>Hadoop 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ＭＳ Ｐゴシック"/>
                </a:rPr>
                <a:t>Mapper</a:t>
              </a:r>
            </a:p>
          </p:txBody>
        </p:sp>
        <p:cxnSp>
          <p:nvCxnSpPr>
            <p:cNvPr id="56" name="Straight Arrow Connector 55"/>
            <p:cNvCxnSpPr>
              <a:stCxn id="55" idx="1"/>
            </p:cNvCxnSpPr>
            <p:nvPr/>
          </p:nvCxnSpPr>
          <p:spPr bwMode="auto">
            <a:xfrm flipH="1">
              <a:off x="13902990" y="9654515"/>
              <a:ext cx="1372213" cy="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Straight Arrow Connector 56"/>
            <p:cNvCxnSpPr>
              <a:stCxn id="58" idx="1"/>
              <a:endCxn id="55" idx="3"/>
            </p:cNvCxnSpPr>
            <p:nvPr/>
          </p:nvCxnSpPr>
          <p:spPr bwMode="auto">
            <a:xfrm flipH="1">
              <a:off x="16426480" y="9654515"/>
              <a:ext cx="1133471" cy="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8" name="Rectangle 57"/>
            <p:cNvSpPr/>
            <p:nvPr/>
          </p:nvSpPr>
          <p:spPr bwMode="auto">
            <a:xfrm>
              <a:off x="17559951" y="9243271"/>
              <a:ext cx="1116610" cy="822487"/>
            </a:xfrm>
            <a:prstGeom prst="rect">
              <a:avLst/>
            </a:prstGeom>
            <a:solidFill>
              <a:srgbClr val="00447C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AU" sz="1600" cap="all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/>
                  <a:cs typeface="ＭＳ Ｐゴシック"/>
                </a:rPr>
                <a:t>ORACLE </a:t>
              </a:r>
            </a:p>
            <a:p>
              <a:pPr eaLnBrk="0" hangingPunct="0"/>
              <a:r>
                <a:rPr lang="en-AU" sz="1600" cap="all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/>
                  <a:cs typeface="ＭＳ Ｐゴシック"/>
                </a:rPr>
                <a:t>SESSION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068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Arial" charset="0"/>
              </a:rPr>
              <a:t>Imports (Oracle-&gt;Hadoop)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7538" y="2289175"/>
            <a:ext cx="10782374" cy="11426825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dirty="0" smtClean="0">
                <a:sym typeface="Arial" charset="0"/>
              </a:rPr>
              <a:t>Uses Oracle block/extent map to equally divide IO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 smtClean="0">
                <a:sym typeface="Arial" charset="0"/>
              </a:rPr>
              <a:t>Uses Oracle direct path (non-buffered) IO for all reads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 smtClean="0">
                <a:sym typeface="Arial" charset="0"/>
              </a:rPr>
              <a:t>Round-robin, sequential or random allocation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 smtClean="0">
                <a:sym typeface="Arial" charset="0"/>
              </a:rPr>
              <a:t>All mappers get an equal number of blocks &amp; no block is read twice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 smtClean="0">
                <a:sym typeface="Arial" charset="0"/>
              </a:rPr>
              <a:t>If table is partitioned, each mapper can work on a separate partition – results in partitioned output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dirty="0" smtClean="0">
              <a:sym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0546952" y="2537520"/>
            <a:ext cx="2690813" cy="7814578"/>
          </a:xfrm>
          <a:prstGeom prst="rect">
            <a:avLst/>
          </a:prstGeom>
          <a:solidFill>
            <a:srgbClr val="00447C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AU" sz="2800" b="1" cap="all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ORACLE </a:t>
            </a:r>
          </a:p>
          <a:p>
            <a:pPr eaLnBrk="0" hangingPunct="0"/>
            <a:r>
              <a:rPr lang="en-AU" sz="2800" b="1" cap="all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TABLE</a:t>
            </a:r>
          </a:p>
          <a:p>
            <a:pPr eaLnBrk="0" hangingPunct="0"/>
            <a:endParaRPr lang="en-AU" sz="1600" cap="all" baseline="-25000" dirty="0" smtClean="0">
              <a:solidFill>
                <a:schemeClr val="bg1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1955614" y="2531183"/>
            <a:ext cx="2690813" cy="7814578"/>
          </a:xfrm>
          <a:prstGeom prst="rect">
            <a:avLst/>
          </a:prstGeom>
          <a:solidFill>
            <a:srgbClr val="00447C"/>
          </a:solidFill>
          <a:ln w="31750" cap="flat" cmpd="sng" algn="ctr">
            <a:solidFill>
              <a:srgbClr val="FFCB00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ＭＳ Ｐゴシック"/>
              </a:rPr>
              <a:t>HDFS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0" cap="all" spc="0" normalizeH="0" baseline="-25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855710" y="2537520"/>
            <a:ext cx="5578670" cy="2471867"/>
            <a:chOff x="13902990" y="8418581"/>
            <a:chExt cx="5578670" cy="2471867"/>
          </a:xfrm>
        </p:grpSpPr>
        <p:sp>
          <p:nvSpPr>
            <p:cNvPr id="27" name="Left Brace 26"/>
            <p:cNvSpPr/>
            <p:nvPr/>
          </p:nvSpPr>
          <p:spPr bwMode="auto">
            <a:xfrm>
              <a:off x="18519964" y="8418581"/>
              <a:ext cx="961696" cy="2471867"/>
            </a:xfrm>
            <a:prstGeom prst="leftBrace">
              <a:avLst/>
            </a:prstGeom>
            <a:solidFill>
              <a:srgbClr val="00447C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AU" sz="1600" cap="all" baseline="-2500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5275203" y="9243271"/>
              <a:ext cx="1151277" cy="822487"/>
            </a:xfrm>
            <a:prstGeom prst="rect">
              <a:avLst/>
            </a:prstGeom>
            <a:solidFill>
              <a:srgbClr val="00447C"/>
            </a:solidFill>
            <a:ln w="31750" cap="flat" cmpd="sng" algn="ctr">
              <a:solidFill>
                <a:srgbClr val="FFCB00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ＭＳ Ｐゴシック"/>
                </a:rPr>
                <a:t>Hadoop 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ＭＳ Ｐゴシック"/>
                </a:rPr>
                <a:t>Mapper</a:t>
              </a:r>
            </a:p>
          </p:txBody>
        </p:sp>
        <p:cxnSp>
          <p:nvCxnSpPr>
            <p:cNvPr id="29" name="Straight Arrow Connector 28"/>
            <p:cNvCxnSpPr>
              <a:stCxn id="28" idx="1"/>
            </p:cNvCxnSpPr>
            <p:nvPr/>
          </p:nvCxnSpPr>
          <p:spPr bwMode="auto">
            <a:xfrm flipH="1">
              <a:off x="13902990" y="9654515"/>
              <a:ext cx="1372213" cy="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31" idx="1"/>
              <a:endCxn id="28" idx="3"/>
            </p:cNvCxnSpPr>
            <p:nvPr/>
          </p:nvCxnSpPr>
          <p:spPr bwMode="auto">
            <a:xfrm flipH="1">
              <a:off x="16426480" y="9654515"/>
              <a:ext cx="1133471" cy="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17559951" y="9243271"/>
              <a:ext cx="1116610" cy="822487"/>
            </a:xfrm>
            <a:prstGeom prst="rect">
              <a:avLst/>
            </a:prstGeom>
            <a:solidFill>
              <a:srgbClr val="00447C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AU" sz="1600" cap="all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/>
                  <a:cs typeface="ＭＳ Ｐゴシック"/>
                </a:rPr>
                <a:t>ORACLE </a:t>
              </a:r>
            </a:p>
            <a:p>
              <a:pPr eaLnBrk="0" hangingPunct="0"/>
              <a:r>
                <a:rPr lang="en-AU" sz="1600" cap="all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/>
                  <a:cs typeface="ＭＳ Ｐゴシック"/>
                </a:rPr>
                <a:t>SESSION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666" y="8568648"/>
            <a:ext cx="2423445" cy="16270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104" y="8399775"/>
            <a:ext cx="2394507" cy="179588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4855710" y="5202538"/>
            <a:ext cx="5578670" cy="2471867"/>
            <a:chOff x="13902990" y="8418581"/>
            <a:chExt cx="5578670" cy="2471867"/>
          </a:xfrm>
        </p:grpSpPr>
        <p:sp>
          <p:nvSpPr>
            <p:cNvPr id="35" name="Left Brace 34"/>
            <p:cNvSpPr/>
            <p:nvPr/>
          </p:nvSpPr>
          <p:spPr bwMode="auto">
            <a:xfrm>
              <a:off x="18519964" y="8418581"/>
              <a:ext cx="961696" cy="2471867"/>
            </a:xfrm>
            <a:prstGeom prst="leftBrace">
              <a:avLst/>
            </a:prstGeom>
            <a:solidFill>
              <a:srgbClr val="00447C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AU" sz="1600" cap="all" baseline="-2500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5275203" y="9243271"/>
              <a:ext cx="1151277" cy="822487"/>
            </a:xfrm>
            <a:prstGeom prst="rect">
              <a:avLst/>
            </a:prstGeom>
            <a:solidFill>
              <a:srgbClr val="00447C"/>
            </a:solidFill>
            <a:ln w="31750" cap="flat" cmpd="sng" algn="ctr">
              <a:solidFill>
                <a:srgbClr val="FFCB00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ＭＳ Ｐゴシック"/>
                </a:rPr>
                <a:t>Hadoop 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ＭＳ Ｐゴシック"/>
                </a:rPr>
                <a:t>Mapper</a:t>
              </a:r>
            </a:p>
          </p:txBody>
        </p:sp>
        <p:cxnSp>
          <p:nvCxnSpPr>
            <p:cNvPr id="37" name="Straight Arrow Connector 36"/>
            <p:cNvCxnSpPr>
              <a:stCxn id="36" idx="1"/>
            </p:cNvCxnSpPr>
            <p:nvPr/>
          </p:nvCxnSpPr>
          <p:spPr bwMode="auto">
            <a:xfrm flipH="1">
              <a:off x="13902990" y="9654515"/>
              <a:ext cx="1372213" cy="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>
              <a:stCxn id="39" idx="1"/>
              <a:endCxn id="36" idx="3"/>
            </p:cNvCxnSpPr>
            <p:nvPr/>
          </p:nvCxnSpPr>
          <p:spPr bwMode="auto">
            <a:xfrm flipH="1">
              <a:off x="16426480" y="9654515"/>
              <a:ext cx="1133471" cy="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Rectangle 38"/>
            <p:cNvSpPr/>
            <p:nvPr/>
          </p:nvSpPr>
          <p:spPr bwMode="auto">
            <a:xfrm>
              <a:off x="17559951" y="9243271"/>
              <a:ext cx="1116610" cy="822487"/>
            </a:xfrm>
            <a:prstGeom prst="rect">
              <a:avLst/>
            </a:prstGeom>
            <a:solidFill>
              <a:srgbClr val="00447C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AU" sz="1600" cap="all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/>
                  <a:cs typeface="ＭＳ Ｐゴシック"/>
                </a:rPr>
                <a:t>ORACLE </a:t>
              </a:r>
            </a:p>
            <a:p>
              <a:pPr eaLnBrk="0" hangingPunct="0"/>
              <a:r>
                <a:rPr lang="en-AU" sz="1600" cap="all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/>
                  <a:cs typeface="ＭＳ Ｐゴシック"/>
                </a:rPr>
                <a:t>SESSION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820128" y="7880231"/>
            <a:ext cx="5578670" cy="2471867"/>
            <a:chOff x="13902990" y="8418581"/>
            <a:chExt cx="5578670" cy="2471867"/>
          </a:xfrm>
        </p:grpSpPr>
        <p:sp>
          <p:nvSpPr>
            <p:cNvPr id="41" name="Left Brace 40"/>
            <p:cNvSpPr/>
            <p:nvPr/>
          </p:nvSpPr>
          <p:spPr bwMode="auto">
            <a:xfrm>
              <a:off x="18519964" y="8418581"/>
              <a:ext cx="961696" cy="2471867"/>
            </a:xfrm>
            <a:prstGeom prst="leftBrace">
              <a:avLst/>
            </a:prstGeom>
            <a:solidFill>
              <a:srgbClr val="00447C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AU" sz="1600" cap="all" baseline="-2500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5275203" y="9243271"/>
              <a:ext cx="1151277" cy="822487"/>
            </a:xfrm>
            <a:prstGeom prst="rect">
              <a:avLst/>
            </a:prstGeom>
            <a:solidFill>
              <a:srgbClr val="00447C"/>
            </a:solidFill>
            <a:ln w="31750" cap="flat" cmpd="sng" algn="ctr">
              <a:solidFill>
                <a:srgbClr val="FFCB00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ＭＳ Ｐゴシック"/>
                </a:rPr>
                <a:t>Hadoop 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ＭＳ Ｐゴシック"/>
                </a:rPr>
                <a:t>Mapper</a:t>
              </a:r>
            </a:p>
          </p:txBody>
        </p:sp>
        <p:cxnSp>
          <p:nvCxnSpPr>
            <p:cNvPr id="43" name="Straight Arrow Connector 42"/>
            <p:cNvCxnSpPr>
              <a:stCxn id="42" idx="1"/>
            </p:cNvCxnSpPr>
            <p:nvPr/>
          </p:nvCxnSpPr>
          <p:spPr bwMode="auto">
            <a:xfrm flipH="1">
              <a:off x="13902990" y="9654515"/>
              <a:ext cx="1372213" cy="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>
              <a:stCxn id="45" idx="1"/>
              <a:endCxn id="42" idx="3"/>
            </p:cNvCxnSpPr>
            <p:nvPr/>
          </p:nvCxnSpPr>
          <p:spPr bwMode="auto">
            <a:xfrm flipH="1">
              <a:off x="16426480" y="9654515"/>
              <a:ext cx="1133471" cy="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17559951" y="9243271"/>
              <a:ext cx="1116610" cy="822487"/>
            </a:xfrm>
            <a:prstGeom prst="rect">
              <a:avLst/>
            </a:prstGeom>
            <a:solidFill>
              <a:srgbClr val="00447C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AU" sz="1600" cap="all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/>
                  <a:cs typeface="ＭＳ Ｐゴシック"/>
                </a:rPr>
                <a:t>ORACLE </a:t>
              </a:r>
            </a:p>
            <a:p>
              <a:pPr eaLnBrk="0" hangingPunct="0"/>
              <a:r>
                <a:rPr lang="en-AU" sz="1600" cap="all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/>
                  <a:cs typeface="ＭＳ Ｐゴシック"/>
                </a:rPr>
                <a:t>SESSION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Exports (Hadoop-&gt; Oracle)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9" y="2289175"/>
            <a:ext cx="9997661" cy="11426825"/>
          </a:xfrm>
        </p:spPr>
        <p:txBody>
          <a:bodyPr/>
          <a:lstStyle/>
          <a:p>
            <a:pPr lvl="1" eaLnBrk="1" hangingPunct="1">
              <a:buFont typeface="Wingdings" charset="0"/>
              <a:buChar char="§"/>
              <a:defRPr/>
            </a:pPr>
            <a:endParaRPr lang="en-US" dirty="0">
              <a:sym typeface="Arial" charset="0"/>
            </a:endParaRP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sym typeface="Arial" charset="0"/>
              </a:rPr>
              <a:t>Optionally leverages Oracle partitions and temporary tables for parallel writes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sym typeface="Arial" charset="0"/>
              </a:rPr>
              <a:t>Performs MERGE into Oracle table (Updates existing rows, inserts new rows</a:t>
            </a:r>
            <a:r>
              <a:rPr lang="en-US" dirty="0" smtClean="0">
                <a:sym typeface="Arial" charset="0"/>
              </a:rPr>
              <a:t>)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sym typeface="Arial" charset="0"/>
              </a:rPr>
              <a:t>Optionally use oracle NOLOGGING (faster but unrecoverable) </a:t>
            </a:r>
          </a:p>
          <a:p>
            <a:pPr lvl="1" eaLnBrk="1" hangingPunct="1">
              <a:buFont typeface="Wingdings" charset="0"/>
              <a:buChar char="§"/>
              <a:defRPr/>
            </a:pPr>
            <a:endParaRPr lang="en-US" dirty="0">
              <a:sym typeface="Arial" charset="0"/>
            </a:endParaRPr>
          </a:p>
          <a:p>
            <a:endParaRPr lang="en-AU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20546952" y="2537520"/>
            <a:ext cx="2690813" cy="7814578"/>
          </a:xfrm>
          <a:prstGeom prst="rect">
            <a:avLst/>
          </a:prstGeom>
          <a:solidFill>
            <a:srgbClr val="00447C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AU" sz="2800" b="1" cap="all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ORACLE </a:t>
            </a:r>
          </a:p>
          <a:p>
            <a:pPr eaLnBrk="0" hangingPunct="0"/>
            <a:r>
              <a:rPr lang="en-AU" sz="2800" b="1" cap="all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TABLE</a:t>
            </a:r>
          </a:p>
          <a:p>
            <a:pPr eaLnBrk="0" hangingPunct="0"/>
            <a:endParaRPr lang="en-AU" sz="1600" cap="all" baseline="-25000" dirty="0" smtClean="0">
              <a:solidFill>
                <a:schemeClr val="bg1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1955614" y="2531183"/>
            <a:ext cx="2690813" cy="7814578"/>
          </a:xfrm>
          <a:prstGeom prst="rect">
            <a:avLst/>
          </a:prstGeom>
          <a:solidFill>
            <a:srgbClr val="00447C"/>
          </a:solidFill>
          <a:ln w="31750" cap="flat" cmpd="sng" algn="ctr">
            <a:solidFill>
              <a:srgbClr val="FFCB00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ＭＳ Ｐゴシック"/>
              </a:rPr>
              <a:t>HDFS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0" cap="all" spc="0" normalizeH="0" baseline="-25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666" y="8568648"/>
            <a:ext cx="2423445" cy="16270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104" y="8399775"/>
            <a:ext cx="2394507" cy="1795881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 flipH="1">
            <a:off x="14794580" y="5094124"/>
            <a:ext cx="5604219" cy="2471867"/>
            <a:chOff x="13902990" y="8418581"/>
            <a:chExt cx="5578670" cy="2471867"/>
          </a:xfrm>
        </p:grpSpPr>
        <p:sp>
          <p:nvSpPr>
            <p:cNvPr id="48" name="Left Brace 47"/>
            <p:cNvSpPr/>
            <p:nvPr/>
          </p:nvSpPr>
          <p:spPr bwMode="auto">
            <a:xfrm>
              <a:off x="18519964" y="8418581"/>
              <a:ext cx="961696" cy="2471867"/>
            </a:xfrm>
            <a:prstGeom prst="leftBrace">
              <a:avLst/>
            </a:prstGeom>
            <a:solidFill>
              <a:srgbClr val="00447C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AU" sz="1600" cap="all" baseline="-2500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5275203" y="9243271"/>
              <a:ext cx="1151277" cy="822487"/>
            </a:xfrm>
            <a:prstGeom prst="rect">
              <a:avLst/>
            </a:prstGeom>
            <a:solidFill>
              <a:srgbClr val="00447C"/>
            </a:solidFill>
            <a:ln w="31750" cap="flat" cmpd="sng" algn="ctr">
              <a:solidFill>
                <a:srgbClr val="FFCB00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ＭＳ Ｐゴシック"/>
                </a:rPr>
                <a:t>Hadoop 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ＭＳ Ｐゴシック"/>
                </a:rPr>
                <a:t>Mapper</a:t>
              </a:r>
            </a:p>
          </p:txBody>
        </p:sp>
        <p:cxnSp>
          <p:nvCxnSpPr>
            <p:cNvPr id="50" name="Straight Arrow Connector 49"/>
            <p:cNvCxnSpPr>
              <a:stCxn id="49" idx="1"/>
            </p:cNvCxnSpPr>
            <p:nvPr/>
          </p:nvCxnSpPr>
          <p:spPr bwMode="auto">
            <a:xfrm flipH="1">
              <a:off x="13902990" y="9654515"/>
              <a:ext cx="1372213" cy="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stCxn id="52" idx="1"/>
              <a:endCxn id="49" idx="3"/>
            </p:cNvCxnSpPr>
            <p:nvPr/>
          </p:nvCxnSpPr>
          <p:spPr bwMode="auto">
            <a:xfrm flipH="1">
              <a:off x="16426480" y="9654515"/>
              <a:ext cx="1133471" cy="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Rectangle 51"/>
            <p:cNvSpPr/>
            <p:nvPr/>
          </p:nvSpPr>
          <p:spPr bwMode="auto">
            <a:xfrm>
              <a:off x="17559951" y="9243271"/>
              <a:ext cx="1116610" cy="822487"/>
            </a:xfrm>
            <a:prstGeom prst="rect">
              <a:avLst/>
            </a:prstGeom>
            <a:solidFill>
              <a:srgbClr val="00447C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AU" sz="1600" cap="all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/>
                  <a:cs typeface="ＭＳ Ｐゴシック"/>
                </a:rPr>
                <a:t>ORACLE </a:t>
              </a:r>
            </a:p>
            <a:p>
              <a:pPr eaLnBrk="0" hangingPunct="0"/>
              <a:r>
                <a:rPr lang="en-AU" sz="1600" cap="all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/>
                  <a:cs typeface="ＭＳ Ｐゴシック"/>
                </a:rPr>
                <a:t>SESSION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 flipH="1">
            <a:off x="14794579" y="7856889"/>
            <a:ext cx="5604219" cy="2471867"/>
            <a:chOff x="13902990" y="8418581"/>
            <a:chExt cx="5578670" cy="2471867"/>
          </a:xfrm>
        </p:grpSpPr>
        <p:sp>
          <p:nvSpPr>
            <p:cNvPr id="54" name="Left Brace 53"/>
            <p:cNvSpPr/>
            <p:nvPr/>
          </p:nvSpPr>
          <p:spPr bwMode="auto">
            <a:xfrm>
              <a:off x="18519964" y="8418581"/>
              <a:ext cx="961696" cy="2471867"/>
            </a:xfrm>
            <a:prstGeom prst="leftBrace">
              <a:avLst/>
            </a:prstGeom>
            <a:solidFill>
              <a:srgbClr val="00447C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AU" sz="1600" cap="all" baseline="-2500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5275203" y="9243271"/>
              <a:ext cx="1151277" cy="822487"/>
            </a:xfrm>
            <a:prstGeom prst="rect">
              <a:avLst/>
            </a:prstGeom>
            <a:solidFill>
              <a:srgbClr val="00447C"/>
            </a:solidFill>
            <a:ln w="31750" cap="flat" cmpd="sng" algn="ctr">
              <a:solidFill>
                <a:srgbClr val="FFCB00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ＭＳ Ｐゴシック"/>
                </a:rPr>
                <a:t>Hadoop 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ＭＳ Ｐゴシック"/>
                </a:rPr>
                <a:t>Mapper</a:t>
              </a:r>
            </a:p>
          </p:txBody>
        </p:sp>
        <p:cxnSp>
          <p:nvCxnSpPr>
            <p:cNvPr id="56" name="Straight Arrow Connector 55"/>
            <p:cNvCxnSpPr>
              <a:stCxn id="55" idx="1"/>
            </p:cNvCxnSpPr>
            <p:nvPr/>
          </p:nvCxnSpPr>
          <p:spPr bwMode="auto">
            <a:xfrm flipH="1">
              <a:off x="13902990" y="9654515"/>
              <a:ext cx="1372213" cy="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Straight Arrow Connector 56"/>
            <p:cNvCxnSpPr>
              <a:stCxn id="58" idx="1"/>
              <a:endCxn id="55" idx="3"/>
            </p:cNvCxnSpPr>
            <p:nvPr/>
          </p:nvCxnSpPr>
          <p:spPr bwMode="auto">
            <a:xfrm flipH="1">
              <a:off x="16426480" y="9654515"/>
              <a:ext cx="1133471" cy="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8" name="Rectangle 57"/>
            <p:cNvSpPr/>
            <p:nvPr/>
          </p:nvSpPr>
          <p:spPr bwMode="auto">
            <a:xfrm>
              <a:off x="17559951" y="9243271"/>
              <a:ext cx="1116610" cy="822487"/>
            </a:xfrm>
            <a:prstGeom prst="rect">
              <a:avLst/>
            </a:prstGeom>
            <a:solidFill>
              <a:srgbClr val="00447C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AU" sz="1600" cap="all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/>
                  <a:cs typeface="ＭＳ Ｐゴシック"/>
                </a:rPr>
                <a:t>ORACLE </a:t>
              </a:r>
            </a:p>
            <a:p>
              <a:pPr eaLnBrk="0" hangingPunct="0"/>
              <a:r>
                <a:rPr lang="en-AU" sz="1600" cap="all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/>
                  <a:cs typeface="ＭＳ Ｐゴシック"/>
                </a:rPr>
                <a:t>SESSION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 flipH="1">
            <a:off x="14829839" y="2493975"/>
            <a:ext cx="5604219" cy="2471867"/>
            <a:chOff x="13902990" y="8418581"/>
            <a:chExt cx="5578670" cy="2471867"/>
          </a:xfrm>
        </p:grpSpPr>
        <p:sp>
          <p:nvSpPr>
            <p:cNvPr id="60" name="Left Brace 59"/>
            <p:cNvSpPr/>
            <p:nvPr/>
          </p:nvSpPr>
          <p:spPr bwMode="auto">
            <a:xfrm>
              <a:off x="18519964" y="8418581"/>
              <a:ext cx="961696" cy="2471867"/>
            </a:xfrm>
            <a:prstGeom prst="leftBrace">
              <a:avLst/>
            </a:prstGeom>
            <a:solidFill>
              <a:srgbClr val="00447C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AU" sz="1600" cap="all" baseline="-2500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5275203" y="9243271"/>
              <a:ext cx="1151277" cy="822487"/>
            </a:xfrm>
            <a:prstGeom prst="rect">
              <a:avLst/>
            </a:prstGeom>
            <a:solidFill>
              <a:srgbClr val="00447C"/>
            </a:solidFill>
            <a:ln w="31750" cap="flat" cmpd="sng" algn="ctr">
              <a:solidFill>
                <a:srgbClr val="FFCB00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ＭＳ Ｐゴシック"/>
                </a:rPr>
                <a:t>Hadoop 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ＭＳ Ｐゴシック"/>
                </a:rPr>
                <a:t>Mapper</a:t>
              </a:r>
            </a:p>
          </p:txBody>
        </p:sp>
        <p:cxnSp>
          <p:nvCxnSpPr>
            <p:cNvPr id="62" name="Straight Arrow Connector 61"/>
            <p:cNvCxnSpPr>
              <a:stCxn id="61" idx="1"/>
            </p:cNvCxnSpPr>
            <p:nvPr/>
          </p:nvCxnSpPr>
          <p:spPr bwMode="auto">
            <a:xfrm flipH="1">
              <a:off x="13902990" y="9654515"/>
              <a:ext cx="1372213" cy="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>
              <a:stCxn id="64" idx="1"/>
              <a:endCxn id="61" idx="3"/>
            </p:cNvCxnSpPr>
            <p:nvPr/>
          </p:nvCxnSpPr>
          <p:spPr bwMode="auto">
            <a:xfrm flipH="1">
              <a:off x="16426480" y="9654515"/>
              <a:ext cx="1133471" cy="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4" name="Rectangle 63"/>
            <p:cNvSpPr/>
            <p:nvPr/>
          </p:nvSpPr>
          <p:spPr bwMode="auto">
            <a:xfrm>
              <a:off x="17559951" y="9243271"/>
              <a:ext cx="1116610" cy="822487"/>
            </a:xfrm>
            <a:prstGeom prst="rect">
              <a:avLst/>
            </a:prstGeom>
            <a:solidFill>
              <a:srgbClr val="00447C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AU" sz="1600" cap="all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/>
                  <a:cs typeface="ＭＳ Ｐゴシック"/>
                </a:rPr>
                <a:t>ORACLE </a:t>
              </a:r>
            </a:p>
            <a:p>
              <a:pPr eaLnBrk="0" hangingPunct="0"/>
              <a:r>
                <a:rPr lang="en-AU" sz="1600" cap="all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/>
                  <a:cs typeface="ＭＳ Ｐゴシック"/>
                </a:rPr>
                <a:t>SESSION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213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Import – Oracle to Hadoop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7539" y="2289175"/>
            <a:ext cx="9486230" cy="11426825"/>
          </a:xfrm>
        </p:spPr>
        <p:txBody>
          <a:bodyPr/>
          <a:lstStyle/>
          <a:p>
            <a:r>
              <a:rPr lang="en-AU" dirty="0" smtClean="0"/>
              <a:t>When data is </a:t>
            </a:r>
            <a:r>
              <a:rPr lang="en-AU" dirty="0" err="1" smtClean="0"/>
              <a:t>unclustered</a:t>
            </a:r>
            <a:r>
              <a:rPr lang="en-AU" dirty="0" smtClean="0"/>
              <a:t> (randomly distributed by PK), old SQOOP scales poorly</a:t>
            </a:r>
          </a:p>
          <a:p>
            <a:r>
              <a:rPr lang="en-AU" dirty="0" smtClean="0"/>
              <a:t>Clustered data shows better scalability but is still much slower than the direct approach.</a:t>
            </a:r>
          </a:p>
          <a:p>
            <a:r>
              <a:rPr lang="en-AU" dirty="0" smtClean="0"/>
              <a:t>New SQOOP outperforms 5-20 times typically</a:t>
            </a:r>
          </a:p>
          <a:p>
            <a:r>
              <a:rPr lang="en-AU" dirty="0" smtClean="0"/>
              <a:t>We’ve seen limiting factor as:</a:t>
            </a:r>
          </a:p>
          <a:p>
            <a:pPr lvl="1">
              <a:spcBef>
                <a:spcPts val="0"/>
              </a:spcBef>
            </a:pPr>
            <a:r>
              <a:rPr lang="en-AU" dirty="0" smtClean="0"/>
              <a:t>Data IO bandwidth, or</a:t>
            </a:r>
          </a:p>
          <a:p>
            <a:pPr lvl="1">
              <a:spcBef>
                <a:spcPts val="0"/>
              </a:spcBef>
            </a:pPr>
            <a:r>
              <a:rPr lang="en-AU" dirty="0" smtClean="0"/>
              <a:t>Network out of DB, or</a:t>
            </a:r>
          </a:p>
          <a:p>
            <a:pPr lvl="1">
              <a:spcBef>
                <a:spcPts val="0"/>
              </a:spcBef>
            </a:pPr>
            <a:r>
              <a:rPr lang="en-AU" dirty="0" smtClean="0"/>
              <a:t>Hadoop CPU</a:t>
            </a:r>
          </a:p>
          <a:p>
            <a:endParaRPr lang="en-AU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228295"/>
              </p:ext>
            </p:extLst>
          </p:nvPr>
        </p:nvGraphicFramePr>
        <p:xfrm>
          <a:off x="11255896" y="2293938"/>
          <a:ext cx="11161240" cy="9604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6671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About Guy, David, &amp; Kate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AU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AU" b="1" dirty="0" smtClean="0"/>
              <a:t>Guy </a:t>
            </a:r>
            <a:r>
              <a:rPr lang="en-AU" b="1" dirty="0"/>
              <a:t>Harrison </a:t>
            </a:r>
            <a:r>
              <a:rPr lang="en-AU" i="1" dirty="0"/>
              <a:t>@</a:t>
            </a:r>
            <a:r>
              <a:rPr lang="en-AU" i="1" dirty="0" err="1"/>
              <a:t>guyharrison</a:t>
            </a:r>
            <a:endParaRPr lang="en-AU" dirty="0"/>
          </a:p>
          <a:p>
            <a:pPr marL="0" indent="0">
              <a:spcBef>
                <a:spcPts val="0"/>
              </a:spcBef>
              <a:buNone/>
            </a:pPr>
            <a:r>
              <a:rPr lang="en-AU" sz="4000" dirty="0"/>
              <a:t>- Executive Director of R&amp;D @ Dell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4000" dirty="0"/>
              <a:t>- Author of </a:t>
            </a:r>
            <a:r>
              <a:rPr lang="en-AU" sz="4000" i="1" dirty="0"/>
              <a:t>Oracle Performance Survival Guide</a:t>
            </a:r>
            <a:r>
              <a:rPr lang="en-AU" sz="4000" dirty="0"/>
              <a:t> &amp; </a:t>
            </a:r>
            <a:r>
              <a:rPr lang="en-AU" sz="4000" i="1" dirty="0"/>
              <a:t>MySQL Stored Procedure Programming</a:t>
            </a:r>
            <a:endParaRPr lang="en-AU" sz="4000" dirty="0"/>
          </a:p>
          <a:p>
            <a:pPr marL="0" indent="0">
              <a:spcBef>
                <a:spcPts val="0"/>
              </a:spcBef>
              <a:buNone/>
            </a:pPr>
            <a:r>
              <a:rPr lang="en-AU" dirty="0"/>
              <a:t/>
            </a:r>
            <a:br>
              <a:rPr lang="en-AU" dirty="0"/>
            </a:br>
            <a:r>
              <a:rPr lang="en-AU" b="1" dirty="0"/>
              <a:t>David Robson </a:t>
            </a:r>
            <a:r>
              <a:rPr lang="en-AU" i="1" dirty="0"/>
              <a:t>@DavidR021</a:t>
            </a:r>
            <a:endParaRPr lang="en-AU" dirty="0"/>
          </a:p>
          <a:p>
            <a:pPr marL="0" indent="0">
              <a:spcBef>
                <a:spcPts val="0"/>
              </a:spcBef>
              <a:buNone/>
            </a:pPr>
            <a:r>
              <a:rPr lang="en-AU" sz="4000" dirty="0"/>
              <a:t>- Principal Technologist @ Dell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4000" dirty="0"/>
              <a:t>- Sqoop Committer, Lead on </a:t>
            </a:r>
            <a:r>
              <a:rPr lang="en-AU" sz="4000" i="1" dirty="0"/>
              <a:t>Toad for Hadoop</a:t>
            </a:r>
            <a:r>
              <a:rPr lang="en-AU" sz="4000" dirty="0"/>
              <a:t> &amp; </a:t>
            </a:r>
            <a:r>
              <a:rPr lang="en-AU" sz="4000" i="1" dirty="0" err="1"/>
              <a:t>OraOop</a:t>
            </a:r>
            <a:endParaRPr lang="en-AU" sz="4000" dirty="0"/>
          </a:p>
          <a:p>
            <a:pPr marL="0" indent="0">
              <a:spcBef>
                <a:spcPts val="0"/>
              </a:spcBef>
              <a:buNone/>
            </a:pPr>
            <a:r>
              <a:rPr lang="en-AU" dirty="0"/>
              <a:t/>
            </a:r>
            <a:br>
              <a:rPr lang="en-AU" dirty="0"/>
            </a:br>
            <a:r>
              <a:rPr lang="en-AU" b="1" dirty="0"/>
              <a:t>Kate Ting </a:t>
            </a:r>
            <a:r>
              <a:rPr lang="en-AU" i="1" dirty="0"/>
              <a:t>@</a:t>
            </a:r>
            <a:r>
              <a:rPr lang="en-AU" i="1" dirty="0" err="1"/>
              <a:t>kate_ting</a:t>
            </a:r>
            <a:endParaRPr lang="en-AU" dirty="0"/>
          </a:p>
          <a:p>
            <a:pPr marL="0" indent="0">
              <a:spcBef>
                <a:spcPts val="0"/>
              </a:spcBef>
              <a:buNone/>
            </a:pPr>
            <a:r>
              <a:rPr lang="en-AU" sz="4000" dirty="0"/>
              <a:t>- Technical Account </a:t>
            </a:r>
            <a:r>
              <a:rPr lang="en-AU" sz="4000" dirty="0" err="1"/>
              <a:t>Mgr</a:t>
            </a:r>
            <a:r>
              <a:rPr lang="en-AU" sz="4000" dirty="0"/>
              <a:t> @ </a:t>
            </a:r>
            <a:r>
              <a:rPr lang="en-AU" sz="4000" dirty="0" err="1"/>
              <a:t>Cloudera</a:t>
            </a:r>
            <a:endParaRPr lang="en-AU" sz="4000" dirty="0"/>
          </a:p>
          <a:p>
            <a:pPr marL="0" indent="0">
              <a:spcBef>
                <a:spcPts val="0"/>
              </a:spcBef>
              <a:buNone/>
            </a:pPr>
            <a:r>
              <a:rPr lang="en-AU" sz="4000" dirty="0"/>
              <a:t>- Sqoop Committer/PMC, Co-author of </a:t>
            </a:r>
            <a:r>
              <a:rPr lang="en-AU" sz="4000" i="1" dirty="0"/>
              <a:t>Apache Sqoop Cookbook</a:t>
            </a:r>
            <a:endParaRPr lang="en-A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Import - Database overhead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9" y="2289175"/>
            <a:ext cx="10782373" cy="11426825"/>
          </a:xfrm>
        </p:spPr>
        <p:txBody>
          <a:bodyPr/>
          <a:lstStyle/>
          <a:p>
            <a:r>
              <a:rPr lang="en-AU" dirty="0" smtClean="0"/>
              <a:t>As you increase mappers in old </a:t>
            </a:r>
            <a:r>
              <a:rPr lang="en-AU" dirty="0" err="1" smtClean="0"/>
              <a:t>sqoop</a:t>
            </a:r>
            <a:r>
              <a:rPr lang="en-AU" dirty="0" smtClean="0"/>
              <a:t>, database load increases rapidly </a:t>
            </a:r>
          </a:p>
          <a:p>
            <a:pPr lvl="1"/>
            <a:r>
              <a:rPr lang="en-AU" dirty="0" smtClean="0"/>
              <a:t>(sometimes non-linear)</a:t>
            </a:r>
          </a:p>
          <a:p>
            <a:r>
              <a:rPr lang="en-AU" dirty="0" smtClean="0"/>
              <a:t>In new Sqoop, queuing occurs only after IO bandwidth is exceeded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962850"/>
              </p:ext>
            </p:extLst>
          </p:nvPr>
        </p:nvGraphicFramePr>
        <p:xfrm>
          <a:off x="11111880" y="2289175"/>
          <a:ext cx="12169352" cy="939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6098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Export – Oracle to Hadoop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9" y="2289175"/>
            <a:ext cx="10422334" cy="11426825"/>
          </a:xfrm>
        </p:spPr>
        <p:txBody>
          <a:bodyPr/>
          <a:lstStyle/>
          <a:p>
            <a:r>
              <a:rPr lang="en-AU" dirty="0" smtClean="0"/>
              <a:t>On Export, old SQOOP would hit database writer bottleneck early on and fail to parallelize.</a:t>
            </a:r>
          </a:p>
          <a:p>
            <a:r>
              <a:rPr lang="en-AU" dirty="0" smtClean="0"/>
              <a:t>New SQOOP uses partitioning and direct path inserts.</a:t>
            </a:r>
          </a:p>
          <a:p>
            <a:r>
              <a:rPr lang="en-AU" dirty="0" smtClean="0"/>
              <a:t>Typically bottlenecks on write IO on Oracle side</a:t>
            </a:r>
            <a:endParaRPr lang="en-AU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461985"/>
              </p:ext>
            </p:extLst>
          </p:nvPr>
        </p:nvGraphicFramePr>
        <p:xfrm>
          <a:off x="11615936" y="2277813"/>
          <a:ext cx="11521280" cy="938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9414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Reduction in database load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681" y="2753543"/>
            <a:ext cx="9145016" cy="8784977"/>
          </a:xfrm>
        </p:spPr>
        <p:txBody>
          <a:bodyPr/>
          <a:lstStyle/>
          <a:p>
            <a:r>
              <a:rPr lang="en-AU" dirty="0"/>
              <a:t>45% reduction in DB CPU</a:t>
            </a:r>
          </a:p>
          <a:p>
            <a:r>
              <a:rPr lang="en-AU" dirty="0" smtClean="0"/>
              <a:t>83% reduction in elapsed time</a:t>
            </a:r>
          </a:p>
          <a:p>
            <a:r>
              <a:rPr lang="en-AU" dirty="0" smtClean="0"/>
              <a:t>90% reduction in total database time</a:t>
            </a:r>
          </a:p>
          <a:p>
            <a:r>
              <a:rPr lang="en-AU" dirty="0" smtClean="0"/>
              <a:t>99.9% reduction in database IO</a:t>
            </a:r>
          </a:p>
          <a:p>
            <a:endParaRPr lang="en-AU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491943"/>
              </p:ext>
            </p:extLst>
          </p:nvPr>
        </p:nvGraphicFramePr>
        <p:xfrm>
          <a:off x="9887744" y="2536908"/>
          <a:ext cx="13681520" cy="9361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451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314" y="409250"/>
            <a:ext cx="23134637" cy="2052638"/>
          </a:xfrm>
        </p:spPr>
        <p:txBody>
          <a:bodyPr/>
          <a:lstStyle/>
          <a:p>
            <a:r>
              <a:rPr lang="en-AU" dirty="0" smtClean="0"/>
              <a:t>Replication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9" y="2289175"/>
            <a:ext cx="10206310" cy="11426825"/>
          </a:xfrm>
        </p:spPr>
        <p:txBody>
          <a:bodyPr/>
          <a:lstStyle/>
          <a:p>
            <a:r>
              <a:rPr lang="en-AU" dirty="0"/>
              <a:t>No matter how fast we make SQOOP, it’s a drag to have to run a SQOOP job before every Hadoop job</a:t>
            </a:r>
            <a:r>
              <a:rPr lang="en-AU" dirty="0" smtClean="0"/>
              <a:t>.</a:t>
            </a:r>
          </a:p>
          <a:p>
            <a:r>
              <a:rPr lang="en-AU" dirty="0" smtClean="0"/>
              <a:t>Replicating data into Hadoop cuts down on SQOOP overhead on both sides and avoids stale data.</a:t>
            </a:r>
            <a:endParaRPr lang="en-AU" dirty="0"/>
          </a:p>
        </p:txBody>
      </p:sp>
      <p:sp>
        <p:nvSpPr>
          <p:cNvPr id="71" name="TextBox 70"/>
          <p:cNvSpPr txBox="1"/>
          <p:nvPr/>
        </p:nvSpPr>
        <p:spPr>
          <a:xfrm>
            <a:off x="11975976" y="10386392"/>
            <a:ext cx="1036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err="1" smtClean="0"/>
              <a:t>Shareplex</a:t>
            </a:r>
            <a:r>
              <a:rPr lang="en-AU" sz="4800" dirty="0" smtClean="0"/>
              <a:t>® for Oracle and Hadoop</a:t>
            </a:r>
            <a:endParaRPr lang="en-AU" sz="4800" dirty="0"/>
          </a:p>
        </p:txBody>
      </p:sp>
      <p:sp>
        <p:nvSpPr>
          <p:cNvPr id="4" name="AutoShape 2" descr="data:image/jpeg;base64,/9j/4AAQSkZJRgABAQAAAQABAAD/2wCEAAkGBhISERUUEg8WFBISGBQRFRgUGRYbFRYUHhgaGhgYFRUXHiYgGBsjGh0YIC8gJScpLCwtGCoxNTAsNSYtLikBCQoKDgwOGQ8PGi0jHyQtMiwtMikqMiwtNTEtLiw1NTUsNSs1LC01NSwpLC8sLCw1LCovNCk0LCwvKSwtKiwsLP/AABEIALkA8AMBIgACEQEDEQH/xAAcAAEAAwEBAQEBAAAAAAAAAAAABQYHBAMIAQL/xABNEAABAwIDBAQKAwwIBwEAAAABAAIDBBEFEiEGBxMxIkFRYRQWFzJUcYGRk9JVsdEVQlJicnOSlKGjstMjJDM0NVOCokNFdMHC4fAI/8QAGgEBAAMBAQEAAAAAAAAAAAAAAAIDBAEFBv/EADIRAAIBAgMGBAUDBQAAAAAAAAABAgMRBBIhBRMxQVGhFBUiUkJhgZHRMnHwI1NUcsH/2gAMAwEAAhEDEQA/ANxREQBERAEREAREQBERAEREAREQBERAEREAREQBERAEREAREQBERAEREAREQBERAEREAREQBERAEREAREQBERAEREAREQBERAEREAREQBERAEREAREQBFz19eyGMySOs1vP7AO1Qfj5T/gyfooCyIuLCsXjqGF0ZuAcpBFiD3hdqAIovGNooqYtEgcS8EjKL8rX+tR/j5T/AIMn6KAsiLxo6xkrGvYbtcLgr2QBFE4ttNDTuDHlxeRezRcgd/YuJm3dMSL52jtLTYetAWNF+Ar9QBFBVu2VPE8sJc5zTZ2VtwD2XXphe1MM8nDY14dYnpNsLDvQEyiLjxbFWU8ZkkvlBA6IudUB2IvKecMY555NBce2wF154fXtmjbIy+V2ovzQHSiKDxDa+CGR0bg8uba+VtxyugJxFB0G18M0jY2tfmdoLtsOV9Sqzt9vhhw55ijp31E7fPAuyOPQEZpMp1sb2A9dkBoSLM9lN6NbiEZfT4fTOyecw1dpR2Et4RsD1Ersfvip4JeBiFPLRTWa6zrSMIJsC18ZNx3kBAaAih4dsaF9O6pbWRGnZo54eMrTp0XdjtRpz1UZshtx90pJHU9ORRR9ETyEh0svWI47eaBzJPM2sgLWiIgCIiArm339zP5TfrX8NgxT/Nh93/pe23GO+B0pm4LZbOY3K/Qam1+RXjsJta7EIZJHRCMxycOzSSD0WuvcgdqhnWbLzL1h6jpb63pvY8tiQ7iVecgv4gzW5Zule3tVrX8Mha0khoBdqbAC57+1cW0GKGmppZw0OMTHPyk2Bt1X6lJu2pVGLk1FcWQe1YkNXSiJwEh4mUu5A6cx6rr2kosTcCDPFYgg9Ecj7FC7L7xHVhnc+kY11NC6ZpzFxJ10uQLclBjfdN6FH8R3yqp14JJ3N8dmYmUnFR1XHVczTcEwzweBkWbNl5ntJ1Nu5d6yPy2zehR/Ed8qeW2b0KP4jvlUfE0+pZ5Rivb3Ra69s5xJ/g7mh/CbfOLjLp+3kufaWKuFO/jyRGPS4aNeeltO1dGxe30Ne8tMPBqAL2uHZm/ivsCbaXBC89t94kNG7giHjykBzmkgMYOrMbHXrsB7lZvY5c19DL4Ovvdzl9X8+hbqH+yZ+S36gvdZGN9k3oUfxHfKnltm9Cj+I75VX4mn1NXlGK9vdFpwHGIaZ9S2d2Rzp3uFwdWk6HT/AO1VgoNo6eZ+SOTM6xNrHkPWqZs3vPgq52xVNKyJ7yGsfcPa53U0ktBaTpbndT+1m1FNhrA4xB0z78NjAA51uZLrdFvLX61YqsHHNfQyzwVeFRUnH1PgWdVzb4/1N35TfrVHO+6b0KP4jvlX8S76JHCzqCJw7C8kftaq/E0+pp8oxft7r8lxrcErBE8ury5oY4kZeYtqFKbIf3OL1H6ys/h3zyvc1hoo7Pc1h6bjoSByy96sW3G3jsNkjijpmPa9hfq4ttZ1rAAFSVeDTdyuWzcRGcabjq721XIu6z/FKgsr5yKrwe4b0rE5tBpYe9Qnlum9Cj+I75V4Sb4HON3YdCSesuJP8Cj4mn1LPKMX7e6/Jc8AxK87Q7EeNmuAzIRc27e5TWK4OXniRloktYteA6OQdQcDyP4w7evS1G2V3k+E1kUPgEUfELhnabltmudp0R2WWnK2E4zV4mPEYaph5KNRWfEybbbB6KqZJBNSNgr2N4kJhLGvJ1y21s5hOn2ELAJonNcWva5r26ODwQ4HsIOoW4b/ADY+okkiraeNzxGwxy8PMXs1u14A1tqQSOXWvyTdI6voKadz3CqdE1zw/ouueq9v9rge4hTM5hhH2+1fUO5zaKlqMOjipxkfTNbHLGbZg436d/vg43N/X2LAtodhamlkDBFJJmJbZsbs7XX0a5ovz6iNHWNuSuu7fZzEMKraeepgMUFUfBXBzhmGf+zzNB6JL8oAOuvJAfQaIiAIiIClb3f8Nd+ci/iCp+7jbmmoYJY58+Z8vEGVpIy5GjmO8FXDe7/hrvzkX8QVI2A2AhxCGSSWaVhZJwwI8lrZGuuczTrcrFUzb708bH0eEVF4B76+XNy+hdPLBh/bL8Mryq962GyscyRsjmPGVzTGbEdhXh5E6T0mo98fyKO2j3T01NSzTMqJnOiY54DjHlJHbZgNlJuulqkVQp7NlJKMpX/nyJvZfF8KkFR4LTZMsTnTdDLmi6x3qD8Y9nvQh8EqG3Zcq/8A6V3/AHUHsdhNLUSllXU+DxhgcHZmNu6/K7wRyVW8bUbJam1YOnGpVvKdo24PXVF28YtnvQh8Er88YtnvQh8Erx8RcF+mf31P8qeIuC/TH76n+Vd/qdIkLYf3Ve/4IbdhQOkxJr42kRw53uvrZhBDGuPaf/FR+LPbJi8nHI4ZrMkhcbDhCQNOY9QyDmu/YGvdT4o2OGUuhkkfCT1SRjNkfYaX0vfvKisYpDLic0QIBlq3xAnkC6XLc+9UfAkup6Kv4mTfDIrdbXf/AE1XwPAO2h/Ti+1fngeAdtD+nF9qq3kUqPSov0XfankUqPSov0XfatV6nsR5GXDf5Mu5VtuGU7KyTwNzOCAxzTE4FodbXKWnTUDkrDvmjf4ZG4+a6GzOwEOOb6wqntPgLqOZ8D3h7mtDrtBA1HYVue1tLQSxNjrpY4w67oy97WPBFrlhJ7xf16qmEHNTXA2168aE6E1eSs187WWpQqDaDAWxMD6K7w1ocTESS62pv16ro8Y9n/Qh8EryOwuC/TH76n+VfniLgv0z++p/lU/6nSJS/Dt3zVO/4JjAqzAaiUMjp42SkgsD48tz1ZSeZ7lBb7P7zB+ad/GqntXh1PTT5aSq47A0PDw5pLX3OgeywuLA9oVj3szOe+jc7znUwc78okE6etRlO8JJpadC2lh1TxNKpGTaaf6uK0OjCMewNsEbZqTNKGtDzwibu6zfrXX4x7P+hD4JXBhOxuEyQRvlxXJI5oc9vFgGV3WLEXHtXV4i4L9M/vqf5V1Z7cIlc1h8zvKp3/BYtj6vCZ6j+qUoZNEC8O4eUgebofar0qHsVgeG0tQTTYi2aWVvDDDLC4ked0QwAk6K+LXSvl1t9Dwsdl3vpcrW+Lj3CIitMRGYzhfEDZGD+mi6TCOZFwSw9xsPaAs2fvKhxCGOKUNhrYcQoozCT51qpnSjvqQA037CNeYvriwzaDYl1Pj7auOIGkbNDUTFpZ/Que6xc5l8wbm6Zdaw1OlkBuaIiAIiICv7cbPPraUwxua1xcx13Xtob9S5t32yklBBJHI9ry+TiAsva2Vrba+pWlFDIs2bmaFiaio7n4b3Cjdo8MdUUs0LSA6VjmAnkCe1SSKTV1YpjJxkpLkZ5sju5npBU55Y3ceF0Lct9Cb6m/Uq8NytV6TF7nLZEVLoQaSPQjtTERlKaau7X06GOeRaq9Ji9zk8i1V6TF7nLY0XPDU+hZ5xiuq+yKJsVuxbRy8eaUSytFmBos1lxYnXUnquo07rKj7oeFcePJ4SKnLZ2bLxM9vXbRaailuYWSsUeY4jNKebVq3DkERFcYDNttd2U9ZVPmZNG1rmtbZwdfQdylN4Ow0teYDHKxnBEgOcHXNk5W/JV1RVOjF3+ZuWPrJwaf6NFp1VjHPItVekxe5yeRaq9Ji9zlsaKHhqfQ0ecYrqvsjLcE3MFsjXVU7Xsab5GAjNbqc49XaFMbwNgpq+WJ8UjGCNhYQ6/W6+llekUlRgo5bFD2jiHUVVvVcNOpjfkWqvSIfc5PItVekQ+5y2RFDw1PoX+cYrqvsjMNlN1lRS1kM75o3NiLiQ0Oubtc3S/rWnoiuhTjBWiYsRiamJkpVONrBERTMwVQxzd82pnkl8IcwStDXNaOelnXN+yyt6ICG2e4sTRTVDs74xaOW1uNENAT2SDQOHtGh0mV/LowbXHI3HrX9IAiIgCIiAIiIAiIgCIiAIii8e2npaJmeqqWQtN7Zj0nW55GC7nHuAKAlEWfv37YODYVLyO0RS2/a0FdtPvhwh7g3w4MceqWOZg9rnsDR70Bc0XFhuN09QM0FRFK3leN7XD/aV2oAiKC8dqM1baNk3EqXZiWxAuEYAuTK4aM9pvqO1ATqIiAIiIAiIgCIiAIiIAiIgCIiAIiIAiIgCIiAIiIAsGx3dTV1tXIajFAZwTl4zDlLCTlyZTZrbdn1hbyuDF8FjqG2eCHC+R7dHsPcezuOhQGE0G6TGMOlFRFBS1ZbzYHXJbfW3EDSDbsPvUhW716EAw1uBOa8aPjdlIB/12J9yv9XXVdBrKeJTj/igXa384zmz1jT1clQ988QrqeKohpmukiJ4kjDd3BI5Zfvhmsesj2lAZXjOIweFOlw+OWliNsjc5zsNulZ4N7d1yrTszvqxGleOLL4VDyLJbZrfiSAXB9dwqCi6DT9u9+dRVt4VG19LCR03XHGfp5ocPMb6tT2jr0nc1sC2gpBNI3+tVQa95PNkfNsY7O09p9QXzMQvq3drt9FidNcAMnhDWzR9hto5va02NvVZcBb0REAREQBERAEREAREQBERAERQz9r6QEjik2JBsyQj2ENsUBMovKmqWyND2ODmuFwR1heWIYlHAzPK7K24bexOp5aNBKA6kURBtXSvcGtlOZxyi7JACeoXc0BS6AIuDEcdggIbLJZzhcANc427TlBsv3DsbhnJEUmYtsSCHNNj12cBcIDuRFDzbWUrXFplN2kg5WSOF+vVrSCgJhF5087XtDmm7XAEaEaeo6hfxPWsY5jXOs6QlrBY6kC51HLTtQEBvKonS4VVsZcu4TyAOuwvb9i+ZcB2wqKUjLK4x/fNOundf6uS+uJKuPicEm73NLspBsWcjc2t7Fi21H/55e6ozUM0bKd56TJS/NFrrkIBzi3IEg6c+wCr7Y7vpBlmZCIuK0PGX+wkuAQWO/4btfNcAqJWUUkRyyxuYTyzDQ/knkfYvrM7Q0Aj4JdmjaOEWmKRzbN6Nj0bHkq9jWwEckWelaJIXi7oJL2c0/5Tnasd2XQHzMrPu42sOH18UxNonERTdnDcRd3+k2d7FadndyZqZ7Oqw2n1cLNPHsDYscD0WuHWdeXJWna/cjQQ0Uj4GycZjSQ5z3G5t1t5W9nWgNiRRuzVXxaOnkvfPFE4ntOUXPvUkgCIiAIiIAiIgCIiAIiIAqjgOB1Yp4x4TwtPMMTCW9xJ1KtyzTc1i88/hPHqJJcop8vEe52W/Fva50vYeuyg52ko9TRTw7nSnVv+m3dl12Wp3MpWNe0tcM1wdDzK/jamkfJGxsYObixm4F8ov51u5TKpbsFxL7oyy8c+COa4MZxXWDuGAOhyHSuV2TtyI0qane8krK+vP5EqdnZnlvFqy9jXNeWiNjblpuNQL8wp9ZGNkdoPTXfrDvsTxR2g9Nd+sO+xVb1+1m7wFP8AvQ+5esQw2d9YXRSGIcIDPkDgTm83pdfWv3C8OmjrHOleZAYrZ8oaL5vN00uqfsDtHWR1s1HWSulyMe4lzsxY5licr+ZBB6+z1qEw3EMXxSSWSnqXRtYW3aJCxjQ65a1th0iANSub9WVk7nfLJqUs00opJ35a8DbFVMHqpKaIQvopXuYXAuYGlrtTqDdU7xR2g9Nd+sO+xdmwu1VVFUVNLWyOldAx8ozEOcCzVwD+sEEWuuqtqk00Rns/0OVOpGVuS4ml00uZjXZS24BynmO4qI2ioHyyU4YXNs95L2c2DIddfcsuwmoxnEzJLBVua1rrFok4bW31DWtA5AW1KkfFHaD0136w77FxV29VFk5bNUHlnVin0uXqiwqSOsa50kkreE4Z320Obzbj3qxLNhSYjSYZWOqql5ls10ThK5zmgc7O0y6qu4HhuN1cImhrZDG4uAzTuBuDY6W7QuutayysjDZ6kpS3kUk7X5PS5baennZmFqtvTkNo2syWLiQRm1V3oXExsuHA5RfN517ffW61lXijtB6a79Yd9i07BIZWU8TZnZpWsaHm+a7ranMefrU4TcuKaM+Iw0aSTjUUv2K/tUH0XEq6eMOJa8uadGmQN6JNuo2se8DtUVge38OKYTUSHLHLDG7jsv5pykhwv966xse4jqV7r6MSxvjdye0t9XYR3g6r45rIp6R89OXujcC6CZrXENfldyP4Tbi49asMZ9Vbt/8ACaK/+RF/CrIozZmINo6YAWAhi/gCk0AREQBERAEREAREQBERAF887G7K1VbxPBZ2xcIR58z5G5s2bLbhg3tldz7V9DKpbBbCnDuNeoEvGEQ0Zly5M/4xvfN+xUVaeeUemp6mCxaw9KrZ+p5bXV+bv2KX5KsW9Oi+NUfIuLZmCop8TfTzTl7oo5s1nvcwnhZgRmseR7Ftypzt35+6MtZ4SLStc3Jk5XjDPPza8r8lCVCzTj1NNLabqRnGtZel2suZluy+C1lcH8KsDOEGZuNLK2+bNbLlv+Cb+tTvk1xL6Rg+PP8AKu9u494/5gPgn+Yv3yIv+kR8J38xUKlNLWPc9Gpj6Dk3Cqkv9GyO2HjNLiFTTyhksront4rSXWIbnOVzgCQ4EXv+CoPYyHEnNk+57nADJxcpYNbHL5w7L8lpmye7FlG573TmWV7HRtdlytYHcyG3Nz33XZsHsQcObKDUCXilh0ZltlBH4Rve/wCxTjRl6b6cTNV2jRSqONpNqPFOztx05FL8E2j/AA5P0ofsXPu+glOLytqrulMczZs1jcnJe9tOVls6qeGbDGLEpa3wgOEoeOHktbNl+/za+b2dasdFpppt68zLDaMZ06kZRjG8dMqtqUuu3VTskd4HXxNidqA+SRjh2A8MEOt26Lw8mmJfSMHx5/lUg3ce8f8AMB8I/wAxfvkQf9ID4Tv5iq3UvZ3N6xtNLWun+9NkRge0E0uGYhBNIZBDG17HOJcQC4hzcx5i4BHtXHs7sXW1MAlgrIoo3FwDXyytIIJBOVrSBcrRaDdpHDQzUzJv6SoAD5S3s5AMB0AudL9arvkQf9ID4R/mI6U9Lq+nU5HHYe88klG8r6xb5Ll82Rx3aYl9IwfHn+VbHTizWi97AC45HRZadyD/AKRHwnfzFpWDUBggiiLsxjY1hda17C17XNver6MXG91b63PN2jXhVUctRSt0jlOxYttxsBSYjiFQY63gThrM2ZoMT5ACHC975gA0G37bLaVm2O7vqmSrlkgLGtcRK0ucW9J18wbladQQTrbzgtB5Bbtja8S0cQ0D4miCQA3DZGANcAesaXB6wVNrMcDwqqwepdNOQ+jq8omMZc4U8w6LZH5gLsdexeALaX0aCtOQBERAEREAREQBERAEREAREQBERAEREAREQBERAEREAREQBERAEREB/E0LXtLXtDmuBa5rgCCDoQQdCO5cuGUpiHC1LGf2ZJJOTqaSdSW8rnmLdd12ogCIiAIiIAiIgCIiAI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8" name="Picture 4" descr="C:\Users\gharriso\AppData\Local\Temp\SNAGHTMLa0a050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49" y="2471931"/>
            <a:ext cx="13525500" cy="799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73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Sqoop</a:t>
            </a:r>
            <a:r>
              <a:rPr lang="en-US" dirty="0" smtClean="0"/>
              <a:t> 1.4.5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803168"/>
              </p:ext>
            </p:extLst>
          </p:nvPr>
        </p:nvGraphicFramePr>
        <p:xfrm>
          <a:off x="2902968" y="3113584"/>
          <a:ext cx="20018224" cy="5685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5547"/>
                <a:gridCol w="9772677"/>
              </a:tblGrid>
              <a:tr h="864096">
                <a:tc>
                  <a:txBody>
                    <a:bodyPr/>
                    <a:lstStyle/>
                    <a:p>
                      <a:r>
                        <a:rPr lang="en-US" sz="4800" kern="1200" dirty="0" err="1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Sqoop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rPr>
                        <a:t>1.4.5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without –direct</a:t>
                      </a:r>
                      <a:endParaRPr lang="en-US" sz="4800" kern="12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kern="1200" dirty="0" err="1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Sqoop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1.4.5 with --direct</a:t>
                      </a:r>
                    </a:p>
                    <a:p>
                      <a:endParaRPr lang="en-US" sz="4000" dirty="0">
                        <a:solidFill>
                          <a:srgbClr val="00447C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1514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rPr>
                        <a:t>Minimal</a:t>
                      </a:r>
                      <a:r>
                        <a:rPr lang="en-US" sz="400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privileges</a:t>
                      </a:r>
                      <a:r>
                        <a:rPr lang="en-US" sz="4000" baseline="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required</a:t>
                      </a:r>
                      <a:endParaRPr lang="en-US" sz="4800" kern="12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Access</a:t>
                      </a:r>
                      <a:r>
                        <a:rPr lang="en-US" sz="400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400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DBA</a:t>
                      </a:r>
                      <a:r>
                        <a:rPr lang="en-US" sz="400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views</a:t>
                      </a:r>
                      <a:r>
                        <a:rPr lang="en-US" sz="400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required</a:t>
                      </a:r>
                      <a:endParaRPr lang="en-US" sz="4800" kern="12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3265">
                <a:tc>
                  <a:txBody>
                    <a:bodyPr/>
                    <a:lstStyle/>
                    <a:p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Works on most object types: e.g. IOT</a:t>
                      </a:r>
                      <a:endParaRPr lang="en-US" sz="4800" kern="12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5x-20x</a:t>
                      </a:r>
                      <a:r>
                        <a:rPr lang="en-US" sz="400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faster</a:t>
                      </a:r>
                      <a:r>
                        <a:rPr lang="en-US" sz="400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performance</a:t>
                      </a:r>
                      <a:r>
                        <a:rPr lang="en-US" sz="400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</a:t>
                      </a:r>
                      <a:r>
                        <a:rPr lang="en-US" sz="400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tables</a:t>
                      </a:r>
                      <a:endParaRPr lang="en-US" sz="4800" kern="12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3265">
                <a:tc>
                  <a:txBody>
                    <a:bodyPr/>
                    <a:lstStyle/>
                    <a:p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Favors</a:t>
                      </a:r>
                      <a:r>
                        <a:rPr lang="en-US" sz="4000" baseline="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err="1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Sqoop</a:t>
                      </a:r>
                      <a:r>
                        <a:rPr lang="en-US" sz="4000" baseline="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terminology</a:t>
                      </a:r>
                      <a:endParaRPr lang="en-US" sz="4800" kern="12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Favors</a:t>
                      </a:r>
                      <a:r>
                        <a:rPr lang="en-US" sz="4000" baseline="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Oracle</a:t>
                      </a:r>
                      <a:r>
                        <a:rPr lang="en-US" sz="400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terminology</a:t>
                      </a:r>
                      <a:endParaRPr lang="en-US" sz="4800" kern="12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3265">
                <a:tc>
                  <a:txBody>
                    <a:bodyPr/>
                    <a:lstStyle/>
                    <a:p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Database</a:t>
                      </a:r>
                      <a:r>
                        <a:rPr lang="en-US" sz="4000" baseline="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load</a:t>
                      </a:r>
                      <a:r>
                        <a:rPr lang="en-US" sz="4000" baseline="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increases</a:t>
                      </a:r>
                      <a:r>
                        <a:rPr lang="en-US" sz="4000" baseline="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non-linearly </a:t>
                      </a:r>
                      <a:endParaRPr lang="en-US" sz="4800" kern="12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Up</a:t>
                      </a:r>
                      <a:r>
                        <a:rPr lang="en-US" sz="400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400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99%</a:t>
                      </a:r>
                      <a:r>
                        <a:rPr lang="en-US" sz="400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reduction</a:t>
                      </a:r>
                      <a:r>
                        <a:rPr lang="en-US" sz="400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400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database</a:t>
                      </a:r>
                      <a:r>
                        <a:rPr lang="en-US" sz="4000" baseline="0" dirty="0" smtClean="0">
                          <a:solidFill>
                            <a:srgbClr val="004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480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IO</a:t>
                      </a:r>
                      <a:endParaRPr lang="en-US" sz="4800" kern="12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55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241300"/>
            <a:ext cx="23134637" cy="11657260"/>
          </a:xfrm>
        </p:spPr>
        <p:txBody>
          <a:bodyPr/>
          <a:lstStyle/>
          <a:p>
            <a:r>
              <a:rPr lang="en-AU" dirty="0" smtClean="0"/>
              <a:t>Future of SQOOP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7864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Sqoop</a:t>
            </a:r>
            <a:r>
              <a:rPr lang="en-US" dirty="0" smtClean="0"/>
              <a:t> 1</a:t>
            </a:r>
            <a:r>
              <a:rPr lang="en-US" dirty="0"/>
              <a:t> </a:t>
            </a:r>
            <a:r>
              <a:rPr lang="en-US" dirty="0" smtClean="0"/>
              <a:t>Import Architecture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696056" y="8730208"/>
            <a:ext cx="1116124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err="1">
                <a:latin typeface="Courier"/>
                <a:cs typeface="Courier"/>
              </a:rPr>
              <a:t>sqoop</a:t>
            </a:r>
            <a:r>
              <a:rPr lang="en-US" sz="2800" dirty="0">
                <a:latin typeface="Courier"/>
                <a:cs typeface="Courier"/>
              </a:rPr>
              <a:t> import \</a:t>
            </a:r>
          </a:p>
          <a:p>
            <a:pPr algn="l"/>
            <a:endParaRPr lang="en-US" sz="2800" dirty="0">
              <a:latin typeface="Courier"/>
              <a:cs typeface="Courier"/>
            </a:endParaRPr>
          </a:p>
          <a:p>
            <a:pPr algn="l"/>
            <a:r>
              <a:rPr lang="en-US" sz="2800" dirty="0">
                <a:latin typeface="Courier"/>
                <a:cs typeface="Courier"/>
              </a:rPr>
              <a:t>  --connect </a:t>
            </a:r>
            <a:r>
              <a:rPr lang="en-US" sz="2800" dirty="0" err="1">
                <a:latin typeface="Courier"/>
                <a:cs typeface="Courier"/>
              </a:rPr>
              <a:t>jdbc:mysql</a:t>
            </a:r>
            <a:r>
              <a:rPr lang="en-US" sz="2800" dirty="0">
                <a:latin typeface="Courier"/>
                <a:cs typeface="Courier"/>
              </a:rPr>
              <a:t>://</a:t>
            </a:r>
            <a:r>
              <a:rPr lang="en-US" sz="2800" dirty="0" err="1">
                <a:latin typeface="Courier"/>
                <a:cs typeface="Courier"/>
              </a:rPr>
              <a:t>mysql.example.com</a:t>
            </a:r>
            <a:r>
              <a:rPr lang="en-US" sz="2800" dirty="0">
                <a:latin typeface="Courier"/>
                <a:cs typeface="Courier"/>
              </a:rPr>
              <a:t>/</a:t>
            </a:r>
            <a:r>
              <a:rPr lang="en-US" sz="2800" dirty="0" err="1">
                <a:latin typeface="Courier"/>
                <a:cs typeface="Courier"/>
              </a:rPr>
              <a:t>sqoop</a:t>
            </a:r>
            <a:r>
              <a:rPr lang="en-US" sz="2800" dirty="0">
                <a:latin typeface="Courier"/>
                <a:cs typeface="Courier"/>
              </a:rPr>
              <a:t> \</a:t>
            </a:r>
          </a:p>
          <a:p>
            <a:pPr algn="l"/>
            <a:endParaRPr lang="en-US" sz="2800" dirty="0">
              <a:latin typeface="Courier"/>
              <a:cs typeface="Courier"/>
            </a:endParaRPr>
          </a:p>
          <a:p>
            <a:pPr algn="l"/>
            <a:r>
              <a:rPr lang="en-US" sz="2800" dirty="0">
                <a:latin typeface="Courier"/>
                <a:cs typeface="Courier"/>
              </a:rPr>
              <a:t>  --username </a:t>
            </a:r>
            <a:r>
              <a:rPr lang="en-US" sz="2800" dirty="0" err="1">
                <a:latin typeface="Courier"/>
                <a:cs typeface="Courier"/>
              </a:rPr>
              <a:t>sqoop</a:t>
            </a:r>
            <a:r>
              <a:rPr lang="en-US" sz="2800" dirty="0">
                <a:latin typeface="Courier"/>
                <a:cs typeface="Courier"/>
              </a:rPr>
              <a:t> --password </a:t>
            </a:r>
            <a:r>
              <a:rPr lang="en-US" sz="2800" dirty="0" err="1">
                <a:latin typeface="Courier"/>
                <a:cs typeface="Courier"/>
              </a:rPr>
              <a:t>sqoop</a:t>
            </a:r>
            <a:r>
              <a:rPr lang="en-US" sz="2800" dirty="0">
                <a:latin typeface="Courier"/>
                <a:cs typeface="Courier"/>
              </a:rPr>
              <a:t> \</a:t>
            </a:r>
          </a:p>
          <a:p>
            <a:pPr algn="l"/>
            <a:endParaRPr lang="en-US" sz="2800" dirty="0">
              <a:latin typeface="Courier"/>
              <a:cs typeface="Courier"/>
            </a:endParaRPr>
          </a:p>
          <a:p>
            <a:pPr algn="l"/>
            <a:r>
              <a:rPr lang="en-US" sz="2800" dirty="0">
                <a:latin typeface="Courier"/>
                <a:cs typeface="Courier"/>
              </a:rPr>
              <a:t>  --table </a:t>
            </a:r>
            <a:r>
              <a:rPr lang="en-US" sz="2800" dirty="0" smtClean="0">
                <a:latin typeface="Courier"/>
                <a:cs typeface="Courier"/>
              </a:rPr>
              <a:t>cities</a:t>
            </a:r>
          </a:p>
        </p:txBody>
      </p:sp>
      <p:pic>
        <p:nvPicPr>
          <p:cNvPr id="5" name="Content Placeholder 4" descr="OracleSqoop1impo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02" r="-11202"/>
          <a:stretch>
            <a:fillRect/>
          </a:stretch>
        </p:blipFill>
        <p:spPr>
          <a:xfrm>
            <a:off x="670720" y="2270294"/>
            <a:ext cx="13465496" cy="6650975"/>
          </a:xfrm>
        </p:spPr>
      </p:pic>
    </p:spTree>
    <p:extLst>
      <p:ext uri="{BB962C8B-B14F-4D97-AF65-F5344CB8AC3E}">
        <p14:creationId xmlns:p14="http://schemas.microsoft.com/office/powerpoint/2010/main" val="3046905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Sqoop</a:t>
            </a:r>
            <a:r>
              <a:rPr lang="en-US" dirty="0" smtClean="0"/>
              <a:t> 1</a:t>
            </a:r>
            <a:r>
              <a:rPr lang="en-US" dirty="0"/>
              <a:t> </a:t>
            </a:r>
            <a:r>
              <a:rPr lang="en-US" dirty="0" smtClean="0"/>
              <a:t>Export Architecture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216854" y="7794104"/>
            <a:ext cx="11161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err="1" smtClean="0">
                <a:latin typeface="Courier"/>
                <a:cs typeface="Courier"/>
              </a:rPr>
              <a:t>sqoop</a:t>
            </a:r>
            <a:r>
              <a:rPr lang="en-US" sz="2800" dirty="0" smtClean="0">
                <a:latin typeface="Courier"/>
                <a:cs typeface="Courier"/>
              </a:rPr>
              <a:t> </a:t>
            </a:r>
            <a:r>
              <a:rPr lang="en-US" sz="2800" dirty="0">
                <a:latin typeface="Courier"/>
                <a:cs typeface="Courier"/>
              </a:rPr>
              <a:t>export \</a:t>
            </a:r>
          </a:p>
          <a:p>
            <a:pPr algn="l"/>
            <a:endParaRPr lang="en-US" sz="2800" dirty="0">
              <a:latin typeface="Courier"/>
              <a:cs typeface="Courier"/>
            </a:endParaRPr>
          </a:p>
          <a:p>
            <a:pPr algn="l"/>
            <a:r>
              <a:rPr lang="en-US" sz="2800" dirty="0">
                <a:latin typeface="Courier"/>
                <a:cs typeface="Courier"/>
              </a:rPr>
              <a:t>  --connect </a:t>
            </a:r>
            <a:r>
              <a:rPr lang="en-US" sz="2800" dirty="0" err="1">
                <a:latin typeface="Courier"/>
                <a:cs typeface="Courier"/>
              </a:rPr>
              <a:t>jdbc:mysql</a:t>
            </a:r>
            <a:r>
              <a:rPr lang="en-US" sz="2800" dirty="0">
                <a:latin typeface="Courier"/>
                <a:cs typeface="Courier"/>
              </a:rPr>
              <a:t>://</a:t>
            </a:r>
            <a:r>
              <a:rPr lang="en-US" sz="2800" dirty="0" err="1">
                <a:latin typeface="Courier"/>
                <a:cs typeface="Courier"/>
              </a:rPr>
              <a:t>mysql.example.com</a:t>
            </a:r>
            <a:r>
              <a:rPr lang="en-US" sz="2800" dirty="0">
                <a:latin typeface="Courier"/>
                <a:cs typeface="Courier"/>
              </a:rPr>
              <a:t>/</a:t>
            </a:r>
            <a:r>
              <a:rPr lang="en-US" sz="2800" dirty="0" err="1">
                <a:latin typeface="Courier"/>
                <a:cs typeface="Courier"/>
              </a:rPr>
              <a:t>sqoop</a:t>
            </a:r>
            <a:r>
              <a:rPr lang="en-US" sz="2800" dirty="0">
                <a:latin typeface="Courier"/>
                <a:cs typeface="Courier"/>
              </a:rPr>
              <a:t> \</a:t>
            </a:r>
          </a:p>
          <a:p>
            <a:pPr algn="l"/>
            <a:endParaRPr lang="en-US" sz="2800" dirty="0">
              <a:latin typeface="Courier"/>
              <a:cs typeface="Courier"/>
            </a:endParaRPr>
          </a:p>
          <a:p>
            <a:pPr algn="l"/>
            <a:r>
              <a:rPr lang="en-US" sz="2800" dirty="0">
                <a:latin typeface="Courier"/>
                <a:cs typeface="Courier"/>
              </a:rPr>
              <a:t>  --username </a:t>
            </a:r>
            <a:r>
              <a:rPr lang="en-US" sz="2800" dirty="0" err="1">
                <a:latin typeface="Courier"/>
                <a:cs typeface="Courier"/>
              </a:rPr>
              <a:t>sqoop</a:t>
            </a:r>
            <a:r>
              <a:rPr lang="en-US" sz="2800" dirty="0">
                <a:latin typeface="Courier"/>
                <a:cs typeface="Courier"/>
              </a:rPr>
              <a:t> --password </a:t>
            </a:r>
            <a:r>
              <a:rPr lang="en-US" sz="2800" dirty="0" err="1">
                <a:latin typeface="Courier"/>
                <a:cs typeface="Courier"/>
              </a:rPr>
              <a:t>sqoop</a:t>
            </a:r>
            <a:r>
              <a:rPr lang="en-US" sz="2800" dirty="0">
                <a:latin typeface="Courier"/>
                <a:cs typeface="Courier"/>
              </a:rPr>
              <a:t> \</a:t>
            </a:r>
          </a:p>
          <a:p>
            <a:pPr algn="l"/>
            <a:endParaRPr lang="en-US" sz="2800" dirty="0">
              <a:latin typeface="Courier"/>
              <a:cs typeface="Courier"/>
            </a:endParaRPr>
          </a:p>
          <a:p>
            <a:pPr algn="l"/>
            <a:r>
              <a:rPr lang="en-US" sz="2800" dirty="0">
                <a:latin typeface="Courier"/>
                <a:cs typeface="Courier"/>
              </a:rPr>
              <a:t>  --table cities \</a:t>
            </a:r>
          </a:p>
          <a:p>
            <a:pPr algn="l"/>
            <a:endParaRPr lang="en-US" sz="2800" dirty="0">
              <a:latin typeface="Courier"/>
              <a:cs typeface="Courier"/>
            </a:endParaRPr>
          </a:p>
          <a:p>
            <a:pPr algn="l"/>
            <a:r>
              <a:rPr lang="en-US" sz="2800" dirty="0">
                <a:latin typeface="Courier"/>
                <a:cs typeface="Courier"/>
              </a:rPr>
              <a:t>  --export-</a:t>
            </a:r>
            <a:r>
              <a:rPr lang="en-US" sz="2800" dirty="0" err="1">
                <a:latin typeface="Courier"/>
                <a:cs typeface="Courier"/>
              </a:rPr>
              <a:t>dir</a:t>
            </a:r>
            <a:r>
              <a:rPr lang="en-US" sz="2800" dirty="0">
                <a:latin typeface="Courier"/>
                <a:cs typeface="Courier"/>
              </a:rPr>
              <a:t> /temp/</a:t>
            </a:r>
            <a:r>
              <a:rPr lang="en-US" sz="2800" dirty="0" smtClean="0">
                <a:latin typeface="Courier"/>
                <a:cs typeface="Courier"/>
              </a:rPr>
              <a:t>cities</a:t>
            </a:r>
            <a:endParaRPr lang="en-US" sz="2800" dirty="0">
              <a:latin typeface="Courier"/>
              <a:cs typeface="Courier"/>
            </a:endParaRPr>
          </a:p>
        </p:txBody>
      </p:sp>
      <p:pic>
        <p:nvPicPr>
          <p:cNvPr id="5" name="Content Placeholder 4" descr="OracleSqoop1expo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8" r="-10508"/>
          <a:stretch>
            <a:fillRect/>
          </a:stretch>
        </p:blipFill>
        <p:spPr>
          <a:xfrm>
            <a:off x="670720" y="2249488"/>
            <a:ext cx="13158638" cy="6499408"/>
          </a:xfrm>
        </p:spPr>
      </p:pic>
    </p:spTree>
    <p:extLst>
      <p:ext uri="{BB962C8B-B14F-4D97-AF65-F5344CB8AC3E}">
        <p14:creationId xmlns:p14="http://schemas.microsoft.com/office/powerpoint/2010/main" val="472998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Sqoop</a:t>
            </a:r>
            <a:r>
              <a:rPr lang="en-US" dirty="0" smtClean="0"/>
              <a:t> 1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20" y="2969568"/>
            <a:ext cx="10710366" cy="7809185"/>
          </a:xfrm>
        </p:spPr>
        <p:txBody>
          <a:bodyPr/>
          <a:lstStyle/>
          <a:p>
            <a:r>
              <a:rPr lang="en-US" dirty="0" smtClean="0"/>
              <a:t>Concerns with usability</a:t>
            </a:r>
          </a:p>
          <a:p>
            <a:pPr lvl="1"/>
            <a:r>
              <a:rPr lang="en-US" dirty="0" smtClean="0"/>
              <a:t>Cryptic</a:t>
            </a:r>
            <a:r>
              <a:rPr lang="en-US" dirty="0"/>
              <a:t>, contextual command line </a:t>
            </a:r>
            <a:r>
              <a:rPr lang="en-US" dirty="0" smtClean="0"/>
              <a:t>arguments</a:t>
            </a:r>
          </a:p>
          <a:p>
            <a:pPr marL="419100" lvl="1" indent="0">
              <a:buNone/>
            </a:pPr>
            <a:endParaRPr lang="en-US" dirty="0"/>
          </a:p>
          <a:p>
            <a:r>
              <a:rPr lang="en-US" dirty="0" smtClean="0"/>
              <a:t>Concerns with security</a:t>
            </a:r>
          </a:p>
          <a:p>
            <a:pPr lvl="1"/>
            <a:r>
              <a:rPr lang="en-US" dirty="0"/>
              <a:t>Client access to </a:t>
            </a:r>
            <a:r>
              <a:rPr lang="en-US" dirty="0" err="1"/>
              <a:t>Hadoop</a:t>
            </a:r>
            <a:r>
              <a:rPr lang="en-US" dirty="0"/>
              <a:t> bin/</a:t>
            </a:r>
            <a:r>
              <a:rPr lang="en-US" dirty="0" err="1"/>
              <a:t>config</a:t>
            </a:r>
            <a:r>
              <a:rPr lang="en-US" dirty="0"/>
              <a:t>, </a:t>
            </a:r>
            <a:r>
              <a:rPr lang="en-US" dirty="0" smtClean="0"/>
              <a:t>DB</a:t>
            </a:r>
          </a:p>
          <a:p>
            <a:pPr marL="419100" lvl="1" indent="0">
              <a:buNone/>
            </a:pPr>
            <a:endParaRPr lang="en-US" dirty="0" smtClean="0"/>
          </a:p>
          <a:p>
            <a:r>
              <a:rPr lang="en-US" dirty="0" smtClean="0"/>
              <a:t>Concerns with extensibility</a:t>
            </a:r>
            <a:endParaRPr lang="en-US" dirty="0"/>
          </a:p>
          <a:p>
            <a:pPr lvl="1"/>
            <a:r>
              <a:rPr lang="en-US" dirty="0" smtClean="0"/>
              <a:t>Connectors tightly coupled with data format </a:t>
            </a:r>
          </a:p>
        </p:txBody>
      </p:sp>
    </p:spTree>
    <p:extLst>
      <p:ext uri="{BB962C8B-B14F-4D97-AF65-F5344CB8AC3E}">
        <p14:creationId xmlns:p14="http://schemas.microsoft.com/office/powerpoint/2010/main" val="149725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Sqoop</a:t>
            </a:r>
            <a:r>
              <a:rPr lang="en-US" dirty="0" smtClean="0"/>
              <a:t> 2 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Ease of </a:t>
            </a:r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REST API </a:t>
            </a:r>
            <a:r>
              <a:rPr lang="en-US" dirty="0"/>
              <a:t>and Java API </a:t>
            </a:r>
            <a:endParaRPr lang="en-US" dirty="0" smtClean="0"/>
          </a:p>
          <a:p>
            <a:pPr marL="419100" lvl="1" indent="0">
              <a:buNone/>
            </a:pPr>
            <a:endParaRPr lang="en-US" dirty="0" smtClean="0"/>
          </a:p>
          <a:p>
            <a:r>
              <a:rPr lang="en-US" dirty="0" smtClean="0"/>
              <a:t>Ease </a:t>
            </a:r>
            <a:r>
              <a:rPr lang="en-US" dirty="0"/>
              <a:t>of security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eparation of responsibilities</a:t>
            </a:r>
          </a:p>
          <a:p>
            <a:pPr marL="419100" lvl="1" indent="0">
              <a:buNone/>
            </a:pPr>
            <a:endParaRPr lang="en-US" dirty="0"/>
          </a:p>
          <a:p>
            <a:r>
              <a:rPr lang="en-US" dirty="0"/>
              <a:t>Ease of extensibility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onnector </a:t>
            </a:r>
            <a:r>
              <a:rPr lang="en-US" dirty="0"/>
              <a:t>SDK, focus on </a:t>
            </a:r>
            <a:r>
              <a:rPr lang="en-US" dirty="0" err="1" smtClean="0"/>
              <a:t>pluggability</a:t>
            </a:r>
            <a:endParaRPr lang="en-US" dirty="0"/>
          </a:p>
        </p:txBody>
      </p:sp>
      <p:pic>
        <p:nvPicPr>
          <p:cNvPr id="4" name="Content Placeholder 19" descr="OracleSqoo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" b="1913"/>
          <a:stretch>
            <a:fillRect/>
          </a:stretch>
        </p:blipFill>
        <p:spPr bwMode="auto">
          <a:xfrm>
            <a:off x="10996784" y="3401616"/>
            <a:ext cx="1224608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605289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Ease of Use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174776" y="3833664"/>
            <a:ext cx="8910166" cy="6971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AU" sz="2800" dirty="0" err="1" smtClean="0">
                <a:latin typeface="Calibri"/>
                <a:cs typeface="Calibri"/>
              </a:rPr>
              <a:t>sqoop</a:t>
            </a:r>
            <a:r>
              <a:rPr lang="en-AU" sz="2800" dirty="0" smtClean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import \ </a:t>
            </a:r>
          </a:p>
          <a:p>
            <a:pPr marL="0" indent="0" algn="l">
              <a:buNone/>
            </a:pPr>
            <a:r>
              <a:rPr lang="en-AU" sz="2800" dirty="0">
                <a:latin typeface="Calibri"/>
                <a:cs typeface="Calibri"/>
              </a:rPr>
              <a:t> </a:t>
            </a:r>
            <a:r>
              <a:rPr lang="en-AU" sz="2800" dirty="0" smtClean="0">
                <a:latin typeface="Calibri"/>
                <a:cs typeface="Calibri"/>
              </a:rPr>
              <a:t> -</a:t>
            </a:r>
            <a:r>
              <a:rPr lang="en-AU" sz="2800" dirty="0" err="1">
                <a:latin typeface="Calibri"/>
                <a:cs typeface="Calibri"/>
              </a:rPr>
              <a:t>Dmapred.child.java.opts</a:t>
            </a:r>
            <a:r>
              <a:rPr lang="en-AU" sz="2800" dirty="0" smtClean="0">
                <a:latin typeface="Calibri"/>
                <a:cs typeface="Calibri"/>
              </a:rPr>
              <a:t>="</a:t>
            </a:r>
            <a:r>
              <a:rPr lang="en-AU" sz="2800" dirty="0" err="1" smtClean="0">
                <a:latin typeface="Calibri"/>
                <a:cs typeface="Calibri"/>
              </a:rPr>
              <a:t>Djava.security.egd</a:t>
            </a:r>
            <a:r>
              <a:rPr lang="en-AU" sz="2800" dirty="0" smtClean="0">
                <a:latin typeface="Calibri"/>
                <a:cs typeface="Calibri"/>
              </a:rPr>
              <a:t>=file</a:t>
            </a:r>
            <a:r>
              <a:rPr lang="en-AU" sz="2800" dirty="0">
                <a:latin typeface="Calibri"/>
                <a:cs typeface="Calibri"/>
              </a:rPr>
              <a:t>:///</a:t>
            </a:r>
            <a:r>
              <a:rPr lang="en-AU" sz="2800" dirty="0" smtClean="0">
                <a:latin typeface="Calibri"/>
                <a:cs typeface="Calibri"/>
              </a:rPr>
              <a:t>dev/urandom“\</a:t>
            </a:r>
            <a:endParaRPr lang="en-AU" sz="2800" dirty="0">
              <a:latin typeface="Calibri"/>
              <a:cs typeface="Calibri"/>
            </a:endParaRPr>
          </a:p>
          <a:p>
            <a:pPr marL="0" indent="0" algn="l">
              <a:buNone/>
            </a:pPr>
            <a:r>
              <a:rPr lang="en-AU" sz="2800" dirty="0">
                <a:latin typeface="Calibri"/>
                <a:cs typeface="Calibri"/>
              </a:rPr>
              <a:t>  </a:t>
            </a:r>
            <a:r>
              <a:rPr lang="en-AU" sz="2800" dirty="0" smtClean="0">
                <a:latin typeface="Calibri"/>
                <a:cs typeface="Calibri"/>
              </a:rPr>
              <a:t>-</a:t>
            </a:r>
            <a:r>
              <a:rPr lang="en-AU" sz="2800" dirty="0" err="1">
                <a:latin typeface="Calibri"/>
                <a:cs typeface="Calibri"/>
              </a:rPr>
              <a:t>Ddfs.replication</a:t>
            </a:r>
            <a:r>
              <a:rPr lang="en-AU" sz="2800" dirty="0">
                <a:latin typeface="Calibri"/>
                <a:cs typeface="Calibri"/>
              </a:rPr>
              <a:t>=1 </a:t>
            </a:r>
            <a:r>
              <a:rPr lang="en-AU" sz="2800" dirty="0" smtClean="0">
                <a:latin typeface="Calibri"/>
                <a:cs typeface="Calibri"/>
              </a:rPr>
              <a:t>\</a:t>
            </a:r>
          </a:p>
          <a:p>
            <a:pPr marL="0" indent="0" algn="l">
              <a:buNone/>
            </a:pPr>
            <a:r>
              <a:rPr lang="en-AU" sz="2800" dirty="0">
                <a:latin typeface="Calibri"/>
                <a:cs typeface="Calibri"/>
              </a:rPr>
              <a:t> </a:t>
            </a:r>
            <a:r>
              <a:rPr lang="en-AU" sz="2800" dirty="0" smtClean="0">
                <a:latin typeface="Calibri"/>
                <a:cs typeface="Calibri"/>
              </a:rPr>
              <a:t> -</a:t>
            </a:r>
            <a:r>
              <a:rPr lang="en-AU" sz="2800" dirty="0" err="1">
                <a:latin typeface="Calibri"/>
                <a:cs typeface="Calibri"/>
              </a:rPr>
              <a:t>Dmapred.map.tasks.speculative.execution</a:t>
            </a:r>
            <a:r>
              <a:rPr lang="en-AU" sz="2800" dirty="0">
                <a:latin typeface="Calibri"/>
                <a:cs typeface="Calibri"/>
              </a:rPr>
              <a:t>=false  \</a:t>
            </a:r>
          </a:p>
          <a:p>
            <a:pPr marL="0" indent="0" algn="l">
              <a:buNone/>
            </a:pPr>
            <a:r>
              <a:rPr lang="en-AU" sz="2800" dirty="0">
                <a:latin typeface="Calibri"/>
                <a:cs typeface="Calibri"/>
              </a:rPr>
              <a:t>  </a:t>
            </a:r>
            <a:r>
              <a:rPr lang="en-AU" sz="2800" dirty="0" smtClean="0">
                <a:latin typeface="Calibri"/>
                <a:cs typeface="Calibri"/>
              </a:rPr>
              <a:t>--</a:t>
            </a:r>
            <a:r>
              <a:rPr lang="en-AU" sz="2800" dirty="0" err="1">
                <a:latin typeface="Calibri"/>
                <a:cs typeface="Calibri"/>
              </a:rPr>
              <a:t>num</a:t>
            </a:r>
            <a:r>
              <a:rPr lang="en-AU" sz="2800" dirty="0">
                <a:latin typeface="Calibri"/>
                <a:cs typeface="Calibri"/>
              </a:rPr>
              <a:t>-mappers 4 \</a:t>
            </a:r>
          </a:p>
          <a:p>
            <a:pPr marL="0" indent="0" algn="l">
              <a:buNone/>
            </a:pPr>
            <a:r>
              <a:rPr lang="en-AU" sz="2800" dirty="0">
                <a:latin typeface="Calibri"/>
                <a:cs typeface="Calibri"/>
              </a:rPr>
              <a:t>  </a:t>
            </a:r>
            <a:r>
              <a:rPr lang="en-AU" sz="2800" dirty="0" smtClean="0">
                <a:latin typeface="Calibri"/>
                <a:cs typeface="Calibri"/>
              </a:rPr>
              <a:t>--</a:t>
            </a:r>
            <a:r>
              <a:rPr lang="en-AU" sz="2800" dirty="0">
                <a:latin typeface="Calibri"/>
                <a:cs typeface="Calibri"/>
              </a:rPr>
              <a:t>hive-import </a:t>
            </a:r>
            <a:r>
              <a:rPr lang="en-AU" sz="2800" dirty="0" smtClean="0">
                <a:latin typeface="Calibri"/>
                <a:cs typeface="Calibri"/>
              </a:rPr>
              <a:t>-</a:t>
            </a:r>
            <a:r>
              <a:rPr lang="en-AU" sz="2800" dirty="0">
                <a:latin typeface="Calibri"/>
                <a:cs typeface="Calibri"/>
              </a:rPr>
              <a:t>-hive-table CUSTOMERS --create-hive-table \</a:t>
            </a:r>
          </a:p>
          <a:p>
            <a:pPr marL="0" indent="0" algn="l">
              <a:buNone/>
            </a:pPr>
            <a:r>
              <a:rPr lang="en-AU" sz="2800" dirty="0">
                <a:latin typeface="Calibri"/>
                <a:cs typeface="Calibri"/>
              </a:rPr>
              <a:t>  </a:t>
            </a:r>
            <a:r>
              <a:rPr lang="en-AU" sz="2800" dirty="0" smtClean="0">
                <a:latin typeface="Calibri"/>
                <a:cs typeface="Calibri"/>
              </a:rPr>
              <a:t>--</a:t>
            </a:r>
            <a:r>
              <a:rPr lang="en-AU" sz="2800" dirty="0">
                <a:latin typeface="Calibri"/>
                <a:cs typeface="Calibri"/>
              </a:rPr>
              <a:t>connect </a:t>
            </a:r>
            <a:r>
              <a:rPr lang="en-AU" sz="2800" dirty="0" err="1">
                <a:latin typeface="Calibri"/>
                <a:cs typeface="Calibri"/>
              </a:rPr>
              <a:t>jdbc:oracle:thin</a:t>
            </a:r>
            <a:r>
              <a:rPr lang="en-AU" sz="2800" dirty="0">
                <a:latin typeface="Calibri"/>
                <a:cs typeface="Calibri"/>
              </a:rPr>
              <a:t>:@//localhost:1521/g12c \</a:t>
            </a:r>
          </a:p>
          <a:p>
            <a:pPr marL="0" indent="0" algn="l">
              <a:buNone/>
            </a:pPr>
            <a:r>
              <a:rPr lang="en-AU" sz="2800" dirty="0">
                <a:latin typeface="Calibri"/>
                <a:cs typeface="Calibri"/>
              </a:rPr>
              <a:t>  </a:t>
            </a:r>
            <a:r>
              <a:rPr lang="en-AU" sz="2800" dirty="0" smtClean="0">
                <a:latin typeface="Calibri"/>
                <a:cs typeface="Calibri"/>
              </a:rPr>
              <a:t>--</a:t>
            </a:r>
            <a:r>
              <a:rPr lang="en-AU" sz="2800" dirty="0">
                <a:latin typeface="Calibri"/>
                <a:cs typeface="Calibri"/>
              </a:rPr>
              <a:t>username OPSG --password </a:t>
            </a:r>
            <a:r>
              <a:rPr lang="en-AU" sz="2800" dirty="0" err="1">
                <a:latin typeface="Calibri"/>
                <a:cs typeface="Calibri"/>
              </a:rPr>
              <a:t>opsg</a:t>
            </a:r>
            <a:r>
              <a:rPr lang="en-AU" sz="2800" dirty="0">
                <a:latin typeface="Calibri"/>
                <a:cs typeface="Calibri"/>
              </a:rPr>
              <a:t> --table OPSG.CUSTOMERS \</a:t>
            </a:r>
          </a:p>
          <a:p>
            <a:pPr marL="0" indent="0" algn="l">
              <a:buNone/>
            </a:pPr>
            <a:r>
              <a:rPr lang="en-AU" sz="2800" dirty="0">
                <a:latin typeface="Calibri"/>
                <a:cs typeface="Calibri"/>
              </a:rPr>
              <a:t>  </a:t>
            </a:r>
            <a:r>
              <a:rPr lang="en-AU" sz="2800" dirty="0" smtClean="0">
                <a:latin typeface="Calibri"/>
                <a:cs typeface="Calibri"/>
              </a:rPr>
              <a:t>--</a:t>
            </a:r>
            <a:r>
              <a:rPr lang="en-AU" sz="2800" dirty="0">
                <a:latin typeface="Calibri"/>
                <a:cs typeface="Calibri"/>
              </a:rPr>
              <a:t>target-</a:t>
            </a:r>
            <a:r>
              <a:rPr lang="en-AU" sz="2800" dirty="0" err="1">
                <a:latin typeface="Calibri"/>
                <a:cs typeface="Calibri"/>
              </a:rPr>
              <a:t>dir</a:t>
            </a:r>
            <a:r>
              <a:rPr lang="en-AU" sz="2800" dirty="0">
                <a:latin typeface="Calibri"/>
                <a:cs typeface="Calibri"/>
              </a:rPr>
              <a:t> CUSTOMERS.CUSTOMERS</a:t>
            </a:r>
          </a:p>
        </p:txBody>
      </p:sp>
      <p:pic>
        <p:nvPicPr>
          <p:cNvPr id="5" name="Content Placeholder 7" descr="Screen Shot 2013-09-27 at 12.4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6" b="10486"/>
          <a:stretch>
            <a:fillRect/>
          </a:stretch>
        </p:blipFill>
        <p:spPr bwMode="auto">
          <a:xfrm>
            <a:off x="13416136" y="3041576"/>
            <a:ext cx="9721080" cy="806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3488144" y="3041576"/>
            <a:ext cx="9649072" cy="8064896"/>
          </a:xfrm>
          <a:prstGeom prst="rect">
            <a:avLst/>
          </a:prstGeom>
          <a:noFill/>
          <a:ln w="1016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58752" y="3041576"/>
            <a:ext cx="9649072" cy="8064896"/>
          </a:xfrm>
          <a:prstGeom prst="rect">
            <a:avLst/>
          </a:prstGeom>
          <a:noFill/>
          <a:ln w="1016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1080" y="2033464"/>
            <a:ext cx="27653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Calibri"/>
                <a:cs typeface="Calibri"/>
              </a:rPr>
              <a:t>Sqoop</a:t>
            </a:r>
            <a:r>
              <a:rPr lang="en-US" sz="6000" b="1" dirty="0" smtClean="0">
                <a:latin typeface="Calibri"/>
                <a:cs typeface="Calibri"/>
              </a:rPr>
              <a:t> 1</a:t>
            </a:r>
            <a:endParaRPr lang="en-US" sz="6000" b="1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32560" y="2033464"/>
            <a:ext cx="27653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Calibri"/>
                <a:cs typeface="Calibri"/>
              </a:rPr>
              <a:t>Sqoop</a:t>
            </a:r>
            <a:r>
              <a:rPr lang="en-US" sz="6000" b="1" dirty="0" smtClean="0">
                <a:latin typeface="Calibri"/>
                <a:cs typeface="Calibri"/>
              </a:rPr>
              <a:t> 2</a:t>
            </a:r>
            <a:endParaRPr lang="en-US" sz="6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798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Ease of Security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174776" y="3833664"/>
            <a:ext cx="8910166" cy="6971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AU" sz="2800" dirty="0" err="1" smtClean="0">
                <a:latin typeface="Calibri"/>
                <a:cs typeface="Calibri"/>
              </a:rPr>
              <a:t>sqoop</a:t>
            </a:r>
            <a:r>
              <a:rPr lang="en-AU" sz="2800" dirty="0" smtClean="0">
                <a:latin typeface="Calibri"/>
                <a:cs typeface="Calibri"/>
              </a:rPr>
              <a:t> </a:t>
            </a:r>
            <a:r>
              <a:rPr lang="en-AU" sz="2800" dirty="0">
                <a:latin typeface="Calibri"/>
                <a:cs typeface="Calibri"/>
              </a:rPr>
              <a:t>import \ </a:t>
            </a:r>
          </a:p>
          <a:p>
            <a:pPr marL="0" indent="0" algn="l">
              <a:buNone/>
            </a:pPr>
            <a:r>
              <a:rPr lang="en-AU" sz="2800" dirty="0">
                <a:latin typeface="Calibri"/>
                <a:cs typeface="Calibri"/>
              </a:rPr>
              <a:t> </a:t>
            </a:r>
            <a:r>
              <a:rPr lang="en-AU" sz="2800" dirty="0" smtClean="0">
                <a:latin typeface="Calibri"/>
                <a:cs typeface="Calibri"/>
              </a:rPr>
              <a:t> -</a:t>
            </a:r>
            <a:r>
              <a:rPr lang="en-AU" sz="2800" dirty="0" err="1">
                <a:latin typeface="Calibri"/>
                <a:cs typeface="Calibri"/>
              </a:rPr>
              <a:t>Dmapred.child.java.opts</a:t>
            </a:r>
            <a:r>
              <a:rPr lang="en-AU" sz="2800" dirty="0" smtClean="0">
                <a:latin typeface="Calibri"/>
                <a:cs typeface="Calibri"/>
              </a:rPr>
              <a:t>="</a:t>
            </a:r>
            <a:r>
              <a:rPr lang="en-AU" sz="2800" dirty="0" err="1" smtClean="0">
                <a:latin typeface="Calibri"/>
                <a:cs typeface="Calibri"/>
              </a:rPr>
              <a:t>Djava.security.egd</a:t>
            </a:r>
            <a:r>
              <a:rPr lang="en-AU" sz="2800" dirty="0" smtClean="0">
                <a:latin typeface="Calibri"/>
                <a:cs typeface="Calibri"/>
              </a:rPr>
              <a:t>=file</a:t>
            </a:r>
            <a:r>
              <a:rPr lang="en-AU" sz="2800" dirty="0">
                <a:latin typeface="Calibri"/>
                <a:cs typeface="Calibri"/>
              </a:rPr>
              <a:t>:///</a:t>
            </a:r>
            <a:r>
              <a:rPr lang="en-AU" sz="2800" dirty="0" smtClean="0">
                <a:latin typeface="Calibri"/>
                <a:cs typeface="Calibri"/>
              </a:rPr>
              <a:t>dev/urandom“\</a:t>
            </a:r>
            <a:endParaRPr lang="en-AU" sz="2800" dirty="0">
              <a:latin typeface="Calibri"/>
              <a:cs typeface="Calibri"/>
            </a:endParaRPr>
          </a:p>
          <a:p>
            <a:pPr marL="0" indent="0" algn="l">
              <a:buNone/>
            </a:pPr>
            <a:r>
              <a:rPr lang="en-AU" sz="2800" dirty="0">
                <a:latin typeface="Calibri"/>
                <a:cs typeface="Calibri"/>
              </a:rPr>
              <a:t>  </a:t>
            </a:r>
            <a:r>
              <a:rPr lang="en-AU" sz="2800" dirty="0" smtClean="0">
                <a:latin typeface="Calibri"/>
                <a:cs typeface="Calibri"/>
              </a:rPr>
              <a:t>-</a:t>
            </a:r>
            <a:r>
              <a:rPr lang="en-AU" sz="2800" dirty="0" err="1">
                <a:latin typeface="Calibri"/>
                <a:cs typeface="Calibri"/>
              </a:rPr>
              <a:t>Ddfs.replication</a:t>
            </a:r>
            <a:r>
              <a:rPr lang="en-AU" sz="2800" dirty="0">
                <a:latin typeface="Calibri"/>
                <a:cs typeface="Calibri"/>
              </a:rPr>
              <a:t>=1 </a:t>
            </a:r>
            <a:r>
              <a:rPr lang="en-AU" sz="2800" dirty="0" smtClean="0">
                <a:latin typeface="Calibri"/>
                <a:cs typeface="Calibri"/>
              </a:rPr>
              <a:t>\</a:t>
            </a:r>
          </a:p>
          <a:p>
            <a:pPr marL="0" indent="0" algn="l">
              <a:buNone/>
            </a:pPr>
            <a:r>
              <a:rPr lang="en-AU" sz="2800" dirty="0">
                <a:latin typeface="Calibri"/>
                <a:cs typeface="Calibri"/>
              </a:rPr>
              <a:t> </a:t>
            </a:r>
            <a:r>
              <a:rPr lang="en-AU" sz="2800" dirty="0" smtClean="0">
                <a:latin typeface="Calibri"/>
                <a:cs typeface="Calibri"/>
              </a:rPr>
              <a:t> -</a:t>
            </a:r>
            <a:r>
              <a:rPr lang="en-AU" sz="2800" dirty="0" err="1">
                <a:latin typeface="Calibri"/>
                <a:cs typeface="Calibri"/>
              </a:rPr>
              <a:t>Dmapred.map.tasks.speculative.execution</a:t>
            </a:r>
            <a:r>
              <a:rPr lang="en-AU" sz="2800" dirty="0">
                <a:latin typeface="Calibri"/>
                <a:cs typeface="Calibri"/>
              </a:rPr>
              <a:t>=false  \</a:t>
            </a:r>
          </a:p>
          <a:p>
            <a:pPr marL="0" indent="0" algn="l">
              <a:buNone/>
            </a:pPr>
            <a:r>
              <a:rPr lang="en-AU" sz="2800" dirty="0">
                <a:latin typeface="Calibri"/>
                <a:cs typeface="Calibri"/>
              </a:rPr>
              <a:t>  </a:t>
            </a:r>
            <a:r>
              <a:rPr lang="en-AU" sz="2800" dirty="0" smtClean="0">
                <a:latin typeface="Calibri"/>
                <a:cs typeface="Calibri"/>
              </a:rPr>
              <a:t>--</a:t>
            </a:r>
            <a:r>
              <a:rPr lang="en-AU" sz="2800" dirty="0" err="1">
                <a:latin typeface="Calibri"/>
                <a:cs typeface="Calibri"/>
              </a:rPr>
              <a:t>num</a:t>
            </a:r>
            <a:r>
              <a:rPr lang="en-AU" sz="2800" dirty="0">
                <a:latin typeface="Calibri"/>
                <a:cs typeface="Calibri"/>
              </a:rPr>
              <a:t>-mappers 4 \</a:t>
            </a:r>
          </a:p>
          <a:p>
            <a:pPr marL="0" indent="0" algn="l">
              <a:buNone/>
            </a:pPr>
            <a:r>
              <a:rPr lang="en-AU" sz="2800" dirty="0">
                <a:latin typeface="Calibri"/>
                <a:cs typeface="Calibri"/>
              </a:rPr>
              <a:t>  </a:t>
            </a:r>
            <a:r>
              <a:rPr lang="en-AU" sz="2800" dirty="0" smtClean="0">
                <a:latin typeface="Calibri"/>
                <a:cs typeface="Calibri"/>
              </a:rPr>
              <a:t>--</a:t>
            </a:r>
            <a:r>
              <a:rPr lang="en-AU" sz="2800" dirty="0">
                <a:latin typeface="Calibri"/>
                <a:cs typeface="Calibri"/>
              </a:rPr>
              <a:t>hive-import </a:t>
            </a:r>
            <a:r>
              <a:rPr lang="en-AU" sz="2800" dirty="0" smtClean="0">
                <a:latin typeface="Calibri"/>
                <a:cs typeface="Calibri"/>
              </a:rPr>
              <a:t>-</a:t>
            </a:r>
            <a:r>
              <a:rPr lang="en-AU" sz="2800" dirty="0">
                <a:latin typeface="Calibri"/>
                <a:cs typeface="Calibri"/>
              </a:rPr>
              <a:t>-hive-table CUSTOMERS --create-hive-table \</a:t>
            </a:r>
          </a:p>
          <a:p>
            <a:pPr marL="0" indent="0" algn="l">
              <a:buNone/>
            </a:pPr>
            <a:r>
              <a:rPr lang="en-AU" sz="2800" dirty="0">
                <a:latin typeface="Calibri"/>
                <a:cs typeface="Calibri"/>
              </a:rPr>
              <a:t>  </a:t>
            </a:r>
            <a:r>
              <a:rPr lang="en-AU" sz="2800" dirty="0" smtClean="0">
                <a:latin typeface="Calibri"/>
                <a:cs typeface="Calibri"/>
              </a:rPr>
              <a:t>--</a:t>
            </a:r>
            <a:r>
              <a:rPr lang="en-AU" sz="2800" dirty="0">
                <a:latin typeface="Calibri"/>
                <a:cs typeface="Calibri"/>
              </a:rPr>
              <a:t>connect </a:t>
            </a:r>
            <a:r>
              <a:rPr lang="en-AU" sz="2800" dirty="0" err="1">
                <a:latin typeface="Calibri"/>
                <a:cs typeface="Calibri"/>
              </a:rPr>
              <a:t>jdbc:oracle:thin</a:t>
            </a:r>
            <a:r>
              <a:rPr lang="en-AU" sz="2800" dirty="0">
                <a:latin typeface="Calibri"/>
                <a:cs typeface="Calibri"/>
              </a:rPr>
              <a:t>:@//localhost:1521/g12c \</a:t>
            </a:r>
          </a:p>
          <a:p>
            <a:pPr marL="0" indent="0" algn="l">
              <a:buNone/>
            </a:pPr>
            <a:r>
              <a:rPr lang="en-AU" sz="2800" dirty="0">
                <a:latin typeface="Calibri"/>
                <a:cs typeface="Calibri"/>
              </a:rPr>
              <a:t>  </a:t>
            </a:r>
            <a:r>
              <a:rPr lang="en-AU" sz="2800" dirty="0" smtClean="0">
                <a:latin typeface="Calibri"/>
                <a:cs typeface="Calibri"/>
              </a:rPr>
              <a:t>--</a:t>
            </a:r>
            <a:r>
              <a:rPr lang="en-AU" sz="2800" dirty="0">
                <a:latin typeface="Calibri"/>
                <a:cs typeface="Calibri"/>
              </a:rPr>
              <a:t>username OPSG --password </a:t>
            </a:r>
            <a:r>
              <a:rPr lang="en-AU" sz="2800" dirty="0" err="1">
                <a:latin typeface="Calibri"/>
                <a:cs typeface="Calibri"/>
              </a:rPr>
              <a:t>opsg</a:t>
            </a:r>
            <a:r>
              <a:rPr lang="en-AU" sz="2800" dirty="0">
                <a:latin typeface="Calibri"/>
                <a:cs typeface="Calibri"/>
              </a:rPr>
              <a:t> --table OPSG.CUSTOMERS \</a:t>
            </a:r>
          </a:p>
          <a:p>
            <a:pPr marL="0" indent="0" algn="l">
              <a:buNone/>
            </a:pPr>
            <a:r>
              <a:rPr lang="en-AU" sz="2800" dirty="0">
                <a:latin typeface="Calibri"/>
                <a:cs typeface="Calibri"/>
              </a:rPr>
              <a:t>  </a:t>
            </a:r>
            <a:r>
              <a:rPr lang="en-AU" sz="2800" dirty="0" smtClean="0">
                <a:latin typeface="Calibri"/>
                <a:cs typeface="Calibri"/>
              </a:rPr>
              <a:t>--</a:t>
            </a:r>
            <a:r>
              <a:rPr lang="en-AU" sz="2800" dirty="0">
                <a:latin typeface="Calibri"/>
                <a:cs typeface="Calibri"/>
              </a:rPr>
              <a:t>target-</a:t>
            </a:r>
            <a:r>
              <a:rPr lang="en-AU" sz="2800" dirty="0" err="1">
                <a:latin typeface="Calibri"/>
                <a:cs typeface="Calibri"/>
              </a:rPr>
              <a:t>dir</a:t>
            </a:r>
            <a:r>
              <a:rPr lang="en-AU" sz="2800" dirty="0">
                <a:latin typeface="Calibri"/>
                <a:cs typeface="Calibri"/>
              </a:rPr>
              <a:t> CUSTOMERS.CUSTOMERS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3488144" y="3041576"/>
            <a:ext cx="9649072" cy="8064896"/>
          </a:xfrm>
          <a:prstGeom prst="rect">
            <a:avLst/>
          </a:prstGeom>
          <a:noFill/>
          <a:ln w="1016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58752" y="3041576"/>
            <a:ext cx="9649072" cy="8064896"/>
          </a:xfrm>
          <a:prstGeom prst="rect">
            <a:avLst/>
          </a:prstGeom>
          <a:noFill/>
          <a:ln w="1016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1080" y="2033464"/>
            <a:ext cx="27653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Calibri"/>
                <a:cs typeface="Calibri"/>
              </a:rPr>
              <a:t>Sqoop</a:t>
            </a:r>
            <a:r>
              <a:rPr lang="en-US" sz="6000" b="1" dirty="0" smtClean="0">
                <a:latin typeface="Calibri"/>
                <a:cs typeface="Calibri"/>
              </a:rPr>
              <a:t> 1</a:t>
            </a:r>
            <a:endParaRPr lang="en-US" sz="6000" b="1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32560" y="2033464"/>
            <a:ext cx="27653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Calibri"/>
                <a:cs typeface="Calibri"/>
              </a:rPr>
              <a:t>Sqoop</a:t>
            </a:r>
            <a:r>
              <a:rPr lang="en-US" sz="6000" b="1" dirty="0" smtClean="0">
                <a:latin typeface="Calibri"/>
                <a:cs typeface="Calibri"/>
              </a:rPr>
              <a:t> 2</a:t>
            </a:r>
            <a:endParaRPr lang="en-US" sz="6000" b="1" dirty="0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11080" y="9162256"/>
            <a:ext cx="2736304" cy="648072"/>
          </a:xfrm>
          <a:prstGeom prst="rect">
            <a:avLst/>
          </a:prstGeom>
          <a:noFill/>
          <a:ln w="1270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Document 5"/>
          <p:cNvSpPr/>
          <p:nvPr/>
        </p:nvSpPr>
        <p:spPr bwMode="auto">
          <a:xfrm>
            <a:off x="17016536" y="4409728"/>
            <a:ext cx="1728192" cy="1944216"/>
          </a:xfrm>
          <a:prstGeom prst="flowChartDocument">
            <a:avLst/>
          </a:prstGeom>
          <a:solidFill>
            <a:srgbClr val="00447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Document 12"/>
          <p:cNvSpPr/>
          <p:nvPr/>
        </p:nvSpPr>
        <p:spPr bwMode="auto">
          <a:xfrm>
            <a:off x="17168936" y="4562128"/>
            <a:ext cx="1728192" cy="1944216"/>
          </a:xfrm>
          <a:prstGeom prst="flowChartDocument">
            <a:avLst/>
          </a:prstGeom>
          <a:solidFill>
            <a:srgbClr val="6600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Document 13"/>
          <p:cNvSpPr/>
          <p:nvPr/>
        </p:nvSpPr>
        <p:spPr bwMode="auto">
          <a:xfrm>
            <a:off x="17321336" y="4714528"/>
            <a:ext cx="1728192" cy="1944216"/>
          </a:xfrm>
          <a:prstGeom prst="flowChartDocument">
            <a:avLst/>
          </a:prstGeom>
          <a:solidFill>
            <a:srgbClr val="008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Document 14"/>
          <p:cNvSpPr/>
          <p:nvPr/>
        </p:nvSpPr>
        <p:spPr bwMode="auto">
          <a:xfrm>
            <a:off x="17473736" y="4866928"/>
            <a:ext cx="1728192" cy="1944216"/>
          </a:xfrm>
          <a:prstGeom prst="flowChartDocument">
            <a:avLst/>
          </a:prstGeom>
          <a:solidFill>
            <a:srgbClr val="8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Document 15"/>
          <p:cNvSpPr/>
          <p:nvPr/>
        </p:nvSpPr>
        <p:spPr bwMode="auto">
          <a:xfrm>
            <a:off x="17626136" y="5019328"/>
            <a:ext cx="1728192" cy="1944216"/>
          </a:xfrm>
          <a:prstGeom prst="flowChartDocument">
            <a:avLst/>
          </a:prstGeom>
          <a:solidFill>
            <a:srgbClr val="00447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Document 16"/>
          <p:cNvSpPr/>
          <p:nvPr/>
        </p:nvSpPr>
        <p:spPr bwMode="auto">
          <a:xfrm>
            <a:off x="17778536" y="5171728"/>
            <a:ext cx="1728192" cy="1944216"/>
          </a:xfrm>
          <a:prstGeom prst="flowChartDocument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Document 17"/>
          <p:cNvSpPr/>
          <p:nvPr/>
        </p:nvSpPr>
        <p:spPr bwMode="auto">
          <a:xfrm>
            <a:off x="17930936" y="5324128"/>
            <a:ext cx="1728192" cy="1944216"/>
          </a:xfrm>
          <a:prstGeom prst="flowChartDocument">
            <a:avLst/>
          </a:prstGeom>
          <a:solidFill>
            <a:srgbClr val="FF66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04168" y="7722096"/>
            <a:ext cx="9289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Calibri"/>
                <a:cs typeface="Calibri"/>
              </a:rPr>
              <a:t>Role</a:t>
            </a:r>
            <a:r>
              <a:rPr lang="en-US" sz="4000" dirty="0">
                <a:latin typeface="Calibri"/>
                <a:cs typeface="Calibri"/>
              </a:rPr>
              <a:t>-based access </a:t>
            </a:r>
            <a:r>
              <a:rPr lang="en-US" sz="4000" dirty="0" smtClean="0">
                <a:latin typeface="Calibri"/>
                <a:cs typeface="Calibri"/>
              </a:rPr>
              <a:t>to connection objects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latin typeface="Calibri"/>
                <a:cs typeface="Calibri"/>
              </a:rPr>
              <a:t>P</a:t>
            </a:r>
            <a:r>
              <a:rPr lang="en-US" sz="4000" dirty="0" smtClean="0">
                <a:latin typeface="Calibri"/>
                <a:cs typeface="Calibri"/>
              </a:rPr>
              <a:t>revents </a:t>
            </a:r>
            <a:r>
              <a:rPr lang="en-US" sz="4000" dirty="0">
                <a:latin typeface="Calibri"/>
                <a:cs typeface="Calibri"/>
              </a:rPr>
              <a:t>misuse and </a:t>
            </a:r>
            <a:r>
              <a:rPr lang="en-US" sz="4000" dirty="0" smtClean="0">
                <a:latin typeface="Calibri"/>
                <a:cs typeface="Calibri"/>
              </a:rPr>
              <a:t>abuse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latin typeface="Calibri"/>
                <a:cs typeface="Calibri"/>
              </a:rPr>
              <a:t>Administrators </a:t>
            </a:r>
            <a:r>
              <a:rPr lang="en-US" sz="4000" dirty="0" smtClean="0">
                <a:latin typeface="Calibri"/>
                <a:cs typeface="Calibri"/>
              </a:rPr>
              <a:t>create, edit, delete</a:t>
            </a:r>
            <a:endParaRPr lang="en-US" sz="4000" dirty="0">
              <a:latin typeface="Calibri"/>
              <a:cs typeface="Calibri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Calibri"/>
                <a:cs typeface="Calibri"/>
              </a:rPr>
              <a:t>Operators use</a:t>
            </a:r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115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Ease of Extensibility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3488144" y="3041576"/>
            <a:ext cx="9649072" cy="8064896"/>
          </a:xfrm>
          <a:prstGeom prst="rect">
            <a:avLst/>
          </a:prstGeom>
          <a:noFill/>
          <a:ln w="1016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58752" y="3041576"/>
            <a:ext cx="9649072" cy="8064896"/>
          </a:xfrm>
          <a:prstGeom prst="rect">
            <a:avLst/>
          </a:prstGeom>
          <a:noFill/>
          <a:ln w="1016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effectLst/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1080" y="2033464"/>
            <a:ext cx="27653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Calibri"/>
                <a:cs typeface="Calibri"/>
              </a:rPr>
              <a:t>Sqoop</a:t>
            </a:r>
            <a:r>
              <a:rPr lang="en-US" sz="6000" b="1" dirty="0" smtClean="0">
                <a:latin typeface="Calibri"/>
                <a:cs typeface="Calibri"/>
              </a:rPr>
              <a:t> 1</a:t>
            </a:r>
            <a:endParaRPr lang="en-US" sz="6000" b="1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32560" y="2033464"/>
            <a:ext cx="27653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Calibri"/>
                <a:cs typeface="Calibri"/>
              </a:rPr>
              <a:t>Sqoop</a:t>
            </a:r>
            <a:r>
              <a:rPr lang="en-US" sz="6000" b="1" dirty="0" smtClean="0">
                <a:latin typeface="Calibri"/>
                <a:cs typeface="Calibri"/>
              </a:rPr>
              <a:t> 2</a:t>
            </a:r>
            <a:endParaRPr lang="en-US" sz="6000" b="1" dirty="0">
              <a:latin typeface="Calibri"/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423" y="5777880"/>
            <a:ext cx="2784309" cy="20882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888" y="5921896"/>
            <a:ext cx="1969046" cy="1872208"/>
          </a:xfrm>
          <a:prstGeom prst="rect">
            <a:avLst/>
          </a:prstGeom>
        </p:spPr>
      </p:pic>
      <p:sp>
        <p:nvSpPr>
          <p:cNvPr id="23" name="Left-Right Arrow 22"/>
          <p:cNvSpPr/>
          <p:nvPr/>
        </p:nvSpPr>
        <p:spPr bwMode="auto">
          <a:xfrm>
            <a:off x="4703168" y="6425952"/>
            <a:ext cx="2088232" cy="940360"/>
          </a:xfrm>
          <a:prstGeom prst="leftRightArrow">
            <a:avLst/>
          </a:prstGeom>
          <a:solidFill>
            <a:srgbClr val="00447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329535" y="8298160"/>
            <a:ext cx="4775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Calibri"/>
                <a:cs typeface="Calibri"/>
              </a:rPr>
              <a:t>Tight Coupling</a:t>
            </a:r>
            <a:endParaRPr lang="en-US" sz="6000" b="1" dirty="0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60152" y="3977680"/>
            <a:ext cx="95770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>
              <a:buFont typeface="Arial"/>
              <a:buChar char="•"/>
            </a:pPr>
            <a:r>
              <a:rPr lang="en-US" sz="6000" dirty="0" smtClean="0">
                <a:latin typeface="Calibri"/>
                <a:cs typeface="Calibri"/>
              </a:rPr>
              <a:t>Connectors fetch </a:t>
            </a:r>
            <a:r>
              <a:rPr lang="en-US" sz="6000" dirty="0">
                <a:latin typeface="Calibri"/>
                <a:cs typeface="Calibri"/>
              </a:rPr>
              <a:t>and </a:t>
            </a:r>
            <a:r>
              <a:rPr lang="en-US" sz="6000" dirty="0" smtClean="0">
                <a:latin typeface="Calibri"/>
                <a:cs typeface="Calibri"/>
              </a:rPr>
              <a:t>store data </a:t>
            </a:r>
            <a:r>
              <a:rPr lang="en-US" sz="6000" dirty="0">
                <a:latin typeface="Calibri"/>
                <a:cs typeface="Calibri"/>
              </a:rPr>
              <a:t>from </a:t>
            </a:r>
            <a:r>
              <a:rPr lang="en-US" sz="6000" dirty="0" err="1" smtClean="0">
                <a:latin typeface="Calibri"/>
                <a:cs typeface="Calibri"/>
              </a:rPr>
              <a:t>db</a:t>
            </a:r>
            <a:endParaRPr lang="en-US" sz="6000" dirty="0">
              <a:latin typeface="Calibri"/>
              <a:cs typeface="Calibri"/>
            </a:endParaRPr>
          </a:p>
          <a:p>
            <a:pPr marL="857250" indent="-857250" algn="l">
              <a:buFont typeface="Arial"/>
              <a:buChar char="•"/>
            </a:pPr>
            <a:r>
              <a:rPr lang="en-US" sz="6000" dirty="0" smtClean="0">
                <a:latin typeface="Calibri"/>
                <a:cs typeface="Calibri"/>
              </a:rPr>
              <a:t>Framework </a:t>
            </a:r>
            <a:r>
              <a:rPr lang="en-US" sz="6000" dirty="0">
                <a:latin typeface="Calibri"/>
                <a:cs typeface="Calibri"/>
              </a:rPr>
              <a:t>handles serialization, format conversion, </a:t>
            </a:r>
            <a:r>
              <a:rPr lang="en-US" sz="6000" dirty="0" smtClean="0">
                <a:latin typeface="Calibri"/>
                <a:cs typeface="Calibri"/>
              </a:rPr>
              <a:t>integration</a:t>
            </a:r>
            <a:endParaRPr lang="en-US" sz="6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733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Sqoop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ulk data transfer tool between external structured </a:t>
            </a:r>
            <a:r>
              <a:rPr lang="en-US" dirty="0" err="1" smtClean="0"/>
              <a:t>datastores</a:t>
            </a:r>
            <a:r>
              <a:rPr lang="en-US" dirty="0" smtClean="0"/>
              <a:t> and </a:t>
            </a:r>
            <a:r>
              <a:rPr lang="en-US" dirty="0" err="1" smtClean="0"/>
              <a:t>Hadoop</a:t>
            </a:r>
            <a:endParaRPr lang="en-US" dirty="0" smtClean="0"/>
          </a:p>
          <a:p>
            <a:pPr marL="419100" lvl="1" indent="0">
              <a:buNone/>
            </a:pPr>
            <a:endParaRPr lang="en-US" dirty="0" smtClean="0"/>
          </a:p>
          <a:p>
            <a:r>
              <a:rPr lang="en-US" dirty="0" err="1" smtClean="0"/>
              <a:t>Sqoop</a:t>
            </a:r>
            <a:r>
              <a:rPr lang="en-US" dirty="0" smtClean="0"/>
              <a:t> 1.4.5 now with a --direct parameter option for Oracle</a:t>
            </a:r>
          </a:p>
          <a:p>
            <a:pPr lvl="1"/>
            <a:r>
              <a:rPr lang="en-US" dirty="0" smtClean="0"/>
              <a:t>5x-20x performance improvement on Oracle table imports</a:t>
            </a:r>
          </a:p>
          <a:p>
            <a:pPr marL="419100" lvl="1" indent="0">
              <a:buNone/>
            </a:pPr>
            <a:endParaRPr lang="en-US" dirty="0" smtClean="0"/>
          </a:p>
          <a:p>
            <a:r>
              <a:rPr lang="en-US" dirty="0" err="1" smtClean="0"/>
              <a:t>Sqoop</a:t>
            </a:r>
            <a:r>
              <a:rPr lang="en-US" dirty="0" smtClean="0"/>
              <a:t> 2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ase of use, security, extensibility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7213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12" y="1745432"/>
            <a:ext cx="23134637" cy="11426825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 smtClean="0">
                <a:latin typeface="Calibri"/>
                <a:cs typeface="Calibri"/>
              </a:rPr>
              <a:t>Guy </a:t>
            </a:r>
            <a:r>
              <a:rPr lang="en-US" sz="6000" b="1" dirty="0">
                <a:latin typeface="Calibri"/>
                <a:cs typeface="Calibri"/>
              </a:rPr>
              <a:t>Harrison </a:t>
            </a:r>
            <a:r>
              <a:rPr lang="en-US" sz="6000" i="1" dirty="0">
                <a:latin typeface="Calibri"/>
                <a:cs typeface="Calibri"/>
              </a:rPr>
              <a:t>@</a:t>
            </a:r>
            <a:r>
              <a:rPr lang="en-US" sz="6000" i="1" dirty="0" err="1" smtClean="0">
                <a:latin typeface="Calibri"/>
                <a:cs typeface="Calibri"/>
              </a:rPr>
              <a:t>guyharrison</a:t>
            </a:r>
            <a:r>
              <a:rPr lang="en-US" sz="6000" dirty="0">
                <a:latin typeface="Calibri"/>
                <a:cs typeface="Calibri"/>
              </a:rPr>
              <a:t>	</a:t>
            </a:r>
            <a:endParaRPr lang="en-US" sz="60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6000" b="1" dirty="0" smtClean="0">
                <a:latin typeface="Calibri"/>
                <a:cs typeface="Calibri"/>
              </a:rPr>
              <a:t>David </a:t>
            </a:r>
            <a:r>
              <a:rPr lang="en-US" sz="6000" b="1" dirty="0">
                <a:latin typeface="Calibri"/>
                <a:cs typeface="Calibri"/>
              </a:rPr>
              <a:t>Robson </a:t>
            </a:r>
            <a:r>
              <a:rPr lang="en-US" sz="6000" i="1" dirty="0">
                <a:latin typeface="Calibri"/>
                <a:cs typeface="Calibri"/>
              </a:rPr>
              <a:t>@</a:t>
            </a:r>
            <a:r>
              <a:rPr lang="en-US" sz="6000" i="1" dirty="0" smtClean="0">
                <a:latin typeface="Calibri"/>
                <a:cs typeface="Calibri"/>
              </a:rPr>
              <a:t>DavidR021</a:t>
            </a:r>
            <a:r>
              <a:rPr lang="en-US" sz="6000" dirty="0" smtClean="0">
                <a:latin typeface="Calibri"/>
                <a:cs typeface="Calibri"/>
              </a:rPr>
              <a:t>	</a:t>
            </a:r>
          </a:p>
          <a:p>
            <a:pPr marL="0" indent="0">
              <a:buNone/>
            </a:pPr>
            <a:r>
              <a:rPr lang="en-US" sz="6000" b="1" dirty="0" smtClean="0">
                <a:latin typeface="Calibri"/>
                <a:cs typeface="Calibri"/>
              </a:rPr>
              <a:t>Kate </a:t>
            </a:r>
            <a:r>
              <a:rPr lang="en-US" sz="6000" b="1" dirty="0">
                <a:latin typeface="Calibri"/>
                <a:cs typeface="Calibri"/>
              </a:rPr>
              <a:t>Ting </a:t>
            </a:r>
            <a:r>
              <a:rPr lang="en-US" sz="6000" i="1" dirty="0">
                <a:latin typeface="Calibri"/>
                <a:cs typeface="Calibri"/>
              </a:rPr>
              <a:t>@</a:t>
            </a:r>
            <a:r>
              <a:rPr lang="en-US" sz="6000" i="1" dirty="0" err="1" smtClean="0">
                <a:latin typeface="Calibri"/>
                <a:cs typeface="Calibri"/>
              </a:rPr>
              <a:t>kate_ting</a:t>
            </a:r>
            <a:endParaRPr lang="en-US" sz="6000" i="1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6000" i="1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6000" dirty="0">
                <a:latin typeface="Calibri"/>
                <a:cs typeface="Calibri"/>
              </a:rPr>
              <a:t>	</a:t>
            </a:r>
            <a:r>
              <a:rPr lang="en-US" sz="6000" dirty="0" smtClean="0">
                <a:latin typeface="Calibri"/>
                <a:cs typeface="Calibri"/>
              </a:rPr>
              <a:t>	Visit </a:t>
            </a:r>
            <a:r>
              <a:rPr lang="en-US" sz="6000" b="1" dirty="0">
                <a:latin typeface="Calibri"/>
                <a:cs typeface="Calibri"/>
              </a:rPr>
              <a:t>Dell</a:t>
            </a:r>
            <a:r>
              <a:rPr lang="en-US" sz="6000" dirty="0">
                <a:latin typeface="Calibri"/>
                <a:cs typeface="Calibri"/>
              </a:rPr>
              <a:t> at Booth #102 </a:t>
            </a:r>
          </a:p>
          <a:p>
            <a:pPr marL="0" indent="0">
              <a:buNone/>
            </a:pPr>
            <a:r>
              <a:rPr lang="en-US" sz="6000" dirty="0" smtClean="0">
                <a:latin typeface="Calibri"/>
                <a:cs typeface="Calibri"/>
              </a:rPr>
              <a:t>		Visit </a:t>
            </a:r>
            <a:r>
              <a:rPr lang="en-US" sz="6000" b="1" dirty="0" err="1" smtClean="0">
                <a:latin typeface="Calibri"/>
                <a:cs typeface="Calibri"/>
              </a:rPr>
              <a:t>Cloudera</a:t>
            </a:r>
            <a:r>
              <a:rPr lang="en-US" sz="6000" dirty="0" smtClean="0">
                <a:latin typeface="Calibri"/>
                <a:cs typeface="Calibri"/>
              </a:rPr>
              <a:t> </a:t>
            </a:r>
            <a:r>
              <a:rPr lang="en-US" sz="6000" dirty="0">
                <a:latin typeface="Calibri"/>
                <a:cs typeface="Calibri"/>
              </a:rPr>
              <a:t>at </a:t>
            </a:r>
            <a:r>
              <a:rPr lang="en-US" sz="6000" dirty="0" smtClean="0">
                <a:latin typeface="Calibri"/>
                <a:cs typeface="Calibri"/>
              </a:rPr>
              <a:t>Booth </a:t>
            </a:r>
            <a:r>
              <a:rPr lang="en-US" sz="6000" dirty="0">
                <a:latin typeface="Calibri"/>
                <a:cs typeface="Calibri"/>
              </a:rPr>
              <a:t>#</a:t>
            </a:r>
            <a:r>
              <a:rPr lang="en-US" sz="6000" dirty="0" smtClean="0">
                <a:latin typeface="Calibri"/>
                <a:cs typeface="Calibri"/>
              </a:rPr>
              <a:t>305</a:t>
            </a:r>
          </a:p>
          <a:p>
            <a:pPr marL="0" indent="0">
              <a:buNone/>
            </a:pPr>
            <a:endParaRPr lang="en-US" sz="60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6000" b="1" dirty="0" smtClean="0">
                <a:latin typeface="Calibri"/>
                <a:cs typeface="Calibri"/>
              </a:rPr>
              <a:t>			</a:t>
            </a:r>
            <a:r>
              <a:rPr lang="en-US" sz="6000" b="1" dirty="0">
                <a:latin typeface="Calibri"/>
                <a:cs typeface="Calibri"/>
              </a:rPr>
              <a:t>	Book Signing</a:t>
            </a:r>
            <a:r>
              <a:rPr lang="en-US" sz="6000" dirty="0">
                <a:latin typeface="Calibri"/>
                <a:cs typeface="Calibri"/>
              </a:rPr>
              <a:t>: </a:t>
            </a:r>
            <a:r>
              <a:rPr lang="en-US" sz="6000" dirty="0" smtClean="0">
                <a:latin typeface="Calibri"/>
                <a:cs typeface="Calibri"/>
              </a:rPr>
              <a:t>Today @ </a:t>
            </a:r>
            <a:r>
              <a:rPr lang="en-US" sz="6000" dirty="0">
                <a:latin typeface="Calibri"/>
                <a:cs typeface="Calibri"/>
              </a:rPr>
              <a:t>3:</a:t>
            </a:r>
            <a:r>
              <a:rPr lang="en-US" sz="6000" dirty="0" smtClean="0">
                <a:latin typeface="Calibri"/>
                <a:cs typeface="Calibri"/>
              </a:rPr>
              <a:t>15pm</a:t>
            </a:r>
          </a:p>
          <a:p>
            <a:pPr marL="0" indent="0">
              <a:buNone/>
            </a:pPr>
            <a:r>
              <a:rPr lang="en-US" sz="6000" b="1" dirty="0">
                <a:latin typeface="Calibri"/>
                <a:cs typeface="Calibri"/>
              </a:rPr>
              <a:t>	</a:t>
            </a:r>
            <a:r>
              <a:rPr lang="en-US" sz="6000" b="1" dirty="0" smtClean="0">
                <a:latin typeface="Calibri"/>
                <a:cs typeface="Calibri"/>
              </a:rPr>
              <a:t>			Office </a:t>
            </a:r>
            <a:r>
              <a:rPr lang="en-US" sz="6000" b="1" dirty="0">
                <a:latin typeface="Calibri"/>
                <a:cs typeface="Calibri"/>
              </a:rPr>
              <a:t>Hours</a:t>
            </a:r>
            <a:r>
              <a:rPr lang="en-US" sz="6000" dirty="0">
                <a:latin typeface="Calibri"/>
                <a:cs typeface="Calibri"/>
              </a:rPr>
              <a:t>: </a:t>
            </a:r>
            <a:r>
              <a:rPr lang="en-US" sz="6000" dirty="0" smtClean="0">
                <a:latin typeface="Calibri"/>
                <a:cs typeface="Calibri"/>
              </a:rPr>
              <a:t>Tomorrow @ </a:t>
            </a:r>
            <a:r>
              <a:rPr lang="en-US" sz="6000" dirty="0">
                <a:latin typeface="Calibri"/>
                <a:cs typeface="Calibri"/>
              </a:rPr>
              <a:t>11am</a:t>
            </a:r>
          </a:p>
          <a:p>
            <a:pPr marL="0" indent="0">
              <a:buNone/>
            </a:pPr>
            <a:r>
              <a:rPr lang="en-US" sz="6000" b="1" dirty="0">
                <a:latin typeface="Calibri"/>
                <a:cs typeface="Calibri"/>
              </a:rPr>
              <a:t>	</a:t>
            </a:r>
            <a:r>
              <a:rPr lang="en-US" sz="6000" b="1" dirty="0" smtClean="0">
                <a:latin typeface="Calibri"/>
                <a:cs typeface="Calibri"/>
              </a:rPr>
              <a:t>			</a:t>
            </a:r>
            <a:r>
              <a:rPr lang="en-US" sz="6000" dirty="0" smtClean="0">
                <a:latin typeface="Calibri"/>
                <a:cs typeface="Calibri"/>
              </a:rPr>
              <a:t>				</a:t>
            </a:r>
          </a:p>
          <a:p>
            <a:pPr marL="0" indent="0">
              <a:buNone/>
            </a:pPr>
            <a:r>
              <a:rPr lang="en-US" sz="6000" dirty="0">
                <a:latin typeface="Calibri"/>
                <a:cs typeface="Calibri"/>
              </a:rPr>
              <a:t>	</a:t>
            </a:r>
            <a:r>
              <a:rPr lang="en-US" sz="6000" dirty="0" smtClean="0">
                <a:latin typeface="Calibri"/>
                <a:cs typeface="Calibri"/>
              </a:rPr>
              <a:t>					</a:t>
            </a:r>
            <a:endParaRPr lang="en-US" sz="60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8602" y="2105472"/>
            <a:ext cx="7354475" cy="96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34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04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RDBMS and Hadoop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8" y="2293938"/>
            <a:ext cx="9918278" cy="9177337"/>
          </a:xfrm>
        </p:spPr>
        <p:txBody>
          <a:bodyPr/>
          <a:lstStyle/>
          <a:p>
            <a:r>
              <a:rPr lang="en-AU" dirty="0" smtClean="0"/>
              <a:t>The relational database reigned supreme for more than two decades</a:t>
            </a:r>
          </a:p>
          <a:p>
            <a:r>
              <a:rPr lang="en-AU" dirty="0" smtClean="0"/>
              <a:t>Hadoop and other non-relational tools have overthrown that hegemony </a:t>
            </a:r>
          </a:p>
          <a:p>
            <a:r>
              <a:rPr lang="en-AU" dirty="0" smtClean="0"/>
              <a:t>We are unlikely to return to a “one size fits all” model based on Hadoop</a:t>
            </a:r>
          </a:p>
          <a:p>
            <a:pPr lvl="1"/>
            <a:r>
              <a:rPr lang="en-AU" dirty="0" smtClean="0"/>
              <a:t>Though some will try </a:t>
            </a:r>
            <a:r>
              <a:rPr lang="en-AU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AU" dirty="0" smtClean="0">
                <a:sym typeface="Wingdings" panose="05000000000000000000" pitchFamily="2" charset="2"/>
              </a:rPr>
              <a:t>For the foreseeable future, enterprise information architectures will include relational and non-relational stores</a:t>
            </a:r>
            <a:endParaRPr lang="en-AU" dirty="0"/>
          </a:p>
        </p:txBody>
      </p:sp>
      <p:pic>
        <p:nvPicPr>
          <p:cNvPr id="1028" name="Picture 4" descr="C:\Users\gharriso\AppData\Local\Temp\SNAGHTML2aea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824" y="2465512"/>
            <a:ext cx="13495069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Scenarios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8" y="2293938"/>
            <a:ext cx="7686030" cy="9177337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AU" dirty="0" smtClean="0"/>
              <a:t>We need to access RDBMS to make sense of Hadoop data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4856296" y="5791200"/>
            <a:ext cx="2952328" cy="4968552"/>
          </a:xfrm>
          <a:prstGeom prst="rect">
            <a:avLst/>
          </a:prstGeom>
          <a:solidFill>
            <a:srgbClr val="00447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HDFS</a:t>
            </a:r>
            <a:endParaRPr kumimoji="0" lang="en-A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Snip and Round Single Corner Rectangle 8"/>
          <p:cNvSpPr/>
          <p:nvPr/>
        </p:nvSpPr>
        <p:spPr bwMode="auto">
          <a:xfrm>
            <a:off x="14856296" y="2766851"/>
            <a:ext cx="2952328" cy="1233054"/>
          </a:xfrm>
          <a:prstGeom prst="snipRoundRect">
            <a:avLst/>
          </a:prstGeom>
          <a:solidFill>
            <a:srgbClr val="00447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Analytic output</a:t>
            </a:r>
            <a:endParaRPr kumimoji="0" lang="en-A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Flowchart: Multidocument 9"/>
          <p:cNvSpPr/>
          <p:nvPr/>
        </p:nvSpPr>
        <p:spPr bwMode="auto">
          <a:xfrm>
            <a:off x="9383688" y="7650088"/>
            <a:ext cx="2952328" cy="1858888"/>
          </a:xfrm>
          <a:prstGeom prst="flowChartMultidocument">
            <a:avLst/>
          </a:prstGeom>
          <a:solidFill>
            <a:srgbClr val="00447C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Weblogs</a:t>
            </a:r>
            <a:endParaRPr kumimoji="0" lang="en-A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Can 11"/>
          <p:cNvSpPr/>
          <p:nvPr/>
        </p:nvSpPr>
        <p:spPr bwMode="auto">
          <a:xfrm>
            <a:off x="20328904" y="5791200"/>
            <a:ext cx="2923506" cy="4968552"/>
          </a:xfrm>
          <a:prstGeom prst="can">
            <a:avLst>
              <a:gd name="adj" fmla="val 14098"/>
            </a:avLst>
          </a:prstGeom>
          <a:solidFill>
            <a:srgbClr val="00447C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/>
                <a:cs typeface="ＭＳ Ｐゴシック"/>
              </a:rPr>
              <a:t>RDBMS</a:t>
            </a:r>
          </a:p>
        </p:txBody>
      </p:sp>
      <p:sp>
        <p:nvSpPr>
          <p:cNvPr id="13" name="Flowchart: Internal Storage 12"/>
          <p:cNvSpPr/>
          <p:nvPr/>
        </p:nvSpPr>
        <p:spPr bwMode="auto">
          <a:xfrm>
            <a:off x="20750700" y="7802563"/>
            <a:ext cx="2079914" cy="945826"/>
          </a:xfrm>
          <a:prstGeom prst="flowChartInternalStorag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sz="32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Products</a:t>
            </a:r>
            <a:endParaRPr lang="en-AU" sz="3200" dirty="0">
              <a:solidFill>
                <a:schemeClr val="bg1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336016" y="8225358"/>
            <a:ext cx="2520280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3"/>
          </p:cNvCxnSpPr>
          <p:nvPr/>
        </p:nvCxnSpPr>
        <p:spPr>
          <a:xfrm flipH="1">
            <a:off x="17808624" y="8275476"/>
            <a:ext cx="2942076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9" idx="1"/>
          </p:cNvCxnSpPr>
          <p:nvPr/>
        </p:nvCxnSpPr>
        <p:spPr>
          <a:xfrm flipV="1">
            <a:off x="16332460" y="3999905"/>
            <a:ext cx="0" cy="1791296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552598" y="763905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libri" panose="020F0502020204030204" pitchFamily="34" charset="0"/>
              </a:rPr>
              <a:t>Flume</a:t>
            </a:r>
            <a:endParaRPr lang="en-AU" sz="2800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093022" y="7540953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libri" panose="020F0502020204030204" pitchFamily="34" charset="0"/>
              </a:rPr>
              <a:t>SQOOP</a:t>
            </a:r>
            <a:endParaRPr lang="en-AU" sz="280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365152" y="4516604"/>
            <a:ext cx="1227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libri" panose="020F0502020204030204" pitchFamily="34" charset="0"/>
              </a:rPr>
              <a:t>YARN/MR1</a:t>
            </a:r>
            <a:endParaRPr lang="en-A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45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Scenarios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8" y="2293938"/>
            <a:ext cx="7686030" cy="9177337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AU" dirty="0" smtClean="0">
                <a:solidFill>
                  <a:schemeClr val="bg1">
                    <a:lumMod val="85000"/>
                  </a:schemeClr>
                </a:solidFill>
              </a:rPr>
              <a:t>Reference data is in the RDBMS</a:t>
            </a:r>
          </a:p>
          <a:p>
            <a:pPr marL="914400" indent="-914400">
              <a:buFont typeface="+mj-lt"/>
              <a:buAutoNum type="arabicPeriod"/>
            </a:pPr>
            <a:r>
              <a:rPr lang="en-AU" dirty="0" smtClean="0"/>
              <a:t>We want to run analysis outside of the RDBMS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4856296" y="5791200"/>
            <a:ext cx="2952328" cy="4968552"/>
          </a:xfrm>
          <a:prstGeom prst="rect">
            <a:avLst/>
          </a:prstGeom>
          <a:solidFill>
            <a:srgbClr val="00447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HDFS</a:t>
            </a:r>
            <a:endParaRPr kumimoji="0" lang="en-A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Snip and Round Single Corner Rectangle 8"/>
          <p:cNvSpPr/>
          <p:nvPr/>
        </p:nvSpPr>
        <p:spPr bwMode="auto">
          <a:xfrm>
            <a:off x="14856296" y="2766851"/>
            <a:ext cx="2952328" cy="1233054"/>
          </a:xfrm>
          <a:prstGeom prst="snipRoundRect">
            <a:avLst/>
          </a:prstGeom>
          <a:solidFill>
            <a:srgbClr val="00447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Analytic output</a:t>
            </a:r>
            <a:endParaRPr kumimoji="0" lang="en-A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Can 11"/>
          <p:cNvSpPr/>
          <p:nvPr/>
        </p:nvSpPr>
        <p:spPr bwMode="auto">
          <a:xfrm>
            <a:off x="20328904" y="5791200"/>
            <a:ext cx="2923506" cy="4968552"/>
          </a:xfrm>
          <a:prstGeom prst="can">
            <a:avLst>
              <a:gd name="adj" fmla="val 14098"/>
            </a:avLst>
          </a:prstGeom>
          <a:solidFill>
            <a:srgbClr val="00447C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/>
                <a:cs typeface="ＭＳ Ｐゴシック"/>
              </a:rPr>
              <a:t>RDBMS</a:t>
            </a:r>
          </a:p>
        </p:txBody>
      </p:sp>
      <p:sp>
        <p:nvSpPr>
          <p:cNvPr id="13" name="Flowchart: Internal Storage 12"/>
          <p:cNvSpPr/>
          <p:nvPr/>
        </p:nvSpPr>
        <p:spPr bwMode="auto">
          <a:xfrm>
            <a:off x="20750700" y="7047602"/>
            <a:ext cx="2079914" cy="945826"/>
          </a:xfrm>
          <a:prstGeom prst="flowChartInternalStorag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sz="32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Products</a:t>
            </a:r>
            <a:endParaRPr lang="en-AU" sz="3200" dirty="0">
              <a:solidFill>
                <a:schemeClr val="bg1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808624" y="7520515"/>
            <a:ext cx="2942076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9" idx="1"/>
          </p:cNvCxnSpPr>
          <p:nvPr/>
        </p:nvCxnSpPr>
        <p:spPr>
          <a:xfrm flipV="1">
            <a:off x="16332460" y="3999905"/>
            <a:ext cx="0" cy="1791296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093022" y="678599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libri" panose="020F0502020204030204" pitchFamily="34" charset="0"/>
              </a:rPr>
              <a:t>SQOOP</a:t>
            </a:r>
            <a:endParaRPr lang="en-AU" sz="280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365152" y="4516604"/>
            <a:ext cx="1227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libri" panose="020F0502020204030204" pitchFamily="34" charset="0"/>
              </a:rPr>
              <a:t>YARN/MR1</a:t>
            </a:r>
            <a:endParaRPr lang="en-AU" sz="2800" dirty="0">
              <a:latin typeface="Calibri" panose="020F0502020204030204" pitchFamily="34" charset="0"/>
            </a:endParaRPr>
          </a:p>
        </p:txBody>
      </p:sp>
      <p:sp>
        <p:nvSpPr>
          <p:cNvPr id="15" name="Flowchart: Internal Storage 14"/>
          <p:cNvSpPr/>
          <p:nvPr/>
        </p:nvSpPr>
        <p:spPr bwMode="auto">
          <a:xfrm>
            <a:off x="20701022" y="8391248"/>
            <a:ext cx="2079914" cy="945826"/>
          </a:xfrm>
          <a:prstGeom prst="flowChartInternalStorag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sz="32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Sales</a:t>
            </a:r>
            <a:endParaRPr lang="en-AU" sz="3200" dirty="0">
              <a:solidFill>
                <a:schemeClr val="bg1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7758946" y="8864161"/>
            <a:ext cx="2942076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043344" y="812963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libri" panose="020F0502020204030204" pitchFamily="34" charset="0"/>
              </a:rPr>
              <a:t>SQOOP</a:t>
            </a:r>
            <a:endParaRPr lang="en-A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15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5" grpId="0"/>
      <p:bldP spid="26" grpId="0"/>
      <p:bldP spid="15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Scenarios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8" y="2293938"/>
            <a:ext cx="7686030" cy="9177337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AU" dirty="0" smtClean="0">
                <a:solidFill>
                  <a:schemeClr val="bg1">
                    <a:lumMod val="85000"/>
                  </a:schemeClr>
                </a:solidFill>
              </a:rPr>
              <a:t>Reference data is in the RDBMS</a:t>
            </a:r>
          </a:p>
          <a:p>
            <a:pPr marL="914400" indent="-914400">
              <a:buFont typeface="+mj-lt"/>
              <a:buAutoNum type="arabicPeriod"/>
            </a:pPr>
            <a:r>
              <a:rPr lang="en-AU" dirty="0" smtClean="0">
                <a:solidFill>
                  <a:schemeClr val="bg1">
                    <a:lumMod val="85000"/>
                  </a:schemeClr>
                </a:solidFill>
              </a:rPr>
              <a:t>We want to run analysis outside of the RDBMS</a:t>
            </a:r>
          </a:p>
          <a:p>
            <a:pPr marL="914400" indent="-914400">
              <a:buFont typeface="+mj-lt"/>
              <a:buAutoNum type="arabicPeriod"/>
            </a:pPr>
            <a:r>
              <a:rPr lang="en-AU" dirty="0" smtClean="0"/>
              <a:t>Feeding YARN/MR output into RDBMS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4856296" y="5791200"/>
            <a:ext cx="2952328" cy="4968552"/>
          </a:xfrm>
          <a:prstGeom prst="rect">
            <a:avLst/>
          </a:prstGeom>
          <a:solidFill>
            <a:srgbClr val="00447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HDFS</a:t>
            </a:r>
            <a:endParaRPr kumimoji="0" lang="en-A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Snip and Round Single Corner Rectangle 8"/>
          <p:cNvSpPr/>
          <p:nvPr/>
        </p:nvSpPr>
        <p:spPr bwMode="auto">
          <a:xfrm>
            <a:off x="14856296" y="2766851"/>
            <a:ext cx="2952328" cy="1233054"/>
          </a:xfrm>
          <a:prstGeom prst="snipRoundRect">
            <a:avLst/>
          </a:prstGeom>
          <a:solidFill>
            <a:srgbClr val="00447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Analytic output</a:t>
            </a:r>
            <a:endParaRPr kumimoji="0" lang="en-A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Flowchart: Multidocument 9"/>
          <p:cNvSpPr/>
          <p:nvPr/>
        </p:nvSpPr>
        <p:spPr bwMode="auto">
          <a:xfrm>
            <a:off x="9383688" y="7650088"/>
            <a:ext cx="2952328" cy="1858888"/>
          </a:xfrm>
          <a:prstGeom prst="flowChartMultidocument">
            <a:avLst/>
          </a:prstGeom>
          <a:solidFill>
            <a:srgbClr val="00447C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Weblogs</a:t>
            </a:r>
            <a:endParaRPr kumimoji="0" lang="en-A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Can 11"/>
          <p:cNvSpPr/>
          <p:nvPr/>
        </p:nvSpPr>
        <p:spPr bwMode="auto">
          <a:xfrm>
            <a:off x="20328904" y="5791200"/>
            <a:ext cx="2923506" cy="4968552"/>
          </a:xfrm>
          <a:prstGeom prst="can">
            <a:avLst>
              <a:gd name="adj" fmla="val 14098"/>
            </a:avLst>
          </a:prstGeom>
          <a:solidFill>
            <a:srgbClr val="00447C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/>
                <a:cs typeface="ＭＳ Ｐゴシック"/>
              </a:rPr>
              <a:t>RDBMS</a:t>
            </a:r>
          </a:p>
        </p:txBody>
      </p:sp>
      <p:sp>
        <p:nvSpPr>
          <p:cNvPr id="13" name="Flowchart: Internal Storage 12"/>
          <p:cNvSpPr/>
          <p:nvPr/>
        </p:nvSpPr>
        <p:spPr bwMode="auto">
          <a:xfrm>
            <a:off x="20750700" y="7709650"/>
            <a:ext cx="2079914" cy="1334677"/>
          </a:xfrm>
          <a:prstGeom prst="flowChartInternalStorag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sz="32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Weblog </a:t>
            </a:r>
          </a:p>
          <a:p>
            <a:pPr algn="ctr" eaLnBrk="0" hangingPunct="0"/>
            <a:r>
              <a:rPr lang="en-AU" sz="32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Summary</a:t>
            </a:r>
            <a:endParaRPr lang="en-AU" sz="3200" dirty="0">
              <a:solidFill>
                <a:schemeClr val="bg1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336016" y="8225358"/>
            <a:ext cx="2520280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5648384" y="3999905"/>
            <a:ext cx="0" cy="1791296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552598" y="763905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libri" panose="020F0502020204030204" pitchFamily="34" charset="0"/>
              </a:rPr>
              <a:t>Flume</a:t>
            </a:r>
            <a:endParaRPr lang="en-AU" sz="2800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093022" y="842301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libri" panose="020F0502020204030204" pitchFamily="34" charset="0"/>
              </a:rPr>
              <a:t>SQOOP</a:t>
            </a:r>
            <a:endParaRPr lang="en-AU" sz="280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675242" y="4400424"/>
            <a:ext cx="1227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libri" panose="020F0502020204030204" pitchFamily="34" charset="0"/>
              </a:rPr>
              <a:t>YARN/MR1</a:t>
            </a:r>
            <a:endParaRPr lang="en-AU" sz="2800" dirty="0">
              <a:latin typeface="Calibri" panose="020F0502020204030204" pitchFamily="34" charset="0"/>
            </a:endParaRPr>
          </a:p>
        </p:txBody>
      </p:sp>
      <p:cxnSp>
        <p:nvCxnSpPr>
          <p:cNvPr id="8" name="Elbow Connector 7"/>
          <p:cNvCxnSpPr/>
          <p:nvPr/>
        </p:nvCxnSpPr>
        <p:spPr bwMode="auto">
          <a:xfrm>
            <a:off x="17808624" y="8376989"/>
            <a:ext cx="2952328" cy="1"/>
          </a:xfrm>
          <a:prstGeom prst="bentConnector3">
            <a:avLst>
              <a:gd name="adj1" fmla="val 50000"/>
            </a:avLst>
          </a:prstGeom>
          <a:solidFill>
            <a:srgbClr val="BBE0E3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>
          <a:xfrm>
            <a:off x="16902690" y="3999905"/>
            <a:ext cx="0" cy="1791295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460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Default - 1_Title Slide">
  <a:themeElements>
    <a:clrScheme name="Default - 1_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Title Slid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1_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NY14_speaker_template [Read-Only] [Compatibility Mode]" id="{B57858BC-9BBA-45FE-AE1D-33280424FFC4}" vid="{8C183708-5F2B-47A2-BFCA-9D7785C8C96C}"/>
    </a:ext>
  </a:extLst>
</a:theme>
</file>

<file path=ppt/theme/theme2.xml><?xml version="1.0" encoding="utf-8"?>
<a:theme xmlns:a="http://schemas.openxmlformats.org/drawingml/2006/main" name="Default - 1_Title and Content">
  <a:themeElements>
    <a:clrScheme name="Default - 1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Title and Conten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447C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5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>
        <a:ln w="53975">
          <a:solidFill>
            <a:schemeClr val="tx1"/>
          </a:solidFill>
          <a:tailEnd type="triangl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- 1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NY14_speaker_template [Read-Only] [Compatibility Mode]" id="{B57858BC-9BBA-45FE-AE1D-33280424FFC4}" vid="{9AA63805-B302-4F05-A7C8-A74D5AA764AA}"/>
    </a:ext>
  </a:extLst>
</a:theme>
</file>

<file path=ppt/theme/theme3.xml><?xml version="1.0" encoding="utf-8"?>
<a:theme xmlns:a="http://schemas.openxmlformats.org/drawingml/2006/main" name="1_Dell_16x9_Template">
  <a:themeElements>
    <a:clrScheme name="Dell new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OW Booth Guy Harrison" id="{F299F938-67DF-4F3E-A9A4-CD5BC508E8D9}" vid="{67F36B8C-5091-40B0-B0EB-A94D616A7D1A}"/>
    </a:ext>
  </a:extLst>
</a:theme>
</file>

<file path=ppt/theme/theme4.xml><?xml version="1.0" encoding="utf-8"?>
<a:theme xmlns:a="http://schemas.openxmlformats.org/drawingml/2006/main" name="2_Dell_16x9_Template">
  <a:themeElements>
    <a:clrScheme name="Dell new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OW Booth Guy Harrison" id="{F299F938-67DF-4F3E-A9A4-CD5BC508E8D9}" vid="{67F36B8C-5091-40B0-B0EB-A94D616A7D1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STNY14_speaker_template</Template>
  <TotalTime>11731</TotalTime>
  <Pages>0</Pages>
  <Words>1333</Words>
  <Characters>0</Characters>
  <Application>Microsoft Office PowerPoint</Application>
  <PresentationFormat>Custom</PresentationFormat>
  <Lines>0</Lines>
  <Paragraphs>330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52" baseType="lpstr">
      <vt:lpstr>ＭＳ Ｐゴシック</vt:lpstr>
      <vt:lpstr>Arial</vt:lpstr>
      <vt:lpstr>Arial Black</vt:lpstr>
      <vt:lpstr>Calibri</vt:lpstr>
      <vt:lpstr>Cambria</vt:lpstr>
      <vt:lpstr>Courier</vt:lpstr>
      <vt:lpstr>Gill Sans</vt:lpstr>
      <vt:lpstr>Museo For Dell</vt:lpstr>
      <vt:lpstr>Museo For Dell 300</vt:lpstr>
      <vt:lpstr>Museo Sans For Dell</vt:lpstr>
      <vt:lpstr>Trebuchet MS</vt:lpstr>
      <vt:lpstr>Wingdings</vt:lpstr>
      <vt:lpstr>ヒラギノ角ゴ ProN W3</vt:lpstr>
      <vt:lpstr>ヒラギノ角ゴ ProN W6</vt:lpstr>
      <vt:lpstr>Default - 1_Title Slide</vt:lpstr>
      <vt:lpstr>Default - 1_Title and Content</vt:lpstr>
      <vt:lpstr>1_Dell_16x9_Template</vt:lpstr>
      <vt:lpstr>2_Dell_16x9_Template</vt:lpstr>
      <vt:lpstr>From Oracle to Hadoop:  Unlocking Hadoop for Your RDBMS with Apache Sqoop and Other Tools</vt:lpstr>
      <vt:lpstr>About Guy, David, &amp; Kate</vt:lpstr>
      <vt:lpstr>PowerPoint Presentation</vt:lpstr>
      <vt:lpstr>PowerPoint Presentation</vt:lpstr>
      <vt:lpstr>PowerPoint Presentation</vt:lpstr>
      <vt:lpstr>RDBMS and Hadoop</vt:lpstr>
      <vt:lpstr>Scenarios</vt:lpstr>
      <vt:lpstr>Scenarios</vt:lpstr>
      <vt:lpstr>Scenarios</vt:lpstr>
      <vt:lpstr>Scenarios</vt:lpstr>
      <vt:lpstr>SQOOP</vt:lpstr>
      <vt:lpstr>How SQOOP works (import)</vt:lpstr>
      <vt:lpstr>SQOOP &amp; Oracle</vt:lpstr>
      <vt:lpstr>SQOOP issues with Oracle</vt:lpstr>
      <vt:lpstr>Other problems </vt:lpstr>
      <vt:lpstr>High speed connector design</vt:lpstr>
      <vt:lpstr>Imports (Oracle-&gt;Hadoop)</vt:lpstr>
      <vt:lpstr>Exports (Hadoop-&gt; Oracle)</vt:lpstr>
      <vt:lpstr>Import – Oracle to Hadoop</vt:lpstr>
      <vt:lpstr>Import - Database overhead</vt:lpstr>
      <vt:lpstr>Export – Oracle to Hadoop</vt:lpstr>
      <vt:lpstr>Reduction in database load</vt:lpstr>
      <vt:lpstr>Replication </vt:lpstr>
      <vt:lpstr>Sqoop 1.4.5 Summary</vt:lpstr>
      <vt:lpstr>Future of SQOOP</vt:lpstr>
      <vt:lpstr>Sqoop 1 Import Architecture</vt:lpstr>
      <vt:lpstr>Sqoop 1 Export Architecture</vt:lpstr>
      <vt:lpstr>Sqoop 1 Challenges</vt:lpstr>
      <vt:lpstr>Sqoop 2 Design Goals</vt:lpstr>
      <vt:lpstr>Ease of Use</vt:lpstr>
      <vt:lpstr>Ease of Security</vt:lpstr>
      <vt:lpstr>Ease of Extensibility</vt:lpstr>
      <vt:lpstr>Takeaway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Oracle to Hadoop:  Unlocking Hadoop for Your RDBMS with Apache Sqoop and Other Tools</dc:title>
  <dc:subject/>
  <dc:creator>Guy Harrison</dc:creator>
  <cp:keywords/>
  <dc:description/>
  <cp:lastModifiedBy>Guy Harrison</cp:lastModifiedBy>
  <cp:revision>106</cp:revision>
  <dcterms:created xsi:type="dcterms:W3CDTF">2014-09-18T00:32:31Z</dcterms:created>
  <dcterms:modified xsi:type="dcterms:W3CDTF">2014-10-16T18:45:18Z</dcterms:modified>
</cp:coreProperties>
</file>