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11" r:id="rId3"/>
    <p:sldId id="339" r:id="rId4"/>
    <p:sldId id="316" r:id="rId5"/>
    <p:sldId id="333" r:id="rId6"/>
    <p:sldId id="364" r:id="rId7"/>
    <p:sldId id="340" r:id="rId8"/>
    <p:sldId id="365" r:id="rId9"/>
    <p:sldId id="341" r:id="rId10"/>
    <p:sldId id="342" r:id="rId11"/>
    <p:sldId id="331" r:id="rId12"/>
    <p:sldId id="381" r:id="rId13"/>
    <p:sldId id="346" r:id="rId14"/>
    <p:sldId id="345" r:id="rId15"/>
    <p:sldId id="368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49" r:id="rId26"/>
    <p:sldId id="370" r:id="rId27"/>
    <p:sldId id="371" r:id="rId28"/>
    <p:sldId id="332" r:id="rId29"/>
    <p:sldId id="328" r:id="rId30"/>
    <p:sldId id="327" r:id="rId31"/>
    <p:sldId id="367" r:id="rId32"/>
    <p:sldId id="298" r:id="rId33"/>
    <p:sldId id="296" r:id="rId34"/>
    <p:sldId id="297" r:id="rId35"/>
    <p:sldId id="299" r:id="rId36"/>
    <p:sldId id="361" r:id="rId37"/>
    <p:sldId id="362" r:id="rId38"/>
    <p:sldId id="363" r:id="rId39"/>
    <p:sldId id="302" r:id="rId40"/>
    <p:sldId id="285" r:id="rId41"/>
    <p:sldId id="351" r:id="rId42"/>
    <p:sldId id="309" r:id="rId43"/>
    <p:sldId id="308" r:id="rId44"/>
    <p:sldId id="303" r:id="rId45"/>
    <p:sldId id="304" r:id="rId46"/>
    <p:sldId id="305" r:id="rId47"/>
    <p:sldId id="284" r:id="rId48"/>
    <p:sldId id="355" r:id="rId49"/>
    <p:sldId id="288" r:id="rId50"/>
    <p:sldId id="317" r:id="rId51"/>
    <p:sldId id="357" r:id="rId52"/>
    <p:sldId id="358" r:id="rId53"/>
    <p:sldId id="359" r:id="rId54"/>
    <p:sldId id="360" r:id="rId55"/>
    <p:sldId id="322" r:id="rId56"/>
    <p:sldId id="329" r:id="rId57"/>
    <p:sldId id="323" r:id="rId58"/>
    <p:sldId id="366" r:id="rId59"/>
    <p:sldId id="343" r:id="rId60"/>
    <p:sldId id="350" r:id="rId61"/>
    <p:sldId id="344" r:id="rId62"/>
    <p:sldId id="347" r:id="rId63"/>
    <p:sldId id="352" r:id="rId64"/>
    <p:sldId id="353" r:id="rId65"/>
    <p:sldId id="354" r:id="rId66"/>
    <p:sldId id="36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D1F3F-02DE-43E1-BE72-687E85D3117E}">
          <p14:sldIdLst>
            <p14:sldId id="256"/>
            <p14:sldId id="311"/>
            <p14:sldId id="339"/>
            <p14:sldId id="316"/>
            <p14:sldId id="333"/>
            <p14:sldId id="364"/>
            <p14:sldId id="340"/>
            <p14:sldId id="365"/>
            <p14:sldId id="341"/>
            <p14:sldId id="342"/>
            <p14:sldId id="331"/>
            <p14:sldId id="381"/>
            <p14:sldId id="346"/>
            <p14:sldId id="345"/>
            <p14:sldId id="368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49"/>
            <p14:sldId id="370"/>
            <p14:sldId id="371"/>
            <p14:sldId id="332"/>
            <p14:sldId id="328"/>
            <p14:sldId id="327"/>
            <p14:sldId id="367"/>
            <p14:sldId id="298"/>
            <p14:sldId id="296"/>
            <p14:sldId id="297"/>
            <p14:sldId id="299"/>
            <p14:sldId id="361"/>
            <p14:sldId id="362"/>
            <p14:sldId id="363"/>
            <p14:sldId id="302"/>
            <p14:sldId id="285"/>
            <p14:sldId id="351"/>
            <p14:sldId id="309"/>
            <p14:sldId id="308"/>
            <p14:sldId id="303"/>
            <p14:sldId id="304"/>
            <p14:sldId id="305"/>
            <p14:sldId id="284"/>
            <p14:sldId id="355"/>
            <p14:sldId id="288"/>
            <p14:sldId id="317"/>
            <p14:sldId id="357"/>
            <p14:sldId id="358"/>
            <p14:sldId id="359"/>
            <p14:sldId id="360"/>
            <p14:sldId id="322"/>
            <p14:sldId id="329"/>
            <p14:sldId id="323"/>
            <p14:sldId id="366"/>
            <p14:sldId id="343"/>
            <p14:sldId id="350"/>
            <p14:sldId id="344"/>
            <p14:sldId id="347"/>
            <p14:sldId id="352"/>
            <p14:sldId id="353"/>
            <p14:sldId id="354"/>
            <p14:sldId id="3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3" autoAdjust="0"/>
    <p:restoredTop sz="84343" autoAdjust="0"/>
  </p:normalViewPr>
  <p:slideViewPr>
    <p:cSldViewPr snapToGrid="0" showGuides="1">
      <p:cViewPr varScale="1">
        <p:scale>
          <a:sx n="92" d="100"/>
          <a:sy n="92" d="100"/>
        </p:scale>
        <p:origin x="-128" y="-168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hi4\Documents\Work%20materials\15Q4\Tachyon%20test%20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hi4\Documents\Work%20materials\15Q4\Tachyon%20test%20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hi4\Documents\Work%20materials\15Q4\Tachyon%20test%20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hi4\Documents\Work%20materials\15Q4\Tachyon%20test%20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hi4\Documents\Work%20materials\15Q4\Tachyon%20test%20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en-US" sz="2400" dirty="0" smtClean="0"/>
              <a:t>Duration (Second)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Duration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Sheet1!$A$11:$A$14</c:f>
              <c:strCache>
                <c:ptCount val="4"/>
                <c:pt idx="0">
                  <c:v>Spark(11HDD + 1 SSD)</c:v>
                </c:pt>
                <c:pt idx="1">
                  <c:v>Spark(11HDD + 4 SSD)</c:v>
                </c:pt>
                <c:pt idx="2">
                  <c:v>Spark + Tachyon(SSD)</c:v>
                </c:pt>
                <c:pt idx="3">
                  <c:v>Spark + Tachyon(SSD + 11 HDD)</c:v>
                </c:pt>
              </c:strCache>
            </c:strRef>
          </c:cat>
          <c:val>
            <c:numRef>
              <c:f>Sheet1!$B$11:$B$14</c:f>
              <c:numCache>
                <c:formatCode>General</c:formatCode>
                <c:ptCount val="4"/>
                <c:pt idx="0">
                  <c:v>4899.0</c:v>
                </c:pt>
                <c:pt idx="1">
                  <c:v>4516.0</c:v>
                </c:pt>
                <c:pt idx="2">
                  <c:v>3848.0</c:v>
                </c:pt>
                <c:pt idx="3">
                  <c:v>3913.0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15506648"/>
        <c:axId val="-2077961352"/>
      </c:barChart>
      <c:catAx>
        <c:axId val="-201550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77961352"/>
        <c:crosses val="autoZero"/>
        <c:auto val="1"/>
        <c:lblAlgn val="ctr"/>
        <c:lblOffset val="100"/>
        <c:noMultiLvlLbl val="0"/>
      </c:catAx>
      <c:valAx>
        <c:axId val="-2077961352"/>
        <c:scaling>
          <c:orientation val="minMax"/>
          <c:min val="3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550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Sheet1!$B$43</c:f>
              <c:strCache>
                <c:ptCount val="1"/>
                <c:pt idx="0">
                  <c:v>Duration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Sheet1!$A$44:$A$45</c:f>
              <c:strCache>
                <c:ptCount val="2"/>
                <c:pt idx="0">
                  <c:v>Spark Only</c:v>
                </c:pt>
                <c:pt idx="1">
                  <c:v>Spark + Tachyon</c:v>
                </c:pt>
              </c:strCache>
            </c:strRef>
          </c:cat>
          <c:val>
            <c:numRef>
              <c:f>Sheet1!$B$44:$B$45</c:f>
              <c:numCache>
                <c:formatCode>General</c:formatCode>
                <c:ptCount val="2"/>
                <c:pt idx="0">
                  <c:v>3379.0</c:v>
                </c:pt>
                <c:pt idx="1">
                  <c:v>1679.0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13283880"/>
        <c:axId val="-2013649640"/>
      </c:barChart>
      <c:catAx>
        <c:axId val="-201328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3649640"/>
        <c:crosses val="autoZero"/>
        <c:auto val="1"/>
        <c:lblAlgn val="ctr"/>
        <c:lblOffset val="100"/>
        <c:noMultiLvlLbl val="0"/>
      </c:catAx>
      <c:valAx>
        <c:axId val="-201364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328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Duration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Sheet1!$A$26:$A$27</c:f>
              <c:strCache>
                <c:ptCount val="2"/>
                <c:pt idx="0">
                  <c:v>Spark Only</c:v>
                </c:pt>
                <c:pt idx="1">
                  <c:v>Spark + Tachyon</c:v>
                </c:pt>
              </c:strCache>
            </c:strRef>
          </c:cat>
          <c:val>
            <c:numRef>
              <c:f>Sheet1!$B$26:$B$27</c:f>
              <c:numCache>
                <c:formatCode>General</c:formatCode>
                <c:ptCount val="2"/>
                <c:pt idx="0">
                  <c:v>5583.0</c:v>
                </c:pt>
                <c:pt idx="1">
                  <c:v>1687.0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19172376"/>
        <c:axId val="-2018611144"/>
      </c:barChart>
      <c:catAx>
        <c:axId val="-201917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8611144"/>
        <c:crosses val="autoZero"/>
        <c:auto val="1"/>
        <c:lblAlgn val="ctr"/>
        <c:lblOffset val="100"/>
        <c:noMultiLvlLbl val="0"/>
      </c:catAx>
      <c:valAx>
        <c:axId val="-201861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917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Sheet1!$B$61</c:f>
              <c:strCache>
                <c:ptCount val="1"/>
                <c:pt idx="0">
                  <c:v>Duration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Sheet1!$A$62:$A$63</c:f>
              <c:strCache>
                <c:ptCount val="2"/>
                <c:pt idx="0">
                  <c:v>prepare-hdfs-1rep</c:v>
                </c:pt>
                <c:pt idx="1">
                  <c:v>prepare-tachyon</c:v>
                </c:pt>
              </c:strCache>
            </c:strRef>
          </c:cat>
          <c:val>
            <c:numRef>
              <c:f>Sheet1!$B$62:$B$63</c:f>
              <c:numCache>
                <c:formatCode>General</c:formatCode>
                <c:ptCount val="2"/>
                <c:pt idx="0">
                  <c:v>341.0</c:v>
                </c:pt>
                <c:pt idx="1">
                  <c:v>168.0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18968840"/>
        <c:axId val="-2018806152"/>
      </c:barChart>
      <c:catAx>
        <c:axId val="-201896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8806152"/>
        <c:crosses val="autoZero"/>
        <c:auto val="1"/>
        <c:lblAlgn val="ctr"/>
        <c:lblOffset val="100"/>
        <c:noMultiLvlLbl val="0"/>
      </c:catAx>
      <c:valAx>
        <c:axId val="-201880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896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Sheet1!$B$74</c:f>
              <c:strCache>
                <c:ptCount val="1"/>
                <c:pt idx="0">
                  <c:v>Duration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Sheet1!$A$75:$A$77</c:f>
              <c:strCache>
                <c:ptCount val="3"/>
                <c:pt idx="0">
                  <c:v>Run-hdfs-hdfs-1rep</c:v>
                </c:pt>
                <c:pt idx="1">
                  <c:v>Run-tachyon-hdfs-1rep</c:v>
                </c:pt>
                <c:pt idx="2">
                  <c:v>Run-tachyon-tachyon</c:v>
                </c:pt>
              </c:strCache>
            </c:strRef>
          </c:cat>
          <c:val>
            <c:numRef>
              <c:f>Sheet1!$B$75:$B$77</c:f>
              <c:numCache>
                <c:formatCode>General</c:formatCode>
                <c:ptCount val="3"/>
                <c:pt idx="0">
                  <c:v>1475.0</c:v>
                </c:pt>
                <c:pt idx="1">
                  <c:v>1215.0</c:v>
                </c:pt>
                <c:pt idx="2">
                  <c:v>891.0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18526536"/>
        <c:axId val="-2018540504"/>
      </c:barChart>
      <c:catAx>
        <c:axId val="-201852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8540504"/>
        <c:crosses val="autoZero"/>
        <c:auto val="1"/>
        <c:lblAlgn val="ctr"/>
        <c:lblOffset val="100"/>
        <c:noMultiLvlLbl val="0"/>
      </c:catAx>
      <c:valAx>
        <c:axId val="-201854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1852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693E-C9A6-294A-9BA2-A65D824013FD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FEC01-6DEC-6A47-BBC3-E3B56CAD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7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6616C-DD35-4AF2-848D-F3AC13D609F2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D0D7-B5A1-4A7D-8458-B4DDDFDF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1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8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8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0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0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9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9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2 trends that are happening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8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Video recommendation</a:t>
            </a:r>
            <a:r>
              <a:rPr lang="en-US" altLang="zh-CN" baseline="0" dirty="0" smtClean="0"/>
              <a:t> system</a:t>
            </a:r>
          </a:p>
          <a:p>
            <a:r>
              <a:rPr lang="en-US" altLang="zh-CN" baseline="0" dirty="0" smtClean="0"/>
              <a:t>similarity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Top list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3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Spark.local.dir</a:t>
            </a:r>
            <a:r>
              <a:rPr lang="en-US" sz="1200" dirty="0" smtClean="0"/>
              <a:t> = 1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dir</a:t>
            </a:r>
            <a:r>
              <a:rPr lang="en-US" sz="1200" baseline="0" dirty="0" smtClean="0"/>
              <a:t> on each HDD and SSD (12 </a:t>
            </a:r>
            <a:r>
              <a:rPr lang="en-US" sz="1200" baseline="0" dirty="0" err="1" smtClean="0"/>
              <a:t>dirs</a:t>
            </a:r>
            <a:r>
              <a:rPr lang="en-US" sz="1200" baseline="0" dirty="0" smtClean="0"/>
              <a:t> in total)</a:t>
            </a:r>
            <a:endParaRPr lang="en-US" sz="1200" dirty="0" smtClean="0"/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Spark.local.dir</a:t>
            </a:r>
            <a:r>
              <a:rPr lang="en-US" sz="1200" dirty="0" smtClean="0"/>
              <a:t> =</a:t>
            </a:r>
            <a:r>
              <a:rPr lang="en-US" sz="1200" baseline="0" dirty="0" smtClean="0"/>
              <a:t> </a:t>
            </a:r>
            <a:r>
              <a:rPr lang="en-US" sz="1200" dirty="0" smtClean="0"/>
              <a:t>1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dir</a:t>
            </a:r>
            <a:r>
              <a:rPr lang="en-US" sz="1200" baseline="0" dirty="0" smtClean="0"/>
              <a:t> on each HDD and 4 </a:t>
            </a:r>
            <a:r>
              <a:rPr lang="en-US" sz="1200" baseline="0" dirty="0" err="1" smtClean="0"/>
              <a:t>dirs</a:t>
            </a:r>
            <a:r>
              <a:rPr lang="en-US" sz="1200" baseline="0" dirty="0" smtClean="0"/>
              <a:t> on SSD (15 </a:t>
            </a:r>
            <a:r>
              <a:rPr lang="en-US" sz="1200" baseline="0" dirty="0" err="1" smtClean="0"/>
              <a:t>dirs</a:t>
            </a:r>
            <a:r>
              <a:rPr lang="en-US" sz="1200" baseline="0" dirty="0" smtClean="0"/>
              <a:t> in total)</a:t>
            </a:r>
            <a:endParaRPr lang="en-US" sz="1200" dirty="0" smtClean="0"/>
          </a:p>
          <a:p>
            <a:endParaRPr lang="en-US" altLang="zh-CN" dirty="0" smtClean="0"/>
          </a:p>
          <a:p>
            <a:r>
              <a:rPr lang="en-US" sz="1200" dirty="0" err="1" smtClean="0"/>
              <a:t>Spark.local.dir</a:t>
            </a:r>
            <a:r>
              <a:rPr lang="en-US" sz="1200" dirty="0" smtClean="0"/>
              <a:t> = 1 </a:t>
            </a:r>
            <a:r>
              <a:rPr lang="en-US" sz="1200" dirty="0" err="1" smtClean="0"/>
              <a:t>dir</a:t>
            </a:r>
            <a:r>
              <a:rPr lang="en-US" sz="1200" dirty="0" smtClean="0"/>
              <a:t> on each HDD (11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dirs</a:t>
            </a:r>
            <a:r>
              <a:rPr lang="en-US" sz="1200" baseline="0" dirty="0" smtClean="0"/>
              <a:t> in total</a:t>
            </a:r>
            <a:r>
              <a:rPr lang="en-US" sz="1200" dirty="0" smtClean="0"/>
              <a:t>)</a:t>
            </a:r>
          </a:p>
          <a:p>
            <a:r>
              <a:rPr lang="en-US" sz="1200" baseline="0" dirty="0" smtClean="0"/>
              <a:t>Tachyon tiered store (1 layer) = 1 SSD (500GB) </a:t>
            </a:r>
          </a:p>
          <a:p>
            <a:endParaRPr lang="en-US" altLang="zh-CN" dirty="0" smtClean="0"/>
          </a:p>
          <a:p>
            <a:r>
              <a:rPr lang="en-US" sz="1200" dirty="0" err="1" smtClean="0"/>
              <a:t>Spark.local.dir</a:t>
            </a:r>
            <a:r>
              <a:rPr lang="en-US" sz="1200" dirty="0" smtClean="0"/>
              <a:t> = 1 </a:t>
            </a:r>
            <a:r>
              <a:rPr lang="en-US" sz="1200" dirty="0" err="1" smtClean="0"/>
              <a:t>dir</a:t>
            </a:r>
            <a:r>
              <a:rPr lang="en-US" sz="1200" dirty="0" smtClean="0"/>
              <a:t> on each HDD (11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dirs</a:t>
            </a:r>
            <a:r>
              <a:rPr lang="en-US" sz="1200" baseline="0" dirty="0" smtClean="0"/>
              <a:t> in total</a:t>
            </a:r>
            <a:r>
              <a:rPr lang="en-US" sz="1200" dirty="0" smtClean="0"/>
              <a:t>)</a:t>
            </a:r>
          </a:p>
          <a:p>
            <a:r>
              <a:rPr lang="en-US" sz="1200" baseline="0" dirty="0" smtClean="0"/>
              <a:t>Tachyon tiered store(2 layers) = first layer: 1 SSD (250GB)</a:t>
            </a:r>
          </a:p>
          <a:p>
            <a:r>
              <a:rPr lang="en-US" sz="1200" baseline="0" dirty="0" smtClean="0"/>
              <a:t>                                       second  layer: 11 HDD (100GB </a:t>
            </a:r>
            <a:r>
              <a:rPr lang="en-US" sz="1200" baseline="0" dirty="0" err="1" smtClean="0"/>
              <a:t>perdisk</a:t>
            </a:r>
            <a:r>
              <a:rPr lang="en-US" sz="1200" baseline="0" dirty="0" smtClean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Eviction strategy: LRU</a:t>
            </a:r>
            <a:endParaRPr lang="en-US" sz="120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8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4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5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92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4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3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D3896"/>
                </a:solidFill>
              </a:rPr>
              <a:t>In memory becomes more important and popular</a:t>
            </a:r>
          </a:p>
          <a:p>
            <a:pPr marL="910144" lvl="2" indent="-452955"/>
            <a:r>
              <a:rPr lang="en-US" sz="1867" dirty="0" smtClean="0">
                <a:solidFill>
                  <a:srgbClr val="0D3896"/>
                </a:solidFill>
              </a:rPr>
              <a:t>Cost / capacity of Memory is lower and lower, which makes it possible to handle huge size of data in memory</a:t>
            </a:r>
          </a:p>
          <a:p>
            <a:pPr marL="910144" lvl="2" indent="-452955"/>
            <a:r>
              <a:rPr lang="en-US" sz="1867" dirty="0" smtClean="0">
                <a:solidFill>
                  <a:srgbClr val="0D3896"/>
                </a:solidFill>
              </a:rPr>
              <a:t>Many computation frameworks leverage memory</a:t>
            </a:r>
            <a:endParaRPr lang="en-US" dirty="0" smtClean="0">
              <a:solidFill>
                <a:srgbClr val="0D3896"/>
              </a:solidFill>
            </a:endParaRPr>
          </a:p>
          <a:p>
            <a:pPr marL="910144" lvl="2" indent="-452955"/>
            <a:r>
              <a:rPr lang="en-US" sz="1867" dirty="0" smtClean="0">
                <a:solidFill>
                  <a:srgbClr val="0D3896"/>
                </a:solidFill>
              </a:rPr>
              <a:t>How to manage huge caching data is an interesting problem</a:t>
            </a:r>
            <a:endParaRPr lang="en-US" sz="1867" dirty="0">
              <a:solidFill>
                <a:srgbClr val="0D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8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TeraSort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8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TeraSort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8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45721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Data output of the second job: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Final result</a:t>
            </a:r>
          </a:p>
          <a:p>
            <a:pPr marL="1367344" lvl="3" indent="-452955">
              <a:buFont typeface="Arial"/>
              <a:buChar char="•"/>
            </a:pPr>
            <a:r>
              <a:rPr lang="en-US" sz="2000" dirty="0" smtClean="0">
                <a:solidFill>
                  <a:srgbClr val="0D3896"/>
                </a:solidFill>
              </a:rPr>
              <a:t>written into HDFS, with 3 replications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Intermediate data(input of another job) </a:t>
            </a:r>
          </a:p>
          <a:p>
            <a:pPr marL="1367344" lvl="3" indent="-452955">
              <a:buFont typeface="Arial"/>
              <a:buChar char="•"/>
            </a:pPr>
            <a:r>
              <a:rPr lang="en-US" sz="2000" dirty="0" smtClean="0">
                <a:solidFill>
                  <a:srgbClr val="0D3896"/>
                </a:solidFill>
              </a:rPr>
              <a:t>written into HDFS, with 1 replication</a:t>
            </a:r>
            <a:endParaRPr lang="en-US" sz="2800" dirty="0" smtClean="0">
              <a:solidFill>
                <a:srgbClr val="0D3896"/>
              </a:solidFill>
            </a:endParaRPr>
          </a:p>
          <a:p>
            <a:pPr marL="1367344" lvl="3" indent="-452955">
              <a:buFont typeface="Arial"/>
              <a:buChar char="•"/>
            </a:pPr>
            <a:r>
              <a:rPr lang="en-US" sz="2000" dirty="0" smtClean="0">
                <a:solidFill>
                  <a:srgbClr val="0D3896"/>
                </a:solidFill>
              </a:rPr>
              <a:t>written into Tachyon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1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Video recommendation</a:t>
            </a:r>
            <a:r>
              <a:rPr lang="en-US" altLang="zh-CN" baseline="0" dirty="0" smtClean="0"/>
              <a:t> system</a:t>
            </a:r>
          </a:p>
          <a:p>
            <a:r>
              <a:rPr lang="en-US" altLang="zh-CN" baseline="0" dirty="0" smtClean="0"/>
              <a:t>similarity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Top list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1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video ranking</a:t>
            </a:r>
          </a:p>
          <a:p>
            <a:endParaRPr lang="en-US" dirty="0" smtClean="0"/>
          </a:p>
          <a:p>
            <a:r>
              <a:rPr lang="en-US" dirty="0" smtClean="0"/>
              <a:t>Different movie category</a:t>
            </a:r>
          </a:p>
          <a:p>
            <a:endParaRPr lang="en-US" dirty="0" smtClean="0"/>
          </a:p>
          <a:p>
            <a:r>
              <a:rPr lang="en-US" dirty="0" smtClean="0"/>
              <a:t>Object video</a:t>
            </a:r>
            <a:r>
              <a:rPr lang="en-US" baseline="0" dirty="0" smtClean="0"/>
              <a:t>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9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 unique</a:t>
            </a:r>
          </a:p>
          <a:p>
            <a:r>
              <a:rPr lang="en-US" dirty="0" err="1" smtClean="0"/>
              <a:t>ObjectId</a:t>
            </a:r>
            <a:r>
              <a:rPr lang="en-US" dirty="0" smtClean="0"/>
              <a:t>:</a:t>
            </a:r>
            <a:r>
              <a:rPr lang="en-US" baseline="0" dirty="0" smtClean="0"/>
              <a:t> ads </a:t>
            </a:r>
          </a:p>
          <a:p>
            <a:r>
              <a:rPr lang="en-US" baseline="0" dirty="0" err="1" smtClean="0"/>
              <a:t>EventId</a:t>
            </a:r>
            <a:r>
              <a:rPr lang="en-US" baseline="0" dirty="0" smtClean="0"/>
              <a:t>: click, display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D0D7-B5A1-4A7D-8458-B4DDDFDF66D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1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95C5E-B91C-C648-AB9F-73574AC91AA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1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1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219B-E047-564D-A26F-B01820F39F79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DD5-D937-3049-9D4C-CB6E1CDBD974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F9FC-8412-E843-87BD-8796F5A9995E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96362"/>
            <a:ext cx="10363200" cy="41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2955" indent="-452955">
              <a:buFont typeface="Arial"/>
              <a:buChar char="•"/>
              <a:defRPr>
                <a:solidFill>
                  <a:srgbClr val="0D3896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accent3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accent3"/>
                </a:solidFill>
              </a:defRPr>
            </a:lvl3pPr>
            <a:lvl5pPr>
              <a:buFont typeface="Arial"/>
              <a:buChar char="•"/>
              <a:defRPr/>
            </a:lvl5pPr>
            <a:lvl6pPr marL="1066773" indent="-457189">
              <a:buFont typeface="Wingdings" charset="2"/>
              <a:buChar char="§"/>
              <a:defRPr>
                <a:solidFill>
                  <a:srgbClr val="0D3896"/>
                </a:solidFill>
              </a:defRPr>
            </a:lvl6pPr>
            <a:lvl7pPr marL="1682709" indent="-463539">
              <a:buFont typeface="Courier New"/>
              <a:buChar char="o"/>
              <a:defRPr>
                <a:solidFill>
                  <a:srgbClr val="0D3896"/>
                </a:solidFill>
              </a:defRPr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AB3A731-AB83-6E42-8199-4AFEB1E865B3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AEB4CE8E-E12B-43BC-AD26-C848C64CA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00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96362"/>
            <a:ext cx="10363200" cy="41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2955" indent="-452955">
              <a:buFont typeface="Arial"/>
              <a:buChar char="•"/>
              <a:defRPr>
                <a:solidFill>
                  <a:srgbClr val="0D3896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accent3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accent3"/>
                </a:solidFill>
              </a:defRPr>
            </a:lvl3pPr>
            <a:lvl5pPr>
              <a:buFont typeface="Arial"/>
              <a:buChar char="•"/>
              <a:defRPr/>
            </a:lvl5pPr>
            <a:lvl6pPr marL="1066773" indent="-457189">
              <a:buFont typeface="Wingdings" charset="2"/>
              <a:buChar char="§"/>
              <a:defRPr>
                <a:solidFill>
                  <a:srgbClr val="0D3896"/>
                </a:solidFill>
              </a:defRPr>
            </a:lvl6pPr>
            <a:lvl7pPr marL="1682709" indent="-463539">
              <a:buFont typeface="Courier New"/>
              <a:buChar char="o"/>
              <a:defRPr>
                <a:solidFill>
                  <a:srgbClr val="0D3896"/>
                </a:solidFill>
              </a:defRPr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EE147B6-E6FA-2049-A25E-65B562141BBB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AEB4CE8E-E12B-43BC-AD26-C848C64CA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0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896362"/>
            <a:ext cx="10363200" cy="41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2955" indent="-452955">
              <a:buFont typeface="Arial"/>
              <a:buChar char="•"/>
              <a:defRPr>
                <a:solidFill>
                  <a:srgbClr val="0D3896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accent3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accent3"/>
                </a:solidFill>
              </a:defRPr>
            </a:lvl3pPr>
            <a:lvl5pPr>
              <a:buFont typeface="Arial"/>
              <a:buChar char="•"/>
              <a:defRPr/>
            </a:lvl5pPr>
            <a:lvl6pPr marL="1066773" indent="-457189">
              <a:buFont typeface="Wingdings" charset="2"/>
              <a:buChar char="§"/>
              <a:defRPr>
                <a:solidFill>
                  <a:srgbClr val="0D3896"/>
                </a:solidFill>
              </a:defRPr>
            </a:lvl6pPr>
            <a:lvl7pPr marL="1682709" indent="-463539">
              <a:buFont typeface="Courier New"/>
              <a:buChar char="o"/>
              <a:defRPr>
                <a:solidFill>
                  <a:srgbClr val="0D3896"/>
                </a:solidFill>
              </a:defRPr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1CF0D6C-A54C-E94B-BC7B-CA8EC6F95482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AEB4CE8E-E12B-43BC-AD26-C848C64CA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757-2FA2-D44E-9123-A802A900E44A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5BAA-17C2-D045-A890-366482FA00F8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F42E-7AEC-A04C-8644-9157A8AFBF63}" type="datetime1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37FA-C8D2-494E-9B19-D0C86CBA4D3C}" type="datetime1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F1FA-A18E-F74B-978C-785EA4816F92}" type="datetime1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5FCB-24B0-054E-BBE6-A217A63694E1}" type="datetime1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0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3B0-E3FF-E04B-BD94-B0D9F6B5B361}" type="datetime1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2DF4-C22D-1044-9582-A103B224E92E}" type="datetime1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B310-B292-3848-A3D5-44FC5C399FE9}" type="datetime1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D1D44-D3FD-44C2-80B7-EDA6849B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infan@tachyonnexu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achyon.atlassian.net/browse/TACHYON-33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tachyonnexus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png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hyonproject.org/" TargetMode="External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achyon.atlassian.net/browse/TACHYON-33" TargetMode="External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77" y="1122363"/>
            <a:ext cx="10493851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Make Tachyon </a:t>
            </a:r>
            <a:r>
              <a:rPr lang="en-US" sz="48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ready </a:t>
            </a:r>
            <a:r>
              <a:rPr lang="en-US" sz="48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for next-gen data center platforms with </a:t>
            </a:r>
            <a:r>
              <a:rPr lang="en-US" sz="48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NVM</a:t>
            </a:r>
            <a:endParaRPr lang="en-US" sz="48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299312" y="4237800"/>
            <a:ext cx="5681329" cy="119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Mingfei</a:t>
            </a:r>
            <a:r>
              <a:rPr lang="en-US" b="1" dirty="0" smtClean="0">
                <a:solidFill>
                  <a:srgbClr val="000000"/>
                </a:solidFill>
              </a:rPr>
              <a:t> Shi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mingfei.shi</a:t>
            </a:r>
            <a:r>
              <a:rPr lang="en-US" dirty="0">
                <a:hlinkClick r:id="rId2"/>
              </a:rPr>
              <a:t>@</a:t>
            </a:r>
            <a:r>
              <a:rPr lang="en-US" dirty="0" smtClean="0">
                <a:hlinkClick r:id="rId2"/>
              </a:rPr>
              <a:t>intel.com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4816" y="4237800"/>
            <a:ext cx="5681329" cy="119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Bin Fan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Tachyon Nexus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hlinkClick r:id="rId2"/>
              </a:rPr>
              <a:t>binfan@tachyonnexus.com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1199" y="376362"/>
            <a:ext cx="4289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/>
                <a:ea typeface="Arial"/>
                <a:cs typeface="Arial"/>
              </a:rPr>
              <a:t>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982" y="1779686"/>
            <a:ext cx="1092255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689" lvl="2" indent="-571500">
              <a:buFont typeface="Arial"/>
              <a:buChar char="•"/>
            </a:pPr>
            <a:r>
              <a:rPr lang="en-US" altLang="zh-CN" sz="3600" dirty="0" smtClean="0">
                <a:solidFill>
                  <a:srgbClr val="0D3896"/>
                </a:solidFill>
              </a:rPr>
              <a:t>Effectively share in-memory da</a:t>
            </a:r>
            <a:r>
              <a:rPr lang="en-US" sz="3600" dirty="0" smtClean="0">
                <a:solidFill>
                  <a:srgbClr val="0D3896"/>
                </a:solidFill>
              </a:rPr>
              <a:t>ta among distributed applications.</a:t>
            </a:r>
            <a:br>
              <a:rPr lang="en-US" sz="3600" dirty="0" smtClean="0">
                <a:solidFill>
                  <a:srgbClr val="0D3896"/>
                </a:solidFill>
              </a:rPr>
            </a:br>
            <a:r>
              <a:rPr lang="en-US" sz="3600" dirty="0" smtClean="0">
                <a:solidFill>
                  <a:srgbClr val="0D3896"/>
                </a:solidFill>
              </a:rPr>
              <a:t/>
            </a:r>
            <a:br>
              <a:rPr lang="en-US" sz="3600" dirty="0" smtClean="0">
                <a:solidFill>
                  <a:srgbClr val="0D3896"/>
                </a:solidFill>
              </a:rPr>
            </a:br>
            <a:endParaRPr lang="en-US" sz="3600" dirty="0">
              <a:solidFill>
                <a:srgbClr val="0D3896"/>
              </a:solidFill>
            </a:endParaRPr>
          </a:p>
          <a:p>
            <a:pPr marL="1028689" lvl="2" indent="-571500">
              <a:buFont typeface="Arial"/>
              <a:buChar char="•"/>
            </a:pPr>
            <a:r>
              <a:rPr lang="en-US" sz="3600" dirty="0" smtClean="0">
                <a:solidFill>
                  <a:srgbClr val="0D3896"/>
                </a:solidFill>
              </a:rPr>
              <a:t>GC </a:t>
            </a:r>
            <a:r>
              <a:rPr lang="en-US" altLang="zh-CN" sz="3600" dirty="0">
                <a:solidFill>
                  <a:srgbClr val="0D3896"/>
                </a:solidFill>
              </a:rPr>
              <a:t>overhead introduced by in memory </a:t>
            </a:r>
            <a:r>
              <a:rPr lang="en-US" altLang="zh-CN" sz="3600" dirty="0" smtClean="0">
                <a:solidFill>
                  <a:srgbClr val="0D3896"/>
                </a:solidFill>
              </a:rPr>
              <a:t>caching</a:t>
            </a:r>
            <a:br>
              <a:rPr lang="en-US" altLang="zh-CN" sz="3600" dirty="0" smtClean="0">
                <a:solidFill>
                  <a:srgbClr val="0D3896"/>
                </a:solidFill>
              </a:rPr>
            </a:br>
            <a:r>
              <a:rPr lang="en-US" altLang="zh-CN" sz="3600" dirty="0" smtClean="0">
                <a:solidFill>
                  <a:srgbClr val="0D3896"/>
                </a:solidFill>
              </a:rPr>
              <a:t/>
            </a:r>
            <a:br>
              <a:rPr lang="en-US" altLang="zh-CN" sz="3600" dirty="0" smtClean="0">
                <a:solidFill>
                  <a:srgbClr val="0D3896"/>
                </a:solidFill>
              </a:rPr>
            </a:br>
            <a:endParaRPr lang="en-US" altLang="zh-CN" sz="3600" dirty="0">
              <a:solidFill>
                <a:srgbClr val="0D3896"/>
              </a:solidFill>
            </a:endParaRPr>
          </a:p>
          <a:p>
            <a:pPr marL="1028689" lvl="2" indent="-571500">
              <a:buFont typeface="Arial"/>
              <a:buChar char="•"/>
            </a:pPr>
            <a:r>
              <a:rPr lang="en-US" sz="3600" dirty="0" smtClean="0">
                <a:solidFill>
                  <a:srgbClr val="0D3896"/>
                </a:solidFill>
              </a:rPr>
              <a:t>Data </a:t>
            </a:r>
            <a:r>
              <a:rPr lang="en-US" sz="3600" dirty="0" smtClean="0">
                <a:solidFill>
                  <a:srgbClr val="0D3896"/>
                </a:solidFill>
              </a:rPr>
              <a:t>set </a:t>
            </a:r>
            <a:r>
              <a:rPr lang="en-US" sz="3600" dirty="0" smtClean="0">
                <a:solidFill>
                  <a:srgbClr val="0D3896"/>
                </a:solidFill>
              </a:rPr>
              <a:t>could be </a:t>
            </a:r>
            <a:r>
              <a:rPr lang="en-US" sz="3600" dirty="0" smtClean="0">
                <a:solidFill>
                  <a:srgbClr val="0D3896"/>
                </a:solidFill>
              </a:rPr>
              <a:t>larger than memory capacity</a:t>
            </a:r>
            <a:endParaRPr lang="en-US" sz="3600" dirty="0">
              <a:solidFill>
                <a:srgbClr val="0D38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1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1298"/>
            <a:ext cx="10363200" cy="419963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D3896"/>
                </a:solidFill>
              </a:rPr>
              <a:t>Memory trend and challenges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Introduction </a:t>
            </a:r>
            <a:r>
              <a:rPr lang="en-US" sz="3600" dirty="0">
                <a:solidFill>
                  <a:srgbClr val="0D3896"/>
                </a:solidFill>
              </a:rPr>
              <a:t>of Tachyon </a:t>
            </a:r>
            <a:r>
              <a:rPr lang="en-US" altLang="zh-CN" sz="3600" dirty="0">
                <a:solidFill>
                  <a:srgbClr val="0D3896"/>
                </a:solidFill>
              </a:rPr>
              <a:t>&amp; NVM</a:t>
            </a:r>
            <a:endParaRPr lang="en-US" sz="36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Performance testing and key learning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600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87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94" y="2875002"/>
            <a:ext cx="11391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Tachyon?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6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11" y="681183"/>
            <a:ext cx="11572779" cy="5486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6000" dirty="0" smtClean="0">
              <a:solidFill>
                <a:srgbClr val="9BBB59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9BBB59"/>
                </a:solidFill>
              </a:rPr>
              <a:t>An Open Source</a:t>
            </a:r>
            <a:br>
              <a:rPr lang="en-US" sz="6000" dirty="0" smtClean="0">
                <a:solidFill>
                  <a:srgbClr val="9BBB59"/>
                </a:solidFill>
              </a:rPr>
            </a:br>
            <a:r>
              <a:rPr lang="en-US" sz="6000" dirty="0" smtClean="0">
                <a:solidFill>
                  <a:srgbClr val="9BBB59"/>
                </a:solidFill>
              </a:rPr>
              <a:t>Memory-centric</a:t>
            </a:r>
            <a:br>
              <a:rPr lang="en-US" sz="6000" dirty="0" smtClean="0">
                <a:solidFill>
                  <a:srgbClr val="9BBB59"/>
                </a:solidFill>
              </a:rPr>
            </a:br>
            <a:r>
              <a:rPr lang="en-US" sz="6000" dirty="0" smtClean="0">
                <a:solidFill>
                  <a:srgbClr val="000000"/>
                </a:solidFill>
              </a:rPr>
              <a:t>Distributed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0000"/>
                </a:solidFill>
              </a:rPr>
              <a:t>Storage System</a:t>
            </a:r>
          </a:p>
        </p:txBody>
      </p:sp>
      <p:pic>
        <p:nvPicPr>
          <p:cNvPr id="6" name="Picture 5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63" y="659805"/>
            <a:ext cx="5420876" cy="11412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Tachyon Stack</a:t>
            </a:r>
            <a:endParaRPr lang="en-US" dirty="0"/>
          </a:p>
        </p:txBody>
      </p:sp>
      <p:pic>
        <p:nvPicPr>
          <p:cNvPr id="4" name="Content Placeholder 6" descr="Screen Shot 2015-08-21 at 12.37.13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7" b="-4727"/>
          <a:stretch>
            <a:fillRect/>
          </a:stretch>
        </p:blipFill>
        <p:spPr>
          <a:xfrm>
            <a:off x="1455216" y="1400324"/>
            <a:ext cx="9149283" cy="51770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8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How Easy to Use Tachyon in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339" y="2276873"/>
            <a:ext cx="11760629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3200" b="1" dirty="0" err="1" smtClean="0">
                <a:latin typeface="Consolas"/>
                <a:cs typeface="Consolas"/>
              </a:rPr>
              <a:t>scala</a:t>
            </a:r>
            <a:r>
              <a:rPr lang="en-US" sz="3200" b="1" dirty="0">
                <a:latin typeface="Consolas"/>
                <a:cs typeface="Consolas"/>
              </a:rPr>
              <a:t>&gt; </a:t>
            </a:r>
            <a:r>
              <a:rPr lang="en-US" sz="3200" b="1" dirty="0" err="1">
                <a:latin typeface="Consolas"/>
                <a:cs typeface="Consolas"/>
              </a:rPr>
              <a:t>val</a:t>
            </a:r>
            <a:r>
              <a:rPr lang="en-US" sz="3200" b="1" dirty="0">
                <a:latin typeface="Consolas"/>
                <a:cs typeface="Consolas"/>
              </a:rPr>
              <a:t> file = </a:t>
            </a:r>
            <a:r>
              <a:rPr lang="en-US" sz="3200" b="1" dirty="0" err="1">
                <a:latin typeface="Consolas"/>
                <a:cs typeface="Consolas"/>
              </a:rPr>
              <a:t>sc.textFile</a:t>
            </a:r>
            <a:r>
              <a:rPr lang="en-US" sz="3200" b="1" dirty="0">
                <a:latin typeface="Consolas"/>
                <a:cs typeface="Consolas"/>
              </a:rPr>
              <a:t>(“</a:t>
            </a:r>
            <a:r>
              <a:rPr lang="en-US" sz="3200" b="1" dirty="0" err="1">
                <a:latin typeface="Consolas"/>
                <a:cs typeface="Consolas"/>
              </a:rPr>
              <a:t>hdfs</a:t>
            </a:r>
            <a:r>
              <a:rPr lang="en-US" sz="3200" b="1" dirty="0">
                <a:latin typeface="Consolas"/>
                <a:cs typeface="Consolas"/>
              </a:rPr>
              <a:t>:/</a:t>
            </a:r>
            <a:r>
              <a:rPr lang="en-US" sz="3200" b="1" dirty="0" smtClean="0">
                <a:latin typeface="Consolas"/>
                <a:cs typeface="Consolas"/>
              </a:rPr>
              <a:t>/foo”</a:t>
            </a:r>
            <a:r>
              <a:rPr lang="en-US" sz="3200" b="1" dirty="0">
                <a:latin typeface="Consolas"/>
                <a:cs typeface="Consolas"/>
              </a:rPr>
              <a:t>)</a:t>
            </a:r>
          </a:p>
        </p:txBody>
      </p:sp>
      <p:pic>
        <p:nvPicPr>
          <p:cNvPr id="7" name="Picture 6" descr="Screen Shot 2014-01-06 at 1.33.01 P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10" y="172479"/>
            <a:ext cx="3117789" cy="124425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135894" y="2996952"/>
            <a:ext cx="824404" cy="124398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39" y="4509121"/>
            <a:ext cx="11760629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3200" b="1" dirty="0" err="1" smtClean="0">
                <a:latin typeface="Consolas"/>
                <a:cs typeface="Consolas"/>
              </a:rPr>
              <a:t>scala</a:t>
            </a:r>
            <a:r>
              <a:rPr lang="en-US" sz="3200" b="1" dirty="0">
                <a:latin typeface="Consolas"/>
                <a:cs typeface="Consolas"/>
              </a:rPr>
              <a:t>&gt; </a:t>
            </a:r>
            <a:r>
              <a:rPr lang="en-US" sz="3200" b="1" dirty="0" err="1">
                <a:latin typeface="Consolas"/>
                <a:cs typeface="Consolas"/>
              </a:rPr>
              <a:t>val</a:t>
            </a:r>
            <a:r>
              <a:rPr lang="en-US" sz="3200" b="1" dirty="0">
                <a:latin typeface="Consolas"/>
                <a:cs typeface="Consolas"/>
              </a:rPr>
              <a:t> file = </a:t>
            </a:r>
            <a:r>
              <a:rPr lang="en-US" sz="3200" b="1" dirty="0" err="1">
                <a:latin typeface="Consolas"/>
                <a:cs typeface="Consolas"/>
              </a:rPr>
              <a:t>sc.textFile</a:t>
            </a:r>
            <a:r>
              <a:rPr lang="en-US" sz="3200" b="1" dirty="0">
                <a:latin typeface="Consolas"/>
                <a:cs typeface="Consolas"/>
              </a:rPr>
              <a:t>(</a:t>
            </a:r>
            <a:r>
              <a:rPr lang="en-US" sz="3200" b="1" dirty="0" smtClean="0">
                <a:latin typeface="Consolas"/>
                <a:cs typeface="Consolas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Consolas"/>
                <a:cs typeface="Consolas"/>
              </a:rPr>
              <a:t>tachyon</a:t>
            </a:r>
            <a:r>
              <a:rPr lang="en-US" sz="3200" b="1" dirty="0" smtClean="0">
                <a:latin typeface="Consolas"/>
                <a:cs typeface="Consolas"/>
              </a:rPr>
              <a:t>:</a:t>
            </a:r>
            <a:r>
              <a:rPr lang="en-US" sz="3200" b="1" dirty="0">
                <a:latin typeface="Consolas"/>
                <a:cs typeface="Consolas"/>
              </a:rPr>
              <a:t>/</a:t>
            </a:r>
            <a:r>
              <a:rPr lang="en-US" sz="3200" b="1" dirty="0" smtClean="0">
                <a:latin typeface="Consolas"/>
                <a:cs typeface="Consolas"/>
              </a:rPr>
              <a:t>/foo”</a:t>
            </a:r>
            <a:r>
              <a:rPr lang="en-US" sz="3200" b="1" dirty="0">
                <a:latin typeface="Consolas"/>
                <a:cs typeface="Consolas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67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ea typeface="Arial"/>
              </a:rPr>
              <a:t>Issue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9757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</a:t>
            </a:r>
            <a:r>
              <a:rPr lang="en-US" altLang="zh-CN" sz="2400" b="1" dirty="0" smtClean="0">
                <a:latin typeface="Arial"/>
                <a:ea typeface="Arial"/>
                <a:cs typeface="Arial"/>
              </a:rPr>
              <a:t>Job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9757" y="3867597"/>
            <a:ext cx="328725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atin typeface="Arial"/>
                <a:cs typeface="Arial"/>
              </a:rPr>
              <a:t>Spark</a:t>
            </a:r>
            <a:endParaRPr lang="en-US" b="1" dirty="0">
              <a:latin typeface="Arial"/>
              <a:cs typeface="Arial"/>
            </a:endParaRPr>
          </a:p>
          <a:p>
            <a:pPr algn="r"/>
            <a:r>
              <a:rPr lang="en-US" b="1" dirty="0" smtClean="0">
                <a:latin typeface="Arial"/>
                <a:cs typeface="Arial"/>
              </a:rPr>
              <a:t>Memory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6151" y="3926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2007" y="43118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0208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/>
                <a:cs typeface="Arial"/>
              </a:rPr>
              <a:t>Hadoop</a:t>
            </a:r>
            <a:r>
              <a:rPr lang="en-US" sz="2400" b="1" dirty="0" smtClean="0">
                <a:latin typeface="Arial"/>
                <a:cs typeface="Arial"/>
              </a:rPr>
              <a:t> MR Job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0208" y="3867597"/>
            <a:ext cx="328725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YARN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9758" y="4877720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latin typeface="Arial"/>
                <a:cs typeface="Arial"/>
              </a:rPr>
              <a:t>HDFS 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2007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863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1013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6869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165885" y="4654030"/>
            <a:ext cx="0" cy="275578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308264" y="4630064"/>
            <a:ext cx="0" cy="287563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3"/>
          <p:cNvSpPr txBox="1">
            <a:spLocks/>
          </p:cNvSpPr>
          <p:nvPr/>
        </p:nvSpPr>
        <p:spPr bwMode="auto">
          <a:xfrm>
            <a:off x="609600" y="940150"/>
            <a:ext cx="10944315" cy="20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Data Sharing bottleneck in analytics </a:t>
            </a:r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pipeline: Slow </a:t>
            </a:r>
            <a:r>
              <a:rPr lang="en-US" sz="4000" i="1" dirty="0">
                <a:solidFill>
                  <a:srgbClr val="C0504D"/>
                </a:solidFill>
                <a:latin typeface="Arial"/>
                <a:cs typeface="Arial"/>
              </a:rPr>
              <a:t>writes to disk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19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871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1 </a:t>
            </a:r>
            <a:r>
              <a:rPr lang="en-US" dirty="0"/>
              <a:t>r</a:t>
            </a:r>
            <a:r>
              <a:rPr lang="en-US" dirty="0" smtClean="0"/>
              <a:t>esolved with Tachyon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09600" y="941833"/>
            <a:ext cx="10944315" cy="152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70AD47"/>
                </a:solidFill>
                <a:latin typeface="Arial"/>
                <a:cs typeface="Arial"/>
              </a:rPr>
              <a:t>Memory-speed data </a:t>
            </a:r>
            <a:r>
              <a:rPr lang="en-US" sz="4000" i="1" dirty="0" smtClean="0">
                <a:solidFill>
                  <a:srgbClr val="70AD47"/>
                </a:solidFill>
                <a:latin typeface="Arial"/>
                <a:cs typeface="Arial"/>
              </a:rPr>
              <a:t>sharing among </a:t>
            </a:r>
            <a:r>
              <a:rPr lang="en-US" sz="4000" i="1" dirty="0" smtClean="0">
                <a:solidFill>
                  <a:srgbClr val="70AD47"/>
                </a:solidFill>
                <a:latin typeface="Arial"/>
                <a:cs typeface="Arial"/>
              </a:rPr>
              <a:t>different jobs and </a:t>
            </a:r>
            <a:r>
              <a:rPr lang="en-US" sz="4000" i="1" dirty="0" smtClean="0">
                <a:solidFill>
                  <a:srgbClr val="70AD47"/>
                </a:solidFill>
                <a:latin typeface="Arial"/>
                <a:cs typeface="Arial"/>
              </a:rPr>
              <a:t>different frameworks</a:t>
            </a:r>
            <a:endParaRPr lang="en-US" sz="4000" i="1" dirty="0" smtClean="0">
              <a:solidFill>
                <a:srgbClr val="70AD47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49757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Job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9757" y="3867597"/>
            <a:ext cx="3287251" cy="4758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</a:t>
            </a:r>
            <a:r>
              <a:rPr lang="en-US" sz="2400" b="1" dirty="0" err="1" smtClean="0">
                <a:latin typeface="Arial"/>
                <a:cs typeface="Arial"/>
              </a:rPr>
              <a:t>mem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40208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/>
                <a:cs typeface="Arial"/>
              </a:rPr>
              <a:t>Hadoop</a:t>
            </a:r>
            <a:r>
              <a:rPr lang="en-US" sz="2400" b="1" dirty="0" smtClean="0">
                <a:latin typeface="Arial"/>
                <a:cs typeface="Arial"/>
              </a:rPr>
              <a:t> MR Job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40208" y="3867597"/>
            <a:ext cx="3287251" cy="4758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YARN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49758" y="5558108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32007" y="56099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27863" y="5995584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41013" y="56099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36869" y="5995584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4" name="Left Brace 53"/>
          <p:cNvSpPr/>
          <p:nvPr/>
        </p:nvSpPr>
        <p:spPr>
          <a:xfrm>
            <a:off x="3922174" y="3035191"/>
            <a:ext cx="311011" cy="1308208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349758" y="4542148"/>
            <a:ext cx="6777701" cy="832405"/>
            <a:chOff x="3262318" y="4877719"/>
            <a:chExt cx="5083276" cy="832405"/>
          </a:xfrm>
          <a:effectLst/>
        </p:grpSpPr>
        <p:sp>
          <p:nvSpPr>
            <p:cNvPr id="56" name="Rectangle 55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HDFS</a:t>
              </a:r>
            </a:p>
            <a:p>
              <a:pPr algn="ctr"/>
              <a:r>
                <a:rPr lang="en-US" sz="2400" dirty="0" smtClean="0">
                  <a:latin typeface="Arial"/>
                  <a:cs typeface="Arial"/>
                </a:rPr>
                <a:t>disk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30760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lock 2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349758" y="4542148"/>
            <a:ext cx="6777701" cy="832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Tachyon</a:t>
            </a:r>
            <a:b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in-memory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32007" y="459398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27863" y="4979624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36869" y="4979624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165885" y="3759029"/>
            <a:ext cx="0" cy="855495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9308264" y="3759029"/>
            <a:ext cx="0" cy="803694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9758" y="3035192"/>
            <a:ext cx="677770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Task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9758" y="3867597"/>
            <a:ext cx="677770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Memory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block manager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36151" y="3926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2007" y="43118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9758" y="4877720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2007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7863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1013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6869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609600" y="1017121"/>
            <a:ext cx="10944315" cy="16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In-Memory data loss when computation crashes</a:t>
            </a:r>
          </a:p>
        </p:txBody>
      </p:sp>
      <p:pic>
        <p:nvPicPr>
          <p:cNvPr id="16" name="Picture 15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8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49758" y="3035192"/>
            <a:ext cx="6777701" cy="83240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crash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9758" y="3867597"/>
            <a:ext cx="677770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Memory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block manager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36151" y="3926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2007" y="43118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9758" y="4877720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2007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7863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1013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6869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17" name="Picture 16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 bwMode="auto">
          <a:xfrm>
            <a:off x="609600" y="1017121"/>
            <a:ext cx="10944315" cy="16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In-Memory data loss when </a:t>
            </a:r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computation crashes</a:t>
            </a:r>
            <a:endParaRPr lang="en-US" sz="4000" i="1" dirty="0" smtClean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D3896"/>
                </a:solidFill>
              </a:rPr>
              <a:t>Intel Cloud &amp; </a:t>
            </a:r>
            <a:r>
              <a:rPr lang="en-US" sz="3600" dirty="0" err="1" smtClean="0">
                <a:solidFill>
                  <a:srgbClr val="0D3896"/>
                </a:solidFill>
              </a:rPr>
              <a:t>BigData</a:t>
            </a:r>
            <a:r>
              <a:rPr lang="en-US" sz="3600" dirty="0" smtClean="0">
                <a:solidFill>
                  <a:srgbClr val="0D3896"/>
                </a:solidFill>
              </a:rPr>
              <a:t> Engineering Team 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60" y="1696934"/>
            <a:ext cx="11846440" cy="4199639"/>
          </a:xfrm>
        </p:spPr>
        <p:txBody>
          <a:bodyPr>
            <a:normAutofit lnSpcReduction="10000"/>
          </a:bodyPr>
          <a:lstStyle/>
          <a:p>
            <a:pPr marL="452944" lvl="1" indent="-452955"/>
            <a:r>
              <a:rPr lang="en-US" sz="3600" dirty="0" smtClean="0">
                <a:solidFill>
                  <a:srgbClr val="0D3896"/>
                </a:solidFill>
              </a:rPr>
              <a:t>Work </a:t>
            </a:r>
            <a:r>
              <a:rPr lang="en-US" sz="3600" dirty="0">
                <a:solidFill>
                  <a:srgbClr val="0D3896"/>
                </a:solidFill>
              </a:rPr>
              <a:t>with </a:t>
            </a:r>
            <a:r>
              <a:rPr lang="en-US" sz="3600" dirty="0" smtClean="0">
                <a:solidFill>
                  <a:srgbClr val="0D3896"/>
                </a:solidFill>
              </a:rPr>
              <a:t>community </a:t>
            </a:r>
            <a:r>
              <a:rPr lang="en-US" sz="3600" dirty="0">
                <a:solidFill>
                  <a:srgbClr val="0D3896"/>
                </a:solidFill>
              </a:rPr>
              <a:t>to optimize Apache Spark and Hadoop on Intel </a:t>
            </a:r>
            <a:r>
              <a:rPr lang="en-US" sz="3600" dirty="0" smtClean="0">
                <a:solidFill>
                  <a:srgbClr val="0D3896"/>
                </a:solidFill>
              </a:rPr>
              <a:t>platform</a:t>
            </a:r>
            <a:br>
              <a:rPr lang="en-US" sz="3600" dirty="0" smtClean="0">
                <a:solidFill>
                  <a:srgbClr val="0D3896"/>
                </a:solidFill>
              </a:rPr>
            </a:br>
            <a:endParaRPr lang="en-US" sz="3600" dirty="0">
              <a:solidFill>
                <a:srgbClr val="0D3896"/>
              </a:solidFill>
            </a:endParaRPr>
          </a:p>
          <a:p>
            <a:pPr marL="452944" lvl="1" indent="-452955"/>
            <a:r>
              <a:rPr lang="en-US" sz="3600" dirty="0" smtClean="0">
                <a:solidFill>
                  <a:srgbClr val="0D3896"/>
                </a:solidFill>
              </a:rPr>
              <a:t>Improve </a:t>
            </a:r>
            <a:r>
              <a:rPr lang="en-US" sz="3600" dirty="0">
                <a:solidFill>
                  <a:srgbClr val="0D3896"/>
                </a:solidFill>
              </a:rPr>
              <a:t>Spark scalability and reliability </a:t>
            </a:r>
            <a:r>
              <a:rPr lang="en-US" sz="3600" dirty="0" smtClean="0">
                <a:solidFill>
                  <a:srgbClr val="0D3896"/>
                </a:solidFill>
              </a:rPr>
              <a:t/>
            </a:r>
            <a:br>
              <a:rPr lang="en-US" sz="3600" dirty="0" smtClean="0">
                <a:solidFill>
                  <a:srgbClr val="0D3896"/>
                </a:solidFill>
              </a:rPr>
            </a:br>
            <a:endParaRPr lang="en-US" sz="3600" dirty="0">
              <a:solidFill>
                <a:srgbClr val="0D3896"/>
              </a:solidFill>
            </a:endParaRPr>
          </a:p>
          <a:p>
            <a:pPr marL="452944" lvl="1" indent="-452955"/>
            <a:r>
              <a:rPr lang="en-US" sz="3600" dirty="0">
                <a:solidFill>
                  <a:srgbClr val="0D3896"/>
                </a:solidFill>
              </a:rPr>
              <a:t>Deliver better tools for management</a:t>
            </a:r>
            <a:r>
              <a:rPr lang="en-US" sz="3600" dirty="0" smtClean="0">
                <a:solidFill>
                  <a:srgbClr val="0D3896"/>
                </a:solidFill>
              </a:rPr>
              <a:t>, benchmarking</a:t>
            </a:r>
            <a:r>
              <a:rPr lang="en-US" sz="3600" dirty="0">
                <a:solidFill>
                  <a:srgbClr val="0D3896"/>
                </a:solidFill>
              </a:rPr>
              <a:t>, </a:t>
            </a:r>
            <a:r>
              <a:rPr lang="en-US" sz="3600" dirty="0" smtClean="0">
                <a:solidFill>
                  <a:srgbClr val="0D3896"/>
                </a:solidFill>
              </a:rPr>
              <a:t>tuning</a:t>
            </a:r>
          </a:p>
          <a:p>
            <a:pPr marL="910144" lvl="2" indent="-452955"/>
            <a:r>
              <a:rPr lang="en-US" sz="3200" dirty="0" smtClean="0">
                <a:solidFill>
                  <a:srgbClr val="0D3896"/>
                </a:solidFill>
              </a:rPr>
              <a:t> </a:t>
            </a:r>
            <a:r>
              <a:rPr lang="en-US" sz="3200" dirty="0" smtClean="0">
                <a:solidFill>
                  <a:srgbClr val="0D3896"/>
                </a:solidFill>
              </a:rPr>
              <a:t>e.g., </a:t>
            </a:r>
            <a:r>
              <a:rPr lang="en-US" sz="3200" dirty="0" err="1" smtClean="0">
                <a:solidFill>
                  <a:srgbClr val="0D3896"/>
                </a:solidFill>
              </a:rPr>
              <a:t>HiBench</a:t>
            </a:r>
            <a:r>
              <a:rPr lang="en-US" sz="3200" dirty="0">
                <a:solidFill>
                  <a:srgbClr val="0D3896"/>
                </a:solidFill>
              </a:rPr>
              <a:t>, </a:t>
            </a:r>
            <a:r>
              <a:rPr lang="en-US" sz="3200" dirty="0" err="1" smtClean="0">
                <a:solidFill>
                  <a:srgbClr val="0D3896"/>
                </a:solidFill>
              </a:rPr>
              <a:t>HiMeter</a:t>
            </a:r>
            <a:r>
              <a:rPr lang="en-US" sz="3200" dirty="0" smtClean="0">
                <a:solidFill>
                  <a:srgbClr val="0D3896"/>
                </a:solidFill>
              </a:rPr>
              <a:t/>
            </a:r>
            <a:br>
              <a:rPr lang="en-US" sz="3200" dirty="0" smtClean="0">
                <a:solidFill>
                  <a:srgbClr val="0D3896"/>
                </a:solidFill>
              </a:rPr>
            </a:br>
            <a:endParaRPr lang="en-US" sz="3200" dirty="0">
              <a:solidFill>
                <a:srgbClr val="0D3896"/>
              </a:solidFill>
            </a:endParaRPr>
          </a:p>
          <a:p>
            <a:pPr marL="452944" lvl="1" indent="-452955"/>
            <a:r>
              <a:rPr lang="en-US" sz="3600" dirty="0" smtClean="0">
                <a:solidFill>
                  <a:srgbClr val="0D3896"/>
                </a:solidFill>
              </a:rPr>
              <a:t>Build </a:t>
            </a:r>
            <a:r>
              <a:rPr lang="en-US" sz="3600" dirty="0">
                <a:solidFill>
                  <a:srgbClr val="0D3896"/>
                </a:solidFill>
              </a:rPr>
              <a:t>Spark based </a:t>
            </a:r>
            <a:r>
              <a:rPr lang="en-US" sz="3600" dirty="0" smtClean="0">
                <a:solidFill>
                  <a:srgbClr val="0D3896"/>
                </a:solidFill>
              </a:rPr>
              <a:t>solutions</a:t>
            </a:r>
            <a:endParaRPr lang="en-US" sz="3600" dirty="0">
              <a:solidFill>
                <a:srgbClr val="0D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49758" y="4877720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8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32007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863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1013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6869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9758" y="3035191"/>
            <a:ext cx="6777701" cy="166481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crash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0" name="Picture 19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609600" y="1017121"/>
            <a:ext cx="10944315" cy="16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In-Memory data loss when computation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9758" y="4877720"/>
            <a:ext cx="6777701" cy="832405"/>
            <a:chOff x="3262318" y="4877719"/>
            <a:chExt cx="5083276" cy="832405"/>
          </a:xfrm>
          <a:effectLst/>
        </p:grpSpPr>
        <p:sp>
          <p:nvSpPr>
            <p:cNvPr id="29" name="Rectangle 28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400" b="1" dirty="0" smtClean="0">
                  <a:latin typeface="Arial"/>
                  <a:ea typeface="Arial"/>
                  <a:cs typeface="Arial"/>
                </a:rPr>
                <a:t>HDFS </a:t>
              </a:r>
              <a:r>
                <a:rPr lang="en-US" altLang="zh-CN" sz="2400" b="1" dirty="0">
                  <a:latin typeface="Arial"/>
                  <a:ea typeface="Arial"/>
                  <a:cs typeface="Arial"/>
                </a:rPr>
                <a:t>/ Amazon S3</a:t>
              </a:r>
              <a:endParaRPr lang="en-US" b="1" dirty="0"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30760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lock 2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9758" y="4876400"/>
            <a:ext cx="6777701" cy="832405"/>
            <a:chOff x="3262318" y="4877719"/>
            <a:chExt cx="5083276" cy="832405"/>
          </a:xfrm>
          <a:effectLst/>
        </p:grpSpPr>
        <p:sp>
          <p:nvSpPr>
            <p:cNvPr id="17" name="Rectangle 16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Tachyon</a:t>
              </a:r>
              <a:b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Arial"/>
                  <a:cs typeface="Arial"/>
                </a:rPr>
                <a:t>in-memory</a:t>
              </a:r>
              <a:endParaRPr lang="en-US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8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2 </a:t>
            </a:r>
            <a:r>
              <a:rPr lang="en-US" dirty="0"/>
              <a:t>resolved with Tachyon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9758" y="3035192"/>
            <a:ext cx="677770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Task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9758" y="3867597"/>
            <a:ext cx="677770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Memory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block manager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20" name="Picture 19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 bwMode="auto">
          <a:xfrm>
            <a:off x="609600" y="1017121"/>
            <a:ext cx="10944315" cy="16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>
                <a:solidFill>
                  <a:srgbClr val="70AD47"/>
                </a:solidFill>
                <a:cs typeface="Arial"/>
              </a:rPr>
              <a:t>Keep in-memory data safe, even when computation crashes</a:t>
            </a:r>
            <a:endParaRPr lang="en-US" sz="4000" i="1" dirty="0" smtClean="0">
              <a:solidFill>
                <a:srgbClr val="70AD47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0982E-6 1.6906E-6 L -1.80982E-6 0.148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8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2 </a:t>
            </a:r>
            <a:r>
              <a:rPr lang="en-US" dirty="0"/>
              <a:t>resolved with Tachyon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9758" y="4877720"/>
            <a:ext cx="6777701" cy="832405"/>
            <a:chOff x="3262318" y="4877719"/>
            <a:chExt cx="5083276" cy="832405"/>
          </a:xfrm>
          <a:effectLst/>
        </p:grpSpPr>
        <p:sp>
          <p:nvSpPr>
            <p:cNvPr id="29" name="Rectangle 28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HDFS</a:t>
              </a:r>
            </a:p>
            <a:p>
              <a:pPr algn="ctr"/>
              <a:r>
                <a:rPr lang="en-US" sz="2400" dirty="0" smtClean="0">
                  <a:latin typeface="Arial"/>
                  <a:cs typeface="Arial"/>
                </a:rPr>
                <a:t>disk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30760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lock 2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4" name="Left Brace 33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9758" y="4877720"/>
            <a:ext cx="6777701" cy="832405"/>
            <a:chOff x="3262318" y="4877719"/>
            <a:chExt cx="5083276" cy="832405"/>
          </a:xfrm>
          <a:effectLst/>
        </p:grpSpPr>
        <p:sp>
          <p:nvSpPr>
            <p:cNvPr id="17" name="Rectangle 16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Tachyon</a:t>
              </a:r>
              <a:b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Arial"/>
                  <a:cs typeface="Arial"/>
                </a:rPr>
                <a:t>in-memory	</a:t>
              </a:r>
              <a:endParaRPr lang="en-US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349758" y="3036117"/>
            <a:ext cx="6777701" cy="16638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crash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49758" y="5893749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4901" y="594745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0757" y="633310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33908" y="594745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9764" y="633310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4" name="Picture 23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2" name="Title 3"/>
          <p:cNvSpPr txBox="1">
            <a:spLocks/>
          </p:cNvSpPr>
          <p:nvPr/>
        </p:nvSpPr>
        <p:spPr bwMode="auto">
          <a:xfrm>
            <a:off x="609600" y="1017121"/>
            <a:ext cx="10944315" cy="16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>
                <a:solidFill>
                  <a:srgbClr val="70AD47"/>
                </a:solidFill>
                <a:cs typeface="Arial"/>
              </a:rPr>
              <a:t>Keep in-memory data safe, even when computation crashes</a:t>
            </a:r>
            <a:endParaRPr lang="en-US" sz="4000" i="1" dirty="0" smtClean="0">
              <a:solidFill>
                <a:srgbClr val="70AD47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349758" y="4877720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8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09600" y="1016827"/>
            <a:ext cx="10944315" cy="168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In-memory Data Duplication &amp;</a:t>
            </a:r>
          </a:p>
          <a:p>
            <a:pPr algn="ctr"/>
            <a:r>
              <a:rPr lang="en-US" sz="4000" i="1" dirty="0">
                <a:solidFill>
                  <a:srgbClr val="C0504D"/>
                </a:solidFill>
                <a:latin typeface="Arial"/>
                <a:cs typeface="Arial"/>
              </a:rPr>
              <a:t>Java Garbage </a:t>
            </a:r>
            <a:r>
              <a:rPr lang="en-US" sz="4000" i="1" dirty="0" smtClean="0">
                <a:solidFill>
                  <a:srgbClr val="C0504D"/>
                </a:solidFill>
                <a:latin typeface="Arial"/>
                <a:cs typeface="Arial"/>
              </a:rPr>
              <a:t>Collection</a:t>
            </a:r>
            <a:endParaRPr lang="en-US" sz="4000" i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9757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Job1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9757" y="3867597"/>
            <a:ext cx="328725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atin typeface="Arial"/>
                <a:cs typeface="Arial"/>
              </a:rPr>
              <a:t>Spark</a:t>
            </a:r>
            <a:endParaRPr lang="en-US" b="1" dirty="0">
              <a:latin typeface="Arial"/>
              <a:cs typeface="Arial"/>
            </a:endParaRPr>
          </a:p>
          <a:p>
            <a:pPr algn="r"/>
            <a:r>
              <a:rPr lang="en-US" b="1" dirty="0" smtClean="0">
                <a:latin typeface="Arial"/>
                <a:cs typeface="Arial"/>
              </a:rPr>
              <a:t>Memory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36151" y="3926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2007" y="43118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0208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Job2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0208" y="3867597"/>
            <a:ext cx="3287251" cy="832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atin typeface="Arial"/>
                <a:cs typeface="Arial"/>
              </a:rPr>
              <a:t>Spark</a:t>
            </a:r>
            <a:endParaRPr lang="en-US" b="1" dirty="0">
              <a:latin typeface="Arial"/>
              <a:cs typeface="Arial"/>
            </a:endParaRPr>
          </a:p>
          <a:p>
            <a:pPr algn="r"/>
            <a:r>
              <a:rPr lang="en-US" b="1" dirty="0" smtClean="0">
                <a:latin typeface="Arial"/>
                <a:cs typeface="Arial"/>
              </a:rPr>
              <a:t>Memory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26601" y="3926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22457" y="43118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2007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7863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1013" y="4929552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6869" y="5315196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3922174" y="3035191"/>
            <a:ext cx="311011" cy="1664810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8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Arial"/>
              </a:rPr>
              <a:t>Issue </a:t>
            </a:r>
            <a:r>
              <a:rPr lang="en-US" dirty="0" smtClean="0"/>
              <a:t>3 </a:t>
            </a:r>
            <a:r>
              <a:rPr lang="en-US" dirty="0"/>
              <a:t>resolved with Tachyon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09600" y="1016827"/>
            <a:ext cx="10944315" cy="161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>
                <a:solidFill>
                  <a:srgbClr val="9BBB59"/>
                </a:solidFill>
                <a:latin typeface="Arial"/>
                <a:cs typeface="Arial"/>
              </a:rPr>
              <a:t>No in-memory data duplication,</a:t>
            </a:r>
            <a:br>
              <a:rPr lang="en-US" sz="4000" i="1" dirty="0" smtClean="0">
                <a:solidFill>
                  <a:srgbClr val="9BBB59"/>
                </a:solidFill>
                <a:latin typeface="Arial"/>
                <a:cs typeface="Arial"/>
              </a:rPr>
            </a:br>
            <a:r>
              <a:rPr lang="en-US" sz="4000" i="1" dirty="0" smtClean="0">
                <a:solidFill>
                  <a:srgbClr val="9BBB59"/>
                </a:solidFill>
                <a:latin typeface="Arial"/>
                <a:cs typeface="Arial"/>
              </a:rPr>
              <a:t>much less GC</a:t>
            </a:r>
            <a:endParaRPr lang="en-US" sz="4000" i="1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9757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Job1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9757" y="3867597"/>
            <a:ext cx="3287251" cy="4758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</a:t>
            </a:r>
            <a:r>
              <a:rPr lang="en-US" sz="2400" b="1" dirty="0" err="1" smtClean="0">
                <a:latin typeface="Arial"/>
                <a:cs typeface="Arial"/>
              </a:rPr>
              <a:t>mem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0208" y="3035192"/>
            <a:ext cx="3287251" cy="83240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Job2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0208" y="3867597"/>
            <a:ext cx="3287251" cy="4758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Spark </a:t>
            </a:r>
            <a:r>
              <a:rPr lang="en-US" sz="2400" b="1" dirty="0" err="1" smtClean="0">
                <a:latin typeface="Arial"/>
                <a:cs typeface="Arial"/>
              </a:rPr>
              <a:t>mem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9758" y="5558108"/>
            <a:ext cx="6777701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Arial"/>
                <a:ea typeface="Arial"/>
                <a:cs typeface="Arial"/>
              </a:rPr>
              <a:t>HDFS </a:t>
            </a:r>
            <a:r>
              <a:rPr lang="en-US" altLang="zh-CN" sz="2400" b="1" dirty="0">
                <a:latin typeface="Arial"/>
                <a:ea typeface="Arial"/>
                <a:cs typeface="Arial"/>
              </a:rPr>
              <a:t>/ Amazon S3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2007" y="56099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1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7863" y="5995584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3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1013" y="5609940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2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6869" y="5995584"/>
            <a:ext cx="1079768" cy="3379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lock 4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3922174" y="3035191"/>
            <a:ext cx="311011" cy="1308208"/>
          </a:xfrm>
          <a:prstGeom prst="leftBrace">
            <a:avLst>
              <a:gd name="adj1" fmla="val 23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349758" y="4542148"/>
            <a:ext cx="6777701" cy="832405"/>
            <a:chOff x="3262318" y="4877719"/>
            <a:chExt cx="5083276" cy="832405"/>
          </a:xfrm>
          <a:effectLst/>
        </p:grpSpPr>
        <p:sp>
          <p:nvSpPr>
            <p:cNvPr id="31" name="Rectangle 30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HDFS</a:t>
              </a:r>
            </a:p>
            <a:p>
              <a:pPr algn="ctr"/>
              <a:r>
                <a:rPr lang="en-US" sz="2400" dirty="0" smtClean="0">
                  <a:latin typeface="Arial"/>
                  <a:cs typeface="Arial"/>
                </a:rPr>
                <a:t>disk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30760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lock 2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49758" y="4542148"/>
            <a:ext cx="6777701" cy="832405"/>
            <a:chOff x="3262318" y="4877719"/>
            <a:chExt cx="5083276" cy="832405"/>
          </a:xfrm>
          <a:effectLst/>
        </p:grpSpPr>
        <p:sp>
          <p:nvSpPr>
            <p:cNvPr id="37" name="Rectangle 36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Tachyon</a:t>
              </a:r>
              <a:b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Arial"/>
                  <a:cs typeface="Arial"/>
                </a:rPr>
                <a:t>in-memory</a:t>
              </a:r>
              <a:endParaRPr lang="en-US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lock 1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3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block 4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9308264" y="3864789"/>
            <a:ext cx="0" cy="803694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25115" y="3867596"/>
            <a:ext cx="0" cy="803694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2545" y="3113543"/>
            <a:ext cx="4025844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/>
                <a:cs typeface="Arial"/>
              </a:rPr>
              <a:t>s</a:t>
            </a:r>
            <a:r>
              <a:rPr lang="en-US" sz="2300" dirty="0" smtClean="0">
                <a:latin typeface="Arial"/>
                <a:cs typeface="Arial"/>
              </a:rPr>
              <a:t>torage engine &amp; </a:t>
            </a:r>
          </a:p>
          <a:p>
            <a:r>
              <a:rPr lang="en-US" sz="2300" dirty="0">
                <a:latin typeface="Arial"/>
                <a:cs typeface="Arial"/>
              </a:rPr>
              <a:t>e</a:t>
            </a:r>
            <a:r>
              <a:rPr lang="en-US" sz="2300" dirty="0" smtClean="0">
                <a:latin typeface="Arial"/>
                <a:cs typeface="Arial"/>
              </a:rPr>
              <a:t>xecution engine</a:t>
            </a:r>
          </a:p>
          <a:p>
            <a:r>
              <a:rPr lang="en-US" sz="2300" dirty="0" smtClean="0">
                <a:latin typeface="Arial"/>
                <a:cs typeface="Arial"/>
              </a:rPr>
              <a:t>same process</a:t>
            </a:r>
            <a:endParaRPr lang="en-US"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4" name="Picture 43" descr="TNX-I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" y="6167874"/>
            <a:ext cx="2267179" cy="674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1199" y="376362"/>
            <a:ext cx="4289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/>
                <a:ea typeface="Arial"/>
                <a:cs typeface="Arial"/>
              </a:rPr>
              <a:t>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887" y="1737133"/>
            <a:ext cx="1109873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689" lvl="2" indent="-571500">
              <a:buFont typeface="Arial"/>
              <a:buChar char="•"/>
            </a:pPr>
            <a:r>
              <a:rPr lang="en-US" altLang="zh-CN" sz="3600" dirty="0" smtClean="0">
                <a:solidFill>
                  <a:srgbClr val="0D3896"/>
                </a:solidFill>
              </a:rPr>
              <a:t>Effectively share in-memory da</a:t>
            </a:r>
            <a:r>
              <a:rPr lang="en-US" sz="3600" dirty="0" smtClean="0">
                <a:solidFill>
                  <a:srgbClr val="0D3896"/>
                </a:solidFill>
              </a:rPr>
              <a:t>ta </a:t>
            </a:r>
            <a:r>
              <a:rPr lang="en-US" sz="3600" dirty="0">
                <a:solidFill>
                  <a:srgbClr val="0D3896"/>
                </a:solidFill>
              </a:rPr>
              <a:t>sharing among </a:t>
            </a:r>
            <a:r>
              <a:rPr lang="en-US" sz="3600" dirty="0" smtClean="0">
                <a:solidFill>
                  <a:srgbClr val="0D3896"/>
                </a:solidFill>
              </a:rPr>
              <a:t>distributed applications.</a:t>
            </a:r>
            <a:endParaRPr lang="en-US" sz="3600" dirty="0">
              <a:solidFill>
                <a:srgbClr val="0D3896"/>
              </a:solidFill>
            </a:endParaRPr>
          </a:p>
          <a:p>
            <a:pPr marL="914389" lvl="3"/>
            <a:r>
              <a:rPr lang="en-US" altLang="zh-CN" sz="3600" b="1" dirty="0" smtClean="0">
                <a:solidFill>
                  <a:srgbClr val="70AD47"/>
                </a:solidFill>
              </a:rPr>
              <a:t>=&gt; HDFS compatible, Spark/</a:t>
            </a:r>
            <a:r>
              <a:rPr lang="en-US" altLang="zh-CN" sz="3600" b="1" dirty="0" err="1" smtClean="0">
                <a:solidFill>
                  <a:srgbClr val="70AD47"/>
                </a:solidFill>
              </a:rPr>
              <a:t>MapReduce</a:t>
            </a:r>
            <a:r>
              <a:rPr lang="en-US" altLang="zh-CN" sz="3600" b="1" dirty="0" smtClean="0">
                <a:solidFill>
                  <a:srgbClr val="70AD47"/>
                </a:solidFill>
              </a:rPr>
              <a:t> can access Tachyon in-memory data with no modification</a:t>
            </a:r>
            <a:endParaRPr lang="en-US" sz="3600" dirty="0">
              <a:solidFill>
                <a:srgbClr val="0D3896"/>
              </a:solidFill>
            </a:endParaRPr>
          </a:p>
          <a:p>
            <a:pPr marL="1028689" lvl="2" indent="-571500">
              <a:buFont typeface="Arial"/>
              <a:buChar char="•"/>
            </a:pPr>
            <a:r>
              <a:rPr lang="en-US" sz="3600" dirty="0" smtClean="0">
                <a:solidFill>
                  <a:srgbClr val="0D3896"/>
                </a:solidFill>
              </a:rPr>
              <a:t>GC </a:t>
            </a:r>
            <a:r>
              <a:rPr lang="en-US" altLang="zh-CN" sz="3600" dirty="0">
                <a:solidFill>
                  <a:srgbClr val="0D3896"/>
                </a:solidFill>
              </a:rPr>
              <a:t>overhead introduced by in memory </a:t>
            </a:r>
            <a:r>
              <a:rPr lang="en-US" altLang="zh-CN" sz="3600" dirty="0" smtClean="0">
                <a:solidFill>
                  <a:srgbClr val="0D3896"/>
                </a:solidFill>
              </a:rPr>
              <a:t>caching</a:t>
            </a:r>
            <a:endParaRPr lang="en-US" altLang="zh-CN" sz="3600" dirty="0">
              <a:solidFill>
                <a:srgbClr val="0D3896"/>
              </a:solidFill>
            </a:endParaRPr>
          </a:p>
          <a:p>
            <a:pPr marL="914389" lvl="3"/>
            <a:r>
              <a:rPr lang="en-US" altLang="zh-CN" sz="3600" b="1" dirty="0" smtClean="0">
                <a:solidFill>
                  <a:schemeClr val="accent6"/>
                </a:solidFill>
              </a:rPr>
              <a:t>=&gt; No GC overhead as working </a:t>
            </a:r>
            <a:r>
              <a:rPr lang="en-US" altLang="zh-CN" sz="3600" b="1" dirty="0">
                <a:solidFill>
                  <a:schemeClr val="accent6"/>
                </a:solidFill>
              </a:rPr>
              <a:t>set files </a:t>
            </a:r>
            <a:r>
              <a:rPr lang="en-US" altLang="zh-CN" sz="3600" b="1" dirty="0" smtClean="0">
                <a:solidFill>
                  <a:schemeClr val="accent6"/>
                </a:solidFill>
              </a:rPr>
              <a:t>are in </a:t>
            </a:r>
            <a:r>
              <a:rPr lang="en-US" altLang="zh-CN" sz="3600" b="1" dirty="0">
                <a:solidFill>
                  <a:schemeClr val="accent6"/>
                </a:solidFill>
              </a:rPr>
              <a:t>memory </a:t>
            </a:r>
            <a:r>
              <a:rPr lang="en-US" altLang="zh-CN" sz="3600" b="1" dirty="0" smtClean="0">
                <a:solidFill>
                  <a:schemeClr val="accent6"/>
                </a:solidFill>
              </a:rPr>
              <a:t>but </a:t>
            </a:r>
            <a:r>
              <a:rPr lang="en-US" altLang="zh-CN" sz="3600" b="1" dirty="0">
                <a:solidFill>
                  <a:schemeClr val="accent6"/>
                </a:solidFill>
              </a:rPr>
              <a:t>off-heap</a:t>
            </a:r>
            <a:r>
              <a:rPr lang="en-US" altLang="zh-CN" sz="3600" dirty="0">
                <a:solidFill>
                  <a:srgbClr val="0D3896"/>
                </a:solidFill>
              </a:rPr>
              <a:t> </a:t>
            </a:r>
          </a:p>
          <a:p>
            <a:pPr marL="1028689" lvl="2" indent="-571500">
              <a:buFont typeface="Arial"/>
              <a:buChar char="•"/>
            </a:pPr>
            <a:r>
              <a:rPr lang="en-US" sz="3600" dirty="0" smtClean="0">
                <a:solidFill>
                  <a:srgbClr val="0D3896"/>
                </a:solidFill>
              </a:rPr>
              <a:t>Data </a:t>
            </a:r>
            <a:r>
              <a:rPr lang="en-US" sz="3600" dirty="0">
                <a:solidFill>
                  <a:srgbClr val="0D3896"/>
                </a:solidFill>
              </a:rPr>
              <a:t>set </a:t>
            </a:r>
            <a:r>
              <a:rPr lang="en-US" sz="3600" dirty="0" smtClean="0">
                <a:solidFill>
                  <a:srgbClr val="0D3896"/>
                </a:solidFill>
              </a:rPr>
              <a:t>could be </a:t>
            </a:r>
            <a:r>
              <a:rPr lang="en-US" sz="3600" dirty="0">
                <a:solidFill>
                  <a:srgbClr val="0D3896"/>
                </a:solidFill>
              </a:rPr>
              <a:t>larger than memory capacity</a:t>
            </a:r>
          </a:p>
          <a:p>
            <a:pPr marL="914389" lvl="3"/>
            <a:r>
              <a:rPr lang="en-US" altLang="zh-CN" sz="3600" b="1" dirty="0" smtClean="0">
                <a:solidFill>
                  <a:schemeClr val="accent6"/>
                </a:solidFill>
              </a:rPr>
              <a:t>=&gt; Tiered storage</a:t>
            </a:r>
            <a:endParaRPr lang="en-US" sz="3600" dirty="0">
              <a:solidFill>
                <a:srgbClr val="0D38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Autofit/>
          </a:bodyPr>
          <a:lstStyle/>
          <a:p>
            <a:pPr marL="452955" lvl="1" indent="-452955"/>
            <a:r>
              <a:rPr lang="en-US" altLang="zh-CN" sz="3200" dirty="0" smtClean="0">
                <a:solidFill>
                  <a:srgbClr val="0D3896"/>
                </a:solidFill>
              </a:rPr>
              <a:t>Tiered block storage: extend Tachyon space with external storage (e.g., SSD HDD etc.)</a:t>
            </a:r>
            <a:endParaRPr lang="en-US" altLang="zh-CN" sz="3200" dirty="0">
              <a:solidFill>
                <a:srgbClr val="0D38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2" y="1643537"/>
            <a:ext cx="10515601" cy="4561367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200" dirty="0">
                <a:solidFill>
                  <a:srgbClr val="0D3896"/>
                </a:solidFill>
              </a:rPr>
              <a:t>It is available since Tachyon 0.6 Release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2800" dirty="0">
                <a:solidFill>
                  <a:srgbClr val="0D3896"/>
                </a:solidFill>
              </a:rPr>
              <a:t>The JIRA for tiered storage: </a:t>
            </a:r>
            <a:r>
              <a:rPr lang="en-US" altLang="zh-CN" sz="2800" dirty="0">
                <a:solidFill>
                  <a:srgbClr val="0D3896"/>
                </a:solidFill>
                <a:hlinkClick r:id="rId3"/>
              </a:rPr>
              <a:t>TACHYON-33</a:t>
            </a:r>
            <a:endParaRPr lang="en-US" altLang="zh-CN" sz="28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endParaRPr lang="en-US" altLang="zh-CN" sz="2800" dirty="0" smtClean="0">
              <a:solidFill>
                <a:srgbClr val="0D3896"/>
              </a:solidFill>
            </a:endParaRPr>
          </a:p>
          <a:p>
            <a:pPr marL="452944" lvl="1" indent="-452955">
              <a:buFont typeface="Arial"/>
              <a:buChar char="•"/>
            </a:pPr>
            <a:r>
              <a:rPr lang="en-US" altLang="zh-CN" sz="3200" dirty="0" smtClean="0">
                <a:solidFill>
                  <a:srgbClr val="0D3896"/>
                </a:solidFill>
              </a:rPr>
              <a:t>Different </a:t>
            </a:r>
            <a:r>
              <a:rPr lang="en-US" altLang="zh-CN" sz="3200" dirty="0">
                <a:solidFill>
                  <a:srgbClr val="0D3896"/>
                </a:solidFill>
              </a:rPr>
              <a:t>tiers have </a:t>
            </a:r>
            <a:r>
              <a:rPr lang="en-US" altLang="zh-CN" sz="3200" dirty="0" smtClean="0">
                <a:solidFill>
                  <a:srgbClr val="0D3896"/>
                </a:solidFill>
              </a:rPr>
              <a:t/>
            </a:r>
            <a:br>
              <a:rPr lang="en-US" altLang="zh-CN" sz="3200" dirty="0" smtClean="0">
                <a:solidFill>
                  <a:srgbClr val="0D3896"/>
                </a:solidFill>
              </a:rPr>
            </a:br>
            <a:r>
              <a:rPr lang="en-US" altLang="zh-CN" sz="3200" dirty="0" smtClean="0">
                <a:solidFill>
                  <a:srgbClr val="0D3896"/>
                </a:solidFill>
              </a:rPr>
              <a:t>different </a:t>
            </a:r>
            <a:r>
              <a:rPr lang="en-US" altLang="zh-CN" sz="3200" dirty="0">
                <a:solidFill>
                  <a:srgbClr val="0D3896"/>
                </a:solidFill>
              </a:rPr>
              <a:t>speed and priority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2800" dirty="0" smtClean="0">
                <a:solidFill>
                  <a:srgbClr val="0D3896"/>
                </a:solidFill>
              </a:rPr>
              <a:t>“hot</a:t>
            </a:r>
            <a:r>
              <a:rPr lang="en-US" altLang="zh-CN" sz="2800" dirty="0">
                <a:solidFill>
                  <a:srgbClr val="0D3896"/>
                </a:solidFill>
              </a:rPr>
              <a:t>” data </a:t>
            </a:r>
            <a:r>
              <a:rPr lang="en-US" altLang="zh-CN" sz="2800" dirty="0" smtClean="0">
                <a:solidFill>
                  <a:srgbClr val="0D3896"/>
                </a:solidFill>
              </a:rPr>
              <a:t>in upper tier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2800" dirty="0" smtClean="0">
                <a:solidFill>
                  <a:srgbClr val="0D3896"/>
                </a:solidFill>
              </a:rPr>
              <a:t>“warm” </a:t>
            </a:r>
            <a:r>
              <a:rPr lang="en-US" altLang="zh-CN" sz="2800" dirty="0">
                <a:solidFill>
                  <a:srgbClr val="0D3896"/>
                </a:solidFill>
              </a:rPr>
              <a:t>data </a:t>
            </a:r>
            <a:r>
              <a:rPr lang="en-US" altLang="zh-CN" sz="2800" dirty="0" smtClean="0">
                <a:solidFill>
                  <a:srgbClr val="0D3896"/>
                </a:solidFill>
              </a:rPr>
              <a:t>in lower tier</a:t>
            </a:r>
            <a:endParaRPr lang="en-US" altLang="zh-CN" sz="28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endParaRPr lang="en-US" altLang="zh-CN" sz="2800" dirty="0" smtClean="0">
              <a:solidFill>
                <a:srgbClr val="0D3896"/>
              </a:solidFill>
            </a:endParaRPr>
          </a:p>
          <a:p>
            <a:pPr marL="452944" lvl="1" indent="-452955">
              <a:buFont typeface="Arial"/>
              <a:buChar char="•"/>
            </a:pPr>
            <a:r>
              <a:rPr lang="en-US" altLang="zh-CN" sz="3200" dirty="0" smtClean="0">
                <a:solidFill>
                  <a:srgbClr val="0D3896"/>
                </a:solidFill>
              </a:rPr>
              <a:t>Multiple </a:t>
            </a:r>
            <a:r>
              <a:rPr lang="en-US" altLang="zh-CN" sz="3200" dirty="0">
                <a:solidFill>
                  <a:srgbClr val="0D3896"/>
                </a:solidFill>
              </a:rPr>
              <a:t>directories in single </a:t>
            </a:r>
            <a:r>
              <a:rPr lang="en-US" altLang="zh-CN" sz="3200" dirty="0" smtClean="0">
                <a:solidFill>
                  <a:srgbClr val="0D3896"/>
                </a:solidFill>
              </a:rPr>
              <a:t>tier</a:t>
            </a:r>
            <a:endParaRPr lang="en-US" altLang="zh-CN" sz="3200" dirty="0">
              <a:solidFill>
                <a:srgbClr val="0D389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65870" y="2963503"/>
            <a:ext cx="6140095" cy="2350520"/>
            <a:chOff x="1294552" y="2884541"/>
            <a:chExt cx="7138030" cy="2345660"/>
          </a:xfrm>
        </p:grpSpPr>
        <p:sp>
          <p:nvSpPr>
            <p:cNvPr id="8" name="TextBox 7"/>
            <p:cNvSpPr txBox="1"/>
            <p:nvPr/>
          </p:nvSpPr>
          <p:spPr>
            <a:xfrm>
              <a:off x="4862980" y="3094481"/>
              <a:ext cx="2729770" cy="584763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/>
              <a:r>
                <a:rPr lang="en-US" sz="3200" dirty="0">
                  <a:latin typeface="Helvetica Neue"/>
                  <a:cs typeface="Helvetica Neue"/>
                </a:rPr>
                <a:t>MEM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2812" y="3807788"/>
              <a:ext cx="2729770" cy="584763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/>
              <a:r>
                <a:rPr lang="en-US" sz="3200" dirty="0">
                  <a:latin typeface="Helvetica Neue"/>
                  <a:cs typeface="Helvetica Neue"/>
                </a:rPr>
                <a:t>SSD</a:t>
              </a: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1294552" y="2884541"/>
              <a:ext cx="6381679" cy="2345660"/>
              <a:chOff x="375495" y="3074513"/>
              <a:chExt cx="8451005" cy="2613273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375495" y="3101726"/>
                <a:ext cx="8451005" cy="2586060"/>
              </a:xfrm>
              <a:prstGeom prst="triangle">
                <a:avLst>
                  <a:gd name="adj" fmla="val 48914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1687286" y="3122042"/>
                <a:ext cx="5724071" cy="1734539"/>
              </a:xfrm>
              <a:prstGeom prst="triangle">
                <a:avLst>
                  <a:gd name="adj" fmla="val 48914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3054477" y="3074513"/>
                <a:ext cx="2924879" cy="935059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3"/>
              <p:cNvGrpSpPr/>
              <p:nvPr/>
            </p:nvGrpSpPr>
            <p:grpSpPr>
              <a:xfrm>
                <a:off x="3720291" y="3342126"/>
                <a:ext cx="1592102" cy="905847"/>
                <a:chOff x="2551700" y="3136435"/>
                <a:chExt cx="1971707" cy="905847"/>
              </a:xfrm>
            </p:grpSpPr>
            <p:pic>
              <p:nvPicPr>
                <p:cNvPr id="32" name="Picture 31" descr="dram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700" y="3136435"/>
                  <a:ext cx="905847" cy="905847"/>
                </a:xfrm>
                <a:prstGeom prst="rect">
                  <a:avLst/>
                </a:prstGeom>
              </p:spPr>
            </p:pic>
            <p:pic>
              <p:nvPicPr>
                <p:cNvPr id="33" name="Picture 32" descr="dram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7560" y="3136435"/>
                  <a:ext cx="905847" cy="905847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4"/>
              <p:cNvGrpSpPr/>
              <p:nvPr/>
            </p:nvGrpSpPr>
            <p:grpSpPr>
              <a:xfrm>
                <a:off x="2915072" y="4184473"/>
                <a:ext cx="3117752" cy="608608"/>
                <a:chOff x="2748327" y="4140075"/>
                <a:chExt cx="3423901" cy="716506"/>
              </a:xfrm>
            </p:grpSpPr>
            <p:pic>
              <p:nvPicPr>
                <p:cNvPr id="28" name="Picture 27" descr="ssd.png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3257" y="4140075"/>
                  <a:ext cx="716506" cy="716506"/>
                </a:xfrm>
                <a:prstGeom prst="rect">
                  <a:avLst/>
                </a:prstGeom>
              </p:spPr>
            </p:pic>
            <p:pic>
              <p:nvPicPr>
                <p:cNvPr id="29" name="Picture 28" descr="ssd.png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0792" y="4140075"/>
                  <a:ext cx="716506" cy="716506"/>
                </a:xfrm>
                <a:prstGeom prst="rect">
                  <a:avLst/>
                </a:prstGeom>
              </p:spPr>
            </p:pic>
            <p:pic>
              <p:nvPicPr>
                <p:cNvPr id="30" name="Picture 29" descr="ssd.png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8327" y="4140075"/>
                  <a:ext cx="716506" cy="716506"/>
                </a:xfrm>
                <a:prstGeom prst="rect">
                  <a:avLst/>
                </a:prstGeom>
              </p:spPr>
            </p:pic>
            <p:pic>
              <p:nvPicPr>
                <p:cNvPr id="31" name="Picture 30" descr="ssd.png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5722" y="4140075"/>
                  <a:ext cx="716506" cy="716506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5"/>
              <p:cNvGrpSpPr/>
              <p:nvPr/>
            </p:nvGrpSpPr>
            <p:grpSpPr>
              <a:xfrm>
                <a:off x="2014109" y="5034643"/>
                <a:ext cx="5052547" cy="564402"/>
                <a:chOff x="1558704" y="4947295"/>
                <a:chExt cx="5553057" cy="651750"/>
              </a:xfrm>
            </p:grpSpPr>
            <p:pic>
              <p:nvPicPr>
                <p:cNvPr id="21" name="Picture 20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9356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2" name="Picture 21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6240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2472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4" name="Picture 23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8704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5" name="Picture 24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5588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6" name="Picture 25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3125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7" name="Picture 26" descr="hdd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0011" y="4947295"/>
                  <a:ext cx="651750" cy="6517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4" name="TextBox 33"/>
          <p:cNvSpPr txBox="1"/>
          <p:nvPr/>
        </p:nvSpPr>
        <p:spPr>
          <a:xfrm>
            <a:off x="10321647" y="4644861"/>
            <a:ext cx="2148183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 smtClean="0">
                <a:latin typeface="Helvetica Neue"/>
                <a:cs typeface="Helvetica Neue"/>
              </a:rPr>
              <a:t>HDD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pPr marL="452955" lvl="1" indent="-452955"/>
            <a:r>
              <a:rPr lang="en-US" altLang="zh-CN" sz="4000" dirty="0" smtClean="0">
                <a:solidFill>
                  <a:srgbClr val="0D3896"/>
                </a:solidFill>
              </a:rPr>
              <a:t>Data migration among tiers</a:t>
            </a:r>
            <a:endParaRPr lang="en-US" altLang="zh-CN" sz="4000" dirty="0">
              <a:solidFill>
                <a:srgbClr val="0D38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66" y="1549458"/>
            <a:ext cx="10515601" cy="4561367"/>
          </a:xfrm>
        </p:spPr>
        <p:txBody>
          <a:bodyPr/>
          <a:lstStyle/>
          <a:p>
            <a:pPr marL="0" indent="-457211">
              <a:buFont typeface="Arial"/>
              <a:buChar char="•"/>
            </a:pPr>
            <a:r>
              <a:rPr lang="en-US" altLang="zh-CN" sz="3200" dirty="0" smtClean="0">
                <a:solidFill>
                  <a:srgbClr val="0D3896"/>
                </a:solidFill>
              </a:rPr>
              <a:t>Data </a:t>
            </a:r>
            <a:r>
              <a:rPr lang="en-US" altLang="zh-CN" sz="3200" dirty="0">
                <a:solidFill>
                  <a:srgbClr val="0D3896"/>
                </a:solidFill>
              </a:rPr>
              <a:t>can be evicted  to lower </a:t>
            </a:r>
            <a:r>
              <a:rPr lang="en-US" altLang="zh-CN" sz="3200" dirty="0" smtClean="0">
                <a:solidFill>
                  <a:srgbClr val="0D3896"/>
                </a:solidFill>
              </a:rPr>
              <a:t>layer if it is less </a:t>
            </a:r>
            <a:r>
              <a:rPr lang="en-US" altLang="zh-CN" sz="3200" dirty="0">
                <a:solidFill>
                  <a:srgbClr val="0D3896"/>
                </a:solidFill>
              </a:rPr>
              <a:t>“hot</a:t>
            </a:r>
            <a:r>
              <a:rPr lang="en-US" altLang="zh-CN" sz="3200" dirty="0" smtClean="0">
                <a:solidFill>
                  <a:srgbClr val="0D3896"/>
                </a:solidFill>
              </a:rPr>
              <a:t>” </a:t>
            </a:r>
            <a:br>
              <a:rPr lang="en-US" altLang="zh-CN" sz="3200" dirty="0" smtClean="0">
                <a:solidFill>
                  <a:srgbClr val="0D3896"/>
                </a:solidFill>
              </a:rPr>
            </a:br>
            <a:endParaRPr lang="en-US" altLang="zh-CN" sz="3200" dirty="0">
              <a:solidFill>
                <a:srgbClr val="0D3896"/>
              </a:solidFill>
            </a:endParaRPr>
          </a:p>
          <a:p>
            <a:pPr marL="452944" lvl="1" indent="-452955">
              <a:buFont typeface="Arial"/>
              <a:buChar char="•"/>
            </a:pPr>
            <a:r>
              <a:rPr lang="en-US" altLang="zh-CN" sz="3200" dirty="0" smtClean="0">
                <a:solidFill>
                  <a:srgbClr val="0D3896"/>
                </a:solidFill>
              </a:rPr>
              <a:t>Data </a:t>
            </a:r>
            <a:r>
              <a:rPr lang="en-US" altLang="zh-CN" sz="3200" dirty="0">
                <a:solidFill>
                  <a:srgbClr val="0D3896"/>
                </a:solidFill>
              </a:rPr>
              <a:t>can be promote to </a:t>
            </a:r>
            <a:r>
              <a:rPr lang="en-US" altLang="zh-CN" sz="3200" dirty="0" smtClean="0">
                <a:solidFill>
                  <a:srgbClr val="0D3896"/>
                </a:solidFill>
              </a:rPr>
              <a:t>upper layer</a:t>
            </a:r>
            <a:r>
              <a:rPr lang="en-US" altLang="zh-CN" sz="3200" dirty="0">
                <a:solidFill>
                  <a:srgbClr val="0D3896"/>
                </a:solidFill>
              </a:rPr>
              <a:t> </a:t>
            </a:r>
            <a:r>
              <a:rPr lang="en-US" altLang="zh-CN" sz="3200" dirty="0" smtClean="0">
                <a:solidFill>
                  <a:srgbClr val="0D3896"/>
                </a:solidFill>
              </a:rPr>
              <a:t>if it is “hot” again.</a:t>
            </a:r>
          </a:p>
          <a:p>
            <a:pPr marL="452944" lvl="1" indent="-452955">
              <a:buFont typeface="Arial"/>
              <a:buChar char="•"/>
            </a:pPr>
            <a:endParaRPr lang="en-US" altLang="zh-CN" sz="2800" dirty="0">
              <a:solidFill>
                <a:srgbClr val="0D3896"/>
              </a:solidFill>
            </a:endParaRPr>
          </a:p>
          <a:p>
            <a:pPr marL="452944" lvl="1" indent="-452955">
              <a:buFont typeface="Arial"/>
              <a:buChar char="•"/>
            </a:pPr>
            <a:r>
              <a:rPr lang="en-US" altLang="zh-CN" sz="3200" dirty="0">
                <a:solidFill>
                  <a:srgbClr val="0D3896"/>
                </a:solidFill>
              </a:rPr>
              <a:t>Pluggable </a:t>
            </a:r>
            <a:r>
              <a:rPr lang="en-US" altLang="zh-CN" sz="3200" dirty="0" smtClean="0">
                <a:solidFill>
                  <a:srgbClr val="0D3896"/>
                </a:solidFill>
              </a:rPr>
              <a:t>Eviction Policy</a:t>
            </a:r>
            <a:endParaRPr lang="en-US" altLang="zh-CN" sz="2800" dirty="0" smtClean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2800" dirty="0" smtClean="0">
                <a:solidFill>
                  <a:srgbClr val="0D3896"/>
                </a:solidFill>
              </a:rPr>
              <a:t>LRU, LRFU pre-defined</a:t>
            </a:r>
            <a:endParaRPr lang="en-US" altLang="zh-CN" sz="2800" dirty="0">
              <a:solidFill>
                <a:srgbClr val="0D389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91695" y="3057582"/>
            <a:ext cx="7543474" cy="2598360"/>
            <a:chOff x="3678295" y="2997340"/>
            <a:chExt cx="8380589" cy="3066280"/>
          </a:xfrm>
        </p:grpSpPr>
        <p:grpSp>
          <p:nvGrpSpPr>
            <p:cNvPr id="6" name="Group 5"/>
            <p:cNvGrpSpPr/>
            <p:nvPr/>
          </p:nvGrpSpPr>
          <p:grpSpPr>
            <a:xfrm>
              <a:off x="4879464" y="3717960"/>
              <a:ext cx="6381679" cy="2345660"/>
              <a:chOff x="375495" y="3074513"/>
              <a:chExt cx="8451005" cy="2613273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75495" y="3101726"/>
                <a:ext cx="8451005" cy="2586060"/>
              </a:xfrm>
              <a:prstGeom prst="triangle">
                <a:avLst>
                  <a:gd name="adj" fmla="val 48914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1687286" y="3122042"/>
                <a:ext cx="5724071" cy="1734539"/>
              </a:xfrm>
              <a:prstGeom prst="triangle">
                <a:avLst>
                  <a:gd name="adj" fmla="val 48914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3054477" y="3074513"/>
                <a:ext cx="2924879" cy="935059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9"/>
              <p:cNvGrpSpPr/>
              <p:nvPr/>
            </p:nvGrpSpPr>
            <p:grpSpPr>
              <a:xfrm>
                <a:off x="3720291" y="3342126"/>
                <a:ext cx="1592102" cy="905847"/>
                <a:chOff x="2551700" y="3136435"/>
                <a:chExt cx="1971707" cy="905847"/>
              </a:xfrm>
            </p:grpSpPr>
            <p:pic>
              <p:nvPicPr>
                <p:cNvPr id="25" name="Picture 24" descr="dram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700" y="3136435"/>
                  <a:ext cx="905847" cy="905847"/>
                </a:xfrm>
                <a:prstGeom prst="rect">
                  <a:avLst/>
                </a:prstGeom>
              </p:spPr>
            </p:pic>
            <p:pic>
              <p:nvPicPr>
                <p:cNvPr id="26" name="Picture 25" descr="dram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7560" y="3136435"/>
                  <a:ext cx="905847" cy="905847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0"/>
              <p:cNvGrpSpPr/>
              <p:nvPr/>
            </p:nvGrpSpPr>
            <p:grpSpPr>
              <a:xfrm>
                <a:off x="2915072" y="4184473"/>
                <a:ext cx="3117752" cy="608608"/>
                <a:chOff x="2748327" y="4140075"/>
                <a:chExt cx="3423901" cy="716506"/>
              </a:xfrm>
            </p:grpSpPr>
            <p:pic>
              <p:nvPicPr>
                <p:cNvPr id="21" name="Picture 20" descr="ss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3257" y="4140075"/>
                  <a:ext cx="716506" cy="716506"/>
                </a:xfrm>
                <a:prstGeom prst="rect">
                  <a:avLst/>
                </a:prstGeom>
              </p:spPr>
            </p:pic>
            <p:pic>
              <p:nvPicPr>
                <p:cNvPr id="22" name="Picture 21" descr="ss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0792" y="4140075"/>
                  <a:ext cx="716506" cy="716506"/>
                </a:xfrm>
                <a:prstGeom prst="rect">
                  <a:avLst/>
                </a:prstGeom>
              </p:spPr>
            </p:pic>
            <p:pic>
              <p:nvPicPr>
                <p:cNvPr id="23" name="Picture 22" descr="ss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8327" y="4140075"/>
                  <a:ext cx="716506" cy="716506"/>
                </a:xfrm>
                <a:prstGeom prst="rect">
                  <a:avLst/>
                </a:prstGeom>
              </p:spPr>
            </p:pic>
            <p:pic>
              <p:nvPicPr>
                <p:cNvPr id="24" name="Picture 23" descr="ss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5722" y="4140075"/>
                  <a:ext cx="716506" cy="716506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1"/>
              <p:cNvGrpSpPr/>
              <p:nvPr/>
            </p:nvGrpSpPr>
            <p:grpSpPr>
              <a:xfrm>
                <a:off x="2014109" y="5034643"/>
                <a:ext cx="5052547" cy="564402"/>
                <a:chOff x="1558704" y="4947295"/>
                <a:chExt cx="5553057" cy="651750"/>
              </a:xfrm>
            </p:grpSpPr>
            <p:pic>
              <p:nvPicPr>
                <p:cNvPr id="14" name="Picture 13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9356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15" name="Picture 14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6240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16" name="Picture 15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2472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17" name="Picture 16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8704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5588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3125" y="4947295"/>
                  <a:ext cx="651750" cy="651750"/>
                </a:xfrm>
                <a:prstGeom prst="rect">
                  <a:avLst/>
                </a:prstGeom>
              </p:spPr>
            </p:pic>
            <p:pic>
              <p:nvPicPr>
                <p:cNvPr id="20" name="Picture 19" descr="hdd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0011" y="4947295"/>
                  <a:ext cx="651750" cy="651750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Curved Left Arrow 26"/>
            <p:cNvSpPr/>
            <p:nvPr/>
          </p:nvSpPr>
          <p:spPr>
            <a:xfrm>
              <a:off x="9552374" y="4059837"/>
              <a:ext cx="1241806" cy="994855"/>
            </a:xfrm>
            <a:prstGeom prst="curvedLeftArrow">
              <a:avLst>
                <a:gd name="adj1" fmla="val 17630"/>
                <a:gd name="adj2" fmla="val 35370"/>
                <a:gd name="adj3" fmla="val 1861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29851" y="3151976"/>
              <a:ext cx="3629033" cy="954095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/>
              <a:r>
                <a:rPr lang="en-US" sz="2800" b="1" dirty="0">
                  <a:latin typeface="Helvetica Neue"/>
                  <a:cs typeface="Helvetica Neue"/>
                </a:rPr>
                <a:t>Evict stale data to lower tier</a:t>
              </a:r>
            </a:p>
          </p:txBody>
        </p:sp>
        <p:sp>
          <p:nvSpPr>
            <p:cNvPr id="29" name="Curved Left Arrow 28"/>
            <p:cNvSpPr/>
            <p:nvPr/>
          </p:nvSpPr>
          <p:spPr>
            <a:xfrm flipH="1" flipV="1">
              <a:off x="4403280" y="3894660"/>
              <a:ext cx="1787070" cy="2063485"/>
            </a:xfrm>
            <a:prstGeom prst="curvedLeftArrow">
              <a:avLst>
                <a:gd name="adj1" fmla="val 8845"/>
                <a:gd name="adj2" fmla="val 20757"/>
                <a:gd name="adj3" fmla="val 18617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78295" y="2997340"/>
              <a:ext cx="3629033" cy="954095"/>
            </a:xfrm>
            <a:prstGeom prst="rect">
              <a:avLst/>
            </a:prstGeom>
            <a:noFill/>
          </p:spPr>
          <p:txBody>
            <a:bodyPr wrap="square" lIns="91427" tIns="45714" rIns="91427" bIns="45714" rtlCol="0">
              <a:spAutoFit/>
            </a:bodyPr>
            <a:lstStyle/>
            <a:p>
              <a:pPr algn="ctr"/>
              <a:r>
                <a:rPr lang="en-US" sz="2800" b="1" dirty="0">
                  <a:latin typeface="Helvetica Neue"/>
                  <a:cs typeface="Helvetica Neue"/>
                </a:rPr>
                <a:t>Promote hot data to upper tier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Non-Volatile Memory (</a:t>
            </a:r>
            <a:r>
              <a:rPr lang="en-US" altLang="zh-CN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NVM</a:t>
            </a:r>
            <a:r>
              <a:rPr lang="en-US" altLang="zh-CN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D3896"/>
                </a:solidFill>
              </a:rPr>
              <a:t>NVM is the next era of computer memory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2400" dirty="0" smtClean="0">
                <a:solidFill>
                  <a:srgbClr val="0D3896"/>
                </a:solidFill>
              </a:rPr>
              <a:t>I</a:t>
            </a:r>
            <a:r>
              <a:rPr lang="en-US" sz="2400" dirty="0" smtClean="0">
                <a:solidFill>
                  <a:srgbClr val="0D3896"/>
                </a:solidFill>
              </a:rPr>
              <a:t>ncluding </a:t>
            </a:r>
            <a:r>
              <a:rPr lang="en-US" sz="2400" dirty="0">
                <a:solidFill>
                  <a:srgbClr val="0D3896"/>
                </a:solidFill>
              </a:rPr>
              <a:t>3D NAND, solid-state drives, and Intel 3D </a:t>
            </a:r>
            <a:r>
              <a:rPr lang="en-US" sz="2400" dirty="0" err="1">
                <a:solidFill>
                  <a:srgbClr val="0D3896"/>
                </a:solidFill>
              </a:rPr>
              <a:t>XPoint</a:t>
            </a:r>
            <a:r>
              <a:rPr lang="en-US" sz="2400" dirty="0">
                <a:solidFill>
                  <a:srgbClr val="0D3896"/>
                </a:solidFill>
              </a:rPr>
              <a:t>™ technology</a:t>
            </a:r>
            <a:r>
              <a:rPr lang="en-US" sz="2400" dirty="0" smtClean="0">
                <a:solidFill>
                  <a:srgbClr val="0D3896"/>
                </a:solidFill>
              </a:rPr>
              <a:t>.</a:t>
            </a:r>
            <a:br>
              <a:rPr lang="en-US" sz="2400" dirty="0" smtClean="0">
                <a:solidFill>
                  <a:srgbClr val="0D3896"/>
                </a:solidFill>
              </a:rPr>
            </a:br>
            <a:endParaRPr lang="en-US" sz="24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Advantages </a:t>
            </a:r>
            <a:r>
              <a:rPr lang="en-US" sz="3200" dirty="0">
                <a:solidFill>
                  <a:srgbClr val="0D3896"/>
                </a:solidFill>
              </a:rPr>
              <a:t>of </a:t>
            </a:r>
            <a:r>
              <a:rPr lang="en-US" sz="3200" dirty="0" smtClean="0">
                <a:solidFill>
                  <a:srgbClr val="0D3896"/>
                </a:solidFill>
              </a:rPr>
              <a:t>NVM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>
                <a:solidFill>
                  <a:srgbClr val="0D3896"/>
                </a:solidFill>
              </a:rPr>
              <a:t>Fast, comes to memory performance, low </a:t>
            </a:r>
            <a:r>
              <a:rPr lang="en-US" sz="2400" dirty="0" smtClean="0">
                <a:solidFill>
                  <a:srgbClr val="0D3896"/>
                </a:solidFill>
              </a:rPr>
              <a:t>latency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Non-Volatile, </a:t>
            </a:r>
            <a:r>
              <a:rPr lang="en-US" sz="2400" dirty="0">
                <a:solidFill>
                  <a:srgbClr val="0D3896"/>
                </a:solidFill>
              </a:rPr>
              <a:t>Capable of retrieving stored data even after a power outage. 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>
                <a:solidFill>
                  <a:srgbClr val="0D3896"/>
                </a:solidFill>
              </a:rPr>
              <a:t>Inexpensive</a:t>
            </a:r>
          </a:p>
          <a:p>
            <a:pPr marL="910144" lvl="2" indent="-452955">
              <a:buFont typeface="Arial"/>
              <a:buChar char="•"/>
            </a:pPr>
            <a:endParaRPr lang="en-US" sz="24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endParaRPr lang="en-US" sz="2400" dirty="0">
              <a:solidFill>
                <a:srgbClr val="0D3896"/>
              </a:solidFill>
            </a:endParaRP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286712"/>
            <a:ext cx="10352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When Tachyon Meets NVM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754372"/>
            <a:ext cx="10352452" cy="4167958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ja-JP" sz="3200" dirty="0" smtClean="0">
                <a:solidFill>
                  <a:srgbClr val="0D3896"/>
                </a:solidFill>
              </a:rPr>
              <a:t>Data </a:t>
            </a:r>
            <a:r>
              <a:rPr lang="en-US" altLang="ja-JP" sz="3200" dirty="0">
                <a:solidFill>
                  <a:srgbClr val="0D3896"/>
                </a:solidFill>
              </a:rPr>
              <a:t>caching &amp; </a:t>
            </a:r>
            <a:r>
              <a:rPr lang="en-US" altLang="ja-JP" sz="3200" dirty="0" smtClean="0">
                <a:solidFill>
                  <a:srgbClr val="0D3896"/>
                </a:solidFill>
              </a:rPr>
              <a:t>sharing </a:t>
            </a:r>
            <a:r>
              <a:rPr lang="en-US" altLang="ja-JP" sz="3200" dirty="0">
                <a:solidFill>
                  <a:srgbClr val="0D3896"/>
                </a:solidFill>
              </a:rPr>
              <a:t>at memory </a:t>
            </a:r>
            <a:r>
              <a:rPr lang="en-US" altLang="ja-JP" sz="3200" dirty="0" smtClean="0">
                <a:solidFill>
                  <a:srgbClr val="0D3896"/>
                </a:solidFill>
              </a:rPr>
              <a:t>speed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ja-JP" sz="2400" dirty="0">
                <a:solidFill>
                  <a:srgbClr val="0D3896"/>
                </a:solidFill>
              </a:rPr>
              <a:t>Local cache for remote data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ja-JP" sz="2400" dirty="0">
                <a:solidFill>
                  <a:srgbClr val="0D3896"/>
                </a:solidFill>
              </a:rPr>
              <a:t>Data share in job chain / among different </a:t>
            </a:r>
            <a:r>
              <a:rPr lang="en-US" altLang="ja-JP" sz="2400" dirty="0" smtClean="0">
                <a:solidFill>
                  <a:srgbClr val="0D3896"/>
                </a:solidFill>
              </a:rPr>
              <a:t>applications</a:t>
            </a:r>
          </a:p>
          <a:p>
            <a:pPr marL="452955" lvl="1" indent="-45295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altLang="ja-JP" sz="3200" dirty="0" smtClean="0">
                <a:solidFill>
                  <a:srgbClr val="0D3896"/>
                </a:solidFill>
              </a:rPr>
              <a:t>Eliminate GC overhead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ja-JP" sz="2400" dirty="0" smtClean="0">
                <a:solidFill>
                  <a:srgbClr val="0D3896"/>
                </a:solidFill>
              </a:rPr>
              <a:t>Storing </a:t>
            </a:r>
            <a:r>
              <a:rPr lang="en-US" altLang="ja-JP" sz="2400" dirty="0">
                <a:solidFill>
                  <a:srgbClr val="0D3896"/>
                </a:solidFill>
              </a:rPr>
              <a:t>data off heap on </a:t>
            </a:r>
            <a:r>
              <a:rPr lang="en-US" altLang="ja-JP" sz="2400" dirty="0" smtClean="0">
                <a:solidFill>
                  <a:srgbClr val="0D3896"/>
                </a:solidFill>
              </a:rPr>
              <a:t>NVM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ja-JP" sz="3200" dirty="0">
                <a:solidFill>
                  <a:srgbClr val="0D3896"/>
                </a:solidFill>
              </a:rPr>
              <a:t>E</a:t>
            </a:r>
            <a:r>
              <a:rPr lang="en-US" altLang="ja-JP" sz="3200" dirty="0" smtClean="0">
                <a:solidFill>
                  <a:srgbClr val="0D3896"/>
                </a:solidFill>
              </a:rPr>
              <a:t>fficient </a:t>
            </a:r>
            <a:r>
              <a:rPr lang="en-US" altLang="ja-JP" sz="3200" dirty="0">
                <a:solidFill>
                  <a:srgbClr val="0D3896"/>
                </a:solidFill>
              </a:rPr>
              <a:t>cache management</a:t>
            </a:r>
          </a:p>
          <a:p>
            <a:pPr marL="910144" lvl="2" indent="-452955"/>
            <a:r>
              <a:rPr lang="en-US" altLang="ja-JP" sz="2400" dirty="0">
                <a:solidFill>
                  <a:srgbClr val="0D3896"/>
                </a:solidFill>
              </a:rPr>
              <a:t>Storage hierarchy knowledge for different storage media, MEM SSD HDD </a:t>
            </a:r>
            <a:r>
              <a:rPr lang="en-US" altLang="ja-JP" sz="2400" dirty="0" err="1">
                <a:solidFill>
                  <a:srgbClr val="0D3896"/>
                </a:solidFill>
              </a:rPr>
              <a:t>etc</a:t>
            </a:r>
            <a:endParaRPr lang="en-US" altLang="ja-JP" sz="2400" dirty="0">
              <a:solidFill>
                <a:srgbClr val="0D3896"/>
              </a:solidFill>
            </a:endParaRPr>
          </a:p>
          <a:p>
            <a:pPr marL="910144" lvl="2" indent="-452955"/>
            <a:r>
              <a:rPr lang="en-US" altLang="ja-JP" sz="2400" dirty="0">
                <a:solidFill>
                  <a:srgbClr val="0D3896"/>
                </a:solidFill>
              </a:rPr>
              <a:t>Quota management for different storage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altLang="ja-JP" sz="2400" dirty="0" smtClean="0">
              <a:solidFill>
                <a:srgbClr val="0D389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4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D3896"/>
                </a:solidFill>
              </a:rPr>
              <a:t>Tachyon Nexus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942" y="1683704"/>
            <a:ext cx="10363200" cy="4199639"/>
          </a:xfrm>
        </p:spPr>
        <p:txBody>
          <a:bodyPr>
            <a:normAutofit/>
          </a:bodyPr>
          <a:lstStyle/>
          <a:p>
            <a:r>
              <a:rPr lang="en-US" sz="3600" dirty="0"/>
              <a:t>Team consists of Tachyon creators, top contributors</a:t>
            </a:r>
          </a:p>
          <a:p>
            <a:endParaRPr lang="en-US" sz="3600" dirty="0"/>
          </a:p>
          <a:p>
            <a:r>
              <a:rPr lang="en-US" sz="3600" dirty="0"/>
              <a:t>Series A ($7.5 million) from Andreessen Horowitz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Committed to Tachyon Open Source Project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hlinkClick r:id="rId2"/>
              </a:rPr>
              <a:t>www.tachyonnexus.com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0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1298"/>
            <a:ext cx="10363200" cy="419963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D3896"/>
                </a:solidFill>
              </a:rPr>
              <a:t>Memory trend and challenges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D3896"/>
                </a:solidFill>
              </a:rPr>
              <a:t>Introduction of Tachyon </a:t>
            </a:r>
            <a:r>
              <a:rPr lang="en-US" altLang="zh-CN" sz="3600" dirty="0">
                <a:solidFill>
                  <a:srgbClr val="0D3896"/>
                </a:solidFill>
              </a:rPr>
              <a:t>&amp; NVM</a:t>
            </a:r>
            <a:endParaRPr lang="en-US" sz="36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D3896"/>
                </a:solidFill>
              </a:rPr>
              <a:t>Performance testing and key learning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600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2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2" t="15214" r="-1" b="855"/>
          <a:stretch/>
        </p:blipFill>
        <p:spPr>
          <a:xfrm>
            <a:off x="839972" y="1839424"/>
            <a:ext cx="10540835" cy="21308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99388" y="1974249"/>
            <a:ext cx="1068784" cy="231802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86712"/>
            <a:ext cx="10352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PCI-E SSD(P3700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SPEC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3150" y="4196580"/>
            <a:ext cx="10352452" cy="1587521"/>
          </a:xfrm>
        </p:spPr>
        <p:txBody>
          <a:bodyPr>
            <a:normAutofit/>
          </a:bodyPr>
          <a:lstStyle/>
          <a:p>
            <a:pPr marL="452955" lvl="1" indent="-45295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altLang="ja-JP" sz="2400" dirty="0" smtClean="0">
                <a:solidFill>
                  <a:srgbClr val="0D3896"/>
                </a:solidFill>
              </a:rPr>
              <a:t>Due to availability of </a:t>
            </a:r>
            <a:r>
              <a:rPr lang="en-US" altLang="ja-JP" sz="2400" dirty="0">
                <a:solidFill>
                  <a:srgbClr val="0D3896"/>
                </a:solidFill>
              </a:rPr>
              <a:t>NVM </a:t>
            </a:r>
            <a:r>
              <a:rPr lang="en-US" altLang="ja-JP" sz="2400" dirty="0" smtClean="0">
                <a:solidFill>
                  <a:srgbClr val="0D3896"/>
                </a:solidFill>
              </a:rPr>
              <a:t>hardware, use </a:t>
            </a:r>
            <a:r>
              <a:rPr lang="en-US" altLang="ja-JP" sz="2400" dirty="0">
                <a:solidFill>
                  <a:srgbClr val="0D3896"/>
                </a:solidFill>
              </a:rPr>
              <a:t>high speed SSD to simulate the usage of NVM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ja-JP" sz="1867" dirty="0" smtClean="0">
                <a:solidFill>
                  <a:srgbClr val="0D3896"/>
                </a:solidFill>
              </a:rPr>
              <a:t>The NVM can be just used as block device like SSD, with lower latency and higher bandwidth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ja-JP" sz="1867" dirty="0">
                <a:solidFill>
                  <a:srgbClr val="0D3896"/>
                </a:solidFill>
              </a:rPr>
              <a:t>The performance of NVM will be better than PCI-E SSD, </a:t>
            </a:r>
            <a:r>
              <a:rPr lang="en-US" altLang="zh-CN" sz="1867" dirty="0">
                <a:solidFill>
                  <a:srgbClr val="0D3896"/>
                </a:solidFill>
              </a:rPr>
              <a:t>with</a:t>
            </a:r>
            <a:r>
              <a:rPr lang="en-US" altLang="ja-JP" sz="1867" dirty="0" smtClean="0">
                <a:solidFill>
                  <a:srgbClr val="0D3896"/>
                </a:solidFill>
              </a:rPr>
              <a:t> similar behavior</a:t>
            </a:r>
            <a:endParaRPr lang="en-US" altLang="ja-JP" sz="1867" dirty="0">
              <a:solidFill>
                <a:srgbClr val="0D3896"/>
              </a:solidFill>
            </a:endParaRP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altLang="ja-JP" sz="1867" dirty="0" smtClean="0">
              <a:solidFill>
                <a:srgbClr val="0D38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712"/>
            <a:ext cx="10352452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Test Bed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838200" y="1393464"/>
            <a:ext cx="10496107" cy="4612674"/>
          </a:xfrm>
        </p:spPr>
        <p:txBody>
          <a:bodyPr/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One </a:t>
            </a:r>
            <a:r>
              <a:rPr lang="en-US" altLang="zh-CN" dirty="0" smtClean="0">
                <a:solidFill>
                  <a:srgbClr val="0D3896"/>
                </a:solidFill>
              </a:rPr>
              <a:t>Tachyon master </a:t>
            </a:r>
            <a:r>
              <a:rPr lang="en-US" altLang="zh-CN" dirty="0">
                <a:solidFill>
                  <a:srgbClr val="0D3896"/>
                </a:solidFill>
              </a:rPr>
              <a:t>node </a:t>
            </a:r>
            <a:endParaRPr lang="en-US" altLang="zh-CN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 smtClean="0">
                <a:solidFill>
                  <a:srgbClr val="0D3896"/>
                </a:solidFill>
              </a:rPr>
              <a:t>Four Tachyon worker </a:t>
            </a:r>
            <a:r>
              <a:rPr lang="en-US" altLang="zh-CN" dirty="0">
                <a:solidFill>
                  <a:srgbClr val="0D3896"/>
                </a:solidFill>
              </a:rPr>
              <a:t>nodes</a:t>
            </a:r>
          </a:p>
          <a:p>
            <a:pPr marL="0" indent="0">
              <a:buNone/>
            </a:pPr>
            <a:endParaRPr lang="en-US" altLang="zh-CN" sz="2133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89159"/>
              </p:ext>
            </p:extLst>
          </p:nvPr>
        </p:nvGraphicFramePr>
        <p:xfrm>
          <a:off x="1991172" y="2265041"/>
          <a:ext cx="783672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653"/>
                <a:gridCol w="5490075"/>
              </a:tblGrid>
              <a:tr h="4244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+mj-ea"/>
                        </a:rPr>
                        <a:t>Worker node Configuration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CPU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+mj-ea"/>
                        </a:rPr>
                        <a:t>IVB E5-2680 @ 2.8G  40 logical cores</a:t>
                      </a:r>
                    </a:p>
                  </a:txBody>
                  <a:tcPr marL="121920" marR="121920" marT="60960" marB="60960"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Memory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+mj-ea"/>
                        </a:rPr>
                        <a:t>192GB DDR3 @ 1066 MHZ</a:t>
                      </a:r>
                    </a:p>
                  </a:txBody>
                  <a:tcPr marL="121920" marR="121920" marT="60960" marB="60960"/>
                </a:tc>
              </a:tr>
              <a:tr h="424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Disk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 P3700 SSD * 1</a:t>
                      </a:r>
                      <a:r>
                        <a:rPr lang="zh-CN" altLang="en-US" sz="2400" baseline="0" dirty="0" smtClean="0">
                          <a:latin typeface="+mn-lt"/>
                          <a:ea typeface="+mj-ea"/>
                        </a:rPr>
                        <a:t> </a:t>
                      </a:r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+ HDD * 11</a:t>
                      </a:r>
                    </a:p>
                  </a:txBody>
                  <a:tcPr marL="121920" marR="121920" marT="60960" marB="60960"/>
                </a:tc>
              </a:tr>
              <a:tr h="424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OS</a:t>
                      </a:r>
                      <a:r>
                        <a:rPr lang="en-US" sz="2400" baseline="0" dirty="0" smtClean="0">
                          <a:latin typeface="+mn-lt"/>
                          <a:ea typeface="+mj-ea"/>
                        </a:rPr>
                        <a:t> </a:t>
                      </a:r>
                      <a:r>
                        <a:rPr lang="en-US" altLang="zh-CN" sz="2400" baseline="0" dirty="0" smtClean="0">
                          <a:latin typeface="+mn-lt"/>
                          <a:ea typeface="+mj-ea"/>
                        </a:rPr>
                        <a:t>Distribution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+mn-lt"/>
                          <a:ea typeface="+mj-ea"/>
                        </a:rPr>
                        <a:t>Redhat</a:t>
                      </a:r>
                      <a:r>
                        <a:rPr lang="en-US" sz="2400" dirty="0" smtClean="0">
                          <a:latin typeface="+mn-lt"/>
                          <a:ea typeface="+mj-ea"/>
                        </a:rPr>
                        <a:t> 6.2 (kernel 2.6.32-220.el6.x86_64)</a:t>
                      </a:r>
                    </a:p>
                  </a:txBody>
                  <a:tcPr marL="121920" marR="121920" marT="60960" marB="60960"/>
                </a:tc>
              </a:tr>
              <a:tr h="424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JDK</a:t>
                      </a:r>
                      <a:r>
                        <a:rPr lang="en-US" sz="2400" baseline="0" dirty="0" smtClean="0">
                          <a:latin typeface="+mn-lt"/>
                          <a:ea typeface="+mj-ea"/>
                        </a:rPr>
                        <a:t> version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+mj-ea"/>
                        </a:rPr>
                        <a:t>JDK</a:t>
                      </a:r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1.8.0_60 (64 bit server)</a:t>
                      </a:r>
                    </a:p>
                  </a:txBody>
                  <a:tcPr marL="121920" marR="121920" marT="60960" marB="60960"/>
                </a:tc>
              </a:tr>
              <a:tr h="36850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Spark version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1.4.</a:t>
                      </a:r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1</a:t>
                      </a:r>
                      <a:r>
                        <a:rPr lang="en-US" sz="2400" dirty="0" smtClean="0">
                          <a:latin typeface="+mn-lt"/>
                          <a:ea typeface="+mj-ea"/>
                        </a:rPr>
                        <a:t> release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</a:tr>
              <a:tr h="36850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Tachyon version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ea typeface="+mj-ea"/>
                        </a:rPr>
                        <a:t>0.8.</a:t>
                      </a:r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1 release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</a:tr>
              <a:tr h="368508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Hadoop</a:t>
                      </a:r>
                      <a:r>
                        <a:rPr lang="en-US" altLang="zh-CN" sz="2400" baseline="0" dirty="0" smtClean="0">
                          <a:latin typeface="+mn-lt"/>
                          <a:ea typeface="+mj-ea"/>
                        </a:rPr>
                        <a:t> version</a:t>
                      </a:r>
                      <a:endParaRPr lang="en-US" sz="2400" dirty="0">
                        <a:latin typeface="+mn-lt"/>
                        <a:ea typeface="+mj-ea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+mj-ea"/>
                        </a:rPr>
                        <a:t>2.5.0</a:t>
                      </a: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578616" y="3422549"/>
            <a:ext cx="458208" cy="456620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U</a:t>
            </a:r>
          </a:p>
        </p:txBody>
      </p:sp>
      <p:sp>
        <p:nvSpPr>
          <p:cNvPr id="8" name="Oval 7"/>
          <p:cNvSpPr/>
          <p:nvPr/>
        </p:nvSpPr>
        <p:spPr>
          <a:xfrm>
            <a:off x="8960739" y="3691804"/>
            <a:ext cx="396104" cy="394731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8088304" y="4624489"/>
            <a:ext cx="484149" cy="482472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9302215" y="4476117"/>
            <a:ext cx="390964" cy="389609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10160286" y="3434045"/>
            <a:ext cx="446668" cy="445120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V</a:t>
            </a:r>
          </a:p>
        </p:txBody>
      </p:sp>
      <p:sp>
        <p:nvSpPr>
          <p:cNvPr id="12" name="Oval 11"/>
          <p:cNvSpPr/>
          <p:nvPr/>
        </p:nvSpPr>
        <p:spPr>
          <a:xfrm>
            <a:off x="10219275" y="4980232"/>
            <a:ext cx="396992" cy="395616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X</a:t>
            </a:r>
            <a:endParaRPr lang="en-US" sz="1600" b="1" kern="0" dirty="0">
              <a:solidFill>
                <a:srgbClr val="00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50931" y="4285922"/>
            <a:ext cx="401845" cy="400453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Y</a:t>
            </a:r>
            <a:endParaRPr lang="en-US" sz="1600" b="1" kern="0" dirty="0">
              <a:solidFill>
                <a:srgbClr val="000000"/>
              </a:solidFill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stCxn id="7" idx="6"/>
          </p:cNvCxnSpPr>
          <p:nvPr/>
        </p:nvCxnSpPr>
        <p:spPr>
          <a:xfrm>
            <a:off x="8036824" y="3650859"/>
            <a:ext cx="934548" cy="2383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6" name="Straight Connector 15"/>
          <p:cNvCxnSpPr>
            <a:stCxn id="7" idx="5"/>
            <a:endCxn id="9" idx="1"/>
          </p:cNvCxnSpPr>
          <p:nvPr/>
        </p:nvCxnSpPr>
        <p:spPr>
          <a:xfrm>
            <a:off x="7969721" y="3812297"/>
            <a:ext cx="189485" cy="88284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 flipV="1">
            <a:off x="9356843" y="3656606"/>
            <a:ext cx="803443" cy="2325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8" name="Straight Connector 17"/>
          <p:cNvCxnSpPr>
            <a:stCxn id="9" idx="6"/>
            <a:endCxn id="10" idx="3"/>
          </p:cNvCxnSpPr>
          <p:nvPr/>
        </p:nvCxnSpPr>
        <p:spPr>
          <a:xfrm flipV="1">
            <a:off x="8572453" y="4808669"/>
            <a:ext cx="787017" cy="5705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9" name="Straight Connector 18"/>
          <p:cNvCxnSpPr>
            <a:stCxn id="10" idx="7"/>
            <a:endCxn id="11" idx="4"/>
          </p:cNvCxnSpPr>
          <p:nvPr/>
        </p:nvCxnSpPr>
        <p:spPr>
          <a:xfrm flipV="1">
            <a:off x="9635924" y="3879165"/>
            <a:ext cx="747697" cy="65400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0" name="Straight Connector 19"/>
          <p:cNvCxnSpPr>
            <a:stCxn id="10" idx="5"/>
            <a:endCxn id="12" idx="2"/>
          </p:cNvCxnSpPr>
          <p:nvPr/>
        </p:nvCxnSpPr>
        <p:spPr>
          <a:xfrm>
            <a:off x="9635923" y="4808669"/>
            <a:ext cx="583352" cy="36937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" name="Straight Connector 20"/>
          <p:cNvCxnSpPr>
            <a:stCxn id="11" idx="6"/>
            <a:endCxn id="13" idx="1"/>
          </p:cNvCxnSpPr>
          <p:nvPr/>
        </p:nvCxnSpPr>
        <p:spPr>
          <a:xfrm>
            <a:off x="10606953" y="3656606"/>
            <a:ext cx="402827" cy="68796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2" name="Straight Connector 21"/>
          <p:cNvCxnSpPr>
            <a:stCxn id="12" idx="6"/>
            <a:endCxn id="13" idx="3"/>
          </p:cNvCxnSpPr>
          <p:nvPr/>
        </p:nvCxnSpPr>
        <p:spPr>
          <a:xfrm flipV="1">
            <a:off x="10616268" y="4627730"/>
            <a:ext cx="393513" cy="5503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3" name="Oval 22"/>
          <p:cNvSpPr/>
          <p:nvPr/>
        </p:nvSpPr>
        <p:spPr>
          <a:xfrm>
            <a:off x="9001032" y="2584319"/>
            <a:ext cx="414803" cy="419379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A</a:t>
            </a:r>
          </a:p>
        </p:txBody>
      </p:sp>
      <p:cxnSp>
        <p:nvCxnSpPr>
          <p:cNvPr id="24" name="Straight Connector 23"/>
          <p:cNvCxnSpPr>
            <a:stCxn id="7" idx="7"/>
          </p:cNvCxnSpPr>
          <p:nvPr/>
        </p:nvCxnSpPr>
        <p:spPr>
          <a:xfrm flipV="1">
            <a:off x="7969721" y="2794008"/>
            <a:ext cx="1041944" cy="6954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5" name="Straight Connector 24"/>
          <p:cNvCxnSpPr>
            <a:stCxn id="8" idx="0"/>
            <a:endCxn id="23" idx="4"/>
          </p:cNvCxnSpPr>
          <p:nvPr/>
        </p:nvCxnSpPr>
        <p:spPr>
          <a:xfrm flipV="1">
            <a:off x="9158791" y="3003697"/>
            <a:ext cx="49643" cy="68810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6" name="Straight Connector 25"/>
          <p:cNvCxnSpPr>
            <a:stCxn id="23" idx="6"/>
            <a:endCxn id="11" idx="0"/>
          </p:cNvCxnSpPr>
          <p:nvPr/>
        </p:nvCxnSpPr>
        <p:spPr>
          <a:xfrm>
            <a:off x="9415836" y="2794008"/>
            <a:ext cx="967785" cy="6400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7" name="Right Arrow 26"/>
          <p:cNvSpPr/>
          <p:nvPr/>
        </p:nvSpPr>
        <p:spPr>
          <a:xfrm rot="19482465">
            <a:off x="7939608" y="2934806"/>
            <a:ext cx="904568" cy="148372"/>
          </a:xfrm>
          <a:prstGeom prst="rightArrow">
            <a:avLst/>
          </a:prstGeom>
          <a:gradFill rotWithShape="1">
            <a:gsLst>
              <a:gs pos="0">
                <a:srgbClr val="0071C5">
                  <a:tint val="100000"/>
                  <a:shade val="100000"/>
                  <a:satMod val="130000"/>
                </a:srgbClr>
              </a:gs>
              <a:gs pos="100000">
                <a:srgbClr val="0071C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 rot="1980017">
            <a:off x="9519627" y="2900297"/>
            <a:ext cx="904568" cy="14837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ight Arrow 28"/>
          <p:cNvSpPr/>
          <p:nvPr/>
        </p:nvSpPr>
        <p:spPr>
          <a:xfrm rot="854203">
            <a:off x="8043749" y="3862458"/>
            <a:ext cx="904568" cy="148372"/>
          </a:xfrm>
          <a:prstGeom prst="rightArrow">
            <a:avLst/>
          </a:prstGeom>
          <a:gradFill rotWithShape="1">
            <a:gsLst>
              <a:gs pos="0">
                <a:srgbClr val="0071C5">
                  <a:tint val="100000"/>
                  <a:shade val="100000"/>
                  <a:satMod val="130000"/>
                </a:srgbClr>
              </a:gs>
              <a:gs pos="100000">
                <a:srgbClr val="0071C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 rot="20573065">
            <a:off x="9352608" y="3877286"/>
            <a:ext cx="800683" cy="1570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 rot="4496054">
            <a:off x="7540812" y="4230690"/>
            <a:ext cx="710383" cy="174436"/>
          </a:xfrm>
          <a:prstGeom prst="rightArrow">
            <a:avLst/>
          </a:prstGeom>
          <a:gradFill rotWithShape="1">
            <a:gsLst>
              <a:gs pos="0">
                <a:srgbClr val="0071C5">
                  <a:tint val="100000"/>
                  <a:shade val="100000"/>
                  <a:satMod val="130000"/>
                </a:srgbClr>
              </a:gs>
              <a:gs pos="100000">
                <a:srgbClr val="0071C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Right Arrow 31"/>
          <p:cNvSpPr/>
          <p:nvPr/>
        </p:nvSpPr>
        <p:spPr>
          <a:xfrm rot="21207518">
            <a:off x="8629290" y="4931881"/>
            <a:ext cx="710383" cy="17443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ight Arrow 32"/>
          <p:cNvSpPr/>
          <p:nvPr/>
        </p:nvSpPr>
        <p:spPr>
          <a:xfrm rot="16408174">
            <a:off x="8711000" y="3253141"/>
            <a:ext cx="619936" cy="1869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Experiment 1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Big Graph Computation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825625"/>
            <a:ext cx="10515600" cy="4351338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200" dirty="0" smtClean="0">
                <a:solidFill>
                  <a:srgbClr val="0D3896"/>
                </a:solidFill>
              </a:rPr>
              <a:t>Background: Calculate </a:t>
            </a:r>
            <a:r>
              <a:rPr lang="en-US" altLang="zh-CN" sz="3200" dirty="0">
                <a:solidFill>
                  <a:srgbClr val="0D3896"/>
                </a:solidFill>
              </a:rPr>
              <a:t>similarity between videos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endParaRPr lang="en-US" altLang="zh-CN" sz="3200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200" dirty="0" smtClean="0">
                <a:solidFill>
                  <a:srgbClr val="0D3896"/>
                </a:solidFill>
              </a:rPr>
              <a:t>A case of Graph Analysis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ja-JP" sz="2800" dirty="0" smtClean="0">
                <a:solidFill>
                  <a:srgbClr val="0D3896"/>
                </a:solidFill>
              </a:rPr>
              <a:t>Friends</a:t>
            </a:r>
            <a:r>
              <a:rPr lang="en-US" altLang="ja-JP" sz="2800" dirty="0">
                <a:solidFill>
                  <a:srgbClr val="0D3896"/>
                </a:solidFill>
              </a:rPr>
              <a:t>-of-</a:t>
            </a:r>
            <a:r>
              <a:rPr lang="en-US" altLang="ja-JP" sz="2800" dirty="0" smtClean="0">
                <a:solidFill>
                  <a:srgbClr val="0D3896"/>
                </a:solidFill>
              </a:rPr>
              <a:t>friend</a:t>
            </a:r>
            <a:endParaRPr lang="en-US" altLang="zh-CN" sz="3200" dirty="0">
              <a:solidFill>
                <a:srgbClr val="0D3896"/>
              </a:solidFill>
            </a:endParaRP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800" dirty="0" smtClean="0">
                <a:solidFill>
                  <a:srgbClr val="0D3896"/>
                </a:solidFill>
              </a:rPr>
              <a:t>Iteratively compute association </a:t>
            </a:r>
            <a:br>
              <a:rPr lang="en-US" altLang="zh-CN" sz="2800" dirty="0" smtClean="0">
                <a:solidFill>
                  <a:srgbClr val="0D3896"/>
                </a:solidFill>
              </a:rPr>
            </a:br>
            <a:r>
              <a:rPr lang="en-US" altLang="zh-CN" sz="2800" dirty="0" smtClean="0">
                <a:solidFill>
                  <a:srgbClr val="0D3896"/>
                </a:solidFill>
              </a:rPr>
              <a:t>between nodes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endParaRPr lang="en-US" altLang="zh-CN" sz="32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200" dirty="0" smtClean="0">
                <a:solidFill>
                  <a:srgbClr val="0D3896"/>
                </a:solidFill>
              </a:rPr>
              <a:t>Challenge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800" dirty="0" smtClean="0">
                <a:solidFill>
                  <a:srgbClr val="0D3896"/>
                </a:solidFill>
              </a:rPr>
              <a:t>Generating huge </a:t>
            </a:r>
            <a:r>
              <a:rPr lang="en-US" altLang="zh-CN" sz="2800" dirty="0">
                <a:solidFill>
                  <a:srgbClr val="0D3896"/>
                </a:solidFill>
              </a:rPr>
              <a:t>Intermediate </a:t>
            </a:r>
            <a:r>
              <a:rPr lang="en-US" altLang="zh-CN" sz="2800" dirty="0" smtClean="0">
                <a:solidFill>
                  <a:srgbClr val="0D3896"/>
                </a:solidFill>
              </a:rPr>
              <a:t>data after each </a:t>
            </a:r>
            <a:r>
              <a:rPr lang="en-US" altLang="zh-CN" sz="2800" dirty="0" err="1" smtClean="0">
                <a:solidFill>
                  <a:srgbClr val="0D3896"/>
                </a:solidFill>
              </a:rPr>
              <a:t>iter</a:t>
            </a:r>
            <a:endParaRPr lang="en-US" altLang="zh-CN" sz="2800" dirty="0">
              <a:solidFill>
                <a:srgbClr val="0D38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35" y="365126"/>
            <a:ext cx="10460665" cy="9958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Architecture: Bagel 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over Tachyon</a:t>
            </a:r>
            <a:endParaRPr lang="zh-CN" alt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" y="1666976"/>
            <a:ext cx="7557977" cy="4763593"/>
          </a:xfrm>
        </p:spPr>
        <p:txBody>
          <a:bodyPr>
            <a:normAutofit lnSpcReduction="10000"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0D3896"/>
                </a:solidFill>
              </a:rPr>
              <a:t>Bagel is a </a:t>
            </a:r>
            <a:r>
              <a:rPr lang="en-US" altLang="zh-CN" sz="2800" dirty="0" smtClean="0">
                <a:solidFill>
                  <a:srgbClr val="0D3896"/>
                </a:solidFill>
              </a:rPr>
              <a:t>graph </a:t>
            </a:r>
            <a:r>
              <a:rPr lang="en-US" altLang="zh-CN" sz="2800" dirty="0">
                <a:solidFill>
                  <a:srgbClr val="0D3896"/>
                </a:solidFill>
              </a:rPr>
              <a:t>processing framework.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solidFill>
                  <a:srgbClr val="0D3896"/>
                </a:solidFill>
              </a:rPr>
              <a:t>Spark </a:t>
            </a:r>
            <a:r>
              <a:rPr lang="en-US" altLang="zh-CN" sz="2400" dirty="0">
                <a:solidFill>
                  <a:srgbClr val="0D3896"/>
                </a:solidFill>
              </a:rPr>
              <a:t>implementation of Google </a:t>
            </a:r>
            <a:r>
              <a:rPr lang="en-US" altLang="zh-CN" sz="2400" dirty="0" err="1">
                <a:solidFill>
                  <a:srgbClr val="0D3896"/>
                </a:solidFill>
              </a:rPr>
              <a:t>Pregel</a:t>
            </a:r>
            <a:r>
              <a:rPr lang="en-US" altLang="zh-CN" sz="2400" dirty="0">
                <a:solidFill>
                  <a:srgbClr val="0D3896"/>
                </a:solidFill>
              </a:rPr>
              <a:t> 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solidFill>
                  <a:srgbClr val="0D3896"/>
                </a:solidFill>
              </a:rPr>
              <a:t>jobs </a:t>
            </a:r>
            <a:r>
              <a:rPr lang="en-US" altLang="zh-CN" sz="2400" dirty="0">
                <a:solidFill>
                  <a:srgbClr val="0D3896"/>
                </a:solidFill>
              </a:rPr>
              <a:t>run as a sequence of </a:t>
            </a:r>
            <a:r>
              <a:rPr lang="en-US" altLang="zh-CN" sz="2400" dirty="0" smtClean="0">
                <a:solidFill>
                  <a:srgbClr val="0D3896"/>
                </a:solidFill>
              </a:rPr>
              <a:t>iterations.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rgbClr val="0D3896"/>
                </a:solidFill>
              </a:rPr>
              <a:t>In each iteration, </a:t>
            </a:r>
            <a:r>
              <a:rPr lang="en-US" altLang="zh-CN" sz="2400" dirty="0" smtClean="0">
                <a:solidFill>
                  <a:srgbClr val="0D3896"/>
                </a:solidFill>
              </a:rPr>
              <a:t>each </a:t>
            </a:r>
            <a:r>
              <a:rPr lang="en-US" altLang="zh-CN" sz="2400" dirty="0">
                <a:solidFill>
                  <a:srgbClr val="0D3896"/>
                </a:solidFill>
              </a:rPr>
              <a:t>vertex </a:t>
            </a:r>
            <a:r>
              <a:rPr lang="en-US" altLang="zh-CN" sz="2400" dirty="0" smtClean="0">
                <a:solidFill>
                  <a:srgbClr val="0D3896"/>
                </a:solidFill>
              </a:rPr>
              <a:t>runs </a:t>
            </a:r>
            <a:r>
              <a:rPr lang="en-US" altLang="zh-CN" sz="2400" dirty="0">
                <a:solidFill>
                  <a:srgbClr val="0D3896"/>
                </a:solidFill>
              </a:rPr>
              <a:t>a user-specified function </a:t>
            </a:r>
            <a:endParaRPr lang="en-US" altLang="zh-CN" sz="2400" dirty="0" smtClean="0">
              <a:solidFill>
                <a:srgbClr val="0D3896"/>
              </a:solidFill>
            </a:endParaRPr>
          </a:p>
          <a:p>
            <a:pPr marL="1367355" lvl="3" indent="-452955">
              <a:buFont typeface="Wingdings" panose="05000000000000000000" pitchFamily="2" charset="2"/>
              <a:buChar char="§"/>
            </a:pPr>
            <a:r>
              <a:rPr lang="en-US" altLang="zh-CN" sz="2200" dirty="0" smtClean="0">
                <a:solidFill>
                  <a:srgbClr val="0D3896"/>
                </a:solidFill>
              </a:rPr>
              <a:t>update </a:t>
            </a:r>
            <a:r>
              <a:rPr lang="en-US" altLang="zh-CN" sz="2200" dirty="0">
                <a:solidFill>
                  <a:srgbClr val="0D3896"/>
                </a:solidFill>
              </a:rPr>
              <a:t>state associated with the vertex and </a:t>
            </a:r>
            <a:endParaRPr lang="en-US" altLang="zh-CN" sz="2200" dirty="0" smtClean="0">
              <a:solidFill>
                <a:srgbClr val="0D3896"/>
              </a:solidFill>
            </a:endParaRPr>
          </a:p>
          <a:p>
            <a:pPr marL="1367355" lvl="3" indent="-452955">
              <a:buFont typeface="Wingdings" panose="05000000000000000000" pitchFamily="2" charset="2"/>
              <a:buChar char="§"/>
            </a:pPr>
            <a:r>
              <a:rPr lang="en-US" altLang="zh-CN" sz="2200" dirty="0" smtClean="0">
                <a:solidFill>
                  <a:srgbClr val="0D3896"/>
                </a:solidFill>
              </a:rPr>
              <a:t>send </a:t>
            </a:r>
            <a:r>
              <a:rPr lang="en-US" altLang="zh-CN" sz="2200" dirty="0">
                <a:solidFill>
                  <a:srgbClr val="0D3896"/>
                </a:solidFill>
              </a:rPr>
              <a:t>messages to other vertices for use in the next </a:t>
            </a:r>
            <a:r>
              <a:rPr lang="en-US" altLang="zh-CN" sz="2200" dirty="0" smtClean="0">
                <a:solidFill>
                  <a:srgbClr val="0D3896"/>
                </a:solidFill>
              </a:rPr>
              <a:t>iteration.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solidFill>
                  <a:srgbClr val="0D3896"/>
                </a:solidFill>
              </a:rPr>
              <a:t>The </a:t>
            </a:r>
            <a:r>
              <a:rPr lang="en-US" altLang="zh-CN" sz="2400" dirty="0">
                <a:solidFill>
                  <a:srgbClr val="0D3896"/>
                </a:solidFill>
              </a:rPr>
              <a:t>message generated and new vertex data will be cached after each iteration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0D3896"/>
                </a:solidFill>
              </a:rPr>
              <a:t>Intermediate data can be cache in Tachyon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dirty="0">
                <a:solidFill>
                  <a:srgbClr val="0D3896"/>
                </a:solidFill>
              </a:rPr>
              <a:t>Tachyon can make full use of high speed device for data caching.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823" y="2047952"/>
            <a:ext cx="2903219" cy="40493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15" y="1688711"/>
            <a:ext cx="10962169" cy="4658930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rgbClr val="0D3896"/>
                </a:solidFill>
              </a:rPr>
              <a:t>Input data size: </a:t>
            </a:r>
            <a:r>
              <a:rPr lang="en-US" altLang="ja-JP" dirty="0" smtClean="0">
                <a:solidFill>
                  <a:srgbClr val="0D3896"/>
                </a:solidFill>
              </a:rPr>
              <a:t>22</a:t>
            </a:r>
            <a:r>
              <a:rPr lang="en-US" altLang="zh-CN" dirty="0" smtClean="0">
                <a:solidFill>
                  <a:srgbClr val="0D3896"/>
                </a:solidFill>
              </a:rPr>
              <a:t>G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 smtClean="0">
                <a:solidFill>
                  <a:srgbClr val="0D3896"/>
                </a:solidFill>
              </a:rPr>
              <a:t>Caching data size: 1.5TB</a:t>
            </a:r>
            <a:endParaRPr lang="en-US" altLang="ja-JP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ja-JP" dirty="0" smtClean="0">
                <a:solidFill>
                  <a:srgbClr val="0D3896"/>
                </a:solidFill>
              </a:rPr>
              <a:t>Four configuration to test</a:t>
            </a:r>
            <a:endParaRPr lang="en-US" altLang="ja-JP" dirty="0">
              <a:solidFill>
                <a:srgbClr val="0D3896"/>
              </a:solidFill>
            </a:endParaRPr>
          </a:p>
          <a:p>
            <a:pPr marL="0" indent="0" defTabSz="609570">
              <a:spcBef>
                <a:spcPct val="20000"/>
              </a:spcBef>
              <a:buNone/>
            </a:pPr>
            <a:endParaRPr lang="en-US" altLang="ja-JP" sz="2000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Configuration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5781"/>
              </p:ext>
            </p:extLst>
          </p:nvPr>
        </p:nvGraphicFramePr>
        <p:xfrm>
          <a:off x="967562" y="3130642"/>
          <a:ext cx="10258250" cy="359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554"/>
                <a:gridCol w="7880696"/>
              </a:tblGrid>
              <a:tr h="4308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Framework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Storage Configuration</a:t>
                      </a:r>
                      <a:endParaRPr lang="en-US" sz="2400" dirty="0"/>
                    </a:p>
                  </a:txBody>
                  <a:tcPr/>
                </a:tc>
              </a:tr>
              <a:tr h="6221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Spark: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11HDD +</a:t>
                      </a:r>
                      <a:r>
                        <a:rPr lang="en-US" altLang="zh-CN" sz="2000" baseline="0" dirty="0" smtClean="0"/>
                        <a:t> 1 SSD</a:t>
                      </a:r>
                      <a:endParaRPr lang="en-US" sz="2000" dirty="0"/>
                    </a:p>
                  </a:txBody>
                  <a:tcPr/>
                </a:tc>
              </a:tr>
              <a:tr h="584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Spark</a:t>
                      </a:r>
                      <a:r>
                        <a:rPr lang="en-US" sz="2000" baseline="0" dirty="0" smtClean="0"/>
                        <a:t>: </a:t>
                      </a:r>
                      <a:r>
                        <a:rPr lang="en-US" sz="2000" dirty="0" smtClean="0"/>
                        <a:t>11HDD +</a:t>
                      </a:r>
                      <a:r>
                        <a:rPr lang="en-US" sz="2000" baseline="0" dirty="0" smtClean="0"/>
                        <a:t> 4 SSD</a:t>
                      </a:r>
                      <a:endParaRPr lang="en-US" sz="2000" dirty="0"/>
                    </a:p>
                  </a:txBody>
                  <a:tcPr/>
                </a:tc>
              </a:tr>
              <a:tr h="6607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Spark + Tachyon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Spark: 11 HDD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Tachyon (1 tier): 1 SSD (500GB) </a:t>
                      </a:r>
                    </a:p>
                  </a:txBody>
                  <a:tcPr/>
                </a:tc>
              </a:tr>
              <a:tr h="12352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Spark + Tachyon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Spark: 11 HDD</a:t>
                      </a:r>
                    </a:p>
                    <a:p>
                      <a:r>
                        <a:rPr lang="en-US" sz="2000" baseline="0" dirty="0" smtClean="0"/>
                        <a:t>Tachyon (2 tiers): 1 SSD (250GB) + 11 HDD (100GB per disk)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Eviction strategy: LRU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Test Result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3809" y="1769545"/>
            <a:ext cx="48998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D3896"/>
                </a:solidFill>
              </a:rPr>
              <a:t>Tachyon with SSD &amp; SSD + HDD outperforms original Spark, gets </a:t>
            </a:r>
            <a:r>
              <a:rPr lang="en-US" sz="2400" smtClean="0">
                <a:solidFill>
                  <a:srgbClr val="0D3896"/>
                </a:solidFill>
              </a:rPr>
              <a:t>about </a:t>
            </a:r>
            <a:r>
              <a:rPr lang="en-US" sz="2400" smtClean="0">
                <a:solidFill>
                  <a:srgbClr val="0D3896"/>
                </a:solidFill>
              </a:rPr>
              <a:t>20% </a:t>
            </a:r>
            <a:r>
              <a:rPr lang="en-US" sz="2400" dirty="0" smtClean="0">
                <a:solidFill>
                  <a:srgbClr val="0D3896"/>
                </a:solidFill>
              </a:rPr>
              <a:t>performance gain</a:t>
            </a:r>
            <a:br>
              <a:rPr lang="en-US" sz="2400" dirty="0" smtClean="0">
                <a:solidFill>
                  <a:srgbClr val="0D3896"/>
                </a:solidFill>
              </a:rPr>
            </a:br>
            <a:endParaRPr lang="en-US" sz="2400" dirty="0" smtClean="0">
              <a:solidFill>
                <a:srgbClr val="0D389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D3896"/>
                </a:solidFill>
              </a:rPr>
              <a:t>In </a:t>
            </a:r>
            <a:r>
              <a:rPr lang="en-US" sz="2400" dirty="0">
                <a:solidFill>
                  <a:srgbClr val="0D3896"/>
                </a:solidFill>
              </a:rPr>
              <a:t>Spark + Tachyon(2 </a:t>
            </a:r>
            <a:r>
              <a:rPr lang="en-US" sz="2400" dirty="0" smtClean="0">
                <a:solidFill>
                  <a:srgbClr val="0D3896"/>
                </a:solidFill>
              </a:rPr>
              <a:t>tiers)</a:t>
            </a:r>
            <a:r>
              <a:rPr lang="en-US" sz="2400" dirty="0">
                <a:solidFill>
                  <a:srgbClr val="0D3896"/>
                </a:solidFill>
              </a:rPr>
              <a:t>, 2/3 of caching data is putted on SSD and 1/3 on </a:t>
            </a:r>
            <a:r>
              <a:rPr lang="en-US" sz="2400" dirty="0" smtClean="0">
                <a:solidFill>
                  <a:srgbClr val="0D3896"/>
                </a:solidFill>
              </a:rPr>
              <a:t>Disk</a:t>
            </a:r>
            <a:br>
              <a:rPr lang="en-US" sz="2400" dirty="0" smtClean="0">
                <a:solidFill>
                  <a:srgbClr val="0D3896"/>
                </a:solidFill>
              </a:rPr>
            </a:br>
            <a:endParaRPr lang="en-US" sz="2400" dirty="0">
              <a:solidFill>
                <a:srgbClr val="0D389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3896"/>
                </a:solidFill>
              </a:rPr>
              <a:t>Spark + Tachyon(1 </a:t>
            </a:r>
            <a:r>
              <a:rPr lang="en-US" sz="2400" dirty="0" smtClean="0">
                <a:solidFill>
                  <a:srgbClr val="0D3896"/>
                </a:solidFill>
              </a:rPr>
              <a:t>tier) </a:t>
            </a:r>
            <a:r>
              <a:rPr lang="en-US" sz="2400" dirty="0">
                <a:solidFill>
                  <a:srgbClr val="0D3896"/>
                </a:solidFill>
              </a:rPr>
              <a:t>and Spark + Tachyon(2 </a:t>
            </a:r>
            <a:r>
              <a:rPr lang="en-US" sz="2400" dirty="0" smtClean="0">
                <a:solidFill>
                  <a:srgbClr val="0D3896"/>
                </a:solidFill>
              </a:rPr>
              <a:t>tiers) </a:t>
            </a:r>
            <a:r>
              <a:rPr lang="en-US" sz="2400" dirty="0">
                <a:solidFill>
                  <a:srgbClr val="0D3896"/>
                </a:solidFill>
              </a:rPr>
              <a:t>have very similar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285199"/>
              </p:ext>
            </p:extLst>
          </p:nvPr>
        </p:nvGraphicFramePr>
        <p:xfrm>
          <a:off x="203822" y="1803189"/>
          <a:ext cx="6835828" cy="428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Performance Analysis – Disk utilization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1590896"/>
            <a:ext cx="5479312" cy="205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3821736"/>
            <a:ext cx="5479312" cy="205474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8600" y="3452546"/>
            <a:ext cx="2232803" cy="294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Spark (11 HDD + 1 SSD)</a:t>
            </a:r>
            <a:endParaRPr lang="en-US" sz="1600" b="1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946452" y="5653190"/>
            <a:ext cx="2230880" cy="27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Spark (11 HDD + 4 SSD)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3" y="3827665"/>
            <a:ext cx="5480242" cy="2055090"/>
          </a:xfrm>
          <a:prstGeom prst="rect">
            <a:avLst/>
          </a:prstGeom>
        </p:spPr>
      </p:pic>
      <p:sp>
        <p:nvSpPr>
          <p:cNvPr id="13" name="Content Placeholder 8"/>
          <p:cNvSpPr txBox="1">
            <a:spLocks/>
          </p:cNvSpPr>
          <p:nvPr/>
        </p:nvSpPr>
        <p:spPr>
          <a:xfrm>
            <a:off x="9614540" y="5630175"/>
            <a:ext cx="2577460" cy="31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Spark + Tachyon  (2 tiers)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3" y="1587576"/>
            <a:ext cx="5490875" cy="2059079"/>
          </a:xfrm>
          <a:prstGeom prst="rect">
            <a:avLst/>
          </a:prstGeom>
        </p:spPr>
      </p:pic>
      <p:sp>
        <p:nvSpPr>
          <p:cNvPr id="17" name="Content Placeholder 8"/>
          <p:cNvSpPr txBox="1">
            <a:spLocks/>
          </p:cNvSpPr>
          <p:nvPr/>
        </p:nvSpPr>
        <p:spPr>
          <a:xfrm>
            <a:off x="9592342" y="3433889"/>
            <a:ext cx="2417395" cy="376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Spark + Tachyon  (1 tier)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724636" y="6113794"/>
            <a:ext cx="74472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0144" lvl="2" indent="-452955"/>
            <a:r>
              <a:rPr lang="en-US" sz="2800" dirty="0" smtClean="0">
                <a:solidFill>
                  <a:schemeClr val="bg1"/>
                </a:solidFill>
              </a:rPr>
              <a:t>Tachyon helps achieve higher disk utilization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4" y="1586897"/>
            <a:ext cx="5489972" cy="2058739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Performance Analysis – CPU utilization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" y="1589089"/>
            <a:ext cx="5479311" cy="2054742"/>
          </a:xfrm>
          <a:prstGeom prst="rect">
            <a:avLst/>
          </a:prstGeom>
        </p:spPr>
      </p:pic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4233537" y="3371377"/>
            <a:ext cx="2696364" cy="297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Spark (11 HDD + 1 SSD)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" y="3792693"/>
            <a:ext cx="5479311" cy="2054742"/>
          </a:xfrm>
          <a:prstGeom prst="rect">
            <a:avLst/>
          </a:prstGeom>
        </p:spPr>
      </p:pic>
      <p:sp>
        <p:nvSpPr>
          <p:cNvPr id="19" name="Content Placeholder 8"/>
          <p:cNvSpPr txBox="1">
            <a:spLocks/>
          </p:cNvSpPr>
          <p:nvPr/>
        </p:nvSpPr>
        <p:spPr>
          <a:xfrm>
            <a:off x="4288463" y="5623899"/>
            <a:ext cx="2437617" cy="318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Spark (11 HDD + 4 SSD)</a:t>
            </a:r>
            <a:endParaRPr lang="en-US" sz="1600" b="1" dirty="0"/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9773092" y="3383668"/>
            <a:ext cx="2418908" cy="41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Spark + Tachyon  (1 tier)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66" y="3796669"/>
            <a:ext cx="5468706" cy="2050765"/>
          </a:xfrm>
          <a:prstGeom prst="rect">
            <a:avLst/>
          </a:prstGeom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9767774" y="5610256"/>
            <a:ext cx="2424226" cy="26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Spark + Tachyon  (2 tiers)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580105" y="6082435"/>
            <a:ext cx="114139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0144" lvl="2" indent="-452955"/>
            <a:r>
              <a:rPr lang="en-US" sz="2800" dirty="0" smtClean="0">
                <a:solidFill>
                  <a:schemeClr val="bg1"/>
                </a:solidFill>
              </a:rPr>
              <a:t>Tachyon helps achieve higher CPU utilization due to less time in IO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5002"/>
            <a:ext cx="10515600" cy="4529473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ja-JP" sz="3200" dirty="0" smtClean="0">
                <a:solidFill>
                  <a:srgbClr val="0D3896"/>
                </a:solidFill>
              </a:rPr>
              <a:t>Tachyon significantly speeds up Spark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ja-JP" sz="2800" dirty="0">
                <a:solidFill>
                  <a:srgbClr val="0D3896"/>
                </a:solidFill>
              </a:rPr>
              <a:t>Spark takes all kinds of storage as the same storage media, it randomly allocates space and access to all local directories configured.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endParaRPr lang="en-US" altLang="ja-JP" sz="3200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ja-JP" sz="3200" dirty="0" smtClean="0">
                <a:solidFill>
                  <a:srgbClr val="0D3896"/>
                </a:solidFill>
              </a:rPr>
              <a:t>With tiered storage and smarter cache management, Tachyon achieves comparable performance while requiring less fast memory resource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ja-JP" sz="2800" dirty="0" smtClean="0">
                <a:solidFill>
                  <a:srgbClr val="0D3896"/>
                </a:solidFill>
              </a:rPr>
              <a:t>Tachyon tries to use the fast device as much as possible, and has efficient data cache management for “hot” and “warm” data.</a:t>
            </a:r>
            <a:endParaRPr lang="en-US" altLang="ja-JP" sz="2800" dirty="0">
              <a:solidFill>
                <a:srgbClr val="0D3896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Experiment 1: Summary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1298"/>
            <a:ext cx="10363200" cy="419963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Memory </a:t>
            </a:r>
            <a:r>
              <a:rPr lang="en-US" sz="3600" dirty="0">
                <a:solidFill>
                  <a:srgbClr val="0D3896"/>
                </a:solidFill>
              </a:rPr>
              <a:t>t</a:t>
            </a:r>
            <a:r>
              <a:rPr lang="en-US" sz="3600" dirty="0" smtClean="0">
                <a:solidFill>
                  <a:srgbClr val="0D3896"/>
                </a:solidFill>
              </a:rPr>
              <a:t>rend and challenges</a:t>
            </a:r>
            <a:endParaRPr lang="en-US" sz="36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D3896"/>
                </a:solidFill>
              </a:rPr>
              <a:t>Introduction of Tachyon </a:t>
            </a:r>
            <a:r>
              <a:rPr lang="en-US" altLang="zh-CN" sz="3600" dirty="0">
                <a:solidFill>
                  <a:srgbClr val="0D3896"/>
                </a:solidFill>
              </a:rPr>
              <a:t>&amp; NVM</a:t>
            </a:r>
            <a:endParaRPr lang="en-US" sz="36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D3896"/>
                </a:solidFill>
              </a:rPr>
              <a:t>Performance testing and key learning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600" dirty="0">
                <a:solidFill>
                  <a:srgbClr val="0D3896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8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0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Experiment 2:  Recommendation System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21250"/>
          </a:xfrm>
        </p:spPr>
        <p:txBody>
          <a:bodyPr>
            <a:normAutofit lnSpcReduction="10000"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Background: data </a:t>
            </a:r>
            <a:r>
              <a:rPr lang="en-US" sz="3200" dirty="0">
                <a:solidFill>
                  <a:srgbClr val="0D3896"/>
                </a:solidFill>
              </a:rPr>
              <a:t>analysis of user event logs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D3896"/>
                </a:solidFill>
              </a:rPr>
              <a:t>Job1: Top-K online </a:t>
            </a:r>
            <a:r>
              <a:rPr lang="en-US" sz="2800" dirty="0" smtClean="0">
                <a:solidFill>
                  <a:srgbClr val="0D3896"/>
                </a:solidFill>
              </a:rPr>
              <a:t>videos</a:t>
            </a:r>
          </a:p>
          <a:p>
            <a:pPr marL="1367355" lvl="3" indent="-452955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D3896"/>
                </a:solidFill>
              </a:rPr>
              <a:t>IO Bound</a:t>
            </a:r>
            <a:endParaRPr lang="en-US" sz="2600" dirty="0">
              <a:solidFill>
                <a:srgbClr val="0D3896"/>
              </a:solidFill>
            </a:endParaRP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D3896"/>
                </a:solidFill>
              </a:rPr>
              <a:t>Job2: Visits of </a:t>
            </a:r>
            <a:r>
              <a:rPr lang="en-US" sz="2800" dirty="0" smtClean="0">
                <a:solidFill>
                  <a:srgbClr val="0D3896"/>
                </a:solidFill>
              </a:rPr>
              <a:t>advertisement </a:t>
            </a:r>
            <a:r>
              <a:rPr lang="en-US" sz="2800" dirty="0">
                <a:solidFill>
                  <a:srgbClr val="0D3896"/>
                </a:solidFill>
              </a:rPr>
              <a:t>by unique users in one day/</a:t>
            </a:r>
            <a:r>
              <a:rPr lang="en-US" sz="2800" dirty="0" smtClean="0">
                <a:solidFill>
                  <a:srgbClr val="0D3896"/>
                </a:solidFill>
              </a:rPr>
              <a:t>week</a:t>
            </a:r>
          </a:p>
          <a:p>
            <a:pPr marL="1367355" lvl="3" indent="-452955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D3896"/>
                </a:solidFill>
              </a:rPr>
              <a:t>CPU Bound</a:t>
            </a:r>
            <a:endParaRPr lang="en-US" sz="2600" dirty="0"/>
          </a:p>
          <a:p>
            <a:pPr marL="910155" lvl="2" indent="-452955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Challenges: 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D3896"/>
                </a:solidFill>
              </a:rPr>
              <a:t>storage and </a:t>
            </a:r>
            <a:r>
              <a:rPr lang="en-US" sz="2800" dirty="0">
                <a:solidFill>
                  <a:srgbClr val="0D3896"/>
                </a:solidFill>
              </a:rPr>
              <a:t>computation cluster are </a:t>
            </a:r>
            <a:r>
              <a:rPr lang="en-US" sz="2800" dirty="0" smtClean="0">
                <a:solidFill>
                  <a:srgbClr val="0D3896"/>
                </a:solidFill>
              </a:rPr>
              <a:t>separate.</a:t>
            </a:r>
            <a:endParaRPr lang="en-US" sz="2800" dirty="0">
              <a:solidFill>
                <a:srgbClr val="0D3896"/>
              </a:solidFill>
            </a:endParaRPr>
          </a:p>
          <a:p>
            <a:pPr marL="1367355" lvl="3" indent="-452955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D3896"/>
                </a:solidFill>
              </a:rPr>
              <a:t>Data must </a:t>
            </a:r>
            <a:r>
              <a:rPr lang="en-US" sz="2400" dirty="0">
                <a:solidFill>
                  <a:srgbClr val="0D3896"/>
                </a:solidFill>
              </a:rPr>
              <a:t>be transferred from remote data cluster during </a:t>
            </a:r>
            <a:r>
              <a:rPr lang="en-US" sz="2400" dirty="0" smtClean="0">
                <a:solidFill>
                  <a:srgbClr val="0D3896"/>
                </a:solidFill>
              </a:rPr>
              <a:t>computation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altLang="zh-CN" sz="2600" dirty="0" smtClean="0">
                <a:solidFill>
                  <a:srgbClr val="0D3896"/>
                </a:solidFill>
              </a:rPr>
              <a:t>Same Input </a:t>
            </a:r>
            <a:r>
              <a:rPr lang="en-US" altLang="zh-CN" sz="2600" dirty="0">
                <a:solidFill>
                  <a:srgbClr val="0D3896"/>
                </a:solidFill>
              </a:rPr>
              <a:t>data is used by different </a:t>
            </a:r>
            <a:r>
              <a:rPr lang="en-US" altLang="zh-CN" sz="2600" dirty="0" smtClean="0">
                <a:solidFill>
                  <a:srgbClr val="0D3896"/>
                </a:solidFill>
              </a:rPr>
              <a:t>applications</a:t>
            </a:r>
          </a:p>
          <a:p>
            <a:pPr marL="1367355" lvl="3" indent="-452955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D3896"/>
                </a:solidFill>
              </a:rPr>
              <a:t>causing redundant network </a:t>
            </a:r>
            <a:r>
              <a:rPr lang="en-US" sz="2800" dirty="0">
                <a:solidFill>
                  <a:srgbClr val="0D3896"/>
                </a:solidFill>
              </a:rPr>
              <a:t>I/O.</a:t>
            </a:r>
            <a:endParaRPr lang="en-US" altLang="zh-CN" sz="2400" dirty="0">
              <a:solidFill>
                <a:srgbClr val="0D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4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3896"/>
                </a:solidFill>
              </a:rPr>
              <a:t>Architecture: Tachyon as local cache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3200" dirty="0" smtClean="0">
                <a:solidFill>
                  <a:srgbClr val="0D3896"/>
                </a:solidFill>
              </a:rPr>
              <a:t>Deploy Tachyon in compute cluster to </a:t>
            </a:r>
            <a:r>
              <a:rPr lang="en-US" sz="3200" dirty="0">
                <a:solidFill>
                  <a:srgbClr val="0D3896"/>
                </a:solidFill>
              </a:rPr>
              <a:t>avoid the duplicated </a:t>
            </a:r>
            <a:r>
              <a:rPr lang="en-US" altLang="zh-CN" sz="3200" dirty="0">
                <a:solidFill>
                  <a:srgbClr val="0D3896"/>
                </a:solidFill>
              </a:rPr>
              <a:t>network I/O</a:t>
            </a:r>
            <a:r>
              <a:rPr lang="en-US" sz="3200" dirty="0">
                <a:solidFill>
                  <a:srgbClr val="0D3896"/>
                </a:solidFill>
              </a:rPr>
              <a:t> 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433626" y="3089276"/>
            <a:ext cx="7061214" cy="2914206"/>
            <a:chOff x="1624" y="2136"/>
            <a:chExt cx="4187" cy="17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25" y="2136"/>
              <a:ext cx="4186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119" y="2510"/>
              <a:ext cx="1688" cy="127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23" y="2514"/>
              <a:ext cx="1683" cy="1270"/>
            </a:xfrm>
            <a:custGeom>
              <a:avLst/>
              <a:gdLst>
                <a:gd name="T0" fmla="*/ 5301 w 6144"/>
                <a:gd name="T1" fmla="*/ 1259 h 4623"/>
                <a:gd name="T2" fmla="*/ 4680 w 6144"/>
                <a:gd name="T3" fmla="*/ 580 h 4623"/>
                <a:gd name="T4" fmla="*/ 4422 w 6144"/>
                <a:gd name="T5" fmla="*/ 648 h 4623"/>
                <a:gd name="T6" fmla="*/ 3361 w 6144"/>
                <a:gd name="T7" fmla="*/ 22 h 4623"/>
                <a:gd name="T8" fmla="*/ 1497 w 6144"/>
                <a:gd name="T9" fmla="*/ 1312 h 4623"/>
                <a:gd name="T10" fmla="*/ 1052 w 6144"/>
                <a:gd name="T11" fmla="*/ 1731 h 4623"/>
                <a:gd name="T12" fmla="*/ 947 w 6144"/>
                <a:gd name="T13" fmla="*/ 1724 h 4623"/>
                <a:gd name="T14" fmla="*/ 29 w 6144"/>
                <a:gd name="T15" fmla="*/ 2807 h 4623"/>
                <a:gd name="T16" fmla="*/ 947 w 6144"/>
                <a:gd name="T17" fmla="*/ 3891 h 4623"/>
                <a:gd name="T18" fmla="*/ 1157 w 6144"/>
                <a:gd name="T19" fmla="*/ 3861 h 4623"/>
                <a:gd name="T20" fmla="*/ 1551 w 6144"/>
                <a:gd name="T21" fmla="*/ 4007 h 4623"/>
                <a:gd name="T22" fmla="*/ 1920 w 6144"/>
                <a:gd name="T23" fmla="*/ 3880 h 4623"/>
                <a:gd name="T24" fmla="*/ 2979 w 6144"/>
                <a:gd name="T25" fmla="*/ 4587 h 4623"/>
                <a:gd name="T26" fmla="*/ 3930 w 6144"/>
                <a:gd name="T27" fmla="*/ 4203 h 4623"/>
                <a:gd name="T28" fmla="*/ 3962 w 6144"/>
                <a:gd name="T29" fmla="*/ 4200 h 4623"/>
                <a:gd name="T30" fmla="*/ 4823 w 6144"/>
                <a:gd name="T31" fmla="*/ 3618 h 4623"/>
                <a:gd name="T32" fmla="*/ 4866 w 6144"/>
                <a:gd name="T33" fmla="*/ 3619 h 4623"/>
                <a:gd name="T34" fmla="*/ 6144 w 6144"/>
                <a:gd name="T35" fmla="*/ 2401 h 4623"/>
                <a:gd name="T36" fmla="*/ 5301 w 6144"/>
                <a:gd name="T37" fmla="*/ 1259 h 4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44" h="4623">
                  <a:moveTo>
                    <a:pt x="5301" y="1259"/>
                  </a:moveTo>
                  <a:cubicBezTo>
                    <a:pt x="5268" y="878"/>
                    <a:pt x="5004" y="580"/>
                    <a:pt x="4680" y="580"/>
                  </a:cubicBezTo>
                  <a:cubicBezTo>
                    <a:pt x="4587" y="580"/>
                    <a:pt x="4501" y="605"/>
                    <a:pt x="4422" y="648"/>
                  </a:cubicBezTo>
                  <a:cubicBezTo>
                    <a:pt x="4269" y="274"/>
                    <a:pt x="3954" y="0"/>
                    <a:pt x="3361" y="22"/>
                  </a:cubicBezTo>
                  <a:cubicBezTo>
                    <a:pt x="2591" y="50"/>
                    <a:pt x="1680" y="505"/>
                    <a:pt x="1497" y="1312"/>
                  </a:cubicBezTo>
                  <a:cubicBezTo>
                    <a:pt x="1277" y="1367"/>
                    <a:pt x="1136" y="1523"/>
                    <a:pt x="1052" y="1731"/>
                  </a:cubicBezTo>
                  <a:cubicBezTo>
                    <a:pt x="1017" y="1727"/>
                    <a:pt x="983" y="1724"/>
                    <a:pt x="947" y="1724"/>
                  </a:cubicBezTo>
                  <a:cubicBezTo>
                    <a:pt x="440" y="1724"/>
                    <a:pt x="51" y="2209"/>
                    <a:pt x="29" y="2807"/>
                  </a:cubicBezTo>
                  <a:cubicBezTo>
                    <a:pt x="0" y="3581"/>
                    <a:pt x="440" y="3891"/>
                    <a:pt x="947" y="3891"/>
                  </a:cubicBezTo>
                  <a:cubicBezTo>
                    <a:pt x="1020" y="3891"/>
                    <a:pt x="1090" y="3880"/>
                    <a:pt x="1157" y="3861"/>
                  </a:cubicBezTo>
                  <a:cubicBezTo>
                    <a:pt x="1263" y="3951"/>
                    <a:pt x="1400" y="4007"/>
                    <a:pt x="1551" y="4007"/>
                  </a:cubicBezTo>
                  <a:cubicBezTo>
                    <a:pt x="1690" y="4007"/>
                    <a:pt x="1818" y="3959"/>
                    <a:pt x="1920" y="3880"/>
                  </a:cubicBezTo>
                  <a:cubicBezTo>
                    <a:pt x="2115" y="4316"/>
                    <a:pt x="2516" y="4623"/>
                    <a:pt x="2979" y="4587"/>
                  </a:cubicBezTo>
                  <a:cubicBezTo>
                    <a:pt x="3466" y="4550"/>
                    <a:pt x="3758" y="4414"/>
                    <a:pt x="3930" y="4203"/>
                  </a:cubicBezTo>
                  <a:cubicBezTo>
                    <a:pt x="3941" y="4202"/>
                    <a:pt x="3951" y="4202"/>
                    <a:pt x="3962" y="4200"/>
                  </a:cubicBezTo>
                  <a:cubicBezTo>
                    <a:pt x="4506" y="4108"/>
                    <a:pt x="4746" y="3923"/>
                    <a:pt x="4823" y="3618"/>
                  </a:cubicBezTo>
                  <a:cubicBezTo>
                    <a:pt x="4837" y="3619"/>
                    <a:pt x="4852" y="3619"/>
                    <a:pt x="4866" y="3619"/>
                  </a:cubicBezTo>
                  <a:cubicBezTo>
                    <a:pt x="5572" y="3619"/>
                    <a:pt x="6144" y="3349"/>
                    <a:pt x="6144" y="2401"/>
                  </a:cubicBezTo>
                  <a:cubicBezTo>
                    <a:pt x="6144" y="1874"/>
                    <a:pt x="5791" y="1429"/>
                    <a:pt x="5301" y="125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19" y="2510"/>
              <a:ext cx="1688" cy="127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123" y="2514"/>
              <a:ext cx="1683" cy="1270"/>
            </a:xfrm>
            <a:custGeom>
              <a:avLst/>
              <a:gdLst>
                <a:gd name="T0" fmla="*/ 1452 w 1683"/>
                <a:gd name="T1" fmla="*/ 346 h 1270"/>
                <a:gd name="T2" fmla="*/ 1282 w 1683"/>
                <a:gd name="T3" fmla="*/ 159 h 1270"/>
                <a:gd name="T4" fmla="*/ 1211 w 1683"/>
                <a:gd name="T5" fmla="*/ 178 h 1270"/>
                <a:gd name="T6" fmla="*/ 920 w 1683"/>
                <a:gd name="T7" fmla="*/ 6 h 1270"/>
                <a:gd name="T8" fmla="*/ 410 w 1683"/>
                <a:gd name="T9" fmla="*/ 360 h 1270"/>
                <a:gd name="T10" fmla="*/ 288 w 1683"/>
                <a:gd name="T11" fmla="*/ 475 h 1270"/>
                <a:gd name="T12" fmla="*/ 259 w 1683"/>
                <a:gd name="T13" fmla="*/ 473 h 1270"/>
                <a:gd name="T14" fmla="*/ 8 w 1683"/>
                <a:gd name="T15" fmla="*/ 771 h 1270"/>
                <a:gd name="T16" fmla="*/ 259 w 1683"/>
                <a:gd name="T17" fmla="*/ 1069 h 1270"/>
                <a:gd name="T18" fmla="*/ 317 w 1683"/>
                <a:gd name="T19" fmla="*/ 1060 h 1270"/>
                <a:gd name="T20" fmla="*/ 425 w 1683"/>
                <a:gd name="T21" fmla="*/ 1100 h 1270"/>
                <a:gd name="T22" fmla="*/ 526 w 1683"/>
                <a:gd name="T23" fmla="*/ 1066 h 1270"/>
                <a:gd name="T24" fmla="*/ 816 w 1683"/>
                <a:gd name="T25" fmla="*/ 1260 h 1270"/>
                <a:gd name="T26" fmla="*/ 1076 w 1683"/>
                <a:gd name="T27" fmla="*/ 1154 h 1270"/>
                <a:gd name="T28" fmla="*/ 1085 w 1683"/>
                <a:gd name="T29" fmla="*/ 1153 h 1270"/>
                <a:gd name="T30" fmla="*/ 1321 w 1683"/>
                <a:gd name="T31" fmla="*/ 994 h 1270"/>
                <a:gd name="T32" fmla="*/ 1333 w 1683"/>
                <a:gd name="T33" fmla="*/ 994 h 1270"/>
                <a:gd name="T34" fmla="*/ 1683 w 1683"/>
                <a:gd name="T35" fmla="*/ 659 h 1270"/>
                <a:gd name="T36" fmla="*/ 1452 w 1683"/>
                <a:gd name="T37" fmla="*/ 346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3" h="1270">
                  <a:moveTo>
                    <a:pt x="1452" y="346"/>
                  </a:moveTo>
                  <a:cubicBezTo>
                    <a:pt x="1443" y="241"/>
                    <a:pt x="1371" y="159"/>
                    <a:pt x="1282" y="159"/>
                  </a:cubicBezTo>
                  <a:cubicBezTo>
                    <a:pt x="1256" y="159"/>
                    <a:pt x="1233" y="166"/>
                    <a:pt x="1211" y="178"/>
                  </a:cubicBezTo>
                  <a:cubicBezTo>
                    <a:pt x="1169" y="75"/>
                    <a:pt x="1083" y="0"/>
                    <a:pt x="920" y="6"/>
                  </a:cubicBezTo>
                  <a:cubicBezTo>
                    <a:pt x="710" y="13"/>
                    <a:pt x="460" y="138"/>
                    <a:pt x="410" y="360"/>
                  </a:cubicBezTo>
                  <a:cubicBezTo>
                    <a:pt x="350" y="375"/>
                    <a:pt x="311" y="418"/>
                    <a:pt x="288" y="475"/>
                  </a:cubicBezTo>
                  <a:cubicBezTo>
                    <a:pt x="278" y="474"/>
                    <a:pt x="269" y="473"/>
                    <a:pt x="259" y="473"/>
                  </a:cubicBezTo>
                  <a:cubicBezTo>
                    <a:pt x="120" y="473"/>
                    <a:pt x="14" y="607"/>
                    <a:pt x="8" y="771"/>
                  </a:cubicBezTo>
                  <a:cubicBezTo>
                    <a:pt x="0" y="983"/>
                    <a:pt x="120" y="1069"/>
                    <a:pt x="259" y="1069"/>
                  </a:cubicBezTo>
                  <a:cubicBezTo>
                    <a:pt x="279" y="1069"/>
                    <a:pt x="298" y="1066"/>
                    <a:pt x="317" y="1060"/>
                  </a:cubicBezTo>
                  <a:cubicBezTo>
                    <a:pt x="346" y="1085"/>
                    <a:pt x="383" y="1100"/>
                    <a:pt x="425" y="1100"/>
                  </a:cubicBezTo>
                  <a:cubicBezTo>
                    <a:pt x="463" y="1100"/>
                    <a:pt x="498" y="1087"/>
                    <a:pt x="526" y="1066"/>
                  </a:cubicBezTo>
                  <a:cubicBezTo>
                    <a:pt x="579" y="1185"/>
                    <a:pt x="689" y="1270"/>
                    <a:pt x="816" y="1260"/>
                  </a:cubicBezTo>
                  <a:cubicBezTo>
                    <a:pt x="949" y="1250"/>
                    <a:pt x="1029" y="1212"/>
                    <a:pt x="1076" y="1154"/>
                  </a:cubicBezTo>
                  <a:cubicBezTo>
                    <a:pt x="1079" y="1154"/>
                    <a:pt x="1082" y="1154"/>
                    <a:pt x="1085" y="1153"/>
                  </a:cubicBezTo>
                  <a:cubicBezTo>
                    <a:pt x="1234" y="1128"/>
                    <a:pt x="1300" y="1077"/>
                    <a:pt x="1321" y="994"/>
                  </a:cubicBezTo>
                  <a:cubicBezTo>
                    <a:pt x="1325" y="994"/>
                    <a:pt x="1329" y="994"/>
                    <a:pt x="1333" y="994"/>
                  </a:cubicBezTo>
                  <a:cubicBezTo>
                    <a:pt x="1526" y="994"/>
                    <a:pt x="1683" y="920"/>
                    <a:pt x="1683" y="659"/>
                  </a:cubicBezTo>
                  <a:cubicBezTo>
                    <a:pt x="1683" y="515"/>
                    <a:pt x="1586" y="392"/>
                    <a:pt x="1452" y="34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11" y="3052"/>
              <a:ext cx="908" cy="258"/>
            </a:xfrm>
            <a:custGeom>
              <a:avLst/>
              <a:gdLst>
                <a:gd name="T0" fmla="*/ 3314 w 3314"/>
                <a:gd name="T1" fmla="*/ 469 h 939"/>
                <a:gd name="T2" fmla="*/ 1657 w 3314"/>
                <a:gd name="T3" fmla="*/ 0 h 939"/>
                <a:gd name="T4" fmla="*/ 1 w 3314"/>
                <a:gd name="T5" fmla="*/ 469 h 939"/>
                <a:gd name="T6" fmla="*/ 1657 w 3314"/>
                <a:gd name="T7" fmla="*/ 939 h 939"/>
                <a:gd name="T8" fmla="*/ 3314 w 3314"/>
                <a:gd name="T9" fmla="*/ 46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4" h="939">
                  <a:moveTo>
                    <a:pt x="3314" y="469"/>
                  </a:moveTo>
                  <a:cubicBezTo>
                    <a:pt x="3314" y="210"/>
                    <a:pt x="2572" y="0"/>
                    <a:pt x="1657" y="0"/>
                  </a:cubicBezTo>
                  <a:cubicBezTo>
                    <a:pt x="742" y="0"/>
                    <a:pt x="1" y="210"/>
                    <a:pt x="1" y="469"/>
                  </a:cubicBezTo>
                  <a:cubicBezTo>
                    <a:pt x="0" y="729"/>
                    <a:pt x="742" y="939"/>
                    <a:pt x="1657" y="939"/>
                  </a:cubicBezTo>
                  <a:cubicBezTo>
                    <a:pt x="2572" y="939"/>
                    <a:pt x="3314" y="729"/>
                    <a:pt x="3314" y="469"/>
                  </a:cubicBezTo>
                </a:path>
              </a:pathLst>
            </a:custGeom>
            <a:solidFill>
              <a:srgbClr val="AAD28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411" y="3052"/>
              <a:ext cx="908" cy="258"/>
            </a:xfrm>
            <a:custGeom>
              <a:avLst/>
              <a:gdLst>
                <a:gd name="T0" fmla="*/ 908 w 908"/>
                <a:gd name="T1" fmla="*/ 128 h 258"/>
                <a:gd name="T2" fmla="*/ 454 w 908"/>
                <a:gd name="T3" fmla="*/ 0 h 258"/>
                <a:gd name="T4" fmla="*/ 1 w 908"/>
                <a:gd name="T5" fmla="*/ 128 h 258"/>
                <a:gd name="T6" fmla="*/ 454 w 908"/>
                <a:gd name="T7" fmla="*/ 258 h 258"/>
                <a:gd name="T8" fmla="*/ 908 w 908"/>
                <a:gd name="T9" fmla="*/ 12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258">
                  <a:moveTo>
                    <a:pt x="908" y="128"/>
                  </a:moveTo>
                  <a:cubicBezTo>
                    <a:pt x="908" y="57"/>
                    <a:pt x="705" y="0"/>
                    <a:pt x="454" y="0"/>
                  </a:cubicBezTo>
                  <a:cubicBezTo>
                    <a:pt x="204" y="0"/>
                    <a:pt x="1" y="57"/>
                    <a:pt x="1" y="128"/>
                  </a:cubicBezTo>
                  <a:cubicBezTo>
                    <a:pt x="0" y="200"/>
                    <a:pt x="204" y="258"/>
                    <a:pt x="454" y="258"/>
                  </a:cubicBezTo>
                  <a:cubicBezTo>
                    <a:pt x="705" y="258"/>
                    <a:pt x="908" y="200"/>
                    <a:pt x="908" y="128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492" y="2658"/>
              <a:ext cx="743" cy="568"/>
            </a:xfrm>
            <a:custGeom>
              <a:avLst/>
              <a:gdLst>
                <a:gd name="T0" fmla="*/ 483 w 743"/>
                <a:gd name="T1" fmla="*/ 215 h 568"/>
                <a:gd name="T2" fmla="*/ 259 w 743"/>
                <a:gd name="T3" fmla="*/ 215 h 568"/>
                <a:gd name="T4" fmla="*/ 259 w 743"/>
                <a:gd name="T5" fmla="*/ 568 h 568"/>
                <a:gd name="T6" fmla="*/ 483 w 743"/>
                <a:gd name="T7" fmla="*/ 568 h 568"/>
                <a:gd name="T8" fmla="*/ 483 w 743"/>
                <a:gd name="T9" fmla="*/ 215 h 568"/>
                <a:gd name="T10" fmla="*/ 224 w 743"/>
                <a:gd name="T11" fmla="*/ 215 h 568"/>
                <a:gd name="T12" fmla="*/ 0 w 743"/>
                <a:gd name="T13" fmla="*/ 215 h 568"/>
                <a:gd name="T14" fmla="*/ 0 w 743"/>
                <a:gd name="T15" fmla="*/ 568 h 568"/>
                <a:gd name="T16" fmla="*/ 224 w 743"/>
                <a:gd name="T17" fmla="*/ 568 h 568"/>
                <a:gd name="T18" fmla="*/ 224 w 743"/>
                <a:gd name="T19" fmla="*/ 215 h 568"/>
                <a:gd name="T20" fmla="*/ 518 w 743"/>
                <a:gd name="T21" fmla="*/ 215 h 568"/>
                <a:gd name="T22" fmla="*/ 518 w 743"/>
                <a:gd name="T23" fmla="*/ 568 h 568"/>
                <a:gd name="T24" fmla="*/ 743 w 743"/>
                <a:gd name="T25" fmla="*/ 568 h 568"/>
                <a:gd name="T26" fmla="*/ 743 w 743"/>
                <a:gd name="T27" fmla="*/ 215 h 568"/>
                <a:gd name="T28" fmla="*/ 518 w 743"/>
                <a:gd name="T29" fmla="*/ 215 h 568"/>
                <a:gd name="T30" fmla="*/ 392 w 743"/>
                <a:gd name="T31" fmla="*/ 99 h 568"/>
                <a:gd name="T32" fmla="*/ 392 w 743"/>
                <a:gd name="T33" fmla="*/ 215 h 568"/>
                <a:gd name="T34" fmla="*/ 483 w 743"/>
                <a:gd name="T35" fmla="*/ 215 h 568"/>
                <a:gd name="T36" fmla="*/ 483 w 743"/>
                <a:gd name="T37" fmla="*/ 452 h 568"/>
                <a:gd name="T38" fmla="*/ 518 w 743"/>
                <a:gd name="T39" fmla="*/ 452 h 568"/>
                <a:gd name="T40" fmla="*/ 518 w 743"/>
                <a:gd name="T41" fmla="*/ 215 h 568"/>
                <a:gd name="T42" fmla="*/ 617 w 743"/>
                <a:gd name="T43" fmla="*/ 215 h 568"/>
                <a:gd name="T44" fmla="*/ 617 w 743"/>
                <a:gd name="T45" fmla="*/ 99 h 568"/>
                <a:gd name="T46" fmla="*/ 392 w 743"/>
                <a:gd name="T47" fmla="*/ 99 h 568"/>
                <a:gd name="T48" fmla="*/ 392 w 743"/>
                <a:gd name="T49" fmla="*/ 99 h 568"/>
                <a:gd name="T50" fmla="*/ 484 w 743"/>
                <a:gd name="T51" fmla="*/ 99 h 568"/>
                <a:gd name="T52" fmla="*/ 484 w 743"/>
                <a:gd name="T53" fmla="*/ 0 h 568"/>
                <a:gd name="T54" fmla="*/ 259 w 743"/>
                <a:gd name="T55" fmla="*/ 0 h 568"/>
                <a:gd name="T56" fmla="*/ 259 w 743"/>
                <a:gd name="T57" fmla="*/ 99 h 568"/>
                <a:gd name="T58" fmla="*/ 350 w 743"/>
                <a:gd name="T59" fmla="*/ 99 h 568"/>
                <a:gd name="T60" fmla="*/ 350 w 743"/>
                <a:gd name="T61" fmla="*/ 215 h 568"/>
                <a:gd name="T62" fmla="*/ 392 w 743"/>
                <a:gd name="T63" fmla="*/ 215 h 568"/>
                <a:gd name="T64" fmla="*/ 392 w 743"/>
                <a:gd name="T65" fmla="*/ 99 h 568"/>
                <a:gd name="T66" fmla="*/ 350 w 743"/>
                <a:gd name="T67" fmla="*/ 99 h 568"/>
                <a:gd name="T68" fmla="*/ 126 w 743"/>
                <a:gd name="T69" fmla="*/ 99 h 568"/>
                <a:gd name="T70" fmla="*/ 126 w 743"/>
                <a:gd name="T71" fmla="*/ 215 h 568"/>
                <a:gd name="T72" fmla="*/ 224 w 743"/>
                <a:gd name="T73" fmla="*/ 215 h 568"/>
                <a:gd name="T74" fmla="*/ 224 w 743"/>
                <a:gd name="T75" fmla="*/ 452 h 568"/>
                <a:gd name="T76" fmla="*/ 259 w 743"/>
                <a:gd name="T77" fmla="*/ 452 h 568"/>
                <a:gd name="T78" fmla="*/ 259 w 743"/>
                <a:gd name="T79" fmla="*/ 215 h 568"/>
                <a:gd name="T80" fmla="*/ 350 w 743"/>
                <a:gd name="T81" fmla="*/ 215 h 568"/>
                <a:gd name="T82" fmla="*/ 350 w 743"/>
                <a:gd name="T83" fmla="*/ 9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568">
                  <a:moveTo>
                    <a:pt x="483" y="215"/>
                  </a:moveTo>
                  <a:lnTo>
                    <a:pt x="259" y="215"/>
                  </a:lnTo>
                  <a:lnTo>
                    <a:pt x="259" y="568"/>
                  </a:lnTo>
                  <a:lnTo>
                    <a:pt x="483" y="568"/>
                  </a:lnTo>
                  <a:lnTo>
                    <a:pt x="483" y="215"/>
                  </a:lnTo>
                  <a:close/>
                  <a:moveTo>
                    <a:pt x="224" y="215"/>
                  </a:moveTo>
                  <a:lnTo>
                    <a:pt x="0" y="215"/>
                  </a:lnTo>
                  <a:lnTo>
                    <a:pt x="0" y="568"/>
                  </a:lnTo>
                  <a:lnTo>
                    <a:pt x="224" y="568"/>
                  </a:lnTo>
                  <a:lnTo>
                    <a:pt x="224" y="215"/>
                  </a:lnTo>
                  <a:close/>
                  <a:moveTo>
                    <a:pt x="518" y="215"/>
                  </a:moveTo>
                  <a:lnTo>
                    <a:pt x="518" y="568"/>
                  </a:lnTo>
                  <a:lnTo>
                    <a:pt x="743" y="568"/>
                  </a:lnTo>
                  <a:lnTo>
                    <a:pt x="743" y="215"/>
                  </a:lnTo>
                  <a:lnTo>
                    <a:pt x="518" y="215"/>
                  </a:lnTo>
                  <a:close/>
                  <a:moveTo>
                    <a:pt x="392" y="99"/>
                  </a:moveTo>
                  <a:lnTo>
                    <a:pt x="392" y="215"/>
                  </a:lnTo>
                  <a:lnTo>
                    <a:pt x="483" y="215"/>
                  </a:lnTo>
                  <a:lnTo>
                    <a:pt x="483" y="452"/>
                  </a:lnTo>
                  <a:lnTo>
                    <a:pt x="518" y="452"/>
                  </a:lnTo>
                  <a:lnTo>
                    <a:pt x="518" y="215"/>
                  </a:lnTo>
                  <a:lnTo>
                    <a:pt x="617" y="215"/>
                  </a:lnTo>
                  <a:lnTo>
                    <a:pt x="617" y="99"/>
                  </a:lnTo>
                  <a:lnTo>
                    <a:pt x="392" y="99"/>
                  </a:lnTo>
                  <a:close/>
                  <a:moveTo>
                    <a:pt x="392" y="99"/>
                  </a:moveTo>
                  <a:lnTo>
                    <a:pt x="484" y="99"/>
                  </a:lnTo>
                  <a:lnTo>
                    <a:pt x="484" y="0"/>
                  </a:lnTo>
                  <a:lnTo>
                    <a:pt x="259" y="0"/>
                  </a:lnTo>
                  <a:lnTo>
                    <a:pt x="259" y="99"/>
                  </a:lnTo>
                  <a:lnTo>
                    <a:pt x="350" y="99"/>
                  </a:lnTo>
                  <a:lnTo>
                    <a:pt x="350" y="215"/>
                  </a:lnTo>
                  <a:lnTo>
                    <a:pt x="392" y="215"/>
                  </a:lnTo>
                  <a:lnTo>
                    <a:pt x="392" y="99"/>
                  </a:lnTo>
                  <a:close/>
                  <a:moveTo>
                    <a:pt x="350" y="99"/>
                  </a:moveTo>
                  <a:lnTo>
                    <a:pt x="126" y="99"/>
                  </a:lnTo>
                  <a:lnTo>
                    <a:pt x="126" y="215"/>
                  </a:lnTo>
                  <a:lnTo>
                    <a:pt x="224" y="215"/>
                  </a:lnTo>
                  <a:lnTo>
                    <a:pt x="224" y="452"/>
                  </a:lnTo>
                  <a:lnTo>
                    <a:pt x="259" y="452"/>
                  </a:lnTo>
                  <a:lnTo>
                    <a:pt x="259" y="215"/>
                  </a:lnTo>
                  <a:lnTo>
                    <a:pt x="350" y="215"/>
                  </a:lnTo>
                  <a:lnTo>
                    <a:pt x="350" y="9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51" y="2873"/>
              <a:ext cx="224" cy="35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492" y="2873"/>
              <a:ext cx="224" cy="35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10" y="2873"/>
              <a:ext cx="225" cy="35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84" y="2757"/>
              <a:ext cx="225" cy="353"/>
            </a:xfrm>
            <a:custGeom>
              <a:avLst/>
              <a:gdLst>
                <a:gd name="T0" fmla="*/ 0 w 225"/>
                <a:gd name="T1" fmla="*/ 0 h 353"/>
                <a:gd name="T2" fmla="*/ 0 w 225"/>
                <a:gd name="T3" fmla="*/ 116 h 353"/>
                <a:gd name="T4" fmla="*/ 91 w 225"/>
                <a:gd name="T5" fmla="*/ 116 h 353"/>
                <a:gd name="T6" fmla="*/ 91 w 225"/>
                <a:gd name="T7" fmla="*/ 353 h 353"/>
                <a:gd name="T8" fmla="*/ 126 w 225"/>
                <a:gd name="T9" fmla="*/ 353 h 353"/>
                <a:gd name="T10" fmla="*/ 126 w 225"/>
                <a:gd name="T11" fmla="*/ 116 h 353"/>
                <a:gd name="T12" fmla="*/ 225 w 225"/>
                <a:gd name="T13" fmla="*/ 116 h 353"/>
                <a:gd name="T14" fmla="*/ 225 w 225"/>
                <a:gd name="T15" fmla="*/ 0 h 353"/>
                <a:gd name="T16" fmla="*/ 0 w 225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353">
                  <a:moveTo>
                    <a:pt x="0" y="0"/>
                  </a:moveTo>
                  <a:lnTo>
                    <a:pt x="0" y="116"/>
                  </a:lnTo>
                  <a:lnTo>
                    <a:pt x="91" y="116"/>
                  </a:lnTo>
                  <a:lnTo>
                    <a:pt x="91" y="353"/>
                  </a:lnTo>
                  <a:lnTo>
                    <a:pt x="126" y="353"/>
                  </a:lnTo>
                  <a:lnTo>
                    <a:pt x="126" y="116"/>
                  </a:lnTo>
                  <a:lnTo>
                    <a:pt x="225" y="116"/>
                  </a:lnTo>
                  <a:lnTo>
                    <a:pt x="225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51" y="2658"/>
              <a:ext cx="225" cy="215"/>
            </a:xfrm>
            <a:custGeom>
              <a:avLst/>
              <a:gdLst>
                <a:gd name="T0" fmla="*/ 133 w 225"/>
                <a:gd name="T1" fmla="*/ 99 h 215"/>
                <a:gd name="T2" fmla="*/ 225 w 225"/>
                <a:gd name="T3" fmla="*/ 99 h 215"/>
                <a:gd name="T4" fmla="*/ 225 w 225"/>
                <a:gd name="T5" fmla="*/ 0 h 215"/>
                <a:gd name="T6" fmla="*/ 0 w 225"/>
                <a:gd name="T7" fmla="*/ 0 h 215"/>
                <a:gd name="T8" fmla="*/ 0 w 225"/>
                <a:gd name="T9" fmla="*/ 99 h 215"/>
                <a:gd name="T10" fmla="*/ 91 w 225"/>
                <a:gd name="T11" fmla="*/ 99 h 215"/>
                <a:gd name="T12" fmla="*/ 91 w 225"/>
                <a:gd name="T13" fmla="*/ 215 h 215"/>
                <a:gd name="T14" fmla="*/ 133 w 225"/>
                <a:gd name="T15" fmla="*/ 215 h 215"/>
                <a:gd name="T16" fmla="*/ 133 w 225"/>
                <a:gd name="T17" fmla="*/ 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15">
                  <a:moveTo>
                    <a:pt x="133" y="99"/>
                  </a:moveTo>
                  <a:lnTo>
                    <a:pt x="225" y="99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91" y="99"/>
                  </a:lnTo>
                  <a:lnTo>
                    <a:pt x="91" y="215"/>
                  </a:lnTo>
                  <a:lnTo>
                    <a:pt x="133" y="215"/>
                  </a:lnTo>
                  <a:lnTo>
                    <a:pt x="133" y="9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18" y="2757"/>
              <a:ext cx="224" cy="353"/>
            </a:xfrm>
            <a:custGeom>
              <a:avLst/>
              <a:gdLst>
                <a:gd name="T0" fmla="*/ 224 w 224"/>
                <a:gd name="T1" fmla="*/ 0 h 353"/>
                <a:gd name="T2" fmla="*/ 0 w 224"/>
                <a:gd name="T3" fmla="*/ 0 h 353"/>
                <a:gd name="T4" fmla="*/ 0 w 224"/>
                <a:gd name="T5" fmla="*/ 116 h 353"/>
                <a:gd name="T6" fmla="*/ 98 w 224"/>
                <a:gd name="T7" fmla="*/ 116 h 353"/>
                <a:gd name="T8" fmla="*/ 98 w 224"/>
                <a:gd name="T9" fmla="*/ 353 h 353"/>
                <a:gd name="T10" fmla="*/ 133 w 224"/>
                <a:gd name="T11" fmla="*/ 353 h 353"/>
                <a:gd name="T12" fmla="*/ 133 w 224"/>
                <a:gd name="T13" fmla="*/ 116 h 353"/>
                <a:gd name="T14" fmla="*/ 224 w 224"/>
                <a:gd name="T15" fmla="*/ 116 h 353"/>
                <a:gd name="T16" fmla="*/ 224 w 224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353">
                  <a:moveTo>
                    <a:pt x="224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98" y="116"/>
                  </a:lnTo>
                  <a:lnTo>
                    <a:pt x="98" y="353"/>
                  </a:lnTo>
                  <a:lnTo>
                    <a:pt x="133" y="353"/>
                  </a:lnTo>
                  <a:lnTo>
                    <a:pt x="133" y="116"/>
                  </a:lnTo>
                  <a:lnTo>
                    <a:pt x="224" y="116"/>
                  </a:lnTo>
                  <a:lnTo>
                    <a:pt x="224" y="0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80" y="3047"/>
              <a:ext cx="614" cy="119"/>
            </a:xfrm>
            <a:custGeom>
              <a:avLst/>
              <a:gdLst>
                <a:gd name="T0" fmla="*/ 2238 w 2239"/>
                <a:gd name="T1" fmla="*/ 50 h 434"/>
                <a:gd name="T2" fmla="*/ 2189 w 2239"/>
                <a:gd name="T3" fmla="*/ 0 h 434"/>
                <a:gd name="T4" fmla="*/ 2139 w 2239"/>
                <a:gd name="T5" fmla="*/ 50 h 434"/>
                <a:gd name="T6" fmla="*/ 2189 w 2239"/>
                <a:gd name="T7" fmla="*/ 99 h 434"/>
                <a:gd name="T8" fmla="*/ 2238 w 2239"/>
                <a:gd name="T9" fmla="*/ 50 h 434"/>
                <a:gd name="T10" fmla="*/ 1885 w 2239"/>
                <a:gd name="T11" fmla="*/ 231 h 434"/>
                <a:gd name="T12" fmla="*/ 2239 w 2239"/>
                <a:gd name="T13" fmla="*/ 231 h 434"/>
                <a:gd name="T14" fmla="*/ 2239 w 2239"/>
                <a:gd name="T15" fmla="*/ 197 h 434"/>
                <a:gd name="T16" fmla="*/ 1885 w 2239"/>
                <a:gd name="T17" fmla="*/ 197 h 434"/>
                <a:gd name="T18" fmla="*/ 1885 w 2239"/>
                <a:gd name="T19" fmla="*/ 231 h 434"/>
                <a:gd name="T20" fmla="*/ 1885 w 2239"/>
                <a:gd name="T21" fmla="*/ 332 h 434"/>
                <a:gd name="T22" fmla="*/ 2239 w 2239"/>
                <a:gd name="T23" fmla="*/ 332 h 434"/>
                <a:gd name="T24" fmla="*/ 2239 w 2239"/>
                <a:gd name="T25" fmla="*/ 299 h 434"/>
                <a:gd name="T26" fmla="*/ 1885 w 2239"/>
                <a:gd name="T27" fmla="*/ 299 h 434"/>
                <a:gd name="T28" fmla="*/ 1885 w 2239"/>
                <a:gd name="T29" fmla="*/ 332 h 434"/>
                <a:gd name="T30" fmla="*/ 1885 w 2239"/>
                <a:gd name="T31" fmla="*/ 434 h 434"/>
                <a:gd name="T32" fmla="*/ 2239 w 2239"/>
                <a:gd name="T33" fmla="*/ 434 h 434"/>
                <a:gd name="T34" fmla="*/ 2239 w 2239"/>
                <a:gd name="T35" fmla="*/ 400 h 434"/>
                <a:gd name="T36" fmla="*/ 1885 w 2239"/>
                <a:gd name="T37" fmla="*/ 400 h 434"/>
                <a:gd name="T38" fmla="*/ 1885 w 2239"/>
                <a:gd name="T39" fmla="*/ 434 h 434"/>
                <a:gd name="T40" fmla="*/ 1281 w 2239"/>
                <a:gd name="T41" fmla="*/ 50 h 434"/>
                <a:gd name="T42" fmla="*/ 1231 w 2239"/>
                <a:gd name="T43" fmla="*/ 0 h 434"/>
                <a:gd name="T44" fmla="*/ 1182 w 2239"/>
                <a:gd name="T45" fmla="*/ 50 h 434"/>
                <a:gd name="T46" fmla="*/ 1231 w 2239"/>
                <a:gd name="T47" fmla="*/ 99 h 434"/>
                <a:gd name="T48" fmla="*/ 1281 w 2239"/>
                <a:gd name="T49" fmla="*/ 50 h 434"/>
                <a:gd name="T50" fmla="*/ 928 w 2239"/>
                <a:gd name="T51" fmla="*/ 231 h 434"/>
                <a:gd name="T52" fmla="*/ 1281 w 2239"/>
                <a:gd name="T53" fmla="*/ 231 h 434"/>
                <a:gd name="T54" fmla="*/ 1281 w 2239"/>
                <a:gd name="T55" fmla="*/ 197 h 434"/>
                <a:gd name="T56" fmla="*/ 928 w 2239"/>
                <a:gd name="T57" fmla="*/ 197 h 434"/>
                <a:gd name="T58" fmla="*/ 928 w 2239"/>
                <a:gd name="T59" fmla="*/ 231 h 434"/>
                <a:gd name="T60" fmla="*/ 928 w 2239"/>
                <a:gd name="T61" fmla="*/ 332 h 434"/>
                <a:gd name="T62" fmla="*/ 1281 w 2239"/>
                <a:gd name="T63" fmla="*/ 332 h 434"/>
                <a:gd name="T64" fmla="*/ 1281 w 2239"/>
                <a:gd name="T65" fmla="*/ 299 h 434"/>
                <a:gd name="T66" fmla="*/ 928 w 2239"/>
                <a:gd name="T67" fmla="*/ 299 h 434"/>
                <a:gd name="T68" fmla="*/ 928 w 2239"/>
                <a:gd name="T69" fmla="*/ 332 h 434"/>
                <a:gd name="T70" fmla="*/ 928 w 2239"/>
                <a:gd name="T71" fmla="*/ 434 h 434"/>
                <a:gd name="T72" fmla="*/ 1281 w 2239"/>
                <a:gd name="T73" fmla="*/ 434 h 434"/>
                <a:gd name="T74" fmla="*/ 1281 w 2239"/>
                <a:gd name="T75" fmla="*/ 400 h 434"/>
                <a:gd name="T76" fmla="*/ 928 w 2239"/>
                <a:gd name="T77" fmla="*/ 400 h 434"/>
                <a:gd name="T78" fmla="*/ 928 w 2239"/>
                <a:gd name="T79" fmla="*/ 434 h 434"/>
                <a:gd name="T80" fmla="*/ 354 w 2239"/>
                <a:gd name="T81" fmla="*/ 50 h 434"/>
                <a:gd name="T82" fmla="*/ 304 w 2239"/>
                <a:gd name="T83" fmla="*/ 0 h 434"/>
                <a:gd name="T84" fmla="*/ 255 w 2239"/>
                <a:gd name="T85" fmla="*/ 50 h 434"/>
                <a:gd name="T86" fmla="*/ 304 w 2239"/>
                <a:gd name="T87" fmla="*/ 99 h 434"/>
                <a:gd name="T88" fmla="*/ 354 w 2239"/>
                <a:gd name="T89" fmla="*/ 50 h 434"/>
                <a:gd name="T90" fmla="*/ 0 w 2239"/>
                <a:gd name="T91" fmla="*/ 231 h 434"/>
                <a:gd name="T92" fmla="*/ 354 w 2239"/>
                <a:gd name="T93" fmla="*/ 231 h 434"/>
                <a:gd name="T94" fmla="*/ 354 w 2239"/>
                <a:gd name="T95" fmla="*/ 197 h 434"/>
                <a:gd name="T96" fmla="*/ 0 w 2239"/>
                <a:gd name="T97" fmla="*/ 197 h 434"/>
                <a:gd name="T98" fmla="*/ 0 w 2239"/>
                <a:gd name="T99" fmla="*/ 231 h 434"/>
                <a:gd name="T100" fmla="*/ 0 w 2239"/>
                <a:gd name="T101" fmla="*/ 332 h 434"/>
                <a:gd name="T102" fmla="*/ 354 w 2239"/>
                <a:gd name="T103" fmla="*/ 332 h 434"/>
                <a:gd name="T104" fmla="*/ 354 w 2239"/>
                <a:gd name="T105" fmla="*/ 299 h 434"/>
                <a:gd name="T106" fmla="*/ 0 w 2239"/>
                <a:gd name="T107" fmla="*/ 299 h 434"/>
                <a:gd name="T108" fmla="*/ 0 w 2239"/>
                <a:gd name="T109" fmla="*/ 332 h 434"/>
                <a:gd name="T110" fmla="*/ 0 w 2239"/>
                <a:gd name="T111" fmla="*/ 434 h 434"/>
                <a:gd name="T112" fmla="*/ 354 w 2239"/>
                <a:gd name="T113" fmla="*/ 434 h 434"/>
                <a:gd name="T114" fmla="*/ 354 w 2239"/>
                <a:gd name="T115" fmla="*/ 400 h 434"/>
                <a:gd name="T116" fmla="*/ 0 w 2239"/>
                <a:gd name="T117" fmla="*/ 400 h 434"/>
                <a:gd name="T118" fmla="*/ 0 w 2239"/>
                <a:gd name="T11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9" h="434">
                  <a:moveTo>
                    <a:pt x="2238" y="50"/>
                  </a:moveTo>
                  <a:cubicBezTo>
                    <a:pt x="2238" y="22"/>
                    <a:pt x="2216" y="0"/>
                    <a:pt x="2189" y="0"/>
                  </a:cubicBezTo>
                  <a:cubicBezTo>
                    <a:pt x="2162" y="0"/>
                    <a:pt x="2139" y="22"/>
                    <a:pt x="2139" y="50"/>
                  </a:cubicBezTo>
                  <a:cubicBezTo>
                    <a:pt x="2139" y="77"/>
                    <a:pt x="2162" y="99"/>
                    <a:pt x="2189" y="99"/>
                  </a:cubicBezTo>
                  <a:cubicBezTo>
                    <a:pt x="2216" y="99"/>
                    <a:pt x="2238" y="77"/>
                    <a:pt x="2238" y="50"/>
                  </a:cubicBezTo>
                  <a:close/>
                  <a:moveTo>
                    <a:pt x="1885" y="231"/>
                  </a:moveTo>
                  <a:lnTo>
                    <a:pt x="2239" y="231"/>
                  </a:lnTo>
                  <a:lnTo>
                    <a:pt x="2239" y="197"/>
                  </a:lnTo>
                  <a:lnTo>
                    <a:pt x="1885" y="197"/>
                  </a:lnTo>
                  <a:lnTo>
                    <a:pt x="1885" y="231"/>
                  </a:lnTo>
                  <a:close/>
                  <a:moveTo>
                    <a:pt x="1885" y="332"/>
                  </a:moveTo>
                  <a:lnTo>
                    <a:pt x="2239" y="332"/>
                  </a:lnTo>
                  <a:lnTo>
                    <a:pt x="2239" y="299"/>
                  </a:lnTo>
                  <a:lnTo>
                    <a:pt x="1885" y="299"/>
                  </a:lnTo>
                  <a:lnTo>
                    <a:pt x="1885" y="332"/>
                  </a:lnTo>
                  <a:close/>
                  <a:moveTo>
                    <a:pt x="1885" y="434"/>
                  </a:moveTo>
                  <a:lnTo>
                    <a:pt x="2239" y="434"/>
                  </a:lnTo>
                  <a:lnTo>
                    <a:pt x="2239" y="400"/>
                  </a:lnTo>
                  <a:lnTo>
                    <a:pt x="1885" y="400"/>
                  </a:lnTo>
                  <a:lnTo>
                    <a:pt x="1885" y="434"/>
                  </a:lnTo>
                  <a:close/>
                  <a:moveTo>
                    <a:pt x="1281" y="50"/>
                  </a:moveTo>
                  <a:cubicBezTo>
                    <a:pt x="1281" y="22"/>
                    <a:pt x="1259" y="0"/>
                    <a:pt x="1231" y="0"/>
                  </a:cubicBezTo>
                  <a:cubicBezTo>
                    <a:pt x="1204" y="0"/>
                    <a:pt x="1182" y="22"/>
                    <a:pt x="1182" y="50"/>
                  </a:cubicBezTo>
                  <a:cubicBezTo>
                    <a:pt x="1182" y="77"/>
                    <a:pt x="1204" y="99"/>
                    <a:pt x="1231" y="99"/>
                  </a:cubicBezTo>
                  <a:cubicBezTo>
                    <a:pt x="1259" y="99"/>
                    <a:pt x="1281" y="77"/>
                    <a:pt x="1281" y="50"/>
                  </a:cubicBezTo>
                  <a:close/>
                  <a:moveTo>
                    <a:pt x="928" y="231"/>
                  </a:moveTo>
                  <a:lnTo>
                    <a:pt x="1281" y="231"/>
                  </a:lnTo>
                  <a:lnTo>
                    <a:pt x="1281" y="197"/>
                  </a:lnTo>
                  <a:lnTo>
                    <a:pt x="928" y="197"/>
                  </a:lnTo>
                  <a:lnTo>
                    <a:pt x="928" y="231"/>
                  </a:lnTo>
                  <a:close/>
                  <a:moveTo>
                    <a:pt x="928" y="332"/>
                  </a:moveTo>
                  <a:lnTo>
                    <a:pt x="1281" y="332"/>
                  </a:lnTo>
                  <a:lnTo>
                    <a:pt x="1281" y="299"/>
                  </a:lnTo>
                  <a:lnTo>
                    <a:pt x="928" y="299"/>
                  </a:lnTo>
                  <a:lnTo>
                    <a:pt x="928" y="332"/>
                  </a:lnTo>
                  <a:close/>
                  <a:moveTo>
                    <a:pt x="928" y="434"/>
                  </a:moveTo>
                  <a:lnTo>
                    <a:pt x="1281" y="434"/>
                  </a:lnTo>
                  <a:lnTo>
                    <a:pt x="1281" y="400"/>
                  </a:lnTo>
                  <a:lnTo>
                    <a:pt x="928" y="400"/>
                  </a:lnTo>
                  <a:lnTo>
                    <a:pt x="928" y="434"/>
                  </a:lnTo>
                  <a:close/>
                  <a:moveTo>
                    <a:pt x="354" y="50"/>
                  </a:moveTo>
                  <a:cubicBezTo>
                    <a:pt x="354" y="22"/>
                    <a:pt x="332" y="0"/>
                    <a:pt x="304" y="0"/>
                  </a:cubicBezTo>
                  <a:cubicBezTo>
                    <a:pt x="277" y="0"/>
                    <a:pt x="255" y="22"/>
                    <a:pt x="255" y="50"/>
                  </a:cubicBezTo>
                  <a:cubicBezTo>
                    <a:pt x="255" y="77"/>
                    <a:pt x="277" y="99"/>
                    <a:pt x="304" y="99"/>
                  </a:cubicBezTo>
                  <a:cubicBezTo>
                    <a:pt x="332" y="99"/>
                    <a:pt x="354" y="77"/>
                    <a:pt x="354" y="50"/>
                  </a:cubicBezTo>
                  <a:close/>
                  <a:moveTo>
                    <a:pt x="0" y="231"/>
                  </a:moveTo>
                  <a:lnTo>
                    <a:pt x="354" y="231"/>
                  </a:lnTo>
                  <a:lnTo>
                    <a:pt x="354" y="197"/>
                  </a:lnTo>
                  <a:lnTo>
                    <a:pt x="0" y="197"/>
                  </a:lnTo>
                  <a:lnTo>
                    <a:pt x="0" y="231"/>
                  </a:lnTo>
                  <a:close/>
                  <a:moveTo>
                    <a:pt x="0" y="332"/>
                  </a:moveTo>
                  <a:lnTo>
                    <a:pt x="354" y="332"/>
                  </a:lnTo>
                  <a:lnTo>
                    <a:pt x="354" y="299"/>
                  </a:lnTo>
                  <a:lnTo>
                    <a:pt x="0" y="299"/>
                  </a:lnTo>
                  <a:lnTo>
                    <a:pt x="0" y="332"/>
                  </a:lnTo>
                  <a:close/>
                  <a:moveTo>
                    <a:pt x="0" y="434"/>
                  </a:moveTo>
                  <a:lnTo>
                    <a:pt x="354" y="434"/>
                  </a:lnTo>
                  <a:lnTo>
                    <a:pt x="354" y="400"/>
                  </a:lnTo>
                  <a:lnTo>
                    <a:pt x="0" y="400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" y="3358"/>
              <a:ext cx="25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069" y="3360"/>
              <a:ext cx="248" cy="99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074" y="3364"/>
              <a:ext cx="238" cy="90"/>
            </a:xfrm>
            <a:prstGeom prst="rect">
              <a:avLst/>
            </a:prstGeom>
            <a:noFill/>
            <a:ln w="6350" cap="rnd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" y="3397"/>
              <a:ext cx="17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" y="3397"/>
              <a:ext cx="17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078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078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286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286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" y="3358"/>
              <a:ext cx="25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754" y="3360"/>
              <a:ext cx="248" cy="99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759" y="3364"/>
              <a:ext cx="238" cy="90"/>
            </a:xfrm>
            <a:prstGeom prst="rect">
              <a:avLst/>
            </a:prstGeom>
            <a:noFill/>
            <a:ln w="6350" cap="rnd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" y="3397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" y="3397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63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763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971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19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19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971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19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19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81" y="3498"/>
              <a:ext cx="7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Storage service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9" name="Picture 4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3358"/>
              <a:ext cx="25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4436" y="3360"/>
              <a:ext cx="247" cy="99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4441" y="3364"/>
              <a:ext cx="238" cy="90"/>
            </a:xfrm>
            <a:prstGeom prst="rect">
              <a:avLst/>
            </a:prstGeom>
            <a:noFill/>
            <a:ln w="6350" cap="rnd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42" name="Picture 4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" y="3397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" y="3397"/>
              <a:ext cx="1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4445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445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653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4653" y="3459"/>
              <a:ext cx="22" cy="6"/>
            </a:xfrm>
            <a:custGeom>
              <a:avLst/>
              <a:gdLst>
                <a:gd name="T0" fmla="*/ 2 w 22"/>
                <a:gd name="T1" fmla="*/ 6 h 6"/>
                <a:gd name="T2" fmla="*/ 20 w 22"/>
                <a:gd name="T3" fmla="*/ 6 h 6"/>
                <a:gd name="T4" fmla="*/ 22 w 22"/>
                <a:gd name="T5" fmla="*/ 0 h 6"/>
                <a:gd name="T6" fmla="*/ 0 w 22"/>
                <a:gd name="T7" fmla="*/ 0 h 6"/>
                <a:gd name="T8" fmla="*/ 2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" y="6"/>
                  </a:moveTo>
                  <a:lnTo>
                    <a:pt x="20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1625" y="2496"/>
              <a:ext cx="1688" cy="127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1624" y="2501"/>
              <a:ext cx="1683" cy="1270"/>
            </a:xfrm>
            <a:custGeom>
              <a:avLst/>
              <a:gdLst>
                <a:gd name="T0" fmla="*/ 5301 w 6144"/>
                <a:gd name="T1" fmla="*/ 1259 h 4623"/>
                <a:gd name="T2" fmla="*/ 4680 w 6144"/>
                <a:gd name="T3" fmla="*/ 580 h 4623"/>
                <a:gd name="T4" fmla="*/ 4422 w 6144"/>
                <a:gd name="T5" fmla="*/ 648 h 4623"/>
                <a:gd name="T6" fmla="*/ 3361 w 6144"/>
                <a:gd name="T7" fmla="*/ 22 h 4623"/>
                <a:gd name="T8" fmla="*/ 1497 w 6144"/>
                <a:gd name="T9" fmla="*/ 1312 h 4623"/>
                <a:gd name="T10" fmla="*/ 1052 w 6144"/>
                <a:gd name="T11" fmla="*/ 1731 h 4623"/>
                <a:gd name="T12" fmla="*/ 947 w 6144"/>
                <a:gd name="T13" fmla="*/ 1724 h 4623"/>
                <a:gd name="T14" fmla="*/ 29 w 6144"/>
                <a:gd name="T15" fmla="*/ 2807 h 4623"/>
                <a:gd name="T16" fmla="*/ 947 w 6144"/>
                <a:gd name="T17" fmla="*/ 3891 h 4623"/>
                <a:gd name="T18" fmla="*/ 1157 w 6144"/>
                <a:gd name="T19" fmla="*/ 3861 h 4623"/>
                <a:gd name="T20" fmla="*/ 1551 w 6144"/>
                <a:gd name="T21" fmla="*/ 4007 h 4623"/>
                <a:gd name="T22" fmla="*/ 1920 w 6144"/>
                <a:gd name="T23" fmla="*/ 3880 h 4623"/>
                <a:gd name="T24" fmla="*/ 2979 w 6144"/>
                <a:gd name="T25" fmla="*/ 4587 h 4623"/>
                <a:gd name="T26" fmla="*/ 3930 w 6144"/>
                <a:gd name="T27" fmla="*/ 4203 h 4623"/>
                <a:gd name="T28" fmla="*/ 3962 w 6144"/>
                <a:gd name="T29" fmla="*/ 4200 h 4623"/>
                <a:gd name="T30" fmla="*/ 4823 w 6144"/>
                <a:gd name="T31" fmla="*/ 3618 h 4623"/>
                <a:gd name="T32" fmla="*/ 4866 w 6144"/>
                <a:gd name="T33" fmla="*/ 3619 h 4623"/>
                <a:gd name="T34" fmla="*/ 6144 w 6144"/>
                <a:gd name="T35" fmla="*/ 2401 h 4623"/>
                <a:gd name="T36" fmla="*/ 5301 w 6144"/>
                <a:gd name="T37" fmla="*/ 1259 h 4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44" h="4623">
                  <a:moveTo>
                    <a:pt x="5301" y="1259"/>
                  </a:moveTo>
                  <a:cubicBezTo>
                    <a:pt x="5268" y="878"/>
                    <a:pt x="5004" y="580"/>
                    <a:pt x="4680" y="580"/>
                  </a:cubicBezTo>
                  <a:cubicBezTo>
                    <a:pt x="4587" y="580"/>
                    <a:pt x="4501" y="605"/>
                    <a:pt x="4422" y="648"/>
                  </a:cubicBezTo>
                  <a:cubicBezTo>
                    <a:pt x="4269" y="274"/>
                    <a:pt x="3954" y="0"/>
                    <a:pt x="3361" y="22"/>
                  </a:cubicBezTo>
                  <a:cubicBezTo>
                    <a:pt x="2591" y="50"/>
                    <a:pt x="1680" y="505"/>
                    <a:pt x="1497" y="1312"/>
                  </a:cubicBezTo>
                  <a:cubicBezTo>
                    <a:pt x="1277" y="1367"/>
                    <a:pt x="1136" y="1523"/>
                    <a:pt x="1052" y="1731"/>
                  </a:cubicBezTo>
                  <a:cubicBezTo>
                    <a:pt x="1017" y="1727"/>
                    <a:pt x="983" y="1724"/>
                    <a:pt x="947" y="1724"/>
                  </a:cubicBezTo>
                  <a:cubicBezTo>
                    <a:pt x="440" y="1724"/>
                    <a:pt x="51" y="2209"/>
                    <a:pt x="29" y="2807"/>
                  </a:cubicBezTo>
                  <a:cubicBezTo>
                    <a:pt x="0" y="3581"/>
                    <a:pt x="440" y="3891"/>
                    <a:pt x="947" y="3891"/>
                  </a:cubicBezTo>
                  <a:cubicBezTo>
                    <a:pt x="1020" y="3891"/>
                    <a:pt x="1090" y="3880"/>
                    <a:pt x="1157" y="3861"/>
                  </a:cubicBezTo>
                  <a:cubicBezTo>
                    <a:pt x="1263" y="3951"/>
                    <a:pt x="1400" y="4007"/>
                    <a:pt x="1551" y="4007"/>
                  </a:cubicBezTo>
                  <a:cubicBezTo>
                    <a:pt x="1690" y="4007"/>
                    <a:pt x="1818" y="3959"/>
                    <a:pt x="1920" y="3880"/>
                  </a:cubicBezTo>
                  <a:cubicBezTo>
                    <a:pt x="2115" y="4316"/>
                    <a:pt x="2516" y="4623"/>
                    <a:pt x="2979" y="4587"/>
                  </a:cubicBezTo>
                  <a:cubicBezTo>
                    <a:pt x="3466" y="4550"/>
                    <a:pt x="3758" y="4414"/>
                    <a:pt x="3930" y="4203"/>
                  </a:cubicBezTo>
                  <a:cubicBezTo>
                    <a:pt x="3941" y="4202"/>
                    <a:pt x="3951" y="4202"/>
                    <a:pt x="3962" y="4200"/>
                  </a:cubicBezTo>
                  <a:cubicBezTo>
                    <a:pt x="4506" y="4108"/>
                    <a:pt x="4746" y="3923"/>
                    <a:pt x="4823" y="3618"/>
                  </a:cubicBezTo>
                  <a:cubicBezTo>
                    <a:pt x="4837" y="3619"/>
                    <a:pt x="4852" y="3619"/>
                    <a:pt x="4866" y="3619"/>
                  </a:cubicBezTo>
                  <a:cubicBezTo>
                    <a:pt x="5572" y="3619"/>
                    <a:pt x="6144" y="3349"/>
                    <a:pt x="6144" y="2401"/>
                  </a:cubicBezTo>
                  <a:cubicBezTo>
                    <a:pt x="6144" y="1874"/>
                    <a:pt x="5791" y="1429"/>
                    <a:pt x="5301" y="125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1625" y="2496"/>
              <a:ext cx="1688" cy="127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1624" y="2501"/>
              <a:ext cx="1683" cy="1269"/>
            </a:xfrm>
            <a:custGeom>
              <a:avLst/>
              <a:gdLst>
                <a:gd name="T0" fmla="*/ 1452 w 1683"/>
                <a:gd name="T1" fmla="*/ 345 h 1269"/>
                <a:gd name="T2" fmla="*/ 1282 w 1683"/>
                <a:gd name="T3" fmla="*/ 159 h 1269"/>
                <a:gd name="T4" fmla="*/ 1212 w 1683"/>
                <a:gd name="T5" fmla="*/ 178 h 1269"/>
                <a:gd name="T6" fmla="*/ 921 w 1683"/>
                <a:gd name="T7" fmla="*/ 6 h 1269"/>
                <a:gd name="T8" fmla="*/ 410 w 1683"/>
                <a:gd name="T9" fmla="*/ 360 h 1269"/>
                <a:gd name="T10" fmla="*/ 288 w 1683"/>
                <a:gd name="T11" fmla="*/ 475 h 1269"/>
                <a:gd name="T12" fmla="*/ 260 w 1683"/>
                <a:gd name="T13" fmla="*/ 473 h 1269"/>
                <a:gd name="T14" fmla="*/ 8 w 1683"/>
                <a:gd name="T15" fmla="*/ 771 h 1269"/>
                <a:gd name="T16" fmla="*/ 260 w 1683"/>
                <a:gd name="T17" fmla="*/ 1068 h 1269"/>
                <a:gd name="T18" fmla="*/ 317 w 1683"/>
                <a:gd name="T19" fmla="*/ 1060 h 1269"/>
                <a:gd name="T20" fmla="*/ 425 w 1683"/>
                <a:gd name="T21" fmla="*/ 1100 h 1269"/>
                <a:gd name="T22" fmla="*/ 526 w 1683"/>
                <a:gd name="T23" fmla="*/ 1065 h 1269"/>
                <a:gd name="T24" fmla="*/ 816 w 1683"/>
                <a:gd name="T25" fmla="*/ 1260 h 1269"/>
                <a:gd name="T26" fmla="*/ 1077 w 1683"/>
                <a:gd name="T27" fmla="*/ 1154 h 1269"/>
                <a:gd name="T28" fmla="*/ 1086 w 1683"/>
                <a:gd name="T29" fmla="*/ 1153 h 1269"/>
                <a:gd name="T30" fmla="*/ 1321 w 1683"/>
                <a:gd name="T31" fmla="*/ 993 h 1269"/>
                <a:gd name="T32" fmla="*/ 1333 w 1683"/>
                <a:gd name="T33" fmla="*/ 994 h 1269"/>
                <a:gd name="T34" fmla="*/ 1683 w 1683"/>
                <a:gd name="T35" fmla="*/ 659 h 1269"/>
                <a:gd name="T36" fmla="*/ 1452 w 1683"/>
                <a:gd name="T37" fmla="*/ 345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3" h="1269">
                  <a:moveTo>
                    <a:pt x="1452" y="345"/>
                  </a:moveTo>
                  <a:cubicBezTo>
                    <a:pt x="1443" y="241"/>
                    <a:pt x="1371" y="159"/>
                    <a:pt x="1282" y="159"/>
                  </a:cubicBezTo>
                  <a:cubicBezTo>
                    <a:pt x="1257" y="159"/>
                    <a:pt x="1233" y="166"/>
                    <a:pt x="1212" y="178"/>
                  </a:cubicBezTo>
                  <a:cubicBezTo>
                    <a:pt x="1170" y="75"/>
                    <a:pt x="1083" y="0"/>
                    <a:pt x="921" y="6"/>
                  </a:cubicBezTo>
                  <a:cubicBezTo>
                    <a:pt x="710" y="13"/>
                    <a:pt x="460" y="138"/>
                    <a:pt x="410" y="360"/>
                  </a:cubicBezTo>
                  <a:cubicBezTo>
                    <a:pt x="350" y="375"/>
                    <a:pt x="311" y="418"/>
                    <a:pt x="288" y="475"/>
                  </a:cubicBezTo>
                  <a:cubicBezTo>
                    <a:pt x="279" y="474"/>
                    <a:pt x="269" y="473"/>
                    <a:pt x="260" y="473"/>
                  </a:cubicBezTo>
                  <a:cubicBezTo>
                    <a:pt x="121" y="473"/>
                    <a:pt x="14" y="606"/>
                    <a:pt x="8" y="771"/>
                  </a:cubicBezTo>
                  <a:cubicBezTo>
                    <a:pt x="0" y="983"/>
                    <a:pt x="121" y="1068"/>
                    <a:pt x="260" y="1068"/>
                  </a:cubicBezTo>
                  <a:cubicBezTo>
                    <a:pt x="280" y="1068"/>
                    <a:pt x="299" y="1065"/>
                    <a:pt x="317" y="1060"/>
                  </a:cubicBezTo>
                  <a:cubicBezTo>
                    <a:pt x="346" y="1085"/>
                    <a:pt x="384" y="1100"/>
                    <a:pt x="425" y="1100"/>
                  </a:cubicBezTo>
                  <a:cubicBezTo>
                    <a:pt x="463" y="1100"/>
                    <a:pt x="498" y="1087"/>
                    <a:pt x="526" y="1065"/>
                  </a:cubicBezTo>
                  <a:cubicBezTo>
                    <a:pt x="580" y="1185"/>
                    <a:pt x="689" y="1269"/>
                    <a:pt x="816" y="1260"/>
                  </a:cubicBezTo>
                  <a:cubicBezTo>
                    <a:pt x="950" y="1249"/>
                    <a:pt x="1030" y="1212"/>
                    <a:pt x="1077" y="1154"/>
                  </a:cubicBezTo>
                  <a:cubicBezTo>
                    <a:pt x="1080" y="1154"/>
                    <a:pt x="1083" y="1154"/>
                    <a:pt x="1086" y="1153"/>
                  </a:cubicBezTo>
                  <a:cubicBezTo>
                    <a:pt x="1235" y="1128"/>
                    <a:pt x="1300" y="1077"/>
                    <a:pt x="1321" y="993"/>
                  </a:cubicBezTo>
                  <a:cubicBezTo>
                    <a:pt x="1325" y="994"/>
                    <a:pt x="1329" y="994"/>
                    <a:pt x="1333" y="994"/>
                  </a:cubicBezTo>
                  <a:cubicBezTo>
                    <a:pt x="1527" y="994"/>
                    <a:pt x="1683" y="920"/>
                    <a:pt x="1683" y="659"/>
                  </a:cubicBezTo>
                  <a:cubicBezTo>
                    <a:pt x="1683" y="514"/>
                    <a:pt x="1587" y="392"/>
                    <a:pt x="1452" y="34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2071" y="3065"/>
              <a:ext cx="908" cy="258"/>
            </a:xfrm>
            <a:prstGeom prst="ellipse">
              <a:avLst/>
            </a:prstGeom>
            <a:solidFill>
              <a:srgbClr val="AAD28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2071" y="3065"/>
              <a:ext cx="908" cy="258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2151" y="2671"/>
              <a:ext cx="744" cy="568"/>
            </a:xfrm>
            <a:custGeom>
              <a:avLst/>
              <a:gdLst>
                <a:gd name="T0" fmla="*/ 484 w 744"/>
                <a:gd name="T1" fmla="*/ 215 h 568"/>
                <a:gd name="T2" fmla="*/ 259 w 744"/>
                <a:gd name="T3" fmla="*/ 215 h 568"/>
                <a:gd name="T4" fmla="*/ 259 w 744"/>
                <a:gd name="T5" fmla="*/ 568 h 568"/>
                <a:gd name="T6" fmla="*/ 484 w 744"/>
                <a:gd name="T7" fmla="*/ 568 h 568"/>
                <a:gd name="T8" fmla="*/ 484 w 744"/>
                <a:gd name="T9" fmla="*/ 215 h 568"/>
                <a:gd name="T10" fmla="*/ 225 w 744"/>
                <a:gd name="T11" fmla="*/ 215 h 568"/>
                <a:gd name="T12" fmla="*/ 0 w 744"/>
                <a:gd name="T13" fmla="*/ 215 h 568"/>
                <a:gd name="T14" fmla="*/ 0 w 744"/>
                <a:gd name="T15" fmla="*/ 568 h 568"/>
                <a:gd name="T16" fmla="*/ 225 w 744"/>
                <a:gd name="T17" fmla="*/ 568 h 568"/>
                <a:gd name="T18" fmla="*/ 225 w 744"/>
                <a:gd name="T19" fmla="*/ 215 h 568"/>
                <a:gd name="T20" fmla="*/ 519 w 744"/>
                <a:gd name="T21" fmla="*/ 215 h 568"/>
                <a:gd name="T22" fmla="*/ 519 w 744"/>
                <a:gd name="T23" fmla="*/ 568 h 568"/>
                <a:gd name="T24" fmla="*/ 744 w 744"/>
                <a:gd name="T25" fmla="*/ 568 h 568"/>
                <a:gd name="T26" fmla="*/ 744 w 744"/>
                <a:gd name="T27" fmla="*/ 215 h 568"/>
                <a:gd name="T28" fmla="*/ 519 w 744"/>
                <a:gd name="T29" fmla="*/ 215 h 568"/>
                <a:gd name="T30" fmla="*/ 393 w 744"/>
                <a:gd name="T31" fmla="*/ 99 h 568"/>
                <a:gd name="T32" fmla="*/ 393 w 744"/>
                <a:gd name="T33" fmla="*/ 215 h 568"/>
                <a:gd name="T34" fmla="*/ 484 w 744"/>
                <a:gd name="T35" fmla="*/ 215 h 568"/>
                <a:gd name="T36" fmla="*/ 484 w 744"/>
                <a:gd name="T37" fmla="*/ 452 h 568"/>
                <a:gd name="T38" fmla="*/ 519 w 744"/>
                <a:gd name="T39" fmla="*/ 452 h 568"/>
                <a:gd name="T40" fmla="*/ 519 w 744"/>
                <a:gd name="T41" fmla="*/ 215 h 568"/>
                <a:gd name="T42" fmla="*/ 618 w 744"/>
                <a:gd name="T43" fmla="*/ 215 h 568"/>
                <a:gd name="T44" fmla="*/ 618 w 744"/>
                <a:gd name="T45" fmla="*/ 99 h 568"/>
                <a:gd name="T46" fmla="*/ 393 w 744"/>
                <a:gd name="T47" fmla="*/ 99 h 568"/>
                <a:gd name="T48" fmla="*/ 393 w 744"/>
                <a:gd name="T49" fmla="*/ 99 h 568"/>
                <a:gd name="T50" fmla="*/ 484 w 744"/>
                <a:gd name="T51" fmla="*/ 99 h 568"/>
                <a:gd name="T52" fmla="*/ 484 w 744"/>
                <a:gd name="T53" fmla="*/ 0 h 568"/>
                <a:gd name="T54" fmla="*/ 259 w 744"/>
                <a:gd name="T55" fmla="*/ 0 h 568"/>
                <a:gd name="T56" fmla="*/ 259 w 744"/>
                <a:gd name="T57" fmla="*/ 99 h 568"/>
                <a:gd name="T58" fmla="*/ 351 w 744"/>
                <a:gd name="T59" fmla="*/ 99 h 568"/>
                <a:gd name="T60" fmla="*/ 351 w 744"/>
                <a:gd name="T61" fmla="*/ 215 h 568"/>
                <a:gd name="T62" fmla="*/ 393 w 744"/>
                <a:gd name="T63" fmla="*/ 215 h 568"/>
                <a:gd name="T64" fmla="*/ 393 w 744"/>
                <a:gd name="T65" fmla="*/ 99 h 568"/>
                <a:gd name="T66" fmla="*/ 351 w 744"/>
                <a:gd name="T67" fmla="*/ 99 h 568"/>
                <a:gd name="T68" fmla="*/ 126 w 744"/>
                <a:gd name="T69" fmla="*/ 99 h 568"/>
                <a:gd name="T70" fmla="*/ 126 w 744"/>
                <a:gd name="T71" fmla="*/ 215 h 568"/>
                <a:gd name="T72" fmla="*/ 225 w 744"/>
                <a:gd name="T73" fmla="*/ 215 h 568"/>
                <a:gd name="T74" fmla="*/ 225 w 744"/>
                <a:gd name="T75" fmla="*/ 452 h 568"/>
                <a:gd name="T76" fmla="*/ 259 w 744"/>
                <a:gd name="T77" fmla="*/ 452 h 568"/>
                <a:gd name="T78" fmla="*/ 259 w 744"/>
                <a:gd name="T79" fmla="*/ 215 h 568"/>
                <a:gd name="T80" fmla="*/ 351 w 744"/>
                <a:gd name="T81" fmla="*/ 215 h 568"/>
                <a:gd name="T82" fmla="*/ 351 w 744"/>
                <a:gd name="T83" fmla="*/ 9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4" h="568">
                  <a:moveTo>
                    <a:pt x="484" y="215"/>
                  </a:moveTo>
                  <a:lnTo>
                    <a:pt x="259" y="215"/>
                  </a:lnTo>
                  <a:lnTo>
                    <a:pt x="259" y="568"/>
                  </a:lnTo>
                  <a:lnTo>
                    <a:pt x="484" y="568"/>
                  </a:lnTo>
                  <a:lnTo>
                    <a:pt x="484" y="215"/>
                  </a:lnTo>
                  <a:close/>
                  <a:moveTo>
                    <a:pt x="225" y="215"/>
                  </a:moveTo>
                  <a:lnTo>
                    <a:pt x="0" y="215"/>
                  </a:lnTo>
                  <a:lnTo>
                    <a:pt x="0" y="568"/>
                  </a:lnTo>
                  <a:lnTo>
                    <a:pt x="225" y="568"/>
                  </a:lnTo>
                  <a:lnTo>
                    <a:pt x="225" y="215"/>
                  </a:lnTo>
                  <a:close/>
                  <a:moveTo>
                    <a:pt x="519" y="215"/>
                  </a:moveTo>
                  <a:lnTo>
                    <a:pt x="519" y="568"/>
                  </a:lnTo>
                  <a:lnTo>
                    <a:pt x="744" y="568"/>
                  </a:lnTo>
                  <a:lnTo>
                    <a:pt x="744" y="215"/>
                  </a:lnTo>
                  <a:lnTo>
                    <a:pt x="519" y="215"/>
                  </a:lnTo>
                  <a:close/>
                  <a:moveTo>
                    <a:pt x="393" y="99"/>
                  </a:moveTo>
                  <a:lnTo>
                    <a:pt x="393" y="215"/>
                  </a:lnTo>
                  <a:lnTo>
                    <a:pt x="484" y="215"/>
                  </a:lnTo>
                  <a:lnTo>
                    <a:pt x="484" y="452"/>
                  </a:lnTo>
                  <a:lnTo>
                    <a:pt x="519" y="452"/>
                  </a:lnTo>
                  <a:lnTo>
                    <a:pt x="519" y="215"/>
                  </a:lnTo>
                  <a:lnTo>
                    <a:pt x="618" y="215"/>
                  </a:lnTo>
                  <a:lnTo>
                    <a:pt x="618" y="99"/>
                  </a:lnTo>
                  <a:lnTo>
                    <a:pt x="393" y="99"/>
                  </a:lnTo>
                  <a:close/>
                  <a:moveTo>
                    <a:pt x="393" y="99"/>
                  </a:moveTo>
                  <a:lnTo>
                    <a:pt x="484" y="99"/>
                  </a:lnTo>
                  <a:lnTo>
                    <a:pt x="484" y="0"/>
                  </a:lnTo>
                  <a:lnTo>
                    <a:pt x="259" y="0"/>
                  </a:lnTo>
                  <a:lnTo>
                    <a:pt x="259" y="99"/>
                  </a:lnTo>
                  <a:lnTo>
                    <a:pt x="351" y="99"/>
                  </a:lnTo>
                  <a:lnTo>
                    <a:pt x="351" y="215"/>
                  </a:lnTo>
                  <a:lnTo>
                    <a:pt x="393" y="215"/>
                  </a:lnTo>
                  <a:lnTo>
                    <a:pt x="393" y="99"/>
                  </a:lnTo>
                  <a:close/>
                  <a:moveTo>
                    <a:pt x="351" y="99"/>
                  </a:moveTo>
                  <a:lnTo>
                    <a:pt x="126" y="99"/>
                  </a:lnTo>
                  <a:lnTo>
                    <a:pt x="126" y="215"/>
                  </a:lnTo>
                  <a:lnTo>
                    <a:pt x="225" y="215"/>
                  </a:lnTo>
                  <a:lnTo>
                    <a:pt x="225" y="452"/>
                  </a:lnTo>
                  <a:lnTo>
                    <a:pt x="259" y="452"/>
                  </a:lnTo>
                  <a:lnTo>
                    <a:pt x="259" y="215"/>
                  </a:lnTo>
                  <a:lnTo>
                    <a:pt x="351" y="215"/>
                  </a:lnTo>
                  <a:lnTo>
                    <a:pt x="351" y="9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2410" y="2886"/>
              <a:ext cx="225" cy="35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2151" y="2886"/>
              <a:ext cx="225" cy="35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2670" y="2886"/>
              <a:ext cx="225" cy="35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544" y="2770"/>
              <a:ext cx="225" cy="353"/>
            </a:xfrm>
            <a:custGeom>
              <a:avLst/>
              <a:gdLst>
                <a:gd name="T0" fmla="*/ 0 w 225"/>
                <a:gd name="T1" fmla="*/ 0 h 353"/>
                <a:gd name="T2" fmla="*/ 0 w 225"/>
                <a:gd name="T3" fmla="*/ 116 h 353"/>
                <a:gd name="T4" fmla="*/ 91 w 225"/>
                <a:gd name="T5" fmla="*/ 116 h 353"/>
                <a:gd name="T6" fmla="*/ 91 w 225"/>
                <a:gd name="T7" fmla="*/ 353 h 353"/>
                <a:gd name="T8" fmla="*/ 126 w 225"/>
                <a:gd name="T9" fmla="*/ 353 h 353"/>
                <a:gd name="T10" fmla="*/ 126 w 225"/>
                <a:gd name="T11" fmla="*/ 116 h 353"/>
                <a:gd name="T12" fmla="*/ 225 w 225"/>
                <a:gd name="T13" fmla="*/ 116 h 353"/>
                <a:gd name="T14" fmla="*/ 225 w 225"/>
                <a:gd name="T15" fmla="*/ 0 h 353"/>
                <a:gd name="T16" fmla="*/ 0 w 225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353">
                  <a:moveTo>
                    <a:pt x="0" y="0"/>
                  </a:moveTo>
                  <a:lnTo>
                    <a:pt x="0" y="116"/>
                  </a:lnTo>
                  <a:lnTo>
                    <a:pt x="91" y="116"/>
                  </a:lnTo>
                  <a:lnTo>
                    <a:pt x="91" y="353"/>
                  </a:lnTo>
                  <a:lnTo>
                    <a:pt x="126" y="353"/>
                  </a:lnTo>
                  <a:lnTo>
                    <a:pt x="126" y="116"/>
                  </a:lnTo>
                  <a:lnTo>
                    <a:pt x="225" y="116"/>
                  </a:lnTo>
                  <a:lnTo>
                    <a:pt x="225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410" y="2671"/>
              <a:ext cx="225" cy="215"/>
            </a:xfrm>
            <a:custGeom>
              <a:avLst/>
              <a:gdLst>
                <a:gd name="T0" fmla="*/ 134 w 225"/>
                <a:gd name="T1" fmla="*/ 99 h 215"/>
                <a:gd name="T2" fmla="*/ 225 w 225"/>
                <a:gd name="T3" fmla="*/ 99 h 215"/>
                <a:gd name="T4" fmla="*/ 225 w 225"/>
                <a:gd name="T5" fmla="*/ 0 h 215"/>
                <a:gd name="T6" fmla="*/ 0 w 225"/>
                <a:gd name="T7" fmla="*/ 0 h 215"/>
                <a:gd name="T8" fmla="*/ 0 w 225"/>
                <a:gd name="T9" fmla="*/ 99 h 215"/>
                <a:gd name="T10" fmla="*/ 92 w 225"/>
                <a:gd name="T11" fmla="*/ 99 h 215"/>
                <a:gd name="T12" fmla="*/ 92 w 225"/>
                <a:gd name="T13" fmla="*/ 215 h 215"/>
                <a:gd name="T14" fmla="*/ 134 w 225"/>
                <a:gd name="T15" fmla="*/ 215 h 215"/>
                <a:gd name="T16" fmla="*/ 134 w 225"/>
                <a:gd name="T17" fmla="*/ 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15">
                  <a:moveTo>
                    <a:pt x="134" y="99"/>
                  </a:moveTo>
                  <a:lnTo>
                    <a:pt x="225" y="99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92" y="99"/>
                  </a:lnTo>
                  <a:lnTo>
                    <a:pt x="92" y="215"/>
                  </a:lnTo>
                  <a:lnTo>
                    <a:pt x="134" y="215"/>
                  </a:lnTo>
                  <a:lnTo>
                    <a:pt x="134" y="9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277" y="2770"/>
              <a:ext cx="225" cy="353"/>
            </a:xfrm>
            <a:custGeom>
              <a:avLst/>
              <a:gdLst>
                <a:gd name="T0" fmla="*/ 225 w 225"/>
                <a:gd name="T1" fmla="*/ 0 h 353"/>
                <a:gd name="T2" fmla="*/ 0 w 225"/>
                <a:gd name="T3" fmla="*/ 0 h 353"/>
                <a:gd name="T4" fmla="*/ 0 w 225"/>
                <a:gd name="T5" fmla="*/ 116 h 353"/>
                <a:gd name="T6" fmla="*/ 99 w 225"/>
                <a:gd name="T7" fmla="*/ 116 h 353"/>
                <a:gd name="T8" fmla="*/ 99 w 225"/>
                <a:gd name="T9" fmla="*/ 353 h 353"/>
                <a:gd name="T10" fmla="*/ 133 w 225"/>
                <a:gd name="T11" fmla="*/ 353 h 353"/>
                <a:gd name="T12" fmla="*/ 133 w 225"/>
                <a:gd name="T13" fmla="*/ 116 h 353"/>
                <a:gd name="T14" fmla="*/ 225 w 225"/>
                <a:gd name="T15" fmla="*/ 116 h 353"/>
                <a:gd name="T16" fmla="*/ 225 w 225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353">
                  <a:moveTo>
                    <a:pt x="225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99" y="116"/>
                  </a:lnTo>
                  <a:lnTo>
                    <a:pt x="99" y="353"/>
                  </a:lnTo>
                  <a:lnTo>
                    <a:pt x="133" y="353"/>
                  </a:lnTo>
                  <a:lnTo>
                    <a:pt x="133" y="116"/>
                  </a:lnTo>
                  <a:lnTo>
                    <a:pt x="225" y="116"/>
                  </a:lnTo>
                  <a:lnTo>
                    <a:pt x="225" y="0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6"/>
            <p:cNvSpPr>
              <a:spLocks noEditPoints="1"/>
            </p:cNvSpPr>
            <p:nvPr/>
          </p:nvSpPr>
          <p:spPr bwMode="auto">
            <a:xfrm>
              <a:off x="2240" y="3060"/>
              <a:ext cx="613" cy="119"/>
            </a:xfrm>
            <a:custGeom>
              <a:avLst/>
              <a:gdLst>
                <a:gd name="T0" fmla="*/ 2238 w 2238"/>
                <a:gd name="T1" fmla="*/ 50 h 434"/>
                <a:gd name="T2" fmla="*/ 2188 w 2238"/>
                <a:gd name="T3" fmla="*/ 0 h 434"/>
                <a:gd name="T4" fmla="*/ 2139 w 2238"/>
                <a:gd name="T5" fmla="*/ 50 h 434"/>
                <a:gd name="T6" fmla="*/ 2188 w 2238"/>
                <a:gd name="T7" fmla="*/ 99 h 434"/>
                <a:gd name="T8" fmla="*/ 2238 w 2238"/>
                <a:gd name="T9" fmla="*/ 50 h 434"/>
                <a:gd name="T10" fmla="*/ 1885 w 2238"/>
                <a:gd name="T11" fmla="*/ 231 h 434"/>
                <a:gd name="T12" fmla="*/ 2238 w 2238"/>
                <a:gd name="T13" fmla="*/ 231 h 434"/>
                <a:gd name="T14" fmla="*/ 2238 w 2238"/>
                <a:gd name="T15" fmla="*/ 197 h 434"/>
                <a:gd name="T16" fmla="*/ 1885 w 2238"/>
                <a:gd name="T17" fmla="*/ 197 h 434"/>
                <a:gd name="T18" fmla="*/ 1885 w 2238"/>
                <a:gd name="T19" fmla="*/ 231 h 434"/>
                <a:gd name="T20" fmla="*/ 1885 w 2238"/>
                <a:gd name="T21" fmla="*/ 332 h 434"/>
                <a:gd name="T22" fmla="*/ 2238 w 2238"/>
                <a:gd name="T23" fmla="*/ 332 h 434"/>
                <a:gd name="T24" fmla="*/ 2238 w 2238"/>
                <a:gd name="T25" fmla="*/ 299 h 434"/>
                <a:gd name="T26" fmla="*/ 1885 w 2238"/>
                <a:gd name="T27" fmla="*/ 299 h 434"/>
                <a:gd name="T28" fmla="*/ 1885 w 2238"/>
                <a:gd name="T29" fmla="*/ 332 h 434"/>
                <a:gd name="T30" fmla="*/ 1885 w 2238"/>
                <a:gd name="T31" fmla="*/ 434 h 434"/>
                <a:gd name="T32" fmla="*/ 2238 w 2238"/>
                <a:gd name="T33" fmla="*/ 434 h 434"/>
                <a:gd name="T34" fmla="*/ 2238 w 2238"/>
                <a:gd name="T35" fmla="*/ 400 h 434"/>
                <a:gd name="T36" fmla="*/ 1885 w 2238"/>
                <a:gd name="T37" fmla="*/ 400 h 434"/>
                <a:gd name="T38" fmla="*/ 1885 w 2238"/>
                <a:gd name="T39" fmla="*/ 434 h 434"/>
                <a:gd name="T40" fmla="*/ 1280 w 2238"/>
                <a:gd name="T41" fmla="*/ 50 h 434"/>
                <a:gd name="T42" fmla="*/ 1231 w 2238"/>
                <a:gd name="T43" fmla="*/ 0 h 434"/>
                <a:gd name="T44" fmla="*/ 1181 w 2238"/>
                <a:gd name="T45" fmla="*/ 50 h 434"/>
                <a:gd name="T46" fmla="*/ 1231 w 2238"/>
                <a:gd name="T47" fmla="*/ 99 h 434"/>
                <a:gd name="T48" fmla="*/ 1280 w 2238"/>
                <a:gd name="T49" fmla="*/ 50 h 434"/>
                <a:gd name="T50" fmla="*/ 927 w 2238"/>
                <a:gd name="T51" fmla="*/ 231 h 434"/>
                <a:gd name="T52" fmla="*/ 1280 w 2238"/>
                <a:gd name="T53" fmla="*/ 231 h 434"/>
                <a:gd name="T54" fmla="*/ 1280 w 2238"/>
                <a:gd name="T55" fmla="*/ 197 h 434"/>
                <a:gd name="T56" fmla="*/ 927 w 2238"/>
                <a:gd name="T57" fmla="*/ 197 h 434"/>
                <a:gd name="T58" fmla="*/ 927 w 2238"/>
                <a:gd name="T59" fmla="*/ 231 h 434"/>
                <a:gd name="T60" fmla="*/ 927 w 2238"/>
                <a:gd name="T61" fmla="*/ 332 h 434"/>
                <a:gd name="T62" fmla="*/ 1280 w 2238"/>
                <a:gd name="T63" fmla="*/ 332 h 434"/>
                <a:gd name="T64" fmla="*/ 1280 w 2238"/>
                <a:gd name="T65" fmla="*/ 299 h 434"/>
                <a:gd name="T66" fmla="*/ 927 w 2238"/>
                <a:gd name="T67" fmla="*/ 299 h 434"/>
                <a:gd name="T68" fmla="*/ 927 w 2238"/>
                <a:gd name="T69" fmla="*/ 332 h 434"/>
                <a:gd name="T70" fmla="*/ 927 w 2238"/>
                <a:gd name="T71" fmla="*/ 434 h 434"/>
                <a:gd name="T72" fmla="*/ 1280 w 2238"/>
                <a:gd name="T73" fmla="*/ 434 h 434"/>
                <a:gd name="T74" fmla="*/ 1280 w 2238"/>
                <a:gd name="T75" fmla="*/ 400 h 434"/>
                <a:gd name="T76" fmla="*/ 927 w 2238"/>
                <a:gd name="T77" fmla="*/ 400 h 434"/>
                <a:gd name="T78" fmla="*/ 927 w 2238"/>
                <a:gd name="T79" fmla="*/ 434 h 434"/>
                <a:gd name="T80" fmla="*/ 353 w 2238"/>
                <a:gd name="T81" fmla="*/ 50 h 434"/>
                <a:gd name="T82" fmla="*/ 304 w 2238"/>
                <a:gd name="T83" fmla="*/ 0 h 434"/>
                <a:gd name="T84" fmla="*/ 254 w 2238"/>
                <a:gd name="T85" fmla="*/ 50 h 434"/>
                <a:gd name="T86" fmla="*/ 304 w 2238"/>
                <a:gd name="T87" fmla="*/ 99 h 434"/>
                <a:gd name="T88" fmla="*/ 353 w 2238"/>
                <a:gd name="T89" fmla="*/ 50 h 434"/>
                <a:gd name="T90" fmla="*/ 0 w 2238"/>
                <a:gd name="T91" fmla="*/ 231 h 434"/>
                <a:gd name="T92" fmla="*/ 353 w 2238"/>
                <a:gd name="T93" fmla="*/ 231 h 434"/>
                <a:gd name="T94" fmla="*/ 353 w 2238"/>
                <a:gd name="T95" fmla="*/ 197 h 434"/>
                <a:gd name="T96" fmla="*/ 0 w 2238"/>
                <a:gd name="T97" fmla="*/ 197 h 434"/>
                <a:gd name="T98" fmla="*/ 0 w 2238"/>
                <a:gd name="T99" fmla="*/ 231 h 434"/>
                <a:gd name="T100" fmla="*/ 0 w 2238"/>
                <a:gd name="T101" fmla="*/ 332 h 434"/>
                <a:gd name="T102" fmla="*/ 353 w 2238"/>
                <a:gd name="T103" fmla="*/ 332 h 434"/>
                <a:gd name="T104" fmla="*/ 353 w 2238"/>
                <a:gd name="T105" fmla="*/ 299 h 434"/>
                <a:gd name="T106" fmla="*/ 0 w 2238"/>
                <a:gd name="T107" fmla="*/ 299 h 434"/>
                <a:gd name="T108" fmla="*/ 0 w 2238"/>
                <a:gd name="T109" fmla="*/ 332 h 434"/>
                <a:gd name="T110" fmla="*/ 0 w 2238"/>
                <a:gd name="T111" fmla="*/ 434 h 434"/>
                <a:gd name="T112" fmla="*/ 353 w 2238"/>
                <a:gd name="T113" fmla="*/ 434 h 434"/>
                <a:gd name="T114" fmla="*/ 353 w 2238"/>
                <a:gd name="T115" fmla="*/ 400 h 434"/>
                <a:gd name="T116" fmla="*/ 0 w 2238"/>
                <a:gd name="T117" fmla="*/ 400 h 434"/>
                <a:gd name="T118" fmla="*/ 0 w 2238"/>
                <a:gd name="T11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8" h="434">
                  <a:moveTo>
                    <a:pt x="2238" y="50"/>
                  </a:moveTo>
                  <a:cubicBezTo>
                    <a:pt x="2238" y="22"/>
                    <a:pt x="2216" y="0"/>
                    <a:pt x="2188" y="0"/>
                  </a:cubicBezTo>
                  <a:cubicBezTo>
                    <a:pt x="2161" y="0"/>
                    <a:pt x="2139" y="22"/>
                    <a:pt x="2139" y="50"/>
                  </a:cubicBezTo>
                  <a:cubicBezTo>
                    <a:pt x="2139" y="77"/>
                    <a:pt x="2161" y="99"/>
                    <a:pt x="2188" y="99"/>
                  </a:cubicBezTo>
                  <a:cubicBezTo>
                    <a:pt x="2216" y="99"/>
                    <a:pt x="2238" y="77"/>
                    <a:pt x="2238" y="50"/>
                  </a:cubicBezTo>
                  <a:close/>
                  <a:moveTo>
                    <a:pt x="1885" y="231"/>
                  </a:moveTo>
                  <a:lnTo>
                    <a:pt x="2238" y="231"/>
                  </a:lnTo>
                  <a:lnTo>
                    <a:pt x="2238" y="197"/>
                  </a:lnTo>
                  <a:lnTo>
                    <a:pt x="1885" y="197"/>
                  </a:lnTo>
                  <a:lnTo>
                    <a:pt x="1885" y="231"/>
                  </a:lnTo>
                  <a:close/>
                  <a:moveTo>
                    <a:pt x="1885" y="332"/>
                  </a:moveTo>
                  <a:lnTo>
                    <a:pt x="2238" y="332"/>
                  </a:lnTo>
                  <a:lnTo>
                    <a:pt x="2238" y="299"/>
                  </a:lnTo>
                  <a:lnTo>
                    <a:pt x="1885" y="299"/>
                  </a:lnTo>
                  <a:lnTo>
                    <a:pt x="1885" y="332"/>
                  </a:lnTo>
                  <a:close/>
                  <a:moveTo>
                    <a:pt x="1885" y="434"/>
                  </a:moveTo>
                  <a:lnTo>
                    <a:pt x="2238" y="434"/>
                  </a:lnTo>
                  <a:lnTo>
                    <a:pt x="2238" y="400"/>
                  </a:lnTo>
                  <a:lnTo>
                    <a:pt x="1885" y="400"/>
                  </a:lnTo>
                  <a:lnTo>
                    <a:pt x="1885" y="434"/>
                  </a:lnTo>
                  <a:close/>
                  <a:moveTo>
                    <a:pt x="1280" y="50"/>
                  </a:moveTo>
                  <a:cubicBezTo>
                    <a:pt x="1280" y="22"/>
                    <a:pt x="1258" y="0"/>
                    <a:pt x="1231" y="0"/>
                  </a:cubicBezTo>
                  <a:cubicBezTo>
                    <a:pt x="1203" y="0"/>
                    <a:pt x="1181" y="22"/>
                    <a:pt x="1181" y="50"/>
                  </a:cubicBezTo>
                  <a:cubicBezTo>
                    <a:pt x="1181" y="77"/>
                    <a:pt x="1203" y="99"/>
                    <a:pt x="1231" y="99"/>
                  </a:cubicBezTo>
                  <a:cubicBezTo>
                    <a:pt x="1258" y="99"/>
                    <a:pt x="1280" y="77"/>
                    <a:pt x="1280" y="50"/>
                  </a:cubicBezTo>
                  <a:close/>
                  <a:moveTo>
                    <a:pt x="927" y="231"/>
                  </a:moveTo>
                  <a:lnTo>
                    <a:pt x="1280" y="231"/>
                  </a:lnTo>
                  <a:lnTo>
                    <a:pt x="1280" y="197"/>
                  </a:lnTo>
                  <a:lnTo>
                    <a:pt x="927" y="197"/>
                  </a:lnTo>
                  <a:lnTo>
                    <a:pt x="927" y="231"/>
                  </a:lnTo>
                  <a:close/>
                  <a:moveTo>
                    <a:pt x="927" y="332"/>
                  </a:moveTo>
                  <a:lnTo>
                    <a:pt x="1280" y="332"/>
                  </a:lnTo>
                  <a:lnTo>
                    <a:pt x="1280" y="299"/>
                  </a:lnTo>
                  <a:lnTo>
                    <a:pt x="927" y="299"/>
                  </a:lnTo>
                  <a:lnTo>
                    <a:pt x="927" y="332"/>
                  </a:lnTo>
                  <a:close/>
                  <a:moveTo>
                    <a:pt x="927" y="434"/>
                  </a:moveTo>
                  <a:lnTo>
                    <a:pt x="1280" y="434"/>
                  </a:lnTo>
                  <a:lnTo>
                    <a:pt x="1280" y="400"/>
                  </a:lnTo>
                  <a:lnTo>
                    <a:pt x="927" y="400"/>
                  </a:lnTo>
                  <a:lnTo>
                    <a:pt x="927" y="434"/>
                  </a:lnTo>
                  <a:close/>
                  <a:moveTo>
                    <a:pt x="353" y="50"/>
                  </a:moveTo>
                  <a:cubicBezTo>
                    <a:pt x="353" y="22"/>
                    <a:pt x="331" y="0"/>
                    <a:pt x="304" y="0"/>
                  </a:cubicBezTo>
                  <a:cubicBezTo>
                    <a:pt x="276" y="0"/>
                    <a:pt x="254" y="22"/>
                    <a:pt x="254" y="50"/>
                  </a:cubicBezTo>
                  <a:cubicBezTo>
                    <a:pt x="254" y="77"/>
                    <a:pt x="276" y="99"/>
                    <a:pt x="304" y="99"/>
                  </a:cubicBezTo>
                  <a:cubicBezTo>
                    <a:pt x="331" y="99"/>
                    <a:pt x="353" y="77"/>
                    <a:pt x="353" y="50"/>
                  </a:cubicBezTo>
                  <a:close/>
                  <a:moveTo>
                    <a:pt x="0" y="231"/>
                  </a:moveTo>
                  <a:lnTo>
                    <a:pt x="353" y="231"/>
                  </a:lnTo>
                  <a:lnTo>
                    <a:pt x="353" y="197"/>
                  </a:lnTo>
                  <a:lnTo>
                    <a:pt x="0" y="197"/>
                  </a:lnTo>
                  <a:lnTo>
                    <a:pt x="0" y="231"/>
                  </a:lnTo>
                  <a:close/>
                  <a:moveTo>
                    <a:pt x="0" y="332"/>
                  </a:moveTo>
                  <a:lnTo>
                    <a:pt x="353" y="332"/>
                  </a:lnTo>
                  <a:lnTo>
                    <a:pt x="353" y="299"/>
                  </a:lnTo>
                  <a:lnTo>
                    <a:pt x="0" y="299"/>
                  </a:lnTo>
                  <a:lnTo>
                    <a:pt x="0" y="332"/>
                  </a:lnTo>
                  <a:close/>
                  <a:moveTo>
                    <a:pt x="0" y="434"/>
                  </a:moveTo>
                  <a:lnTo>
                    <a:pt x="353" y="434"/>
                  </a:lnTo>
                  <a:lnTo>
                    <a:pt x="353" y="400"/>
                  </a:lnTo>
                  <a:lnTo>
                    <a:pt x="0" y="400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2062" y="3466"/>
              <a:ext cx="10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Computation Cluster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2305" y="3577"/>
              <a:ext cx="3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2557" y="357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2597" y="3577"/>
              <a:ext cx="2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MR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2345" y="36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2376" y="36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2624" y="36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2678" y="36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0" name="Picture 7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2140"/>
              <a:ext cx="81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3153" y="2143"/>
              <a:ext cx="812" cy="325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Rectangle 79"/>
            <p:cNvSpPr>
              <a:spLocks noChangeArrowheads="1"/>
            </p:cNvSpPr>
            <p:nvPr/>
          </p:nvSpPr>
          <p:spPr bwMode="auto">
            <a:xfrm>
              <a:off x="3170" y="2159"/>
              <a:ext cx="779" cy="292"/>
            </a:xfrm>
            <a:prstGeom prst="rect">
              <a:avLst/>
            </a:prstGeom>
            <a:noFill/>
            <a:ln w="6350" cap="rnd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73" name="Picture 8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2272"/>
              <a:ext cx="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8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2272"/>
              <a:ext cx="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3182" y="2468"/>
              <a:ext cx="73" cy="21"/>
            </a:xfrm>
            <a:custGeom>
              <a:avLst/>
              <a:gdLst>
                <a:gd name="T0" fmla="*/ 8 w 73"/>
                <a:gd name="T1" fmla="*/ 21 h 21"/>
                <a:gd name="T2" fmla="*/ 66 w 73"/>
                <a:gd name="T3" fmla="*/ 21 h 21"/>
                <a:gd name="T4" fmla="*/ 73 w 73"/>
                <a:gd name="T5" fmla="*/ 0 h 21"/>
                <a:gd name="T6" fmla="*/ 0 w 73"/>
                <a:gd name="T7" fmla="*/ 0 h 21"/>
                <a:gd name="T8" fmla="*/ 8 w 7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">
                  <a:moveTo>
                    <a:pt x="8" y="21"/>
                  </a:moveTo>
                  <a:lnTo>
                    <a:pt x="66" y="21"/>
                  </a:lnTo>
                  <a:lnTo>
                    <a:pt x="73" y="0"/>
                  </a:lnTo>
                  <a:lnTo>
                    <a:pt x="0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3182" y="2468"/>
              <a:ext cx="73" cy="21"/>
            </a:xfrm>
            <a:custGeom>
              <a:avLst/>
              <a:gdLst>
                <a:gd name="T0" fmla="*/ 8 w 73"/>
                <a:gd name="T1" fmla="*/ 21 h 21"/>
                <a:gd name="T2" fmla="*/ 66 w 73"/>
                <a:gd name="T3" fmla="*/ 21 h 21"/>
                <a:gd name="T4" fmla="*/ 73 w 73"/>
                <a:gd name="T5" fmla="*/ 0 h 21"/>
                <a:gd name="T6" fmla="*/ 0 w 73"/>
                <a:gd name="T7" fmla="*/ 0 h 21"/>
                <a:gd name="T8" fmla="*/ 8 w 7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">
                  <a:moveTo>
                    <a:pt x="8" y="21"/>
                  </a:moveTo>
                  <a:lnTo>
                    <a:pt x="66" y="21"/>
                  </a:lnTo>
                  <a:lnTo>
                    <a:pt x="73" y="0"/>
                  </a:lnTo>
                  <a:lnTo>
                    <a:pt x="0" y="0"/>
                  </a:lnTo>
                  <a:lnTo>
                    <a:pt x="8" y="2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3864" y="2468"/>
              <a:ext cx="72" cy="21"/>
            </a:xfrm>
            <a:custGeom>
              <a:avLst/>
              <a:gdLst>
                <a:gd name="T0" fmla="*/ 7 w 72"/>
                <a:gd name="T1" fmla="*/ 21 h 21"/>
                <a:gd name="T2" fmla="*/ 65 w 72"/>
                <a:gd name="T3" fmla="*/ 21 h 21"/>
                <a:gd name="T4" fmla="*/ 72 w 72"/>
                <a:gd name="T5" fmla="*/ 0 h 21"/>
                <a:gd name="T6" fmla="*/ 0 w 72"/>
                <a:gd name="T7" fmla="*/ 0 h 21"/>
                <a:gd name="T8" fmla="*/ 7 w 7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">
                  <a:moveTo>
                    <a:pt x="7" y="21"/>
                  </a:moveTo>
                  <a:lnTo>
                    <a:pt x="65" y="21"/>
                  </a:lnTo>
                  <a:lnTo>
                    <a:pt x="72" y="0"/>
                  </a:lnTo>
                  <a:lnTo>
                    <a:pt x="0" y="0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3864" y="2468"/>
              <a:ext cx="72" cy="21"/>
            </a:xfrm>
            <a:custGeom>
              <a:avLst/>
              <a:gdLst>
                <a:gd name="T0" fmla="*/ 7 w 72"/>
                <a:gd name="T1" fmla="*/ 21 h 21"/>
                <a:gd name="T2" fmla="*/ 65 w 72"/>
                <a:gd name="T3" fmla="*/ 21 h 21"/>
                <a:gd name="T4" fmla="*/ 72 w 72"/>
                <a:gd name="T5" fmla="*/ 0 h 21"/>
                <a:gd name="T6" fmla="*/ 0 w 72"/>
                <a:gd name="T7" fmla="*/ 0 h 21"/>
                <a:gd name="T8" fmla="*/ 7 w 7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">
                  <a:moveTo>
                    <a:pt x="7" y="21"/>
                  </a:moveTo>
                  <a:lnTo>
                    <a:pt x="65" y="21"/>
                  </a:lnTo>
                  <a:lnTo>
                    <a:pt x="72" y="0"/>
                  </a:lnTo>
                  <a:lnTo>
                    <a:pt x="0" y="0"/>
                  </a:lnTo>
                  <a:lnTo>
                    <a:pt x="7" y="2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Rectangle 86"/>
            <p:cNvSpPr>
              <a:spLocks noChangeArrowheads="1"/>
            </p:cNvSpPr>
            <p:nvPr/>
          </p:nvSpPr>
          <p:spPr bwMode="auto">
            <a:xfrm>
              <a:off x="3401" y="2488"/>
              <a:ext cx="3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Tachyon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2526" y="2239"/>
              <a:ext cx="624" cy="276"/>
            </a:xfrm>
            <a:custGeom>
              <a:avLst/>
              <a:gdLst>
                <a:gd name="T0" fmla="*/ 0 w 2275"/>
                <a:gd name="T1" fmla="*/ 1007 h 1007"/>
                <a:gd name="T2" fmla="*/ 259 w 2275"/>
                <a:gd name="T3" fmla="*/ 1007 h 1007"/>
                <a:gd name="T4" fmla="*/ 848 w 2275"/>
                <a:gd name="T5" fmla="*/ 417 h 1007"/>
                <a:gd name="T6" fmla="*/ 848 w 2275"/>
                <a:gd name="T7" fmla="*/ 417 h 1007"/>
                <a:gd name="T8" fmla="*/ 1891 w 2275"/>
                <a:gd name="T9" fmla="*/ 417 h 1007"/>
                <a:gd name="T10" fmla="*/ 1891 w 2275"/>
                <a:gd name="T11" fmla="*/ 576 h 1007"/>
                <a:gd name="T12" fmla="*/ 2275 w 2275"/>
                <a:gd name="T13" fmla="*/ 288 h 1007"/>
                <a:gd name="T14" fmla="*/ 1891 w 2275"/>
                <a:gd name="T15" fmla="*/ 0 h 1007"/>
                <a:gd name="T16" fmla="*/ 1891 w 2275"/>
                <a:gd name="T17" fmla="*/ 159 h 1007"/>
                <a:gd name="T18" fmla="*/ 848 w 2275"/>
                <a:gd name="T19" fmla="*/ 159 h 1007"/>
                <a:gd name="T20" fmla="*/ 0 w 2275"/>
                <a:gd name="T21" fmla="*/ 1006 h 1007"/>
                <a:gd name="T22" fmla="*/ 0 w 2275"/>
                <a:gd name="T2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5" h="1007">
                  <a:moveTo>
                    <a:pt x="0" y="1007"/>
                  </a:moveTo>
                  <a:lnTo>
                    <a:pt x="259" y="1007"/>
                  </a:lnTo>
                  <a:cubicBezTo>
                    <a:pt x="259" y="681"/>
                    <a:pt x="522" y="418"/>
                    <a:pt x="848" y="417"/>
                  </a:cubicBezTo>
                  <a:cubicBezTo>
                    <a:pt x="848" y="417"/>
                    <a:pt x="848" y="417"/>
                    <a:pt x="848" y="417"/>
                  </a:cubicBezTo>
                  <a:lnTo>
                    <a:pt x="1891" y="417"/>
                  </a:lnTo>
                  <a:lnTo>
                    <a:pt x="1891" y="576"/>
                  </a:lnTo>
                  <a:lnTo>
                    <a:pt x="2275" y="288"/>
                  </a:lnTo>
                  <a:lnTo>
                    <a:pt x="1891" y="0"/>
                  </a:lnTo>
                  <a:lnTo>
                    <a:pt x="1891" y="159"/>
                  </a:lnTo>
                  <a:lnTo>
                    <a:pt x="848" y="159"/>
                  </a:lnTo>
                  <a:cubicBezTo>
                    <a:pt x="380" y="159"/>
                    <a:pt x="1" y="538"/>
                    <a:pt x="0" y="1006"/>
                  </a:cubicBezTo>
                  <a:cubicBezTo>
                    <a:pt x="0" y="1006"/>
                    <a:pt x="0" y="1007"/>
                    <a:pt x="0" y="1007"/>
                  </a:cubicBezTo>
                  <a:close/>
                </a:path>
              </a:pathLst>
            </a:custGeom>
            <a:solidFill>
              <a:srgbClr val="73AE4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526" y="2239"/>
              <a:ext cx="624" cy="276"/>
            </a:xfrm>
            <a:custGeom>
              <a:avLst/>
              <a:gdLst>
                <a:gd name="T0" fmla="*/ 0 w 2275"/>
                <a:gd name="T1" fmla="*/ 1007 h 1007"/>
                <a:gd name="T2" fmla="*/ 259 w 2275"/>
                <a:gd name="T3" fmla="*/ 1007 h 1007"/>
                <a:gd name="T4" fmla="*/ 848 w 2275"/>
                <a:gd name="T5" fmla="*/ 417 h 1007"/>
                <a:gd name="T6" fmla="*/ 848 w 2275"/>
                <a:gd name="T7" fmla="*/ 417 h 1007"/>
                <a:gd name="T8" fmla="*/ 1891 w 2275"/>
                <a:gd name="T9" fmla="*/ 417 h 1007"/>
                <a:gd name="T10" fmla="*/ 1891 w 2275"/>
                <a:gd name="T11" fmla="*/ 576 h 1007"/>
                <a:gd name="T12" fmla="*/ 2275 w 2275"/>
                <a:gd name="T13" fmla="*/ 288 h 1007"/>
                <a:gd name="T14" fmla="*/ 1891 w 2275"/>
                <a:gd name="T15" fmla="*/ 0 h 1007"/>
                <a:gd name="T16" fmla="*/ 1891 w 2275"/>
                <a:gd name="T17" fmla="*/ 159 h 1007"/>
                <a:gd name="T18" fmla="*/ 848 w 2275"/>
                <a:gd name="T19" fmla="*/ 159 h 1007"/>
                <a:gd name="T20" fmla="*/ 0 w 2275"/>
                <a:gd name="T21" fmla="*/ 1006 h 1007"/>
                <a:gd name="T22" fmla="*/ 0 w 2275"/>
                <a:gd name="T2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5" h="1007">
                  <a:moveTo>
                    <a:pt x="0" y="1007"/>
                  </a:moveTo>
                  <a:lnTo>
                    <a:pt x="259" y="1007"/>
                  </a:lnTo>
                  <a:cubicBezTo>
                    <a:pt x="259" y="681"/>
                    <a:pt x="522" y="418"/>
                    <a:pt x="848" y="417"/>
                  </a:cubicBezTo>
                  <a:cubicBezTo>
                    <a:pt x="848" y="417"/>
                    <a:pt x="848" y="417"/>
                    <a:pt x="848" y="417"/>
                  </a:cubicBezTo>
                  <a:lnTo>
                    <a:pt x="1891" y="417"/>
                  </a:lnTo>
                  <a:lnTo>
                    <a:pt x="1891" y="576"/>
                  </a:lnTo>
                  <a:lnTo>
                    <a:pt x="2275" y="288"/>
                  </a:lnTo>
                  <a:lnTo>
                    <a:pt x="1891" y="0"/>
                  </a:lnTo>
                  <a:lnTo>
                    <a:pt x="1891" y="159"/>
                  </a:lnTo>
                  <a:lnTo>
                    <a:pt x="848" y="159"/>
                  </a:lnTo>
                  <a:cubicBezTo>
                    <a:pt x="380" y="159"/>
                    <a:pt x="1" y="538"/>
                    <a:pt x="0" y="1006"/>
                  </a:cubicBezTo>
                  <a:cubicBezTo>
                    <a:pt x="0" y="1006"/>
                    <a:pt x="0" y="1007"/>
                    <a:pt x="0" y="1007"/>
                  </a:cubicBezTo>
                  <a:close/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3307" y="3066"/>
              <a:ext cx="816" cy="141"/>
            </a:xfrm>
            <a:custGeom>
              <a:avLst/>
              <a:gdLst>
                <a:gd name="T0" fmla="*/ 0 w 816"/>
                <a:gd name="T1" fmla="*/ 69 h 141"/>
                <a:gd name="T2" fmla="*/ 72 w 816"/>
                <a:gd name="T3" fmla="*/ 0 h 141"/>
                <a:gd name="T4" fmla="*/ 71 w 816"/>
                <a:gd name="T5" fmla="*/ 35 h 141"/>
                <a:gd name="T6" fmla="*/ 816 w 816"/>
                <a:gd name="T7" fmla="*/ 47 h 141"/>
                <a:gd name="T8" fmla="*/ 815 w 816"/>
                <a:gd name="T9" fmla="*/ 118 h 141"/>
                <a:gd name="T10" fmla="*/ 70 w 816"/>
                <a:gd name="T11" fmla="*/ 106 h 141"/>
                <a:gd name="T12" fmla="*/ 69 w 816"/>
                <a:gd name="T13" fmla="*/ 141 h 141"/>
                <a:gd name="T14" fmla="*/ 0 w 816"/>
                <a:gd name="T15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141">
                  <a:moveTo>
                    <a:pt x="0" y="69"/>
                  </a:moveTo>
                  <a:lnTo>
                    <a:pt x="72" y="0"/>
                  </a:lnTo>
                  <a:lnTo>
                    <a:pt x="71" y="35"/>
                  </a:lnTo>
                  <a:lnTo>
                    <a:pt x="816" y="47"/>
                  </a:lnTo>
                  <a:lnTo>
                    <a:pt x="815" y="118"/>
                  </a:lnTo>
                  <a:lnTo>
                    <a:pt x="70" y="106"/>
                  </a:lnTo>
                  <a:lnTo>
                    <a:pt x="69" y="14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3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3307" y="3066"/>
              <a:ext cx="816" cy="141"/>
            </a:xfrm>
            <a:custGeom>
              <a:avLst/>
              <a:gdLst>
                <a:gd name="T0" fmla="*/ 0 w 816"/>
                <a:gd name="T1" fmla="*/ 69 h 141"/>
                <a:gd name="T2" fmla="*/ 72 w 816"/>
                <a:gd name="T3" fmla="*/ 0 h 141"/>
                <a:gd name="T4" fmla="*/ 71 w 816"/>
                <a:gd name="T5" fmla="*/ 35 h 141"/>
                <a:gd name="T6" fmla="*/ 816 w 816"/>
                <a:gd name="T7" fmla="*/ 47 h 141"/>
                <a:gd name="T8" fmla="*/ 815 w 816"/>
                <a:gd name="T9" fmla="*/ 118 h 141"/>
                <a:gd name="T10" fmla="*/ 70 w 816"/>
                <a:gd name="T11" fmla="*/ 106 h 141"/>
                <a:gd name="T12" fmla="*/ 69 w 816"/>
                <a:gd name="T13" fmla="*/ 141 h 141"/>
                <a:gd name="T14" fmla="*/ 0 w 816"/>
                <a:gd name="T15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141">
                  <a:moveTo>
                    <a:pt x="0" y="69"/>
                  </a:moveTo>
                  <a:lnTo>
                    <a:pt x="72" y="0"/>
                  </a:lnTo>
                  <a:lnTo>
                    <a:pt x="71" y="35"/>
                  </a:lnTo>
                  <a:lnTo>
                    <a:pt x="816" y="47"/>
                  </a:lnTo>
                  <a:lnTo>
                    <a:pt x="815" y="118"/>
                  </a:lnTo>
                  <a:lnTo>
                    <a:pt x="70" y="106"/>
                  </a:lnTo>
                  <a:lnTo>
                    <a:pt x="69" y="141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3452" y="3100"/>
              <a:ext cx="528" cy="71"/>
            </a:xfrm>
            <a:custGeom>
              <a:avLst/>
              <a:gdLst>
                <a:gd name="T0" fmla="*/ 73 w 1926"/>
                <a:gd name="T1" fmla="*/ 139 h 258"/>
                <a:gd name="T2" fmla="*/ 0 w 1926"/>
                <a:gd name="T3" fmla="*/ 226 h 258"/>
                <a:gd name="T4" fmla="*/ 141 w 1926"/>
                <a:gd name="T5" fmla="*/ 63 h 258"/>
                <a:gd name="T6" fmla="*/ 123 w 1926"/>
                <a:gd name="T7" fmla="*/ 161 h 258"/>
                <a:gd name="T8" fmla="*/ 65 w 1926"/>
                <a:gd name="T9" fmla="*/ 107 h 258"/>
                <a:gd name="T10" fmla="*/ 67 w 1926"/>
                <a:gd name="T11" fmla="*/ 27 h 258"/>
                <a:gd name="T12" fmla="*/ 221 w 1926"/>
                <a:gd name="T13" fmla="*/ 196 h 258"/>
                <a:gd name="T14" fmla="*/ 251 w 1926"/>
                <a:gd name="T15" fmla="*/ 234 h 258"/>
                <a:gd name="T16" fmla="*/ 255 w 1926"/>
                <a:gd name="T17" fmla="*/ 65 h 258"/>
                <a:gd name="T18" fmla="*/ 292 w 1926"/>
                <a:gd name="T19" fmla="*/ 135 h 258"/>
                <a:gd name="T20" fmla="*/ 208 w 1926"/>
                <a:gd name="T21" fmla="*/ 133 h 258"/>
                <a:gd name="T22" fmla="*/ 569 w 1926"/>
                <a:gd name="T23" fmla="*/ 143 h 258"/>
                <a:gd name="T24" fmla="*/ 496 w 1926"/>
                <a:gd name="T25" fmla="*/ 142 h 258"/>
                <a:gd name="T26" fmla="*/ 432 w 1926"/>
                <a:gd name="T27" fmla="*/ 92 h 258"/>
                <a:gd name="T28" fmla="*/ 364 w 1926"/>
                <a:gd name="T29" fmla="*/ 232 h 258"/>
                <a:gd name="T30" fmla="*/ 395 w 1926"/>
                <a:gd name="T31" fmla="*/ 97 h 258"/>
                <a:gd name="T32" fmla="*/ 545 w 1926"/>
                <a:gd name="T33" fmla="*/ 70 h 258"/>
                <a:gd name="T34" fmla="*/ 650 w 1926"/>
                <a:gd name="T35" fmla="*/ 95 h 258"/>
                <a:gd name="T36" fmla="*/ 764 w 1926"/>
                <a:gd name="T37" fmla="*/ 219 h 258"/>
                <a:gd name="T38" fmla="*/ 655 w 1926"/>
                <a:gd name="T39" fmla="*/ 157 h 258"/>
                <a:gd name="T40" fmla="*/ 758 w 1926"/>
                <a:gd name="T41" fmla="*/ 158 h 258"/>
                <a:gd name="T42" fmla="*/ 655 w 1926"/>
                <a:gd name="T43" fmla="*/ 157 h 258"/>
                <a:gd name="T44" fmla="*/ 839 w 1926"/>
                <a:gd name="T45" fmla="*/ 102 h 258"/>
                <a:gd name="T46" fmla="*/ 840 w 1926"/>
                <a:gd name="T47" fmla="*/ 40 h 258"/>
                <a:gd name="T48" fmla="*/ 907 w 1926"/>
                <a:gd name="T49" fmla="*/ 103 h 258"/>
                <a:gd name="T50" fmla="*/ 889 w 1926"/>
                <a:gd name="T51" fmla="*/ 221 h 258"/>
                <a:gd name="T52" fmla="*/ 959 w 1926"/>
                <a:gd name="T53" fmla="*/ 168 h 258"/>
                <a:gd name="T54" fmla="*/ 1060 w 1926"/>
                <a:gd name="T55" fmla="*/ 232 h 258"/>
                <a:gd name="T56" fmla="*/ 953 w 1926"/>
                <a:gd name="T57" fmla="*/ 101 h 258"/>
                <a:gd name="T58" fmla="*/ 1072 w 1926"/>
                <a:gd name="T59" fmla="*/ 170 h 258"/>
                <a:gd name="T60" fmla="*/ 976 w 1926"/>
                <a:gd name="T61" fmla="*/ 113 h 258"/>
                <a:gd name="T62" fmla="*/ 1232 w 1926"/>
                <a:gd name="T63" fmla="*/ 46 h 258"/>
                <a:gd name="T64" fmla="*/ 1230 w 1926"/>
                <a:gd name="T65" fmla="*/ 147 h 258"/>
                <a:gd name="T66" fmla="*/ 1319 w 1926"/>
                <a:gd name="T67" fmla="*/ 22 h 258"/>
                <a:gd name="T68" fmla="*/ 1389 w 1926"/>
                <a:gd name="T69" fmla="*/ 215 h 258"/>
                <a:gd name="T70" fmla="*/ 1419 w 1926"/>
                <a:gd name="T71" fmla="*/ 253 h 258"/>
                <a:gd name="T72" fmla="*/ 1423 w 1926"/>
                <a:gd name="T73" fmla="*/ 84 h 258"/>
                <a:gd name="T74" fmla="*/ 1460 w 1926"/>
                <a:gd name="T75" fmla="*/ 154 h 258"/>
                <a:gd name="T76" fmla="*/ 1376 w 1926"/>
                <a:gd name="T77" fmla="*/ 152 h 258"/>
                <a:gd name="T78" fmla="*/ 1541 w 1926"/>
                <a:gd name="T79" fmla="*/ 207 h 258"/>
                <a:gd name="T80" fmla="*/ 1543 w 1926"/>
                <a:gd name="T81" fmla="*/ 90 h 258"/>
                <a:gd name="T82" fmla="*/ 1612 w 1926"/>
                <a:gd name="T83" fmla="*/ 91 h 258"/>
                <a:gd name="T84" fmla="*/ 1575 w 1926"/>
                <a:gd name="T85" fmla="*/ 225 h 258"/>
                <a:gd name="T86" fmla="*/ 1755 w 1926"/>
                <a:gd name="T87" fmla="*/ 247 h 258"/>
                <a:gd name="T88" fmla="*/ 1658 w 1926"/>
                <a:gd name="T89" fmla="*/ 112 h 258"/>
                <a:gd name="T90" fmla="*/ 1720 w 1926"/>
                <a:gd name="T91" fmla="*/ 113 h 258"/>
                <a:gd name="T92" fmla="*/ 1716 w 1926"/>
                <a:gd name="T93" fmla="*/ 234 h 258"/>
                <a:gd name="T94" fmla="*/ 1895 w 1926"/>
                <a:gd name="T95" fmla="*/ 257 h 258"/>
                <a:gd name="T96" fmla="*/ 1818 w 1926"/>
                <a:gd name="T97" fmla="*/ 164 h 258"/>
                <a:gd name="T98" fmla="*/ 1820 w 1926"/>
                <a:gd name="T99" fmla="*/ 17 h 258"/>
                <a:gd name="T100" fmla="*/ 1925 w 1926"/>
                <a:gd name="T101" fmla="*/ 1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6" h="258">
                  <a:moveTo>
                    <a:pt x="164" y="229"/>
                  </a:moveTo>
                  <a:lnTo>
                    <a:pt x="130" y="228"/>
                  </a:lnTo>
                  <a:lnTo>
                    <a:pt x="94" y="165"/>
                  </a:lnTo>
                  <a:cubicBezTo>
                    <a:pt x="86" y="152"/>
                    <a:pt x="80" y="144"/>
                    <a:pt x="73" y="139"/>
                  </a:cubicBezTo>
                  <a:cubicBezTo>
                    <a:pt x="67" y="135"/>
                    <a:pt x="60" y="132"/>
                    <a:pt x="51" y="132"/>
                  </a:cubicBezTo>
                  <a:lnTo>
                    <a:pt x="30" y="132"/>
                  </a:lnTo>
                  <a:lnTo>
                    <a:pt x="29" y="227"/>
                  </a:lnTo>
                  <a:lnTo>
                    <a:pt x="0" y="226"/>
                  </a:lnTo>
                  <a:lnTo>
                    <a:pt x="3" y="0"/>
                  </a:lnTo>
                  <a:lnTo>
                    <a:pt x="72" y="2"/>
                  </a:lnTo>
                  <a:cubicBezTo>
                    <a:pt x="94" y="2"/>
                    <a:pt x="111" y="7"/>
                    <a:pt x="123" y="18"/>
                  </a:cubicBezTo>
                  <a:cubicBezTo>
                    <a:pt x="136" y="29"/>
                    <a:pt x="142" y="44"/>
                    <a:pt x="141" y="63"/>
                  </a:cubicBezTo>
                  <a:cubicBezTo>
                    <a:pt x="141" y="94"/>
                    <a:pt x="124" y="114"/>
                    <a:pt x="90" y="123"/>
                  </a:cubicBezTo>
                  <a:lnTo>
                    <a:pt x="90" y="124"/>
                  </a:lnTo>
                  <a:cubicBezTo>
                    <a:pt x="96" y="127"/>
                    <a:pt x="102" y="130"/>
                    <a:pt x="106" y="135"/>
                  </a:cubicBezTo>
                  <a:cubicBezTo>
                    <a:pt x="111" y="140"/>
                    <a:pt x="116" y="149"/>
                    <a:pt x="123" y="161"/>
                  </a:cubicBezTo>
                  <a:lnTo>
                    <a:pt x="164" y="229"/>
                  </a:lnTo>
                  <a:close/>
                  <a:moveTo>
                    <a:pt x="32" y="26"/>
                  </a:moveTo>
                  <a:lnTo>
                    <a:pt x="31" y="106"/>
                  </a:lnTo>
                  <a:lnTo>
                    <a:pt x="65" y="107"/>
                  </a:lnTo>
                  <a:cubicBezTo>
                    <a:pt x="78" y="107"/>
                    <a:pt x="89" y="103"/>
                    <a:pt x="98" y="96"/>
                  </a:cubicBezTo>
                  <a:cubicBezTo>
                    <a:pt x="106" y="88"/>
                    <a:pt x="110" y="78"/>
                    <a:pt x="111" y="65"/>
                  </a:cubicBezTo>
                  <a:cubicBezTo>
                    <a:pt x="111" y="53"/>
                    <a:pt x="107" y="44"/>
                    <a:pt x="100" y="37"/>
                  </a:cubicBezTo>
                  <a:cubicBezTo>
                    <a:pt x="92" y="31"/>
                    <a:pt x="81" y="27"/>
                    <a:pt x="67" y="27"/>
                  </a:cubicBezTo>
                  <a:lnTo>
                    <a:pt x="32" y="26"/>
                  </a:lnTo>
                  <a:close/>
                  <a:moveTo>
                    <a:pt x="320" y="158"/>
                  </a:moveTo>
                  <a:lnTo>
                    <a:pt x="208" y="156"/>
                  </a:lnTo>
                  <a:cubicBezTo>
                    <a:pt x="208" y="173"/>
                    <a:pt x="212" y="187"/>
                    <a:pt x="221" y="196"/>
                  </a:cubicBezTo>
                  <a:cubicBezTo>
                    <a:pt x="230" y="206"/>
                    <a:pt x="242" y="211"/>
                    <a:pt x="258" y="211"/>
                  </a:cubicBezTo>
                  <a:cubicBezTo>
                    <a:pt x="276" y="211"/>
                    <a:pt x="293" y="206"/>
                    <a:pt x="308" y="194"/>
                  </a:cubicBezTo>
                  <a:lnTo>
                    <a:pt x="308" y="220"/>
                  </a:lnTo>
                  <a:cubicBezTo>
                    <a:pt x="294" y="230"/>
                    <a:pt x="275" y="235"/>
                    <a:pt x="251" y="234"/>
                  </a:cubicBezTo>
                  <a:cubicBezTo>
                    <a:pt x="228" y="234"/>
                    <a:pt x="210" y="226"/>
                    <a:pt x="197" y="211"/>
                  </a:cubicBezTo>
                  <a:cubicBezTo>
                    <a:pt x="184" y="196"/>
                    <a:pt x="178" y="175"/>
                    <a:pt x="178" y="149"/>
                  </a:cubicBezTo>
                  <a:cubicBezTo>
                    <a:pt x="179" y="125"/>
                    <a:pt x="186" y="104"/>
                    <a:pt x="201" y="88"/>
                  </a:cubicBezTo>
                  <a:cubicBezTo>
                    <a:pt x="215" y="73"/>
                    <a:pt x="233" y="65"/>
                    <a:pt x="255" y="65"/>
                  </a:cubicBezTo>
                  <a:cubicBezTo>
                    <a:pt x="276" y="66"/>
                    <a:pt x="292" y="73"/>
                    <a:pt x="304" y="86"/>
                  </a:cubicBezTo>
                  <a:cubicBezTo>
                    <a:pt x="315" y="100"/>
                    <a:pt x="321" y="119"/>
                    <a:pt x="321" y="144"/>
                  </a:cubicBezTo>
                  <a:lnTo>
                    <a:pt x="320" y="158"/>
                  </a:lnTo>
                  <a:close/>
                  <a:moveTo>
                    <a:pt x="292" y="135"/>
                  </a:moveTo>
                  <a:cubicBezTo>
                    <a:pt x="292" y="120"/>
                    <a:pt x="289" y="109"/>
                    <a:pt x="282" y="101"/>
                  </a:cubicBezTo>
                  <a:cubicBezTo>
                    <a:pt x="276" y="93"/>
                    <a:pt x="266" y="89"/>
                    <a:pt x="254" y="88"/>
                  </a:cubicBezTo>
                  <a:cubicBezTo>
                    <a:pt x="243" y="88"/>
                    <a:pt x="233" y="92"/>
                    <a:pt x="224" y="101"/>
                  </a:cubicBezTo>
                  <a:cubicBezTo>
                    <a:pt x="216" y="109"/>
                    <a:pt x="210" y="120"/>
                    <a:pt x="208" y="133"/>
                  </a:cubicBezTo>
                  <a:lnTo>
                    <a:pt x="292" y="135"/>
                  </a:lnTo>
                  <a:close/>
                  <a:moveTo>
                    <a:pt x="596" y="236"/>
                  </a:moveTo>
                  <a:lnTo>
                    <a:pt x="567" y="235"/>
                  </a:lnTo>
                  <a:lnTo>
                    <a:pt x="569" y="143"/>
                  </a:lnTo>
                  <a:cubicBezTo>
                    <a:pt x="569" y="125"/>
                    <a:pt x="567" y="113"/>
                    <a:pt x="561" y="105"/>
                  </a:cubicBezTo>
                  <a:cubicBezTo>
                    <a:pt x="556" y="98"/>
                    <a:pt x="547" y="94"/>
                    <a:pt x="535" y="93"/>
                  </a:cubicBezTo>
                  <a:cubicBezTo>
                    <a:pt x="524" y="93"/>
                    <a:pt x="515" y="98"/>
                    <a:pt x="507" y="108"/>
                  </a:cubicBezTo>
                  <a:cubicBezTo>
                    <a:pt x="500" y="117"/>
                    <a:pt x="496" y="129"/>
                    <a:pt x="496" y="142"/>
                  </a:cubicBezTo>
                  <a:lnTo>
                    <a:pt x="494" y="234"/>
                  </a:lnTo>
                  <a:lnTo>
                    <a:pt x="466" y="234"/>
                  </a:lnTo>
                  <a:lnTo>
                    <a:pt x="467" y="138"/>
                  </a:lnTo>
                  <a:cubicBezTo>
                    <a:pt x="468" y="108"/>
                    <a:pt x="456" y="92"/>
                    <a:pt x="432" y="92"/>
                  </a:cubicBezTo>
                  <a:cubicBezTo>
                    <a:pt x="422" y="92"/>
                    <a:pt x="413" y="96"/>
                    <a:pt x="405" y="105"/>
                  </a:cubicBezTo>
                  <a:cubicBezTo>
                    <a:pt x="398" y="115"/>
                    <a:pt x="394" y="126"/>
                    <a:pt x="394" y="141"/>
                  </a:cubicBezTo>
                  <a:lnTo>
                    <a:pt x="392" y="233"/>
                  </a:lnTo>
                  <a:lnTo>
                    <a:pt x="364" y="232"/>
                  </a:lnTo>
                  <a:lnTo>
                    <a:pt x="366" y="71"/>
                  </a:lnTo>
                  <a:lnTo>
                    <a:pt x="395" y="71"/>
                  </a:lnTo>
                  <a:lnTo>
                    <a:pt x="395" y="97"/>
                  </a:lnTo>
                  <a:lnTo>
                    <a:pt x="395" y="97"/>
                  </a:lnTo>
                  <a:cubicBezTo>
                    <a:pt x="407" y="78"/>
                    <a:pt x="424" y="68"/>
                    <a:pt x="446" y="68"/>
                  </a:cubicBezTo>
                  <a:cubicBezTo>
                    <a:pt x="457" y="69"/>
                    <a:pt x="466" y="72"/>
                    <a:pt x="474" y="78"/>
                  </a:cubicBezTo>
                  <a:cubicBezTo>
                    <a:pt x="483" y="84"/>
                    <a:pt x="488" y="92"/>
                    <a:pt x="491" y="102"/>
                  </a:cubicBezTo>
                  <a:cubicBezTo>
                    <a:pt x="504" y="80"/>
                    <a:pt x="522" y="70"/>
                    <a:pt x="545" y="70"/>
                  </a:cubicBezTo>
                  <a:cubicBezTo>
                    <a:pt x="581" y="71"/>
                    <a:pt x="598" y="93"/>
                    <a:pt x="598" y="136"/>
                  </a:cubicBezTo>
                  <a:lnTo>
                    <a:pt x="596" y="236"/>
                  </a:lnTo>
                  <a:close/>
                  <a:moveTo>
                    <a:pt x="626" y="157"/>
                  </a:moveTo>
                  <a:cubicBezTo>
                    <a:pt x="627" y="131"/>
                    <a:pt x="635" y="110"/>
                    <a:pt x="650" y="95"/>
                  </a:cubicBezTo>
                  <a:cubicBezTo>
                    <a:pt x="665" y="80"/>
                    <a:pt x="685" y="72"/>
                    <a:pt x="711" y="73"/>
                  </a:cubicBezTo>
                  <a:cubicBezTo>
                    <a:pt x="735" y="73"/>
                    <a:pt x="754" y="81"/>
                    <a:pt x="767" y="96"/>
                  </a:cubicBezTo>
                  <a:cubicBezTo>
                    <a:pt x="781" y="111"/>
                    <a:pt x="787" y="131"/>
                    <a:pt x="787" y="158"/>
                  </a:cubicBezTo>
                  <a:cubicBezTo>
                    <a:pt x="786" y="183"/>
                    <a:pt x="779" y="203"/>
                    <a:pt x="764" y="219"/>
                  </a:cubicBezTo>
                  <a:cubicBezTo>
                    <a:pt x="749" y="234"/>
                    <a:pt x="729" y="242"/>
                    <a:pt x="704" y="241"/>
                  </a:cubicBezTo>
                  <a:cubicBezTo>
                    <a:pt x="680" y="241"/>
                    <a:pt x="661" y="233"/>
                    <a:pt x="647" y="218"/>
                  </a:cubicBezTo>
                  <a:cubicBezTo>
                    <a:pt x="633" y="202"/>
                    <a:pt x="626" y="182"/>
                    <a:pt x="626" y="157"/>
                  </a:cubicBezTo>
                  <a:close/>
                  <a:moveTo>
                    <a:pt x="655" y="157"/>
                  </a:moveTo>
                  <a:cubicBezTo>
                    <a:pt x="655" y="176"/>
                    <a:pt x="660" y="190"/>
                    <a:pt x="669" y="201"/>
                  </a:cubicBezTo>
                  <a:cubicBezTo>
                    <a:pt x="678" y="212"/>
                    <a:pt x="691" y="218"/>
                    <a:pt x="706" y="218"/>
                  </a:cubicBezTo>
                  <a:cubicBezTo>
                    <a:pt x="723" y="218"/>
                    <a:pt x="735" y="213"/>
                    <a:pt x="744" y="203"/>
                  </a:cubicBezTo>
                  <a:cubicBezTo>
                    <a:pt x="753" y="192"/>
                    <a:pt x="757" y="178"/>
                    <a:pt x="758" y="158"/>
                  </a:cubicBezTo>
                  <a:cubicBezTo>
                    <a:pt x="758" y="138"/>
                    <a:pt x="754" y="123"/>
                    <a:pt x="745" y="113"/>
                  </a:cubicBezTo>
                  <a:cubicBezTo>
                    <a:pt x="737" y="102"/>
                    <a:pt x="725" y="96"/>
                    <a:pt x="708" y="96"/>
                  </a:cubicBezTo>
                  <a:cubicBezTo>
                    <a:pt x="692" y="96"/>
                    <a:pt x="680" y="101"/>
                    <a:pt x="670" y="112"/>
                  </a:cubicBezTo>
                  <a:cubicBezTo>
                    <a:pt x="661" y="123"/>
                    <a:pt x="656" y="138"/>
                    <a:pt x="655" y="157"/>
                  </a:cubicBezTo>
                  <a:close/>
                  <a:moveTo>
                    <a:pt x="905" y="239"/>
                  </a:moveTo>
                  <a:cubicBezTo>
                    <a:pt x="899" y="243"/>
                    <a:pt x="891" y="244"/>
                    <a:pt x="880" y="244"/>
                  </a:cubicBezTo>
                  <a:cubicBezTo>
                    <a:pt x="851" y="244"/>
                    <a:pt x="837" y="227"/>
                    <a:pt x="837" y="195"/>
                  </a:cubicBezTo>
                  <a:lnTo>
                    <a:pt x="839" y="102"/>
                  </a:lnTo>
                  <a:lnTo>
                    <a:pt x="811" y="102"/>
                  </a:lnTo>
                  <a:lnTo>
                    <a:pt x="812" y="78"/>
                  </a:lnTo>
                  <a:lnTo>
                    <a:pt x="839" y="79"/>
                  </a:lnTo>
                  <a:lnTo>
                    <a:pt x="840" y="40"/>
                  </a:lnTo>
                  <a:lnTo>
                    <a:pt x="869" y="31"/>
                  </a:lnTo>
                  <a:lnTo>
                    <a:pt x="868" y="79"/>
                  </a:lnTo>
                  <a:lnTo>
                    <a:pt x="908" y="80"/>
                  </a:lnTo>
                  <a:lnTo>
                    <a:pt x="907" y="103"/>
                  </a:lnTo>
                  <a:lnTo>
                    <a:pt x="867" y="103"/>
                  </a:lnTo>
                  <a:lnTo>
                    <a:pt x="866" y="191"/>
                  </a:lnTo>
                  <a:cubicBezTo>
                    <a:pt x="866" y="201"/>
                    <a:pt x="867" y="209"/>
                    <a:pt x="871" y="213"/>
                  </a:cubicBezTo>
                  <a:cubicBezTo>
                    <a:pt x="874" y="218"/>
                    <a:pt x="880" y="220"/>
                    <a:pt x="889" y="221"/>
                  </a:cubicBezTo>
                  <a:cubicBezTo>
                    <a:pt x="895" y="221"/>
                    <a:pt x="901" y="219"/>
                    <a:pt x="906" y="216"/>
                  </a:cubicBezTo>
                  <a:lnTo>
                    <a:pt x="905" y="239"/>
                  </a:lnTo>
                  <a:close/>
                  <a:moveTo>
                    <a:pt x="1072" y="170"/>
                  </a:moveTo>
                  <a:lnTo>
                    <a:pt x="959" y="168"/>
                  </a:lnTo>
                  <a:cubicBezTo>
                    <a:pt x="960" y="186"/>
                    <a:pt x="964" y="199"/>
                    <a:pt x="973" y="209"/>
                  </a:cubicBezTo>
                  <a:cubicBezTo>
                    <a:pt x="982" y="218"/>
                    <a:pt x="994" y="223"/>
                    <a:pt x="1010" y="223"/>
                  </a:cubicBezTo>
                  <a:cubicBezTo>
                    <a:pt x="1028" y="223"/>
                    <a:pt x="1045" y="218"/>
                    <a:pt x="1060" y="207"/>
                  </a:cubicBezTo>
                  <a:lnTo>
                    <a:pt x="1060" y="232"/>
                  </a:lnTo>
                  <a:cubicBezTo>
                    <a:pt x="1045" y="242"/>
                    <a:pt x="1027" y="247"/>
                    <a:pt x="1003" y="246"/>
                  </a:cubicBezTo>
                  <a:cubicBezTo>
                    <a:pt x="980" y="246"/>
                    <a:pt x="962" y="238"/>
                    <a:pt x="949" y="223"/>
                  </a:cubicBezTo>
                  <a:cubicBezTo>
                    <a:pt x="936" y="208"/>
                    <a:pt x="930" y="188"/>
                    <a:pt x="930" y="161"/>
                  </a:cubicBezTo>
                  <a:cubicBezTo>
                    <a:pt x="931" y="137"/>
                    <a:pt x="938" y="116"/>
                    <a:pt x="953" y="101"/>
                  </a:cubicBezTo>
                  <a:cubicBezTo>
                    <a:pt x="967" y="85"/>
                    <a:pt x="985" y="77"/>
                    <a:pt x="1007" y="77"/>
                  </a:cubicBezTo>
                  <a:cubicBezTo>
                    <a:pt x="1028" y="78"/>
                    <a:pt x="1044" y="85"/>
                    <a:pt x="1056" y="99"/>
                  </a:cubicBezTo>
                  <a:cubicBezTo>
                    <a:pt x="1067" y="112"/>
                    <a:pt x="1073" y="131"/>
                    <a:pt x="1073" y="156"/>
                  </a:cubicBezTo>
                  <a:lnTo>
                    <a:pt x="1072" y="170"/>
                  </a:lnTo>
                  <a:close/>
                  <a:moveTo>
                    <a:pt x="1044" y="147"/>
                  </a:moveTo>
                  <a:cubicBezTo>
                    <a:pt x="1044" y="132"/>
                    <a:pt x="1041" y="121"/>
                    <a:pt x="1034" y="113"/>
                  </a:cubicBezTo>
                  <a:cubicBezTo>
                    <a:pt x="1028" y="105"/>
                    <a:pt x="1018" y="101"/>
                    <a:pt x="1006" y="100"/>
                  </a:cubicBezTo>
                  <a:cubicBezTo>
                    <a:pt x="994" y="100"/>
                    <a:pt x="985" y="104"/>
                    <a:pt x="976" y="113"/>
                  </a:cubicBezTo>
                  <a:cubicBezTo>
                    <a:pt x="968" y="121"/>
                    <a:pt x="962" y="132"/>
                    <a:pt x="960" y="146"/>
                  </a:cubicBezTo>
                  <a:lnTo>
                    <a:pt x="1044" y="147"/>
                  </a:lnTo>
                  <a:close/>
                  <a:moveTo>
                    <a:pt x="1319" y="48"/>
                  </a:moveTo>
                  <a:lnTo>
                    <a:pt x="1232" y="46"/>
                  </a:lnTo>
                  <a:lnTo>
                    <a:pt x="1231" y="122"/>
                  </a:lnTo>
                  <a:lnTo>
                    <a:pt x="1311" y="123"/>
                  </a:lnTo>
                  <a:lnTo>
                    <a:pt x="1311" y="149"/>
                  </a:lnTo>
                  <a:lnTo>
                    <a:pt x="1230" y="147"/>
                  </a:lnTo>
                  <a:lnTo>
                    <a:pt x="1229" y="246"/>
                  </a:lnTo>
                  <a:lnTo>
                    <a:pt x="1199" y="246"/>
                  </a:lnTo>
                  <a:lnTo>
                    <a:pt x="1203" y="20"/>
                  </a:lnTo>
                  <a:lnTo>
                    <a:pt x="1319" y="22"/>
                  </a:lnTo>
                  <a:lnTo>
                    <a:pt x="1319" y="48"/>
                  </a:lnTo>
                  <a:close/>
                  <a:moveTo>
                    <a:pt x="1488" y="177"/>
                  </a:moveTo>
                  <a:lnTo>
                    <a:pt x="1375" y="175"/>
                  </a:lnTo>
                  <a:cubicBezTo>
                    <a:pt x="1376" y="192"/>
                    <a:pt x="1380" y="206"/>
                    <a:pt x="1389" y="215"/>
                  </a:cubicBezTo>
                  <a:cubicBezTo>
                    <a:pt x="1398" y="225"/>
                    <a:pt x="1410" y="230"/>
                    <a:pt x="1426" y="230"/>
                  </a:cubicBezTo>
                  <a:cubicBezTo>
                    <a:pt x="1444" y="230"/>
                    <a:pt x="1461" y="225"/>
                    <a:pt x="1476" y="213"/>
                  </a:cubicBezTo>
                  <a:lnTo>
                    <a:pt x="1476" y="239"/>
                  </a:lnTo>
                  <a:cubicBezTo>
                    <a:pt x="1461" y="249"/>
                    <a:pt x="1443" y="253"/>
                    <a:pt x="1419" y="253"/>
                  </a:cubicBezTo>
                  <a:cubicBezTo>
                    <a:pt x="1396" y="253"/>
                    <a:pt x="1378" y="245"/>
                    <a:pt x="1365" y="230"/>
                  </a:cubicBezTo>
                  <a:cubicBezTo>
                    <a:pt x="1352" y="215"/>
                    <a:pt x="1346" y="194"/>
                    <a:pt x="1346" y="168"/>
                  </a:cubicBezTo>
                  <a:cubicBezTo>
                    <a:pt x="1347" y="143"/>
                    <a:pt x="1354" y="123"/>
                    <a:pt x="1369" y="107"/>
                  </a:cubicBezTo>
                  <a:cubicBezTo>
                    <a:pt x="1383" y="92"/>
                    <a:pt x="1401" y="84"/>
                    <a:pt x="1423" y="84"/>
                  </a:cubicBezTo>
                  <a:cubicBezTo>
                    <a:pt x="1444" y="84"/>
                    <a:pt x="1460" y="92"/>
                    <a:pt x="1472" y="105"/>
                  </a:cubicBezTo>
                  <a:cubicBezTo>
                    <a:pt x="1483" y="119"/>
                    <a:pt x="1489" y="138"/>
                    <a:pt x="1489" y="162"/>
                  </a:cubicBezTo>
                  <a:lnTo>
                    <a:pt x="1488" y="177"/>
                  </a:lnTo>
                  <a:close/>
                  <a:moveTo>
                    <a:pt x="1460" y="154"/>
                  </a:moveTo>
                  <a:cubicBezTo>
                    <a:pt x="1460" y="139"/>
                    <a:pt x="1457" y="128"/>
                    <a:pt x="1450" y="120"/>
                  </a:cubicBezTo>
                  <a:cubicBezTo>
                    <a:pt x="1444" y="111"/>
                    <a:pt x="1434" y="107"/>
                    <a:pt x="1422" y="107"/>
                  </a:cubicBezTo>
                  <a:cubicBezTo>
                    <a:pt x="1410" y="107"/>
                    <a:pt x="1400" y="111"/>
                    <a:pt x="1392" y="119"/>
                  </a:cubicBezTo>
                  <a:cubicBezTo>
                    <a:pt x="1384" y="128"/>
                    <a:pt x="1378" y="139"/>
                    <a:pt x="1376" y="152"/>
                  </a:cubicBezTo>
                  <a:lnTo>
                    <a:pt x="1460" y="154"/>
                  </a:lnTo>
                  <a:close/>
                  <a:moveTo>
                    <a:pt x="1609" y="251"/>
                  </a:moveTo>
                  <a:cubicBezTo>
                    <a:pt x="1603" y="254"/>
                    <a:pt x="1594" y="255"/>
                    <a:pt x="1584" y="255"/>
                  </a:cubicBezTo>
                  <a:cubicBezTo>
                    <a:pt x="1555" y="255"/>
                    <a:pt x="1541" y="239"/>
                    <a:pt x="1541" y="207"/>
                  </a:cubicBezTo>
                  <a:lnTo>
                    <a:pt x="1543" y="113"/>
                  </a:lnTo>
                  <a:lnTo>
                    <a:pt x="1515" y="113"/>
                  </a:lnTo>
                  <a:lnTo>
                    <a:pt x="1516" y="89"/>
                  </a:lnTo>
                  <a:lnTo>
                    <a:pt x="1543" y="90"/>
                  </a:lnTo>
                  <a:lnTo>
                    <a:pt x="1544" y="51"/>
                  </a:lnTo>
                  <a:lnTo>
                    <a:pt x="1572" y="42"/>
                  </a:lnTo>
                  <a:lnTo>
                    <a:pt x="1572" y="90"/>
                  </a:lnTo>
                  <a:lnTo>
                    <a:pt x="1612" y="91"/>
                  </a:lnTo>
                  <a:lnTo>
                    <a:pt x="1611" y="115"/>
                  </a:lnTo>
                  <a:lnTo>
                    <a:pt x="1571" y="114"/>
                  </a:lnTo>
                  <a:lnTo>
                    <a:pt x="1570" y="202"/>
                  </a:lnTo>
                  <a:cubicBezTo>
                    <a:pt x="1570" y="213"/>
                    <a:pt x="1571" y="220"/>
                    <a:pt x="1575" y="225"/>
                  </a:cubicBezTo>
                  <a:cubicBezTo>
                    <a:pt x="1578" y="229"/>
                    <a:pt x="1584" y="232"/>
                    <a:pt x="1593" y="232"/>
                  </a:cubicBezTo>
                  <a:cubicBezTo>
                    <a:pt x="1599" y="232"/>
                    <a:pt x="1605" y="230"/>
                    <a:pt x="1610" y="227"/>
                  </a:cubicBezTo>
                  <a:lnTo>
                    <a:pt x="1609" y="251"/>
                  </a:lnTo>
                  <a:close/>
                  <a:moveTo>
                    <a:pt x="1755" y="247"/>
                  </a:moveTo>
                  <a:cubicBezTo>
                    <a:pt x="1743" y="254"/>
                    <a:pt x="1728" y="258"/>
                    <a:pt x="1710" y="258"/>
                  </a:cubicBezTo>
                  <a:cubicBezTo>
                    <a:pt x="1687" y="257"/>
                    <a:pt x="1668" y="249"/>
                    <a:pt x="1654" y="234"/>
                  </a:cubicBezTo>
                  <a:cubicBezTo>
                    <a:pt x="1641" y="219"/>
                    <a:pt x="1634" y="200"/>
                    <a:pt x="1634" y="176"/>
                  </a:cubicBezTo>
                  <a:cubicBezTo>
                    <a:pt x="1635" y="149"/>
                    <a:pt x="1643" y="128"/>
                    <a:pt x="1658" y="112"/>
                  </a:cubicBezTo>
                  <a:cubicBezTo>
                    <a:pt x="1674" y="96"/>
                    <a:pt x="1694" y="89"/>
                    <a:pt x="1720" y="89"/>
                  </a:cubicBezTo>
                  <a:cubicBezTo>
                    <a:pt x="1735" y="89"/>
                    <a:pt x="1747" y="92"/>
                    <a:pt x="1758" y="97"/>
                  </a:cubicBezTo>
                  <a:lnTo>
                    <a:pt x="1757" y="126"/>
                  </a:lnTo>
                  <a:cubicBezTo>
                    <a:pt x="1746" y="117"/>
                    <a:pt x="1734" y="113"/>
                    <a:pt x="1720" y="113"/>
                  </a:cubicBezTo>
                  <a:cubicBezTo>
                    <a:pt x="1703" y="112"/>
                    <a:pt x="1690" y="118"/>
                    <a:pt x="1679" y="129"/>
                  </a:cubicBezTo>
                  <a:cubicBezTo>
                    <a:pt x="1669" y="140"/>
                    <a:pt x="1664" y="155"/>
                    <a:pt x="1663" y="174"/>
                  </a:cubicBezTo>
                  <a:cubicBezTo>
                    <a:pt x="1663" y="192"/>
                    <a:pt x="1668" y="207"/>
                    <a:pt x="1677" y="218"/>
                  </a:cubicBezTo>
                  <a:cubicBezTo>
                    <a:pt x="1687" y="228"/>
                    <a:pt x="1700" y="234"/>
                    <a:pt x="1716" y="234"/>
                  </a:cubicBezTo>
                  <a:cubicBezTo>
                    <a:pt x="1730" y="234"/>
                    <a:pt x="1743" y="230"/>
                    <a:pt x="1756" y="221"/>
                  </a:cubicBezTo>
                  <a:lnTo>
                    <a:pt x="1755" y="247"/>
                  </a:lnTo>
                  <a:close/>
                  <a:moveTo>
                    <a:pt x="1924" y="257"/>
                  </a:moveTo>
                  <a:lnTo>
                    <a:pt x="1895" y="257"/>
                  </a:lnTo>
                  <a:lnTo>
                    <a:pt x="1897" y="164"/>
                  </a:lnTo>
                  <a:cubicBezTo>
                    <a:pt x="1897" y="132"/>
                    <a:pt x="1886" y="115"/>
                    <a:pt x="1862" y="115"/>
                  </a:cubicBezTo>
                  <a:cubicBezTo>
                    <a:pt x="1849" y="115"/>
                    <a:pt x="1839" y="119"/>
                    <a:pt x="1831" y="129"/>
                  </a:cubicBezTo>
                  <a:cubicBezTo>
                    <a:pt x="1822" y="138"/>
                    <a:pt x="1818" y="150"/>
                    <a:pt x="1818" y="164"/>
                  </a:cubicBezTo>
                  <a:lnTo>
                    <a:pt x="1816" y="256"/>
                  </a:lnTo>
                  <a:lnTo>
                    <a:pt x="1788" y="255"/>
                  </a:lnTo>
                  <a:lnTo>
                    <a:pt x="1792" y="16"/>
                  </a:lnTo>
                  <a:lnTo>
                    <a:pt x="1820" y="17"/>
                  </a:lnTo>
                  <a:lnTo>
                    <a:pt x="1818" y="121"/>
                  </a:lnTo>
                  <a:lnTo>
                    <a:pt x="1819" y="121"/>
                  </a:lnTo>
                  <a:cubicBezTo>
                    <a:pt x="1832" y="101"/>
                    <a:pt x="1849" y="91"/>
                    <a:pt x="1872" y="91"/>
                  </a:cubicBezTo>
                  <a:cubicBezTo>
                    <a:pt x="1908" y="92"/>
                    <a:pt x="1926" y="114"/>
                    <a:pt x="1925" y="158"/>
                  </a:cubicBezTo>
                  <a:lnTo>
                    <a:pt x="1924" y="2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2"/>
            <p:cNvSpPr>
              <a:spLocks noChangeArrowheads="1"/>
            </p:cNvSpPr>
            <p:nvPr/>
          </p:nvSpPr>
          <p:spPr bwMode="auto">
            <a:xfrm>
              <a:off x="2743" y="2346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Cache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93"/>
            <p:cNvSpPr>
              <a:spLocks noChangeArrowheads="1"/>
            </p:cNvSpPr>
            <p:nvPr/>
          </p:nvSpPr>
          <p:spPr bwMode="auto">
            <a:xfrm>
              <a:off x="2776" y="2445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Configuration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580"/>
            <a:ext cx="10515600" cy="4571447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Input </a:t>
            </a:r>
            <a:r>
              <a:rPr lang="en-US" sz="3200" dirty="0">
                <a:solidFill>
                  <a:srgbClr val="0D3896"/>
                </a:solidFill>
              </a:rPr>
              <a:t>data size: </a:t>
            </a:r>
            <a:r>
              <a:rPr lang="en-US" sz="3200" dirty="0" smtClean="0">
                <a:solidFill>
                  <a:srgbClr val="0D3896"/>
                </a:solidFill>
              </a:rPr>
              <a:t>1.2TB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Tachyon</a:t>
            </a:r>
          </a:p>
          <a:p>
            <a:pPr marL="910155" lvl="2" indent="-452955"/>
            <a:r>
              <a:rPr lang="en-US" sz="2800" dirty="0" smtClean="0">
                <a:solidFill>
                  <a:srgbClr val="0D3896"/>
                </a:solidFill>
              </a:rPr>
              <a:t>1 </a:t>
            </a:r>
            <a:r>
              <a:rPr lang="en-US" altLang="zh-CN" sz="2800" dirty="0" smtClean="0">
                <a:solidFill>
                  <a:srgbClr val="0D3896"/>
                </a:solidFill>
              </a:rPr>
              <a:t>tier </a:t>
            </a:r>
            <a:r>
              <a:rPr lang="en-US" sz="2800" dirty="0" smtClean="0">
                <a:solidFill>
                  <a:srgbClr val="0D3896"/>
                </a:solidFill>
              </a:rPr>
              <a:t>with 5</a:t>
            </a:r>
            <a:r>
              <a:rPr lang="en-US" altLang="zh-CN" sz="2800" dirty="0" smtClean="0">
                <a:solidFill>
                  <a:srgbClr val="0D3896"/>
                </a:solidFill>
              </a:rPr>
              <a:t>00GB SSD on each worker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200" dirty="0" smtClean="0">
                <a:solidFill>
                  <a:srgbClr val="0D3896"/>
                </a:solidFill>
              </a:rPr>
              <a:t>Network</a:t>
            </a:r>
            <a:endParaRPr lang="en-US" altLang="zh-CN" sz="32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2400" dirty="0" smtClean="0">
                <a:solidFill>
                  <a:srgbClr val="0D3896"/>
                </a:solidFill>
              </a:rPr>
              <a:t>1 Gb connection </a:t>
            </a:r>
            <a:r>
              <a:rPr lang="en-US" altLang="zh-CN" sz="2400" dirty="0">
                <a:solidFill>
                  <a:srgbClr val="0D3896"/>
                </a:solidFill>
              </a:rPr>
              <a:t>between computation cluster and data service </a:t>
            </a:r>
            <a:r>
              <a:rPr lang="en-US" altLang="zh-CN" sz="2400" dirty="0" smtClean="0">
                <a:solidFill>
                  <a:srgbClr val="0D3896"/>
                </a:solidFill>
              </a:rPr>
              <a:t>cluster</a:t>
            </a:r>
            <a:endParaRPr lang="en-US" altLang="zh-CN" sz="24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2400" dirty="0" smtClean="0">
                <a:solidFill>
                  <a:srgbClr val="0D3896"/>
                </a:solidFill>
              </a:rPr>
              <a:t>10 Gb connection </a:t>
            </a:r>
            <a:r>
              <a:rPr lang="en-US" altLang="zh-CN" sz="2400" dirty="0">
                <a:solidFill>
                  <a:srgbClr val="0D3896"/>
                </a:solidFill>
              </a:rPr>
              <a:t>inside computation </a:t>
            </a:r>
            <a:r>
              <a:rPr lang="en-US" altLang="zh-CN" sz="2400" dirty="0" smtClean="0">
                <a:solidFill>
                  <a:srgbClr val="0D3896"/>
                </a:solidFill>
              </a:rPr>
              <a:t>cluster</a:t>
            </a:r>
            <a:endParaRPr lang="en-US" altLang="zh-CN" sz="2400" dirty="0">
              <a:solidFill>
                <a:srgbClr val="0D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Test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2060" y="4763380"/>
            <a:ext cx="256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D3896"/>
                </a:solidFill>
              </a:rPr>
              <a:t>Job1 (IO Bound)</a:t>
            </a:r>
            <a:endParaRPr lang="en-US" sz="2800" b="1" dirty="0">
              <a:solidFill>
                <a:srgbClr val="0D3896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327727"/>
              </p:ext>
            </p:extLst>
          </p:nvPr>
        </p:nvGraphicFramePr>
        <p:xfrm>
          <a:off x="6634716" y="1796902"/>
          <a:ext cx="4572000" cy="285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0795" y="4742118"/>
            <a:ext cx="2845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D3896"/>
                </a:solidFill>
              </a:rPr>
              <a:t>Job2 (CPU Bound)</a:t>
            </a:r>
            <a:endParaRPr lang="en-US" sz="2800" b="1" dirty="0">
              <a:solidFill>
                <a:srgbClr val="0D3896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322445"/>
              </p:ext>
            </p:extLst>
          </p:nvPr>
        </p:nvGraphicFramePr>
        <p:xfrm>
          <a:off x="1098698" y="1796901"/>
          <a:ext cx="4685414" cy="285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Performance Analysis </a:t>
            </a:r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– Job1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6" y="1435387"/>
            <a:ext cx="4703135" cy="1763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28" y="3211016"/>
            <a:ext cx="4706674" cy="1765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3" y="1410137"/>
            <a:ext cx="4755411" cy="1783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3" y="3195845"/>
            <a:ext cx="4755411" cy="1783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7" y="4982679"/>
            <a:ext cx="4703134" cy="1763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70" y="4982681"/>
            <a:ext cx="4751274" cy="1781728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2000697" y="6527668"/>
            <a:ext cx="1398173" cy="26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/>
              <a:t>Spark</a:t>
            </a:r>
            <a:r>
              <a:rPr lang="en-US" altLang="zh-CN" sz="1800" b="1" dirty="0" smtClean="0"/>
              <a:t>-only</a:t>
            </a:r>
            <a:endParaRPr lang="en-US" sz="1800" b="1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9109213" y="6554241"/>
            <a:ext cx="2065601" cy="303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 smtClean="0"/>
              <a:t>Spark+</a:t>
            </a:r>
            <a:r>
              <a:rPr lang="en-US" altLang="zh-CN" sz="1800" b="1" dirty="0" err="1" smtClean="0"/>
              <a:t>Tachyon</a:t>
            </a: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407658"/>
            <a:ext cx="10515600" cy="8363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Performance Analysis </a:t>
            </a:r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– Job2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0" y="1387986"/>
            <a:ext cx="4688960" cy="1758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0" y="3171493"/>
            <a:ext cx="4695161" cy="1760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91" y="4942813"/>
            <a:ext cx="4710209" cy="1766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3" y="1394527"/>
            <a:ext cx="4702247" cy="1763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3" y="3171492"/>
            <a:ext cx="4702247" cy="176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3" y="4947499"/>
            <a:ext cx="4702247" cy="1763342"/>
          </a:xfrm>
          <a:prstGeom prst="rect">
            <a:avLst/>
          </a:prstGeom>
        </p:spPr>
      </p:pic>
      <p:sp>
        <p:nvSpPr>
          <p:cNvPr id="13" name="Content Placeholder 8"/>
          <p:cNvSpPr txBox="1">
            <a:spLocks/>
          </p:cNvSpPr>
          <p:nvPr/>
        </p:nvSpPr>
        <p:spPr>
          <a:xfrm>
            <a:off x="1628550" y="6570200"/>
            <a:ext cx="1398173" cy="26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/>
              <a:t>Spark</a:t>
            </a:r>
            <a:r>
              <a:rPr lang="en-US" altLang="zh-CN" sz="1800" b="1" dirty="0" smtClean="0"/>
              <a:t>-only</a:t>
            </a:r>
            <a:endParaRPr lang="en-US" sz="1800" b="1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9585254" y="6519096"/>
            <a:ext cx="1938450" cy="338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 smtClean="0"/>
              <a:t>Spark</a:t>
            </a:r>
            <a:r>
              <a:rPr lang="en-US" altLang="zh-CN" sz="1800" b="1" dirty="0" err="1" smtClean="0"/>
              <a:t>+Tachyon</a:t>
            </a: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01212"/>
            <a:ext cx="10515601" cy="4614530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Using </a:t>
            </a:r>
            <a:r>
              <a:rPr lang="en-US" sz="3200" dirty="0">
                <a:solidFill>
                  <a:srgbClr val="0D3896"/>
                </a:solidFill>
              </a:rPr>
              <a:t>Tachyon as local cache </a:t>
            </a:r>
            <a:r>
              <a:rPr lang="en-US" sz="3200" dirty="0" smtClean="0">
                <a:solidFill>
                  <a:srgbClr val="0D3896"/>
                </a:solidFill>
              </a:rPr>
              <a:t>accelerates </a:t>
            </a:r>
            <a:r>
              <a:rPr lang="en-US" sz="3200" dirty="0">
                <a:solidFill>
                  <a:srgbClr val="0D3896"/>
                </a:solidFill>
              </a:rPr>
              <a:t>the </a:t>
            </a:r>
            <a:r>
              <a:rPr lang="en-US" sz="3200" dirty="0" smtClean="0">
                <a:solidFill>
                  <a:srgbClr val="0D3896"/>
                </a:solidFill>
              </a:rPr>
              <a:t>application</a:t>
            </a:r>
            <a:endParaRPr lang="en-US" sz="32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For the </a:t>
            </a:r>
            <a:r>
              <a:rPr lang="en-US" sz="2400" dirty="0">
                <a:solidFill>
                  <a:srgbClr val="0D3896"/>
                </a:solidFill>
              </a:rPr>
              <a:t>application is I/O bound, Tachyon greatly improves the </a:t>
            </a:r>
            <a:r>
              <a:rPr lang="en-US" sz="2400" dirty="0" smtClean="0">
                <a:solidFill>
                  <a:srgbClr val="0D3896"/>
                </a:solidFill>
              </a:rPr>
              <a:t>performance(3X)</a:t>
            </a:r>
            <a:endParaRPr lang="en-US" sz="24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For </a:t>
            </a:r>
            <a:r>
              <a:rPr lang="en-US" sz="2400" dirty="0">
                <a:solidFill>
                  <a:srgbClr val="0D3896"/>
                </a:solidFill>
              </a:rPr>
              <a:t>the application is CPU bound, Tachyon still brings much performance </a:t>
            </a:r>
            <a:r>
              <a:rPr lang="en-US" sz="2400" dirty="0" smtClean="0">
                <a:solidFill>
                  <a:srgbClr val="0D3896"/>
                </a:solidFill>
              </a:rPr>
              <a:t>gain(2X)</a:t>
            </a:r>
            <a:endParaRPr lang="en-US" altLang="ja-JP" sz="2400" dirty="0">
              <a:solidFill>
                <a:srgbClr val="0D3896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39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Experiment 2: Summary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9954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Experiment 3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Data </a:t>
            </a:r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Sharing within a Pipeline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127"/>
            <a:ext cx="10640504" cy="3793376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Background: 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D3896"/>
                </a:solidFill>
              </a:rPr>
              <a:t>Intermediate data </a:t>
            </a:r>
            <a:r>
              <a:rPr lang="en-US" sz="2800" dirty="0">
                <a:solidFill>
                  <a:srgbClr val="0D3896"/>
                </a:solidFill>
              </a:rPr>
              <a:t>is shared in a job chain , </a:t>
            </a:r>
            <a:r>
              <a:rPr lang="en-US" sz="2800" dirty="0" smtClean="0">
                <a:solidFill>
                  <a:srgbClr val="0D3896"/>
                </a:solidFill>
              </a:rPr>
              <a:t>the </a:t>
            </a:r>
            <a:r>
              <a:rPr lang="en-US" sz="2800" dirty="0">
                <a:solidFill>
                  <a:srgbClr val="0D3896"/>
                </a:solidFill>
              </a:rPr>
              <a:t>output of one job is the input of another </a:t>
            </a:r>
            <a:r>
              <a:rPr lang="en-US" sz="2800" dirty="0" smtClean="0">
                <a:solidFill>
                  <a:srgbClr val="0D3896"/>
                </a:solidFill>
              </a:rPr>
              <a:t>job</a:t>
            </a:r>
            <a:br>
              <a:rPr lang="en-US" sz="2800" dirty="0" smtClean="0">
                <a:solidFill>
                  <a:srgbClr val="0D3896"/>
                </a:solidFill>
              </a:rPr>
            </a:br>
            <a:endParaRPr lang="en-US" sz="2800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Challenge:</a:t>
            </a:r>
          </a:p>
          <a:p>
            <a:pPr marL="910155" lvl="2" indent="-452955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D3896"/>
                </a:solidFill>
              </a:rPr>
              <a:t>Without </a:t>
            </a:r>
            <a:r>
              <a:rPr lang="en-US" sz="2800" dirty="0">
                <a:solidFill>
                  <a:srgbClr val="0D3896"/>
                </a:solidFill>
              </a:rPr>
              <a:t>Tachyon, output of the previous job needs to be written into HDFS, and read by another </a:t>
            </a:r>
            <a:r>
              <a:rPr lang="en-US" sz="2800" dirty="0" smtClean="0">
                <a:solidFill>
                  <a:srgbClr val="0D3896"/>
                </a:solidFill>
              </a:rPr>
              <a:t>job</a:t>
            </a:r>
            <a:endParaRPr lang="en-US" sz="2800" dirty="0">
              <a:solidFill>
                <a:srgbClr val="0D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9954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Architecture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127"/>
            <a:ext cx="10515600" cy="2272757"/>
          </a:xfrm>
        </p:spPr>
        <p:txBody>
          <a:bodyPr>
            <a:normAutofit/>
          </a:bodyPr>
          <a:lstStyle/>
          <a:p>
            <a:pPr marL="0" indent="-457211">
              <a:buFont typeface="Arial"/>
              <a:buChar char="•"/>
            </a:pPr>
            <a:r>
              <a:rPr lang="en-US" altLang="zh-CN" sz="2667" dirty="0" smtClean="0">
                <a:solidFill>
                  <a:srgbClr val="0D3896"/>
                </a:solidFill>
              </a:rPr>
              <a:t>With </a:t>
            </a:r>
            <a:r>
              <a:rPr lang="en-US" sz="2667" dirty="0">
                <a:solidFill>
                  <a:srgbClr val="0D3896"/>
                </a:solidFill>
              </a:rPr>
              <a:t>Tachyon, the output can be cached in Tachyon caching space, and makes the jobs share data without heavy network &amp; HDD </a:t>
            </a:r>
            <a:r>
              <a:rPr lang="en-US" sz="2667" dirty="0" smtClean="0">
                <a:solidFill>
                  <a:srgbClr val="0D3896"/>
                </a:solidFill>
              </a:rPr>
              <a:t>I/O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3353" y="3558153"/>
            <a:ext cx="2246459" cy="64545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Spark / MR job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372154" y="3868688"/>
            <a:ext cx="827261" cy="1412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HDFS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236086" y="3868687"/>
            <a:ext cx="902291" cy="1412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Tachyon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3354" y="4958848"/>
            <a:ext cx="2246459" cy="645455"/>
          </a:xfrm>
          <a:prstGeom prst="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Spark/ MR job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3199414" y="3941839"/>
            <a:ext cx="1193937" cy="205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55846" y="3941839"/>
            <a:ext cx="1580239" cy="205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639811" y="5028819"/>
            <a:ext cx="1596274" cy="149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9958" y="5028819"/>
            <a:ext cx="1157360" cy="1604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82295" y="35825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82295" y="517830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18103" y="4275014"/>
            <a:ext cx="177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Intermediate data read / write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5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Data share in job chain – </a:t>
            </a:r>
            <a:r>
              <a:rPr lang="en-US" sz="3200" dirty="0" err="1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Terasort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393"/>
            <a:ext cx="10515600" cy="4536919"/>
          </a:xfrm>
        </p:spPr>
        <p:txBody>
          <a:bodyPr>
            <a:no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Two jobs in </a:t>
            </a:r>
            <a:r>
              <a:rPr lang="en-US" sz="3200" dirty="0" err="1" smtClean="0">
                <a:solidFill>
                  <a:srgbClr val="0D3896"/>
                </a:solidFill>
              </a:rPr>
              <a:t>Terasort</a:t>
            </a:r>
            <a:r>
              <a:rPr lang="zh-CN" altLang="en-US" sz="3200" dirty="0">
                <a:solidFill>
                  <a:srgbClr val="0D3896"/>
                </a:solidFill>
              </a:rPr>
              <a:t>：</a:t>
            </a:r>
            <a:endParaRPr lang="en-US" sz="32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2400" dirty="0" smtClean="0">
                <a:solidFill>
                  <a:srgbClr val="0D3896"/>
                </a:solidFill>
              </a:rPr>
              <a:t>D</a:t>
            </a:r>
            <a:r>
              <a:rPr lang="en-US" sz="2400" dirty="0" smtClean="0">
                <a:solidFill>
                  <a:srgbClr val="0D3896"/>
                </a:solidFill>
              </a:rPr>
              <a:t>ata</a:t>
            </a:r>
            <a:r>
              <a:rPr lang="en-US" sz="2400" dirty="0">
                <a:solidFill>
                  <a:srgbClr val="0D3896"/>
                </a:solidFill>
              </a:rPr>
              <a:t>-</a:t>
            </a:r>
            <a:r>
              <a:rPr lang="en-US" sz="2400" dirty="0" smtClean="0">
                <a:solidFill>
                  <a:srgbClr val="0D3896"/>
                </a:solidFill>
              </a:rPr>
              <a:t>preparation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Data-processing</a:t>
            </a:r>
            <a:br>
              <a:rPr lang="en-US" sz="2400" dirty="0" smtClean="0">
                <a:solidFill>
                  <a:srgbClr val="0D3896"/>
                </a:solidFill>
              </a:rPr>
            </a:br>
            <a:endParaRPr lang="en-US" sz="2400" dirty="0" smtClean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Data sharing between two jobs:</a:t>
            </a:r>
            <a:endParaRPr lang="en-US" sz="32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2400" dirty="0">
                <a:solidFill>
                  <a:srgbClr val="0D3896"/>
                </a:solidFill>
              </a:rPr>
              <a:t>W</a:t>
            </a:r>
            <a:r>
              <a:rPr lang="en-US" sz="2400" dirty="0" smtClean="0">
                <a:solidFill>
                  <a:srgbClr val="0D3896"/>
                </a:solidFill>
              </a:rPr>
              <a:t>ritten </a:t>
            </a:r>
            <a:r>
              <a:rPr lang="en-US" sz="2400" dirty="0">
                <a:solidFill>
                  <a:srgbClr val="0D3896"/>
                </a:solidFill>
              </a:rPr>
              <a:t>into HDFS, with </a:t>
            </a:r>
            <a:r>
              <a:rPr lang="en-US" altLang="zh-CN" sz="2400" dirty="0">
                <a:solidFill>
                  <a:srgbClr val="0D3896"/>
                </a:solidFill>
              </a:rPr>
              <a:t>1 replication</a:t>
            </a:r>
            <a:endParaRPr lang="en-US" sz="24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2400" dirty="0">
                <a:solidFill>
                  <a:srgbClr val="0D3896"/>
                </a:solidFill>
              </a:rPr>
              <a:t>W</a:t>
            </a:r>
            <a:r>
              <a:rPr lang="en-US" sz="2400" dirty="0" smtClean="0">
                <a:solidFill>
                  <a:srgbClr val="0D3896"/>
                </a:solidFill>
              </a:rPr>
              <a:t>ritten </a:t>
            </a:r>
            <a:r>
              <a:rPr lang="en-US" sz="2400" dirty="0">
                <a:solidFill>
                  <a:srgbClr val="0D3896"/>
                </a:solidFill>
              </a:rPr>
              <a:t>into </a:t>
            </a:r>
            <a:r>
              <a:rPr lang="en-US" sz="2400" dirty="0" smtClean="0">
                <a:solidFill>
                  <a:srgbClr val="0D3896"/>
                </a:solidFill>
              </a:rPr>
              <a:t>Tachyon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4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1298"/>
            <a:ext cx="10363200" cy="419963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Memory trend and challenges</a:t>
            </a:r>
            <a:endParaRPr lang="en-US" sz="36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Introduction of Tachyon </a:t>
            </a:r>
            <a:r>
              <a:rPr lang="en-US" altLang="zh-CN" sz="3600" dirty="0">
                <a:solidFill>
                  <a:schemeClr val="bg2"/>
                </a:solidFill>
              </a:rPr>
              <a:t>&amp; NVM</a:t>
            </a:r>
            <a:endParaRPr lang="en-US" sz="3600" dirty="0">
              <a:solidFill>
                <a:schemeClr val="bg2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Performance testing and key learning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600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57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5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Configuration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026"/>
            <a:ext cx="10515600" cy="4281737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Input data </a:t>
            </a:r>
            <a:r>
              <a:rPr lang="en-US" sz="3200" dirty="0">
                <a:solidFill>
                  <a:srgbClr val="0D3896"/>
                </a:solidFill>
              </a:rPr>
              <a:t>size: </a:t>
            </a:r>
            <a:r>
              <a:rPr lang="en-US" sz="3200" dirty="0" smtClean="0">
                <a:solidFill>
                  <a:srgbClr val="0D3896"/>
                </a:solidFill>
              </a:rPr>
              <a:t>1TB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Tachyon caching space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1 layer with 500G </a:t>
            </a:r>
            <a:r>
              <a:rPr lang="en-US" sz="2400" dirty="0">
                <a:solidFill>
                  <a:srgbClr val="0D3896"/>
                </a:solidFill>
              </a:rPr>
              <a:t>SSD on each worker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D3896"/>
                </a:solidFill>
              </a:rPr>
              <a:t>Two </a:t>
            </a:r>
            <a:r>
              <a:rPr lang="en-US" sz="3200" dirty="0">
                <a:solidFill>
                  <a:srgbClr val="0D3896"/>
                </a:solidFill>
              </a:rPr>
              <a:t>r</a:t>
            </a:r>
            <a:r>
              <a:rPr lang="en-US" sz="3200" dirty="0" smtClean="0">
                <a:solidFill>
                  <a:srgbClr val="0D3896"/>
                </a:solidFill>
              </a:rPr>
              <a:t>ounds of testing for the second phase:</a:t>
            </a:r>
            <a:endParaRPr lang="en-US" sz="32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Data processing-round1:</a:t>
            </a:r>
          </a:p>
          <a:p>
            <a:pPr marL="1367344" lvl="3" indent="-452955">
              <a:buFont typeface="Arial"/>
              <a:buChar char="•"/>
            </a:pPr>
            <a:r>
              <a:rPr lang="en-US" sz="2000" dirty="0" smtClean="0">
                <a:solidFill>
                  <a:srgbClr val="0D3896"/>
                </a:solidFill>
              </a:rPr>
              <a:t>Write result into HDFS with 3 replications</a:t>
            </a:r>
          </a:p>
          <a:p>
            <a:pPr marL="910144" lvl="2" indent="-452955">
              <a:buFont typeface="Arial"/>
              <a:buChar char="•"/>
            </a:pPr>
            <a:r>
              <a:rPr lang="en-US" sz="2400" dirty="0" smtClean="0">
                <a:solidFill>
                  <a:srgbClr val="0D3896"/>
                </a:solidFill>
              </a:rPr>
              <a:t>Data processing-round2:</a:t>
            </a:r>
          </a:p>
          <a:p>
            <a:pPr marL="1367344" lvl="3" indent="-452955">
              <a:buFont typeface="Arial"/>
              <a:buChar char="•"/>
            </a:pPr>
            <a:r>
              <a:rPr lang="en-US" sz="2000" dirty="0" smtClean="0">
                <a:solidFill>
                  <a:srgbClr val="0D3896"/>
                </a:solidFill>
              </a:rPr>
              <a:t>Write result into HDFS with 1 replication / tachyon </a:t>
            </a:r>
            <a:endParaRPr lang="en-US" sz="2000" dirty="0">
              <a:solidFill>
                <a:srgbClr val="0D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4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Test Result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124" y="5303521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D3896"/>
                </a:solidFill>
              </a:rPr>
              <a:t>Data preparation</a:t>
            </a:r>
            <a:endParaRPr lang="en-US" dirty="0">
              <a:solidFill>
                <a:srgbClr val="0D389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3153" y="5292888"/>
            <a:ext cx="17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3896"/>
                </a:solidFill>
              </a:rPr>
              <a:t>Data processing</a:t>
            </a:r>
            <a:endParaRPr lang="en-US" dirty="0">
              <a:solidFill>
                <a:srgbClr val="0D3896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42281"/>
              </p:ext>
            </p:extLst>
          </p:nvPr>
        </p:nvGraphicFramePr>
        <p:xfrm>
          <a:off x="770992" y="1904467"/>
          <a:ext cx="5169195" cy="320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65340"/>
              </p:ext>
            </p:extLst>
          </p:nvPr>
        </p:nvGraphicFramePr>
        <p:xfrm>
          <a:off x="6400799" y="1904467"/>
          <a:ext cx="5209953" cy="320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1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Performance Analysis – Data preparation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3" y="1439042"/>
            <a:ext cx="4633136" cy="1737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0" y="4954442"/>
            <a:ext cx="4771358" cy="1789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64" y="1439042"/>
            <a:ext cx="4557820" cy="1737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2" y="3201221"/>
            <a:ext cx="4670351" cy="1751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31" y="4965393"/>
            <a:ext cx="4600352" cy="1799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92" y="3198225"/>
            <a:ext cx="4627408" cy="1735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343" y="6508813"/>
            <a:ext cx="1703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Prepare-hdfs-1rep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9764" y="6500844"/>
            <a:ext cx="158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Prepare-Tachyon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1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Analysis – </a:t>
            </a:r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processing-round1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8" y="1432392"/>
            <a:ext cx="4654402" cy="174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8" y="3187662"/>
            <a:ext cx="4654402" cy="1745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0" y="4961214"/>
            <a:ext cx="4771360" cy="1789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b="-496"/>
          <a:stretch/>
        </p:blipFill>
        <p:spPr>
          <a:xfrm>
            <a:off x="6071191" y="3164971"/>
            <a:ext cx="4662377" cy="1800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3" y="1422431"/>
            <a:ext cx="4675127" cy="1753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b="4176"/>
          <a:stretch/>
        </p:blipFill>
        <p:spPr>
          <a:xfrm>
            <a:off x="6068533" y="4959025"/>
            <a:ext cx="4672472" cy="1699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0343" y="6508813"/>
            <a:ext cx="1792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Run-hdfs-hdfs-1rep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299764" y="6500844"/>
            <a:ext cx="195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Run-tachyon-tachyon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1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Analysis – Data </a:t>
            </a:r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processing-round2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99" y="1424769"/>
            <a:ext cx="4664150" cy="1749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64" y="3187119"/>
            <a:ext cx="4627817" cy="1751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3" y="4934832"/>
            <a:ext cx="4781113" cy="17610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99764" y="6500844"/>
            <a:ext cx="2098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Run-</a:t>
            </a:r>
            <a:r>
              <a:rPr lang="en-US" altLang="zh-CN" sz="1600" dirty="0" smtClean="0"/>
              <a:t>t</a:t>
            </a:r>
            <a:r>
              <a:rPr lang="en-US" sz="1600" dirty="0" smtClean="0"/>
              <a:t>achyon-hdfs-</a:t>
            </a:r>
            <a:r>
              <a:rPr lang="en-US" altLang="zh-CN" sz="1600" dirty="0" smtClean="0"/>
              <a:t>1</a:t>
            </a:r>
            <a:r>
              <a:rPr lang="en-US" sz="1600" dirty="0" smtClean="0"/>
              <a:t>rep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8" y="1432392"/>
            <a:ext cx="4654402" cy="1745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8" y="3187662"/>
            <a:ext cx="4654402" cy="1745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0" y="4961214"/>
            <a:ext cx="4771360" cy="17892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0343" y="6508813"/>
            <a:ext cx="1792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Run-hdfs-hdfs-1rep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1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Experiment 3: Summary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11843"/>
            <a:ext cx="10515600" cy="281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955" lvl="1" indent="-45295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Sharing </a:t>
            </a:r>
            <a:r>
              <a:rPr lang="en-US" sz="3600" dirty="0">
                <a:solidFill>
                  <a:srgbClr val="0D3896"/>
                </a:solidFill>
              </a:rPr>
              <a:t>Intermediate data </a:t>
            </a:r>
            <a:r>
              <a:rPr lang="en-US" sz="3600" dirty="0" smtClean="0">
                <a:solidFill>
                  <a:srgbClr val="0D3896"/>
                </a:solidFill>
              </a:rPr>
              <a:t>via Tachyon </a:t>
            </a:r>
            <a:r>
              <a:rPr lang="en-US" sz="3600" dirty="0">
                <a:solidFill>
                  <a:srgbClr val="0D3896"/>
                </a:solidFill>
              </a:rPr>
              <a:t>with NVM boost the </a:t>
            </a:r>
            <a:r>
              <a:rPr lang="en-US" sz="3600" dirty="0" smtClean="0">
                <a:solidFill>
                  <a:srgbClr val="0D3896"/>
                </a:solidFill>
              </a:rPr>
              <a:t>execution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D3896"/>
                </a:solidFill>
              </a:rPr>
              <a:t>For the first phase, which is purely I/O intensive, it brings (2X) performance gain</a:t>
            </a:r>
          </a:p>
          <a:p>
            <a:pPr marL="910144" lvl="2" indent="-452955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D3896"/>
                </a:solidFill>
              </a:rPr>
              <a:t>For the second phase, it brings 1.2X ~1.6X performance gain</a:t>
            </a:r>
            <a:endParaRPr lang="en-US" sz="2800" dirty="0">
              <a:solidFill>
                <a:srgbClr val="0D3896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1298"/>
            <a:ext cx="10363200" cy="419963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Introduction and problem statement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Introduction of Tachyon </a:t>
            </a:r>
            <a:r>
              <a:rPr lang="en-US" altLang="zh-CN" sz="3600" dirty="0">
                <a:solidFill>
                  <a:schemeClr val="bg2"/>
                </a:solidFill>
              </a:rPr>
              <a:t>&amp; NVM</a:t>
            </a:r>
            <a:endParaRPr lang="en-US" sz="3600" dirty="0">
              <a:solidFill>
                <a:schemeClr val="bg2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Performance testing and key learning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sz="3600" dirty="0">
                <a:solidFill>
                  <a:srgbClr val="0D3896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2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148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Conclusion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026"/>
            <a:ext cx="10515600" cy="4281737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Memory is the new disk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Tachyon resolves the challenges in in-memory data management 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D3896"/>
                </a:solidFill>
              </a:rPr>
              <a:t>NVM will offer great performance for data access in Tachyon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8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95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ea typeface="Arial"/>
              </a:rPr>
              <a:t>Performance Trend: Memory </a:t>
            </a:r>
            <a:r>
              <a:rPr lang="en-US" altLang="zh-CN" b="1" dirty="0">
                <a:ea typeface="Arial"/>
              </a:rPr>
              <a:t>is </a:t>
            </a:r>
            <a:r>
              <a:rPr lang="en-US" altLang="zh-CN" b="1" dirty="0" smtClean="0">
                <a:solidFill>
                  <a:srgbClr val="FF0000"/>
                </a:solidFill>
                <a:ea typeface="Arial"/>
              </a:rPr>
              <a:t>Fast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91556"/>
            <a:ext cx="725977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RAM </a:t>
            </a:r>
            <a:r>
              <a:rPr lang="en-US" dirty="0"/>
              <a:t>throughput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increasing </a:t>
            </a:r>
            <a:r>
              <a:rPr lang="en-US" b="1" dirty="0" smtClean="0">
                <a:solidFill>
                  <a:srgbClr val="9BBB59"/>
                </a:solidFill>
              </a:rPr>
              <a:t>exponentially</a:t>
            </a:r>
            <a:endParaRPr lang="en-US" dirty="0"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37613" y="1600201"/>
            <a:ext cx="5384800" cy="4525963"/>
          </a:xfrm>
        </p:spPr>
        <p:txBody>
          <a:bodyPr/>
          <a:lstStyle/>
          <a:p>
            <a:r>
              <a:rPr lang="en-US" dirty="0" smtClean="0"/>
              <a:t>Disk </a:t>
            </a:r>
            <a:r>
              <a:rPr lang="en-US" dirty="0"/>
              <a:t>throughput increasing </a:t>
            </a:r>
            <a:r>
              <a:rPr lang="en-US" b="1" dirty="0">
                <a:solidFill>
                  <a:schemeClr val="accent2"/>
                </a:solidFill>
              </a:rPr>
              <a:t>slowly</a:t>
            </a:r>
          </a:p>
          <a:p>
            <a:endParaRPr lang="en-US" dirty="0">
              <a:latin typeface="Arial"/>
            </a:endParaRPr>
          </a:p>
          <a:p>
            <a:endParaRPr lang="en-US" dirty="0">
              <a:latin typeface="Arial"/>
            </a:endParaRPr>
          </a:p>
          <a:p>
            <a:endParaRPr lang="en-US" dirty="0">
              <a:latin typeface="Arial"/>
            </a:endParaRPr>
          </a:p>
          <a:p>
            <a:pPr marL="0" indent="0">
              <a:buNone/>
            </a:pPr>
            <a:endParaRPr lang="en-US" dirty="0">
              <a:latin typeface="Arial"/>
            </a:endParaRPr>
          </a:p>
          <a:p>
            <a:endParaRPr lang="en-US" dirty="0"/>
          </a:p>
        </p:txBody>
      </p:sp>
      <p:pic>
        <p:nvPicPr>
          <p:cNvPr id="4" name="Picture 2" descr="http://regmedia.co.uk/2009/05/26/ddr_memory_data_rat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9" y="2574845"/>
            <a:ext cx="57225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48" y="2574846"/>
            <a:ext cx="6021165" cy="30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356826" y="5809557"/>
            <a:ext cx="7553792" cy="534118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Memory-locality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is important!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063" y="1741577"/>
                <a:ext cx="7632872" cy="4503300"/>
              </a:xfrm>
            </p:spPr>
            <p:txBody>
              <a:bodyPr>
                <a:normAutofit/>
              </a:bodyPr>
              <a:lstStyle/>
              <a:p>
                <a:pPr marL="452955" lvl="1" indent="-452955">
                  <a:buFont typeface="Wingdings" panose="05000000000000000000" pitchFamily="2" charset="2"/>
                  <a:buChar char="§"/>
                </a:pPr>
                <a:r>
                  <a:rPr lang="en-US" altLang="zh-CN" dirty="0">
                    <a:solidFill>
                      <a:srgbClr val="0D3896"/>
                    </a:solidFill>
                  </a:rPr>
                  <a:t>Compute  associations between two vertices </a:t>
                </a:r>
                <a:r>
                  <a:rPr lang="en-US" altLang="zh-CN" dirty="0" smtClean="0">
                    <a:solidFill>
                      <a:srgbClr val="0D3896"/>
                    </a:solidFill>
                  </a:rPr>
                  <a:t>n</a:t>
                </a:r>
                <a:r>
                  <a:rPr lang="en-US" altLang="zh-CN" dirty="0">
                    <a:solidFill>
                      <a:srgbClr val="0D3896"/>
                    </a:solidFill>
                  </a:rPr>
                  <a:t>-</a:t>
                </a:r>
                <a:r>
                  <a:rPr lang="en-US" altLang="zh-CN" dirty="0" smtClean="0">
                    <a:solidFill>
                      <a:srgbClr val="0D3896"/>
                    </a:solidFill>
                  </a:rPr>
                  <a:t>hops </a:t>
                </a:r>
                <a:r>
                  <a:rPr lang="en-US" altLang="zh-CN" dirty="0">
                    <a:solidFill>
                      <a:srgbClr val="0D3896"/>
                    </a:solidFill>
                  </a:rPr>
                  <a:t>away in a Graph</a:t>
                </a:r>
              </a:p>
              <a:p>
                <a:pPr marL="910144" lvl="2" indent="-452955">
                  <a:buFont typeface="Arial"/>
                  <a:buChar char="•"/>
                </a:pPr>
                <a:r>
                  <a:rPr lang="en-US" altLang="zh-CN" sz="1867" dirty="0">
                    <a:solidFill>
                      <a:srgbClr val="0D3896"/>
                    </a:solidFill>
                  </a:rPr>
                  <a:t>Getting weights between Vertices that have N degree association</a:t>
                </a:r>
              </a:p>
              <a:p>
                <a:pPr marL="910144" lvl="2" indent="-452955">
                  <a:buFont typeface="Arial"/>
                  <a:buChar char="•"/>
                </a:pPr>
                <a:r>
                  <a:rPr lang="en-US" altLang="zh-CN" sz="1867" dirty="0" err="1">
                    <a:solidFill>
                      <a:srgbClr val="0D3896"/>
                    </a:solidFill>
                  </a:rPr>
                  <a:t>Weightn</a:t>
                </a:r>
                <a:r>
                  <a:rPr lang="en-US" altLang="ja-JP" sz="1867" dirty="0">
                    <a:solidFill>
                      <a:srgbClr val="0D3896"/>
                    </a:solidFill>
                  </a:rPr>
                  <a:t>(u, v) =  </a:t>
                </a:r>
                <a:r>
                  <a:rPr lang="en-US" altLang="zh-CN" sz="1867" dirty="0">
                    <a:solidFill>
                      <a:srgbClr val="0D3896"/>
                    </a:solidFill>
                  </a:rPr>
                  <a:t>(M is the number of paths that have exactly n edges</a:t>
                </a:r>
                <a:r>
                  <a:rPr lang="zh-CN" altLang="en-US" sz="1867" dirty="0">
                    <a:solidFill>
                      <a:srgbClr val="0D3896"/>
                    </a:solidFill>
                  </a:rPr>
                  <a:t>）</a:t>
                </a:r>
                <a:endParaRPr lang="en-US" altLang="ja-JP" sz="1867" dirty="0">
                  <a:solidFill>
                    <a:srgbClr val="0D3896"/>
                  </a:solidFill>
                </a:endParaRPr>
              </a:p>
              <a:p>
                <a:pPr marL="910144" lvl="2" indent="-452955">
                  <a:buFont typeface="Arial"/>
                  <a:buChar char="•"/>
                </a:pPr>
                <a:r>
                  <a:rPr lang="en-US" altLang="ja-JP" sz="1867" dirty="0">
                    <a:solidFill>
                      <a:srgbClr val="0D3896"/>
                    </a:solidFill>
                  </a:rPr>
                  <a:t> = </a:t>
                </a:r>
                <a:r>
                  <a:rPr lang="en-US" altLang="zh-CN" sz="1867" dirty="0">
                    <a:solidFill>
                      <a:srgbClr val="0D3896"/>
                    </a:solidFill>
                  </a:rPr>
                  <a:t> (We is the weight of edge) </a:t>
                </a:r>
              </a:p>
              <a:p>
                <a:pPr marL="452955" lvl="1" indent="-452955">
                  <a:buFont typeface="Wingdings" panose="05000000000000000000" pitchFamily="2" charset="2"/>
                  <a:buChar char="§"/>
                </a:pPr>
                <a:r>
                  <a:rPr lang="en-US" altLang="zh-CN" dirty="0">
                    <a:solidFill>
                      <a:srgbClr val="0D3896"/>
                    </a:solidFill>
                  </a:rPr>
                  <a:t>A Graph Analysis case</a:t>
                </a:r>
              </a:p>
              <a:p>
                <a:pPr marL="910144" lvl="2" indent="-452955">
                  <a:buFont typeface="Arial"/>
                  <a:buChar char="•"/>
                </a:pPr>
                <a:r>
                  <a:rPr lang="en-US" altLang="zh-CN" sz="1867" dirty="0">
                    <a:solidFill>
                      <a:srgbClr val="0D3896"/>
                    </a:solidFill>
                  </a:rPr>
                  <a:t>E.g., friends of friend in social network</a:t>
                </a:r>
              </a:p>
              <a:p>
                <a:pPr marL="452955" lvl="1" indent="-452955">
                  <a:buFont typeface="Wingdings" panose="05000000000000000000" pitchFamily="2" charset="2"/>
                  <a:buChar char="§"/>
                </a:pPr>
                <a:r>
                  <a:rPr lang="en-US" altLang="ja-JP" dirty="0">
                    <a:solidFill>
                      <a:srgbClr val="0D3896"/>
                    </a:solidFill>
                  </a:rPr>
                  <a:t>Graph-parallel implementation</a:t>
                </a:r>
              </a:p>
              <a:p>
                <a:pPr marL="910144" lvl="2" indent="-452955">
                  <a:buFont typeface="Arial"/>
                  <a:buChar char="•"/>
                </a:pPr>
                <a:r>
                  <a:rPr lang="en-US" altLang="ja-JP" sz="1867" dirty="0">
                    <a:solidFill>
                      <a:srgbClr val="0D3896"/>
                    </a:solidFill>
                  </a:rPr>
                  <a:t>Bagel (</a:t>
                </a:r>
                <a:r>
                  <a:rPr lang="en-US" altLang="ja-JP" sz="1867" dirty="0" err="1">
                    <a:solidFill>
                      <a:srgbClr val="0D3896"/>
                    </a:solidFill>
                  </a:rPr>
                  <a:t>Pregel</a:t>
                </a:r>
                <a:r>
                  <a:rPr lang="en-US" altLang="ja-JP" sz="1867" dirty="0">
                    <a:solidFill>
                      <a:srgbClr val="0D3896"/>
                    </a:solidFill>
                  </a:rPr>
                  <a:t> on Spark)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063" y="1741577"/>
                <a:ext cx="7632872" cy="45033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578616" y="3422549"/>
            <a:ext cx="458208" cy="456620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U</a:t>
            </a:r>
          </a:p>
        </p:txBody>
      </p:sp>
      <p:sp>
        <p:nvSpPr>
          <p:cNvPr id="8" name="Oval 7"/>
          <p:cNvSpPr/>
          <p:nvPr/>
        </p:nvSpPr>
        <p:spPr>
          <a:xfrm>
            <a:off x="8960739" y="3691804"/>
            <a:ext cx="396104" cy="394731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8088304" y="4624489"/>
            <a:ext cx="484149" cy="482472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9302215" y="4476117"/>
            <a:ext cx="390964" cy="389609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10160286" y="3434045"/>
            <a:ext cx="446668" cy="445120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V</a:t>
            </a:r>
          </a:p>
        </p:txBody>
      </p:sp>
      <p:sp>
        <p:nvSpPr>
          <p:cNvPr id="12" name="Oval 11"/>
          <p:cNvSpPr/>
          <p:nvPr/>
        </p:nvSpPr>
        <p:spPr>
          <a:xfrm>
            <a:off x="10219275" y="4980232"/>
            <a:ext cx="396992" cy="395616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X</a:t>
            </a:r>
            <a:endParaRPr lang="en-US" sz="1600" b="1" kern="0" dirty="0">
              <a:solidFill>
                <a:srgbClr val="00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50931" y="4285922"/>
            <a:ext cx="401845" cy="400453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Y</a:t>
            </a:r>
            <a:endParaRPr lang="en-US" sz="1600" b="1" kern="0" dirty="0">
              <a:solidFill>
                <a:srgbClr val="000000"/>
              </a:solidFill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stCxn id="7" idx="6"/>
          </p:cNvCxnSpPr>
          <p:nvPr/>
        </p:nvCxnSpPr>
        <p:spPr>
          <a:xfrm>
            <a:off x="8036824" y="3650859"/>
            <a:ext cx="934548" cy="2383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6" name="Straight Connector 15"/>
          <p:cNvCxnSpPr>
            <a:stCxn id="7" idx="5"/>
            <a:endCxn id="9" idx="1"/>
          </p:cNvCxnSpPr>
          <p:nvPr/>
        </p:nvCxnSpPr>
        <p:spPr>
          <a:xfrm>
            <a:off x="7969721" y="3812297"/>
            <a:ext cx="189485" cy="88284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 flipV="1">
            <a:off x="9356843" y="3656606"/>
            <a:ext cx="803443" cy="2325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8" name="Straight Connector 17"/>
          <p:cNvCxnSpPr>
            <a:stCxn id="9" idx="6"/>
            <a:endCxn id="10" idx="3"/>
          </p:cNvCxnSpPr>
          <p:nvPr/>
        </p:nvCxnSpPr>
        <p:spPr>
          <a:xfrm flipV="1">
            <a:off x="8572453" y="4808669"/>
            <a:ext cx="787017" cy="5705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9" name="Straight Connector 18"/>
          <p:cNvCxnSpPr>
            <a:stCxn id="10" idx="7"/>
            <a:endCxn id="11" idx="4"/>
          </p:cNvCxnSpPr>
          <p:nvPr/>
        </p:nvCxnSpPr>
        <p:spPr>
          <a:xfrm flipV="1">
            <a:off x="9635924" y="3879165"/>
            <a:ext cx="747697" cy="65400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0" name="Straight Connector 19"/>
          <p:cNvCxnSpPr>
            <a:stCxn id="10" idx="5"/>
            <a:endCxn id="12" idx="2"/>
          </p:cNvCxnSpPr>
          <p:nvPr/>
        </p:nvCxnSpPr>
        <p:spPr>
          <a:xfrm>
            <a:off x="9635923" y="4808669"/>
            <a:ext cx="583352" cy="36937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" name="Straight Connector 20"/>
          <p:cNvCxnSpPr>
            <a:stCxn id="11" idx="6"/>
            <a:endCxn id="13" idx="1"/>
          </p:cNvCxnSpPr>
          <p:nvPr/>
        </p:nvCxnSpPr>
        <p:spPr>
          <a:xfrm>
            <a:off x="10606953" y="3656606"/>
            <a:ext cx="402827" cy="68796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2" name="Straight Connector 21"/>
          <p:cNvCxnSpPr>
            <a:stCxn id="12" idx="6"/>
            <a:endCxn id="13" idx="3"/>
          </p:cNvCxnSpPr>
          <p:nvPr/>
        </p:nvCxnSpPr>
        <p:spPr>
          <a:xfrm flipV="1">
            <a:off x="10616268" y="4627730"/>
            <a:ext cx="393513" cy="5503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3" name="Oval 22"/>
          <p:cNvSpPr/>
          <p:nvPr/>
        </p:nvSpPr>
        <p:spPr>
          <a:xfrm>
            <a:off x="9001032" y="2584319"/>
            <a:ext cx="414803" cy="419379"/>
          </a:xfrm>
          <a:prstGeom prst="ellipse">
            <a:avLst/>
          </a:prstGeom>
          <a:gradFill flip="none" rotWithShape="1">
            <a:gsLst>
              <a:gs pos="5000">
                <a:srgbClr val="00AEEF">
                  <a:lumMod val="20000"/>
                  <a:lumOff val="80000"/>
                </a:srgbClr>
              </a:gs>
              <a:gs pos="95000">
                <a:srgbClr val="0071C5">
                  <a:lumMod val="20000"/>
                  <a:lumOff val="8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algn="ctr" defTabSz="812760" eaLnBrk="0" hangingPunct="0">
              <a:defRPr/>
            </a:pPr>
            <a:r>
              <a:rPr lang="en-US" sz="1600" b="1" kern="0" dirty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rPr>
              <a:t>A</a:t>
            </a:r>
          </a:p>
        </p:txBody>
      </p:sp>
      <p:cxnSp>
        <p:nvCxnSpPr>
          <p:cNvPr id="24" name="Straight Connector 23"/>
          <p:cNvCxnSpPr>
            <a:stCxn id="7" idx="7"/>
          </p:cNvCxnSpPr>
          <p:nvPr/>
        </p:nvCxnSpPr>
        <p:spPr>
          <a:xfrm flipV="1">
            <a:off x="7969721" y="2794008"/>
            <a:ext cx="1041944" cy="69541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5" name="Straight Connector 24"/>
          <p:cNvCxnSpPr>
            <a:stCxn id="8" idx="0"/>
            <a:endCxn id="23" idx="4"/>
          </p:cNvCxnSpPr>
          <p:nvPr/>
        </p:nvCxnSpPr>
        <p:spPr>
          <a:xfrm flipV="1">
            <a:off x="9158791" y="3003697"/>
            <a:ext cx="49643" cy="68810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6" name="Straight Connector 25"/>
          <p:cNvCxnSpPr>
            <a:stCxn id="23" idx="6"/>
            <a:endCxn id="11" idx="0"/>
          </p:cNvCxnSpPr>
          <p:nvPr/>
        </p:nvCxnSpPr>
        <p:spPr>
          <a:xfrm>
            <a:off x="9415836" y="2794008"/>
            <a:ext cx="967785" cy="6400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7" name="Right Arrow 26"/>
          <p:cNvSpPr/>
          <p:nvPr/>
        </p:nvSpPr>
        <p:spPr>
          <a:xfrm rot="19482465">
            <a:off x="7939608" y="2934806"/>
            <a:ext cx="904568" cy="148372"/>
          </a:xfrm>
          <a:prstGeom prst="rightArrow">
            <a:avLst/>
          </a:prstGeom>
          <a:gradFill rotWithShape="1">
            <a:gsLst>
              <a:gs pos="0">
                <a:srgbClr val="0071C5">
                  <a:tint val="100000"/>
                  <a:shade val="100000"/>
                  <a:satMod val="130000"/>
                </a:srgbClr>
              </a:gs>
              <a:gs pos="100000">
                <a:srgbClr val="0071C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 rot="1980017">
            <a:off x="9519627" y="2900297"/>
            <a:ext cx="904568" cy="14837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ight Arrow 28"/>
          <p:cNvSpPr/>
          <p:nvPr/>
        </p:nvSpPr>
        <p:spPr>
          <a:xfrm rot="854203">
            <a:off x="8043749" y="3862458"/>
            <a:ext cx="904568" cy="148372"/>
          </a:xfrm>
          <a:prstGeom prst="rightArrow">
            <a:avLst/>
          </a:prstGeom>
          <a:gradFill rotWithShape="1">
            <a:gsLst>
              <a:gs pos="0">
                <a:srgbClr val="0071C5">
                  <a:tint val="100000"/>
                  <a:shade val="100000"/>
                  <a:satMod val="130000"/>
                </a:srgbClr>
              </a:gs>
              <a:gs pos="100000">
                <a:srgbClr val="0071C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 rot="20573065">
            <a:off x="9352608" y="3877286"/>
            <a:ext cx="800683" cy="1570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 rot="4496054">
            <a:off x="7540812" y="4230690"/>
            <a:ext cx="710383" cy="174436"/>
          </a:xfrm>
          <a:prstGeom prst="rightArrow">
            <a:avLst/>
          </a:prstGeom>
          <a:gradFill rotWithShape="1">
            <a:gsLst>
              <a:gs pos="0">
                <a:srgbClr val="0071C5">
                  <a:tint val="100000"/>
                  <a:shade val="100000"/>
                  <a:satMod val="130000"/>
                </a:srgbClr>
              </a:gs>
              <a:gs pos="100000">
                <a:srgbClr val="0071C5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Right Arrow 31"/>
          <p:cNvSpPr/>
          <p:nvPr/>
        </p:nvSpPr>
        <p:spPr>
          <a:xfrm rot="21207518">
            <a:off x="8629290" y="4931881"/>
            <a:ext cx="710383" cy="17443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ight Arrow 32"/>
          <p:cNvSpPr/>
          <p:nvPr/>
        </p:nvSpPr>
        <p:spPr>
          <a:xfrm rot="16408174">
            <a:off x="8711000" y="3253141"/>
            <a:ext cx="619936" cy="1869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71C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12760">
              <a:defRPr/>
            </a:pPr>
            <a:endParaRPr lang="en-US" sz="32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Test 1</a:t>
            </a:r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lang="en-US" altLang="ja-JP" sz="3200" dirty="0" smtClean="0">
                <a:solidFill>
                  <a:srgbClr val="0D3896"/>
                </a:solidFill>
              </a:rPr>
              <a:t>Friends-of-friend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2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Problem statement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3233"/>
            <a:ext cx="10363200" cy="4199639"/>
          </a:xfrm>
        </p:spPr>
        <p:txBody>
          <a:bodyPr/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D3896"/>
                </a:solidFill>
              </a:rPr>
              <a:t>In memory becomes more important and popular</a:t>
            </a:r>
          </a:p>
          <a:p>
            <a:pPr marL="910144" lvl="2" indent="-452955"/>
            <a:r>
              <a:rPr lang="en-US" sz="1867" dirty="0">
                <a:solidFill>
                  <a:srgbClr val="0D3896"/>
                </a:solidFill>
              </a:rPr>
              <a:t>Cost / capacity of Memory is lower and lower, which makes it possible to handle huge size of data in memory</a:t>
            </a:r>
          </a:p>
          <a:p>
            <a:pPr marL="910144" lvl="2" indent="-452955"/>
            <a:r>
              <a:rPr lang="en-US" sz="1867" dirty="0">
                <a:solidFill>
                  <a:srgbClr val="0D3896"/>
                </a:solidFill>
              </a:rPr>
              <a:t>Many computation frameworks leverage </a:t>
            </a:r>
            <a:r>
              <a:rPr lang="en-US" sz="1867" dirty="0" smtClean="0">
                <a:solidFill>
                  <a:srgbClr val="0D3896"/>
                </a:solidFill>
              </a:rPr>
              <a:t>memory</a:t>
            </a:r>
            <a:endParaRPr lang="en-US" dirty="0" smtClean="0">
              <a:solidFill>
                <a:srgbClr val="0D3896"/>
              </a:solidFill>
            </a:endParaRPr>
          </a:p>
          <a:p>
            <a:pPr marL="910144" lvl="2" indent="-452955"/>
            <a:r>
              <a:rPr lang="en-US" sz="1867" dirty="0">
                <a:solidFill>
                  <a:srgbClr val="0D3896"/>
                </a:solidFill>
              </a:rPr>
              <a:t>How to manage </a:t>
            </a:r>
            <a:r>
              <a:rPr lang="en-US" sz="1867" dirty="0" smtClean="0">
                <a:solidFill>
                  <a:srgbClr val="0D3896"/>
                </a:solidFill>
              </a:rPr>
              <a:t>huge caching </a:t>
            </a:r>
            <a:r>
              <a:rPr lang="en-US" sz="1867" dirty="0">
                <a:solidFill>
                  <a:srgbClr val="0D3896"/>
                </a:solidFill>
              </a:rPr>
              <a:t>data is an interesting problem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D3896"/>
                </a:solidFill>
              </a:rPr>
              <a:t>There are still some </a:t>
            </a:r>
            <a:r>
              <a:rPr lang="en-US" dirty="0" smtClean="0">
                <a:solidFill>
                  <a:srgbClr val="0D3896"/>
                </a:solidFill>
              </a:rPr>
              <a:t>challenges</a:t>
            </a:r>
            <a:endParaRPr lang="en-US" dirty="0">
              <a:solidFill>
                <a:srgbClr val="0D3896"/>
              </a:solidFill>
            </a:endParaRPr>
          </a:p>
          <a:p>
            <a:pPr marL="910144" lvl="2" indent="-452955"/>
            <a:r>
              <a:rPr lang="en-US" altLang="zh-CN" sz="1867" dirty="0">
                <a:solidFill>
                  <a:srgbClr val="0D3896"/>
                </a:solidFill>
              </a:rPr>
              <a:t>Da</a:t>
            </a:r>
            <a:r>
              <a:rPr lang="en-US" sz="1867" dirty="0">
                <a:solidFill>
                  <a:srgbClr val="0D3896"/>
                </a:solidFill>
              </a:rPr>
              <a:t>ta sharing among applications</a:t>
            </a:r>
          </a:p>
          <a:p>
            <a:pPr marL="910144" lvl="2" indent="-452955"/>
            <a:r>
              <a:rPr lang="en-US" sz="1867" dirty="0" smtClean="0">
                <a:solidFill>
                  <a:srgbClr val="0D3896"/>
                </a:solidFill>
              </a:rPr>
              <a:t>GC </a:t>
            </a:r>
            <a:r>
              <a:rPr lang="en-US" altLang="zh-CN" sz="1867" dirty="0" smtClean="0">
                <a:solidFill>
                  <a:srgbClr val="0D3896"/>
                </a:solidFill>
              </a:rPr>
              <a:t>overhead introduced by in memory caching</a:t>
            </a:r>
          </a:p>
          <a:p>
            <a:pPr marL="910144" lvl="2" indent="-452955"/>
            <a:r>
              <a:rPr lang="en-US" sz="1867" dirty="0" smtClean="0">
                <a:solidFill>
                  <a:srgbClr val="0D3896"/>
                </a:solidFill>
              </a:rPr>
              <a:t>When </a:t>
            </a:r>
            <a:r>
              <a:rPr lang="en-US" sz="1867" dirty="0">
                <a:solidFill>
                  <a:srgbClr val="0D3896"/>
                </a:solidFill>
              </a:rPr>
              <a:t>data is huge, </a:t>
            </a:r>
            <a:r>
              <a:rPr lang="en-US" sz="1867" dirty="0" smtClean="0">
                <a:solidFill>
                  <a:srgbClr val="0D3896"/>
                </a:solidFill>
              </a:rPr>
              <a:t>external </a:t>
            </a:r>
            <a:r>
              <a:rPr lang="en-US" sz="1867" dirty="0">
                <a:solidFill>
                  <a:srgbClr val="0D3896"/>
                </a:solidFill>
              </a:rPr>
              <a:t>storage is still </a:t>
            </a:r>
            <a:r>
              <a:rPr lang="en-US" sz="1867" dirty="0" smtClean="0">
                <a:solidFill>
                  <a:srgbClr val="0D3896"/>
                </a:solidFill>
              </a:rPr>
              <a:t>need</a:t>
            </a:r>
            <a:r>
              <a:rPr lang="en-US" altLang="zh-CN" sz="1867" dirty="0" smtClean="0">
                <a:solidFill>
                  <a:srgbClr val="0D3896"/>
                </a:solidFill>
              </a:rPr>
              <a:t>ed</a:t>
            </a:r>
            <a:endParaRPr lang="en-US" sz="1867" dirty="0">
              <a:solidFill>
                <a:srgbClr val="0D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fld id="{AEB4CE8E-E12B-43BC-AD26-C848C64CA1C1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0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85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Introduction of Tachyon</a:t>
            </a:r>
            <a:endParaRPr lang="zh-CN" alt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117"/>
            <a:ext cx="10515600" cy="4721578"/>
          </a:xfrm>
        </p:spPr>
        <p:txBody>
          <a:bodyPr/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Tachyon is an memory-centric distributed storage system enabling data sharing at </a:t>
            </a:r>
            <a:r>
              <a:rPr lang="en-US" altLang="zh-CN" dirty="0" err="1">
                <a:solidFill>
                  <a:srgbClr val="0D3896"/>
                </a:solidFill>
              </a:rPr>
              <a:t>memor</a:t>
            </a:r>
            <a:r>
              <a:rPr lang="en-US" altLang="zh-CN" dirty="0">
                <a:solidFill>
                  <a:srgbClr val="0D3896"/>
                </a:solidFill>
              </a:rPr>
              <a:t>-speed </a:t>
            </a:r>
            <a:r>
              <a:rPr lang="en-US" altLang="zh-CN" dirty="0" err="1">
                <a:solidFill>
                  <a:srgbClr val="0D3896"/>
                </a:solidFill>
              </a:rPr>
              <a:t>acorss</a:t>
            </a:r>
            <a:r>
              <a:rPr lang="en-US" altLang="zh-CN" dirty="0">
                <a:solidFill>
                  <a:srgbClr val="0D3896"/>
                </a:solidFill>
              </a:rPr>
              <a:t> cluster frameworks, such as Spark </a:t>
            </a:r>
            <a:r>
              <a:rPr lang="en-US" altLang="zh-CN" dirty="0" err="1">
                <a:solidFill>
                  <a:srgbClr val="0D3896"/>
                </a:solidFill>
              </a:rPr>
              <a:t>Mapreduce</a:t>
            </a:r>
            <a:r>
              <a:rPr lang="en-US" altLang="zh-CN" dirty="0">
                <a:solidFill>
                  <a:srgbClr val="0D3896"/>
                </a:solidFill>
              </a:rPr>
              <a:t> etc.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Caches working set files in memory and off-heap 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Enables different jobs/queries and frameworks to access cached files at memory speed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 smtClean="0">
                <a:solidFill>
                  <a:srgbClr val="0D3896"/>
                </a:solidFill>
              </a:rPr>
              <a:t>Features</a:t>
            </a:r>
            <a:endParaRPr lang="en-US" altLang="zh-CN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Java-like file API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Hadoop </a:t>
            </a:r>
            <a:r>
              <a:rPr lang="en-US" altLang="zh-CN" sz="1867" dirty="0" smtClean="0">
                <a:solidFill>
                  <a:srgbClr val="0D3896"/>
                </a:solidFill>
              </a:rPr>
              <a:t>file </a:t>
            </a:r>
            <a:r>
              <a:rPr lang="en-US" altLang="zh-CN" sz="1867" dirty="0">
                <a:solidFill>
                  <a:srgbClr val="0D3896"/>
                </a:solidFill>
              </a:rPr>
              <a:t>system compatible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Pluggable under layer file system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 smtClean="0">
                <a:solidFill>
                  <a:srgbClr val="0D3896"/>
                </a:solidFill>
              </a:rPr>
              <a:t>Tiered </a:t>
            </a:r>
            <a:r>
              <a:rPr lang="en-US" altLang="zh-CN" dirty="0">
                <a:solidFill>
                  <a:srgbClr val="0D3896"/>
                </a:solidFill>
              </a:rPr>
              <a:t>block storage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608" y="1236978"/>
            <a:ext cx="35953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002060"/>
                </a:solidFill>
                <a:hlinkClick r:id="rId3"/>
              </a:rPr>
              <a:t>http://www.tachyonproject.org/</a:t>
            </a:r>
            <a:endParaRPr lang="en-US" sz="1867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994" y="3437696"/>
            <a:ext cx="6216903" cy="2356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1961" y="5704354"/>
            <a:ext cx="6155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http://www.cs.berkeley.edu/~haoyuan/talks/Tachyon_2014-10-16-Strata.pdf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Test cases for remote data cache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125"/>
            <a:ext cx="10515600" cy="466414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I</a:t>
            </a:r>
            <a:r>
              <a:rPr lang="en-US" altLang="zh-CN" dirty="0" smtClean="0">
                <a:solidFill>
                  <a:srgbClr val="0D3896"/>
                </a:solidFill>
              </a:rPr>
              <a:t>nput data is used by different applications</a:t>
            </a:r>
            <a:endParaRPr lang="en-US" altLang="zh-CN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Input: </a:t>
            </a:r>
            <a:r>
              <a:rPr lang="en-US" altLang="zh-CN" sz="1867" dirty="0" smtClean="0">
                <a:solidFill>
                  <a:srgbClr val="0D3896"/>
                </a:solidFill>
              </a:rPr>
              <a:t>event logs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 smtClean="0">
                <a:solidFill>
                  <a:srgbClr val="0D3896"/>
                </a:solidFill>
              </a:rPr>
              <a:t>Data format:</a:t>
            </a:r>
            <a:endParaRPr lang="en-US" altLang="zh-CN" sz="1867" dirty="0">
              <a:solidFill>
                <a:srgbClr val="0D3896"/>
              </a:solidFill>
            </a:endParaRPr>
          </a:p>
          <a:p>
            <a:pPr marL="1367344" lvl="3" indent="-452955">
              <a:buFont typeface="Arial"/>
              <a:buChar char="•"/>
            </a:pPr>
            <a:r>
              <a:rPr lang="en-US" altLang="zh-CN" sz="1600" dirty="0" smtClean="0">
                <a:solidFill>
                  <a:srgbClr val="0D3896"/>
                </a:solidFill>
              </a:rPr>
              <a:t>Timestamp\Category\</a:t>
            </a:r>
            <a:r>
              <a:rPr lang="en-US" altLang="zh-CN" sz="1600" dirty="0" err="1" smtClean="0">
                <a:solidFill>
                  <a:srgbClr val="0D3896"/>
                </a:solidFill>
              </a:rPr>
              <a:t>ObjectId</a:t>
            </a:r>
            <a:r>
              <a:rPr lang="en-US" altLang="zh-CN" sz="1600" dirty="0" smtClean="0">
                <a:solidFill>
                  <a:srgbClr val="0D3896"/>
                </a:solidFill>
              </a:rPr>
              <a:t>\</a:t>
            </a:r>
            <a:r>
              <a:rPr lang="en-US" altLang="zh-CN" sz="1600" dirty="0" err="1" smtClean="0">
                <a:solidFill>
                  <a:srgbClr val="0D3896"/>
                </a:solidFill>
              </a:rPr>
              <a:t>EventID</a:t>
            </a:r>
            <a:r>
              <a:rPr lang="en-US" altLang="zh-CN" sz="1600" dirty="0" smtClean="0">
                <a:solidFill>
                  <a:srgbClr val="0D3896"/>
                </a:solidFill>
              </a:rPr>
              <a:t>\ </a:t>
            </a:r>
            <a:r>
              <a:rPr lang="en-US" altLang="zh-CN" sz="1600" dirty="0">
                <a:solidFill>
                  <a:srgbClr val="0D3896"/>
                </a:solidFill>
              </a:rPr>
              <a:t>…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D3896"/>
                </a:solidFill>
              </a:rPr>
              <a:t>Input data location:</a:t>
            </a:r>
          </a:p>
          <a:p>
            <a:pPr marL="910144" lvl="2" indent="-452955">
              <a:buFont typeface="Arial"/>
              <a:buChar char="•"/>
            </a:pPr>
            <a:r>
              <a:rPr lang="en-US" sz="1867" dirty="0" smtClean="0">
                <a:solidFill>
                  <a:srgbClr val="0D3896"/>
                </a:solidFill>
              </a:rPr>
              <a:t>Without </a:t>
            </a:r>
            <a:r>
              <a:rPr lang="en-US" sz="1867" dirty="0">
                <a:solidFill>
                  <a:srgbClr val="0D3896"/>
                </a:solidFill>
              </a:rPr>
              <a:t>Tachyon, all data is putted on remote HDFS cluster</a:t>
            </a:r>
          </a:p>
          <a:p>
            <a:pPr marL="910144" lvl="2" indent="-452955">
              <a:buFont typeface="Arial"/>
              <a:buChar char="•"/>
            </a:pPr>
            <a:r>
              <a:rPr lang="en-US" sz="1867" dirty="0">
                <a:solidFill>
                  <a:srgbClr val="0D3896"/>
                </a:solidFill>
              </a:rPr>
              <a:t>With Tachyon, all data is cached in local </a:t>
            </a:r>
            <a:r>
              <a:rPr lang="en-US" sz="1867" dirty="0" smtClean="0">
                <a:solidFill>
                  <a:srgbClr val="0D3896"/>
                </a:solidFill>
              </a:rPr>
              <a:t>Tachyon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There are two cases, which share the same input data</a:t>
            </a:r>
            <a:r>
              <a:rPr lang="zh-CN" altLang="en-US" dirty="0">
                <a:solidFill>
                  <a:srgbClr val="0D3896"/>
                </a:solidFill>
              </a:rPr>
              <a:t>：</a:t>
            </a:r>
            <a:endParaRPr lang="en-US" altLang="zh-CN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Case1 </a:t>
            </a:r>
            <a:r>
              <a:rPr lang="en-US" sz="1867" dirty="0" err="1">
                <a:solidFill>
                  <a:srgbClr val="0D3896"/>
                </a:solidFill>
              </a:rPr>
              <a:t>TopN</a:t>
            </a:r>
            <a:endParaRPr lang="en-US" sz="1867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1867" dirty="0">
                <a:solidFill>
                  <a:srgbClr val="0D3896"/>
                </a:solidFill>
              </a:rPr>
              <a:t>Case2 </a:t>
            </a:r>
            <a:r>
              <a:rPr lang="en-US" sz="1867" dirty="0" err="1" smtClean="0">
                <a:solidFill>
                  <a:srgbClr val="0D3896"/>
                </a:solidFill>
              </a:rPr>
              <a:t>Nreach</a:t>
            </a:r>
            <a:endParaRPr lang="en-US" altLang="zh-CN" sz="1867" dirty="0">
              <a:solidFill>
                <a:srgbClr val="0D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Intro for </a:t>
            </a:r>
            <a:r>
              <a:rPr lang="en-US" altLang="zh-CN" sz="3200" dirty="0" err="1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TopN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125"/>
            <a:ext cx="10515600" cy="466414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D3896"/>
                </a:solidFill>
              </a:rPr>
              <a:t>Compute the top N </a:t>
            </a:r>
            <a:r>
              <a:rPr lang="en-US" dirty="0" smtClean="0">
                <a:solidFill>
                  <a:srgbClr val="0D3896"/>
                </a:solidFill>
              </a:rPr>
              <a:t>object in </a:t>
            </a:r>
            <a:r>
              <a:rPr lang="en-US" dirty="0">
                <a:solidFill>
                  <a:srgbClr val="0D3896"/>
                </a:solidFill>
              </a:rPr>
              <a:t>each </a:t>
            </a:r>
            <a:r>
              <a:rPr lang="en-US" dirty="0" smtClean="0">
                <a:solidFill>
                  <a:srgbClr val="0D3896"/>
                </a:solidFill>
              </a:rPr>
              <a:t>category</a:t>
            </a:r>
          </a:p>
          <a:p>
            <a:pPr marL="910155" lvl="2" indent="-452955"/>
            <a:r>
              <a:rPr lang="en-US" sz="1867" dirty="0">
                <a:solidFill>
                  <a:srgbClr val="0D3896"/>
                </a:solidFill>
              </a:rPr>
              <a:t>Used fields from input data:</a:t>
            </a:r>
          </a:p>
          <a:p>
            <a:pPr marL="1367355" lvl="3" indent="-452955"/>
            <a:r>
              <a:rPr lang="en-US" altLang="zh-CN" sz="1600" dirty="0">
                <a:solidFill>
                  <a:srgbClr val="0D3896"/>
                </a:solidFill>
              </a:rPr>
              <a:t>&lt;</a:t>
            </a:r>
            <a:r>
              <a:rPr lang="en-US" altLang="zh-CN" sz="1600" dirty="0" smtClean="0">
                <a:solidFill>
                  <a:srgbClr val="0D3896"/>
                </a:solidFill>
              </a:rPr>
              <a:t>Category\</a:t>
            </a:r>
            <a:r>
              <a:rPr lang="en-US" altLang="zh-CN" sz="1600" dirty="0" err="1" smtClean="0">
                <a:solidFill>
                  <a:srgbClr val="0D3896"/>
                </a:solidFill>
              </a:rPr>
              <a:t>ObjectId</a:t>
            </a:r>
            <a:r>
              <a:rPr lang="en-US" altLang="zh-CN" sz="1600" dirty="0" smtClean="0">
                <a:solidFill>
                  <a:srgbClr val="0D3896"/>
                </a:solidFill>
              </a:rPr>
              <a:t>\...&gt;</a:t>
            </a:r>
            <a:endParaRPr lang="en-US" sz="1600" dirty="0">
              <a:solidFill>
                <a:srgbClr val="0D3896"/>
              </a:solidFill>
            </a:endParaRPr>
          </a:p>
          <a:p>
            <a:pPr marL="910144" lvl="2" indent="-452955">
              <a:buFont typeface="Arial"/>
              <a:buChar char="•"/>
            </a:pPr>
            <a:r>
              <a:rPr lang="en-US" sz="1867" dirty="0">
                <a:solidFill>
                  <a:srgbClr val="0D3896"/>
                </a:solidFill>
              </a:rPr>
              <a:t>select </a:t>
            </a:r>
            <a:r>
              <a:rPr lang="en-US" sz="1867" dirty="0" smtClean="0">
                <a:solidFill>
                  <a:srgbClr val="0D3896"/>
                </a:solidFill>
              </a:rPr>
              <a:t>Category</a:t>
            </a:r>
            <a:r>
              <a:rPr lang="en-US" sz="1867" dirty="0">
                <a:solidFill>
                  <a:srgbClr val="0D3896"/>
                </a:solidFill>
              </a:rPr>
              <a:t>, </a:t>
            </a:r>
            <a:r>
              <a:rPr lang="en-US" sz="1867" dirty="0" err="1" smtClean="0">
                <a:solidFill>
                  <a:srgbClr val="0D3896"/>
                </a:solidFill>
              </a:rPr>
              <a:t>ObjectId</a:t>
            </a:r>
            <a:r>
              <a:rPr lang="en-US" sz="1867" dirty="0" smtClean="0">
                <a:solidFill>
                  <a:srgbClr val="0D3896"/>
                </a:solidFill>
              </a:rPr>
              <a:t>, count(*) as events from </a:t>
            </a:r>
            <a:r>
              <a:rPr lang="en-US" sz="1867" dirty="0" err="1" smtClean="0">
                <a:solidFill>
                  <a:srgbClr val="0D3896"/>
                </a:solidFill>
              </a:rPr>
              <a:t>Input_data</a:t>
            </a:r>
            <a:r>
              <a:rPr lang="en-US" sz="1867" dirty="0" smtClean="0">
                <a:solidFill>
                  <a:srgbClr val="0D3896"/>
                </a:solidFill>
              </a:rPr>
              <a:t> </a:t>
            </a:r>
            <a:r>
              <a:rPr lang="en-US" sz="1867" dirty="0">
                <a:solidFill>
                  <a:srgbClr val="0D3896"/>
                </a:solidFill>
              </a:rPr>
              <a:t>group by </a:t>
            </a:r>
            <a:r>
              <a:rPr lang="en-US" sz="1867" dirty="0" smtClean="0">
                <a:solidFill>
                  <a:srgbClr val="0D3896"/>
                </a:solidFill>
              </a:rPr>
              <a:t>Category ,</a:t>
            </a:r>
            <a:r>
              <a:rPr lang="en-US" sz="1867" dirty="0" err="1" smtClean="0">
                <a:solidFill>
                  <a:srgbClr val="0D3896"/>
                </a:solidFill>
              </a:rPr>
              <a:t>ObjectId</a:t>
            </a:r>
            <a:r>
              <a:rPr lang="en-US" sz="1867" dirty="0" smtClean="0">
                <a:solidFill>
                  <a:srgbClr val="0D3896"/>
                </a:solidFill>
              </a:rPr>
              <a:t> order </a:t>
            </a:r>
            <a:r>
              <a:rPr lang="en-US" sz="1867" dirty="0">
                <a:solidFill>
                  <a:srgbClr val="0D3896"/>
                </a:solidFill>
              </a:rPr>
              <a:t>by </a:t>
            </a:r>
            <a:r>
              <a:rPr lang="en-US" sz="1867" dirty="0" smtClean="0">
                <a:solidFill>
                  <a:srgbClr val="0D3896"/>
                </a:solidFill>
              </a:rPr>
              <a:t>events </a:t>
            </a:r>
            <a:r>
              <a:rPr lang="en-US" sz="1867" dirty="0" err="1">
                <a:solidFill>
                  <a:srgbClr val="0D3896"/>
                </a:solidFill>
              </a:rPr>
              <a:t>desc</a:t>
            </a:r>
            <a:r>
              <a:rPr lang="en-US" sz="1867" dirty="0">
                <a:solidFill>
                  <a:srgbClr val="0D3896"/>
                </a:solidFill>
              </a:rPr>
              <a:t> limit N where category='a</a:t>
            </a:r>
            <a:r>
              <a:rPr lang="en-US" sz="1867" dirty="0" smtClean="0">
                <a:solidFill>
                  <a:srgbClr val="0D3896"/>
                </a:solidFill>
              </a:rPr>
              <a:t>';(for all </a:t>
            </a:r>
            <a:r>
              <a:rPr lang="en-US" sz="1867" dirty="0">
                <a:solidFill>
                  <a:srgbClr val="0D3896"/>
                </a:solidFill>
              </a:rPr>
              <a:t>categories</a:t>
            </a:r>
            <a:r>
              <a:rPr lang="en-US" sz="1867" dirty="0" smtClean="0">
                <a:solidFill>
                  <a:srgbClr val="0D3896"/>
                </a:solidFill>
              </a:rPr>
              <a:t>)</a:t>
            </a:r>
          </a:p>
          <a:p>
            <a:pPr marL="910144" lvl="2" indent="-452955">
              <a:buFont typeface="Arial"/>
              <a:buChar char="•"/>
            </a:pPr>
            <a:r>
              <a:rPr lang="en-US" sz="1867" dirty="0" smtClean="0">
                <a:solidFill>
                  <a:srgbClr val="0D3896"/>
                </a:solidFill>
              </a:rPr>
              <a:t>Output:</a:t>
            </a:r>
          </a:p>
          <a:p>
            <a:pPr marL="1367344" lvl="3" indent="-452955">
              <a:buFont typeface="Arial"/>
              <a:buChar char="•"/>
            </a:pPr>
            <a:r>
              <a:rPr lang="en-US" sz="1667" dirty="0" smtClean="0">
                <a:solidFill>
                  <a:srgbClr val="0D3896"/>
                </a:solidFill>
              </a:rPr>
              <a:t>Category\</a:t>
            </a:r>
            <a:r>
              <a:rPr lang="en-US" sz="1667" dirty="0" err="1" smtClean="0">
                <a:solidFill>
                  <a:srgbClr val="0D3896"/>
                </a:solidFill>
              </a:rPr>
              <a:t>ObjectId</a:t>
            </a:r>
            <a:r>
              <a:rPr lang="en-US" sz="1667" dirty="0" smtClean="0">
                <a:solidFill>
                  <a:srgbClr val="0D3896"/>
                </a:solidFill>
              </a:rPr>
              <a:t>\Visits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D3896"/>
                </a:solidFill>
              </a:rPr>
              <a:t>It can be used to calculate:</a:t>
            </a:r>
          </a:p>
          <a:p>
            <a:pPr marL="910155" lvl="2" indent="-452955"/>
            <a:r>
              <a:rPr lang="en-US" sz="1867" dirty="0">
                <a:solidFill>
                  <a:srgbClr val="0D3896"/>
                </a:solidFill>
              </a:rPr>
              <a:t>The best selling </a:t>
            </a:r>
            <a:r>
              <a:rPr lang="en-US" sz="1867" dirty="0" smtClean="0">
                <a:solidFill>
                  <a:srgbClr val="0D3896"/>
                </a:solidFill>
              </a:rPr>
              <a:t>products in </a:t>
            </a:r>
            <a:r>
              <a:rPr lang="en-US" sz="1867" dirty="0">
                <a:solidFill>
                  <a:srgbClr val="0D3896"/>
                </a:solidFill>
              </a:rPr>
              <a:t>each </a:t>
            </a:r>
            <a:r>
              <a:rPr lang="en-US" sz="1867" dirty="0" smtClean="0">
                <a:solidFill>
                  <a:srgbClr val="0D3896"/>
                </a:solidFill>
              </a:rPr>
              <a:t>category</a:t>
            </a:r>
            <a:endParaRPr lang="en-US" sz="1867" dirty="0">
              <a:solidFill>
                <a:srgbClr val="0D3896"/>
              </a:solidFill>
            </a:endParaRPr>
          </a:p>
          <a:p>
            <a:pPr marL="910155" lvl="2" indent="-452955"/>
            <a:r>
              <a:rPr lang="en-US" sz="1867" dirty="0">
                <a:solidFill>
                  <a:srgbClr val="0D3896"/>
                </a:solidFill>
              </a:rPr>
              <a:t>Most popular </a:t>
            </a:r>
            <a:r>
              <a:rPr lang="en-US" sz="1867" dirty="0" smtClean="0">
                <a:solidFill>
                  <a:srgbClr val="0D3896"/>
                </a:solidFill>
              </a:rPr>
              <a:t>videos </a:t>
            </a:r>
            <a:r>
              <a:rPr lang="en-US" sz="1867" dirty="0">
                <a:solidFill>
                  <a:srgbClr val="0D3896"/>
                </a:solidFill>
              </a:rPr>
              <a:t>in each category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1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Intro for </a:t>
            </a:r>
            <a:r>
              <a:rPr lang="en-US" altLang="zh-CN" sz="3200" dirty="0" err="1" smtClean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Nreach</a:t>
            </a:r>
            <a:endParaRPr 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125"/>
            <a:ext cx="10515600" cy="4664149"/>
          </a:xfrm>
        </p:spPr>
        <p:txBody>
          <a:bodyPr>
            <a:normAutofit/>
          </a:bodyPr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D3896"/>
                </a:solidFill>
              </a:rPr>
              <a:t>Computing unique event occurrence across the time range</a:t>
            </a:r>
          </a:p>
          <a:p>
            <a:pPr marL="910155" lvl="2" indent="-452955"/>
            <a:r>
              <a:rPr lang="en-US" sz="1867" dirty="0">
                <a:solidFill>
                  <a:srgbClr val="0D3896"/>
                </a:solidFill>
              </a:rPr>
              <a:t>Used fields from input data:</a:t>
            </a:r>
          </a:p>
          <a:p>
            <a:pPr marL="1367355" lvl="3" indent="-452955"/>
            <a:r>
              <a:rPr lang="en-US" sz="1600" dirty="0">
                <a:solidFill>
                  <a:srgbClr val="0D3896"/>
                </a:solidFill>
              </a:rPr>
              <a:t>  &lt;</a:t>
            </a:r>
            <a:r>
              <a:rPr lang="en-US" sz="1600" dirty="0" err="1">
                <a:solidFill>
                  <a:srgbClr val="0D3896"/>
                </a:solidFill>
              </a:rPr>
              <a:t>TimeStamp</a:t>
            </a:r>
            <a:r>
              <a:rPr lang="en-US" sz="1600" dirty="0">
                <a:solidFill>
                  <a:srgbClr val="0D3896"/>
                </a:solidFill>
              </a:rPr>
              <a:t>, </a:t>
            </a:r>
            <a:r>
              <a:rPr lang="en-US" sz="1600" dirty="0" err="1">
                <a:solidFill>
                  <a:srgbClr val="0D3896"/>
                </a:solidFill>
              </a:rPr>
              <a:t>ObjectId</a:t>
            </a:r>
            <a:r>
              <a:rPr lang="en-US" sz="1600" dirty="0">
                <a:solidFill>
                  <a:srgbClr val="0D3896"/>
                </a:solidFill>
              </a:rPr>
              <a:t>, </a:t>
            </a:r>
            <a:r>
              <a:rPr lang="en-US" sz="1600" dirty="0" err="1">
                <a:solidFill>
                  <a:srgbClr val="0D3896"/>
                </a:solidFill>
              </a:rPr>
              <a:t>EventId</a:t>
            </a:r>
            <a:r>
              <a:rPr lang="en-US" sz="1600" dirty="0">
                <a:solidFill>
                  <a:srgbClr val="0D3896"/>
                </a:solidFill>
              </a:rPr>
              <a:t>, ...&gt;</a:t>
            </a:r>
          </a:p>
          <a:p>
            <a:pPr marL="910155" lvl="2" indent="-452955"/>
            <a:r>
              <a:rPr lang="en-US" sz="1867" dirty="0">
                <a:solidFill>
                  <a:srgbClr val="0D3896"/>
                </a:solidFill>
              </a:rPr>
              <a:t>Output: </a:t>
            </a:r>
          </a:p>
          <a:p>
            <a:pPr marL="1367355" lvl="3" indent="-452955"/>
            <a:r>
              <a:rPr lang="en-US" sz="1867" dirty="0">
                <a:solidFill>
                  <a:srgbClr val="0D3896"/>
                </a:solidFill>
              </a:rPr>
              <a:t>  </a:t>
            </a:r>
            <a:r>
              <a:rPr lang="en-US" sz="1600" dirty="0" smtClean="0">
                <a:solidFill>
                  <a:srgbClr val="0D3896"/>
                </a:solidFill>
              </a:rPr>
              <a:t>&lt;</a:t>
            </a:r>
            <a:r>
              <a:rPr lang="en-US" sz="1600" dirty="0" err="1">
                <a:solidFill>
                  <a:srgbClr val="0D3896"/>
                </a:solidFill>
              </a:rPr>
              <a:t>ObjectId</a:t>
            </a:r>
            <a:r>
              <a:rPr lang="en-US" sz="1600" dirty="0">
                <a:solidFill>
                  <a:srgbClr val="0D3896"/>
                </a:solidFill>
              </a:rPr>
              <a:t>, </a:t>
            </a:r>
            <a:r>
              <a:rPr lang="en-US" sz="1600" dirty="0" err="1">
                <a:solidFill>
                  <a:srgbClr val="0D3896"/>
                </a:solidFill>
              </a:rPr>
              <a:t>TimeRange</a:t>
            </a:r>
            <a:r>
              <a:rPr lang="en-US" sz="1600" dirty="0">
                <a:solidFill>
                  <a:srgbClr val="0D3896"/>
                </a:solidFill>
              </a:rPr>
              <a:t>, Unique Event#, Unique Event(≥2)#, …, Unique Event(≥n</a:t>
            </a:r>
            <a:r>
              <a:rPr lang="en-US" sz="1600" dirty="0" smtClean="0">
                <a:solidFill>
                  <a:srgbClr val="0D3896"/>
                </a:solidFill>
              </a:rPr>
              <a:t>)#&gt;</a:t>
            </a:r>
          </a:p>
          <a:p>
            <a:pPr marL="1367355" lvl="3" indent="-452955"/>
            <a:r>
              <a:rPr lang="en-US" sz="1600" dirty="0">
                <a:solidFill>
                  <a:srgbClr val="0D3896"/>
                </a:solidFill>
              </a:rPr>
              <a:t>Accumulated unique event# for each object and certain time </a:t>
            </a:r>
            <a:r>
              <a:rPr lang="en-US" sz="1600" dirty="0" smtClean="0">
                <a:solidFill>
                  <a:srgbClr val="0D3896"/>
                </a:solidFill>
              </a:rPr>
              <a:t>range</a:t>
            </a:r>
            <a:endParaRPr lang="en-US" sz="1600" dirty="0">
              <a:solidFill>
                <a:srgbClr val="0D3896"/>
              </a:solidFill>
            </a:endParaRP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sz="1867" dirty="0" smtClean="0">
                <a:solidFill>
                  <a:srgbClr val="0D3896"/>
                </a:solidFill>
              </a:rPr>
              <a:t>It is used to calculate:</a:t>
            </a:r>
          </a:p>
          <a:p>
            <a:pPr marL="910155" lvl="2" indent="-452955"/>
            <a:r>
              <a:rPr lang="en-US" sz="1467" dirty="0" smtClean="0">
                <a:solidFill>
                  <a:srgbClr val="0D3896"/>
                </a:solidFill>
              </a:rPr>
              <a:t>Visits of certain advertisement by unique users in one day/week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D38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Tiered storage in Tachyon</a:t>
            </a:r>
            <a:endParaRPr lang="zh-CN" altLang="en-US" sz="3200" dirty="0">
              <a:solidFill>
                <a:srgbClr val="0D38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577"/>
            <a:ext cx="10515601" cy="4561367"/>
          </a:xfrm>
        </p:spPr>
        <p:txBody>
          <a:bodyPr/>
          <a:lstStyle/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Tiered block storage is used to extend Tachyon’s caching space with external storage, such as </a:t>
            </a:r>
            <a:r>
              <a:rPr lang="en-US" altLang="zh-CN" dirty="0" smtClean="0">
                <a:solidFill>
                  <a:srgbClr val="0D3896"/>
                </a:solidFill>
              </a:rPr>
              <a:t>SSD HDD </a:t>
            </a:r>
            <a:r>
              <a:rPr lang="en-US" altLang="zh-CN" dirty="0">
                <a:solidFill>
                  <a:srgbClr val="0D3896"/>
                </a:solidFill>
              </a:rPr>
              <a:t>etc.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Different tiers have different speed and priority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“Hot” data and “warm” data are putted on different layers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Multiple directories in single tier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Data migration among tiers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“Hot” data can be evicted  to lower layer, when it </a:t>
            </a:r>
          </a:p>
          <a:p>
            <a:pPr marL="457189" lvl="2" indent="0">
              <a:buNone/>
            </a:pPr>
            <a:r>
              <a:rPr lang="en-US" altLang="zh-CN" sz="1867" dirty="0">
                <a:solidFill>
                  <a:srgbClr val="0D3896"/>
                </a:solidFill>
              </a:rPr>
              <a:t>   </a:t>
            </a:r>
            <a:r>
              <a:rPr lang="en-US" altLang="zh-CN" sz="1867" dirty="0" smtClean="0">
                <a:solidFill>
                  <a:srgbClr val="0D3896"/>
                </a:solidFill>
              </a:rPr>
              <a:t>      </a:t>
            </a:r>
            <a:r>
              <a:rPr lang="en-US" altLang="zh-CN" sz="1867" dirty="0">
                <a:solidFill>
                  <a:srgbClr val="0D3896"/>
                </a:solidFill>
              </a:rPr>
              <a:t>is not “hot” any longer by eviction strategies.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“Warm” data can be promote to top layer, when</a:t>
            </a:r>
          </a:p>
          <a:p>
            <a:pPr marL="457189" lvl="2" indent="0">
              <a:buNone/>
            </a:pPr>
            <a:r>
              <a:rPr lang="en-US" altLang="zh-CN" sz="1867" dirty="0">
                <a:solidFill>
                  <a:srgbClr val="0D3896"/>
                </a:solidFill>
              </a:rPr>
              <a:t> </a:t>
            </a:r>
            <a:r>
              <a:rPr lang="en-US" altLang="zh-CN" sz="1867" dirty="0" smtClean="0">
                <a:solidFill>
                  <a:srgbClr val="0D3896"/>
                </a:solidFill>
              </a:rPr>
              <a:t>        </a:t>
            </a:r>
            <a:r>
              <a:rPr lang="en-US" altLang="zh-CN" sz="1867" dirty="0">
                <a:solidFill>
                  <a:srgbClr val="0D3896"/>
                </a:solidFill>
              </a:rPr>
              <a:t>it becomes “hot” again.</a:t>
            </a:r>
          </a:p>
          <a:p>
            <a:pPr marL="452955" lvl="1" indent="-452955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D3896"/>
                </a:solidFill>
              </a:rPr>
              <a:t>It is available since Tachyon 0.6 Release</a:t>
            </a:r>
          </a:p>
          <a:p>
            <a:pPr marL="910144" lvl="2" indent="-452955">
              <a:buFont typeface="Arial"/>
              <a:buChar char="•"/>
            </a:pPr>
            <a:r>
              <a:rPr lang="en-US" altLang="zh-CN" sz="1867" dirty="0">
                <a:solidFill>
                  <a:srgbClr val="0D3896"/>
                </a:solidFill>
              </a:rPr>
              <a:t>The JIRA for tiered storage: </a:t>
            </a:r>
            <a:r>
              <a:rPr lang="en-US" altLang="zh-CN" sz="1867" dirty="0">
                <a:solidFill>
                  <a:srgbClr val="0D3896"/>
                </a:solidFill>
                <a:hlinkClick r:id="rId3"/>
              </a:rPr>
              <a:t>TACHYON-33</a:t>
            </a:r>
            <a:endParaRPr lang="en-US" altLang="zh-CN" sz="1867" dirty="0">
              <a:solidFill>
                <a:srgbClr val="0D389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05" y="3059171"/>
            <a:ext cx="5784480" cy="3108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6992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ea typeface="Arial"/>
              </a:rPr>
              <a:t>Price Trend: Memory </a:t>
            </a:r>
            <a:r>
              <a:rPr lang="en-US" altLang="zh-CN" b="1" dirty="0">
                <a:ea typeface="Arial"/>
              </a:rPr>
              <a:t>is </a:t>
            </a:r>
            <a:r>
              <a:rPr lang="en-US" altLang="zh-CN" b="1" dirty="0" smtClean="0">
                <a:solidFill>
                  <a:srgbClr val="FF0000"/>
                </a:solidFill>
                <a:ea typeface="Arial"/>
              </a:rPr>
              <a:t>Cheaper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Value-Cost-Crossov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8" y="1281276"/>
            <a:ext cx="11931664" cy="4444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9630" y="5795450"/>
            <a:ext cx="203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jcmit.com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158" y="6113794"/>
            <a:ext cx="116727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0144" lvl="2" indent="-452955"/>
            <a:r>
              <a:rPr lang="en-US" sz="2800" dirty="0" smtClean="0">
                <a:solidFill>
                  <a:schemeClr val="bg1"/>
                </a:solidFill>
              </a:rPr>
              <a:t>$/ GB </a:t>
            </a:r>
            <a:r>
              <a:rPr lang="en-US" sz="2800" dirty="0">
                <a:solidFill>
                  <a:schemeClr val="bg1"/>
                </a:solidFill>
              </a:rPr>
              <a:t>of Memory is </a:t>
            </a:r>
            <a:r>
              <a:rPr lang="en-US" sz="2800" dirty="0" smtClean="0">
                <a:solidFill>
                  <a:schemeClr val="bg1"/>
                </a:solidFill>
              </a:rPr>
              <a:t>lower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possible </a:t>
            </a:r>
            <a:r>
              <a:rPr lang="en-US" sz="2800" dirty="0">
                <a:solidFill>
                  <a:schemeClr val="bg1"/>
                </a:solidFill>
              </a:rPr>
              <a:t>to handle huge size of data in memory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2009737" cy="1325563"/>
          </a:xfrm>
        </p:spPr>
        <p:txBody>
          <a:bodyPr/>
          <a:lstStyle/>
          <a:p>
            <a:r>
              <a:rPr lang="en-US" dirty="0" smtClean="0"/>
              <a:t>New Memory Technology: </a:t>
            </a:r>
            <a:r>
              <a:rPr lang="en-US" dirty="0" smtClean="0"/>
              <a:t>Intel's Crazy-Fast </a:t>
            </a:r>
            <a:r>
              <a:rPr lang="en-US" dirty="0"/>
              <a:t>3D </a:t>
            </a:r>
            <a:r>
              <a:rPr lang="en-US" dirty="0" err="1" smtClean="0"/>
              <a:t>XPoint</a:t>
            </a:r>
            <a:r>
              <a:rPr lang="en-US" dirty="0" smtClean="0"/>
              <a:t> Memory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97757" y="273005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1,000X </a:t>
            </a:r>
            <a:r>
              <a:rPr lang="en-US" sz="3200" dirty="0"/>
              <a:t>faster than </a:t>
            </a:r>
            <a:r>
              <a:rPr lang="en-US" sz="3200" dirty="0" smtClean="0"/>
              <a:t>NAND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10X denser than DRAM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less </a:t>
            </a:r>
            <a:r>
              <a:rPr lang="en-US" sz="3200" dirty="0"/>
              <a:t>costly than </a:t>
            </a:r>
            <a:r>
              <a:rPr lang="en-US" sz="3200" dirty="0" smtClean="0"/>
              <a:t>DRAM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Shipments may start </a:t>
            </a:r>
            <a:r>
              <a:rPr lang="en-US" sz="3200" dirty="0"/>
              <a:t>in 2017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47424" r="-47424"/>
          <a:stretch>
            <a:fillRect/>
          </a:stretch>
        </p:blipFill>
        <p:spPr>
          <a:xfrm>
            <a:off x="-1936317" y="1701373"/>
            <a:ext cx="10515600" cy="435133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0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63" y="2275006"/>
            <a:ext cx="3016429" cy="139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634" y="2262595"/>
            <a:ext cx="3519845" cy="1401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8247" y="4285672"/>
            <a:ext cx="3236637" cy="10429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184568"/>
            <a:ext cx="1102540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Realized By Many Frameworks: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D1D44-D3FD-44C2-80B7-EDA6849B1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42212</TotalTime>
  <Words>2859</Words>
  <Application>Microsoft Macintosh PowerPoint</Application>
  <PresentationFormat>Custom</PresentationFormat>
  <Paragraphs>701</Paragraphs>
  <Slides>66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Make Tachyon ready for next-gen data center platforms with NVM</vt:lpstr>
      <vt:lpstr>Intel Cloud &amp; BigData Engineering Team  </vt:lpstr>
      <vt:lpstr>Tachyon Nexus</vt:lpstr>
      <vt:lpstr>Outline </vt:lpstr>
      <vt:lpstr>Outline </vt:lpstr>
      <vt:lpstr>Performance Trend: Memory is Fast</vt:lpstr>
      <vt:lpstr>Price Trend: Memory is Cheaper</vt:lpstr>
      <vt:lpstr>New Memory Technology: Intel's Crazy-Fast 3D XPoint Memory </vt:lpstr>
      <vt:lpstr>Realized By Many Frameworks:</vt:lpstr>
      <vt:lpstr>PowerPoint Presentation</vt:lpstr>
      <vt:lpstr>Outline </vt:lpstr>
      <vt:lpstr>PowerPoint Presentation</vt:lpstr>
      <vt:lpstr>PowerPoint Presentation</vt:lpstr>
      <vt:lpstr>Tachyon Stack</vt:lpstr>
      <vt:lpstr>How Easy to Use Tachyon in </vt:lpstr>
      <vt:lpstr>Issue 1</vt:lpstr>
      <vt:lpstr>Issue 1 resolved with Tachyon</vt:lpstr>
      <vt:lpstr>Issue 2</vt:lpstr>
      <vt:lpstr>Issue 2</vt:lpstr>
      <vt:lpstr>Issue 2</vt:lpstr>
      <vt:lpstr>Issue 2 resolved with Tachyon</vt:lpstr>
      <vt:lpstr>Issue 2 resolved with Tachyon</vt:lpstr>
      <vt:lpstr>Issue 3</vt:lpstr>
      <vt:lpstr>Issue 3 resolved with Tachyon</vt:lpstr>
      <vt:lpstr>PowerPoint Presentation</vt:lpstr>
      <vt:lpstr>Tiered block storage: extend Tachyon space with external storage (e.g., SSD HDD etc.)</vt:lpstr>
      <vt:lpstr>Data migration among tiers</vt:lpstr>
      <vt:lpstr>Non-Volatile Memory (NVM)</vt:lpstr>
      <vt:lpstr>PowerPoint Presentation</vt:lpstr>
      <vt:lpstr>Outline </vt:lpstr>
      <vt:lpstr>PowerPoint Presentation</vt:lpstr>
      <vt:lpstr>Test Bed</vt:lpstr>
      <vt:lpstr>Experiment 1: Big Graph Computation</vt:lpstr>
      <vt:lpstr>Architecture: Bagel over Tachyon</vt:lpstr>
      <vt:lpstr>Configuration</vt:lpstr>
      <vt:lpstr>Test Result</vt:lpstr>
      <vt:lpstr>Performance Analysis – Disk utilization</vt:lpstr>
      <vt:lpstr>Performance Analysis – CPU utilization</vt:lpstr>
      <vt:lpstr>Experiment 1: Summary</vt:lpstr>
      <vt:lpstr>Experiment 2:  Recommendation System</vt:lpstr>
      <vt:lpstr>Architecture: Tachyon as local cache </vt:lpstr>
      <vt:lpstr>Configuration</vt:lpstr>
      <vt:lpstr>Test Result</vt:lpstr>
      <vt:lpstr>Performance Analysis – Job1</vt:lpstr>
      <vt:lpstr>Performance Analysis – Job2</vt:lpstr>
      <vt:lpstr>Experiment 2: Summary</vt:lpstr>
      <vt:lpstr>Experiment 3: Data Sharing within a Pipeline</vt:lpstr>
      <vt:lpstr>Architecture</vt:lpstr>
      <vt:lpstr>Data share in job chain – Terasort</vt:lpstr>
      <vt:lpstr>Configuration</vt:lpstr>
      <vt:lpstr>Test Result</vt:lpstr>
      <vt:lpstr>Performance Analysis – Data preparation</vt:lpstr>
      <vt:lpstr>Performance Analysis – Data processing-round1</vt:lpstr>
      <vt:lpstr>Performance Analysis – Data processing-round2</vt:lpstr>
      <vt:lpstr>Experiment 3: Summary</vt:lpstr>
      <vt:lpstr>Outline </vt:lpstr>
      <vt:lpstr>Conclusion</vt:lpstr>
      <vt:lpstr>Q &amp; A</vt:lpstr>
      <vt:lpstr>PowerPoint Presentation</vt:lpstr>
      <vt:lpstr>Test 1: Friends-of-friend</vt:lpstr>
      <vt:lpstr>Problem statement </vt:lpstr>
      <vt:lpstr>Introduction of Tachyon</vt:lpstr>
      <vt:lpstr>Test cases for remote data cache</vt:lpstr>
      <vt:lpstr>Intro for TopN</vt:lpstr>
      <vt:lpstr>Intro for Nreach</vt:lpstr>
      <vt:lpstr>Tiered storage in Tachyon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Shi, Mingfei</dc:creator>
  <cp:lastModifiedBy>Bin Fan</cp:lastModifiedBy>
  <cp:revision>912</cp:revision>
  <dcterms:created xsi:type="dcterms:W3CDTF">2014-12-19T07:16:27Z</dcterms:created>
  <dcterms:modified xsi:type="dcterms:W3CDTF">2015-12-03T07:03:48Z</dcterms:modified>
</cp:coreProperties>
</file>