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98" autoAdjust="0"/>
    <p:restoredTop sz="94660"/>
  </p:normalViewPr>
  <p:slideViewPr>
    <p:cSldViewPr>
      <p:cViewPr varScale="1">
        <p:scale>
          <a:sx n="79" d="100"/>
          <a:sy n="79" d="100"/>
        </p:scale>
        <p:origin x="-1020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de-DE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de-DE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de-DE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502E41A1-185C-44F3-B368-2F996D6CD151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0325D90-B1C6-40B0-AF8E-DB5CDC381296}" type="slidenum">
              <a:rPr lang="de-DE"/>
              <a:pPr/>
              <a:t>1</a:t>
            </a:fld>
            <a:endParaRPr lang="de-DE"/>
          </a:p>
        </p:txBody>
      </p:sp>
      <p:sp>
        <p:nvSpPr>
          <p:cNvPr id="399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DEB5F4B-6038-45A7-BF4E-FDF50C100973}" type="slidenum">
              <a:rPr lang="de-DE"/>
              <a:pPr/>
              <a:t>10</a:t>
            </a:fld>
            <a:endParaRPr lang="de-DE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656FC1F-2CEA-44E8-991C-B76E5DE2DF88}" type="slidenum">
              <a:rPr lang="de-DE"/>
              <a:pPr/>
              <a:t>11</a:t>
            </a:fld>
            <a:endParaRPr lang="de-DE"/>
          </a:p>
        </p:txBody>
      </p:sp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9567696-F545-4111-82ED-52232F8613CF}" type="slidenum">
              <a:rPr lang="de-DE"/>
              <a:pPr/>
              <a:t>12</a:t>
            </a:fld>
            <a:endParaRPr lang="de-DE"/>
          </a:p>
        </p:txBody>
      </p:sp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52159C8-DE09-484E-9BA1-1D7A6D275DA0}" type="slidenum">
              <a:rPr lang="de-DE"/>
              <a:pPr/>
              <a:t>13</a:t>
            </a:fld>
            <a:endParaRPr lang="de-DE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3AC1D1A-38CE-42F4-AB1D-8FE632692562}" type="slidenum">
              <a:rPr lang="de-DE"/>
              <a:pPr/>
              <a:t>14</a:t>
            </a:fld>
            <a:endParaRPr lang="de-DE"/>
          </a:p>
        </p:txBody>
      </p:sp>
      <p:sp>
        <p:nvSpPr>
          <p:cNvPr id="532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BA9D12E-D276-4EEF-9813-B79BADBAD317}" type="slidenum">
              <a:rPr lang="de-DE"/>
              <a:pPr/>
              <a:t>15</a:t>
            </a:fld>
            <a:endParaRPr lang="de-DE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9BD0A28-165E-4810-99E6-2AD27CA2CA58}" type="slidenum">
              <a:rPr lang="de-DE"/>
              <a:pPr/>
              <a:t>16</a:t>
            </a:fld>
            <a:endParaRPr lang="de-DE"/>
          </a:p>
        </p:txBody>
      </p:sp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CC89435-8F36-4280-9B9B-E6A93E014543}" type="slidenum">
              <a:rPr lang="de-DE"/>
              <a:pPr/>
              <a:t>17</a:t>
            </a:fld>
            <a:endParaRPr lang="de-DE"/>
          </a:p>
        </p:txBody>
      </p:sp>
      <p:sp>
        <p:nvSpPr>
          <p:cNvPr id="563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D83649C-6CB5-4914-BAFA-F9F4CA031CEC}" type="slidenum">
              <a:rPr lang="de-DE"/>
              <a:pPr/>
              <a:t>18</a:t>
            </a:fld>
            <a:endParaRPr lang="de-DE"/>
          </a:p>
        </p:txBody>
      </p:sp>
      <p:sp>
        <p:nvSpPr>
          <p:cNvPr id="573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1F10FCD-4B62-4EDB-97CD-8FEBF50BB7BD}" type="slidenum">
              <a:rPr lang="de-DE"/>
              <a:pPr/>
              <a:t>19</a:t>
            </a:fld>
            <a:endParaRPr lang="de-DE"/>
          </a:p>
        </p:txBody>
      </p:sp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F5C176F-EE5E-465E-BFFE-B3A7FE20C678}" type="slidenum">
              <a:rPr lang="de-DE"/>
              <a:pPr/>
              <a:t>2</a:t>
            </a:fld>
            <a:endParaRPr lang="de-DE"/>
          </a:p>
        </p:txBody>
      </p:sp>
      <p:sp>
        <p:nvSpPr>
          <p:cNvPr id="409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7D06AEF-D7B2-47CF-B4F3-2CCDB355DDB0}" type="slidenum">
              <a:rPr lang="de-DE"/>
              <a:pPr/>
              <a:t>20</a:t>
            </a:fld>
            <a:endParaRPr lang="de-DE"/>
          </a:p>
        </p:txBody>
      </p:sp>
      <p:sp>
        <p:nvSpPr>
          <p:cNvPr id="593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1A2A79-068F-4F97-89F4-AB2B5B24601E}" type="slidenum">
              <a:rPr lang="de-DE"/>
              <a:pPr/>
              <a:t>21</a:t>
            </a:fld>
            <a:endParaRPr lang="de-DE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AA6B5F6-6A65-4170-9FB4-1865AD3321B2}" type="slidenum">
              <a:rPr lang="de-DE"/>
              <a:pPr/>
              <a:t>22</a:t>
            </a:fld>
            <a:endParaRPr lang="de-DE"/>
          </a:p>
        </p:txBody>
      </p:sp>
      <p:sp>
        <p:nvSpPr>
          <p:cNvPr id="614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DB4756-A400-42C2-AF04-CC3074B49D56}" type="slidenum">
              <a:rPr lang="de-DE"/>
              <a:pPr/>
              <a:t>23</a:t>
            </a:fld>
            <a:endParaRPr lang="de-DE"/>
          </a:p>
        </p:txBody>
      </p:sp>
      <p:sp>
        <p:nvSpPr>
          <p:cNvPr id="624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E4F5BF7-4BB5-46B5-9D17-4EAC5E61A326}" type="slidenum">
              <a:rPr lang="de-DE"/>
              <a:pPr/>
              <a:t>24</a:t>
            </a:fld>
            <a:endParaRPr lang="de-DE"/>
          </a:p>
        </p:txBody>
      </p:sp>
      <p:sp>
        <p:nvSpPr>
          <p:cNvPr id="634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F845CF-D127-49F5-A99C-42F5141833E9}" type="slidenum">
              <a:rPr lang="de-DE"/>
              <a:pPr/>
              <a:t>25</a:t>
            </a:fld>
            <a:endParaRPr lang="de-DE"/>
          </a:p>
        </p:txBody>
      </p:sp>
      <p:sp>
        <p:nvSpPr>
          <p:cNvPr id="645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43669D-06E6-4A96-A836-F4E0510D715D}" type="slidenum">
              <a:rPr lang="de-DE"/>
              <a:pPr/>
              <a:t>26</a:t>
            </a:fld>
            <a:endParaRPr lang="de-DE"/>
          </a:p>
        </p:txBody>
      </p:sp>
      <p:sp>
        <p:nvSpPr>
          <p:cNvPr id="655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6678087-5751-4BDC-83D3-D53912951F11}" type="slidenum">
              <a:rPr lang="de-DE"/>
              <a:pPr/>
              <a:t>27</a:t>
            </a:fld>
            <a:endParaRPr lang="de-DE"/>
          </a:p>
        </p:txBody>
      </p:sp>
      <p:sp>
        <p:nvSpPr>
          <p:cNvPr id="665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08F9AFF-B66E-489E-AACE-DA696268265C}" type="slidenum">
              <a:rPr lang="de-DE"/>
              <a:pPr/>
              <a:t>28</a:t>
            </a:fld>
            <a:endParaRPr lang="de-DE"/>
          </a:p>
        </p:txBody>
      </p:sp>
      <p:sp>
        <p:nvSpPr>
          <p:cNvPr id="675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18E852E-1506-47E5-AE30-76F9A9E125B1}" type="slidenum">
              <a:rPr lang="de-DE"/>
              <a:pPr/>
              <a:t>29</a:t>
            </a:fld>
            <a:endParaRPr lang="de-DE"/>
          </a:p>
        </p:txBody>
      </p:sp>
      <p:sp>
        <p:nvSpPr>
          <p:cNvPr id="686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E872FA9-734A-4722-B8CF-5260B5108D08}" type="slidenum">
              <a:rPr lang="de-DE"/>
              <a:pPr/>
              <a:t>3</a:t>
            </a:fld>
            <a:endParaRPr lang="de-DE"/>
          </a:p>
        </p:txBody>
      </p:sp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45212CB-DAB0-4A02-8DB5-BF190464E8DB}" type="slidenum">
              <a:rPr lang="de-DE"/>
              <a:pPr/>
              <a:t>30</a:t>
            </a:fld>
            <a:endParaRPr lang="de-DE"/>
          </a:p>
        </p:txBody>
      </p:sp>
      <p:sp>
        <p:nvSpPr>
          <p:cNvPr id="696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59C40A9-1300-4DF4-829F-477C1C0EFE8A}" type="slidenum">
              <a:rPr lang="de-DE"/>
              <a:pPr/>
              <a:t>31</a:t>
            </a:fld>
            <a:endParaRPr lang="de-DE"/>
          </a:p>
        </p:txBody>
      </p:sp>
      <p:sp>
        <p:nvSpPr>
          <p:cNvPr id="706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5C00D6-16B5-4CC7-8098-ECDEF5D35BFA}" type="slidenum">
              <a:rPr lang="de-DE"/>
              <a:pPr/>
              <a:t>32</a:t>
            </a:fld>
            <a:endParaRPr lang="de-DE"/>
          </a:p>
        </p:txBody>
      </p:sp>
      <p:sp>
        <p:nvSpPr>
          <p:cNvPr id="716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8D7CBAD-C2C6-4C51-B542-EEA3337182DC}" type="slidenum">
              <a:rPr lang="de-DE"/>
              <a:pPr/>
              <a:t>33</a:t>
            </a:fld>
            <a:endParaRPr lang="de-DE"/>
          </a:p>
        </p:txBody>
      </p:sp>
      <p:sp>
        <p:nvSpPr>
          <p:cNvPr id="727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CAAD891-62B0-49B1-BA8C-AFEC3D45E413}" type="slidenum">
              <a:rPr lang="de-DE"/>
              <a:pPr/>
              <a:t>34</a:t>
            </a:fld>
            <a:endParaRPr lang="de-DE"/>
          </a:p>
        </p:txBody>
      </p:sp>
      <p:sp>
        <p:nvSpPr>
          <p:cNvPr id="73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2713CB6-5BB5-40C0-AA3B-7D7D7F7EBC36}" type="slidenum">
              <a:rPr lang="de-DE"/>
              <a:pPr/>
              <a:t>35</a:t>
            </a:fld>
            <a:endParaRPr lang="de-DE"/>
          </a:p>
        </p:txBody>
      </p:sp>
      <p:sp>
        <p:nvSpPr>
          <p:cNvPr id="747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C46881-40B6-4D5C-B7CF-AD54A366720F}" type="slidenum">
              <a:rPr lang="de-DE"/>
              <a:pPr/>
              <a:t>36</a:t>
            </a:fld>
            <a:endParaRPr lang="de-DE"/>
          </a:p>
        </p:txBody>
      </p:sp>
      <p:sp>
        <p:nvSpPr>
          <p:cNvPr id="757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0CBC2A9-0095-42A8-8038-2826457CB1CF}" type="slidenum">
              <a:rPr lang="de-DE"/>
              <a:pPr/>
              <a:t>4</a:t>
            </a:fld>
            <a:endParaRPr lang="de-DE"/>
          </a:p>
        </p:txBody>
      </p:sp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CA0F88-18DF-45E9-AFED-06CCB617AAA2}" type="slidenum">
              <a:rPr lang="de-DE"/>
              <a:pPr/>
              <a:t>5</a:t>
            </a:fld>
            <a:endParaRPr lang="de-DE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44B532-33DD-43B3-993E-23CB777F848E}" type="slidenum">
              <a:rPr lang="de-DE"/>
              <a:pPr/>
              <a:t>6</a:t>
            </a:fld>
            <a:endParaRPr lang="de-DE"/>
          </a:p>
        </p:txBody>
      </p:sp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BFE36DE-125C-4941-9315-AD44CECA0014}" type="slidenum">
              <a:rPr lang="de-DE"/>
              <a:pPr/>
              <a:t>7</a:t>
            </a:fld>
            <a:endParaRPr lang="de-DE"/>
          </a:p>
        </p:txBody>
      </p:sp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FBF1755-4350-492D-A7FE-DFDA8A063206}" type="slidenum">
              <a:rPr lang="de-DE"/>
              <a:pPr/>
              <a:t>8</a:t>
            </a:fld>
            <a:endParaRPr lang="de-DE"/>
          </a:p>
        </p:txBody>
      </p:sp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7A5FF9-6FB7-4DB2-BC50-8CD317E026A8}" type="slidenum">
              <a:rPr lang="de-DE"/>
              <a:pPr/>
              <a:t>9</a:t>
            </a:fld>
            <a:endParaRPr lang="de-DE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2351A14-30C4-4ABF-BB29-15ECCD961AE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1304C95-918C-4E71-BCBE-32902153C64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961F14F-3E4F-48A4-A50A-E960D64C9EA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03D6948-6DFC-42DB-AA30-6F86609D384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65B9C61-F672-4677-94D4-B9ED9B76E58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8A7BA65-A3C1-4304-9E4F-009395BF395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9C168A0-E131-4F15-82CF-7D92107B309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914002E-052E-4937-A801-1EBBF128A96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520816C-1B1F-469F-9A16-CA01BF7D726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F6D3AEF-E6FA-4A7A-9D71-78403CA1934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B697776-2F4E-4A71-9A3A-74198F8C710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das Format des Titeltextes zu bearbeiten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Gliederungstextes zu bearbeiten</a:t>
            </a:r>
          </a:p>
          <a:p>
            <a:pPr lvl="1"/>
            <a:r>
              <a:rPr lang="en-GB" smtClean="0"/>
              <a:t>Zweite Gliederungsebene</a:t>
            </a:r>
          </a:p>
          <a:p>
            <a:pPr lvl="2"/>
            <a:r>
              <a:rPr lang="en-GB" smtClean="0"/>
              <a:t>Dritte Gliederungsebene</a:t>
            </a:r>
          </a:p>
          <a:p>
            <a:pPr lvl="3"/>
            <a:r>
              <a:rPr lang="en-GB" smtClean="0"/>
              <a:t>Vierte Gliederungsebene</a:t>
            </a:r>
          </a:p>
          <a:p>
            <a:pPr lvl="4"/>
            <a:r>
              <a:rPr lang="en-GB" smtClean="0"/>
              <a:t>Fünfte Gliederungsebene</a:t>
            </a:r>
          </a:p>
          <a:p>
            <a:pPr lvl="4"/>
            <a:r>
              <a:rPr lang="en-GB" smtClean="0"/>
              <a:t>Sechste Gliederungsebene</a:t>
            </a:r>
          </a:p>
          <a:p>
            <a:pPr lvl="4"/>
            <a:r>
              <a:rPr lang="en-GB" smtClean="0"/>
              <a:t>Siebente Gliederungsebene</a:t>
            </a:r>
          </a:p>
          <a:p>
            <a:pPr lvl="4"/>
            <a:r>
              <a:rPr lang="en-GB" smtClean="0"/>
              <a:t>Achte Gliederungsebene</a:t>
            </a:r>
          </a:p>
          <a:p>
            <a:pPr lvl="4"/>
            <a:r>
              <a:rPr lang="en-GB" smtClean="0"/>
              <a:t>Neunte Gliederungsebene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F89F2318-117D-49D3-A392-314C57C62C9C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orman@apache.org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myblog.kicks-ass.org/" TargetMode="External"/><Relationship Id="rId5" Type="http://schemas.openxmlformats.org/officeDocument/2006/relationships/hyperlink" Target="http://www.heagmedianet.com/" TargetMode="External"/><Relationship Id="rId4" Type="http://schemas.openxmlformats.org/officeDocument/2006/relationships/hyperlink" Target="mailto:norman.maurer@heagmedianet.de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ux-ha.org/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mysql.com/doc/refman/5.1/en/faqs-mysql-drbd-heartbeat.html" TargetMode="External"/><Relationship Id="rId5" Type="http://schemas.openxmlformats.org/officeDocument/2006/relationships/hyperlink" Target="http://www.tummy.com/Community/software/drbdlinks/" TargetMode="External"/><Relationship Id="rId4" Type="http://schemas.openxmlformats.org/officeDocument/2006/relationships/hyperlink" Target="http://www.drbd.org/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drbd.org/" TargetMode="External"/><Relationship Id="rId4" Type="http://schemas.openxmlformats.org/officeDocument/2006/relationships/hyperlink" Target="http://www.linux-ha.org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900113" y="1897063"/>
            <a:ext cx="8280400" cy="3767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0280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40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High </a:t>
            </a:r>
            <a:r>
              <a:rPr lang="de-DE" sz="40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Availability</a:t>
            </a:r>
            <a:r>
              <a:rPr lang="de-DE" sz="40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!= High-</a:t>
            </a:r>
            <a:r>
              <a:rPr lang="de-DE" sz="40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cost</a:t>
            </a:r>
            <a:endParaRPr lang="de-DE" sz="4000" b="1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de-DE" sz="3600" b="1" dirty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800" dirty="0" err="1">
                <a:solidFill>
                  <a:srgbClr val="000000"/>
                </a:solidFill>
              </a:rPr>
              <a:t>Building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</a:rPr>
              <a:t>low-cost</a:t>
            </a:r>
            <a:r>
              <a:rPr lang="de-DE" sz="2800" dirty="0">
                <a:solidFill>
                  <a:srgbClr val="000000"/>
                </a:solidFill>
              </a:rPr>
              <a:t> Master / Slave Clusters on a Linux </a:t>
            </a:r>
            <a:r>
              <a:rPr lang="de-DE" sz="2800" dirty="0" err="1">
                <a:solidFill>
                  <a:srgbClr val="000000"/>
                </a:solidFill>
              </a:rPr>
              <a:t>based</a:t>
            </a:r>
            <a:r>
              <a:rPr lang="de-DE" sz="2800" dirty="0">
                <a:solidFill>
                  <a:srgbClr val="000000"/>
                </a:solidFill>
              </a:rPr>
              <a:t> Operating Systems </a:t>
            </a:r>
            <a:r>
              <a:rPr lang="de-DE" sz="2800" dirty="0" err="1">
                <a:solidFill>
                  <a:srgbClr val="000000"/>
                </a:solidFill>
              </a:rPr>
              <a:t>to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</a:rPr>
              <a:t>provide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</a:rPr>
              <a:t>mission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</a:rPr>
              <a:t>critical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</a:rPr>
              <a:t>services</a:t>
            </a:r>
            <a:endParaRPr lang="de-DE" sz="2800" dirty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de-DE" sz="2800" dirty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i="1" dirty="0">
                <a:solidFill>
                  <a:srgbClr val="000000"/>
                </a:solidFill>
              </a:rPr>
              <a:t>Norman Maurer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de-DE" i="1" dirty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i="1" dirty="0" err="1">
                <a:solidFill>
                  <a:srgbClr val="000000"/>
                </a:solidFill>
              </a:rPr>
              <a:t>ApacheCon</a:t>
            </a:r>
            <a:r>
              <a:rPr lang="de-DE" i="1" dirty="0">
                <a:solidFill>
                  <a:srgbClr val="000000"/>
                </a:solidFill>
              </a:rPr>
              <a:t> EU 2009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i="1" dirty="0">
                <a:solidFill>
                  <a:srgbClr val="000000"/>
                </a:solidFill>
              </a:rPr>
              <a:t>March 27, 2009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8199F33-1598-4B07-A895-95AA3E062124}" type="slidenum">
              <a:rPr lang="de-DE"/>
              <a:pPr/>
              <a:t>10</a:t>
            </a:fld>
            <a:endParaRPr lang="de-DE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414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I/O throughput heavily depends on network throughput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Only Master / Slave Cluster supported when using traditional filesystems (ext3, xfs, reiserfs)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Master / Master Cluster only works with shared cluster file system (GFS, OCFS2)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Data access is only possible from the Master Node in a Master / Slave Cluster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Limitations when using DRBD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A0740B2-15EF-4BB7-8940-41C2F89A0726}" type="slidenum">
              <a:rPr lang="de-DE"/>
              <a:pPr/>
              <a:t>11</a:t>
            </a:fld>
            <a:endParaRPr lang="de-DE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060450" y="900113"/>
            <a:ext cx="6859588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3200">
                <a:solidFill>
                  <a:srgbClr val="000000"/>
                </a:solidFill>
              </a:rPr>
              <a:t>Brief overview on how DRBD works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995363" y="1944688"/>
            <a:ext cx="3587750" cy="2700337"/>
          </a:xfrm>
          <a:prstGeom prst="roundRect">
            <a:avLst>
              <a:gd name="adj" fmla="val 56"/>
            </a:avLst>
          </a:prstGeom>
          <a:solidFill>
            <a:srgbClr val="FFFF66">
              <a:alpha val="50000"/>
            </a:srgbClr>
          </a:solidFill>
          <a:ln w="360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1111222" y="2484438"/>
            <a:ext cx="1493866" cy="360362"/>
          </a:xfrm>
          <a:prstGeom prst="roundRect">
            <a:avLst>
              <a:gd name="adj" fmla="val 44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 dirty="0" err="1">
                <a:solidFill>
                  <a:srgbClr val="000000"/>
                </a:solidFill>
              </a:rPr>
              <a:t>Filesystem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1111222" y="3276600"/>
            <a:ext cx="1493866" cy="360363"/>
          </a:xfrm>
          <a:prstGeom prst="roundRect">
            <a:avLst>
              <a:gd name="adj" fmla="val 44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DRBD-Layer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1111222" y="4103687"/>
            <a:ext cx="1493866" cy="461967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Device / Disk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3036888" y="3289300"/>
            <a:ext cx="828675" cy="360363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NIC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2640013" y="3397250"/>
            <a:ext cx="3603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2601913" y="3505200"/>
            <a:ext cx="363537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1704975" y="2894013"/>
            <a:ext cx="1588" cy="3603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V="1">
            <a:off x="1884363" y="2892425"/>
            <a:ext cx="1587" cy="363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1704975" y="3686175"/>
            <a:ext cx="1588" cy="3603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V="1">
            <a:off x="1884363" y="3683000"/>
            <a:ext cx="1587" cy="363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26" name="AutoShape 14"/>
          <p:cNvSpPr>
            <a:spLocks noChangeArrowheads="1"/>
          </p:cNvSpPr>
          <p:nvPr/>
        </p:nvSpPr>
        <p:spPr bwMode="auto">
          <a:xfrm>
            <a:off x="2754296" y="2030413"/>
            <a:ext cx="1649429" cy="360362"/>
          </a:xfrm>
          <a:prstGeom prst="roundRect">
            <a:avLst>
              <a:gd name="adj" fmla="val 440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de-DE">
                <a:solidFill>
                  <a:srgbClr val="000000"/>
                </a:solidFill>
              </a:rPr>
              <a:t>Webserver01</a:t>
            </a:r>
          </a:p>
        </p:txBody>
      </p:sp>
      <p:sp>
        <p:nvSpPr>
          <p:cNvPr id="13327" name="AutoShape 15"/>
          <p:cNvSpPr>
            <a:spLocks noChangeArrowheads="1"/>
          </p:cNvSpPr>
          <p:nvPr/>
        </p:nvSpPr>
        <p:spPr bwMode="auto">
          <a:xfrm>
            <a:off x="5495925" y="1944688"/>
            <a:ext cx="3587750" cy="2700337"/>
          </a:xfrm>
          <a:prstGeom prst="roundRect">
            <a:avLst>
              <a:gd name="adj" fmla="val 56"/>
            </a:avLst>
          </a:prstGeom>
          <a:solidFill>
            <a:srgbClr val="FFFF66">
              <a:alpha val="50000"/>
            </a:srgbClr>
          </a:solidFill>
          <a:ln w="360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3328" name="AutoShape 16"/>
          <p:cNvSpPr>
            <a:spLocks noChangeArrowheads="1"/>
          </p:cNvSpPr>
          <p:nvPr/>
        </p:nvSpPr>
        <p:spPr bwMode="auto">
          <a:xfrm>
            <a:off x="7475538" y="2484438"/>
            <a:ext cx="1493864" cy="360362"/>
          </a:xfrm>
          <a:prstGeom prst="roundRect">
            <a:avLst>
              <a:gd name="adj" fmla="val 44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Filesystem</a:t>
            </a:r>
          </a:p>
        </p:txBody>
      </p:sp>
      <p:sp>
        <p:nvSpPr>
          <p:cNvPr id="13329" name="AutoShape 17"/>
          <p:cNvSpPr>
            <a:spLocks noChangeArrowheads="1"/>
          </p:cNvSpPr>
          <p:nvPr/>
        </p:nvSpPr>
        <p:spPr bwMode="auto">
          <a:xfrm>
            <a:off x="7475538" y="3276600"/>
            <a:ext cx="1493864" cy="360363"/>
          </a:xfrm>
          <a:prstGeom prst="roundRect">
            <a:avLst>
              <a:gd name="adj" fmla="val 44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 dirty="0">
                <a:solidFill>
                  <a:srgbClr val="000000"/>
                </a:solidFill>
              </a:rPr>
              <a:t>DRBD-Layer</a:t>
            </a:r>
          </a:p>
        </p:txBody>
      </p:sp>
      <p:sp>
        <p:nvSpPr>
          <p:cNvPr id="13330" name="AutoShape 18"/>
          <p:cNvSpPr>
            <a:spLocks noChangeArrowheads="1"/>
          </p:cNvSpPr>
          <p:nvPr/>
        </p:nvSpPr>
        <p:spPr bwMode="auto">
          <a:xfrm>
            <a:off x="7475538" y="4103687"/>
            <a:ext cx="1493864" cy="461967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 dirty="0">
                <a:solidFill>
                  <a:srgbClr val="000000"/>
                </a:solidFill>
              </a:rPr>
              <a:t>Device / Disk</a:t>
            </a:r>
          </a:p>
        </p:txBody>
      </p:sp>
      <p:sp>
        <p:nvSpPr>
          <p:cNvPr id="13331" name="AutoShape 19"/>
          <p:cNvSpPr>
            <a:spLocks noChangeArrowheads="1"/>
          </p:cNvSpPr>
          <p:nvPr/>
        </p:nvSpPr>
        <p:spPr bwMode="auto">
          <a:xfrm>
            <a:off x="6215063" y="3289300"/>
            <a:ext cx="828675" cy="360363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NIC</a:t>
            </a:r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 flipH="1">
            <a:off x="7077075" y="3397250"/>
            <a:ext cx="36353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7115175" y="3505200"/>
            <a:ext cx="360363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8375650" y="2894013"/>
            <a:ext cx="1588" cy="3603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 flipV="1">
            <a:off x="8196263" y="2892425"/>
            <a:ext cx="1587" cy="363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8375650" y="3686175"/>
            <a:ext cx="1588" cy="3603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V="1">
            <a:off x="8196263" y="3683000"/>
            <a:ext cx="1587" cy="363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38" name="AutoShape 26"/>
          <p:cNvSpPr>
            <a:spLocks noChangeArrowheads="1"/>
          </p:cNvSpPr>
          <p:nvPr/>
        </p:nvSpPr>
        <p:spPr bwMode="auto">
          <a:xfrm>
            <a:off x="5675312" y="2030413"/>
            <a:ext cx="1651015" cy="360362"/>
          </a:xfrm>
          <a:prstGeom prst="roundRect">
            <a:avLst>
              <a:gd name="adj" fmla="val 440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de-DE">
                <a:solidFill>
                  <a:srgbClr val="000000"/>
                </a:solidFill>
              </a:rPr>
              <a:t>Webserver02</a:t>
            </a:r>
          </a:p>
        </p:txBody>
      </p:sp>
      <p:sp>
        <p:nvSpPr>
          <p:cNvPr id="13340" name="AutoShape 28"/>
          <p:cNvSpPr>
            <a:spLocks noChangeArrowheads="1"/>
          </p:cNvSpPr>
          <p:nvPr/>
        </p:nvSpPr>
        <p:spPr bwMode="auto">
          <a:xfrm>
            <a:off x="4056063" y="5364163"/>
            <a:ext cx="1979612" cy="360362"/>
          </a:xfrm>
          <a:prstGeom prst="roundRect">
            <a:avLst>
              <a:gd name="adj" fmla="val 44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de-DE" dirty="0">
                <a:solidFill>
                  <a:srgbClr val="000000"/>
                </a:solidFill>
              </a:rPr>
              <a:t>Ethernet</a:t>
            </a:r>
          </a:p>
        </p:txBody>
      </p:sp>
      <p:pic>
        <p:nvPicPr>
          <p:cNvPr id="13341" name="Picture 2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78450" y="3910013"/>
            <a:ext cx="657225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3342" name="Picture 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56063" y="3924300"/>
            <a:ext cx="657225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3343" name="Line 31"/>
          <p:cNvSpPr>
            <a:spLocks noChangeShapeType="1"/>
          </p:cNvSpPr>
          <p:nvPr/>
        </p:nvSpPr>
        <p:spPr bwMode="auto">
          <a:xfrm flipH="1" flipV="1">
            <a:off x="6699250" y="5241925"/>
            <a:ext cx="903288" cy="723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6480175" y="5940425"/>
            <a:ext cx="2879725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>
                <a:solidFill>
                  <a:srgbClr val="000000"/>
                </a:solidFill>
              </a:rPr>
              <a:t>Sync data across network</a:t>
            </a:r>
          </a:p>
        </p:txBody>
      </p:sp>
      <p:cxnSp>
        <p:nvCxnSpPr>
          <p:cNvPr id="42" name="Form 41"/>
          <p:cNvCxnSpPr>
            <a:stCxn id="13319" idx="2"/>
            <a:endCxn id="13340" idx="1"/>
          </p:cNvCxnSpPr>
          <p:nvPr/>
        </p:nvCxnSpPr>
        <p:spPr bwMode="auto">
          <a:xfrm rot="16200000" flipH="1">
            <a:off x="2806304" y="4294584"/>
            <a:ext cx="1894681" cy="604837"/>
          </a:xfrm>
          <a:prstGeom prst="bentConnector2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Form 43"/>
          <p:cNvCxnSpPr>
            <a:stCxn id="13331" idx="2"/>
            <a:endCxn id="13340" idx="3"/>
          </p:cNvCxnSpPr>
          <p:nvPr/>
        </p:nvCxnSpPr>
        <p:spPr bwMode="auto">
          <a:xfrm rot="5400000">
            <a:off x="5385198" y="4300140"/>
            <a:ext cx="1894681" cy="593726"/>
          </a:xfrm>
          <a:prstGeom prst="bentConnector2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CB327F9-6114-4519-ADF1-89998A6556C0}" type="slidenum">
              <a:rPr lang="de-DE"/>
              <a:pPr/>
              <a:t>12</a:t>
            </a:fld>
            <a:endParaRPr lang="de-DE"/>
          </a:p>
        </p:txBody>
      </p:sp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1439863" y="1855788"/>
            <a:ext cx="7559675" cy="4783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Ubuntu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apt-get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install</a:t>
            </a:r>
            <a:r>
              <a:rPr lang="de-DE" sz="2200" i="1" dirty="0">
                <a:solidFill>
                  <a:srgbClr val="004586"/>
                </a:solidFill>
              </a:rPr>
              <a:t> drbd8-utils drbd8-module-source  </a:t>
            </a:r>
            <a:r>
              <a:rPr lang="de-DE" sz="2200" i="1" dirty="0" err="1">
                <a:solidFill>
                  <a:srgbClr val="004586"/>
                </a:solidFill>
              </a:rPr>
              <a:t>build</a:t>
            </a:r>
            <a:r>
              <a:rPr lang="de-DE" sz="2200" i="1" dirty="0">
                <a:solidFill>
                  <a:srgbClr val="004586"/>
                </a:solidFill>
              </a:rPr>
              <a:t>-essential </a:t>
            </a:r>
            <a:r>
              <a:rPr lang="de-DE" sz="2200" i="1" dirty="0" err="1">
                <a:solidFill>
                  <a:srgbClr val="004586"/>
                </a:solidFill>
              </a:rPr>
              <a:t>module-assistant</a:t>
            </a:r>
            <a:r>
              <a:rPr lang="de-DE" sz="2200" i="1" dirty="0">
                <a:solidFill>
                  <a:srgbClr val="004586"/>
                </a:solidFill>
              </a:rPr>
              <a:t>  &amp;&amp; </a:t>
            </a:r>
            <a:r>
              <a:rPr lang="de-DE" sz="2200" i="1" dirty="0" err="1">
                <a:solidFill>
                  <a:srgbClr val="004586"/>
                </a:solidFill>
              </a:rPr>
              <a:t>module-assistant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auto-install</a:t>
            </a:r>
            <a:r>
              <a:rPr lang="de-DE" sz="2200" i="1" dirty="0">
                <a:solidFill>
                  <a:srgbClr val="004586"/>
                </a:solidFill>
              </a:rPr>
              <a:t> drbd8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84D1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Debian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apt-get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install</a:t>
            </a:r>
            <a:r>
              <a:rPr lang="de-DE" sz="2200" i="1" dirty="0">
                <a:solidFill>
                  <a:srgbClr val="004586"/>
                </a:solidFill>
              </a:rPr>
              <a:t> drbd8-utils drbd8-modules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SLES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yast</a:t>
            </a:r>
            <a:r>
              <a:rPr lang="de-DE" sz="2200" i="1" dirty="0">
                <a:solidFill>
                  <a:srgbClr val="004586"/>
                </a:solidFill>
              </a:rPr>
              <a:t> -i </a:t>
            </a:r>
            <a:r>
              <a:rPr lang="de-DE" sz="2200" i="1" dirty="0" err="1">
                <a:solidFill>
                  <a:srgbClr val="004586"/>
                </a:solidFill>
              </a:rPr>
              <a:t>drbd</a:t>
            </a:r>
            <a:endParaRPr lang="de-DE" sz="2200" i="1" dirty="0">
              <a:solidFill>
                <a:srgbClr val="004586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Others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Check </a:t>
            </a:r>
            <a:r>
              <a:rPr lang="de-DE" sz="2200" dirty="0" err="1">
                <a:solidFill>
                  <a:srgbClr val="000000"/>
                </a:solidFill>
              </a:rPr>
              <a:t>if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there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are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prebuild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packages</a:t>
            </a:r>
            <a:r>
              <a:rPr lang="de-DE" sz="2200" dirty="0">
                <a:solidFill>
                  <a:srgbClr val="000000"/>
                </a:solidFill>
              </a:rPr>
              <a:t> / </a:t>
            </a:r>
            <a:r>
              <a:rPr lang="de-DE" sz="2200" dirty="0" err="1">
                <a:solidFill>
                  <a:srgbClr val="000000"/>
                </a:solidFill>
              </a:rPr>
              <a:t>build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it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yourself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from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source</a:t>
            </a:r>
            <a:r>
              <a:rPr lang="de-DE" sz="2200" dirty="0">
                <a:solidFill>
                  <a:srgbClr val="000000"/>
                </a:solidFill>
              </a:rPr>
              <a:t>!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Installation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92F0EBED-6321-47C0-AE2E-7FDCEA231B16}" type="slidenum">
              <a:rPr lang="de-DE"/>
              <a:pPr/>
              <a:t>13</a:t>
            </a:fld>
            <a:endParaRPr lang="de-DE"/>
          </a:p>
        </p:txBody>
      </p:sp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5959475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3200">
                <a:solidFill>
                  <a:srgbClr val="000000"/>
                </a:solidFill>
              </a:rPr>
              <a:t>Configuration of DRBD-Nodes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968478" y="2339975"/>
            <a:ext cx="3714775" cy="4440258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7347" rIns="90000" bIns="45000"/>
          <a:lstStyle/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b="1" dirty="0" smtClean="0">
                <a:solidFill>
                  <a:srgbClr val="000000"/>
                </a:solidFill>
              </a:rPr>
              <a:t>/</a:t>
            </a:r>
            <a:r>
              <a:rPr lang="de-DE" sz="1400" b="1" dirty="0" err="1" smtClean="0">
                <a:solidFill>
                  <a:srgbClr val="000000"/>
                </a:solidFill>
              </a:rPr>
              <a:t>etc</a:t>
            </a:r>
            <a:r>
              <a:rPr lang="de-DE" sz="1400" b="1" dirty="0" smtClean="0">
                <a:solidFill>
                  <a:srgbClr val="000000"/>
                </a:solidFill>
              </a:rPr>
              <a:t>/</a:t>
            </a:r>
            <a:r>
              <a:rPr lang="de-DE" sz="1400" b="1" dirty="0" err="1" smtClean="0">
                <a:solidFill>
                  <a:srgbClr val="000000"/>
                </a:solidFill>
              </a:rPr>
              <a:t>drbd.conf</a:t>
            </a:r>
            <a:r>
              <a:rPr lang="de-DE" sz="1400" b="1" dirty="0" smtClean="0">
                <a:solidFill>
                  <a:srgbClr val="000000"/>
                </a:solidFill>
              </a:rPr>
              <a:t>:</a:t>
            </a: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de-DE" sz="1400" b="1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 smtClean="0">
                <a:solidFill>
                  <a:srgbClr val="000000"/>
                </a:solidFill>
              </a:rPr>
              <a:t>global </a:t>
            </a:r>
            <a:r>
              <a:rPr lang="de-DE" sz="1400" i="1" dirty="0">
                <a:solidFill>
                  <a:srgbClr val="000000"/>
                </a:solidFill>
              </a:rPr>
              <a:t>{ 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 smtClean="0">
                <a:solidFill>
                  <a:srgbClr val="000000"/>
                </a:solidFill>
              </a:rPr>
              <a:t>	</a:t>
            </a:r>
            <a:r>
              <a:rPr lang="de-DE" sz="1400" i="1" dirty="0" err="1" smtClean="0">
                <a:solidFill>
                  <a:srgbClr val="000000"/>
                </a:solidFill>
              </a:rPr>
              <a:t>usage-count</a:t>
            </a:r>
            <a:r>
              <a:rPr lang="de-DE" sz="1400" i="1" dirty="0" smtClean="0">
                <a:solidFill>
                  <a:srgbClr val="000000"/>
                </a:solidFill>
              </a:rPr>
              <a:t> </a:t>
            </a:r>
            <a:r>
              <a:rPr lang="de-DE" sz="1400" i="1" dirty="0" err="1">
                <a:solidFill>
                  <a:srgbClr val="000000"/>
                </a:solidFill>
              </a:rPr>
              <a:t>yes</a:t>
            </a:r>
            <a:r>
              <a:rPr lang="de-DE" sz="1400" i="1" dirty="0">
                <a:solidFill>
                  <a:srgbClr val="000000"/>
                </a:solidFill>
              </a:rPr>
              <a:t>; 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 smtClean="0">
                <a:solidFill>
                  <a:srgbClr val="000000"/>
                </a:solidFill>
              </a:rPr>
              <a:t>}</a:t>
            </a:r>
            <a:endParaRPr lang="de-DE" sz="1400" i="1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 err="1" smtClean="0">
                <a:solidFill>
                  <a:srgbClr val="000000"/>
                </a:solidFill>
              </a:rPr>
              <a:t>common</a:t>
            </a:r>
            <a:r>
              <a:rPr lang="de-DE" sz="1400" i="1" dirty="0" smtClean="0">
                <a:solidFill>
                  <a:srgbClr val="000000"/>
                </a:solidFill>
              </a:rPr>
              <a:t> </a:t>
            </a:r>
            <a:r>
              <a:rPr lang="de-DE" sz="1400" i="1" dirty="0">
                <a:solidFill>
                  <a:srgbClr val="000000"/>
                </a:solidFill>
              </a:rPr>
              <a:t>{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 smtClean="0">
                <a:solidFill>
                  <a:srgbClr val="000000"/>
                </a:solidFill>
              </a:rPr>
              <a:t>	</a:t>
            </a:r>
            <a:r>
              <a:rPr lang="de-DE" sz="1400" i="1" dirty="0" err="1" smtClean="0">
                <a:solidFill>
                  <a:srgbClr val="000000"/>
                </a:solidFill>
              </a:rPr>
              <a:t>protocol</a:t>
            </a:r>
            <a:r>
              <a:rPr lang="de-DE" sz="1400" i="1" dirty="0" smtClean="0">
                <a:solidFill>
                  <a:srgbClr val="000000"/>
                </a:solidFill>
              </a:rPr>
              <a:t> </a:t>
            </a:r>
            <a:r>
              <a:rPr lang="de-DE" sz="1400" i="1" dirty="0">
                <a:solidFill>
                  <a:srgbClr val="000000"/>
                </a:solidFill>
              </a:rPr>
              <a:t>C;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 smtClean="0">
                <a:solidFill>
                  <a:srgbClr val="000000"/>
                </a:solidFill>
              </a:rPr>
              <a:t>}</a:t>
            </a:r>
            <a:endParaRPr lang="de-DE" sz="1400" i="1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 err="1" smtClean="0">
                <a:solidFill>
                  <a:srgbClr val="000000"/>
                </a:solidFill>
              </a:rPr>
              <a:t>resource</a:t>
            </a:r>
            <a:r>
              <a:rPr lang="de-DE" sz="1400" i="1" dirty="0" smtClean="0">
                <a:solidFill>
                  <a:srgbClr val="000000"/>
                </a:solidFill>
              </a:rPr>
              <a:t> </a:t>
            </a:r>
            <a:r>
              <a:rPr lang="de-DE" sz="1400" i="1" dirty="0">
                <a:solidFill>
                  <a:srgbClr val="000000"/>
                </a:solidFill>
              </a:rPr>
              <a:t>r0 {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 smtClean="0">
                <a:solidFill>
                  <a:srgbClr val="000000"/>
                </a:solidFill>
              </a:rPr>
              <a:t>	on </a:t>
            </a:r>
            <a:r>
              <a:rPr lang="de-DE" sz="1400" i="1" dirty="0">
                <a:solidFill>
                  <a:srgbClr val="000000"/>
                </a:solidFill>
              </a:rPr>
              <a:t>node01 {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    	</a:t>
            </a:r>
            <a:r>
              <a:rPr lang="de-DE" sz="1400" i="1" dirty="0" smtClean="0">
                <a:solidFill>
                  <a:srgbClr val="000000"/>
                </a:solidFill>
              </a:rPr>
              <a:t>	</a:t>
            </a:r>
            <a:r>
              <a:rPr lang="de-DE" sz="1400" i="1" dirty="0" err="1" smtClean="0">
                <a:solidFill>
                  <a:srgbClr val="000000"/>
                </a:solidFill>
              </a:rPr>
              <a:t>device</a:t>
            </a:r>
            <a:r>
              <a:rPr lang="de-DE" sz="1400" i="1" dirty="0" smtClean="0">
                <a:solidFill>
                  <a:srgbClr val="000000"/>
                </a:solidFill>
              </a:rPr>
              <a:t>    </a:t>
            </a:r>
            <a:r>
              <a:rPr lang="de-DE" sz="1400" i="1" dirty="0">
                <a:solidFill>
                  <a:srgbClr val="000000"/>
                </a:solidFill>
              </a:rPr>
              <a:t>/</a:t>
            </a:r>
            <a:r>
              <a:rPr lang="de-DE" sz="1400" i="1" dirty="0" err="1">
                <a:solidFill>
                  <a:srgbClr val="000000"/>
                </a:solidFill>
              </a:rPr>
              <a:t>dev</a:t>
            </a:r>
            <a:r>
              <a:rPr lang="de-DE" sz="1400" i="1" dirty="0">
                <a:solidFill>
                  <a:srgbClr val="000000"/>
                </a:solidFill>
              </a:rPr>
              <a:t>/drbd0;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    		</a:t>
            </a:r>
            <a:r>
              <a:rPr lang="de-DE" sz="1400" i="1" dirty="0" err="1" smtClean="0">
                <a:solidFill>
                  <a:srgbClr val="000000"/>
                </a:solidFill>
              </a:rPr>
              <a:t>disk</a:t>
            </a:r>
            <a:r>
              <a:rPr lang="de-DE" sz="1400" i="1" dirty="0" smtClean="0">
                <a:solidFill>
                  <a:srgbClr val="000000"/>
                </a:solidFill>
              </a:rPr>
              <a:t>      </a:t>
            </a:r>
            <a:r>
              <a:rPr lang="de-DE" sz="1400" i="1" dirty="0">
                <a:solidFill>
                  <a:srgbClr val="000000"/>
                </a:solidFill>
              </a:rPr>
              <a:t>/</a:t>
            </a:r>
            <a:r>
              <a:rPr lang="de-DE" sz="1400" i="1" dirty="0" err="1">
                <a:solidFill>
                  <a:srgbClr val="000000"/>
                </a:solidFill>
              </a:rPr>
              <a:t>dev</a:t>
            </a:r>
            <a:r>
              <a:rPr lang="de-DE" sz="1400" i="1" dirty="0">
                <a:solidFill>
                  <a:srgbClr val="000000"/>
                </a:solidFill>
              </a:rPr>
              <a:t>/sda7;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    		</a:t>
            </a:r>
            <a:r>
              <a:rPr lang="de-DE" sz="1400" i="1" dirty="0" err="1" smtClean="0">
                <a:solidFill>
                  <a:srgbClr val="000000"/>
                </a:solidFill>
              </a:rPr>
              <a:t>address</a:t>
            </a:r>
            <a:r>
              <a:rPr lang="de-DE" sz="1400" i="1" dirty="0" smtClean="0">
                <a:solidFill>
                  <a:srgbClr val="000000"/>
                </a:solidFill>
              </a:rPr>
              <a:t>   </a:t>
            </a:r>
            <a:r>
              <a:rPr lang="de-DE" sz="1400" i="1" dirty="0">
                <a:solidFill>
                  <a:srgbClr val="000000"/>
                </a:solidFill>
              </a:rPr>
              <a:t>10.0.0.2:7789;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    		</a:t>
            </a:r>
            <a:r>
              <a:rPr lang="de-DE" sz="1400" i="1" dirty="0" smtClean="0">
                <a:solidFill>
                  <a:srgbClr val="000000"/>
                </a:solidFill>
              </a:rPr>
              <a:t>meta-</a:t>
            </a:r>
            <a:r>
              <a:rPr lang="de-DE" sz="1400" i="1" dirty="0" err="1" smtClean="0">
                <a:solidFill>
                  <a:srgbClr val="000000"/>
                </a:solidFill>
              </a:rPr>
              <a:t>disk</a:t>
            </a:r>
            <a:r>
              <a:rPr lang="de-DE" sz="1400" i="1" dirty="0" smtClean="0">
                <a:solidFill>
                  <a:srgbClr val="000000"/>
                </a:solidFill>
              </a:rPr>
              <a:t> </a:t>
            </a:r>
            <a:r>
              <a:rPr lang="de-DE" sz="1400" i="1" dirty="0" err="1">
                <a:solidFill>
                  <a:srgbClr val="000000"/>
                </a:solidFill>
              </a:rPr>
              <a:t>internal</a:t>
            </a:r>
            <a:r>
              <a:rPr lang="de-DE" sz="1400" i="1" dirty="0">
                <a:solidFill>
                  <a:srgbClr val="000000"/>
                </a:solidFill>
              </a:rPr>
              <a:t>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  	</a:t>
            </a:r>
            <a:r>
              <a:rPr lang="de-DE" sz="1400" i="1" dirty="0" smtClean="0">
                <a:solidFill>
                  <a:srgbClr val="000000"/>
                </a:solidFill>
              </a:rPr>
              <a:t>}</a:t>
            </a:r>
            <a:endParaRPr lang="de-DE" sz="1400" i="1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  	</a:t>
            </a:r>
            <a:r>
              <a:rPr lang="de-DE" sz="1400" i="1" dirty="0" smtClean="0">
                <a:solidFill>
                  <a:srgbClr val="000000"/>
                </a:solidFill>
              </a:rPr>
              <a:t>on </a:t>
            </a:r>
            <a:r>
              <a:rPr lang="de-DE" sz="1400" i="1" dirty="0">
                <a:solidFill>
                  <a:srgbClr val="000000"/>
                </a:solidFill>
              </a:rPr>
              <a:t>node02 {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    	</a:t>
            </a:r>
            <a:r>
              <a:rPr lang="de-DE" sz="1400" i="1" dirty="0" smtClean="0">
                <a:solidFill>
                  <a:srgbClr val="000000"/>
                </a:solidFill>
              </a:rPr>
              <a:t>	</a:t>
            </a:r>
            <a:r>
              <a:rPr lang="de-DE" sz="1400" i="1" dirty="0" err="1" smtClean="0">
                <a:solidFill>
                  <a:srgbClr val="000000"/>
                </a:solidFill>
              </a:rPr>
              <a:t>device</a:t>
            </a:r>
            <a:r>
              <a:rPr lang="de-DE" sz="1400" i="1" dirty="0" smtClean="0">
                <a:solidFill>
                  <a:srgbClr val="000000"/>
                </a:solidFill>
              </a:rPr>
              <a:t>    </a:t>
            </a:r>
            <a:r>
              <a:rPr lang="de-DE" sz="1400" i="1" dirty="0">
                <a:solidFill>
                  <a:srgbClr val="000000"/>
                </a:solidFill>
              </a:rPr>
              <a:t>/</a:t>
            </a:r>
            <a:r>
              <a:rPr lang="de-DE" sz="1400" i="1" dirty="0" err="1">
                <a:solidFill>
                  <a:srgbClr val="000000"/>
                </a:solidFill>
              </a:rPr>
              <a:t>dev</a:t>
            </a:r>
            <a:r>
              <a:rPr lang="de-DE" sz="1400" i="1" dirty="0">
                <a:solidFill>
                  <a:srgbClr val="000000"/>
                </a:solidFill>
              </a:rPr>
              <a:t>/drbd0;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    		</a:t>
            </a:r>
            <a:r>
              <a:rPr lang="de-DE" sz="1400" i="1" dirty="0" err="1" smtClean="0">
                <a:solidFill>
                  <a:srgbClr val="000000"/>
                </a:solidFill>
              </a:rPr>
              <a:t>disk</a:t>
            </a:r>
            <a:r>
              <a:rPr lang="de-DE" sz="1400" i="1" dirty="0" smtClean="0">
                <a:solidFill>
                  <a:srgbClr val="000000"/>
                </a:solidFill>
              </a:rPr>
              <a:t>      </a:t>
            </a:r>
            <a:r>
              <a:rPr lang="de-DE" sz="1400" i="1" dirty="0">
                <a:solidFill>
                  <a:srgbClr val="000000"/>
                </a:solidFill>
              </a:rPr>
              <a:t>/</a:t>
            </a:r>
            <a:r>
              <a:rPr lang="de-DE" sz="1400" i="1" dirty="0" err="1">
                <a:solidFill>
                  <a:srgbClr val="000000"/>
                </a:solidFill>
              </a:rPr>
              <a:t>dev</a:t>
            </a:r>
            <a:r>
              <a:rPr lang="de-DE" sz="1400" i="1" dirty="0">
                <a:solidFill>
                  <a:srgbClr val="000000"/>
                </a:solidFill>
              </a:rPr>
              <a:t>/sda7;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   		</a:t>
            </a:r>
            <a:r>
              <a:rPr lang="de-DE" sz="1400" i="1" dirty="0" smtClean="0">
                <a:solidFill>
                  <a:srgbClr val="000000"/>
                </a:solidFill>
              </a:rPr>
              <a:t> </a:t>
            </a:r>
            <a:r>
              <a:rPr lang="de-DE" sz="1400" i="1" dirty="0" err="1">
                <a:solidFill>
                  <a:srgbClr val="000000"/>
                </a:solidFill>
              </a:rPr>
              <a:t>address</a:t>
            </a:r>
            <a:r>
              <a:rPr lang="de-DE" sz="1400" i="1" dirty="0">
                <a:solidFill>
                  <a:srgbClr val="000000"/>
                </a:solidFill>
              </a:rPr>
              <a:t>   10.0.0.3:7789;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    		</a:t>
            </a:r>
            <a:r>
              <a:rPr lang="de-DE" sz="1400" i="1" dirty="0" smtClean="0">
                <a:solidFill>
                  <a:srgbClr val="000000"/>
                </a:solidFill>
              </a:rPr>
              <a:t>meta-</a:t>
            </a:r>
            <a:r>
              <a:rPr lang="de-DE" sz="1400" i="1" dirty="0" err="1" smtClean="0">
                <a:solidFill>
                  <a:srgbClr val="000000"/>
                </a:solidFill>
              </a:rPr>
              <a:t>disk</a:t>
            </a:r>
            <a:r>
              <a:rPr lang="de-DE" sz="1400" i="1" dirty="0" smtClean="0">
                <a:solidFill>
                  <a:srgbClr val="000000"/>
                </a:solidFill>
              </a:rPr>
              <a:t> </a:t>
            </a:r>
            <a:r>
              <a:rPr lang="de-DE" sz="1400" i="1" dirty="0" err="1">
                <a:solidFill>
                  <a:srgbClr val="000000"/>
                </a:solidFill>
              </a:rPr>
              <a:t>internal</a:t>
            </a:r>
            <a:r>
              <a:rPr lang="de-DE" sz="1400" i="1" dirty="0" smtClean="0">
                <a:solidFill>
                  <a:srgbClr val="000000"/>
                </a:solidFill>
              </a:rPr>
              <a:t>;</a:t>
            </a:r>
            <a:endParaRPr lang="de-DE" sz="1400" i="1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	</a:t>
            </a:r>
            <a:r>
              <a:rPr lang="de-DE" sz="1400" i="1" dirty="0" smtClean="0">
                <a:solidFill>
                  <a:srgbClr val="000000"/>
                </a:solidFill>
              </a:rPr>
              <a:t>}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439863" y="1800225"/>
            <a:ext cx="755967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Set correct config parameters on both Nodes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3959225" y="2700338"/>
            <a:ext cx="1982788" cy="7207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5399088" y="5400675"/>
            <a:ext cx="542925" cy="179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 flipV="1">
            <a:off x="5399088" y="4859338"/>
            <a:ext cx="542925" cy="1825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940425" y="2519363"/>
            <a:ext cx="3600450" cy="400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2200" i="1">
                <a:solidFill>
                  <a:srgbClr val="000000"/>
                </a:solidFill>
              </a:rPr>
              <a:t>Synchron write-operations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6119813" y="4859338"/>
            <a:ext cx="3240087" cy="900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2200" i="1" dirty="0" err="1">
                <a:solidFill>
                  <a:srgbClr val="000000"/>
                </a:solidFill>
              </a:rPr>
              <a:t>Configuration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of</a:t>
            </a:r>
            <a:r>
              <a:rPr lang="de-DE" sz="2200" i="1" dirty="0">
                <a:solidFill>
                  <a:srgbClr val="000000"/>
                </a:solidFill>
              </a:rPr>
              <a:t> DRBD-Nodes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940425" y="3671888"/>
            <a:ext cx="3600450" cy="654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2200" i="1">
                <a:solidFill>
                  <a:srgbClr val="000000"/>
                </a:solidFill>
              </a:rPr>
              <a:t>Specify resource</a:t>
            </a:r>
            <a:br>
              <a:rPr lang="de-DE" sz="2200" i="1">
                <a:solidFill>
                  <a:srgbClr val="000000"/>
                </a:solidFill>
              </a:rPr>
            </a:br>
            <a:r>
              <a:rPr lang="de-DE" i="1">
                <a:solidFill>
                  <a:srgbClr val="000000"/>
                </a:solidFill>
              </a:rPr>
              <a:t>You can have more then one!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3598863" y="3887788"/>
            <a:ext cx="23431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66CCF3A-6B5C-427F-8828-28BF48132338}" type="slidenum">
              <a:rPr lang="de-DE"/>
              <a:pPr/>
              <a:t>14</a:t>
            </a:fld>
            <a:endParaRPr lang="de-DE"/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4608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Create </a:t>
            </a:r>
            <a:r>
              <a:rPr lang="de-DE" sz="2600" dirty="0" err="1">
                <a:solidFill>
                  <a:srgbClr val="000000"/>
                </a:solidFill>
              </a:rPr>
              <a:t>device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metadata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drbdadm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create-md</a:t>
            </a:r>
            <a:r>
              <a:rPr lang="de-DE" sz="2200" i="1" dirty="0">
                <a:solidFill>
                  <a:srgbClr val="004586"/>
                </a:solidFill>
              </a:rPr>
              <a:t> r0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Attach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to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backing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device,set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synchronization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parameters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and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connect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to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peer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drbdadm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up</a:t>
            </a:r>
            <a:r>
              <a:rPr lang="de-DE" sz="2200" i="1" dirty="0">
                <a:solidFill>
                  <a:srgbClr val="004586"/>
                </a:solidFill>
              </a:rPr>
              <a:t> r0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i="1" dirty="0">
                <a:solidFill>
                  <a:srgbClr val="000000"/>
                </a:solidFill>
              </a:rPr>
              <a:t>Check </a:t>
            </a:r>
            <a:r>
              <a:rPr lang="de-DE" sz="2600" i="1" dirty="0" err="1">
                <a:solidFill>
                  <a:srgbClr val="000000"/>
                </a:solidFill>
              </a:rPr>
              <a:t>state</a:t>
            </a:r>
            <a:endParaRPr lang="de-DE" sz="2600" i="1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cat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proc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drbd</a:t>
            </a: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 smtClean="0">
                <a:solidFill>
                  <a:srgbClr val="000000"/>
                </a:solidFill>
              </a:rPr>
              <a:t>	</a:t>
            </a:r>
            <a:r>
              <a:rPr lang="de-DE" sz="1600" i="1" dirty="0" err="1" smtClean="0">
                <a:solidFill>
                  <a:srgbClr val="000000"/>
                </a:solidFill>
              </a:rPr>
              <a:t>version</a:t>
            </a:r>
            <a:r>
              <a:rPr lang="de-DE" sz="1600" i="1" dirty="0">
                <a:solidFill>
                  <a:srgbClr val="000000"/>
                </a:solidFill>
              </a:rPr>
              <a:t>: 8.0.11 (</a:t>
            </a:r>
            <a:r>
              <a:rPr lang="de-DE" sz="1600" i="1" dirty="0" smtClean="0">
                <a:solidFill>
                  <a:srgbClr val="000000"/>
                </a:solidFill>
              </a:rPr>
              <a:t>api:86/proto:86)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 smtClean="0">
                <a:solidFill>
                  <a:srgbClr val="000000"/>
                </a:solidFill>
              </a:rPr>
              <a:t>	GIT-</a:t>
            </a:r>
            <a:r>
              <a:rPr lang="de-DE" sz="1600" i="1" dirty="0" err="1" smtClean="0">
                <a:solidFill>
                  <a:srgbClr val="000000"/>
                </a:solidFill>
              </a:rPr>
              <a:t>hash</a:t>
            </a:r>
            <a:r>
              <a:rPr lang="de-DE" sz="1600" i="1" dirty="0">
                <a:solidFill>
                  <a:srgbClr val="000000"/>
                </a:solidFill>
              </a:rPr>
              <a:t>: b3fe2bdfd3b9f7c2f923186883eb9e2a0d3a5b1b </a:t>
            </a:r>
            <a:r>
              <a:rPr lang="de-DE" sz="1600" i="1" dirty="0" err="1">
                <a:solidFill>
                  <a:srgbClr val="000000"/>
                </a:solidFill>
              </a:rPr>
              <a:t>build</a:t>
            </a:r>
            <a:r>
              <a:rPr lang="de-DE" sz="1600" i="1" dirty="0">
                <a:solidFill>
                  <a:srgbClr val="000000"/>
                </a:solidFill>
              </a:rPr>
              <a:t> </a:t>
            </a:r>
            <a:r>
              <a:rPr lang="de-DE" sz="1600" i="1" dirty="0" err="1" smtClean="0">
                <a:solidFill>
                  <a:srgbClr val="000000"/>
                </a:solidFill>
              </a:rPr>
              <a:t>by</a:t>
            </a:r>
            <a:r>
              <a:rPr lang="de-DE" sz="1600" i="1" dirty="0" smtClean="0">
                <a:solidFill>
                  <a:srgbClr val="000000"/>
                </a:solidFill>
              </a:rPr>
              <a:t>	</a:t>
            </a:r>
            <a:r>
              <a:rPr lang="de-DE" sz="1600" i="1" dirty="0" err="1" smtClean="0">
                <a:solidFill>
                  <a:srgbClr val="000000"/>
                </a:solidFill>
              </a:rPr>
              <a:t>phil@mescal</a:t>
            </a:r>
            <a:r>
              <a:rPr lang="de-DE" sz="1600" i="1" dirty="0">
                <a:solidFill>
                  <a:srgbClr val="000000"/>
                </a:solidFill>
              </a:rPr>
              <a:t>, 2008-02-12 </a:t>
            </a:r>
            <a:r>
              <a:rPr lang="de-DE" sz="1600" i="1" dirty="0" smtClean="0">
                <a:solidFill>
                  <a:srgbClr val="000000"/>
                </a:solidFill>
              </a:rPr>
              <a:t>11:56:43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>
                <a:solidFill>
                  <a:srgbClr val="000000"/>
                </a:solidFill>
              </a:rPr>
              <a:t>	</a:t>
            </a:r>
            <a:r>
              <a:rPr lang="de-DE" sz="1600" i="1" dirty="0" smtClean="0">
                <a:solidFill>
                  <a:srgbClr val="000000"/>
                </a:solidFill>
              </a:rPr>
              <a:t>1</a:t>
            </a:r>
            <a:r>
              <a:rPr lang="de-DE" sz="1600" i="1" dirty="0">
                <a:solidFill>
                  <a:srgbClr val="000000"/>
                </a:solidFill>
              </a:rPr>
              <a:t>: </a:t>
            </a:r>
            <a:r>
              <a:rPr lang="de-DE" sz="1600" i="1" dirty="0" err="1">
                <a:solidFill>
                  <a:srgbClr val="000000"/>
                </a:solidFill>
              </a:rPr>
              <a:t>cs:</a:t>
            </a:r>
            <a:r>
              <a:rPr lang="de-DE" sz="1600" b="1" i="1" dirty="0" err="1">
                <a:solidFill>
                  <a:srgbClr val="000000"/>
                </a:solidFill>
              </a:rPr>
              <a:t>Connected</a:t>
            </a:r>
            <a:r>
              <a:rPr lang="de-DE" sz="1600" b="1" i="1" dirty="0">
                <a:solidFill>
                  <a:srgbClr val="000000"/>
                </a:solidFill>
              </a:rPr>
              <a:t> </a:t>
            </a:r>
            <a:r>
              <a:rPr lang="de-DE" sz="1600" i="1" dirty="0" err="1">
                <a:solidFill>
                  <a:srgbClr val="000000"/>
                </a:solidFill>
              </a:rPr>
              <a:t>ro:</a:t>
            </a:r>
            <a:r>
              <a:rPr lang="de-DE" sz="1600" b="1" i="1" dirty="0" err="1">
                <a:solidFill>
                  <a:srgbClr val="000000"/>
                </a:solidFill>
              </a:rPr>
              <a:t>Secondary</a:t>
            </a:r>
            <a:r>
              <a:rPr lang="de-DE" sz="1600" b="1" i="1" dirty="0">
                <a:solidFill>
                  <a:srgbClr val="000000"/>
                </a:solidFill>
              </a:rPr>
              <a:t>/</a:t>
            </a:r>
            <a:r>
              <a:rPr lang="de-DE" sz="1600" b="1" i="1" dirty="0" err="1">
                <a:solidFill>
                  <a:srgbClr val="000000"/>
                </a:solidFill>
              </a:rPr>
              <a:t>Secondary</a:t>
            </a:r>
            <a:r>
              <a:rPr lang="de-DE" sz="1600" i="1" dirty="0">
                <a:solidFill>
                  <a:srgbClr val="000000"/>
                </a:solidFill>
              </a:rPr>
              <a:t> </a:t>
            </a:r>
            <a:r>
              <a:rPr lang="de-DE" sz="1600" i="1" dirty="0" err="1">
                <a:solidFill>
                  <a:srgbClr val="000000"/>
                </a:solidFill>
              </a:rPr>
              <a:t>ds:</a:t>
            </a:r>
            <a:r>
              <a:rPr lang="de-DE" sz="1600" b="1" i="1" dirty="0" err="1">
                <a:solidFill>
                  <a:srgbClr val="000000"/>
                </a:solidFill>
              </a:rPr>
              <a:t>Inconsistent</a:t>
            </a:r>
            <a:r>
              <a:rPr lang="de-DE" sz="1600" b="1" i="1" dirty="0">
                <a:solidFill>
                  <a:srgbClr val="000000"/>
                </a:solidFill>
              </a:rPr>
              <a:t>/</a:t>
            </a:r>
            <a:r>
              <a:rPr lang="de-DE" sz="1600" b="1" i="1" dirty="0" err="1">
                <a:solidFill>
                  <a:srgbClr val="000000"/>
                </a:solidFill>
              </a:rPr>
              <a:t>Inconsistent</a:t>
            </a:r>
            <a:r>
              <a:rPr lang="de-DE" sz="1600" b="1" i="1" dirty="0">
                <a:solidFill>
                  <a:srgbClr val="000000"/>
                </a:solidFill>
              </a:rPr>
              <a:t> </a:t>
            </a:r>
            <a:r>
              <a:rPr lang="de-DE" sz="1600" i="1" dirty="0">
                <a:solidFill>
                  <a:srgbClr val="000000"/>
                </a:solidFill>
              </a:rPr>
              <a:t>C r---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 smtClean="0">
                <a:solidFill>
                  <a:srgbClr val="000000"/>
                </a:solidFill>
              </a:rPr>
              <a:t>	…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 smtClean="0">
                <a:solidFill>
                  <a:srgbClr val="000000"/>
                </a:solidFill>
              </a:rPr>
              <a:t>	…</a:t>
            </a:r>
            <a:endParaRPr lang="de-DE" sz="1600" i="1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 dirty="0">
              <a:solidFill>
                <a:srgbClr val="000000"/>
              </a:solidFill>
            </a:endParaRP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Create the device and up it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52B2C0C-4D80-4B47-8994-22BE2A81682C}" type="slidenum">
              <a:rPr lang="de-DE"/>
              <a:pPr/>
              <a:t>15</a:t>
            </a:fld>
            <a:endParaRPr lang="de-DE"/>
          </a:p>
        </p:txBody>
      </p:sp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4546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Set Primary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drbdadm</a:t>
            </a:r>
            <a:r>
              <a:rPr lang="de-DE" sz="2200" i="1" dirty="0">
                <a:solidFill>
                  <a:srgbClr val="004586"/>
                </a:solidFill>
              </a:rPr>
              <a:t> -- --</a:t>
            </a:r>
            <a:r>
              <a:rPr lang="de-DE" sz="2200" i="1" dirty="0" err="1">
                <a:solidFill>
                  <a:srgbClr val="004586"/>
                </a:solidFill>
              </a:rPr>
              <a:t>overwrite-data-of-peer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primary</a:t>
            </a:r>
            <a:r>
              <a:rPr lang="de-DE" sz="2200" i="1" dirty="0">
                <a:solidFill>
                  <a:srgbClr val="004586"/>
                </a:solidFill>
              </a:rPr>
              <a:t> r0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i="1" dirty="0">
                <a:solidFill>
                  <a:srgbClr val="000000"/>
                </a:solidFill>
              </a:rPr>
              <a:t>Check </a:t>
            </a:r>
            <a:r>
              <a:rPr lang="de-DE" sz="2600" i="1" dirty="0" err="1">
                <a:solidFill>
                  <a:srgbClr val="000000"/>
                </a:solidFill>
              </a:rPr>
              <a:t>state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again</a:t>
            </a:r>
            <a:endParaRPr lang="de-DE" sz="2600" i="1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cat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 smtClean="0">
                <a:solidFill>
                  <a:srgbClr val="004586"/>
                </a:solidFill>
              </a:rPr>
              <a:t>proc</a:t>
            </a:r>
            <a:r>
              <a:rPr lang="de-DE" sz="2200" i="1" dirty="0" smtClean="0">
                <a:solidFill>
                  <a:srgbClr val="004586"/>
                </a:solidFill>
              </a:rPr>
              <a:t>/</a:t>
            </a:r>
            <a:r>
              <a:rPr lang="de-DE" sz="2200" i="1" dirty="0" err="1" smtClean="0">
                <a:solidFill>
                  <a:srgbClr val="004586"/>
                </a:solidFill>
              </a:rPr>
              <a:t>drbd</a:t>
            </a:r>
            <a:endParaRPr lang="de-DE" sz="2200" i="1" dirty="0" smtClean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>
                <a:solidFill>
                  <a:srgbClr val="004586"/>
                </a:solidFill>
              </a:rPr>
              <a:t>	</a:t>
            </a:r>
            <a:r>
              <a:rPr lang="de-DE" sz="1600" i="1" dirty="0" err="1" smtClean="0">
                <a:solidFill>
                  <a:srgbClr val="000000"/>
                </a:solidFill>
              </a:rPr>
              <a:t>version</a:t>
            </a:r>
            <a:r>
              <a:rPr lang="de-DE" sz="1600" i="1" dirty="0">
                <a:solidFill>
                  <a:srgbClr val="000000"/>
                </a:solidFill>
              </a:rPr>
              <a:t>: 8.0.11 (</a:t>
            </a:r>
            <a:r>
              <a:rPr lang="de-DE" sz="1600" i="1" dirty="0" smtClean="0">
                <a:solidFill>
                  <a:srgbClr val="000000"/>
                </a:solidFill>
              </a:rPr>
              <a:t>api:86/proto:86)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>
                <a:solidFill>
                  <a:srgbClr val="000000"/>
                </a:solidFill>
              </a:rPr>
              <a:t>	</a:t>
            </a:r>
            <a:r>
              <a:rPr lang="de-DE" sz="1600" i="1" dirty="0" smtClean="0">
                <a:solidFill>
                  <a:srgbClr val="000000"/>
                </a:solidFill>
              </a:rPr>
              <a:t>GIT-</a:t>
            </a:r>
            <a:r>
              <a:rPr lang="de-DE" sz="1600" i="1" dirty="0" err="1" smtClean="0">
                <a:solidFill>
                  <a:srgbClr val="000000"/>
                </a:solidFill>
              </a:rPr>
              <a:t>hash</a:t>
            </a:r>
            <a:r>
              <a:rPr lang="de-DE" sz="1600" i="1" dirty="0">
                <a:solidFill>
                  <a:srgbClr val="000000"/>
                </a:solidFill>
              </a:rPr>
              <a:t>: b3fe2bdfd3b9f7c2f923186883eb9e2a0d3a5b1b </a:t>
            </a:r>
            <a:r>
              <a:rPr lang="de-DE" sz="1600" i="1" dirty="0" err="1">
                <a:solidFill>
                  <a:srgbClr val="000000"/>
                </a:solidFill>
              </a:rPr>
              <a:t>build</a:t>
            </a:r>
            <a:r>
              <a:rPr lang="de-DE" sz="1600" i="1" dirty="0">
                <a:solidFill>
                  <a:srgbClr val="000000"/>
                </a:solidFill>
              </a:rPr>
              <a:t> </a:t>
            </a:r>
            <a:r>
              <a:rPr lang="de-DE" sz="1600" i="1" dirty="0" err="1">
                <a:solidFill>
                  <a:srgbClr val="000000"/>
                </a:solidFill>
              </a:rPr>
              <a:t>by</a:t>
            </a:r>
            <a:r>
              <a:rPr lang="de-DE" sz="1600" i="1" dirty="0">
                <a:solidFill>
                  <a:srgbClr val="000000"/>
                </a:solidFill>
              </a:rPr>
              <a:t> </a:t>
            </a:r>
            <a:r>
              <a:rPr lang="de-DE" sz="1600" i="1" dirty="0" err="1" smtClean="0">
                <a:solidFill>
                  <a:srgbClr val="000000"/>
                </a:solidFill>
              </a:rPr>
              <a:t>phil@mescal</a:t>
            </a:r>
            <a:r>
              <a:rPr lang="de-DE" sz="1600" i="1" dirty="0">
                <a:solidFill>
                  <a:srgbClr val="000000"/>
                </a:solidFill>
              </a:rPr>
              <a:t>, 2008-02-12 </a:t>
            </a:r>
            <a:r>
              <a:rPr lang="de-DE" sz="1600" i="1" dirty="0" smtClean="0">
                <a:solidFill>
                  <a:srgbClr val="000000"/>
                </a:solidFill>
              </a:rPr>
              <a:t>11:56:43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>
                <a:solidFill>
                  <a:srgbClr val="000000"/>
                </a:solidFill>
              </a:rPr>
              <a:t>	</a:t>
            </a:r>
            <a:r>
              <a:rPr lang="de-DE" sz="1600" i="1" dirty="0" smtClean="0">
                <a:solidFill>
                  <a:srgbClr val="000000"/>
                </a:solidFill>
              </a:rPr>
              <a:t>0</a:t>
            </a:r>
            <a:r>
              <a:rPr lang="de-DE" sz="1600" i="1" dirty="0">
                <a:solidFill>
                  <a:srgbClr val="000000"/>
                </a:solidFill>
              </a:rPr>
              <a:t>: </a:t>
            </a:r>
            <a:r>
              <a:rPr lang="de-DE" sz="1600" i="1" dirty="0" err="1">
                <a:solidFill>
                  <a:srgbClr val="000000"/>
                </a:solidFill>
              </a:rPr>
              <a:t>cs:</a:t>
            </a:r>
            <a:r>
              <a:rPr lang="de-DE" sz="1600" b="1" i="1" dirty="0" err="1">
                <a:solidFill>
                  <a:srgbClr val="000000"/>
                </a:solidFill>
              </a:rPr>
              <a:t>Connected</a:t>
            </a:r>
            <a:r>
              <a:rPr lang="de-DE" sz="1600" i="1" dirty="0">
                <a:solidFill>
                  <a:srgbClr val="000000"/>
                </a:solidFill>
              </a:rPr>
              <a:t> </a:t>
            </a:r>
            <a:r>
              <a:rPr lang="de-DE" sz="1600" i="1" dirty="0" err="1">
                <a:solidFill>
                  <a:srgbClr val="000000"/>
                </a:solidFill>
              </a:rPr>
              <a:t>st:</a:t>
            </a:r>
            <a:r>
              <a:rPr lang="de-DE" sz="1600" b="1" i="1" dirty="0" err="1">
                <a:solidFill>
                  <a:srgbClr val="000000"/>
                </a:solidFill>
              </a:rPr>
              <a:t>Primary</a:t>
            </a:r>
            <a:r>
              <a:rPr lang="de-DE" sz="1600" b="1" i="1" dirty="0">
                <a:solidFill>
                  <a:srgbClr val="000000"/>
                </a:solidFill>
              </a:rPr>
              <a:t>/</a:t>
            </a:r>
            <a:r>
              <a:rPr lang="de-DE" sz="1600" b="1" i="1" dirty="0" err="1">
                <a:solidFill>
                  <a:srgbClr val="000000"/>
                </a:solidFill>
              </a:rPr>
              <a:t>Secondary</a:t>
            </a:r>
            <a:r>
              <a:rPr lang="de-DE" sz="1600" i="1" dirty="0">
                <a:solidFill>
                  <a:srgbClr val="000000"/>
                </a:solidFill>
              </a:rPr>
              <a:t> </a:t>
            </a:r>
            <a:r>
              <a:rPr lang="de-DE" sz="1600" i="1" dirty="0" err="1">
                <a:solidFill>
                  <a:srgbClr val="000000"/>
                </a:solidFill>
              </a:rPr>
              <a:t>ds:</a:t>
            </a:r>
            <a:r>
              <a:rPr lang="de-DE" sz="1600" b="1" i="1" dirty="0" err="1">
                <a:solidFill>
                  <a:srgbClr val="000000"/>
                </a:solidFill>
              </a:rPr>
              <a:t>UpToDate</a:t>
            </a:r>
            <a:r>
              <a:rPr lang="de-DE" sz="1600" b="1" i="1" dirty="0">
                <a:solidFill>
                  <a:srgbClr val="000000"/>
                </a:solidFill>
              </a:rPr>
              <a:t>/</a:t>
            </a:r>
            <a:r>
              <a:rPr lang="de-DE" sz="1600" b="1" i="1" dirty="0" err="1">
                <a:solidFill>
                  <a:srgbClr val="000000"/>
                </a:solidFill>
              </a:rPr>
              <a:t>UpToDate</a:t>
            </a:r>
            <a:r>
              <a:rPr lang="de-DE" sz="1600" b="1" i="1" dirty="0">
                <a:solidFill>
                  <a:srgbClr val="000000"/>
                </a:solidFill>
              </a:rPr>
              <a:t> </a:t>
            </a:r>
            <a:r>
              <a:rPr lang="de-DE" sz="1600" i="1" dirty="0">
                <a:solidFill>
                  <a:srgbClr val="000000"/>
                </a:solidFill>
              </a:rPr>
              <a:t>C r-</a:t>
            </a:r>
            <a:r>
              <a:rPr lang="de-DE" sz="1600" i="1" dirty="0" smtClean="0">
                <a:solidFill>
                  <a:srgbClr val="000000"/>
                </a:solidFill>
              </a:rPr>
              <a:t>-- 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>
                <a:solidFill>
                  <a:srgbClr val="000000"/>
                </a:solidFill>
              </a:rPr>
              <a:t>	</a:t>
            </a:r>
            <a:r>
              <a:rPr lang="de-DE" sz="1600" i="1" dirty="0" smtClean="0">
                <a:solidFill>
                  <a:srgbClr val="000000"/>
                </a:solidFill>
              </a:rPr>
              <a:t>….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 smtClean="0">
                <a:solidFill>
                  <a:srgbClr val="000000"/>
                </a:solidFill>
              </a:rPr>
              <a:t>	….</a:t>
            </a:r>
            <a:endParaRPr lang="de-DE" sz="1600" i="1" dirty="0">
              <a:solidFill>
                <a:srgbClr val="000000"/>
              </a:solidFill>
            </a:endParaRP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Initial device synchronization 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93FDE2CF-4D6F-46D8-9F19-21CA26E949A2}" type="slidenum">
              <a:rPr lang="de-DE"/>
              <a:pPr/>
              <a:t>16</a:t>
            </a:fld>
            <a:endParaRPr lang="de-DE"/>
          </a:p>
        </p:txBody>
      </p:sp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4657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Put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filesystem</a:t>
            </a:r>
            <a:r>
              <a:rPr lang="de-DE" sz="2600" dirty="0">
                <a:solidFill>
                  <a:srgbClr val="000000"/>
                </a:solidFill>
              </a:rPr>
              <a:t> on-top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>
                <a:solidFill>
                  <a:srgbClr val="004586"/>
                </a:solidFill>
              </a:rPr>
              <a:t>mkfs.ext3 /</a:t>
            </a:r>
            <a:r>
              <a:rPr lang="de-DE" sz="2200" i="1" dirty="0" err="1">
                <a:solidFill>
                  <a:srgbClr val="004586"/>
                </a:solidFill>
              </a:rPr>
              <a:t>dev</a:t>
            </a:r>
            <a:r>
              <a:rPr lang="de-DE" sz="2200" i="1" dirty="0">
                <a:solidFill>
                  <a:srgbClr val="004586"/>
                </a:solidFill>
              </a:rPr>
              <a:t>/drbd0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Temporarily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mount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filesystem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to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generate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folder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structure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mount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dev</a:t>
            </a:r>
            <a:r>
              <a:rPr lang="de-DE" sz="2200" i="1" dirty="0">
                <a:solidFill>
                  <a:srgbClr val="004586"/>
                </a:solidFill>
              </a:rPr>
              <a:t>/drbd0 /</a:t>
            </a:r>
            <a:r>
              <a:rPr lang="de-DE" sz="2200" i="1" dirty="0" err="1">
                <a:solidFill>
                  <a:srgbClr val="004586"/>
                </a:solidFill>
              </a:rPr>
              <a:t>drbd</a:t>
            </a:r>
            <a:endParaRPr lang="de-DE" sz="2200" i="1" dirty="0">
              <a:solidFill>
                <a:srgbClr val="004586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i="1" dirty="0">
                <a:solidFill>
                  <a:srgbClr val="000000"/>
                </a:solidFill>
              </a:rPr>
              <a:t>Create </a:t>
            </a:r>
            <a:r>
              <a:rPr lang="de-DE" sz="2600" i="1" dirty="0" err="1">
                <a:solidFill>
                  <a:srgbClr val="000000"/>
                </a:solidFill>
              </a:rPr>
              <a:t>required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folders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and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copy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content</a:t>
            </a:r>
            <a:endParaRPr lang="de-DE" sz="2600" i="1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mkdir</a:t>
            </a:r>
            <a:r>
              <a:rPr lang="de-DE" sz="2200" i="1" dirty="0">
                <a:solidFill>
                  <a:srgbClr val="004586"/>
                </a:solidFill>
              </a:rPr>
              <a:t> -p /</a:t>
            </a:r>
            <a:r>
              <a:rPr lang="de-DE" sz="2200" i="1" dirty="0" err="1">
                <a:solidFill>
                  <a:srgbClr val="004586"/>
                </a:solidFill>
              </a:rPr>
              <a:t>drbd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etc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drbd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usr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lib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drbd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var</a:t>
            </a: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rsync</a:t>
            </a:r>
            <a:r>
              <a:rPr lang="de-DE" sz="2200" i="1" dirty="0">
                <a:solidFill>
                  <a:srgbClr val="004586"/>
                </a:solidFill>
              </a:rPr>
              <a:t> -</a:t>
            </a:r>
            <a:r>
              <a:rPr lang="de-DE" sz="2200" i="1" dirty="0" err="1">
                <a:solidFill>
                  <a:srgbClr val="004586"/>
                </a:solidFill>
              </a:rPr>
              <a:t>az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etc</a:t>
            </a:r>
            <a:r>
              <a:rPr lang="de-DE" sz="2200" i="1" dirty="0">
                <a:solidFill>
                  <a:srgbClr val="004586"/>
                </a:solidFill>
              </a:rPr>
              <a:t>/apache2 /</a:t>
            </a:r>
            <a:r>
              <a:rPr lang="de-DE" sz="2200" i="1" dirty="0" err="1">
                <a:solidFill>
                  <a:srgbClr val="004586"/>
                </a:solidFill>
              </a:rPr>
              <a:t>drbd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etc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rsync</a:t>
            </a:r>
            <a:r>
              <a:rPr lang="de-DE" sz="2200" i="1" dirty="0">
                <a:solidFill>
                  <a:srgbClr val="004586"/>
                </a:solidFill>
              </a:rPr>
              <a:t> -</a:t>
            </a:r>
            <a:r>
              <a:rPr lang="de-DE" sz="2200" i="1" dirty="0" err="1">
                <a:solidFill>
                  <a:srgbClr val="004586"/>
                </a:solidFill>
              </a:rPr>
              <a:t>az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var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www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drbd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var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rsync</a:t>
            </a:r>
            <a:r>
              <a:rPr lang="de-DE" sz="2200" i="1" dirty="0">
                <a:solidFill>
                  <a:srgbClr val="004586"/>
                </a:solidFill>
              </a:rPr>
              <a:t> -</a:t>
            </a:r>
            <a:r>
              <a:rPr lang="de-DE" sz="2200" i="1" dirty="0" err="1">
                <a:solidFill>
                  <a:srgbClr val="004586"/>
                </a:solidFill>
              </a:rPr>
              <a:t>az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usr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lib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cgi</a:t>
            </a:r>
            <a:r>
              <a:rPr lang="de-DE" sz="2200" i="1" dirty="0">
                <a:solidFill>
                  <a:srgbClr val="004586"/>
                </a:solidFill>
              </a:rPr>
              <a:t>-bin /</a:t>
            </a:r>
            <a:r>
              <a:rPr lang="de-DE" sz="2200" i="1" dirty="0" err="1">
                <a:solidFill>
                  <a:srgbClr val="004586"/>
                </a:solidFill>
              </a:rPr>
              <a:t>drbd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usr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lib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 dirty="0">
              <a:solidFill>
                <a:srgbClr val="000000"/>
              </a:solidFill>
            </a:endParaRP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7580313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3200">
                <a:solidFill>
                  <a:srgbClr val="000000"/>
                </a:solidFill>
              </a:rPr>
              <a:t>File system layout and data migration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D2D5028-4FB1-465C-AA17-E90932DF11E6}" type="slidenum">
              <a:rPr lang="de-DE"/>
              <a:pPr/>
              <a:t>17</a:t>
            </a:fld>
            <a:endParaRPr lang="de-DE"/>
          </a:p>
        </p:txBody>
      </p:sp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2987675" y="3225800"/>
            <a:ext cx="4106863" cy="1108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Heartbeat</a:t>
            </a:r>
            <a:endParaRPr lang="de-DE" sz="4400" b="1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800" i="1" dirty="0">
                <a:solidFill>
                  <a:srgbClr val="000000"/>
                </a:solidFill>
              </a:rPr>
              <a:t>Failover on </a:t>
            </a:r>
            <a:r>
              <a:rPr lang="de-DE" sz="2800" i="1" dirty="0" err="1">
                <a:solidFill>
                  <a:srgbClr val="000000"/>
                </a:solidFill>
              </a:rPr>
              <a:t>error</a:t>
            </a:r>
            <a:r>
              <a:rPr lang="de-DE" sz="2800" i="1" dirty="0">
                <a:solidFill>
                  <a:srgbClr val="000000"/>
                </a:solidFill>
              </a:rPr>
              <a:t> / </a:t>
            </a:r>
            <a:r>
              <a:rPr lang="de-DE" sz="2800" i="1" dirty="0" err="1">
                <a:solidFill>
                  <a:srgbClr val="000000"/>
                </a:solidFill>
              </a:rPr>
              <a:t>panic</a:t>
            </a:r>
            <a:endParaRPr lang="de-DE" sz="2800" i="1" dirty="0">
              <a:solidFill>
                <a:srgbClr val="000000"/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87E2C095-C434-4FDA-BD33-1CF870F918CD}" type="slidenum">
              <a:rPr lang="de-DE"/>
              <a:pPr/>
              <a:t>18</a:t>
            </a:fld>
            <a:endParaRPr lang="de-DE"/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3411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Heartbeat packets via ICMP / UDP / Serial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Works with “every“ unix daemon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Be able to execute scripts on failover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Automatic failback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Support of “STONITH*“ devices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Main features of Heartbeat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5580063" y="5940425"/>
            <a:ext cx="3779837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>
                <a:solidFill>
                  <a:srgbClr val="000000"/>
                </a:solidFill>
              </a:rPr>
              <a:t>*shoot the other node in the head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D09CC23-F11C-4FA6-BE13-5502F32D590D}" type="slidenum">
              <a:rPr lang="de-DE"/>
              <a:pPr/>
              <a:t>19</a:t>
            </a:fld>
            <a:endParaRPr lang="de-DE"/>
          </a:p>
        </p:txBody>
      </p:sp>
      <p:sp>
        <p:nvSpPr>
          <p:cNvPr id="21505" name="AutoShape 1"/>
          <p:cNvSpPr>
            <a:spLocks noChangeArrowheads="1"/>
          </p:cNvSpPr>
          <p:nvPr/>
        </p:nvSpPr>
        <p:spPr bwMode="auto">
          <a:xfrm>
            <a:off x="4397370" y="2052638"/>
            <a:ext cx="1285883" cy="2339975"/>
          </a:xfrm>
          <a:prstGeom prst="roundRect">
            <a:avLst>
              <a:gd name="adj" fmla="val 125"/>
            </a:avLst>
          </a:prstGeom>
          <a:solidFill>
            <a:srgbClr val="E6E6E6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060450" y="900113"/>
            <a:ext cx="7580313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3200">
                <a:solidFill>
                  <a:srgbClr val="000000"/>
                </a:solidFill>
              </a:rPr>
              <a:t>Brief overview on how Heartbeat works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704850" y="2052638"/>
            <a:ext cx="3587750" cy="2879725"/>
          </a:xfrm>
          <a:prstGeom prst="roundRect">
            <a:avLst>
              <a:gd name="adj" fmla="val 51"/>
            </a:avLst>
          </a:prstGeom>
          <a:solidFill>
            <a:srgbClr val="FFFF66">
              <a:alpha val="50000"/>
            </a:srgbClr>
          </a:solidFill>
          <a:ln w="360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873124" y="2592388"/>
            <a:ext cx="1523981" cy="360362"/>
          </a:xfrm>
          <a:prstGeom prst="roundRect">
            <a:avLst>
              <a:gd name="adj" fmla="val 44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Heartbeat</a:t>
            </a: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873125" y="3335338"/>
            <a:ext cx="1523981" cy="1200150"/>
          </a:xfrm>
          <a:prstGeom prst="roundRect">
            <a:avLst>
              <a:gd name="adj" fmla="val 13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>
            <a:off x="2825734" y="2592388"/>
            <a:ext cx="1143016" cy="1619250"/>
          </a:xfrm>
          <a:prstGeom prst="roundRect">
            <a:avLst>
              <a:gd name="adj" fmla="val 144"/>
            </a:avLst>
          </a:prstGeom>
          <a:solidFill>
            <a:srgbClr val="7DA647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2457450" y="2700338"/>
            <a:ext cx="3603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2419350" y="2843213"/>
            <a:ext cx="363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2611420" y="2124075"/>
            <a:ext cx="1538305" cy="360363"/>
          </a:xfrm>
          <a:prstGeom prst="roundRect">
            <a:avLst>
              <a:gd name="adj" fmla="val 440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de-DE">
                <a:solidFill>
                  <a:srgbClr val="000000"/>
                </a:solidFill>
              </a:rPr>
              <a:t>Webserver01</a:t>
            </a:r>
          </a:p>
        </p:txBody>
      </p:sp>
      <p:sp>
        <p:nvSpPr>
          <p:cNvPr id="21515" name="AutoShape 11"/>
          <p:cNvSpPr>
            <a:spLocks noChangeArrowheads="1"/>
          </p:cNvSpPr>
          <p:nvPr/>
        </p:nvSpPr>
        <p:spPr bwMode="auto">
          <a:xfrm>
            <a:off x="3213100" y="3132138"/>
            <a:ext cx="828675" cy="360362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NIC</a:t>
            </a:r>
          </a:p>
        </p:txBody>
      </p:sp>
      <p:sp>
        <p:nvSpPr>
          <p:cNvPr id="21516" name="AutoShape 12"/>
          <p:cNvSpPr>
            <a:spLocks noChangeArrowheads="1"/>
          </p:cNvSpPr>
          <p:nvPr/>
        </p:nvSpPr>
        <p:spPr bwMode="auto">
          <a:xfrm>
            <a:off x="3213100" y="3671888"/>
            <a:ext cx="828675" cy="360362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COM</a:t>
            </a:r>
          </a:p>
        </p:txBody>
      </p:sp>
      <p:sp>
        <p:nvSpPr>
          <p:cNvPr id="21517" name="AutoShape 13"/>
          <p:cNvSpPr>
            <a:spLocks noChangeArrowheads="1"/>
          </p:cNvSpPr>
          <p:nvPr/>
        </p:nvSpPr>
        <p:spPr bwMode="auto">
          <a:xfrm>
            <a:off x="944563" y="3384550"/>
            <a:ext cx="1260475" cy="360363"/>
          </a:xfrm>
          <a:prstGeom prst="roundRect">
            <a:avLst>
              <a:gd name="adj" fmla="val 44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Scripts</a:t>
            </a:r>
          </a:p>
        </p:txBody>
      </p:sp>
      <p:sp>
        <p:nvSpPr>
          <p:cNvPr id="21518" name="AutoShape 14"/>
          <p:cNvSpPr>
            <a:spLocks noChangeArrowheads="1"/>
          </p:cNvSpPr>
          <p:nvPr/>
        </p:nvSpPr>
        <p:spPr bwMode="auto">
          <a:xfrm>
            <a:off x="981074" y="4103688"/>
            <a:ext cx="630213" cy="539750"/>
          </a:xfrm>
          <a:prstGeom prst="roundRect">
            <a:avLst>
              <a:gd name="adj" fmla="val 292"/>
            </a:avLst>
          </a:prstGeom>
          <a:solidFill>
            <a:srgbClr val="99CCFF">
              <a:alpha val="79999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</a:rPr>
              <a:t>Start</a:t>
            </a:r>
            <a:endParaRPr lang="de-DE" sz="1600" dirty="0">
              <a:solidFill>
                <a:srgbClr val="000000"/>
              </a:solidFill>
            </a:endParaRPr>
          </a:p>
        </p:txBody>
      </p:sp>
      <p:sp>
        <p:nvSpPr>
          <p:cNvPr id="21519" name="AutoShape 15"/>
          <p:cNvSpPr>
            <a:spLocks noChangeArrowheads="1"/>
          </p:cNvSpPr>
          <p:nvPr/>
        </p:nvSpPr>
        <p:spPr bwMode="auto">
          <a:xfrm>
            <a:off x="1700212" y="4103688"/>
            <a:ext cx="625455" cy="539750"/>
          </a:xfrm>
          <a:prstGeom prst="roundRect">
            <a:avLst>
              <a:gd name="adj" fmla="val 292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/>
            <a:r>
              <a:rPr lang="de-DE" sz="1600" dirty="0">
                <a:solidFill>
                  <a:srgbClr val="000000"/>
                </a:solidFill>
              </a:rPr>
              <a:t>Stop</a:t>
            </a:r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1484313" y="2952750"/>
            <a:ext cx="1587" cy="3603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V="1">
            <a:off x="1665288" y="2949575"/>
            <a:ext cx="1587" cy="363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22" name="AutoShape 18"/>
          <p:cNvSpPr>
            <a:spLocks noChangeArrowheads="1"/>
          </p:cNvSpPr>
          <p:nvPr/>
        </p:nvSpPr>
        <p:spPr bwMode="auto">
          <a:xfrm>
            <a:off x="2897172" y="2627313"/>
            <a:ext cx="1000141" cy="360362"/>
          </a:xfrm>
          <a:prstGeom prst="roundRect">
            <a:avLst>
              <a:gd name="adj" fmla="val 44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 dirty="0">
                <a:solidFill>
                  <a:srgbClr val="000000"/>
                </a:solidFill>
              </a:rPr>
              <a:t>Checks</a:t>
            </a:r>
          </a:p>
        </p:txBody>
      </p:sp>
      <p:pic>
        <p:nvPicPr>
          <p:cNvPr id="21523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52850" y="4378325"/>
            <a:ext cx="657225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1524" name="Line 20"/>
          <p:cNvSpPr>
            <a:spLocks noChangeShapeType="1"/>
          </p:cNvSpPr>
          <p:nvPr/>
        </p:nvSpPr>
        <p:spPr bwMode="auto">
          <a:xfrm flipH="1">
            <a:off x="4048125" y="3384550"/>
            <a:ext cx="198278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25" name="AutoShape 21"/>
          <p:cNvSpPr>
            <a:spLocks noChangeArrowheads="1"/>
          </p:cNvSpPr>
          <p:nvPr/>
        </p:nvSpPr>
        <p:spPr bwMode="auto">
          <a:xfrm>
            <a:off x="5788025" y="2052638"/>
            <a:ext cx="3587750" cy="2879725"/>
          </a:xfrm>
          <a:prstGeom prst="roundRect">
            <a:avLst>
              <a:gd name="adj" fmla="val 51"/>
            </a:avLst>
          </a:prstGeom>
          <a:solidFill>
            <a:srgbClr val="FFFF66">
              <a:alpha val="50000"/>
            </a:srgbClr>
          </a:solidFill>
          <a:ln w="360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1526" name="AutoShape 22"/>
          <p:cNvSpPr>
            <a:spLocks noChangeArrowheads="1"/>
          </p:cNvSpPr>
          <p:nvPr/>
        </p:nvSpPr>
        <p:spPr bwMode="auto">
          <a:xfrm>
            <a:off x="7683518" y="2592388"/>
            <a:ext cx="1523982" cy="360362"/>
          </a:xfrm>
          <a:prstGeom prst="roundRect">
            <a:avLst>
              <a:gd name="adj" fmla="val 44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 dirty="0" err="1">
                <a:solidFill>
                  <a:srgbClr val="000000"/>
                </a:solidFill>
              </a:rPr>
              <a:t>Heartbeat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21527" name="AutoShape 23"/>
          <p:cNvSpPr>
            <a:spLocks noChangeArrowheads="1"/>
          </p:cNvSpPr>
          <p:nvPr/>
        </p:nvSpPr>
        <p:spPr bwMode="auto">
          <a:xfrm>
            <a:off x="7683518" y="3335338"/>
            <a:ext cx="1523982" cy="1200150"/>
          </a:xfrm>
          <a:prstGeom prst="roundRect">
            <a:avLst>
              <a:gd name="adj" fmla="val 13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1528" name="AutoShape 24"/>
          <p:cNvSpPr>
            <a:spLocks noChangeArrowheads="1"/>
          </p:cNvSpPr>
          <p:nvPr/>
        </p:nvSpPr>
        <p:spPr bwMode="auto">
          <a:xfrm>
            <a:off x="6111874" y="2592388"/>
            <a:ext cx="1143015" cy="1619250"/>
          </a:xfrm>
          <a:prstGeom prst="roundRect">
            <a:avLst>
              <a:gd name="adj" fmla="val 144"/>
            </a:avLst>
          </a:prstGeom>
          <a:solidFill>
            <a:srgbClr val="7DA647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 flipH="1">
            <a:off x="7261225" y="2700338"/>
            <a:ext cx="363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7299325" y="2843213"/>
            <a:ext cx="3603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31" name="AutoShape 27"/>
          <p:cNvSpPr>
            <a:spLocks noChangeArrowheads="1"/>
          </p:cNvSpPr>
          <p:nvPr/>
        </p:nvSpPr>
        <p:spPr bwMode="auto">
          <a:xfrm>
            <a:off x="5930900" y="2124075"/>
            <a:ext cx="1538304" cy="360363"/>
          </a:xfrm>
          <a:prstGeom prst="roundRect">
            <a:avLst>
              <a:gd name="adj" fmla="val 440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de-DE" dirty="0">
                <a:solidFill>
                  <a:srgbClr val="000000"/>
                </a:solidFill>
              </a:rPr>
              <a:t>Webserver02</a:t>
            </a:r>
          </a:p>
        </p:txBody>
      </p:sp>
      <p:sp>
        <p:nvSpPr>
          <p:cNvPr id="21532" name="AutoShape 28"/>
          <p:cNvSpPr>
            <a:spLocks noChangeArrowheads="1"/>
          </p:cNvSpPr>
          <p:nvPr/>
        </p:nvSpPr>
        <p:spPr bwMode="auto">
          <a:xfrm>
            <a:off x="6038850" y="3132138"/>
            <a:ext cx="828675" cy="360362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NIC</a:t>
            </a:r>
          </a:p>
        </p:txBody>
      </p:sp>
      <p:sp>
        <p:nvSpPr>
          <p:cNvPr id="21533" name="AutoShape 29"/>
          <p:cNvSpPr>
            <a:spLocks noChangeArrowheads="1"/>
          </p:cNvSpPr>
          <p:nvPr/>
        </p:nvSpPr>
        <p:spPr bwMode="auto">
          <a:xfrm>
            <a:off x="6038850" y="3671888"/>
            <a:ext cx="828675" cy="360362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COM</a:t>
            </a:r>
          </a:p>
        </p:txBody>
      </p:sp>
      <p:sp>
        <p:nvSpPr>
          <p:cNvPr id="21534" name="AutoShape 30"/>
          <p:cNvSpPr>
            <a:spLocks noChangeArrowheads="1"/>
          </p:cNvSpPr>
          <p:nvPr/>
        </p:nvSpPr>
        <p:spPr bwMode="auto">
          <a:xfrm>
            <a:off x="7875588" y="3384550"/>
            <a:ext cx="1260475" cy="360363"/>
          </a:xfrm>
          <a:prstGeom prst="roundRect">
            <a:avLst>
              <a:gd name="adj" fmla="val 44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Scripts</a:t>
            </a:r>
          </a:p>
        </p:txBody>
      </p:sp>
      <p:sp>
        <p:nvSpPr>
          <p:cNvPr id="21535" name="AutoShape 31"/>
          <p:cNvSpPr>
            <a:spLocks noChangeArrowheads="1"/>
          </p:cNvSpPr>
          <p:nvPr/>
        </p:nvSpPr>
        <p:spPr bwMode="auto">
          <a:xfrm>
            <a:off x="8469336" y="4103688"/>
            <a:ext cx="630214" cy="539750"/>
          </a:xfrm>
          <a:prstGeom prst="roundRect">
            <a:avLst>
              <a:gd name="adj" fmla="val 292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/>
            <a:r>
              <a:rPr lang="de-DE" sz="1600" dirty="0">
                <a:solidFill>
                  <a:srgbClr val="000000"/>
                </a:solidFill>
              </a:rPr>
              <a:t>Stop</a:t>
            </a:r>
          </a:p>
        </p:txBody>
      </p:sp>
      <p:sp>
        <p:nvSpPr>
          <p:cNvPr id="21536" name="AutoShape 32"/>
          <p:cNvSpPr>
            <a:spLocks noChangeArrowheads="1"/>
          </p:cNvSpPr>
          <p:nvPr/>
        </p:nvSpPr>
        <p:spPr bwMode="auto">
          <a:xfrm>
            <a:off x="7754956" y="4103688"/>
            <a:ext cx="623869" cy="539750"/>
          </a:xfrm>
          <a:prstGeom prst="roundRect">
            <a:avLst>
              <a:gd name="adj" fmla="val 292"/>
            </a:avLst>
          </a:prstGeom>
          <a:solidFill>
            <a:srgbClr val="99CCFF">
              <a:alpha val="79999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/>
            <a:r>
              <a:rPr lang="de-DE" sz="1600" dirty="0">
                <a:solidFill>
                  <a:srgbClr val="000000"/>
                </a:solidFill>
              </a:rPr>
              <a:t>Start</a:t>
            </a:r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>
            <a:off x="8594725" y="2952750"/>
            <a:ext cx="1588" cy="3603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38" name="Line 34"/>
          <p:cNvSpPr>
            <a:spLocks noChangeShapeType="1"/>
          </p:cNvSpPr>
          <p:nvPr/>
        </p:nvSpPr>
        <p:spPr bwMode="auto">
          <a:xfrm flipV="1">
            <a:off x="8415338" y="2949575"/>
            <a:ext cx="1587" cy="363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39" name="AutoShape 35"/>
          <p:cNvSpPr>
            <a:spLocks noChangeArrowheads="1"/>
          </p:cNvSpPr>
          <p:nvPr/>
        </p:nvSpPr>
        <p:spPr bwMode="auto">
          <a:xfrm>
            <a:off x="6183320" y="2627313"/>
            <a:ext cx="1000132" cy="360362"/>
          </a:xfrm>
          <a:prstGeom prst="roundRect">
            <a:avLst>
              <a:gd name="adj" fmla="val 44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 dirty="0">
                <a:solidFill>
                  <a:srgbClr val="000000"/>
                </a:solidFill>
              </a:rPr>
              <a:t>Checks</a:t>
            </a:r>
          </a:p>
        </p:txBody>
      </p:sp>
      <p:pic>
        <p:nvPicPr>
          <p:cNvPr id="21540" name="Picture 3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70550" y="4378325"/>
            <a:ext cx="657225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1541" name="Line 37"/>
          <p:cNvSpPr>
            <a:spLocks noChangeShapeType="1"/>
          </p:cNvSpPr>
          <p:nvPr/>
        </p:nvSpPr>
        <p:spPr bwMode="auto">
          <a:xfrm>
            <a:off x="4049713" y="3203575"/>
            <a:ext cx="197961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42" name="Line 38"/>
          <p:cNvSpPr>
            <a:spLocks noChangeShapeType="1"/>
          </p:cNvSpPr>
          <p:nvPr/>
        </p:nvSpPr>
        <p:spPr bwMode="auto">
          <a:xfrm flipH="1">
            <a:off x="4048125" y="3924300"/>
            <a:ext cx="198278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43" name="Line 39"/>
          <p:cNvSpPr>
            <a:spLocks noChangeShapeType="1"/>
          </p:cNvSpPr>
          <p:nvPr/>
        </p:nvSpPr>
        <p:spPr bwMode="auto">
          <a:xfrm>
            <a:off x="4049713" y="3743325"/>
            <a:ext cx="197961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44" name="AutoShape 40"/>
          <p:cNvSpPr>
            <a:spLocks noChangeArrowheads="1"/>
          </p:cNvSpPr>
          <p:nvPr/>
        </p:nvSpPr>
        <p:spPr bwMode="auto">
          <a:xfrm>
            <a:off x="4518025" y="3095625"/>
            <a:ext cx="1079500" cy="360363"/>
          </a:xfrm>
          <a:prstGeom prst="roundRect">
            <a:avLst>
              <a:gd name="adj" fmla="val 44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TCP/IP</a:t>
            </a:r>
          </a:p>
        </p:txBody>
      </p:sp>
      <p:sp>
        <p:nvSpPr>
          <p:cNvPr id="21545" name="AutoShape 41"/>
          <p:cNvSpPr>
            <a:spLocks noChangeArrowheads="1"/>
          </p:cNvSpPr>
          <p:nvPr/>
        </p:nvSpPr>
        <p:spPr bwMode="auto">
          <a:xfrm>
            <a:off x="4518025" y="3671888"/>
            <a:ext cx="1079500" cy="360362"/>
          </a:xfrm>
          <a:prstGeom prst="roundRect">
            <a:avLst>
              <a:gd name="adj" fmla="val 44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Serial</a:t>
            </a:r>
          </a:p>
        </p:txBody>
      </p:sp>
      <p:sp>
        <p:nvSpPr>
          <p:cNvPr id="21546" name="AutoShape 42"/>
          <p:cNvSpPr>
            <a:spLocks noChangeArrowheads="1"/>
          </p:cNvSpPr>
          <p:nvPr/>
        </p:nvSpPr>
        <p:spPr bwMode="auto">
          <a:xfrm>
            <a:off x="4410075" y="2087563"/>
            <a:ext cx="1260475" cy="360362"/>
          </a:xfrm>
          <a:prstGeom prst="roundRect">
            <a:avLst>
              <a:gd name="adj" fmla="val 44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 sz="1600" dirty="0" err="1">
                <a:solidFill>
                  <a:srgbClr val="000000"/>
                </a:solidFill>
              </a:rPr>
              <a:t>Heartbeats</a:t>
            </a:r>
            <a:endParaRPr lang="de-DE" sz="1600" dirty="0">
              <a:solidFill>
                <a:srgbClr val="000000"/>
              </a:solidFill>
            </a:endParaRPr>
          </a:p>
        </p:txBody>
      </p:sp>
      <p:sp>
        <p:nvSpPr>
          <p:cNvPr id="21547" name="Freeform 43"/>
          <p:cNvSpPr>
            <a:spLocks/>
          </p:cNvSpPr>
          <p:nvPr/>
        </p:nvSpPr>
        <p:spPr bwMode="auto">
          <a:xfrm>
            <a:off x="1260475" y="4751388"/>
            <a:ext cx="1081088" cy="900112"/>
          </a:xfrm>
          <a:custGeom>
            <a:avLst/>
            <a:gdLst/>
            <a:ahLst/>
            <a:cxnLst>
              <a:cxn ang="0">
                <a:pos x="3000" y="2500"/>
              </a:cxn>
              <a:cxn ang="0">
                <a:pos x="0" y="0"/>
              </a:cxn>
            </a:cxnLst>
            <a:rect l="0" t="0" r="r" b="b"/>
            <a:pathLst>
              <a:path w="3001" h="2501">
                <a:moveTo>
                  <a:pt x="3000" y="250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48" name="Text Box 44"/>
          <p:cNvSpPr txBox="1">
            <a:spLocks noChangeArrowheads="1"/>
          </p:cNvSpPr>
          <p:nvPr/>
        </p:nvSpPr>
        <p:spPr bwMode="auto">
          <a:xfrm>
            <a:off x="896938" y="5651500"/>
            <a:ext cx="2544762" cy="603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60876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dirty="0" err="1">
                <a:solidFill>
                  <a:srgbClr val="000000"/>
                </a:solidFill>
              </a:rPr>
              <a:t>Called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when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becoming</a:t>
            </a:r>
            <a:r>
              <a:rPr lang="de-DE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dirty="0">
                <a:solidFill>
                  <a:srgbClr val="000000"/>
                </a:solidFill>
              </a:rPr>
              <a:t>Master-</a:t>
            </a:r>
            <a:r>
              <a:rPr lang="de-DE" dirty="0" err="1">
                <a:solidFill>
                  <a:srgbClr val="000000"/>
                </a:solidFill>
              </a:rPr>
              <a:t>Node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21549" name="Text Box 45"/>
          <p:cNvSpPr txBox="1">
            <a:spLocks noChangeArrowheads="1"/>
          </p:cNvSpPr>
          <p:nvPr/>
        </p:nvSpPr>
        <p:spPr bwMode="auto">
          <a:xfrm>
            <a:off x="5937250" y="5651500"/>
            <a:ext cx="2479675" cy="603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60876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>
                <a:solidFill>
                  <a:srgbClr val="000000"/>
                </a:solidFill>
              </a:rPr>
              <a:t>Called when becoming</a:t>
            </a:r>
          </a:p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>
                <a:solidFill>
                  <a:srgbClr val="000000"/>
                </a:solidFill>
              </a:rPr>
              <a:t>Slave-Node</a:t>
            </a:r>
          </a:p>
        </p:txBody>
      </p:sp>
      <p:sp>
        <p:nvSpPr>
          <p:cNvPr id="21550" name="Freeform 46"/>
          <p:cNvSpPr>
            <a:spLocks/>
          </p:cNvSpPr>
          <p:nvPr/>
        </p:nvSpPr>
        <p:spPr bwMode="auto">
          <a:xfrm>
            <a:off x="7556500" y="4751388"/>
            <a:ext cx="1081088" cy="900112"/>
          </a:xfrm>
          <a:custGeom>
            <a:avLst/>
            <a:gdLst/>
            <a:ahLst/>
            <a:cxnLst>
              <a:cxn ang="0">
                <a:pos x="0" y="2500"/>
              </a:cxn>
              <a:cxn ang="0">
                <a:pos x="3000" y="0"/>
              </a:cxn>
            </a:cxnLst>
            <a:rect l="0" t="0" r="r" b="b"/>
            <a:pathLst>
              <a:path w="3001" h="2501">
                <a:moveTo>
                  <a:pt x="0" y="2500"/>
                </a:moveTo>
                <a:lnTo>
                  <a:pt x="300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1551" name="Text Box 47"/>
          <p:cNvSpPr txBox="1">
            <a:spLocks noChangeArrowheads="1"/>
          </p:cNvSpPr>
          <p:nvPr/>
        </p:nvSpPr>
        <p:spPr bwMode="auto">
          <a:xfrm>
            <a:off x="3563938" y="5219700"/>
            <a:ext cx="900112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Master</a:t>
            </a:r>
          </a:p>
        </p:txBody>
      </p:sp>
      <p:sp>
        <p:nvSpPr>
          <p:cNvPr id="21552" name="Text Box 48"/>
          <p:cNvSpPr txBox="1">
            <a:spLocks noChangeArrowheads="1"/>
          </p:cNvSpPr>
          <p:nvPr/>
        </p:nvSpPr>
        <p:spPr bwMode="auto">
          <a:xfrm>
            <a:off x="5580063" y="5256213"/>
            <a:ext cx="900112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Slave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num">
                                      <p:cBhvr additive="repl">
                                        <p:cTn id="6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9" presetClass="entr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x-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9" presetClass="entr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#ppt_x-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num">
                                      <p:cBhvr additive="repl">
                                        <p:cTn id="24" dur="1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7" grpId="0" animBg="1"/>
      <p:bldP spid="215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82BC2C9-E825-4E4C-ADA3-B3B6D194360B}" type="slidenum">
              <a:rPr lang="de-DE"/>
              <a:pPr/>
              <a:t>2</a:t>
            </a:fld>
            <a:endParaRPr lang="de-DE"/>
          </a:p>
        </p:txBody>
      </p:sp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720725" y="935038"/>
            <a:ext cx="6697663" cy="2024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67932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600" b="1">
                <a:solidFill>
                  <a:srgbClr val="000000"/>
                </a:solidFill>
              </a:rPr>
              <a:t>Norman Maurer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de-DE" sz="22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200">
                <a:solidFill>
                  <a:srgbClr val="000000"/>
                </a:solidFill>
              </a:rPr>
              <a:t>Member of the Apache Software Foundation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200">
                <a:solidFill>
                  <a:srgbClr val="000000"/>
                </a:solidFill>
              </a:rPr>
              <a:t>Apache Software Foundation Infrastructure Team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200">
                <a:solidFill>
                  <a:srgbClr val="000000"/>
                </a:solidFill>
              </a:rPr>
              <a:t>PMC Apache JAMES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200">
                <a:solidFill>
                  <a:srgbClr val="000000"/>
                </a:solidFill>
              </a:rPr>
              <a:t>Senior Unix System Engineer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219700" y="5040313"/>
            <a:ext cx="4149725" cy="1516062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62640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000">
                <a:solidFill>
                  <a:srgbClr val="000000"/>
                </a:solidFill>
                <a:hlinkClick r:id="rId3"/>
              </a:rPr>
              <a:t>norman@apache.org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000">
                <a:solidFill>
                  <a:srgbClr val="000000"/>
                </a:solidFill>
                <a:hlinkClick r:id="rId4"/>
              </a:rPr>
              <a:t>norman.maurer@heagmedianet.de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000">
                <a:solidFill>
                  <a:srgbClr val="000000"/>
                </a:solidFill>
                <a:hlinkClick r:id="rId5"/>
              </a:rPr>
              <a:t>http://www.heagmedianet.com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000">
                <a:solidFill>
                  <a:srgbClr val="000000"/>
                </a:solidFill>
                <a:hlinkClick r:id="rId6"/>
              </a:rPr>
              <a:t>http://myblog.kicks-ass.org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de-DE" sz="2000">
              <a:solidFill>
                <a:srgbClr val="00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246E5E7-3395-483B-B5F4-700FEFAC02FA}" type="slidenum">
              <a:rPr lang="de-DE"/>
              <a:pPr/>
              <a:t>20</a:t>
            </a:fld>
            <a:endParaRPr lang="de-DE"/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3484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Ubuntu</a:t>
            </a:r>
            <a:r>
              <a:rPr lang="de-DE" sz="2600" dirty="0">
                <a:solidFill>
                  <a:srgbClr val="000000"/>
                </a:solidFill>
              </a:rPr>
              <a:t> / Debian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apt-get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install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heartbeat</a:t>
            </a:r>
            <a:endParaRPr lang="de-DE" sz="2200" i="1" dirty="0">
              <a:solidFill>
                <a:srgbClr val="004586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 dirty="0">
              <a:solidFill>
                <a:srgbClr val="000000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SLES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yast</a:t>
            </a:r>
            <a:r>
              <a:rPr lang="de-DE" sz="2200" i="1" dirty="0">
                <a:solidFill>
                  <a:srgbClr val="004586"/>
                </a:solidFill>
              </a:rPr>
              <a:t> -i </a:t>
            </a:r>
            <a:r>
              <a:rPr lang="de-DE" sz="2200" i="1" dirty="0" err="1">
                <a:solidFill>
                  <a:srgbClr val="004586"/>
                </a:solidFill>
              </a:rPr>
              <a:t>heartbeat</a:t>
            </a:r>
            <a:endParaRPr lang="de-DE" sz="2200" i="1" dirty="0">
              <a:solidFill>
                <a:srgbClr val="004586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 algn="just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Other </a:t>
            </a:r>
            <a:r>
              <a:rPr lang="de-DE" sz="2600" dirty="0" err="1" smtClean="0">
                <a:solidFill>
                  <a:srgbClr val="000000"/>
                </a:solidFill>
              </a:rPr>
              <a:t>Distributions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 algn="just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	</a:t>
            </a:r>
            <a:r>
              <a:rPr lang="de-DE" sz="2200" dirty="0" smtClean="0">
                <a:solidFill>
                  <a:srgbClr val="000000"/>
                </a:solidFill>
              </a:rPr>
              <a:t>Check </a:t>
            </a:r>
            <a:r>
              <a:rPr lang="de-DE" sz="2200" dirty="0" err="1">
                <a:solidFill>
                  <a:srgbClr val="000000"/>
                </a:solidFill>
              </a:rPr>
              <a:t>for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prebuild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packages</a:t>
            </a:r>
            <a:r>
              <a:rPr lang="de-DE" sz="2200" dirty="0">
                <a:solidFill>
                  <a:srgbClr val="000000"/>
                </a:solidFill>
              </a:rPr>
              <a:t> / </a:t>
            </a:r>
            <a:r>
              <a:rPr lang="de-DE" sz="2200" dirty="0" err="1">
                <a:solidFill>
                  <a:srgbClr val="000000"/>
                </a:solidFill>
              </a:rPr>
              <a:t>build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it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yourself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from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source</a:t>
            </a:r>
            <a:r>
              <a:rPr lang="de-DE" sz="2200" dirty="0">
                <a:solidFill>
                  <a:srgbClr val="000000"/>
                </a:solidFill>
              </a:rPr>
              <a:t> !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Installation of Heartbeat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A513343B-6939-4F32-9EE5-FE6BCBD2F78A}" type="slidenum">
              <a:rPr lang="de-DE"/>
              <a:pPr/>
              <a:t>21</a:t>
            </a:fld>
            <a:endParaRPr lang="de-DE"/>
          </a:p>
        </p:txBody>
      </p:sp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2492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Ubuntu</a:t>
            </a:r>
            <a:r>
              <a:rPr lang="de-DE" sz="2600" dirty="0">
                <a:solidFill>
                  <a:srgbClr val="000000"/>
                </a:solidFill>
              </a:rPr>
              <a:t> / Debian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apt-get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install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drbdlinks</a:t>
            </a:r>
            <a:endParaRPr lang="de-DE" sz="2200" i="1" dirty="0">
              <a:solidFill>
                <a:srgbClr val="004586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 dirty="0">
              <a:solidFill>
                <a:srgbClr val="000000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Other </a:t>
            </a:r>
            <a:r>
              <a:rPr lang="de-DE" sz="2600" dirty="0" err="1">
                <a:solidFill>
                  <a:srgbClr val="000000"/>
                </a:solidFill>
              </a:rPr>
              <a:t>Distributions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0000"/>
                </a:solidFill>
              </a:rPr>
              <a:t>	Check </a:t>
            </a:r>
            <a:r>
              <a:rPr lang="de-DE" sz="2200" i="1" dirty="0" err="1">
                <a:solidFill>
                  <a:srgbClr val="000000"/>
                </a:solidFill>
              </a:rPr>
              <a:t>for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prebuild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packages</a:t>
            </a:r>
            <a:r>
              <a:rPr lang="de-DE" sz="2200" i="1" dirty="0">
                <a:solidFill>
                  <a:srgbClr val="000000"/>
                </a:solidFill>
              </a:rPr>
              <a:t> / </a:t>
            </a:r>
            <a:r>
              <a:rPr lang="de-DE" sz="2200" i="1" dirty="0" err="1">
                <a:solidFill>
                  <a:srgbClr val="000000"/>
                </a:solidFill>
              </a:rPr>
              <a:t>build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it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your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from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source</a:t>
            </a:r>
            <a:r>
              <a:rPr lang="de-DE" sz="2200" i="1" dirty="0">
                <a:solidFill>
                  <a:srgbClr val="000000"/>
                </a:solidFill>
              </a:rPr>
              <a:t>!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i="1" dirty="0">
              <a:solidFill>
                <a:srgbClr val="000000"/>
              </a:solidFill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Installation of extra-scripts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ECC97C3-DADF-415F-9CD8-0B2CF8283845}" type="slidenum">
              <a:rPr lang="de-DE"/>
              <a:pPr/>
              <a:t>22</a:t>
            </a:fld>
            <a:endParaRPr lang="de-DE"/>
          </a:p>
        </p:txBody>
      </p:sp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Configuration of extra-scripts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979613" y="3232150"/>
            <a:ext cx="3959225" cy="1087438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7347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b="1">
                <a:solidFill>
                  <a:srgbClr val="000000"/>
                </a:solidFill>
              </a:rPr>
              <a:t>/etc/drbdlinks.conf: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de-DE" sz="1400" i="1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>
                <a:solidFill>
                  <a:srgbClr val="000000"/>
                </a:solidFill>
              </a:rPr>
              <a:t>link('/etc/apache2', '/drbd/etc/apache2')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>
                <a:solidFill>
                  <a:srgbClr val="000000"/>
                </a:solidFill>
              </a:rPr>
              <a:t>link('/var/www', '/drbd/var/www')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1400" i="1">
                <a:solidFill>
                  <a:srgbClr val="000000"/>
                </a:solidFill>
              </a:rPr>
              <a:t>link('/usr/lib/cgi-bin', '/drbd/usr/lib/cgi-bin')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439863" y="2160588"/>
            <a:ext cx="7559675" cy="828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Set </a:t>
            </a:r>
            <a:r>
              <a:rPr lang="de-DE" sz="2600" dirty="0" err="1">
                <a:solidFill>
                  <a:srgbClr val="000000"/>
                </a:solidFill>
              </a:rPr>
              <a:t>correct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config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parameters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for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drbdlinks</a:t>
            </a:r>
            <a:r>
              <a:rPr lang="de-DE" sz="2600" dirty="0">
                <a:solidFill>
                  <a:srgbClr val="000000"/>
                </a:solidFill>
              </a:rPr>
              <a:t> on </a:t>
            </a:r>
            <a:r>
              <a:rPr lang="de-DE" sz="2600" dirty="0" err="1">
                <a:solidFill>
                  <a:srgbClr val="000000"/>
                </a:solidFill>
              </a:rPr>
              <a:t>both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nodes</a:t>
            </a:r>
            <a:endParaRPr lang="de-DE" sz="2600" dirty="0">
              <a:solidFill>
                <a:srgbClr val="000000"/>
              </a:solidFill>
            </a:endParaRPr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 flipH="1" flipV="1">
            <a:off x="5399088" y="4138613"/>
            <a:ext cx="1443037" cy="903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400675" y="5219700"/>
            <a:ext cx="3959225" cy="1335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200">
                <a:solidFill>
                  <a:srgbClr val="000000"/>
                </a:solidFill>
              </a:rPr>
              <a:t>Specify all directories which needs to be “linked“ from the mounted DRBD device to the correct location.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41FAA03-E2EE-40E9-B2B1-A77D6342AFCD}" type="slidenum">
              <a:rPr lang="de-DE"/>
              <a:pPr/>
              <a:t>23</a:t>
            </a:fld>
            <a:endParaRPr lang="de-DE"/>
          </a:p>
        </p:txBody>
      </p:sp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7400925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3200">
                <a:solidFill>
                  <a:srgbClr val="000000"/>
                </a:solidFill>
              </a:rPr>
              <a:t>Configuration of Heartbeat – Part I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979612" y="2879725"/>
            <a:ext cx="3132138" cy="3240088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7347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b="1" dirty="0">
                <a:solidFill>
                  <a:srgbClr val="000000"/>
                </a:solidFill>
              </a:rPr>
              <a:t>/</a:t>
            </a:r>
            <a:r>
              <a:rPr lang="de-DE" sz="1400" b="1" dirty="0" err="1">
                <a:solidFill>
                  <a:srgbClr val="000000"/>
                </a:solidFill>
              </a:rPr>
              <a:t>etc</a:t>
            </a:r>
            <a:r>
              <a:rPr lang="de-DE" sz="1400" b="1" dirty="0">
                <a:solidFill>
                  <a:srgbClr val="000000"/>
                </a:solidFill>
              </a:rPr>
              <a:t>/</a:t>
            </a:r>
            <a:r>
              <a:rPr lang="de-DE" sz="1400" b="1" dirty="0" err="1">
                <a:solidFill>
                  <a:srgbClr val="000000"/>
                </a:solidFill>
              </a:rPr>
              <a:t>heartbeat</a:t>
            </a:r>
            <a:r>
              <a:rPr lang="de-DE" sz="1400" b="1" dirty="0">
                <a:solidFill>
                  <a:srgbClr val="000000"/>
                </a:solidFill>
              </a:rPr>
              <a:t>/ha.cf: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de-DE" sz="1400" b="1" dirty="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debugfile</a:t>
            </a:r>
            <a:r>
              <a:rPr lang="de-DE" sz="1400" i="1" dirty="0">
                <a:solidFill>
                  <a:srgbClr val="000000"/>
                </a:solidFill>
              </a:rPr>
              <a:t> 	</a:t>
            </a:r>
            <a:r>
              <a:rPr lang="de-DE" sz="1400" i="1" dirty="0" smtClean="0">
                <a:solidFill>
                  <a:srgbClr val="000000"/>
                </a:solidFill>
              </a:rPr>
              <a:t>/</a:t>
            </a:r>
            <a:r>
              <a:rPr lang="de-DE" sz="1400" i="1" dirty="0" err="1">
                <a:solidFill>
                  <a:srgbClr val="000000"/>
                </a:solidFill>
              </a:rPr>
              <a:t>var</a:t>
            </a:r>
            <a:r>
              <a:rPr lang="de-DE" sz="1400" i="1" dirty="0">
                <a:solidFill>
                  <a:srgbClr val="000000"/>
                </a:solidFill>
              </a:rPr>
              <a:t>/log/ha-</a:t>
            </a:r>
            <a:r>
              <a:rPr lang="de-DE" sz="1400" i="1" dirty="0" err="1">
                <a:solidFill>
                  <a:srgbClr val="000000"/>
                </a:solidFill>
              </a:rPr>
              <a:t>debug</a:t>
            </a:r>
            <a:endParaRPr lang="de-DE" sz="1400" i="1" dirty="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logfile</a:t>
            </a:r>
            <a:r>
              <a:rPr lang="de-DE" sz="1400" i="1" dirty="0">
                <a:solidFill>
                  <a:srgbClr val="000000"/>
                </a:solidFill>
              </a:rPr>
              <a:t> 		/</a:t>
            </a:r>
            <a:r>
              <a:rPr lang="de-DE" sz="1400" i="1" dirty="0" err="1">
                <a:solidFill>
                  <a:srgbClr val="000000"/>
                </a:solidFill>
              </a:rPr>
              <a:t>var</a:t>
            </a:r>
            <a:r>
              <a:rPr lang="de-DE" sz="1400" i="1" dirty="0">
                <a:solidFill>
                  <a:srgbClr val="000000"/>
                </a:solidFill>
              </a:rPr>
              <a:t>/log/ha-log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Logfacility</a:t>
            </a:r>
            <a:r>
              <a:rPr lang="de-DE" sz="1400" i="1" dirty="0">
                <a:solidFill>
                  <a:srgbClr val="000000"/>
                </a:solidFill>
              </a:rPr>
              <a:t>	</a:t>
            </a:r>
            <a:r>
              <a:rPr lang="de-DE" sz="1400" i="1" dirty="0" smtClean="0">
                <a:solidFill>
                  <a:srgbClr val="000000"/>
                </a:solidFill>
              </a:rPr>
              <a:t>local0</a:t>
            </a:r>
            <a:endParaRPr lang="de-DE" sz="1400" i="1" dirty="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keepalive</a:t>
            </a:r>
            <a:r>
              <a:rPr lang="de-DE" sz="1400" i="1" dirty="0">
                <a:solidFill>
                  <a:srgbClr val="000000"/>
                </a:solidFill>
              </a:rPr>
              <a:t> 	</a:t>
            </a:r>
            <a:r>
              <a:rPr lang="de-DE" sz="1400" i="1" dirty="0" smtClean="0">
                <a:solidFill>
                  <a:srgbClr val="000000"/>
                </a:solidFill>
              </a:rPr>
              <a:t>2</a:t>
            </a:r>
            <a:endParaRPr lang="de-DE" sz="1400" i="1" dirty="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deadtime</a:t>
            </a:r>
            <a:r>
              <a:rPr lang="de-DE" sz="1400" i="1" dirty="0">
                <a:solidFill>
                  <a:srgbClr val="000000"/>
                </a:solidFill>
              </a:rPr>
              <a:t> 	</a:t>
            </a:r>
            <a:r>
              <a:rPr lang="de-DE" sz="1400" i="1" dirty="0" smtClean="0">
                <a:solidFill>
                  <a:srgbClr val="000000"/>
                </a:solidFill>
              </a:rPr>
              <a:t>60</a:t>
            </a:r>
            <a:endParaRPr lang="de-DE" sz="1400" i="1" dirty="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warntime</a:t>
            </a:r>
            <a:r>
              <a:rPr lang="de-DE" sz="1400" i="1" dirty="0">
                <a:solidFill>
                  <a:srgbClr val="000000"/>
                </a:solidFill>
              </a:rPr>
              <a:t> 	</a:t>
            </a:r>
            <a:r>
              <a:rPr lang="de-DE" sz="1400" i="1" dirty="0" smtClean="0">
                <a:solidFill>
                  <a:srgbClr val="000000"/>
                </a:solidFill>
              </a:rPr>
              <a:t>30</a:t>
            </a:r>
            <a:endParaRPr lang="de-DE" sz="1400" i="1" dirty="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initdead</a:t>
            </a:r>
            <a:r>
              <a:rPr lang="de-DE" sz="1400" i="1" dirty="0">
                <a:solidFill>
                  <a:srgbClr val="000000"/>
                </a:solidFill>
              </a:rPr>
              <a:t> 		120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udpport</a:t>
            </a:r>
            <a:r>
              <a:rPr lang="de-DE" sz="1400" i="1" dirty="0">
                <a:solidFill>
                  <a:srgbClr val="000000"/>
                </a:solidFill>
              </a:rPr>
              <a:t> 		697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auto_failback</a:t>
            </a:r>
            <a:r>
              <a:rPr lang="de-DE" sz="1400" i="1" dirty="0">
                <a:solidFill>
                  <a:srgbClr val="000000"/>
                </a:solidFill>
              </a:rPr>
              <a:t> 	off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node</a:t>
            </a:r>
            <a:r>
              <a:rPr lang="de-DE" sz="1400" i="1" dirty="0">
                <a:solidFill>
                  <a:srgbClr val="000000"/>
                </a:solidFill>
              </a:rPr>
              <a:t>    		node01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node</a:t>
            </a:r>
            <a:r>
              <a:rPr lang="de-DE" sz="1400" i="1" dirty="0">
                <a:solidFill>
                  <a:srgbClr val="000000"/>
                </a:solidFill>
              </a:rPr>
              <a:t>    		node02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debug</a:t>
            </a:r>
            <a:r>
              <a:rPr lang="de-DE" sz="1400" i="1" dirty="0">
                <a:solidFill>
                  <a:srgbClr val="000000"/>
                </a:solidFill>
              </a:rPr>
              <a:t> 		0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439863" y="2160588"/>
            <a:ext cx="7559675" cy="45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Set correct config parameters on both nodes 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6300788" y="3562350"/>
            <a:ext cx="3240087" cy="1017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2200" i="1">
                <a:solidFill>
                  <a:srgbClr val="000000"/>
                </a:solidFill>
              </a:rPr>
              <a:t>Don't fallback when the primary node comes up again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6300788" y="5541963"/>
            <a:ext cx="3240087" cy="757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2200" i="1">
                <a:solidFill>
                  <a:srgbClr val="000000"/>
                </a:solidFill>
              </a:rPr>
              <a:t>Nodes need to be resolvable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 flipH="1">
            <a:off x="3779838" y="3959225"/>
            <a:ext cx="2522537" cy="1079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 flipV="1">
            <a:off x="4138613" y="5397500"/>
            <a:ext cx="2163762" cy="363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A7BEA52-BF93-4165-BC9D-DB66FAB13068}" type="slidenum">
              <a:rPr lang="de-DE"/>
              <a:pPr/>
              <a:t>24</a:t>
            </a:fld>
            <a:endParaRPr lang="de-DE"/>
          </a:p>
        </p:txBody>
      </p:sp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6859588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3200">
                <a:solidFill>
                  <a:srgbClr val="000000"/>
                </a:solidFill>
              </a:rPr>
              <a:t>Configuration of Heartbeat – Part II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439863" y="2160588"/>
            <a:ext cx="7559675" cy="45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Configure script execution on failover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979613" y="2735263"/>
            <a:ext cx="7559675" cy="1044575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7347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400" b="1">
                <a:solidFill>
                  <a:srgbClr val="000000"/>
                </a:solidFill>
              </a:rPr>
              <a:t>/etc/heartbeat/haresources: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1400" b="1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400" i="1">
                <a:solidFill>
                  <a:srgbClr val="000000"/>
                </a:solidFill>
              </a:rPr>
              <a:t>node01  xxx.xxx.xxx.xxx drbddisk::r0 Filesystem::/dev/drbd0::/drbd::ext3 drbdlinks apache2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319588" y="4319588"/>
            <a:ext cx="1260475" cy="1017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</a:tabLst>
            </a:pPr>
            <a:r>
              <a:rPr lang="de-DE" sz="2200" i="1">
                <a:solidFill>
                  <a:srgbClr val="000000"/>
                </a:solidFill>
              </a:rPr>
              <a:t>DRBD → Primary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800225" y="4319588"/>
            <a:ext cx="1260475" cy="709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</a:tabLst>
            </a:pPr>
            <a:r>
              <a:rPr lang="de-DE" sz="2200" i="1">
                <a:solidFill>
                  <a:srgbClr val="000000"/>
                </a:solidFill>
              </a:rPr>
              <a:t>Primary Node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 flipV="1">
            <a:off x="2339975" y="3417888"/>
            <a:ext cx="1588" cy="903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3240088" y="4330700"/>
            <a:ext cx="1079500" cy="709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</a:tabLst>
            </a:pPr>
            <a:r>
              <a:rPr lang="de-DE" sz="2200" i="1">
                <a:solidFill>
                  <a:srgbClr val="000000"/>
                </a:solidFill>
              </a:rPr>
              <a:t>Virtual IP</a:t>
            </a:r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flipV="1">
            <a:off x="3600450" y="3417888"/>
            <a:ext cx="1588" cy="903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V="1">
            <a:off x="4787900" y="3417888"/>
            <a:ext cx="1588" cy="903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759450" y="4319588"/>
            <a:ext cx="1619250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</a:tabLst>
            </a:pPr>
            <a:r>
              <a:rPr lang="de-DE" sz="2200" i="1">
                <a:solidFill>
                  <a:srgbClr val="000000"/>
                </a:solidFill>
              </a:rPr>
              <a:t>Mount FS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V="1">
            <a:off x="6119813" y="3417888"/>
            <a:ext cx="1587" cy="903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V="1">
            <a:off x="8099425" y="3417888"/>
            <a:ext cx="1588" cy="903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7716838" y="4319588"/>
            <a:ext cx="923925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</a:tabLst>
            </a:pPr>
            <a:r>
              <a:rPr lang="de-DE" sz="2200" i="1">
                <a:solidFill>
                  <a:srgbClr val="000000"/>
                </a:solidFill>
              </a:rPr>
              <a:t>Link dirs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8459788" y="4319588"/>
            <a:ext cx="1439862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</a:tabLst>
            </a:pPr>
            <a:r>
              <a:rPr lang="de-DE" sz="2200" i="1">
                <a:solidFill>
                  <a:srgbClr val="000000"/>
                </a:solidFill>
              </a:rPr>
              <a:t>Start Apache2</a:t>
            </a: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V="1">
            <a:off x="8640763" y="3417888"/>
            <a:ext cx="1587" cy="903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1439863" y="5661025"/>
            <a:ext cx="7559675" cy="1196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Scripts needs to be located under:</a:t>
            </a:r>
          </a:p>
          <a:p>
            <a:pPr marL="863600" lvl="3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/etc/init.d/</a:t>
            </a:r>
          </a:p>
          <a:p>
            <a:pPr marL="863600" lvl="3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/etc/heartbeat/resources.d/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3730612E-71E5-4BF7-BBB4-CE6D21BB5A81}" type="slidenum">
              <a:rPr lang="de-DE"/>
              <a:pPr/>
              <a:t>25</a:t>
            </a:fld>
            <a:endParaRPr lang="de-DE"/>
          </a:p>
        </p:txBody>
      </p:sp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7400925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3200">
                <a:solidFill>
                  <a:srgbClr val="000000"/>
                </a:solidFill>
              </a:rPr>
              <a:t>Configuration of Heartbeat – Part III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439863" y="2160588"/>
            <a:ext cx="7559675" cy="45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Setup encryption and passphrase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016125" y="2771775"/>
            <a:ext cx="3600450" cy="1087438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7347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b="1">
                <a:solidFill>
                  <a:srgbClr val="000000"/>
                </a:solidFill>
              </a:rPr>
              <a:t>/etc/heartbeat/authkeys: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de-DE" sz="1400" i="1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>
                <a:solidFill>
                  <a:srgbClr val="000000"/>
                </a:solidFill>
              </a:rPr>
              <a:t>auth 1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1400" i="1">
                <a:solidFill>
                  <a:srgbClr val="000000"/>
                </a:solidFill>
              </a:rPr>
              <a:t>1 sha1 your_super_secure_password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de-DE" sz="1400" i="1">
              <a:solidFill>
                <a:srgbClr val="000000"/>
              </a:solidFill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6119813" y="3060700"/>
            <a:ext cx="2879725" cy="709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sz="2200" i="1">
                <a:solidFill>
                  <a:srgbClr val="000000"/>
                </a:solidFill>
              </a:rPr>
              <a:t>File needs to have perms 600!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619250" y="4535488"/>
            <a:ext cx="4140200" cy="1566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600">
                <a:solidFill>
                  <a:srgbClr val="000000"/>
                </a:solidFill>
              </a:rPr>
              <a:t>Supported encryption</a:t>
            </a:r>
          </a:p>
          <a:p>
            <a:pPr marL="863600" lvl="3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600">
                <a:solidFill>
                  <a:srgbClr val="000000"/>
                </a:solidFill>
              </a:rPr>
              <a:t>md5</a:t>
            </a:r>
          </a:p>
          <a:p>
            <a:pPr marL="863600" lvl="3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600">
                <a:solidFill>
                  <a:srgbClr val="000000"/>
                </a:solidFill>
              </a:rPr>
              <a:t>sha1</a:t>
            </a:r>
          </a:p>
          <a:p>
            <a:pPr marL="863600" lvl="3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600">
                <a:solidFill>
                  <a:srgbClr val="000000"/>
                </a:solidFill>
              </a:rPr>
              <a:t>crc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6119813" y="5591175"/>
            <a:ext cx="2879725" cy="1327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sz="2200" i="1">
                <a:solidFill>
                  <a:srgbClr val="000000"/>
                </a:solidFill>
              </a:rPr>
              <a:t>Not really an encryption. Just packet  corruption prevention</a:t>
            </a:r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H="1" flipV="1">
            <a:off x="3238500" y="5938838"/>
            <a:ext cx="2882900" cy="3635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 flipV="1">
            <a:off x="4318000" y="3057525"/>
            <a:ext cx="1803400" cy="363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9112DA8-E185-428E-B6C5-ED086345B96F}" type="slidenum">
              <a:rPr lang="de-DE"/>
              <a:pPr/>
              <a:t>26</a:t>
            </a:fld>
            <a:endParaRPr lang="de-DE"/>
          </a:p>
        </p:txBody>
      </p:sp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079500" y="954088"/>
            <a:ext cx="5580063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Final Steps..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439863" y="2160588"/>
            <a:ext cx="7559675" cy="267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Disable startup scripts for daemons started by Heartbeat!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Reboot both servers to see if all services will be started on the next reboot 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Test failover to see if all works as aspected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83AF96D-8702-4D22-9000-8D660AC9EFD2}" type="slidenum">
              <a:rPr lang="de-DE"/>
              <a:pPr/>
              <a:t>27</a:t>
            </a:fld>
            <a:endParaRPr lang="de-DE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619250" y="3225800"/>
            <a:ext cx="7019925" cy="1501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Clustering in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production</a:t>
            </a:r>
            <a:endParaRPr lang="de-DE" sz="4400" b="1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800" i="1" dirty="0" err="1">
                <a:solidFill>
                  <a:srgbClr val="000000"/>
                </a:solidFill>
              </a:rPr>
              <a:t>What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is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known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to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work</a:t>
            </a:r>
            <a:endParaRPr lang="de-DE" sz="2800" i="1" dirty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de-DE" sz="2800" i="1" dirty="0">
              <a:solidFill>
                <a:srgbClr val="000000"/>
              </a:solidFill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8655ADC7-8314-4D1D-AF7C-69F5AB2A1984}" type="slidenum">
              <a:rPr lang="de-DE"/>
              <a:pPr/>
              <a:t>28</a:t>
            </a:fld>
            <a:endParaRPr lang="de-DE"/>
          </a:p>
        </p:txBody>
      </p:sp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439863" y="1619250"/>
            <a:ext cx="7559675" cy="428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Mail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</a:t>
            </a:r>
            <a:r>
              <a:rPr lang="de-DE" sz="2200" dirty="0" err="1" smtClean="0">
                <a:solidFill>
                  <a:srgbClr val="000000"/>
                </a:solidFill>
              </a:rPr>
              <a:t>Ubuntu,Qmail,Vpopmail</a:t>
            </a:r>
            <a:r>
              <a:rPr lang="de-DE" sz="2200" dirty="0" smtClean="0">
                <a:solidFill>
                  <a:srgbClr val="000000"/>
                </a:solidFill>
              </a:rPr>
              <a:t> </a:t>
            </a:r>
            <a:endParaRPr lang="de-DE" sz="2200" dirty="0">
              <a:solidFill>
                <a:srgbClr val="000000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Webserver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</a:t>
            </a:r>
            <a:r>
              <a:rPr lang="de-DE" sz="2200" dirty="0" err="1" smtClean="0">
                <a:solidFill>
                  <a:srgbClr val="000000"/>
                </a:solidFill>
              </a:rPr>
              <a:t>Ubuntu</a:t>
            </a:r>
            <a:r>
              <a:rPr lang="de-DE" sz="2200" dirty="0">
                <a:solidFill>
                  <a:srgbClr val="000000"/>
                </a:solidFill>
              </a:rPr>
              <a:t>, Apache HTTPD 1.3.x / 2.0.x/ 2.2.x 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Database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smtClean="0">
                <a:solidFill>
                  <a:srgbClr val="000000"/>
                </a:solidFill>
              </a:rPr>
              <a:t>	</a:t>
            </a:r>
            <a:r>
              <a:rPr lang="de-DE" sz="2600" dirty="0" err="1" smtClean="0">
                <a:solidFill>
                  <a:srgbClr val="000000"/>
                </a:solidFill>
              </a:rPr>
              <a:t>Ubuntu</a:t>
            </a:r>
            <a:r>
              <a:rPr lang="de-DE" sz="2600" dirty="0">
                <a:solidFill>
                  <a:srgbClr val="000000"/>
                </a:solidFill>
              </a:rPr>
              <a:t>, </a:t>
            </a:r>
            <a:r>
              <a:rPr lang="de-DE" sz="2600" dirty="0" err="1">
                <a:solidFill>
                  <a:srgbClr val="000000"/>
                </a:solidFill>
              </a:rPr>
              <a:t>MySQL</a:t>
            </a:r>
            <a:r>
              <a:rPr lang="de-DE" sz="2600" dirty="0">
                <a:solidFill>
                  <a:srgbClr val="000000"/>
                </a:solidFill>
              </a:rPr>
              <a:t> 4.1 / 5.0 / 5.1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Radius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smtClean="0">
                <a:solidFill>
                  <a:srgbClr val="000000"/>
                </a:solidFill>
              </a:rPr>
              <a:t>	</a:t>
            </a:r>
            <a:r>
              <a:rPr lang="de-DE" sz="2600" dirty="0" err="1" smtClean="0">
                <a:solidFill>
                  <a:srgbClr val="000000"/>
                </a:solidFill>
              </a:rPr>
              <a:t>Ubuntu</a:t>
            </a:r>
            <a:r>
              <a:rPr lang="de-DE" sz="2600" dirty="0">
                <a:solidFill>
                  <a:srgbClr val="000000"/>
                </a:solidFill>
              </a:rPr>
              <a:t>, </a:t>
            </a:r>
            <a:r>
              <a:rPr lang="de-DE" sz="2600" dirty="0" err="1">
                <a:solidFill>
                  <a:srgbClr val="000000"/>
                </a:solidFill>
              </a:rPr>
              <a:t>Freeradius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smtClean="0">
                <a:solidFill>
                  <a:srgbClr val="000000"/>
                </a:solidFill>
              </a:rPr>
              <a:t>	......</a:t>
            </a:r>
            <a:endParaRPr lang="de-DE" sz="2600" dirty="0">
              <a:solidFill>
                <a:srgbClr val="000000"/>
              </a:solidFill>
            </a:endParaRP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079500" y="900113"/>
            <a:ext cx="6500813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3200">
                <a:solidFill>
                  <a:srgbClr val="000000"/>
                </a:solidFill>
              </a:rPr>
              <a:t>What services are known to work ?</a:t>
            </a: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240088" y="6018213"/>
            <a:ext cx="6840537" cy="1001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3200">
                <a:solidFill>
                  <a:srgbClr val="000000"/>
                </a:solidFill>
              </a:rPr>
              <a:t>..... and thousands of happy customers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3FB3FA5-A825-4351-9D73-AB62363A3683}" type="slidenum">
              <a:rPr lang="de-DE"/>
              <a:pPr/>
              <a:t>29</a:t>
            </a:fld>
            <a:endParaRPr lang="de-DE"/>
          </a:p>
        </p:txBody>
      </p:sp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439863" y="1619250"/>
            <a:ext cx="7559675" cy="4402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Set the heartbeat and DRBD utils/modules to “hold“ in package-management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Disable Heartbeat on the Slave-Node while performing upgrades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Use dedicated NIC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Use decent NIC (like intel)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Use gigabit ethernet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079500" y="900113"/>
            <a:ext cx="6500813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3200">
                <a:solidFill>
                  <a:srgbClr val="000000"/>
                </a:solidFill>
              </a:rPr>
              <a:t>Best Practices – Part 1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0B7826A-B9E7-46F0-BB8C-9A08BC1C33DF}" type="slidenum">
              <a:rPr lang="de-DE"/>
              <a:pPr/>
              <a:t>3</a:t>
            </a:fld>
            <a:endParaRPr lang="de-DE"/>
          </a:p>
        </p:txBody>
      </p:sp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8299450" cy="890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9695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800">
                <a:solidFill>
                  <a:srgbClr val="000000"/>
                </a:solidFill>
              </a:rPr>
              <a:t>The question should be: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800">
                <a:solidFill>
                  <a:srgbClr val="000000"/>
                </a:solidFill>
              </a:rPr>
              <a:t>“Why should you </a:t>
            </a:r>
            <a:r>
              <a:rPr lang="de-DE" sz="2800" u="sng">
                <a:solidFill>
                  <a:srgbClr val="000000"/>
                </a:solidFill>
              </a:rPr>
              <a:t>not</a:t>
            </a:r>
            <a:r>
              <a:rPr lang="de-DE" sz="2800">
                <a:solidFill>
                  <a:srgbClr val="000000"/>
                </a:solidFill>
              </a:rPr>
              <a:t> use Linux-HA?“.. </a:t>
            </a:r>
            <a:r>
              <a:rPr lang="de-DE" sz="2800" b="1">
                <a:solidFill>
                  <a:srgbClr val="000000"/>
                </a:solidFill>
              </a:rPr>
              <a:t>ENOCLUE!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979613" y="2374900"/>
            <a:ext cx="6480175" cy="3779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2600">
                <a:solidFill>
                  <a:srgbClr val="000000"/>
                </a:solidFill>
              </a:rPr>
              <a:t>It's flexible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2600">
                <a:solidFill>
                  <a:srgbClr val="000000"/>
                </a:solidFill>
              </a:rPr>
              <a:t>It's opensource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2600">
                <a:solidFill>
                  <a:srgbClr val="000000"/>
                </a:solidFill>
              </a:rPr>
              <a:t>It has a very active community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2600">
                <a:solidFill>
                  <a:srgbClr val="000000"/>
                </a:solidFill>
              </a:rPr>
              <a:t>It's known to work for high-volume servers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2600">
                <a:solidFill>
                  <a:srgbClr val="000000"/>
                </a:solidFill>
              </a:rPr>
              <a:t>It's just freakin' cool!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466E8424-8FE3-4C26-9113-4DB9E85A886D}" type="slidenum">
              <a:rPr lang="de-DE"/>
              <a:pPr/>
              <a:t>30</a:t>
            </a:fld>
            <a:endParaRPr lang="de-DE"/>
          </a:p>
        </p:txBody>
      </p:sp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439863" y="1619250"/>
            <a:ext cx="7559675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Use different UDP Ports (for heartbeats) per Linux-HA Cluster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Test failover before putting the Cluster in production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Keep the Heartbeat and DRBD config files in-sync 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Use „just“ an crossover-cable to connect the nodes if possible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079500" y="900113"/>
            <a:ext cx="6500813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3200">
                <a:solidFill>
                  <a:srgbClr val="000000"/>
                </a:solidFill>
              </a:rPr>
              <a:t>Best Practices – Part 2</a:t>
            </a: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8219460E-47F2-4268-B8CA-AC272BE6A2A8}" type="slidenum">
              <a:rPr lang="de-DE"/>
              <a:pPr/>
              <a:t>31</a:t>
            </a:fld>
            <a:endParaRPr lang="de-DE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619250" y="2832100"/>
            <a:ext cx="7019925" cy="1895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Known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problems</a:t>
            </a:r>
            <a:endParaRPr lang="de-DE" sz="4400" b="1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800" i="1" dirty="0" err="1">
                <a:solidFill>
                  <a:srgbClr val="000000"/>
                </a:solidFill>
              </a:rPr>
              <a:t>What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problems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often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show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up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and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how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to</a:t>
            </a:r>
            <a:r>
              <a:rPr lang="de-DE" sz="2800" i="1" dirty="0">
                <a:solidFill>
                  <a:srgbClr val="000000"/>
                </a:solidFill>
              </a:rPr>
              <a:t> fix </a:t>
            </a:r>
            <a:r>
              <a:rPr lang="de-DE" sz="2800" i="1" dirty="0" err="1">
                <a:solidFill>
                  <a:srgbClr val="000000"/>
                </a:solidFill>
              </a:rPr>
              <a:t>them</a:t>
            </a:r>
            <a:endParaRPr lang="de-DE" sz="2800" i="1" dirty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de-DE" sz="2800" i="1" dirty="0">
              <a:solidFill>
                <a:srgbClr val="000000"/>
              </a:solidFill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D42B0B7-6A17-4977-A440-78D9B287DE70}" type="slidenum">
              <a:rPr lang="de-DE"/>
              <a:pPr/>
              <a:t>32</a:t>
            </a:fld>
            <a:endParaRPr lang="de-DE"/>
          </a:p>
        </p:txBody>
      </p:sp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1439863" y="1619250"/>
            <a:ext cx="7559675" cy="3721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Split brain scenario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Crappy throughput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Version mismatch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Kernel panic on both nodes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UID/GID not match on both Nodes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079500" y="900113"/>
            <a:ext cx="6500813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3200">
                <a:solidFill>
                  <a:srgbClr val="000000"/>
                </a:solidFill>
              </a:rPr>
              <a:t>DRBD – Part I</a:t>
            </a:r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20B8CE6B-292F-4338-8C22-C4533FEF96AF}" type="slidenum">
              <a:rPr lang="de-DE"/>
              <a:pPr/>
              <a:t>33</a:t>
            </a:fld>
            <a:endParaRPr lang="de-DE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439863" y="1619250"/>
            <a:ext cx="7559675" cy="2301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Split brain scenario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Heartbeats get dropped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i="1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Nodes not „see“ each other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</p:txBody>
      </p:sp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079500" y="900113"/>
            <a:ext cx="6500813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3200">
                <a:solidFill>
                  <a:srgbClr val="000000"/>
                </a:solidFill>
              </a:rPr>
              <a:t>Heartbeat</a:t>
            </a:r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81CD03A-21CF-49BA-A280-7509D8D35B04}" type="slidenum">
              <a:rPr lang="de-DE"/>
              <a:pPr/>
              <a:t>34</a:t>
            </a:fld>
            <a:endParaRPr lang="de-DE"/>
          </a:p>
        </p:txBody>
      </p:sp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1439863" y="1754188"/>
            <a:ext cx="7559675" cy="3829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Linux-HA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 smtClean="0">
                <a:solidFill>
                  <a:srgbClr val="000000"/>
                </a:solidFill>
                <a:hlinkClick r:id="rId3"/>
              </a:rPr>
              <a:t>	http</a:t>
            </a:r>
            <a:r>
              <a:rPr lang="de-DE" sz="1600" i="1" dirty="0">
                <a:solidFill>
                  <a:srgbClr val="000000"/>
                </a:solidFill>
                <a:hlinkClick r:id="rId3"/>
              </a:rPr>
              <a:t>://www.linux-ha.org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1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DRBD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1600" i="1" dirty="0" smtClean="0">
                <a:solidFill>
                  <a:srgbClr val="000000"/>
                </a:solidFill>
                <a:hlinkClick r:id="rId4"/>
              </a:rPr>
              <a:t>	http</a:t>
            </a:r>
            <a:r>
              <a:rPr lang="de-DE" sz="1600" i="1" dirty="0">
                <a:solidFill>
                  <a:srgbClr val="000000"/>
                </a:solidFill>
                <a:hlinkClick r:id="rId4"/>
              </a:rPr>
              <a:t>://www.drbd.org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 smtClean="0">
                <a:solidFill>
                  <a:srgbClr val="000000"/>
                </a:solidFill>
              </a:rPr>
              <a:t>DRBDLinks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i="1" dirty="0" smtClean="0">
                <a:solidFill>
                  <a:srgbClr val="000000"/>
                </a:solidFill>
                <a:hlinkClick r:id="rId5"/>
              </a:rPr>
              <a:t>	</a:t>
            </a:r>
            <a:r>
              <a:rPr lang="de-DE" sz="1600" i="1" dirty="0" smtClean="0">
                <a:solidFill>
                  <a:srgbClr val="000000"/>
                </a:solidFill>
                <a:hlinkClick r:id="rId5"/>
              </a:rPr>
              <a:t>http</a:t>
            </a:r>
            <a:r>
              <a:rPr lang="de-DE" sz="1600" i="1" dirty="0">
                <a:solidFill>
                  <a:srgbClr val="000000"/>
                </a:solidFill>
                <a:hlinkClick r:id="rId5"/>
              </a:rPr>
              <a:t>://www.tummy.com/Community/software/drbdlinks/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DRBD </a:t>
            </a:r>
            <a:r>
              <a:rPr lang="de-DE" sz="2600" dirty="0" err="1">
                <a:solidFill>
                  <a:srgbClr val="000000"/>
                </a:solidFill>
              </a:rPr>
              <a:t>and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MySQL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i="1" dirty="0" smtClean="0">
                <a:solidFill>
                  <a:srgbClr val="000000"/>
                </a:solidFill>
                <a:hlinkClick r:id="rId6"/>
              </a:rPr>
              <a:t>	</a:t>
            </a:r>
            <a:r>
              <a:rPr lang="de-DE" sz="1600" i="1" dirty="0" smtClean="0">
                <a:solidFill>
                  <a:srgbClr val="000000"/>
                </a:solidFill>
                <a:hlinkClick r:id="rId6"/>
              </a:rPr>
              <a:t>http</a:t>
            </a:r>
            <a:r>
              <a:rPr lang="de-DE" sz="1600" i="1" dirty="0">
                <a:solidFill>
                  <a:srgbClr val="000000"/>
                </a:solidFill>
                <a:hlinkClick r:id="rId6"/>
              </a:rPr>
              <a:t>://dev.mysql.com/doc/refman/5.1/en/faqs-mysql-drbd-heartbeat.html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i="1" dirty="0">
              <a:solidFill>
                <a:srgbClr val="000000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Useful resources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2F68926-6A15-4745-8F05-FBA999F0D51D}" type="slidenum">
              <a:rPr lang="de-DE"/>
              <a:pPr/>
              <a:t>35</a:t>
            </a:fld>
            <a:endParaRPr lang="de-DE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3240088" y="3422650"/>
            <a:ext cx="3600450" cy="71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Questions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?</a:t>
            </a: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A6BCF6E8-4D85-42EF-BE45-39493A5E6213}" type="slidenum">
              <a:rPr lang="de-DE"/>
              <a:pPr/>
              <a:t>36</a:t>
            </a:fld>
            <a:endParaRPr lang="de-DE"/>
          </a:p>
        </p:txBody>
      </p:sp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079500" y="3422650"/>
            <a:ext cx="8280400" cy="71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Thank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your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attention</a:t>
            </a:r>
            <a:r>
              <a:rPr lang="de-DE" sz="4400" b="1" dirty="0">
                <a:solidFill>
                  <a:srgbClr val="000000"/>
                </a:solidFill>
              </a:rPr>
              <a:t>!</a:t>
            </a: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4C509C69-05BF-47CD-A9E5-7334C2CCFB0E}" type="slidenum">
              <a:rPr lang="de-DE"/>
              <a:pPr/>
              <a:t>4</a:t>
            </a:fld>
            <a:endParaRPr lang="de-DE"/>
          </a:p>
        </p:txBody>
      </p:sp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1079500" y="3422650"/>
            <a:ext cx="7920038" cy="1339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Components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building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Cluster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8DB12C7-2EDA-4E00-BC3C-51525175C7A6}" type="slidenum">
              <a:rPr lang="de-DE"/>
              <a:pPr/>
              <a:t>5</a:t>
            </a:fld>
            <a:endParaRPr lang="de-DE"/>
          </a:p>
        </p:txBody>
      </p:sp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1260475" y="2339975"/>
            <a:ext cx="3060700" cy="1196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2600">
                <a:solidFill>
                  <a:srgbClr val="000000"/>
                </a:solidFill>
              </a:rPr>
              <a:t>Heartbeat*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2600">
                <a:solidFill>
                  <a:srgbClr val="000000"/>
                </a:solidFill>
              </a:rPr>
              <a:t>DRBD**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8120063" cy="879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9695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800">
                <a:solidFill>
                  <a:srgbClr val="000000"/>
                </a:solidFill>
              </a:rPr>
              <a:t>The Linux-HA Cluster uses two base components that make up the Cluster..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580063" y="6119813"/>
            <a:ext cx="3600450" cy="712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2200">
                <a:solidFill>
                  <a:srgbClr val="000000"/>
                </a:solidFill>
              </a:rPr>
              <a:t>*  - </a:t>
            </a:r>
            <a:r>
              <a:rPr lang="de-DE" sz="2200">
                <a:solidFill>
                  <a:srgbClr val="000000"/>
                </a:solidFill>
                <a:hlinkClick r:id="rId4"/>
              </a:rPr>
              <a:t>http://www.linux-ha.org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e-DE" sz="2200">
                <a:solidFill>
                  <a:srgbClr val="000000"/>
                </a:solidFill>
              </a:rPr>
              <a:t>**-  </a:t>
            </a:r>
            <a:r>
              <a:rPr lang="de-DE" sz="2200">
                <a:solidFill>
                  <a:srgbClr val="000000"/>
                </a:solidFill>
                <a:hlinkClick r:id="rId5"/>
              </a:rPr>
              <a:t>http://www.drbd.org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32534A3-5C51-4B5D-B274-4BC3002BB70A}" type="slidenum">
              <a:rPr lang="de-DE"/>
              <a:pPr/>
              <a:t>6</a:t>
            </a:fld>
            <a:endParaRPr lang="de-DE"/>
          </a:p>
        </p:txBody>
      </p:sp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990600" y="2913063"/>
            <a:ext cx="8099425" cy="173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Putting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stuff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together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an Apache HTTPD Cluster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800" i="1" dirty="0">
                <a:solidFill>
                  <a:srgbClr val="000000"/>
                </a:solidFill>
              </a:rPr>
              <a:t>The </a:t>
            </a:r>
            <a:r>
              <a:rPr lang="de-DE" sz="2800" i="1" dirty="0" err="1">
                <a:solidFill>
                  <a:srgbClr val="000000"/>
                </a:solidFill>
              </a:rPr>
              <a:t>magic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glue</a:t>
            </a:r>
            <a:endParaRPr lang="de-DE" sz="2800" i="1" dirty="0">
              <a:solidFill>
                <a:srgbClr val="00000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8A44F752-0B81-47E2-B96A-21243C326EE2}" type="slidenum">
              <a:rPr lang="de-DE"/>
              <a:pPr/>
              <a:t>7</a:t>
            </a:fld>
            <a:endParaRPr lang="de-DE"/>
          </a:p>
        </p:txBody>
      </p:sp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5732463" y="2016125"/>
            <a:ext cx="3587750" cy="2879725"/>
          </a:xfrm>
          <a:prstGeom prst="roundRect">
            <a:avLst>
              <a:gd name="adj" fmla="val 51"/>
            </a:avLst>
          </a:prstGeom>
          <a:solidFill>
            <a:srgbClr val="FFFF66">
              <a:alpha val="50000"/>
            </a:srgbClr>
          </a:solidFill>
          <a:ln w="360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876925" y="2089150"/>
            <a:ext cx="1592279" cy="360363"/>
          </a:xfrm>
          <a:prstGeom prst="roundRect">
            <a:avLst>
              <a:gd name="adj" fmla="val 440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de-DE">
                <a:solidFill>
                  <a:srgbClr val="000000"/>
                </a:solidFill>
              </a:rPr>
              <a:t>Webserver02</a:t>
            </a: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7821613" y="3313113"/>
            <a:ext cx="1260475" cy="360362"/>
          </a:xfrm>
          <a:prstGeom prst="roundRect">
            <a:avLst>
              <a:gd name="adj" fmla="val 44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6129338" y="2555875"/>
            <a:ext cx="900112" cy="360363"/>
          </a:xfrm>
          <a:prstGeom prst="roundRect">
            <a:avLst>
              <a:gd name="adj" fmla="val 44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14988" y="4306888"/>
            <a:ext cx="657225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7785100" y="2160588"/>
            <a:ext cx="1428750" cy="2519362"/>
          </a:xfrm>
          <a:prstGeom prst="roundRect">
            <a:avLst>
              <a:gd name="adj" fmla="val 111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7593013" y="2484438"/>
            <a:ext cx="1476375" cy="360362"/>
          </a:xfrm>
          <a:prstGeom prst="roundRect">
            <a:avLst>
              <a:gd name="adj" fmla="val 44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>
              <a:tabLst>
                <a:tab pos="723900" algn="l"/>
                <a:tab pos="1447800" algn="l"/>
              </a:tabLst>
            </a:pPr>
            <a:r>
              <a:rPr lang="de-DE">
                <a:solidFill>
                  <a:srgbClr val="000000"/>
                </a:solidFill>
              </a:rPr>
              <a:t>Heartbeat</a:t>
            </a: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7593013" y="3060700"/>
            <a:ext cx="1487487" cy="360363"/>
          </a:xfrm>
          <a:prstGeom prst="roundRect">
            <a:avLst>
              <a:gd name="adj" fmla="val 44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de-DE">
                <a:solidFill>
                  <a:srgbClr val="000000"/>
                </a:solidFill>
              </a:rPr>
              <a:t>DRBD</a:t>
            </a: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6176963" y="3073400"/>
            <a:ext cx="828675" cy="360363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NIC</a:t>
            </a:r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6189663" y="2484438"/>
            <a:ext cx="828675" cy="360362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NIC</a:t>
            </a: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7016750" y="2592388"/>
            <a:ext cx="5429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7053263" y="2736850"/>
            <a:ext cx="53975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7016750" y="3168650"/>
            <a:ext cx="5429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7053263" y="3313113"/>
            <a:ext cx="5397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5380038" y="5148263"/>
            <a:ext cx="900112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Slave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720725" y="900113"/>
            <a:ext cx="8640763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3200">
                <a:solidFill>
                  <a:srgbClr val="000000"/>
                </a:solidFill>
              </a:rPr>
              <a:t>Brief overview of how the whole Cluster works</a:t>
            </a:r>
          </a:p>
        </p:txBody>
      </p:sp>
      <p:pic>
        <p:nvPicPr>
          <p:cNvPr id="9233" name="Picture 1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3614738" y="5148263"/>
            <a:ext cx="900112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Master</a:t>
            </a:r>
          </a:p>
        </p:txBody>
      </p:sp>
      <p:sp>
        <p:nvSpPr>
          <p:cNvPr id="9235" name="AutoShape 19"/>
          <p:cNvSpPr>
            <a:spLocks noChangeArrowheads="1"/>
          </p:cNvSpPr>
          <p:nvPr/>
        </p:nvSpPr>
        <p:spPr bwMode="auto">
          <a:xfrm>
            <a:off x="755650" y="2016125"/>
            <a:ext cx="3587750" cy="2879725"/>
          </a:xfrm>
          <a:prstGeom prst="roundRect">
            <a:avLst>
              <a:gd name="adj" fmla="val 51"/>
            </a:avLst>
          </a:prstGeom>
          <a:solidFill>
            <a:srgbClr val="FFFF66">
              <a:alpha val="50000"/>
            </a:srgbClr>
          </a:solidFill>
          <a:ln w="360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236" name="AutoShape 20"/>
          <p:cNvSpPr>
            <a:spLocks noChangeArrowheads="1"/>
          </p:cNvSpPr>
          <p:nvPr/>
        </p:nvSpPr>
        <p:spPr bwMode="auto">
          <a:xfrm>
            <a:off x="2611420" y="2087563"/>
            <a:ext cx="1589105" cy="360362"/>
          </a:xfrm>
          <a:prstGeom prst="roundRect">
            <a:avLst>
              <a:gd name="adj" fmla="val 440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de-DE" dirty="0">
                <a:solidFill>
                  <a:srgbClr val="000000"/>
                </a:solidFill>
              </a:rPr>
              <a:t>Webserver01</a:t>
            </a:r>
          </a:p>
        </p:txBody>
      </p:sp>
      <p:sp>
        <p:nvSpPr>
          <p:cNvPr id="9237" name="AutoShape 21"/>
          <p:cNvSpPr>
            <a:spLocks noChangeArrowheads="1"/>
          </p:cNvSpPr>
          <p:nvPr/>
        </p:nvSpPr>
        <p:spPr bwMode="auto">
          <a:xfrm>
            <a:off x="996950" y="3311525"/>
            <a:ext cx="1260475" cy="360363"/>
          </a:xfrm>
          <a:prstGeom prst="roundRect">
            <a:avLst>
              <a:gd name="adj" fmla="val 44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238" name="AutoShape 22"/>
          <p:cNvSpPr>
            <a:spLocks noChangeArrowheads="1"/>
          </p:cNvSpPr>
          <p:nvPr/>
        </p:nvSpPr>
        <p:spPr bwMode="auto">
          <a:xfrm>
            <a:off x="3048000" y="2555875"/>
            <a:ext cx="900113" cy="360363"/>
          </a:xfrm>
          <a:prstGeom prst="roundRect">
            <a:avLst>
              <a:gd name="adj" fmla="val 44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9239" name="Picture 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05238" y="4305300"/>
            <a:ext cx="657225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40" name="AutoShape 24"/>
          <p:cNvSpPr>
            <a:spLocks noChangeArrowheads="1"/>
          </p:cNvSpPr>
          <p:nvPr/>
        </p:nvSpPr>
        <p:spPr bwMode="auto">
          <a:xfrm>
            <a:off x="863600" y="2160588"/>
            <a:ext cx="1428750" cy="2519362"/>
          </a:xfrm>
          <a:prstGeom prst="roundRect">
            <a:avLst>
              <a:gd name="adj" fmla="val 111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241" name="AutoShape 25"/>
          <p:cNvSpPr>
            <a:spLocks noChangeArrowheads="1"/>
          </p:cNvSpPr>
          <p:nvPr/>
        </p:nvSpPr>
        <p:spPr bwMode="auto">
          <a:xfrm>
            <a:off x="1008063" y="2484438"/>
            <a:ext cx="1476375" cy="360362"/>
          </a:xfrm>
          <a:prstGeom prst="roundRect">
            <a:avLst>
              <a:gd name="adj" fmla="val 44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>
              <a:tabLst>
                <a:tab pos="723900" algn="l"/>
                <a:tab pos="1447800" algn="l"/>
              </a:tabLst>
            </a:pPr>
            <a:r>
              <a:rPr lang="de-DE">
                <a:solidFill>
                  <a:srgbClr val="000000"/>
                </a:solidFill>
              </a:rPr>
              <a:t>Heartbeat</a:t>
            </a:r>
          </a:p>
        </p:txBody>
      </p:sp>
      <p:sp>
        <p:nvSpPr>
          <p:cNvPr id="9242" name="AutoShape 26"/>
          <p:cNvSpPr>
            <a:spLocks noChangeArrowheads="1"/>
          </p:cNvSpPr>
          <p:nvPr/>
        </p:nvSpPr>
        <p:spPr bwMode="auto">
          <a:xfrm>
            <a:off x="995363" y="3060700"/>
            <a:ext cx="1487487" cy="360363"/>
          </a:xfrm>
          <a:prstGeom prst="roundRect">
            <a:avLst>
              <a:gd name="adj" fmla="val 440"/>
            </a:avLst>
          </a:prstGeom>
          <a:solidFill>
            <a:srgbClr val="99CCFF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de-DE">
                <a:solidFill>
                  <a:srgbClr val="000000"/>
                </a:solidFill>
              </a:rPr>
              <a:t>DRBD</a:t>
            </a:r>
          </a:p>
        </p:txBody>
      </p:sp>
      <p:grpSp>
        <p:nvGrpSpPr>
          <p:cNvPr id="9243" name="Group 27"/>
          <p:cNvGrpSpPr>
            <a:grpSpLocks/>
          </p:cNvGrpSpPr>
          <p:nvPr/>
        </p:nvGrpSpPr>
        <p:grpSpPr bwMode="auto">
          <a:xfrm>
            <a:off x="1008063" y="3600450"/>
            <a:ext cx="1474787" cy="898525"/>
            <a:chOff x="635" y="2268"/>
            <a:chExt cx="929" cy="566"/>
          </a:xfrm>
        </p:grpSpPr>
        <p:sp>
          <p:nvSpPr>
            <p:cNvPr id="9244" name="AutoShape 28"/>
            <p:cNvSpPr>
              <a:spLocks noChangeArrowheads="1"/>
            </p:cNvSpPr>
            <p:nvPr/>
          </p:nvSpPr>
          <p:spPr bwMode="auto">
            <a:xfrm>
              <a:off x="635" y="2268"/>
              <a:ext cx="930" cy="227"/>
            </a:xfrm>
            <a:prstGeom prst="roundRect">
              <a:avLst>
                <a:gd name="adj" fmla="val 440"/>
              </a:avLst>
            </a:prstGeom>
            <a:solidFill>
              <a:srgbClr val="99CCFF">
                <a:alpha val="95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0876" rIns="90000" bIns="45000" anchor="ctr" anchorCtr="1"/>
            <a:lstStyle/>
            <a:p>
              <a:pPr algn="ctr">
                <a:tabLst>
                  <a:tab pos="723900" algn="l"/>
                  <a:tab pos="1447800" algn="l"/>
                </a:tabLst>
              </a:pPr>
              <a:r>
                <a:rPr lang="de-DE" dirty="0">
                  <a:solidFill>
                    <a:srgbClr val="000000"/>
                  </a:solidFill>
                </a:rPr>
                <a:t>Services</a:t>
              </a:r>
            </a:p>
          </p:txBody>
        </p:sp>
        <p:sp>
          <p:nvSpPr>
            <p:cNvPr id="9245" name="AutoShape 29"/>
            <p:cNvSpPr>
              <a:spLocks noChangeArrowheads="1"/>
            </p:cNvSpPr>
            <p:nvPr/>
          </p:nvSpPr>
          <p:spPr bwMode="auto">
            <a:xfrm>
              <a:off x="635" y="2608"/>
              <a:ext cx="930" cy="227"/>
            </a:xfrm>
            <a:prstGeom prst="roundRect">
              <a:avLst>
                <a:gd name="adj" fmla="val 440"/>
              </a:avLst>
            </a:prstGeom>
            <a:solidFill>
              <a:srgbClr val="99CCFF">
                <a:alpha val="95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0876" rIns="90000" bIns="45000" anchor="ctr" anchorCtr="1"/>
            <a:lstStyle/>
            <a:p>
              <a:pPr algn="ctr">
                <a:tabLst>
                  <a:tab pos="723900" algn="l"/>
                  <a:tab pos="1447800" algn="l"/>
                </a:tabLst>
              </a:pPr>
              <a:r>
                <a:rPr lang="de-DE" dirty="0">
                  <a:solidFill>
                    <a:srgbClr val="000000"/>
                  </a:solidFill>
                </a:rPr>
                <a:t>Virtual-IP</a:t>
              </a:r>
            </a:p>
          </p:txBody>
        </p:sp>
      </p:grpSp>
      <p:sp>
        <p:nvSpPr>
          <p:cNvPr id="9246" name="AutoShape 30"/>
          <p:cNvSpPr>
            <a:spLocks noChangeArrowheads="1"/>
          </p:cNvSpPr>
          <p:nvPr/>
        </p:nvSpPr>
        <p:spPr bwMode="auto">
          <a:xfrm>
            <a:off x="3071813" y="3073400"/>
            <a:ext cx="828675" cy="360363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NIC</a:t>
            </a:r>
          </a:p>
        </p:txBody>
      </p:sp>
      <p:sp>
        <p:nvSpPr>
          <p:cNvPr id="9247" name="AutoShape 31"/>
          <p:cNvSpPr>
            <a:spLocks noChangeArrowheads="1"/>
          </p:cNvSpPr>
          <p:nvPr/>
        </p:nvSpPr>
        <p:spPr bwMode="auto">
          <a:xfrm>
            <a:off x="3060700" y="2484438"/>
            <a:ext cx="828675" cy="360362"/>
          </a:xfrm>
          <a:prstGeom prst="roundRect">
            <a:avLst>
              <a:gd name="adj" fmla="val 440"/>
            </a:avLst>
          </a:prstGeom>
          <a:solidFill>
            <a:srgbClr val="579D1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NIC</a:t>
            </a:r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2519363" y="2592388"/>
            <a:ext cx="5397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 flipH="1">
            <a:off x="2482850" y="2735263"/>
            <a:ext cx="5429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>
            <a:off x="2519363" y="3168650"/>
            <a:ext cx="53975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 flipH="1">
            <a:off x="2482850" y="3311525"/>
            <a:ext cx="5429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>
            <a:off x="3959225" y="2555875"/>
            <a:ext cx="216058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3959225" y="3168650"/>
            <a:ext cx="216058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 flipH="1">
            <a:off x="3957638" y="2735263"/>
            <a:ext cx="21637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 flipH="1">
            <a:off x="3957638" y="3311525"/>
            <a:ext cx="21637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56" name="AutoShape 40"/>
          <p:cNvSpPr>
            <a:spLocks noChangeArrowheads="1"/>
          </p:cNvSpPr>
          <p:nvPr/>
        </p:nvSpPr>
        <p:spPr bwMode="auto">
          <a:xfrm>
            <a:off x="4679950" y="3060700"/>
            <a:ext cx="720725" cy="360363"/>
          </a:xfrm>
          <a:prstGeom prst="roundRect">
            <a:avLst>
              <a:gd name="adj" fmla="val 44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/>
            <a:r>
              <a:rPr lang="de-DE">
                <a:solidFill>
                  <a:srgbClr val="000000"/>
                </a:solidFill>
              </a:rPr>
              <a:t>Data</a:t>
            </a:r>
          </a:p>
        </p:txBody>
      </p:sp>
      <p:sp>
        <p:nvSpPr>
          <p:cNvPr id="9257" name="AutoShape 41"/>
          <p:cNvSpPr>
            <a:spLocks noChangeArrowheads="1"/>
          </p:cNvSpPr>
          <p:nvPr/>
        </p:nvSpPr>
        <p:spPr bwMode="auto">
          <a:xfrm>
            <a:off x="4679950" y="2484438"/>
            <a:ext cx="720725" cy="360362"/>
          </a:xfrm>
          <a:prstGeom prst="roundRect">
            <a:avLst>
              <a:gd name="adj" fmla="val 44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 anchor="ctr" anchorCtr="1"/>
          <a:lstStyle/>
          <a:p>
            <a:pPr algn="ctr"/>
            <a:r>
              <a:rPr lang="de-DE">
                <a:solidFill>
                  <a:srgbClr val="000000"/>
                </a:solidFill>
              </a:rPr>
              <a:t>HA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7083425" y="5759450"/>
            <a:ext cx="2636838" cy="71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83808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sz="4400">
                <a:solidFill>
                  <a:srgbClr val="000000"/>
                </a:solidFill>
              </a:rPr>
              <a:t>Failover!!!</a:t>
            </a:r>
          </a:p>
        </p:txBody>
      </p:sp>
      <p:pic>
        <p:nvPicPr>
          <p:cNvPr id="9259" name="Picture 4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32288" y="6097588"/>
            <a:ext cx="1428750" cy="742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60" name="Freeform 44"/>
          <p:cNvSpPr>
            <a:spLocks/>
          </p:cNvSpPr>
          <p:nvPr/>
        </p:nvSpPr>
        <p:spPr bwMode="auto">
          <a:xfrm>
            <a:off x="2484438" y="4572000"/>
            <a:ext cx="1800225" cy="1800225"/>
          </a:xfrm>
          <a:custGeom>
            <a:avLst/>
            <a:gdLst/>
            <a:ahLst/>
            <a:cxnLst>
              <a:cxn ang="0">
                <a:pos x="5000" y="5000"/>
              </a:cxn>
              <a:cxn ang="0">
                <a:pos x="0" y="0"/>
              </a:cxn>
            </a:cxnLst>
            <a:rect l="0" t="0" r="r" b="b"/>
            <a:pathLst>
              <a:path w="5001" h="5001">
                <a:moveTo>
                  <a:pt x="5000" y="500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61" name="Freeform 45"/>
          <p:cNvSpPr>
            <a:spLocks/>
          </p:cNvSpPr>
          <p:nvPr/>
        </p:nvSpPr>
        <p:spPr bwMode="auto">
          <a:xfrm>
            <a:off x="5832475" y="4572000"/>
            <a:ext cx="1800225" cy="1800225"/>
          </a:xfrm>
          <a:custGeom>
            <a:avLst/>
            <a:gdLst/>
            <a:ahLst/>
            <a:cxnLst>
              <a:cxn ang="0">
                <a:pos x="0" y="5000"/>
              </a:cxn>
              <a:cxn ang="0">
                <a:pos x="5000" y="0"/>
              </a:cxn>
            </a:cxnLst>
            <a:rect l="0" t="0" r="r" b="b"/>
            <a:pathLst>
              <a:path w="5001" h="5001">
                <a:moveTo>
                  <a:pt x="0" y="5000"/>
                </a:moveTo>
                <a:lnTo>
                  <a:pt x="500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4679950" y="6911975"/>
            <a:ext cx="7762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60876" rIns="90000" bIns="45000"/>
          <a:lstStyle/>
          <a:p>
            <a:pPr>
              <a:tabLst>
                <a:tab pos="723900" algn="l"/>
              </a:tabLst>
            </a:pPr>
            <a:r>
              <a:rPr lang="de-DE">
                <a:solidFill>
                  <a:srgbClr val="000000"/>
                </a:solidFill>
              </a:rPr>
              <a:t>Users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9" presetClass="exit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 additive="repl">
                                        <p:cTn id="11" dur="20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2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43 0.00232 L 0.65549 0.002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9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20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0" grpId="0" animBg="1"/>
      <p:bldP spid="92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B7C946C-E2B6-4F73-92B3-8D80FD1C9929}" type="slidenum">
              <a:rPr lang="de-DE"/>
              <a:pPr/>
              <a:t>8</a:t>
            </a:fld>
            <a:endParaRPr lang="de-DE"/>
          </a:p>
        </p:txBody>
      </p:sp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1473200" y="3225800"/>
            <a:ext cx="7132638" cy="1108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DRBD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a.k.a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network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raid1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800" i="1" dirty="0" err="1">
                <a:solidFill>
                  <a:srgbClr val="000000"/>
                </a:solidFill>
              </a:rPr>
              <a:t>Mirror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your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data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across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the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network</a:t>
            </a:r>
            <a:endParaRPr lang="de-DE" sz="2800" i="1" dirty="0">
              <a:solidFill>
                <a:srgbClr val="00000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CC343E3-0AB3-4D16-9A71-66601C724F71}" type="slidenum">
              <a:rPr lang="de-DE"/>
              <a:pPr/>
              <a:t>9</a:t>
            </a:fld>
            <a:endParaRPr lang="de-DE"/>
          </a:p>
        </p:txBody>
      </p:sp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4518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Synchronous and asynchronous replication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Works at the block level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Many Distributions ship with pre-build DRBD modules / utils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Works with every filesystem on-top while in Master / Slave-Cluster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Master / Slave Cluster and Master / Master-Cluster possible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Benefits when using DRBD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-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-Design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892</Words>
  <PresentationFormat>Benutzerdefiniert</PresentationFormat>
  <Paragraphs>417</Paragraphs>
  <Slides>36</Slides>
  <Notes>36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36</vt:i4>
      </vt:variant>
    </vt:vector>
  </HeadingPairs>
  <TitlesOfParts>
    <vt:vector size="37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  <vt:lpstr>Folie 22</vt:lpstr>
      <vt:lpstr>Folie 23</vt:lpstr>
      <vt:lpstr>Folie 24</vt:lpstr>
      <vt:lpstr>Folie 25</vt:lpstr>
      <vt:lpstr>Folie 26</vt:lpstr>
      <vt:lpstr>Folie 27</vt:lpstr>
      <vt:lpstr>Folie 28</vt:lpstr>
      <vt:lpstr>Folie 29</vt:lpstr>
      <vt:lpstr>Folie 30</vt:lpstr>
      <vt:lpstr>Folie 31</vt:lpstr>
      <vt:lpstr>Folie 32</vt:lpstr>
      <vt:lpstr>Folie 33</vt:lpstr>
      <vt:lpstr>Folie 34</vt:lpstr>
      <vt:lpstr>Folie 35</vt:lpstr>
      <vt:lpstr>Folie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cp:lastModifiedBy>Norman</cp:lastModifiedBy>
  <cp:revision>185</cp:revision>
  <cp:lastPrinted>1601-01-01T00:00:00Z</cp:lastPrinted>
  <dcterms:created xsi:type="dcterms:W3CDTF">2009-02-10T07:58:12Z</dcterms:created>
  <dcterms:modified xsi:type="dcterms:W3CDTF">2009-03-22T18:50:20Z</dcterms:modified>
</cp:coreProperties>
</file>