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8" autoAdjust="0"/>
    <p:restoredTop sz="94660"/>
  </p:normalViewPr>
  <p:slideViewPr>
    <p:cSldViewPr>
      <p:cViewPr varScale="1">
        <p:scale>
          <a:sx n="79" d="100"/>
          <a:sy n="79" d="100"/>
        </p:scale>
        <p:origin x="-102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502E41A1-185C-44F3-B368-2F996D6CD15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325D90-B1C6-40B0-AF8E-DB5CDC381296}" type="slidenum">
              <a:rPr lang="de-DE"/>
              <a:pPr/>
              <a:t>1</a:t>
            </a:fld>
            <a:endParaRPr lang="de-DE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EB5F4B-6038-45A7-BF4E-FDF50C100973}" type="slidenum">
              <a:rPr lang="de-DE"/>
              <a:pPr/>
              <a:t>10</a:t>
            </a:fld>
            <a:endParaRPr lang="de-DE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56FC1F-2CEA-44E8-991C-B76E5DE2DF88}" type="slidenum">
              <a:rPr lang="de-DE"/>
              <a:pPr/>
              <a:t>11</a:t>
            </a:fld>
            <a:endParaRPr lang="de-DE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567696-F545-4111-82ED-52232F8613CF}" type="slidenum">
              <a:rPr lang="de-DE"/>
              <a:pPr/>
              <a:t>12</a:t>
            </a:fld>
            <a:endParaRPr lang="de-DE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2159C8-DE09-484E-9BA1-1D7A6D275DA0}" type="slidenum">
              <a:rPr lang="de-DE"/>
              <a:pPr/>
              <a:t>13</a:t>
            </a:fld>
            <a:endParaRPr lang="de-DE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AC1D1A-38CE-42F4-AB1D-8FE632692562}" type="slidenum">
              <a:rPr lang="de-DE"/>
              <a:pPr/>
              <a:t>14</a:t>
            </a:fld>
            <a:endParaRPr lang="de-DE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A9D12E-D276-4EEF-9813-B79BADBAD317}" type="slidenum">
              <a:rPr lang="de-DE"/>
              <a:pPr/>
              <a:t>15</a:t>
            </a:fld>
            <a:endParaRPr lang="de-DE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BD0A28-165E-4810-99E6-2AD27CA2CA58}" type="slidenum">
              <a:rPr lang="de-DE"/>
              <a:pPr/>
              <a:t>16</a:t>
            </a:fld>
            <a:endParaRPr lang="de-DE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C89435-8F36-4280-9B9B-E6A93E014543}" type="slidenum">
              <a:rPr lang="de-DE"/>
              <a:pPr/>
              <a:t>17</a:t>
            </a:fld>
            <a:endParaRPr lang="de-DE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83649C-6CB5-4914-BAFA-F9F4CA031CEC}" type="slidenum">
              <a:rPr lang="de-DE"/>
              <a:pPr/>
              <a:t>18</a:t>
            </a:fld>
            <a:endParaRPr lang="de-DE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F10FCD-4B62-4EDB-97CD-8FEBF50BB7BD}" type="slidenum">
              <a:rPr lang="de-DE"/>
              <a:pPr/>
              <a:t>19</a:t>
            </a:fld>
            <a:endParaRPr lang="de-DE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5C176F-EE5E-465E-BFFE-B3A7FE20C678}" type="slidenum">
              <a:rPr lang="de-DE"/>
              <a:pPr/>
              <a:t>2</a:t>
            </a:fld>
            <a:endParaRPr lang="de-DE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D06AEF-D7B2-47CF-B4F3-2CCDB355DDB0}" type="slidenum">
              <a:rPr lang="de-DE"/>
              <a:pPr/>
              <a:t>20</a:t>
            </a:fld>
            <a:endParaRPr lang="de-DE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1A2A79-068F-4F97-89F4-AB2B5B24601E}" type="slidenum">
              <a:rPr lang="de-DE"/>
              <a:pPr/>
              <a:t>21</a:t>
            </a:fld>
            <a:endParaRPr lang="de-DE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A6B5F6-6A65-4170-9FB4-1865AD3321B2}" type="slidenum">
              <a:rPr lang="de-DE"/>
              <a:pPr/>
              <a:t>22</a:t>
            </a:fld>
            <a:endParaRPr lang="de-DE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DB4756-A400-42C2-AF04-CC3074B49D56}" type="slidenum">
              <a:rPr lang="de-DE"/>
              <a:pPr/>
              <a:t>23</a:t>
            </a:fld>
            <a:endParaRPr lang="de-DE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4F5BF7-4BB5-46B5-9D17-4EAC5E61A326}" type="slidenum">
              <a:rPr lang="de-DE"/>
              <a:pPr/>
              <a:t>24</a:t>
            </a:fld>
            <a:endParaRPr lang="de-DE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F845CF-D127-49F5-A99C-42F5141833E9}" type="slidenum">
              <a:rPr lang="de-DE"/>
              <a:pPr/>
              <a:t>25</a:t>
            </a:fld>
            <a:endParaRPr lang="de-DE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43669D-06E6-4A96-A836-F4E0510D715D}" type="slidenum">
              <a:rPr lang="de-DE"/>
              <a:pPr/>
              <a:t>26</a:t>
            </a:fld>
            <a:endParaRPr lang="de-DE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678087-5751-4BDC-83D3-D53912951F11}" type="slidenum">
              <a:rPr lang="de-DE"/>
              <a:pPr/>
              <a:t>27</a:t>
            </a:fld>
            <a:endParaRPr lang="de-DE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8F9AFF-B66E-489E-AACE-DA696268265C}" type="slidenum">
              <a:rPr lang="de-DE"/>
              <a:pPr/>
              <a:t>28</a:t>
            </a:fld>
            <a:endParaRPr lang="de-DE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8E852E-1506-47E5-AE30-76F9A9E125B1}" type="slidenum">
              <a:rPr lang="de-DE"/>
              <a:pPr/>
              <a:t>29</a:t>
            </a:fld>
            <a:endParaRPr lang="de-DE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872FA9-734A-4722-B8CF-5260B5108D08}" type="slidenum">
              <a:rPr lang="de-DE"/>
              <a:pPr/>
              <a:t>3</a:t>
            </a:fld>
            <a:endParaRPr lang="de-DE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212CB-DAB0-4A02-8DB5-BF190464E8DB}" type="slidenum">
              <a:rPr lang="de-DE"/>
              <a:pPr/>
              <a:t>30</a:t>
            </a:fld>
            <a:endParaRPr lang="de-DE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9C40A9-1300-4DF4-829F-477C1C0EFE8A}" type="slidenum">
              <a:rPr lang="de-DE"/>
              <a:pPr/>
              <a:t>31</a:t>
            </a:fld>
            <a:endParaRPr lang="de-DE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5C00D6-16B5-4CC7-8098-ECDEF5D35BFA}" type="slidenum">
              <a:rPr lang="de-DE"/>
              <a:pPr/>
              <a:t>32</a:t>
            </a:fld>
            <a:endParaRPr lang="de-DE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D7CBAD-C2C6-4C51-B542-EEA3337182DC}" type="slidenum">
              <a:rPr lang="de-DE"/>
              <a:pPr/>
              <a:t>33</a:t>
            </a:fld>
            <a:endParaRPr lang="de-DE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AD891-62B0-49B1-BA8C-AFEC3D45E413}" type="slidenum">
              <a:rPr lang="de-DE"/>
              <a:pPr/>
              <a:t>34</a:t>
            </a:fld>
            <a:endParaRPr lang="de-DE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13CB6-5BB5-40C0-AA3B-7D7D7F7EBC36}" type="slidenum">
              <a:rPr lang="de-DE"/>
              <a:pPr/>
              <a:t>35</a:t>
            </a:fld>
            <a:endParaRPr lang="de-DE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C46881-40B6-4D5C-B7CF-AD54A366720F}" type="slidenum">
              <a:rPr lang="de-DE"/>
              <a:pPr/>
              <a:t>36</a:t>
            </a:fld>
            <a:endParaRPr lang="de-DE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CBC2A9-0095-42A8-8038-2826457CB1CF}" type="slidenum">
              <a:rPr lang="de-DE"/>
              <a:pPr/>
              <a:t>4</a:t>
            </a:fld>
            <a:endParaRPr lang="de-DE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CA0F88-18DF-45E9-AFED-06CCB617AAA2}" type="slidenum">
              <a:rPr lang="de-DE"/>
              <a:pPr/>
              <a:t>5</a:t>
            </a:fld>
            <a:endParaRPr lang="de-DE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44B532-33DD-43B3-993E-23CB777F848E}" type="slidenum">
              <a:rPr lang="de-DE"/>
              <a:pPr/>
              <a:t>6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FE36DE-125C-4941-9315-AD44CECA0014}" type="slidenum">
              <a:rPr lang="de-DE"/>
              <a:pPr/>
              <a:t>7</a:t>
            </a:fld>
            <a:endParaRPr lang="de-DE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BF1755-4350-492D-A7FE-DFDA8A063206}" type="slidenum">
              <a:rPr lang="de-DE"/>
              <a:pPr/>
              <a:t>8</a:t>
            </a:fld>
            <a:endParaRPr lang="de-DE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7A5FF9-6FB7-4DB2-BC50-8CD317E026A8}" type="slidenum">
              <a:rPr lang="de-DE"/>
              <a:pPr/>
              <a:t>9</a:t>
            </a:fld>
            <a:endParaRPr lang="de-DE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351A14-30C4-4ABF-BB29-15ECCD961AE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304C95-918C-4E71-BCBE-32902153C6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61F14F-3E4F-48A4-A50A-E960D64C9EA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3D6948-6DFC-42DB-AA30-6F86609D384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5B9C61-F672-4677-94D4-B9ED9B76E5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A7BA65-A3C1-4304-9E4F-009395BF395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C168A0-E131-4F15-82CF-7D92107B309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14002E-052E-4937-A801-1EBBF128A96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20816C-1B1F-469F-9A16-CA01BF7D726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6D3AEF-E6FA-4A7A-9D71-78403CA1934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697776-2F4E-4A71-9A3A-74198F8C710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F89F2318-117D-49D3-A392-314C57C62C9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rman@apache.or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yblog.kicks-ass.org/" TargetMode="External"/><Relationship Id="rId5" Type="http://schemas.openxmlformats.org/officeDocument/2006/relationships/hyperlink" Target="http://www.heagmedianet.com/" TargetMode="External"/><Relationship Id="rId4" Type="http://schemas.openxmlformats.org/officeDocument/2006/relationships/hyperlink" Target="mailto:norman.maurer@heagmedianet.d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ux-ha.org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mysql.com/doc/refman/5.1/en/faqs-mysql-drbd-heartbeat.html" TargetMode="External"/><Relationship Id="rId5" Type="http://schemas.openxmlformats.org/officeDocument/2006/relationships/hyperlink" Target="http://www.tummy.com/Community/software/drbdlinks/" TargetMode="External"/><Relationship Id="rId4" Type="http://schemas.openxmlformats.org/officeDocument/2006/relationships/hyperlink" Target="http://www.drbd.org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rbd.org/" TargetMode="External"/><Relationship Id="rId4" Type="http://schemas.openxmlformats.org/officeDocument/2006/relationships/hyperlink" Target="http://www.linux-ha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900113" y="1897063"/>
            <a:ext cx="8280400" cy="3767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0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 </a:t>
            </a:r>
            <a:r>
              <a:rPr lang="de-DE" sz="40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Availability</a:t>
            </a:r>
            <a:r>
              <a:rPr lang="de-DE" sz="40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!= High-</a:t>
            </a:r>
            <a:r>
              <a:rPr lang="de-DE" sz="40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cost</a:t>
            </a:r>
            <a:endParaRPr lang="de-DE" sz="40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3600" b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 dirty="0" err="1">
                <a:solidFill>
                  <a:srgbClr val="000000"/>
                </a:solidFill>
              </a:rPr>
              <a:t>Building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low-cost</a:t>
            </a:r>
            <a:r>
              <a:rPr lang="de-DE" sz="2800" dirty="0">
                <a:solidFill>
                  <a:srgbClr val="000000"/>
                </a:solidFill>
              </a:rPr>
              <a:t> Master / Slave Clusters on a Linux </a:t>
            </a:r>
            <a:r>
              <a:rPr lang="de-DE" sz="2800" dirty="0" err="1">
                <a:solidFill>
                  <a:srgbClr val="000000"/>
                </a:solidFill>
              </a:rPr>
              <a:t>based</a:t>
            </a:r>
            <a:r>
              <a:rPr lang="de-DE" sz="2800" dirty="0">
                <a:solidFill>
                  <a:srgbClr val="000000"/>
                </a:solidFill>
              </a:rPr>
              <a:t> Operating Systems </a:t>
            </a:r>
            <a:r>
              <a:rPr lang="de-DE" sz="2800" dirty="0" err="1">
                <a:solidFill>
                  <a:srgbClr val="000000"/>
                </a:solidFill>
              </a:rPr>
              <a:t>to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provide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mission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critical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services</a:t>
            </a:r>
            <a:endParaRPr lang="de-DE" sz="2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i="1" dirty="0">
                <a:solidFill>
                  <a:srgbClr val="000000"/>
                </a:solidFill>
              </a:rPr>
              <a:t>Norman Maurer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i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i="1" dirty="0" err="1">
                <a:solidFill>
                  <a:srgbClr val="000000"/>
                </a:solidFill>
              </a:rPr>
              <a:t>ApacheCon</a:t>
            </a:r>
            <a:r>
              <a:rPr lang="de-DE" i="1" dirty="0">
                <a:solidFill>
                  <a:srgbClr val="000000"/>
                </a:solidFill>
              </a:rPr>
              <a:t> EU 2009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i="1" dirty="0">
                <a:solidFill>
                  <a:srgbClr val="000000"/>
                </a:solidFill>
              </a:rPr>
              <a:t>March 27, 2009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8199F33-1598-4B07-A895-95AA3E062124}" type="slidenum">
              <a:rPr lang="de-DE"/>
              <a:pPr/>
              <a:t>10</a:t>
            </a:fld>
            <a:endParaRPr lang="de-DE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14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I/O throughput heavily depends on network throughput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Only Master / Slave Cluster supported when using traditional filesystems (ext3, xfs, reiserfs)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Master / Master Cluster only works with shared cluster file system (GFS, OCFS2)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Data access is only possible from the Master Node in a Master / Slave Cluster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Limitations when using DRBD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A0740B2-15EF-4BB7-8940-41C2F89A0726}" type="slidenum">
              <a:rPr lang="de-DE"/>
              <a:pPr/>
              <a:t>11</a:t>
            </a:fld>
            <a:endParaRPr lang="de-DE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060450" y="900113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Brief overview on how DRBD works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995363" y="1944688"/>
            <a:ext cx="3587750" cy="2700337"/>
          </a:xfrm>
          <a:prstGeom prst="roundRect">
            <a:avLst>
              <a:gd name="adj" fmla="val 56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11222" y="2484438"/>
            <a:ext cx="1493866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 err="1">
                <a:solidFill>
                  <a:srgbClr val="000000"/>
                </a:solidFill>
              </a:rPr>
              <a:t>Filesystem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111222" y="3276600"/>
            <a:ext cx="1493866" cy="360363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DRBD-Layer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111222" y="4103687"/>
            <a:ext cx="1493866" cy="461967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Device / Disk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036888" y="3289300"/>
            <a:ext cx="828675" cy="360363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640013" y="3397250"/>
            <a:ext cx="3603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2601913" y="3505200"/>
            <a:ext cx="3635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704975" y="28940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884363" y="2892425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1704975" y="3686175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1884363" y="3683000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2754296" y="2030413"/>
            <a:ext cx="1649429" cy="360362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Webserver01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5495925" y="1944688"/>
            <a:ext cx="3587750" cy="2700337"/>
          </a:xfrm>
          <a:prstGeom prst="roundRect">
            <a:avLst>
              <a:gd name="adj" fmla="val 56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7475538" y="2484438"/>
            <a:ext cx="1493864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Filesystem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7475538" y="3276600"/>
            <a:ext cx="1493864" cy="360363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>
                <a:solidFill>
                  <a:srgbClr val="000000"/>
                </a:solidFill>
              </a:rPr>
              <a:t>DRBD-Layer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7475538" y="4103687"/>
            <a:ext cx="1493864" cy="461967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>
                <a:solidFill>
                  <a:srgbClr val="000000"/>
                </a:solidFill>
              </a:rPr>
              <a:t>Device / Disk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6215063" y="3289300"/>
            <a:ext cx="828675" cy="360363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7077075" y="3397250"/>
            <a:ext cx="3635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115175" y="3505200"/>
            <a:ext cx="3603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8375650" y="2894013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8196263" y="2892425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8375650" y="3686175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8196263" y="3683000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5675312" y="2030413"/>
            <a:ext cx="1651015" cy="360362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Webserver02</a:t>
            </a:r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4056063" y="5364163"/>
            <a:ext cx="1979612" cy="360362"/>
          </a:xfrm>
          <a:prstGeom prst="roundRect">
            <a:avLst>
              <a:gd name="adj" fmla="val 44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>
                <a:solidFill>
                  <a:srgbClr val="000000"/>
                </a:solidFill>
              </a:rPr>
              <a:t>Ethernet</a:t>
            </a:r>
          </a:p>
        </p:txBody>
      </p:sp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8450" y="3910013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42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063" y="3924300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43" name="Line 31"/>
          <p:cNvSpPr>
            <a:spLocks noChangeShapeType="1"/>
          </p:cNvSpPr>
          <p:nvPr/>
        </p:nvSpPr>
        <p:spPr bwMode="auto">
          <a:xfrm flipH="1" flipV="1">
            <a:off x="6699250" y="5241925"/>
            <a:ext cx="903288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480175" y="5940425"/>
            <a:ext cx="28797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>
                <a:solidFill>
                  <a:srgbClr val="000000"/>
                </a:solidFill>
              </a:rPr>
              <a:t>Sync data across network</a:t>
            </a:r>
          </a:p>
        </p:txBody>
      </p:sp>
      <p:cxnSp>
        <p:nvCxnSpPr>
          <p:cNvPr id="42" name="Form 41"/>
          <p:cNvCxnSpPr>
            <a:stCxn id="13319" idx="2"/>
            <a:endCxn id="13340" idx="1"/>
          </p:cNvCxnSpPr>
          <p:nvPr/>
        </p:nvCxnSpPr>
        <p:spPr bwMode="auto">
          <a:xfrm rot="16200000" flipH="1">
            <a:off x="2806304" y="4294584"/>
            <a:ext cx="1894681" cy="60483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Form 43"/>
          <p:cNvCxnSpPr>
            <a:stCxn id="13331" idx="2"/>
            <a:endCxn id="13340" idx="3"/>
          </p:cNvCxnSpPr>
          <p:nvPr/>
        </p:nvCxnSpPr>
        <p:spPr bwMode="auto">
          <a:xfrm rot="5400000">
            <a:off x="5385198" y="4300140"/>
            <a:ext cx="1894681" cy="59372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CB327F9-6114-4519-ADF1-89998A6556C0}" type="slidenum">
              <a:rPr lang="de-DE"/>
              <a:pPr/>
              <a:t>12</a:t>
            </a:fld>
            <a:endParaRPr lang="de-DE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439863" y="1855788"/>
            <a:ext cx="7559675" cy="4783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Ubuntu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drbd8-utils drbd8-module-source  </a:t>
            </a:r>
            <a:r>
              <a:rPr lang="de-DE" sz="2200" i="1" dirty="0" err="1">
                <a:solidFill>
                  <a:srgbClr val="004586"/>
                </a:solidFill>
              </a:rPr>
              <a:t>build</a:t>
            </a:r>
            <a:r>
              <a:rPr lang="de-DE" sz="2200" i="1" dirty="0">
                <a:solidFill>
                  <a:srgbClr val="004586"/>
                </a:solidFill>
              </a:rPr>
              <a:t>-essential </a:t>
            </a:r>
            <a:r>
              <a:rPr lang="de-DE" sz="2200" i="1" dirty="0" err="1">
                <a:solidFill>
                  <a:srgbClr val="004586"/>
                </a:solidFill>
              </a:rPr>
              <a:t>module-assistant</a:t>
            </a:r>
            <a:r>
              <a:rPr lang="de-DE" sz="2200" i="1" dirty="0">
                <a:solidFill>
                  <a:srgbClr val="004586"/>
                </a:solidFill>
              </a:rPr>
              <a:t>  &amp;&amp; </a:t>
            </a:r>
            <a:r>
              <a:rPr lang="de-DE" sz="2200" i="1" dirty="0" err="1">
                <a:solidFill>
                  <a:srgbClr val="004586"/>
                </a:solidFill>
              </a:rPr>
              <a:t>module-assistant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auto-install</a:t>
            </a:r>
            <a:r>
              <a:rPr lang="de-DE" sz="2200" i="1" dirty="0">
                <a:solidFill>
                  <a:srgbClr val="004586"/>
                </a:solidFill>
              </a:rPr>
              <a:t> drbd8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84D1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Debian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drbd8-utils drbd8-modules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SLES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yast</a:t>
            </a:r>
            <a:r>
              <a:rPr lang="de-DE" sz="2200" i="1" dirty="0">
                <a:solidFill>
                  <a:srgbClr val="004586"/>
                </a:solidFill>
              </a:rPr>
              <a:t> -i 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Others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Check </a:t>
            </a:r>
            <a:r>
              <a:rPr lang="de-DE" sz="2200" dirty="0" err="1">
                <a:solidFill>
                  <a:srgbClr val="000000"/>
                </a:solidFill>
              </a:rPr>
              <a:t>if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there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prebuild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packages</a:t>
            </a:r>
            <a:r>
              <a:rPr lang="de-DE" sz="2200" dirty="0">
                <a:solidFill>
                  <a:srgbClr val="000000"/>
                </a:solidFill>
              </a:rPr>
              <a:t> / </a:t>
            </a:r>
            <a:r>
              <a:rPr lang="de-DE" sz="2200" dirty="0" err="1">
                <a:solidFill>
                  <a:srgbClr val="000000"/>
                </a:solidFill>
              </a:rPr>
              <a:t>build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yourself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from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source</a:t>
            </a:r>
            <a:r>
              <a:rPr lang="de-DE" sz="2200" dirty="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Installation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2F0EBED-6321-47C0-AE2E-7FDCEA231B16}" type="slidenum">
              <a:rPr lang="de-DE"/>
              <a:pPr/>
              <a:t>13</a:t>
            </a:fld>
            <a:endParaRPr lang="de-DE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59594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Configuration of DRBD-Nodes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68478" y="2339975"/>
            <a:ext cx="3714775" cy="4440258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b="1" dirty="0" smtClean="0">
                <a:solidFill>
                  <a:srgbClr val="000000"/>
                </a:solidFill>
              </a:rPr>
              <a:t>/</a:t>
            </a:r>
            <a:r>
              <a:rPr lang="de-DE" sz="1400" b="1" dirty="0" err="1" smtClean="0">
                <a:solidFill>
                  <a:srgbClr val="000000"/>
                </a:solidFill>
              </a:rPr>
              <a:t>etc</a:t>
            </a:r>
            <a:r>
              <a:rPr lang="de-DE" sz="1400" b="1" dirty="0" smtClean="0">
                <a:solidFill>
                  <a:srgbClr val="000000"/>
                </a:solidFill>
              </a:rPr>
              <a:t>/</a:t>
            </a:r>
            <a:r>
              <a:rPr lang="de-DE" sz="1400" b="1" dirty="0" err="1" smtClean="0">
                <a:solidFill>
                  <a:srgbClr val="000000"/>
                </a:solidFill>
              </a:rPr>
              <a:t>drbd.conf</a:t>
            </a:r>
            <a:r>
              <a:rPr lang="de-DE" sz="1400" b="1" dirty="0" smtClean="0">
                <a:solidFill>
                  <a:srgbClr val="000000"/>
                </a:solidFill>
              </a:rPr>
              <a:t>:</a:t>
            </a: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 sz="1400" b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global </a:t>
            </a:r>
            <a:r>
              <a:rPr lang="de-DE" sz="1400" i="1" dirty="0">
                <a:solidFill>
                  <a:srgbClr val="000000"/>
                </a:solidFill>
              </a:rPr>
              <a:t>{ 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	</a:t>
            </a:r>
            <a:r>
              <a:rPr lang="de-DE" sz="1400" i="1" dirty="0" err="1" smtClean="0">
                <a:solidFill>
                  <a:srgbClr val="000000"/>
                </a:solidFill>
              </a:rPr>
              <a:t>usage-count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yes</a:t>
            </a:r>
            <a:r>
              <a:rPr lang="de-DE" sz="1400" i="1" dirty="0">
                <a:solidFill>
                  <a:srgbClr val="000000"/>
                </a:solidFill>
              </a:rPr>
              <a:t>; 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}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err="1" smtClean="0">
                <a:solidFill>
                  <a:srgbClr val="000000"/>
                </a:solidFill>
              </a:rPr>
              <a:t>common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>
                <a:solidFill>
                  <a:srgbClr val="000000"/>
                </a:solidFill>
              </a:rPr>
              <a:t>{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	</a:t>
            </a:r>
            <a:r>
              <a:rPr lang="de-DE" sz="1400" i="1" dirty="0" err="1" smtClean="0">
                <a:solidFill>
                  <a:srgbClr val="000000"/>
                </a:solidFill>
              </a:rPr>
              <a:t>protocol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>
                <a:solidFill>
                  <a:srgbClr val="000000"/>
                </a:solidFill>
              </a:rPr>
              <a:t>C;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}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err="1" smtClean="0">
                <a:solidFill>
                  <a:srgbClr val="000000"/>
                </a:solidFill>
              </a:rPr>
              <a:t>resource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>
                <a:solidFill>
                  <a:srgbClr val="000000"/>
                </a:solidFill>
              </a:rPr>
              <a:t>r0 {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 smtClean="0">
                <a:solidFill>
                  <a:srgbClr val="000000"/>
                </a:solidFill>
              </a:rPr>
              <a:t>	on </a:t>
            </a:r>
            <a:r>
              <a:rPr lang="de-DE" sz="1400" i="1" dirty="0">
                <a:solidFill>
                  <a:srgbClr val="000000"/>
                </a:solidFill>
              </a:rPr>
              <a:t>node01 {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</a:t>
            </a:r>
            <a:r>
              <a:rPr lang="de-DE" sz="1400" i="1" dirty="0" smtClean="0">
                <a:solidFill>
                  <a:srgbClr val="000000"/>
                </a:solidFill>
              </a:rPr>
              <a:t>	</a:t>
            </a:r>
            <a:r>
              <a:rPr lang="de-DE" sz="1400" i="1" dirty="0" err="1" smtClean="0">
                <a:solidFill>
                  <a:srgbClr val="000000"/>
                </a:solidFill>
              </a:rPr>
              <a:t>device</a:t>
            </a:r>
            <a:r>
              <a:rPr lang="de-DE" sz="1400" i="1" dirty="0" smtClean="0">
                <a:solidFill>
                  <a:srgbClr val="000000"/>
                </a:solidFill>
              </a:rPr>
              <a:t>    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dev</a:t>
            </a:r>
            <a:r>
              <a:rPr lang="de-DE" sz="1400" i="1" dirty="0">
                <a:solidFill>
                  <a:srgbClr val="000000"/>
                </a:solidFill>
              </a:rPr>
              <a:t>/drbd0;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	</a:t>
            </a:r>
            <a:r>
              <a:rPr lang="de-DE" sz="1400" i="1" dirty="0" err="1" smtClean="0">
                <a:solidFill>
                  <a:srgbClr val="000000"/>
                </a:solidFill>
              </a:rPr>
              <a:t>disk</a:t>
            </a:r>
            <a:r>
              <a:rPr lang="de-DE" sz="1400" i="1" dirty="0" smtClean="0">
                <a:solidFill>
                  <a:srgbClr val="000000"/>
                </a:solidFill>
              </a:rPr>
              <a:t>      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dev</a:t>
            </a:r>
            <a:r>
              <a:rPr lang="de-DE" sz="1400" i="1" dirty="0">
                <a:solidFill>
                  <a:srgbClr val="000000"/>
                </a:solidFill>
              </a:rPr>
              <a:t>/sda7;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	</a:t>
            </a:r>
            <a:r>
              <a:rPr lang="de-DE" sz="1400" i="1" dirty="0" err="1" smtClean="0">
                <a:solidFill>
                  <a:srgbClr val="000000"/>
                </a:solidFill>
              </a:rPr>
              <a:t>address</a:t>
            </a:r>
            <a:r>
              <a:rPr lang="de-DE" sz="1400" i="1" dirty="0" smtClean="0">
                <a:solidFill>
                  <a:srgbClr val="000000"/>
                </a:solidFill>
              </a:rPr>
              <a:t>   </a:t>
            </a:r>
            <a:r>
              <a:rPr lang="de-DE" sz="1400" i="1" dirty="0">
                <a:solidFill>
                  <a:srgbClr val="000000"/>
                </a:solidFill>
              </a:rPr>
              <a:t>10.0.0.2:7789;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	</a:t>
            </a:r>
            <a:r>
              <a:rPr lang="de-DE" sz="1400" i="1" dirty="0" smtClean="0">
                <a:solidFill>
                  <a:srgbClr val="000000"/>
                </a:solidFill>
              </a:rPr>
              <a:t>meta-</a:t>
            </a:r>
            <a:r>
              <a:rPr lang="de-DE" sz="1400" i="1" dirty="0" err="1" smtClean="0">
                <a:solidFill>
                  <a:srgbClr val="000000"/>
                </a:solidFill>
              </a:rPr>
              <a:t>disk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internal</a:t>
            </a:r>
            <a:r>
              <a:rPr lang="de-DE" sz="1400" i="1" dirty="0">
                <a:solidFill>
                  <a:srgbClr val="000000"/>
                </a:solidFill>
              </a:rPr>
              <a:t>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	</a:t>
            </a:r>
            <a:r>
              <a:rPr lang="de-DE" sz="1400" i="1" dirty="0" smtClean="0">
                <a:solidFill>
                  <a:srgbClr val="000000"/>
                </a:solidFill>
              </a:rPr>
              <a:t>}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	</a:t>
            </a:r>
            <a:r>
              <a:rPr lang="de-DE" sz="1400" i="1" dirty="0" smtClean="0">
                <a:solidFill>
                  <a:srgbClr val="000000"/>
                </a:solidFill>
              </a:rPr>
              <a:t>on </a:t>
            </a:r>
            <a:r>
              <a:rPr lang="de-DE" sz="1400" i="1" dirty="0">
                <a:solidFill>
                  <a:srgbClr val="000000"/>
                </a:solidFill>
              </a:rPr>
              <a:t>node02 {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</a:t>
            </a:r>
            <a:r>
              <a:rPr lang="de-DE" sz="1400" i="1" dirty="0" smtClean="0">
                <a:solidFill>
                  <a:srgbClr val="000000"/>
                </a:solidFill>
              </a:rPr>
              <a:t>	</a:t>
            </a:r>
            <a:r>
              <a:rPr lang="de-DE" sz="1400" i="1" dirty="0" err="1" smtClean="0">
                <a:solidFill>
                  <a:srgbClr val="000000"/>
                </a:solidFill>
              </a:rPr>
              <a:t>device</a:t>
            </a:r>
            <a:r>
              <a:rPr lang="de-DE" sz="1400" i="1" dirty="0" smtClean="0">
                <a:solidFill>
                  <a:srgbClr val="000000"/>
                </a:solidFill>
              </a:rPr>
              <a:t>    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dev</a:t>
            </a:r>
            <a:r>
              <a:rPr lang="de-DE" sz="1400" i="1" dirty="0">
                <a:solidFill>
                  <a:srgbClr val="000000"/>
                </a:solidFill>
              </a:rPr>
              <a:t>/drbd0;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	</a:t>
            </a:r>
            <a:r>
              <a:rPr lang="de-DE" sz="1400" i="1" dirty="0" err="1" smtClean="0">
                <a:solidFill>
                  <a:srgbClr val="000000"/>
                </a:solidFill>
              </a:rPr>
              <a:t>disk</a:t>
            </a:r>
            <a:r>
              <a:rPr lang="de-DE" sz="1400" i="1" dirty="0" smtClean="0">
                <a:solidFill>
                  <a:srgbClr val="000000"/>
                </a:solidFill>
              </a:rPr>
              <a:t>      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dev</a:t>
            </a:r>
            <a:r>
              <a:rPr lang="de-DE" sz="1400" i="1" dirty="0">
                <a:solidFill>
                  <a:srgbClr val="000000"/>
                </a:solidFill>
              </a:rPr>
              <a:t>/sda7;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		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address</a:t>
            </a:r>
            <a:r>
              <a:rPr lang="de-DE" sz="1400" i="1" dirty="0">
                <a:solidFill>
                  <a:srgbClr val="000000"/>
                </a:solidFill>
              </a:rPr>
              <a:t>   10.0.0.3:7789;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   		</a:t>
            </a:r>
            <a:r>
              <a:rPr lang="de-DE" sz="1400" i="1" dirty="0" smtClean="0">
                <a:solidFill>
                  <a:srgbClr val="000000"/>
                </a:solidFill>
              </a:rPr>
              <a:t>meta-</a:t>
            </a:r>
            <a:r>
              <a:rPr lang="de-DE" sz="1400" i="1" dirty="0" err="1" smtClean="0">
                <a:solidFill>
                  <a:srgbClr val="000000"/>
                </a:solidFill>
              </a:rPr>
              <a:t>disk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internal</a:t>
            </a:r>
            <a:r>
              <a:rPr lang="de-DE" sz="1400" i="1" dirty="0" smtClean="0">
                <a:solidFill>
                  <a:srgbClr val="000000"/>
                </a:solidFill>
              </a:rPr>
              <a:t>;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	</a:t>
            </a:r>
            <a:r>
              <a:rPr lang="de-DE" sz="1400" i="1" dirty="0" smtClean="0">
                <a:solidFill>
                  <a:srgbClr val="000000"/>
                </a:solidFill>
              </a:rPr>
              <a:t>}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39863" y="1800225"/>
            <a:ext cx="755967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Set correct config parameters on both Nodes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959225" y="2700338"/>
            <a:ext cx="1982788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399088" y="5400675"/>
            <a:ext cx="542925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5399088" y="4859338"/>
            <a:ext cx="542925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940425" y="2519363"/>
            <a:ext cx="3600450" cy="40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 i="1">
                <a:solidFill>
                  <a:srgbClr val="000000"/>
                </a:solidFill>
              </a:rPr>
              <a:t>Synchron write-operations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119813" y="4859338"/>
            <a:ext cx="3240087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Configuration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of</a:t>
            </a:r>
            <a:r>
              <a:rPr lang="de-DE" sz="2200" i="1" dirty="0">
                <a:solidFill>
                  <a:srgbClr val="000000"/>
                </a:solidFill>
              </a:rPr>
              <a:t> DRBD-Nodes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940425" y="3671888"/>
            <a:ext cx="3600450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 i="1">
                <a:solidFill>
                  <a:srgbClr val="000000"/>
                </a:solidFill>
              </a:rPr>
              <a:t>Specify resource</a:t>
            </a:r>
            <a:br>
              <a:rPr lang="de-DE" sz="2200" i="1">
                <a:solidFill>
                  <a:srgbClr val="000000"/>
                </a:solidFill>
              </a:rPr>
            </a:br>
            <a:r>
              <a:rPr lang="de-DE" i="1">
                <a:solidFill>
                  <a:srgbClr val="000000"/>
                </a:solidFill>
              </a:rPr>
              <a:t>You can have more then one!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3598863" y="3887788"/>
            <a:ext cx="2343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6CCF3A-6B5C-427F-8828-28BF48132338}" type="slidenum">
              <a:rPr lang="de-DE"/>
              <a:pPr/>
              <a:t>14</a:t>
            </a:fld>
            <a:endParaRPr lang="de-DE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Create </a:t>
            </a:r>
            <a:r>
              <a:rPr lang="de-DE" sz="2600" dirty="0" err="1">
                <a:solidFill>
                  <a:srgbClr val="000000"/>
                </a:solidFill>
              </a:rPr>
              <a:t>device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metadata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drbdadm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create-md</a:t>
            </a:r>
            <a:r>
              <a:rPr lang="de-DE" sz="2200" i="1" dirty="0">
                <a:solidFill>
                  <a:srgbClr val="004586"/>
                </a:solidFill>
              </a:rPr>
              <a:t> r0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Attach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backing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device,set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synchronization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parameters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and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connect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peer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drbdadm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up</a:t>
            </a:r>
            <a:r>
              <a:rPr lang="de-DE" sz="2200" i="1" dirty="0">
                <a:solidFill>
                  <a:srgbClr val="004586"/>
                </a:solidFill>
              </a:rPr>
              <a:t> r0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>
                <a:solidFill>
                  <a:srgbClr val="000000"/>
                </a:solidFill>
              </a:rPr>
              <a:t>Check </a:t>
            </a:r>
            <a:r>
              <a:rPr lang="de-DE" sz="2600" i="1" dirty="0" err="1">
                <a:solidFill>
                  <a:srgbClr val="000000"/>
                </a:solidFill>
              </a:rPr>
              <a:t>state</a:t>
            </a:r>
            <a:endParaRPr lang="de-DE" sz="26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cat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proc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</a:rPr>
              <a:t>	</a:t>
            </a:r>
            <a:r>
              <a:rPr lang="de-DE" sz="1600" i="1" dirty="0" err="1" smtClean="0">
                <a:solidFill>
                  <a:srgbClr val="000000"/>
                </a:solidFill>
              </a:rPr>
              <a:t>version</a:t>
            </a:r>
            <a:r>
              <a:rPr lang="de-DE" sz="1600" i="1" dirty="0">
                <a:solidFill>
                  <a:srgbClr val="000000"/>
                </a:solidFill>
              </a:rPr>
              <a:t>: 8.0.11 (</a:t>
            </a:r>
            <a:r>
              <a:rPr lang="de-DE" sz="1600" i="1" dirty="0" smtClean="0">
                <a:solidFill>
                  <a:srgbClr val="000000"/>
                </a:solidFill>
              </a:rPr>
              <a:t>api:86/proto:86)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</a:rPr>
              <a:t>	GIT-</a:t>
            </a:r>
            <a:r>
              <a:rPr lang="de-DE" sz="1600" i="1" dirty="0" err="1" smtClean="0">
                <a:solidFill>
                  <a:srgbClr val="000000"/>
                </a:solidFill>
              </a:rPr>
              <a:t>hash</a:t>
            </a:r>
            <a:r>
              <a:rPr lang="de-DE" sz="1600" i="1" dirty="0">
                <a:solidFill>
                  <a:srgbClr val="000000"/>
                </a:solidFill>
              </a:rPr>
              <a:t>: b3fe2bdfd3b9f7c2f923186883eb9e2a0d3a5b1b </a:t>
            </a:r>
            <a:r>
              <a:rPr lang="de-DE" sz="1600" i="1" dirty="0" err="1">
                <a:solidFill>
                  <a:srgbClr val="000000"/>
                </a:solidFill>
              </a:rPr>
              <a:t>build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 smtClean="0">
                <a:solidFill>
                  <a:srgbClr val="000000"/>
                </a:solidFill>
              </a:rPr>
              <a:t>by</a:t>
            </a:r>
            <a:r>
              <a:rPr lang="de-DE" sz="1600" i="1" dirty="0" smtClean="0">
                <a:solidFill>
                  <a:srgbClr val="000000"/>
                </a:solidFill>
              </a:rPr>
              <a:t>	</a:t>
            </a:r>
            <a:r>
              <a:rPr lang="de-DE" sz="1600" i="1" dirty="0" err="1" smtClean="0">
                <a:solidFill>
                  <a:srgbClr val="000000"/>
                </a:solidFill>
              </a:rPr>
              <a:t>phil@mescal</a:t>
            </a:r>
            <a:r>
              <a:rPr lang="de-DE" sz="1600" i="1" dirty="0">
                <a:solidFill>
                  <a:srgbClr val="000000"/>
                </a:solidFill>
              </a:rPr>
              <a:t>, 2008-02-12 </a:t>
            </a:r>
            <a:r>
              <a:rPr lang="de-DE" sz="1600" i="1" dirty="0" smtClean="0">
                <a:solidFill>
                  <a:srgbClr val="000000"/>
                </a:solidFill>
              </a:rPr>
              <a:t>11:56:43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>
                <a:solidFill>
                  <a:srgbClr val="000000"/>
                </a:solidFill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</a:rPr>
              <a:t>1</a:t>
            </a:r>
            <a:r>
              <a:rPr lang="de-DE" sz="1600" i="1" dirty="0">
                <a:solidFill>
                  <a:srgbClr val="000000"/>
                </a:solidFill>
              </a:rPr>
              <a:t>: </a:t>
            </a:r>
            <a:r>
              <a:rPr lang="de-DE" sz="1600" i="1" dirty="0" err="1">
                <a:solidFill>
                  <a:srgbClr val="000000"/>
                </a:solidFill>
              </a:rPr>
              <a:t>cs:</a:t>
            </a:r>
            <a:r>
              <a:rPr lang="de-DE" sz="1600" b="1" i="1" dirty="0" err="1">
                <a:solidFill>
                  <a:srgbClr val="000000"/>
                </a:solidFill>
              </a:rPr>
              <a:t>Connected</a:t>
            </a:r>
            <a:r>
              <a:rPr lang="de-DE" sz="1600" b="1" i="1" dirty="0">
                <a:solidFill>
                  <a:srgbClr val="000000"/>
                </a:solidFill>
              </a:rPr>
              <a:t> </a:t>
            </a:r>
            <a:r>
              <a:rPr lang="de-DE" sz="1600" i="1" dirty="0" err="1">
                <a:solidFill>
                  <a:srgbClr val="000000"/>
                </a:solidFill>
              </a:rPr>
              <a:t>ro:</a:t>
            </a:r>
            <a:r>
              <a:rPr lang="de-DE" sz="1600" b="1" i="1" dirty="0" err="1">
                <a:solidFill>
                  <a:srgbClr val="000000"/>
                </a:solidFill>
              </a:rPr>
              <a:t>Secondary</a:t>
            </a:r>
            <a:r>
              <a:rPr lang="de-DE" sz="1600" b="1" i="1" dirty="0">
                <a:solidFill>
                  <a:srgbClr val="000000"/>
                </a:solidFill>
              </a:rPr>
              <a:t>/</a:t>
            </a:r>
            <a:r>
              <a:rPr lang="de-DE" sz="1600" b="1" i="1" dirty="0" err="1">
                <a:solidFill>
                  <a:srgbClr val="000000"/>
                </a:solidFill>
              </a:rPr>
              <a:t>Secondary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>
                <a:solidFill>
                  <a:srgbClr val="000000"/>
                </a:solidFill>
              </a:rPr>
              <a:t>ds:</a:t>
            </a:r>
            <a:r>
              <a:rPr lang="de-DE" sz="1600" b="1" i="1" dirty="0" err="1">
                <a:solidFill>
                  <a:srgbClr val="000000"/>
                </a:solidFill>
              </a:rPr>
              <a:t>Inconsistent</a:t>
            </a:r>
            <a:r>
              <a:rPr lang="de-DE" sz="1600" b="1" i="1" dirty="0">
                <a:solidFill>
                  <a:srgbClr val="000000"/>
                </a:solidFill>
              </a:rPr>
              <a:t>/</a:t>
            </a:r>
            <a:r>
              <a:rPr lang="de-DE" sz="1600" b="1" i="1" dirty="0" err="1">
                <a:solidFill>
                  <a:srgbClr val="000000"/>
                </a:solidFill>
              </a:rPr>
              <a:t>Inconsistent</a:t>
            </a:r>
            <a:r>
              <a:rPr lang="de-DE" sz="1600" b="1" i="1" dirty="0">
                <a:solidFill>
                  <a:srgbClr val="000000"/>
                </a:solidFill>
              </a:rPr>
              <a:t> </a:t>
            </a:r>
            <a:r>
              <a:rPr lang="de-DE" sz="1600" i="1" dirty="0">
                <a:solidFill>
                  <a:srgbClr val="000000"/>
                </a:solidFill>
              </a:rPr>
              <a:t>C r---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</a:rPr>
              <a:t>	…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</a:rPr>
              <a:t>	…</a:t>
            </a:r>
            <a:endParaRPr lang="de-DE" sz="16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Create the device and up it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52B2C0C-4D80-4B47-8994-22BE2A81682C}" type="slidenum">
              <a:rPr lang="de-DE"/>
              <a:pPr/>
              <a:t>15</a:t>
            </a:fld>
            <a:endParaRPr lang="de-DE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54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Set Primary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drbdadm</a:t>
            </a:r>
            <a:r>
              <a:rPr lang="de-DE" sz="2200" i="1" dirty="0">
                <a:solidFill>
                  <a:srgbClr val="004586"/>
                </a:solidFill>
              </a:rPr>
              <a:t> -- --</a:t>
            </a:r>
            <a:r>
              <a:rPr lang="de-DE" sz="2200" i="1" dirty="0" err="1">
                <a:solidFill>
                  <a:srgbClr val="004586"/>
                </a:solidFill>
              </a:rPr>
              <a:t>overwrite-data-of-peer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primary</a:t>
            </a:r>
            <a:r>
              <a:rPr lang="de-DE" sz="2200" i="1" dirty="0">
                <a:solidFill>
                  <a:srgbClr val="004586"/>
                </a:solidFill>
              </a:rPr>
              <a:t> r0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>
                <a:solidFill>
                  <a:srgbClr val="000000"/>
                </a:solidFill>
              </a:rPr>
              <a:t>Check </a:t>
            </a:r>
            <a:r>
              <a:rPr lang="de-DE" sz="2600" i="1" dirty="0" err="1">
                <a:solidFill>
                  <a:srgbClr val="000000"/>
                </a:solidFill>
              </a:rPr>
              <a:t>state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again</a:t>
            </a:r>
            <a:endParaRPr lang="de-DE" sz="26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cat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 smtClean="0">
                <a:solidFill>
                  <a:srgbClr val="004586"/>
                </a:solidFill>
              </a:rPr>
              <a:t>proc</a:t>
            </a:r>
            <a:r>
              <a:rPr lang="de-DE" sz="2200" i="1" dirty="0" smtClean="0">
                <a:solidFill>
                  <a:srgbClr val="004586"/>
                </a:solidFill>
              </a:rPr>
              <a:t>/</a:t>
            </a:r>
            <a:r>
              <a:rPr lang="de-DE" sz="2200" i="1" dirty="0" err="1" smtClean="0">
                <a:solidFill>
                  <a:srgbClr val="004586"/>
                </a:solidFill>
              </a:rPr>
              <a:t>drbd</a:t>
            </a:r>
            <a:endParaRPr lang="de-DE" sz="2200" i="1" dirty="0" smtClean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>
                <a:solidFill>
                  <a:srgbClr val="004586"/>
                </a:solidFill>
              </a:rPr>
              <a:t>	</a:t>
            </a:r>
            <a:r>
              <a:rPr lang="de-DE" sz="1600" i="1" dirty="0" err="1" smtClean="0">
                <a:solidFill>
                  <a:srgbClr val="000000"/>
                </a:solidFill>
              </a:rPr>
              <a:t>version</a:t>
            </a:r>
            <a:r>
              <a:rPr lang="de-DE" sz="1600" i="1" dirty="0">
                <a:solidFill>
                  <a:srgbClr val="000000"/>
                </a:solidFill>
              </a:rPr>
              <a:t>: 8.0.11 (</a:t>
            </a:r>
            <a:r>
              <a:rPr lang="de-DE" sz="1600" i="1" dirty="0" smtClean="0">
                <a:solidFill>
                  <a:srgbClr val="000000"/>
                </a:solidFill>
              </a:rPr>
              <a:t>api:86/proto:86)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>
                <a:solidFill>
                  <a:srgbClr val="000000"/>
                </a:solidFill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</a:rPr>
              <a:t>GIT-</a:t>
            </a:r>
            <a:r>
              <a:rPr lang="de-DE" sz="1600" i="1" dirty="0" err="1" smtClean="0">
                <a:solidFill>
                  <a:srgbClr val="000000"/>
                </a:solidFill>
              </a:rPr>
              <a:t>hash</a:t>
            </a:r>
            <a:r>
              <a:rPr lang="de-DE" sz="1600" i="1" dirty="0">
                <a:solidFill>
                  <a:srgbClr val="000000"/>
                </a:solidFill>
              </a:rPr>
              <a:t>: b3fe2bdfd3b9f7c2f923186883eb9e2a0d3a5b1b </a:t>
            </a:r>
            <a:r>
              <a:rPr lang="de-DE" sz="1600" i="1" dirty="0" err="1">
                <a:solidFill>
                  <a:srgbClr val="000000"/>
                </a:solidFill>
              </a:rPr>
              <a:t>build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>
                <a:solidFill>
                  <a:srgbClr val="000000"/>
                </a:solidFill>
              </a:rPr>
              <a:t>by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 smtClean="0">
                <a:solidFill>
                  <a:srgbClr val="000000"/>
                </a:solidFill>
              </a:rPr>
              <a:t>phil@mescal</a:t>
            </a:r>
            <a:r>
              <a:rPr lang="de-DE" sz="1600" i="1" dirty="0">
                <a:solidFill>
                  <a:srgbClr val="000000"/>
                </a:solidFill>
              </a:rPr>
              <a:t>, 2008-02-12 </a:t>
            </a:r>
            <a:r>
              <a:rPr lang="de-DE" sz="1600" i="1" dirty="0" smtClean="0">
                <a:solidFill>
                  <a:srgbClr val="000000"/>
                </a:solidFill>
              </a:rPr>
              <a:t>11:56:43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>
                <a:solidFill>
                  <a:srgbClr val="000000"/>
                </a:solidFill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</a:rPr>
              <a:t>0</a:t>
            </a:r>
            <a:r>
              <a:rPr lang="de-DE" sz="1600" i="1" dirty="0">
                <a:solidFill>
                  <a:srgbClr val="000000"/>
                </a:solidFill>
              </a:rPr>
              <a:t>: </a:t>
            </a:r>
            <a:r>
              <a:rPr lang="de-DE" sz="1600" i="1" dirty="0" err="1">
                <a:solidFill>
                  <a:srgbClr val="000000"/>
                </a:solidFill>
              </a:rPr>
              <a:t>cs:</a:t>
            </a:r>
            <a:r>
              <a:rPr lang="de-DE" sz="1600" b="1" i="1" dirty="0" err="1">
                <a:solidFill>
                  <a:srgbClr val="000000"/>
                </a:solidFill>
              </a:rPr>
              <a:t>Connected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>
                <a:solidFill>
                  <a:srgbClr val="000000"/>
                </a:solidFill>
              </a:rPr>
              <a:t>st:</a:t>
            </a:r>
            <a:r>
              <a:rPr lang="de-DE" sz="1600" b="1" i="1" dirty="0" err="1">
                <a:solidFill>
                  <a:srgbClr val="000000"/>
                </a:solidFill>
              </a:rPr>
              <a:t>Primary</a:t>
            </a:r>
            <a:r>
              <a:rPr lang="de-DE" sz="1600" b="1" i="1" dirty="0">
                <a:solidFill>
                  <a:srgbClr val="000000"/>
                </a:solidFill>
              </a:rPr>
              <a:t>/</a:t>
            </a:r>
            <a:r>
              <a:rPr lang="de-DE" sz="1600" b="1" i="1" dirty="0" err="1">
                <a:solidFill>
                  <a:srgbClr val="000000"/>
                </a:solidFill>
              </a:rPr>
              <a:t>Secondary</a:t>
            </a:r>
            <a:r>
              <a:rPr lang="de-DE" sz="1600" i="1" dirty="0">
                <a:solidFill>
                  <a:srgbClr val="000000"/>
                </a:solidFill>
              </a:rPr>
              <a:t> </a:t>
            </a:r>
            <a:r>
              <a:rPr lang="de-DE" sz="1600" i="1" dirty="0" err="1">
                <a:solidFill>
                  <a:srgbClr val="000000"/>
                </a:solidFill>
              </a:rPr>
              <a:t>ds:</a:t>
            </a:r>
            <a:r>
              <a:rPr lang="de-DE" sz="1600" b="1" i="1" dirty="0" err="1">
                <a:solidFill>
                  <a:srgbClr val="000000"/>
                </a:solidFill>
              </a:rPr>
              <a:t>UpToDate</a:t>
            </a:r>
            <a:r>
              <a:rPr lang="de-DE" sz="1600" b="1" i="1" dirty="0">
                <a:solidFill>
                  <a:srgbClr val="000000"/>
                </a:solidFill>
              </a:rPr>
              <a:t>/</a:t>
            </a:r>
            <a:r>
              <a:rPr lang="de-DE" sz="1600" b="1" i="1" dirty="0" err="1">
                <a:solidFill>
                  <a:srgbClr val="000000"/>
                </a:solidFill>
              </a:rPr>
              <a:t>UpToDate</a:t>
            </a:r>
            <a:r>
              <a:rPr lang="de-DE" sz="1600" b="1" i="1" dirty="0">
                <a:solidFill>
                  <a:srgbClr val="000000"/>
                </a:solidFill>
              </a:rPr>
              <a:t> </a:t>
            </a:r>
            <a:r>
              <a:rPr lang="de-DE" sz="1600" i="1" dirty="0">
                <a:solidFill>
                  <a:srgbClr val="000000"/>
                </a:solidFill>
              </a:rPr>
              <a:t>C r-</a:t>
            </a:r>
            <a:r>
              <a:rPr lang="de-DE" sz="1600" i="1" dirty="0" smtClean="0">
                <a:solidFill>
                  <a:srgbClr val="000000"/>
                </a:solidFill>
              </a:rPr>
              <a:t>-- 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>
                <a:solidFill>
                  <a:srgbClr val="000000"/>
                </a:solidFill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</a:rPr>
              <a:t>….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</a:rPr>
              <a:t>	….</a:t>
            </a:r>
            <a:endParaRPr lang="de-DE" sz="1600" i="1" dirty="0">
              <a:solidFill>
                <a:srgbClr val="000000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Initial device synchronization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FDE2CF-4D6F-46D8-9F19-21CA26E949A2}" type="slidenum">
              <a:rPr lang="de-DE"/>
              <a:pPr/>
              <a:t>16</a:t>
            </a:fld>
            <a:endParaRPr lang="de-DE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657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Put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filesystem</a:t>
            </a:r>
            <a:r>
              <a:rPr lang="de-DE" sz="2600" dirty="0">
                <a:solidFill>
                  <a:srgbClr val="000000"/>
                </a:solidFill>
              </a:rPr>
              <a:t> on-top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>
                <a:solidFill>
                  <a:srgbClr val="004586"/>
                </a:solidFill>
              </a:rPr>
              <a:t>mkfs.ext3 /</a:t>
            </a:r>
            <a:r>
              <a:rPr lang="de-DE" sz="2200" i="1" dirty="0" err="1">
                <a:solidFill>
                  <a:srgbClr val="004586"/>
                </a:solidFill>
              </a:rPr>
              <a:t>dev</a:t>
            </a:r>
            <a:r>
              <a:rPr lang="de-DE" sz="2200" i="1" dirty="0">
                <a:solidFill>
                  <a:srgbClr val="004586"/>
                </a:solidFill>
              </a:rPr>
              <a:t>/drbd0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Temporarily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mount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filesystem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generate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folder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structure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mount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dev</a:t>
            </a:r>
            <a:r>
              <a:rPr lang="de-DE" sz="2200" i="1" dirty="0">
                <a:solidFill>
                  <a:srgbClr val="004586"/>
                </a:solidFill>
              </a:rPr>
              <a:t>/drbd0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>
                <a:solidFill>
                  <a:srgbClr val="000000"/>
                </a:solidFill>
              </a:rPr>
              <a:t>Create </a:t>
            </a:r>
            <a:r>
              <a:rPr lang="de-DE" sz="2600" i="1" dirty="0" err="1">
                <a:solidFill>
                  <a:srgbClr val="000000"/>
                </a:solidFill>
              </a:rPr>
              <a:t>required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folders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and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copy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content</a:t>
            </a:r>
            <a:endParaRPr lang="de-DE" sz="26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mkdir</a:t>
            </a:r>
            <a:r>
              <a:rPr lang="de-DE" sz="2200" i="1" dirty="0">
                <a:solidFill>
                  <a:srgbClr val="004586"/>
                </a:solidFill>
              </a:rPr>
              <a:t> -p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etc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usr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lib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var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rsync</a:t>
            </a:r>
            <a:r>
              <a:rPr lang="de-DE" sz="2200" i="1" dirty="0">
                <a:solidFill>
                  <a:srgbClr val="004586"/>
                </a:solidFill>
              </a:rPr>
              <a:t> -</a:t>
            </a:r>
            <a:r>
              <a:rPr lang="de-DE" sz="2200" i="1" dirty="0" err="1">
                <a:solidFill>
                  <a:srgbClr val="004586"/>
                </a:solidFill>
              </a:rPr>
              <a:t>az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etc</a:t>
            </a:r>
            <a:r>
              <a:rPr lang="de-DE" sz="2200" i="1" dirty="0">
                <a:solidFill>
                  <a:srgbClr val="004586"/>
                </a:solidFill>
              </a:rPr>
              <a:t>/apache2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etc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rsync</a:t>
            </a:r>
            <a:r>
              <a:rPr lang="de-DE" sz="2200" i="1" dirty="0">
                <a:solidFill>
                  <a:srgbClr val="004586"/>
                </a:solidFill>
              </a:rPr>
              <a:t> -</a:t>
            </a:r>
            <a:r>
              <a:rPr lang="de-DE" sz="2200" i="1" dirty="0" err="1">
                <a:solidFill>
                  <a:srgbClr val="004586"/>
                </a:solidFill>
              </a:rPr>
              <a:t>az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var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www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var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rsync</a:t>
            </a:r>
            <a:r>
              <a:rPr lang="de-DE" sz="2200" i="1" dirty="0">
                <a:solidFill>
                  <a:srgbClr val="004586"/>
                </a:solidFill>
              </a:rPr>
              <a:t> -</a:t>
            </a:r>
            <a:r>
              <a:rPr lang="de-DE" sz="2200" i="1" dirty="0" err="1">
                <a:solidFill>
                  <a:srgbClr val="004586"/>
                </a:solidFill>
              </a:rPr>
              <a:t>az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usr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lib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cgi</a:t>
            </a:r>
            <a:r>
              <a:rPr lang="de-DE" sz="2200" i="1" dirty="0">
                <a:solidFill>
                  <a:srgbClr val="004586"/>
                </a:solidFill>
              </a:rPr>
              <a:t>-bin /</a:t>
            </a:r>
            <a:r>
              <a:rPr lang="de-DE" sz="2200" i="1" dirty="0" err="1">
                <a:solidFill>
                  <a:srgbClr val="004586"/>
                </a:solidFill>
              </a:rPr>
              <a:t>drbd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usr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lib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580313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File system layout and data migration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D2D5028-4FB1-465C-AA17-E90932DF11E6}" type="slidenum">
              <a:rPr lang="de-DE"/>
              <a:pPr/>
              <a:t>17</a:t>
            </a:fld>
            <a:endParaRPr lang="de-DE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987675" y="3225800"/>
            <a:ext cx="4106863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Heartbeat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Failover on </a:t>
            </a:r>
            <a:r>
              <a:rPr lang="de-DE" sz="2800" i="1" dirty="0" err="1">
                <a:solidFill>
                  <a:srgbClr val="000000"/>
                </a:solidFill>
              </a:rPr>
              <a:t>error</a:t>
            </a:r>
            <a:r>
              <a:rPr lang="de-DE" sz="2800" i="1" dirty="0">
                <a:solidFill>
                  <a:srgbClr val="000000"/>
                </a:solidFill>
              </a:rPr>
              <a:t> / </a:t>
            </a:r>
            <a:r>
              <a:rPr lang="de-DE" sz="2800" i="1" dirty="0" err="1">
                <a:solidFill>
                  <a:srgbClr val="000000"/>
                </a:solidFill>
              </a:rPr>
              <a:t>panic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7E2C095-C434-4FDA-BD33-1CF870F918CD}" type="slidenum">
              <a:rPr lang="de-DE"/>
              <a:pPr/>
              <a:t>18</a:t>
            </a:fld>
            <a:endParaRPr lang="de-DE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3411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Heartbeat packets via ICMP / UDP / Serial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Works with “every“ unix daemon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Be able to execute scripts on failover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Automatic failback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Support of “STONITH*“ devices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Main features of Heartbeat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80063" y="5940425"/>
            <a:ext cx="377983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>
                <a:solidFill>
                  <a:srgbClr val="000000"/>
                </a:solidFill>
              </a:rPr>
              <a:t>*shoot the other node in the head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D09CC23-F11C-4FA6-BE13-5502F32D590D}" type="slidenum">
              <a:rPr lang="de-DE"/>
              <a:pPr/>
              <a:t>19</a:t>
            </a:fld>
            <a:endParaRPr lang="de-DE"/>
          </a:p>
        </p:txBody>
      </p:sp>
      <p:sp>
        <p:nvSpPr>
          <p:cNvPr id="21505" name="AutoShape 1"/>
          <p:cNvSpPr>
            <a:spLocks noChangeArrowheads="1"/>
          </p:cNvSpPr>
          <p:nvPr/>
        </p:nvSpPr>
        <p:spPr bwMode="auto">
          <a:xfrm>
            <a:off x="4397370" y="2052638"/>
            <a:ext cx="1285883" cy="2339975"/>
          </a:xfrm>
          <a:prstGeom prst="roundRect">
            <a:avLst>
              <a:gd name="adj" fmla="val 125"/>
            </a:avLst>
          </a:prstGeom>
          <a:solidFill>
            <a:srgbClr val="E6E6E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0450" y="900113"/>
            <a:ext cx="7580313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Brief overview on how Heartbeat works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704850" y="2052638"/>
            <a:ext cx="3587750" cy="2879725"/>
          </a:xfrm>
          <a:prstGeom prst="roundRect">
            <a:avLst>
              <a:gd name="adj" fmla="val 51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873124" y="2592388"/>
            <a:ext cx="1523981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Heartbeat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873125" y="3335338"/>
            <a:ext cx="1523981" cy="1200150"/>
          </a:xfrm>
          <a:prstGeom prst="roundRect">
            <a:avLst>
              <a:gd name="adj" fmla="val 13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825734" y="2592388"/>
            <a:ext cx="1143016" cy="1619250"/>
          </a:xfrm>
          <a:prstGeom prst="roundRect">
            <a:avLst>
              <a:gd name="adj" fmla="val 144"/>
            </a:avLst>
          </a:prstGeom>
          <a:solidFill>
            <a:srgbClr val="7DA647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457450" y="2700338"/>
            <a:ext cx="3603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2419350" y="2843213"/>
            <a:ext cx="363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2611420" y="2124075"/>
            <a:ext cx="1538305" cy="360363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Webserver01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213100" y="313213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213100" y="367188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COM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944563" y="3384550"/>
            <a:ext cx="1260475" cy="360363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Scripts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981074" y="4103688"/>
            <a:ext cx="630213" cy="539750"/>
          </a:xfrm>
          <a:prstGeom prst="roundRect">
            <a:avLst>
              <a:gd name="adj" fmla="val 292"/>
            </a:avLst>
          </a:prstGeom>
          <a:solidFill>
            <a:srgbClr val="99CCFF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 sz="1600" dirty="0" smtClean="0">
                <a:solidFill>
                  <a:srgbClr val="000000"/>
                </a:solidFill>
              </a:rPr>
              <a:t>Start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1700212" y="4103688"/>
            <a:ext cx="625455" cy="539750"/>
          </a:xfrm>
          <a:prstGeom prst="roundRect">
            <a:avLst>
              <a:gd name="adj" fmla="val 292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 sz="1600" dirty="0">
                <a:solidFill>
                  <a:srgbClr val="000000"/>
                </a:solidFill>
              </a:rPr>
              <a:t>Stop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484313" y="2952750"/>
            <a:ext cx="1587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1665288" y="2949575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2897172" y="2627313"/>
            <a:ext cx="1000141" cy="360362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>
                <a:solidFill>
                  <a:srgbClr val="000000"/>
                </a:solidFill>
              </a:rPr>
              <a:t>Checks</a:t>
            </a:r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850" y="4378325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4048125" y="3384550"/>
            <a:ext cx="19827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5788025" y="2052638"/>
            <a:ext cx="3587750" cy="2879725"/>
          </a:xfrm>
          <a:prstGeom prst="roundRect">
            <a:avLst>
              <a:gd name="adj" fmla="val 51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7683518" y="2592388"/>
            <a:ext cx="1523982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 err="1">
                <a:solidFill>
                  <a:srgbClr val="000000"/>
                </a:solidFill>
              </a:rPr>
              <a:t>Heartbeat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7683518" y="3335338"/>
            <a:ext cx="1523982" cy="1200150"/>
          </a:xfrm>
          <a:prstGeom prst="roundRect">
            <a:avLst>
              <a:gd name="adj" fmla="val 13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6111874" y="2592388"/>
            <a:ext cx="1143015" cy="1619250"/>
          </a:xfrm>
          <a:prstGeom prst="roundRect">
            <a:avLst>
              <a:gd name="adj" fmla="val 144"/>
            </a:avLst>
          </a:prstGeom>
          <a:solidFill>
            <a:srgbClr val="7DA647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7261225" y="2700338"/>
            <a:ext cx="363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7299325" y="2843213"/>
            <a:ext cx="3603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5930900" y="2124075"/>
            <a:ext cx="1538304" cy="360363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>
                <a:solidFill>
                  <a:srgbClr val="000000"/>
                </a:solidFill>
              </a:rPr>
              <a:t>Webserver02</a:t>
            </a:r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6038850" y="313213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6038850" y="367188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COM</a:t>
            </a:r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7875588" y="3384550"/>
            <a:ext cx="1260475" cy="360363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Scripts</a:t>
            </a: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8469336" y="4103688"/>
            <a:ext cx="630214" cy="539750"/>
          </a:xfrm>
          <a:prstGeom prst="roundRect">
            <a:avLst>
              <a:gd name="adj" fmla="val 292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 sz="1600" dirty="0">
                <a:solidFill>
                  <a:srgbClr val="000000"/>
                </a:solidFill>
              </a:rPr>
              <a:t>Stop</a:t>
            </a: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7754956" y="4103688"/>
            <a:ext cx="623869" cy="539750"/>
          </a:xfrm>
          <a:prstGeom prst="roundRect">
            <a:avLst>
              <a:gd name="adj" fmla="val 292"/>
            </a:avLst>
          </a:prstGeom>
          <a:solidFill>
            <a:srgbClr val="99CCFF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 sz="1600" dirty="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8594725" y="295275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8415338" y="2949575"/>
            <a:ext cx="1587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6183320" y="2627313"/>
            <a:ext cx="1000132" cy="360362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dirty="0">
                <a:solidFill>
                  <a:srgbClr val="000000"/>
                </a:solidFill>
              </a:rPr>
              <a:t>Checks</a:t>
            </a:r>
          </a:p>
        </p:txBody>
      </p:sp>
      <p:pic>
        <p:nvPicPr>
          <p:cNvPr id="21540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0550" y="4378325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4049713" y="320357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4048125" y="3924300"/>
            <a:ext cx="19827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4049713" y="374332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4518025" y="3095625"/>
            <a:ext cx="1079500" cy="360363"/>
          </a:xfrm>
          <a:prstGeom prst="roundRect">
            <a:avLst>
              <a:gd name="adj" fmla="val 44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TCP/IP</a:t>
            </a: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4518025" y="3671888"/>
            <a:ext cx="1079500" cy="360362"/>
          </a:xfrm>
          <a:prstGeom prst="roundRect">
            <a:avLst>
              <a:gd name="adj" fmla="val 44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Serial</a:t>
            </a:r>
          </a:p>
        </p:txBody>
      </p:sp>
      <p:sp>
        <p:nvSpPr>
          <p:cNvPr id="21546" name="AutoShape 42"/>
          <p:cNvSpPr>
            <a:spLocks noChangeArrowheads="1"/>
          </p:cNvSpPr>
          <p:nvPr/>
        </p:nvSpPr>
        <p:spPr bwMode="auto">
          <a:xfrm>
            <a:off x="4410075" y="2087563"/>
            <a:ext cx="1260475" cy="360362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 sz="1600" dirty="0" err="1">
                <a:solidFill>
                  <a:srgbClr val="000000"/>
                </a:solidFill>
              </a:rPr>
              <a:t>Heartbeats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21547" name="Freeform 43"/>
          <p:cNvSpPr>
            <a:spLocks/>
          </p:cNvSpPr>
          <p:nvPr/>
        </p:nvSpPr>
        <p:spPr bwMode="auto">
          <a:xfrm>
            <a:off x="1260475" y="4751388"/>
            <a:ext cx="1081088" cy="900112"/>
          </a:xfrm>
          <a:custGeom>
            <a:avLst/>
            <a:gdLst/>
            <a:ahLst/>
            <a:cxnLst>
              <a:cxn ang="0">
                <a:pos x="3000" y="2500"/>
              </a:cxn>
              <a:cxn ang="0">
                <a:pos x="0" y="0"/>
              </a:cxn>
            </a:cxnLst>
            <a:rect l="0" t="0" r="r" b="b"/>
            <a:pathLst>
              <a:path w="3001" h="2501">
                <a:moveTo>
                  <a:pt x="3000" y="250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896938" y="5651500"/>
            <a:ext cx="2544762" cy="60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dirty="0" err="1">
                <a:solidFill>
                  <a:srgbClr val="000000"/>
                </a:solidFill>
              </a:rPr>
              <a:t>Called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becoming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dirty="0">
                <a:solidFill>
                  <a:srgbClr val="000000"/>
                </a:solidFill>
              </a:rPr>
              <a:t>Master-</a:t>
            </a:r>
            <a:r>
              <a:rPr lang="de-DE" dirty="0" err="1">
                <a:solidFill>
                  <a:srgbClr val="000000"/>
                </a:solidFill>
              </a:rPr>
              <a:t>Node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5937250" y="5651500"/>
            <a:ext cx="2479675" cy="60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>
                <a:solidFill>
                  <a:srgbClr val="000000"/>
                </a:solidFill>
              </a:rPr>
              <a:t>Called when becoming</a:t>
            </a:r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>
                <a:solidFill>
                  <a:srgbClr val="000000"/>
                </a:solidFill>
              </a:rPr>
              <a:t>Slave-Node</a:t>
            </a:r>
          </a:p>
        </p:txBody>
      </p:sp>
      <p:sp>
        <p:nvSpPr>
          <p:cNvPr id="21550" name="Freeform 46"/>
          <p:cNvSpPr>
            <a:spLocks/>
          </p:cNvSpPr>
          <p:nvPr/>
        </p:nvSpPr>
        <p:spPr bwMode="auto">
          <a:xfrm>
            <a:off x="7556500" y="4751388"/>
            <a:ext cx="1081088" cy="900112"/>
          </a:xfrm>
          <a:custGeom>
            <a:avLst/>
            <a:gdLst/>
            <a:ahLst/>
            <a:cxnLst>
              <a:cxn ang="0">
                <a:pos x="0" y="2500"/>
              </a:cxn>
              <a:cxn ang="0">
                <a:pos x="3000" y="0"/>
              </a:cxn>
            </a:cxnLst>
            <a:rect l="0" t="0" r="r" b="b"/>
            <a:pathLst>
              <a:path w="3001" h="2501">
                <a:moveTo>
                  <a:pt x="0" y="2500"/>
                </a:moveTo>
                <a:lnTo>
                  <a:pt x="30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3563938" y="5219700"/>
            <a:ext cx="9001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Master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5580063" y="5256213"/>
            <a:ext cx="9001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Slave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6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24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animBg="1"/>
      <p:bldP spid="215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82BC2C9-E825-4E4C-ADA3-B3B6D194360B}" type="slidenum">
              <a:rPr lang="de-DE"/>
              <a:pPr/>
              <a:t>2</a:t>
            </a:fld>
            <a:endParaRPr lang="de-DE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935038"/>
            <a:ext cx="6697663" cy="2024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793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600" b="1">
                <a:solidFill>
                  <a:srgbClr val="000000"/>
                </a:solidFill>
              </a:rPr>
              <a:t>Norman Maurer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2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>
                <a:solidFill>
                  <a:srgbClr val="000000"/>
                </a:solidFill>
              </a:rPr>
              <a:t>Member of the Apache Software Foundation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>
                <a:solidFill>
                  <a:srgbClr val="000000"/>
                </a:solidFill>
              </a:rPr>
              <a:t>Apache Software Foundation Infrastructure Team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>
                <a:solidFill>
                  <a:srgbClr val="000000"/>
                </a:solidFill>
              </a:rPr>
              <a:t>PMC Apache JAMES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>
                <a:solidFill>
                  <a:srgbClr val="000000"/>
                </a:solidFill>
              </a:rPr>
              <a:t>Senior Unix System Engineer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219700" y="5040313"/>
            <a:ext cx="4149725" cy="15160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>
                <a:solidFill>
                  <a:srgbClr val="000000"/>
                </a:solidFill>
                <a:hlinkClick r:id="rId3"/>
              </a:rPr>
              <a:t>norman@apache.org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>
                <a:solidFill>
                  <a:srgbClr val="000000"/>
                </a:solidFill>
                <a:hlinkClick r:id="rId4"/>
              </a:rPr>
              <a:t>norman.maurer@heagmedianet.de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>
                <a:solidFill>
                  <a:srgbClr val="000000"/>
                </a:solidFill>
                <a:hlinkClick r:id="rId5"/>
              </a:rPr>
              <a:t>http://www.heagmedianet.com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>
                <a:solidFill>
                  <a:srgbClr val="000000"/>
                </a:solidFill>
                <a:hlinkClick r:id="rId6"/>
              </a:rPr>
              <a:t>http://myblog.kicks-ass.org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 sz="200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246E5E7-3395-483B-B5F4-700FEFAC02FA}" type="slidenum">
              <a:rPr lang="de-DE"/>
              <a:pPr/>
              <a:t>20</a:t>
            </a:fld>
            <a:endParaRPr lang="de-DE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348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 / Debian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heartbeat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SLES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yast</a:t>
            </a:r>
            <a:r>
              <a:rPr lang="de-DE" sz="2200" i="1" dirty="0">
                <a:solidFill>
                  <a:srgbClr val="004586"/>
                </a:solidFill>
              </a:rPr>
              <a:t> -i </a:t>
            </a:r>
            <a:r>
              <a:rPr lang="de-DE" sz="2200" i="1" dirty="0" err="1">
                <a:solidFill>
                  <a:srgbClr val="004586"/>
                </a:solidFill>
              </a:rPr>
              <a:t>heartbeat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 algn="just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Other </a:t>
            </a:r>
            <a:r>
              <a:rPr lang="de-DE" sz="2600" dirty="0" err="1" smtClean="0">
                <a:solidFill>
                  <a:srgbClr val="000000"/>
                </a:solidFill>
              </a:rPr>
              <a:t>Distributions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 algn="just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	</a:t>
            </a:r>
            <a:r>
              <a:rPr lang="de-DE" sz="2200" dirty="0" smtClean="0">
                <a:solidFill>
                  <a:srgbClr val="000000"/>
                </a:solidFill>
              </a:rPr>
              <a:t>Check </a:t>
            </a:r>
            <a:r>
              <a:rPr lang="de-DE" sz="2200" dirty="0" err="1">
                <a:solidFill>
                  <a:srgbClr val="000000"/>
                </a:solidFill>
              </a:rPr>
              <a:t>for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prebuild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packages</a:t>
            </a:r>
            <a:r>
              <a:rPr lang="de-DE" sz="2200" dirty="0">
                <a:solidFill>
                  <a:srgbClr val="000000"/>
                </a:solidFill>
              </a:rPr>
              <a:t> / </a:t>
            </a:r>
            <a:r>
              <a:rPr lang="de-DE" sz="2200" dirty="0" err="1">
                <a:solidFill>
                  <a:srgbClr val="000000"/>
                </a:solidFill>
              </a:rPr>
              <a:t>build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yourself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from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source</a:t>
            </a:r>
            <a:r>
              <a:rPr lang="de-DE" sz="2200" dirty="0">
                <a:solidFill>
                  <a:srgbClr val="000000"/>
                </a:solidFill>
              </a:rPr>
              <a:t> !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Installation of Heartbeat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513343B-6939-4F32-9EE5-FE6BCBD2F78A}" type="slidenum">
              <a:rPr lang="de-DE"/>
              <a:pPr/>
              <a:t>21</a:t>
            </a:fld>
            <a:endParaRPr lang="de-DE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249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 / Debian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drbdlinks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Other </a:t>
            </a:r>
            <a:r>
              <a:rPr lang="de-DE" sz="2600" dirty="0" err="1">
                <a:solidFill>
                  <a:srgbClr val="000000"/>
                </a:solidFill>
              </a:rPr>
              <a:t>Distributions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0000"/>
                </a:solidFill>
              </a:rPr>
              <a:t>	Check </a:t>
            </a:r>
            <a:r>
              <a:rPr lang="de-DE" sz="2200" i="1" dirty="0" err="1">
                <a:solidFill>
                  <a:srgbClr val="000000"/>
                </a:solidFill>
              </a:rPr>
              <a:t>for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prebuild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packages</a:t>
            </a:r>
            <a:r>
              <a:rPr lang="de-DE" sz="2200" i="1" dirty="0">
                <a:solidFill>
                  <a:srgbClr val="000000"/>
                </a:solidFill>
              </a:rPr>
              <a:t> / </a:t>
            </a:r>
            <a:r>
              <a:rPr lang="de-DE" sz="2200" i="1" dirty="0" err="1">
                <a:solidFill>
                  <a:srgbClr val="000000"/>
                </a:solidFill>
              </a:rPr>
              <a:t>build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it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your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from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source</a:t>
            </a:r>
            <a:r>
              <a:rPr lang="de-DE" sz="2200" i="1" dirty="0">
                <a:solidFill>
                  <a:srgbClr val="000000"/>
                </a:solidFill>
              </a:rPr>
              <a:t>!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i="1" dirty="0">
              <a:solidFill>
                <a:srgbClr val="00000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Installation of extra-scripts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ECC97C3-DADF-415F-9CD8-0B2CF8283845}" type="slidenum">
              <a:rPr lang="de-DE"/>
              <a:pPr/>
              <a:t>22</a:t>
            </a:fld>
            <a:endParaRPr lang="de-DE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Configuration of extra-scripts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79613" y="3232150"/>
            <a:ext cx="3959225" cy="1087438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b="1">
                <a:solidFill>
                  <a:srgbClr val="000000"/>
                </a:solidFill>
              </a:rPr>
              <a:t>/etc/drbdlinks.conf: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 sz="1400" i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>
                <a:solidFill>
                  <a:srgbClr val="000000"/>
                </a:solidFill>
              </a:rPr>
              <a:t>link('/etc/apache2', '/drbd/etc/apache2')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>
                <a:solidFill>
                  <a:srgbClr val="000000"/>
                </a:solidFill>
              </a:rPr>
              <a:t>link('/var/www', '/drbd/var/www')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1400" i="1">
                <a:solidFill>
                  <a:srgbClr val="000000"/>
                </a:solidFill>
              </a:rPr>
              <a:t>link('/usr/lib/cgi-bin', '/drbd/usr/lib/cgi-bin')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39863" y="2160588"/>
            <a:ext cx="7559675" cy="82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Set </a:t>
            </a:r>
            <a:r>
              <a:rPr lang="de-DE" sz="2600" dirty="0" err="1">
                <a:solidFill>
                  <a:srgbClr val="000000"/>
                </a:solidFill>
              </a:rPr>
              <a:t>correct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config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parameters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for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drbdlinks</a:t>
            </a:r>
            <a:r>
              <a:rPr lang="de-DE" sz="2600" dirty="0">
                <a:solidFill>
                  <a:srgbClr val="000000"/>
                </a:solidFill>
              </a:rPr>
              <a:t> on </a:t>
            </a:r>
            <a:r>
              <a:rPr lang="de-DE" sz="2600" dirty="0" err="1">
                <a:solidFill>
                  <a:srgbClr val="000000"/>
                </a:solidFill>
              </a:rPr>
              <a:t>both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nodes</a:t>
            </a:r>
            <a:endParaRPr lang="de-DE" sz="2600" dirty="0">
              <a:solidFill>
                <a:srgbClr val="000000"/>
              </a:solidFill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5399088" y="4138613"/>
            <a:ext cx="1443037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00675" y="5219700"/>
            <a:ext cx="3959225" cy="1335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200">
                <a:solidFill>
                  <a:srgbClr val="000000"/>
                </a:solidFill>
              </a:rPr>
              <a:t>Specify all directories which needs to be “linked“ from the mounted DRBD device to the correct location.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41FAA03-E2EE-40E9-B2B1-A77D6342AFCD}" type="slidenum">
              <a:rPr lang="de-DE"/>
              <a:pPr/>
              <a:t>23</a:t>
            </a:fld>
            <a:endParaRPr lang="de-DE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740092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Configuration of Heartbeat – Part I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79612" y="2879725"/>
            <a:ext cx="3132138" cy="3240088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b="1" dirty="0">
                <a:solidFill>
                  <a:srgbClr val="000000"/>
                </a:solidFill>
              </a:rPr>
              <a:t>/</a:t>
            </a:r>
            <a:r>
              <a:rPr lang="de-DE" sz="1400" b="1" dirty="0" err="1">
                <a:solidFill>
                  <a:srgbClr val="000000"/>
                </a:solidFill>
              </a:rPr>
              <a:t>etc</a:t>
            </a:r>
            <a:r>
              <a:rPr lang="de-DE" sz="1400" b="1" dirty="0">
                <a:solidFill>
                  <a:srgbClr val="000000"/>
                </a:solidFill>
              </a:rPr>
              <a:t>/</a:t>
            </a:r>
            <a:r>
              <a:rPr lang="de-DE" sz="1400" b="1" dirty="0" err="1">
                <a:solidFill>
                  <a:srgbClr val="000000"/>
                </a:solidFill>
              </a:rPr>
              <a:t>heartbeat</a:t>
            </a:r>
            <a:r>
              <a:rPr lang="de-DE" sz="1400" b="1" dirty="0">
                <a:solidFill>
                  <a:srgbClr val="000000"/>
                </a:solidFill>
              </a:rPr>
              <a:t>/ha.cf: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sz="1400" b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debugfile</a:t>
            </a:r>
            <a:r>
              <a:rPr lang="de-DE" sz="1400" i="1" dirty="0">
                <a:solidFill>
                  <a:srgbClr val="000000"/>
                </a:solidFill>
              </a:rPr>
              <a:t> 	</a:t>
            </a:r>
            <a:r>
              <a:rPr lang="de-DE" sz="1400" i="1" dirty="0" smtClean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var</a:t>
            </a:r>
            <a:r>
              <a:rPr lang="de-DE" sz="1400" i="1" dirty="0">
                <a:solidFill>
                  <a:srgbClr val="000000"/>
                </a:solidFill>
              </a:rPr>
              <a:t>/log/ha-</a:t>
            </a:r>
            <a:r>
              <a:rPr lang="de-DE" sz="1400" i="1" dirty="0" err="1">
                <a:solidFill>
                  <a:srgbClr val="000000"/>
                </a:solidFill>
              </a:rPr>
              <a:t>debug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logfile</a:t>
            </a:r>
            <a:r>
              <a:rPr lang="de-DE" sz="1400" i="1" dirty="0">
                <a:solidFill>
                  <a:srgbClr val="000000"/>
                </a:solidFill>
              </a:rPr>
              <a:t> 		/</a:t>
            </a:r>
            <a:r>
              <a:rPr lang="de-DE" sz="1400" i="1" dirty="0" err="1">
                <a:solidFill>
                  <a:srgbClr val="000000"/>
                </a:solidFill>
              </a:rPr>
              <a:t>var</a:t>
            </a:r>
            <a:r>
              <a:rPr lang="de-DE" sz="1400" i="1" dirty="0">
                <a:solidFill>
                  <a:srgbClr val="000000"/>
                </a:solidFill>
              </a:rPr>
              <a:t>/log/ha-log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Logfacility</a:t>
            </a:r>
            <a:r>
              <a:rPr lang="de-DE" sz="1400" i="1" dirty="0">
                <a:solidFill>
                  <a:srgbClr val="000000"/>
                </a:solidFill>
              </a:rPr>
              <a:t>	</a:t>
            </a:r>
            <a:r>
              <a:rPr lang="de-DE" sz="1400" i="1" dirty="0" smtClean="0">
                <a:solidFill>
                  <a:srgbClr val="000000"/>
                </a:solidFill>
              </a:rPr>
              <a:t>local0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keepalive</a:t>
            </a:r>
            <a:r>
              <a:rPr lang="de-DE" sz="1400" i="1" dirty="0">
                <a:solidFill>
                  <a:srgbClr val="000000"/>
                </a:solidFill>
              </a:rPr>
              <a:t> 	</a:t>
            </a:r>
            <a:r>
              <a:rPr lang="de-DE" sz="1400" i="1" dirty="0" smtClean="0">
                <a:solidFill>
                  <a:srgbClr val="000000"/>
                </a:solidFill>
              </a:rPr>
              <a:t>2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deadtime</a:t>
            </a:r>
            <a:r>
              <a:rPr lang="de-DE" sz="1400" i="1" dirty="0">
                <a:solidFill>
                  <a:srgbClr val="000000"/>
                </a:solidFill>
              </a:rPr>
              <a:t> 	</a:t>
            </a:r>
            <a:r>
              <a:rPr lang="de-DE" sz="1400" i="1" dirty="0" smtClean="0">
                <a:solidFill>
                  <a:srgbClr val="000000"/>
                </a:solidFill>
              </a:rPr>
              <a:t>60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warntime</a:t>
            </a:r>
            <a:r>
              <a:rPr lang="de-DE" sz="1400" i="1" dirty="0">
                <a:solidFill>
                  <a:srgbClr val="000000"/>
                </a:solidFill>
              </a:rPr>
              <a:t> 	</a:t>
            </a:r>
            <a:r>
              <a:rPr lang="de-DE" sz="1400" i="1" dirty="0" smtClean="0">
                <a:solidFill>
                  <a:srgbClr val="000000"/>
                </a:solidFill>
              </a:rPr>
              <a:t>30</a:t>
            </a:r>
            <a:endParaRPr lang="de-DE" sz="1400" i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initdead</a:t>
            </a:r>
            <a:r>
              <a:rPr lang="de-DE" sz="1400" i="1" dirty="0">
                <a:solidFill>
                  <a:srgbClr val="000000"/>
                </a:solidFill>
              </a:rPr>
              <a:t> 		120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udpport</a:t>
            </a:r>
            <a:r>
              <a:rPr lang="de-DE" sz="1400" i="1" dirty="0">
                <a:solidFill>
                  <a:srgbClr val="000000"/>
                </a:solidFill>
              </a:rPr>
              <a:t> 		697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auto_failback</a:t>
            </a:r>
            <a:r>
              <a:rPr lang="de-DE" sz="1400" i="1" dirty="0">
                <a:solidFill>
                  <a:srgbClr val="000000"/>
                </a:solidFill>
              </a:rPr>
              <a:t> 	off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node</a:t>
            </a:r>
            <a:r>
              <a:rPr lang="de-DE" sz="1400" i="1" dirty="0">
                <a:solidFill>
                  <a:srgbClr val="000000"/>
                </a:solidFill>
              </a:rPr>
              <a:t>    		node01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node</a:t>
            </a:r>
            <a:r>
              <a:rPr lang="de-DE" sz="1400" i="1" dirty="0">
                <a:solidFill>
                  <a:srgbClr val="000000"/>
                </a:solidFill>
              </a:rPr>
              <a:t>    		node02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debug</a:t>
            </a:r>
            <a:r>
              <a:rPr lang="de-DE" sz="1400" i="1" dirty="0">
                <a:solidFill>
                  <a:srgbClr val="000000"/>
                </a:solidFill>
              </a:rPr>
              <a:t> 		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39863" y="2160588"/>
            <a:ext cx="7559675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Set correct config parameters on both nodes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300788" y="3562350"/>
            <a:ext cx="3240087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 i="1">
                <a:solidFill>
                  <a:srgbClr val="000000"/>
                </a:solidFill>
              </a:rPr>
              <a:t>Don't fallback when the primary node comes up again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300788" y="5541963"/>
            <a:ext cx="3240087" cy="75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 i="1">
                <a:solidFill>
                  <a:srgbClr val="000000"/>
                </a:solidFill>
              </a:rPr>
              <a:t>Nodes need to be resolvable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779838" y="3959225"/>
            <a:ext cx="2522537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 flipV="1">
            <a:off x="4138613" y="5397500"/>
            <a:ext cx="2163762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A7BEA52-BF93-4165-BC9D-DB66FAB13068}" type="slidenum">
              <a:rPr lang="de-DE"/>
              <a:pPr/>
              <a:t>24</a:t>
            </a:fld>
            <a:endParaRPr lang="de-DE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Configuration of Heartbeat – Part II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39863" y="2160588"/>
            <a:ext cx="7559675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Configure script execution on failover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79613" y="2735263"/>
            <a:ext cx="7559675" cy="104457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400" b="1">
                <a:solidFill>
                  <a:srgbClr val="000000"/>
                </a:solidFill>
              </a:rPr>
              <a:t>/etc/heartbeat/haresources: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1400" b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400" i="1">
                <a:solidFill>
                  <a:srgbClr val="000000"/>
                </a:solidFill>
              </a:rPr>
              <a:t>node01  xxx.xxx.xxx.xxx drbddisk::r0 Filesystem::/dev/drbd0::/drbd::ext3 drbdlinks apache2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319588" y="4319588"/>
            <a:ext cx="1260475" cy="1017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DRBD → Primary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800225" y="4319588"/>
            <a:ext cx="1260475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Primary Node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339975" y="3417888"/>
            <a:ext cx="1588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40088" y="4330700"/>
            <a:ext cx="10795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Virtual IP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3600450" y="3417888"/>
            <a:ext cx="1588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4787900" y="3417888"/>
            <a:ext cx="1588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59450" y="4319588"/>
            <a:ext cx="161925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Mount FS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6119813" y="3417888"/>
            <a:ext cx="1587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8099425" y="3417888"/>
            <a:ext cx="1588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716838" y="4319588"/>
            <a:ext cx="9239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Link dirs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8459788" y="4319588"/>
            <a:ext cx="14398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Start Apache2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8640763" y="3417888"/>
            <a:ext cx="1587" cy="903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439863" y="5661025"/>
            <a:ext cx="7559675" cy="119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Scripts needs to be located under:</a:t>
            </a:r>
          </a:p>
          <a:p>
            <a:pPr marL="8636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/etc/init.d/</a:t>
            </a:r>
          </a:p>
          <a:p>
            <a:pPr marL="8636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/etc/heartbeat/resources.d/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730612E-71E5-4BF7-BBB4-CE6D21BB5A81}" type="slidenum">
              <a:rPr lang="de-DE"/>
              <a:pPr/>
              <a:t>25</a:t>
            </a:fld>
            <a:endParaRPr lang="de-DE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740092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Configuration of Heartbeat – Part III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39863" y="2160588"/>
            <a:ext cx="7559675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Setup encryption and passphrase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016125" y="2771775"/>
            <a:ext cx="3600450" cy="1087438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b="1">
                <a:solidFill>
                  <a:srgbClr val="000000"/>
                </a:solidFill>
              </a:rPr>
              <a:t>/etc/heartbeat/authkeys: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sz="1400" i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>
                <a:solidFill>
                  <a:srgbClr val="000000"/>
                </a:solidFill>
              </a:rPr>
              <a:t>auth 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1400" i="1">
                <a:solidFill>
                  <a:srgbClr val="000000"/>
                </a:solidFill>
              </a:rPr>
              <a:t>1 sha1 your_super_secure_password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sz="1400" i="1">
              <a:solidFill>
                <a:srgbClr val="00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9813" y="3060700"/>
            <a:ext cx="2879725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>
                <a:solidFill>
                  <a:srgbClr val="000000"/>
                </a:solidFill>
              </a:rPr>
              <a:t>File needs to have perms 600!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19250" y="4535488"/>
            <a:ext cx="4140200" cy="156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>
                <a:solidFill>
                  <a:srgbClr val="000000"/>
                </a:solidFill>
              </a:rPr>
              <a:t>Supported encryption</a:t>
            </a:r>
          </a:p>
          <a:p>
            <a:pPr marL="8636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>
                <a:solidFill>
                  <a:srgbClr val="000000"/>
                </a:solidFill>
              </a:rPr>
              <a:t>md5</a:t>
            </a:r>
          </a:p>
          <a:p>
            <a:pPr marL="8636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>
                <a:solidFill>
                  <a:srgbClr val="000000"/>
                </a:solidFill>
              </a:rPr>
              <a:t>sha1</a:t>
            </a:r>
          </a:p>
          <a:p>
            <a:pPr marL="8636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>
                <a:solidFill>
                  <a:srgbClr val="000000"/>
                </a:solidFill>
              </a:rPr>
              <a:t>crc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119813" y="5591175"/>
            <a:ext cx="2879725" cy="132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>
                <a:solidFill>
                  <a:srgbClr val="000000"/>
                </a:solidFill>
              </a:rPr>
              <a:t>Not really an encryption. Just packet  corruption prevention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 flipV="1">
            <a:off x="3238500" y="5938838"/>
            <a:ext cx="288290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 flipV="1">
            <a:off x="4318000" y="3057525"/>
            <a:ext cx="1803400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9112DA8-E185-428E-B6C5-ED086345B96F}" type="slidenum">
              <a:rPr lang="de-DE"/>
              <a:pPr/>
              <a:t>26</a:t>
            </a:fld>
            <a:endParaRPr lang="de-DE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079500" y="954088"/>
            <a:ext cx="5580063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Final Steps..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39863" y="2160588"/>
            <a:ext cx="7559675" cy="267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Disable startup scripts for daemons started by Heartbeat!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Reboot both servers to see if all services will be started on the next reboot 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Test failover to see if all works as aspected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83AF96D-8702-4D22-9000-8D660AC9EFD2}" type="slidenum">
              <a:rPr lang="de-DE"/>
              <a:pPr/>
              <a:t>27</a:t>
            </a:fld>
            <a:endParaRPr lang="de-DE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619250" y="3225800"/>
            <a:ext cx="7019925" cy="150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Clustering in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production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What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is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known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to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work</a:t>
            </a:r>
            <a:endParaRPr lang="de-DE" sz="2800" i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655ADC7-8314-4D1D-AF7C-69F5AB2A1984}" type="slidenum">
              <a:rPr lang="de-DE"/>
              <a:pPr/>
              <a:t>28</a:t>
            </a:fld>
            <a:endParaRPr lang="de-DE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439863" y="1619250"/>
            <a:ext cx="7559675" cy="428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Mail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</a:t>
            </a:r>
            <a:r>
              <a:rPr lang="de-DE" sz="2200" dirty="0" err="1" smtClean="0">
                <a:solidFill>
                  <a:srgbClr val="000000"/>
                </a:solidFill>
              </a:rPr>
              <a:t>Ubuntu,Qmail,Vpopmail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endParaRPr lang="de-DE" sz="2200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Webserver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</a:t>
            </a:r>
            <a:r>
              <a:rPr lang="de-DE" sz="2200" dirty="0" err="1" smtClean="0">
                <a:solidFill>
                  <a:srgbClr val="000000"/>
                </a:solidFill>
              </a:rPr>
              <a:t>Ubuntu</a:t>
            </a:r>
            <a:r>
              <a:rPr lang="de-DE" sz="2200" dirty="0">
                <a:solidFill>
                  <a:srgbClr val="000000"/>
                </a:solidFill>
              </a:rPr>
              <a:t>, Apache HTTPD 1.3.x / 2.0.x/ 2.2.x 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Database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	</a:t>
            </a:r>
            <a:r>
              <a:rPr lang="de-DE" sz="2600" dirty="0" err="1" smtClean="0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, </a:t>
            </a:r>
            <a:r>
              <a:rPr lang="de-DE" sz="2600" dirty="0" err="1">
                <a:solidFill>
                  <a:srgbClr val="000000"/>
                </a:solidFill>
              </a:rPr>
              <a:t>MySQL</a:t>
            </a:r>
            <a:r>
              <a:rPr lang="de-DE" sz="2600" dirty="0">
                <a:solidFill>
                  <a:srgbClr val="000000"/>
                </a:solidFill>
              </a:rPr>
              <a:t> 4.1 / 5.0 / 5.1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Radius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	</a:t>
            </a:r>
            <a:r>
              <a:rPr lang="de-DE" sz="2600" dirty="0" err="1" smtClean="0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, </a:t>
            </a:r>
            <a:r>
              <a:rPr lang="de-DE" sz="2600" dirty="0" err="1">
                <a:solidFill>
                  <a:srgbClr val="000000"/>
                </a:solidFill>
              </a:rPr>
              <a:t>Freeradius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	......</a:t>
            </a:r>
            <a:endParaRPr lang="de-DE" sz="2600" dirty="0">
              <a:solidFill>
                <a:srgbClr val="000000"/>
              </a:solidFill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What services are known to work ?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40088" y="6018213"/>
            <a:ext cx="6840537" cy="100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..... and thousands of happy customers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FB3FA5-A825-4351-9D73-AB62363A3683}" type="slidenum">
              <a:rPr lang="de-DE"/>
              <a:pPr/>
              <a:t>29</a:t>
            </a:fld>
            <a:endParaRPr lang="de-DE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439863" y="1619250"/>
            <a:ext cx="7559675" cy="4402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Set the heartbeat and DRBD utils/modules to “hold“ in package-management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Disable Heartbeat on the Slave-Node while performing upgrades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Use dedicated NIC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Use decent NIC (like intel)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Use gigabit ethernet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Best Practices – Part 1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0B7826A-B9E7-46F0-BB8C-9A08BC1C33DF}" type="slidenum">
              <a:rPr lang="de-DE"/>
              <a:pPr/>
              <a:t>3</a:t>
            </a:fld>
            <a:endParaRPr lang="de-DE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8299450" cy="89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>
                <a:solidFill>
                  <a:srgbClr val="000000"/>
                </a:solidFill>
              </a:rPr>
              <a:t>The question should be: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>
                <a:solidFill>
                  <a:srgbClr val="000000"/>
                </a:solidFill>
              </a:rPr>
              <a:t>“Why should you </a:t>
            </a:r>
            <a:r>
              <a:rPr lang="de-DE" sz="2800" u="sng">
                <a:solidFill>
                  <a:srgbClr val="000000"/>
                </a:solidFill>
              </a:rPr>
              <a:t>not</a:t>
            </a:r>
            <a:r>
              <a:rPr lang="de-DE" sz="2800">
                <a:solidFill>
                  <a:srgbClr val="000000"/>
                </a:solidFill>
              </a:rPr>
              <a:t> use Linux-HA?“.. </a:t>
            </a:r>
            <a:r>
              <a:rPr lang="de-DE" sz="2800" b="1">
                <a:solidFill>
                  <a:srgbClr val="000000"/>
                </a:solidFill>
              </a:rPr>
              <a:t>ENOCLUE!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79613" y="2374900"/>
            <a:ext cx="6480175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600">
                <a:solidFill>
                  <a:srgbClr val="000000"/>
                </a:solidFill>
              </a:rPr>
              <a:t>It's flexible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600">
                <a:solidFill>
                  <a:srgbClr val="000000"/>
                </a:solidFill>
              </a:rPr>
              <a:t>It's opensource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600">
                <a:solidFill>
                  <a:srgbClr val="000000"/>
                </a:solidFill>
              </a:rPr>
              <a:t>It has a very active community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600">
                <a:solidFill>
                  <a:srgbClr val="000000"/>
                </a:solidFill>
              </a:rPr>
              <a:t>It's known to work for high-volume servers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600">
                <a:solidFill>
                  <a:srgbClr val="000000"/>
                </a:solidFill>
              </a:rPr>
              <a:t>It's just freakin' cool!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66E8424-8FE3-4C26-9113-4DB9E85A886D}" type="slidenum">
              <a:rPr lang="de-DE"/>
              <a:pPr/>
              <a:t>30</a:t>
            </a:fld>
            <a:endParaRPr lang="de-DE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439863" y="1619250"/>
            <a:ext cx="7559675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Use different UDP Ports (for heartbeats) per Linux-HA Cluster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Test failover before putting the Cluster in production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Keep the Heartbeat and DRBD config files in-sync 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Use „just“ an crossover-cable to connect the nodes if possible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Best Practices – Part 2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219460E-47F2-4268-B8CA-AC272BE6A2A8}" type="slidenum">
              <a:rPr lang="de-DE"/>
              <a:pPr/>
              <a:t>31</a:t>
            </a:fld>
            <a:endParaRPr lang="de-DE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619250" y="2832100"/>
            <a:ext cx="7019925" cy="189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Known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problems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What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problems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often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show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up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and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how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to</a:t>
            </a:r>
            <a:r>
              <a:rPr lang="de-DE" sz="2800" i="1" dirty="0">
                <a:solidFill>
                  <a:srgbClr val="000000"/>
                </a:solidFill>
              </a:rPr>
              <a:t> fix </a:t>
            </a:r>
            <a:r>
              <a:rPr lang="de-DE" sz="2800" i="1" dirty="0" err="1">
                <a:solidFill>
                  <a:srgbClr val="000000"/>
                </a:solidFill>
              </a:rPr>
              <a:t>them</a:t>
            </a:r>
            <a:endParaRPr lang="de-DE" sz="2800" i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D42B0B7-6A17-4977-A440-78D9B287DE70}" type="slidenum">
              <a:rPr lang="de-DE"/>
              <a:pPr/>
              <a:t>32</a:t>
            </a:fld>
            <a:endParaRPr lang="de-DE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439863" y="1619250"/>
            <a:ext cx="7559675" cy="372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Split brain scenario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Crappy throughput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Version mismatch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Kernel panic on both nodes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UID/GID not match on both Nodes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DRBD – Part I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0B8CE6B-292F-4338-8C22-C4533FEF96AF}" type="slidenum">
              <a:rPr lang="de-DE"/>
              <a:pPr/>
              <a:t>33</a:t>
            </a:fld>
            <a:endParaRPr lang="de-DE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439863" y="1619250"/>
            <a:ext cx="7559675" cy="230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Split brain scenario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Heartbeats get dropped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i="1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Nodes not „see“ each other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Heartbeat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81CD03A-21CF-49BA-A280-7509D8D35B04}" type="slidenum">
              <a:rPr lang="de-DE"/>
              <a:pPr/>
              <a:t>34</a:t>
            </a:fld>
            <a:endParaRPr lang="de-DE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439863" y="1754188"/>
            <a:ext cx="7559675" cy="382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Linux-HA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  <a:hlinkClick r:id="rId3"/>
              </a:rPr>
              <a:t>	http</a:t>
            </a:r>
            <a:r>
              <a:rPr lang="de-DE" sz="1600" i="1" dirty="0">
                <a:solidFill>
                  <a:srgbClr val="000000"/>
                </a:solidFill>
                <a:hlinkClick r:id="rId3"/>
              </a:rPr>
              <a:t>://www.linux-ha.org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1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DRBD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1600" i="1" dirty="0" smtClean="0">
                <a:solidFill>
                  <a:srgbClr val="000000"/>
                </a:solidFill>
                <a:hlinkClick r:id="rId4"/>
              </a:rPr>
              <a:t>	http</a:t>
            </a:r>
            <a:r>
              <a:rPr lang="de-DE" sz="1600" i="1" dirty="0">
                <a:solidFill>
                  <a:srgbClr val="000000"/>
                </a:solidFill>
                <a:hlinkClick r:id="rId4"/>
              </a:rPr>
              <a:t>://www.drbd.org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 smtClean="0">
                <a:solidFill>
                  <a:srgbClr val="000000"/>
                </a:solidFill>
              </a:rPr>
              <a:t>DRBDLinks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  <a:hlinkClick r:id="rId5"/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de-DE" sz="1600" i="1" dirty="0">
                <a:solidFill>
                  <a:srgbClr val="000000"/>
                </a:solidFill>
                <a:hlinkClick r:id="rId5"/>
              </a:rPr>
              <a:t>://www.tummy.com/Community/software/drbdlinks/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DRBD </a:t>
            </a:r>
            <a:r>
              <a:rPr lang="de-DE" sz="2600" dirty="0" err="1">
                <a:solidFill>
                  <a:srgbClr val="000000"/>
                </a:solidFill>
              </a:rPr>
              <a:t>and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MySQL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  <a:hlinkClick r:id="rId6"/>
              </a:rPr>
              <a:t>	</a:t>
            </a:r>
            <a:r>
              <a:rPr lang="de-DE" sz="1600" i="1" dirty="0" smtClean="0">
                <a:solidFill>
                  <a:srgbClr val="000000"/>
                </a:solidFill>
                <a:hlinkClick r:id="rId6"/>
              </a:rPr>
              <a:t>http</a:t>
            </a:r>
            <a:r>
              <a:rPr lang="de-DE" sz="1600" i="1" dirty="0">
                <a:solidFill>
                  <a:srgbClr val="000000"/>
                </a:solidFill>
                <a:hlinkClick r:id="rId6"/>
              </a:rPr>
              <a:t>://dev.mysql.com/doc/refman/5.1/en/faqs-mysql-drbd-heartbeat.html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i="1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Useful resources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2F68926-6A15-4745-8F05-FBA999F0D51D}" type="slidenum">
              <a:rPr lang="de-DE"/>
              <a:pPr/>
              <a:t>35</a:t>
            </a:fld>
            <a:endParaRPr lang="de-DE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240088" y="3422650"/>
            <a:ext cx="3600450" cy="71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Questions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?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6BCF6E8-4D85-42EF-BE45-39493A5E6213}" type="slidenum">
              <a:rPr lang="de-DE"/>
              <a:pPr/>
              <a:t>36</a:t>
            </a:fld>
            <a:endParaRPr lang="de-DE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79500" y="3422650"/>
            <a:ext cx="8280400" cy="71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your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attention</a:t>
            </a:r>
            <a:r>
              <a:rPr lang="de-DE" sz="4400" b="1" dirty="0">
                <a:solidFill>
                  <a:srgbClr val="000000"/>
                </a:solidFill>
              </a:rPr>
              <a:t>!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509C69-05BF-47CD-A9E5-7334C2CCFB0E}" type="slidenum">
              <a:rPr lang="de-DE"/>
              <a:pPr/>
              <a:t>4</a:t>
            </a:fld>
            <a:endParaRPr lang="de-DE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079500" y="3422650"/>
            <a:ext cx="7920038" cy="133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Components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building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Cluster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8DB12C7-2EDA-4E00-BC3C-51525175C7A6}" type="slidenum">
              <a:rPr lang="de-DE"/>
              <a:pPr/>
              <a:t>5</a:t>
            </a:fld>
            <a:endParaRPr lang="de-DE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260475" y="2339975"/>
            <a:ext cx="3060700" cy="119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600">
                <a:solidFill>
                  <a:srgbClr val="000000"/>
                </a:solidFill>
              </a:rPr>
              <a:t>Heartbeat*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600">
                <a:solidFill>
                  <a:srgbClr val="000000"/>
                </a:solidFill>
              </a:rPr>
              <a:t>DRBD**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8120063" cy="87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>
                <a:solidFill>
                  <a:srgbClr val="000000"/>
                </a:solidFill>
              </a:rPr>
              <a:t>The Linux-HA Cluster uses two base components that make up the Cluster..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80063" y="6119813"/>
            <a:ext cx="3600450" cy="71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>
                <a:solidFill>
                  <a:srgbClr val="000000"/>
                </a:solidFill>
              </a:rPr>
              <a:t>*  - </a:t>
            </a:r>
            <a:r>
              <a:rPr lang="de-DE" sz="2200">
                <a:solidFill>
                  <a:srgbClr val="000000"/>
                </a:solidFill>
                <a:hlinkClick r:id="rId4"/>
              </a:rPr>
              <a:t>http://www.linux-ha.org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de-DE" sz="2200">
                <a:solidFill>
                  <a:srgbClr val="000000"/>
                </a:solidFill>
              </a:rPr>
              <a:t>**-  </a:t>
            </a:r>
            <a:r>
              <a:rPr lang="de-DE" sz="2200">
                <a:solidFill>
                  <a:srgbClr val="000000"/>
                </a:solidFill>
                <a:hlinkClick r:id="rId5"/>
              </a:rPr>
              <a:t>http://www.drbd.org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32534A3-5C51-4B5D-B274-4BC3002BB70A}" type="slidenum">
              <a:rPr lang="de-DE"/>
              <a:pPr/>
              <a:t>6</a:t>
            </a:fld>
            <a:endParaRPr lang="de-DE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913063"/>
            <a:ext cx="8099425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Putting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stuff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together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 Apache HTTPD Cluster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The </a:t>
            </a:r>
            <a:r>
              <a:rPr lang="de-DE" sz="2800" i="1" dirty="0" err="1">
                <a:solidFill>
                  <a:srgbClr val="000000"/>
                </a:solidFill>
              </a:rPr>
              <a:t>magic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glue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A44F752-0B81-47E2-B96A-21243C326EE2}" type="slidenum">
              <a:rPr lang="de-DE"/>
              <a:pPr/>
              <a:t>7</a:t>
            </a:fld>
            <a:endParaRPr lang="de-DE"/>
          </a:p>
        </p:txBody>
      </p:sp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5732463" y="2016125"/>
            <a:ext cx="3587750" cy="2879725"/>
          </a:xfrm>
          <a:prstGeom prst="roundRect">
            <a:avLst>
              <a:gd name="adj" fmla="val 51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876925" y="2089150"/>
            <a:ext cx="1592279" cy="360363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Webserver02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7821613" y="3313113"/>
            <a:ext cx="1260475" cy="360362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129338" y="2555875"/>
            <a:ext cx="900112" cy="360363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4988" y="4306888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785100" y="2160588"/>
            <a:ext cx="1428750" cy="2519362"/>
          </a:xfrm>
          <a:prstGeom prst="roundRect">
            <a:avLst>
              <a:gd name="adj" fmla="val 111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7593013" y="2484438"/>
            <a:ext cx="1476375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Heartbeat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593013" y="3060700"/>
            <a:ext cx="1487487" cy="360363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DRBD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176963" y="3073400"/>
            <a:ext cx="828675" cy="360363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189663" y="248443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7016750" y="2592388"/>
            <a:ext cx="542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053263" y="2736850"/>
            <a:ext cx="5397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016750" y="3168650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053263" y="3313113"/>
            <a:ext cx="539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80038" y="5148263"/>
            <a:ext cx="9001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Slave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20725" y="900113"/>
            <a:ext cx="8640763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3200">
                <a:solidFill>
                  <a:srgbClr val="000000"/>
                </a:solidFill>
              </a:rPr>
              <a:t>Brief overview of how the whole Cluster works</a:t>
            </a: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614738" y="5148263"/>
            <a:ext cx="9001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Master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755650" y="2016125"/>
            <a:ext cx="3587750" cy="2879725"/>
          </a:xfrm>
          <a:prstGeom prst="roundRect">
            <a:avLst>
              <a:gd name="adj" fmla="val 51"/>
            </a:avLst>
          </a:prstGeom>
          <a:solidFill>
            <a:srgbClr val="FFFF66">
              <a:alpha val="50000"/>
            </a:srgbClr>
          </a:solidFill>
          <a:ln w="36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2611420" y="2087563"/>
            <a:ext cx="1589105" cy="360362"/>
          </a:xfrm>
          <a:prstGeom prst="roundRect">
            <a:avLst>
              <a:gd name="adj" fmla="val 440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 dirty="0">
                <a:solidFill>
                  <a:srgbClr val="000000"/>
                </a:solidFill>
              </a:rPr>
              <a:t>Webserver01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996950" y="3311525"/>
            <a:ext cx="1260475" cy="360363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3048000" y="2555875"/>
            <a:ext cx="900113" cy="360363"/>
          </a:xfrm>
          <a:prstGeom prst="roundRect">
            <a:avLst>
              <a:gd name="adj" fmla="val 44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5238" y="4305300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863600" y="2160588"/>
            <a:ext cx="1428750" cy="2519362"/>
          </a:xfrm>
          <a:prstGeom prst="roundRect">
            <a:avLst>
              <a:gd name="adj" fmla="val 111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1008063" y="2484438"/>
            <a:ext cx="1476375" cy="360362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Heartbeat</a:t>
            </a: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995363" y="3060700"/>
            <a:ext cx="1487487" cy="360363"/>
          </a:xfrm>
          <a:prstGeom prst="roundRect">
            <a:avLst>
              <a:gd name="adj" fmla="val 440"/>
            </a:avLst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de-DE">
                <a:solidFill>
                  <a:srgbClr val="000000"/>
                </a:solidFill>
              </a:rPr>
              <a:t>DRBD</a:t>
            </a:r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1008063" y="3600450"/>
            <a:ext cx="1474787" cy="898525"/>
            <a:chOff x="635" y="2268"/>
            <a:chExt cx="929" cy="566"/>
          </a:xfrm>
        </p:grpSpPr>
        <p:sp>
          <p:nvSpPr>
            <p:cNvPr id="9244" name="AutoShape 28"/>
            <p:cNvSpPr>
              <a:spLocks noChangeArrowheads="1"/>
            </p:cNvSpPr>
            <p:nvPr/>
          </p:nvSpPr>
          <p:spPr bwMode="auto">
            <a:xfrm>
              <a:off x="635" y="2268"/>
              <a:ext cx="930" cy="227"/>
            </a:xfrm>
            <a:prstGeom prst="roundRect">
              <a:avLst>
                <a:gd name="adj" fmla="val 440"/>
              </a:avLst>
            </a:prstGeom>
            <a:solidFill>
              <a:srgbClr val="99CCFF">
                <a:alpha val="9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 anchor="ctr" anchorCtr="1"/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de-DE" dirty="0">
                  <a:solidFill>
                    <a:srgbClr val="000000"/>
                  </a:solidFill>
                </a:rPr>
                <a:t>Services</a:t>
              </a:r>
            </a:p>
          </p:txBody>
        </p:sp>
        <p:sp>
          <p:nvSpPr>
            <p:cNvPr id="9245" name="AutoShape 29"/>
            <p:cNvSpPr>
              <a:spLocks noChangeArrowheads="1"/>
            </p:cNvSpPr>
            <p:nvPr/>
          </p:nvSpPr>
          <p:spPr bwMode="auto">
            <a:xfrm>
              <a:off x="635" y="2608"/>
              <a:ext cx="930" cy="227"/>
            </a:xfrm>
            <a:prstGeom prst="roundRect">
              <a:avLst>
                <a:gd name="adj" fmla="val 440"/>
              </a:avLst>
            </a:prstGeom>
            <a:solidFill>
              <a:srgbClr val="99CCFF">
                <a:alpha val="9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 anchor="ctr" anchorCtr="1"/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de-DE" dirty="0">
                  <a:solidFill>
                    <a:srgbClr val="000000"/>
                  </a:solidFill>
                </a:rPr>
                <a:t>Virtual-IP</a:t>
              </a:r>
            </a:p>
          </p:txBody>
        </p:sp>
      </p:grpSp>
      <p:sp>
        <p:nvSpPr>
          <p:cNvPr id="9246" name="AutoShape 30"/>
          <p:cNvSpPr>
            <a:spLocks noChangeArrowheads="1"/>
          </p:cNvSpPr>
          <p:nvPr/>
        </p:nvSpPr>
        <p:spPr bwMode="auto">
          <a:xfrm>
            <a:off x="3071813" y="3073400"/>
            <a:ext cx="828675" cy="360363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3060700" y="2484438"/>
            <a:ext cx="828675" cy="360362"/>
          </a:xfrm>
          <a:prstGeom prst="roundRect">
            <a:avLst>
              <a:gd name="adj" fmla="val 440"/>
            </a:avLst>
          </a:prstGeom>
          <a:solidFill>
            <a:srgbClr val="579D1C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NIC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2519363" y="2592388"/>
            <a:ext cx="539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>
            <a:off x="2482850" y="2735263"/>
            <a:ext cx="542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2519363" y="3168650"/>
            <a:ext cx="5397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2482850" y="3311525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3959225" y="2555875"/>
            <a:ext cx="2160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3959225" y="3168650"/>
            <a:ext cx="2160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H="1">
            <a:off x="3957638" y="2735263"/>
            <a:ext cx="21637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3957638" y="3311525"/>
            <a:ext cx="21637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4679950" y="3060700"/>
            <a:ext cx="720725" cy="360363"/>
          </a:xfrm>
          <a:prstGeom prst="roundRect">
            <a:avLst>
              <a:gd name="adj" fmla="val 44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>
            <a:off x="4679950" y="2484438"/>
            <a:ext cx="720725" cy="360362"/>
          </a:xfrm>
          <a:prstGeom prst="roundRect">
            <a:avLst>
              <a:gd name="adj" fmla="val 44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 anchor="ctr" anchorCtr="1"/>
          <a:lstStyle/>
          <a:p>
            <a:pPr algn="ctr"/>
            <a:r>
              <a:rPr lang="de-DE">
                <a:solidFill>
                  <a:srgbClr val="000000"/>
                </a:solidFill>
              </a:rPr>
              <a:t>HA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7083425" y="5759450"/>
            <a:ext cx="2636838" cy="71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83808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4400">
                <a:solidFill>
                  <a:srgbClr val="000000"/>
                </a:solidFill>
              </a:rPr>
              <a:t>Failover!!!</a:t>
            </a:r>
          </a:p>
        </p:txBody>
      </p:sp>
      <p:pic>
        <p:nvPicPr>
          <p:cNvPr id="9259" name="Picture 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32288" y="6097588"/>
            <a:ext cx="1428750" cy="74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60" name="Freeform 44"/>
          <p:cNvSpPr>
            <a:spLocks/>
          </p:cNvSpPr>
          <p:nvPr/>
        </p:nvSpPr>
        <p:spPr bwMode="auto">
          <a:xfrm>
            <a:off x="2484438" y="4572000"/>
            <a:ext cx="1800225" cy="1800225"/>
          </a:xfrm>
          <a:custGeom>
            <a:avLst/>
            <a:gdLst/>
            <a:ahLst/>
            <a:cxnLst>
              <a:cxn ang="0">
                <a:pos x="5000" y="5000"/>
              </a:cxn>
              <a:cxn ang="0">
                <a:pos x="0" y="0"/>
              </a:cxn>
            </a:cxnLst>
            <a:rect l="0" t="0" r="r" b="b"/>
            <a:pathLst>
              <a:path w="5001" h="5001">
                <a:moveTo>
                  <a:pt x="5000" y="500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61" name="Freeform 45"/>
          <p:cNvSpPr>
            <a:spLocks/>
          </p:cNvSpPr>
          <p:nvPr/>
        </p:nvSpPr>
        <p:spPr bwMode="auto">
          <a:xfrm>
            <a:off x="5832475" y="4572000"/>
            <a:ext cx="1800225" cy="1800225"/>
          </a:xfrm>
          <a:custGeom>
            <a:avLst/>
            <a:gdLst/>
            <a:ahLst/>
            <a:cxnLst>
              <a:cxn ang="0">
                <a:pos x="0" y="5000"/>
              </a:cxn>
              <a:cxn ang="0">
                <a:pos x="5000" y="0"/>
              </a:cxn>
            </a:cxnLst>
            <a:rect l="0" t="0" r="r" b="b"/>
            <a:pathLst>
              <a:path w="5001" h="5001">
                <a:moveTo>
                  <a:pt x="0" y="5000"/>
                </a:moveTo>
                <a:lnTo>
                  <a:pt x="50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4679950" y="6911975"/>
            <a:ext cx="7762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>
                <a:solidFill>
                  <a:srgbClr val="000000"/>
                </a:solidFill>
              </a:rPr>
              <a:t>Users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1" dur="2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43 0.00232 L 0.65549 0.0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 animBg="1"/>
      <p:bldP spid="92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B7C946C-E2B6-4F73-92B3-8D80FD1C9929}" type="slidenum">
              <a:rPr lang="de-DE"/>
              <a:pPr/>
              <a:t>8</a:t>
            </a:fld>
            <a:endParaRPr lang="de-DE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473200" y="3225800"/>
            <a:ext cx="7132638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DRBD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a.k.a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network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raid1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Mirror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your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data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across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the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network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CC343E3-0AB3-4D16-9A71-66601C724F71}" type="slidenum">
              <a:rPr lang="de-DE"/>
              <a:pPr/>
              <a:t>9</a:t>
            </a:fld>
            <a:endParaRPr lang="de-DE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Synchronous and asynchronous replication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Works at the block level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Many Distributions ship with pre-build DRBD modules / utils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Works with every filesystem on-top while in Master / Slave-Cluster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Master / Slave Cluster and Master / Master-Cluster possible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Benefits when using DRBD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PresentationFormat>Benutzerdefiniert</PresentationFormat>
  <Paragraphs>417</Paragraphs>
  <Slides>36</Slides>
  <Notes>36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Norman</cp:lastModifiedBy>
  <cp:revision>185</cp:revision>
  <cp:lastPrinted>1601-01-01T00:00:00Z</cp:lastPrinted>
  <dcterms:created xsi:type="dcterms:W3CDTF">2009-02-10T07:58:12Z</dcterms:created>
  <dcterms:modified xsi:type="dcterms:W3CDTF">2009-03-22T18:50:20Z</dcterms:modified>
</cp:coreProperties>
</file>