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71" r:id="rId2"/>
  </p:sldMasterIdLst>
  <p:notesMasterIdLst>
    <p:notesMasterId r:id="rId30"/>
  </p:notesMasterIdLst>
  <p:handoutMasterIdLst>
    <p:handoutMasterId r:id="rId31"/>
  </p:handoutMasterIdLst>
  <p:sldIdLst>
    <p:sldId id="273" r:id="rId3"/>
    <p:sldId id="288" r:id="rId4"/>
    <p:sldId id="317" r:id="rId5"/>
    <p:sldId id="328" r:id="rId6"/>
    <p:sldId id="294" r:id="rId7"/>
    <p:sldId id="305" r:id="rId8"/>
    <p:sldId id="314" r:id="rId9"/>
    <p:sldId id="330" r:id="rId10"/>
    <p:sldId id="329" r:id="rId11"/>
    <p:sldId id="320" r:id="rId12"/>
    <p:sldId id="344" r:id="rId13"/>
    <p:sldId id="340" r:id="rId14"/>
    <p:sldId id="339" r:id="rId15"/>
    <p:sldId id="341" r:id="rId16"/>
    <p:sldId id="335" r:id="rId17"/>
    <p:sldId id="336" r:id="rId18"/>
    <p:sldId id="337" r:id="rId19"/>
    <p:sldId id="338" r:id="rId20"/>
    <p:sldId id="332" r:id="rId21"/>
    <p:sldId id="333" r:id="rId22"/>
    <p:sldId id="327" r:id="rId23"/>
    <p:sldId id="334" r:id="rId24"/>
    <p:sldId id="343" r:id="rId25"/>
    <p:sldId id="342" r:id="rId26"/>
    <p:sldId id="345" r:id="rId27"/>
    <p:sldId id="321" r:id="rId28"/>
    <p:sldId id="326" r:id="rId29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ヒラギノ角ゴ Pro W3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32F528"/>
    <a:srgbClr val="44697D"/>
    <a:srgbClr val="69BE28"/>
    <a:srgbClr val="E17000"/>
    <a:srgbClr val="1E1E1E"/>
    <a:srgbClr val="C3C3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97" autoAdjust="0"/>
    <p:restoredTop sz="97492" autoAdjust="0"/>
  </p:normalViewPr>
  <p:slideViewPr>
    <p:cSldViewPr snapToObjects="1" showGuides="1">
      <p:cViewPr varScale="1">
        <p:scale>
          <a:sx n="105" d="100"/>
          <a:sy n="105" d="100"/>
        </p:scale>
        <p:origin x="-1568" y="-104"/>
      </p:cViewPr>
      <p:guideLst>
        <p:guide orient="horz" pos="2160"/>
        <p:guide pos="1815"/>
      </p:guideLst>
    </p:cSldViewPr>
  </p:slideViewPr>
  <p:outlineViewPr>
    <p:cViewPr>
      <p:scale>
        <a:sx n="33" d="100"/>
        <a:sy n="33" d="100"/>
      </p:scale>
      <p:origin x="0" y="1388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5" d="100"/>
        <a:sy n="14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notesMaster" Target="notesMasters/notesMaster1.xml"/><Relationship Id="rId31" Type="http://schemas.openxmlformats.org/officeDocument/2006/relationships/handoutMaster" Target="handoutMasters/handoutMaster1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DD81165-85A7-0E44-B016-EA4C0EAD8F21}" type="datetime1">
              <a:rPr lang="en-US"/>
              <a:pPr>
                <a:defRPr/>
              </a:pPr>
              <a:t>06/11/2012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1ACFB0-C086-1C46-9148-0A44A70DB4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982819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E9A6F32-65BE-CC43-819C-4DE6A222013B}" type="datetime1">
              <a:rPr lang="en-US"/>
              <a:pPr>
                <a:defRPr/>
              </a:pPr>
              <a:t>06/11/2012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1374085-3E80-6E4B-8D15-AE111E3F12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8074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/>
        <a:cs typeface="Arial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/>
        <a:cs typeface="Arial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/>
        <a:cs typeface="Arial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/>
        <a:cs typeface="Arial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Arial"/>
        <a:cs typeface="Arial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This is</a:t>
            </a:r>
            <a:r>
              <a:rPr lang="en-GB" baseline="0" dirty="0" smtClean="0"/>
              <a:t> my background: key point until 2012 I was working on my own things inside a large organisation; now I am FTE on Hadoop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71089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I'm</a:t>
            </a:r>
            <a:r>
              <a:rPr lang="en-US" baseline="0" dirty="0" smtClean="0"/>
              <a:t> proposing people write books for the benefit of the project, not the fame and money with comes with writing a book, Anyone else who has written a book will know precisely why I'm doing that.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4250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We do have this for the Apache Incubator</a:t>
            </a:r>
            <a:r>
              <a:rPr lang="en-GB" baseline="0" dirty="0" smtClean="0"/>
              <a:t> -but they are projects above and alongside the existing codebase. I'm wondering here how to get medium-sized bits of work done in a way that is timely, not wasted.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2439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There's no easy</a:t>
            </a:r>
            <a:r>
              <a:rPr lang="en-GB" baseline="0" dirty="0" smtClean="0"/>
              <a:t> answers here, but here are some things I think could be good</a:t>
            </a:r>
          </a:p>
          <a:p>
            <a:endParaRPr lang="en-GB" baseline="0" dirty="0" smtClean="0"/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Git workflow support. Stops people having to resubmit patches all the time; git pull can be used to grab and apply a patch.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err="1" smtClean="0"/>
              <a:t>Gerrit</a:t>
            </a:r>
            <a:r>
              <a:rPr lang="en-GB" baseline="0" dirty="0" smtClean="0"/>
              <a:t> code review -makes reviewing much, much easier. </a:t>
            </a:r>
          </a:p>
          <a:p>
            <a:pPr marL="228600" indent="-228600">
              <a:buFont typeface="+mj-lt"/>
              <a:buAutoNum type="arabicPeriod"/>
            </a:pPr>
            <a:r>
              <a:rPr lang="en-GB" dirty="0" smtClean="0"/>
              <a:t>We</a:t>
            </a:r>
            <a:r>
              <a:rPr lang="en-GB" baseline="0" dirty="0" smtClean="0"/>
              <a:t> have HUG events -but they tend to not normally delve into the codebase. I'm proposing doing exactly that -in regions other than just the Bay Area. I will back this up by offering to host an all day one at a bar/café near me in Bristol if enough people are interested., I'm also advocating university involvement so that they get more of an idea of Hadoop internals.</a:t>
            </a:r>
          </a:p>
          <a:p>
            <a:pPr marL="228600" indent="-228600">
              <a:buFont typeface="+mj-lt"/>
              <a:buAutoNum type="arabicPeriod"/>
            </a:pPr>
            <a:r>
              <a:rPr lang="en-GB" baseline="0" dirty="0" smtClean="0"/>
              <a:t>For those of outside the Bay Area, remote events are good. We've had some good </a:t>
            </a:r>
            <a:r>
              <a:rPr lang="en-GB" baseline="0" dirty="0" err="1" smtClean="0"/>
              <a:t>webex'd</a:t>
            </a:r>
            <a:r>
              <a:rPr lang="en-GB" baseline="0" dirty="0" smtClean="0"/>
              <a:t> events recently (e.g. the YARN one), but could do with more.  I'd like to see something more interactive, and think we could/should try with an online only </a:t>
            </a:r>
            <a:r>
              <a:rPr lang="en-GB" baseline="0" dirty="0" err="1" smtClean="0"/>
              <a:t>google</a:t>
            </a:r>
            <a:r>
              <a:rPr lang="en-GB" baseline="0" dirty="0" smtClean="0"/>
              <a:t>+ hangout coding event, possibly using a shared IDE.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4197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174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0817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There's a </a:t>
            </a:r>
            <a:r>
              <a:rPr lang="en-GB" dirty="0" err="1" smtClean="0"/>
              <a:t>CoI</a:t>
            </a:r>
            <a:r>
              <a:rPr lang="en-GB" dirty="0" smtClean="0"/>
              <a:t> here between trunk features and branch-1</a:t>
            </a:r>
            <a:r>
              <a:rPr lang="en-GB" baseline="0" dirty="0" smtClean="0"/>
              <a:t> commits -the latter get into people's hands faster, but threaten the very feature -stability- that justifies branch-1's existence.</a:t>
            </a:r>
          </a:p>
          <a:p>
            <a:endParaRPr lang="en-GB" baseline="0" dirty="0" smtClean="0"/>
          </a:p>
          <a:p>
            <a:r>
              <a:rPr lang="en-GB" baseline="0" dirty="0" smtClean="0"/>
              <a:t>All the interesting stuff goes into trunk, which is where I push most of my patches (it's easier to avoid </a:t>
            </a:r>
            <a:r>
              <a:rPr lang="en-GB" baseline="0" dirty="0" err="1" smtClean="0"/>
              <a:t>backporting</a:t>
            </a:r>
            <a:r>
              <a:rPr lang="en-GB" baseline="0" dirty="0" smtClean="0"/>
              <a:t>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94497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7309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Bigtop</a:t>
            </a:r>
            <a:r>
              <a:rPr lang="en-GB" baseline="0" dirty="0" smtClean="0"/>
              <a:t> is ±Fedora: bleeding edge -but also defines RPM installation layout and </a:t>
            </a:r>
            <a:r>
              <a:rPr lang="en-GB" baseline="0" dirty="0" err="1" smtClean="0"/>
              <a:t>startup</a:t>
            </a:r>
            <a:r>
              <a:rPr lang="en-GB" baseline="0" dirty="0" smtClean="0"/>
              <a:t> scripts for everyone, for consistency.</a:t>
            </a:r>
          </a:p>
          <a:p>
            <a:endParaRPr lang="en-GB" baseline="0" dirty="0" smtClean="0"/>
          </a:p>
          <a:p>
            <a:r>
              <a:rPr lang="en-GB" baseline="0" dirty="0" smtClean="0"/>
              <a:t>Hortonworks -trails with the stable </a:t>
            </a:r>
            <a:r>
              <a:rPr lang="en-GB" baseline="0" dirty="0" err="1" smtClean="0"/>
              <a:t>artifacts</a:t>
            </a:r>
            <a:r>
              <a:rPr lang="en-GB" baseline="0" dirty="0" smtClean="0"/>
              <a:t>, team manages the Apache Hadoop releases and QA team tests all.</a:t>
            </a:r>
          </a:p>
          <a:p>
            <a:endParaRPr lang="en-GB" baseline="0" dirty="0" smtClean="0"/>
          </a:p>
          <a:p>
            <a:r>
              <a:rPr lang="en-GB" baseline="0" dirty="0" smtClean="0"/>
              <a:t>Cloudera do a mix of ASF + Apache; got own fork of Hadoop with different set/ordering of patches,.</a:t>
            </a:r>
          </a:p>
          <a:p>
            <a:endParaRPr lang="en-GB" baseline="0" dirty="0" smtClean="0"/>
          </a:p>
          <a:p>
            <a:r>
              <a:rPr lang="en-GB" baseline="0" dirty="0" smtClean="0"/>
              <a:t>CDH </a:t>
            </a:r>
            <a:r>
              <a:rPr lang="en-GB" baseline="0" dirty="0" err="1" smtClean="0"/>
              <a:t>vs</a:t>
            </a:r>
            <a:r>
              <a:rPr lang="en-GB" baseline="0" dirty="0" smtClean="0"/>
              <a:t> HDP is a matter of argument. </a:t>
            </a:r>
          </a:p>
          <a:p>
            <a:endParaRPr lang="en-GB" baseline="0" dirty="0" smtClean="0"/>
          </a:p>
          <a:p>
            <a:r>
              <a:rPr lang="en-GB" baseline="0" dirty="0" smtClean="0"/>
              <a:t>One thing to know is that everyone now tends to use Git to manage their individual branches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06604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you </a:t>
            </a:r>
            <a:r>
              <a:rPr lang="en-GB" dirty="0" err="1" smtClean="0"/>
              <a:t>thinjk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70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If you </a:t>
            </a:r>
            <a:r>
              <a:rPr lang="en-GB" dirty="0" err="1" smtClean="0"/>
              <a:t>thinjk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15702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Plugin</a:t>
            </a:r>
            <a:r>
              <a:rPr lang="en-GB" baseline="0" dirty="0" smtClean="0"/>
              <a:t> points: yes, I think </a:t>
            </a:r>
            <a:r>
              <a:rPr lang="en-GB" baseline="0" dirty="0" err="1" smtClean="0"/>
              <a:t>google</a:t>
            </a:r>
            <a:r>
              <a:rPr lang="en-GB" baseline="0" dirty="0" smtClean="0"/>
              <a:t> </a:t>
            </a:r>
            <a:r>
              <a:rPr lang="en-GB" baseline="0" dirty="0" err="1" smtClean="0"/>
              <a:t>guice</a:t>
            </a:r>
            <a:r>
              <a:rPr lang="en-GB" baseline="0" dirty="0" smtClean="0"/>
              <a:t> would be the alternative, but, well…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85594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Most people here do not have 500+ clusters with</a:t>
            </a:r>
            <a:r>
              <a:rPr lang="en-US" baseline="0" dirty="0" smtClean="0"/>
              <a:t> double digit PB of storage. Those clusters are the best for the stress testing of the storage and computer layers -but only a few people have them at this scale: Y! FB. We use Y!'s test clusters for all the apache &amp; Hortonworks releases,</a:t>
            </a:r>
          </a:p>
          <a:p>
            <a:endParaRPr lang="en-US" baseline="0" dirty="0" smtClean="0"/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138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have your own issues. Does it scale down enough? does it assume the LAN is well managed, clocks in sync, DNS and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rDNS</a:t>
            </a:r>
            <a:r>
              <a:rPr lang="en-US" baseline="0" dirty="0" smtClean="0"/>
              <a:t> works. Your problems -especially the networking ones -are your own. This is why testing them matters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1374085-3E80-6E4B-8D15-AE111E3F12C2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4513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jp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jpe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jpe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30238" y="987425"/>
            <a:ext cx="1841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  <a:ea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27038" y="6545263"/>
            <a:ext cx="3305175" cy="2762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Arial"/>
                <a:cs typeface="Arial"/>
              </a:rPr>
              <a:t>© Hortonworks Inc. </a:t>
            </a:r>
            <a:r>
              <a:rPr lang="en-US" sz="800" dirty="0" smtClean="0">
                <a:latin typeface="+mn-lt"/>
                <a:ea typeface="Arial"/>
                <a:cs typeface="Arial"/>
              </a:rPr>
              <a:t>2012</a:t>
            </a:r>
            <a:endParaRPr lang="en-US" dirty="0">
              <a:solidFill>
                <a:srgbClr val="C3C3C3"/>
              </a:solidFill>
              <a:latin typeface="+mn-lt"/>
              <a:ea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916" y="1563944"/>
            <a:ext cx="8431088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7200">
                <a:latin typeface="Arial"/>
                <a:ea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916" y="2550597"/>
            <a:ext cx="7633448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27038" y="3379799"/>
            <a:ext cx="4473575" cy="1077901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ea typeface="Arial"/>
                <a:cs typeface="Arial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10C0D0BB-98A3-7C42-83C1-132C7944CB3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ittle_Page.jpg"/>
          <p:cNvPicPr>
            <a:picLocks noChangeAspect="1"/>
          </p:cNvPicPr>
          <p:nvPr userDrawn="1"/>
        </p:nvPicPr>
        <p:blipFill>
          <a:blip r:embed="rId2"/>
          <a:srcRect t="39999" b="8000"/>
          <a:stretch>
            <a:fillRect/>
          </a:stretch>
        </p:blipFill>
        <p:spPr bwMode="auto">
          <a:xfrm>
            <a:off x="3965575" y="4424363"/>
            <a:ext cx="51752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8963025" y="996950"/>
            <a:ext cx="914400" cy="91440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+mn-lt"/>
              <a:ea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01750" y="6602413"/>
            <a:ext cx="3306763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Arial"/>
                <a:cs typeface="Arial"/>
              </a:rPr>
              <a:t>© Hortonworks Inc. </a:t>
            </a:r>
            <a:r>
              <a:rPr lang="en-US" sz="800" dirty="0" smtClean="0">
                <a:latin typeface="+mn-lt"/>
                <a:ea typeface="Arial"/>
                <a:cs typeface="Arial"/>
              </a:rPr>
              <a:t>2012</a:t>
            </a:r>
            <a:endParaRPr lang="en-US" sz="800" dirty="0">
              <a:latin typeface="+mn-lt"/>
              <a:ea typeface="Arial"/>
              <a:cs typeface="Arial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37411" y="2006010"/>
            <a:ext cx="8259884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5400">
                <a:latin typeface="Arial"/>
                <a:ea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37411" y="2992663"/>
            <a:ext cx="8259884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C92467FF-63EE-094F-90CE-4C22793BA00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301750" y="6469857"/>
            <a:ext cx="5251450" cy="193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66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ea typeface="Arial"/>
                <a:cs typeface="Arial"/>
              </a:rPr>
              <a:t>Page </a:t>
            </a:r>
            <a:fld id="{3C1B2A0A-8F71-0647-B921-0CE0F4746A46}" type="slidenum">
              <a:rPr lang="en-US" smtClean="0">
                <a:ea typeface="Arial"/>
                <a:cs typeface="Arial"/>
              </a:rPr>
              <a:pPr/>
              <a:t>‹#›</a:t>
            </a:fld>
            <a:endParaRPr lang="en-US" dirty="0">
              <a:ea typeface="Arial"/>
              <a:cs typeface="Arial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1939" y="6453547"/>
            <a:ext cx="2895600" cy="265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ea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8229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ea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>
                <a:ea typeface="Arial"/>
                <a:cs typeface="Arial"/>
              </a:defRPr>
            </a:lvl2pPr>
            <a:lvl3pPr marL="1081088" indent="-166688">
              <a:buFont typeface="Lucida Grande"/>
              <a:buChar char="–"/>
              <a:defRPr sz="1400">
                <a:ea typeface="Arial"/>
                <a:cs typeface="Arial"/>
              </a:defRPr>
            </a:lvl3pPr>
            <a:lvl4pPr marL="1543050" indent="-171450">
              <a:defRPr sz="1400">
                <a:ea typeface="Arial"/>
                <a:cs typeface="Arial"/>
              </a:defRPr>
            </a:lvl4pPr>
            <a:lvl5pPr marL="2005013" indent="-176213">
              <a:buFont typeface="Lucida Grande"/>
              <a:buChar char="-"/>
              <a:defRPr sz="1400">
                <a:ea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301750" y="6602413"/>
            <a:ext cx="3306763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Arial"/>
                <a:cs typeface="Arial"/>
              </a:rPr>
              <a:t>© Hortonworks Inc. </a:t>
            </a:r>
            <a:r>
              <a:rPr lang="en-US" sz="800" dirty="0" smtClean="0">
                <a:latin typeface="+mn-lt"/>
                <a:ea typeface="Arial"/>
                <a:cs typeface="Arial"/>
              </a:rPr>
              <a:t>2012</a:t>
            </a:r>
            <a:endParaRPr lang="en-US" sz="800" dirty="0">
              <a:latin typeface="+mn-lt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4914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66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ea typeface="Arial"/>
                <a:cs typeface="Arial"/>
              </a:rPr>
              <a:t>Page </a:t>
            </a:r>
            <a:fld id="{3C1B2A0A-8F71-0647-B921-0CE0F4746A46}" type="slidenum">
              <a:rPr lang="en-US" smtClean="0">
                <a:ea typeface="Arial"/>
                <a:cs typeface="Arial"/>
              </a:rPr>
              <a:pPr/>
              <a:t>‹#›</a:t>
            </a:fld>
            <a:endParaRPr lang="en-US" dirty="0">
              <a:ea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8229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ea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>
                <a:ea typeface="Arial"/>
                <a:cs typeface="Arial"/>
              </a:defRPr>
            </a:lvl2pPr>
            <a:lvl3pPr marL="1081088" indent="-166688">
              <a:buFont typeface="Lucida Grande"/>
              <a:buChar char="–"/>
              <a:defRPr sz="1400">
                <a:ea typeface="Arial"/>
                <a:cs typeface="Arial"/>
              </a:defRPr>
            </a:lvl3pPr>
            <a:lvl4pPr marL="1543050" indent="-171450">
              <a:defRPr sz="1400">
                <a:ea typeface="Arial"/>
                <a:cs typeface="Arial"/>
              </a:defRPr>
            </a:lvl4pPr>
            <a:lvl5pPr marL="2005013" indent="-176213">
              <a:buFont typeface="Lucida Grande"/>
              <a:buChar char="-"/>
              <a:defRPr sz="1400">
                <a:ea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0876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 userDrawn="1"/>
        </p:nvSpPr>
        <p:spPr>
          <a:xfrm>
            <a:off x="630238" y="987425"/>
            <a:ext cx="18415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27038" y="6545263"/>
            <a:ext cx="3305175" cy="2762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© Hortonworks Inc. </a:t>
            </a:r>
            <a:r>
              <a:rPr lang="en-US" sz="800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2012</a:t>
            </a:r>
            <a:endParaRPr lang="en-US" dirty="0">
              <a:solidFill>
                <a:srgbClr val="C3C3C3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916" y="1563944"/>
            <a:ext cx="8431088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7200"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916" y="2550597"/>
            <a:ext cx="7633448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427038" y="3379799"/>
            <a:ext cx="4473575" cy="1077901"/>
          </a:xfrm>
          <a:prstGeom prst="rect">
            <a:avLst/>
          </a:prstGeom>
        </p:spPr>
        <p:txBody>
          <a:bodyPr vert="horz"/>
          <a:lstStyle>
            <a:lvl1pPr>
              <a:buFont typeface="Arial"/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  <a:ea typeface="Arial"/>
                <a:cs typeface="Arial"/>
              </a:defRPr>
            </a:lvl1pPr>
            <a:lvl2pPr marL="457200" indent="0">
              <a:buFontTx/>
              <a:buNone/>
              <a:defRPr sz="1200"/>
            </a:lvl2pPr>
            <a:lvl3pPr marL="914400" indent="0">
              <a:buFontTx/>
              <a:buNone/>
              <a:defRPr sz="1200"/>
            </a:lvl3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56363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  <a:latin typeface="Arial"/>
              </a:rPr>
              <a:t>Page </a:t>
            </a:r>
            <a:fld id="{10C0D0BB-98A3-7C42-83C1-132C7944CB3A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6401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© Hortonworks Inc. </a:t>
            </a:r>
            <a:r>
              <a:rPr lang="en-US" sz="800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2012</a:t>
            </a:r>
            <a:endParaRPr lang="en-US" sz="800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8229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2400" b="1" i="0">
                <a:latin typeface="Arial"/>
                <a:ea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2000">
                <a:ea typeface="Arial"/>
                <a:cs typeface="Arial"/>
              </a:defRPr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800">
                <a:ea typeface="Arial"/>
                <a:cs typeface="Arial"/>
              </a:defRPr>
            </a:lvl3pPr>
            <a:lvl4pPr marL="1543050" indent="-171450">
              <a:defRPr sz="1400">
                <a:ea typeface="Arial"/>
                <a:cs typeface="Arial"/>
              </a:defRPr>
            </a:lvl4pPr>
            <a:lvl5pPr marL="2005013" indent="-176213">
              <a:buFont typeface="Lucida Grande"/>
              <a:buChar char="-"/>
              <a:defRPr sz="1400">
                <a:ea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  <a:latin typeface="Arial"/>
              </a:rPr>
              <a:t>Page </a:t>
            </a:r>
            <a:fld id="{BE3614C6-9B97-DA43-9EC2-F206459474B6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301750" y="6425165"/>
            <a:ext cx="5251450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2" name="TextBox 1"/>
          <p:cNvSpPr txBox="1"/>
          <p:nvPr userDrawn="1"/>
        </p:nvSpPr>
        <p:spPr>
          <a:xfrm>
            <a:off x="1103923" y="667238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</a:pPr>
            <a:endParaRPr lang="en-US" dirty="0" smtClean="0">
              <a:solidFill>
                <a:srgbClr val="C3C3C3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091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Slide Lin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© Hortonworks Inc. </a:t>
            </a:r>
            <a:r>
              <a:rPr lang="en-US" sz="800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2012</a:t>
            </a:r>
            <a:endParaRPr lang="en-US" sz="800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8229600" cy="4954588"/>
          </a:xfrm>
          <a:prstGeom prst="rect">
            <a:avLst/>
          </a:prstGeom>
        </p:spPr>
        <p:txBody>
          <a:bodyPr vert="horz" numCol="2" spcCol="118872"/>
          <a:lstStyle>
            <a:lvl1pPr marL="168275" indent="-168275">
              <a:buClr>
                <a:srgbClr val="69BE28"/>
              </a:buClr>
              <a:defRPr sz="2400" b="1" i="0">
                <a:latin typeface="Arial"/>
                <a:ea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2000">
                <a:ea typeface="Arial"/>
                <a:cs typeface="Arial"/>
              </a:defRPr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>
                <a:ea typeface="Arial"/>
                <a:cs typeface="Arial"/>
              </a:defRPr>
            </a:lvl3pPr>
            <a:lvl4pPr marL="1543050" indent="-171450">
              <a:defRPr sz="1400">
                <a:ea typeface="Arial"/>
                <a:cs typeface="Arial"/>
              </a:defRPr>
            </a:lvl4pPr>
            <a:lvl5pPr marL="2005013" indent="-176213">
              <a:buFont typeface="Lucida Grande"/>
              <a:buChar char="-"/>
              <a:defRPr sz="1400">
                <a:ea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  <a:latin typeface="Arial"/>
              </a:rPr>
              <a:t>Page </a:t>
            </a:r>
            <a:fld id="{BE3614C6-9B97-DA43-9EC2-F206459474B6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301750" y="6469856"/>
            <a:ext cx="5251450" cy="237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32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© Hortonworks Inc. </a:t>
            </a:r>
            <a:r>
              <a:rPr lang="en-US" sz="800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2012</a:t>
            </a:r>
            <a:endParaRPr lang="en-US" sz="800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  <a:latin typeface="Arial"/>
              </a:rPr>
              <a:t>Page </a:t>
            </a:r>
            <a:fld id="{BE3614C6-9B97-DA43-9EC2-F206459474B6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3911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ea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>
                <a:ea typeface="Arial"/>
                <a:cs typeface="Arial"/>
              </a:defRPr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>
                <a:ea typeface="Arial"/>
                <a:cs typeface="Arial"/>
              </a:defRPr>
            </a:lvl3pPr>
            <a:lvl4pPr marL="1543050" indent="-171450">
              <a:defRPr sz="1400">
                <a:ea typeface="Arial"/>
                <a:cs typeface="Arial"/>
              </a:defRPr>
            </a:lvl4pPr>
            <a:lvl5pPr marL="2005013" indent="-176213">
              <a:buFont typeface="Lucida Grande"/>
              <a:buChar char="-"/>
              <a:defRPr sz="1400">
                <a:ea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597400" y="1162050"/>
            <a:ext cx="3911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ea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>
                <a:ea typeface="Arial"/>
                <a:cs typeface="Arial"/>
              </a:defRPr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>
                <a:ea typeface="Arial"/>
                <a:cs typeface="Arial"/>
              </a:defRPr>
            </a:lvl3pPr>
            <a:lvl4pPr marL="1543050" indent="-171450">
              <a:defRPr sz="1400">
                <a:ea typeface="Arial"/>
                <a:cs typeface="Arial"/>
              </a:defRPr>
            </a:lvl4pPr>
            <a:lvl5pPr marL="2005013" indent="-176213">
              <a:buFont typeface="Lucida Grande"/>
              <a:buChar char="-"/>
              <a:defRPr sz="1400">
                <a:ea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1301750" y="6469857"/>
            <a:ext cx="5251450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16574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© Hortonworks Inc. </a:t>
            </a:r>
            <a:r>
              <a:rPr lang="en-US" sz="800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2012</a:t>
            </a:r>
            <a:endParaRPr lang="en-US" sz="800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  <a:latin typeface="Arial"/>
              </a:rPr>
              <a:t>Page </a:t>
            </a:r>
            <a:fld id="{BE3614C6-9B97-DA43-9EC2-F206459474B6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57200" y="1144588"/>
            <a:ext cx="8229600" cy="52197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000">
                <a:ea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Picture/Diagram/Chart goes here.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301750" y="6469857"/>
            <a:ext cx="5251450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350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© Hortonworks Inc. </a:t>
            </a:r>
            <a:r>
              <a:rPr lang="en-US" sz="800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2012</a:t>
            </a:r>
            <a:endParaRPr lang="en-US" sz="800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  <a:latin typeface="Arial"/>
              </a:rPr>
              <a:t>Page </a:t>
            </a:r>
            <a:fld id="{BE3614C6-9B97-DA43-9EC2-F206459474B6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301750" y="6453188"/>
            <a:ext cx="5251450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493325"/>
            <a:ext cx="8229600" cy="56264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ea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>
                <a:ea typeface="Arial"/>
                <a:cs typeface="Arial"/>
              </a:defRPr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>
                <a:ea typeface="Arial"/>
                <a:cs typeface="Arial"/>
              </a:defRPr>
            </a:lvl3pPr>
            <a:lvl4pPr marL="1543050" indent="-171450">
              <a:defRPr sz="1400">
                <a:ea typeface="Arial"/>
                <a:cs typeface="Arial"/>
              </a:defRPr>
            </a:lvl4pPr>
            <a:lvl5pPr marL="2005013" indent="-176213">
              <a:buFont typeface="Lucida Grande"/>
              <a:buChar char="-"/>
              <a:defRPr sz="1400">
                <a:ea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9575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© Hortonworks Inc. </a:t>
            </a:r>
            <a:r>
              <a:rPr lang="en-US" sz="800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2012</a:t>
            </a:r>
            <a:endParaRPr lang="en-US" sz="800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  <a:latin typeface="Arial"/>
              </a:rPr>
              <a:t>Page </a:t>
            </a:r>
            <a:fld id="{BE3614C6-9B97-DA43-9EC2-F206459474B6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301750" y="6453188"/>
            <a:ext cx="5251450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95007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Arial"/>
                <a:cs typeface="Arial"/>
              </a:rPr>
              <a:t>© Hortonworks Inc. </a:t>
            </a:r>
            <a:r>
              <a:rPr lang="en-US" sz="800" dirty="0" smtClean="0">
                <a:latin typeface="+mn-lt"/>
                <a:ea typeface="Arial"/>
                <a:cs typeface="Arial"/>
              </a:rPr>
              <a:t>2012</a:t>
            </a:r>
            <a:endParaRPr lang="en-US" sz="800" dirty="0">
              <a:latin typeface="+mn-lt"/>
              <a:ea typeface="Arial"/>
              <a:cs typeface="Arial"/>
            </a:endParaRPr>
          </a:p>
        </p:txBody>
      </p:sp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8229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2400" b="1" i="0">
                <a:latin typeface="Arial"/>
                <a:ea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2000">
                <a:ea typeface="Arial"/>
                <a:cs typeface="Arial"/>
              </a:defRPr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800">
                <a:ea typeface="Arial"/>
                <a:cs typeface="Arial"/>
              </a:defRPr>
            </a:lvl3pPr>
            <a:lvl4pPr marL="1543050" indent="-171450">
              <a:defRPr sz="1400">
                <a:ea typeface="Arial"/>
                <a:cs typeface="Arial"/>
              </a:defRPr>
            </a:lvl4pPr>
            <a:lvl5pPr marL="2005013" indent="-176213">
              <a:buFont typeface="Lucida Grande"/>
              <a:buChar char="-"/>
              <a:defRPr sz="1400">
                <a:ea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301750" y="6425165"/>
            <a:ext cx="5251450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" name="TextBox 1"/>
          <p:cNvSpPr txBox="1"/>
          <p:nvPr userDrawn="1"/>
        </p:nvSpPr>
        <p:spPr>
          <a:xfrm>
            <a:off x="1103923" y="6672385"/>
            <a:ext cx="914400" cy="914400"/>
          </a:xfrm>
          <a:prstGeom prst="rect">
            <a:avLst/>
          </a:prstGeom>
        </p:spPr>
        <p:txBody>
          <a:bodyPr vert="horz" wrap="non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C3C3C3"/>
              </a:solidFill>
              <a:effectLst/>
              <a:uLnTx/>
              <a:uFillTx/>
              <a:latin typeface="+mn-lt"/>
              <a:ea typeface="Arial"/>
              <a:cs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© Hortonworks Inc. </a:t>
            </a:r>
            <a:r>
              <a:rPr lang="en-US" sz="800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2011</a:t>
            </a:r>
            <a:endParaRPr lang="en-US" sz="800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  <a:latin typeface="Arial"/>
              </a:rPr>
              <a:t>Page </a:t>
            </a:r>
            <a:fld id="{BE3614C6-9B97-DA43-9EC2-F206459474B6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301750" y="6453188"/>
            <a:ext cx="5251450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Arial"/>
              </a:rPr>
              <a:t>Architecting the Future of Big Data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41148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ea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>
                <a:ea typeface="Arial"/>
                <a:cs typeface="Arial"/>
              </a:defRPr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>
                <a:ea typeface="Arial"/>
                <a:cs typeface="Arial"/>
              </a:defRPr>
            </a:lvl3pPr>
            <a:lvl4pPr marL="1543050" indent="-171450">
              <a:defRPr sz="1400">
                <a:ea typeface="Arial"/>
                <a:cs typeface="Arial"/>
              </a:defRPr>
            </a:lvl4pPr>
            <a:lvl5pPr marL="2005013" indent="-176213">
              <a:buFont typeface="Lucida Grande"/>
              <a:buChar char="-"/>
              <a:defRPr sz="1400">
                <a:ea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686300" y="1165225"/>
            <a:ext cx="4000500" cy="49545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000">
                <a:ea typeface="Arial"/>
                <a:cs typeface="Arial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Picture/Diagram/Chart goes here.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882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ittle_Pag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427038" y="6602413"/>
            <a:ext cx="3305175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© Hortonworks Inc. </a:t>
            </a:r>
            <a:r>
              <a:rPr lang="en-US" sz="800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2011</a:t>
            </a:r>
            <a:endParaRPr lang="en-US" sz="800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26916" y="2015289"/>
            <a:ext cx="8259884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5400" baseline="0"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6916" y="3001942"/>
            <a:ext cx="8259884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  <a:latin typeface="Arial"/>
              </a:rPr>
              <a:t>Page </a:t>
            </a:r>
            <a:fld id="{55195364-CB26-204E-9D19-22CA26A13F79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27038" y="6452489"/>
            <a:ext cx="5251450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/>
                </a:solidFill>
                <a:latin typeface="Arial"/>
              </a:rPr>
              <a:t>Namenode HA</a:t>
            </a:r>
          </a:p>
        </p:txBody>
      </p:sp>
    </p:spTree>
    <p:extLst>
      <p:ext uri="{BB962C8B-B14F-4D97-AF65-F5344CB8AC3E}">
        <p14:creationId xmlns:p14="http://schemas.microsoft.com/office/powerpoint/2010/main" val="746986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ittle_Page.jpg"/>
          <p:cNvPicPr>
            <a:picLocks noChangeAspect="1"/>
          </p:cNvPicPr>
          <p:nvPr userDrawn="1"/>
        </p:nvPicPr>
        <p:blipFill>
          <a:blip r:embed="rId2"/>
          <a:srcRect t="39999" b="8000"/>
          <a:stretch>
            <a:fillRect/>
          </a:stretch>
        </p:blipFill>
        <p:spPr bwMode="auto">
          <a:xfrm>
            <a:off x="3965575" y="4424363"/>
            <a:ext cx="51752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8963025" y="996950"/>
            <a:ext cx="914400" cy="914400"/>
          </a:xfrm>
          <a:prstGeom prst="rect">
            <a:avLst/>
          </a:prstGeom>
        </p:spPr>
        <p:txBody>
          <a:bodyPr wrap="none"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endParaRPr lang="en-US" dirty="0">
              <a:solidFill>
                <a:srgbClr val="C3C3C3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1301750" y="6602413"/>
            <a:ext cx="3306763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© Hortonworks Inc. </a:t>
            </a:r>
            <a:r>
              <a:rPr lang="en-US" sz="800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2012</a:t>
            </a:r>
            <a:endParaRPr lang="en-US" sz="800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37411" y="2006010"/>
            <a:ext cx="8259884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5400"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37411" y="2992663"/>
            <a:ext cx="8259884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  <a:latin typeface="Arial"/>
                <a:ea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>
                <a:solidFill>
                  <a:prstClr val="black"/>
                </a:solidFill>
                <a:latin typeface="Arial"/>
              </a:rPr>
              <a:t>Page </a:t>
            </a:r>
            <a:fld id="{C92467FF-63EE-094F-90CE-4C22793BA00D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301750" y="6469857"/>
            <a:ext cx="5251450" cy="1935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1974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66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ea typeface="Arial"/>
                <a:cs typeface="Arial"/>
              </a:rPr>
              <a:t>Page </a:t>
            </a:r>
            <a:fld id="{3C1B2A0A-8F71-0647-B921-0CE0F4746A46}" type="slidenum">
              <a:rPr lang="en-US" smtClean="0">
                <a:solidFill>
                  <a:prstClr val="black"/>
                </a:solidFill>
                <a:ea typeface="Arial"/>
                <a:cs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ea typeface="Arial"/>
              <a:cs typeface="Arial"/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01939" y="6453547"/>
            <a:ext cx="2895600" cy="2653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ea typeface="Arial"/>
                <a:cs typeface="Arial"/>
              </a:defRPr>
            </a:lvl1pPr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8229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ea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>
                <a:ea typeface="Arial"/>
                <a:cs typeface="Arial"/>
              </a:defRPr>
            </a:lvl2pPr>
            <a:lvl3pPr marL="1081088" indent="-166688">
              <a:buFont typeface="Lucida Grande"/>
              <a:buChar char="–"/>
              <a:defRPr sz="1400">
                <a:ea typeface="Arial"/>
                <a:cs typeface="Arial"/>
              </a:defRPr>
            </a:lvl3pPr>
            <a:lvl4pPr marL="1543050" indent="-171450">
              <a:defRPr sz="1400">
                <a:ea typeface="Arial"/>
                <a:cs typeface="Arial"/>
              </a:defRPr>
            </a:lvl4pPr>
            <a:lvl5pPr marL="2005013" indent="-176213">
              <a:buFont typeface="Lucida Grande"/>
              <a:buChar char="-"/>
              <a:defRPr sz="1400">
                <a:ea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1301750" y="6602413"/>
            <a:ext cx="3306763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solidFill>
                  <a:prstClr val="black"/>
                </a:solidFill>
                <a:latin typeface="Arial"/>
                <a:ea typeface="Arial"/>
                <a:cs typeface="Arial"/>
              </a:rPr>
              <a:t>© Hortonworks Inc. </a:t>
            </a:r>
            <a:r>
              <a:rPr lang="en-US" sz="800" dirty="0" smtClean="0">
                <a:solidFill>
                  <a:prstClr val="black"/>
                </a:solidFill>
                <a:latin typeface="Arial"/>
                <a:ea typeface="Arial"/>
                <a:cs typeface="Arial"/>
              </a:rPr>
              <a:t>2012</a:t>
            </a:r>
            <a:endParaRPr lang="en-US" sz="800" dirty="0">
              <a:solidFill>
                <a:prstClr val="black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8766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6663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prstClr val="black"/>
                </a:solidFill>
                <a:ea typeface="Arial"/>
                <a:cs typeface="Arial"/>
              </a:rPr>
              <a:t>Page </a:t>
            </a:r>
            <a:fld id="{3C1B2A0A-8F71-0647-B921-0CE0F4746A46}" type="slidenum">
              <a:rPr lang="en-US" smtClean="0">
                <a:solidFill>
                  <a:prstClr val="black"/>
                </a:solidFill>
                <a:ea typeface="Arial"/>
                <a:cs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ea typeface="Arial"/>
              <a:cs typeface="Arial"/>
            </a:endParaRP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8229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ea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>
                <a:ea typeface="Arial"/>
                <a:cs typeface="Arial"/>
              </a:defRPr>
            </a:lvl2pPr>
            <a:lvl3pPr marL="1081088" indent="-166688">
              <a:buFont typeface="Lucida Grande"/>
              <a:buChar char="–"/>
              <a:defRPr sz="1400">
                <a:ea typeface="Arial"/>
                <a:cs typeface="Arial"/>
              </a:defRPr>
            </a:lvl3pPr>
            <a:lvl4pPr marL="1543050" indent="-171450">
              <a:defRPr sz="1400">
                <a:ea typeface="Arial"/>
                <a:cs typeface="Arial"/>
              </a:defRPr>
            </a:lvl4pPr>
            <a:lvl5pPr marL="2005013" indent="-176213">
              <a:buFont typeface="Lucida Grande"/>
              <a:buChar char="-"/>
              <a:defRPr sz="1400">
                <a:ea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606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lumn Slide Lin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Arial"/>
                <a:cs typeface="Arial"/>
              </a:rPr>
              <a:t>© Hortonworks Inc. </a:t>
            </a:r>
            <a:r>
              <a:rPr lang="en-US" sz="800" dirty="0" smtClean="0">
                <a:latin typeface="+mn-lt"/>
                <a:ea typeface="Arial"/>
                <a:cs typeface="Arial"/>
              </a:rPr>
              <a:t>2012</a:t>
            </a:r>
            <a:endParaRPr lang="en-US" sz="800" dirty="0">
              <a:latin typeface="+mn-lt"/>
              <a:ea typeface="Arial"/>
              <a:cs typeface="Arial"/>
            </a:endParaRPr>
          </a:p>
        </p:txBody>
      </p: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8229600" cy="4954588"/>
          </a:xfrm>
          <a:prstGeom prst="rect">
            <a:avLst/>
          </a:prstGeom>
        </p:spPr>
        <p:txBody>
          <a:bodyPr vert="horz" numCol="2" spcCol="118872"/>
          <a:lstStyle>
            <a:lvl1pPr marL="168275" indent="-168275">
              <a:buClr>
                <a:srgbClr val="69BE28"/>
              </a:buClr>
              <a:defRPr sz="2400" b="1" i="0">
                <a:latin typeface="Arial"/>
                <a:ea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2000">
                <a:ea typeface="Arial"/>
                <a:cs typeface="Arial"/>
              </a:defRPr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>
                <a:ea typeface="Arial"/>
                <a:cs typeface="Arial"/>
              </a:defRPr>
            </a:lvl3pPr>
            <a:lvl4pPr marL="1543050" indent="-171450">
              <a:defRPr sz="1400">
                <a:ea typeface="Arial"/>
                <a:cs typeface="Arial"/>
              </a:defRPr>
            </a:lvl4pPr>
            <a:lvl5pPr marL="2005013" indent="-176213">
              <a:buFont typeface="Lucida Grande"/>
              <a:buChar char="-"/>
              <a:defRPr sz="1400">
                <a:ea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301750" y="6469856"/>
            <a:ext cx="5251450" cy="23792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Arial"/>
                <a:cs typeface="Arial"/>
              </a:rPr>
              <a:t>© Hortonworks Inc. </a:t>
            </a:r>
            <a:r>
              <a:rPr lang="en-US" sz="800" dirty="0" smtClean="0">
                <a:latin typeface="+mn-lt"/>
                <a:ea typeface="Arial"/>
                <a:cs typeface="Arial"/>
              </a:rPr>
              <a:t>2012</a:t>
            </a:r>
            <a:endParaRPr lang="en-US" sz="800" dirty="0">
              <a:latin typeface="+mn-lt"/>
              <a:ea typeface="Arial"/>
              <a:cs typeface="Aria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3911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ea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>
                <a:ea typeface="Arial"/>
                <a:cs typeface="Arial"/>
              </a:defRPr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>
                <a:ea typeface="Arial"/>
                <a:cs typeface="Arial"/>
              </a:defRPr>
            </a:lvl3pPr>
            <a:lvl4pPr marL="1543050" indent="-171450">
              <a:defRPr sz="1400">
                <a:ea typeface="Arial"/>
                <a:cs typeface="Arial"/>
              </a:defRPr>
            </a:lvl4pPr>
            <a:lvl5pPr marL="2005013" indent="-176213">
              <a:buFont typeface="Lucida Grande"/>
              <a:buChar char="-"/>
              <a:defRPr sz="1400">
                <a:ea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597400" y="1162050"/>
            <a:ext cx="39116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ea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>
                <a:ea typeface="Arial"/>
                <a:cs typeface="Arial"/>
              </a:defRPr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>
                <a:ea typeface="Arial"/>
                <a:cs typeface="Arial"/>
              </a:defRPr>
            </a:lvl3pPr>
            <a:lvl4pPr marL="1543050" indent="-171450">
              <a:defRPr sz="1400">
                <a:ea typeface="Arial"/>
                <a:cs typeface="Arial"/>
              </a:defRPr>
            </a:lvl4pPr>
            <a:lvl5pPr marL="2005013" indent="-176213">
              <a:buFont typeface="Lucida Grande"/>
              <a:buChar char="-"/>
              <a:defRPr sz="1400">
                <a:ea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1301750" y="6469857"/>
            <a:ext cx="5251450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l" defTabSz="457200" rtl="0" fontAlgn="auto">
              <a:spcBef>
                <a:spcPts val="0"/>
              </a:spcBef>
              <a:spcAft>
                <a:spcPts val="0"/>
              </a:spcAft>
              <a:defRPr sz="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ヒラギノ角ゴ Pro W3" charset="-128"/>
                <a:cs typeface="ヒラギノ角ゴ Pro W3" charset="-128"/>
              </a:defRPr>
            </a:lvl9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1295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Onl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Arial"/>
                <a:cs typeface="Arial"/>
              </a:rPr>
              <a:t>© Hortonworks Inc. </a:t>
            </a:r>
            <a:r>
              <a:rPr lang="en-US" sz="800" dirty="0" smtClean="0">
                <a:latin typeface="+mn-lt"/>
                <a:ea typeface="Arial"/>
                <a:cs typeface="Arial"/>
              </a:rPr>
              <a:t>2012</a:t>
            </a:r>
            <a:endParaRPr lang="en-US" sz="800" dirty="0">
              <a:latin typeface="+mn-lt"/>
              <a:ea typeface="Arial"/>
              <a:cs typeface="Arial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 hasCustomPrompt="1"/>
          </p:nvPr>
        </p:nvSpPr>
        <p:spPr>
          <a:xfrm>
            <a:off x="457200" y="1144588"/>
            <a:ext cx="8229600" cy="5219700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000">
                <a:ea typeface="Arial"/>
                <a:cs typeface="Arial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Picture/Diagram/Chart goes here.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301750" y="6469857"/>
            <a:ext cx="5251450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Arial"/>
                <a:cs typeface="Arial"/>
              </a:rPr>
              <a:t>© Hortonworks Inc. </a:t>
            </a:r>
            <a:r>
              <a:rPr lang="en-US" sz="800" dirty="0" smtClean="0">
                <a:latin typeface="+mn-lt"/>
                <a:ea typeface="Arial"/>
                <a:cs typeface="Arial"/>
              </a:rPr>
              <a:t>2012</a:t>
            </a:r>
            <a:endParaRPr lang="en-US" sz="800" dirty="0">
              <a:latin typeface="+mn-lt"/>
              <a:ea typeface="Arial"/>
              <a:cs typeface="Arial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301750" y="6453188"/>
            <a:ext cx="5251450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6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493325"/>
            <a:ext cx="8229600" cy="56264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ea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>
                <a:ea typeface="Arial"/>
                <a:cs typeface="Arial"/>
              </a:defRPr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>
                <a:ea typeface="Arial"/>
                <a:cs typeface="Arial"/>
              </a:defRPr>
            </a:lvl3pPr>
            <a:lvl4pPr marL="1543050" indent="-171450">
              <a:defRPr sz="1400">
                <a:ea typeface="Arial"/>
                <a:cs typeface="Arial"/>
              </a:defRPr>
            </a:lvl4pPr>
            <a:lvl5pPr marL="2005013" indent="-176213">
              <a:buFont typeface="Lucida Grande"/>
              <a:buChar char="-"/>
              <a:defRPr sz="1400">
                <a:ea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Arial"/>
                <a:cs typeface="Arial"/>
              </a:rPr>
              <a:t>© Hortonworks Inc. </a:t>
            </a:r>
            <a:r>
              <a:rPr lang="en-US" sz="800" dirty="0" smtClean="0">
                <a:latin typeface="+mn-lt"/>
                <a:ea typeface="Arial"/>
                <a:cs typeface="Arial"/>
              </a:rPr>
              <a:t>2012</a:t>
            </a:r>
            <a:endParaRPr lang="en-US" sz="800" dirty="0">
              <a:latin typeface="+mn-lt"/>
              <a:ea typeface="Arial"/>
              <a:cs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301750" y="6453188"/>
            <a:ext cx="5251450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36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301750" y="6602413"/>
            <a:ext cx="2895600" cy="228600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Arial"/>
                <a:cs typeface="Arial"/>
              </a:rPr>
              <a:t>© Hortonworks Inc. </a:t>
            </a:r>
            <a:r>
              <a:rPr lang="en-US" sz="800" dirty="0" smtClean="0">
                <a:latin typeface="+mn-lt"/>
                <a:ea typeface="Arial"/>
                <a:cs typeface="Arial"/>
              </a:rPr>
              <a:t>2011</a:t>
            </a:r>
            <a:endParaRPr lang="en-US" sz="800" dirty="0">
              <a:latin typeface="+mn-lt"/>
              <a:ea typeface="Arial"/>
              <a:cs typeface="Arial"/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BE3614C6-9B97-DA43-9EC2-F206459474B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1301750" y="6453188"/>
            <a:ext cx="5251450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 smtClean="0"/>
              <a:t>Architecting the Future of Big Data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016000"/>
            <a:ext cx="9144000" cy="1588"/>
          </a:xfrm>
          <a:prstGeom prst="line">
            <a:avLst/>
          </a:prstGeom>
          <a:ln>
            <a:solidFill>
              <a:srgbClr val="69BE2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1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latin typeface="Arial"/>
                <a:ea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15"/>
          <p:cNvSpPr>
            <a:spLocks noGrp="1"/>
          </p:cNvSpPr>
          <p:nvPr>
            <p:ph type="body" sz="quarter" idx="11"/>
          </p:nvPr>
        </p:nvSpPr>
        <p:spPr>
          <a:xfrm>
            <a:off x="457200" y="1165225"/>
            <a:ext cx="4114800" cy="4954588"/>
          </a:xfrm>
          <a:prstGeom prst="rect">
            <a:avLst/>
          </a:prstGeom>
        </p:spPr>
        <p:txBody>
          <a:bodyPr vert="horz"/>
          <a:lstStyle>
            <a:lvl1pPr marL="168275" indent="-168275">
              <a:buClr>
                <a:srgbClr val="69BE28"/>
              </a:buClr>
              <a:defRPr sz="1800" b="1" i="0">
                <a:latin typeface="Arial"/>
                <a:ea typeface="Arial"/>
                <a:cs typeface="Arial"/>
              </a:defRPr>
            </a:lvl1pPr>
            <a:lvl2pPr marL="566738" indent="-168275">
              <a:buFont typeface="Lucida Grande"/>
              <a:buChar char="–"/>
              <a:defRPr sz="1600">
                <a:ea typeface="Arial"/>
                <a:cs typeface="Arial"/>
              </a:defRPr>
            </a:lvl2pPr>
            <a:lvl3pPr marL="1081088" indent="-166688">
              <a:spcAft>
                <a:spcPts val="1200"/>
              </a:spcAft>
              <a:buFont typeface="Lucida Grande"/>
              <a:buChar char="–"/>
              <a:defRPr sz="1400">
                <a:ea typeface="Arial"/>
                <a:cs typeface="Arial"/>
              </a:defRPr>
            </a:lvl3pPr>
            <a:lvl4pPr marL="1543050" indent="-171450">
              <a:defRPr sz="1400">
                <a:ea typeface="Arial"/>
                <a:cs typeface="Arial"/>
              </a:defRPr>
            </a:lvl4pPr>
            <a:lvl5pPr marL="2005013" indent="-176213">
              <a:buFont typeface="Lucida Grande"/>
              <a:buChar char="-"/>
              <a:defRPr sz="1400">
                <a:ea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 hasCustomPrompt="1"/>
          </p:nvPr>
        </p:nvSpPr>
        <p:spPr>
          <a:xfrm>
            <a:off x="4686300" y="1165225"/>
            <a:ext cx="4000500" cy="4954588"/>
          </a:xfrm>
          <a:prstGeom prst="rect">
            <a:avLst/>
          </a:prstGeom>
        </p:spPr>
        <p:txBody>
          <a:bodyPr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 sz="1000">
                <a:ea typeface="Arial"/>
                <a:cs typeface="Arial"/>
              </a:defRPr>
            </a:lvl1pPr>
          </a:lstStyle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en-US" dirty="0" smtClean="0"/>
              <a:t>Picture/Diagram/Chart goes here.</a:t>
            </a:r>
          </a:p>
          <a:p>
            <a:pPr lvl="0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Tittle_Page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 userDrawn="1"/>
        </p:nvSpPr>
        <p:spPr>
          <a:xfrm>
            <a:off x="427038" y="6602413"/>
            <a:ext cx="3305175" cy="365125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/>
              <a:buNone/>
              <a:defRPr/>
            </a:pPr>
            <a:r>
              <a:rPr lang="en-US" sz="800" dirty="0">
                <a:latin typeface="+mn-lt"/>
                <a:ea typeface="Arial"/>
                <a:cs typeface="Arial"/>
              </a:rPr>
              <a:t>© Hortonworks Inc. </a:t>
            </a:r>
            <a:r>
              <a:rPr lang="en-US" sz="800" dirty="0" smtClean="0">
                <a:latin typeface="+mn-lt"/>
                <a:ea typeface="Arial"/>
                <a:cs typeface="Arial"/>
              </a:rPr>
              <a:t>2012</a:t>
            </a:r>
            <a:endParaRPr lang="en-US" sz="800" dirty="0">
              <a:latin typeface="+mn-lt"/>
              <a:ea typeface="Arial"/>
              <a:cs typeface="Arial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26916" y="2015289"/>
            <a:ext cx="8259884" cy="98665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l" defTabSz="454025">
              <a:tabLst/>
              <a:defRPr sz="5400" baseline="0">
                <a:latin typeface="Arial"/>
                <a:ea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26916" y="3001942"/>
            <a:ext cx="8259884" cy="64027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rgbClr val="7F7F7F"/>
                </a:solidFill>
                <a:latin typeface="Arial"/>
                <a:ea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553200" y="64658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8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Page </a:t>
            </a:r>
            <a:fld id="{55195364-CB26-204E-9D19-22CA26A13F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427038" y="6452489"/>
            <a:ext cx="5251450" cy="2651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61" r:id="rId3"/>
    <p:sldLayoutId id="2147483666" r:id="rId4"/>
    <p:sldLayoutId id="2147483662" r:id="rId5"/>
    <p:sldLayoutId id="2147483663" r:id="rId6"/>
    <p:sldLayoutId id="2147483665" r:id="rId7"/>
    <p:sldLayoutId id="2147483664" r:id="rId8"/>
    <p:sldLayoutId id="2147483659" r:id="rId9"/>
    <p:sldLayoutId id="2147483660" r:id="rId10"/>
    <p:sldLayoutId id="2147483668" r:id="rId11"/>
    <p:sldLayoutId id="214748367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0260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hf hdr="0" dt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7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48.png"/></Relationships>
</file>

<file path=ppt/slides/_rels/slide2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7.png"/><Relationship Id="rId1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51.png"/><Relationship Id="rId6" Type="http://schemas.openxmlformats.org/officeDocument/2006/relationships/image" Target="../media/image52.png"/><Relationship Id="rId7" Type="http://schemas.openxmlformats.org/officeDocument/2006/relationships/image" Target="../media/image53.png"/><Relationship Id="rId8" Type="http://schemas.openxmlformats.org/officeDocument/2006/relationships/image" Target="../media/image54.emf"/><Relationship Id="rId9" Type="http://schemas.openxmlformats.org/officeDocument/2006/relationships/image" Target="../media/image55.png"/><Relationship Id="rId10" Type="http://schemas.openxmlformats.org/officeDocument/2006/relationships/image" Target="../media/image56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image" Target="../media/image13.png"/><Relationship Id="rId20" Type="http://schemas.openxmlformats.org/officeDocument/2006/relationships/image" Target="../media/image24.png"/><Relationship Id="rId21" Type="http://schemas.openxmlformats.org/officeDocument/2006/relationships/image" Target="../media/image25.png"/><Relationship Id="rId22" Type="http://schemas.openxmlformats.org/officeDocument/2006/relationships/image" Target="../media/image26.png"/><Relationship Id="rId23" Type="http://schemas.openxmlformats.org/officeDocument/2006/relationships/image" Target="../media/image27.jpeg"/><Relationship Id="rId10" Type="http://schemas.openxmlformats.org/officeDocument/2006/relationships/image" Target="../media/image14.JPG"/><Relationship Id="rId11" Type="http://schemas.openxmlformats.org/officeDocument/2006/relationships/image" Target="../media/image15.png"/><Relationship Id="rId12" Type="http://schemas.openxmlformats.org/officeDocument/2006/relationships/image" Target="../media/image16.png"/><Relationship Id="rId13" Type="http://schemas.openxmlformats.org/officeDocument/2006/relationships/image" Target="../media/image17.png"/><Relationship Id="rId14" Type="http://schemas.openxmlformats.org/officeDocument/2006/relationships/image" Target="../media/image18.png"/><Relationship Id="rId15" Type="http://schemas.openxmlformats.org/officeDocument/2006/relationships/image" Target="../media/image19.png"/><Relationship Id="rId16" Type="http://schemas.openxmlformats.org/officeDocument/2006/relationships/image" Target="../media/image20.png"/><Relationship Id="rId17" Type="http://schemas.openxmlformats.org/officeDocument/2006/relationships/image" Target="../media/image21.png"/><Relationship Id="rId18" Type="http://schemas.openxmlformats.org/officeDocument/2006/relationships/image" Target="../media/image22.png"/><Relationship Id="rId19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JPG"/><Relationship Id="rId6" Type="http://schemas.openxmlformats.org/officeDocument/2006/relationships/image" Target="../media/image10.png"/><Relationship Id="rId7" Type="http://schemas.openxmlformats.org/officeDocument/2006/relationships/image" Target="../media/image11.JPG"/><Relationship Id="rId8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7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png"/><Relationship Id="rId12" Type="http://schemas.openxmlformats.org/officeDocument/2006/relationships/image" Target="../media/image38.png"/><Relationship Id="rId13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9.jpeg"/><Relationship Id="rId4" Type="http://schemas.openxmlformats.org/officeDocument/2006/relationships/image" Target="../media/image30.jpeg"/><Relationship Id="rId5" Type="http://schemas.openxmlformats.org/officeDocument/2006/relationships/image" Target="../media/image31.png"/><Relationship Id="rId6" Type="http://schemas.openxmlformats.org/officeDocument/2006/relationships/image" Target="../media/image32.png"/><Relationship Id="rId7" Type="http://schemas.openxmlformats.org/officeDocument/2006/relationships/image" Target="../media/image33.png"/><Relationship Id="rId8" Type="http://schemas.openxmlformats.org/officeDocument/2006/relationships/image" Target="../media/image34.png"/><Relationship Id="rId9" Type="http://schemas.openxmlformats.org/officeDocument/2006/relationships/image" Target="../media/image35.png"/><Relationship Id="rId10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4" Type="http://schemas.openxmlformats.org/officeDocument/2006/relationships/image" Target="../media/image42.png"/><Relationship Id="rId5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4" Type="http://schemas.openxmlformats.org/officeDocument/2006/relationships/image" Target="../media/image45.png"/><Relationship Id="rId5" Type="http://schemas.openxmlformats.org/officeDocument/2006/relationships/image" Target="../media/image46.png"/><Relationship Id="rId6" Type="http://schemas.openxmlformats.org/officeDocument/2006/relationships/image" Target="../media/image30.jpeg"/><Relationship Id="rId7" Type="http://schemas.openxmlformats.org/officeDocument/2006/relationships/image" Target="../media/image32.png"/><Relationship Id="rId8" Type="http://schemas.openxmlformats.org/officeDocument/2006/relationships/image" Target="../media/image39.png"/><Relationship Id="rId9" Type="http://schemas.openxmlformats.org/officeDocument/2006/relationships/image" Target="../media/image31.png"/><Relationship Id="rId10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916" y="1563944"/>
            <a:ext cx="8431088" cy="1114813"/>
          </a:xfrm>
        </p:spPr>
        <p:txBody>
          <a:bodyPr/>
          <a:lstStyle/>
          <a:p>
            <a:r>
              <a:rPr lang="en-US" sz="4800" dirty="0" smtClean="0"/>
              <a:t>Inside </a:t>
            </a:r>
            <a:r>
              <a:rPr lang="en-US" sz="4800" dirty="0" err="1" smtClean="0"/>
              <a:t>hadoop-dev</a:t>
            </a:r>
            <a:endParaRPr lang="en-US" sz="4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6916" y="2678757"/>
            <a:ext cx="7633448" cy="2102854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Steve Loughran– Hortonworks</a:t>
            </a:r>
          </a:p>
          <a:p>
            <a:r>
              <a:rPr lang="en-US" dirty="0" smtClean="0"/>
              <a:t>@steveloughran</a:t>
            </a:r>
          </a:p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err="1" smtClean="0"/>
              <a:t>Apachecon</a:t>
            </a:r>
            <a:r>
              <a:rPr lang="en-US" dirty="0" smtClean="0"/>
              <a:t> EU, November 2012</a:t>
            </a:r>
          </a:p>
        </p:txBody>
      </p:sp>
    </p:spTree>
    <p:extLst>
      <p:ext uri="{BB962C8B-B14F-4D97-AF65-F5344CB8AC3E}">
        <p14:creationId xmlns:p14="http://schemas.microsoft.com/office/powerpoint/2010/main" val="23183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does all this mean?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64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37411" y="2006010"/>
            <a:ext cx="8259884" cy="1918081"/>
          </a:xfrm>
        </p:spPr>
        <p:txBody>
          <a:bodyPr/>
          <a:lstStyle/>
          <a:p>
            <a:r>
              <a:rPr lang="en-US" dirty="0" smtClean="0"/>
              <a:t>There is more work than we can cope with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68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Hadoop is CS</a:t>
            </a:r>
            <a:r>
              <a:rPr lang="en-GB" dirty="0"/>
              <a:t>-</a:t>
            </a:r>
            <a:r>
              <a:rPr lang="en-GB" dirty="0" smtClean="0"/>
              <a:t>Hard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Core HDFS, MR and YARN</a:t>
            </a:r>
          </a:p>
          <a:p>
            <a:pPr lvl="1"/>
            <a:r>
              <a:rPr lang="en-GB" dirty="0" smtClean="0"/>
              <a:t>Distributed </a:t>
            </a:r>
            <a:r>
              <a:rPr lang="en-GB" dirty="0"/>
              <a:t>Computing</a:t>
            </a:r>
          </a:p>
          <a:p>
            <a:pPr lvl="1"/>
            <a:r>
              <a:rPr lang="en-GB" dirty="0"/>
              <a:t>Consensus </a:t>
            </a:r>
            <a:r>
              <a:rPr lang="en-GB" dirty="0" smtClean="0"/>
              <a:t>Protocols &amp; Consistency </a:t>
            </a:r>
            <a:r>
              <a:rPr lang="en-GB" dirty="0"/>
              <a:t>Models</a:t>
            </a:r>
          </a:p>
          <a:p>
            <a:pPr lvl="1"/>
            <a:r>
              <a:rPr lang="en-GB" dirty="0"/>
              <a:t>Work Scheduling &amp; Data Placement</a:t>
            </a:r>
          </a:p>
          <a:p>
            <a:pPr lvl="1"/>
            <a:r>
              <a:rPr lang="en-GB" dirty="0"/>
              <a:t>Reliability theory</a:t>
            </a:r>
          </a:p>
          <a:p>
            <a:pPr lvl="1"/>
            <a:r>
              <a:rPr lang="en-GB" dirty="0" smtClean="0"/>
              <a:t>CPU Architecture; x86 </a:t>
            </a:r>
            <a:r>
              <a:rPr lang="en-GB" dirty="0"/>
              <a:t>assembler</a:t>
            </a:r>
          </a:p>
          <a:p>
            <a:r>
              <a:rPr lang="en-GB" dirty="0" smtClean="0"/>
              <a:t>Others</a:t>
            </a:r>
          </a:p>
          <a:p>
            <a:pPr lvl="1"/>
            <a:r>
              <a:rPr lang="en-GB" dirty="0" smtClean="0"/>
              <a:t>Machine learning</a:t>
            </a:r>
          </a:p>
          <a:p>
            <a:pPr lvl="1"/>
            <a:r>
              <a:rPr lang="en-GB" dirty="0" smtClean="0"/>
              <a:t>Distributed Transactions</a:t>
            </a:r>
          </a:p>
          <a:p>
            <a:pPr lvl="1"/>
            <a:r>
              <a:rPr lang="en-GB" dirty="0" smtClean="0"/>
              <a:t>Graph Theory</a:t>
            </a:r>
          </a:p>
          <a:p>
            <a:pPr lvl="1"/>
            <a:r>
              <a:rPr lang="en-GB" dirty="0" smtClean="0"/>
              <a:t>Queue Theory</a:t>
            </a:r>
          </a:p>
          <a:p>
            <a:pPr lvl="1"/>
            <a:r>
              <a:rPr lang="en-GB" dirty="0" smtClean="0"/>
              <a:t>Correctness proofs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8669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If you have these skills,</a:t>
            </a:r>
            <a:br>
              <a:rPr lang="en-US" dirty="0" smtClean="0"/>
            </a:br>
            <a:r>
              <a:rPr lang="en-US" dirty="0" smtClean="0"/>
              <a:t>come and play!</a:t>
            </a:r>
            <a:endParaRPr lang="en-US" dirty="0"/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426916" y="5589727"/>
            <a:ext cx="8259884" cy="640270"/>
          </a:xfrm>
        </p:spPr>
        <p:txBody>
          <a:bodyPr/>
          <a:lstStyle/>
          <a:p>
            <a:r>
              <a:rPr lang="en-US" dirty="0" smtClean="0"/>
              <a:t>http</a:t>
            </a:r>
            <a:r>
              <a:rPr lang="en-US" dirty="0"/>
              <a:t>://hortonworks.com/careers/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6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But there are barriers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255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Your time &amp; cluster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b="0" dirty="0" smtClean="0"/>
              <a:t>Full time core business @ Hortonworks + Cloudera</a:t>
            </a:r>
          </a:p>
          <a:p>
            <a:pPr>
              <a:lnSpc>
                <a:spcPct val="150000"/>
              </a:lnSpc>
            </a:pPr>
            <a:r>
              <a:rPr lang="en-GB" b="0" dirty="0" smtClean="0"/>
              <a:t>Full time projects at others: </a:t>
            </a:r>
            <a:br>
              <a:rPr lang="en-GB" b="0" dirty="0" smtClean="0"/>
            </a:br>
            <a:r>
              <a:rPr lang="en-GB" b="0" dirty="0" smtClean="0"/>
              <a:t>LinkedIn, IBM, MSFT, VMWare</a:t>
            </a:r>
            <a:endParaRPr lang="en-GB" b="0" dirty="0"/>
          </a:p>
          <a:p>
            <a:pPr>
              <a:lnSpc>
                <a:spcPct val="150000"/>
              </a:lnSpc>
            </a:pPr>
            <a:r>
              <a:rPr lang="en-GB" b="0" dirty="0" smtClean="0"/>
              <a:t>Single developers can't compete</a:t>
            </a:r>
          </a:p>
          <a:p>
            <a:pPr>
              <a:lnSpc>
                <a:spcPct val="150000"/>
              </a:lnSpc>
            </a:pPr>
            <a:r>
              <a:rPr lang="en-GB" b="0" dirty="0" smtClean="0"/>
              <a:t>Small test runs take too long</a:t>
            </a:r>
          </a:p>
          <a:p>
            <a:pPr>
              <a:lnSpc>
                <a:spcPct val="150000"/>
              </a:lnSpc>
            </a:pPr>
            <a:r>
              <a:rPr lang="en-GB" b="0" dirty="0"/>
              <a:t>Your cluster probably isn't as big as Yahoo</a:t>
            </a:r>
            <a:r>
              <a:rPr lang="en-GB" b="0" dirty="0" smtClean="0"/>
              <a:t>!'s</a:t>
            </a:r>
          </a:p>
          <a:p>
            <a:pPr>
              <a:lnSpc>
                <a:spcPct val="150000"/>
              </a:lnSpc>
            </a:pPr>
            <a:r>
              <a:rPr lang="en-GB" b="0" dirty="0" smtClean="0"/>
              <a:t>Commit-then-review neglects everyone's patches</a:t>
            </a:r>
          </a:p>
          <a:p>
            <a:endParaRPr lang="en-GB" b="0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827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Fear of damage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b="0" dirty="0" smtClean="0"/>
              <a:t>The worth of Hadoop is the data in HDFS</a:t>
            </a:r>
          </a:p>
          <a:p>
            <a:pPr>
              <a:buFont typeface="Wingdings" charset="2"/>
              <a:buChar char="Ø"/>
            </a:pPr>
            <a:r>
              <a:rPr lang="en-GB" b="0" dirty="0" smtClean="0"/>
              <a:t>the worth of all companies whose data it is</a:t>
            </a:r>
          </a:p>
          <a:p>
            <a:pPr>
              <a:buFont typeface="Wingdings" charset="2"/>
              <a:buChar char="Ø"/>
            </a:pPr>
            <a:r>
              <a:rPr lang="en-GB" b="0" dirty="0" smtClean="0"/>
              <a:t>cost to individuals of data loss</a:t>
            </a:r>
          </a:p>
          <a:p>
            <a:pPr>
              <a:buFont typeface="Wingdings" charset="2"/>
              <a:buChar char="Ø"/>
            </a:pPr>
            <a:r>
              <a:rPr lang="en-GB" b="0" dirty="0" smtClean="0"/>
              <a:t>cost to governments of losing their data</a:t>
            </a:r>
          </a:p>
          <a:p>
            <a:pPr marL="0" indent="0">
              <a:buNone/>
            </a:pPr>
            <a:r>
              <a:rPr lang="en-GB" sz="3600" b="0" dirty="0" smtClean="0">
                <a:latin typeface="+mn-lt"/>
                <a:cs typeface="Symbol" charset="2"/>
              </a:rPr>
              <a:t>∴</a:t>
            </a:r>
            <a:r>
              <a:rPr lang="en-GB" sz="3600" b="0" i="1" dirty="0" smtClean="0">
                <a:latin typeface="+mn-lt"/>
                <a:cs typeface="Symbol" charset="2"/>
              </a:rPr>
              <a:t> </a:t>
            </a:r>
            <a:r>
              <a:rPr lang="en-GB" b="0" i="1" dirty="0" smtClean="0">
                <a:latin typeface="+mn-lt"/>
                <a:cs typeface="Symbol" charset="2"/>
              </a:rPr>
              <a:t>resistance to radical changes in HDFS</a:t>
            </a:r>
            <a:endParaRPr lang="en-GB" b="0" i="1" dirty="0" smtClean="0"/>
          </a:p>
          <a:p>
            <a:pPr marL="0" indent="0">
              <a:buNone/>
            </a:pPr>
            <a:endParaRPr lang="en-GB" b="0" dirty="0" smtClean="0"/>
          </a:p>
          <a:p>
            <a:pPr marL="0" indent="0">
              <a:buNone/>
            </a:pPr>
            <a:r>
              <a:rPr lang="en-GB" b="0" dirty="0" smtClean="0"/>
              <a:t>Scheduling performance worth $100Ks to individual organisations</a:t>
            </a:r>
          </a:p>
          <a:p>
            <a:pPr marL="0" indent="0">
              <a:buNone/>
            </a:pPr>
            <a:r>
              <a:rPr lang="en-GB" sz="3600" b="0" dirty="0">
                <a:cs typeface="Symbol" charset="2"/>
              </a:rPr>
              <a:t>∴ </a:t>
            </a:r>
            <a:r>
              <a:rPr lang="en-GB" b="0" i="1" dirty="0" smtClean="0">
                <a:cs typeface="Symbol" charset="2"/>
              </a:rPr>
              <a:t>resistance to radical work in compute layer except by people with track record</a:t>
            </a:r>
            <a:endParaRPr lang="en-GB" b="0" i="1" dirty="0"/>
          </a:p>
          <a:p>
            <a:pPr marL="0" indent="0">
              <a:buNone/>
            </a:pPr>
            <a:endParaRPr lang="en-GB" b="0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233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Fear of support and maintenance costs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457200" y="1165224"/>
            <a:ext cx="8229600" cy="389864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GB" b="0" dirty="0"/>
              <a:t>What will show up on Yahoo!-scale clusters</a:t>
            </a:r>
            <a:r>
              <a:rPr lang="en-GB" b="0" dirty="0" smtClean="0"/>
              <a:t>?</a:t>
            </a:r>
          </a:p>
          <a:p>
            <a:pPr>
              <a:lnSpc>
                <a:spcPct val="150000"/>
              </a:lnSpc>
            </a:pPr>
            <a:r>
              <a:rPr lang="en-GB" b="0" dirty="0" smtClean="0"/>
              <a:t>Costs of regression testing </a:t>
            </a:r>
          </a:p>
          <a:p>
            <a:pPr>
              <a:lnSpc>
                <a:spcPct val="150000"/>
              </a:lnSpc>
            </a:pPr>
            <a:r>
              <a:rPr lang="en-GB" b="0" dirty="0" smtClean="0"/>
              <a:t>Who maintains the code if the author disappears?</a:t>
            </a:r>
          </a:p>
          <a:p>
            <a:pPr>
              <a:lnSpc>
                <a:spcPct val="150000"/>
              </a:lnSpc>
            </a:pPr>
            <a:r>
              <a:rPr lang="en-GB" b="0" dirty="0" smtClean="0"/>
              <a:t>Documentation?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GB" b="0" i="1" dirty="0">
                <a:solidFill>
                  <a:srgbClr val="000000"/>
                </a:solidFill>
              </a:rPr>
              <a:t>The 80%-done </a:t>
            </a:r>
            <a:r>
              <a:rPr lang="en-GB" b="0" i="1" dirty="0" smtClean="0">
                <a:solidFill>
                  <a:srgbClr val="000000"/>
                </a:solidFill>
              </a:rPr>
              <a:t>problem</a:t>
            </a:r>
            <a:endParaRPr lang="en-GB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41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How to get your code in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GB" b="0" dirty="0" smtClean="0"/>
              <a:t>Trust: get known in the -</a:t>
            </a:r>
            <a:r>
              <a:rPr lang="en-GB" b="0" dirty="0" err="1" smtClean="0"/>
              <a:t>dev</a:t>
            </a:r>
            <a:r>
              <a:rPr lang="en-GB" b="0" dirty="0" smtClean="0"/>
              <a:t> lists, meet-ups</a:t>
            </a:r>
          </a:p>
          <a:p>
            <a:pPr>
              <a:lnSpc>
                <a:spcPct val="150000"/>
              </a:lnSpc>
            </a:pPr>
            <a:r>
              <a:rPr lang="en-GB" b="0" dirty="0" smtClean="0"/>
              <a:t>Competence: help with patches other than your own</a:t>
            </a:r>
            <a:r>
              <a:rPr lang="en-GB" b="0" dirty="0" smtClean="0"/>
              <a:t>.</a:t>
            </a:r>
          </a:p>
          <a:p>
            <a:pPr>
              <a:lnSpc>
                <a:spcPct val="150000"/>
              </a:lnSpc>
            </a:pPr>
            <a:r>
              <a:rPr lang="en-GB" b="0" dirty="0" smtClean="0"/>
              <a:t>Don't attempt rewrites of the core services</a:t>
            </a:r>
            <a:endParaRPr lang="en-GB" b="0" dirty="0" smtClean="0"/>
          </a:p>
          <a:p>
            <a:pPr>
              <a:lnSpc>
                <a:spcPct val="150000"/>
              </a:lnSpc>
            </a:pPr>
            <a:r>
              <a:rPr lang="en-GB" b="0" dirty="0" smtClean="0"/>
              <a:t>Help develop plugin-points</a:t>
            </a:r>
          </a:p>
          <a:p>
            <a:pPr>
              <a:lnSpc>
                <a:spcPct val="150000"/>
              </a:lnSpc>
            </a:pPr>
            <a:r>
              <a:rPr lang="en-GB" b="0" dirty="0" smtClean="0"/>
              <a:t>Test across the configuration space</a:t>
            </a:r>
          </a:p>
          <a:p>
            <a:pPr>
              <a:lnSpc>
                <a:spcPct val="150000"/>
              </a:lnSpc>
            </a:pPr>
            <a:r>
              <a:rPr lang="en-GB" b="0" dirty="0"/>
              <a:t>Test at </a:t>
            </a:r>
            <a:r>
              <a:rPr lang="en-GB" b="0" dirty="0" smtClean="0"/>
              <a:t>scale, complexity, “unusualness”</a:t>
            </a:r>
            <a:endParaRPr lang="en-GB" b="0" dirty="0"/>
          </a:p>
          <a:p>
            <a:endParaRPr lang="en-GB" b="0" dirty="0" smtClean="0"/>
          </a:p>
          <a:p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0541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Arial"/>
              </a:rPr>
              <a:t>Page </a:t>
            </a:r>
            <a:fld id="{BE3614C6-9B97-DA43-9EC2-F206459474B6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19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464"/>
            <a:ext cx="9143999" cy="6119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1" y="-1"/>
            <a:ext cx="9144000" cy="77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buSzPct val="45000"/>
              <a:defRPr/>
            </a:pPr>
            <a:r>
              <a:rPr lang="en-GB" sz="4400" dirty="0" smtClean="0">
                <a:latin typeface="Arial"/>
                <a:ea typeface="Arial"/>
              </a:rPr>
              <a:t>Testing: not just for the 1%</a:t>
            </a:r>
          </a:p>
        </p:txBody>
      </p:sp>
    </p:spTree>
    <p:extLst>
      <p:ext uri="{BB962C8B-B14F-4D97-AF65-F5344CB8AC3E}">
        <p14:creationId xmlns:p14="http://schemas.microsoft.com/office/powerpoint/2010/main" val="319223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7736" y="0"/>
            <a:ext cx="8239064" cy="1016000"/>
          </a:xfrm>
        </p:spPr>
        <p:txBody>
          <a:bodyPr>
            <a:normAutofit/>
          </a:bodyPr>
          <a:lstStyle/>
          <a:p>
            <a:pPr algn="r"/>
            <a:r>
              <a:rPr lang="en-US" dirty="0" smtClean="0"/>
              <a:t>stevel@apache.org 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90871" y="3720558"/>
            <a:ext cx="8229600" cy="3034273"/>
          </a:xfrm>
        </p:spPr>
        <p:txBody>
          <a:bodyPr/>
          <a:lstStyle/>
          <a:p>
            <a:r>
              <a:rPr lang="en-US" sz="2400" dirty="0" smtClean="0">
                <a:solidFill>
                  <a:schemeClr val="bg2"/>
                </a:solidFill>
              </a:rPr>
              <a:t>HP Labs: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Deployment, cloud infrastructure, Hadoop-in-Cloud</a:t>
            </a:r>
          </a:p>
          <a:p>
            <a:r>
              <a:rPr lang="en-US" sz="2400" dirty="0" smtClean="0">
                <a:solidFill>
                  <a:schemeClr val="bg2"/>
                </a:solidFill>
              </a:rPr>
              <a:t>Apache – member and committer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Ant (author, Ant in Action), Axis 2</a:t>
            </a:r>
          </a:p>
          <a:p>
            <a:pPr lvl="1"/>
            <a:r>
              <a:rPr lang="en-US" sz="2400" dirty="0" err="1" smtClean="0">
                <a:solidFill>
                  <a:schemeClr val="bg2"/>
                </a:solidFill>
              </a:rPr>
              <a:t>HadoopJoined</a:t>
            </a:r>
            <a:r>
              <a:rPr lang="en-US" sz="2400" dirty="0" smtClean="0">
                <a:solidFill>
                  <a:schemeClr val="bg2"/>
                </a:solidFill>
              </a:rPr>
              <a:t> Hortonworks in 2012</a:t>
            </a:r>
          </a:p>
          <a:p>
            <a:pPr lvl="1"/>
            <a:r>
              <a:rPr lang="en-US" sz="2400" dirty="0" smtClean="0">
                <a:solidFill>
                  <a:schemeClr val="bg2"/>
                </a:solidFill>
              </a:rPr>
              <a:t>UK based R&amp;D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>
                <a:ea typeface="Arial"/>
                <a:cs typeface="Arial"/>
              </a:rPr>
              <a:t>Page </a:t>
            </a:r>
            <a:fld id="{3C1B2A0A-8F71-0647-B921-0CE0F4746A46}" type="slidenum">
              <a:rPr lang="en-US" smtClean="0">
                <a:ea typeface="Arial"/>
                <a:cs typeface="Arial"/>
              </a:rPr>
              <a:pPr/>
              <a:t>2</a:t>
            </a:fld>
            <a:endParaRPr lang="en-US" dirty="0"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8595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solidFill>
                  <a:prstClr val="black"/>
                </a:solidFill>
                <a:latin typeface="Arial"/>
              </a:rPr>
              <a:t>Page </a:t>
            </a:r>
            <a:fld id="{BE3614C6-9B97-DA43-9EC2-F206459474B6}" type="slidenum">
              <a:rPr lang="en-US">
                <a:solidFill>
                  <a:prstClr val="black"/>
                </a:solidFill>
                <a:latin typeface="Arial"/>
              </a:rPr>
              <a:pPr>
                <a:defRPr/>
              </a:pPr>
              <a:t>20</a:t>
            </a:fld>
            <a:endParaRPr lang="en-US">
              <a:solidFill>
                <a:prstClr val="black"/>
              </a:solidFill>
              <a:latin typeface="Arial"/>
            </a:endParaRPr>
          </a:p>
        </p:txBody>
      </p:sp>
      <p:sp>
        <p:nvSpPr>
          <p:cNvPr id="6" name="Text Box 2"/>
          <p:cNvSpPr txBox="1">
            <a:spLocks noChangeArrowheads="1"/>
          </p:cNvSpPr>
          <p:nvPr/>
        </p:nvSpPr>
        <p:spPr bwMode="auto">
          <a:xfrm>
            <a:off x="-1" y="-1"/>
            <a:ext cx="9144000" cy="77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buSzPct val="45000"/>
              <a:defRPr/>
            </a:pPr>
            <a:r>
              <a:rPr lang="en-GB" sz="4400" dirty="0" smtClean="0">
                <a:latin typeface="Arial"/>
                <a:ea typeface="Arial"/>
              </a:rPr>
              <a:t>Testing: not just for the 1%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854" y="0"/>
            <a:ext cx="9144000" cy="6858000"/>
          </a:xfrm>
          <a:prstGeom prst="rect">
            <a:avLst/>
          </a:prstGeom>
        </p:spPr>
      </p:pic>
      <p:sp>
        <p:nvSpPr>
          <p:cNvPr id="7" name="Text Box 2"/>
          <p:cNvSpPr txBox="1">
            <a:spLocks noChangeArrowheads="1"/>
          </p:cNvSpPr>
          <p:nvPr/>
        </p:nvSpPr>
        <p:spPr bwMode="auto">
          <a:xfrm>
            <a:off x="152399" y="152399"/>
            <a:ext cx="9144000" cy="772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5pPr>
            <a:lvl6pPr marL="25146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6pPr>
            <a:lvl7pPr marL="29718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7pPr>
            <a:lvl8pPr marL="34290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8pPr>
            <a:lvl9pPr marL="3886200" indent="-228600" defTabSz="449263" fontAlgn="base" hangingPunct="0">
              <a:lnSpc>
                <a:spcPct val="104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9pPr>
          </a:lstStyle>
          <a:p>
            <a:pPr algn="ctr">
              <a:lnSpc>
                <a:spcPct val="93000"/>
              </a:lnSpc>
              <a:buSzPct val="45000"/>
              <a:defRPr/>
            </a:pPr>
            <a:r>
              <a:rPr lang="en-GB" sz="4400" dirty="0" smtClean="0">
                <a:latin typeface="Arial"/>
                <a:ea typeface="Arial"/>
              </a:rPr>
              <a:t>you have network and scale issues</a:t>
            </a:r>
          </a:p>
        </p:txBody>
      </p:sp>
    </p:spTree>
    <p:extLst>
      <p:ext uri="{BB962C8B-B14F-4D97-AF65-F5344CB8AC3E}">
        <p14:creationId xmlns:p14="http://schemas.microsoft.com/office/powerpoint/2010/main" val="71122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5621" y="1112876"/>
            <a:ext cx="1731269" cy="2269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423" y="1131926"/>
            <a:ext cx="1905000" cy="2362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75129" y="2313026"/>
            <a:ext cx="1801678" cy="2362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Documentation &amp; Books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57780" y="2352833"/>
            <a:ext cx="1740955" cy="228258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53200" y="2306676"/>
            <a:ext cx="1811364" cy="23749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13469" y="3740150"/>
            <a:ext cx="1809167" cy="23749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669006" y="3733800"/>
            <a:ext cx="1905000" cy="2387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7200" y="2363826"/>
            <a:ext cx="1724186" cy="22606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062100" y="3733800"/>
            <a:ext cx="1905000" cy="23749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4543" y="3721100"/>
            <a:ext cx="1905000" cy="238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73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Challenge: Major </a:t>
            </a:r>
            <a:r>
              <a:rPr lang="en-GB" dirty="0" smtClean="0"/>
              <a:t>Works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 smtClean="0"/>
              <a:t>YARN and HDFS HA</a:t>
            </a:r>
          </a:p>
          <a:p>
            <a:pPr lvl="1"/>
            <a:r>
              <a:rPr lang="en-GB" dirty="0" smtClean="0"/>
              <a:t>Branch w/out RTC then review at merge</a:t>
            </a:r>
          </a:p>
          <a:p>
            <a:pPr lvl="1"/>
            <a:r>
              <a:rPr lang="en-GB" dirty="0" smtClean="0"/>
              <a:t>Agile; merge costs scale w/ duration of branch</a:t>
            </a:r>
          </a:p>
          <a:p>
            <a:pPr marL="398463" lvl="1" indent="0">
              <a:buNone/>
            </a:pPr>
            <a:endParaRPr lang="en-GB" dirty="0" smtClean="0"/>
          </a:p>
          <a:p>
            <a:r>
              <a:rPr lang="en-GB" dirty="0" smtClean="0"/>
              <a:t>Independent works</a:t>
            </a:r>
          </a:p>
          <a:p>
            <a:pPr lvl="1"/>
            <a:r>
              <a:rPr lang="en-GB" dirty="0" smtClean="0"/>
              <a:t>Things that didn't get in -my lifecycle work, …</a:t>
            </a:r>
          </a:p>
          <a:p>
            <a:pPr lvl="1"/>
            <a:r>
              <a:rPr lang="en-GB" dirty="0" smtClean="0"/>
              <a:t>VMWare virtualisations –initial failure topology</a:t>
            </a:r>
            <a:br>
              <a:rPr lang="en-GB" dirty="0" smtClean="0"/>
            </a:br>
            <a:r>
              <a:rPr lang="en-GB" i="1" dirty="0" smtClean="0"/>
              <a:t>how best to get this stuff in</a:t>
            </a:r>
          </a:p>
          <a:p>
            <a:pPr lvl="1"/>
            <a:endParaRPr lang="en-GB" i="1" dirty="0"/>
          </a:p>
          <a:p>
            <a:r>
              <a:rPr lang="en-GB" dirty="0" smtClean="0"/>
              <a:t>Postgraduate Research</a:t>
            </a:r>
          </a:p>
          <a:p>
            <a:pPr lvl="1"/>
            <a:r>
              <a:rPr lang="en-GB" dirty="0" smtClean="0"/>
              <a:t>How to get the next generation of postgraduate researchers developing in and with Apache Hadoop?</a:t>
            </a:r>
          </a:p>
          <a:p>
            <a:pPr lvl="1"/>
            <a:endParaRPr lang="en-GB" dirty="0"/>
          </a:p>
          <a:p>
            <a:pPr lvl="1"/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10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A mentoring program?</a:t>
            </a:r>
            <a:endParaRPr lang="en-GB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426916" y="3001942"/>
            <a:ext cx="8259884" cy="1956090"/>
          </a:xfrm>
        </p:spPr>
        <p:txBody>
          <a:bodyPr/>
          <a:lstStyle/>
          <a:p>
            <a:r>
              <a:rPr lang="en-GB" dirty="0" smtClean="0"/>
              <a:t>Guided support for associated projects, the goal to be to merge into the Hadoop codebase.</a:t>
            </a:r>
          </a:p>
          <a:p>
            <a:endParaRPr lang="en-GB" dirty="0"/>
          </a:p>
          <a:p>
            <a:r>
              <a:rPr lang="en-GB" i="1" dirty="0" smtClean="0"/>
              <a:t>Who has the time to mentor?</a:t>
            </a:r>
            <a:endParaRPr lang="en-GB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0368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Better Distributed Development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marL="0" indent="0">
              <a:buNone/>
            </a:pPr>
            <a:endParaRPr lang="en-GB" dirty="0" smtClean="0"/>
          </a:p>
          <a:p>
            <a:r>
              <a:rPr lang="en-GB" dirty="0" smtClean="0"/>
              <a:t>Regional developer workshops</a:t>
            </a:r>
          </a:p>
          <a:p>
            <a:pPr lvl="1"/>
            <a:r>
              <a:rPr lang="en-GB" dirty="0" smtClean="0"/>
              <a:t>with local university participation?</a:t>
            </a:r>
          </a:p>
          <a:p>
            <a:endParaRPr lang="en-GB" dirty="0"/>
          </a:p>
          <a:p>
            <a:r>
              <a:rPr lang="en-GB" dirty="0" smtClean="0"/>
              <a:t>Online meet-ups: </a:t>
            </a:r>
            <a:r>
              <a:rPr lang="en-GB" dirty="0" err="1"/>
              <a:t>google</a:t>
            </a:r>
            <a:r>
              <a:rPr lang="en-GB" dirty="0"/>
              <a:t>+ hangouts?</a:t>
            </a:r>
            <a:endParaRPr lang="en-GB" dirty="0" smtClean="0"/>
          </a:p>
          <a:p>
            <a:pPr lvl="1"/>
            <a:r>
              <a:rPr lang="en-GB" smtClean="0"/>
              <a:t>Shared </a:t>
            </a:r>
            <a:r>
              <a:rPr lang="en-GB" dirty="0" smtClean="0"/>
              <a:t>IDEA or other editor sessions</a:t>
            </a:r>
          </a:p>
          <a:p>
            <a:pPr lvl="1"/>
            <a:r>
              <a:rPr lang="en-GB" dirty="0" smtClean="0"/>
              <a:t>Remote presentations and demos</a:t>
            </a:r>
          </a:p>
          <a:p>
            <a:pPr marL="0" indent="0">
              <a:buNone/>
            </a:pPr>
            <a:endParaRPr lang="en-GB" dirty="0" smtClean="0"/>
          </a:p>
          <a:p>
            <a:pPr marL="398463" lvl="1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dirty="0" smtClean="0"/>
          </a:p>
          <a:p>
            <a:pPr lvl="1"/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925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Git + </a:t>
            </a:r>
            <a:r>
              <a:rPr lang="en-GB" dirty="0" err="1" smtClean="0"/>
              <a:t>Gerrit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17" name="Picture 16" descr="Screen Shot 2012-11-05 at 17.17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4686"/>
            <a:ext cx="9144000" cy="6594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23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Get involved!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err="1" smtClean="0"/>
              <a:t>svn.apache.org</a:t>
            </a:r>
            <a:endParaRPr lang="en-GB" dirty="0" smtClean="0"/>
          </a:p>
          <a:p>
            <a:r>
              <a:rPr lang="en-GB" dirty="0" err="1" smtClean="0"/>
              <a:t>issues.apache.org</a:t>
            </a:r>
            <a:endParaRPr lang="en-GB" dirty="0" smtClean="0"/>
          </a:p>
          <a:p>
            <a:r>
              <a:rPr lang="en-GB" dirty="0" smtClean="0"/>
              <a:t>{</a:t>
            </a:r>
            <a:r>
              <a:rPr lang="en-GB" dirty="0" err="1" smtClean="0"/>
              <a:t>hadoop</a:t>
            </a:r>
            <a:r>
              <a:rPr lang="en-GB" dirty="0" err="1" smtClean="0"/>
              <a:t>,hbase</a:t>
            </a:r>
            <a:r>
              <a:rPr lang="en-GB" dirty="0" smtClean="0"/>
              <a:t>, mahout, pig, </a:t>
            </a:r>
            <a:r>
              <a:rPr lang="en-GB" dirty="0" err="1" smtClean="0"/>
              <a:t>oozie</a:t>
            </a:r>
            <a:r>
              <a:rPr lang="en-GB" dirty="0" smtClean="0"/>
              <a:t>, …}.</a:t>
            </a:r>
            <a:r>
              <a:rPr lang="en-GB" dirty="0" err="1" smtClean="0"/>
              <a:t>apache.org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6069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btitle 6"/>
          <p:cNvSpPr>
            <a:spLocks noGrp="1"/>
          </p:cNvSpPr>
          <p:nvPr>
            <p:ph type="subTitle" idx="1"/>
          </p:nvPr>
        </p:nvSpPr>
        <p:spPr>
          <a:xfrm>
            <a:off x="615383" y="3420181"/>
            <a:ext cx="8081912" cy="1084166"/>
          </a:xfrm>
        </p:spPr>
        <p:txBody>
          <a:bodyPr anchor="b"/>
          <a:lstStyle/>
          <a:p>
            <a:r>
              <a:rPr lang="en-US" sz="3000" dirty="0" smtClean="0"/>
              <a:t>hortonworks.com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2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6916" y="3001942"/>
            <a:ext cx="8259884" cy="986653"/>
          </a:xfrm>
        </p:spPr>
        <p:txBody>
          <a:bodyPr/>
          <a:lstStyle/>
          <a:p>
            <a:pPr lvl="0" algn="ctr" defTabSz="457200"/>
            <a:r>
              <a:rPr lang="en-US" sz="3600" i="1" dirty="0">
                <a:solidFill>
                  <a:prstClr val="black"/>
                </a:solidFill>
                <a:latin typeface="Arial" charset="0"/>
              </a:rPr>
              <a:t>Hadoop is </a:t>
            </a:r>
            <a:r>
              <a:rPr lang="en-US" sz="3600" i="1" dirty="0" smtClean="0">
                <a:solidFill>
                  <a:prstClr val="black"/>
                </a:solidFill>
                <a:latin typeface="Arial" charset="0"/>
              </a:rPr>
              <a:t>the OS for the </a:t>
            </a:r>
            <a:r>
              <a:rPr lang="en-US" sz="3600" i="1" dirty="0" err="1" smtClean="0">
                <a:solidFill>
                  <a:prstClr val="black"/>
                </a:solidFill>
                <a:latin typeface="Arial" charset="0"/>
              </a:rPr>
              <a:t>datacentre</a:t>
            </a:r>
            <a:endParaRPr lang="en-US" sz="3600" i="1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836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1066" y="93261"/>
            <a:ext cx="1273629" cy="127362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0" y="190742"/>
            <a:ext cx="1305596" cy="130559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5843" y="33656"/>
            <a:ext cx="1333234" cy="1333234"/>
          </a:xfrm>
          <a:prstGeom prst="rect">
            <a:avLst/>
          </a:prstGeom>
        </p:spPr>
      </p:pic>
      <p:pic>
        <p:nvPicPr>
          <p:cNvPr id="12" name="Picture 11" descr="P1070311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538" y="3838149"/>
            <a:ext cx="2854475" cy="21408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1255" y="199209"/>
            <a:ext cx="1535916" cy="1535916"/>
          </a:xfrm>
          <a:prstGeom prst="rect">
            <a:avLst/>
          </a:prstGeom>
        </p:spPr>
      </p:pic>
      <p:pic>
        <p:nvPicPr>
          <p:cNvPr id="11" name="Picture 10" descr="P1000638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6773" y="1151652"/>
            <a:ext cx="2257226" cy="169292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19213" y="1858811"/>
            <a:ext cx="2485190" cy="1863893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55195364-CB26-204E-9D19-22CA26A13F7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274874" y="1023132"/>
            <a:ext cx="2027465" cy="2703286"/>
          </a:xfrm>
          <a:prstGeom prst="rect">
            <a:avLst/>
          </a:prstGeom>
        </p:spPr>
      </p:pic>
      <p:pic>
        <p:nvPicPr>
          <p:cNvPr id="10" name="Picture 9" descr="IMG_5460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2805" y="3048266"/>
            <a:ext cx="3082791" cy="20577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16573" y="462024"/>
            <a:ext cx="1536700" cy="20489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67329" y="2249028"/>
            <a:ext cx="1362425" cy="13624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6983" y="3691946"/>
            <a:ext cx="1414083" cy="14140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427080" y="4589841"/>
            <a:ext cx="1346554" cy="134655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52297" y="2517005"/>
            <a:ext cx="1513241" cy="151324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08155" y="2731327"/>
            <a:ext cx="1345821" cy="134582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533869" y="685800"/>
            <a:ext cx="1372557" cy="137255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3539949" y="4871988"/>
            <a:ext cx="1358528" cy="158059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684899" y="3593311"/>
            <a:ext cx="1270000" cy="1270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4063999" y="2920999"/>
            <a:ext cx="1156149" cy="115614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368819" y="4781910"/>
            <a:ext cx="1270000" cy="12700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2087030" y="4528861"/>
            <a:ext cx="1364225" cy="1407534"/>
          </a:xfrm>
          <a:prstGeom prst="rect">
            <a:avLst/>
          </a:prstGeom>
        </p:spPr>
      </p:pic>
      <p:pic>
        <p:nvPicPr>
          <p:cNvPr id="23" name="Content Placeholder 4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926" y="4781910"/>
            <a:ext cx="1364808" cy="134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50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History: ASF releases slowed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>
                <a:ea typeface="Arial"/>
                <a:cs typeface="Arial"/>
              </a:rPr>
              <a:t>Page </a:t>
            </a:r>
            <a:fld id="{3C1B2A0A-8F71-0647-B921-0CE0F4746A46}" type="slidenum">
              <a:rPr lang="en-US" smtClean="0">
                <a:ea typeface="Arial"/>
                <a:cs typeface="Arial"/>
              </a:rPr>
              <a:pPr/>
              <a:t>5</a:t>
            </a:fld>
            <a:endParaRPr lang="en-US" dirty="0">
              <a:ea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2429933"/>
            <a:ext cx="8229600" cy="3689880"/>
          </a:xfrm>
        </p:spPr>
        <p:txBody>
          <a:bodyPr/>
          <a:lstStyle/>
          <a:p>
            <a:r>
              <a:rPr lang="en-US" sz="2400" dirty="0" smtClean="0"/>
              <a:t>64 Releases from 2006-2011</a:t>
            </a:r>
          </a:p>
          <a:p>
            <a:r>
              <a:rPr lang="en-US" sz="2400" dirty="0" smtClean="0"/>
              <a:t>Branches from the last 2.5 years:</a:t>
            </a:r>
          </a:p>
          <a:p>
            <a:pPr lvl="1"/>
            <a:r>
              <a:rPr lang="en-US" sz="2400" dirty="0" smtClean="0"/>
              <a:t>0.20.{0,1,2} – Stable</a:t>
            </a:r>
            <a:r>
              <a:rPr lang="en-US" sz="2400" dirty="0"/>
              <a:t> </a:t>
            </a:r>
            <a:r>
              <a:rPr lang="en-US" sz="2400" dirty="0" smtClean="0"/>
              <a:t>release without security</a:t>
            </a:r>
          </a:p>
          <a:p>
            <a:pPr lvl="1"/>
            <a:r>
              <a:rPr lang="en-US" sz="2400" dirty="0" smtClean="0"/>
              <a:t>0.20.2xx.y – Stable release with security</a:t>
            </a:r>
          </a:p>
          <a:p>
            <a:pPr lvl="1"/>
            <a:r>
              <a:rPr lang="en-US" sz="2400" dirty="0" smtClean="0"/>
              <a:t>0.21.0 – released, unstable, deprecated</a:t>
            </a:r>
          </a:p>
          <a:p>
            <a:pPr lvl="1"/>
            <a:r>
              <a:rPr lang="en-US" sz="2400" dirty="0" smtClean="0"/>
              <a:t>0.22.0 – orphan, unstable, lack of community</a:t>
            </a:r>
          </a:p>
          <a:p>
            <a:pPr lvl="1"/>
            <a:r>
              <a:rPr lang="en-US" sz="2400" dirty="0" smtClean="0"/>
              <a:t>0.23.x</a:t>
            </a:r>
          </a:p>
          <a:p>
            <a:r>
              <a:rPr lang="en-US" sz="2600" dirty="0" smtClean="0"/>
              <a:t>Cloudera CDH: fork w/ patches pushed back</a:t>
            </a:r>
          </a:p>
        </p:txBody>
      </p:sp>
      <p:pic>
        <p:nvPicPr>
          <p:cNvPr id="6" name="Picture 5" descr="ReleaseTimelin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130635"/>
            <a:ext cx="8314267" cy="120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93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Now: 2 ASF branches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en-US" dirty="0" smtClean="0">
                <a:ea typeface="Arial"/>
                <a:cs typeface="Arial"/>
              </a:rPr>
              <a:t>Page </a:t>
            </a:r>
            <a:fld id="{3C1B2A0A-8F71-0647-B921-0CE0F4746A46}" type="slidenum">
              <a:rPr lang="en-US" smtClean="0">
                <a:ea typeface="Arial"/>
                <a:cs typeface="Arial"/>
              </a:rPr>
              <a:pPr/>
              <a:t>6</a:t>
            </a:fld>
            <a:endParaRPr lang="en-US" dirty="0">
              <a:ea typeface="Arial"/>
              <a:cs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457200" y="1165224"/>
            <a:ext cx="8229600" cy="5110639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 smtClean="0"/>
              <a:t>Hadoop 1.x</a:t>
            </a:r>
          </a:p>
          <a:p>
            <a:r>
              <a:rPr lang="en-US" sz="2400" b="0" dirty="0" smtClean="0"/>
              <a:t>Stable, used in production systems</a:t>
            </a:r>
          </a:p>
          <a:p>
            <a:r>
              <a:rPr lang="en-US" sz="2400" b="0" dirty="0" smtClean="0"/>
              <a:t>Features focus on fixes &amp; low-risk performance</a:t>
            </a:r>
          </a:p>
          <a:p>
            <a:pPr marL="0" indent="0">
              <a:buNone/>
            </a:pPr>
            <a:endParaRPr lang="en-US" sz="2400" b="0" dirty="0"/>
          </a:p>
          <a:p>
            <a:pPr marL="0" indent="0">
              <a:buNone/>
            </a:pPr>
            <a:r>
              <a:rPr lang="en-US" sz="2800" dirty="0" smtClean="0"/>
              <a:t>Hadoop 2.x/trunk</a:t>
            </a:r>
          </a:p>
          <a:p>
            <a:r>
              <a:rPr lang="en-US" sz="2400" b="0" dirty="0" smtClean="0"/>
              <a:t>The successor</a:t>
            </a:r>
          </a:p>
          <a:p>
            <a:r>
              <a:rPr lang="en-US" sz="2400" b="0" dirty="0" smtClean="0"/>
              <a:t>Alpha-release. Download and test</a:t>
            </a:r>
          </a:p>
          <a:p>
            <a:r>
              <a:rPr lang="en-US" sz="2400" b="0" dirty="0" smtClean="0"/>
              <a:t>Where features &amp; fixes first go in</a:t>
            </a:r>
          </a:p>
          <a:p>
            <a:r>
              <a:rPr lang="en-US" sz="2400" b="0" i="1" dirty="0" smtClean="0"/>
              <a:t>Your new code goes here.</a:t>
            </a:r>
          </a:p>
        </p:txBody>
      </p:sp>
    </p:spTree>
    <p:extLst>
      <p:ext uri="{BB962C8B-B14F-4D97-AF65-F5344CB8AC3E}">
        <p14:creationId xmlns:p14="http://schemas.microsoft.com/office/powerpoint/2010/main" val="3095517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Loosely coupled projects form the stack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7" name="Content Placeholder 7" descr="mahout-logo-20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07504"/>
            <a:ext cx="1794806" cy="750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8" descr="ANd9GcST6_0rX-Xkz0aidEBzxENJXICH_I8HlTYLlLxe1Wu_80msSjntEQ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841" y="2017734"/>
            <a:ext cx="1354063" cy="1195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1556" y="1496980"/>
            <a:ext cx="1375244" cy="1375244"/>
          </a:xfrm>
          <a:prstGeom prst="rect">
            <a:avLst/>
          </a:prstGeom>
        </p:spPr>
      </p:pic>
      <p:pic>
        <p:nvPicPr>
          <p:cNvPr id="23" name="Content Placeholder 7" descr="elephant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5174" y="5302583"/>
            <a:ext cx="1401150" cy="1046867"/>
          </a:xfrm>
          <a:prstGeom prst="rect">
            <a:avLst/>
          </a:prstGeom>
        </p:spPr>
      </p:pic>
      <p:pic>
        <p:nvPicPr>
          <p:cNvPr id="24" name="Picture 7" descr="hbase_logo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1609" y="3991868"/>
            <a:ext cx="2018167" cy="497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75928" y="1999057"/>
            <a:ext cx="1917700" cy="5842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86441" y="1233648"/>
            <a:ext cx="2086428" cy="49031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12921" y="5030788"/>
            <a:ext cx="1003300" cy="1422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193397" y="3971831"/>
            <a:ext cx="2293937" cy="586228"/>
          </a:xfrm>
          <a:prstGeom prst="rect">
            <a:avLst/>
          </a:prstGeom>
        </p:spPr>
      </p:pic>
      <p:pic>
        <p:nvPicPr>
          <p:cNvPr id="30" name="Picture 29" descr="hama.pn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045" y="3902588"/>
            <a:ext cx="812258" cy="837641"/>
          </a:xfrm>
          <a:prstGeom prst="rect">
            <a:avLst/>
          </a:prstGeom>
        </p:spPr>
      </p:pic>
      <p:pic>
        <p:nvPicPr>
          <p:cNvPr id="31" name="Picture 30" descr="pig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174" y="1818260"/>
            <a:ext cx="999677" cy="1529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785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113" y="0"/>
            <a:ext cx="8469385" cy="1016000"/>
          </a:xfrm>
        </p:spPr>
        <p:txBody>
          <a:bodyPr wrap="none"/>
          <a:lstStyle/>
          <a:p>
            <a:r>
              <a:rPr lang="en-GB" dirty="0" smtClean="0"/>
              <a:t>Incubating &amp; graduate projects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endParaRPr lang="en-US" dirty="0" smtClean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9428" y="3124200"/>
            <a:ext cx="3260271" cy="5181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8070" y="1123042"/>
            <a:ext cx="1578429" cy="184150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84132" y="4620013"/>
            <a:ext cx="146777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smtClean="0"/>
              <a:t>HCatalog</a:t>
            </a:r>
            <a:endParaRPr lang="en-GB" sz="2400" dirty="0"/>
          </a:p>
        </p:txBody>
      </p:sp>
      <p:sp>
        <p:nvSpPr>
          <p:cNvPr id="10" name="Rectangle 9"/>
          <p:cNvSpPr/>
          <p:nvPr/>
        </p:nvSpPr>
        <p:spPr>
          <a:xfrm>
            <a:off x="3229428" y="5283590"/>
            <a:ext cx="134944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 smtClean="0">
                <a:latin typeface="Century"/>
                <a:cs typeface="Century"/>
              </a:rPr>
              <a:t>Ambari</a:t>
            </a:r>
            <a:endParaRPr lang="en-GB" sz="2400" i="1" dirty="0">
              <a:latin typeface="Century"/>
              <a:cs typeface="Century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225880" y="1841471"/>
            <a:ext cx="971690" cy="461665"/>
          </a:xfrm>
          <a:prstGeom prst="rect">
            <a:avLst/>
          </a:prstGeom>
          <a:solidFill>
            <a:srgbClr val="000090"/>
          </a:solidFill>
        </p:spPr>
        <p:txBody>
          <a:bodyPr wrap="none">
            <a:spAutoFit/>
          </a:bodyPr>
          <a:lstStyle/>
          <a:p>
            <a:r>
              <a:rPr lang="en-GB" sz="2400" dirty="0" smtClean="0">
                <a:solidFill>
                  <a:schemeClr val="bg2"/>
                </a:solidFill>
              </a:rPr>
              <a:t>Kafka</a:t>
            </a:r>
            <a:endParaRPr lang="en-GB" sz="2400" dirty="0">
              <a:solidFill>
                <a:schemeClr val="bg2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08372" y="4015015"/>
            <a:ext cx="1041400" cy="10287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518017" y="3411556"/>
            <a:ext cx="11084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 smtClean="0"/>
              <a:t>Giraph</a:t>
            </a:r>
            <a:endParaRPr lang="en-GB" sz="2400" dirty="0"/>
          </a:p>
        </p:txBody>
      </p:sp>
      <p:sp>
        <p:nvSpPr>
          <p:cNvPr id="15" name="Rectangle 14"/>
          <p:cNvSpPr/>
          <p:nvPr/>
        </p:nvSpPr>
        <p:spPr>
          <a:xfrm>
            <a:off x="7248070" y="5052757"/>
            <a:ext cx="153629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dirty="0" err="1" smtClean="0"/>
              <a:t>templeton</a:t>
            </a:r>
            <a:endParaRPr lang="en-GB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113" y="1180484"/>
            <a:ext cx="1446153" cy="152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3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1" descr="Tittle_Page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6092" y="2820745"/>
            <a:ext cx="517525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Integration is a major undertaking</a:t>
            </a:r>
            <a:endParaRPr lang="en-GB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Page </a:t>
            </a:r>
            <a:fld id="{BE3614C6-9B97-DA43-9EC2-F206459474B6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2200" y="1384613"/>
            <a:ext cx="1651000" cy="1117600"/>
          </a:xfrm>
          <a:prstGeom prst="rect">
            <a:avLst/>
          </a:prstGeom>
        </p:spPr>
      </p:pic>
      <p:grpSp>
        <p:nvGrpSpPr>
          <p:cNvPr id="9" name="Group 8"/>
          <p:cNvGrpSpPr>
            <a:grpSpLocks/>
          </p:cNvGrpSpPr>
          <p:nvPr/>
        </p:nvGrpSpPr>
        <p:grpSpPr bwMode="auto">
          <a:xfrm>
            <a:off x="2948267" y="3462573"/>
            <a:ext cx="273050" cy="2136775"/>
            <a:chOff x="1823" y="2180"/>
            <a:chExt cx="260" cy="1346"/>
          </a:xfrm>
        </p:grpSpPr>
        <p:sp>
          <p:nvSpPr>
            <p:cNvPr id="10" name="Freeform 2"/>
            <p:cNvSpPr>
              <a:spLocks noChangeArrowheads="1"/>
            </p:cNvSpPr>
            <p:nvPr/>
          </p:nvSpPr>
          <p:spPr bwMode="auto">
            <a:xfrm>
              <a:off x="1823" y="2180"/>
              <a:ext cx="262" cy="1347"/>
            </a:xfrm>
            <a:custGeom>
              <a:avLst/>
              <a:gdLst>
                <a:gd name="T0" fmla="*/ 0 w 1154"/>
                <a:gd name="T1" fmla="*/ 0 h 5941"/>
                <a:gd name="T2" fmla="*/ 0 w 1154"/>
                <a:gd name="T3" fmla="*/ 0 h 5941"/>
                <a:gd name="T4" fmla="*/ 0 w 1154"/>
                <a:gd name="T5" fmla="*/ 0 h 5941"/>
                <a:gd name="T6" fmla="*/ 0 w 1154"/>
                <a:gd name="T7" fmla="*/ 0 h 5941"/>
                <a:gd name="T8" fmla="*/ 0 w 1154"/>
                <a:gd name="T9" fmla="*/ 0 h 5941"/>
                <a:gd name="T10" fmla="*/ 0 w 1154"/>
                <a:gd name="T11" fmla="*/ 0 h 5941"/>
                <a:gd name="T12" fmla="*/ 0 w 1154"/>
                <a:gd name="T13" fmla="*/ 0 h 5941"/>
                <a:gd name="T14" fmla="*/ 0 w 1154"/>
                <a:gd name="T15" fmla="*/ 0 h 59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54"/>
                <a:gd name="T25" fmla="*/ 0 h 5941"/>
                <a:gd name="T26" fmla="*/ 1154 w 1154"/>
                <a:gd name="T27" fmla="*/ 5941 h 59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54" h="5941">
                  <a:moveTo>
                    <a:pt x="282" y="5940"/>
                  </a:moveTo>
                  <a:lnTo>
                    <a:pt x="282" y="732"/>
                  </a:lnTo>
                  <a:lnTo>
                    <a:pt x="0" y="732"/>
                  </a:lnTo>
                  <a:lnTo>
                    <a:pt x="576" y="0"/>
                  </a:lnTo>
                  <a:lnTo>
                    <a:pt x="1153" y="732"/>
                  </a:lnTo>
                  <a:lnTo>
                    <a:pt x="870" y="732"/>
                  </a:lnTo>
                  <a:lnTo>
                    <a:pt x="870" y="5940"/>
                  </a:lnTo>
                  <a:lnTo>
                    <a:pt x="282" y="5940"/>
                  </a:lnTo>
                </a:path>
              </a:pathLst>
            </a:custGeom>
            <a:solidFill>
              <a:srgbClr val="999999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1" name="Group 5"/>
          <p:cNvGrpSpPr>
            <a:grpSpLocks/>
          </p:cNvGrpSpPr>
          <p:nvPr/>
        </p:nvGrpSpPr>
        <p:grpSpPr bwMode="auto">
          <a:xfrm>
            <a:off x="451129" y="1864940"/>
            <a:ext cx="274638" cy="3743933"/>
            <a:chOff x="268" y="1503"/>
            <a:chExt cx="260" cy="2029"/>
          </a:xfrm>
        </p:grpSpPr>
        <p:sp>
          <p:nvSpPr>
            <p:cNvPr id="12" name="Freeform 6"/>
            <p:cNvSpPr>
              <a:spLocks noChangeArrowheads="1"/>
            </p:cNvSpPr>
            <p:nvPr/>
          </p:nvSpPr>
          <p:spPr bwMode="auto">
            <a:xfrm>
              <a:off x="268" y="1503"/>
              <a:ext cx="262" cy="2030"/>
            </a:xfrm>
            <a:custGeom>
              <a:avLst/>
              <a:gdLst>
                <a:gd name="T0" fmla="*/ 0 w 1154"/>
                <a:gd name="T1" fmla="*/ 0 h 8952"/>
                <a:gd name="T2" fmla="*/ 0 w 1154"/>
                <a:gd name="T3" fmla="*/ 0 h 8952"/>
                <a:gd name="T4" fmla="*/ 0 w 1154"/>
                <a:gd name="T5" fmla="*/ 0 h 8952"/>
                <a:gd name="T6" fmla="*/ 0 w 1154"/>
                <a:gd name="T7" fmla="*/ 0 h 8952"/>
                <a:gd name="T8" fmla="*/ 0 w 1154"/>
                <a:gd name="T9" fmla="*/ 0 h 8952"/>
                <a:gd name="T10" fmla="*/ 0 w 1154"/>
                <a:gd name="T11" fmla="*/ 0 h 8952"/>
                <a:gd name="T12" fmla="*/ 0 w 1154"/>
                <a:gd name="T13" fmla="*/ 0 h 8952"/>
                <a:gd name="T14" fmla="*/ 0 w 1154"/>
                <a:gd name="T15" fmla="*/ 0 h 895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54"/>
                <a:gd name="T25" fmla="*/ 0 h 8952"/>
                <a:gd name="T26" fmla="*/ 1154 w 1154"/>
                <a:gd name="T27" fmla="*/ 8952 h 895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54" h="8952">
                  <a:moveTo>
                    <a:pt x="282" y="8951"/>
                  </a:moveTo>
                  <a:lnTo>
                    <a:pt x="282" y="1103"/>
                  </a:lnTo>
                  <a:lnTo>
                    <a:pt x="0" y="1103"/>
                  </a:lnTo>
                  <a:lnTo>
                    <a:pt x="576" y="0"/>
                  </a:lnTo>
                  <a:lnTo>
                    <a:pt x="1153" y="1103"/>
                  </a:lnTo>
                  <a:lnTo>
                    <a:pt x="870" y="1103"/>
                  </a:lnTo>
                  <a:lnTo>
                    <a:pt x="870" y="8951"/>
                  </a:lnTo>
                  <a:lnTo>
                    <a:pt x="282" y="8951"/>
                  </a:lnTo>
                </a:path>
              </a:pathLst>
            </a:custGeom>
            <a:solidFill>
              <a:srgbClr val="CCCCC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3" name="Group 7"/>
          <p:cNvGrpSpPr>
            <a:grpSpLocks/>
          </p:cNvGrpSpPr>
          <p:nvPr/>
        </p:nvGrpSpPr>
        <p:grpSpPr bwMode="auto">
          <a:xfrm>
            <a:off x="1073429" y="1671873"/>
            <a:ext cx="274638" cy="3937000"/>
            <a:chOff x="660" y="1052"/>
            <a:chExt cx="260" cy="2480"/>
          </a:xfrm>
        </p:grpSpPr>
        <p:sp>
          <p:nvSpPr>
            <p:cNvPr id="14" name="Freeform 8"/>
            <p:cNvSpPr>
              <a:spLocks noChangeArrowheads="1"/>
            </p:cNvSpPr>
            <p:nvPr/>
          </p:nvSpPr>
          <p:spPr bwMode="auto">
            <a:xfrm>
              <a:off x="660" y="1052"/>
              <a:ext cx="262" cy="2481"/>
            </a:xfrm>
            <a:custGeom>
              <a:avLst/>
              <a:gdLst>
                <a:gd name="T0" fmla="*/ 0 w 1154"/>
                <a:gd name="T1" fmla="*/ 0 h 10941"/>
                <a:gd name="T2" fmla="*/ 0 w 1154"/>
                <a:gd name="T3" fmla="*/ 0 h 10941"/>
                <a:gd name="T4" fmla="*/ 0 w 1154"/>
                <a:gd name="T5" fmla="*/ 0 h 10941"/>
                <a:gd name="T6" fmla="*/ 0 w 1154"/>
                <a:gd name="T7" fmla="*/ 0 h 10941"/>
                <a:gd name="T8" fmla="*/ 0 w 1154"/>
                <a:gd name="T9" fmla="*/ 0 h 10941"/>
                <a:gd name="T10" fmla="*/ 0 w 1154"/>
                <a:gd name="T11" fmla="*/ 0 h 10941"/>
                <a:gd name="T12" fmla="*/ 0 w 1154"/>
                <a:gd name="T13" fmla="*/ 0 h 10941"/>
                <a:gd name="T14" fmla="*/ 0 w 1154"/>
                <a:gd name="T15" fmla="*/ 0 h 109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54"/>
                <a:gd name="T25" fmla="*/ 0 h 10941"/>
                <a:gd name="T26" fmla="*/ 1154 w 1154"/>
                <a:gd name="T27" fmla="*/ 10941 h 10941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54" h="10941">
                  <a:moveTo>
                    <a:pt x="282" y="10940"/>
                  </a:moveTo>
                  <a:lnTo>
                    <a:pt x="282" y="1348"/>
                  </a:lnTo>
                  <a:lnTo>
                    <a:pt x="0" y="1348"/>
                  </a:lnTo>
                  <a:lnTo>
                    <a:pt x="576" y="0"/>
                  </a:lnTo>
                  <a:lnTo>
                    <a:pt x="1153" y="1348"/>
                  </a:lnTo>
                  <a:lnTo>
                    <a:pt x="870" y="1348"/>
                  </a:lnTo>
                  <a:lnTo>
                    <a:pt x="870" y="10940"/>
                  </a:lnTo>
                  <a:lnTo>
                    <a:pt x="282" y="10940"/>
                  </a:lnTo>
                </a:path>
              </a:pathLst>
            </a:custGeom>
            <a:solidFill>
              <a:srgbClr val="B3B3B3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5" name="Group 9"/>
          <p:cNvGrpSpPr>
            <a:grpSpLocks/>
          </p:cNvGrpSpPr>
          <p:nvPr/>
        </p:nvGrpSpPr>
        <p:grpSpPr bwMode="auto">
          <a:xfrm>
            <a:off x="1689379" y="2924411"/>
            <a:ext cx="274638" cy="2693987"/>
            <a:chOff x="1039" y="1841"/>
            <a:chExt cx="260" cy="1697"/>
          </a:xfrm>
        </p:grpSpPr>
        <p:sp>
          <p:nvSpPr>
            <p:cNvPr id="16" name="Freeform 10"/>
            <p:cNvSpPr>
              <a:spLocks noChangeArrowheads="1"/>
            </p:cNvSpPr>
            <p:nvPr/>
          </p:nvSpPr>
          <p:spPr bwMode="auto">
            <a:xfrm>
              <a:off x="1039" y="1841"/>
              <a:ext cx="262" cy="1698"/>
            </a:xfrm>
            <a:custGeom>
              <a:avLst/>
              <a:gdLst>
                <a:gd name="T0" fmla="*/ 0 w 1154"/>
                <a:gd name="T1" fmla="*/ 0 h 7487"/>
                <a:gd name="T2" fmla="*/ 0 w 1154"/>
                <a:gd name="T3" fmla="*/ 0 h 7487"/>
                <a:gd name="T4" fmla="*/ 0 w 1154"/>
                <a:gd name="T5" fmla="*/ 0 h 7487"/>
                <a:gd name="T6" fmla="*/ 0 w 1154"/>
                <a:gd name="T7" fmla="*/ 0 h 7487"/>
                <a:gd name="T8" fmla="*/ 0 w 1154"/>
                <a:gd name="T9" fmla="*/ 0 h 7487"/>
                <a:gd name="T10" fmla="*/ 0 w 1154"/>
                <a:gd name="T11" fmla="*/ 0 h 7487"/>
                <a:gd name="T12" fmla="*/ 0 w 1154"/>
                <a:gd name="T13" fmla="*/ 0 h 7487"/>
                <a:gd name="T14" fmla="*/ 0 w 1154"/>
                <a:gd name="T15" fmla="*/ 0 h 748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54"/>
                <a:gd name="T25" fmla="*/ 0 h 7487"/>
                <a:gd name="T26" fmla="*/ 1154 w 1154"/>
                <a:gd name="T27" fmla="*/ 7487 h 7487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54" h="7487">
                  <a:moveTo>
                    <a:pt x="282" y="7486"/>
                  </a:moveTo>
                  <a:lnTo>
                    <a:pt x="282" y="922"/>
                  </a:lnTo>
                  <a:lnTo>
                    <a:pt x="0" y="922"/>
                  </a:lnTo>
                  <a:lnTo>
                    <a:pt x="576" y="0"/>
                  </a:lnTo>
                  <a:lnTo>
                    <a:pt x="1153" y="922"/>
                  </a:lnTo>
                  <a:lnTo>
                    <a:pt x="870" y="922"/>
                  </a:lnTo>
                  <a:lnTo>
                    <a:pt x="870" y="7486"/>
                  </a:lnTo>
                  <a:lnTo>
                    <a:pt x="282" y="7486"/>
                  </a:lnTo>
                </a:path>
              </a:pathLst>
            </a:custGeom>
            <a:solidFill>
              <a:srgbClr val="66666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7" name="Group 11"/>
          <p:cNvGrpSpPr>
            <a:grpSpLocks/>
          </p:cNvGrpSpPr>
          <p:nvPr/>
        </p:nvGrpSpPr>
        <p:grpSpPr bwMode="auto">
          <a:xfrm>
            <a:off x="2364145" y="2030648"/>
            <a:ext cx="274638" cy="3578225"/>
            <a:chOff x="1431" y="1278"/>
            <a:chExt cx="260" cy="2254"/>
          </a:xfrm>
        </p:grpSpPr>
        <p:sp>
          <p:nvSpPr>
            <p:cNvPr id="18" name="Freeform 12"/>
            <p:cNvSpPr>
              <a:spLocks noChangeArrowheads="1"/>
            </p:cNvSpPr>
            <p:nvPr/>
          </p:nvSpPr>
          <p:spPr bwMode="auto">
            <a:xfrm>
              <a:off x="1431" y="1278"/>
              <a:ext cx="262" cy="2255"/>
            </a:xfrm>
            <a:custGeom>
              <a:avLst/>
              <a:gdLst>
                <a:gd name="T0" fmla="*/ 0 w 1154"/>
                <a:gd name="T1" fmla="*/ 0 h 9946"/>
                <a:gd name="T2" fmla="*/ 0 w 1154"/>
                <a:gd name="T3" fmla="*/ 0 h 9946"/>
                <a:gd name="T4" fmla="*/ 0 w 1154"/>
                <a:gd name="T5" fmla="*/ 0 h 9946"/>
                <a:gd name="T6" fmla="*/ 0 w 1154"/>
                <a:gd name="T7" fmla="*/ 0 h 9946"/>
                <a:gd name="T8" fmla="*/ 0 w 1154"/>
                <a:gd name="T9" fmla="*/ 0 h 9946"/>
                <a:gd name="T10" fmla="*/ 0 w 1154"/>
                <a:gd name="T11" fmla="*/ 0 h 9946"/>
                <a:gd name="T12" fmla="*/ 0 w 1154"/>
                <a:gd name="T13" fmla="*/ 0 h 9946"/>
                <a:gd name="T14" fmla="*/ 0 w 1154"/>
                <a:gd name="T15" fmla="*/ 0 h 994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54"/>
                <a:gd name="T25" fmla="*/ 0 h 9946"/>
                <a:gd name="T26" fmla="*/ 1154 w 1154"/>
                <a:gd name="T27" fmla="*/ 9946 h 994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54" h="9946">
                  <a:moveTo>
                    <a:pt x="282" y="9945"/>
                  </a:moveTo>
                  <a:lnTo>
                    <a:pt x="282" y="1225"/>
                  </a:lnTo>
                  <a:lnTo>
                    <a:pt x="0" y="1225"/>
                  </a:lnTo>
                  <a:lnTo>
                    <a:pt x="576" y="0"/>
                  </a:lnTo>
                  <a:lnTo>
                    <a:pt x="1153" y="1225"/>
                  </a:lnTo>
                  <a:lnTo>
                    <a:pt x="870" y="1225"/>
                  </a:lnTo>
                  <a:lnTo>
                    <a:pt x="870" y="9945"/>
                  </a:lnTo>
                  <a:lnTo>
                    <a:pt x="282" y="9945"/>
                  </a:lnTo>
                </a:path>
              </a:pathLst>
            </a:custGeom>
            <a:solidFill>
              <a:srgbClr val="E6E6E6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3568979" y="1313098"/>
            <a:ext cx="273050" cy="4256088"/>
            <a:chOff x="2214" y="826"/>
            <a:chExt cx="260" cy="2681"/>
          </a:xfrm>
        </p:grpSpPr>
        <p:sp>
          <p:nvSpPr>
            <p:cNvPr id="20" name="Freeform 14"/>
            <p:cNvSpPr>
              <a:spLocks noChangeArrowheads="1"/>
            </p:cNvSpPr>
            <p:nvPr/>
          </p:nvSpPr>
          <p:spPr bwMode="auto">
            <a:xfrm>
              <a:off x="2214" y="826"/>
              <a:ext cx="262" cy="2682"/>
            </a:xfrm>
            <a:custGeom>
              <a:avLst/>
              <a:gdLst>
                <a:gd name="T0" fmla="*/ 0 w 1154"/>
                <a:gd name="T1" fmla="*/ 0 h 11829"/>
                <a:gd name="T2" fmla="*/ 0 w 1154"/>
                <a:gd name="T3" fmla="*/ 0 h 11829"/>
                <a:gd name="T4" fmla="*/ 0 w 1154"/>
                <a:gd name="T5" fmla="*/ 0 h 11829"/>
                <a:gd name="T6" fmla="*/ 0 w 1154"/>
                <a:gd name="T7" fmla="*/ 0 h 11829"/>
                <a:gd name="T8" fmla="*/ 0 w 1154"/>
                <a:gd name="T9" fmla="*/ 0 h 11829"/>
                <a:gd name="T10" fmla="*/ 0 w 1154"/>
                <a:gd name="T11" fmla="*/ 0 h 11829"/>
                <a:gd name="T12" fmla="*/ 0 w 1154"/>
                <a:gd name="T13" fmla="*/ 0 h 11829"/>
                <a:gd name="T14" fmla="*/ 0 w 1154"/>
                <a:gd name="T15" fmla="*/ 0 h 1182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1154"/>
                <a:gd name="T25" fmla="*/ 0 h 11829"/>
                <a:gd name="T26" fmla="*/ 1154 w 1154"/>
                <a:gd name="T27" fmla="*/ 11829 h 1182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1154" h="11829">
                  <a:moveTo>
                    <a:pt x="282" y="11828"/>
                  </a:moveTo>
                  <a:lnTo>
                    <a:pt x="282" y="1457"/>
                  </a:lnTo>
                  <a:lnTo>
                    <a:pt x="0" y="1457"/>
                  </a:lnTo>
                  <a:lnTo>
                    <a:pt x="576" y="0"/>
                  </a:lnTo>
                  <a:lnTo>
                    <a:pt x="1153" y="1457"/>
                  </a:lnTo>
                  <a:lnTo>
                    <a:pt x="870" y="1457"/>
                  </a:lnTo>
                  <a:lnTo>
                    <a:pt x="870" y="11828"/>
                  </a:lnTo>
                  <a:lnTo>
                    <a:pt x="282" y="11828"/>
                  </a:lnTo>
                </a:path>
              </a:pathLst>
            </a:custGeom>
            <a:solidFill>
              <a:srgbClr val="4C4C4C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sp>
        <p:nvSpPr>
          <p:cNvPr id="21" name="Line 15"/>
          <p:cNvSpPr>
            <a:spLocks noChangeShapeType="1"/>
          </p:cNvSpPr>
          <p:nvPr/>
        </p:nvSpPr>
        <p:spPr bwMode="auto">
          <a:xfrm>
            <a:off x="397154" y="5400911"/>
            <a:ext cx="414338" cy="1587"/>
          </a:xfrm>
          <a:prstGeom prst="line">
            <a:avLst/>
          </a:prstGeom>
          <a:noFill/>
          <a:ln w="7308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Line 16"/>
          <p:cNvSpPr>
            <a:spLocks noChangeShapeType="1"/>
          </p:cNvSpPr>
          <p:nvPr/>
        </p:nvSpPr>
        <p:spPr bwMode="auto">
          <a:xfrm>
            <a:off x="386042" y="4286486"/>
            <a:ext cx="414337" cy="1587"/>
          </a:xfrm>
          <a:prstGeom prst="line">
            <a:avLst/>
          </a:prstGeom>
          <a:noFill/>
          <a:ln w="7308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Line 17"/>
          <p:cNvSpPr>
            <a:spLocks noChangeShapeType="1"/>
          </p:cNvSpPr>
          <p:nvPr/>
        </p:nvSpPr>
        <p:spPr bwMode="auto">
          <a:xfrm>
            <a:off x="1019454" y="5192948"/>
            <a:ext cx="414338" cy="1588"/>
          </a:xfrm>
          <a:prstGeom prst="line">
            <a:avLst/>
          </a:prstGeom>
          <a:noFill/>
          <a:ln w="7308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Line 18"/>
          <p:cNvSpPr>
            <a:spLocks noChangeShapeType="1"/>
          </p:cNvSpPr>
          <p:nvPr/>
        </p:nvSpPr>
        <p:spPr bwMode="auto">
          <a:xfrm>
            <a:off x="1019454" y="4570648"/>
            <a:ext cx="414338" cy="1588"/>
          </a:xfrm>
          <a:prstGeom prst="line">
            <a:avLst/>
          </a:prstGeom>
          <a:noFill/>
          <a:ln w="7308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Line 19"/>
          <p:cNvSpPr>
            <a:spLocks noChangeShapeType="1"/>
          </p:cNvSpPr>
          <p:nvPr/>
        </p:nvSpPr>
        <p:spPr bwMode="auto">
          <a:xfrm>
            <a:off x="1019454" y="3949936"/>
            <a:ext cx="414338" cy="1587"/>
          </a:xfrm>
          <a:prstGeom prst="line">
            <a:avLst/>
          </a:prstGeom>
          <a:noFill/>
          <a:ln w="7308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Line 20"/>
          <p:cNvSpPr>
            <a:spLocks noChangeShapeType="1"/>
          </p:cNvSpPr>
          <p:nvPr/>
        </p:nvSpPr>
        <p:spPr bwMode="auto">
          <a:xfrm>
            <a:off x="1641754" y="4986573"/>
            <a:ext cx="414338" cy="1588"/>
          </a:xfrm>
          <a:prstGeom prst="line">
            <a:avLst/>
          </a:prstGeom>
          <a:noFill/>
          <a:ln w="7308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Line 21"/>
          <p:cNvSpPr>
            <a:spLocks noChangeShapeType="1"/>
          </p:cNvSpPr>
          <p:nvPr/>
        </p:nvSpPr>
        <p:spPr bwMode="auto">
          <a:xfrm>
            <a:off x="1641754" y="4364273"/>
            <a:ext cx="414338" cy="1588"/>
          </a:xfrm>
          <a:prstGeom prst="line">
            <a:avLst/>
          </a:prstGeom>
          <a:noFill/>
          <a:ln w="7308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8" name="Line 22"/>
          <p:cNvSpPr>
            <a:spLocks noChangeShapeType="1"/>
          </p:cNvSpPr>
          <p:nvPr/>
        </p:nvSpPr>
        <p:spPr bwMode="auto">
          <a:xfrm>
            <a:off x="1641754" y="3741973"/>
            <a:ext cx="414338" cy="1588"/>
          </a:xfrm>
          <a:prstGeom prst="line">
            <a:avLst/>
          </a:prstGeom>
          <a:noFill/>
          <a:ln w="7308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Line 23"/>
          <p:cNvSpPr>
            <a:spLocks noChangeShapeType="1"/>
          </p:cNvSpPr>
          <p:nvPr/>
        </p:nvSpPr>
        <p:spPr bwMode="auto">
          <a:xfrm>
            <a:off x="2302347" y="4570648"/>
            <a:ext cx="414338" cy="1588"/>
          </a:xfrm>
          <a:prstGeom prst="line">
            <a:avLst/>
          </a:prstGeom>
          <a:noFill/>
          <a:ln w="7308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Line 24"/>
          <p:cNvSpPr>
            <a:spLocks noChangeShapeType="1"/>
          </p:cNvSpPr>
          <p:nvPr/>
        </p:nvSpPr>
        <p:spPr bwMode="auto">
          <a:xfrm>
            <a:off x="2886354" y="4869098"/>
            <a:ext cx="414338" cy="1588"/>
          </a:xfrm>
          <a:prstGeom prst="line">
            <a:avLst/>
          </a:prstGeom>
          <a:noFill/>
          <a:ln w="7308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Line 25"/>
          <p:cNvSpPr>
            <a:spLocks noChangeShapeType="1"/>
          </p:cNvSpPr>
          <p:nvPr/>
        </p:nvSpPr>
        <p:spPr bwMode="auto">
          <a:xfrm>
            <a:off x="1019454" y="2911711"/>
            <a:ext cx="414338" cy="1587"/>
          </a:xfrm>
          <a:prstGeom prst="line">
            <a:avLst/>
          </a:prstGeom>
          <a:noFill/>
          <a:ln w="7308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Line 26"/>
          <p:cNvSpPr>
            <a:spLocks noChangeShapeType="1"/>
          </p:cNvSpPr>
          <p:nvPr/>
        </p:nvSpPr>
        <p:spPr bwMode="auto">
          <a:xfrm>
            <a:off x="397154" y="3534011"/>
            <a:ext cx="414338" cy="1587"/>
          </a:xfrm>
          <a:prstGeom prst="line">
            <a:avLst/>
          </a:prstGeom>
          <a:noFill/>
          <a:ln w="7308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3" name="Line 27"/>
          <p:cNvSpPr>
            <a:spLocks noChangeShapeType="1"/>
          </p:cNvSpPr>
          <p:nvPr/>
        </p:nvSpPr>
        <p:spPr bwMode="auto">
          <a:xfrm>
            <a:off x="3508654" y="4778611"/>
            <a:ext cx="414338" cy="1587"/>
          </a:xfrm>
          <a:prstGeom prst="line">
            <a:avLst/>
          </a:prstGeom>
          <a:noFill/>
          <a:ln w="7308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4" name="Line 28"/>
          <p:cNvSpPr>
            <a:spLocks noChangeShapeType="1"/>
          </p:cNvSpPr>
          <p:nvPr/>
        </p:nvSpPr>
        <p:spPr bwMode="auto">
          <a:xfrm>
            <a:off x="2886354" y="4156311"/>
            <a:ext cx="414338" cy="1587"/>
          </a:xfrm>
          <a:prstGeom prst="line">
            <a:avLst/>
          </a:prstGeom>
          <a:noFill/>
          <a:ln w="7308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Line 29"/>
          <p:cNvSpPr>
            <a:spLocks noChangeShapeType="1"/>
          </p:cNvSpPr>
          <p:nvPr/>
        </p:nvSpPr>
        <p:spPr bwMode="auto">
          <a:xfrm>
            <a:off x="2302347" y="3759436"/>
            <a:ext cx="414338" cy="1587"/>
          </a:xfrm>
          <a:prstGeom prst="line">
            <a:avLst/>
          </a:prstGeom>
          <a:noFill/>
          <a:ln w="7308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6" name="Line 30"/>
          <p:cNvSpPr>
            <a:spLocks noChangeShapeType="1"/>
          </p:cNvSpPr>
          <p:nvPr/>
        </p:nvSpPr>
        <p:spPr bwMode="auto">
          <a:xfrm>
            <a:off x="2313792" y="2992673"/>
            <a:ext cx="414338" cy="1588"/>
          </a:xfrm>
          <a:prstGeom prst="line">
            <a:avLst/>
          </a:prstGeom>
          <a:noFill/>
          <a:ln w="7308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7" name="Line 31"/>
          <p:cNvSpPr>
            <a:spLocks noChangeShapeType="1"/>
          </p:cNvSpPr>
          <p:nvPr/>
        </p:nvSpPr>
        <p:spPr bwMode="auto">
          <a:xfrm>
            <a:off x="3508654" y="3949936"/>
            <a:ext cx="414338" cy="1587"/>
          </a:xfrm>
          <a:prstGeom prst="line">
            <a:avLst/>
          </a:prstGeom>
          <a:noFill/>
          <a:ln w="7308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sp>
        <p:nvSpPr>
          <p:cNvPr id="38" name="Line 32"/>
          <p:cNvSpPr>
            <a:spLocks noChangeShapeType="1"/>
          </p:cNvSpPr>
          <p:nvPr/>
        </p:nvSpPr>
        <p:spPr bwMode="auto">
          <a:xfrm>
            <a:off x="3508654" y="3119673"/>
            <a:ext cx="414338" cy="1588"/>
          </a:xfrm>
          <a:prstGeom prst="line">
            <a:avLst/>
          </a:prstGeom>
          <a:noFill/>
          <a:ln w="7308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cxnSp>
        <p:nvCxnSpPr>
          <p:cNvPr id="39" name="AutoShape 43"/>
          <p:cNvCxnSpPr>
            <a:cxnSpLocks noChangeShapeType="1"/>
          </p:cNvCxnSpPr>
          <p:nvPr/>
        </p:nvCxnSpPr>
        <p:spPr bwMode="auto">
          <a:xfrm flipH="1">
            <a:off x="2165629" y="2987911"/>
            <a:ext cx="31750" cy="1397000"/>
          </a:xfrm>
          <a:prstGeom prst="straightConnector1">
            <a:avLst/>
          </a:prstGeom>
          <a:noFill/>
          <a:ln w="73080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40" name="AutoShape 44"/>
          <p:cNvCxnSpPr>
            <a:cxnSpLocks noChangeShapeType="1"/>
          </p:cNvCxnSpPr>
          <p:nvPr/>
        </p:nvCxnSpPr>
        <p:spPr bwMode="auto">
          <a:xfrm flipV="1">
            <a:off x="3399117" y="3116498"/>
            <a:ext cx="23812" cy="1754188"/>
          </a:xfrm>
          <a:prstGeom prst="straightConnector1">
            <a:avLst/>
          </a:prstGeom>
          <a:noFill/>
          <a:ln w="73080">
            <a:solidFill>
              <a:srgbClr val="92D050"/>
            </a:solidFill>
            <a:round/>
            <a:headEnd/>
            <a:tailEnd/>
          </a:ln>
        </p:spPr>
      </p:cxnSp>
      <p:grpSp>
        <p:nvGrpSpPr>
          <p:cNvPr id="42" name="Group 46"/>
          <p:cNvGrpSpPr>
            <a:grpSpLocks/>
          </p:cNvGrpSpPr>
          <p:nvPr/>
        </p:nvGrpSpPr>
        <p:grpSpPr bwMode="auto">
          <a:xfrm>
            <a:off x="3421342" y="3013311"/>
            <a:ext cx="620712" cy="206375"/>
            <a:chOff x="2173" y="1897"/>
            <a:chExt cx="391" cy="130"/>
          </a:xfrm>
        </p:grpSpPr>
        <p:sp>
          <p:nvSpPr>
            <p:cNvPr id="43" name="AutoShape 47"/>
            <p:cNvSpPr>
              <a:spLocks noChangeArrowheads="1"/>
            </p:cNvSpPr>
            <p:nvPr/>
          </p:nvSpPr>
          <p:spPr bwMode="auto">
            <a:xfrm>
              <a:off x="2173" y="1897"/>
              <a:ext cx="392" cy="131"/>
            </a:xfrm>
            <a:prstGeom prst="roundRect">
              <a:avLst>
                <a:gd name="adj" fmla="val 769"/>
              </a:avLst>
            </a:prstGeom>
            <a:noFill/>
            <a:ln w="73080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4" name="Group 48"/>
          <p:cNvGrpSpPr>
            <a:grpSpLocks/>
          </p:cNvGrpSpPr>
          <p:nvPr/>
        </p:nvGrpSpPr>
        <p:grpSpPr bwMode="auto">
          <a:xfrm>
            <a:off x="2776817" y="4767498"/>
            <a:ext cx="620712" cy="206375"/>
            <a:chOff x="1767" y="3002"/>
            <a:chExt cx="391" cy="130"/>
          </a:xfrm>
        </p:grpSpPr>
        <p:sp>
          <p:nvSpPr>
            <p:cNvPr id="45" name="AutoShape 49"/>
            <p:cNvSpPr>
              <a:spLocks noChangeArrowheads="1"/>
            </p:cNvSpPr>
            <p:nvPr/>
          </p:nvSpPr>
          <p:spPr bwMode="auto">
            <a:xfrm>
              <a:off x="1767" y="3002"/>
              <a:ext cx="392" cy="131"/>
            </a:xfrm>
            <a:prstGeom prst="roundRect">
              <a:avLst>
                <a:gd name="adj" fmla="val 769"/>
              </a:avLst>
            </a:prstGeom>
            <a:noFill/>
            <a:ln w="73080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6" name="Group 50"/>
          <p:cNvGrpSpPr>
            <a:grpSpLocks/>
          </p:cNvGrpSpPr>
          <p:nvPr/>
        </p:nvGrpSpPr>
        <p:grpSpPr bwMode="auto">
          <a:xfrm>
            <a:off x="2198967" y="2883136"/>
            <a:ext cx="620712" cy="206375"/>
            <a:chOff x="1403" y="1815"/>
            <a:chExt cx="391" cy="130"/>
          </a:xfrm>
        </p:grpSpPr>
        <p:sp>
          <p:nvSpPr>
            <p:cNvPr id="47" name="AutoShape 51"/>
            <p:cNvSpPr>
              <a:spLocks noChangeArrowheads="1"/>
            </p:cNvSpPr>
            <p:nvPr/>
          </p:nvSpPr>
          <p:spPr bwMode="auto">
            <a:xfrm>
              <a:off x="1403" y="1815"/>
              <a:ext cx="392" cy="131"/>
            </a:xfrm>
            <a:prstGeom prst="roundRect">
              <a:avLst>
                <a:gd name="adj" fmla="val 769"/>
              </a:avLst>
            </a:prstGeom>
            <a:noFill/>
            <a:ln w="73080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48" name="Group 52"/>
          <p:cNvGrpSpPr>
            <a:grpSpLocks/>
          </p:cNvGrpSpPr>
          <p:nvPr/>
        </p:nvGrpSpPr>
        <p:grpSpPr bwMode="auto">
          <a:xfrm>
            <a:off x="1543329" y="4280136"/>
            <a:ext cx="620713" cy="206375"/>
            <a:chOff x="990" y="2695"/>
            <a:chExt cx="391" cy="130"/>
          </a:xfrm>
        </p:grpSpPr>
        <p:sp>
          <p:nvSpPr>
            <p:cNvPr id="49" name="AutoShape 53"/>
            <p:cNvSpPr>
              <a:spLocks noChangeArrowheads="1"/>
            </p:cNvSpPr>
            <p:nvPr/>
          </p:nvSpPr>
          <p:spPr bwMode="auto">
            <a:xfrm>
              <a:off x="990" y="2695"/>
              <a:ext cx="392" cy="131"/>
            </a:xfrm>
            <a:prstGeom prst="roundRect">
              <a:avLst>
                <a:gd name="adj" fmla="val 769"/>
              </a:avLst>
            </a:prstGeom>
            <a:noFill/>
            <a:ln w="73080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0" name="Group 54"/>
          <p:cNvGrpSpPr>
            <a:grpSpLocks/>
          </p:cNvGrpSpPr>
          <p:nvPr/>
        </p:nvGrpSpPr>
        <p:grpSpPr bwMode="auto">
          <a:xfrm>
            <a:off x="921029" y="2803761"/>
            <a:ext cx="620713" cy="206375"/>
            <a:chOff x="598" y="1765"/>
            <a:chExt cx="391" cy="130"/>
          </a:xfrm>
        </p:grpSpPr>
        <p:sp>
          <p:nvSpPr>
            <p:cNvPr id="51" name="AutoShape 55"/>
            <p:cNvSpPr>
              <a:spLocks noChangeArrowheads="1"/>
            </p:cNvSpPr>
            <p:nvPr/>
          </p:nvSpPr>
          <p:spPr bwMode="auto">
            <a:xfrm>
              <a:off x="598" y="1765"/>
              <a:ext cx="392" cy="131"/>
            </a:xfrm>
            <a:prstGeom prst="roundRect">
              <a:avLst>
                <a:gd name="adj" fmla="val 769"/>
              </a:avLst>
            </a:prstGeom>
            <a:noFill/>
            <a:ln w="73080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52" name="Group 56"/>
          <p:cNvGrpSpPr>
            <a:grpSpLocks/>
          </p:cNvGrpSpPr>
          <p:nvPr/>
        </p:nvGrpSpPr>
        <p:grpSpPr bwMode="auto">
          <a:xfrm>
            <a:off x="263804" y="4173773"/>
            <a:ext cx="620713" cy="206375"/>
            <a:chOff x="184" y="2628"/>
            <a:chExt cx="391" cy="130"/>
          </a:xfrm>
        </p:grpSpPr>
        <p:sp>
          <p:nvSpPr>
            <p:cNvPr id="53" name="AutoShape 57"/>
            <p:cNvSpPr>
              <a:spLocks noChangeArrowheads="1"/>
            </p:cNvSpPr>
            <p:nvPr/>
          </p:nvSpPr>
          <p:spPr bwMode="auto">
            <a:xfrm>
              <a:off x="184" y="2628"/>
              <a:ext cx="392" cy="131"/>
            </a:xfrm>
            <a:prstGeom prst="roundRect">
              <a:avLst>
                <a:gd name="adj" fmla="val 769"/>
              </a:avLst>
            </a:prstGeom>
            <a:noFill/>
            <a:ln w="73080">
              <a:solidFill>
                <a:srgbClr val="92D05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cxnSp>
        <p:nvCxnSpPr>
          <p:cNvPr id="54" name="AutoShape 58"/>
          <p:cNvCxnSpPr>
            <a:cxnSpLocks noChangeShapeType="1"/>
          </p:cNvCxnSpPr>
          <p:nvPr/>
        </p:nvCxnSpPr>
        <p:spPr bwMode="auto">
          <a:xfrm>
            <a:off x="1544917" y="2906948"/>
            <a:ext cx="1587" cy="1477963"/>
          </a:xfrm>
          <a:prstGeom prst="straightConnector1">
            <a:avLst/>
          </a:prstGeom>
          <a:noFill/>
          <a:ln w="73080">
            <a:solidFill>
              <a:srgbClr val="92D050"/>
            </a:solidFill>
            <a:round/>
            <a:headEnd/>
            <a:tailEnd/>
          </a:ln>
        </p:spPr>
      </p:cxnSp>
      <p:cxnSp>
        <p:nvCxnSpPr>
          <p:cNvPr id="55" name="AutoShape 59"/>
          <p:cNvCxnSpPr>
            <a:cxnSpLocks noChangeShapeType="1"/>
          </p:cNvCxnSpPr>
          <p:nvPr/>
        </p:nvCxnSpPr>
        <p:spPr bwMode="auto">
          <a:xfrm flipH="1">
            <a:off x="2776817" y="2987911"/>
            <a:ext cx="44450" cy="1884362"/>
          </a:xfrm>
          <a:prstGeom prst="straightConnector1">
            <a:avLst/>
          </a:prstGeom>
          <a:noFill/>
          <a:ln w="73080">
            <a:solidFill>
              <a:srgbClr val="92D050"/>
            </a:solidFill>
            <a:round/>
            <a:headEnd/>
            <a:tailEnd/>
          </a:ln>
        </p:spPr>
      </p:cxnSp>
      <p:sp>
        <p:nvSpPr>
          <p:cNvPr id="56" name="Line 60"/>
          <p:cNvSpPr>
            <a:spLocks noChangeShapeType="1"/>
          </p:cNvSpPr>
          <p:nvPr/>
        </p:nvSpPr>
        <p:spPr bwMode="auto">
          <a:xfrm>
            <a:off x="3508654" y="2327511"/>
            <a:ext cx="414338" cy="1587"/>
          </a:xfrm>
          <a:prstGeom prst="line">
            <a:avLst/>
          </a:prstGeom>
          <a:noFill/>
          <a:ln w="7308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 dirty="0"/>
          </a:p>
        </p:txBody>
      </p:sp>
      <p:grpSp>
        <p:nvGrpSpPr>
          <p:cNvPr id="59" name="Group 56"/>
          <p:cNvGrpSpPr>
            <a:grpSpLocks/>
          </p:cNvGrpSpPr>
          <p:nvPr/>
        </p:nvGrpSpPr>
        <p:grpSpPr bwMode="auto">
          <a:xfrm>
            <a:off x="368934" y="3470687"/>
            <a:ext cx="436395" cy="123089"/>
            <a:chOff x="184" y="2628"/>
            <a:chExt cx="391" cy="130"/>
          </a:xfrm>
        </p:grpSpPr>
        <p:sp>
          <p:nvSpPr>
            <p:cNvPr id="60" name="AutoShape 57"/>
            <p:cNvSpPr>
              <a:spLocks noChangeArrowheads="1"/>
            </p:cNvSpPr>
            <p:nvPr/>
          </p:nvSpPr>
          <p:spPr bwMode="auto">
            <a:xfrm>
              <a:off x="184" y="2628"/>
              <a:ext cx="392" cy="131"/>
            </a:xfrm>
            <a:prstGeom prst="roundRect">
              <a:avLst>
                <a:gd name="adj" fmla="val 769"/>
              </a:avLst>
            </a:prstGeom>
            <a:noFill/>
            <a:ln w="7308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cxnSp>
        <p:nvCxnSpPr>
          <p:cNvPr id="57" name="AutoShape 66"/>
          <p:cNvCxnSpPr>
            <a:cxnSpLocks noChangeShapeType="1"/>
          </p:cNvCxnSpPr>
          <p:nvPr/>
        </p:nvCxnSpPr>
        <p:spPr bwMode="auto">
          <a:xfrm>
            <a:off x="4043642" y="3143486"/>
            <a:ext cx="728662" cy="617537"/>
          </a:xfrm>
          <a:prstGeom prst="curvedConnector3">
            <a:avLst>
              <a:gd name="adj1" fmla="val 50000"/>
            </a:avLst>
          </a:prstGeom>
          <a:noFill/>
          <a:ln w="54720">
            <a:solidFill>
              <a:srgbClr val="92D050"/>
            </a:solidFill>
            <a:round/>
            <a:headEnd/>
            <a:tailEnd type="triangle" w="med" len="med"/>
          </a:ln>
        </p:spPr>
      </p:cxnSp>
      <p:grpSp>
        <p:nvGrpSpPr>
          <p:cNvPr id="77" name="Group 56"/>
          <p:cNvGrpSpPr>
            <a:grpSpLocks/>
          </p:cNvGrpSpPr>
          <p:nvPr/>
        </p:nvGrpSpPr>
        <p:grpSpPr bwMode="auto">
          <a:xfrm>
            <a:off x="1024866" y="2856580"/>
            <a:ext cx="436395" cy="123089"/>
            <a:chOff x="184" y="2628"/>
            <a:chExt cx="391" cy="130"/>
          </a:xfrm>
        </p:grpSpPr>
        <p:sp>
          <p:nvSpPr>
            <p:cNvPr id="78" name="AutoShape 57"/>
            <p:cNvSpPr>
              <a:spLocks noChangeArrowheads="1"/>
            </p:cNvSpPr>
            <p:nvPr/>
          </p:nvSpPr>
          <p:spPr bwMode="auto">
            <a:xfrm>
              <a:off x="184" y="2628"/>
              <a:ext cx="392" cy="131"/>
            </a:xfrm>
            <a:prstGeom prst="roundRect">
              <a:avLst>
                <a:gd name="adj" fmla="val 769"/>
              </a:avLst>
            </a:prstGeom>
            <a:noFill/>
            <a:ln w="7308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79" name="Group 56"/>
          <p:cNvGrpSpPr>
            <a:grpSpLocks/>
          </p:cNvGrpSpPr>
          <p:nvPr/>
        </p:nvGrpSpPr>
        <p:grpSpPr bwMode="auto">
          <a:xfrm>
            <a:off x="1612320" y="3684632"/>
            <a:ext cx="436395" cy="123089"/>
            <a:chOff x="184" y="2628"/>
            <a:chExt cx="391" cy="130"/>
          </a:xfrm>
        </p:grpSpPr>
        <p:sp>
          <p:nvSpPr>
            <p:cNvPr id="80" name="AutoShape 57"/>
            <p:cNvSpPr>
              <a:spLocks noChangeArrowheads="1"/>
            </p:cNvSpPr>
            <p:nvPr/>
          </p:nvSpPr>
          <p:spPr bwMode="auto">
            <a:xfrm>
              <a:off x="184" y="2628"/>
              <a:ext cx="392" cy="131"/>
            </a:xfrm>
            <a:prstGeom prst="roundRect">
              <a:avLst>
                <a:gd name="adj" fmla="val 769"/>
              </a:avLst>
            </a:prstGeom>
            <a:noFill/>
            <a:ln w="7308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81" name="Group 56"/>
          <p:cNvGrpSpPr>
            <a:grpSpLocks/>
          </p:cNvGrpSpPr>
          <p:nvPr/>
        </p:nvGrpSpPr>
        <p:grpSpPr bwMode="auto">
          <a:xfrm>
            <a:off x="2280290" y="2934909"/>
            <a:ext cx="436395" cy="123089"/>
            <a:chOff x="184" y="2628"/>
            <a:chExt cx="391" cy="130"/>
          </a:xfrm>
        </p:grpSpPr>
        <p:sp>
          <p:nvSpPr>
            <p:cNvPr id="82" name="AutoShape 57"/>
            <p:cNvSpPr>
              <a:spLocks noChangeArrowheads="1"/>
            </p:cNvSpPr>
            <p:nvPr/>
          </p:nvSpPr>
          <p:spPr bwMode="auto">
            <a:xfrm>
              <a:off x="184" y="2628"/>
              <a:ext cx="392" cy="131"/>
            </a:xfrm>
            <a:prstGeom prst="roundRect">
              <a:avLst>
                <a:gd name="adj" fmla="val 769"/>
              </a:avLst>
            </a:prstGeom>
            <a:noFill/>
            <a:ln w="7308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83" name="Group 56"/>
          <p:cNvGrpSpPr>
            <a:grpSpLocks/>
          </p:cNvGrpSpPr>
          <p:nvPr/>
        </p:nvGrpSpPr>
        <p:grpSpPr bwMode="auto">
          <a:xfrm>
            <a:off x="3508654" y="2265966"/>
            <a:ext cx="436395" cy="123089"/>
            <a:chOff x="184" y="2628"/>
            <a:chExt cx="391" cy="130"/>
          </a:xfrm>
        </p:grpSpPr>
        <p:sp>
          <p:nvSpPr>
            <p:cNvPr id="84" name="AutoShape 57"/>
            <p:cNvSpPr>
              <a:spLocks noChangeArrowheads="1"/>
            </p:cNvSpPr>
            <p:nvPr/>
          </p:nvSpPr>
          <p:spPr bwMode="auto">
            <a:xfrm>
              <a:off x="184" y="2628"/>
              <a:ext cx="392" cy="131"/>
            </a:xfrm>
            <a:prstGeom prst="roundRect">
              <a:avLst>
                <a:gd name="adj" fmla="val 769"/>
              </a:avLst>
            </a:prstGeom>
            <a:noFill/>
            <a:ln w="7308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grpSp>
        <p:nvGrpSpPr>
          <p:cNvPr id="85" name="Group 56"/>
          <p:cNvGrpSpPr>
            <a:grpSpLocks/>
          </p:cNvGrpSpPr>
          <p:nvPr/>
        </p:nvGrpSpPr>
        <p:grpSpPr bwMode="auto">
          <a:xfrm>
            <a:off x="2899124" y="4087467"/>
            <a:ext cx="436395" cy="123089"/>
            <a:chOff x="184" y="2628"/>
            <a:chExt cx="391" cy="130"/>
          </a:xfrm>
        </p:grpSpPr>
        <p:sp>
          <p:nvSpPr>
            <p:cNvPr id="86" name="AutoShape 57"/>
            <p:cNvSpPr>
              <a:spLocks noChangeArrowheads="1"/>
            </p:cNvSpPr>
            <p:nvPr/>
          </p:nvSpPr>
          <p:spPr bwMode="auto">
            <a:xfrm>
              <a:off x="184" y="2628"/>
              <a:ext cx="392" cy="131"/>
            </a:xfrm>
            <a:prstGeom prst="roundRect">
              <a:avLst>
                <a:gd name="adj" fmla="val 769"/>
              </a:avLst>
            </a:prstGeom>
            <a:noFill/>
            <a:ln w="73080">
              <a:solidFill>
                <a:schemeClr val="accent5">
                  <a:lumMod val="75000"/>
                </a:schemeClr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 dirty="0"/>
            </a:p>
          </p:txBody>
        </p:sp>
      </p:grpSp>
      <p:pic>
        <p:nvPicPr>
          <p:cNvPr id="87" name="Picture 8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02199" y="5070840"/>
            <a:ext cx="1959211" cy="420987"/>
          </a:xfrm>
          <a:prstGeom prst="rect">
            <a:avLst/>
          </a:prstGeom>
        </p:spPr>
      </p:pic>
      <p:pic>
        <p:nvPicPr>
          <p:cNvPr id="92" name="Picture 8" descr="ANd9GcST6_0rX-Xkz0aidEBzxENJXICH_I8HlTYLlLxe1Wu_80msSjntEQ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1267" y="5657746"/>
            <a:ext cx="621276" cy="5483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3" name="Content Placeholder 7" descr="elephant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483" y="5657746"/>
            <a:ext cx="657896" cy="491546"/>
          </a:xfrm>
          <a:prstGeom prst="rect">
            <a:avLst/>
          </a:prstGeom>
        </p:spPr>
      </p:pic>
      <p:pic>
        <p:nvPicPr>
          <p:cNvPr id="95" name="Picture 94" descr="pig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19" y="5600936"/>
            <a:ext cx="484166" cy="741011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42543" y="5570774"/>
            <a:ext cx="693341" cy="693341"/>
          </a:xfrm>
          <a:prstGeom prst="rect">
            <a:avLst/>
          </a:prstGeom>
        </p:spPr>
      </p:pic>
      <p:pic>
        <p:nvPicPr>
          <p:cNvPr id="97" name="Picture 7" descr="hbase_logo.pn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454" y="5786993"/>
            <a:ext cx="810012" cy="199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" name="AutoShape 45"/>
          <p:cNvCxnSpPr>
            <a:cxnSpLocks noChangeShapeType="1"/>
          </p:cNvCxnSpPr>
          <p:nvPr/>
        </p:nvCxnSpPr>
        <p:spPr bwMode="auto">
          <a:xfrm flipH="1">
            <a:off x="574954" y="2906948"/>
            <a:ext cx="347663" cy="1266825"/>
          </a:xfrm>
          <a:prstGeom prst="straightConnector1">
            <a:avLst/>
          </a:prstGeom>
          <a:noFill/>
          <a:ln w="73080">
            <a:solidFill>
              <a:srgbClr val="92D050"/>
            </a:solidFill>
            <a:round/>
            <a:headEnd/>
            <a:tailEnd/>
          </a:ln>
        </p:spPr>
      </p:cxnSp>
      <p:sp>
        <p:nvSpPr>
          <p:cNvPr id="100" name="TextBox 99"/>
          <p:cNvSpPr txBox="1"/>
          <p:nvPr/>
        </p:nvSpPr>
        <p:spPr>
          <a:xfrm>
            <a:off x="6861409" y="1671873"/>
            <a:ext cx="2109601" cy="358775"/>
          </a:xfrm>
          <a:prstGeom prst="rect">
            <a:avLst/>
          </a:prstGeom>
        </p:spPr>
        <p:txBody>
          <a:bodyPr vert="horz" wrap="square" lIns="91440" tIns="45720" rIns="91440" bIns="45720" rtlCol="0">
            <a:normAutofit fontScale="92500"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GB" dirty="0" smtClean="0">
                <a:latin typeface="+mn-lt"/>
                <a:ea typeface="+mn-ea"/>
                <a:cs typeface="+mn-cs"/>
              </a:rPr>
              <a:t>Latest ASF </a:t>
            </a:r>
            <a:r>
              <a:rPr lang="en-GB" dirty="0" err="1" smtClean="0">
                <a:latin typeface="+mn-lt"/>
                <a:ea typeface="+mn-ea"/>
                <a:cs typeface="+mn-cs"/>
              </a:rPr>
              <a:t>artifacts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>
            <a:off x="7231342" y="3335187"/>
            <a:ext cx="1666403" cy="87631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GB" dirty="0" smtClean="0">
                <a:latin typeface="+mn-lt"/>
                <a:ea typeface="+mn-ea"/>
                <a:cs typeface="+mn-cs"/>
              </a:rPr>
              <a:t>Stable, tested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GB" dirty="0" smtClean="0">
                <a:latin typeface="+mn-lt"/>
                <a:ea typeface="+mn-ea"/>
                <a:cs typeface="+mn-cs"/>
              </a:rPr>
              <a:t>ASF </a:t>
            </a:r>
            <a:r>
              <a:rPr lang="en-GB" dirty="0" err="1" smtClean="0">
                <a:latin typeface="+mn-lt"/>
                <a:ea typeface="+mn-ea"/>
                <a:cs typeface="+mn-cs"/>
              </a:rPr>
              <a:t>artifacts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7263905" y="4910677"/>
            <a:ext cx="1666403" cy="876316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</a:pPr>
            <a:r>
              <a:rPr lang="en-GB" dirty="0" smtClean="0">
                <a:latin typeface="+mn-lt"/>
                <a:ea typeface="+mn-ea"/>
                <a:cs typeface="+mn-cs"/>
              </a:rPr>
              <a:t>ASF + own </a:t>
            </a:r>
            <a:r>
              <a:rPr lang="en-GB" dirty="0" err="1" smtClean="0">
                <a:latin typeface="+mn-lt"/>
                <a:ea typeface="+mn-ea"/>
                <a:cs typeface="+mn-cs"/>
              </a:rPr>
              <a:t>artifacts</a:t>
            </a:r>
            <a:endParaRPr kumimoji="0" lang="en-GB" sz="18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36584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2012-Hortonworks">
  <a:themeElements>
    <a:clrScheme name="Hortonworks">
      <a:dk1>
        <a:sysClr val="windowText" lastClr="000000"/>
      </a:dk1>
      <a:lt1>
        <a:srgbClr val="1E1E1E"/>
      </a:lt1>
      <a:dk2>
        <a:srgbClr val="FFFFFF"/>
      </a:dk2>
      <a:lt2>
        <a:srgbClr val="FFFFFF"/>
      </a:lt2>
      <a:accent1>
        <a:srgbClr val="69BE28"/>
      </a:accent1>
      <a:accent2>
        <a:srgbClr val="1E1E1E"/>
      </a:accent2>
      <a:accent3>
        <a:srgbClr val="44697D"/>
      </a:accent3>
      <a:accent4>
        <a:srgbClr val="818A8F"/>
      </a:accent4>
      <a:accent5>
        <a:srgbClr val="E17000"/>
      </a:accent5>
      <a:accent6>
        <a:srgbClr val="7F7F7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C3C3C3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Hortonworks_Updated_Template_111213">
  <a:themeElements>
    <a:clrScheme name="Hortonworks">
      <a:dk1>
        <a:sysClr val="windowText" lastClr="000000"/>
      </a:dk1>
      <a:lt1>
        <a:srgbClr val="1E1E1E"/>
      </a:lt1>
      <a:dk2>
        <a:srgbClr val="FFFFFF"/>
      </a:dk2>
      <a:lt2>
        <a:srgbClr val="FFFFFF"/>
      </a:lt2>
      <a:accent1>
        <a:srgbClr val="69BE28"/>
      </a:accent1>
      <a:accent2>
        <a:srgbClr val="1E1E1E"/>
      </a:accent2>
      <a:accent3>
        <a:srgbClr val="44697D"/>
      </a:accent3>
      <a:accent4>
        <a:srgbClr val="818A8F"/>
      </a:accent4>
      <a:accent5>
        <a:srgbClr val="E17000"/>
      </a:accent5>
      <a:accent6>
        <a:srgbClr val="7F7F7F"/>
      </a:accent6>
      <a:hlink>
        <a:srgbClr val="FFFFFF"/>
      </a:hlink>
      <a:folHlink>
        <a:srgbClr val="FFFFF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>
        <a:normAutofit lnSpcReduction="10000"/>
      </a:bodyPr>
      <a:lstStyle>
        <a:defPPr marL="0" marR="0" indent="0" algn="l" defTabSz="4572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/>
          <a:buNone/>
          <a:tabLst/>
          <a:defRPr kumimoji="0" sz="1800" b="0" i="0" u="none" strike="noStrike" kern="1200" cap="none" spc="0" normalizeH="0" baseline="0" noProof="0" dirty="0" smtClean="0">
            <a:ln>
              <a:noFill/>
            </a:ln>
            <a:solidFill>
              <a:srgbClr val="C3C3C3"/>
            </a:solidFill>
            <a:effectLst/>
            <a:uLnTx/>
            <a:uFillTx/>
            <a:latin typeface="+mn-lt"/>
            <a:ea typeface="+mn-ea"/>
            <a:cs typeface="+mn-cs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2012-Hortonworks.potx</Template>
  <TotalTime>4595</TotalTime>
  <Words>1269</Words>
  <Application>Microsoft Macintosh PowerPoint</Application>
  <PresentationFormat>On-screen Show (4:3)</PresentationFormat>
  <Paragraphs>193</Paragraphs>
  <Slides>27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2012-Hortonworks</vt:lpstr>
      <vt:lpstr>Hortonworks_Updated_Template_111213</vt:lpstr>
      <vt:lpstr>Inside hadoop-dev</vt:lpstr>
      <vt:lpstr>stevel@apache.org </vt:lpstr>
      <vt:lpstr>Hadoop is the OS for the datacentre</vt:lpstr>
      <vt:lpstr>PowerPoint Presentation</vt:lpstr>
      <vt:lpstr>History: ASF releases slowed</vt:lpstr>
      <vt:lpstr>Now: 2 ASF branches</vt:lpstr>
      <vt:lpstr>Loosely coupled projects form the stack</vt:lpstr>
      <vt:lpstr>Incubating &amp; graduate projects</vt:lpstr>
      <vt:lpstr>Integration is a major undertaking</vt:lpstr>
      <vt:lpstr>What does all this mean?</vt:lpstr>
      <vt:lpstr>There is more work than we can cope with</vt:lpstr>
      <vt:lpstr>Hadoop is CS-Hard</vt:lpstr>
      <vt:lpstr>If you have these skills, come and play!</vt:lpstr>
      <vt:lpstr>But there are barriers</vt:lpstr>
      <vt:lpstr>Your time &amp; cluster</vt:lpstr>
      <vt:lpstr>Fear of damage</vt:lpstr>
      <vt:lpstr>Fear of support and maintenance costs</vt:lpstr>
      <vt:lpstr>How to get your code in</vt:lpstr>
      <vt:lpstr>PowerPoint Presentation</vt:lpstr>
      <vt:lpstr>PowerPoint Presentation</vt:lpstr>
      <vt:lpstr>Documentation &amp; Books</vt:lpstr>
      <vt:lpstr>Challenge: Major Works</vt:lpstr>
      <vt:lpstr>A mentoring program?</vt:lpstr>
      <vt:lpstr>Better Distributed Development</vt:lpstr>
      <vt:lpstr>Git + Gerrit</vt:lpstr>
      <vt:lpstr>Get involved!</vt:lpstr>
      <vt:lpstr>PowerPoint Presentation</vt:lpstr>
    </vt:vector>
  </TitlesOfParts>
  <Manager/>
  <Company/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Hortonworks</dc:title>
  <dc:subject/>
  <dc:creator>Owen O'Malley</dc:creator>
  <cp:keywords/>
  <dc:description/>
  <cp:lastModifiedBy>Steve Loughran</cp:lastModifiedBy>
  <cp:revision>134</cp:revision>
  <cp:lastPrinted>2011-11-07T16:43:46Z</cp:lastPrinted>
  <dcterms:created xsi:type="dcterms:W3CDTF">2011-12-12T20:01:28Z</dcterms:created>
  <dcterms:modified xsi:type="dcterms:W3CDTF">2012-11-06T12:02:25Z</dcterms:modified>
  <cp:category/>
</cp:coreProperties>
</file>