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1"/>
    <p:sldMasterId id="2147483852" r:id="rId2"/>
    <p:sldMasterId id="2147483866" r:id="rId3"/>
  </p:sldMasterIdLst>
  <p:notesMasterIdLst>
    <p:notesMasterId r:id="rId22"/>
  </p:notesMasterIdLst>
  <p:sldIdLst>
    <p:sldId id="358" r:id="rId4"/>
    <p:sldId id="363" r:id="rId5"/>
    <p:sldId id="350" r:id="rId6"/>
    <p:sldId id="300" r:id="rId7"/>
    <p:sldId id="351" r:id="rId8"/>
    <p:sldId id="364" r:id="rId9"/>
    <p:sldId id="348" r:id="rId10"/>
    <p:sldId id="330" r:id="rId11"/>
    <p:sldId id="331" r:id="rId12"/>
    <p:sldId id="332" r:id="rId13"/>
    <p:sldId id="333" r:id="rId14"/>
    <p:sldId id="362" r:id="rId15"/>
    <p:sldId id="354" r:id="rId16"/>
    <p:sldId id="357" r:id="rId17"/>
    <p:sldId id="324" r:id="rId18"/>
    <p:sldId id="325" r:id="rId19"/>
    <p:sldId id="365" r:id="rId20"/>
    <p:sldId id="326"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6699"/>
    <a:srgbClr val="0099CC"/>
    <a:srgbClr val="FF9900"/>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99" autoAdjust="0"/>
    <p:restoredTop sz="86818" autoAdjust="0"/>
  </p:normalViewPr>
  <p:slideViewPr>
    <p:cSldViewPr>
      <p:cViewPr>
        <p:scale>
          <a:sx n="140" d="100"/>
          <a:sy n="140" d="100"/>
        </p:scale>
        <p:origin x="-804" y="1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Hp_products\Hadoop\HP%20Discover%20project\Perforamnce%20test%20results%20-%20reports,%20spreadsheets%20&amp;%20presentations\YCSB%20-%20Master%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Hp_products\Hadoop\HP%20Discover%20project\Perforamnce%20test%20results%20-%20reports,%20spreadsheets%20&amp;%20presentations\YCSB%20-%20Master%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Hp_products\Hadoop\HP%20Discover%20project\Perforamnce%20test%20results%20-%20reports,%20spreadsheets%20&amp;%20presentations\YCSB%20-%20Master%20resul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Hp_products\Hadoop\HP%20Discover%20project\Perforamnce%20test%20results%20-%20reports,%20spreadsheets%20&amp;%20presentations\YCSB%20-%20Master%20resul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CPU </a:t>
            </a:r>
            <a:r>
              <a:rPr lang="en-US" sz="1400" dirty="0"/>
              <a:t>Utilization</a:t>
            </a:r>
          </a:p>
        </c:rich>
      </c:tx>
      <c:layout>
        <c:manualLayout>
          <c:xMode val="edge"/>
          <c:yMode val="edge"/>
          <c:x val="0.28165509259259253"/>
          <c:y val="1.6666666666666694E-2"/>
        </c:manualLayout>
      </c:layout>
    </c:title>
    <c:plotArea>
      <c:layout/>
      <c:areaChart>
        <c:grouping val="standard"/>
        <c:ser>
          <c:idx val="0"/>
          <c:order val="0"/>
          <c:tx>
            <c:strRef>
              <c:f>'CDH3-g8- A -sar'!$K$5</c:f>
              <c:strCache>
                <c:ptCount val="1"/>
                <c:pt idx="0">
                  <c:v>%busy</c:v>
                </c:pt>
              </c:strCache>
            </c:strRef>
          </c:tx>
          <c:cat>
            <c:numRef>
              <c:f>'CDH3-g8- A -sar'!$A$6:$A$46</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-sar'!$K$6:$K$46</c:f>
              <c:numCache>
                <c:formatCode>General</c:formatCode>
                <c:ptCount val="41"/>
                <c:pt idx="0">
                  <c:v>11.16</c:v>
                </c:pt>
                <c:pt idx="1">
                  <c:v>10.930000000000007</c:v>
                </c:pt>
                <c:pt idx="2">
                  <c:v>11.8</c:v>
                </c:pt>
                <c:pt idx="3">
                  <c:v>9.490000000000002</c:v>
                </c:pt>
                <c:pt idx="4">
                  <c:v>15.040000000000003</c:v>
                </c:pt>
                <c:pt idx="5">
                  <c:v>13.66</c:v>
                </c:pt>
                <c:pt idx="6">
                  <c:v>17.75</c:v>
                </c:pt>
                <c:pt idx="7">
                  <c:v>18.900000000000006</c:v>
                </c:pt>
                <c:pt idx="8">
                  <c:v>19.379999999999992</c:v>
                </c:pt>
                <c:pt idx="9">
                  <c:v>22.819999999999993</c:v>
                </c:pt>
                <c:pt idx="10">
                  <c:v>16.409999999999989</c:v>
                </c:pt>
                <c:pt idx="11">
                  <c:v>13.270000000000001</c:v>
                </c:pt>
                <c:pt idx="12">
                  <c:v>17.659999999999997</c:v>
                </c:pt>
                <c:pt idx="13">
                  <c:v>15.770000000000001</c:v>
                </c:pt>
                <c:pt idx="14">
                  <c:v>18.010000000000005</c:v>
                </c:pt>
                <c:pt idx="15">
                  <c:v>17.569999999999986</c:v>
                </c:pt>
                <c:pt idx="16">
                  <c:v>18.680000000000007</c:v>
                </c:pt>
                <c:pt idx="17">
                  <c:v>20.89</c:v>
                </c:pt>
                <c:pt idx="18">
                  <c:v>14.680000000000007</c:v>
                </c:pt>
                <c:pt idx="19">
                  <c:v>14.490000000000002</c:v>
                </c:pt>
                <c:pt idx="20">
                  <c:v>16.22</c:v>
                </c:pt>
                <c:pt idx="21">
                  <c:v>13.520000000000001</c:v>
                </c:pt>
                <c:pt idx="22">
                  <c:v>18.89</c:v>
                </c:pt>
                <c:pt idx="23">
                  <c:v>16.14</c:v>
                </c:pt>
                <c:pt idx="24">
                  <c:v>8.61</c:v>
                </c:pt>
                <c:pt idx="25">
                  <c:v>7.1899999999999977</c:v>
                </c:pt>
                <c:pt idx="26">
                  <c:v>8.2600000000000051</c:v>
                </c:pt>
                <c:pt idx="27">
                  <c:v>8.8100000000000023</c:v>
                </c:pt>
                <c:pt idx="28">
                  <c:v>8.8200000000000021</c:v>
                </c:pt>
                <c:pt idx="29">
                  <c:v>8.5800000000000018</c:v>
                </c:pt>
                <c:pt idx="30">
                  <c:v>7.5</c:v>
                </c:pt>
                <c:pt idx="31">
                  <c:v>8.4500000000000028</c:v>
                </c:pt>
                <c:pt idx="32">
                  <c:v>8.6300000000000008</c:v>
                </c:pt>
                <c:pt idx="33">
                  <c:v>10.030000000000001</c:v>
                </c:pt>
                <c:pt idx="34">
                  <c:v>11.260000000000005</c:v>
                </c:pt>
                <c:pt idx="35">
                  <c:v>14.930000000000007</c:v>
                </c:pt>
                <c:pt idx="36">
                  <c:v>16.989999999999945</c:v>
                </c:pt>
                <c:pt idx="37">
                  <c:v>13.760000000000005</c:v>
                </c:pt>
                <c:pt idx="38">
                  <c:v>11.63</c:v>
                </c:pt>
                <c:pt idx="39">
                  <c:v>8.3500000000000068</c:v>
                </c:pt>
                <c:pt idx="40">
                  <c:v>7.9800000000000084</c:v>
                </c:pt>
              </c:numCache>
            </c:numRef>
          </c:val>
        </c:ser>
        <c:ser>
          <c:idx val="1"/>
          <c:order val="1"/>
          <c:tx>
            <c:v>%iowait</c:v>
          </c:tx>
          <c:spPr>
            <a:solidFill>
              <a:schemeClr val="tx2">
                <a:lumMod val="50000"/>
                <a:lumOff val="50000"/>
              </a:schemeClr>
            </a:solidFill>
            <a:ln w="25400">
              <a:noFill/>
            </a:ln>
          </c:spPr>
          <c:cat>
            <c:numRef>
              <c:f>'CDH3-g8- A -sar'!$A$6:$A$46</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-sar'!$H$6:$H$46</c:f>
              <c:numCache>
                <c:formatCode>General</c:formatCode>
                <c:ptCount val="41"/>
                <c:pt idx="0">
                  <c:v>1.31</c:v>
                </c:pt>
                <c:pt idx="1">
                  <c:v>0.86000000000000065</c:v>
                </c:pt>
                <c:pt idx="2">
                  <c:v>0.5800000000000004</c:v>
                </c:pt>
                <c:pt idx="3">
                  <c:v>0.42000000000000032</c:v>
                </c:pt>
                <c:pt idx="4">
                  <c:v>1.61</c:v>
                </c:pt>
                <c:pt idx="5">
                  <c:v>1.44</c:v>
                </c:pt>
                <c:pt idx="6">
                  <c:v>1.1299999999999968</c:v>
                </c:pt>
                <c:pt idx="7">
                  <c:v>1.37</c:v>
                </c:pt>
                <c:pt idx="8">
                  <c:v>2.7600000000000002</c:v>
                </c:pt>
                <c:pt idx="9">
                  <c:v>6.46</c:v>
                </c:pt>
                <c:pt idx="10">
                  <c:v>1.23</c:v>
                </c:pt>
                <c:pt idx="11">
                  <c:v>0.84000000000000064</c:v>
                </c:pt>
                <c:pt idx="12">
                  <c:v>1.53</c:v>
                </c:pt>
                <c:pt idx="13">
                  <c:v>2.63</c:v>
                </c:pt>
                <c:pt idx="14">
                  <c:v>3.07</c:v>
                </c:pt>
                <c:pt idx="15">
                  <c:v>1.37</c:v>
                </c:pt>
                <c:pt idx="16">
                  <c:v>1.41</c:v>
                </c:pt>
                <c:pt idx="17">
                  <c:v>1.1200000000000001</c:v>
                </c:pt>
                <c:pt idx="18">
                  <c:v>0.76000000000000156</c:v>
                </c:pt>
                <c:pt idx="19">
                  <c:v>0.66000000000000192</c:v>
                </c:pt>
                <c:pt idx="20">
                  <c:v>0.51</c:v>
                </c:pt>
                <c:pt idx="21">
                  <c:v>0.87000000000000144</c:v>
                </c:pt>
                <c:pt idx="22">
                  <c:v>2.23</c:v>
                </c:pt>
                <c:pt idx="23">
                  <c:v>1.3</c:v>
                </c:pt>
                <c:pt idx="24">
                  <c:v>0.4</c:v>
                </c:pt>
                <c:pt idx="25">
                  <c:v>0.19000000000000009</c:v>
                </c:pt>
                <c:pt idx="26">
                  <c:v>0.31000000000000072</c:v>
                </c:pt>
                <c:pt idx="27">
                  <c:v>0.56999999999999995</c:v>
                </c:pt>
                <c:pt idx="28">
                  <c:v>0.4</c:v>
                </c:pt>
                <c:pt idx="29">
                  <c:v>0.42000000000000032</c:v>
                </c:pt>
                <c:pt idx="30">
                  <c:v>0.25</c:v>
                </c:pt>
                <c:pt idx="31">
                  <c:v>0.29000000000000031</c:v>
                </c:pt>
                <c:pt idx="32">
                  <c:v>0.33000000000000096</c:v>
                </c:pt>
                <c:pt idx="33">
                  <c:v>0.53</c:v>
                </c:pt>
                <c:pt idx="34">
                  <c:v>0.5900000000000003</c:v>
                </c:pt>
                <c:pt idx="35">
                  <c:v>0.45</c:v>
                </c:pt>
                <c:pt idx="36">
                  <c:v>0.42000000000000032</c:v>
                </c:pt>
                <c:pt idx="37">
                  <c:v>0.47000000000000008</c:v>
                </c:pt>
                <c:pt idx="38">
                  <c:v>0.42000000000000032</c:v>
                </c:pt>
                <c:pt idx="39">
                  <c:v>0.35000000000000031</c:v>
                </c:pt>
                <c:pt idx="40">
                  <c:v>0.5900000000000003</c:v>
                </c:pt>
              </c:numCache>
            </c:numRef>
          </c:val>
        </c:ser>
        <c:axId val="139631616"/>
        <c:axId val="139641984"/>
      </c:areaChart>
      <c:catAx>
        <c:axId val="139631616"/>
        <c:scaling>
          <c:orientation val="minMax"/>
        </c:scaling>
        <c:axPos val="b"/>
        <c:title>
          <c:tx>
            <c:rich>
              <a:bodyPr/>
              <a:lstStyle/>
              <a:p>
                <a:pPr>
                  <a:defRPr/>
                </a:pPr>
                <a:r>
                  <a:rPr lang="en-US"/>
                  <a:t>Minutes</a:t>
                </a:r>
              </a:p>
            </c:rich>
          </c:tx>
          <c:layout/>
        </c:title>
        <c:numFmt formatCode="_(* #,##0_);_(* \(#,##0\);_(* &quot;-&quot;_);_(@_)" sourceLinked="0"/>
        <c:tickLblPos val="nextTo"/>
        <c:txPr>
          <a:bodyPr/>
          <a:lstStyle/>
          <a:p>
            <a:pPr>
              <a:defRPr sz="800"/>
            </a:pPr>
            <a:endParaRPr lang="en-US"/>
          </a:p>
        </c:txPr>
        <c:crossAx val="139641984"/>
        <c:crosses val="autoZero"/>
        <c:auto val="1"/>
        <c:lblAlgn val="ctr"/>
        <c:lblOffset val="100"/>
      </c:catAx>
      <c:valAx>
        <c:axId val="139641984"/>
        <c:scaling>
          <c:orientation val="minMax"/>
          <c:max val="100"/>
        </c:scaling>
        <c:axPos val="l"/>
        <c:majorGridlines/>
        <c:title>
          <c:layout/>
        </c:title>
        <c:numFmt formatCode="General" sourceLinked="1"/>
        <c:majorTickMark val="none"/>
        <c:tickLblPos val="nextTo"/>
        <c:crossAx val="139631616"/>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Disk </a:t>
            </a:r>
            <a:r>
              <a:rPr lang="en-US" sz="1400" dirty="0"/>
              <a:t>Usage</a:t>
            </a:r>
          </a:p>
        </c:rich>
      </c:tx>
      <c:layout/>
    </c:title>
    <c:plotArea>
      <c:layout/>
      <c:areaChart>
        <c:grouping val="stacked"/>
        <c:ser>
          <c:idx val="0"/>
          <c:order val="0"/>
          <c:tx>
            <c:v>Read MB/sec</c:v>
          </c:tx>
          <c:cat>
            <c:numRef>
              <c:f>'CDH3-g8- A -sar'!$A$50:$A$90</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-sar'!$I$50:$I$90</c:f>
              <c:numCache>
                <c:formatCode>_(* #,##0.00_);_(* \(#,##0.00\);_(* "-"??_);_(@_)</c:formatCode>
                <c:ptCount val="41"/>
                <c:pt idx="0">
                  <c:v>2.5825292968750002</c:v>
                </c:pt>
                <c:pt idx="1">
                  <c:v>1.3833740234375</c:v>
                </c:pt>
                <c:pt idx="2">
                  <c:v>1.0284863281250001</c:v>
                </c:pt>
                <c:pt idx="3">
                  <c:v>0.82977539062500194</c:v>
                </c:pt>
                <c:pt idx="4">
                  <c:v>3.6486083984375002</c:v>
                </c:pt>
                <c:pt idx="5">
                  <c:v>3.3981396484375073</c:v>
                </c:pt>
                <c:pt idx="6">
                  <c:v>2.9799609374999987</c:v>
                </c:pt>
                <c:pt idx="7">
                  <c:v>4.7589697265625004</c:v>
                </c:pt>
                <c:pt idx="8">
                  <c:v>8.8278662109375006</c:v>
                </c:pt>
                <c:pt idx="9">
                  <c:v>18.965585937499945</c:v>
                </c:pt>
                <c:pt idx="10">
                  <c:v>2.2806396484375133</c:v>
                </c:pt>
                <c:pt idx="11">
                  <c:v>1.3483105468750043</c:v>
                </c:pt>
                <c:pt idx="12">
                  <c:v>3.2898242187500086</c:v>
                </c:pt>
                <c:pt idx="13">
                  <c:v>6.3263574218749996</c:v>
                </c:pt>
                <c:pt idx="14">
                  <c:v>7.379921875</c:v>
                </c:pt>
                <c:pt idx="15">
                  <c:v>3.1636572265625063</c:v>
                </c:pt>
                <c:pt idx="16">
                  <c:v>3.0952832031249997</c:v>
                </c:pt>
                <c:pt idx="17">
                  <c:v>2.4869873046875002</c:v>
                </c:pt>
                <c:pt idx="18">
                  <c:v>1.7353417968749953</c:v>
                </c:pt>
                <c:pt idx="19">
                  <c:v>1.1244921875</c:v>
                </c:pt>
                <c:pt idx="20">
                  <c:v>0.68452636718749948</c:v>
                </c:pt>
                <c:pt idx="21">
                  <c:v>2.4266845703125002</c:v>
                </c:pt>
                <c:pt idx="22">
                  <c:v>5.8729296875000001</c:v>
                </c:pt>
                <c:pt idx="23">
                  <c:v>2.9844628906249997</c:v>
                </c:pt>
                <c:pt idx="24">
                  <c:v>0.92246582031250002</c:v>
                </c:pt>
                <c:pt idx="25">
                  <c:v>0.10926757812500018</c:v>
                </c:pt>
                <c:pt idx="26">
                  <c:v>0.11032714843749999</c:v>
                </c:pt>
                <c:pt idx="27">
                  <c:v>8.4243164062500014E-2</c:v>
                </c:pt>
                <c:pt idx="28">
                  <c:v>0.11989257812500002</c:v>
                </c:pt>
                <c:pt idx="29">
                  <c:v>0.13234863281250045</c:v>
                </c:pt>
                <c:pt idx="30">
                  <c:v>0.15811523437500069</c:v>
                </c:pt>
                <c:pt idx="31">
                  <c:v>0.33902832031250163</c:v>
                </c:pt>
                <c:pt idx="32">
                  <c:v>0.54374511718750218</c:v>
                </c:pt>
                <c:pt idx="33">
                  <c:v>6.9080566406249995</c:v>
                </c:pt>
                <c:pt idx="34">
                  <c:v>15.9964697265625</c:v>
                </c:pt>
                <c:pt idx="35">
                  <c:v>25.004306640624989</c:v>
                </c:pt>
                <c:pt idx="36">
                  <c:v>33.369091796875011</c:v>
                </c:pt>
                <c:pt idx="37">
                  <c:v>34.837822265624908</c:v>
                </c:pt>
                <c:pt idx="38">
                  <c:v>46.280898437499999</c:v>
                </c:pt>
                <c:pt idx="39">
                  <c:v>47.358237304687407</c:v>
                </c:pt>
                <c:pt idx="40">
                  <c:v>44.836464843749994</c:v>
                </c:pt>
              </c:numCache>
            </c:numRef>
          </c:val>
        </c:ser>
        <c:ser>
          <c:idx val="1"/>
          <c:order val="1"/>
          <c:tx>
            <c:v>Write MB/sec</c:v>
          </c:tx>
          <c:spPr>
            <a:solidFill>
              <a:schemeClr val="tx2">
                <a:lumMod val="50000"/>
                <a:lumOff val="50000"/>
              </a:schemeClr>
            </a:solidFill>
            <a:ln w="25400">
              <a:noFill/>
            </a:ln>
          </c:spPr>
          <c:cat>
            <c:numRef>
              <c:f>'CDH3-g8- A -sar'!$A$50:$A$90</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-sar'!$J$50:$J$90</c:f>
              <c:numCache>
                <c:formatCode>_(* #,##0.00_);_(* \(#,##0.00\);_(* "-"??_);_(@_)</c:formatCode>
                <c:ptCount val="41"/>
                <c:pt idx="0">
                  <c:v>1.03515625E-2</c:v>
                </c:pt>
                <c:pt idx="1">
                  <c:v>1.1347656250000001E-2</c:v>
                </c:pt>
                <c:pt idx="2">
                  <c:v>4.573242187500029E-2</c:v>
                </c:pt>
                <c:pt idx="3">
                  <c:v>8.7283105468749724</c:v>
                </c:pt>
                <c:pt idx="4">
                  <c:v>2.0883789062500002E-2</c:v>
                </c:pt>
                <c:pt idx="5">
                  <c:v>1.390595703125</c:v>
                </c:pt>
                <c:pt idx="6">
                  <c:v>3.2552099609375</c:v>
                </c:pt>
                <c:pt idx="7">
                  <c:v>1.3722998046874999</c:v>
                </c:pt>
                <c:pt idx="8">
                  <c:v>4.5300781250000126</c:v>
                </c:pt>
                <c:pt idx="9">
                  <c:v>6.7557617187499996</c:v>
                </c:pt>
                <c:pt idx="10">
                  <c:v>0.45789550781250032</c:v>
                </c:pt>
                <c:pt idx="11">
                  <c:v>7.1840771484374804</c:v>
                </c:pt>
                <c:pt idx="12">
                  <c:v>4.0390625000000166E-2</c:v>
                </c:pt>
                <c:pt idx="13">
                  <c:v>7.9277490234375003</c:v>
                </c:pt>
                <c:pt idx="14">
                  <c:v>1.3009960937499958</c:v>
                </c:pt>
                <c:pt idx="15">
                  <c:v>6.4545214843750003</c:v>
                </c:pt>
                <c:pt idx="16">
                  <c:v>1.1925097656250001</c:v>
                </c:pt>
                <c:pt idx="17">
                  <c:v>6.9416601562500126</c:v>
                </c:pt>
                <c:pt idx="18">
                  <c:v>7.4604492187499996E-2</c:v>
                </c:pt>
                <c:pt idx="19">
                  <c:v>6.5438916015624997</c:v>
                </c:pt>
                <c:pt idx="20">
                  <c:v>1.9165039062500059E-2</c:v>
                </c:pt>
                <c:pt idx="21">
                  <c:v>3.4169628906249967</c:v>
                </c:pt>
                <c:pt idx="22">
                  <c:v>4.1247998046874841</c:v>
                </c:pt>
                <c:pt idx="23">
                  <c:v>4.9212548828124998</c:v>
                </c:pt>
                <c:pt idx="24">
                  <c:v>4.344726562499984</c:v>
                </c:pt>
                <c:pt idx="25">
                  <c:v>70.676069335937498</c:v>
                </c:pt>
                <c:pt idx="26">
                  <c:v>137.976259765625</c:v>
                </c:pt>
                <c:pt idx="27">
                  <c:v>147.21263183593749</c:v>
                </c:pt>
                <c:pt idx="28">
                  <c:v>164.00059570312456</c:v>
                </c:pt>
                <c:pt idx="29">
                  <c:v>155.84168457031214</c:v>
                </c:pt>
                <c:pt idx="30">
                  <c:v>144.49670410156202</c:v>
                </c:pt>
                <c:pt idx="31">
                  <c:v>136.81542968750037</c:v>
                </c:pt>
                <c:pt idx="32">
                  <c:v>152.35014160156251</c:v>
                </c:pt>
                <c:pt idx="33">
                  <c:v>159.01769042968738</c:v>
                </c:pt>
                <c:pt idx="34">
                  <c:v>122.44791015625</c:v>
                </c:pt>
                <c:pt idx="35">
                  <c:v>131.91382812499998</c:v>
                </c:pt>
                <c:pt idx="36">
                  <c:v>145.93529785156261</c:v>
                </c:pt>
                <c:pt idx="37">
                  <c:v>126.42880859374969</c:v>
                </c:pt>
                <c:pt idx="38">
                  <c:v>138.73140625000036</c:v>
                </c:pt>
                <c:pt idx="39">
                  <c:v>153.4120166015625</c:v>
                </c:pt>
                <c:pt idx="40">
                  <c:v>208.06998535156214</c:v>
                </c:pt>
              </c:numCache>
            </c:numRef>
          </c:val>
        </c:ser>
        <c:axId val="151295872"/>
        <c:axId val="141004800"/>
      </c:areaChart>
      <c:catAx>
        <c:axId val="151295872"/>
        <c:scaling>
          <c:orientation val="minMax"/>
        </c:scaling>
        <c:axPos val="b"/>
        <c:title>
          <c:tx>
            <c:rich>
              <a:bodyPr/>
              <a:lstStyle/>
              <a:p>
                <a:pPr>
                  <a:defRPr/>
                </a:pPr>
                <a:r>
                  <a:rPr lang="en-US"/>
                  <a:t>Minutes</a:t>
                </a:r>
              </a:p>
            </c:rich>
          </c:tx>
          <c:layout/>
        </c:title>
        <c:numFmt formatCode="_(* #,##0_);_(* \(#,##0\);_(* &quot;-&quot;_);_(@_)" sourceLinked="0"/>
        <c:tickLblPos val="nextTo"/>
        <c:txPr>
          <a:bodyPr/>
          <a:lstStyle/>
          <a:p>
            <a:pPr>
              <a:defRPr sz="900"/>
            </a:pPr>
            <a:endParaRPr lang="en-US"/>
          </a:p>
        </c:txPr>
        <c:crossAx val="141004800"/>
        <c:crosses val="autoZero"/>
        <c:auto val="1"/>
        <c:lblAlgn val="ctr"/>
        <c:lblOffset val="100"/>
      </c:catAx>
      <c:valAx>
        <c:axId val="141004800"/>
        <c:scaling>
          <c:orientation val="minMax"/>
        </c:scaling>
        <c:axPos val="l"/>
        <c:majorGridlines/>
        <c:title>
          <c:tx>
            <c:rich>
              <a:bodyPr/>
              <a:lstStyle/>
              <a:p>
                <a:pPr>
                  <a:defRPr/>
                </a:pPr>
                <a:r>
                  <a:rPr lang="en-US"/>
                  <a:t>MB/sec</a:t>
                </a:r>
              </a:p>
            </c:rich>
          </c:tx>
          <c:layout/>
        </c:title>
        <c:numFmt formatCode="_(* #,##0_);_(* \(#,##0\);_(* &quot;-&quot;_);_(@_)" sourceLinked="0"/>
        <c:majorTickMark val="none"/>
        <c:tickLblPos val="nextTo"/>
        <c:crossAx val="151295872"/>
        <c:crosses val="autoZero"/>
        <c:crossBetween val="midCat"/>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400" dirty="0" smtClean="0"/>
              <a:t>Network </a:t>
            </a:r>
            <a:r>
              <a:rPr lang="en-US" sz="1400" dirty="0"/>
              <a:t>Usage</a:t>
            </a:r>
          </a:p>
        </c:rich>
      </c:tx>
      <c:layout/>
    </c:title>
    <c:plotArea>
      <c:layout/>
      <c:areaChart>
        <c:grouping val="stacked"/>
        <c:ser>
          <c:idx val="0"/>
          <c:order val="0"/>
          <c:tx>
            <c:v>Rx MB/sec</c:v>
          </c:tx>
          <c:cat>
            <c:numRef>
              <c:f>'CDH3-g8- A -sar'!$U$6:$U$46</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-sar'!$AF$6:$AF$46</c:f>
              <c:numCache>
                <c:formatCode>_(* #,##0.00_);_(* \(#,##0.00\);_(* "-"??_);_(@_)</c:formatCode>
                <c:ptCount val="41"/>
                <c:pt idx="0">
                  <c:v>1.1224218749999999</c:v>
                </c:pt>
                <c:pt idx="1">
                  <c:v>1.0501757812500001</c:v>
                </c:pt>
                <c:pt idx="2">
                  <c:v>11.299072265625</c:v>
                </c:pt>
                <c:pt idx="3">
                  <c:v>0.94649414062500004</c:v>
                </c:pt>
                <c:pt idx="4">
                  <c:v>2.0980957031249998</c:v>
                </c:pt>
                <c:pt idx="5">
                  <c:v>5.6469042968749843</c:v>
                </c:pt>
                <c:pt idx="6">
                  <c:v>2.3573046875000001</c:v>
                </c:pt>
                <c:pt idx="7">
                  <c:v>7.0386425781249997</c:v>
                </c:pt>
                <c:pt idx="8">
                  <c:v>8.7560449218750005</c:v>
                </c:pt>
                <c:pt idx="9">
                  <c:v>2.8297265625000012</c:v>
                </c:pt>
                <c:pt idx="10">
                  <c:v>9.8047656250000017</c:v>
                </c:pt>
                <c:pt idx="11">
                  <c:v>1.6265527343750057</c:v>
                </c:pt>
                <c:pt idx="12">
                  <c:v>10.07925781250003</c:v>
                </c:pt>
                <c:pt idx="13">
                  <c:v>3.3446679687500001</c:v>
                </c:pt>
                <c:pt idx="14">
                  <c:v>8.0620800781250459</c:v>
                </c:pt>
                <c:pt idx="15">
                  <c:v>3.7469042968750066</c:v>
                </c:pt>
                <c:pt idx="16">
                  <c:v>9.4621582031250266</c:v>
                </c:pt>
                <c:pt idx="17">
                  <c:v>2.4873046875000075</c:v>
                </c:pt>
                <c:pt idx="18">
                  <c:v>8.6446679687499994</c:v>
                </c:pt>
                <c:pt idx="19">
                  <c:v>1.3833691406249966</c:v>
                </c:pt>
                <c:pt idx="20">
                  <c:v>5.3243066406249815</c:v>
                </c:pt>
                <c:pt idx="21">
                  <c:v>6.4070410156250004</c:v>
                </c:pt>
                <c:pt idx="22">
                  <c:v>2.3116113281249997</c:v>
                </c:pt>
                <c:pt idx="23">
                  <c:v>11.691972656249998</c:v>
                </c:pt>
                <c:pt idx="24">
                  <c:v>56.398349609375003</c:v>
                </c:pt>
                <c:pt idx="25">
                  <c:v>95.444199218750214</c:v>
                </c:pt>
                <c:pt idx="26">
                  <c:v>111.656708984375</c:v>
                </c:pt>
                <c:pt idx="27">
                  <c:v>119.0316015625</c:v>
                </c:pt>
                <c:pt idx="28">
                  <c:v>119.118359375</c:v>
                </c:pt>
                <c:pt idx="29">
                  <c:v>117.51683593750001</c:v>
                </c:pt>
                <c:pt idx="30">
                  <c:v>92.512998046874756</c:v>
                </c:pt>
                <c:pt idx="31">
                  <c:v>122.46328124999999</c:v>
                </c:pt>
                <c:pt idx="32">
                  <c:v>122.35578124999967</c:v>
                </c:pt>
                <c:pt idx="33">
                  <c:v>89.498994140625001</c:v>
                </c:pt>
                <c:pt idx="34">
                  <c:v>93.071220703124979</c:v>
                </c:pt>
                <c:pt idx="35">
                  <c:v>115.93789062499999</c:v>
                </c:pt>
                <c:pt idx="36">
                  <c:v>100.27342773437502</c:v>
                </c:pt>
                <c:pt idx="37">
                  <c:v>106.54077148437521</c:v>
                </c:pt>
                <c:pt idx="38">
                  <c:v>123.50259765624995</c:v>
                </c:pt>
                <c:pt idx="39">
                  <c:v>118.5265625</c:v>
                </c:pt>
                <c:pt idx="40">
                  <c:v>97.350244140624625</c:v>
                </c:pt>
              </c:numCache>
            </c:numRef>
          </c:val>
        </c:ser>
        <c:ser>
          <c:idx val="1"/>
          <c:order val="1"/>
          <c:tx>
            <c:v>Tx MB/sec</c:v>
          </c:tx>
          <c:spPr>
            <a:solidFill>
              <a:schemeClr val="tx2">
                <a:lumMod val="50000"/>
                <a:lumOff val="50000"/>
              </a:schemeClr>
            </a:solidFill>
            <a:ln w="25400">
              <a:noFill/>
            </a:ln>
          </c:spPr>
          <c:cat>
            <c:numRef>
              <c:f>'CDH3-g8- A -sar'!$U$6:$U$46</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-sar'!$AG$6:$AG$46</c:f>
              <c:numCache>
                <c:formatCode>_(* #,##0.00_);_(* \(#,##0.00\);_(* "-"??_);_(@_)</c:formatCode>
                <c:ptCount val="41"/>
                <c:pt idx="0">
                  <c:v>5.0276855468749737</c:v>
                </c:pt>
                <c:pt idx="1">
                  <c:v>4.8228417968749975</c:v>
                </c:pt>
                <c:pt idx="2">
                  <c:v>10.609931640625</c:v>
                </c:pt>
                <c:pt idx="3">
                  <c:v>4.2117089843750124</c:v>
                </c:pt>
                <c:pt idx="4">
                  <c:v>6.8580078124999861</c:v>
                </c:pt>
                <c:pt idx="5">
                  <c:v>8.4986914062500016</c:v>
                </c:pt>
                <c:pt idx="6">
                  <c:v>8.3680273437499988</c:v>
                </c:pt>
                <c:pt idx="7">
                  <c:v>10.143896484374999</c:v>
                </c:pt>
                <c:pt idx="8">
                  <c:v>12.008261718749999</c:v>
                </c:pt>
                <c:pt idx="9">
                  <c:v>8.5447265624999993</c:v>
                </c:pt>
                <c:pt idx="10">
                  <c:v>12.157607421874999</c:v>
                </c:pt>
                <c:pt idx="11">
                  <c:v>5.8873730468749965</c:v>
                </c:pt>
                <c:pt idx="12">
                  <c:v>11.24982421875</c:v>
                </c:pt>
                <c:pt idx="13">
                  <c:v>7.2270410156249998</c:v>
                </c:pt>
                <c:pt idx="14">
                  <c:v>11.310371093749998</c:v>
                </c:pt>
                <c:pt idx="15">
                  <c:v>7.7547949218749945</c:v>
                </c:pt>
                <c:pt idx="16">
                  <c:v>12.40615234375</c:v>
                </c:pt>
                <c:pt idx="17">
                  <c:v>8.567011718749999</c:v>
                </c:pt>
                <c:pt idx="18">
                  <c:v>9.1675781249999986</c:v>
                </c:pt>
                <c:pt idx="19">
                  <c:v>5.2652343749999861</c:v>
                </c:pt>
                <c:pt idx="20">
                  <c:v>7.4140527343749998</c:v>
                </c:pt>
                <c:pt idx="21">
                  <c:v>8.8175195312500048</c:v>
                </c:pt>
                <c:pt idx="22">
                  <c:v>6.7087988281249995</c:v>
                </c:pt>
                <c:pt idx="23">
                  <c:v>10.10140625000003</c:v>
                </c:pt>
                <c:pt idx="24">
                  <c:v>49.363867187499878</c:v>
                </c:pt>
                <c:pt idx="25">
                  <c:v>98.246367187499786</c:v>
                </c:pt>
                <c:pt idx="26">
                  <c:v>116.00893554687472</c:v>
                </c:pt>
                <c:pt idx="27">
                  <c:v>110.67947265624957</c:v>
                </c:pt>
                <c:pt idx="28">
                  <c:v>124.39212890624998</c:v>
                </c:pt>
                <c:pt idx="29">
                  <c:v>127.32167968749998</c:v>
                </c:pt>
                <c:pt idx="30">
                  <c:v>109.76359375000021</c:v>
                </c:pt>
                <c:pt idx="31">
                  <c:v>124.084931640625</c:v>
                </c:pt>
                <c:pt idx="32">
                  <c:v>129.00892578124999</c:v>
                </c:pt>
                <c:pt idx="33">
                  <c:v>88.98221679687498</c:v>
                </c:pt>
                <c:pt idx="34">
                  <c:v>115.01402343750021</c:v>
                </c:pt>
                <c:pt idx="35">
                  <c:v>92.041884765624999</c:v>
                </c:pt>
                <c:pt idx="36">
                  <c:v>95.416425781250368</c:v>
                </c:pt>
                <c:pt idx="37">
                  <c:v>81.762812499999981</c:v>
                </c:pt>
                <c:pt idx="38">
                  <c:v>108.70060546875021</c:v>
                </c:pt>
                <c:pt idx="39">
                  <c:v>103.95827148437527</c:v>
                </c:pt>
                <c:pt idx="40">
                  <c:v>128.57129882812501</c:v>
                </c:pt>
              </c:numCache>
            </c:numRef>
          </c:val>
        </c:ser>
        <c:axId val="141116544"/>
        <c:axId val="141118464"/>
      </c:areaChart>
      <c:catAx>
        <c:axId val="141116544"/>
        <c:scaling>
          <c:orientation val="minMax"/>
        </c:scaling>
        <c:axPos val="b"/>
        <c:title>
          <c:tx>
            <c:rich>
              <a:bodyPr/>
              <a:lstStyle/>
              <a:p>
                <a:pPr>
                  <a:defRPr/>
                </a:pPr>
                <a:r>
                  <a:rPr lang="en-US"/>
                  <a:t>Minutes</a:t>
                </a:r>
              </a:p>
            </c:rich>
          </c:tx>
          <c:layout/>
        </c:title>
        <c:numFmt formatCode="_(* #,##0_);_(* \(#,##0\);_(* &quot;-&quot;_);_(@_)" sourceLinked="0"/>
        <c:tickLblPos val="nextTo"/>
        <c:crossAx val="141118464"/>
        <c:crosses val="autoZero"/>
        <c:auto val="1"/>
        <c:lblAlgn val="ctr"/>
        <c:lblOffset val="100"/>
      </c:catAx>
      <c:valAx>
        <c:axId val="141118464"/>
        <c:scaling>
          <c:orientation val="minMax"/>
        </c:scaling>
        <c:axPos val="l"/>
        <c:majorGridlines/>
        <c:title>
          <c:tx>
            <c:rich>
              <a:bodyPr/>
              <a:lstStyle/>
              <a:p>
                <a:pPr>
                  <a:defRPr/>
                </a:pPr>
                <a:r>
                  <a:rPr lang="en-US"/>
                  <a:t>MB/sec</a:t>
                </a:r>
              </a:p>
            </c:rich>
          </c:tx>
          <c:layout/>
        </c:title>
        <c:numFmt formatCode="_(* #,##0_);_(* \(#,##0\);_(* &quot;-&quot;_);_(@_)" sourceLinked="0"/>
        <c:majorTickMark val="none"/>
        <c:tickLblPos val="nextTo"/>
        <c:crossAx val="141116544"/>
        <c:crosses val="autoZero"/>
        <c:crossBetween val="midCat"/>
      </c:valAx>
    </c:plotArea>
    <c:legend>
      <c:legendPos val="r"/>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a:lstStyle/>
          <a:p>
            <a:pPr>
              <a:defRPr/>
            </a:pPr>
            <a:r>
              <a:rPr lang="en-US" sz="1400" b="1" i="0" baseline="0" dirty="0" smtClean="0"/>
              <a:t>Memory </a:t>
            </a:r>
            <a:r>
              <a:rPr lang="en-US" sz="1400" b="1" i="0" baseline="0" dirty="0"/>
              <a:t>Usage</a:t>
            </a:r>
            <a:endParaRPr lang="en-US" sz="1400" dirty="0"/>
          </a:p>
        </c:rich>
      </c:tx>
      <c:layout/>
    </c:title>
    <c:plotArea>
      <c:layout/>
      <c:areaChart>
        <c:grouping val="standard"/>
        <c:ser>
          <c:idx val="4"/>
          <c:order val="0"/>
          <c:tx>
            <c:strRef>
              <c:f>'CDH3-g8- A -sar'!$Z$49</c:f>
              <c:strCache>
                <c:ptCount val="1"/>
                <c:pt idx="0">
                  <c:v>%memused</c:v>
                </c:pt>
              </c:strCache>
            </c:strRef>
          </c:tx>
          <c:cat>
            <c:numRef>
              <c:f>'CDH3-g8- A -sar'!$U$50:$U$90</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-sar'!$Z$50:$Z$90</c:f>
              <c:numCache>
                <c:formatCode>General</c:formatCode>
                <c:ptCount val="41"/>
                <c:pt idx="0">
                  <c:v>98.8</c:v>
                </c:pt>
                <c:pt idx="1">
                  <c:v>98.83</c:v>
                </c:pt>
                <c:pt idx="2">
                  <c:v>99.08</c:v>
                </c:pt>
                <c:pt idx="3">
                  <c:v>99.11999999999999</c:v>
                </c:pt>
                <c:pt idx="4">
                  <c:v>99.179999999999978</c:v>
                </c:pt>
                <c:pt idx="5">
                  <c:v>99.55</c:v>
                </c:pt>
                <c:pt idx="6">
                  <c:v>99.61</c:v>
                </c:pt>
                <c:pt idx="7">
                  <c:v>99.5</c:v>
                </c:pt>
                <c:pt idx="8">
                  <c:v>99.61999999999999</c:v>
                </c:pt>
                <c:pt idx="9">
                  <c:v>99.57</c:v>
                </c:pt>
                <c:pt idx="10">
                  <c:v>98.95</c:v>
                </c:pt>
                <c:pt idx="11">
                  <c:v>99.33</c:v>
                </c:pt>
                <c:pt idx="12">
                  <c:v>98.77</c:v>
                </c:pt>
                <c:pt idx="13">
                  <c:v>99.25</c:v>
                </c:pt>
                <c:pt idx="14">
                  <c:v>98.98</c:v>
                </c:pt>
                <c:pt idx="15">
                  <c:v>99.35</c:v>
                </c:pt>
                <c:pt idx="16">
                  <c:v>99.59</c:v>
                </c:pt>
                <c:pt idx="17">
                  <c:v>99.63</c:v>
                </c:pt>
                <c:pt idx="18">
                  <c:v>99.53</c:v>
                </c:pt>
                <c:pt idx="19">
                  <c:v>99.59</c:v>
                </c:pt>
                <c:pt idx="20">
                  <c:v>99.59</c:v>
                </c:pt>
                <c:pt idx="21">
                  <c:v>99.61</c:v>
                </c:pt>
                <c:pt idx="22">
                  <c:v>99.38</c:v>
                </c:pt>
                <c:pt idx="23">
                  <c:v>99.61999999999999</c:v>
                </c:pt>
                <c:pt idx="24">
                  <c:v>99.61</c:v>
                </c:pt>
                <c:pt idx="25">
                  <c:v>99.58</c:v>
                </c:pt>
                <c:pt idx="26">
                  <c:v>99.59</c:v>
                </c:pt>
                <c:pt idx="27">
                  <c:v>98.11999999999999</c:v>
                </c:pt>
                <c:pt idx="28">
                  <c:v>99.61</c:v>
                </c:pt>
                <c:pt idx="29">
                  <c:v>99.6</c:v>
                </c:pt>
                <c:pt idx="30">
                  <c:v>99.59</c:v>
                </c:pt>
                <c:pt idx="31">
                  <c:v>99.61</c:v>
                </c:pt>
                <c:pt idx="32">
                  <c:v>99.61</c:v>
                </c:pt>
                <c:pt idx="33">
                  <c:v>99.63</c:v>
                </c:pt>
                <c:pt idx="34">
                  <c:v>99.56</c:v>
                </c:pt>
                <c:pt idx="35">
                  <c:v>99.61</c:v>
                </c:pt>
                <c:pt idx="36">
                  <c:v>98.03</c:v>
                </c:pt>
                <c:pt idx="37">
                  <c:v>96.19</c:v>
                </c:pt>
                <c:pt idx="38">
                  <c:v>97.740000000000023</c:v>
                </c:pt>
                <c:pt idx="39">
                  <c:v>99.61</c:v>
                </c:pt>
                <c:pt idx="40">
                  <c:v>97.66</c:v>
                </c:pt>
              </c:numCache>
            </c:numRef>
          </c:val>
        </c:ser>
        <c:ser>
          <c:idx val="9"/>
          <c:order val="1"/>
          <c:tx>
            <c:strRef>
              <c:f>'CDH3-g8- A -sar'!$AE$49</c:f>
              <c:strCache>
                <c:ptCount val="1"/>
                <c:pt idx="0">
                  <c:v>%cached</c:v>
                </c:pt>
              </c:strCache>
            </c:strRef>
          </c:tx>
          <c:spPr>
            <a:solidFill>
              <a:schemeClr val="tx2">
                <a:lumMod val="50000"/>
                <a:lumOff val="50000"/>
              </a:schemeClr>
            </a:solidFill>
          </c:spPr>
          <c:cat>
            <c:numRef>
              <c:f>'CDH3-g8- A -sar'!$U$50:$U$90</c:f>
              <c:numCache>
                <c:formatCode>_(* #,##0.00_);_(* \(#,##0.00\);_(* "-"??_);_(@_)</c:formatCode>
                <c:ptCount val="41"/>
                <c:pt idx="0">
                  <c:v>1</c:v>
                </c:pt>
                <c:pt idx="1">
                  <c:v>1.5</c:v>
                </c:pt>
                <c:pt idx="2">
                  <c:v>2</c:v>
                </c:pt>
                <c:pt idx="3">
                  <c:v>2.5</c:v>
                </c:pt>
                <c:pt idx="4">
                  <c:v>3</c:v>
                </c:pt>
                <c:pt idx="5">
                  <c:v>3.5</c:v>
                </c:pt>
                <c:pt idx="6">
                  <c:v>4</c:v>
                </c:pt>
                <c:pt idx="7">
                  <c:v>4.5</c:v>
                </c:pt>
                <c:pt idx="8">
                  <c:v>5</c:v>
                </c:pt>
                <c:pt idx="9">
                  <c:v>5.5</c:v>
                </c:pt>
                <c:pt idx="10">
                  <c:v>6</c:v>
                </c:pt>
                <c:pt idx="11">
                  <c:v>6.5</c:v>
                </c:pt>
                <c:pt idx="12">
                  <c:v>7</c:v>
                </c:pt>
                <c:pt idx="13">
                  <c:v>7.5</c:v>
                </c:pt>
                <c:pt idx="14">
                  <c:v>8</c:v>
                </c:pt>
                <c:pt idx="15">
                  <c:v>8.5</c:v>
                </c:pt>
                <c:pt idx="16">
                  <c:v>9</c:v>
                </c:pt>
                <c:pt idx="17">
                  <c:v>9.5</c:v>
                </c:pt>
                <c:pt idx="18">
                  <c:v>10</c:v>
                </c:pt>
                <c:pt idx="19">
                  <c:v>10.5</c:v>
                </c:pt>
                <c:pt idx="20">
                  <c:v>11</c:v>
                </c:pt>
                <c:pt idx="21">
                  <c:v>11.5</c:v>
                </c:pt>
                <c:pt idx="22">
                  <c:v>12</c:v>
                </c:pt>
                <c:pt idx="23">
                  <c:v>12.5</c:v>
                </c:pt>
                <c:pt idx="24">
                  <c:v>13</c:v>
                </c:pt>
                <c:pt idx="25">
                  <c:v>13.5</c:v>
                </c:pt>
                <c:pt idx="26">
                  <c:v>14</c:v>
                </c:pt>
                <c:pt idx="27">
                  <c:v>14.5</c:v>
                </c:pt>
                <c:pt idx="28">
                  <c:v>15</c:v>
                </c:pt>
                <c:pt idx="29">
                  <c:v>15.5</c:v>
                </c:pt>
                <c:pt idx="30">
                  <c:v>16</c:v>
                </c:pt>
                <c:pt idx="31">
                  <c:v>16.5</c:v>
                </c:pt>
                <c:pt idx="32">
                  <c:v>17</c:v>
                </c:pt>
                <c:pt idx="33">
                  <c:v>17.5</c:v>
                </c:pt>
                <c:pt idx="34">
                  <c:v>18</c:v>
                </c:pt>
                <c:pt idx="35">
                  <c:v>18.5</c:v>
                </c:pt>
                <c:pt idx="36">
                  <c:v>19</c:v>
                </c:pt>
                <c:pt idx="37">
                  <c:v>19.5</c:v>
                </c:pt>
                <c:pt idx="38">
                  <c:v>20</c:v>
                </c:pt>
                <c:pt idx="39">
                  <c:v>20.5</c:v>
                </c:pt>
                <c:pt idx="40">
                  <c:v>21</c:v>
                </c:pt>
              </c:numCache>
            </c:numRef>
          </c:cat>
          <c:val>
            <c:numRef>
              <c:f>'CDH3-g8- A -sar'!$AE$50:$AE$90</c:f>
              <c:numCache>
                <c:formatCode>_(* #,##0.00_);_(* \(#,##0.00\);_(* "-"??_);_(@_)</c:formatCode>
                <c:ptCount val="41"/>
                <c:pt idx="0">
                  <c:v>83.741664886474624</c:v>
                </c:pt>
                <c:pt idx="1">
                  <c:v>83.781969547271927</c:v>
                </c:pt>
                <c:pt idx="2">
                  <c:v>84.044700860977414</c:v>
                </c:pt>
                <c:pt idx="3">
                  <c:v>84.144169092178601</c:v>
                </c:pt>
                <c:pt idx="4">
                  <c:v>84.113103151321411</c:v>
                </c:pt>
                <c:pt idx="5">
                  <c:v>84.510660171508803</c:v>
                </c:pt>
                <c:pt idx="6">
                  <c:v>84.495437145233154</c:v>
                </c:pt>
                <c:pt idx="7">
                  <c:v>84.412235021591187</c:v>
                </c:pt>
                <c:pt idx="8">
                  <c:v>84.519022703170776</c:v>
                </c:pt>
                <c:pt idx="9">
                  <c:v>84.477406740188599</c:v>
                </c:pt>
                <c:pt idx="10">
                  <c:v>83.870869874953868</c:v>
                </c:pt>
                <c:pt idx="11">
                  <c:v>84.25015211105314</c:v>
                </c:pt>
                <c:pt idx="12">
                  <c:v>83.694100379943862</c:v>
                </c:pt>
                <c:pt idx="13">
                  <c:v>84.192377328872354</c:v>
                </c:pt>
                <c:pt idx="14">
                  <c:v>83.891510963439941</c:v>
                </c:pt>
                <c:pt idx="15">
                  <c:v>84.260141849517822</c:v>
                </c:pt>
                <c:pt idx="16">
                  <c:v>84.494662284851344</c:v>
                </c:pt>
                <c:pt idx="17">
                  <c:v>84.521478414535139</c:v>
                </c:pt>
                <c:pt idx="18">
                  <c:v>84.443420171737827</c:v>
                </c:pt>
                <c:pt idx="19">
                  <c:v>84.537261724472302</c:v>
                </c:pt>
                <c:pt idx="20">
                  <c:v>84.560370445251451</c:v>
                </c:pt>
                <c:pt idx="21">
                  <c:v>84.534263610840142</c:v>
                </c:pt>
                <c:pt idx="22">
                  <c:v>84.321165084838867</c:v>
                </c:pt>
                <c:pt idx="23">
                  <c:v>84.520900249481159</c:v>
                </c:pt>
                <c:pt idx="24">
                  <c:v>84.512937068939209</c:v>
                </c:pt>
                <c:pt idx="25">
                  <c:v>84.499871730804358</c:v>
                </c:pt>
                <c:pt idx="26">
                  <c:v>84.975296258926349</c:v>
                </c:pt>
                <c:pt idx="27">
                  <c:v>84.084808826446164</c:v>
                </c:pt>
                <c:pt idx="28">
                  <c:v>85.734498500823918</c:v>
                </c:pt>
                <c:pt idx="29">
                  <c:v>85.79370379447937</c:v>
                </c:pt>
                <c:pt idx="30">
                  <c:v>85.807859897613511</c:v>
                </c:pt>
                <c:pt idx="31">
                  <c:v>85.764878988265991</c:v>
                </c:pt>
                <c:pt idx="32">
                  <c:v>85.689723491668701</c:v>
                </c:pt>
                <c:pt idx="33">
                  <c:v>85.304903984069824</c:v>
                </c:pt>
                <c:pt idx="34">
                  <c:v>84.915763139724689</c:v>
                </c:pt>
                <c:pt idx="35">
                  <c:v>84.585416316985643</c:v>
                </c:pt>
                <c:pt idx="36">
                  <c:v>82.810163497924805</c:v>
                </c:pt>
                <c:pt idx="37">
                  <c:v>80.992668867111206</c:v>
                </c:pt>
                <c:pt idx="38">
                  <c:v>82.516628503799438</c:v>
                </c:pt>
                <c:pt idx="39">
                  <c:v>84.348499774932861</c:v>
                </c:pt>
                <c:pt idx="40">
                  <c:v>82.429486513137789</c:v>
                </c:pt>
              </c:numCache>
            </c:numRef>
          </c:val>
        </c:ser>
        <c:axId val="141174272"/>
        <c:axId val="141176192"/>
      </c:areaChart>
      <c:catAx>
        <c:axId val="141174272"/>
        <c:scaling>
          <c:orientation val="minMax"/>
        </c:scaling>
        <c:axPos val="b"/>
        <c:title>
          <c:tx>
            <c:rich>
              <a:bodyPr/>
              <a:lstStyle/>
              <a:p>
                <a:pPr>
                  <a:defRPr/>
                </a:pPr>
                <a:r>
                  <a:rPr lang="en-US"/>
                  <a:t>Minutes</a:t>
                </a:r>
              </a:p>
            </c:rich>
          </c:tx>
          <c:layout/>
        </c:title>
        <c:numFmt formatCode="_(* #,##0_);_(* \(#,##0\);_(* &quot;-&quot;_);_(@_)" sourceLinked="0"/>
        <c:majorTickMark val="none"/>
        <c:tickLblPos val="nextTo"/>
        <c:crossAx val="141176192"/>
        <c:crosses val="autoZero"/>
        <c:auto val="1"/>
        <c:lblAlgn val="ctr"/>
        <c:lblOffset val="100"/>
      </c:catAx>
      <c:valAx>
        <c:axId val="141176192"/>
        <c:scaling>
          <c:orientation val="minMax"/>
          <c:max val="100"/>
        </c:scaling>
        <c:axPos val="l"/>
        <c:majorGridlines/>
        <c:title>
          <c:layout/>
        </c:title>
        <c:numFmt formatCode="General" sourceLinked="1"/>
        <c:majorTickMark val="none"/>
        <c:tickLblPos val="nextTo"/>
        <c:crossAx val="141174272"/>
        <c:crosses val="autoZero"/>
        <c:crossBetween val="midCat"/>
      </c:valAx>
    </c:plotArea>
    <c:legend>
      <c:legendPos val="r"/>
      <c:layout/>
    </c:legend>
    <c:plotVisOnly val="1"/>
    <c:dispBlanksAs val="zero"/>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8ADDFB-ED97-4A48-B47F-A6A153E2FE2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EC9932B-42FB-4844-9CDB-17BE78D9668C}">
      <dgm:prSet phldrT="[Text]" custT="1"/>
      <dgm:spPr/>
      <dgm:t>
        <a:bodyPr/>
        <a:lstStyle/>
        <a:p>
          <a:r>
            <a:rPr lang="en-US" sz="1200" dirty="0" smtClean="0"/>
            <a:t>/home</a:t>
          </a:r>
          <a:endParaRPr lang="en-US" sz="1200" dirty="0"/>
        </a:p>
      </dgm:t>
    </dgm:pt>
    <dgm:pt modelId="{33254523-BD66-4A00-AF6C-E95C950F2BAC}" type="parTrans" cxnId="{A97906A7-4AC0-498B-B413-E58390557027}">
      <dgm:prSet/>
      <dgm:spPr/>
      <dgm:t>
        <a:bodyPr/>
        <a:lstStyle/>
        <a:p>
          <a:endParaRPr lang="en-US" sz="1600"/>
        </a:p>
      </dgm:t>
    </dgm:pt>
    <dgm:pt modelId="{4066F3EB-1FA6-442A-85BA-48C699AFD2A1}" type="sibTrans" cxnId="{A97906A7-4AC0-498B-B413-E58390557027}">
      <dgm:prSet/>
      <dgm:spPr/>
      <dgm:t>
        <a:bodyPr/>
        <a:lstStyle/>
        <a:p>
          <a:endParaRPr lang="en-US" sz="1600"/>
        </a:p>
      </dgm:t>
    </dgm:pt>
    <dgm:pt modelId="{0160A210-B9EF-415A-93EC-CB5E12210412}">
      <dgm:prSet phldrT="[Text]" custT="1"/>
      <dgm:spPr/>
      <dgm:t>
        <a:bodyPr/>
        <a:lstStyle/>
        <a:p>
          <a:r>
            <a:rPr lang="en-US" sz="1200" dirty="0" smtClean="0"/>
            <a:t>/</a:t>
          </a:r>
          <a:r>
            <a:rPr lang="en-US" sz="1200" dirty="0" err="1" smtClean="0"/>
            <a:t>sar_repository</a:t>
          </a:r>
          <a:endParaRPr lang="en-US" sz="1200" dirty="0"/>
        </a:p>
      </dgm:t>
    </dgm:pt>
    <dgm:pt modelId="{1D5874A2-799A-4523-A8A4-E29EF0BD4773}" type="parTrans" cxnId="{9A622A00-4C5C-497A-BBFA-29B59E7B8880}">
      <dgm:prSet/>
      <dgm:spPr/>
      <dgm:t>
        <a:bodyPr/>
        <a:lstStyle/>
        <a:p>
          <a:endParaRPr lang="en-US" sz="1600"/>
        </a:p>
      </dgm:t>
    </dgm:pt>
    <dgm:pt modelId="{4FB16F08-C983-42CC-B46A-4CD0895F1C68}" type="sibTrans" cxnId="{9A622A00-4C5C-497A-BBFA-29B59E7B8880}">
      <dgm:prSet/>
      <dgm:spPr/>
      <dgm:t>
        <a:bodyPr/>
        <a:lstStyle/>
        <a:p>
          <a:endParaRPr lang="en-US" sz="1600"/>
        </a:p>
      </dgm:t>
    </dgm:pt>
    <dgm:pt modelId="{914F3073-B3B8-4FD3-BB34-6D1C1B4E6364}" type="pres">
      <dgm:prSet presAssocID="{058ADDFB-ED97-4A48-B47F-A6A153E2FE2F}" presName="hierChild1" presStyleCnt="0">
        <dgm:presLayoutVars>
          <dgm:orgChart val="1"/>
          <dgm:chPref val="1"/>
          <dgm:dir/>
          <dgm:animOne val="branch"/>
          <dgm:animLvl val="lvl"/>
          <dgm:resizeHandles/>
        </dgm:presLayoutVars>
      </dgm:prSet>
      <dgm:spPr/>
      <dgm:t>
        <a:bodyPr/>
        <a:lstStyle/>
        <a:p>
          <a:endParaRPr lang="en-US"/>
        </a:p>
      </dgm:t>
    </dgm:pt>
    <dgm:pt modelId="{D4D64E64-B476-4135-9199-D69DC662395A}" type="pres">
      <dgm:prSet presAssocID="{8EC9932B-42FB-4844-9CDB-17BE78D9668C}" presName="hierRoot1" presStyleCnt="0">
        <dgm:presLayoutVars>
          <dgm:hierBranch val="init"/>
        </dgm:presLayoutVars>
      </dgm:prSet>
      <dgm:spPr/>
    </dgm:pt>
    <dgm:pt modelId="{4CD22BD2-0F7D-4C8A-B27B-F0B4B6A27716}" type="pres">
      <dgm:prSet presAssocID="{8EC9932B-42FB-4844-9CDB-17BE78D9668C}" presName="rootComposite1" presStyleCnt="0"/>
      <dgm:spPr/>
    </dgm:pt>
    <dgm:pt modelId="{8A6D48D8-6483-4A96-A355-81933532BD15}" type="pres">
      <dgm:prSet presAssocID="{8EC9932B-42FB-4844-9CDB-17BE78D9668C}" presName="rootText1" presStyleLbl="node0" presStyleIdx="0" presStyleCnt="1" custLinFactNeighborX="-36548" custLinFactNeighborY="1691">
        <dgm:presLayoutVars>
          <dgm:chPref val="3"/>
        </dgm:presLayoutVars>
      </dgm:prSet>
      <dgm:spPr/>
      <dgm:t>
        <a:bodyPr/>
        <a:lstStyle/>
        <a:p>
          <a:endParaRPr lang="en-US"/>
        </a:p>
      </dgm:t>
    </dgm:pt>
    <dgm:pt modelId="{0B9F269C-49A9-4D36-BA6B-B5CFD114D95F}" type="pres">
      <dgm:prSet presAssocID="{8EC9932B-42FB-4844-9CDB-17BE78D9668C}" presName="rootConnector1" presStyleLbl="node1" presStyleIdx="0" presStyleCnt="0"/>
      <dgm:spPr/>
      <dgm:t>
        <a:bodyPr/>
        <a:lstStyle/>
        <a:p>
          <a:endParaRPr lang="en-US"/>
        </a:p>
      </dgm:t>
    </dgm:pt>
    <dgm:pt modelId="{7EBE46E2-4AA2-4132-9D61-C062F4869B15}" type="pres">
      <dgm:prSet presAssocID="{8EC9932B-42FB-4844-9CDB-17BE78D9668C}" presName="hierChild2" presStyleCnt="0"/>
      <dgm:spPr/>
    </dgm:pt>
    <dgm:pt modelId="{1D9FD152-028D-4A93-A797-3A143956B1B3}" type="pres">
      <dgm:prSet presAssocID="{1D5874A2-799A-4523-A8A4-E29EF0BD4773}" presName="Name37" presStyleLbl="parChTrans1D2" presStyleIdx="0" presStyleCnt="1"/>
      <dgm:spPr/>
      <dgm:t>
        <a:bodyPr/>
        <a:lstStyle/>
        <a:p>
          <a:endParaRPr lang="en-US"/>
        </a:p>
      </dgm:t>
    </dgm:pt>
    <dgm:pt modelId="{55DEFDE7-8224-49C6-A146-68C1051DE7C2}" type="pres">
      <dgm:prSet presAssocID="{0160A210-B9EF-415A-93EC-CB5E12210412}" presName="hierRoot2" presStyleCnt="0">
        <dgm:presLayoutVars>
          <dgm:hierBranch val="init"/>
        </dgm:presLayoutVars>
      </dgm:prSet>
      <dgm:spPr/>
    </dgm:pt>
    <dgm:pt modelId="{0B8E86D7-7C4F-42FD-AFEB-02A7A7769D22}" type="pres">
      <dgm:prSet presAssocID="{0160A210-B9EF-415A-93EC-CB5E12210412}" presName="rootComposite" presStyleCnt="0"/>
      <dgm:spPr/>
    </dgm:pt>
    <dgm:pt modelId="{28E1A516-9FCE-4D61-8570-CCD42B099B07}" type="pres">
      <dgm:prSet presAssocID="{0160A210-B9EF-415A-93EC-CB5E12210412}" presName="rootText" presStyleLbl="node2" presStyleIdx="0" presStyleCnt="1" custLinFactNeighborX="21888" custLinFactNeighborY="-3673">
        <dgm:presLayoutVars>
          <dgm:chPref val="3"/>
        </dgm:presLayoutVars>
      </dgm:prSet>
      <dgm:spPr/>
      <dgm:t>
        <a:bodyPr/>
        <a:lstStyle/>
        <a:p>
          <a:endParaRPr lang="en-US"/>
        </a:p>
      </dgm:t>
    </dgm:pt>
    <dgm:pt modelId="{A8CC7582-D920-4E8F-AFB2-1EBD5BFD4A2D}" type="pres">
      <dgm:prSet presAssocID="{0160A210-B9EF-415A-93EC-CB5E12210412}" presName="rootConnector" presStyleLbl="node2" presStyleIdx="0" presStyleCnt="1"/>
      <dgm:spPr/>
      <dgm:t>
        <a:bodyPr/>
        <a:lstStyle/>
        <a:p>
          <a:endParaRPr lang="en-US"/>
        </a:p>
      </dgm:t>
    </dgm:pt>
    <dgm:pt modelId="{826C7256-19C2-4050-9FF4-0DC938B2F5FA}" type="pres">
      <dgm:prSet presAssocID="{0160A210-B9EF-415A-93EC-CB5E12210412}" presName="hierChild4" presStyleCnt="0"/>
      <dgm:spPr/>
    </dgm:pt>
    <dgm:pt modelId="{14E4E766-B1EF-4C52-BE93-97001F7ABA60}" type="pres">
      <dgm:prSet presAssocID="{0160A210-B9EF-415A-93EC-CB5E12210412}" presName="hierChild5" presStyleCnt="0"/>
      <dgm:spPr/>
    </dgm:pt>
    <dgm:pt modelId="{0206C780-A0A7-4DD5-B0AD-BC3A016D8356}" type="pres">
      <dgm:prSet presAssocID="{8EC9932B-42FB-4844-9CDB-17BE78D9668C}" presName="hierChild3" presStyleCnt="0"/>
      <dgm:spPr/>
    </dgm:pt>
  </dgm:ptLst>
  <dgm:cxnLst>
    <dgm:cxn modelId="{D5C05DCB-3DB4-4714-BB57-871ADC4C02C0}" type="presOf" srcId="{0160A210-B9EF-415A-93EC-CB5E12210412}" destId="{A8CC7582-D920-4E8F-AFB2-1EBD5BFD4A2D}" srcOrd="1" destOrd="0" presId="urn:microsoft.com/office/officeart/2005/8/layout/orgChart1"/>
    <dgm:cxn modelId="{17417A44-4844-4F3A-A3C5-D8E57327A117}" type="presOf" srcId="{8EC9932B-42FB-4844-9CDB-17BE78D9668C}" destId="{8A6D48D8-6483-4A96-A355-81933532BD15}" srcOrd="0" destOrd="0" presId="urn:microsoft.com/office/officeart/2005/8/layout/orgChart1"/>
    <dgm:cxn modelId="{9A622A00-4C5C-497A-BBFA-29B59E7B8880}" srcId="{8EC9932B-42FB-4844-9CDB-17BE78D9668C}" destId="{0160A210-B9EF-415A-93EC-CB5E12210412}" srcOrd="0" destOrd="0" parTransId="{1D5874A2-799A-4523-A8A4-E29EF0BD4773}" sibTransId="{4FB16F08-C983-42CC-B46A-4CD0895F1C68}"/>
    <dgm:cxn modelId="{7DEC0CE5-66D3-4DF3-A4CC-189EAA48F410}" type="presOf" srcId="{8EC9932B-42FB-4844-9CDB-17BE78D9668C}" destId="{0B9F269C-49A9-4D36-BA6B-B5CFD114D95F}" srcOrd="1" destOrd="0" presId="urn:microsoft.com/office/officeart/2005/8/layout/orgChart1"/>
    <dgm:cxn modelId="{609AD03D-8F86-4693-A3B0-01AD1DA053DC}" type="presOf" srcId="{0160A210-B9EF-415A-93EC-CB5E12210412}" destId="{28E1A516-9FCE-4D61-8570-CCD42B099B07}" srcOrd="0" destOrd="0" presId="urn:microsoft.com/office/officeart/2005/8/layout/orgChart1"/>
    <dgm:cxn modelId="{87D7FF70-BD14-4CD4-97DA-32AAD8B02C99}" type="presOf" srcId="{058ADDFB-ED97-4A48-B47F-A6A153E2FE2F}" destId="{914F3073-B3B8-4FD3-BB34-6D1C1B4E6364}" srcOrd="0" destOrd="0" presId="urn:microsoft.com/office/officeart/2005/8/layout/orgChart1"/>
    <dgm:cxn modelId="{A97906A7-4AC0-498B-B413-E58390557027}" srcId="{058ADDFB-ED97-4A48-B47F-A6A153E2FE2F}" destId="{8EC9932B-42FB-4844-9CDB-17BE78D9668C}" srcOrd="0" destOrd="0" parTransId="{33254523-BD66-4A00-AF6C-E95C950F2BAC}" sibTransId="{4066F3EB-1FA6-442A-85BA-48C699AFD2A1}"/>
    <dgm:cxn modelId="{065EBED4-9EFD-4A72-8EC4-A1973100F918}" type="presOf" srcId="{1D5874A2-799A-4523-A8A4-E29EF0BD4773}" destId="{1D9FD152-028D-4A93-A797-3A143956B1B3}" srcOrd="0" destOrd="0" presId="urn:microsoft.com/office/officeart/2005/8/layout/orgChart1"/>
    <dgm:cxn modelId="{CB7262CC-9FDF-4985-828E-B9D6A58C8EEA}" type="presParOf" srcId="{914F3073-B3B8-4FD3-BB34-6D1C1B4E6364}" destId="{D4D64E64-B476-4135-9199-D69DC662395A}" srcOrd="0" destOrd="0" presId="urn:microsoft.com/office/officeart/2005/8/layout/orgChart1"/>
    <dgm:cxn modelId="{E6D22F15-0D55-45F1-A82E-53286FC81BEB}" type="presParOf" srcId="{D4D64E64-B476-4135-9199-D69DC662395A}" destId="{4CD22BD2-0F7D-4C8A-B27B-F0B4B6A27716}" srcOrd="0" destOrd="0" presId="urn:microsoft.com/office/officeart/2005/8/layout/orgChart1"/>
    <dgm:cxn modelId="{7FA5E6A9-9C90-46A6-A98B-3E705F03D616}" type="presParOf" srcId="{4CD22BD2-0F7D-4C8A-B27B-F0B4B6A27716}" destId="{8A6D48D8-6483-4A96-A355-81933532BD15}" srcOrd="0" destOrd="0" presId="urn:microsoft.com/office/officeart/2005/8/layout/orgChart1"/>
    <dgm:cxn modelId="{02338422-E4D2-4A83-ABEB-B8B6D3047F31}" type="presParOf" srcId="{4CD22BD2-0F7D-4C8A-B27B-F0B4B6A27716}" destId="{0B9F269C-49A9-4D36-BA6B-B5CFD114D95F}" srcOrd="1" destOrd="0" presId="urn:microsoft.com/office/officeart/2005/8/layout/orgChart1"/>
    <dgm:cxn modelId="{4DAA0E19-1917-451C-842F-5E9B6C8F9E2A}" type="presParOf" srcId="{D4D64E64-B476-4135-9199-D69DC662395A}" destId="{7EBE46E2-4AA2-4132-9D61-C062F4869B15}" srcOrd="1" destOrd="0" presId="urn:microsoft.com/office/officeart/2005/8/layout/orgChart1"/>
    <dgm:cxn modelId="{4390B53B-4CB8-4480-9D33-B325B5C7A803}" type="presParOf" srcId="{7EBE46E2-4AA2-4132-9D61-C062F4869B15}" destId="{1D9FD152-028D-4A93-A797-3A143956B1B3}" srcOrd="0" destOrd="0" presId="urn:microsoft.com/office/officeart/2005/8/layout/orgChart1"/>
    <dgm:cxn modelId="{751F1CDF-8333-4DE7-B1CB-AB73CF5D2A91}" type="presParOf" srcId="{7EBE46E2-4AA2-4132-9D61-C062F4869B15}" destId="{55DEFDE7-8224-49C6-A146-68C1051DE7C2}" srcOrd="1" destOrd="0" presId="urn:microsoft.com/office/officeart/2005/8/layout/orgChart1"/>
    <dgm:cxn modelId="{00AE8C54-887F-4ED0-A6D9-2F05013FDD83}" type="presParOf" srcId="{55DEFDE7-8224-49C6-A146-68C1051DE7C2}" destId="{0B8E86D7-7C4F-42FD-AFEB-02A7A7769D22}" srcOrd="0" destOrd="0" presId="urn:microsoft.com/office/officeart/2005/8/layout/orgChart1"/>
    <dgm:cxn modelId="{D1409B7D-2D5E-4BDE-A198-0472E740CEA8}" type="presParOf" srcId="{0B8E86D7-7C4F-42FD-AFEB-02A7A7769D22}" destId="{28E1A516-9FCE-4D61-8570-CCD42B099B07}" srcOrd="0" destOrd="0" presId="urn:microsoft.com/office/officeart/2005/8/layout/orgChart1"/>
    <dgm:cxn modelId="{3F19DEF4-691E-4C57-88F2-4257E5617BFB}" type="presParOf" srcId="{0B8E86D7-7C4F-42FD-AFEB-02A7A7769D22}" destId="{A8CC7582-D920-4E8F-AFB2-1EBD5BFD4A2D}" srcOrd="1" destOrd="0" presId="urn:microsoft.com/office/officeart/2005/8/layout/orgChart1"/>
    <dgm:cxn modelId="{DC2132E9-D914-407E-999A-665144B1E42F}" type="presParOf" srcId="{55DEFDE7-8224-49C6-A146-68C1051DE7C2}" destId="{826C7256-19C2-4050-9FF4-0DC938B2F5FA}" srcOrd="1" destOrd="0" presId="urn:microsoft.com/office/officeart/2005/8/layout/orgChart1"/>
    <dgm:cxn modelId="{CD1F3C68-D179-47D4-82A4-24BE15EB60E2}" type="presParOf" srcId="{55DEFDE7-8224-49C6-A146-68C1051DE7C2}" destId="{14E4E766-B1EF-4C52-BE93-97001F7ABA60}" srcOrd="2" destOrd="0" presId="urn:microsoft.com/office/officeart/2005/8/layout/orgChart1"/>
    <dgm:cxn modelId="{C198D5C9-3835-4A56-A3ED-0B2F79331204}" type="presParOf" srcId="{D4D64E64-B476-4135-9199-D69DC662395A}" destId="{0206C780-A0A7-4DD5-B0AD-BC3A016D8356}"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9FD152-028D-4A93-A797-3A143956B1B3}">
      <dsp:nvSpPr>
        <dsp:cNvPr id="0" name=""/>
        <dsp:cNvSpPr/>
      </dsp:nvSpPr>
      <dsp:spPr>
        <a:xfrm>
          <a:off x="1108503" y="613198"/>
          <a:ext cx="703673" cy="220581"/>
        </a:xfrm>
        <a:custGeom>
          <a:avLst/>
          <a:gdLst/>
          <a:ahLst/>
          <a:cxnLst/>
          <a:rect l="0" t="0" r="0" b="0"/>
          <a:pathLst>
            <a:path>
              <a:moveTo>
                <a:pt x="0" y="0"/>
              </a:moveTo>
              <a:lnTo>
                <a:pt x="0" y="94142"/>
              </a:lnTo>
              <a:lnTo>
                <a:pt x="703673" y="94142"/>
              </a:lnTo>
              <a:lnTo>
                <a:pt x="703673" y="2205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D48D8-6483-4A96-A355-81933532BD15}">
      <dsp:nvSpPr>
        <dsp:cNvPr id="0" name=""/>
        <dsp:cNvSpPr/>
      </dsp:nvSpPr>
      <dsp:spPr>
        <a:xfrm>
          <a:off x="506414" y="11110"/>
          <a:ext cx="1204177" cy="6020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/home</a:t>
          </a:r>
          <a:endParaRPr lang="en-US" sz="1200" kern="1200" dirty="0"/>
        </a:p>
      </dsp:txBody>
      <dsp:txXfrm>
        <a:off x="506414" y="11110"/>
        <a:ext cx="1204177" cy="602088"/>
      </dsp:txXfrm>
    </dsp:sp>
    <dsp:sp modelId="{28E1A516-9FCE-4D61-8570-CCD42B099B07}">
      <dsp:nvSpPr>
        <dsp:cNvPr id="0" name=""/>
        <dsp:cNvSpPr/>
      </dsp:nvSpPr>
      <dsp:spPr>
        <a:xfrm>
          <a:off x="1210087" y="833779"/>
          <a:ext cx="1204177" cy="6020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a:t>
          </a:r>
          <a:r>
            <a:rPr lang="en-US" sz="1200" kern="1200" dirty="0" err="1" smtClean="0"/>
            <a:t>sar_repository</a:t>
          </a:r>
          <a:endParaRPr lang="en-US" sz="1200" kern="1200" dirty="0"/>
        </a:p>
      </dsp:txBody>
      <dsp:txXfrm>
        <a:off x="1210087" y="833779"/>
        <a:ext cx="1204177" cy="6020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9ECE8-28E7-4D12-8ED3-3B03BB54B0A9}" type="datetimeFigureOut">
              <a:rPr lang="en-US" smtClean="0"/>
              <a:pPr/>
              <a:t>11/6/2012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62DBAB-7F64-4EAF-A23D-C4AEE1862963}" type="slidenum">
              <a:rPr lang="en-US" smtClean="0"/>
              <a:pPr/>
              <a:t>‹#›</a:t>
            </a:fld>
            <a:endParaRPr lang="en-US"/>
          </a:p>
        </p:txBody>
      </p:sp>
    </p:spTree>
    <p:extLst>
      <p:ext uri="{BB962C8B-B14F-4D97-AF65-F5344CB8AC3E}">
        <p14:creationId xmlns:p14="http://schemas.microsoft.com/office/powerpoint/2010/main" xmlns="" val="171347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9A7486D-A23B-481F-BC40-2D6CC7952471}"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12</a:t>
            </a:fld>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endParaRPr lang="en-US" dirty="0" smtClean="0"/>
          </a:p>
        </p:txBody>
      </p:sp>
      <p:sp>
        <p:nvSpPr>
          <p:cNvPr id="4" name="Slide Number Placeholder 3"/>
          <p:cNvSpPr>
            <a:spLocks noGrp="1"/>
          </p:cNvSpPr>
          <p:nvPr>
            <p:ph type="sldNum" sz="quarter" idx="10"/>
          </p:nvPr>
        </p:nvSpPr>
        <p:spPr/>
        <p:txBody>
          <a:bodyPr/>
          <a:lstStyle/>
          <a:p>
            <a:fld id="{E862DBAB-7F64-4EAF-A23D-C4AEE186296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In reality, you don’t want Hadoop Clusters popping up all over the place in your company. It becomes untenable to manage. You really want a single large cluster managed as a service.</a:t>
            </a:r>
          </a:p>
          <a:p>
            <a:pPr>
              <a:buFontTx/>
              <a:buChar char="-"/>
            </a:pPr>
            <a:endParaRPr lang="en-US" dirty="0" smtClean="0"/>
          </a:p>
          <a:p>
            <a:pPr>
              <a:buFontTx/>
              <a:buChar char="-"/>
            </a:pPr>
            <a:r>
              <a:rPr lang="en-US" dirty="0" smtClean="0"/>
              <a:t>If that’s the case then you don’t want to be optimizing your cluster for just one workload, you want to be optimizing this for multiple concurrent workloads (dependent on scheduler) and have a balanced cluster.</a:t>
            </a:r>
          </a:p>
        </p:txBody>
      </p:sp>
      <p:sp>
        <p:nvSpPr>
          <p:cNvPr id="4" name="Slide Number Placeholder 3"/>
          <p:cNvSpPr>
            <a:spLocks noGrp="1"/>
          </p:cNvSpPr>
          <p:nvPr>
            <p:ph type="sldNum" sz="quarter" idx="10"/>
          </p:nvPr>
        </p:nvSpPr>
        <p:spPr/>
        <p:txBody>
          <a:bodyPr/>
          <a:lstStyle/>
          <a:p>
            <a:fld id="{E862DBAB-7F64-4EAF-A23D-C4AEE186296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15</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16</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2DBAB-7F64-4EAF-A23D-C4AEE186296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2DBAB-7F64-4EAF-A23D-C4AEE1862963}" type="slidenum">
              <a:rPr lang="en-US" smtClean="0"/>
              <a:pPr/>
              <a:t>18</a:t>
            </a:fld>
            <a:endParaRPr lang="en-US"/>
          </a:p>
        </p:txBody>
      </p:sp>
    </p:spTree>
    <p:extLst>
      <p:ext uri="{BB962C8B-B14F-4D97-AF65-F5344CB8AC3E}">
        <p14:creationId xmlns:p14="http://schemas.microsoft.com/office/powerpoint/2010/main" xmlns="" val="196389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038" indent="-173038"/>
            <a:r>
              <a:rPr lang="en-US" b="0" baseline="0" dirty="0" smtClean="0">
                <a:solidFill>
                  <a:schemeClr val="tx1"/>
                </a:solidFill>
              </a:rPr>
              <a:t>	The average enterprise customers are running 1 or 2 Racks in Production. In that scenario, you have redundant switches in each RACK and you RAID Mirror the O/S and Hadoop Runtime and JBOD the Data Drives because losing Racks and Servers is costly. VERY Different to the Web Scale perspective.</a:t>
            </a:r>
            <a:endParaRPr lang="en-US" b="0" dirty="0" smtClean="0">
              <a:solidFill>
                <a:schemeClr val="tx1"/>
              </a:solidFill>
            </a:endParaRPr>
          </a:p>
        </p:txBody>
      </p:sp>
      <p:sp>
        <p:nvSpPr>
          <p:cNvPr id="4" name="Slide Number Placeholder 3"/>
          <p:cNvSpPr>
            <a:spLocks noGrp="1"/>
          </p:cNvSpPr>
          <p:nvPr>
            <p:ph type="sldNum" sz="quarter" idx="10"/>
          </p:nvPr>
        </p:nvSpPr>
        <p:spPr/>
        <p:txBody>
          <a:bodyPr/>
          <a:lstStyle/>
          <a:p>
            <a:fld id="{22A853E8-D85F-5D49-95D2-E1D96ABFE2B9}" type="slidenum">
              <a:rPr lang="en-GB" smtClean="0"/>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Hadoop Slave Server Configurations are about balancing the following:</a:t>
            </a:r>
          </a:p>
          <a:p>
            <a:pPr>
              <a:buFontTx/>
              <a:buChar char="-"/>
            </a:pPr>
            <a:r>
              <a:rPr lang="en-US" b="0" dirty="0" smtClean="0">
                <a:solidFill>
                  <a:schemeClr val="tx1"/>
                </a:solidFill>
              </a:rPr>
              <a:t> Performance (Keeping the CPU as busy as possible)</a:t>
            </a:r>
          </a:p>
          <a:p>
            <a:pPr>
              <a:buFontTx/>
              <a:buChar char="-"/>
            </a:pPr>
            <a:r>
              <a:rPr lang="en-US" b="0" dirty="0" smtClean="0">
                <a:solidFill>
                  <a:schemeClr val="tx1"/>
                </a:solidFill>
              </a:rPr>
              <a:t> Storage Capacity (Important for HDFS)</a:t>
            </a:r>
          </a:p>
          <a:p>
            <a:pPr>
              <a:buFontTx/>
              <a:buChar char="-"/>
            </a:pPr>
            <a:r>
              <a:rPr lang="en-US" b="0" dirty="0" smtClean="0">
                <a:solidFill>
                  <a:schemeClr val="tx1"/>
                </a:solidFill>
              </a:rPr>
              <a:t> Price  (Managing the above at a price you can afford)</a:t>
            </a:r>
          </a:p>
          <a:p>
            <a:pPr>
              <a:buFontTx/>
              <a:buChar char="-"/>
            </a:pPr>
            <a:endParaRPr lang="en-US" b="0" dirty="0" smtClean="0">
              <a:solidFill>
                <a:schemeClr val="tx1"/>
              </a:solidFill>
            </a:endParaRPr>
          </a:p>
          <a:p>
            <a:r>
              <a:rPr lang="en-US" b="0" dirty="0" smtClean="0">
                <a:solidFill>
                  <a:schemeClr val="tx1"/>
                </a:solidFill>
              </a:rPr>
              <a:t>Commodity Servers do not mean cheap. At scale you want to fully optimize performance and storage capacity for your workloads to keep costs down.</a:t>
            </a:r>
          </a:p>
          <a:p>
            <a:endParaRPr lang="en-US" dirty="0"/>
          </a:p>
        </p:txBody>
      </p:sp>
      <p:sp>
        <p:nvSpPr>
          <p:cNvPr id="4" name="Slide Number Placeholder 3"/>
          <p:cNvSpPr>
            <a:spLocks noGrp="1"/>
          </p:cNvSpPr>
          <p:nvPr>
            <p:ph type="sldNum" sz="quarter" idx="10"/>
          </p:nvPr>
        </p:nvSpPr>
        <p:spPr/>
        <p:txBody>
          <a:bodyPr/>
          <a:lstStyle/>
          <a:p>
            <a:fld id="{E862DBAB-7F64-4EAF-A23D-C4AEE186296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as any good Infrastructure</a:t>
            </a:r>
            <a:r>
              <a:rPr lang="en-US" baseline="0" dirty="0" smtClean="0"/>
              <a:t> Designer will tell you… you begin by Profiling your Hadoop Applications.</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indent="-342900"/>
            <a:endParaRPr lang="en-US" sz="1200" b="0" dirty="0" smtClean="0">
              <a:solidFill>
                <a:schemeClr val="tx1"/>
              </a:solidFill>
            </a:endParaRPr>
          </a:p>
        </p:txBody>
      </p:sp>
      <p:sp>
        <p:nvSpPr>
          <p:cNvPr id="4" name="Slide Number Placeholder 3"/>
          <p:cNvSpPr>
            <a:spLocks noGrp="1"/>
          </p:cNvSpPr>
          <p:nvPr>
            <p:ph type="sldNum" sz="quarter" idx="10"/>
          </p:nvPr>
        </p:nvSpPr>
        <p:spPr/>
        <p:txBody>
          <a:bodyPr/>
          <a:lstStyle/>
          <a:p>
            <a:fld id="{E862DBAB-7F64-4EAF-A23D-C4AEE186296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8</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generally</a:t>
            </a:r>
            <a:r>
              <a:rPr lang="en-US" baseline="0" dirty="0" smtClean="0"/>
              <a:t> speaking, you design a pretty decent cluster infrastructure baseline that you can later optimize, provided you get these things right.</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9</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10</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11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bwMode="black">
          <a:xfrm>
            <a:off x="2323432" y="3316628"/>
            <a:ext cx="6125243"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2335213" y="4758803"/>
            <a:ext cx="6113462"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pic>
        <p:nvPicPr>
          <p:cNvPr id="7" name="Picture 7" descr="HP_Discover2012_white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44488" y="877888"/>
            <a:ext cx="7388225"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accent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6505198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39269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2873512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5">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black">
          <a:xfrm>
            <a:off x="317345" y="1790981"/>
            <a:ext cx="6151689" cy="1206484"/>
          </a:xfrm>
        </p:spPr>
        <p:txBody>
          <a:bodyPr anchor="b"/>
          <a:lstStyle>
            <a:lvl1pPr>
              <a:lnSpc>
                <a:spcPct val="8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bwMode="black">
          <a:xfrm>
            <a:off x="352425" y="3002975"/>
            <a:ext cx="6400800" cy="131445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HP_logo_old_NewBlue_LARGE.png"/>
          <p:cNvPicPr>
            <a:picLocks noChangeAspect="1"/>
          </p:cNvPicPr>
          <p:nvPr userDrawn="1"/>
        </p:nvPicPr>
        <p:blipFill>
          <a:blip r:embed="rId2"/>
          <a:stretch>
            <a:fillRect/>
          </a:stretch>
        </p:blipFill>
        <p:spPr>
          <a:xfrm>
            <a:off x="6955858" y="361950"/>
            <a:ext cx="1899430" cy="1882621"/>
          </a:xfrm>
          <a:prstGeom prst="rect">
            <a:avLst/>
          </a:prstGeom>
        </p:spPr>
      </p:pic>
      <p:sp>
        <p:nvSpPr>
          <p:cNvPr id="7" name="TextBox 6"/>
          <p:cNvSpPr txBox="1"/>
          <p:nvPr userDrawn="1"/>
        </p:nvSpPr>
        <p:spPr>
          <a:xfrm>
            <a:off x="263525" y="4660800"/>
            <a:ext cx="3117850" cy="415498"/>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dirty="0" smtClean="0">
                <a:solidFill>
                  <a:schemeClr val="tx1"/>
                </a:solidFill>
                <a:latin typeface="HP Simplified" pitchFamily="34" charset="0"/>
                <a:cs typeface="HP Simplified" pitchFamily="34" charset="0"/>
              </a:rPr>
              <a:t>© Copyright 2012 Hewlett-Packard Development Company, L.P. </a:t>
            </a:r>
            <a:br>
              <a:rPr lang="en-US" sz="700" dirty="0" smtClean="0">
                <a:solidFill>
                  <a:schemeClr val="tx1"/>
                </a:solidFill>
                <a:latin typeface="HP Simplified" pitchFamily="34" charset="0"/>
                <a:cs typeface="HP Simplified" pitchFamily="34" charset="0"/>
              </a:rPr>
            </a:br>
            <a:r>
              <a:rPr lang="en-US" sz="700" dirty="0" smtClean="0">
                <a:solidFill>
                  <a:schemeClr val="tx1"/>
                </a:solidFill>
                <a:latin typeface="HP Simplified" pitchFamily="34" charset="0"/>
                <a:cs typeface="HP Simplified" pitchFamily="34" charset="0"/>
              </a:rPr>
              <a:t>The information contained herein is subject to change without notice.</a:t>
            </a:r>
          </a:p>
          <a:p>
            <a:endParaRPr lang="en-US" sz="700" dirty="0">
              <a:solidFill>
                <a:schemeClr val="tx1"/>
              </a:solidFill>
              <a:latin typeface="HP Simplified" pitchFamily="34" charset="0"/>
              <a:cs typeface="HP Simplified" pitchFamily="34" charset="0"/>
            </a:endParaRPr>
          </a:p>
        </p:txBody>
      </p:sp>
    </p:spTree>
    <p:extLst>
      <p:ext uri="{BB962C8B-B14F-4D97-AF65-F5344CB8AC3E}">
        <p14:creationId xmlns:p14="http://schemas.microsoft.com/office/powerpoint/2010/main" xmlns="" val="3820559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Line with Content and Subtitl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660169"/>
            <a:ext cx="8460105" cy="377026"/>
          </a:xfrm>
          <a:prstGeom prst="rect">
            <a:avLst/>
          </a:prstGeom>
        </p:spPr>
        <p:txBody>
          <a:bodyPr wrap="square" anchor="t">
            <a:sp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lvl1pPr>
              <a:defRPr>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8125413" cy="278899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Slide Number Placeholder 2"/>
          <p:cNvSpPr>
            <a:spLocks noGrp="1"/>
          </p:cNvSpPr>
          <p:nvPr>
            <p:ph type="sldNum" sz="quarter" idx="4"/>
          </p:nvPr>
        </p:nvSpPr>
        <p:spPr bwMode="black">
          <a:xfrm>
            <a:off x="348905" y="4710270"/>
            <a:ext cx="182186" cy="107722"/>
          </a:xfrm>
          <a:prstGeom prst="rect">
            <a:avLst/>
          </a:prstGeom>
          <a:noFill/>
        </p:spPr>
        <p:txBody>
          <a:bodyPr wrap="square" lIns="0" tIns="0" rIns="0" bIns="0" rtlCol="0" anchor="t" anchorCtr="0">
            <a:spAutoFit/>
          </a:bodyPr>
          <a:lstStyle>
            <a:lvl1pPr>
              <a:lnSpc>
                <a:spcPct val="100000"/>
              </a:lnSpc>
              <a:defRPr lang="en-US" sz="700" smtClean="0">
                <a:solidFill>
                  <a:srgbClr val="A6A6A6"/>
                </a:solidFill>
                <a:latin typeface="HP Simplified" pitchFamily="34" charset="0"/>
              </a:defRPr>
            </a:lvl1pPr>
          </a:lstStyle>
          <a:p>
            <a:pPr marL="190800" indent="-190800"/>
            <a:fld id="{33088DE5-1DDF-C242-AF39-BA25983D68D6}" type="slidenum">
              <a:rPr lang="en-US" smtClean="0"/>
              <a:pPr marL="190800" indent="-190800"/>
              <a:t>‹#›</a:t>
            </a:fld>
            <a:endParaRPr lang="en-US" dirty="0"/>
          </a:p>
        </p:txBody>
      </p:sp>
    </p:spTree>
    <p:extLst>
      <p:ext uri="{BB962C8B-B14F-4D97-AF65-F5344CB8AC3E}">
        <p14:creationId xmlns:p14="http://schemas.microsoft.com/office/powerpoint/2010/main" xmlns="" val="42546192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Half-page text with Imag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660169"/>
            <a:ext cx="4116705" cy="377026"/>
          </a:xfrm>
          <a:prstGeom prst="rect">
            <a:avLst/>
          </a:prstGeom>
        </p:spPr>
        <p:txBody>
          <a:bodyPr wrap="square" anchor="t">
            <a:sp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4116705" cy="797654"/>
          </a:xfrm>
        </p:spPr>
        <p:txBody>
          <a:bodyPr/>
          <a:lstStyle>
            <a:lvl1pPr>
              <a:defRPr>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4116975" cy="278899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Slide Number Placeholder 2"/>
          <p:cNvSpPr>
            <a:spLocks noGrp="1"/>
          </p:cNvSpPr>
          <p:nvPr>
            <p:ph type="sldNum" sz="quarter" idx="4"/>
          </p:nvPr>
        </p:nvSpPr>
        <p:spPr bwMode="black">
          <a:xfrm>
            <a:off x="348905" y="4710270"/>
            <a:ext cx="182186" cy="107722"/>
          </a:xfrm>
          <a:prstGeom prst="rect">
            <a:avLst/>
          </a:prstGeom>
          <a:noFill/>
        </p:spPr>
        <p:txBody>
          <a:bodyPr wrap="square" lIns="0" tIns="0" rIns="0" bIns="0" rtlCol="0" anchor="t" anchorCtr="0">
            <a:spAutoFit/>
          </a:bodyPr>
          <a:lstStyle>
            <a:lvl1pPr>
              <a:lnSpc>
                <a:spcPct val="100000"/>
              </a:lnSpc>
              <a:defRPr lang="en-US" sz="700" smtClean="0">
                <a:solidFill>
                  <a:srgbClr val="A6A6A6"/>
                </a:solidFill>
                <a:latin typeface="HP Simplified" pitchFamily="34" charset="0"/>
              </a:defRPr>
            </a:lvl1pPr>
          </a:lstStyle>
          <a:p>
            <a:pPr marL="190800" indent="-190800"/>
            <a:fld id="{33088DE5-1DDF-C242-AF39-BA25983D68D6}" type="slidenum">
              <a:rPr lang="en-US" smtClean="0"/>
              <a:pPr marL="190800" indent="-190800"/>
              <a:t>‹#›</a:t>
            </a:fld>
            <a:endParaRPr lang="en-US" dirty="0"/>
          </a:p>
        </p:txBody>
      </p:sp>
    </p:spTree>
    <p:extLst>
      <p:ext uri="{BB962C8B-B14F-4D97-AF65-F5344CB8AC3E}">
        <p14:creationId xmlns:p14="http://schemas.microsoft.com/office/powerpoint/2010/main" xmlns="" val="7941683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Half-page text with Imag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660169"/>
            <a:ext cx="4116705" cy="377026"/>
          </a:xfrm>
          <a:prstGeom prst="rect">
            <a:avLst/>
          </a:prstGeom>
        </p:spPr>
        <p:txBody>
          <a:bodyPr wrap="square" anchor="t">
            <a:sp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4116705" cy="797654"/>
          </a:xfrm>
        </p:spPr>
        <p:txBody>
          <a:bodyPr/>
          <a:lstStyle>
            <a:lvl1pPr>
              <a:defRPr>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4116975" cy="278899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Slide Number Placeholder 2"/>
          <p:cNvSpPr>
            <a:spLocks noGrp="1"/>
          </p:cNvSpPr>
          <p:nvPr>
            <p:ph type="sldNum" sz="quarter" idx="4"/>
          </p:nvPr>
        </p:nvSpPr>
        <p:spPr bwMode="black">
          <a:xfrm>
            <a:off x="348905" y="4710270"/>
            <a:ext cx="182186" cy="107722"/>
          </a:xfrm>
          <a:prstGeom prst="rect">
            <a:avLst/>
          </a:prstGeom>
          <a:noFill/>
        </p:spPr>
        <p:txBody>
          <a:bodyPr wrap="square" lIns="0" tIns="0" rIns="0" bIns="0" rtlCol="0" anchor="t" anchorCtr="0">
            <a:spAutoFit/>
          </a:bodyPr>
          <a:lstStyle>
            <a:lvl1pPr>
              <a:lnSpc>
                <a:spcPct val="100000"/>
              </a:lnSpc>
              <a:defRPr lang="en-US" sz="700" smtClean="0">
                <a:solidFill>
                  <a:srgbClr val="A6A6A6"/>
                </a:solidFill>
                <a:latin typeface="HP Simplified" pitchFamily="34" charset="0"/>
              </a:defRPr>
            </a:lvl1pPr>
          </a:lstStyle>
          <a:p>
            <a:pPr marL="190800" indent="-190800"/>
            <a:fld id="{33088DE5-1DDF-C242-AF39-BA25983D68D6}" type="slidenum">
              <a:rPr lang="en-US" smtClean="0"/>
              <a:pPr marL="190800" indent="-190800"/>
              <a:t>‹#›</a:t>
            </a:fld>
            <a:endParaRPr lang="en-US" dirty="0"/>
          </a:p>
        </p:txBody>
      </p:sp>
    </p:spTree>
    <p:extLst>
      <p:ext uri="{BB962C8B-B14F-4D97-AF65-F5344CB8AC3E}">
        <p14:creationId xmlns:p14="http://schemas.microsoft.com/office/powerpoint/2010/main" xmlns="" val="7941683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Half-page text with Image">
    <p:bg>
      <p:bgPr>
        <a:solidFill>
          <a:schemeClr val="bg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660169"/>
            <a:ext cx="4116705" cy="377026"/>
          </a:xfrm>
          <a:prstGeom prst="rect">
            <a:avLst/>
          </a:prstGeom>
        </p:spPr>
        <p:txBody>
          <a:bodyPr wrap="square" anchor="t">
            <a:sp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3"/>
            <a:ext cx="4116705" cy="797654"/>
          </a:xfrm>
        </p:spPr>
        <p:txBody>
          <a:bodyPr/>
          <a:lstStyle>
            <a:lvl1pPr>
              <a:defRPr>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11" name="Text Placeholder 10"/>
          <p:cNvSpPr>
            <a:spLocks noGrp="1"/>
          </p:cNvSpPr>
          <p:nvPr>
            <p:ph type="body" sz="quarter" idx="14"/>
          </p:nvPr>
        </p:nvSpPr>
        <p:spPr bwMode="black">
          <a:xfrm>
            <a:off x="331200" y="1458000"/>
            <a:ext cx="4116975" cy="2788998"/>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Slide Number Placeholder 2"/>
          <p:cNvSpPr>
            <a:spLocks noGrp="1"/>
          </p:cNvSpPr>
          <p:nvPr>
            <p:ph type="sldNum" sz="quarter" idx="4"/>
          </p:nvPr>
        </p:nvSpPr>
        <p:spPr bwMode="black">
          <a:xfrm>
            <a:off x="348905" y="4710270"/>
            <a:ext cx="182186" cy="107722"/>
          </a:xfrm>
          <a:prstGeom prst="rect">
            <a:avLst/>
          </a:prstGeom>
          <a:noFill/>
        </p:spPr>
        <p:txBody>
          <a:bodyPr wrap="square" lIns="0" tIns="0" rIns="0" bIns="0" rtlCol="0" anchor="t" anchorCtr="0">
            <a:spAutoFit/>
          </a:bodyPr>
          <a:lstStyle>
            <a:lvl1pPr>
              <a:lnSpc>
                <a:spcPct val="100000"/>
              </a:lnSpc>
              <a:defRPr lang="en-US" sz="700" smtClean="0">
                <a:solidFill>
                  <a:srgbClr val="A6A6A6"/>
                </a:solidFill>
                <a:latin typeface="HP Simplified" pitchFamily="34" charset="0"/>
              </a:defRPr>
            </a:lvl1pPr>
          </a:lstStyle>
          <a:p>
            <a:pPr marL="190800" indent="-190800"/>
            <a:fld id="{33088DE5-1DDF-C242-AF39-BA25983D68D6}" type="slidenum">
              <a:rPr lang="en-US" smtClean="0"/>
              <a:pPr marL="190800" indent="-190800"/>
              <a:t>‹#›</a:t>
            </a:fld>
            <a:endParaRPr lang="en-US" dirty="0"/>
          </a:p>
        </p:txBody>
      </p:sp>
    </p:spTree>
    <p:extLst>
      <p:ext uri="{BB962C8B-B14F-4D97-AF65-F5344CB8AC3E}">
        <p14:creationId xmlns:p14="http://schemas.microsoft.com/office/powerpoint/2010/main" xmlns="" val="794168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with Image  ">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black">
          <a:xfrm>
            <a:off x="331200" y="1458000"/>
            <a:ext cx="4018550" cy="276818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3" name="Title Placeholder 1"/>
          <p:cNvSpPr>
            <a:spLocks noGrp="1"/>
          </p:cNvSpPr>
          <p:nvPr>
            <p:ph type="title" hasCustomPrompt="1"/>
          </p:nvPr>
        </p:nvSpPr>
        <p:spPr bwMode="black">
          <a:xfrm>
            <a:off x="331470" y="235063"/>
            <a:ext cx="4033444" cy="797654"/>
          </a:xfrm>
          <a:prstGeom prst="rect">
            <a:avLst/>
          </a:prstGeom>
          <a:ln>
            <a:noFill/>
          </a:ln>
        </p:spPr>
        <p:txBody>
          <a:bodyPr vert="horz" wrap="square" lIns="0" tIns="0" rIns="0" bIns="0" rtlCol="0" anchor="t" anchorCtr="0">
            <a:spAutoFit/>
          </a:bodyPr>
          <a:lstStyle/>
          <a:p>
            <a:r>
              <a:rPr lang="en-US" noProof="0" dirty="0" smtClean="0"/>
              <a:t>Click to edit master title style</a:t>
            </a:r>
            <a:endParaRPr lang="en-US" noProof="0" dirty="0"/>
          </a:p>
        </p:txBody>
      </p:sp>
      <p:sp>
        <p:nvSpPr>
          <p:cNvPr id="14" name="Subtitle 2"/>
          <p:cNvSpPr>
            <a:spLocks noGrp="1"/>
          </p:cNvSpPr>
          <p:nvPr>
            <p:ph type="subTitle" idx="1" hasCustomPrompt="1"/>
          </p:nvPr>
        </p:nvSpPr>
        <p:spPr bwMode="black">
          <a:xfrm>
            <a:off x="331470" y="660169"/>
            <a:ext cx="4033444" cy="366767"/>
          </a:xfrm>
          <a:prstGeom prst="rect">
            <a:avLst/>
          </a:prstGeom>
        </p:spPr>
        <p:txBody>
          <a:bodyPr wrap="square" anchor="t">
            <a:spAutoFit/>
          </a:bodyPr>
          <a:lstStyle>
            <a:lvl1pPr marL="0" indent="0" algn="l">
              <a:lnSpc>
                <a:spcPts val="3000"/>
              </a:lnSpc>
              <a:buNone/>
              <a:defRPr sz="1800"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9" name="Slide Number Placeholder 2"/>
          <p:cNvSpPr>
            <a:spLocks noGrp="1"/>
          </p:cNvSpPr>
          <p:nvPr>
            <p:ph type="sldNum" sz="quarter" idx="4"/>
          </p:nvPr>
        </p:nvSpPr>
        <p:spPr bwMode="black">
          <a:xfrm>
            <a:off x="348905" y="4710270"/>
            <a:ext cx="182186" cy="107722"/>
          </a:xfrm>
          <a:prstGeom prst="rect">
            <a:avLst/>
          </a:prstGeom>
          <a:noFill/>
        </p:spPr>
        <p:txBody>
          <a:bodyPr wrap="square" lIns="0" tIns="0" rIns="0" bIns="0" rtlCol="0" anchor="t" anchorCtr="0">
            <a:spAutoFit/>
          </a:bodyPr>
          <a:lstStyle>
            <a:lvl1pPr>
              <a:lnSpc>
                <a:spcPct val="100000"/>
              </a:lnSpc>
              <a:defRPr lang="en-US" sz="700" smtClean="0">
                <a:solidFill>
                  <a:srgbClr val="A6A6A6"/>
                </a:solidFill>
                <a:latin typeface="HP Simplified"/>
              </a:defRPr>
            </a:lvl1pPr>
          </a:lstStyle>
          <a:p>
            <a:pPr marL="190800" indent="-190800"/>
            <a:fld id="{33088DE5-1DDF-C242-AF39-BA25983D68D6}" type="slidenum">
              <a:rPr lang="en-US" smtClean="0"/>
              <a:pPr marL="190800" indent="-190800"/>
              <a:t>‹#›</a:t>
            </a:fld>
            <a:endParaRPr lang="en-US" dirty="0"/>
          </a:p>
        </p:txBody>
      </p:sp>
    </p:spTree>
    <p:extLst>
      <p:ext uri="{BB962C8B-B14F-4D97-AF65-F5344CB8AC3E}">
        <p14:creationId xmlns:p14="http://schemas.microsoft.com/office/powerpoint/2010/main" xmlns="" val="15057575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White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rgbClr val="000000"/>
                </a:solidFill>
              </a:defRPr>
            </a:lvl1pPr>
          </a:lstStyle>
          <a:p>
            <a:r>
              <a:rPr lang="en-US" dirty="0" smtClean="0"/>
              <a:t>Click to edit master </a:t>
            </a:r>
            <a:br>
              <a:rPr lang="en-US" dirty="0" smtClean="0"/>
            </a:br>
            <a:r>
              <a:rPr lang="en-US" dirty="0" smtClean="0"/>
              <a:t>title style</a:t>
            </a:r>
            <a:endParaRPr lang="en-US" dirty="0"/>
          </a:p>
        </p:txBody>
      </p:sp>
      <p:sp>
        <p:nvSpPr>
          <p:cNvPr id="9" name="Subtitle 2"/>
          <p:cNvSpPr>
            <a:spLocks noGrp="1"/>
          </p:cNvSpPr>
          <p:nvPr>
            <p:ph type="subTitle" idx="1" hasCustomPrompt="1"/>
          </p:nvPr>
        </p:nvSpPr>
        <p:spPr bwMode="black">
          <a:xfrm>
            <a:off x="329184" y="3316628"/>
            <a:ext cx="6858000" cy="914400"/>
          </a:xfrm>
        </p:spPr>
        <p:txBody>
          <a:bodyPr/>
          <a:lstStyle>
            <a:lvl1pPr marL="0" indent="0" algn="l">
              <a:buNone/>
              <a:defRPr b="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Blue_RGB_150_LG.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xmlns="" val="23203387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title slide ">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 xmlns:p14="http://schemas.microsoft.com/office/powerpoint/2010/main" val="22767557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u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 xmlns:p14="http://schemas.microsoft.com/office/powerpoint/2010/main" val="23203387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extLst>
      <p:ext uri="{BB962C8B-B14F-4D97-AF65-F5344CB8AC3E}">
        <p14:creationId xmlns="" xmlns:p14="http://schemas.microsoft.com/office/powerpoint/2010/main" val="357479056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quote slide with subtitl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 xmlns:p14="http://schemas.microsoft.com/office/powerpoint/2010/main" val="315884858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 xmlns:p14="http://schemas.microsoft.com/office/powerpoint/2010/main" val="6252520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 title with conten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 title with bullet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 xmlns:p14="http://schemas.microsoft.com/office/powerpoint/2010/main" val="32847057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sub title with image">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 xmlns:p14="http://schemas.microsoft.com/office/powerpoint/2010/main" val="6505198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 xmlns:p14="http://schemas.microsoft.com/office/powerpoint/2010/main" val="2873512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HP Simplifie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315884858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1Line with Content">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7994650" y="1453753"/>
            <a:ext cx="1149350" cy="3689747"/>
          </a:xfrm>
          <a:prstGeom prst="rect">
            <a:avLst/>
          </a:prstGeom>
          <a:noFill/>
          <a:ln w="9525">
            <a:noFill/>
            <a:miter lim="800000"/>
            <a:headEnd/>
            <a:tailEnd/>
          </a:ln>
        </p:spPr>
      </p:pic>
      <p:sp>
        <p:nvSpPr>
          <p:cNvPr id="9" name="Title 8"/>
          <p:cNvSpPr>
            <a:spLocks noGrp="1"/>
          </p:cNvSpPr>
          <p:nvPr>
            <p:ph type="title"/>
          </p:nvPr>
        </p:nvSpPr>
        <p:spPr>
          <a:xfrm>
            <a:off x="339725" y="315468"/>
            <a:ext cx="8375650" cy="329803"/>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Click to edit Master title style</a:t>
            </a:r>
            <a:endParaRPr lang="en-US" dirty="0"/>
          </a:p>
        </p:txBody>
      </p:sp>
      <p:sp>
        <p:nvSpPr>
          <p:cNvPr id="27" name="Text Placeholder 26"/>
          <p:cNvSpPr>
            <a:spLocks noGrp="1"/>
          </p:cNvSpPr>
          <p:nvPr>
            <p:ph type="body" sz="quarter" idx="10"/>
          </p:nvPr>
        </p:nvSpPr>
        <p:spPr>
          <a:xfrm>
            <a:off x="365760" y="857250"/>
            <a:ext cx="8348472" cy="3755231"/>
          </a:xfrm>
          <a:prstGeom prst="rect">
            <a:avLst/>
          </a:prstGeom>
        </p:spPr>
        <p:txBody>
          <a:bodyPr>
            <a:normAutofit/>
          </a:bodyPr>
          <a:lstStyle>
            <a:lvl1pPr>
              <a:lnSpc>
                <a:spcPct val="110000"/>
              </a:lnSpc>
              <a:spcBef>
                <a:spcPts val="1000"/>
              </a:spcBef>
              <a:buClr>
                <a:srgbClr val="000000"/>
              </a:buClr>
              <a:defRPr>
                <a:solidFill>
                  <a:srgbClr val="000000"/>
                </a:solidFill>
              </a:defRPr>
            </a:lvl1pPr>
            <a:lvl2pPr marL="342900" indent="-114300">
              <a:lnSpc>
                <a:spcPct val="110000"/>
              </a:lnSpc>
              <a:spcBef>
                <a:spcPts val="500"/>
              </a:spcBef>
              <a:buSzPct val="80000"/>
              <a:buFont typeface="Arial" pitchFamily="34" charset="0"/>
              <a:buChar char="•"/>
              <a:defRPr>
                <a:solidFill>
                  <a:srgbClr val="000000"/>
                </a:solidFill>
              </a:defRPr>
            </a:lvl2pPr>
            <a:lvl3pPr marL="571500" indent="-168275">
              <a:lnSpc>
                <a:spcPct val="110000"/>
              </a:lnSpc>
              <a:spcBef>
                <a:spcPts val="400"/>
              </a:spcBef>
              <a:buFont typeface="Futura Bk" pitchFamily="34" charset="0"/>
              <a:buChar char="−"/>
              <a:defRPr sz="1200">
                <a:solidFill>
                  <a:srgbClr val="000000"/>
                </a:solidFill>
              </a:defRPr>
            </a:lvl3pPr>
            <a:lvl4pPr marL="800100" indent="-114300">
              <a:lnSpc>
                <a:spcPct val="110000"/>
              </a:lnSpc>
              <a:spcBef>
                <a:spcPts val="400"/>
              </a:spcBef>
              <a:buSzPct val="80000"/>
              <a:buFont typeface="Arial" pitchFamily="34" charset="0"/>
              <a:buChar char="•"/>
              <a:defRPr sz="1200">
                <a:solidFill>
                  <a:srgbClr val="000000"/>
                </a:solidFill>
              </a:defRPr>
            </a:lvl4pPr>
            <a:lvl5pPr marL="1028700" indent="-174625">
              <a:lnSpc>
                <a:spcPct val="110000"/>
              </a:lnSpc>
              <a:spcBef>
                <a:spcPts val="400"/>
              </a:spcBef>
              <a:buFont typeface="Futura Bk" pitchFamily="34" charset="0"/>
              <a:buChar char="−"/>
              <a:defRPr sz="12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1Line Only">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print"/>
          <a:srcRect/>
          <a:stretch>
            <a:fillRect/>
          </a:stretch>
        </p:blipFill>
        <p:spPr bwMode="auto">
          <a:xfrm>
            <a:off x="7994650" y="1453753"/>
            <a:ext cx="1149350" cy="3689747"/>
          </a:xfrm>
          <a:prstGeom prst="rect">
            <a:avLst/>
          </a:prstGeom>
          <a:noFill/>
          <a:ln w="9525">
            <a:noFill/>
            <a:miter lim="800000"/>
            <a:headEnd/>
            <a:tailEnd/>
          </a:ln>
        </p:spPr>
      </p:pic>
      <p:sp>
        <p:nvSpPr>
          <p:cNvPr id="9" name="Title 8"/>
          <p:cNvSpPr>
            <a:spLocks noGrp="1"/>
          </p:cNvSpPr>
          <p:nvPr>
            <p:ph type="title"/>
          </p:nvPr>
        </p:nvSpPr>
        <p:spPr>
          <a:xfrm>
            <a:off x="339725" y="315468"/>
            <a:ext cx="8375650" cy="329803"/>
          </a:xfrm>
          <a:prstGeom prst="rect">
            <a:avLst/>
          </a:prstGeom>
        </p:spPr>
        <p:txBody>
          <a:bodyPr>
            <a:noAutofit/>
          </a:bodyPr>
          <a:lstStyle>
            <a:lvl1pPr marL="0" marR="0" indent="0" algn="l" defTabSz="914400" rtl="0" eaLnBrk="1" fontAlgn="auto" latinLnBrk="0" hangingPunct="1">
              <a:lnSpc>
                <a:spcPts val="3300"/>
              </a:lnSpc>
              <a:spcBef>
                <a:spcPct val="0"/>
              </a:spcBef>
              <a:spcAft>
                <a:spcPts val="0"/>
              </a:spcAft>
              <a:buClrTx/>
              <a:buSzTx/>
              <a:buFontTx/>
              <a:buNone/>
              <a:tabLst/>
              <a:defRPr sz="3300" baseline="0">
                <a:solidFill>
                  <a:srgbClr val="000000"/>
                </a:solidFill>
                <a:latin typeface="Futura Bk" pitchFamily="34" charset="0"/>
              </a:defRPr>
            </a:lvl1pPr>
          </a:lstStyle>
          <a:p>
            <a:r>
              <a:rPr lang="en-US" dirty="0" smtClean="0"/>
              <a:t>Click to edit Master title style</a:t>
            </a:r>
            <a:endParaRPr lang="en-US" dirty="0"/>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xmlns="" val="227675573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xmlns="" val="23203387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pic>
        <p:nvPicPr>
          <p:cNvPr id="5" name="Picture 4" descr="HP_Blue_RGB_150_SM.png"/>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8503920" y="4535424"/>
            <a:ext cx="365760" cy="365760"/>
          </a:xfrm>
          <a:prstGeom prst="rect">
            <a:avLst/>
          </a:prstGeom>
        </p:spPr>
      </p:pic>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Tree>
    <p:extLst>
      <p:ext uri="{BB962C8B-B14F-4D97-AF65-F5344CB8AC3E}">
        <p14:creationId xmlns:p14="http://schemas.microsoft.com/office/powerpoint/2010/main" xmlns="" val="35747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print">
            <a:extLst>
              <a:ext uri="{28A0092B-C50C-407E-A947-70E740481C1C}">
                <a14:useLocalDpi xmlns:a14="http://schemas.microsoft.com/office/drawing/2010/main" xmlns=""/>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a:defRPr/>
            </a:pPr>
            <a:r>
              <a:rPr lang="en-US" sz="700" dirty="0" smtClean="0">
                <a:solidFill>
                  <a:prstClr val="white"/>
                </a:solidFill>
                <a:cs typeface="HP Simplified"/>
              </a:rPr>
              <a:t>© Copyright 2012 Hewlett-Packard Development Company, L.P.  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31588485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xmlns="" val="62525205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6262141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709994"/>
      </p:ext>
    </p:extLst>
  </p:cSld>
  <p:clrMapOvr>
    <a:masterClrMapping/>
  </p:clrMapOvr>
  <p:timing>
    <p:tnLst>
      <p:par>
        <p:cTn id="1" dur="indefinite" restart="never" nodeType="tmRoot"/>
      </p:par>
    </p:tnLst>
  </p:timing>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71450" indent="-171450">
              <a:buFont typeface="HP Simplified" pitchFamily="34" charset="0"/>
              <a:buChar char="•"/>
              <a:defRPr sz="1400" b="0">
                <a:solidFill>
                  <a:schemeClr val="tx1"/>
                </a:solidFill>
              </a:defRPr>
            </a:lvl1pPr>
            <a:lvl2pPr marL="342900" indent="-171450">
              <a:buSzPct val="80000"/>
              <a:buFont typeface="HP Simplified" pitchFamily="34" charset="0"/>
              <a:buChar char="–"/>
              <a:defRPr sz="1400">
                <a:solidFill>
                  <a:srgbClr val="000000"/>
                </a:solidFill>
              </a:defRPr>
            </a:lvl2pPr>
            <a:lvl3pPr marL="512763" indent="-169863">
              <a:defRPr sz="1400">
                <a:solidFill>
                  <a:srgbClr val="000000"/>
                </a:solidFill>
              </a:defRPr>
            </a:lvl3pPr>
            <a:lvl4pPr marL="690563" indent="-180975">
              <a:defRPr sz="1400">
                <a:solidFill>
                  <a:srgbClr val="000000"/>
                </a:solidFill>
              </a:defRPr>
            </a:lvl4pPr>
            <a:lvl5pPr marL="833438" indent="-150813">
              <a:defRPr sz="1400">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709994"/>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E5E8E8"/>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xmlns="" val="6252520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32330"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32847057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70999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65051986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287351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accent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709994"/>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ub title with bullets">
    <p:bg>
      <p:bgPr>
        <a:solidFill>
          <a:schemeClr val="accent6"/>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1pPr marL="169863" indent="-169863">
              <a:defRPr sz="1400" b="0">
                <a:solidFill>
                  <a:schemeClr val="tx1"/>
                </a:solidFill>
              </a:defRPr>
            </a:lvl1pPr>
            <a:lvl2pPr>
              <a:defRPr>
                <a:solidFill>
                  <a:srgbClr val="000000"/>
                </a:solidFill>
              </a:defRPr>
            </a:lvl2pPr>
            <a:lvl3pPr algn="just">
              <a:lnSpc>
                <a:spcPct val="100000"/>
              </a:lnSpc>
              <a:spcAft>
                <a:spcPts val="40"/>
              </a:spcAft>
              <a:defRPr lang="en-US" sz="1400" b="0" i="0" kern="1200" dirty="0" smtClean="0">
                <a:solidFill>
                  <a:srgbClr val="000000"/>
                </a:solidFill>
                <a:latin typeface="HP Simplified" pitchFamily="34" charset="0"/>
                <a:ea typeface="+mn-ea"/>
                <a:cs typeface="HP Simplified" pitchFamily="34" charset="0"/>
              </a:defRPr>
            </a:lvl3pPr>
            <a:lvl4pPr algn="just">
              <a:lnSpc>
                <a:spcPct val="100000"/>
              </a:lnSpc>
              <a:spcAft>
                <a:spcPts val="40"/>
              </a:spcAft>
              <a:defRPr>
                <a:solidFill>
                  <a:srgbClr val="000000"/>
                </a:solidFill>
              </a:defRPr>
            </a:lvl4pPr>
            <a:lvl5pPr>
              <a:lnSpc>
                <a:spcPct val="100000"/>
              </a:lnSpc>
              <a:spcAft>
                <a:spcPts val="40"/>
              </a:spcAft>
              <a:defRPr>
                <a:solidFill>
                  <a:srgbClr val="000000"/>
                </a:solidFill>
              </a:defRPr>
            </a:lvl5pPr>
            <a:lvl6pPr marL="690563" indent="-233363">
              <a:lnSpc>
                <a:spcPct val="100000"/>
              </a:lnSpc>
              <a:spcAft>
                <a:spcPts val="40"/>
              </a:spcAft>
              <a:buFont typeface="HP Simplified" pitchFamily="34" charset="0"/>
              <a:buChar char="-"/>
              <a:defRPr sz="1400"/>
            </a:lvl6pPr>
            <a:lvl7pPr marL="914400" indent="-223838">
              <a:lnSpc>
                <a:spcPct val="100000"/>
              </a:lnSpc>
              <a:spcAft>
                <a:spcPts val="40"/>
              </a:spcAft>
              <a:defRPr sz="1400"/>
            </a:lvl7pPr>
          </a:lstStyle>
          <a:p>
            <a:pPr marL="169863" lvl="0" indent="-169863" algn="l" defTabSz="457200" rtl="0" eaLnBrk="1" latinLnBrk="0" hangingPunct="1">
              <a:lnSpc>
                <a:spcPct val="100000"/>
              </a:lnSpc>
              <a:spcBef>
                <a:spcPts val="0"/>
              </a:spcBef>
              <a:spcAft>
                <a:spcPts val="400"/>
              </a:spcAft>
              <a:buFont typeface="Arial"/>
              <a:buChar char="•"/>
            </a:pPr>
            <a:r>
              <a:rPr lang="en-US" smtClean="0"/>
              <a:t>Click to edit Master text styles</a:t>
            </a:r>
          </a:p>
          <a:p>
            <a:pPr marL="169863" lvl="1" indent="-169863" algn="l" defTabSz="457200" rtl="0" eaLnBrk="1" latinLnBrk="0" hangingPunct="1">
              <a:lnSpc>
                <a:spcPct val="100000"/>
              </a:lnSpc>
              <a:spcBef>
                <a:spcPts val="0"/>
              </a:spcBef>
              <a:spcAft>
                <a:spcPts val="400"/>
              </a:spcAft>
              <a:buFont typeface="Arial"/>
              <a:buChar char="•"/>
            </a:pPr>
            <a:r>
              <a:rPr lang="en-US" smtClean="0"/>
              <a:t>Second level</a:t>
            </a:r>
          </a:p>
          <a:p>
            <a:pPr marL="169863" lvl="2" indent="-169863" algn="l" defTabSz="457200" rtl="0" eaLnBrk="1" latinLnBrk="0" hangingPunct="1">
              <a:lnSpc>
                <a:spcPct val="100000"/>
              </a:lnSpc>
              <a:spcBef>
                <a:spcPts val="0"/>
              </a:spcBef>
              <a:spcAft>
                <a:spcPts val="400"/>
              </a:spcAft>
              <a:buFont typeface="Arial"/>
              <a:buChar char="•"/>
            </a:pPr>
            <a:r>
              <a:rPr lang="en-US" smtClean="0"/>
              <a:t>Third level</a:t>
            </a:r>
          </a:p>
          <a:p>
            <a:pPr marL="169863" lvl="3" indent="-169863" algn="l" defTabSz="457200" rtl="0" eaLnBrk="1" latinLnBrk="0" hangingPunct="1">
              <a:lnSpc>
                <a:spcPct val="100000"/>
              </a:lnSpc>
              <a:spcBef>
                <a:spcPts val="0"/>
              </a:spcBef>
              <a:spcAft>
                <a:spcPts val="400"/>
              </a:spcAft>
              <a:buFont typeface="Arial"/>
              <a:buChar char="•"/>
            </a:pPr>
            <a:r>
              <a:rPr lang="en-US" smtClean="0"/>
              <a:t>Fourth level</a:t>
            </a:r>
          </a:p>
          <a:p>
            <a:pPr marL="169863" lvl="4" indent="-169863" algn="l" defTabSz="457200" rtl="0" eaLnBrk="1" latinLnBrk="0" hangingPunct="1">
              <a:lnSpc>
                <a:spcPct val="100000"/>
              </a:lnSpc>
              <a:spcBef>
                <a:spcPts val="0"/>
              </a:spcBef>
              <a:spcAft>
                <a:spcPts val="400"/>
              </a:spcAft>
              <a:buFont typeface="Arial"/>
              <a:buChar char="•"/>
            </a:pPr>
            <a:r>
              <a:rPr lang="en-US" smtClean="0"/>
              <a:t>Fifth level</a:t>
            </a:r>
            <a:endParaRPr lang="en-US" dirty="0"/>
          </a:p>
        </p:txBody>
      </p:sp>
    </p:spTree>
    <p:extLst>
      <p:ext uri="{BB962C8B-B14F-4D97-AF65-F5344CB8AC3E}">
        <p14:creationId xmlns:p14="http://schemas.microsoft.com/office/powerpoint/2010/main" xmlns="" val="53337328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with 2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0" y="235064"/>
            <a:ext cx="8117206"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15057575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xmlns="" val="32847057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alf-page text with image">
    <p:bg>
      <p:bgPr>
        <a:solidFill>
          <a:schemeClr val="accent6"/>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197099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5.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5E8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4"/>
                </a:solidFill>
                <a:latin typeface="HP Simplified"/>
                <a:cs typeface="HP Simplified"/>
              </a:rPr>
              <a:t>© Copyright 2012 Hewlett-Packard Development Company, L.P. </a:t>
            </a:r>
            <a:r>
              <a:rPr lang="en-US" sz="700" b="0" i="0" baseline="0" dirty="0" smtClean="0">
                <a:solidFill>
                  <a:schemeClr val="accent4"/>
                </a:solidFill>
                <a:latin typeface="HP Simplified"/>
                <a:cs typeface="HP Simplified"/>
              </a:rPr>
              <a:t> </a:t>
            </a:r>
            <a:r>
              <a:rPr lang="en-US" sz="700" b="0" i="0" dirty="0" smtClean="0">
                <a:solidFill>
                  <a:schemeClr val="accent4"/>
                </a:solidFill>
                <a:latin typeface="HP Simplified"/>
                <a:cs typeface="HP Simplified"/>
              </a:rPr>
              <a:t>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chemeClr val="accent4"/>
                </a:solidFill>
                <a:latin typeface="HP Simplified"/>
                <a:ea typeface="+mn-ea"/>
                <a:cs typeface="HP Simplified"/>
              </a:rPr>
              <a:pPr marL="0" algn="l" defTabSz="914400" rtl="0" eaLnBrk="1" latinLnBrk="0" hangingPunct="1"/>
              <a:t>‹#›</a:t>
            </a:fld>
            <a:endParaRPr lang="en-US" sz="700" b="0" i="0" kern="1200" dirty="0" smtClean="0">
              <a:solidFill>
                <a:schemeClr val="accent4"/>
              </a:solidFill>
              <a:latin typeface="HP Simplified"/>
              <a:ea typeface="+mn-ea"/>
              <a:cs typeface="HP Simplified"/>
            </a:endParaRPr>
          </a:p>
        </p:txBody>
      </p:sp>
      <p:pic>
        <p:nvPicPr>
          <p:cNvPr id="4" name="Picture 3" descr="HP_Blue_RGB_150_SM.png"/>
          <p:cNvPicPr>
            <a:picLocks noChangeAspect="1"/>
          </p:cNvPicPr>
          <p:nvPr/>
        </p:nvPicPr>
        <p:blipFill>
          <a:blip r:embed="rId20">
            <a:extLst>
              <a:ext uri="{28A0092B-C50C-407E-A947-70E740481C1C}">
                <a14:useLocalDpi xmlns:a14="http://schemas.microsoft.com/office/drawing/2010/main" xmlns=""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xmlns="" val="2606275834"/>
      </p:ext>
    </p:extLst>
  </p:cSld>
  <p:clrMap bg1="lt1" tx1="dk1" bg2="lt2" tx2="dk2" accent1="accent1" accent2="accent2" accent3="accent3" accent4="accent4" accent5="accent5" accent6="accent6" hlink="hlink" folHlink="folHlink"/>
  <p:sldLayoutIdLst>
    <p:sldLayoutId id="2147483830" r:id="rId1"/>
    <p:sldLayoutId id="2147483819" r:id="rId2"/>
    <p:sldLayoutId id="2147483833" r:id="rId3"/>
    <p:sldLayoutId id="2147483837" r:id="rId4"/>
    <p:sldLayoutId id="2147483809" r:id="rId5"/>
    <p:sldLayoutId id="2147483838" r:id="rId6"/>
    <p:sldLayoutId id="2147483820" r:id="rId7"/>
    <p:sldLayoutId id="2147483823" r:id="rId8"/>
    <p:sldLayoutId id="2147483821" r:id="rId9"/>
    <p:sldLayoutId id="2147483824" r:id="rId10"/>
    <p:sldLayoutId id="2147483822" r:id="rId11"/>
    <p:sldLayoutId id="2147483825" r:id="rId12"/>
    <p:sldLayoutId id="2147483840" r:id="rId13"/>
    <p:sldLayoutId id="2147483841" r:id="rId14"/>
    <p:sldLayoutId id="2147483842" r:id="rId15"/>
    <p:sldLayoutId id="2147483844" r:id="rId16"/>
    <p:sldLayoutId id="2147483845" r:id="rId17"/>
    <p:sldLayoutId id="2147483849" r:id="rId18"/>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5">
            <a:extLst>
              <a:ext uri="{28A0092B-C50C-407E-A947-70E740481C1C}">
                <a14:useLocalDpi xmlns=""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a:defRPr/>
            </a:pPr>
            <a:r>
              <a:rPr lang="en-US" sz="700" dirty="0" smtClean="0">
                <a:solidFill>
                  <a:srgbClr val="B9B8BB"/>
                </a:solidFill>
                <a:cs typeface="HP Simplified"/>
              </a:rPr>
              <a:t>© Copyright 2012 Hewlett-Packard Development Company, L.P.  The information contained herein is subject to change without notice.</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defTabSz="914400"/>
            <a:fld id="{6C5AF65D-6854-49AF-ABC5-48B5BA0EA842}" type="slidenum">
              <a:rPr lang="en-US" sz="700" smtClean="0">
                <a:solidFill>
                  <a:srgbClr val="B9B8BB"/>
                </a:solidFill>
                <a:cs typeface="HP Simplified"/>
              </a:rPr>
              <a:pPr defTabSz="914400"/>
              <a:t>‹#›</a:t>
            </a:fld>
            <a:endParaRPr lang="en-US" sz="700" dirty="0" smtClean="0">
              <a:solidFill>
                <a:srgbClr val="B9B8BB"/>
              </a:solidFill>
              <a:cs typeface="HP Simplified"/>
            </a:endParaRPr>
          </a:p>
        </p:txBody>
      </p:sp>
      <p:pic>
        <p:nvPicPr>
          <p:cNvPr id="4" name="Picture 3" descr="HP_Blue_RGB_150_SM.png"/>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xmlns="" val="260627583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HP Simplified" pitchFamily="34" charset="0"/>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HP Simplified" pitchFamily="34" charset="0"/>
        <a:buChar char="–"/>
        <a:defRPr lang="en-US" sz="14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HP Simplified" pitchFamily="34" charset="0"/>
        <a:buChar char="•"/>
        <a:tabLst/>
        <a:defRPr sz="14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image" Target="../media/image25.pn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mailto:denzinger@hp.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15.gif"/><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 xmlns:a14="http://schemas.microsoft.com/office/drawing/2010/main" val="0"/>
              </a:ext>
            </a:extLst>
          </a:blip>
          <a:srcRect/>
          <a:stretch/>
        </p:blipFill>
        <p:spPr>
          <a:xfrm>
            <a:off x="0" y="0"/>
            <a:ext cx="9144000" cy="5143500"/>
          </a:xfrm>
          <a:prstGeom prst="rect">
            <a:avLst/>
          </a:prstGeom>
          <a:noFill/>
          <a:ln>
            <a:noFill/>
          </a:ln>
        </p:spPr>
      </p:pic>
      <p:sp>
        <p:nvSpPr>
          <p:cNvPr id="5" name="Title 4"/>
          <p:cNvSpPr>
            <a:spLocks noGrp="1"/>
          </p:cNvSpPr>
          <p:nvPr>
            <p:ph type="ctrTitle"/>
          </p:nvPr>
        </p:nvSpPr>
        <p:spPr>
          <a:xfrm>
            <a:off x="176010" y="3105150"/>
            <a:ext cx="6453390" cy="615553"/>
          </a:xfrm>
        </p:spPr>
        <p:txBody>
          <a:bodyPr/>
          <a:lstStyle/>
          <a:p>
            <a:pPr lvl="0">
              <a:lnSpc>
                <a:spcPct val="100000"/>
              </a:lnSpc>
              <a:spcBef>
                <a:spcPts val="0"/>
              </a:spcBef>
              <a:spcAft>
                <a:spcPts val="400"/>
              </a:spcAft>
            </a:pPr>
            <a:r>
              <a:rPr lang="en-US" sz="4600" spc="-100" dirty="0" smtClean="0">
                <a:solidFill>
                  <a:srgbClr val="000000"/>
                </a:solidFill>
              </a:rPr>
              <a:t>Taking the guesswork out of your Hadoop Infrastructure</a:t>
            </a:r>
            <a:br>
              <a:rPr lang="en-US" sz="4600" spc="-100" dirty="0" smtClean="0">
                <a:solidFill>
                  <a:srgbClr val="000000"/>
                </a:solidFill>
              </a:rPr>
            </a:br>
            <a:r>
              <a:rPr lang="en-US" sz="1800" dirty="0" smtClean="0">
                <a:solidFill>
                  <a:prstClr val="black"/>
                </a:solidFill>
                <a:ea typeface="+mn-ea"/>
              </a:rPr>
              <a:t/>
            </a:r>
            <a:br>
              <a:rPr lang="en-US" sz="1800" dirty="0" smtClean="0">
                <a:solidFill>
                  <a:prstClr val="black"/>
                </a:solidFill>
                <a:ea typeface="+mn-ea"/>
              </a:rPr>
            </a:br>
            <a:endParaRPr lang="en-US" sz="2800" b="0" spc="-100" dirty="0">
              <a:solidFill>
                <a:srgbClr val="000000"/>
              </a:solidFill>
              <a:ea typeface="+mn-ea"/>
              <a:cs typeface="+mn-cs"/>
            </a:endParaRPr>
          </a:p>
        </p:txBody>
      </p:sp>
      <p:sp>
        <p:nvSpPr>
          <p:cNvPr id="7" name="TextBox 6"/>
          <p:cNvSpPr txBox="1"/>
          <p:nvPr/>
        </p:nvSpPr>
        <p:spPr>
          <a:xfrm>
            <a:off x="263525" y="4660800"/>
            <a:ext cx="3117850" cy="415498"/>
          </a:xfrm>
          <a:prstGeom prst="rect">
            <a:avLst/>
          </a:prstGeom>
          <a:noFill/>
        </p:spPr>
        <p:txBody>
          <a:bodyPr wrap="square" rtlCol="0">
            <a:noAutofit/>
          </a:bodyPr>
          <a:lstStyle/>
          <a:p>
            <a:pPr>
              <a:defRPr/>
            </a:pPr>
            <a:r>
              <a:rPr lang="en-US" sz="700" dirty="0" smtClean="0">
                <a:solidFill>
                  <a:srgbClr val="000000"/>
                </a:solidFill>
                <a:latin typeface="Arial"/>
                <a:cs typeface="Arial"/>
              </a:rPr>
              <a:t>© Copyright 2012 Hewlett-Packard Development Company, L.P. </a:t>
            </a:r>
            <a:br>
              <a:rPr lang="en-US" sz="700" dirty="0" smtClean="0">
                <a:solidFill>
                  <a:srgbClr val="000000"/>
                </a:solidFill>
                <a:latin typeface="Arial"/>
                <a:cs typeface="Arial"/>
              </a:rPr>
            </a:br>
            <a:r>
              <a:rPr lang="en-US" sz="700" dirty="0" smtClean="0">
                <a:solidFill>
                  <a:srgbClr val="000000"/>
                </a:solidFill>
                <a:latin typeface="Arial"/>
                <a:cs typeface="Arial"/>
              </a:rPr>
              <a:t>The information contained herein is subject to change without notice.</a:t>
            </a:r>
          </a:p>
          <a:p>
            <a:pPr defTabSz="914400"/>
            <a:endParaRPr lang="en-US" sz="700" dirty="0">
              <a:solidFill>
                <a:srgbClr val="000000"/>
              </a:solidFill>
              <a:latin typeface="Arial"/>
              <a:cs typeface="Arial"/>
            </a:endParaRPr>
          </a:p>
        </p:txBody>
      </p:sp>
      <p:pic>
        <p:nvPicPr>
          <p:cNvPr id="9" name="Picture 8" descr="HP_White_RGB_150_MD.png"/>
          <p:cNvPicPr>
            <a:picLocks noChangeAspect="1"/>
          </p:cNvPicPr>
          <p:nvPr/>
        </p:nvPicPr>
        <p:blipFill>
          <a:blip r:embed="rId4" cstate="screen"/>
          <a:stretch>
            <a:fillRect/>
          </a:stretch>
        </p:blipFill>
        <p:spPr>
          <a:xfrm>
            <a:off x="7086600" y="209550"/>
            <a:ext cx="1600078" cy="1600078"/>
          </a:xfrm>
          <a:prstGeom prst="rect">
            <a:avLst/>
          </a:prstGeom>
        </p:spPr>
      </p:pic>
      <p:sp>
        <p:nvSpPr>
          <p:cNvPr id="8" name="Subtitle 5"/>
          <p:cNvSpPr txBox="1">
            <a:spLocks/>
          </p:cNvSpPr>
          <p:nvPr/>
        </p:nvSpPr>
        <p:spPr bwMode="black">
          <a:xfrm>
            <a:off x="152400" y="3409950"/>
            <a:ext cx="6858000" cy="914400"/>
          </a:xfrm>
          <a:prstGeom prst="rect">
            <a:avLst/>
          </a:prstGeom>
        </p:spPr>
        <p:txBody>
          <a:bodyPr vert="horz" wrap="square" lIns="0" tIns="0" rIns="0" bIns="0" rtlCol="0">
            <a:noAutofit/>
          </a:bodyPr>
          <a:lstStyle/>
          <a:p>
            <a:r>
              <a:rPr lang="en-US" dirty="0" smtClean="0"/>
              <a:t>Steve Watt		HP Hadoop Chief Technologist</a:t>
            </a:r>
          </a:p>
          <a:p>
            <a:endParaRPr lang="en-US" dirty="0" smtClean="0"/>
          </a:p>
          <a:p>
            <a:r>
              <a:rPr lang="en-US" dirty="0" smtClean="0"/>
              <a:t>Paul Denzinger	HP Hadoop Performance Lead</a:t>
            </a:r>
            <a:endParaRPr lang="en-US" dirty="0" smtClean="0">
              <a:solidFill>
                <a:prstClr val="black"/>
              </a:solidFill>
              <a:cs typeface="HP Simplified" pitchFamily="34" charset="0"/>
            </a:endParaRPr>
          </a:p>
        </p:txBody>
      </p:sp>
    </p:spTree>
    <p:extLst>
      <p:ext uri="{BB962C8B-B14F-4D97-AF65-F5344CB8AC3E}">
        <p14:creationId xmlns="" xmlns:p14="http://schemas.microsoft.com/office/powerpoint/2010/main" val="3582446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t>High Percentage Cache Ratio to Total Memory shows CPU is not waiting on memory</a:t>
            </a:r>
            <a:endParaRPr lang="en-US" dirty="0"/>
          </a:p>
        </p:txBody>
      </p:sp>
      <p:sp>
        <p:nvSpPr>
          <p:cNvPr id="5" name="Title 4"/>
          <p:cNvSpPr>
            <a:spLocks noGrp="1"/>
          </p:cNvSpPr>
          <p:nvPr>
            <p:ph type="title"/>
          </p:nvPr>
        </p:nvSpPr>
        <p:spPr/>
        <p:txBody>
          <a:bodyPr/>
          <a:lstStyle/>
          <a:p>
            <a:r>
              <a:rPr lang="en-US" dirty="0" smtClean="0"/>
              <a:t>Memory Subsystem Test Chart</a:t>
            </a:r>
            <a:endParaRPr lang="en-US" dirty="0"/>
          </a:p>
        </p:txBody>
      </p:sp>
      <p:sp>
        <p:nvSpPr>
          <p:cNvPr id="6" name="Content Placeholder 5"/>
          <p:cNvSpPr>
            <a:spLocks noGrp="1"/>
          </p:cNvSpPr>
          <p:nvPr>
            <p:ph sz="quarter" idx="10"/>
          </p:nvPr>
        </p:nvSpPr>
        <p:spPr>
          <a:xfrm>
            <a:off x="4876800" y="1352550"/>
            <a:ext cx="3800856" cy="3076575"/>
          </a:xfrm>
        </p:spPr>
        <p:txBody>
          <a:bodyPr/>
          <a:lstStyle/>
          <a:p>
            <a:pPr>
              <a:buFontTx/>
              <a:buChar char="-"/>
            </a:pPr>
            <a:r>
              <a:rPr lang="en-US" sz="1400" b="0" dirty="0" smtClean="0">
                <a:solidFill>
                  <a:schemeClr val="tx1"/>
                </a:solidFill>
              </a:rPr>
              <a:t>X axis is Memory Utilization</a:t>
            </a:r>
          </a:p>
          <a:p>
            <a:pPr>
              <a:buFontTx/>
              <a:buChar char="-"/>
            </a:pPr>
            <a:r>
              <a:rPr lang="en-US" sz="1400" b="0" dirty="0" smtClean="0">
                <a:solidFill>
                  <a:schemeClr val="tx1"/>
                </a:solidFill>
              </a:rPr>
              <a:t>Y axis is elapsed time</a:t>
            </a:r>
          </a:p>
          <a:p>
            <a:pPr>
              <a:buFontTx/>
              <a:buChar char="-"/>
            </a:pPr>
            <a:endParaRPr lang="en-US" sz="1400" b="0" dirty="0" smtClean="0">
              <a:solidFill>
                <a:schemeClr val="tx1"/>
              </a:solidFill>
            </a:endParaRPr>
          </a:p>
          <a:p>
            <a:pPr>
              <a:buFontTx/>
              <a:buChar char="-"/>
            </a:pPr>
            <a:r>
              <a:rPr lang="en-US" sz="1400" b="0" dirty="0" smtClean="0">
                <a:solidFill>
                  <a:schemeClr val="tx1"/>
                </a:solidFill>
              </a:rPr>
              <a:t>Percent Caches is a SAR Memory Metrics (</a:t>
            </a:r>
            <a:r>
              <a:rPr lang="en-US" sz="1400" b="0" dirty="0" err="1" smtClean="0">
                <a:solidFill>
                  <a:schemeClr val="tx1"/>
                </a:solidFill>
              </a:rPr>
              <a:t>kb_cached</a:t>
            </a:r>
            <a:r>
              <a:rPr lang="en-US" sz="1400" b="0" dirty="0" smtClean="0">
                <a:solidFill>
                  <a:schemeClr val="tx1"/>
                </a:solidFill>
              </a:rPr>
              <a:t>). Tells you how many blocks of memory are cached in the Linux Memory Page Cache. The amount of memory used to cache data by the kernel.</a:t>
            </a:r>
          </a:p>
          <a:p>
            <a:pPr>
              <a:buFontTx/>
              <a:buChar char="-"/>
            </a:pPr>
            <a:endParaRPr lang="en-US" sz="1400" b="0" dirty="0" smtClean="0">
              <a:solidFill>
                <a:schemeClr val="tx1"/>
              </a:solidFill>
            </a:endParaRPr>
          </a:p>
          <a:p>
            <a:pPr>
              <a:buFontTx/>
              <a:buChar char="-"/>
            </a:pPr>
            <a:r>
              <a:rPr lang="en-US" sz="1400" b="0" dirty="0" smtClean="0">
                <a:solidFill>
                  <a:schemeClr val="tx1"/>
                </a:solidFill>
              </a:rPr>
              <a:t>Means we’re doing a good job of caching data so the JVM is not having to do I/Os and incurring I/O wait time (reflected in the previous slide)</a:t>
            </a:r>
          </a:p>
          <a:p>
            <a:endParaRPr lang="en-US" sz="1400" b="0" dirty="0" smtClean="0">
              <a:solidFill>
                <a:schemeClr val="tx1"/>
              </a:solidFill>
            </a:endParaRPr>
          </a:p>
          <a:p>
            <a:pPr>
              <a:buFontTx/>
              <a:buChar char="-"/>
            </a:pPr>
            <a:endParaRPr lang="en-US" sz="1400" b="0" dirty="0">
              <a:solidFill>
                <a:schemeClr val="tx1"/>
              </a:solidFill>
            </a:endParaRPr>
          </a:p>
        </p:txBody>
      </p:sp>
      <p:sp>
        <p:nvSpPr>
          <p:cNvPr id="8" name="Subtitle 5"/>
          <p:cNvSpPr txBox="1">
            <a:spLocks/>
          </p:cNvSpPr>
          <p:nvPr/>
        </p:nvSpPr>
        <p:spPr bwMode="black">
          <a:xfrm>
            <a:off x="304800" y="37147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pic>
        <p:nvPicPr>
          <p:cNvPr id="7" name="Picture 6"/>
          <p:cNvPicPr/>
          <p:nvPr/>
        </p:nvPicPr>
        <p:blipFill>
          <a:blip r:embed="rId3" cstate="print"/>
          <a:srcRect/>
          <a:stretch>
            <a:fillRect/>
          </a:stretch>
        </p:blipFill>
        <p:spPr bwMode="auto">
          <a:xfrm>
            <a:off x="304800" y="1352550"/>
            <a:ext cx="4343400" cy="2787650"/>
          </a:xfrm>
          <a:prstGeom prst="rect">
            <a:avLst/>
          </a:prstGeom>
          <a:noFill/>
          <a:ln w="9525">
            <a:noFill/>
            <a:miter lim="800000"/>
            <a:headEnd/>
            <a:tailEnd/>
          </a:ln>
        </p:spPr>
      </p:pic>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Network throughput utilization per server less than a ¼ of capacity</a:t>
            </a:r>
            <a:endParaRPr lang="en-US" dirty="0"/>
          </a:p>
        </p:txBody>
      </p:sp>
      <p:sp>
        <p:nvSpPr>
          <p:cNvPr id="5" name="Title 4"/>
          <p:cNvSpPr>
            <a:spLocks noGrp="1"/>
          </p:cNvSpPr>
          <p:nvPr>
            <p:ph type="title"/>
          </p:nvPr>
        </p:nvSpPr>
        <p:spPr/>
        <p:txBody>
          <a:bodyPr/>
          <a:lstStyle/>
          <a:p>
            <a:r>
              <a:rPr lang="en-US" dirty="0" smtClean="0"/>
              <a:t>Network Subsystem Test Chart</a:t>
            </a:r>
            <a:endParaRPr lang="en-US" dirty="0"/>
          </a:p>
        </p:txBody>
      </p:sp>
      <p:sp>
        <p:nvSpPr>
          <p:cNvPr id="6" name="Content Placeholder 5"/>
          <p:cNvSpPr>
            <a:spLocks noGrp="1"/>
          </p:cNvSpPr>
          <p:nvPr>
            <p:ph sz="quarter" idx="10"/>
          </p:nvPr>
        </p:nvSpPr>
        <p:spPr>
          <a:xfrm>
            <a:off x="5257800" y="1276351"/>
            <a:ext cx="3267456" cy="2819400"/>
          </a:xfrm>
        </p:spPr>
        <p:txBody>
          <a:bodyPr/>
          <a:lstStyle/>
          <a:p>
            <a:r>
              <a:rPr lang="en-US" sz="1400" b="0" dirty="0" smtClean="0">
                <a:solidFill>
                  <a:schemeClr val="tx1"/>
                </a:solidFill>
              </a:rPr>
              <a:t>A 1GbE NICs can drive up to 1Gb/s for Reads and 1Gb/s for Writes which is roughly 4 </a:t>
            </a:r>
            <a:r>
              <a:rPr lang="en-US" sz="1400" b="0" dirty="0" err="1" smtClean="0">
                <a:solidFill>
                  <a:schemeClr val="tx1"/>
                </a:solidFill>
              </a:rPr>
              <a:t>Gb</a:t>
            </a:r>
            <a:r>
              <a:rPr lang="en-US" sz="1400" b="0" dirty="0" smtClean="0">
                <a:solidFill>
                  <a:schemeClr val="tx1"/>
                </a:solidFill>
              </a:rPr>
              <a:t>/s or 400 MB/s total across all  bonded NICs</a:t>
            </a:r>
          </a:p>
          <a:p>
            <a:pPr>
              <a:buFontTx/>
              <a:buChar char="-"/>
            </a:pPr>
            <a:endParaRPr lang="en-US" sz="1400" b="0" dirty="0" smtClean="0">
              <a:solidFill>
                <a:schemeClr val="tx1"/>
              </a:solidFill>
            </a:endParaRPr>
          </a:p>
          <a:p>
            <a:pPr>
              <a:buFontTx/>
              <a:buChar char="-"/>
            </a:pPr>
            <a:r>
              <a:rPr lang="en-US" sz="1400" b="0" dirty="0" smtClean="0">
                <a:solidFill>
                  <a:schemeClr val="tx1"/>
                </a:solidFill>
              </a:rPr>
              <a:t>Y axis is throughput</a:t>
            </a:r>
          </a:p>
          <a:p>
            <a:pPr>
              <a:buFontTx/>
              <a:buChar char="-"/>
            </a:pPr>
            <a:r>
              <a:rPr lang="en-US" sz="1400" b="0" dirty="0" smtClean="0">
                <a:solidFill>
                  <a:schemeClr val="tx1"/>
                </a:solidFill>
              </a:rPr>
              <a:t>X axis is elapsed time</a:t>
            </a:r>
          </a:p>
          <a:p>
            <a:pPr>
              <a:buFontTx/>
              <a:buChar char="-"/>
            </a:pPr>
            <a:endParaRPr lang="en-US" sz="1400" b="0" dirty="0" smtClean="0">
              <a:solidFill>
                <a:schemeClr val="tx1"/>
              </a:solidFill>
            </a:endParaRPr>
          </a:p>
          <a:p>
            <a:r>
              <a:rPr lang="en-US" sz="1400" b="0" dirty="0" smtClean="0">
                <a:solidFill>
                  <a:schemeClr val="tx1"/>
                </a:solidFill>
              </a:rPr>
              <a:t>Rx = Received MB/sec</a:t>
            </a:r>
          </a:p>
          <a:p>
            <a:r>
              <a:rPr lang="en-US" sz="1400" b="0" dirty="0" err="1" smtClean="0">
                <a:solidFill>
                  <a:schemeClr val="tx1"/>
                </a:solidFill>
              </a:rPr>
              <a:t>Tx</a:t>
            </a:r>
            <a:r>
              <a:rPr lang="en-US" sz="1400" b="0" dirty="0" smtClean="0">
                <a:solidFill>
                  <a:schemeClr val="tx1"/>
                </a:solidFill>
              </a:rPr>
              <a:t> = Transmitted MB/sec</a:t>
            </a:r>
          </a:p>
          <a:p>
            <a:r>
              <a:rPr lang="en-US" sz="1400" b="0" dirty="0" smtClean="0">
                <a:solidFill>
                  <a:schemeClr val="tx1"/>
                </a:solidFill>
              </a:rPr>
              <a:t>Tot = Total MB/sec</a:t>
            </a:r>
            <a:endParaRPr lang="en-US" sz="1400" b="0" dirty="0">
              <a:solidFill>
                <a:schemeClr val="tx1"/>
              </a:solidFill>
            </a:endParaRPr>
          </a:p>
        </p:txBody>
      </p:sp>
      <p:sp>
        <p:nvSpPr>
          <p:cNvPr id="8" name="Subtitle 5"/>
          <p:cNvSpPr txBox="1">
            <a:spLocks/>
          </p:cNvSpPr>
          <p:nvPr/>
        </p:nvSpPr>
        <p:spPr bwMode="black">
          <a:xfrm>
            <a:off x="304800" y="37147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pic>
        <p:nvPicPr>
          <p:cNvPr id="7" name="Picture 6"/>
          <p:cNvPicPr/>
          <p:nvPr/>
        </p:nvPicPr>
        <p:blipFill>
          <a:blip r:embed="rId3" cstate="print"/>
          <a:srcRect/>
          <a:stretch>
            <a:fillRect/>
          </a:stretch>
        </p:blipFill>
        <p:spPr bwMode="auto">
          <a:xfrm>
            <a:off x="304800" y="1276350"/>
            <a:ext cx="4800600" cy="2819400"/>
          </a:xfrm>
          <a:prstGeom prst="rect">
            <a:avLst/>
          </a:prstGeom>
          <a:noFill/>
          <a:ln w="9525">
            <a:noFill/>
            <a:miter lim="800000"/>
            <a:headEnd/>
            <a:tailEnd/>
          </a:ln>
        </p:spPr>
      </p:pic>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p:txBody>
          <a:bodyPr/>
          <a:lstStyle/>
          <a:p>
            <a:r>
              <a:rPr lang="en-US" dirty="0" smtClean="0"/>
              <a:t>YCSB Workload A and C unable to Drive the CPU </a:t>
            </a:r>
            <a:endParaRPr lang="en-US" dirty="0"/>
          </a:p>
        </p:txBody>
      </p:sp>
      <p:sp>
        <p:nvSpPr>
          <p:cNvPr id="5" name="Title 4"/>
          <p:cNvSpPr>
            <a:spLocks noGrp="1"/>
          </p:cNvSpPr>
          <p:nvPr>
            <p:ph type="title"/>
          </p:nvPr>
        </p:nvSpPr>
        <p:spPr/>
        <p:txBody>
          <a:bodyPr/>
          <a:lstStyle/>
          <a:p>
            <a:r>
              <a:rPr lang="en-US" dirty="0" smtClean="0"/>
              <a:t>HBase Testing – Results still TBD</a:t>
            </a:r>
            <a:endParaRPr lang="en-US" dirty="0"/>
          </a:p>
        </p:txBody>
      </p:sp>
      <p:sp>
        <p:nvSpPr>
          <p:cNvPr id="6" name="Content Placeholder 5"/>
          <p:cNvSpPr>
            <a:spLocks noGrp="1"/>
          </p:cNvSpPr>
          <p:nvPr>
            <p:ph sz="quarter" idx="10"/>
          </p:nvPr>
        </p:nvSpPr>
        <p:spPr>
          <a:xfrm>
            <a:off x="6096000" y="1200150"/>
            <a:ext cx="2895600" cy="1143000"/>
          </a:xfrm>
        </p:spPr>
        <p:txBody>
          <a:bodyPr/>
          <a:lstStyle/>
          <a:p>
            <a:r>
              <a:rPr lang="en-US" sz="1400" dirty="0" smtClean="0">
                <a:solidFill>
                  <a:schemeClr val="tx1"/>
                </a:solidFill>
              </a:rPr>
              <a:t>2 Workloads Tested:</a:t>
            </a:r>
          </a:p>
          <a:p>
            <a:pPr>
              <a:buFontTx/>
              <a:buChar char="-"/>
            </a:pPr>
            <a:r>
              <a:rPr lang="en-US" sz="1400" b="0" dirty="0" smtClean="0">
                <a:solidFill>
                  <a:schemeClr val="tx1"/>
                </a:solidFill>
              </a:rPr>
              <a:t> YCSB workload “C” : 100% read-only requests, random access to DB, using a unique primary key value</a:t>
            </a:r>
          </a:p>
          <a:p>
            <a:endParaRPr lang="en-US" sz="200" b="0" dirty="0" smtClean="0">
              <a:solidFill>
                <a:schemeClr val="tx1"/>
              </a:solidFill>
            </a:endParaRPr>
          </a:p>
          <a:p>
            <a:pPr>
              <a:buFontTx/>
              <a:buChar char="-"/>
            </a:pPr>
            <a:r>
              <a:rPr lang="en-US" sz="1400" b="0" dirty="0" smtClean="0">
                <a:solidFill>
                  <a:schemeClr val="tx1"/>
                </a:solidFill>
              </a:rPr>
              <a:t> YCSB workload “A” : 50% read and 50% updates, random access to DB, using a unique primary key value</a:t>
            </a:r>
          </a:p>
          <a:p>
            <a:pPr>
              <a:buFontTx/>
              <a:buChar char="-"/>
            </a:pPr>
            <a:endParaRPr lang="en-US" sz="300" b="0" dirty="0" smtClean="0">
              <a:solidFill>
                <a:schemeClr val="tx1"/>
              </a:solidFill>
            </a:endParaRPr>
          </a:p>
          <a:p>
            <a:pPr>
              <a:buFontTx/>
              <a:buChar char="-"/>
            </a:pPr>
            <a:r>
              <a:rPr lang="en-US" sz="1400" b="0" dirty="0" smtClean="0">
                <a:solidFill>
                  <a:schemeClr val="tx1"/>
                </a:solidFill>
              </a:rPr>
              <a:t>When data is cached in HBase cache, performance is really good and we can occupy the CPU. Ops throughput (and hence CPU Utilization) dwindles when data exceeds HBase cache but is available in Linux cache. Resolution </a:t>
            </a:r>
            <a:r>
              <a:rPr lang="en-US" sz="1400" b="0" dirty="0" smtClean="0">
                <a:solidFill>
                  <a:schemeClr val="tx1"/>
                </a:solidFill>
              </a:rPr>
              <a:t>TBD – Related JIRA HDFS-2246</a:t>
            </a:r>
            <a:endParaRPr lang="en-US" sz="1400" b="0" dirty="0" smtClean="0">
              <a:solidFill>
                <a:schemeClr val="tx1"/>
              </a:solidFill>
            </a:endParaRPr>
          </a:p>
        </p:txBody>
      </p:sp>
      <p:sp>
        <p:nvSpPr>
          <p:cNvPr id="8" name="Subtitle 5"/>
          <p:cNvSpPr txBox="1">
            <a:spLocks/>
          </p:cNvSpPr>
          <p:nvPr/>
        </p:nvSpPr>
        <p:spPr bwMode="black">
          <a:xfrm>
            <a:off x="304800" y="37147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graphicFrame>
        <p:nvGraphicFramePr>
          <p:cNvPr id="9" name="Chart 8"/>
          <p:cNvGraphicFramePr/>
          <p:nvPr/>
        </p:nvGraphicFramePr>
        <p:xfrm>
          <a:off x="76200" y="1200150"/>
          <a:ext cx="2971800" cy="1790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76201" y="3181350"/>
          <a:ext cx="3200400" cy="1730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3124200" y="1200150"/>
          <a:ext cx="2819400" cy="1752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p:nvPr/>
        </p:nvGraphicFramePr>
        <p:xfrm>
          <a:off x="3352800" y="3181350"/>
          <a:ext cx="2743200" cy="1600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Tuning from your Server Configuration baseline</a:t>
            </a:r>
            <a:endParaRPr lang="en-US" dirty="0"/>
          </a:p>
        </p:txBody>
      </p:sp>
      <p:sp>
        <p:nvSpPr>
          <p:cNvPr id="4" name="Content Placeholder 3"/>
          <p:cNvSpPr>
            <a:spLocks noGrp="1"/>
          </p:cNvSpPr>
          <p:nvPr>
            <p:ph sz="quarter" idx="10"/>
          </p:nvPr>
        </p:nvSpPr>
        <p:spPr>
          <a:xfrm>
            <a:off x="329184" y="914401"/>
            <a:ext cx="8119872" cy="514349"/>
          </a:xfrm>
        </p:spPr>
        <p:txBody>
          <a:bodyPr/>
          <a:lstStyle/>
          <a:p>
            <a:pPr>
              <a:buFontTx/>
              <a:buChar char="-"/>
            </a:pPr>
            <a:r>
              <a:rPr lang="en-US" dirty="0" smtClean="0"/>
              <a:t>We’ve established now that the Server Configuration we used works pretty well. But what if you want to Tune it? i.e. sacrifice some performance for cost or to remove an I/O, Network or Memory limitation?</a:t>
            </a:r>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smtClean="0"/>
          </a:p>
        </p:txBody>
      </p:sp>
      <p:grpSp>
        <p:nvGrpSpPr>
          <p:cNvPr id="5" name="Group 35"/>
          <p:cNvGrpSpPr/>
          <p:nvPr/>
        </p:nvGrpSpPr>
        <p:grpSpPr>
          <a:xfrm>
            <a:off x="1926457" y="1657350"/>
            <a:ext cx="5160143" cy="2384148"/>
            <a:chOff x="4436639" y="2038350"/>
            <a:chExt cx="4097630" cy="1702360"/>
          </a:xfrm>
        </p:grpSpPr>
        <p:grpSp>
          <p:nvGrpSpPr>
            <p:cNvPr id="6" name="Group 22"/>
            <p:cNvGrpSpPr>
              <a:grpSpLocks noChangeAspect="1"/>
            </p:cNvGrpSpPr>
            <p:nvPr/>
          </p:nvGrpSpPr>
          <p:grpSpPr>
            <a:xfrm>
              <a:off x="4436639" y="2190750"/>
              <a:ext cx="4097630" cy="1549960"/>
              <a:chOff x="6512168" y="3789070"/>
              <a:chExt cx="12249115" cy="5176734"/>
            </a:xfrm>
          </p:grpSpPr>
          <p:sp>
            <p:nvSpPr>
              <p:cNvPr id="8" name="Freeform 4"/>
              <p:cNvSpPr>
                <a:spLocks/>
              </p:cNvSpPr>
              <p:nvPr/>
            </p:nvSpPr>
            <p:spPr bwMode="auto">
              <a:xfrm rot="17633961">
                <a:off x="15474191" y="4898646"/>
                <a:ext cx="1306767" cy="5267417"/>
              </a:xfrm>
              <a:custGeom>
                <a:avLst/>
                <a:gdLst/>
                <a:ahLst/>
                <a:cxnLst>
                  <a:cxn ang="0">
                    <a:pos x="0" y="0"/>
                  </a:cxn>
                  <a:cxn ang="0">
                    <a:pos x="16866" y="1339"/>
                  </a:cxn>
                  <a:cxn ang="0">
                    <a:pos x="21600" y="21600"/>
                  </a:cxn>
                  <a:cxn ang="0">
                    <a:pos x="3439" y="13590"/>
                  </a:cxn>
                  <a:cxn ang="0">
                    <a:pos x="0" y="0"/>
                  </a:cxn>
                  <a:cxn ang="0">
                    <a:pos x="0" y="0"/>
                  </a:cxn>
                </a:cxnLst>
                <a:rect l="0" t="0" r="r" b="b"/>
                <a:pathLst>
                  <a:path w="21600" h="21600">
                    <a:moveTo>
                      <a:pt x="0" y="0"/>
                    </a:moveTo>
                    <a:lnTo>
                      <a:pt x="16866" y="1339"/>
                    </a:lnTo>
                    <a:lnTo>
                      <a:pt x="21600" y="21600"/>
                    </a:lnTo>
                    <a:cubicBezTo>
                      <a:pt x="21600" y="21600"/>
                      <a:pt x="4803" y="16619"/>
                      <a:pt x="3439" y="13590"/>
                    </a:cubicBezTo>
                    <a:cubicBezTo>
                      <a:pt x="1542" y="9375"/>
                      <a:pt x="0" y="0"/>
                      <a:pt x="0" y="0"/>
                    </a:cubicBezTo>
                    <a:close/>
                    <a:moveTo>
                      <a:pt x="0" y="0"/>
                    </a:moveTo>
                  </a:path>
                </a:pathLst>
              </a:custGeom>
              <a:gradFill rotWithShape="0">
                <a:gsLst>
                  <a:gs pos="0">
                    <a:srgbClr val="000000">
                      <a:alpha val="43999"/>
                    </a:srgbClr>
                  </a:gs>
                  <a:gs pos="100000">
                    <a:srgbClr val="FFFFFF">
                      <a:alpha val="43999"/>
                    </a:srgbClr>
                  </a:gs>
                </a:gsLst>
                <a:lin ang="138000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sp>
            <p:nvSpPr>
              <p:cNvPr id="9" name="Freeform 5"/>
              <p:cNvSpPr>
                <a:spLocks/>
              </p:cNvSpPr>
              <p:nvPr/>
            </p:nvSpPr>
            <p:spPr bwMode="auto">
              <a:xfrm rot="16200000">
                <a:off x="15044907" y="3673206"/>
                <a:ext cx="1273539" cy="3942243"/>
              </a:xfrm>
              <a:custGeom>
                <a:avLst/>
                <a:gdLst/>
                <a:ahLst/>
                <a:cxnLst>
                  <a:cxn ang="0">
                    <a:pos x="0" y="0"/>
                  </a:cxn>
                  <a:cxn ang="0">
                    <a:pos x="19370" y="0"/>
                  </a:cxn>
                  <a:cxn ang="0">
                    <a:pos x="21600" y="13213"/>
                  </a:cxn>
                  <a:cxn ang="0">
                    <a:pos x="18043" y="20834"/>
                  </a:cxn>
                  <a:cxn ang="0">
                    <a:pos x="0" y="0"/>
                  </a:cxn>
                  <a:cxn ang="0">
                    <a:pos x="0" y="0"/>
                  </a:cxn>
                </a:cxnLst>
                <a:rect l="0" t="0" r="r" b="b"/>
                <a:pathLst>
                  <a:path w="21600" h="20883">
                    <a:moveTo>
                      <a:pt x="0" y="0"/>
                    </a:moveTo>
                    <a:lnTo>
                      <a:pt x="19370" y="0"/>
                    </a:lnTo>
                    <a:lnTo>
                      <a:pt x="21600" y="13213"/>
                    </a:lnTo>
                    <a:cubicBezTo>
                      <a:pt x="21600" y="13213"/>
                      <a:pt x="19921" y="21600"/>
                      <a:pt x="18043" y="20834"/>
                    </a:cubicBezTo>
                    <a:cubicBezTo>
                      <a:pt x="11866" y="18312"/>
                      <a:pt x="0" y="0"/>
                      <a:pt x="0" y="0"/>
                    </a:cubicBezTo>
                    <a:close/>
                    <a:moveTo>
                      <a:pt x="0" y="0"/>
                    </a:moveTo>
                  </a:path>
                </a:pathLst>
              </a:custGeom>
              <a:gradFill rotWithShape="0">
                <a:gsLst>
                  <a:gs pos="0">
                    <a:srgbClr val="000000">
                      <a:alpha val="43999"/>
                    </a:srgbClr>
                  </a:gs>
                  <a:gs pos="100000">
                    <a:srgbClr val="FFFFFF">
                      <a:alpha val="43999"/>
                    </a:srgbClr>
                  </a:gs>
                </a:gsLst>
                <a:lin ang="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sp>
            <p:nvSpPr>
              <p:cNvPr id="10" name="Freeform 3"/>
              <p:cNvSpPr>
                <a:spLocks/>
              </p:cNvSpPr>
              <p:nvPr/>
            </p:nvSpPr>
            <p:spPr bwMode="auto">
              <a:xfrm rot="3823365" flipH="1">
                <a:off x="9180266" y="4453645"/>
                <a:ext cx="1417505" cy="5569032"/>
              </a:xfrm>
              <a:custGeom>
                <a:avLst/>
                <a:gdLst/>
                <a:ahLst/>
                <a:cxnLst>
                  <a:cxn ang="0">
                    <a:pos x="0" y="0"/>
                  </a:cxn>
                  <a:cxn ang="0">
                    <a:pos x="15475" y="1355"/>
                  </a:cxn>
                  <a:cxn ang="0">
                    <a:pos x="21482" y="21600"/>
                  </a:cxn>
                  <a:cxn ang="0">
                    <a:pos x="4762" y="14365"/>
                  </a:cxn>
                  <a:cxn ang="0">
                    <a:pos x="0" y="0"/>
                  </a:cxn>
                  <a:cxn ang="0">
                    <a:pos x="0" y="0"/>
                  </a:cxn>
                </a:cxnLst>
                <a:rect l="0" t="0" r="r" b="b"/>
                <a:pathLst>
                  <a:path w="21482" h="21600">
                    <a:moveTo>
                      <a:pt x="0" y="0"/>
                    </a:moveTo>
                    <a:lnTo>
                      <a:pt x="15475" y="1355"/>
                    </a:lnTo>
                    <a:lnTo>
                      <a:pt x="21482" y="21600"/>
                    </a:lnTo>
                    <a:cubicBezTo>
                      <a:pt x="21482" y="21600"/>
                      <a:pt x="10085" y="18824"/>
                      <a:pt x="4762" y="14365"/>
                    </a:cubicBezTo>
                    <a:cubicBezTo>
                      <a:pt x="-118" y="10278"/>
                      <a:pt x="0" y="0"/>
                      <a:pt x="0" y="0"/>
                    </a:cubicBezTo>
                    <a:close/>
                    <a:moveTo>
                      <a:pt x="0" y="0"/>
                    </a:moveTo>
                  </a:path>
                </a:pathLst>
              </a:custGeom>
              <a:gradFill rotWithShape="0">
                <a:gsLst>
                  <a:gs pos="0">
                    <a:srgbClr val="FFFFFF">
                      <a:alpha val="43999"/>
                    </a:srgbClr>
                  </a:gs>
                  <a:gs pos="100000">
                    <a:srgbClr val="000000">
                      <a:alpha val="43999"/>
                    </a:srgbClr>
                  </a:gs>
                </a:gsLst>
                <a:lin ang="1998000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grpSp>
            <p:nvGrpSpPr>
              <p:cNvPr id="11" name="Group 36"/>
              <p:cNvGrpSpPr/>
              <p:nvPr/>
            </p:nvGrpSpPr>
            <p:grpSpPr>
              <a:xfrm>
                <a:off x="16571639" y="6804957"/>
                <a:ext cx="2189403" cy="2160847"/>
                <a:chOff x="5732372" y="2786967"/>
                <a:chExt cx="1128774" cy="1076693"/>
              </a:xfrm>
            </p:grpSpPr>
            <p:sp>
              <p:nvSpPr>
                <p:cNvPr id="25" name="Oval 24"/>
                <p:cNvSpPr/>
                <p:nvPr/>
              </p:nvSpPr>
              <p:spPr bwMode="auto">
                <a:xfrm>
                  <a:off x="5732372" y="3195871"/>
                  <a:ext cx="1126451" cy="360799"/>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sp>
              <p:nvSpPr>
                <p:cNvPr id="26" name="TextBox 23"/>
                <p:cNvSpPr txBox="1">
                  <a:spLocks noChangeArrowheads="1"/>
                </p:cNvSpPr>
                <p:nvPr/>
              </p:nvSpPr>
              <p:spPr bwMode="auto">
                <a:xfrm>
                  <a:off x="5737096" y="3635829"/>
                  <a:ext cx="1117007" cy="227831"/>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a:solidFill>
                        <a:prstClr val="black"/>
                      </a:solidFill>
                    </a:rPr>
                    <a:t>Network</a:t>
                  </a:r>
                </a:p>
              </p:txBody>
            </p:sp>
            <p:pic>
              <p:nvPicPr>
                <p:cNvPr id="27" name="Picture 26" descr="network2.png"/>
                <p:cNvPicPr>
                  <a:picLocks noChangeAspect="1"/>
                </p:cNvPicPr>
                <p:nvPr/>
              </p:nvPicPr>
              <p:blipFill>
                <a:blip r:embed="rId3" cstate="email"/>
                <a:stretch>
                  <a:fillRect/>
                </a:stretch>
              </p:blipFill>
              <p:spPr bwMode="auto">
                <a:xfrm>
                  <a:off x="5780185" y="2786967"/>
                  <a:ext cx="1080961" cy="814673"/>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12" name="Group 32"/>
              <p:cNvGrpSpPr>
                <a:grpSpLocks/>
              </p:cNvGrpSpPr>
              <p:nvPr/>
            </p:nvGrpSpPr>
            <p:grpSpPr bwMode="auto">
              <a:xfrm>
                <a:off x="6538658" y="6565579"/>
                <a:ext cx="2958466" cy="2233569"/>
                <a:chOff x="1032784" y="3349167"/>
                <a:chExt cx="2235913" cy="1690460"/>
              </a:xfrm>
            </p:grpSpPr>
            <p:sp>
              <p:nvSpPr>
                <p:cNvPr id="22" name="Oval 21"/>
                <p:cNvSpPr/>
                <p:nvPr/>
              </p:nvSpPr>
              <p:spPr bwMode="auto">
                <a:xfrm>
                  <a:off x="1376363" y="4097344"/>
                  <a:ext cx="1651276" cy="546439"/>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sp>
              <p:nvSpPr>
                <p:cNvPr id="23" name="TextBox 23"/>
                <p:cNvSpPr txBox="1">
                  <a:spLocks noChangeArrowheads="1"/>
                </p:cNvSpPr>
                <p:nvPr/>
              </p:nvSpPr>
              <p:spPr bwMode="auto">
                <a:xfrm>
                  <a:off x="1032784" y="4709097"/>
                  <a:ext cx="2235913" cy="330530"/>
                </a:xfrm>
                <a:prstGeom prst="rect">
                  <a:avLst/>
                </a:prstGeom>
                <a:noFill/>
                <a:ln w="9525">
                  <a:noFill/>
                  <a:miter lim="800000"/>
                  <a:headEnd/>
                  <a:tailEnd/>
                </a:ln>
              </p:spPr>
              <p:txBody>
                <a:bodyPr wrap="none" lIns="0" tIns="0" rIns="0" bIns="0">
                  <a:spAutoFit/>
                </a:bodyPr>
                <a:lstStyle>
                  <a:defPPr>
                    <a:defRPr lang="en-US"/>
                  </a:defPPr>
                  <a:lvl1pPr algn="ctr" fontAlgn="base">
                    <a:lnSpc>
                      <a:spcPts val="1400"/>
                    </a:lnSpc>
                    <a:spcBef>
                      <a:spcPct val="0"/>
                    </a:spcBef>
                    <a:spcAft>
                      <a:spcPct val="0"/>
                    </a:spcAft>
                    <a:defRPr sz="1000" cap="all">
                      <a:solidFill>
                        <a:schemeClr val="bg1"/>
                      </a:solidFill>
                      <a:latin typeface="Futura Bk" pitchFamily="34" charset="0"/>
                    </a:defRPr>
                  </a:lvl1pPr>
                </a:lstStyle>
                <a:p>
                  <a:pPr defTabSz="2432387">
                    <a:lnSpc>
                      <a:spcPct val="85000"/>
                    </a:lnSpc>
                  </a:pPr>
                  <a:r>
                    <a:rPr lang="en-US" sz="1400" b="1" dirty="0" smtClean="0">
                      <a:solidFill>
                        <a:prstClr val="black"/>
                      </a:solidFill>
                    </a:rPr>
                    <a:t>Data CENTER</a:t>
                  </a:r>
                  <a:endParaRPr lang="en-US" sz="1400" b="1" dirty="0">
                    <a:solidFill>
                      <a:prstClr val="black"/>
                    </a:solidFill>
                  </a:endParaRPr>
                </a:p>
              </p:txBody>
            </p:sp>
            <p:pic>
              <p:nvPicPr>
                <p:cNvPr id="24" name="Picture 23" descr="power.png"/>
                <p:cNvPicPr>
                  <a:picLocks noChangeAspect="1"/>
                </p:cNvPicPr>
                <p:nvPr/>
              </p:nvPicPr>
              <p:blipFill>
                <a:blip r:embed="rId4" cstate="email"/>
                <a:srcRect/>
                <a:stretch>
                  <a:fillRect/>
                </a:stretch>
              </p:blipFill>
              <p:spPr bwMode="auto">
                <a:xfrm>
                  <a:off x="1578009" y="3349167"/>
                  <a:ext cx="1228930" cy="1332739"/>
                </a:xfrm>
                <a:prstGeom prst="rect">
                  <a:avLst/>
                </a:prstGeom>
                <a:noFill/>
                <a:ln w="9525">
                  <a:noFill/>
                  <a:miter lim="800000"/>
                  <a:headEnd/>
                  <a:tailEnd/>
                </a:ln>
                <a:effectLst>
                  <a:outerShdw blurRad="50800" dist="26940" dir="5400000" algn="tl" rotWithShape="0">
                    <a:srgbClr val="0D0D0D">
                      <a:alpha val="42999"/>
                    </a:srgbClr>
                  </a:outerShdw>
                </a:effectLst>
              </p:spPr>
            </p:pic>
          </p:grpSp>
          <p:sp>
            <p:nvSpPr>
              <p:cNvPr id="13" name="Freeform 2"/>
              <p:cNvSpPr>
                <a:spLocks/>
              </p:cNvSpPr>
              <p:nvPr/>
            </p:nvSpPr>
            <p:spPr bwMode="auto">
              <a:xfrm rot="5400000" flipH="1">
                <a:off x="9435976" y="3597394"/>
                <a:ext cx="1273539" cy="4093868"/>
              </a:xfrm>
              <a:custGeom>
                <a:avLst/>
                <a:gdLst/>
                <a:ahLst/>
                <a:cxnLst>
                  <a:cxn ang="0">
                    <a:pos x="0" y="0"/>
                  </a:cxn>
                  <a:cxn ang="0">
                    <a:pos x="19370" y="0"/>
                  </a:cxn>
                  <a:cxn ang="0">
                    <a:pos x="21600" y="13213"/>
                  </a:cxn>
                  <a:cxn ang="0">
                    <a:pos x="18043" y="20834"/>
                  </a:cxn>
                  <a:cxn ang="0">
                    <a:pos x="0" y="0"/>
                  </a:cxn>
                  <a:cxn ang="0">
                    <a:pos x="0" y="0"/>
                  </a:cxn>
                </a:cxnLst>
                <a:rect l="0" t="0" r="r" b="b"/>
                <a:pathLst>
                  <a:path w="21600" h="20883">
                    <a:moveTo>
                      <a:pt x="0" y="0"/>
                    </a:moveTo>
                    <a:lnTo>
                      <a:pt x="19370" y="0"/>
                    </a:lnTo>
                    <a:lnTo>
                      <a:pt x="21600" y="13213"/>
                    </a:lnTo>
                    <a:cubicBezTo>
                      <a:pt x="21600" y="13213"/>
                      <a:pt x="19921" y="21600"/>
                      <a:pt x="18043" y="20834"/>
                    </a:cubicBezTo>
                    <a:cubicBezTo>
                      <a:pt x="11866" y="18312"/>
                      <a:pt x="0" y="0"/>
                      <a:pt x="0" y="0"/>
                    </a:cubicBezTo>
                    <a:close/>
                    <a:moveTo>
                      <a:pt x="0" y="0"/>
                    </a:moveTo>
                  </a:path>
                </a:pathLst>
              </a:custGeom>
              <a:gradFill rotWithShape="0">
                <a:gsLst>
                  <a:gs pos="0">
                    <a:srgbClr val="FFFFFF">
                      <a:alpha val="43999"/>
                    </a:srgbClr>
                  </a:gs>
                  <a:gs pos="100000">
                    <a:srgbClr val="000000">
                      <a:alpha val="43999"/>
                    </a:srgbClr>
                  </a:gs>
                </a:gsLst>
                <a:lin ang="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grpSp>
            <p:nvGrpSpPr>
              <p:cNvPr id="14" name="Group 49"/>
              <p:cNvGrpSpPr>
                <a:grpSpLocks/>
              </p:cNvGrpSpPr>
              <p:nvPr/>
            </p:nvGrpSpPr>
            <p:grpSpPr bwMode="auto">
              <a:xfrm>
                <a:off x="16573894" y="3789070"/>
                <a:ext cx="2184902" cy="2079293"/>
                <a:chOff x="5398754" y="1398588"/>
                <a:chExt cx="1651334" cy="1571995"/>
              </a:xfrm>
            </p:grpSpPr>
            <p:sp>
              <p:nvSpPr>
                <p:cNvPr id="19" name="TextBox 23"/>
                <p:cNvSpPr txBox="1">
                  <a:spLocks noChangeArrowheads="1"/>
                </p:cNvSpPr>
                <p:nvPr/>
              </p:nvSpPr>
              <p:spPr bwMode="auto">
                <a:xfrm>
                  <a:off x="5487699" y="2667924"/>
                  <a:ext cx="1473458" cy="302659"/>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smtClean="0">
                      <a:solidFill>
                        <a:prstClr val="black"/>
                      </a:solidFill>
                    </a:rPr>
                    <a:t>COMPUTE</a:t>
                  </a:r>
                  <a:endParaRPr lang="en-US" sz="1400" b="1" dirty="0">
                    <a:solidFill>
                      <a:prstClr val="black"/>
                    </a:solidFill>
                  </a:endParaRPr>
                </a:p>
              </p:txBody>
            </p:sp>
            <p:sp>
              <p:nvSpPr>
                <p:cNvPr id="20" name="Oval 19"/>
                <p:cNvSpPr/>
                <p:nvPr/>
              </p:nvSpPr>
              <p:spPr bwMode="auto">
                <a:xfrm>
                  <a:off x="5398754" y="2019011"/>
                  <a:ext cx="1651334" cy="549020"/>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pic>
              <p:nvPicPr>
                <p:cNvPr id="21" name="Picture 20" descr="Sprawl_server_3a.png"/>
                <p:cNvPicPr>
                  <a:picLocks noChangeAspect="1"/>
                </p:cNvPicPr>
                <p:nvPr/>
              </p:nvPicPr>
              <p:blipFill>
                <a:blip r:embed="rId5" cstate="email"/>
                <a:srcRect/>
                <a:stretch>
                  <a:fillRect/>
                </a:stretch>
              </p:blipFill>
              <p:spPr bwMode="auto">
                <a:xfrm>
                  <a:off x="5701234" y="1398588"/>
                  <a:ext cx="1046375" cy="1145643"/>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15" name="Group 40"/>
              <p:cNvGrpSpPr>
                <a:grpSpLocks/>
              </p:cNvGrpSpPr>
              <p:nvPr/>
            </p:nvGrpSpPr>
            <p:grpSpPr bwMode="auto">
              <a:xfrm>
                <a:off x="6512168" y="4047656"/>
                <a:ext cx="3138707" cy="1823886"/>
                <a:chOff x="1102" y="1009"/>
                <a:chExt cx="1494" cy="869"/>
              </a:xfrm>
            </p:grpSpPr>
            <p:sp>
              <p:nvSpPr>
                <p:cNvPr id="16" name="Oval 15"/>
                <p:cNvSpPr/>
                <p:nvPr/>
              </p:nvSpPr>
              <p:spPr bwMode="auto">
                <a:xfrm>
                  <a:off x="1331" y="1265"/>
                  <a:ext cx="1040" cy="346"/>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sp>
              <p:nvSpPr>
                <p:cNvPr id="17" name="TextBox 23"/>
                <p:cNvSpPr txBox="1">
                  <a:spLocks noChangeArrowheads="1"/>
                </p:cNvSpPr>
                <p:nvPr/>
              </p:nvSpPr>
              <p:spPr bwMode="auto">
                <a:xfrm>
                  <a:off x="1102" y="1687"/>
                  <a:ext cx="1494" cy="191"/>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smtClean="0">
                      <a:solidFill>
                        <a:prstClr val="black"/>
                      </a:solidFill>
                    </a:rPr>
                    <a:t>I/O Subsystem</a:t>
                  </a:r>
                  <a:endParaRPr lang="en-US" sz="1400" b="1" dirty="0">
                    <a:solidFill>
                      <a:prstClr val="black"/>
                    </a:solidFill>
                  </a:endParaRPr>
                </a:p>
              </p:txBody>
            </p:sp>
            <p:pic>
              <p:nvPicPr>
                <p:cNvPr id="18" name="Picture 17" descr="storage.png"/>
                <p:cNvPicPr>
                  <a:picLocks noChangeAspect="1"/>
                </p:cNvPicPr>
                <p:nvPr/>
              </p:nvPicPr>
              <p:blipFill>
                <a:blip r:embed="rId6" cstate="email"/>
                <a:srcRect/>
                <a:stretch>
                  <a:fillRect/>
                </a:stretch>
              </p:blipFill>
              <p:spPr bwMode="auto">
                <a:xfrm>
                  <a:off x="1577" y="1009"/>
                  <a:ext cx="548" cy="527"/>
                </a:xfrm>
                <a:prstGeom prst="rect">
                  <a:avLst/>
                </a:prstGeom>
                <a:noFill/>
                <a:ln w="9525">
                  <a:noFill/>
                  <a:miter lim="800000"/>
                  <a:headEnd/>
                  <a:tailEnd/>
                </a:ln>
                <a:effectLst>
                  <a:outerShdw dist="25400" dir="5400000" algn="tl" rotWithShape="0">
                    <a:srgbClr val="0D0D0D">
                      <a:alpha val="42999"/>
                    </a:srgbClr>
                  </a:outerShdw>
                </a:effectLst>
              </p:spPr>
            </p:pic>
          </p:grpSp>
        </p:grpSp>
        <p:pic>
          <p:nvPicPr>
            <p:cNvPr id="7" name="Picture 6"/>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5867400" y="2038350"/>
              <a:ext cx="1655268" cy="1241451"/>
            </a:xfrm>
            <a:prstGeom prst="rect">
              <a:avLst/>
            </a:prstGeom>
          </p:spPr>
        </p:pic>
      </p:grpSp>
      <p:sp>
        <p:nvSpPr>
          <p:cNvPr id="28" name="Rectangle 27"/>
          <p:cNvSpPr/>
          <p:nvPr/>
        </p:nvSpPr>
        <p:spPr>
          <a:xfrm>
            <a:off x="7315200" y="1657350"/>
            <a:ext cx="2667000" cy="938719"/>
          </a:xfrm>
          <a:prstGeom prst="rect">
            <a:avLst/>
          </a:prstGeom>
        </p:spPr>
        <p:txBody>
          <a:bodyPr wrap="square">
            <a:spAutoFit/>
          </a:bodyPr>
          <a:lstStyle/>
          <a:p>
            <a:pPr>
              <a:buFontTx/>
              <a:buChar char="-"/>
            </a:pPr>
            <a:r>
              <a:rPr lang="en-US" sz="1100" dirty="0" smtClean="0"/>
              <a:t>Type (Socket R 130 W vs. </a:t>
            </a:r>
          </a:p>
          <a:p>
            <a:r>
              <a:rPr lang="en-US" sz="1100" dirty="0" smtClean="0"/>
              <a:t>  Socket B 95 W)</a:t>
            </a:r>
          </a:p>
          <a:p>
            <a:pPr>
              <a:buFontTx/>
              <a:buChar char="-"/>
            </a:pPr>
            <a:r>
              <a:rPr lang="en-US" sz="1100" dirty="0" smtClean="0"/>
              <a:t>Amount </a:t>
            </a:r>
            <a:r>
              <a:rPr lang="en-US" sz="1100" dirty="0" smtClean="0"/>
              <a:t>of Cores</a:t>
            </a:r>
          </a:p>
          <a:p>
            <a:pPr>
              <a:buFontTx/>
              <a:buChar char="-"/>
            </a:pPr>
            <a:r>
              <a:rPr lang="en-US" sz="1100" dirty="0" smtClean="0"/>
              <a:t>Amount of Memory Channels</a:t>
            </a:r>
          </a:p>
          <a:p>
            <a:pPr>
              <a:buFontTx/>
              <a:buChar char="-"/>
            </a:pPr>
            <a:r>
              <a:rPr lang="en-US" sz="1100" dirty="0" smtClean="0"/>
              <a:t> 4GB vs. 8GB DIMMS</a:t>
            </a:r>
            <a:endParaRPr lang="en-US" sz="1100" dirty="0"/>
          </a:p>
        </p:txBody>
      </p:sp>
      <p:sp>
        <p:nvSpPr>
          <p:cNvPr id="29" name="Rectangle 28"/>
          <p:cNvSpPr/>
          <p:nvPr/>
        </p:nvSpPr>
        <p:spPr>
          <a:xfrm>
            <a:off x="228600" y="1733550"/>
            <a:ext cx="1447800" cy="830997"/>
          </a:xfrm>
          <a:prstGeom prst="rect">
            <a:avLst/>
          </a:prstGeom>
        </p:spPr>
        <p:txBody>
          <a:bodyPr wrap="square">
            <a:spAutoFit/>
          </a:bodyPr>
          <a:lstStyle/>
          <a:p>
            <a:pPr>
              <a:buFontTx/>
              <a:buChar char="-"/>
            </a:pPr>
            <a:r>
              <a:rPr lang="en-US" sz="1200" dirty="0" smtClean="0"/>
              <a:t>Types of Disks / Controllers</a:t>
            </a:r>
          </a:p>
          <a:p>
            <a:pPr>
              <a:buFontTx/>
              <a:buChar char="-"/>
            </a:pPr>
            <a:r>
              <a:rPr lang="en-US" sz="1200" dirty="0" smtClean="0"/>
              <a:t>Number of Disks / Controllers</a:t>
            </a:r>
          </a:p>
        </p:txBody>
      </p:sp>
      <p:sp>
        <p:nvSpPr>
          <p:cNvPr id="30" name="Rectangle 29"/>
          <p:cNvSpPr/>
          <p:nvPr/>
        </p:nvSpPr>
        <p:spPr>
          <a:xfrm>
            <a:off x="7239000" y="3486150"/>
            <a:ext cx="1752600" cy="769441"/>
          </a:xfrm>
          <a:prstGeom prst="rect">
            <a:avLst/>
          </a:prstGeom>
        </p:spPr>
        <p:txBody>
          <a:bodyPr wrap="square">
            <a:spAutoFit/>
          </a:bodyPr>
          <a:lstStyle/>
          <a:p>
            <a:pPr>
              <a:buFontTx/>
              <a:buChar char="-"/>
            </a:pPr>
            <a:r>
              <a:rPr lang="en-US" sz="1100" dirty="0" smtClean="0"/>
              <a:t> Type of Network</a:t>
            </a:r>
          </a:p>
          <a:p>
            <a:pPr>
              <a:buFontTx/>
              <a:buChar char="-"/>
            </a:pPr>
            <a:r>
              <a:rPr lang="en-US" sz="1100" dirty="0" smtClean="0"/>
              <a:t> Amount of Server of NICs</a:t>
            </a:r>
          </a:p>
          <a:p>
            <a:pPr>
              <a:buFontTx/>
              <a:buChar char="-"/>
            </a:pPr>
            <a:r>
              <a:rPr lang="en-US" sz="1100" dirty="0" smtClean="0"/>
              <a:t> Switch Port Availability</a:t>
            </a:r>
          </a:p>
          <a:p>
            <a:pPr>
              <a:buFontTx/>
              <a:buChar char="-"/>
            </a:pPr>
            <a:r>
              <a:rPr lang="en-US" sz="1100" dirty="0" smtClean="0"/>
              <a:t> Deep Buffering</a:t>
            </a:r>
          </a:p>
        </p:txBody>
      </p:sp>
      <p:sp>
        <p:nvSpPr>
          <p:cNvPr id="31" name="Rectangle 30"/>
          <p:cNvSpPr/>
          <p:nvPr/>
        </p:nvSpPr>
        <p:spPr>
          <a:xfrm>
            <a:off x="228600" y="3028950"/>
            <a:ext cx="1524000" cy="830997"/>
          </a:xfrm>
          <a:prstGeom prst="rect">
            <a:avLst/>
          </a:prstGeom>
        </p:spPr>
        <p:txBody>
          <a:bodyPr wrap="square">
            <a:spAutoFit/>
          </a:bodyPr>
          <a:lstStyle/>
          <a:p>
            <a:pPr>
              <a:buFontTx/>
              <a:buChar char="-"/>
            </a:pPr>
            <a:r>
              <a:rPr lang="en-US" sz="1200" dirty="0" smtClean="0"/>
              <a:t>Floor Space (Rack Density)</a:t>
            </a:r>
          </a:p>
          <a:p>
            <a:pPr>
              <a:buFontTx/>
              <a:buChar char="-"/>
            </a:pPr>
            <a:r>
              <a:rPr lang="en-US" sz="1200" dirty="0" smtClean="0"/>
              <a:t> Power and Cooling Constraints</a:t>
            </a:r>
          </a:p>
        </p:txBody>
      </p:sp>
      <p:sp>
        <p:nvSpPr>
          <p:cNvPr id="46082" name="AutoShape 2" descr="http://farm4.staticflickr.com/3055/2765541278_a18fe5606a_b.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Hadoop Master and Slave Configurations</a:t>
            </a:r>
            <a:endParaRPr lang="en-US" dirty="0"/>
          </a:p>
        </p:txBody>
      </p:sp>
      <p:sp>
        <p:nvSpPr>
          <p:cNvPr id="5" name="Content Placeholder 4"/>
          <p:cNvSpPr>
            <a:spLocks noGrp="1"/>
          </p:cNvSpPr>
          <p:nvPr>
            <p:ph sz="quarter" idx="10"/>
          </p:nvPr>
        </p:nvSpPr>
        <p:spPr>
          <a:xfrm>
            <a:off x="329184" y="1047749"/>
            <a:ext cx="3938016" cy="3369947"/>
          </a:xfrm>
        </p:spPr>
        <p:txBody>
          <a:bodyPr/>
          <a:lstStyle/>
          <a:p>
            <a:pPr>
              <a:buNone/>
            </a:pPr>
            <a:r>
              <a:rPr lang="en-US" b="1" dirty="0" smtClean="0"/>
              <a:t>NameNode and JobTracker Configurations</a:t>
            </a:r>
          </a:p>
          <a:p>
            <a:pPr>
              <a:buNone/>
            </a:pPr>
            <a:r>
              <a:rPr lang="en-US" dirty="0" smtClean="0"/>
              <a:t>-   1u, 64GB of RAM, 2 x 2.9 GHz 6 Core Intel Socket R Processors, 4 Small Form Factor Disks, RAID Configuration, 1 Disk Controller</a:t>
            </a:r>
          </a:p>
          <a:p>
            <a:pPr>
              <a:buNone/>
            </a:pPr>
            <a:endParaRPr lang="en-US" dirty="0" smtClean="0"/>
          </a:p>
          <a:p>
            <a:pPr>
              <a:buNone/>
            </a:pPr>
            <a:r>
              <a:rPr lang="en-US" b="1" dirty="0" smtClean="0"/>
              <a:t>Hadoop Slave Configurations</a:t>
            </a:r>
          </a:p>
          <a:p>
            <a:pPr>
              <a:buFontTx/>
              <a:buChar char="-"/>
            </a:pPr>
            <a:r>
              <a:rPr lang="en-US" dirty="0" smtClean="0"/>
              <a:t>2u 48 GB of RAM, 2 x 2.4 GHz 6 Core Intel Socket B Processors, 1 High Performing Disk Controller with twelve 2TB Large Form Factor Data Disks in JBOD Configuration</a:t>
            </a:r>
          </a:p>
          <a:p>
            <a:pPr>
              <a:buFontTx/>
              <a:buChar char="-"/>
            </a:pPr>
            <a:r>
              <a:rPr lang="en-US" dirty="0" smtClean="0"/>
              <a:t>24 TB of Storage Capacity, Low Power Consumption CPU </a:t>
            </a:r>
          </a:p>
          <a:p>
            <a:pPr>
              <a:buFontTx/>
              <a:buChar char="-"/>
            </a:pPr>
            <a:r>
              <a:rPr lang="en-US" dirty="0" smtClean="0"/>
              <a:t>Annual Power and Cooling Costs of a Cluster are 1/3 the cost of acquiring the cluster </a:t>
            </a:r>
          </a:p>
          <a:p>
            <a:endParaRPr lang="en-US" dirty="0"/>
          </a:p>
        </p:txBody>
      </p:sp>
      <p:pic>
        <p:nvPicPr>
          <p:cNvPr id="44034" name="Picture 2" descr="http://farm4.staticflickr.com/3055/2765541278_a18fe5606a_b.jpg"/>
          <p:cNvPicPr>
            <a:picLocks noChangeAspect="1" noChangeArrowheads="1"/>
          </p:cNvPicPr>
          <p:nvPr/>
        </p:nvPicPr>
        <p:blipFill>
          <a:blip r:embed="rId3"/>
          <a:srcRect/>
          <a:stretch>
            <a:fillRect/>
          </a:stretch>
        </p:blipFill>
        <p:spPr bwMode="auto">
          <a:xfrm>
            <a:off x="4495800" y="1047750"/>
            <a:ext cx="4127500" cy="2894610"/>
          </a:xfrm>
          <a:prstGeom prst="rect">
            <a:avLst/>
          </a:prstGeom>
          <a:noFill/>
        </p:spPr>
      </p:pic>
      <p:pic>
        <p:nvPicPr>
          <p:cNvPr id="6" name="Picture 5"/>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162800" y="2571750"/>
            <a:ext cx="402159" cy="335438"/>
          </a:xfrm>
          <a:prstGeom prst="rect">
            <a:avLst/>
          </a:prstGeom>
        </p:spPr>
      </p:pic>
      <p:sp>
        <p:nvSpPr>
          <p:cNvPr id="8" name="Title 5"/>
          <p:cNvSpPr txBox="1">
            <a:spLocks/>
          </p:cNvSpPr>
          <p:nvPr/>
        </p:nvSpPr>
        <p:spPr>
          <a:xfrm>
            <a:off x="4495800" y="3486150"/>
            <a:ext cx="2286000" cy="454457"/>
          </a:xfrm>
          <a:prstGeom prst="rect">
            <a:avLst/>
          </a:prstGeom>
        </p:spPr>
        <p:txBody>
          <a:bodyPr vert="horz" lIns="91440" tIns="45720" rIns="91440" bIns="45720" rtlCol="0" anchor="t" anchorCtr="0">
            <a:noAutofit/>
          </a:bodyPr>
          <a:lstStyle/>
          <a:p>
            <a:pPr marL="0" marR="0" lvl="0" indent="0" algn="l" defTabSz="914400" rtl="0" eaLnBrk="1" fontAlgn="auto" latinLnBrk="0" hangingPunct="1">
              <a:lnSpc>
                <a:spcPts val="3300"/>
              </a:lnSpc>
              <a:spcBef>
                <a:spcPct val="0"/>
              </a:spcBef>
              <a:spcAft>
                <a:spcPts val="0"/>
              </a:spcAft>
              <a:buClrTx/>
              <a:buSzTx/>
              <a:buFontTx/>
              <a:buNone/>
              <a:tabLst/>
              <a:defRPr/>
            </a:pPr>
            <a:r>
              <a:rPr kumimoji="0" lang="en-US" sz="1000" b="1" i="0" u="none" strike="noStrike" kern="1200" cap="none" spc="0" normalizeH="0" baseline="0" noProof="0" dirty="0" smtClean="0">
                <a:ln>
                  <a:noFill/>
                </a:ln>
                <a:effectLst/>
                <a:uLnTx/>
                <a:uFillTx/>
                <a:latin typeface="Futura Bk" pitchFamily="34" charset="0"/>
                <a:ea typeface="+mj-ea"/>
                <a:cs typeface="+mj-cs"/>
              </a:rPr>
              <a:t> – </a:t>
            </a:r>
            <a:r>
              <a:rPr kumimoji="0" lang="en-US" sz="1000" b="1" i="0" u="none" strike="noStrike" kern="1200" cap="none" spc="0" normalizeH="0" baseline="0" noProof="0" dirty="0" err="1" smtClean="0">
                <a:ln>
                  <a:noFill/>
                </a:ln>
                <a:solidFill>
                  <a:schemeClr val="bg1"/>
                </a:solidFill>
                <a:effectLst/>
                <a:uLnTx/>
                <a:uFillTx/>
                <a:latin typeface="Futura Bk" pitchFamily="34" charset="0"/>
                <a:ea typeface="+mj-ea"/>
                <a:cs typeface="+mj-cs"/>
              </a:rPr>
              <a:t>Tpapi</a:t>
            </a:r>
            <a:r>
              <a:rPr kumimoji="0" lang="en-US" sz="1000" b="1" i="0" u="none" strike="noStrike" kern="1200" cap="none" spc="0" normalizeH="0" baseline="0" noProof="0" dirty="0" smtClean="0">
                <a:ln>
                  <a:noFill/>
                </a:ln>
                <a:solidFill>
                  <a:schemeClr val="bg1"/>
                </a:solidFill>
                <a:effectLst/>
                <a:uLnTx/>
                <a:uFillTx/>
                <a:latin typeface="Futura Bk" pitchFamily="34" charset="0"/>
                <a:ea typeface="+mj-ea"/>
                <a:cs typeface="+mj-cs"/>
              </a:rPr>
              <a:t> (</a:t>
            </a:r>
            <a:r>
              <a:rPr kumimoji="0" lang="en-US" sz="1000" b="1" i="0" u="none" strike="noStrike" kern="1200" cap="none" spc="0" normalizeH="0" baseline="0" noProof="0" dirty="0" err="1" smtClean="0">
                <a:ln>
                  <a:noFill/>
                </a:ln>
                <a:solidFill>
                  <a:schemeClr val="bg1"/>
                </a:solidFill>
                <a:effectLst/>
                <a:uLnTx/>
                <a:uFillTx/>
                <a:latin typeface="Futura Bk" pitchFamily="34" charset="0"/>
                <a:ea typeface="+mj-ea"/>
                <a:cs typeface="+mj-cs"/>
              </a:rPr>
              <a:t>Flickr</a:t>
            </a:r>
            <a:r>
              <a:rPr kumimoji="0" lang="en-US" sz="1000" b="1" i="0" u="none" strike="noStrike" kern="1200" cap="none" spc="0" normalizeH="0" baseline="0" noProof="0" dirty="0" smtClean="0">
                <a:ln>
                  <a:noFill/>
                </a:ln>
                <a:solidFill>
                  <a:schemeClr val="bg1"/>
                </a:solidFill>
                <a:effectLst/>
                <a:uLnTx/>
                <a:uFillTx/>
                <a:latin typeface="Futura Bk" pitchFamily="34" charset="0"/>
                <a:ea typeface="+mj-ea"/>
                <a:cs typeface="+mj-cs"/>
              </a:rPr>
              <a:t>)</a:t>
            </a:r>
            <a:endParaRPr kumimoji="0" lang="en-US" sz="1000" b="1" i="0" u="none" strike="noStrike" kern="1200" cap="none" spc="0" normalizeH="0" baseline="0" noProof="0" dirty="0">
              <a:ln>
                <a:noFill/>
              </a:ln>
              <a:solidFill>
                <a:schemeClr val="bg1"/>
              </a:solidFill>
              <a:effectLst/>
              <a:uLnTx/>
              <a:uFillTx/>
              <a:latin typeface="Futura Bk" pitchFamily="34" charset="0"/>
              <a:ea typeface="+mj-ea"/>
              <a:cs typeface="+mj-cs"/>
            </a:endParaRPr>
          </a:p>
        </p:txBody>
      </p:sp>
      <p:pic>
        <p:nvPicPr>
          <p:cNvPr id="9" name="Picture 8" descr="http://mirrors.creativecommons.org/presskit/icons/cc.large.png"/>
          <p:cNvPicPr>
            <a:picLocks noChangeAspect="1" noChangeArrowheads="1"/>
          </p:cNvPicPr>
          <p:nvPr/>
        </p:nvPicPr>
        <p:blipFill>
          <a:blip r:embed="rId5" cstate="print"/>
          <a:srcRect/>
          <a:stretch>
            <a:fillRect/>
          </a:stretch>
        </p:blipFill>
        <p:spPr bwMode="auto">
          <a:xfrm>
            <a:off x="4495800" y="3728466"/>
            <a:ext cx="212141" cy="21214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331470" y="751390"/>
            <a:ext cx="2792730" cy="276999"/>
          </a:xfrm>
        </p:spPr>
        <p:txBody>
          <a:bodyPr/>
          <a:lstStyle/>
          <a:p>
            <a:r>
              <a:rPr lang="en-US" b="1" dirty="0">
                <a:solidFill>
                  <a:schemeClr val="accent1"/>
                </a:solidFill>
              </a:rPr>
              <a:t>Single </a:t>
            </a:r>
            <a:r>
              <a:rPr lang="en-US" b="1" dirty="0" smtClean="0">
                <a:solidFill>
                  <a:schemeClr val="accent1"/>
                </a:solidFill>
              </a:rPr>
              <a:t>rack configuration</a:t>
            </a:r>
          </a:p>
          <a:p>
            <a:endParaRPr lang="en-US" dirty="0" smtClean="0">
              <a:solidFill>
                <a:schemeClr val="accent1"/>
              </a:solidFill>
            </a:endParaRPr>
          </a:p>
          <a:p>
            <a:r>
              <a:rPr lang="en-US" dirty="0" smtClean="0">
                <a:solidFill>
                  <a:schemeClr val="accent1"/>
                </a:solidFill>
              </a:rPr>
              <a:t>This rack is the </a:t>
            </a:r>
            <a:r>
              <a:rPr lang="en-US" i="1" dirty="0" smtClean="0">
                <a:solidFill>
                  <a:schemeClr val="accent1"/>
                </a:solidFill>
              </a:rPr>
              <a:t>initial building block </a:t>
            </a:r>
            <a:r>
              <a:rPr lang="en-US" dirty="0" smtClean="0">
                <a:solidFill>
                  <a:schemeClr val="accent1"/>
                </a:solidFill>
              </a:rPr>
              <a:t>that configures all the key management services for a production scale out cluster to 4000 nodes.</a:t>
            </a:r>
          </a:p>
        </p:txBody>
      </p:sp>
      <p:sp>
        <p:nvSpPr>
          <p:cNvPr id="7" name="Title 6"/>
          <p:cNvSpPr>
            <a:spLocks noGrp="1"/>
          </p:cNvSpPr>
          <p:nvPr>
            <p:ph type="title"/>
          </p:nvPr>
        </p:nvSpPr>
        <p:spPr/>
        <p:txBody>
          <a:bodyPr/>
          <a:lstStyle/>
          <a:p>
            <a:r>
              <a:rPr lang="en-US" dirty="0" smtClean="0"/>
              <a:t>Single Rack </a:t>
            </a:r>
            <a:r>
              <a:rPr lang="en-US" dirty="0" err="1" smtClean="0"/>
              <a:t>Config</a:t>
            </a:r>
            <a:endParaRPr lang="en-US" dirty="0"/>
          </a:p>
        </p:txBody>
      </p:sp>
      <p:sp>
        <p:nvSpPr>
          <p:cNvPr id="36" name="Round Diagonal Corner Rectangle 35"/>
          <p:cNvSpPr/>
          <p:nvPr/>
        </p:nvSpPr>
        <p:spPr>
          <a:xfrm>
            <a:off x="6172200" y="3028950"/>
            <a:ext cx="1571943" cy="35913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34"/>
          <p:cNvGrpSpPr/>
          <p:nvPr/>
        </p:nvGrpSpPr>
        <p:grpSpPr>
          <a:xfrm>
            <a:off x="3733800" y="895350"/>
            <a:ext cx="4408271" cy="3485140"/>
            <a:chOff x="4670552" y="1641664"/>
            <a:chExt cx="3471519" cy="2738826"/>
          </a:xfrm>
        </p:grpSpPr>
        <p:sp>
          <p:nvSpPr>
            <p:cNvPr id="34" name="Round Diagonal Corner Rectangle 33"/>
            <p:cNvSpPr/>
            <p:nvPr/>
          </p:nvSpPr>
          <p:spPr>
            <a:xfrm>
              <a:off x="4680366" y="1947334"/>
              <a:ext cx="1370045" cy="2433156"/>
            </a:xfrm>
            <a:prstGeom prst="round2DiagRect">
              <a:avLst>
                <a:gd name="adj1" fmla="val 7635"/>
                <a:gd name="adj2" fmla="val 0"/>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ound Diagonal Corner Rectangle 44"/>
            <p:cNvSpPr/>
            <p:nvPr/>
          </p:nvSpPr>
          <p:spPr>
            <a:xfrm>
              <a:off x="6583462" y="2342952"/>
              <a:ext cx="1558609" cy="28223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ound Diagonal Corner Rectangle 45"/>
            <p:cNvSpPr/>
            <p:nvPr/>
          </p:nvSpPr>
          <p:spPr>
            <a:xfrm>
              <a:off x="6583462" y="2673093"/>
              <a:ext cx="1558609" cy="28223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ound Diagonal Corner Rectangle 46"/>
            <p:cNvSpPr/>
            <p:nvPr/>
          </p:nvSpPr>
          <p:spPr>
            <a:xfrm>
              <a:off x="6583462" y="2998649"/>
              <a:ext cx="1558609" cy="28223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ound Diagonal Corner Rectangle 47"/>
            <p:cNvSpPr/>
            <p:nvPr/>
          </p:nvSpPr>
          <p:spPr>
            <a:xfrm>
              <a:off x="6583462" y="3324304"/>
              <a:ext cx="1558609" cy="282231"/>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 Diagonal Corner Rectangle 48"/>
            <p:cNvSpPr/>
            <p:nvPr/>
          </p:nvSpPr>
          <p:spPr>
            <a:xfrm>
              <a:off x="6583462" y="3654600"/>
              <a:ext cx="1558609" cy="282231"/>
            </a:xfrm>
            <a:prstGeom prst="round2Diag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ound Diagonal Corner Rectangle 49"/>
            <p:cNvSpPr/>
            <p:nvPr/>
          </p:nvSpPr>
          <p:spPr>
            <a:xfrm>
              <a:off x="6583462" y="1999883"/>
              <a:ext cx="1558609" cy="282231"/>
            </a:xfrm>
            <a:prstGeom prst="round2Diag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ound Diagonal Corner Rectangle 50"/>
            <p:cNvSpPr/>
            <p:nvPr/>
          </p:nvSpPr>
          <p:spPr>
            <a:xfrm>
              <a:off x="4738981" y="2673093"/>
              <a:ext cx="1237907" cy="282231"/>
            </a:xfrm>
            <a:prstGeom prst="round2DiagRect">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ound Diagonal Corner Rectangle 51"/>
            <p:cNvSpPr/>
            <p:nvPr/>
          </p:nvSpPr>
          <p:spPr>
            <a:xfrm>
              <a:off x="4738981" y="3712509"/>
              <a:ext cx="1237907" cy="282231"/>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 Diagonal Corner Rectangle 52"/>
            <p:cNvSpPr/>
            <p:nvPr/>
          </p:nvSpPr>
          <p:spPr>
            <a:xfrm>
              <a:off x="4738981" y="4039643"/>
              <a:ext cx="1237907" cy="282231"/>
            </a:xfrm>
            <a:prstGeom prst="round2Diag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ound Diagonal Corner Rectangle 53"/>
            <p:cNvSpPr/>
            <p:nvPr/>
          </p:nvSpPr>
          <p:spPr>
            <a:xfrm>
              <a:off x="4738981" y="2342952"/>
              <a:ext cx="1237907" cy="282231"/>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ound Diagonal Corner Rectangle 54"/>
            <p:cNvSpPr/>
            <p:nvPr/>
          </p:nvSpPr>
          <p:spPr>
            <a:xfrm>
              <a:off x="4738982" y="1999883"/>
              <a:ext cx="1237907" cy="282231"/>
            </a:xfrm>
            <a:prstGeom prst="round2DiagRect">
              <a:avLst/>
            </a:prstGeom>
            <a:solidFill>
              <a:srgbClr val="CC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TextBox 55"/>
            <p:cNvSpPr txBox="1"/>
            <p:nvPr/>
          </p:nvSpPr>
          <p:spPr>
            <a:xfrm>
              <a:off x="4670552" y="1641664"/>
              <a:ext cx="1375698" cy="261610"/>
            </a:xfrm>
            <a:prstGeom prst="rect">
              <a:avLst/>
            </a:prstGeom>
            <a:noFill/>
          </p:spPr>
          <p:txBody>
            <a:bodyPr wrap="none" rtlCol="0">
              <a:spAutoFit/>
            </a:bodyPr>
            <a:lstStyle/>
            <a:p>
              <a:pPr algn="ctr"/>
              <a:r>
                <a:rPr lang="en-US" sz="1100" dirty="0" smtClean="0"/>
                <a:t>42u </a:t>
              </a:r>
              <a:r>
                <a:rPr lang="en-US" sz="1100" dirty="0"/>
                <a:t>r</a:t>
              </a:r>
              <a:r>
                <a:rPr lang="en-US" sz="1100" dirty="0" smtClean="0"/>
                <a:t>ack enclosure</a:t>
              </a:r>
              <a:endParaRPr lang="en-US" sz="1100" dirty="0"/>
            </a:p>
          </p:txBody>
        </p:sp>
        <p:sp>
          <p:nvSpPr>
            <p:cNvPr id="57" name="TextBox 56"/>
            <p:cNvSpPr txBox="1"/>
            <p:nvPr/>
          </p:nvSpPr>
          <p:spPr>
            <a:xfrm>
              <a:off x="4779225" y="2019126"/>
              <a:ext cx="901583" cy="193495"/>
            </a:xfrm>
            <a:prstGeom prst="rect">
              <a:avLst/>
            </a:prstGeom>
            <a:noFill/>
          </p:spPr>
          <p:txBody>
            <a:bodyPr wrap="none" rtlCol="0">
              <a:spAutoFit/>
            </a:bodyPr>
            <a:lstStyle/>
            <a:p>
              <a:r>
                <a:rPr lang="en-US" sz="1000" dirty="0" smtClean="0"/>
                <a:t>1u 1GbE Switches </a:t>
              </a:r>
              <a:endParaRPr lang="en-US" sz="1000" dirty="0"/>
            </a:p>
          </p:txBody>
        </p:sp>
        <p:sp>
          <p:nvSpPr>
            <p:cNvPr id="58" name="TextBox 57"/>
            <p:cNvSpPr txBox="1"/>
            <p:nvPr/>
          </p:nvSpPr>
          <p:spPr>
            <a:xfrm>
              <a:off x="4779225" y="2360957"/>
              <a:ext cx="1015195" cy="193495"/>
            </a:xfrm>
            <a:prstGeom prst="rect">
              <a:avLst/>
            </a:prstGeom>
            <a:noFill/>
          </p:spPr>
          <p:txBody>
            <a:bodyPr wrap="none" rtlCol="0">
              <a:spAutoFit/>
            </a:bodyPr>
            <a:lstStyle/>
            <a:p>
              <a:r>
                <a:rPr lang="en-US" sz="1000" dirty="0" smtClean="0"/>
                <a:t>1u 2 Sockets, 4 Disks</a:t>
              </a:r>
              <a:endParaRPr lang="en-US" sz="1000" dirty="0"/>
            </a:p>
          </p:txBody>
        </p:sp>
        <p:sp>
          <p:nvSpPr>
            <p:cNvPr id="59" name="TextBox 58"/>
            <p:cNvSpPr txBox="1"/>
            <p:nvPr/>
          </p:nvSpPr>
          <p:spPr>
            <a:xfrm>
              <a:off x="4779225" y="2691098"/>
              <a:ext cx="1069477" cy="193495"/>
            </a:xfrm>
            <a:prstGeom prst="rect">
              <a:avLst/>
            </a:prstGeom>
            <a:noFill/>
          </p:spPr>
          <p:txBody>
            <a:bodyPr wrap="none" rtlCol="0">
              <a:spAutoFit/>
            </a:bodyPr>
            <a:lstStyle/>
            <a:p>
              <a:r>
                <a:rPr lang="en-US" sz="1000" dirty="0" smtClean="0"/>
                <a:t>2u 2 Sockets, 12 Disks</a:t>
              </a:r>
              <a:endParaRPr lang="en-US" sz="1000" dirty="0"/>
            </a:p>
          </p:txBody>
        </p:sp>
        <p:sp>
          <p:nvSpPr>
            <p:cNvPr id="60" name="TextBox 59"/>
            <p:cNvSpPr txBox="1"/>
            <p:nvPr/>
          </p:nvSpPr>
          <p:spPr>
            <a:xfrm>
              <a:off x="6591619" y="2019126"/>
              <a:ext cx="1080839" cy="193495"/>
            </a:xfrm>
            <a:prstGeom prst="rect">
              <a:avLst/>
            </a:prstGeom>
            <a:noFill/>
          </p:spPr>
          <p:txBody>
            <a:bodyPr wrap="none" rtlCol="0">
              <a:spAutoFit/>
            </a:bodyPr>
            <a:lstStyle/>
            <a:p>
              <a:r>
                <a:rPr lang="en-US" sz="1000" dirty="0" smtClean="0"/>
                <a:t>2 x 1GbE TOR switches</a:t>
              </a:r>
              <a:endParaRPr lang="en-US" sz="1000" dirty="0"/>
            </a:p>
          </p:txBody>
        </p:sp>
        <p:sp>
          <p:nvSpPr>
            <p:cNvPr id="61" name="TextBox 60"/>
            <p:cNvSpPr txBox="1"/>
            <p:nvPr/>
          </p:nvSpPr>
          <p:spPr>
            <a:xfrm>
              <a:off x="6591619" y="2360957"/>
              <a:ext cx="1451038" cy="246221"/>
            </a:xfrm>
            <a:prstGeom prst="rect">
              <a:avLst/>
            </a:prstGeom>
            <a:noFill/>
          </p:spPr>
          <p:txBody>
            <a:bodyPr wrap="none" rtlCol="0">
              <a:spAutoFit/>
            </a:bodyPr>
            <a:lstStyle/>
            <a:p>
              <a:r>
                <a:rPr lang="en-US" sz="1000" dirty="0" smtClean="0"/>
                <a:t>1 x </a:t>
              </a:r>
              <a:r>
                <a:rPr lang="en-US" sz="1000" dirty="0"/>
                <a:t>M</a:t>
              </a:r>
              <a:r>
                <a:rPr lang="en-US" sz="1000" dirty="0" smtClean="0"/>
                <a:t>anagement </a:t>
              </a:r>
              <a:r>
                <a:rPr lang="en-US" sz="1000" dirty="0"/>
                <a:t>n</a:t>
              </a:r>
              <a:r>
                <a:rPr lang="en-US" sz="1000" dirty="0" smtClean="0"/>
                <a:t>ode</a:t>
              </a:r>
              <a:endParaRPr lang="en-US" sz="1000" dirty="0"/>
            </a:p>
          </p:txBody>
        </p:sp>
        <p:sp>
          <p:nvSpPr>
            <p:cNvPr id="62" name="TextBox 61"/>
            <p:cNvSpPr txBox="1"/>
            <p:nvPr/>
          </p:nvSpPr>
          <p:spPr>
            <a:xfrm>
              <a:off x="6591619" y="2691098"/>
              <a:ext cx="1346844" cy="246221"/>
            </a:xfrm>
            <a:prstGeom prst="rect">
              <a:avLst/>
            </a:prstGeom>
            <a:noFill/>
          </p:spPr>
          <p:txBody>
            <a:bodyPr wrap="none" rtlCol="0">
              <a:spAutoFit/>
            </a:bodyPr>
            <a:lstStyle/>
            <a:p>
              <a:r>
                <a:rPr lang="en-US" sz="1000" dirty="0" smtClean="0"/>
                <a:t>1 x JobTracker node</a:t>
              </a:r>
              <a:endParaRPr lang="en-US" sz="1000" dirty="0"/>
            </a:p>
          </p:txBody>
        </p:sp>
        <p:sp>
          <p:nvSpPr>
            <p:cNvPr id="63" name="TextBox 62"/>
            <p:cNvSpPr txBox="1"/>
            <p:nvPr/>
          </p:nvSpPr>
          <p:spPr>
            <a:xfrm>
              <a:off x="6591619" y="3017892"/>
              <a:ext cx="1048685" cy="246221"/>
            </a:xfrm>
            <a:prstGeom prst="rect">
              <a:avLst/>
            </a:prstGeom>
            <a:noFill/>
          </p:spPr>
          <p:txBody>
            <a:bodyPr wrap="none" rtlCol="0">
              <a:spAutoFit/>
            </a:bodyPr>
            <a:lstStyle/>
            <a:p>
              <a:r>
                <a:rPr lang="en-US" sz="1000" dirty="0" smtClean="0"/>
                <a:t>1 x Name node</a:t>
              </a:r>
              <a:endParaRPr lang="en-US" sz="1000" dirty="0"/>
            </a:p>
          </p:txBody>
        </p:sp>
        <p:sp>
          <p:nvSpPr>
            <p:cNvPr id="65" name="TextBox 64"/>
            <p:cNvSpPr txBox="1"/>
            <p:nvPr/>
          </p:nvSpPr>
          <p:spPr>
            <a:xfrm>
              <a:off x="6591619" y="3673841"/>
              <a:ext cx="1383712" cy="246221"/>
            </a:xfrm>
            <a:prstGeom prst="rect">
              <a:avLst/>
            </a:prstGeom>
            <a:noFill/>
          </p:spPr>
          <p:txBody>
            <a:bodyPr wrap="none" rtlCol="0">
              <a:spAutoFit/>
            </a:bodyPr>
            <a:lstStyle/>
            <a:p>
              <a:r>
                <a:rPr lang="en-US" sz="1000" dirty="0" smtClean="0"/>
                <a:t>Open for KVM switch</a:t>
              </a:r>
              <a:endParaRPr lang="en-US" sz="1000" dirty="0"/>
            </a:p>
          </p:txBody>
        </p:sp>
        <p:sp>
          <p:nvSpPr>
            <p:cNvPr id="64" name="TextBox 63"/>
            <p:cNvSpPr txBox="1"/>
            <p:nvPr/>
          </p:nvSpPr>
          <p:spPr>
            <a:xfrm>
              <a:off x="6583462" y="3343546"/>
              <a:ext cx="1387507" cy="193495"/>
            </a:xfrm>
            <a:prstGeom prst="rect">
              <a:avLst/>
            </a:prstGeom>
            <a:noFill/>
          </p:spPr>
          <p:txBody>
            <a:bodyPr wrap="square" rtlCol="0">
              <a:spAutoFit/>
            </a:bodyPr>
            <a:lstStyle/>
            <a:p>
              <a:r>
                <a:rPr lang="en-US" sz="1000" dirty="0" smtClean="0"/>
                <a:t>(3-18) x Worker nodes</a:t>
              </a:r>
              <a:endParaRPr lang="en-US" sz="1000" dirty="0"/>
            </a:p>
          </p:txBody>
        </p:sp>
        <p:sp>
          <p:nvSpPr>
            <p:cNvPr id="66" name="TextBox 65"/>
            <p:cNvSpPr txBox="1"/>
            <p:nvPr/>
          </p:nvSpPr>
          <p:spPr>
            <a:xfrm>
              <a:off x="4779225" y="4058886"/>
              <a:ext cx="676650" cy="246221"/>
            </a:xfrm>
            <a:prstGeom prst="rect">
              <a:avLst/>
            </a:prstGeom>
            <a:noFill/>
          </p:spPr>
          <p:txBody>
            <a:bodyPr wrap="none" rtlCol="0">
              <a:spAutoFit/>
            </a:bodyPr>
            <a:lstStyle/>
            <a:p>
              <a:r>
                <a:rPr lang="en-US" sz="1000" dirty="0" smtClean="0"/>
                <a:t>Open 1u</a:t>
              </a:r>
              <a:endParaRPr lang="en-US" sz="1000" dirty="0"/>
            </a:p>
          </p:txBody>
        </p:sp>
        <p:sp>
          <p:nvSpPr>
            <p:cNvPr id="67" name="TextBox 66"/>
            <p:cNvSpPr txBox="1"/>
            <p:nvPr/>
          </p:nvSpPr>
          <p:spPr>
            <a:xfrm>
              <a:off x="4737616" y="3731753"/>
              <a:ext cx="1253104" cy="193495"/>
            </a:xfrm>
            <a:prstGeom prst="rect">
              <a:avLst/>
            </a:prstGeom>
            <a:solidFill>
              <a:schemeClr val="accent4">
                <a:lumMod val="60000"/>
                <a:lumOff val="40000"/>
              </a:schemeClr>
            </a:solidFill>
          </p:spPr>
          <p:txBody>
            <a:bodyPr wrap="square" rtlCol="0">
              <a:spAutoFit/>
            </a:bodyPr>
            <a:lstStyle/>
            <a:p>
              <a:r>
                <a:rPr lang="en-US" sz="1000" dirty="0" smtClean="0"/>
                <a:t>2u 2 Sockets, 12 Disks</a:t>
              </a:r>
              <a:endParaRPr lang="en-US" sz="1000" dirty="0"/>
            </a:p>
          </p:txBody>
        </p:sp>
        <p:cxnSp>
          <p:nvCxnSpPr>
            <p:cNvPr id="68" name="Straight Connector 67"/>
            <p:cNvCxnSpPr>
              <a:stCxn id="52" idx="3"/>
              <a:endCxn id="51" idx="1"/>
            </p:cNvCxnSpPr>
            <p:nvPr/>
          </p:nvCxnSpPr>
          <p:spPr>
            <a:xfrm flipV="1">
              <a:off x="5357935" y="2955324"/>
              <a:ext cx="0" cy="757185"/>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51" idx="0"/>
              <a:endCxn id="64" idx="1"/>
            </p:cNvCxnSpPr>
            <p:nvPr/>
          </p:nvCxnSpPr>
          <p:spPr>
            <a:xfrm>
              <a:off x="5976888" y="2814209"/>
              <a:ext cx="606574" cy="626085"/>
            </a:xfrm>
            <a:prstGeom prst="bentConnector3">
              <a:avLst>
                <a:gd name="adj1" fmla="val 50000"/>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a:stCxn id="55" idx="0"/>
              <a:endCxn id="50" idx="2"/>
            </p:cNvCxnSpPr>
            <p:nvPr/>
          </p:nvCxnSpPr>
          <p:spPr>
            <a:xfrm>
              <a:off x="5976888" y="2140999"/>
              <a:ext cx="606574"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5976888" y="2483448"/>
              <a:ext cx="614731" cy="123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Elbow Connector 33"/>
            <p:cNvCxnSpPr>
              <a:stCxn id="53" idx="0"/>
              <a:endCxn id="49" idx="1"/>
            </p:cNvCxnSpPr>
            <p:nvPr/>
          </p:nvCxnSpPr>
          <p:spPr>
            <a:xfrm flipV="1">
              <a:off x="5976888" y="3936831"/>
              <a:ext cx="1385879" cy="243928"/>
            </a:xfrm>
            <a:prstGeom prst="bentConnector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xmlns="" val="451751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331470" y="751390"/>
            <a:ext cx="2716530" cy="276999"/>
          </a:xfrm>
        </p:spPr>
        <p:txBody>
          <a:bodyPr/>
          <a:lstStyle/>
          <a:p>
            <a:r>
              <a:rPr lang="en-US" b="1" dirty="0">
                <a:solidFill>
                  <a:schemeClr val="accent1"/>
                </a:solidFill>
              </a:rPr>
              <a:t>Scale </a:t>
            </a:r>
            <a:r>
              <a:rPr lang="en-US" b="1" dirty="0" smtClean="0">
                <a:solidFill>
                  <a:schemeClr val="accent1"/>
                </a:solidFill>
              </a:rPr>
              <a:t>out configuration</a:t>
            </a:r>
          </a:p>
          <a:p>
            <a:endParaRPr lang="en-US" b="1" dirty="0" smtClean="0">
              <a:solidFill>
                <a:schemeClr val="accent1"/>
              </a:solidFill>
            </a:endParaRPr>
          </a:p>
          <a:p>
            <a:r>
              <a:rPr lang="en-US" i="1" dirty="0" smtClean="0">
                <a:solidFill>
                  <a:schemeClr val="accent1"/>
                </a:solidFill>
              </a:rPr>
              <a:t>The Extension building block</a:t>
            </a:r>
            <a:r>
              <a:rPr lang="en-US" dirty="0" smtClean="0">
                <a:solidFill>
                  <a:schemeClr val="accent1"/>
                </a:solidFill>
              </a:rPr>
              <a:t>. One adds 1 or more racks of this block to the single rack configuration to build out a cluster that scales to 4000 nodes.</a:t>
            </a:r>
          </a:p>
          <a:p>
            <a:endParaRPr lang="en-US" dirty="0" smtClean="0">
              <a:solidFill>
                <a:schemeClr val="accent1"/>
              </a:solidFill>
            </a:endParaRPr>
          </a:p>
          <a:p>
            <a:endParaRPr lang="en-US" b="1" dirty="0">
              <a:solidFill>
                <a:schemeClr val="accent1"/>
              </a:solidFill>
            </a:endParaRPr>
          </a:p>
        </p:txBody>
      </p:sp>
      <p:sp>
        <p:nvSpPr>
          <p:cNvPr id="7" name="Title 6"/>
          <p:cNvSpPr>
            <a:spLocks noGrp="1"/>
          </p:cNvSpPr>
          <p:nvPr>
            <p:ph type="title"/>
          </p:nvPr>
        </p:nvSpPr>
        <p:spPr/>
        <p:txBody>
          <a:bodyPr/>
          <a:lstStyle/>
          <a:p>
            <a:r>
              <a:rPr lang="en-US" dirty="0" smtClean="0"/>
              <a:t>Multi-Rack </a:t>
            </a:r>
            <a:r>
              <a:rPr lang="en-US" dirty="0" err="1" smtClean="0"/>
              <a:t>Config</a:t>
            </a:r>
            <a:endParaRPr lang="en-US" dirty="0"/>
          </a:p>
        </p:txBody>
      </p:sp>
      <p:grpSp>
        <p:nvGrpSpPr>
          <p:cNvPr id="2" name="Group 36"/>
          <p:cNvGrpSpPr/>
          <p:nvPr/>
        </p:nvGrpSpPr>
        <p:grpSpPr>
          <a:xfrm>
            <a:off x="3124200" y="514350"/>
            <a:ext cx="5705097" cy="3972192"/>
            <a:chOff x="3624784" y="1089283"/>
            <a:chExt cx="5128313" cy="3168659"/>
          </a:xfrm>
        </p:grpSpPr>
        <p:sp>
          <p:nvSpPr>
            <p:cNvPr id="38" name="Round Diagonal Corner Rectangle 37"/>
            <p:cNvSpPr/>
            <p:nvPr/>
          </p:nvSpPr>
          <p:spPr>
            <a:xfrm>
              <a:off x="5171965" y="1824786"/>
              <a:ext cx="1370045" cy="2433156"/>
            </a:xfrm>
            <a:prstGeom prst="round2DiagRect">
              <a:avLst>
                <a:gd name="adj1" fmla="val 7635"/>
                <a:gd name="adj2" fmla="val 0"/>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ound Diagonal Corner Rectangle 38"/>
            <p:cNvSpPr/>
            <p:nvPr/>
          </p:nvSpPr>
          <p:spPr>
            <a:xfrm>
              <a:off x="6970856" y="1877335"/>
              <a:ext cx="1765974" cy="282231"/>
            </a:xfrm>
            <a:prstGeom prst="round2DiagRect">
              <a:avLst/>
            </a:prstGeom>
            <a:solidFill>
              <a:srgbClr val="CC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ound Diagonal Corner Rectangle 39"/>
            <p:cNvSpPr/>
            <p:nvPr/>
          </p:nvSpPr>
          <p:spPr>
            <a:xfrm>
              <a:off x="5230580" y="3589961"/>
              <a:ext cx="1237907" cy="282231"/>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ound Diagonal Corner Rectangle 43"/>
            <p:cNvSpPr/>
            <p:nvPr/>
          </p:nvSpPr>
          <p:spPr>
            <a:xfrm>
              <a:off x="5230580" y="3917095"/>
              <a:ext cx="1237907" cy="282231"/>
            </a:xfrm>
            <a:prstGeom prst="round2Diag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ound Diagonal Corner Rectangle 52"/>
            <p:cNvSpPr/>
            <p:nvPr/>
          </p:nvSpPr>
          <p:spPr>
            <a:xfrm>
              <a:off x="5230580" y="1877335"/>
              <a:ext cx="1237907" cy="282231"/>
            </a:xfrm>
            <a:prstGeom prst="round2DiagRect">
              <a:avLst/>
            </a:prstGeom>
            <a:solidFill>
              <a:srgbClr val="CC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TextBox 53"/>
            <p:cNvSpPr txBox="1"/>
            <p:nvPr/>
          </p:nvSpPr>
          <p:spPr>
            <a:xfrm>
              <a:off x="5103009" y="1519116"/>
              <a:ext cx="1493987" cy="261610"/>
            </a:xfrm>
            <a:prstGeom prst="rect">
              <a:avLst/>
            </a:prstGeom>
            <a:noFill/>
          </p:spPr>
          <p:txBody>
            <a:bodyPr wrap="none" rtlCol="0">
              <a:spAutoFit/>
            </a:bodyPr>
            <a:lstStyle/>
            <a:p>
              <a:pPr algn="ctr"/>
              <a:r>
                <a:rPr lang="en-US" sz="1100" dirty="0" smtClean="0"/>
                <a:t>1 or more 42u Racks</a:t>
              </a:r>
              <a:endParaRPr lang="en-US" sz="1100" dirty="0"/>
            </a:p>
          </p:txBody>
        </p:sp>
        <p:sp>
          <p:nvSpPr>
            <p:cNvPr id="55" name="TextBox 54"/>
            <p:cNvSpPr txBox="1"/>
            <p:nvPr/>
          </p:nvSpPr>
          <p:spPr>
            <a:xfrm>
              <a:off x="5270824" y="1896578"/>
              <a:ext cx="1006064" cy="196413"/>
            </a:xfrm>
            <a:prstGeom prst="rect">
              <a:avLst/>
            </a:prstGeom>
            <a:noFill/>
          </p:spPr>
          <p:txBody>
            <a:bodyPr wrap="none" rtlCol="0">
              <a:spAutoFit/>
            </a:bodyPr>
            <a:lstStyle/>
            <a:p>
              <a:r>
                <a:rPr lang="en-US" sz="1000" dirty="0" smtClean="0"/>
                <a:t>1u 1GbE Switches</a:t>
              </a:r>
              <a:endParaRPr lang="en-US" sz="1000" dirty="0"/>
            </a:p>
          </p:txBody>
        </p:sp>
        <p:grpSp>
          <p:nvGrpSpPr>
            <p:cNvPr id="3" name="Group 56"/>
            <p:cNvGrpSpPr/>
            <p:nvPr/>
          </p:nvGrpSpPr>
          <p:grpSpPr>
            <a:xfrm>
              <a:off x="5230580" y="2282412"/>
              <a:ext cx="1261008" cy="282231"/>
              <a:chOff x="5435853" y="2783811"/>
              <a:chExt cx="1261008" cy="282231"/>
            </a:xfrm>
          </p:grpSpPr>
          <p:sp>
            <p:nvSpPr>
              <p:cNvPr id="58" name="Round Diagonal Corner Rectangle 57"/>
              <p:cNvSpPr/>
              <p:nvPr/>
            </p:nvSpPr>
            <p:spPr>
              <a:xfrm>
                <a:off x="5435853" y="2783811"/>
                <a:ext cx="1237907" cy="282231"/>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TextBox 58"/>
              <p:cNvSpPr txBox="1"/>
              <p:nvPr/>
            </p:nvSpPr>
            <p:spPr>
              <a:xfrm>
                <a:off x="5476097" y="2801816"/>
                <a:ext cx="1220764" cy="196413"/>
              </a:xfrm>
              <a:prstGeom prst="rect">
                <a:avLst/>
              </a:prstGeom>
              <a:noFill/>
            </p:spPr>
            <p:txBody>
              <a:bodyPr wrap="none" rtlCol="0">
                <a:spAutoFit/>
              </a:bodyPr>
              <a:lstStyle/>
              <a:p>
                <a:r>
                  <a:rPr lang="en-US" sz="1000" dirty="0" smtClean="0"/>
                  <a:t>2u 2 Sockets, 12 Disks</a:t>
                </a:r>
                <a:endParaRPr lang="en-US" sz="1000" dirty="0"/>
              </a:p>
            </p:txBody>
          </p:sp>
        </p:grpSp>
        <p:sp>
          <p:nvSpPr>
            <p:cNvPr id="60" name="TextBox 59"/>
            <p:cNvSpPr txBox="1"/>
            <p:nvPr/>
          </p:nvSpPr>
          <p:spPr>
            <a:xfrm>
              <a:off x="6979013" y="1896578"/>
              <a:ext cx="1233733" cy="196413"/>
            </a:xfrm>
            <a:prstGeom prst="rect">
              <a:avLst/>
            </a:prstGeom>
            <a:noFill/>
          </p:spPr>
          <p:txBody>
            <a:bodyPr wrap="none" rtlCol="0">
              <a:spAutoFit/>
            </a:bodyPr>
            <a:lstStyle/>
            <a:p>
              <a:r>
                <a:rPr lang="en-US" sz="1000" dirty="0" smtClean="0"/>
                <a:t>2 x 1GbE TOR switches</a:t>
              </a:r>
              <a:endParaRPr lang="en-US" sz="1000" dirty="0"/>
            </a:p>
          </p:txBody>
        </p:sp>
        <p:grpSp>
          <p:nvGrpSpPr>
            <p:cNvPr id="4" name="Group 60"/>
            <p:cNvGrpSpPr/>
            <p:nvPr/>
          </p:nvGrpSpPr>
          <p:grpSpPr>
            <a:xfrm>
              <a:off x="6970856" y="2699870"/>
              <a:ext cx="1765974" cy="282231"/>
              <a:chOff x="7176129" y="2781882"/>
              <a:chExt cx="1765974" cy="282231"/>
            </a:xfrm>
          </p:grpSpPr>
          <p:sp>
            <p:nvSpPr>
              <p:cNvPr id="62" name="Round Diagonal Corner Rectangle 61"/>
              <p:cNvSpPr/>
              <p:nvPr/>
            </p:nvSpPr>
            <p:spPr>
              <a:xfrm>
                <a:off x="7176129" y="2781882"/>
                <a:ext cx="1765974" cy="282231"/>
              </a:xfrm>
              <a:prstGeom prst="round2DiagRect">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TextBox 62"/>
              <p:cNvSpPr txBox="1"/>
              <p:nvPr/>
            </p:nvSpPr>
            <p:spPr>
              <a:xfrm>
                <a:off x="7184286" y="2801123"/>
                <a:ext cx="1383712" cy="246221"/>
              </a:xfrm>
              <a:prstGeom prst="rect">
                <a:avLst/>
              </a:prstGeom>
              <a:noFill/>
            </p:spPr>
            <p:txBody>
              <a:bodyPr wrap="none" rtlCol="0">
                <a:spAutoFit/>
              </a:bodyPr>
              <a:lstStyle/>
              <a:p>
                <a:r>
                  <a:rPr lang="en-US" sz="1000" dirty="0" smtClean="0"/>
                  <a:t>Open for KVM switch</a:t>
                </a:r>
                <a:endParaRPr lang="en-US" sz="1000" dirty="0"/>
              </a:p>
            </p:txBody>
          </p:sp>
        </p:grpSp>
        <p:sp>
          <p:nvSpPr>
            <p:cNvPr id="64" name="TextBox 63"/>
            <p:cNvSpPr txBox="1"/>
            <p:nvPr/>
          </p:nvSpPr>
          <p:spPr>
            <a:xfrm>
              <a:off x="5270824" y="3936338"/>
              <a:ext cx="676650" cy="246221"/>
            </a:xfrm>
            <a:prstGeom prst="rect">
              <a:avLst/>
            </a:prstGeom>
            <a:noFill/>
          </p:spPr>
          <p:txBody>
            <a:bodyPr wrap="none" rtlCol="0">
              <a:spAutoFit/>
            </a:bodyPr>
            <a:lstStyle/>
            <a:p>
              <a:r>
                <a:rPr lang="en-US" sz="1000" dirty="0" smtClean="0"/>
                <a:t>Open 2u</a:t>
              </a:r>
              <a:endParaRPr lang="en-US" sz="1000" dirty="0"/>
            </a:p>
          </p:txBody>
        </p:sp>
        <p:sp>
          <p:nvSpPr>
            <p:cNvPr id="65" name="TextBox 64"/>
            <p:cNvSpPr txBox="1"/>
            <p:nvPr/>
          </p:nvSpPr>
          <p:spPr>
            <a:xfrm>
              <a:off x="5229215" y="3609205"/>
              <a:ext cx="1220764" cy="196413"/>
            </a:xfrm>
            <a:prstGeom prst="rect">
              <a:avLst/>
            </a:prstGeom>
            <a:noFill/>
          </p:spPr>
          <p:txBody>
            <a:bodyPr wrap="none" rtlCol="0">
              <a:spAutoFit/>
            </a:bodyPr>
            <a:lstStyle/>
            <a:p>
              <a:r>
                <a:rPr lang="en-US" sz="1000" dirty="0" smtClean="0"/>
                <a:t>2u 2 Sockets, 12 Disks</a:t>
              </a:r>
              <a:endParaRPr lang="en-US" sz="1000" dirty="0"/>
            </a:p>
          </p:txBody>
        </p:sp>
        <p:cxnSp>
          <p:nvCxnSpPr>
            <p:cNvPr id="66" name="Straight Connector 65"/>
            <p:cNvCxnSpPr>
              <a:stCxn id="40" idx="3"/>
              <a:endCxn id="58" idx="1"/>
            </p:cNvCxnSpPr>
            <p:nvPr/>
          </p:nvCxnSpPr>
          <p:spPr>
            <a:xfrm flipV="1">
              <a:off x="5849534" y="2564643"/>
              <a:ext cx="0" cy="1025318"/>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53" idx="0"/>
              <a:endCxn id="39" idx="2"/>
            </p:cNvCxnSpPr>
            <p:nvPr/>
          </p:nvCxnSpPr>
          <p:spPr>
            <a:xfrm>
              <a:off x="6468487" y="2018451"/>
              <a:ext cx="50236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ound Diagonal Corner Rectangle 67"/>
            <p:cNvSpPr/>
            <p:nvPr/>
          </p:nvSpPr>
          <p:spPr>
            <a:xfrm>
              <a:off x="3624784" y="1824786"/>
              <a:ext cx="1168147" cy="2433156"/>
            </a:xfrm>
            <a:prstGeom prst="round2DiagRect">
              <a:avLst>
                <a:gd name="adj1" fmla="val 7635"/>
                <a:gd name="adj2" fmla="val 0"/>
              </a:avLst>
            </a:prstGeom>
            <a:solidFill>
              <a:schemeClr val="bg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TextBox 68"/>
            <p:cNvSpPr txBox="1"/>
            <p:nvPr/>
          </p:nvSpPr>
          <p:spPr>
            <a:xfrm>
              <a:off x="3642035" y="1896578"/>
              <a:ext cx="1085554" cy="246221"/>
            </a:xfrm>
            <a:prstGeom prst="rect">
              <a:avLst/>
            </a:prstGeom>
            <a:noFill/>
          </p:spPr>
          <p:txBody>
            <a:bodyPr wrap="none" rtlCol="0">
              <a:spAutoFit/>
            </a:bodyPr>
            <a:lstStyle/>
            <a:p>
              <a:r>
                <a:rPr lang="en-US" sz="1000" b="1" dirty="0" smtClean="0"/>
                <a:t>Single rack RA</a:t>
              </a:r>
              <a:endParaRPr lang="en-US" sz="1000" b="1" dirty="0"/>
            </a:p>
          </p:txBody>
        </p:sp>
        <p:sp>
          <p:nvSpPr>
            <p:cNvPr id="70" name="Round Diagonal Corner Rectangle 69"/>
            <p:cNvSpPr/>
            <p:nvPr/>
          </p:nvSpPr>
          <p:spPr>
            <a:xfrm>
              <a:off x="6970856" y="1091589"/>
              <a:ext cx="1765974" cy="282231"/>
            </a:xfrm>
            <a:prstGeom prst="round2DiagRect">
              <a:avLst/>
            </a:prstGeom>
            <a:solidFill>
              <a:srgbClr val="CC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TextBox 70"/>
            <p:cNvSpPr txBox="1"/>
            <p:nvPr/>
          </p:nvSpPr>
          <p:spPr>
            <a:xfrm>
              <a:off x="6979013" y="1110832"/>
              <a:ext cx="1602613" cy="196413"/>
            </a:xfrm>
            <a:prstGeom prst="rect">
              <a:avLst/>
            </a:prstGeom>
            <a:noFill/>
          </p:spPr>
          <p:txBody>
            <a:bodyPr wrap="square" rtlCol="0">
              <a:spAutoFit/>
            </a:bodyPr>
            <a:lstStyle/>
            <a:p>
              <a:r>
                <a:rPr lang="en-US" sz="1000" dirty="0" smtClean="0"/>
                <a:t>2 x 10 GbE Aggregation switch </a:t>
              </a:r>
              <a:endParaRPr lang="en-US" sz="1000" dirty="0"/>
            </a:p>
          </p:txBody>
        </p:sp>
        <p:cxnSp>
          <p:nvCxnSpPr>
            <p:cNvPr id="72" name="Straight Connector 71"/>
            <p:cNvCxnSpPr>
              <a:stCxn id="58" idx="0"/>
              <a:endCxn id="80" idx="2"/>
            </p:cNvCxnSpPr>
            <p:nvPr/>
          </p:nvCxnSpPr>
          <p:spPr>
            <a:xfrm flipV="1">
              <a:off x="6468487" y="2420882"/>
              <a:ext cx="507842" cy="264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3" name="Round Diagonal Corner Rectangle 72"/>
            <p:cNvSpPr/>
            <p:nvPr/>
          </p:nvSpPr>
          <p:spPr>
            <a:xfrm>
              <a:off x="4624888" y="1089283"/>
              <a:ext cx="1237907" cy="282231"/>
            </a:xfrm>
            <a:prstGeom prst="round2DiagRect">
              <a:avLst/>
            </a:prstGeom>
            <a:solidFill>
              <a:srgbClr val="CCFFFF"/>
            </a:solidFill>
            <a:ln>
              <a:solidFill>
                <a:schemeClr val="tx1"/>
              </a:solidFill>
              <a:prstDash val="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TextBox 73"/>
            <p:cNvSpPr txBox="1"/>
            <p:nvPr/>
          </p:nvSpPr>
          <p:spPr>
            <a:xfrm>
              <a:off x="4665132" y="1108526"/>
              <a:ext cx="735168" cy="196413"/>
            </a:xfrm>
            <a:prstGeom prst="rect">
              <a:avLst/>
            </a:prstGeom>
            <a:noFill/>
          </p:spPr>
          <p:txBody>
            <a:bodyPr wrap="none" rtlCol="0">
              <a:spAutoFit/>
            </a:bodyPr>
            <a:lstStyle/>
            <a:p>
              <a:r>
                <a:rPr lang="en-US" sz="1000" dirty="0" smtClean="0"/>
                <a:t>1u Switches</a:t>
              </a:r>
              <a:endParaRPr lang="en-US" sz="1000" dirty="0"/>
            </a:p>
          </p:txBody>
        </p:sp>
        <p:cxnSp>
          <p:nvCxnSpPr>
            <p:cNvPr id="75" name="Elbow Connector 14"/>
            <p:cNvCxnSpPr>
              <a:endCxn id="53" idx="2"/>
            </p:cNvCxnSpPr>
            <p:nvPr/>
          </p:nvCxnSpPr>
          <p:spPr>
            <a:xfrm rot="16200000" flipH="1">
              <a:off x="4779975" y="1567845"/>
              <a:ext cx="649563" cy="251648"/>
            </a:xfrm>
            <a:prstGeom prst="bentConnector2">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76" name="Elbow Connector 20"/>
            <p:cNvCxnSpPr>
              <a:stCxn id="73" idx="2"/>
              <a:endCxn id="68" idx="3"/>
            </p:cNvCxnSpPr>
            <p:nvPr/>
          </p:nvCxnSpPr>
          <p:spPr>
            <a:xfrm rot="10800000" flipV="1">
              <a:off x="4208858" y="1230398"/>
              <a:ext cx="416030" cy="594387"/>
            </a:xfrm>
            <a:prstGeom prst="bentConnector2">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cxnSp>
          <p:nvCxnSpPr>
            <p:cNvPr id="77" name="Elbow Connector 51"/>
            <p:cNvCxnSpPr>
              <a:stCxn id="44" idx="0"/>
              <a:endCxn id="62" idx="1"/>
            </p:cNvCxnSpPr>
            <p:nvPr/>
          </p:nvCxnSpPr>
          <p:spPr>
            <a:xfrm flipV="1">
              <a:off x="6468487" y="2982101"/>
              <a:ext cx="1385356" cy="1076110"/>
            </a:xfrm>
            <a:prstGeom prst="bentConnector2">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a:stCxn id="73" idx="0"/>
              <a:endCxn id="70" idx="2"/>
            </p:cNvCxnSpPr>
            <p:nvPr/>
          </p:nvCxnSpPr>
          <p:spPr>
            <a:xfrm>
              <a:off x="5862795" y="1230399"/>
              <a:ext cx="1108061" cy="230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 name="Group 78"/>
            <p:cNvGrpSpPr/>
            <p:nvPr/>
          </p:nvGrpSpPr>
          <p:grpSpPr>
            <a:xfrm>
              <a:off x="6976329" y="2279766"/>
              <a:ext cx="1776768" cy="282231"/>
              <a:chOff x="7195353" y="2437405"/>
              <a:chExt cx="1558609" cy="282231"/>
            </a:xfrm>
          </p:grpSpPr>
          <p:sp>
            <p:nvSpPr>
              <p:cNvPr id="80" name="Round Diagonal Corner Rectangle 79"/>
              <p:cNvSpPr/>
              <p:nvPr/>
            </p:nvSpPr>
            <p:spPr>
              <a:xfrm>
                <a:off x="7195353" y="2437405"/>
                <a:ext cx="1558609" cy="282231"/>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TextBox 80"/>
              <p:cNvSpPr txBox="1"/>
              <p:nvPr/>
            </p:nvSpPr>
            <p:spPr>
              <a:xfrm>
                <a:off x="7195353" y="2456647"/>
                <a:ext cx="1101320" cy="246221"/>
              </a:xfrm>
              <a:prstGeom prst="rect">
                <a:avLst/>
              </a:prstGeom>
              <a:noFill/>
            </p:spPr>
            <p:txBody>
              <a:bodyPr wrap="none" rtlCol="0">
                <a:spAutoFit/>
              </a:bodyPr>
              <a:lstStyle/>
              <a:p>
                <a:r>
                  <a:rPr lang="en-US" sz="1000" dirty="0" smtClean="0"/>
                  <a:t>19 x Worker nodes</a:t>
                </a:r>
                <a:endParaRPr lang="en-US" sz="1000" dirty="0"/>
              </a:p>
            </p:txBody>
          </p:sp>
        </p:grpSp>
      </p:grpSp>
    </p:spTree>
    <p:extLst>
      <p:ext uri="{BB962C8B-B14F-4D97-AF65-F5344CB8AC3E}">
        <p14:creationId xmlns:p14="http://schemas.microsoft.com/office/powerpoint/2010/main" xmlns="" val="3794146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on a Chip and Hadoop</a:t>
            </a:r>
            <a:endParaRPr lang="en-US" dirty="0"/>
          </a:p>
        </p:txBody>
      </p:sp>
      <p:sp>
        <p:nvSpPr>
          <p:cNvPr id="4" name="Content Placeholder 3"/>
          <p:cNvSpPr>
            <a:spLocks noGrp="1"/>
          </p:cNvSpPr>
          <p:nvPr>
            <p:ph sz="quarter" idx="10"/>
          </p:nvPr>
        </p:nvSpPr>
        <p:spPr>
          <a:xfrm>
            <a:off x="6324600" y="3333750"/>
            <a:ext cx="2667000" cy="2588896"/>
          </a:xfrm>
        </p:spPr>
        <p:txBody>
          <a:bodyPr/>
          <a:lstStyle/>
          <a:p>
            <a:pPr>
              <a:buFontTx/>
              <a:buChar char="-"/>
            </a:pPr>
            <a:r>
              <a:rPr lang="en-US" sz="1200" dirty="0" smtClean="0"/>
              <a:t>Amazing Density Advances. 270 </a:t>
            </a:r>
            <a:r>
              <a:rPr lang="en-US" sz="1200" dirty="0" smtClean="0"/>
              <a:t>+ servers in a Rack (compared to 21!).</a:t>
            </a:r>
          </a:p>
          <a:p>
            <a:pPr>
              <a:buFontTx/>
              <a:buChar char="-"/>
            </a:pPr>
            <a:endParaRPr lang="en-US" sz="1200" dirty="0" smtClean="0"/>
          </a:p>
          <a:p>
            <a:pPr>
              <a:buFontTx/>
              <a:buChar char="-"/>
            </a:pPr>
            <a:r>
              <a:rPr lang="en-US" sz="1200" dirty="0" smtClean="0"/>
              <a:t>Trevor </a:t>
            </a:r>
            <a:r>
              <a:rPr lang="en-US" sz="1200" dirty="0" smtClean="0"/>
              <a:t>Robinson from Calxeda is </a:t>
            </a:r>
            <a:r>
              <a:rPr lang="en-US" sz="1200" dirty="0" smtClean="0"/>
              <a:t>a member of our community working </a:t>
            </a:r>
            <a:r>
              <a:rPr lang="en-US" sz="1200" dirty="0" smtClean="0"/>
              <a:t>on </a:t>
            </a:r>
            <a:r>
              <a:rPr lang="en-US" sz="1200" dirty="0" smtClean="0"/>
              <a:t>this. He’d love some help:</a:t>
            </a:r>
            <a:endParaRPr lang="en-US" sz="1200" dirty="0" smtClean="0"/>
          </a:p>
          <a:p>
            <a:pPr>
              <a:buNone/>
            </a:pPr>
            <a:r>
              <a:rPr lang="en-US" sz="1200" dirty="0" smtClean="0"/>
              <a:t>	trevor.robinson@calxeda.com</a:t>
            </a:r>
          </a:p>
        </p:txBody>
      </p:sp>
      <p:pic>
        <p:nvPicPr>
          <p:cNvPr id="38914" name="Picture 2" descr="http://www.ecoinsite.com/wp-content/uploads/2011/11/hp_discovery_labs.jpg"/>
          <p:cNvPicPr>
            <a:picLocks noChangeAspect="1" noChangeArrowheads="1"/>
          </p:cNvPicPr>
          <p:nvPr/>
        </p:nvPicPr>
        <p:blipFill>
          <a:blip r:embed="rId3"/>
          <a:srcRect/>
          <a:stretch>
            <a:fillRect/>
          </a:stretch>
        </p:blipFill>
        <p:spPr bwMode="auto">
          <a:xfrm>
            <a:off x="304800" y="1047750"/>
            <a:ext cx="5715000" cy="3571875"/>
          </a:xfrm>
          <a:prstGeom prst="rect">
            <a:avLst/>
          </a:prstGeom>
          <a:noFill/>
        </p:spPr>
      </p:pic>
      <p:grpSp>
        <p:nvGrpSpPr>
          <p:cNvPr id="3" name="Group 8"/>
          <p:cNvGrpSpPr/>
          <p:nvPr/>
        </p:nvGrpSpPr>
        <p:grpSpPr>
          <a:xfrm>
            <a:off x="6324600" y="1200150"/>
            <a:ext cx="2667000" cy="2057400"/>
            <a:chOff x="6324600" y="1428750"/>
            <a:chExt cx="2667000" cy="2057400"/>
          </a:xfrm>
        </p:grpSpPr>
        <p:sp>
          <p:nvSpPr>
            <p:cNvPr id="5" name="Circular Arrow 4"/>
            <p:cNvSpPr/>
            <p:nvPr/>
          </p:nvSpPr>
          <p:spPr>
            <a:xfrm>
              <a:off x="6324600" y="1428750"/>
              <a:ext cx="2286000" cy="1905000"/>
            </a:xfrm>
            <a:prstGeom prst="circularArrow">
              <a:avLst/>
            </a:prstGeom>
            <a:solidFill>
              <a:schemeClr val="accent1"/>
            </a:solidFill>
            <a:ln w="31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10800000">
              <a:off x="6324600" y="1581150"/>
              <a:ext cx="2286000" cy="1905000"/>
            </a:xfrm>
            <a:prstGeom prst="circular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6934200" y="1962150"/>
              <a:ext cx="2057400" cy="954107"/>
            </a:xfrm>
            <a:prstGeom prst="rect">
              <a:avLst/>
            </a:prstGeom>
          </p:spPr>
          <p:txBody>
            <a:bodyPr wrap="square">
              <a:spAutoFit/>
            </a:bodyPr>
            <a:lstStyle/>
            <a:p>
              <a:r>
                <a:rPr lang="en-US" sz="1400" dirty="0" smtClean="0"/>
                <a:t>4-8 GB RAM</a:t>
              </a:r>
            </a:p>
            <a:p>
              <a:r>
                <a:rPr lang="en-US" sz="1400" dirty="0" smtClean="0"/>
                <a:t>4 Cores 1.8 GHz</a:t>
              </a:r>
            </a:p>
            <a:p>
              <a:r>
                <a:rPr lang="en-US" sz="1400" dirty="0" smtClean="0"/>
                <a:t>2-4 TB</a:t>
              </a:r>
            </a:p>
            <a:p>
              <a:r>
                <a:rPr lang="en-US" sz="1400" dirty="0" smtClean="0"/>
                <a:t>1 GbE NICs</a:t>
              </a:r>
              <a:endParaRPr lang="en-US" sz="1400" dirty="0" smtClean="0"/>
            </a:p>
          </p:txBody>
        </p:sp>
      </p:grpSp>
      <p:sp>
        <p:nvSpPr>
          <p:cNvPr id="8" name="Rectangle 7"/>
          <p:cNvSpPr/>
          <p:nvPr/>
        </p:nvSpPr>
        <p:spPr>
          <a:xfrm>
            <a:off x="228600" y="666750"/>
            <a:ext cx="3810000" cy="307777"/>
          </a:xfrm>
          <a:prstGeom prst="rect">
            <a:avLst/>
          </a:prstGeom>
        </p:spPr>
        <p:txBody>
          <a:bodyPr wrap="square">
            <a:spAutoFit/>
          </a:bodyPr>
          <a:lstStyle/>
          <a:p>
            <a:r>
              <a:rPr lang="en-US" sz="1400" dirty="0" smtClean="0"/>
              <a:t>Intel ATOM and ARM </a:t>
            </a:r>
            <a:r>
              <a:rPr lang="en-US" sz="1400" dirty="0" smtClean="0"/>
              <a:t>Processor Server Cartridges</a:t>
            </a:r>
            <a:endParaRPr lang="en-US" sz="1400" dirty="0" smtClean="0"/>
          </a:p>
        </p:txBody>
      </p:sp>
      <p:sp>
        <p:nvSpPr>
          <p:cNvPr id="10" name="Rectangle 9"/>
          <p:cNvSpPr/>
          <p:nvPr/>
        </p:nvSpPr>
        <p:spPr>
          <a:xfrm>
            <a:off x="6400800" y="971550"/>
            <a:ext cx="2209800" cy="307777"/>
          </a:xfrm>
          <a:prstGeom prst="rect">
            <a:avLst/>
          </a:prstGeom>
        </p:spPr>
        <p:txBody>
          <a:bodyPr wrap="square">
            <a:spAutoFit/>
          </a:bodyPr>
          <a:lstStyle/>
          <a:p>
            <a:r>
              <a:rPr lang="en-US" sz="1400" dirty="0" smtClean="0"/>
              <a:t>Hadoop has come full circle</a:t>
            </a:r>
            <a:endParaRPr lang="en-US" sz="1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 </a:t>
            </a:r>
            <a:br>
              <a:rPr lang="en-US" dirty="0" smtClean="0"/>
            </a:br>
            <a:r>
              <a:rPr lang="en-US" dirty="0" smtClean="0"/>
              <a:t>	Any Questions?</a:t>
            </a:r>
            <a:br>
              <a:rPr lang="en-US" dirty="0" smtClean="0"/>
            </a:br>
            <a:endParaRPr lang="en-US" dirty="0"/>
          </a:p>
        </p:txBody>
      </p:sp>
      <p:sp>
        <p:nvSpPr>
          <p:cNvPr id="3" name="Subtitle 5"/>
          <p:cNvSpPr txBox="1">
            <a:spLocks/>
          </p:cNvSpPr>
          <p:nvPr/>
        </p:nvSpPr>
        <p:spPr>
          <a:xfrm>
            <a:off x="352425" y="3002975"/>
            <a:ext cx="6400800" cy="1314450"/>
          </a:xfrm>
          <a:prstGeom prst="rect">
            <a:avLst/>
          </a:prstGeom>
        </p:spPr>
        <p:txBody>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kumimoji="0" lang="en-US" sz="1800" b="1" i="0" u="none" strike="noStrike" kern="1200" cap="none" spc="0" normalizeH="0" baseline="0" noProof="0" dirty="0" smtClean="0">
                <a:ln>
                  <a:noFill/>
                </a:ln>
                <a:solidFill>
                  <a:schemeClr val="accent1"/>
                </a:solidFill>
                <a:effectLst/>
                <a:uLnTx/>
                <a:uFillTx/>
                <a:latin typeface="HP Simplified" pitchFamily="34" charset="0"/>
                <a:ea typeface="+mn-ea"/>
                <a:cs typeface="HP Simplified" pitchFamily="34" charset="0"/>
              </a:rPr>
              <a:t>S, Chief Technologist - Hadoop</a:t>
            </a: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kumimoji="0" lang="en-US" sz="1800" b="1" i="0" u="none" strike="noStrike" kern="1200" cap="none" spc="0" normalizeH="0" baseline="0" noProof="0" dirty="0" smtClean="0">
                <a:ln>
                  <a:noFill/>
                </a:ln>
                <a:solidFill>
                  <a:schemeClr val="accent1"/>
                </a:solidFill>
                <a:effectLst/>
                <a:uLnTx/>
                <a:uFillTx/>
                <a:latin typeface="HP Simplified" pitchFamily="34" charset="0"/>
                <a:ea typeface="+mn-ea"/>
                <a:cs typeface="HP Simplified" pitchFamily="34" charset="0"/>
              </a:rPr>
              <a:t>June 2012</a:t>
            </a:r>
          </a:p>
        </p:txBody>
      </p:sp>
      <p:sp>
        <p:nvSpPr>
          <p:cNvPr id="5" name="Subtitle 5"/>
          <p:cNvSpPr txBox="1">
            <a:spLocks/>
          </p:cNvSpPr>
          <p:nvPr/>
        </p:nvSpPr>
        <p:spPr>
          <a:xfrm>
            <a:off x="685800" y="2038350"/>
            <a:ext cx="8077200" cy="2286000"/>
          </a:xfrm>
          <a:prstGeom prst="rect">
            <a:avLst/>
          </a:prstGeom>
        </p:spPr>
        <p:txBody>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kumimoji="0" lang="en-US" sz="20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rPr>
              <a:t>Steve Watt</a:t>
            </a:r>
            <a:r>
              <a:rPr lang="en-US" sz="2000" b="1" dirty="0" smtClean="0">
                <a:solidFill>
                  <a:schemeClr val="bg1"/>
                </a:solidFill>
                <a:latin typeface="HP Simplified" pitchFamily="34" charset="0"/>
                <a:cs typeface="HP Simplified" pitchFamily="34" charset="0"/>
              </a:rPr>
              <a:t> 		</a:t>
            </a:r>
            <a:r>
              <a:rPr kumimoji="0" lang="en-US" sz="20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rPr>
              <a:t>swatt@hp.com			@</a:t>
            </a:r>
            <a:r>
              <a:rPr kumimoji="0" lang="en-US" sz="2000" b="1" i="0" u="none" strike="noStrike" kern="1200" cap="none" spc="0" normalizeH="0" baseline="0" noProof="0" dirty="0" err="1" smtClean="0">
                <a:ln>
                  <a:noFill/>
                </a:ln>
                <a:solidFill>
                  <a:schemeClr val="bg1"/>
                </a:solidFill>
                <a:effectLst/>
                <a:uLnTx/>
                <a:uFillTx/>
                <a:latin typeface="HP Simplified" pitchFamily="34" charset="0"/>
                <a:ea typeface="+mn-ea"/>
                <a:cs typeface="HP Simplified" pitchFamily="34" charset="0"/>
              </a:rPr>
              <a:t>wattsteve</a:t>
            </a:r>
            <a:endParaRPr kumimoji="0" lang="en-US" sz="20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endParaRP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lang="en-US" sz="2000" b="1" dirty="0" smtClean="0">
                <a:solidFill>
                  <a:schemeClr val="bg1"/>
                </a:solidFill>
                <a:latin typeface="HP Simplified" pitchFamily="34" charset="0"/>
                <a:cs typeface="HP Simplified" pitchFamily="34" charset="0"/>
              </a:rPr>
              <a:t>Paul Denzinger 	</a:t>
            </a:r>
            <a:r>
              <a:rPr lang="en-US" sz="2000" b="1" dirty="0" err="1" smtClean="0">
                <a:solidFill>
                  <a:schemeClr val="bg1"/>
                </a:solidFill>
                <a:latin typeface="HP Simplified" pitchFamily="34" charset="0"/>
                <a:cs typeface="HP Simplified" pitchFamily="34" charset="0"/>
              </a:rPr>
              <a:t>paul.denzinger@hp.com</a:t>
            </a:r>
            <a:r>
              <a:rPr lang="en-US" sz="2000" b="1" dirty="0" err="1" smtClean="0">
                <a:solidFill>
                  <a:schemeClr val="bg1"/>
                </a:solidFill>
                <a:latin typeface="HP Simplified" pitchFamily="34" charset="0"/>
                <a:cs typeface="HP Simplified" pitchFamily="34" charset="0"/>
                <a:hlinkClick r:id="rId3"/>
              </a:rPr>
              <a:t>zinger@hp.com</a:t>
            </a:r>
            <a:endParaRPr lang="en-US" sz="2000" b="1" dirty="0" smtClean="0">
              <a:solidFill>
                <a:schemeClr val="bg1"/>
              </a:solidFill>
              <a:latin typeface="HP Simplified" pitchFamily="34" charset="0"/>
              <a:cs typeface="HP Simplified" pitchFamily="34" charset="0"/>
            </a:endParaRP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endParaRP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lang="en-US" b="1" dirty="0" smtClean="0">
              <a:solidFill>
                <a:schemeClr val="bg1"/>
              </a:solidFill>
              <a:latin typeface="HP Simplified" pitchFamily="34" charset="0"/>
              <a:cs typeface="HP Simplified" pitchFamily="34" charset="0"/>
            </a:endParaRP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r>
              <a:rPr lang="en-US" sz="6600" b="1" dirty="0" smtClean="0">
                <a:solidFill>
                  <a:schemeClr val="bg1"/>
                </a:solidFill>
                <a:latin typeface="HP Simplified" pitchFamily="34" charset="0"/>
                <a:cs typeface="HP Simplified" pitchFamily="34" charset="0"/>
              </a:rPr>
              <a:t>h</a:t>
            </a:r>
            <a:r>
              <a:rPr kumimoji="0" lang="en-US" sz="66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rPr>
              <a:t>p.com/go/</a:t>
            </a:r>
            <a:r>
              <a:rPr kumimoji="0" lang="en-US" sz="6600" b="1" i="0" u="none" strike="noStrike" kern="1200" cap="none" spc="0" normalizeH="0" baseline="0" noProof="0" dirty="0" err="1" smtClean="0">
                <a:ln>
                  <a:noFill/>
                </a:ln>
                <a:solidFill>
                  <a:schemeClr val="bg1"/>
                </a:solidFill>
                <a:effectLst/>
                <a:uLnTx/>
                <a:uFillTx/>
                <a:latin typeface="HP Simplified" pitchFamily="34" charset="0"/>
                <a:ea typeface="+mn-ea"/>
                <a:cs typeface="HP Simplified" pitchFamily="34" charset="0"/>
              </a:rPr>
              <a:t>hadoop</a:t>
            </a:r>
            <a:endParaRPr kumimoji="0" lang="en-US" sz="6600" b="1" i="0" u="none" strike="noStrike" kern="1200" cap="none" spc="0" normalizeH="0" baseline="0" noProof="0" dirty="0" smtClean="0">
              <a:ln>
                <a:noFill/>
              </a:ln>
              <a:solidFill>
                <a:schemeClr val="bg1"/>
              </a:solidFill>
              <a:effectLst/>
              <a:uLnTx/>
              <a:uFillTx/>
              <a:latin typeface="HP Simplified" pitchFamily="34" charset="0"/>
              <a:ea typeface="+mn-ea"/>
              <a:cs typeface="HP Simplified" pitchFamily="34" charset="0"/>
            </a:endParaRPr>
          </a:p>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lang="en-US" b="1" dirty="0" smtClean="0">
              <a:solidFill>
                <a:schemeClr val="bg1"/>
              </a:solidFill>
              <a:latin typeface="HP Simplified" pitchFamily="34" charset="0"/>
              <a:cs typeface="HP Simplified" pitchFamily="34" charset="0"/>
            </a:endParaRPr>
          </a:p>
        </p:txBody>
      </p:sp>
    </p:spTree>
    <p:extLst>
      <p:ext uri="{BB962C8B-B14F-4D97-AF65-F5344CB8AC3E}">
        <p14:creationId xmlns:p14="http://schemas.microsoft.com/office/powerpoint/2010/main" xmlns="" val="873079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 – </a:t>
            </a:r>
            <a:r>
              <a:rPr lang="en-US" dirty="0" smtClean="0"/>
              <a:t>Clearing up common misconceptions</a:t>
            </a:r>
            <a:endParaRPr lang="en-US" dirty="0"/>
          </a:p>
        </p:txBody>
      </p:sp>
      <p:sp>
        <p:nvSpPr>
          <p:cNvPr id="8" name="Subtitle 5"/>
          <p:cNvSpPr txBox="1">
            <a:spLocks/>
          </p:cNvSpPr>
          <p:nvPr/>
        </p:nvSpPr>
        <p:spPr bwMode="black">
          <a:xfrm>
            <a:off x="304800" y="37147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pic>
        <p:nvPicPr>
          <p:cNvPr id="1026" name="Picture 2"/>
          <p:cNvPicPr>
            <a:picLocks noChangeAspect="1" noChangeArrowheads="1"/>
          </p:cNvPicPr>
          <p:nvPr/>
        </p:nvPicPr>
        <p:blipFill>
          <a:blip r:embed="rId3"/>
          <a:srcRect/>
          <a:stretch>
            <a:fillRect/>
          </a:stretch>
        </p:blipFill>
        <p:spPr bwMode="auto">
          <a:xfrm>
            <a:off x="228600" y="742950"/>
            <a:ext cx="6353175" cy="4219575"/>
          </a:xfrm>
          <a:prstGeom prst="rect">
            <a:avLst/>
          </a:prstGeom>
          <a:noFill/>
          <a:ln w="9525">
            <a:noFill/>
            <a:miter lim="800000"/>
            <a:headEnd/>
            <a:tailEnd/>
          </a:ln>
        </p:spPr>
      </p:pic>
      <p:sp>
        <p:nvSpPr>
          <p:cNvPr id="9" name="Rectangle 8"/>
          <p:cNvSpPr/>
          <p:nvPr/>
        </p:nvSpPr>
        <p:spPr>
          <a:xfrm>
            <a:off x="381000" y="3943350"/>
            <a:ext cx="6248400" cy="609600"/>
          </a:xfrm>
          <a:prstGeom prst="rect">
            <a:avLst/>
          </a:pr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705600" y="3943350"/>
            <a:ext cx="2514599" cy="584775"/>
          </a:xfrm>
          <a:prstGeom prst="rect">
            <a:avLst/>
          </a:prstGeom>
        </p:spPr>
        <p:txBody>
          <a:bodyPr wrap="square">
            <a:spAutoFit/>
          </a:bodyPr>
          <a:lstStyle/>
          <a:p>
            <a:r>
              <a:rPr lang="en-US" sz="1600" dirty="0" smtClean="0"/>
              <a:t>The enterprise </a:t>
            </a:r>
            <a:r>
              <a:rPr lang="en-US" sz="1600" b="1" dirty="0" smtClean="0"/>
              <a:t>p</a:t>
            </a:r>
            <a:r>
              <a:rPr lang="en-US" sz="1600" b="1" dirty="0" smtClean="0"/>
              <a:t>erspective</a:t>
            </a:r>
            <a:r>
              <a:rPr lang="en-US" sz="1600" dirty="0" smtClean="0"/>
              <a:t> is also different</a:t>
            </a:r>
            <a:endParaRPr lang="en-US" sz="1600" dirty="0"/>
          </a:p>
        </p:txBody>
      </p:sp>
      <p:sp>
        <p:nvSpPr>
          <p:cNvPr id="12" name="Rectangle 11"/>
          <p:cNvSpPr/>
          <p:nvPr/>
        </p:nvSpPr>
        <p:spPr>
          <a:xfrm>
            <a:off x="6858000" y="1200150"/>
            <a:ext cx="1678088" cy="1015663"/>
          </a:xfrm>
          <a:prstGeom prst="rect">
            <a:avLst/>
          </a:prstGeom>
        </p:spPr>
        <p:txBody>
          <a:bodyPr wrap="none">
            <a:spAutoFit/>
          </a:bodyPr>
          <a:lstStyle/>
          <a:p>
            <a:r>
              <a:rPr lang="en-US" sz="1200" dirty="0" smtClean="0"/>
              <a:t>Single Socket 1.8 GHz</a:t>
            </a:r>
          </a:p>
          <a:p>
            <a:r>
              <a:rPr lang="en-US" sz="1200" dirty="0" smtClean="0"/>
              <a:t>4-8 GB RAM</a:t>
            </a:r>
          </a:p>
          <a:p>
            <a:r>
              <a:rPr lang="en-US" sz="1200" dirty="0" smtClean="0"/>
              <a:t>2-4 Cores</a:t>
            </a:r>
          </a:p>
          <a:p>
            <a:r>
              <a:rPr lang="en-US" sz="1200" dirty="0" smtClean="0"/>
              <a:t>1x 1GbE NIC</a:t>
            </a:r>
          </a:p>
          <a:p>
            <a:r>
              <a:rPr lang="en-US" sz="1200" dirty="0" smtClean="0"/>
              <a:t>(2-4) x 1 TB SATA Drives</a:t>
            </a:r>
            <a:endParaRPr lang="en-US" sz="1200" dirty="0" smtClean="0"/>
          </a:p>
        </p:txBody>
      </p:sp>
      <p:sp>
        <p:nvSpPr>
          <p:cNvPr id="10" name="Rectangle 9"/>
          <p:cNvSpPr/>
          <p:nvPr/>
        </p:nvSpPr>
        <p:spPr>
          <a:xfrm>
            <a:off x="6781800" y="895350"/>
            <a:ext cx="2200346" cy="307777"/>
          </a:xfrm>
          <a:prstGeom prst="rect">
            <a:avLst/>
          </a:prstGeom>
        </p:spPr>
        <p:txBody>
          <a:bodyPr wrap="none">
            <a:spAutoFit/>
          </a:bodyPr>
          <a:lstStyle/>
          <a:p>
            <a:r>
              <a:rPr lang="en-US" sz="1400" b="1" dirty="0" smtClean="0"/>
              <a:t>Web </a:t>
            </a:r>
            <a:r>
              <a:rPr lang="en-US" sz="1400" b="1" dirty="0" smtClean="0"/>
              <a:t>Scale Hadoop Origins </a:t>
            </a:r>
            <a:endParaRPr lang="en-US" sz="1400" b="1" dirty="0"/>
          </a:p>
        </p:txBody>
      </p:sp>
      <p:sp>
        <p:nvSpPr>
          <p:cNvPr id="14" name="Rectangle 13"/>
          <p:cNvSpPr/>
          <p:nvPr/>
        </p:nvSpPr>
        <p:spPr>
          <a:xfrm>
            <a:off x="6781800" y="2343150"/>
            <a:ext cx="1658339" cy="307777"/>
          </a:xfrm>
          <a:prstGeom prst="rect">
            <a:avLst/>
          </a:prstGeom>
        </p:spPr>
        <p:txBody>
          <a:bodyPr wrap="none">
            <a:spAutoFit/>
          </a:bodyPr>
          <a:lstStyle/>
          <a:p>
            <a:r>
              <a:rPr lang="en-US" sz="1400" b="1" dirty="0" smtClean="0"/>
              <a:t>Commodity in 2012</a:t>
            </a:r>
            <a:endParaRPr lang="en-US" sz="1400" b="1" dirty="0"/>
          </a:p>
        </p:txBody>
      </p:sp>
      <p:sp>
        <p:nvSpPr>
          <p:cNvPr id="15" name="Rectangle 14"/>
          <p:cNvSpPr/>
          <p:nvPr/>
        </p:nvSpPr>
        <p:spPr>
          <a:xfrm>
            <a:off x="6858000" y="2724150"/>
            <a:ext cx="1759841" cy="1015663"/>
          </a:xfrm>
          <a:prstGeom prst="rect">
            <a:avLst/>
          </a:prstGeom>
        </p:spPr>
        <p:txBody>
          <a:bodyPr wrap="none">
            <a:spAutoFit/>
          </a:bodyPr>
          <a:lstStyle/>
          <a:p>
            <a:r>
              <a:rPr lang="en-US" sz="1200" dirty="0" smtClean="0"/>
              <a:t>Dual Socket 2+ GHz</a:t>
            </a:r>
          </a:p>
          <a:p>
            <a:r>
              <a:rPr lang="en-US" sz="1200" dirty="0" smtClean="0"/>
              <a:t>24-48 GB RAM</a:t>
            </a:r>
          </a:p>
          <a:p>
            <a:r>
              <a:rPr lang="en-US" sz="1200" dirty="0" smtClean="0"/>
              <a:t>4-6</a:t>
            </a:r>
            <a:r>
              <a:rPr lang="en-US" sz="1200" dirty="0" smtClean="0"/>
              <a:t> Cores</a:t>
            </a:r>
          </a:p>
          <a:p>
            <a:r>
              <a:rPr lang="en-US" sz="1200" dirty="0" smtClean="0"/>
              <a:t>(2-4) x 1GbE NICs</a:t>
            </a:r>
          </a:p>
          <a:p>
            <a:r>
              <a:rPr lang="en-US" sz="1200" dirty="0" smtClean="0"/>
              <a:t>(4-14)</a:t>
            </a:r>
            <a:r>
              <a:rPr lang="en-US" sz="1200" dirty="0" smtClean="0"/>
              <a:t> x 2 TB SATA Drives</a:t>
            </a:r>
            <a:endParaRPr lang="en-US" sz="1200" dirty="0" smtClean="0"/>
          </a:p>
        </p:txBody>
      </p:sp>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a:off x="1828800" y="3638550"/>
            <a:ext cx="5105400" cy="0"/>
          </a:xfrm>
          <a:prstGeom prst="line">
            <a:avLst/>
          </a:prstGeom>
          <a:ln w="254000" cmpd="sng">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lstStyle/>
          <a:p>
            <a:r>
              <a:rPr lang="en-US" dirty="0" smtClean="0"/>
              <a:t>You can quantify what is right for you</a:t>
            </a:r>
            <a:endParaRPr lang="en-US" dirty="0"/>
          </a:p>
        </p:txBody>
      </p:sp>
      <p:sp>
        <p:nvSpPr>
          <p:cNvPr id="7" name="Subtitle 6"/>
          <p:cNvSpPr>
            <a:spLocks noGrp="1"/>
          </p:cNvSpPr>
          <p:nvPr>
            <p:ph type="subTitle" idx="1"/>
          </p:nvPr>
        </p:nvSpPr>
        <p:spPr/>
        <p:txBody>
          <a:bodyPr/>
          <a:lstStyle/>
          <a:p>
            <a:r>
              <a:rPr lang="en-US" dirty="0" smtClean="0"/>
              <a:t>Balancing Performance and Storage Capacity with Price</a:t>
            </a:r>
            <a:endParaRPr lang="en-US" dirty="0"/>
          </a:p>
        </p:txBody>
      </p:sp>
      <p:grpSp>
        <p:nvGrpSpPr>
          <p:cNvPr id="6" name="Group 22"/>
          <p:cNvGrpSpPr>
            <a:grpSpLocks noChangeAspect="1"/>
          </p:cNvGrpSpPr>
          <p:nvPr/>
        </p:nvGrpSpPr>
        <p:grpSpPr>
          <a:xfrm>
            <a:off x="609691" y="1733550"/>
            <a:ext cx="7541899" cy="2664071"/>
            <a:chOff x="7442857" y="2411056"/>
            <a:chExt cx="11121184" cy="4379774"/>
          </a:xfrm>
        </p:grpSpPr>
        <p:sp>
          <p:nvSpPr>
            <p:cNvPr id="15" name="Freeform 2"/>
            <p:cNvSpPr>
              <a:spLocks/>
            </p:cNvSpPr>
            <p:nvPr/>
          </p:nvSpPr>
          <p:spPr bwMode="auto">
            <a:xfrm rot="3149521" flipH="1">
              <a:off x="10023322" y="2235899"/>
              <a:ext cx="1064719" cy="4093869"/>
            </a:xfrm>
            <a:custGeom>
              <a:avLst/>
              <a:gdLst/>
              <a:ahLst/>
              <a:cxnLst>
                <a:cxn ang="0">
                  <a:pos x="0" y="0"/>
                </a:cxn>
                <a:cxn ang="0">
                  <a:pos x="19370" y="0"/>
                </a:cxn>
                <a:cxn ang="0">
                  <a:pos x="21600" y="13213"/>
                </a:cxn>
                <a:cxn ang="0">
                  <a:pos x="18043" y="20834"/>
                </a:cxn>
                <a:cxn ang="0">
                  <a:pos x="0" y="0"/>
                </a:cxn>
                <a:cxn ang="0">
                  <a:pos x="0" y="0"/>
                </a:cxn>
              </a:cxnLst>
              <a:rect l="0" t="0" r="r" b="b"/>
              <a:pathLst>
                <a:path w="21600" h="20883">
                  <a:moveTo>
                    <a:pt x="0" y="0"/>
                  </a:moveTo>
                  <a:lnTo>
                    <a:pt x="19370" y="0"/>
                  </a:lnTo>
                  <a:lnTo>
                    <a:pt x="21600" y="13213"/>
                  </a:lnTo>
                  <a:cubicBezTo>
                    <a:pt x="21600" y="13213"/>
                    <a:pt x="19921" y="21600"/>
                    <a:pt x="18043" y="20834"/>
                  </a:cubicBezTo>
                  <a:cubicBezTo>
                    <a:pt x="11866" y="18312"/>
                    <a:pt x="0" y="0"/>
                    <a:pt x="0" y="0"/>
                  </a:cubicBezTo>
                  <a:close/>
                  <a:moveTo>
                    <a:pt x="0" y="0"/>
                  </a:moveTo>
                </a:path>
              </a:pathLst>
            </a:custGeom>
            <a:gradFill rotWithShape="0">
              <a:gsLst>
                <a:gs pos="0">
                  <a:srgbClr val="FFFFFF">
                    <a:alpha val="43999"/>
                  </a:srgbClr>
                </a:gs>
                <a:gs pos="100000">
                  <a:srgbClr val="000000">
                    <a:alpha val="43999"/>
                  </a:srgbClr>
                </a:gs>
              </a:gsLst>
              <a:lin ang="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sp>
          <p:nvSpPr>
            <p:cNvPr id="11" name="Freeform 5"/>
            <p:cNvSpPr>
              <a:spLocks/>
            </p:cNvSpPr>
            <p:nvPr/>
          </p:nvSpPr>
          <p:spPr bwMode="auto">
            <a:xfrm rot="18526326">
              <a:off x="14130387" y="2247567"/>
              <a:ext cx="1106768" cy="3942243"/>
            </a:xfrm>
            <a:custGeom>
              <a:avLst/>
              <a:gdLst/>
              <a:ahLst/>
              <a:cxnLst>
                <a:cxn ang="0">
                  <a:pos x="0" y="0"/>
                </a:cxn>
                <a:cxn ang="0">
                  <a:pos x="19370" y="0"/>
                </a:cxn>
                <a:cxn ang="0">
                  <a:pos x="21600" y="13213"/>
                </a:cxn>
                <a:cxn ang="0">
                  <a:pos x="18043" y="20834"/>
                </a:cxn>
                <a:cxn ang="0">
                  <a:pos x="0" y="0"/>
                </a:cxn>
                <a:cxn ang="0">
                  <a:pos x="0" y="0"/>
                </a:cxn>
              </a:cxnLst>
              <a:rect l="0" t="0" r="r" b="b"/>
              <a:pathLst>
                <a:path w="21600" h="20883">
                  <a:moveTo>
                    <a:pt x="0" y="0"/>
                  </a:moveTo>
                  <a:lnTo>
                    <a:pt x="19370" y="0"/>
                  </a:lnTo>
                  <a:lnTo>
                    <a:pt x="21600" y="13213"/>
                  </a:lnTo>
                  <a:cubicBezTo>
                    <a:pt x="21600" y="13213"/>
                    <a:pt x="19921" y="21600"/>
                    <a:pt x="18043" y="20834"/>
                  </a:cubicBezTo>
                  <a:cubicBezTo>
                    <a:pt x="11866" y="18312"/>
                    <a:pt x="0" y="0"/>
                    <a:pt x="0" y="0"/>
                  </a:cubicBezTo>
                  <a:close/>
                  <a:moveTo>
                    <a:pt x="0" y="0"/>
                  </a:moveTo>
                </a:path>
              </a:pathLst>
            </a:custGeom>
            <a:gradFill rotWithShape="0">
              <a:gsLst>
                <a:gs pos="0">
                  <a:srgbClr val="000000">
                    <a:alpha val="43999"/>
                  </a:srgbClr>
                </a:gs>
                <a:gs pos="100000">
                  <a:srgbClr val="FFFFFF">
                    <a:alpha val="43999"/>
                  </a:srgbClr>
                </a:gs>
              </a:gsLst>
              <a:lin ang="0" scaled="1"/>
            </a:gradFill>
            <a:ln w="25400" cap="flat">
              <a:noFill/>
              <a:miter lim="800000"/>
              <a:headEnd type="none" w="med" len="med"/>
              <a:tailEnd type="none" w="med" len="med"/>
            </a:ln>
          </p:spPr>
          <p:txBody>
            <a:bodyPr lIns="0" tIns="0" rIns="0" bIns="0" anchor="ctr"/>
            <a:lstStyle/>
            <a:p>
              <a:pPr defTabSz="2432387"/>
              <a:r>
                <a:rPr lang="en-US" sz="13900" b="1" dirty="0">
                  <a:solidFill>
                    <a:prstClr val="black"/>
                  </a:solidFill>
                  <a:ea typeface="GillSans" charset="0"/>
                  <a:cs typeface="GillSans" charset="0"/>
                </a:rPr>
                <a:t> </a:t>
              </a:r>
            </a:p>
          </p:txBody>
        </p:sp>
        <p:grpSp>
          <p:nvGrpSpPr>
            <p:cNvPr id="13" name="Group 36"/>
            <p:cNvGrpSpPr/>
            <p:nvPr/>
          </p:nvGrpSpPr>
          <p:grpSpPr>
            <a:xfrm>
              <a:off x="11600172" y="2411056"/>
              <a:ext cx="2247271" cy="1497001"/>
              <a:chOff x="3169272" y="597603"/>
              <a:chExt cx="1158609" cy="745917"/>
            </a:xfrm>
          </p:grpSpPr>
          <p:sp>
            <p:nvSpPr>
              <p:cNvPr id="30" name="TextBox 23"/>
              <p:cNvSpPr txBox="1">
                <a:spLocks noChangeArrowheads="1"/>
              </p:cNvSpPr>
              <p:nvPr/>
            </p:nvSpPr>
            <p:spPr bwMode="auto">
              <a:xfrm>
                <a:off x="3516855" y="1159390"/>
                <a:ext cx="479661" cy="184130"/>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smtClean="0">
                    <a:solidFill>
                      <a:prstClr val="black"/>
                    </a:solidFill>
                  </a:rPr>
                  <a:t>PRICE</a:t>
                </a:r>
                <a:endParaRPr lang="en-US" sz="1400" b="1" dirty="0">
                  <a:solidFill>
                    <a:prstClr val="black"/>
                  </a:solidFill>
                </a:endParaRPr>
              </a:p>
            </p:txBody>
          </p:sp>
          <p:sp>
            <p:nvSpPr>
              <p:cNvPr id="29" name="Oval 28"/>
              <p:cNvSpPr/>
              <p:nvPr/>
            </p:nvSpPr>
            <p:spPr bwMode="auto">
              <a:xfrm>
                <a:off x="3169272" y="597603"/>
                <a:ext cx="1158609" cy="454968"/>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grpSp>
        <p:grpSp>
          <p:nvGrpSpPr>
            <p:cNvPr id="16" name="Group 49"/>
            <p:cNvGrpSpPr>
              <a:grpSpLocks/>
            </p:cNvGrpSpPr>
            <p:nvPr/>
          </p:nvGrpSpPr>
          <p:grpSpPr bwMode="auto">
            <a:xfrm>
              <a:off x="16035041" y="4346444"/>
              <a:ext cx="2529000" cy="2048497"/>
              <a:chOff x="4991492" y="1819976"/>
              <a:chExt cx="1911401" cy="1548712"/>
            </a:xfrm>
          </p:grpSpPr>
          <p:sp>
            <p:nvSpPr>
              <p:cNvPr id="23" name="TextBox 23"/>
              <p:cNvSpPr txBox="1">
                <a:spLocks noChangeArrowheads="1"/>
              </p:cNvSpPr>
              <p:nvPr/>
            </p:nvSpPr>
            <p:spPr bwMode="auto">
              <a:xfrm>
                <a:off x="4991492" y="3089311"/>
                <a:ext cx="1911401" cy="279377"/>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smtClean="0">
                    <a:solidFill>
                      <a:prstClr val="black"/>
                    </a:solidFill>
                  </a:rPr>
                  <a:t>Performance</a:t>
                </a:r>
                <a:endParaRPr lang="en-US" sz="1400" b="1" dirty="0">
                  <a:solidFill>
                    <a:prstClr val="black"/>
                  </a:solidFill>
                </a:endParaRPr>
              </a:p>
            </p:txBody>
          </p:sp>
          <p:sp>
            <p:nvSpPr>
              <p:cNvPr id="24" name="Oval 23"/>
              <p:cNvSpPr/>
              <p:nvPr/>
            </p:nvSpPr>
            <p:spPr bwMode="auto">
              <a:xfrm>
                <a:off x="5121516" y="2440399"/>
                <a:ext cx="1651334" cy="549020"/>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pic>
            <p:nvPicPr>
              <p:cNvPr id="25" name="Picture 24" descr="Sprawl_server_3a.png"/>
              <p:cNvPicPr>
                <a:picLocks noChangeAspect="1"/>
              </p:cNvPicPr>
              <p:nvPr/>
            </p:nvPicPr>
            <p:blipFill>
              <a:blip r:embed="rId3" cstate="email"/>
              <a:srcRect/>
              <a:stretch>
                <a:fillRect/>
              </a:stretch>
            </p:blipFill>
            <p:spPr bwMode="auto">
              <a:xfrm>
                <a:off x="5423996" y="1819976"/>
                <a:ext cx="1046375" cy="1145642"/>
              </a:xfrm>
              <a:prstGeom prst="rect">
                <a:avLst/>
              </a:prstGeom>
              <a:noFill/>
              <a:ln w="9525">
                <a:noFill/>
                <a:miter lim="800000"/>
                <a:headEnd/>
                <a:tailEnd/>
              </a:ln>
              <a:effectLst>
                <a:outerShdw blurRad="50800" dist="26940" dir="5400000" algn="tl" rotWithShape="0">
                  <a:srgbClr val="0D0D0D">
                    <a:alpha val="42999"/>
                  </a:srgbClr>
                </a:outerShdw>
              </a:effectLst>
            </p:spPr>
          </p:pic>
        </p:grpSp>
        <p:grpSp>
          <p:nvGrpSpPr>
            <p:cNvPr id="17" name="Group 40"/>
            <p:cNvGrpSpPr>
              <a:grpSpLocks/>
            </p:cNvGrpSpPr>
            <p:nvPr/>
          </p:nvGrpSpPr>
          <p:grpSpPr bwMode="auto">
            <a:xfrm>
              <a:off x="7442857" y="4629032"/>
              <a:ext cx="2184911" cy="2161798"/>
              <a:chOff x="1545" y="1286"/>
              <a:chExt cx="1040" cy="1030"/>
            </a:xfrm>
          </p:grpSpPr>
          <p:sp>
            <p:nvSpPr>
              <p:cNvPr id="20" name="Oval 19"/>
              <p:cNvSpPr/>
              <p:nvPr/>
            </p:nvSpPr>
            <p:spPr bwMode="auto">
              <a:xfrm>
                <a:off x="1545" y="1542"/>
                <a:ext cx="1040" cy="346"/>
              </a:xfrm>
              <a:prstGeom prst="ellipse">
                <a:avLst/>
              </a:prstGeom>
              <a:gradFill flip="none" rotWithShape="1">
                <a:gsLst>
                  <a:gs pos="0">
                    <a:srgbClr val="505050">
                      <a:shade val="30000"/>
                      <a:satMod val="115000"/>
                    </a:srgbClr>
                  </a:gs>
                  <a:gs pos="50000">
                    <a:srgbClr val="505050">
                      <a:shade val="67500"/>
                      <a:satMod val="115000"/>
                    </a:srgbClr>
                  </a:gs>
                  <a:gs pos="100000">
                    <a:srgbClr val="505050">
                      <a:shade val="100000"/>
                      <a:satMod val="115000"/>
                    </a:srgbClr>
                  </a:gs>
                </a:gsLst>
                <a:lin ang="5400000" scaled="1"/>
                <a:tileRect/>
              </a:gradFill>
              <a:ln w="63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2432387" fontAlgn="base">
                  <a:spcBef>
                    <a:spcPct val="0"/>
                  </a:spcBef>
                  <a:spcAft>
                    <a:spcPct val="0"/>
                  </a:spcAft>
                </a:pPr>
                <a:endParaRPr lang="en-US" sz="5900" b="1" dirty="0">
                  <a:solidFill>
                    <a:prstClr val="black"/>
                  </a:solidFill>
                  <a:ea typeface="Arial" pitchFamily="-107" charset="0"/>
                </a:endParaRPr>
              </a:p>
            </p:txBody>
          </p:sp>
          <p:sp>
            <p:nvSpPr>
              <p:cNvPr id="21" name="TextBox 23"/>
              <p:cNvSpPr txBox="1">
                <a:spLocks noChangeArrowheads="1"/>
              </p:cNvSpPr>
              <p:nvPr/>
            </p:nvSpPr>
            <p:spPr bwMode="auto">
              <a:xfrm>
                <a:off x="1676" y="1964"/>
                <a:ext cx="773" cy="352"/>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1400" b="1" dirty="0" smtClean="0">
                    <a:solidFill>
                      <a:prstClr val="black"/>
                    </a:solidFill>
                  </a:rPr>
                  <a:t>Storage</a:t>
                </a:r>
              </a:p>
              <a:p>
                <a:pPr defTabSz="2432387"/>
                <a:r>
                  <a:rPr lang="en-US" sz="1400" b="1" dirty="0" smtClean="0">
                    <a:solidFill>
                      <a:prstClr val="black"/>
                    </a:solidFill>
                  </a:rPr>
                  <a:t>Capacity</a:t>
                </a:r>
                <a:endParaRPr lang="en-US" sz="1400" b="1" dirty="0">
                  <a:solidFill>
                    <a:prstClr val="black"/>
                  </a:solidFill>
                </a:endParaRPr>
              </a:p>
            </p:txBody>
          </p:sp>
          <p:pic>
            <p:nvPicPr>
              <p:cNvPr id="22" name="Picture 21" descr="storage.png"/>
              <p:cNvPicPr>
                <a:picLocks noChangeAspect="1"/>
              </p:cNvPicPr>
              <p:nvPr/>
            </p:nvPicPr>
            <p:blipFill>
              <a:blip r:embed="rId4" cstate="email"/>
              <a:srcRect/>
              <a:stretch>
                <a:fillRect/>
              </a:stretch>
            </p:blipFill>
            <p:spPr bwMode="auto">
              <a:xfrm>
                <a:off x="1791" y="1286"/>
                <a:ext cx="548" cy="527"/>
              </a:xfrm>
              <a:prstGeom prst="rect">
                <a:avLst/>
              </a:prstGeom>
              <a:noFill/>
              <a:ln w="9525">
                <a:noFill/>
                <a:miter lim="800000"/>
                <a:headEnd/>
                <a:tailEnd/>
              </a:ln>
              <a:effectLst>
                <a:outerShdw dist="25400" dir="5400000" algn="tl" rotWithShape="0">
                  <a:srgbClr val="0D0D0D">
                    <a:alpha val="42999"/>
                  </a:srgbClr>
                </a:outerShdw>
              </a:effectLst>
            </p:spPr>
          </p:pic>
        </p:grpSp>
      </p:grpSp>
      <p:pic>
        <p:nvPicPr>
          <p:cNvPr id="35" name="Picture 34"/>
          <p:cNvPicPr>
            <a:picLocks noChangeAspect="1"/>
          </p:cNvPicPr>
          <p:nvPr/>
        </p:nvPicPr>
        <p:blipFill>
          <a:blip r:embed="rId5" cstate="screen">
            <a:extLst>
              <a:ext uri="{28A0092B-C50C-407E-A947-70E740481C1C}">
                <a14:useLocalDpi xmlns="" xmlns:a14="http://schemas.microsoft.com/office/drawing/2010/main"/>
              </a:ext>
            </a:extLst>
          </a:blip>
          <a:stretch>
            <a:fillRect/>
          </a:stretch>
        </p:blipFill>
        <p:spPr>
          <a:xfrm>
            <a:off x="3733800" y="2724150"/>
            <a:ext cx="914400" cy="687266"/>
          </a:xfrm>
          <a:prstGeom prst="rect">
            <a:avLst/>
          </a:prstGeom>
        </p:spPr>
      </p:pic>
      <p:sp>
        <p:nvSpPr>
          <p:cNvPr id="41" name="TextBox 23"/>
          <p:cNvSpPr txBox="1">
            <a:spLocks noChangeArrowheads="1"/>
          </p:cNvSpPr>
          <p:nvPr/>
        </p:nvSpPr>
        <p:spPr bwMode="auto">
          <a:xfrm>
            <a:off x="3886200" y="1352550"/>
            <a:ext cx="527388" cy="784830"/>
          </a:xfrm>
          <a:prstGeom prst="rect">
            <a:avLst/>
          </a:prstGeom>
          <a:noFill/>
          <a:ln w="9525">
            <a:noFill/>
            <a:miter lim="800000"/>
            <a:headEnd/>
            <a:tailEnd/>
          </a:ln>
        </p:spPr>
        <p:txBody>
          <a:bodyPr wrap="none" lIns="0" tIns="0" rIns="0" bIns="0">
            <a:spAutoFit/>
          </a:bodyPr>
          <a:lstStyle>
            <a:defPPr>
              <a:defRPr lang="en-US"/>
            </a:defPPr>
            <a:lvl1pPr algn="ctr" fontAlgn="base">
              <a:lnSpc>
                <a:spcPct val="85000"/>
              </a:lnSpc>
              <a:spcBef>
                <a:spcPct val="0"/>
              </a:spcBef>
              <a:spcAft>
                <a:spcPct val="0"/>
              </a:spcAft>
              <a:defRPr sz="1000" cap="all">
                <a:solidFill>
                  <a:schemeClr val="bg1"/>
                </a:solidFill>
                <a:latin typeface="Futura Bk" pitchFamily="34" charset="0"/>
              </a:defRPr>
            </a:lvl1pPr>
          </a:lstStyle>
          <a:p>
            <a:pPr defTabSz="2432387"/>
            <a:r>
              <a:rPr lang="en-US" sz="6000" b="1" dirty="0" smtClean="0">
                <a:solidFill>
                  <a:srgbClr val="00B050"/>
                </a:solidFill>
              </a:rPr>
              <a:t>$</a:t>
            </a:r>
            <a:endParaRPr lang="en-US" sz="6000" b="1" dirty="0">
              <a:solidFill>
                <a:srgbClr val="00B05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29184" y="238328"/>
            <a:ext cx="8205216" cy="2006703"/>
          </a:xfrm>
        </p:spPr>
        <p:txBody>
          <a:bodyPr/>
          <a:lstStyle/>
          <a:p>
            <a:r>
              <a:rPr lang="en-US" sz="4000" dirty="0" smtClean="0"/>
              <a:t>“We’ve profiled our Hadoop applications so we know what type of infrastructure we need”</a:t>
            </a:r>
            <a:endParaRPr lang="en-US" sz="4000" dirty="0"/>
          </a:p>
        </p:txBody>
      </p:sp>
      <p:sp>
        <p:nvSpPr>
          <p:cNvPr id="4" name="Title 1"/>
          <p:cNvSpPr txBox="1">
            <a:spLocks/>
          </p:cNvSpPr>
          <p:nvPr/>
        </p:nvSpPr>
        <p:spPr bwMode="black">
          <a:xfrm>
            <a:off x="1219200" y="2190750"/>
            <a:ext cx="7222352" cy="2006703"/>
          </a:xfrm>
          <a:prstGeom prst="rect">
            <a:avLst/>
          </a:prstGeom>
          <a:ln>
            <a:noFill/>
          </a:ln>
        </p:spPr>
        <p:txBody>
          <a:bodyPr vert="horz" wrap="square" lIns="0" tIns="0" rIns="0" bIns="0" rtlCol="0" anchor="t" anchorCtr="0">
            <a:noAutofit/>
          </a:body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100" normalizeH="0" baseline="0" noProof="0" dirty="0" smtClean="0">
                <a:ln>
                  <a:noFill/>
                </a:ln>
                <a:effectLst/>
                <a:uLnTx/>
                <a:uFillTx/>
                <a:latin typeface="HP Simplified" pitchFamily="34" charset="0"/>
                <a:ea typeface="+mj-ea"/>
                <a:cs typeface="HP Simplified" pitchFamily="34" charset="0"/>
              </a:rPr>
              <a:t>Said no-one</a:t>
            </a:r>
            <a:r>
              <a:rPr kumimoji="0" lang="en-US" sz="5400" b="1" i="0" u="none" strike="noStrike" kern="1200" cap="none" spc="-100" normalizeH="0" noProof="0" dirty="0" smtClean="0">
                <a:ln>
                  <a:noFill/>
                </a:ln>
                <a:effectLst/>
                <a:uLnTx/>
                <a:uFillTx/>
                <a:latin typeface="HP Simplified" pitchFamily="34" charset="0"/>
                <a:ea typeface="+mj-ea"/>
                <a:cs typeface="HP Simplified" pitchFamily="34" charset="0"/>
              </a:rPr>
              <a:t>. Ever.</a:t>
            </a:r>
            <a:endParaRPr kumimoji="0" lang="en-US" sz="5400" b="1" i="0" u="none" strike="noStrike" kern="1200" cap="none" spc="-100" normalizeH="0" baseline="0" noProof="0" dirty="0">
              <a:ln>
                <a:noFill/>
              </a:ln>
              <a:effectLst/>
              <a:uLnTx/>
              <a:uFillTx/>
              <a:latin typeface="HP Simplified" pitchFamily="34" charset="0"/>
              <a:ea typeface="+mj-ea"/>
              <a:cs typeface="HP Simplified" pitchFamily="34" charset="0"/>
            </a:endParaRPr>
          </a:p>
        </p:txBody>
      </p:sp>
    </p:spTree>
    <p:extLst>
      <p:ext uri="{BB962C8B-B14F-4D97-AF65-F5344CB8AC3E}">
        <p14:creationId xmlns:p14="http://schemas.microsoft.com/office/powerpoint/2010/main" xmlns="" val="992121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Profiling your Hadoop Cluster</a:t>
            </a:r>
            <a:endParaRPr lang="en-US" dirty="0"/>
          </a:p>
        </p:txBody>
      </p:sp>
      <p:sp>
        <p:nvSpPr>
          <p:cNvPr id="5" name="Content Placeholder 4"/>
          <p:cNvSpPr>
            <a:spLocks noGrp="1"/>
          </p:cNvSpPr>
          <p:nvPr>
            <p:ph sz="quarter" idx="16"/>
          </p:nvPr>
        </p:nvSpPr>
        <p:spPr>
          <a:xfrm>
            <a:off x="332329" y="1188720"/>
            <a:ext cx="4087271" cy="3440430"/>
          </a:xfrm>
        </p:spPr>
        <p:txBody>
          <a:bodyPr/>
          <a:lstStyle/>
          <a:p>
            <a:pPr marL="342900" indent="-342900"/>
            <a:r>
              <a:rPr lang="en-US" dirty="0" smtClean="0">
                <a:solidFill>
                  <a:schemeClr val="tx1"/>
                </a:solidFill>
              </a:rPr>
              <a:t>Its pretty simple:</a:t>
            </a:r>
          </a:p>
          <a:p>
            <a:pPr marL="342900" indent="-342900">
              <a:buAutoNum type="arabicParenR"/>
            </a:pPr>
            <a:r>
              <a:rPr lang="en-US" b="0" dirty="0" smtClean="0">
                <a:solidFill>
                  <a:schemeClr val="tx1"/>
                </a:solidFill>
              </a:rPr>
              <a:t>Instrument the Cluster</a:t>
            </a:r>
          </a:p>
          <a:p>
            <a:pPr marL="342900" indent="-342900">
              <a:buAutoNum type="arabicParenR"/>
            </a:pPr>
            <a:r>
              <a:rPr lang="en-US" b="0" dirty="0" smtClean="0">
                <a:solidFill>
                  <a:schemeClr val="tx1"/>
                </a:solidFill>
              </a:rPr>
              <a:t>Run your workloads</a:t>
            </a:r>
          </a:p>
          <a:p>
            <a:pPr marL="342900" indent="-342900">
              <a:buAutoNum type="arabicParenR"/>
            </a:pPr>
            <a:r>
              <a:rPr lang="en-US" b="0" dirty="0" smtClean="0">
                <a:solidFill>
                  <a:schemeClr val="tx1"/>
                </a:solidFill>
              </a:rPr>
              <a:t>Analyze the Numbers</a:t>
            </a:r>
          </a:p>
          <a:p>
            <a:pPr marL="342900" indent="-342900"/>
            <a:endParaRPr lang="en-US" b="0" dirty="0" smtClean="0">
              <a:solidFill>
                <a:schemeClr val="tx1"/>
              </a:solidFill>
            </a:endParaRPr>
          </a:p>
        </p:txBody>
      </p:sp>
      <p:sp>
        <p:nvSpPr>
          <p:cNvPr id="7" name="Subtitle 6"/>
          <p:cNvSpPr>
            <a:spLocks noGrp="1"/>
          </p:cNvSpPr>
          <p:nvPr>
            <p:ph type="subTitle" idx="1"/>
          </p:nvPr>
        </p:nvSpPr>
        <p:spPr/>
        <p:txBody>
          <a:bodyPr/>
          <a:lstStyle/>
          <a:p>
            <a:r>
              <a:rPr lang="en-US" dirty="0" smtClean="0"/>
              <a:t>High Level Design goals</a:t>
            </a:r>
            <a:endParaRPr lang="en-US" dirty="0"/>
          </a:p>
        </p:txBody>
      </p:sp>
      <p:pic>
        <p:nvPicPr>
          <p:cNvPr id="6" name="Picture 5" descr="Andy_Lab.jpg"/>
          <p:cNvPicPr>
            <a:picLocks noChangeAspect="1"/>
          </p:cNvPicPr>
          <p:nvPr/>
        </p:nvPicPr>
        <p:blipFill>
          <a:blip r:embed="rId3"/>
          <a:stretch>
            <a:fillRect/>
          </a:stretch>
        </p:blipFill>
        <p:spPr>
          <a:xfrm>
            <a:off x="5022050" y="742950"/>
            <a:ext cx="3948943" cy="3657600"/>
          </a:xfrm>
          <a:prstGeom prst="rect">
            <a:avLst/>
          </a:prstGeom>
        </p:spPr>
      </p:pic>
      <p:sp>
        <p:nvSpPr>
          <p:cNvPr id="9" name="TextBox 8"/>
          <p:cNvSpPr txBox="1"/>
          <p:nvPr/>
        </p:nvSpPr>
        <p:spPr>
          <a:xfrm>
            <a:off x="228600" y="2571750"/>
            <a:ext cx="4495800" cy="2544286"/>
          </a:xfrm>
          <a:prstGeom prst="rect">
            <a:avLst/>
          </a:prstGeom>
          <a:noFill/>
        </p:spPr>
        <p:txBody>
          <a:bodyPr wrap="square" rtlCol="0">
            <a:spAutoFit/>
          </a:bodyPr>
          <a:lstStyle/>
          <a:p>
            <a:pPr marL="0" defTabSz="430213">
              <a:spcAft>
                <a:spcPts val="400"/>
              </a:spcAft>
              <a:buSzPct val="100000"/>
            </a:pPr>
            <a:r>
              <a:rPr lang="en-US" sz="1400" b="1" dirty="0" smtClean="0">
                <a:solidFill>
                  <a:srgbClr val="000000"/>
                </a:solidFill>
                <a:latin typeface="HP Simplified" pitchFamily="34" charset="0"/>
                <a:cs typeface="HP Simplified" pitchFamily="34" charset="0"/>
              </a:rPr>
              <a:t>Don’t do paper exercises. Hadoop has a way of blowing all your hypothesis out of the water.</a:t>
            </a:r>
          </a:p>
          <a:p>
            <a:pPr marL="0" defTabSz="430213">
              <a:spcAft>
                <a:spcPts val="400"/>
              </a:spcAft>
              <a:buSzPct val="100000"/>
            </a:pPr>
            <a:endParaRPr lang="en-US" sz="1400" dirty="0" smtClean="0">
              <a:solidFill>
                <a:srgbClr val="000000"/>
              </a:solidFill>
              <a:latin typeface="HP Simplified" pitchFamily="34" charset="0"/>
              <a:cs typeface="HP Simplified" pitchFamily="34" charset="0"/>
            </a:endParaRPr>
          </a:p>
          <a:p>
            <a:pPr marL="0" defTabSz="430213">
              <a:spcAft>
                <a:spcPts val="400"/>
              </a:spcAft>
              <a:buSzPct val="100000"/>
            </a:pPr>
            <a:r>
              <a:rPr lang="en-US" sz="1400" dirty="0" smtClean="0">
                <a:solidFill>
                  <a:srgbClr val="000000"/>
                </a:solidFill>
                <a:latin typeface="HP Simplified" pitchFamily="34" charset="0"/>
                <a:cs typeface="HP Simplified" pitchFamily="34" charset="0"/>
              </a:rPr>
              <a:t>Lets walk through a 10 TB TeraSort on Full 42u Rack:</a:t>
            </a:r>
          </a:p>
          <a:p>
            <a:pPr marL="0" defTabSz="430213">
              <a:spcAft>
                <a:spcPts val="400"/>
              </a:spcAft>
              <a:buSzPct val="100000"/>
              <a:buFontTx/>
              <a:buChar char="-"/>
            </a:pPr>
            <a:r>
              <a:rPr lang="en-US" sz="1400" dirty="0" smtClean="0">
                <a:solidFill>
                  <a:srgbClr val="000000"/>
                </a:solidFill>
                <a:latin typeface="HP Simplified" pitchFamily="34" charset="0"/>
                <a:cs typeface="HP Simplified" pitchFamily="34" charset="0"/>
              </a:rPr>
              <a:t> 2 x HP DL360p (JobTracker and NameNode)</a:t>
            </a:r>
          </a:p>
          <a:p>
            <a:pPr defTabSz="430213">
              <a:spcAft>
                <a:spcPts val="400"/>
              </a:spcAft>
              <a:buSzPct val="100000"/>
              <a:buFontTx/>
              <a:buChar char="-"/>
            </a:pPr>
            <a:r>
              <a:rPr lang="en-US" sz="1400" dirty="0" smtClean="0">
                <a:solidFill>
                  <a:srgbClr val="000000"/>
                </a:solidFill>
                <a:latin typeface="HP Simplified" pitchFamily="34" charset="0"/>
                <a:cs typeface="HP Simplified" pitchFamily="34" charset="0"/>
              </a:rPr>
              <a:t> 18 x HP DL380p Hadoop Slaves (</a:t>
            </a:r>
            <a:r>
              <a:rPr lang="en-US" sz="1400" dirty="0" smtClean="0"/>
              <a:t>18 Maps, 12 Reducers)</a:t>
            </a:r>
            <a:endParaRPr lang="en-US" sz="1400" dirty="0" smtClean="0">
              <a:solidFill>
                <a:srgbClr val="000000"/>
              </a:solidFill>
              <a:latin typeface="HP Simplified" pitchFamily="34" charset="0"/>
              <a:cs typeface="HP Simplified" pitchFamily="34" charset="0"/>
            </a:endParaRPr>
          </a:p>
          <a:p>
            <a:pPr marL="0" defTabSz="430213">
              <a:spcAft>
                <a:spcPts val="400"/>
              </a:spcAft>
              <a:buSzPct val="100000"/>
              <a:buFontTx/>
              <a:buChar char="-"/>
            </a:pPr>
            <a:endParaRPr lang="en-US" sz="800" dirty="0" smtClean="0">
              <a:solidFill>
                <a:srgbClr val="000000"/>
              </a:solidFill>
              <a:latin typeface="HP Simplified" pitchFamily="34" charset="0"/>
              <a:cs typeface="HP Simplified" pitchFamily="34" charset="0"/>
            </a:endParaRPr>
          </a:p>
          <a:p>
            <a:pPr defTabSz="430213">
              <a:spcAft>
                <a:spcPts val="400"/>
              </a:spcAft>
              <a:buSzPct val="100000"/>
            </a:pPr>
            <a:r>
              <a:rPr lang="en-US" sz="1400" i="1" dirty="0" smtClean="0"/>
              <a:t>64 GB RAM, Dual 6 core Intel 2.9 GHz, 2 x HP p420 Smart Array Controllers, 16 x 1TB SFF Disks, 4 x 1GbE Bonded NICs</a:t>
            </a:r>
          </a:p>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Instrumenting the Cluster</a:t>
            </a:r>
            <a:endParaRPr lang="en-US" dirty="0"/>
          </a:p>
        </p:txBody>
      </p:sp>
      <p:sp>
        <p:nvSpPr>
          <p:cNvPr id="5" name="Content Placeholder 4"/>
          <p:cNvSpPr>
            <a:spLocks noGrp="1"/>
          </p:cNvSpPr>
          <p:nvPr>
            <p:ph sz="quarter" idx="16"/>
          </p:nvPr>
        </p:nvSpPr>
        <p:spPr>
          <a:xfrm>
            <a:off x="332329" y="1188720"/>
            <a:ext cx="7821071" cy="3440430"/>
          </a:xfrm>
        </p:spPr>
        <p:txBody>
          <a:bodyPr/>
          <a:lstStyle/>
          <a:p>
            <a:pPr marL="342900" indent="-342900"/>
            <a:endParaRPr lang="en-US" b="0" dirty="0" smtClean="0">
              <a:solidFill>
                <a:schemeClr val="tx1"/>
              </a:solidFill>
            </a:endParaRPr>
          </a:p>
          <a:p>
            <a:pPr marL="342900" indent="-342900"/>
            <a:r>
              <a:rPr lang="en-US" b="0" dirty="0" smtClean="0">
                <a:solidFill>
                  <a:schemeClr val="tx1"/>
                </a:solidFill>
              </a:rPr>
              <a:t>Analysis using the Linux SAR Tool</a:t>
            </a:r>
          </a:p>
          <a:p>
            <a:pPr marL="342900" indent="-342900">
              <a:buFontTx/>
              <a:buChar char="-"/>
            </a:pPr>
            <a:r>
              <a:rPr lang="en-US" b="0" dirty="0" smtClean="0">
                <a:solidFill>
                  <a:schemeClr val="tx1"/>
                </a:solidFill>
              </a:rPr>
              <a:t>Outer Script starts SAR gathering scripts on each node. Then starts Hadoop Job.</a:t>
            </a:r>
          </a:p>
          <a:p>
            <a:pPr marL="342900" indent="-342900">
              <a:buFontTx/>
              <a:buChar char="-"/>
            </a:pPr>
            <a:r>
              <a:rPr lang="en-US" b="0" dirty="0" smtClean="0">
                <a:solidFill>
                  <a:schemeClr val="tx1"/>
                </a:solidFill>
              </a:rPr>
              <a:t> SAR Scripts on each node gather I/O, CPU, Memory and Network Metrics for that node for the duration of the job.</a:t>
            </a:r>
          </a:p>
          <a:p>
            <a:pPr marL="342900" indent="-342900">
              <a:buFontTx/>
              <a:buChar char="-"/>
            </a:pPr>
            <a:r>
              <a:rPr lang="en-US" b="0" dirty="0" smtClean="0">
                <a:solidFill>
                  <a:schemeClr val="tx1"/>
                </a:solidFill>
              </a:rPr>
              <a:t>Upon completion the SAR data is converted to CSV and loaded into </a:t>
            </a:r>
            <a:r>
              <a:rPr lang="en-US" b="0" dirty="0" err="1" smtClean="0">
                <a:solidFill>
                  <a:schemeClr val="tx1"/>
                </a:solidFill>
              </a:rPr>
              <a:t>MySQL</a:t>
            </a:r>
            <a:r>
              <a:rPr lang="en-US" b="0" dirty="0" smtClean="0">
                <a:solidFill>
                  <a:schemeClr val="tx1"/>
                </a:solidFill>
              </a:rPr>
              <a:t> so we can do ad-hoc analysis of the data.</a:t>
            </a:r>
          </a:p>
          <a:p>
            <a:pPr marL="342900" indent="-342900">
              <a:buFontTx/>
              <a:buChar char="-"/>
            </a:pPr>
            <a:r>
              <a:rPr lang="en-US" b="0" dirty="0" smtClean="0">
                <a:solidFill>
                  <a:schemeClr val="tx1"/>
                </a:solidFill>
              </a:rPr>
              <a:t>Aggregations/Summations done via SQL. </a:t>
            </a:r>
          </a:p>
          <a:p>
            <a:pPr marL="342900" indent="-342900">
              <a:buFontTx/>
              <a:buChar char="-"/>
            </a:pPr>
            <a:r>
              <a:rPr lang="en-US" b="0" dirty="0" smtClean="0">
                <a:solidFill>
                  <a:schemeClr val="tx1"/>
                </a:solidFill>
              </a:rPr>
              <a:t>Excel is used to generate charts.</a:t>
            </a:r>
          </a:p>
        </p:txBody>
      </p:sp>
      <p:sp>
        <p:nvSpPr>
          <p:cNvPr id="7" name="Subtitle 6"/>
          <p:cNvSpPr>
            <a:spLocks noGrp="1"/>
          </p:cNvSpPr>
          <p:nvPr>
            <p:ph type="subTitle" idx="1"/>
          </p:nvPr>
        </p:nvSpPr>
        <p:spPr/>
        <p:txBody>
          <a:bodyPr/>
          <a:lstStyle/>
          <a:p>
            <a:pPr marL="342900" indent="-342900"/>
            <a:r>
              <a:rPr lang="en-US" dirty="0" smtClean="0">
                <a:solidFill>
                  <a:schemeClr val="tx1"/>
                </a:solidFill>
              </a:rPr>
              <a:t>The key is to capture the data. Use whatever framework you’re comfortable with</a:t>
            </a:r>
          </a:p>
        </p:txBody>
      </p:sp>
      <p:pic>
        <p:nvPicPr>
          <p:cNvPr id="6" name="Content Placeholder 4"/>
          <p:cNvPicPr>
            <a:picLocks noGrp="1" noChangeAspect="1"/>
          </p:cNvPicPr>
          <p:nvPr>
            <p:ph sz="quarter" idx="17"/>
          </p:nvPr>
        </p:nvPicPr>
        <p:blipFill>
          <a:blip r:embed="rId2">
            <a:extLst>
              <a:ext uri="{28A0092B-C50C-407E-A947-70E740481C1C}">
                <a14:useLocalDpi xmlns="" xmlns:a14="http://schemas.microsoft.com/office/drawing/2010/main" val="0"/>
              </a:ext>
            </a:extLst>
          </a:blip>
          <a:stretch>
            <a:fillRect/>
          </a:stretch>
        </p:blipFill>
        <p:spPr>
          <a:xfrm>
            <a:off x="8001000" y="4552950"/>
            <a:ext cx="304800" cy="30111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a:t>
            </a:r>
            <a:endParaRPr lang="en-US" dirty="0"/>
          </a:p>
        </p:txBody>
      </p:sp>
      <p:sp>
        <p:nvSpPr>
          <p:cNvPr id="5" name="Content Placeholder 4"/>
          <p:cNvSpPr>
            <a:spLocks noGrp="1"/>
          </p:cNvSpPr>
          <p:nvPr>
            <p:ph sz="quarter" idx="16"/>
          </p:nvPr>
        </p:nvSpPr>
        <p:spPr>
          <a:xfrm>
            <a:off x="332329" y="1188720"/>
            <a:ext cx="5154071" cy="3440430"/>
          </a:xfrm>
        </p:spPr>
        <p:txBody>
          <a:bodyPr/>
          <a:lstStyle/>
          <a:p>
            <a:r>
              <a:rPr lang="en-US" dirty="0" err="1" smtClean="0"/>
              <a:t>sadf</a:t>
            </a:r>
            <a:r>
              <a:rPr lang="en-US" dirty="0" smtClean="0"/>
              <a:t> </a:t>
            </a:r>
            <a:r>
              <a:rPr lang="en-US" dirty="0" err="1" smtClean="0"/>
              <a:t>csv</a:t>
            </a:r>
            <a:r>
              <a:rPr lang="en-US" dirty="0" smtClean="0"/>
              <a:t> files:</a:t>
            </a:r>
          </a:p>
          <a:p>
            <a:pPr marL="128587" lvl="4" indent="0">
              <a:buSzPct val="100000"/>
              <a:buNone/>
            </a:pPr>
            <a:r>
              <a:rPr lang="en-US" dirty="0" err="1" smtClean="0"/>
              <a:t>ssh</a:t>
            </a:r>
            <a:r>
              <a:rPr lang="en-US" dirty="0" smtClean="0"/>
              <a:t> </a:t>
            </a:r>
            <a:r>
              <a:rPr lang="en-US" dirty="0" smtClean="0">
                <a:solidFill>
                  <a:schemeClr val="accent1"/>
                </a:solidFill>
              </a:rPr>
              <a:t>wkr01</a:t>
            </a:r>
            <a:r>
              <a:rPr lang="en-US" dirty="0" smtClean="0"/>
              <a:t>    </a:t>
            </a:r>
            <a:r>
              <a:rPr lang="en-US" dirty="0" err="1" smtClean="0"/>
              <a:t>sadf</a:t>
            </a:r>
            <a:r>
              <a:rPr lang="en-US" dirty="0" smtClean="0"/>
              <a:t> -d   sar_test.dat --  -u            &gt; </a:t>
            </a:r>
            <a:r>
              <a:rPr lang="en-US" dirty="0" smtClean="0">
                <a:solidFill>
                  <a:schemeClr val="accent1"/>
                </a:solidFill>
              </a:rPr>
              <a:t>wkr01</a:t>
            </a:r>
            <a:r>
              <a:rPr lang="en-US" dirty="0" smtClean="0"/>
              <a:t>_cpu_util.csv</a:t>
            </a:r>
          </a:p>
          <a:p>
            <a:pPr marL="128587" lvl="4" indent="0">
              <a:buSzPct val="100000"/>
              <a:buNone/>
            </a:pPr>
            <a:r>
              <a:rPr lang="en-US" dirty="0" err="1" smtClean="0"/>
              <a:t>ssh</a:t>
            </a:r>
            <a:r>
              <a:rPr lang="en-US" dirty="0" smtClean="0"/>
              <a:t> </a:t>
            </a:r>
            <a:r>
              <a:rPr lang="en-US" dirty="0" smtClean="0">
                <a:solidFill>
                  <a:schemeClr val="accent1"/>
                </a:solidFill>
              </a:rPr>
              <a:t>wkr01</a:t>
            </a:r>
            <a:r>
              <a:rPr lang="en-US" dirty="0" smtClean="0"/>
              <a:t>    </a:t>
            </a:r>
            <a:r>
              <a:rPr lang="en-US" dirty="0" err="1" smtClean="0"/>
              <a:t>sadf</a:t>
            </a:r>
            <a:r>
              <a:rPr lang="en-US" dirty="0" smtClean="0"/>
              <a:t> -d   sar_test.dat --  -b            &gt; </a:t>
            </a:r>
            <a:r>
              <a:rPr lang="en-US" dirty="0" smtClean="0">
                <a:solidFill>
                  <a:schemeClr val="accent1"/>
                </a:solidFill>
              </a:rPr>
              <a:t>wkr01</a:t>
            </a:r>
            <a:r>
              <a:rPr lang="en-US" dirty="0" smtClean="0"/>
              <a:t>_io_rate.csv</a:t>
            </a:r>
          </a:p>
          <a:p>
            <a:pPr marL="128587" lvl="4" indent="0">
              <a:buSzPct val="100000"/>
              <a:buNone/>
            </a:pPr>
            <a:r>
              <a:rPr lang="en-US" dirty="0" err="1" smtClean="0"/>
              <a:t>ssh</a:t>
            </a:r>
            <a:r>
              <a:rPr lang="en-US" dirty="0" smtClean="0"/>
              <a:t> </a:t>
            </a:r>
            <a:r>
              <a:rPr lang="en-US" dirty="0" smtClean="0">
                <a:solidFill>
                  <a:schemeClr val="accent1"/>
                </a:solidFill>
              </a:rPr>
              <a:t>wkr01</a:t>
            </a:r>
            <a:r>
              <a:rPr lang="en-US" dirty="0" smtClean="0"/>
              <a:t>    </a:t>
            </a:r>
            <a:r>
              <a:rPr lang="en-US" dirty="0" err="1" smtClean="0"/>
              <a:t>sadf</a:t>
            </a:r>
            <a:r>
              <a:rPr lang="en-US" dirty="0" smtClean="0"/>
              <a:t> -d   sar_test.dat --  -n DEV   &gt; </a:t>
            </a:r>
            <a:r>
              <a:rPr lang="en-US" dirty="0" smtClean="0">
                <a:solidFill>
                  <a:schemeClr val="accent1"/>
                </a:solidFill>
              </a:rPr>
              <a:t>wkr01</a:t>
            </a:r>
            <a:r>
              <a:rPr lang="en-US" dirty="0" smtClean="0"/>
              <a:t>_net_dev.csv</a:t>
            </a:r>
          </a:p>
          <a:p>
            <a:pPr marL="128587" lvl="4" indent="0">
              <a:buSzPct val="100000"/>
              <a:buNone/>
            </a:pPr>
            <a:endParaRPr lang="en-US" dirty="0" smtClean="0"/>
          </a:p>
          <a:p>
            <a:pPr marL="128587" lvl="4" indent="0">
              <a:buSzPct val="100000"/>
              <a:buNone/>
            </a:pPr>
            <a:r>
              <a:rPr lang="en-US" dirty="0" err="1" smtClean="0"/>
              <a:t>ssh</a:t>
            </a:r>
            <a:r>
              <a:rPr lang="en-US" dirty="0" smtClean="0"/>
              <a:t> </a:t>
            </a:r>
            <a:r>
              <a:rPr lang="en-US" dirty="0" smtClean="0">
                <a:solidFill>
                  <a:schemeClr val="accent1"/>
                </a:solidFill>
              </a:rPr>
              <a:t>wkr02</a:t>
            </a:r>
            <a:r>
              <a:rPr lang="en-US" dirty="0" smtClean="0"/>
              <a:t>    </a:t>
            </a:r>
            <a:r>
              <a:rPr lang="en-US" dirty="0" err="1" smtClean="0"/>
              <a:t>sadf</a:t>
            </a:r>
            <a:r>
              <a:rPr lang="en-US" dirty="0" smtClean="0"/>
              <a:t> -d   sar_test.dat --  -u            &gt; </a:t>
            </a:r>
            <a:r>
              <a:rPr lang="en-US" dirty="0" smtClean="0">
                <a:solidFill>
                  <a:schemeClr val="accent1"/>
                </a:solidFill>
              </a:rPr>
              <a:t>wkr02</a:t>
            </a:r>
            <a:r>
              <a:rPr lang="en-US" dirty="0" smtClean="0"/>
              <a:t>_cpu_util.csv</a:t>
            </a:r>
          </a:p>
          <a:p>
            <a:pPr marL="128587" lvl="4" indent="0">
              <a:buSzPct val="100000"/>
              <a:buNone/>
            </a:pPr>
            <a:r>
              <a:rPr lang="en-US" dirty="0" err="1" smtClean="0"/>
              <a:t>ssh</a:t>
            </a:r>
            <a:r>
              <a:rPr lang="en-US" dirty="0" smtClean="0"/>
              <a:t> </a:t>
            </a:r>
            <a:r>
              <a:rPr lang="en-US" dirty="0" smtClean="0">
                <a:solidFill>
                  <a:schemeClr val="accent1"/>
                </a:solidFill>
              </a:rPr>
              <a:t>wkr02</a:t>
            </a:r>
            <a:r>
              <a:rPr lang="en-US" dirty="0" smtClean="0"/>
              <a:t>    </a:t>
            </a:r>
            <a:r>
              <a:rPr lang="en-US" dirty="0" err="1" smtClean="0"/>
              <a:t>sadf</a:t>
            </a:r>
            <a:r>
              <a:rPr lang="en-US" dirty="0" smtClean="0"/>
              <a:t> -d   sar_test.dat --  -b            &gt; </a:t>
            </a:r>
            <a:r>
              <a:rPr lang="en-US" dirty="0" smtClean="0">
                <a:solidFill>
                  <a:schemeClr val="accent1"/>
                </a:solidFill>
              </a:rPr>
              <a:t>wkr02</a:t>
            </a:r>
            <a:r>
              <a:rPr lang="en-US" dirty="0" smtClean="0"/>
              <a:t>_io_rate.csv</a:t>
            </a:r>
          </a:p>
          <a:p>
            <a:pPr marL="128587" lvl="4" indent="0">
              <a:buSzPct val="100000"/>
              <a:buNone/>
            </a:pPr>
            <a:r>
              <a:rPr lang="en-US" dirty="0" err="1" smtClean="0"/>
              <a:t>ssh</a:t>
            </a:r>
            <a:r>
              <a:rPr lang="en-US" dirty="0" smtClean="0"/>
              <a:t> </a:t>
            </a:r>
            <a:r>
              <a:rPr lang="en-US" dirty="0" smtClean="0">
                <a:solidFill>
                  <a:schemeClr val="accent1"/>
                </a:solidFill>
              </a:rPr>
              <a:t>wkr02</a:t>
            </a:r>
            <a:r>
              <a:rPr lang="en-US" dirty="0" smtClean="0"/>
              <a:t>    </a:t>
            </a:r>
            <a:r>
              <a:rPr lang="en-US" dirty="0" err="1" smtClean="0"/>
              <a:t>sadf</a:t>
            </a:r>
            <a:r>
              <a:rPr lang="en-US" dirty="0" smtClean="0"/>
              <a:t> -d   sar_test.dat --  -n DEV   &gt; </a:t>
            </a:r>
            <a:r>
              <a:rPr lang="en-US" dirty="0" smtClean="0">
                <a:solidFill>
                  <a:schemeClr val="accent1"/>
                </a:solidFill>
              </a:rPr>
              <a:t>wkr02</a:t>
            </a:r>
            <a:r>
              <a:rPr lang="en-US" dirty="0" smtClean="0"/>
              <a:t>_net_dev.csv</a:t>
            </a:r>
          </a:p>
          <a:p>
            <a:pPr marL="128587" lvl="4" indent="0">
              <a:buSzPct val="100000"/>
              <a:buNone/>
            </a:pPr>
            <a:r>
              <a:rPr lang="en-US" dirty="0" smtClean="0"/>
              <a:t>…</a:t>
            </a:r>
            <a:endParaRPr lang="en-US" dirty="0"/>
          </a:p>
        </p:txBody>
      </p:sp>
      <p:sp>
        <p:nvSpPr>
          <p:cNvPr id="7" name="Subtitle 6"/>
          <p:cNvSpPr>
            <a:spLocks noGrp="1"/>
          </p:cNvSpPr>
          <p:nvPr>
            <p:ph type="subTitle" idx="1"/>
          </p:nvPr>
        </p:nvSpPr>
        <p:spPr/>
        <p:txBody>
          <a:bodyPr/>
          <a:lstStyle/>
          <a:p>
            <a:r>
              <a:rPr lang="en-US" dirty="0" smtClean="0"/>
              <a:t>Performed for each node – results copied to repository node</a:t>
            </a:r>
            <a:endParaRPr lang="en-US" dirty="0"/>
          </a:p>
        </p:txBody>
      </p:sp>
      <p:grpSp>
        <p:nvGrpSpPr>
          <p:cNvPr id="2" name="Group 18"/>
          <p:cNvGrpSpPr/>
          <p:nvPr/>
        </p:nvGrpSpPr>
        <p:grpSpPr>
          <a:xfrm>
            <a:off x="5638800" y="1276350"/>
            <a:ext cx="3097212" cy="1458912"/>
            <a:chOff x="5638800" y="819150"/>
            <a:chExt cx="3097212" cy="1458912"/>
          </a:xfrm>
        </p:grpSpPr>
        <p:graphicFrame>
          <p:nvGraphicFramePr>
            <p:cNvPr id="9" name="Content Placeholder 6"/>
            <p:cNvGraphicFramePr>
              <a:graphicFrameLocks/>
            </p:cNvGraphicFramePr>
            <p:nvPr/>
          </p:nvGraphicFramePr>
          <p:xfrm>
            <a:off x="5638800" y="819150"/>
            <a:ext cx="3097212" cy="145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543800" y="971550"/>
              <a:ext cx="721159" cy="369332"/>
            </a:xfrm>
            <a:prstGeom prst="rect">
              <a:avLst/>
            </a:prstGeom>
          </p:spPr>
          <p:txBody>
            <a:bodyPr wrap="none">
              <a:spAutoFit/>
            </a:bodyPr>
            <a:lstStyle/>
            <a:p>
              <a:r>
                <a:rPr lang="en-US" dirty="0" smtClean="0">
                  <a:solidFill>
                    <a:srgbClr val="0096D6"/>
                  </a:solidFill>
                </a:rPr>
                <a:t>repos</a:t>
              </a:r>
              <a:endParaRPr lang="en-US" dirty="0">
                <a:solidFill>
                  <a:prstClr val="black"/>
                </a:solidFill>
              </a:endParaRPr>
            </a:p>
          </p:txBody>
        </p:sp>
      </p:grpSp>
      <p:sp>
        <p:nvSpPr>
          <p:cNvPr id="18" name="Content Placeholder 5"/>
          <p:cNvSpPr>
            <a:spLocks noGrp="1"/>
          </p:cNvSpPr>
          <p:nvPr>
            <p:ph sz="quarter" idx="17"/>
          </p:nvPr>
        </p:nvSpPr>
        <p:spPr>
          <a:xfrm>
            <a:off x="6858000" y="2800350"/>
            <a:ext cx="1600200" cy="1981200"/>
          </a:xfrm>
        </p:spPr>
        <p:txBody>
          <a:bodyPr/>
          <a:lstStyle/>
          <a:p>
            <a:pPr lvl="2">
              <a:buNone/>
            </a:pPr>
            <a:r>
              <a:rPr lang="en-US" dirty="0" smtClean="0">
                <a:solidFill>
                  <a:schemeClr val="accent1"/>
                </a:solidFill>
              </a:rPr>
              <a:t>wkr01</a:t>
            </a:r>
            <a:r>
              <a:rPr lang="en-US" dirty="0" smtClean="0">
                <a:solidFill>
                  <a:schemeClr val="tx1"/>
                </a:solidFill>
              </a:rPr>
              <a:t>_cpu_util.csv</a:t>
            </a:r>
          </a:p>
          <a:p>
            <a:pPr lvl="2">
              <a:buNone/>
            </a:pPr>
            <a:r>
              <a:rPr lang="en-US" dirty="0" smtClean="0">
                <a:solidFill>
                  <a:schemeClr val="accent1"/>
                </a:solidFill>
              </a:rPr>
              <a:t>wkr01</a:t>
            </a:r>
            <a:r>
              <a:rPr lang="en-US" dirty="0" smtClean="0">
                <a:solidFill>
                  <a:schemeClr val="tx1"/>
                </a:solidFill>
              </a:rPr>
              <a:t>_io_rate.csv</a:t>
            </a:r>
          </a:p>
          <a:p>
            <a:pPr lvl="2">
              <a:buNone/>
            </a:pPr>
            <a:r>
              <a:rPr lang="en-US" dirty="0" smtClean="0">
                <a:solidFill>
                  <a:schemeClr val="accent1"/>
                </a:solidFill>
              </a:rPr>
              <a:t>wkr01</a:t>
            </a:r>
            <a:r>
              <a:rPr lang="en-US" dirty="0" smtClean="0">
                <a:solidFill>
                  <a:schemeClr val="tx1"/>
                </a:solidFill>
              </a:rPr>
              <a:t>_net_dev.csv</a:t>
            </a:r>
          </a:p>
          <a:p>
            <a:pPr lvl="2">
              <a:buNone/>
            </a:pPr>
            <a:endParaRPr lang="en-US" dirty="0" smtClean="0">
              <a:solidFill>
                <a:schemeClr val="accent1"/>
              </a:solidFill>
            </a:endParaRPr>
          </a:p>
          <a:p>
            <a:pPr lvl="2">
              <a:buNone/>
            </a:pPr>
            <a:r>
              <a:rPr lang="en-US" dirty="0" smtClean="0">
                <a:solidFill>
                  <a:schemeClr val="accent1"/>
                </a:solidFill>
              </a:rPr>
              <a:t>wkr02</a:t>
            </a:r>
            <a:r>
              <a:rPr lang="en-US" dirty="0" smtClean="0">
                <a:solidFill>
                  <a:schemeClr val="tx1"/>
                </a:solidFill>
              </a:rPr>
              <a:t>_cpu_util.csv</a:t>
            </a:r>
          </a:p>
          <a:p>
            <a:pPr lvl="2">
              <a:buNone/>
            </a:pPr>
            <a:r>
              <a:rPr lang="en-US" dirty="0" smtClean="0">
                <a:solidFill>
                  <a:schemeClr val="accent1"/>
                </a:solidFill>
              </a:rPr>
              <a:t>wkr02</a:t>
            </a:r>
            <a:r>
              <a:rPr lang="en-US" dirty="0" smtClean="0">
                <a:solidFill>
                  <a:schemeClr val="tx1"/>
                </a:solidFill>
              </a:rPr>
              <a:t>_io_rate.csv</a:t>
            </a:r>
          </a:p>
          <a:p>
            <a:pPr lvl="2">
              <a:buNone/>
            </a:pPr>
            <a:r>
              <a:rPr lang="en-US" dirty="0" smtClean="0">
                <a:solidFill>
                  <a:schemeClr val="accent1"/>
                </a:solidFill>
              </a:rPr>
              <a:t>wkr02</a:t>
            </a:r>
            <a:r>
              <a:rPr lang="en-US" dirty="0" smtClean="0">
                <a:solidFill>
                  <a:schemeClr val="tx1"/>
                </a:solidFill>
              </a:rPr>
              <a:t>_net_dev.csv</a:t>
            </a:r>
          </a:p>
          <a:p>
            <a:pPr lvl="2">
              <a:buNone/>
            </a:pPr>
            <a:endParaRPr lang="en-US" dirty="0" smtClean="0">
              <a:solidFill>
                <a:schemeClr val="accent1"/>
              </a:solidFill>
            </a:endParaRPr>
          </a:p>
          <a:p>
            <a:pPr lvl="4">
              <a:buNone/>
            </a:pPr>
            <a:endParaRPr lang="en-US" dirty="0">
              <a:solidFill>
                <a:schemeClr val="accent1"/>
              </a:solidFill>
            </a:endParaRPr>
          </a:p>
        </p:txBody>
      </p:sp>
      <p:sp>
        <p:nvSpPr>
          <p:cNvPr id="11" name="TextBox 10"/>
          <p:cNvSpPr txBox="1"/>
          <p:nvPr/>
        </p:nvSpPr>
        <p:spPr>
          <a:xfrm>
            <a:off x="1905000" y="3943350"/>
            <a:ext cx="4501489" cy="338554"/>
          </a:xfrm>
          <a:prstGeom prst="rect">
            <a:avLst/>
          </a:prstGeom>
          <a:noFill/>
        </p:spPr>
        <p:txBody>
          <a:bodyPr wrap="none" rtlCol="0">
            <a:spAutoFit/>
          </a:bodyPr>
          <a:lstStyle/>
          <a:p>
            <a:pPr defTabSz="430213">
              <a:spcAft>
                <a:spcPts val="400"/>
              </a:spcAft>
              <a:buSzPct val="100000"/>
            </a:pPr>
            <a:r>
              <a:rPr lang="en-US" sz="1600" dirty="0" smtClean="0">
                <a:solidFill>
                  <a:srgbClr val="000000"/>
                </a:solidFill>
                <a:cs typeface="HP Simplified" pitchFamily="34" charset="0"/>
              </a:rPr>
              <a:t>File name is prefixed with </a:t>
            </a:r>
            <a:r>
              <a:rPr lang="en-US" sz="1600" dirty="0" smtClean="0">
                <a:solidFill>
                  <a:srgbClr val="0096D6"/>
                </a:solidFill>
                <a:cs typeface="HP Simplified" pitchFamily="34" charset="0"/>
              </a:rPr>
              <a:t>node name (i.e., “</a:t>
            </a:r>
            <a:r>
              <a:rPr lang="en-US" sz="1600" dirty="0" err="1" smtClean="0">
                <a:solidFill>
                  <a:srgbClr val="0096D6"/>
                </a:solidFill>
                <a:cs typeface="HP Simplified" pitchFamily="34" charset="0"/>
              </a:rPr>
              <a:t>wrknn</a:t>
            </a:r>
            <a:r>
              <a:rPr lang="en-US" sz="1600" dirty="0" smtClean="0">
                <a:solidFill>
                  <a:srgbClr val="0096D6"/>
                </a:solidFill>
                <a:cs typeface="HP Simplified" pitchFamily="34"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lstStyle/>
          <a:p>
            <a:r>
              <a:rPr lang="en-US" dirty="0" smtClean="0"/>
              <a:t>I/O Subsystem has only around 10% of Total Throughput Utilization</a:t>
            </a:r>
            <a:endParaRPr lang="en-US" dirty="0"/>
          </a:p>
        </p:txBody>
      </p:sp>
      <p:sp>
        <p:nvSpPr>
          <p:cNvPr id="5" name="Title 4"/>
          <p:cNvSpPr>
            <a:spLocks noGrp="1"/>
          </p:cNvSpPr>
          <p:nvPr>
            <p:ph type="title"/>
          </p:nvPr>
        </p:nvSpPr>
        <p:spPr/>
        <p:txBody>
          <a:bodyPr/>
          <a:lstStyle/>
          <a:p>
            <a:r>
              <a:rPr lang="en-US" smtClean="0"/>
              <a:t>I/O Subsystem Test Chart</a:t>
            </a:r>
            <a:endParaRPr lang="en-US" dirty="0"/>
          </a:p>
        </p:txBody>
      </p:sp>
      <p:sp>
        <p:nvSpPr>
          <p:cNvPr id="6" name="Content Placeholder 5"/>
          <p:cNvSpPr>
            <a:spLocks noGrp="1"/>
          </p:cNvSpPr>
          <p:nvPr>
            <p:ph sz="quarter" idx="10"/>
          </p:nvPr>
        </p:nvSpPr>
        <p:spPr>
          <a:xfrm>
            <a:off x="5486400" y="1352550"/>
            <a:ext cx="2962656" cy="2667000"/>
          </a:xfrm>
        </p:spPr>
        <p:txBody>
          <a:bodyPr/>
          <a:lstStyle/>
          <a:p>
            <a:r>
              <a:rPr lang="en-US" sz="1400" b="0" dirty="0" smtClean="0">
                <a:solidFill>
                  <a:schemeClr val="tx1"/>
                </a:solidFill>
              </a:rPr>
              <a:t>RUN the DD Tests first to understand what the Read and Write throughput capabilities of your I/O Subsystem</a:t>
            </a:r>
          </a:p>
          <a:p>
            <a:pPr>
              <a:buFontTx/>
              <a:buChar char="-"/>
            </a:pPr>
            <a:endParaRPr lang="en-US" sz="1400" b="0" dirty="0" smtClean="0">
              <a:solidFill>
                <a:schemeClr val="tx1"/>
              </a:solidFill>
            </a:endParaRPr>
          </a:p>
          <a:p>
            <a:pPr>
              <a:buFontTx/>
              <a:buChar char="-"/>
            </a:pPr>
            <a:r>
              <a:rPr lang="en-US" sz="1400" b="0" dirty="0" smtClean="0">
                <a:solidFill>
                  <a:schemeClr val="tx1"/>
                </a:solidFill>
              </a:rPr>
              <a:t>X axis is time</a:t>
            </a:r>
          </a:p>
          <a:p>
            <a:pPr>
              <a:buFontTx/>
              <a:buChar char="-"/>
            </a:pPr>
            <a:r>
              <a:rPr lang="en-US" sz="1400" b="0" dirty="0" smtClean="0">
                <a:solidFill>
                  <a:schemeClr val="tx1"/>
                </a:solidFill>
              </a:rPr>
              <a:t>Y axis is MB per second</a:t>
            </a:r>
          </a:p>
          <a:p>
            <a:pPr>
              <a:buFontTx/>
              <a:buChar char="-"/>
            </a:pPr>
            <a:endParaRPr lang="en-US" sz="1400" b="0" dirty="0" smtClean="0">
              <a:solidFill>
                <a:schemeClr val="tx1"/>
              </a:solidFill>
            </a:endParaRPr>
          </a:p>
          <a:p>
            <a:r>
              <a:rPr lang="en-US" sz="1400" b="0" dirty="0" smtClean="0">
                <a:solidFill>
                  <a:schemeClr val="tx1"/>
                </a:solidFill>
              </a:rPr>
              <a:t>TeraSort for this server design  is not I/O bound. 1.6 GB/s is upper bound, this is less than 10% utilized.</a:t>
            </a:r>
          </a:p>
        </p:txBody>
      </p:sp>
      <p:sp>
        <p:nvSpPr>
          <p:cNvPr id="8" name="Subtitle 5"/>
          <p:cNvSpPr txBox="1">
            <a:spLocks/>
          </p:cNvSpPr>
          <p:nvPr/>
        </p:nvSpPr>
        <p:spPr bwMode="black">
          <a:xfrm>
            <a:off x="457200" y="41719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pic>
        <p:nvPicPr>
          <p:cNvPr id="7" name="Picture 6"/>
          <p:cNvPicPr/>
          <p:nvPr/>
        </p:nvPicPr>
        <p:blipFill>
          <a:blip r:embed="rId3" cstate="print"/>
          <a:srcRect/>
          <a:stretch>
            <a:fillRect/>
          </a:stretch>
        </p:blipFill>
        <p:spPr bwMode="auto">
          <a:xfrm>
            <a:off x="381000" y="1428750"/>
            <a:ext cx="4876800" cy="2482850"/>
          </a:xfrm>
          <a:prstGeom prst="rect">
            <a:avLst/>
          </a:prstGeom>
          <a:noFill/>
          <a:ln w="9525">
            <a:noFill/>
            <a:miter lim="800000"/>
            <a:headEnd/>
            <a:tailEnd/>
          </a:ln>
        </p:spPr>
      </p:pic>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lstStyle/>
          <a:p>
            <a:r>
              <a:rPr lang="en-US" dirty="0" smtClean="0"/>
              <a:t>CPU Utilization is High, I/O Wait is low – Where you want to be</a:t>
            </a:r>
            <a:endParaRPr lang="en-US" dirty="0"/>
          </a:p>
        </p:txBody>
      </p:sp>
      <p:sp>
        <p:nvSpPr>
          <p:cNvPr id="5" name="Title 4"/>
          <p:cNvSpPr>
            <a:spLocks noGrp="1"/>
          </p:cNvSpPr>
          <p:nvPr>
            <p:ph type="title"/>
          </p:nvPr>
        </p:nvSpPr>
        <p:spPr/>
        <p:txBody>
          <a:bodyPr/>
          <a:lstStyle/>
          <a:p>
            <a:r>
              <a:rPr lang="en-US" dirty="0" smtClean="0"/>
              <a:t>CPU Subsystem Test Chart</a:t>
            </a:r>
            <a:endParaRPr lang="en-US" dirty="0"/>
          </a:p>
        </p:txBody>
      </p:sp>
      <p:sp>
        <p:nvSpPr>
          <p:cNvPr id="6" name="Content Placeholder 5"/>
          <p:cNvSpPr>
            <a:spLocks noGrp="1"/>
          </p:cNvSpPr>
          <p:nvPr>
            <p:ph sz="quarter" idx="10"/>
          </p:nvPr>
        </p:nvSpPr>
        <p:spPr>
          <a:xfrm>
            <a:off x="5029200" y="1352550"/>
            <a:ext cx="3419856" cy="2743200"/>
          </a:xfrm>
        </p:spPr>
        <p:txBody>
          <a:bodyPr/>
          <a:lstStyle/>
          <a:p>
            <a:r>
              <a:rPr lang="en-US" sz="1400" b="0" dirty="0" smtClean="0">
                <a:solidFill>
                  <a:schemeClr val="tx1"/>
                </a:solidFill>
              </a:rPr>
              <a:t>Each data point is taken every 30 seconds</a:t>
            </a:r>
          </a:p>
          <a:p>
            <a:r>
              <a:rPr lang="en-US" sz="1400" b="0" dirty="0" smtClean="0">
                <a:solidFill>
                  <a:schemeClr val="tx1"/>
                </a:solidFill>
              </a:rPr>
              <a:t>Y axis is percent utilization of CPUs</a:t>
            </a:r>
          </a:p>
          <a:p>
            <a:r>
              <a:rPr lang="en-US" sz="1400" b="0" dirty="0" smtClean="0">
                <a:solidFill>
                  <a:schemeClr val="tx1"/>
                </a:solidFill>
              </a:rPr>
              <a:t>X axis is timeline of the run</a:t>
            </a:r>
          </a:p>
          <a:p>
            <a:endParaRPr lang="en-US" sz="1400" b="0" dirty="0" smtClean="0">
              <a:solidFill>
                <a:schemeClr val="tx1"/>
              </a:solidFill>
            </a:endParaRPr>
          </a:p>
          <a:p>
            <a:r>
              <a:rPr lang="en-US" sz="1400" b="0" dirty="0" smtClean="0">
                <a:solidFill>
                  <a:schemeClr val="tx1"/>
                </a:solidFill>
              </a:rPr>
              <a:t>CPU Utilization is captured by analyzing how busy each core is and creating an average</a:t>
            </a:r>
          </a:p>
          <a:p>
            <a:endParaRPr lang="en-US" sz="1400" b="0" dirty="0" smtClean="0">
              <a:solidFill>
                <a:schemeClr val="tx1"/>
              </a:solidFill>
            </a:endParaRPr>
          </a:p>
          <a:p>
            <a:r>
              <a:rPr lang="en-US" sz="1400" b="0" dirty="0" smtClean="0">
                <a:solidFill>
                  <a:schemeClr val="tx1"/>
                </a:solidFill>
              </a:rPr>
              <a:t>IO Wait (1 of 10 other SAR CPU Metrics) measures percentage of time CPU is waiting on I/O</a:t>
            </a:r>
            <a:endParaRPr lang="en-US" sz="1400" b="0" dirty="0">
              <a:solidFill>
                <a:schemeClr val="tx1"/>
              </a:solidFill>
            </a:endParaRPr>
          </a:p>
        </p:txBody>
      </p:sp>
      <p:sp>
        <p:nvSpPr>
          <p:cNvPr id="8" name="Subtitle 5"/>
          <p:cNvSpPr txBox="1">
            <a:spLocks/>
          </p:cNvSpPr>
          <p:nvPr/>
        </p:nvSpPr>
        <p:spPr bwMode="black">
          <a:xfrm>
            <a:off x="304800" y="3714750"/>
            <a:ext cx="8117206" cy="276999"/>
          </a:xfrm>
          <a:prstGeom prst="rect">
            <a:avLst/>
          </a:prstGeom>
        </p:spPr>
        <p:txBody>
          <a:bodyPr vert="horz" wrap="square" lIns="0" tIns="0" rIns="0" bIns="0" rtlCol="0" anchor="t">
            <a:noAutofit/>
          </a:bodyPr>
          <a:lstStyle/>
          <a:p>
            <a:pPr marL="0" marR="0" lvl="0" indent="0" algn="l" defTabSz="457200" rtl="0" eaLnBrk="1" fontAlgn="auto" latinLnBrk="0" hangingPunct="1">
              <a:lnSpc>
                <a:spcPct val="100000"/>
              </a:lnSpc>
              <a:spcBef>
                <a:spcPts val="0"/>
              </a:spcBef>
              <a:spcAft>
                <a:spcPts val="400"/>
              </a:spcAft>
              <a:buClrTx/>
              <a:buSzPct val="100000"/>
              <a:buFont typeface="Arial"/>
              <a:buNone/>
              <a:tabLst/>
              <a:defRPr/>
            </a:pPr>
            <a:endParaRPr kumimoji="0" lang="en-US" sz="1800" b="1" i="0" u="none" strike="noStrike" kern="1200" cap="none" spc="0" normalizeH="0" baseline="0" noProof="0" dirty="0">
              <a:ln>
                <a:noFill/>
              </a:ln>
              <a:solidFill>
                <a:schemeClr val="accent1"/>
              </a:solidFill>
              <a:effectLst/>
              <a:uLnTx/>
              <a:uFillTx/>
              <a:latin typeface="HP Simplified" pitchFamily="34" charset="0"/>
              <a:ea typeface="+mn-ea"/>
              <a:cs typeface="HP Simplified" pitchFamily="34" charset="0"/>
            </a:endParaRPr>
          </a:p>
        </p:txBody>
      </p:sp>
      <p:pic>
        <p:nvPicPr>
          <p:cNvPr id="7" name="Picture 6"/>
          <p:cNvPicPr/>
          <p:nvPr/>
        </p:nvPicPr>
        <p:blipFill>
          <a:blip r:embed="rId3" cstate="print"/>
          <a:srcRect/>
          <a:stretch>
            <a:fillRect/>
          </a:stretch>
        </p:blipFill>
        <p:spPr bwMode="auto">
          <a:xfrm>
            <a:off x="304800" y="1352550"/>
            <a:ext cx="4648200" cy="2743200"/>
          </a:xfrm>
          <a:prstGeom prst="rect">
            <a:avLst/>
          </a:prstGeom>
          <a:noFill/>
          <a:ln w="9525">
            <a:noFill/>
            <a:miter lim="800000"/>
            <a:headEnd/>
            <a:tailEnd/>
          </a:ln>
        </p:spPr>
      </p:pic>
    </p:spTree>
    <p:extLst>
      <p:ext uri="{BB962C8B-B14F-4D97-AF65-F5344CB8AC3E}">
        <p14:creationId xmlns:p14="http://schemas.microsoft.com/office/powerpoint/2010/main" xmlns="" val="3025559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HP Discover 2012 PPT_vMay16WIP[3]">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HP_PPT_Standard_template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3.xml><?xml version="1.0" encoding="utf-8"?>
<a:theme xmlns:a="http://schemas.openxmlformats.org/drawingml/2006/main" name="1_HP_PPT_Standard_template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HP Discover 2012 PPT_vMay16WIP[3]</Template>
  <TotalTime>1743</TotalTime>
  <Words>1543</Words>
  <Application>Microsoft Office PowerPoint</Application>
  <PresentationFormat>On-screen Show (16:9)</PresentationFormat>
  <Paragraphs>242</Paragraphs>
  <Slides>18</Slides>
  <Notes>16</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HP Discover 2012 PPT_vMay16WIP[3]</vt:lpstr>
      <vt:lpstr>HP_PPT_Standard_template_16x9</vt:lpstr>
      <vt:lpstr>1_HP_PPT_Standard_template_16x9</vt:lpstr>
      <vt:lpstr>Taking the guesswork out of your Hadoop Infrastructure  </vt:lpstr>
      <vt:lpstr>Agenda – Clearing up common misconceptions</vt:lpstr>
      <vt:lpstr>You can quantify what is right for you</vt:lpstr>
      <vt:lpstr>“We’ve profiled our Hadoop applications so we know what type of infrastructure we need”</vt:lpstr>
      <vt:lpstr>Profiling your Hadoop Cluster</vt:lpstr>
      <vt:lpstr>Instrumenting the Cluster</vt:lpstr>
      <vt:lpstr>Examples</vt:lpstr>
      <vt:lpstr>I/O Subsystem Test Chart</vt:lpstr>
      <vt:lpstr>CPU Subsystem Test Chart</vt:lpstr>
      <vt:lpstr>Memory Subsystem Test Chart</vt:lpstr>
      <vt:lpstr>Network Subsystem Test Chart</vt:lpstr>
      <vt:lpstr>HBase Testing – Results still TBD</vt:lpstr>
      <vt:lpstr>Tuning from your Server Configuration baseline</vt:lpstr>
      <vt:lpstr>Balanced Hadoop Master and Slave Configurations</vt:lpstr>
      <vt:lpstr>Single Rack Config</vt:lpstr>
      <vt:lpstr>Multi-Rack Config</vt:lpstr>
      <vt:lpstr>System on a Chip and Hadoop</vt:lpstr>
      <vt:lpstr>Thanks!   Any Questions?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Alberts</dc:creator>
  <cp:lastModifiedBy>Stephen Watt</cp:lastModifiedBy>
  <cp:revision>442</cp:revision>
  <dcterms:created xsi:type="dcterms:W3CDTF">2012-05-30T20:51:11Z</dcterms:created>
  <dcterms:modified xsi:type="dcterms:W3CDTF">2012-11-06T06:09:16Z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322133</vt:lpwstr>
  </property>
  <property fmtid="{D5CDD505-2E9C-101B-9397-08002B2CF9AE}" pid="3" name="NXPowerLiteSettings">
    <vt:lpwstr>F7000400038000</vt:lpwstr>
  </property>
  <property fmtid="{D5CDD505-2E9C-101B-9397-08002B2CF9AE}" pid="4" name="NXPowerLiteVersion">
    <vt:lpwstr>D5.0.6</vt:lpwstr>
  </property>
</Properties>
</file>