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6" r:id="rId8"/>
  </p:sldMasterIdLst>
  <p:notesMasterIdLst>
    <p:notesMasterId r:id="rId53"/>
  </p:notesMasterIdLst>
  <p:handoutMasterIdLst>
    <p:handoutMasterId r:id="rId54"/>
  </p:handoutMasterIdLst>
  <p:sldIdLst>
    <p:sldId id="1090" r:id="rId9"/>
    <p:sldId id="1092" r:id="rId10"/>
    <p:sldId id="1230" r:id="rId11"/>
    <p:sldId id="1231" r:id="rId12"/>
    <p:sldId id="1232" r:id="rId13"/>
    <p:sldId id="1233" r:id="rId14"/>
    <p:sldId id="1234" r:id="rId15"/>
    <p:sldId id="1235" r:id="rId16"/>
    <p:sldId id="1251" r:id="rId17"/>
    <p:sldId id="1252" r:id="rId18"/>
    <p:sldId id="1250" r:id="rId19"/>
    <p:sldId id="1220" r:id="rId20"/>
    <p:sldId id="1221" r:id="rId21"/>
    <p:sldId id="1222" r:id="rId22"/>
    <p:sldId id="1223" r:id="rId23"/>
    <p:sldId id="1224" r:id="rId24"/>
    <p:sldId id="1225" r:id="rId25"/>
    <p:sldId id="1226" r:id="rId26"/>
    <p:sldId id="1227" r:id="rId27"/>
    <p:sldId id="1228" r:id="rId28"/>
    <p:sldId id="1237" r:id="rId29"/>
    <p:sldId id="1238" r:id="rId30"/>
    <p:sldId id="1239" r:id="rId31"/>
    <p:sldId id="1240" r:id="rId32"/>
    <p:sldId id="1242" r:id="rId33"/>
    <p:sldId id="1241" r:id="rId34"/>
    <p:sldId id="1262" r:id="rId35"/>
    <p:sldId id="1263" r:id="rId36"/>
    <p:sldId id="1264" r:id="rId37"/>
    <p:sldId id="1265" r:id="rId38"/>
    <p:sldId id="1245" r:id="rId39"/>
    <p:sldId id="1258" r:id="rId40"/>
    <p:sldId id="1244" r:id="rId41"/>
    <p:sldId id="1253" r:id="rId42"/>
    <p:sldId id="1259" r:id="rId43"/>
    <p:sldId id="1260" r:id="rId44"/>
    <p:sldId id="1143" r:id="rId45"/>
    <p:sldId id="1176" r:id="rId46"/>
    <p:sldId id="1208" r:id="rId47"/>
    <p:sldId id="1255" r:id="rId48"/>
    <p:sldId id="1206" r:id="rId49"/>
    <p:sldId id="1207" r:id="rId50"/>
    <p:sldId id="1243" r:id="rId51"/>
    <p:sldId id="1247" r:id="rId52"/>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FA616E-FCE9-4AC6-ABAC-DD29EA906A48}">
          <p14:sldIdLst>
            <p14:sldId id="1090"/>
            <p14:sldId id="1092"/>
            <p14:sldId id="1230"/>
            <p14:sldId id="1231"/>
            <p14:sldId id="1232"/>
            <p14:sldId id="1233"/>
            <p14:sldId id="1234"/>
            <p14:sldId id="1235"/>
            <p14:sldId id="1251"/>
            <p14:sldId id="1252"/>
            <p14:sldId id="1250"/>
            <p14:sldId id="1220"/>
            <p14:sldId id="1221"/>
            <p14:sldId id="1222"/>
            <p14:sldId id="1223"/>
            <p14:sldId id="1224"/>
            <p14:sldId id="1225"/>
            <p14:sldId id="1226"/>
            <p14:sldId id="1227"/>
            <p14:sldId id="1228"/>
            <p14:sldId id="1237"/>
            <p14:sldId id="1238"/>
            <p14:sldId id="1239"/>
            <p14:sldId id="1240"/>
            <p14:sldId id="1242"/>
            <p14:sldId id="1241"/>
            <p14:sldId id="1262"/>
            <p14:sldId id="1263"/>
            <p14:sldId id="1264"/>
            <p14:sldId id="1265"/>
            <p14:sldId id="1245"/>
            <p14:sldId id="1258"/>
            <p14:sldId id="1244"/>
            <p14:sldId id="1253"/>
            <p14:sldId id="1259"/>
            <p14:sldId id="1260"/>
            <p14:sldId id="1143"/>
            <p14:sldId id="1176"/>
            <p14:sldId id="1208"/>
            <p14:sldId id="1255"/>
            <p14:sldId id="1206"/>
            <p14:sldId id="1207"/>
            <p14:sldId id="1243"/>
          </p14:sldIdLst>
        </p14:section>
        <p14:section name="Spare" id="{E4AC323D-414A-424D-AA26-7D4E93B64E17}">
          <p14:sldIdLst>
            <p14:sldId id="1247"/>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A28"/>
    <a:srgbClr val="00188F"/>
    <a:srgbClr val="4E4F9F"/>
    <a:srgbClr val="929292"/>
    <a:srgbClr val="25AEE5"/>
    <a:srgbClr val="00BCF2"/>
    <a:srgbClr val="25A9E0"/>
    <a:srgbClr val="FFFFFF"/>
    <a:srgbClr val="50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81567" autoAdjust="0"/>
  </p:normalViewPr>
  <p:slideViewPr>
    <p:cSldViewPr>
      <p:cViewPr varScale="1">
        <p:scale>
          <a:sx n="73" d="100"/>
          <a:sy n="73" d="100"/>
        </p:scale>
        <p:origin x="648" y="84"/>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90" d="100"/>
        <a:sy n="90" d="100"/>
      </p:scale>
      <p:origin x="0" y="-5292"/>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11/6/2012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11/6/2012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11/6/2012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7790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B68ADF7-03AB-4856-BA01-FFB4B01F1F98}"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5593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smtClean="0">
                <a:solidFill>
                  <a:schemeClr val="tx1"/>
                </a:solidFill>
                <a:effectLst/>
                <a:latin typeface="Segoe UI Light" pitchFamily="34" charset="0"/>
                <a:ea typeface="+mn-ea"/>
                <a:cs typeface="+mn-cs"/>
              </a:rPr>
              <a:t>Efficient</a:t>
            </a:r>
            <a:r>
              <a:rPr lang="en-US" sz="1000" kern="1200" dirty="0" smtClean="0">
                <a:solidFill>
                  <a:schemeClr val="tx1"/>
                </a:solidFill>
                <a:effectLst/>
                <a:latin typeface="Segoe UI Light" pitchFamily="34" charset="0"/>
                <a:ea typeface="+mn-ea"/>
                <a:cs typeface="+mn-cs"/>
              </a:rPr>
              <a:t>: AMQP 1.0 is a connection-oriented protocol that uses a binary encoding for the protocol instructions and the business messages transferred over it. It incorporates sophisticated flow-control schemes to maximize the utilization of the network and the connected components. That said, the protocol was designed to strike a balance between efficiency, flexibility and interoperability.</a:t>
            </a:r>
          </a:p>
          <a:p>
            <a:pPr lvl="0"/>
            <a:r>
              <a:rPr lang="en-US" sz="1000" b="1" kern="1200" dirty="0" smtClean="0">
                <a:solidFill>
                  <a:schemeClr val="tx1"/>
                </a:solidFill>
                <a:effectLst/>
                <a:latin typeface="Segoe UI Light" pitchFamily="34" charset="0"/>
                <a:ea typeface="+mn-ea"/>
                <a:cs typeface="+mn-cs"/>
              </a:rPr>
              <a:t>Reliable</a:t>
            </a:r>
            <a:r>
              <a:rPr lang="en-US" sz="1000" kern="1200" dirty="0" smtClean="0">
                <a:solidFill>
                  <a:schemeClr val="tx1"/>
                </a:solidFill>
                <a:effectLst/>
                <a:latin typeface="Segoe UI Light" pitchFamily="34" charset="0"/>
                <a:ea typeface="+mn-ea"/>
                <a:cs typeface="+mn-cs"/>
              </a:rPr>
              <a:t>: The AMQP 1.0 protocol allows messages to be exchanged with a range of reliability guarantees, from fire-and-forget to reliable, exactly-once acknowledged delivery.</a:t>
            </a:r>
          </a:p>
          <a:p>
            <a:pPr lvl="0"/>
            <a:r>
              <a:rPr lang="en-US" sz="1000" b="1" kern="1200" dirty="0" smtClean="0">
                <a:solidFill>
                  <a:schemeClr val="tx1"/>
                </a:solidFill>
                <a:effectLst/>
                <a:latin typeface="Segoe UI Light" pitchFamily="34" charset="0"/>
                <a:ea typeface="+mn-ea"/>
                <a:cs typeface="+mn-cs"/>
              </a:rPr>
              <a:t>Flexible</a:t>
            </a:r>
            <a:r>
              <a:rPr lang="en-US" sz="1000" kern="1200" dirty="0" smtClean="0">
                <a:solidFill>
                  <a:schemeClr val="tx1"/>
                </a:solidFill>
                <a:effectLst/>
                <a:latin typeface="Segoe UI Light" pitchFamily="34" charset="0"/>
                <a:ea typeface="+mn-ea"/>
                <a:cs typeface="+mn-cs"/>
              </a:rPr>
              <a:t>: AMQP 1.0 is a flexible protocol that can be used to support different topologies. The same protocol can be used for client-to-client, client-to-broker, and broker-to-broker communications.</a:t>
            </a:r>
          </a:p>
          <a:p>
            <a:pPr lvl="0"/>
            <a:r>
              <a:rPr lang="en-US" sz="1000" b="1" kern="1200" dirty="0" smtClean="0">
                <a:solidFill>
                  <a:schemeClr val="tx1"/>
                </a:solidFill>
                <a:effectLst/>
                <a:latin typeface="Segoe UI Light" pitchFamily="34" charset="0"/>
                <a:ea typeface="+mn-ea"/>
                <a:cs typeface="+mn-cs"/>
              </a:rPr>
              <a:t>Broker-model independent</a:t>
            </a:r>
            <a:r>
              <a:rPr lang="en-US" sz="1000" kern="1200" dirty="0" smtClean="0">
                <a:solidFill>
                  <a:schemeClr val="tx1"/>
                </a:solidFill>
                <a:effectLst/>
                <a:latin typeface="Segoe UI Light" pitchFamily="34" charset="0"/>
                <a:ea typeface="+mn-ea"/>
                <a:cs typeface="+mn-cs"/>
              </a:rPr>
              <a:t>: The AMQP 1.0 specification does not make any requirements on the messaging model used by a broker. This means that it’s possible to easily add AMQP 1.0 support to existing messaging brokers.</a:t>
            </a:r>
          </a:p>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CA4F94-06A9-48A0-8D62-8D166C742493}"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58151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01C6DC-6692-49EF-B0F2-A5CC58DCEAE9}"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17677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22</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163157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Sender and receivers may know properties of an address, or they may</a:t>
            </a:r>
            <a:r>
              <a:rPr lang="en-GB" baseline="0" dirty="0" smtClean="0"/>
              <a:t> not. Allows complete decoupling.</a:t>
            </a: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23</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1684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24</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135373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25</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92132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26</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62546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58034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82373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98DCD2D-5758-4858-9039-EAE7FE83E7E7}"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4650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764016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6910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21729D4-8F56-408F-A3E9-7F29ABAD1A1C}"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69714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D9CC1-BFC3-4881-A5B1-BB781DC769A6}"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845018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02375A-CDA6-4D6D-A61E-9D811296E81C}"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07684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96B8B6-C3E4-4322-863D-1B67274443C1}"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771430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11/6/2012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347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5CDEF1E-D115-4E85-8270-2EC1F0228CA9}"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55582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a:t>
            </a:fld>
            <a:endParaRPr lang="en-US" dirty="0"/>
          </a:p>
        </p:txBody>
      </p:sp>
    </p:spTree>
    <p:extLst>
      <p:ext uri="{BB962C8B-B14F-4D97-AF65-F5344CB8AC3E}">
        <p14:creationId xmlns:p14="http://schemas.microsoft.com/office/powerpoint/2010/main" val="205007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a:t>
            </a:fld>
            <a:endParaRPr lang="en-US" dirty="0"/>
          </a:p>
        </p:txBody>
      </p:sp>
    </p:spTree>
    <p:extLst>
      <p:ext uri="{BB962C8B-B14F-4D97-AF65-F5344CB8AC3E}">
        <p14:creationId xmlns:p14="http://schemas.microsoft.com/office/powerpoint/2010/main" val="236095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410263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6</a:t>
            </a:fld>
            <a:endParaRPr lang="en-US" dirty="0"/>
          </a:p>
        </p:txBody>
      </p:sp>
    </p:spTree>
    <p:extLst>
      <p:ext uri="{BB962C8B-B14F-4D97-AF65-F5344CB8AC3E}">
        <p14:creationId xmlns:p14="http://schemas.microsoft.com/office/powerpoint/2010/main" val="28918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7</a:t>
            </a:fld>
            <a:endParaRPr lang="en-US" dirty="0"/>
          </a:p>
        </p:txBody>
      </p:sp>
    </p:spTree>
    <p:extLst>
      <p:ext uri="{BB962C8B-B14F-4D97-AF65-F5344CB8AC3E}">
        <p14:creationId xmlns:p14="http://schemas.microsoft.com/office/powerpoint/2010/main" val="104138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247008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C942CC-F825-4F24-8987-2AF431D89ED6}" type="datetime1">
              <a:rPr lang="en-US" smtClean="0"/>
              <a:t>11/6/2012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2716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320167"/>
            <a:ext cx="4547086" cy="46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000"/>
          <a:stretch/>
        </p:blipFill>
        <p:spPr bwMode="auto">
          <a:xfrm>
            <a:off x="4547085" y="2320167"/>
            <a:ext cx="7889390" cy="46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1824" y="139891"/>
            <a:ext cx="11192828" cy="1165754"/>
          </a:xfrm>
        </p:spPr>
        <p:txBody>
          <a:bodyPr>
            <a:normAutofit/>
          </a:bodyPr>
          <a:lstStyle>
            <a:lvl1pPr algn="l">
              <a:defRPr sz="5800">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100">
                <a:latin typeface="Segoe Light" pitchFamily="34" charset="0"/>
              </a:defRPr>
            </a:lvl1pPr>
            <a:lvl2pPr>
              <a:defRPr sz="3100">
                <a:latin typeface="Segoe Light" pitchFamily="34" charset="0"/>
              </a:defRPr>
            </a:lvl2pPr>
            <a:lvl3pPr>
              <a:defRPr sz="3100">
                <a:latin typeface="Segoe Light" pitchFamily="34" charset="0"/>
              </a:defRPr>
            </a:lvl3pPr>
            <a:lvl4pPr>
              <a:defRPr sz="3100">
                <a:latin typeface="Segoe Light" pitchFamily="34" charset="0"/>
              </a:defRPr>
            </a:lvl4pPr>
            <a:lvl5pPr>
              <a:defRPr sz="3100">
                <a:latin typeface="Segoe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1824" y="6482890"/>
            <a:ext cx="2901844" cy="372394"/>
          </a:xfrm>
          <a:prstGeom prst="rect">
            <a:avLst/>
          </a:prstGeom>
        </p:spPr>
        <p:txBody>
          <a:bodyPr lIns="119567" tIns="59783" rIns="119567" bIns="59783"/>
          <a:lstStyle/>
          <a:p>
            <a:fld id="{2EEF7708-108B-4A4C-B363-A410447E380C}" type="datetimeFigureOut">
              <a:rPr lang="en-US" smtClean="0"/>
              <a:t>11/6/2012</a:t>
            </a:fld>
            <a:endParaRPr lang="en-US"/>
          </a:p>
        </p:txBody>
      </p:sp>
      <p:sp>
        <p:nvSpPr>
          <p:cNvPr id="5" name="Footer Placeholder 4"/>
          <p:cNvSpPr>
            <a:spLocks noGrp="1"/>
          </p:cNvSpPr>
          <p:nvPr>
            <p:ph type="ftr" sz="quarter" idx="11"/>
          </p:nvPr>
        </p:nvSpPr>
        <p:spPr>
          <a:xfrm>
            <a:off x="4249129" y="6482890"/>
            <a:ext cx="3938217" cy="372394"/>
          </a:xfrm>
          <a:prstGeom prst="rect">
            <a:avLst/>
          </a:prstGeom>
        </p:spPr>
        <p:txBody>
          <a:bodyPr lIns="119567" tIns="59783" rIns="119567" bIns="59783"/>
          <a:lstStyle/>
          <a:p>
            <a:endParaRPr lang="en-US"/>
          </a:p>
        </p:txBody>
      </p:sp>
      <p:sp>
        <p:nvSpPr>
          <p:cNvPr id="6" name="Slide Number Placeholder 5"/>
          <p:cNvSpPr>
            <a:spLocks noGrp="1"/>
          </p:cNvSpPr>
          <p:nvPr>
            <p:ph type="sldNum" sz="quarter" idx="12"/>
          </p:nvPr>
        </p:nvSpPr>
        <p:spPr>
          <a:xfrm>
            <a:off x="8912807" y="6482890"/>
            <a:ext cx="2901844" cy="372394"/>
          </a:xfrm>
          <a:prstGeom prst="rect">
            <a:avLst/>
          </a:prstGeom>
        </p:spPr>
        <p:txBody>
          <a:bodyPr lIns="119567" tIns="59783" rIns="119567" bIns="59783"/>
          <a:lstStyle/>
          <a:p>
            <a:fld id="{605F9A7C-25E3-494B-9456-34205A8BE4D5}" type="slidenum">
              <a:rPr lang="en-US" smtClean="0"/>
              <a:t>‹#›</a:t>
            </a:fld>
            <a:endParaRPr lang="en-US"/>
          </a:p>
        </p:txBody>
      </p:sp>
    </p:spTree>
    <p:extLst>
      <p:ext uri="{BB962C8B-B14F-4D97-AF65-F5344CB8AC3E}">
        <p14:creationId xmlns:p14="http://schemas.microsoft.com/office/powerpoint/2010/main" val="326602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460899" cy="6994525"/>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374287739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320167"/>
            <a:ext cx="4547086" cy="46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000"/>
          <a:stretch/>
        </p:blipFill>
        <p:spPr bwMode="auto">
          <a:xfrm>
            <a:off x="4547085" y="2320167"/>
            <a:ext cx="7889390" cy="46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1824" y="139891"/>
            <a:ext cx="11192828" cy="1165754"/>
          </a:xfrm>
        </p:spPr>
        <p:txBody>
          <a:bodyPr>
            <a:normAutofit/>
          </a:bodyPr>
          <a:lstStyle>
            <a:lvl1pPr algn="l">
              <a:defRPr sz="5385">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1824" y="1627393"/>
            <a:ext cx="5492776" cy="3846989"/>
          </a:xfrm>
        </p:spPr>
        <p:txBody>
          <a:bodyPr>
            <a:normAutofit/>
          </a:bodyPr>
          <a:lstStyle>
            <a:lvl1pPr>
              <a:defRPr sz="2937">
                <a:latin typeface="Segoe Light" pitchFamily="34" charset="0"/>
              </a:defRPr>
            </a:lvl1pPr>
            <a:lvl2pPr>
              <a:defRPr sz="2937">
                <a:latin typeface="Segoe Light" pitchFamily="34" charset="0"/>
              </a:defRPr>
            </a:lvl2pPr>
            <a:lvl3pPr>
              <a:defRPr sz="2937">
                <a:latin typeface="Segoe Light" pitchFamily="34" charset="0"/>
              </a:defRPr>
            </a:lvl3pPr>
            <a:lvl4pPr>
              <a:defRPr sz="2937">
                <a:latin typeface="Segoe Light" pitchFamily="34" charset="0"/>
              </a:defRPr>
            </a:lvl4pPr>
            <a:lvl5pPr>
              <a:defRPr sz="2937">
                <a:latin typeface="Segoe Light" pitchFamily="34" charset="0"/>
              </a:defRPr>
            </a:lvl5pPr>
            <a:lvl6pPr>
              <a:defRPr sz="2203"/>
            </a:lvl6pPr>
            <a:lvl7pPr>
              <a:defRPr sz="2203"/>
            </a:lvl7pPr>
            <a:lvl8pPr>
              <a:defRPr sz="2203"/>
            </a:lvl8pPr>
            <a:lvl9pPr>
              <a:defRPr sz="220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1875" y="1627393"/>
            <a:ext cx="5492776" cy="3846989"/>
          </a:xfrm>
        </p:spPr>
        <p:txBody>
          <a:bodyPr>
            <a:normAutofit/>
          </a:bodyPr>
          <a:lstStyle>
            <a:lvl1pPr>
              <a:defRPr sz="2937">
                <a:latin typeface="Segoe Light" pitchFamily="34" charset="0"/>
              </a:defRPr>
            </a:lvl1pPr>
            <a:lvl2pPr>
              <a:defRPr sz="2937">
                <a:latin typeface="Segoe Light" pitchFamily="34" charset="0"/>
              </a:defRPr>
            </a:lvl2pPr>
            <a:lvl3pPr>
              <a:defRPr sz="2937">
                <a:latin typeface="Segoe Light" pitchFamily="34" charset="0"/>
              </a:defRPr>
            </a:lvl3pPr>
            <a:lvl4pPr>
              <a:defRPr sz="2937">
                <a:latin typeface="Segoe Light" pitchFamily="34" charset="0"/>
              </a:defRPr>
            </a:lvl4pPr>
            <a:lvl5pPr>
              <a:defRPr sz="2937">
                <a:latin typeface="Segoe Light" pitchFamily="34" charset="0"/>
              </a:defRPr>
            </a:lvl5pPr>
            <a:lvl6pPr>
              <a:defRPr sz="2203"/>
            </a:lvl6pPr>
            <a:lvl7pPr>
              <a:defRPr sz="2203"/>
            </a:lvl7pPr>
            <a:lvl8pPr>
              <a:defRPr sz="2203"/>
            </a:lvl8pPr>
            <a:lvl9pPr>
              <a:defRPr sz="220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21824" y="6482890"/>
            <a:ext cx="2901844" cy="372394"/>
          </a:xfrm>
          <a:prstGeom prst="rect">
            <a:avLst/>
          </a:prstGeom>
        </p:spPr>
        <p:txBody>
          <a:bodyPr/>
          <a:lstStyle/>
          <a:p>
            <a:fld id="{2EEF7708-108B-4A4C-B363-A410447E380C}" type="datetimeFigureOut">
              <a:rPr lang="en-US" smtClean="0"/>
              <a:t>11/6/2012</a:t>
            </a:fld>
            <a:endParaRPr lang="en-US"/>
          </a:p>
        </p:txBody>
      </p:sp>
      <p:sp>
        <p:nvSpPr>
          <p:cNvPr id="6" name="Footer Placeholder 5"/>
          <p:cNvSpPr>
            <a:spLocks noGrp="1"/>
          </p:cNvSpPr>
          <p:nvPr>
            <p:ph type="ftr" sz="quarter" idx="11"/>
          </p:nvPr>
        </p:nvSpPr>
        <p:spPr>
          <a:xfrm>
            <a:off x="4249129" y="6482890"/>
            <a:ext cx="3938217"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912807" y="6482890"/>
            <a:ext cx="2901844" cy="372394"/>
          </a:xfrm>
          <a:prstGeom prst="rect">
            <a:avLst/>
          </a:prstGeom>
        </p:spPr>
        <p:txBody>
          <a:bodyPr/>
          <a:lstStyle/>
          <a:p>
            <a:fld id="{605F9A7C-25E3-494B-9456-34205A8BE4D5}" type="slidenum">
              <a:rPr lang="en-US" smtClean="0"/>
              <a:t>‹#›</a:t>
            </a:fld>
            <a:endParaRPr lang="en-US"/>
          </a:p>
        </p:txBody>
      </p:sp>
    </p:spTree>
    <p:extLst>
      <p:ext uri="{BB962C8B-B14F-4D97-AF65-F5344CB8AC3E}">
        <p14:creationId xmlns:p14="http://schemas.microsoft.com/office/powerpoint/2010/main" val="383116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1824" y="18652"/>
            <a:ext cx="3938217" cy="335737"/>
          </a:xfrm>
          <a:prstGeom prst="rect">
            <a:avLst/>
          </a:prstGeom>
        </p:spPr>
        <p:txBody>
          <a:bodyPr/>
          <a:lstStyle/>
          <a:p>
            <a:fld id="{31342F07-0846-4011-A20B-FAA6F29F0173}" type="datetimeFigureOut">
              <a:rPr lang="en-US" smtClean="0"/>
              <a:t>11/6/2012</a:t>
            </a:fld>
            <a:endParaRPr lang="en-US"/>
          </a:p>
        </p:txBody>
      </p:sp>
      <p:sp>
        <p:nvSpPr>
          <p:cNvPr id="4" name="Footer Placeholder 3"/>
          <p:cNvSpPr>
            <a:spLocks noGrp="1"/>
          </p:cNvSpPr>
          <p:nvPr>
            <p:ph type="ftr" sz="quarter" idx="11"/>
          </p:nvPr>
        </p:nvSpPr>
        <p:spPr>
          <a:xfrm>
            <a:off x="4663678" y="18652"/>
            <a:ext cx="5596414" cy="335737"/>
          </a:xfrm>
          <a:prstGeom prst="rect">
            <a:avLst/>
          </a:prstGeom>
        </p:spPr>
        <p:txBody>
          <a:bodyPr/>
          <a:lstStyle/>
          <a:p>
            <a:endParaRPr lang="en-US"/>
          </a:p>
        </p:txBody>
      </p:sp>
      <p:sp>
        <p:nvSpPr>
          <p:cNvPr id="5" name="Slide Number Placeholder 4"/>
          <p:cNvSpPr>
            <a:spLocks noGrp="1"/>
          </p:cNvSpPr>
          <p:nvPr>
            <p:ph type="sldNum" sz="quarter" idx="12"/>
          </p:nvPr>
        </p:nvSpPr>
        <p:spPr>
          <a:xfrm>
            <a:off x="10363729" y="18652"/>
            <a:ext cx="1450922" cy="335737"/>
          </a:xfrm>
          <a:prstGeom prst="rect">
            <a:avLst/>
          </a:prstGeom>
        </p:spPr>
        <p:txBody>
          <a:bodyPr/>
          <a:lstStyle/>
          <a:p>
            <a:fld id="{57EB1BBD-93EB-4EDE-832A-A920E10326EC}" type="slidenum">
              <a:rPr lang="en-US" smtClean="0"/>
              <a:t>‹#›</a:t>
            </a:fld>
            <a:endParaRPr lang="en-US"/>
          </a:p>
        </p:txBody>
      </p:sp>
    </p:spTree>
    <p:extLst>
      <p:ext uri="{BB962C8B-B14F-4D97-AF65-F5344CB8AC3E}">
        <p14:creationId xmlns:p14="http://schemas.microsoft.com/office/powerpoint/2010/main" val="255195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p:nvSpPr>
        <p:spPr>
          <a:xfrm>
            <a:off x="10400435" y="6555425"/>
            <a:ext cx="1699219" cy="228199"/>
          </a:xfrm>
          <a:prstGeom prst="rect">
            <a:avLst/>
          </a:prstGeom>
          <a:noFill/>
        </p:spPr>
        <p:txBody>
          <a:bodyPr lIns="95372" tIns="47686" rIns="95372" bIns="47686">
            <a:spAutoFit/>
          </a:bodyPr>
          <a:lstStyle/>
          <a:p>
            <a:pPr algn="r">
              <a:defRPr/>
            </a:pPr>
            <a:r>
              <a:rPr lang="en-GB" sz="857" b="1" dirty="0">
                <a:latin typeface="Verdana" pitchFamily="34" charset="0"/>
              </a:rPr>
              <a:t>www.amqp.org</a:t>
            </a:r>
          </a:p>
        </p:txBody>
      </p:sp>
      <p:sp>
        <p:nvSpPr>
          <p:cNvPr id="2" name="Title 1"/>
          <p:cNvSpPr>
            <a:spLocks noGrp="1"/>
          </p:cNvSpPr>
          <p:nvPr>
            <p:ph type="title"/>
          </p:nvPr>
        </p:nvSpPr>
        <p:spPr/>
        <p:txBody>
          <a:bodyPr/>
          <a:lstStyle>
            <a:lvl1pPr>
              <a:defRPr sz="3305"/>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081"/>
            </a:lvl1pPr>
            <a:lvl2pPr>
              <a:defRPr sz="1836"/>
            </a:lvl2pPr>
            <a:lvl3pPr>
              <a:defRPr sz="1836"/>
            </a:lvl3pPr>
            <a:lvl4pPr>
              <a:defRPr sz="1836"/>
            </a:lvl4pPr>
            <a:lvl5pPr>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3796222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0" y="1476622"/>
            <a:ext cx="11375537" cy="24484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82948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23397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6077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09487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953343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577476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921288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349503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8494202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56010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81895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63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798780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21911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083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379871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15001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 id="2147484330" r:id="rId16"/>
    <p:sldLayoutId id="2147484332" r:id="rId17"/>
    <p:sldLayoutId id="2147484333"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845675" y="0"/>
            <a:ext cx="2590800" cy="792480"/>
          </a:xfrm>
          <a:prstGeom prst="rect">
            <a:avLst/>
          </a:prstGeom>
        </p:spPr>
      </p:pic>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4" r:id="rId17"/>
    <p:sldLayoutId id="2147484335" r:id="rId18"/>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31"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40834925"/>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41.jpg"/><Relationship Id="rId5" Type="http://schemas.openxmlformats.org/officeDocument/2006/relationships/image" Target="../media/image40.jpeg"/><Relationship Id="rId10" Type="http://schemas.openxmlformats.org/officeDocument/2006/relationships/image" Target="../media/image44.jpeg"/><Relationship Id="rId4" Type="http://schemas.openxmlformats.org/officeDocument/2006/relationships/image" Target="../media/image39.jpg"/><Relationship Id="rId9"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6994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idx="4294967295"/>
          </p:nvPr>
        </p:nvSpPr>
        <p:spPr>
          <a:xfrm>
            <a:off x="3170237" y="1820862"/>
            <a:ext cx="8716962" cy="914400"/>
          </a:xfrm>
        </p:spPr>
        <p:txBody>
          <a:bodyPr/>
          <a:lstStyle/>
          <a:p>
            <a:r>
              <a:rPr lang="en-US" dirty="0"/>
              <a:t>Building cross-platform hybrid applications using AMQP 1.0 with Apache </a:t>
            </a:r>
            <a:r>
              <a:rPr lang="en-US" dirty="0" err="1"/>
              <a:t>Qpid</a:t>
            </a:r>
            <a:endParaRPr lang="en-US" dirty="0"/>
          </a:p>
        </p:txBody>
      </p:sp>
      <p:sp>
        <p:nvSpPr>
          <p:cNvPr id="3" name="Subtitle 2"/>
          <p:cNvSpPr>
            <a:spLocks noGrp="1"/>
          </p:cNvSpPr>
          <p:nvPr>
            <p:ph type="subTitle" idx="4294967295"/>
          </p:nvPr>
        </p:nvSpPr>
        <p:spPr>
          <a:xfrm>
            <a:off x="6294437" y="4640262"/>
            <a:ext cx="5592762" cy="1143001"/>
          </a:xfrm>
        </p:spPr>
        <p:txBody>
          <a:bodyPr/>
          <a:lstStyle/>
          <a:p>
            <a:r>
              <a:rPr lang="en-US" sz="2800" dirty="0" smtClean="0"/>
              <a:t>David Ingham (Microsoft)</a:t>
            </a:r>
          </a:p>
          <a:p>
            <a:r>
              <a:rPr lang="en-US" sz="2800" dirty="0" smtClean="0"/>
              <a:t>Robert Godfrey (JP Morgan Chase)</a:t>
            </a:r>
          </a:p>
          <a:p>
            <a:r>
              <a:rPr lang="en-US" sz="2800" dirty="0" smtClean="0"/>
              <a:t>William Henry (Red Hat)</a:t>
            </a:r>
          </a:p>
        </p:txBody>
      </p:sp>
      <p:grpSp>
        <p:nvGrpSpPr>
          <p:cNvPr id="9" name="Group 8"/>
          <p:cNvGrpSpPr/>
          <p:nvPr/>
        </p:nvGrpSpPr>
        <p:grpSpPr>
          <a:xfrm>
            <a:off x="7437437" y="0"/>
            <a:ext cx="4999038" cy="982662"/>
            <a:chOff x="7437437" y="0"/>
            <a:chExt cx="4999038" cy="982662"/>
          </a:xfrm>
        </p:grpSpPr>
        <p:sp>
          <p:nvSpPr>
            <p:cNvPr id="7" name="Rectangle 6"/>
            <p:cNvSpPr/>
            <p:nvPr/>
          </p:nvSpPr>
          <p:spPr bwMode="auto">
            <a:xfrm>
              <a:off x="7437437" y="0"/>
              <a:ext cx="4999038" cy="9826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675" y="0"/>
              <a:ext cx="2590800" cy="792480"/>
            </a:xfrm>
            <a:prstGeom prst="rect">
              <a:avLst/>
            </a:prstGeom>
          </p:spPr>
        </p:pic>
      </p:grpSp>
    </p:spTree>
    <p:extLst>
      <p:ext uri="{BB962C8B-B14F-4D97-AF65-F5344CB8AC3E}">
        <p14:creationId xmlns:p14="http://schemas.microsoft.com/office/powerpoint/2010/main" val="9224357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a:t>
            </a:r>
            <a:r>
              <a:rPr lang="en-US" dirty="0" smtClean="0"/>
              <a:t>concepts: pub/sub</a:t>
            </a:r>
            <a:endParaRPr lang="en-US" dirty="0"/>
          </a:p>
        </p:txBody>
      </p:sp>
      <p:grpSp>
        <p:nvGrpSpPr>
          <p:cNvPr id="56" name="Group 55"/>
          <p:cNvGrpSpPr/>
          <p:nvPr/>
        </p:nvGrpSpPr>
        <p:grpSpPr>
          <a:xfrm>
            <a:off x="1951037" y="3188438"/>
            <a:ext cx="2895600" cy="944560"/>
            <a:chOff x="1951037" y="2567782"/>
            <a:chExt cx="2895600" cy="944560"/>
          </a:xfrm>
        </p:grpSpPr>
        <p:sp>
          <p:nvSpPr>
            <p:cNvPr id="10" name="Oval 9"/>
            <p:cNvSpPr/>
            <p:nvPr/>
          </p:nvSpPr>
          <p:spPr bwMode="auto">
            <a:xfrm>
              <a:off x="1951037" y="256778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3" name="Elbow Connector 12"/>
            <p:cNvCxnSpPr>
              <a:stCxn id="10" idx="6"/>
            </p:cNvCxnSpPr>
            <p:nvPr/>
          </p:nvCxnSpPr>
          <p:spPr>
            <a:xfrm>
              <a:off x="2876708" y="3040062"/>
              <a:ext cx="19699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951036" y="1984318"/>
            <a:ext cx="2895601" cy="3341744"/>
            <a:chOff x="1951036" y="1363662"/>
            <a:chExt cx="2895601" cy="3341744"/>
          </a:xfrm>
        </p:grpSpPr>
        <p:sp>
          <p:nvSpPr>
            <p:cNvPr id="17" name="Oval 16"/>
            <p:cNvSpPr/>
            <p:nvPr/>
          </p:nvSpPr>
          <p:spPr bwMode="auto">
            <a:xfrm>
              <a:off x="1951036" y="136366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sp>
          <p:nvSpPr>
            <p:cNvPr id="18" name="Oval 17"/>
            <p:cNvSpPr/>
            <p:nvPr/>
          </p:nvSpPr>
          <p:spPr bwMode="auto">
            <a:xfrm>
              <a:off x="1951036" y="3760846"/>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9" name="Elbow Connector 12"/>
            <p:cNvCxnSpPr>
              <a:stCxn id="17" idx="6"/>
            </p:cNvCxnSpPr>
            <p:nvPr/>
          </p:nvCxnSpPr>
          <p:spPr>
            <a:xfrm>
              <a:off x="2876707" y="1835942"/>
              <a:ext cx="1969930"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12"/>
            <p:cNvCxnSpPr>
              <a:stCxn id="18" idx="6"/>
            </p:cNvCxnSpPr>
            <p:nvPr/>
          </p:nvCxnSpPr>
          <p:spPr>
            <a:xfrm flipV="1">
              <a:off x="2876707" y="3040062"/>
              <a:ext cx="1969930"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846634" y="2581936"/>
            <a:ext cx="2614685" cy="2072571"/>
            <a:chOff x="4846634" y="1961280"/>
            <a:chExt cx="2614685" cy="2072571"/>
          </a:xfrm>
        </p:grpSpPr>
        <p:sp>
          <p:nvSpPr>
            <p:cNvPr id="40" name="Rounded Rectangle 39"/>
            <p:cNvSpPr/>
            <p:nvPr/>
          </p:nvSpPr>
          <p:spPr bwMode="auto">
            <a:xfrm>
              <a:off x="6495277" y="2010709"/>
              <a:ext cx="723900" cy="2023142"/>
            </a:xfrm>
            <a:prstGeom prst="roundRect">
              <a:avLst/>
            </a:prstGeom>
            <a:solidFill>
              <a:srgbClr val="E34A28">
                <a:alpha val="38000"/>
              </a:srgbClr>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ounded Rectangle 28"/>
            <p:cNvSpPr/>
            <p:nvPr/>
          </p:nvSpPr>
          <p:spPr bwMode="auto">
            <a:xfrm>
              <a:off x="4846634" y="2260280"/>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Topic</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6367244" y="2488880"/>
              <a:ext cx="624560" cy="269154"/>
              <a:chOff x="6675437" y="3438885"/>
              <a:chExt cx="624560" cy="269154"/>
            </a:xfrm>
          </p:grpSpPr>
          <p:cxnSp>
            <p:nvCxnSpPr>
              <p:cNvPr id="45" name="Straight Connector 44"/>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 name="Group 31"/>
            <p:cNvGrpSpPr/>
            <p:nvPr/>
          </p:nvGrpSpPr>
          <p:grpSpPr>
            <a:xfrm>
              <a:off x="6367244" y="2895646"/>
              <a:ext cx="624560" cy="269154"/>
              <a:chOff x="6675437" y="3438885"/>
              <a:chExt cx="624560" cy="269154"/>
            </a:xfrm>
          </p:grpSpPr>
          <p:cxnSp>
            <p:nvCxnSpPr>
              <p:cNvPr id="43" name="Straight Connector 42"/>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6367244" y="3302412"/>
              <a:ext cx="624560" cy="269154"/>
              <a:chOff x="6675437" y="3438885"/>
              <a:chExt cx="624560" cy="269154"/>
            </a:xfrm>
          </p:grpSpPr>
          <p:cxnSp>
            <p:nvCxnSpPr>
              <p:cNvPr id="41" name="Straight Connector 40"/>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9" name="TextBox 38"/>
            <p:cNvSpPr txBox="1"/>
            <p:nvPr/>
          </p:nvSpPr>
          <p:spPr>
            <a:xfrm>
              <a:off x="6253135" y="1961280"/>
              <a:ext cx="1208184" cy="400110"/>
            </a:xfrm>
            <a:prstGeom prst="rect">
              <a:avLst/>
            </a:prstGeom>
            <a:noFill/>
          </p:spPr>
          <p:txBody>
            <a:bodyPr wrap="square" rtlCol="0" anchor="ctr" anchorCtr="1">
              <a:spAutoFit/>
            </a:bodyPr>
            <a:lstStyle/>
            <a:p>
              <a:r>
                <a:rPr lang="en-US" sz="2000" dirty="0" smtClean="0"/>
                <a:t>Subs</a:t>
              </a:r>
            </a:p>
          </p:txBody>
        </p:sp>
      </p:grpSp>
      <p:grpSp>
        <p:nvGrpSpPr>
          <p:cNvPr id="58" name="Group 57"/>
          <p:cNvGrpSpPr/>
          <p:nvPr/>
        </p:nvGrpSpPr>
        <p:grpSpPr>
          <a:xfrm>
            <a:off x="6990930" y="1984318"/>
            <a:ext cx="3418306" cy="3341744"/>
            <a:chOff x="6990930" y="1363662"/>
            <a:chExt cx="3418306" cy="3341744"/>
          </a:xfrm>
        </p:grpSpPr>
        <p:sp>
          <p:nvSpPr>
            <p:cNvPr id="25" name="Oval 24"/>
            <p:cNvSpPr/>
            <p:nvPr/>
          </p:nvSpPr>
          <p:spPr bwMode="auto">
            <a:xfrm>
              <a:off x="9483564" y="136366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26" name="Oval 25"/>
            <p:cNvSpPr/>
            <p:nvPr/>
          </p:nvSpPr>
          <p:spPr bwMode="auto">
            <a:xfrm>
              <a:off x="9483565" y="3760846"/>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27" name="Elbow Connector 12"/>
            <p:cNvCxnSpPr>
              <a:endCxn id="25" idx="2"/>
            </p:cNvCxnSpPr>
            <p:nvPr/>
          </p:nvCxnSpPr>
          <p:spPr>
            <a:xfrm flipV="1">
              <a:off x="6990930" y="1835942"/>
              <a:ext cx="2492634" cy="787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12"/>
            <p:cNvCxnSpPr>
              <a:endCxn id="26" idx="2"/>
            </p:cNvCxnSpPr>
            <p:nvPr/>
          </p:nvCxnSpPr>
          <p:spPr>
            <a:xfrm>
              <a:off x="6990930" y="3436989"/>
              <a:ext cx="2492635" cy="796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990930" y="3060300"/>
            <a:ext cx="3578804" cy="1286223"/>
            <a:chOff x="6990930" y="2439644"/>
            <a:chExt cx="3578804" cy="1286223"/>
          </a:xfrm>
        </p:grpSpPr>
        <p:sp>
          <p:nvSpPr>
            <p:cNvPr id="48" name="Oval 47"/>
            <p:cNvSpPr/>
            <p:nvPr/>
          </p:nvSpPr>
          <p:spPr bwMode="auto">
            <a:xfrm>
              <a:off x="9302847" y="2439644"/>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47" name="Oval 46"/>
            <p:cNvSpPr/>
            <p:nvPr/>
          </p:nvSpPr>
          <p:spPr bwMode="auto">
            <a:xfrm>
              <a:off x="9644063" y="278130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49" name="Elbow Connector 12"/>
            <p:cNvCxnSpPr>
              <a:endCxn id="48" idx="2"/>
            </p:cNvCxnSpPr>
            <p:nvPr/>
          </p:nvCxnSpPr>
          <p:spPr>
            <a:xfrm flipV="1">
              <a:off x="7002220" y="2911924"/>
              <a:ext cx="2300627" cy="104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12"/>
            <p:cNvCxnSpPr>
              <a:endCxn id="47" idx="2"/>
            </p:cNvCxnSpPr>
            <p:nvPr/>
          </p:nvCxnSpPr>
          <p:spPr>
            <a:xfrm>
              <a:off x="6990930" y="3016912"/>
              <a:ext cx="2653133" cy="236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990930" y="3188438"/>
            <a:ext cx="3418307" cy="944560"/>
            <a:chOff x="6990930" y="2567782"/>
            <a:chExt cx="3418307" cy="944560"/>
          </a:xfrm>
        </p:grpSpPr>
        <p:sp>
          <p:nvSpPr>
            <p:cNvPr id="11" name="Oval 10"/>
            <p:cNvSpPr/>
            <p:nvPr/>
          </p:nvSpPr>
          <p:spPr bwMode="auto">
            <a:xfrm>
              <a:off x="9483566" y="256778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14" name="Elbow Connector 12"/>
            <p:cNvCxnSpPr>
              <a:endCxn id="11" idx="2"/>
            </p:cNvCxnSpPr>
            <p:nvPr/>
          </p:nvCxnSpPr>
          <p:spPr>
            <a:xfrm>
              <a:off x="6990930" y="3022280"/>
              <a:ext cx="2492636" cy="17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6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51437" y="2201861"/>
            <a:ext cx="7021801" cy="4495801"/>
          </a:xfrm>
        </p:spPr>
        <p:txBody>
          <a:bodyPr/>
          <a:lstStyle/>
          <a:p>
            <a:r>
              <a:rPr lang="en-US" dirty="0" smtClean="0"/>
              <a:t>Properties</a:t>
            </a:r>
          </a:p>
          <a:p>
            <a:r>
              <a:rPr lang="en-US" sz="2400" dirty="0" smtClean="0">
                <a:latin typeface="+mn-lt"/>
              </a:rPr>
              <a:t>Key/value pairs exposed to the broker</a:t>
            </a:r>
          </a:p>
          <a:p>
            <a:r>
              <a:rPr lang="en-US" sz="2400" dirty="0" smtClean="0">
                <a:latin typeface="+mn-lt"/>
              </a:rPr>
              <a:t>Subscription rules can filter based on properties</a:t>
            </a:r>
          </a:p>
          <a:p>
            <a:endParaRPr lang="en-US" sz="2400" dirty="0" smtClean="0">
              <a:latin typeface="+mn-lt"/>
            </a:endParaRPr>
          </a:p>
          <a:p>
            <a:r>
              <a:rPr lang="en-US" dirty="0" smtClean="0"/>
              <a:t>Body</a:t>
            </a:r>
            <a:endParaRPr lang="en-US" dirty="0"/>
          </a:p>
          <a:p>
            <a:r>
              <a:rPr lang="en-US" sz="2400" dirty="0" smtClean="0">
                <a:latin typeface="+mn-lt"/>
              </a:rPr>
              <a:t>Opaque </a:t>
            </a:r>
            <a:r>
              <a:rPr lang="en-US" sz="2400" dirty="0">
                <a:latin typeface="+mn-lt"/>
              </a:rPr>
              <a:t>payload not exposed to the </a:t>
            </a:r>
            <a:r>
              <a:rPr lang="en-US" sz="2400" dirty="0" smtClean="0">
                <a:latin typeface="+mn-lt"/>
              </a:rPr>
              <a:t>broker</a:t>
            </a:r>
          </a:p>
          <a:p>
            <a:r>
              <a:rPr lang="en-US" sz="2400" dirty="0" smtClean="0">
                <a:latin typeface="+mn-lt"/>
              </a:rPr>
              <a:t>Can be used for encrypted data</a:t>
            </a:r>
            <a:endParaRPr lang="en-US" sz="2400" dirty="0">
              <a:latin typeface="+mn-lt"/>
            </a:endParaRPr>
          </a:p>
          <a:p>
            <a:endParaRPr lang="en-US" dirty="0"/>
          </a:p>
        </p:txBody>
      </p:sp>
      <p:sp>
        <p:nvSpPr>
          <p:cNvPr id="3" name="Title 2"/>
          <p:cNvSpPr>
            <a:spLocks noGrp="1"/>
          </p:cNvSpPr>
          <p:nvPr>
            <p:ph type="title"/>
          </p:nvPr>
        </p:nvSpPr>
        <p:spPr/>
        <p:txBody>
          <a:bodyPr/>
          <a:lstStyle/>
          <a:p>
            <a:r>
              <a:rPr lang="en-US" dirty="0"/>
              <a:t>Messaging concepts</a:t>
            </a:r>
            <a:r>
              <a:rPr lang="en-US" dirty="0" smtClean="0"/>
              <a:t>: message</a:t>
            </a:r>
            <a:endParaRPr lang="en-US" dirty="0"/>
          </a:p>
        </p:txBody>
      </p:sp>
      <p:grpSp>
        <p:nvGrpSpPr>
          <p:cNvPr id="6" name="Group 5"/>
          <p:cNvGrpSpPr/>
          <p:nvPr/>
        </p:nvGrpSpPr>
        <p:grpSpPr>
          <a:xfrm>
            <a:off x="272184" y="1678507"/>
            <a:ext cx="4476496" cy="5019156"/>
            <a:chOff x="6404758" y="1353635"/>
            <a:chExt cx="4476496" cy="5019156"/>
          </a:xfrm>
        </p:grpSpPr>
        <p:sp>
          <p:nvSpPr>
            <p:cNvPr id="7" name="Rectangle 6"/>
            <p:cNvSpPr/>
            <p:nvPr/>
          </p:nvSpPr>
          <p:spPr>
            <a:xfrm>
              <a:off x="6404758" y="1353635"/>
              <a:ext cx="4476496" cy="5019156"/>
            </a:xfrm>
            <a:prstGeom prst="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Message</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6629379" y="4914105"/>
              <a:ext cx="4089505" cy="1291297"/>
            </a:xfrm>
            <a:prstGeom prst="rect">
              <a:avLst/>
            </a:prstGeom>
            <a:solidFill>
              <a:schemeClr val="bg2"/>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400" spc="-102" dirty="0">
                  <a:gradFill>
                    <a:gsLst>
                      <a:gs pos="0">
                        <a:srgbClr val="FFFFFF"/>
                      </a:gs>
                      <a:gs pos="100000">
                        <a:srgbClr val="FFFFFF"/>
                      </a:gs>
                    </a:gsLst>
                    <a:lin ang="5400000" scaled="0"/>
                  </a:gradFill>
                  <a:ea typeface="Segoe UI" pitchFamily="34" charset="0"/>
                  <a:cs typeface="Segoe UI" pitchFamily="34" charset="0"/>
                </a:rPr>
                <a:t>Body</a:t>
              </a:r>
            </a:p>
          </p:txBody>
        </p:sp>
        <p:sp>
          <p:nvSpPr>
            <p:cNvPr id="9" name="Rectangle 8"/>
            <p:cNvSpPr/>
            <p:nvPr/>
          </p:nvSpPr>
          <p:spPr>
            <a:xfrm>
              <a:off x="6629379" y="1996732"/>
              <a:ext cx="4089505" cy="2773896"/>
            </a:xfrm>
            <a:prstGeom prst="rect">
              <a:avLst/>
            </a:prstGeom>
            <a:solidFill>
              <a:schemeClr val="bg2"/>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400" spc="-102" dirty="0">
                  <a:gradFill>
                    <a:gsLst>
                      <a:gs pos="0">
                        <a:srgbClr val="FFFFFF"/>
                      </a:gs>
                      <a:gs pos="100000">
                        <a:srgbClr val="FFFFFF"/>
                      </a:gs>
                    </a:gsLst>
                    <a:lin ang="5400000" scaled="0"/>
                  </a:gradFill>
                  <a:ea typeface="Segoe UI" pitchFamily="34" charset="0"/>
                  <a:cs typeface="Segoe UI" pitchFamily="34" charset="0"/>
                </a:rPr>
                <a:t>Properties</a:t>
              </a:r>
            </a:p>
          </p:txBody>
        </p:sp>
        <p:sp>
          <p:nvSpPr>
            <p:cNvPr id="10" name="Rectangle 9"/>
            <p:cNvSpPr/>
            <p:nvPr/>
          </p:nvSpPr>
          <p:spPr bwMode="auto">
            <a:xfrm>
              <a:off x="6779402" y="2534771"/>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1" name="Rectangle 10"/>
            <p:cNvSpPr/>
            <p:nvPr/>
          </p:nvSpPr>
          <p:spPr bwMode="auto">
            <a:xfrm>
              <a:off x="7683546" y="2528790"/>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2" name="Rectangle 11"/>
            <p:cNvSpPr/>
            <p:nvPr/>
          </p:nvSpPr>
          <p:spPr bwMode="auto">
            <a:xfrm>
              <a:off x="6779402" y="3024984"/>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3" name="Rectangle 12"/>
            <p:cNvSpPr/>
            <p:nvPr/>
          </p:nvSpPr>
          <p:spPr bwMode="auto">
            <a:xfrm>
              <a:off x="7683546" y="3019004"/>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4" name="Rectangle 13"/>
            <p:cNvSpPr/>
            <p:nvPr/>
          </p:nvSpPr>
          <p:spPr bwMode="auto">
            <a:xfrm>
              <a:off x="6779402" y="3515197"/>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5" name="Rectangle 14"/>
            <p:cNvSpPr/>
            <p:nvPr/>
          </p:nvSpPr>
          <p:spPr bwMode="auto">
            <a:xfrm>
              <a:off x="7683546" y="3509219"/>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6" name="Rectangle 15"/>
            <p:cNvSpPr/>
            <p:nvPr/>
          </p:nvSpPr>
          <p:spPr bwMode="auto">
            <a:xfrm>
              <a:off x="6779402" y="4005410"/>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7" name="Rectangle 16"/>
            <p:cNvSpPr/>
            <p:nvPr/>
          </p:nvSpPr>
          <p:spPr bwMode="auto">
            <a:xfrm>
              <a:off x="7683546" y="3999432"/>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8" name="Rectangle 17"/>
            <p:cNvSpPr/>
            <p:nvPr/>
          </p:nvSpPr>
          <p:spPr bwMode="auto">
            <a:xfrm>
              <a:off x="6779402" y="5362474"/>
              <a:ext cx="3778028" cy="675539"/>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Body</a:t>
              </a:r>
            </a:p>
          </p:txBody>
        </p:sp>
      </p:grpSp>
    </p:spTree>
    <p:extLst>
      <p:ext uri="{BB962C8B-B14F-4D97-AF65-F5344CB8AC3E}">
        <p14:creationId xmlns:p14="http://schemas.microsoft.com/office/powerpoint/2010/main" val="45601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glow rad="127000">
              <a:srgbClr val="E34A28"/>
            </a:glow>
          </a:effectLst>
        </p:spPr>
        <p:txBody>
          <a:bodyPr/>
          <a:lstStyle/>
          <a:p>
            <a:r>
              <a:rPr lang="en-GB" sz="3200" dirty="0"/>
              <a:t>Message-oriented middleware allows application modules to be distributed over </a:t>
            </a:r>
            <a:r>
              <a:rPr lang="en-GB" sz="3200" b="1" dirty="0"/>
              <a:t>heterogeneous platforms </a:t>
            </a:r>
            <a:r>
              <a:rPr lang="en-GB" sz="3200" dirty="0"/>
              <a:t>and reduces the complexity of developing applications that </a:t>
            </a:r>
            <a:r>
              <a:rPr lang="en-GB" sz="3200" b="1" dirty="0"/>
              <a:t>span multiple operating systems </a:t>
            </a:r>
            <a:r>
              <a:rPr lang="en-GB" sz="3200" dirty="0"/>
              <a:t>…</a:t>
            </a:r>
            <a:br>
              <a:rPr lang="en-GB" sz="3200" dirty="0"/>
            </a:br>
            <a:r>
              <a:rPr lang="en-GB" sz="3200" dirty="0"/>
              <a:t/>
            </a:r>
            <a:br>
              <a:rPr lang="en-GB" sz="3200" dirty="0"/>
            </a:br>
            <a:r>
              <a:rPr lang="en-GB" sz="3200" dirty="0" smtClean="0"/>
              <a:t>-- Wikipedia </a:t>
            </a:r>
            <a:r>
              <a:rPr lang="en-GB" sz="3200" dirty="0"/>
              <a:t>entry for message-oriented middleware</a:t>
            </a:r>
            <a:r>
              <a:rPr lang="en-US" sz="3200" dirty="0"/>
              <a:t/>
            </a:r>
            <a:br>
              <a:rPr lang="en-US" sz="3200" dirty="0"/>
            </a:br>
            <a:endParaRPr lang="en-US" sz="3200" dirty="0"/>
          </a:p>
        </p:txBody>
      </p:sp>
    </p:spTree>
    <p:extLst>
      <p:ext uri="{BB962C8B-B14F-4D97-AF65-F5344CB8AC3E}">
        <p14:creationId xmlns:p14="http://schemas.microsoft.com/office/powerpoint/2010/main" val="218355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Difficult to port applications</a:t>
            </a:r>
          </a:p>
          <a:p>
            <a:r>
              <a:rPr lang="en-US" sz="2400" smtClean="0">
                <a:latin typeface="+mn-lt"/>
              </a:rPr>
              <a:t>Requires re-coding all applications</a:t>
            </a:r>
          </a:p>
          <a:p>
            <a:r>
              <a:rPr lang="en-US" smtClean="0"/>
              <a:t>Difficult to integrate</a:t>
            </a:r>
          </a:p>
          <a:p>
            <a:r>
              <a:rPr lang="en-US" sz="2400" smtClean="0">
                <a:latin typeface="+mn-lt"/>
              </a:rPr>
              <a:t>Application level bridges to move messages and translate message formats</a:t>
            </a:r>
          </a:p>
          <a:p>
            <a:r>
              <a:rPr lang="en-US" smtClean="0"/>
              <a:t>Restricted platform support</a:t>
            </a:r>
          </a:p>
          <a:p>
            <a:r>
              <a:rPr lang="en-US" sz="2400" smtClean="0">
                <a:latin typeface="+mn-lt"/>
              </a:rPr>
              <a:t>Limited to whatever vendor provides</a:t>
            </a:r>
          </a:p>
          <a:p>
            <a:endParaRPr lang="en-US" dirty="0"/>
          </a:p>
        </p:txBody>
      </p:sp>
      <p:sp>
        <p:nvSpPr>
          <p:cNvPr id="7" name="Text Placeholder 6"/>
          <p:cNvSpPr>
            <a:spLocks noGrp="1"/>
          </p:cNvSpPr>
          <p:nvPr>
            <p:ph type="body" sz="quarter" idx="11"/>
          </p:nvPr>
        </p:nvSpPr>
        <p:spPr/>
        <p:txBody>
          <a:bodyPr/>
          <a:lstStyle/>
          <a:p>
            <a:endParaRPr lang="en-US"/>
          </a:p>
        </p:txBody>
      </p:sp>
      <p:sp>
        <p:nvSpPr>
          <p:cNvPr id="5" name="Title 4"/>
          <p:cNvSpPr>
            <a:spLocks noGrp="1"/>
          </p:cNvSpPr>
          <p:nvPr>
            <p:ph type="title"/>
          </p:nvPr>
        </p:nvSpPr>
        <p:spPr/>
        <p:txBody>
          <a:bodyPr/>
          <a:lstStyle/>
          <a:p>
            <a:r>
              <a:rPr lang="en-US" smtClean="0"/>
              <a:t>Proprietary messaging protocols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81" y="2811462"/>
            <a:ext cx="2743200" cy="2743200"/>
          </a:xfrm>
          <a:prstGeom prst="rect">
            <a:avLst/>
          </a:prstGeom>
        </p:spPr>
      </p:pic>
    </p:spTree>
    <p:extLst>
      <p:ext uri="{BB962C8B-B14F-4D97-AF65-F5344CB8AC3E}">
        <p14:creationId xmlns:p14="http://schemas.microsoft.com/office/powerpoint/2010/main" val="4154725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Open, standard messaging protocol</a:t>
            </a:r>
          </a:p>
          <a:p>
            <a:r>
              <a:rPr lang="en-US" sz="2000" dirty="0" smtClean="0">
                <a:latin typeface="+mn-lt"/>
              </a:rPr>
              <a:t>Enables cross-platform apps to be built using brokers, libraries and frameworks from different vendors</a:t>
            </a:r>
          </a:p>
          <a:p>
            <a:r>
              <a:rPr lang="en-US" dirty="0" smtClean="0"/>
              <a:t>Features</a:t>
            </a:r>
          </a:p>
          <a:p>
            <a:pPr lvl="0"/>
            <a:r>
              <a:rPr lang="en-US" sz="2000" dirty="0" smtClean="0">
                <a:latin typeface="+mn-lt"/>
              </a:rPr>
              <a:t>Efficient – binary connection-oriented protocol</a:t>
            </a:r>
          </a:p>
          <a:p>
            <a:r>
              <a:rPr lang="en-US" sz="2000" dirty="0" smtClean="0">
                <a:latin typeface="+mn-lt"/>
              </a:rPr>
              <a:t>Reliable – fire-and-forget to reliable, exactly-once delivery</a:t>
            </a:r>
          </a:p>
          <a:p>
            <a:pPr lvl="0"/>
            <a:r>
              <a:rPr lang="en-US" sz="2000" dirty="0" smtClean="0">
                <a:latin typeface="+mn-lt"/>
              </a:rPr>
              <a:t>Portable data representation – cross-platform, full-fidelity exchange</a:t>
            </a:r>
          </a:p>
          <a:p>
            <a:pPr lvl="0"/>
            <a:r>
              <a:rPr lang="en-US" sz="2000" dirty="0" smtClean="0">
                <a:latin typeface="+mn-lt"/>
              </a:rPr>
              <a:t>Flexible – peer-peer, client-broker, and broker-broker topologies</a:t>
            </a:r>
          </a:p>
          <a:p>
            <a:pPr lvl="0"/>
            <a:r>
              <a:rPr lang="en-US" sz="2000" dirty="0" smtClean="0">
                <a:latin typeface="+mn-lt"/>
              </a:rPr>
              <a:t>Broker-model independent – no requirements on broker internals</a:t>
            </a:r>
          </a:p>
        </p:txBody>
      </p:sp>
      <p:sp>
        <p:nvSpPr>
          <p:cNvPr id="4" name="Text Placeholder 3"/>
          <p:cNvSpPr>
            <a:spLocks noGrp="1"/>
          </p:cNvSpPr>
          <p:nvPr>
            <p:ph type="body" sz="quarter" idx="11"/>
          </p:nvPr>
        </p:nvSpPr>
        <p:spPr/>
        <p:txBody>
          <a:bodyPr/>
          <a:lstStyle/>
          <a:p>
            <a:endParaRPr lang="en-US" dirty="0"/>
          </a:p>
        </p:txBody>
      </p:sp>
      <p:sp>
        <p:nvSpPr>
          <p:cNvPr id="5" name="Title 4"/>
          <p:cNvSpPr>
            <a:spLocks noGrp="1"/>
          </p:cNvSpPr>
          <p:nvPr>
            <p:ph type="title"/>
          </p:nvPr>
        </p:nvSpPr>
        <p:spPr/>
        <p:txBody>
          <a:bodyPr/>
          <a:lstStyle/>
          <a:p>
            <a:r>
              <a:rPr lang="en-US" dirty="0" smtClean="0"/>
              <a:t>AMQP 1.0</a:t>
            </a:r>
            <a:br>
              <a:rPr lang="en-US" dirty="0" smtClean="0"/>
            </a:br>
            <a:r>
              <a:rPr lang="en-US" sz="2800" dirty="0" smtClean="0"/>
              <a:t>Advanced Message Queuing Protocol</a:t>
            </a:r>
            <a:endParaRPr lang="en-US" dirty="0"/>
          </a:p>
        </p:txBody>
      </p:sp>
      <p:grpSp>
        <p:nvGrpSpPr>
          <p:cNvPr id="12" name="Group 11"/>
          <p:cNvGrpSpPr/>
          <p:nvPr/>
        </p:nvGrpSpPr>
        <p:grpSpPr>
          <a:xfrm>
            <a:off x="306269" y="2341674"/>
            <a:ext cx="2679937" cy="2222388"/>
            <a:chOff x="306269" y="2125663"/>
            <a:chExt cx="2679937" cy="2222388"/>
          </a:xfrm>
        </p:grpSpPr>
        <p:pic>
          <p:nvPicPr>
            <p:cNvPr id="10" name="Picture 4" descr="http://amqp.org/sites/amqp.org/themes/genesis_amqp/images/showree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9" y="2125663"/>
              <a:ext cx="2679937" cy="2222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4615" y="3593927"/>
              <a:ext cx="1344637" cy="512935"/>
            </a:xfrm>
            <a:prstGeom prst="rect">
              <a:avLst/>
            </a:prstGeom>
            <a:noFill/>
          </p:spPr>
          <p:txBody>
            <a:bodyPr wrap="square" rtlCol="0">
              <a:spAutoFit/>
            </a:bodyPr>
            <a:lstStyle/>
            <a:p>
              <a:pPr algn="ctr" defTabSz="914133"/>
              <a:r>
                <a:rPr lang="en-GB" sz="2745" b="1" dirty="0">
                  <a:gradFill>
                    <a:gsLst>
                      <a:gs pos="0">
                        <a:srgbClr val="FFFFFF"/>
                      </a:gs>
                      <a:gs pos="100000">
                        <a:srgbClr val="FFFFFF"/>
                      </a:gs>
                    </a:gsLst>
                    <a:lin ang="5400000" scaled="0"/>
                  </a:gradFill>
                  <a:latin typeface="Arial Black" pitchFamily="34" charset="0"/>
                  <a:cs typeface="Arial" pitchFamily="34" charset="0"/>
                </a:rPr>
                <a:t>AMQP</a:t>
              </a:r>
              <a:endParaRPr lang="en-US" sz="2745" b="1" dirty="0">
                <a:gradFill>
                  <a:gsLst>
                    <a:gs pos="0">
                      <a:srgbClr val="FFFFFF"/>
                    </a:gs>
                    <a:gs pos="100000">
                      <a:srgbClr val="FFFFFF"/>
                    </a:gs>
                  </a:gsLst>
                  <a:lin ang="5400000" scaled="0"/>
                </a:gradFill>
                <a:latin typeface="Arial Black" pitchFamily="34" charset="0"/>
                <a:cs typeface="Arial" pitchFamily="34" charset="0"/>
              </a:endParaRPr>
            </a:p>
          </p:txBody>
        </p:sp>
      </p:grpSp>
    </p:spTree>
    <p:extLst>
      <p:ext uri="{BB962C8B-B14F-4D97-AF65-F5344CB8AC3E}">
        <p14:creationId xmlns:p14="http://schemas.microsoft.com/office/powerpoint/2010/main" val="3881922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Last week OASIS announced the ratification of the AMQP 1.0 Standard</a:t>
            </a:r>
          </a:p>
          <a:p>
            <a:r>
              <a:rPr lang="en-US" sz="3200" dirty="0" smtClean="0"/>
              <a:t>Software vendors and end-users can bet on AMQP 1.0 knowing it’s a stable, well-supported protocol standard</a:t>
            </a:r>
          </a:p>
          <a:p>
            <a:r>
              <a:rPr lang="en-US" sz="3200" dirty="0" smtClean="0"/>
              <a:t>The culmination of several years effort by more than 20 companies</a:t>
            </a:r>
          </a:p>
          <a:p>
            <a:r>
              <a:rPr lang="en-US" sz="1200" b="1" dirty="0" smtClean="0">
                <a:latin typeface="+mn-lt"/>
              </a:rPr>
              <a:t>Technology vendors</a:t>
            </a:r>
            <a:r>
              <a:rPr lang="en-US" sz="1200" dirty="0" smtClean="0">
                <a:latin typeface="+mn-lt"/>
              </a:rPr>
              <a:t>: </a:t>
            </a:r>
            <a:r>
              <a:rPr lang="en-US" sz="1200" dirty="0" err="1">
                <a:latin typeface="+mn-lt"/>
              </a:rPr>
              <a:t>Axway</a:t>
            </a:r>
            <a:r>
              <a:rPr lang="en-US" sz="1200" dirty="0">
                <a:latin typeface="+mn-lt"/>
              </a:rPr>
              <a:t> Software, Huawei Technologies, IIT Software, INETCO Systems, </a:t>
            </a:r>
            <a:r>
              <a:rPr lang="en-US" sz="1200" dirty="0" err="1">
                <a:latin typeface="+mn-lt"/>
              </a:rPr>
              <a:t>Kaazing</a:t>
            </a:r>
            <a:r>
              <a:rPr lang="en-US" sz="1200" dirty="0">
                <a:latin typeface="+mn-lt"/>
              </a:rPr>
              <a:t>, Microsoft, </a:t>
            </a:r>
            <a:r>
              <a:rPr lang="en-US" sz="1200" dirty="0" err="1">
                <a:latin typeface="+mn-lt"/>
              </a:rPr>
              <a:t>Mitre</a:t>
            </a:r>
            <a:r>
              <a:rPr lang="en-US" sz="1200" dirty="0">
                <a:latin typeface="+mn-lt"/>
              </a:rPr>
              <a:t> Corporation, </a:t>
            </a:r>
            <a:r>
              <a:rPr lang="en-US" sz="1200" dirty="0" err="1">
                <a:latin typeface="+mn-lt"/>
              </a:rPr>
              <a:t>Primeton</a:t>
            </a:r>
            <a:r>
              <a:rPr lang="en-US" sz="1200" dirty="0">
                <a:latin typeface="+mn-lt"/>
              </a:rPr>
              <a:t> Technologies, Progress Software, Red Hat, SITA, Software AG, Solace Systems, VMware, WSO2, </a:t>
            </a:r>
            <a:r>
              <a:rPr lang="en-US" sz="1200" dirty="0" err="1" smtClean="0">
                <a:latin typeface="+mn-lt"/>
              </a:rPr>
              <a:t>Zenika</a:t>
            </a:r>
            <a:r>
              <a:rPr lang="en-US" sz="1200" dirty="0" smtClean="0">
                <a:latin typeface="+mn-lt"/>
              </a:rPr>
              <a:t>. </a:t>
            </a:r>
            <a:r>
              <a:rPr lang="en-US" sz="1200" b="1" dirty="0" smtClean="0">
                <a:latin typeface="+mn-lt"/>
              </a:rPr>
              <a:t>User </a:t>
            </a:r>
            <a:r>
              <a:rPr lang="en-US" sz="1200" b="1" dirty="0">
                <a:latin typeface="+mn-lt"/>
              </a:rPr>
              <a:t>firms</a:t>
            </a:r>
            <a:r>
              <a:rPr lang="en-US" sz="1200" dirty="0">
                <a:latin typeface="+mn-lt"/>
              </a:rPr>
              <a:t>: Bank of America, Credit Suisse, Deutsche </a:t>
            </a:r>
            <a:r>
              <a:rPr lang="en-US" sz="1200" dirty="0" err="1">
                <a:latin typeface="+mn-lt"/>
              </a:rPr>
              <a:t>Boerse</a:t>
            </a:r>
            <a:r>
              <a:rPr lang="en-US" sz="1200" dirty="0">
                <a:latin typeface="+mn-lt"/>
              </a:rPr>
              <a:t>, Goldman Sachs, JPMorgan </a:t>
            </a:r>
            <a:r>
              <a:rPr lang="en-US" sz="1200" dirty="0" smtClean="0">
                <a:latin typeface="+mn-lt"/>
              </a:rPr>
              <a:t>Chase.</a:t>
            </a:r>
          </a:p>
        </p:txBody>
      </p:sp>
      <p:sp>
        <p:nvSpPr>
          <p:cNvPr id="19" name="Text Placeholder 18"/>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OASIS AMQP 1.0 Standard released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2811462"/>
            <a:ext cx="2743200" cy="737648"/>
          </a:xfrm>
          <a:prstGeom prst="rect">
            <a:avLst/>
          </a:prstGeom>
        </p:spPr>
      </p:pic>
      <p:pic>
        <p:nvPicPr>
          <p:cNvPr id="9" name="Picture 13"/>
          <p:cNvPicPr>
            <a:picLocks noChangeAspect="1" noChangeArrowheads="1"/>
          </p:cNvPicPr>
          <p:nvPr/>
        </p:nvPicPr>
        <p:blipFill>
          <a:blip r:embed="rId4" cstate="print"/>
          <a:srcRect/>
          <a:stretch>
            <a:fillRect/>
          </a:stretch>
        </p:blipFill>
        <p:spPr bwMode="auto">
          <a:xfrm>
            <a:off x="1022515" y="4106862"/>
            <a:ext cx="1247445" cy="1219200"/>
          </a:xfrm>
          <a:prstGeom prst="rect">
            <a:avLst/>
          </a:prstGeom>
          <a:noFill/>
          <a:ln w="3175">
            <a:noFill/>
            <a:miter lim="800000"/>
            <a:headEnd/>
            <a:tailEnd/>
          </a:ln>
        </p:spPr>
      </p:pic>
    </p:spTree>
    <p:extLst>
      <p:ext uri="{BB962C8B-B14F-4D97-AF65-F5344CB8AC3E}">
        <p14:creationId xmlns:p14="http://schemas.microsoft.com/office/powerpoint/2010/main" val="2992241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t>
            </a:r>
            <a:r>
              <a:rPr lang="en-US" sz="2400" dirty="0"/>
              <a:t>AMQP 1.0 is a novel addition to the growing toolkit of open protocols for transporting data between systems and virtualized application delivery. Standard transports enable lower cost business integration and messaging. AMQP 1.0 admits many use cases by defining safe message transfer between peers, without the constraint of a message broker model. With its open license, we anticipate both AMQP's wide adoption by messaging servers, and its use as a new API for database and integration products.</a:t>
            </a:r>
            <a:r>
              <a:rPr lang="en-US" sz="2400" dirty="0" smtClean="0"/>
              <a:t>”</a:t>
            </a:r>
            <a:br>
              <a:rPr lang="en-US" sz="2400" dirty="0" smtClean="0"/>
            </a:br>
            <a:r>
              <a:rPr lang="en-US" sz="2400" dirty="0" smtClean="0"/>
              <a:t/>
            </a:r>
            <a:br>
              <a:rPr lang="en-US" sz="2400" dirty="0" smtClean="0"/>
            </a:br>
            <a:r>
              <a:rPr lang="en-US" sz="2400" i="1" dirty="0" smtClean="0"/>
              <a:t>--</a:t>
            </a:r>
            <a:r>
              <a:rPr lang="en-GB" sz="2400" i="1" dirty="0" smtClean="0"/>
              <a:t>Alexis Richardson, Senior Director</a:t>
            </a:r>
            <a:endParaRPr lang="en-US" sz="2400" i="1" dirty="0"/>
          </a:p>
        </p:txBody>
      </p:sp>
      <p:sp>
        <p:nvSpPr>
          <p:cNvPr id="4"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b="1" dirty="0" smtClean="0"/>
              <a:t>VMware</a:t>
            </a:r>
            <a:endParaRPr lang="en-US" dirty="0"/>
          </a:p>
        </p:txBody>
      </p:sp>
    </p:spTree>
    <p:extLst>
      <p:ext uri="{BB962C8B-B14F-4D97-AF65-F5344CB8AC3E}">
        <p14:creationId xmlns:p14="http://schemas.microsoft.com/office/powerpoint/2010/main" val="422844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t>
            </a:r>
            <a:r>
              <a:rPr lang="en-US" sz="2400" dirty="0"/>
              <a:t>Red Hat is pleased to see the hard work of the Technical Committee come to fruition. We are a founding member of the AMQP Technical Committee and have been active on the specification since the early days. AMQP 1.0 represents a significant improvement in the messaging arena and we expect to continue to support it in our products to best customer </a:t>
            </a:r>
            <a:r>
              <a:rPr lang="en-US" sz="2400" dirty="0" smtClean="0"/>
              <a:t>needs.”</a:t>
            </a:r>
            <a:br>
              <a:rPr lang="en-US" sz="2400" dirty="0" smtClean="0"/>
            </a:br>
            <a:r>
              <a:rPr lang="en-US" sz="2400" dirty="0"/>
              <a:t/>
            </a:r>
            <a:br>
              <a:rPr lang="en-US" sz="2400" dirty="0"/>
            </a:br>
            <a:r>
              <a:rPr lang="en-US" sz="2400" i="1" dirty="0"/>
              <a:t>-- </a:t>
            </a:r>
            <a:r>
              <a:rPr lang="en-US" sz="2400" i="1" dirty="0" smtClean="0"/>
              <a:t>Mark </a:t>
            </a:r>
            <a:r>
              <a:rPr lang="en-US" sz="2400" i="1" dirty="0"/>
              <a:t>Little, Vice President, Middleware </a:t>
            </a:r>
            <a:r>
              <a:rPr lang="en-US" sz="2400" i="1" dirty="0" smtClean="0"/>
              <a:t>Engineering</a:t>
            </a:r>
            <a:endParaRPr lang="en-US" sz="2400" dirty="0"/>
          </a:p>
        </p:txBody>
      </p:sp>
      <p:sp>
        <p:nvSpPr>
          <p:cNvPr id="6"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b="1" dirty="0" smtClean="0"/>
              <a:t>Red Hat</a:t>
            </a:r>
            <a:endParaRPr lang="en-US" dirty="0"/>
          </a:p>
        </p:txBody>
      </p:sp>
    </p:spTree>
    <p:extLst>
      <p:ext uri="{BB962C8B-B14F-4D97-AF65-F5344CB8AC3E}">
        <p14:creationId xmlns:p14="http://schemas.microsoft.com/office/powerpoint/2010/main" val="403947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t>
            </a:r>
            <a:r>
              <a:rPr lang="en-US" sz="2400" dirty="0"/>
              <a:t>A platform independent and vendor neutral protocol like AMQP removes hurdles in advancing interoperability of message-oriented middleware technologies. As a founding sponsor member of the AMQP TC and the related AMQP Steering Committee, Software AG is very pleased to see AMQP 1.0 transition to an OASIS Standard. Software AG supports numerous standards in its product suite, and AMQP has been an important addition to </a:t>
            </a:r>
            <a:r>
              <a:rPr lang="en-US" sz="2400" dirty="0" err="1"/>
              <a:t>webMethods</a:t>
            </a:r>
            <a:r>
              <a:rPr lang="en-US" sz="2400" dirty="0"/>
              <a:t> Nirvana, increasing interoperability and providing advanced messaging capabilities to our customers.</a:t>
            </a:r>
            <a:r>
              <a:rPr lang="en-US" sz="2400" dirty="0" smtClean="0"/>
              <a:t>”</a:t>
            </a:r>
            <a:br>
              <a:rPr lang="en-US" sz="2400" dirty="0" smtClean="0"/>
            </a:br>
            <a:r>
              <a:rPr lang="en-US" sz="2400" dirty="0"/>
              <a:t/>
            </a:r>
            <a:br>
              <a:rPr lang="en-US" sz="2400" dirty="0"/>
            </a:br>
            <a:r>
              <a:rPr lang="en-US" sz="2400" i="1" dirty="0"/>
              <a:t>-- Prasad </a:t>
            </a:r>
            <a:r>
              <a:rPr lang="en-US" sz="2400" i="1" dirty="0" err="1"/>
              <a:t>Yendluri</a:t>
            </a:r>
            <a:r>
              <a:rPr lang="en-GB" sz="2400" i="1" dirty="0"/>
              <a:t>, </a:t>
            </a:r>
            <a:r>
              <a:rPr lang="en-US" sz="2400" i="1" dirty="0"/>
              <a:t>VP &amp; Deputy </a:t>
            </a:r>
            <a:r>
              <a:rPr lang="en-US" sz="2400" i="1" dirty="0" smtClean="0"/>
              <a:t>CTO</a:t>
            </a:r>
            <a:r>
              <a:rPr lang="en-US" sz="2400" dirty="0" smtClean="0"/>
              <a:t/>
            </a:r>
            <a:br>
              <a:rPr lang="en-US" sz="2400" dirty="0" smtClean="0"/>
            </a:br>
            <a:endParaRPr lang="en-US" sz="2400" dirty="0"/>
          </a:p>
        </p:txBody>
      </p:sp>
      <p:sp>
        <p:nvSpPr>
          <p:cNvPr id="6"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b="1" dirty="0" err="1" smtClean="0"/>
              <a:t>SoftwareAG</a:t>
            </a:r>
            <a:endParaRPr lang="en-US" dirty="0"/>
          </a:p>
        </p:txBody>
      </p:sp>
    </p:spTree>
    <p:extLst>
      <p:ext uri="{BB962C8B-B14F-4D97-AF65-F5344CB8AC3E}">
        <p14:creationId xmlns:p14="http://schemas.microsoft.com/office/powerpoint/2010/main" val="385269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t>
            </a:r>
            <a:r>
              <a:rPr lang="en-US" sz="2400" dirty="0"/>
              <a:t>As the enablers of the Living Web and HTML5 </a:t>
            </a:r>
            <a:r>
              <a:rPr lang="en-US" sz="2400" dirty="0" err="1"/>
              <a:t>WebSocket</a:t>
            </a:r>
            <a:r>
              <a:rPr lang="en-US" sz="2400" dirty="0"/>
              <a:t> technology, everyone at </a:t>
            </a:r>
            <a:r>
              <a:rPr lang="en-US" sz="2400" dirty="0" err="1"/>
              <a:t>Kaazing</a:t>
            </a:r>
            <a:r>
              <a:rPr lang="en-US" sz="2400" dirty="0"/>
              <a:t> is excited to support OASIS' ongoing efforts to proliferate open standards and create a superior user web experience. Standardizing AMQP and combining it with </a:t>
            </a:r>
            <a:r>
              <a:rPr lang="en-US" sz="2400" dirty="0" err="1"/>
              <a:t>WebSocket</a:t>
            </a:r>
            <a:r>
              <a:rPr lang="en-US" sz="2400" dirty="0"/>
              <a:t> technology is an excellent strategy when building an event driven architecture. Working alongside OASIS, </a:t>
            </a:r>
            <a:r>
              <a:rPr lang="en-US" sz="2400" dirty="0" err="1"/>
              <a:t>Kaazing</a:t>
            </a:r>
            <a:r>
              <a:rPr lang="en-US" sz="2400" dirty="0"/>
              <a:t> has developed a Living Web in order to create the best possible web experience for users, reduce complexity, and increase interoperability.</a:t>
            </a:r>
            <a:r>
              <a:rPr lang="en-US" sz="2400" dirty="0" smtClean="0"/>
              <a:t>”</a:t>
            </a:r>
            <a:br>
              <a:rPr lang="en-US" sz="2400" dirty="0" smtClean="0"/>
            </a:br>
            <a:r>
              <a:rPr lang="en-US" sz="2400" dirty="0"/>
              <a:t/>
            </a:r>
            <a:br>
              <a:rPr lang="en-US" sz="2400" dirty="0"/>
            </a:br>
            <a:r>
              <a:rPr lang="en-US" sz="2400" i="1" dirty="0"/>
              <a:t>-- John Fallows, CTO and Co-Founder</a:t>
            </a:r>
            <a:r>
              <a:rPr lang="en-US" sz="2400" dirty="0" smtClean="0"/>
              <a:t/>
            </a:r>
            <a:br>
              <a:rPr lang="en-US" sz="2400" dirty="0" smtClean="0"/>
            </a:br>
            <a:endParaRPr lang="en-US" sz="2400" dirty="0"/>
          </a:p>
        </p:txBody>
      </p:sp>
      <p:sp>
        <p:nvSpPr>
          <p:cNvPr id="6"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b="1" dirty="0" err="1" smtClean="0"/>
              <a:t>Kaazing</a:t>
            </a:r>
            <a:endParaRPr lang="en-US" dirty="0"/>
          </a:p>
        </p:txBody>
      </p:sp>
    </p:spTree>
    <p:extLst>
      <p:ext uri="{BB962C8B-B14F-4D97-AF65-F5344CB8AC3E}">
        <p14:creationId xmlns:p14="http://schemas.microsoft.com/office/powerpoint/2010/main" val="214597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532438" y="3040063"/>
            <a:ext cx="6629404" cy="914400"/>
          </a:xfrm>
        </p:spPr>
        <p:txBody>
          <a:bodyPr/>
          <a:lstStyle/>
          <a:p>
            <a:pPr lvl="0"/>
            <a:r>
              <a:rPr lang="en-US" dirty="0" smtClean="0"/>
              <a:t>Introduction to messaging</a:t>
            </a:r>
          </a:p>
          <a:p>
            <a:pPr lvl="0"/>
            <a:r>
              <a:rPr lang="en-US" dirty="0" smtClean="0"/>
              <a:t>The case for a standard protocol</a:t>
            </a:r>
          </a:p>
          <a:p>
            <a:pPr lvl="0"/>
            <a:r>
              <a:rPr lang="en-US" dirty="0" smtClean="0"/>
              <a:t>What is AMQP 1.0?</a:t>
            </a:r>
          </a:p>
          <a:p>
            <a:pPr lvl="0"/>
            <a:r>
              <a:rPr lang="en-US" dirty="0" smtClean="0"/>
              <a:t>AMQP 1.0 implementations</a:t>
            </a:r>
          </a:p>
          <a:p>
            <a:pPr lvl="0"/>
            <a:r>
              <a:rPr lang="en-US" dirty="0" smtClean="0"/>
              <a:t>Demo with code drill-down</a:t>
            </a:r>
          </a:p>
          <a:p>
            <a:pPr lvl="0"/>
            <a:r>
              <a:rPr lang="en-US" dirty="0" smtClean="0"/>
              <a:t>Summary</a:t>
            </a:r>
            <a:endParaRPr lang="en-US" dirty="0"/>
          </a:p>
        </p:txBody>
      </p:sp>
      <p:sp>
        <p:nvSpPr>
          <p:cNvPr id="12" name="Picture Placeholder 11"/>
          <p:cNvSpPr>
            <a:spLocks noGrp="1"/>
          </p:cNvSpPr>
          <p:nvPr>
            <p:ph type="pic" sz="quarter" idx="16"/>
          </p:nvPr>
        </p:nvSpPr>
        <p:spPr/>
      </p:sp>
      <p:sp>
        <p:nvSpPr>
          <p:cNvPr id="5" name="Title 4"/>
          <p:cNvSpPr>
            <a:spLocks noGrp="1"/>
          </p:cNvSpPr>
          <p:nvPr>
            <p:ph type="title"/>
          </p:nvPr>
        </p:nvSpPr>
        <p:spPr/>
        <p:txBody>
          <a:bodyPr/>
          <a:lstStyle/>
          <a:p>
            <a:r>
              <a:rPr lang="en-US" smtClean="0"/>
              <a:t>Agenda</a:t>
            </a:r>
            <a:br>
              <a:rPr lang="en-US" smtClean="0"/>
            </a:br>
            <a:endParaRPr lang="en-US" dirty="0"/>
          </a:p>
        </p:txBody>
      </p:sp>
      <p:pic>
        <p:nvPicPr>
          <p:cNvPr id="11" name="Picture Placeholder 7"/>
          <p:cNvPicPr>
            <a:picLocks noChangeAspect="1"/>
          </p:cNvPicPr>
          <p:nvPr/>
        </p:nvPicPr>
        <p:blipFill rotWithShape="1">
          <a:blip r:embed="rId3" cstate="screen">
            <a:extLst>
              <a:ext uri="{28A0092B-C50C-407E-A947-70E740481C1C}">
                <a14:useLocalDpi xmlns:a14="http://schemas.microsoft.com/office/drawing/2010/main"/>
              </a:ext>
            </a:extLst>
          </a:blip>
          <a:srcRect l="47" r="47"/>
          <a:stretch/>
        </p:blipFill>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54139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t>
            </a:r>
            <a:r>
              <a:rPr lang="en-US" sz="2400" dirty="0"/>
              <a:t>Microsoft congratulates the AMQP community on approval of AMQP version 1.0 as an OASIS Standard. As an open and interoperable messaging protocol that can scale from mobile clients to the cloud, AMQP has benefitted from the participation of technical experts from around the world, and the achievement of this important milestone will lead to continued growth in the AMQP ecosystem. We look forward to working with the community to promote AMQP-based interoperability and innovation.</a:t>
            </a:r>
            <a:r>
              <a:rPr lang="en-US" sz="2400" dirty="0" smtClean="0"/>
              <a:t>”</a:t>
            </a:r>
            <a:br>
              <a:rPr lang="en-US" sz="2400" dirty="0" smtClean="0"/>
            </a:br>
            <a:r>
              <a:rPr lang="en-US" sz="2400" dirty="0"/>
              <a:t/>
            </a:r>
            <a:br>
              <a:rPr lang="en-US" sz="2400" dirty="0"/>
            </a:br>
            <a:r>
              <a:rPr lang="en-US" sz="2400" i="1" dirty="0"/>
              <a:t>-- Scott Guthrie, Corporate VP, Microsoft's Server and Tools Business Division</a:t>
            </a:r>
            <a:r>
              <a:rPr lang="en-US" sz="2400" dirty="0" smtClean="0"/>
              <a:t/>
            </a:r>
            <a:br>
              <a:rPr lang="en-US" sz="2400" dirty="0" smtClean="0"/>
            </a:br>
            <a:endParaRPr lang="en-US" sz="2400" dirty="0"/>
          </a:p>
        </p:txBody>
      </p:sp>
      <p:sp>
        <p:nvSpPr>
          <p:cNvPr id="6"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b="1" dirty="0" smtClean="0"/>
              <a:t>Microsoft</a:t>
            </a:r>
            <a:endParaRPr lang="en-US" dirty="0"/>
          </a:p>
        </p:txBody>
      </p:sp>
    </p:spTree>
    <p:extLst>
      <p:ext uri="{BB962C8B-B14F-4D97-AF65-F5344CB8AC3E}">
        <p14:creationId xmlns:p14="http://schemas.microsoft.com/office/powerpoint/2010/main" val="167563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Rob Godfrey, VP Integration Services, JP Morgan Chase</a:t>
            </a:r>
            <a:endParaRPr lang="en-US" dirty="0"/>
          </a:p>
        </p:txBody>
      </p:sp>
      <p:sp>
        <p:nvSpPr>
          <p:cNvPr id="3" name="Title 2"/>
          <p:cNvSpPr>
            <a:spLocks noGrp="1"/>
          </p:cNvSpPr>
          <p:nvPr>
            <p:ph type="title"/>
          </p:nvPr>
        </p:nvSpPr>
        <p:spPr/>
        <p:txBody>
          <a:bodyPr/>
          <a:lstStyle/>
          <a:p>
            <a:r>
              <a:rPr lang="en-US" dirty="0" smtClean="0"/>
              <a:t>AMQP user perspective</a:t>
            </a:r>
            <a:endParaRPr lang="en-US" dirty="0"/>
          </a:p>
        </p:txBody>
      </p:sp>
    </p:spTree>
    <p:extLst>
      <p:ext uri="{BB962C8B-B14F-4D97-AF65-F5344CB8AC3E}">
        <p14:creationId xmlns:p14="http://schemas.microsoft.com/office/powerpoint/2010/main" val="2001208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smtClean="0"/>
              <a:t>AMQP 1.0</a:t>
            </a:r>
            <a:endParaRPr lang="en-GB" dirty="0" smtClean="0"/>
          </a:p>
        </p:txBody>
      </p:sp>
      <p:sp>
        <p:nvSpPr>
          <p:cNvPr id="3" name="Text Placeholder 2"/>
          <p:cNvSpPr>
            <a:spLocks noGrp="1"/>
          </p:cNvSpPr>
          <p:nvPr>
            <p:ph type="body" sz="quarter" idx="10"/>
          </p:nvPr>
        </p:nvSpPr>
        <p:spPr/>
        <p:txBody>
          <a:bodyPr/>
          <a:lstStyle/>
          <a:p>
            <a:pPr lvl="1"/>
            <a:r>
              <a:rPr lang="en-US" sz="3600" dirty="0" smtClean="0">
                <a:latin typeface="+mj-lt"/>
              </a:rPr>
              <a:t>Applicability</a:t>
            </a:r>
          </a:p>
          <a:p>
            <a:pPr lvl="1"/>
            <a:r>
              <a:rPr lang="en-US" sz="3600" dirty="0" smtClean="0">
                <a:latin typeface="+mj-lt"/>
              </a:rPr>
              <a:t>Reliability</a:t>
            </a:r>
          </a:p>
          <a:p>
            <a:pPr lvl="1"/>
            <a:r>
              <a:rPr lang="en-US" sz="3600" dirty="0" smtClean="0">
                <a:latin typeface="+mj-lt"/>
              </a:rPr>
              <a:t>Interoperability</a:t>
            </a:r>
          </a:p>
          <a:p>
            <a:pPr lvl="1"/>
            <a:r>
              <a:rPr lang="en-US" sz="3600" dirty="0" smtClean="0">
                <a:latin typeface="+mj-lt"/>
              </a:rPr>
              <a:t>Ubiquity</a:t>
            </a:r>
            <a:endParaRPr lang="en-US" sz="3600" dirty="0">
              <a:latin typeface="+mj-lt"/>
            </a:endParaRPr>
          </a:p>
        </p:txBody>
      </p:sp>
      <p:sp>
        <p:nvSpPr>
          <p:cNvPr id="5123" name="Rectangle 23"/>
          <p:cNvSpPr>
            <a:spLocks noChangeArrowheads="1"/>
          </p:cNvSpPr>
          <p:nvPr/>
        </p:nvSpPr>
        <p:spPr bwMode="auto">
          <a:xfrm>
            <a:off x="7638126" y="1317029"/>
            <a:ext cx="65" cy="339004"/>
          </a:xfrm>
          <a:prstGeom prst="rect">
            <a:avLst/>
          </a:prstGeom>
          <a:solidFill>
            <a:schemeClr val="bg1">
              <a:alpha val="50980"/>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GB" sz="2203"/>
          </a:p>
        </p:txBody>
      </p:sp>
      <p:grpSp>
        <p:nvGrpSpPr>
          <p:cNvPr id="15" name="Group 14"/>
          <p:cNvGrpSpPr/>
          <p:nvPr/>
        </p:nvGrpSpPr>
        <p:grpSpPr>
          <a:xfrm>
            <a:off x="5227637" y="1897062"/>
            <a:ext cx="6226007" cy="4424654"/>
            <a:chOff x="2840182" y="1010154"/>
            <a:chExt cx="8488971" cy="5031367"/>
          </a:xfrm>
        </p:grpSpPr>
        <p:pic>
          <p:nvPicPr>
            <p:cNvPr id="16" name="Picture 15" descr="AMQP_Preso_ecosystemDiagram_FEA11-0034_v01.png"/>
            <p:cNvPicPr>
              <a:picLocks noChangeAspect="1"/>
            </p:cNvPicPr>
            <p:nvPr/>
          </p:nvPicPr>
          <p:blipFill>
            <a:blip r:embed="rId3" cstate="print"/>
            <a:stretch>
              <a:fillRect/>
            </a:stretch>
          </p:blipFill>
          <p:spPr>
            <a:xfrm>
              <a:off x="2840182" y="1010154"/>
              <a:ext cx="8300043" cy="5031367"/>
            </a:xfrm>
            <a:prstGeom prst="rect">
              <a:avLst/>
            </a:prstGeom>
          </p:spPr>
        </p:pic>
        <p:sp>
          <p:nvSpPr>
            <p:cNvPr id="17" name="Rectangle 16"/>
            <p:cNvSpPr/>
            <p:nvPr/>
          </p:nvSpPr>
          <p:spPr>
            <a:xfrm rot="16200000">
              <a:off x="9913060" y="3471990"/>
              <a:ext cx="2402081" cy="430104"/>
            </a:xfrm>
            <a:prstGeom prst="rect">
              <a:avLst/>
            </a:prstGeom>
          </p:spPr>
          <p:txBody>
            <a:bodyPr wrap="none">
              <a:spAutoFit/>
            </a:bodyPr>
            <a:lstStyle/>
            <a:p>
              <a:pPr algn="l"/>
              <a:r>
                <a:rPr lang="en-US" sz="979" dirty="0">
                  <a:solidFill>
                    <a:schemeClr val="bg1">
                      <a:lumMod val="50000"/>
                    </a:schemeClr>
                  </a:solidFill>
                </a:rPr>
                <a:t>© JPMorgan Chase &amp; Co. </a:t>
              </a:r>
            </a:p>
          </p:txBody>
        </p:sp>
      </p:grpSp>
    </p:spTree>
    <p:extLst>
      <p:ext uri="{BB962C8B-B14F-4D97-AF65-F5344CB8AC3E}">
        <p14:creationId xmlns:p14="http://schemas.microsoft.com/office/powerpoint/2010/main" val="133889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smtClean="0"/>
              <a:t>Applicability</a:t>
            </a:r>
            <a:endParaRPr lang="en-GB" dirty="0" smtClean="0"/>
          </a:p>
        </p:txBody>
      </p:sp>
      <p:sp>
        <p:nvSpPr>
          <p:cNvPr id="46" name="Text Placeholder 45"/>
          <p:cNvSpPr>
            <a:spLocks noGrp="1"/>
          </p:cNvSpPr>
          <p:nvPr>
            <p:ph type="body" sz="quarter" idx="10"/>
          </p:nvPr>
        </p:nvSpPr>
        <p:spPr>
          <a:xfrm>
            <a:off x="274638" y="1211263"/>
            <a:ext cx="8624512" cy="5484812"/>
          </a:xfrm>
        </p:spPr>
        <p:txBody>
          <a:bodyPr/>
          <a:lstStyle/>
          <a:p>
            <a:r>
              <a:rPr lang="en-US" sz="3200" dirty="0" smtClean="0"/>
              <a:t>Simple abstraction for all messaging </a:t>
            </a:r>
            <a:r>
              <a:rPr lang="en-US" sz="3200" dirty="0"/>
              <a:t>patterns</a:t>
            </a:r>
          </a:p>
          <a:p>
            <a:r>
              <a:rPr lang="en-US" sz="2400" dirty="0">
                <a:latin typeface="+mn-lt"/>
              </a:rPr>
              <a:t>Point to point, Pub / Sub, Request / Response</a:t>
            </a:r>
          </a:p>
          <a:p>
            <a:r>
              <a:rPr lang="en-US" sz="3200" dirty="0"/>
              <a:t>Symmetric peer-to-peer </a:t>
            </a:r>
            <a:r>
              <a:rPr lang="en-US" sz="3200" dirty="0" smtClean="0"/>
              <a:t>protocol</a:t>
            </a:r>
          </a:p>
          <a:p>
            <a:r>
              <a:rPr lang="en-US" sz="2400" dirty="0" err="1" smtClean="0">
                <a:latin typeface="+mn-lt"/>
              </a:rPr>
              <a:t>Brokerless</a:t>
            </a:r>
            <a:r>
              <a:rPr lang="en-US" sz="2400" dirty="0" smtClean="0">
                <a:latin typeface="+mn-lt"/>
              </a:rPr>
              <a:t> messaging</a:t>
            </a:r>
            <a:endParaRPr lang="en-US" sz="2400" dirty="0">
              <a:latin typeface="+mn-lt"/>
            </a:endParaRPr>
          </a:p>
          <a:p>
            <a:r>
              <a:rPr lang="en-US" sz="3200" dirty="0" smtClean="0"/>
              <a:t>Mappings </a:t>
            </a:r>
            <a:r>
              <a:rPr lang="en-US" sz="3200" dirty="0"/>
              <a:t>to </a:t>
            </a:r>
            <a:r>
              <a:rPr lang="en-US" sz="3200" dirty="0" smtClean="0"/>
              <a:t>standard </a:t>
            </a:r>
            <a:r>
              <a:rPr lang="en-US" sz="3200" dirty="0"/>
              <a:t>APIs (JMS, WCF, SOAP)</a:t>
            </a:r>
          </a:p>
          <a:p>
            <a:r>
              <a:rPr lang="en-US" sz="3200" dirty="0"/>
              <a:t>Designed for high </a:t>
            </a:r>
            <a:r>
              <a:rPr lang="en-US" sz="3200" dirty="0" smtClean="0"/>
              <a:t>performance</a:t>
            </a:r>
            <a:endParaRPr lang="en-US" sz="3200" dirty="0"/>
          </a:p>
          <a:p>
            <a:r>
              <a:rPr lang="en-US" sz="2400" dirty="0">
                <a:latin typeface="+mn-lt"/>
              </a:rPr>
              <a:t>No inherently synchronous primitives</a:t>
            </a:r>
          </a:p>
          <a:p>
            <a:r>
              <a:rPr lang="en-US" sz="2400" dirty="0">
                <a:latin typeface="+mn-lt"/>
              </a:rPr>
              <a:t>Allows aggressive pipelining</a:t>
            </a:r>
          </a:p>
          <a:p>
            <a:r>
              <a:rPr lang="en-US" sz="2400" dirty="0">
                <a:latin typeface="+mn-lt"/>
              </a:rPr>
              <a:t>Low message overhead</a:t>
            </a:r>
          </a:p>
          <a:p>
            <a:endParaRPr lang="en-US" dirty="0"/>
          </a:p>
          <a:p>
            <a:endParaRPr lang="en-US" dirty="0"/>
          </a:p>
        </p:txBody>
      </p:sp>
      <p:grpSp>
        <p:nvGrpSpPr>
          <p:cNvPr id="47" name="Group 46"/>
          <p:cNvGrpSpPr/>
          <p:nvPr/>
        </p:nvGrpSpPr>
        <p:grpSpPr>
          <a:xfrm>
            <a:off x="9162727" y="2201862"/>
            <a:ext cx="2846710" cy="3124200"/>
            <a:chOff x="9162727" y="2201862"/>
            <a:chExt cx="2846710" cy="3124200"/>
          </a:xfrm>
        </p:grpSpPr>
        <p:grpSp>
          <p:nvGrpSpPr>
            <p:cNvPr id="25" name="Group 24"/>
            <p:cNvGrpSpPr>
              <a:grpSpLocks noChangeAspect="1"/>
            </p:cNvGrpSpPr>
            <p:nvPr/>
          </p:nvGrpSpPr>
          <p:grpSpPr>
            <a:xfrm>
              <a:off x="9162727" y="2201862"/>
              <a:ext cx="2832579" cy="643330"/>
              <a:chOff x="2865120" y="1889760"/>
              <a:chExt cx="2369088" cy="558800"/>
            </a:xfrm>
          </p:grpSpPr>
          <p:sp>
            <p:nvSpPr>
              <p:cNvPr id="38" name="Rectangle 37"/>
              <p:cNvSpPr/>
              <p:nvPr/>
            </p:nvSpPr>
            <p:spPr bwMode="auto">
              <a:xfrm>
                <a:off x="3759200" y="1889760"/>
                <a:ext cx="619760" cy="558800"/>
              </a:xfrm>
              <a:prstGeom prst="rect">
                <a:avLst/>
              </a:prstGeom>
              <a:solidFill>
                <a:schemeClr val="bg1">
                  <a:lumMod val="8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39" name="Oval 38"/>
              <p:cNvSpPr>
                <a:spLocks noChangeAspect="1"/>
              </p:cNvSpPr>
              <p:nvPr/>
            </p:nvSpPr>
            <p:spPr bwMode="auto">
              <a:xfrm>
                <a:off x="2865120" y="1935989"/>
                <a:ext cx="479328" cy="479044"/>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40" name="Oval 39"/>
              <p:cNvSpPr>
                <a:spLocks noChangeAspect="1"/>
              </p:cNvSpPr>
              <p:nvPr/>
            </p:nvSpPr>
            <p:spPr bwMode="auto">
              <a:xfrm>
                <a:off x="4754880" y="1925829"/>
                <a:ext cx="479328" cy="479044"/>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41" name="Oval 40"/>
              <p:cNvSpPr/>
              <p:nvPr/>
            </p:nvSpPr>
            <p:spPr bwMode="auto">
              <a:xfrm>
                <a:off x="3942080" y="2082800"/>
                <a:ext cx="180000" cy="180000"/>
              </a:xfrm>
              <a:prstGeom prst="ellipse">
                <a:avLst/>
              </a:prstGeom>
              <a:solidFill>
                <a:schemeClr val="bg2">
                  <a:lumMod val="40000"/>
                  <a:lumOff val="60000"/>
                  <a:alpha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cxnSp>
            <p:nvCxnSpPr>
              <p:cNvPr id="42" name="Straight Arrow Connector 41"/>
              <p:cNvCxnSpPr/>
              <p:nvPr/>
            </p:nvCxnSpPr>
            <p:spPr bwMode="auto">
              <a:xfrm flipV="1">
                <a:off x="3135264" y="2175511"/>
                <a:ext cx="847456" cy="2"/>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cxnSp>
            <p:nvCxnSpPr>
              <p:cNvPr id="43" name="Straight Arrow Connector 42"/>
              <p:cNvCxnSpPr/>
              <p:nvPr/>
            </p:nvCxnSpPr>
            <p:spPr bwMode="auto">
              <a:xfrm flipV="1">
                <a:off x="4155440" y="2165351"/>
                <a:ext cx="863600" cy="10160"/>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grpSp>
        <p:grpSp>
          <p:nvGrpSpPr>
            <p:cNvPr id="26" name="Group 25"/>
            <p:cNvGrpSpPr/>
            <p:nvPr/>
          </p:nvGrpSpPr>
          <p:grpSpPr>
            <a:xfrm>
              <a:off x="9176858" y="3030100"/>
              <a:ext cx="2832579" cy="2295962"/>
              <a:chOff x="6553352" y="2415137"/>
              <a:chExt cx="1842327" cy="1493308"/>
            </a:xfrm>
          </p:grpSpPr>
          <p:sp>
            <p:nvSpPr>
              <p:cNvPr id="27" name="Rectangle 26"/>
              <p:cNvSpPr/>
              <p:nvPr/>
            </p:nvSpPr>
            <p:spPr bwMode="auto">
              <a:xfrm>
                <a:off x="7248636" y="3015354"/>
                <a:ext cx="481958" cy="418426"/>
              </a:xfrm>
              <a:prstGeom prst="rect">
                <a:avLst/>
              </a:prstGeom>
              <a:solidFill>
                <a:schemeClr val="bg1">
                  <a:lumMod val="8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28" name="Oval 27"/>
              <p:cNvSpPr>
                <a:spLocks noChangeAspect="1"/>
              </p:cNvSpPr>
              <p:nvPr/>
            </p:nvSpPr>
            <p:spPr bwMode="auto">
              <a:xfrm>
                <a:off x="6553352" y="3049970"/>
                <a:ext cx="372750" cy="358705"/>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29" name="Oval 28"/>
              <p:cNvSpPr>
                <a:spLocks noChangeAspect="1"/>
              </p:cNvSpPr>
              <p:nvPr/>
            </p:nvSpPr>
            <p:spPr bwMode="auto">
              <a:xfrm>
                <a:off x="8022929" y="2415137"/>
                <a:ext cx="372750" cy="358705"/>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7390853" y="3159901"/>
                <a:ext cx="139978" cy="134783"/>
              </a:xfrm>
              <a:prstGeom prst="ellipse">
                <a:avLst/>
              </a:prstGeom>
              <a:solidFill>
                <a:schemeClr val="bg2">
                  <a:lumMod val="40000"/>
                  <a:lumOff val="60000"/>
                  <a:alpha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V="1">
                <a:off x="6763431" y="3229323"/>
                <a:ext cx="659026" cy="2"/>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cxnSp>
            <p:nvCxnSpPr>
              <p:cNvPr id="32" name="Straight Arrow Connector 31"/>
              <p:cNvCxnSpPr/>
              <p:nvPr/>
            </p:nvCxnSpPr>
            <p:spPr bwMode="auto">
              <a:xfrm flipV="1">
                <a:off x="7556773" y="2594490"/>
                <a:ext cx="662389" cy="634834"/>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sp>
            <p:nvSpPr>
              <p:cNvPr id="33" name="Oval 32"/>
              <p:cNvSpPr>
                <a:spLocks noChangeAspect="1"/>
              </p:cNvSpPr>
              <p:nvPr/>
            </p:nvSpPr>
            <p:spPr bwMode="auto">
              <a:xfrm>
                <a:off x="8022929" y="2803026"/>
                <a:ext cx="372750" cy="358705"/>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cxnSp>
            <p:nvCxnSpPr>
              <p:cNvPr id="34" name="Straight Arrow Connector 33"/>
              <p:cNvCxnSpPr/>
              <p:nvPr/>
            </p:nvCxnSpPr>
            <p:spPr bwMode="auto">
              <a:xfrm flipV="1">
                <a:off x="7565964" y="2982379"/>
                <a:ext cx="643340" cy="246945"/>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sp>
            <p:nvSpPr>
              <p:cNvPr id="35" name="Oval 34"/>
              <p:cNvSpPr>
                <a:spLocks noChangeAspect="1"/>
              </p:cNvSpPr>
              <p:nvPr/>
            </p:nvSpPr>
            <p:spPr bwMode="auto">
              <a:xfrm>
                <a:off x="8022929" y="3549740"/>
                <a:ext cx="372750" cy="358705"/>
              </a:xfrm>
              <a:prstGeom prst="ellipse">
                <a:avLst/>
              </a:prstGeom>
              <a:solidFill>
                <a:schemeClr val="bg1">
                  <a:lumMod val="95000"/>
                  <a:alpha val="5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cxnSp>
            <p:nvCxnSpPr>
              <p:cNvPr id="36" name="Straight Arrow Connector 35"/>
              <p:cNvCxnSpPr/>
              <p:nvPr/>
            </p:nvCxnSpPr>
            <p:spPr bwMode="auto">
              <a:xfrm>
                <a:off x="7565964" y="3237575"/>
                <a:ext cx="643340" cy="516006"/>
              </a:xfrm>
              <a:prstGeom prst="straightConnector1">
                <a:avLst/>
              </a:prstGeom>
              <a:solidFill>
                <a:schemeClr val="accent1"/>
              </a:solidFill>
              <a:ln w="25400" cap="rnd" cmpd="sng" algn="ctr">
                <a:solidFill>
                  <a:schemeClr val="tx1">
                    <a:alpha val="70000"/>
                  </a:schemeClr>
                </a:solidFill>
                <a:prstDash val="solid"/>
                <a:round/>
                <a:headEnd type="oval" w="med" len="med"/>
                <a:tailEnd type="triangle"/>
              </a:ln>
              <a:effectLst/>
            </p:spPr>
          </p:cxnSp>
          <p:cxnSp>
            <p:nvCxnSpPr>
              <p:cNvPr id="37" name="Straight Connector 36"/>
              <p:cNvCxnSpPr>
                <a:endCxn id="35" idx="0"/>
              </p:cNvCxnSpPr>
              <p:nvPr/>
            </p:nvCxnSpPr>
            <p:spPr bwMode="auto">
              <a:xfrm>
                <a:off x="8209304" y="3237575"/>
                <a:ext cx="0" cy="312165"/>
              </a:xfrm>
              <a:prstGeom prst="line">
                <a:avLst/>
              </a:prstGeom>
              <a:solidFill>
                <a:schemeClr val="accent1"/>
              </a:solidFill>
              <a:ln w="47625" cap="rnd" cmpd="sng" algn="ctr">
                <a:solidFill>
                  <a:schemeClr val="tx1"/>
                </a:solidFill>
                <a:prstDash val="sysDot"/>
                <a:round/>
                <a:headEnd type="none" w="med" len="med"/>
                <a:tailEnd type="none" w="med" len="med"/>
              </a:ln>
              <a:effectLst/>
            </p:spPr>
          </p:cxnSp>
        </p:grpSp>
      </p:grpSp>
    </p:spTree>
    <p:extLst>
      <p:ext uri="{BB962C8B-B14F-4D97-AF65-F5344CB8AC3E}">
        <p14:creationId xmlns:p14="http://schemas.microsoft.com/office/powerpoint/2010/main" val="325838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smtClean="0"/>
              <a:t>Reliability</a:t>
            </a:r>
            <a:endParaRPr lang="en-GB" dirty="0" smtClean="0"/>
          </a:p>
        </p:txBody>
      </p:sp>
      <p:sp>
        <p:nvSpPr>
          <p:cNvPr id="2" name="Text Placeholder 1"/>
          <p:cNvSpPr>
            <a:spLocks noGrp="1"/>
          </p:cNvSpPr>
          <p:nvPr>
            <p:ph type="body" sz="quarter" idx="10"/>
          </p:nvPr>
        </p:nvSpPr>
        <p:spPr>
          <a:xfrm>
            <a:off x="274638" y="1211263"/>
            <a:ext cx="8229599" cy="5484812"/>
          </a:xfrm>
        </p:spPr>
        <p:txBody>
          <a:bodyPr/>
          <a:lstStyle/>
          <a:p>
            <a:pPr lvl="1"/>
            <a:r>
              <a:rPr lang="en-US" sz="3600" dirty="0" smtClean="0">
                <a:latin typeface="+mj-lt"/>
              </a:rPr>
              <a:t>Comprehensive reliability semantics</a:t>
            </a:r>
          </a:p>
          <a:p>
            <a:pPr lvl="1"/>
            <a:r>
              <a:rPr lang="en-US" sz="2400" dirty="0" smtClean="0"/>
              <a:t>at most once</a:t>
            </a:r>
          </a:p>
          <a:p>
            <a:pPr lvl="1"/>
            <a:r>
              <a:rPr lang="en-US" sz="2400" dirty="0" smtClean="0"/>
              <a:t>at least once</a:t>
            </a:r>
          </a:p>
          <a:p>
            <a:pPr lvl="1"/>
            <a:r>
              <a:rPr lang="en-US" sz="2400" dirty="0" smtClean="0"/>
              <a:t>exactly once delivery</a:t>
            </a:r>
          </a:p>
          <a:p>
            <a:pPr lvl="1"/>
            <a:r>
              <a:rPr lang="en-US" sz="3600" dirty="0" smtClean="0">
                <a:latin typeface="+mj-lt"/>
              </a:rPr>
              <a:t>Recovery defined for all failure cases</a:t>
            </a:r>
          </a:p>
          <a:p>
            <a:pPr lvl="1"/>
            <a:r>
              <a:rPr lang="en-US" sz="3600" dirty="0" smtClean="0">
                <a:latin typeface="+mj-lt"/>
              </a:rPr>
              <a:t>Well defined error model</a:t>
            </a:r>
          </a:p>
          <a:p>
            <a:pPr lvl="1"/>
            <a:r>
              <a:rPr lang="en-US" sz="2400" dirty="0" smtClean="0"/>
              <a:t>fail fast, then recover</a:t>
            </a:r>
          </a:p>
        </p:txBody>
      </p:sp>
      <p:sp>
        <p:nvSpPr>
          <p:cNvPr id="5123" name="Rectangle 23"/>
          <p:cNvSpPr>
            <a:spLocks noChangeArrowheads="1"/>
          </p:cNvSpPr>
          <p:nvPr/>
        </p:nvSpPr>
        <p:spPr bwMode="auto">
          <a:xfrm>
            <a:off x="8918901" y="1515984"/>
            <a:ext cx="65" cy="339004"/>
          </a:xfrm>
          <a:prstGeom prst="rect">
            <a:avLst/>
          </a:prstGeom>
          <a:solidFill>
            <a:schemeClr val="bg1">
              <a:alpha val="50980"/>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GB" sz="2203"/>
          </a:p>
        </p:txBody>
      </p:sp>
      <p:sp>
        <p:nvSpPr>
          <p:cNvPr id="6" name="Rounded Rectangle 5"/>
          <p:cNvSpPr/>
          <p:nvPr/>
        </p:nvSpPr>
        <p:spPr bwMode="auto">
          <a:xfrm>
            <a:off x="8754875" y="2213378"/>
            <a:ext cx="2138813" cy="1143993"/>
          </a:xfrm>
          <a:prstGeom prst="roundRect">
            <a:avLst/>
          </a:prstGeom>
          <a:solidFill>
            <a:schemeClr val="bg1">
              <a:lumMod val="85000"/>
              <a:alpha val="7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defTabSz="1119134" eaLnBrk="0" fontAlgn="base" hangingPunct="0">
              <a:spcBef>
                <a:spcPct val="0"/>
              </a:spcBef>
              <a:spcAft>
                <a:spcPct val="0"/>
              </a:spcAft>
            </a:pPr>
            <a:r>
              <a:rPr lang="en-GB" sz="1713" dirty="0">
                <a:latin typeface="Calibri" pitchFamily="34" charset="0"/>
                <a:cs typeface="Calibri" pitchFamily="34" charset="0"/>
              </a:rPr>
              <a:t>Sender</a:t>
            </a:r>
          </a:p>
          <a:p>
            <a:pPr algn="ctr" defTabSz="1119134" eaLnBrk="0" fontAlgn="base" hangingPunct="0">
              <a:spcBef>
                <a:spcPct val="0"/>
              </a:spcBef>
              <a:spcAft>
                <a:spcPct val="0"/>
              </a:spcAft>
            </a:pPr>
            <a:endParaRPr lang="en-GB" sz="1713" dirty="0">
              <a:latin typeface="Calibri" pitchFamily="34" charset="0"/>
              <a:cs typeface="Calibri" pitchFamily="34" charset="0"/>
            </a:endParaRPr>
          </a:p>
        </p:txBody>
      </p:sp>
      <p:sp>
        <p:nvSpPr>
          <p:cNvPr id="7" name="Rounded Rectangle 6"/>
          <p:cNvSpPr/>
          <p:nvPr/>
        </p:nvSpPr>
        <p:spPr bwMode="auto">
          <a:xfrm>
            <a:off x="8754875" y="4364583"/>
            <a:ext cx="2138813" cy="1143993"/>
          </a:xfrm>
          <a:prstGeom prst="roundRect">
            <a:avLst/>
          </a:prstGeom>
          <a:solidFill>
            <a:schemeClr val="bg1">
              <a:lumMod val="85000"/>
              <a:alpha val="70000"/>
            </a:schemeClr>
          </a:solidFill>
          <a:ln w="31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defTabSz="1119134" eaLnBrk="0" fontAlgn="base" hangingPunct="0">
              <a:spcBef>
                <a:spcPct val="0"/>
              </a:spcBef>
              <a:spcAft>
                <a:spcPct val="0"/>
              </a:spcAft>
            </a:pPr>
            <a:endParaRPr lang="en-GB" sz="1713" dirty="0">
              <a:latin typeface="Calibri" pitchFamily="34" charset="0"/>
              <a:cs typeface="Calibri" pitchFamily="34" charset="0"/>
            </a:endParaRPr>
          </a:p>
          <a:p>
            <a:pPr algn="ctr" defTabSz="1119134" eaLnBrk="0" fontAlgn="base" hangingPunct="0">
              <a:spcBef>
                <a:spcPct val="0"/>
              </a:spcBef>
              <a:spcAft>
                <a:spcPct val="0"/>
              </a:spcAft>
            </a:pPr>
            <a:r>
              <a:rPr lang="en-GB" sz="1713" dirty="0">
                <a:latin typeface="Calibri" pitchFamily="34" charset="0"/>
                <a:cs typeface="Calibri" pitchFamily="34" charset="0"/>
              </a:rPr>
              <a:t>Receiver</a:t>
            </a:r>
          </a:p>
        </p:txBody>
      </p:sp>
      <p:sp>
        <p:nvSpPr>
          <p:cNvPr id="8" name="Rounded Rectangle 7"/>
          <p:cNvSpPr/>
          <p:nvPr/>
        </p:nvSpPr>
        <p:spPr bwMode="auto">
          <a:xfrm>
            <a:off x="8916570" y="2984330"/>
            <a:ext cx="1865207" cy="261129"/>
          </a:xfrm>
          <a:prstGeom prst="roundRect">
            <a:avLst/>
          </a:prstGeom>
          <a:solidFill>
            <a:schemeClr val="accent4">
              <a:lumMod val="7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defTabSz="1119134" eaLnBrk="0" fontAlgn="base" hangingPunct="0">
              <a:spcBef>
                <a:spcPct val="0"/>
              </a:spcBef>
              <a:spcAft>
                <a:spcPct val="0"/>
              </a:spcAft>
            </a:pPr>
            <a:r>
              <a:rPr lang="en-GB" sz="1224" dirty="0">
                <a:solidFill>
                  <a:schemeClr val="bg1"/>
                </a:solidFill>
                <a:latin typeface="Calibri" pitchFamily="34" charset="0"/>
                <a:cs typeface="Calibri" pitchFamily="34" charset="0"/>
              </a:rPr>
              <a:t>Replay Buffer</a:t>
            </a:r>
          </a:p>
        </p:txBody>
      </p:sp>
      <p:sp>
        <p:nvSpPr>
          <p:cNvPr id="9" name="Rounded Rectangle 8"/>
          <p:cNvSpPr/>
          <p:nvPr/>
        </p:nvSpPr>
        <p:spPr bwMode="auto">
          <a:xfrm>
            <a:off x="8916570" y="4464060"/>
            <a:ext cx="1865207" cy="261129"/>
          </a:xfrm>
          <a:prstGeom prst="roundRect">
            <a:avLst/>
          </a:prstGeom>
          <a:solidFill>
            <a:schemeClr val="accent4">
              <a:lumMod val="7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defTabSz="1119134" eaLnBrk="0" fontAlgn="base" hangingPunct="0">
              <a:spcBef>
                <a:spcPct val="0"/>
              </a:spcBef>
              <a:spcAft>
                <a:spcPct val="0"/>
              </a:spcAft>
            </a:pPr>
            <a:r>
              <a:rPr lang="en-GB" sz="1224" dirty="0" err="1">
                <a:solidFill>
                  <a:schemeClr val="bg1"/>
                </a:solidFill>
                <a:latin typeface="Calibri" pitchFamily="34" charset="0"/>
                <a:cs typeface="Calibri" pitchFamily="34" charset="0"/>
              </a:rPr>
              <a:t>Idempotence</a:t>
            </a:r>
            <a:r>
              <a:rPr lang="en-GB" sz="1224" dirty="0">
                <a:solidFill>
                  <a:schemeClr val="bg1"/>
                </a:solidFill>
                <a:latin typeface="Calibri" pitchFamily="34" charset="0"/>
                <a:cs typeface="Calibri" pitchFamily="34" charset="0"/>
              </a:rPr>
              <a:t> Barrier</a:t>
            </a:r>
          </a:p>
        </p:txBody>
      </p:sp>
      <p:cxnSp>
        <p:nvCxnSpPr>
          <p:cNvPr id="16" name="Elbow Connector 15"/>
          <p:cNvCxnSpPr>
            <a:stCxn id="6" idx="2"/>
            <a:endCxn id="7" idx="0"/>
          </p:cNvCxnSpPr>
          <p:nvPr/>
        </p:nvCxnSpPr>
        <p:spPr>
          <a:xfrm>
            <a:off x="9824282" y="3357371"/>
            <a:ext cx="0" cy="1007212"/>
          </a:xfrm>
          <a:prstGeom prst="straightConnector1">
            <a:avLst/>
          </a:prstGeom>
          <a:ln w="1016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43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dirty="0" smtClean="0"/>
              <a:t>Ubiquity</a:t>
            </a:r>
          </a:p>
        </p:txBody>
      </p:sp>
      <p:sp>
        <p:nvSpPr>
          <p:cNvPr id="2" name="Text Placeholder 1"/>
          <p:cNvSpPr>
            <a:spLocks noGrp="1"/>
          </p:cNvSpPr>
          <p:nvPr>
            <p:ph type="body" sz="quarter" idx="10"/>
          </p:nvPr>
        </p:nvSpPr>
        <p:spPr/>
        <p:txBody>
          <a:bodyPr/>
          <a:lstStyle/>
          <a:p>
            <a:r>
              <a:rPr lang="en-US" dirty="0" smtClean="0"/>
              <a:t>Defines </a:t>
            </a:r>
            <a:r>
              <a:rPr lang="en-US" dirty="0"/>
              <a:t>a vocabulary for messaging</a:t>
            </a:r>
          </a:p>
          <a:p>
            <a:r>
              <a:rPr lang="en-US" sz="2400" dirty="0">
                <a:latin typeface="+mn-lt"/>
              </a:rPr>
              <a:t>Protocol consists of just nine “</a:t>
            </a:r>
            <a:r>
              <a:rPr lang="en-US" sz="2400" dirty="0" err="1">
                <a:latin typeface="+mn-lt"/>
              </a:rPr>
              <a:t>performatives</a:t>
            </a:r>
            <a:r>
              <a:rPr lang="en-US" sz="2400" dirty="0">
                <a:latin typeface="+mn-lt"/>
              </a:rPr>
              <a:t>”</a:t>
            </a:r>
          </a:p>
          <a:p>
            <a:r>
              <a:rPr lang="en-US" sz="2400" dirty="0">
                <a:latin typeface="+mn-lt"/>
              </a:rPr>
              <a:t>Small number of key concepts (Links,  Sources/Targets, Messages, Settlement)</a:t>
            </a:r>
          </a:p>
          <a:p>
            <a:r>
              <a:rPr lang="en-US" dirty="0"/>
              <a:t>Mapping to multiple messaging models</a:t>
            </a:r>
          </a:p>
          <a:p>
            <a:r>
              <a:rPr lang="en-US" dirty="0"/>
              <a:t>Existing messaging products implement AMQP 1.0</a:t>
            </a:r>
          </a:p>
          <a:p>
            <a:r>
              <a:rPr lang="en-US" dirty="0"/>
              <a:t>Stable core protocol</a:t>
            </a:r>
          </a:p>
          <a:p>
            <a:r>
              <a:rPr lang="en-US" sz="2400" dirty="0">
                <a:latin typeface="+mn-lt"/>
              </a:rPr>
              <a:t>Guarantee compatibility with future versions</a:t>
            </a:r>
          </a:p>
          <a:p>
            <a:r>
              <a:rPr lang="en-US" sz="2400" dirty="0">
                <a:latin typeface="+mn-lt"/>
              </a:rPr>
              <a:t>Allow for hardware implementations</a:t>
            </a:r>
          </a:p>
          <a:p>
            <a:endParaRPr lang="en-US" dirty="0"/>
          </a:p>
          <a:p>
            <a:endParaRPr lang="en-US" dirty="0"/>
          </a:p>
        </p:txBody>
      </p:sp>
      <p:sp>
        <p:nvSpPr>
          <p:cNvPr id="5123" name="Rectangle 23"/>
          <p:cNvSpPr>
            <a:spLocks noChangeArrowheads="1"/>
          </p:cNvSpPr>
          <p:nvPr/>
        </p:nvSpPr>
        <p:spPr bwMode="auto">
          <a:xfrm>
            <a:off x="8918901" y="1515984"/>
            <a:ext cx="65" cy="339004"/>
          </a:xfrm>
          <a:prstGeom prst="rect">
            <a:avLst/>
          </a:prstGeom>
          <a:solidFill>
            <a:schemeClr val="bg1">
              <a:alpha val="50980"/>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GB" sz="2203"/>
          </a:p>
        </p:txBody>
      </p:sp>
    </p:spTree>
    <p:extLst>
      <p:ext uri="{BB962C8B-B14F-4D97-AF65-F5344CB8AC3E}">
        <p14:creationId xmlns:p14="http://schemas.microsoft.com/office/powerpoint/2010/main" val="120012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dirty="0" smtClean="0"/>
              <a:t>Interoperability</a:t>
            </a:r>
          </a:p>
        </p:txBody>
      </p:sp>
      <p:sp>
        <p:nvSpPr>
          <p:cNvPr id="3" name="Text Placeholder 2"/>
          <p:cNvSpPr>
            <a:spLocks noGrp="1"/>
          </p:cNvSpPr>
          <p:nvPr>
            <p:ph type="body" sz="quarter" idx="10"/>
          </p:nvPr>
        </p:nvSpPr>
        <p:spPr>
          <a:xfrm>
            <a:off x="274638" y="1211263"/>
            <a:ext cx="8062886" cy="5484812"/>
          </a:xfrm>
        </p:spPr>
        <p:txBody>
          <a:bodyPr/>
          <a:lstStyle/>
          <a:p>
            <a:r>
              <a:rPr lang="en-US" dirty="0" smtClean="0"/>
              <a:t>Demonstrate </a:t>
            </a:r>
            <a:r>
              <a:rPr lang="en-US" dirty="0"/>
              <a:t>interoperability today</a:t>
            </a:r>
          </a:p>
          <a:p>
            <a:r>
              <a:rPr lang="en-US" sz="2400" dirty="0">
                <a:latin typeface="+mn-lt"/>
              </a:rPr>
              <a:t>Different languages, different platforms, different vendors</a:t>
            </a:r>
          </a:p>
          <a:p>
            <a:r>
              <a:rPr lang="en-US" dirty="0"/>
              <a:t>Layered architecture allows extension </a:t>
            </a:r>
            <a:r>
              <a:rPr lang="en-US" dirty="0" smtClean="0"/>
              <a:t>without </a:t>
            </a:r>
            <a:r>
              <a:rPr lang="en-US" dirty="0"/>
              <a:t>changing the core protocol</a:t>
            </a:r>
          </a:p>
          <a:p>
            <a:endParaRPr lang="en-US" dirty="0"/>
          </a:p>
          <a:p>
            <a:endParaRPr lang="en-US" dirty="0"/>
          </a:p>
          <a:p>
            <a:endParaRPr lang="en-US" dirty="0"/>
          </a:p>
        </p:txBody>
      </p:sp>
      <p:grpSp>
        <p:nvGrpSpPr>
          <p:cNvPr id="5" name="Group 4"/>
          <p:cNvGrpSpPr/>
          <p:nvPr/>
        </p:nvGrpSpPr>
        <p:grpSpPr>
          <a:xfrm>
            <a:off x="8809036" y="1744662"/>
            <a:ext cx="3011317" cy="3468427"/>
            <a:chOff x="8687952" y="1848937"/>
            <a:chExt cx="3132402" cy="3364152"/>
          </a:xfrm>
        </p:grpSpPr>
        <p:pic>
          <p:nvPicPr>
            <p:cNvPr id="6" name="Picture 5" descr="broker-apach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5185" y="2271593"/>
              <a:ext cx="845975" cy="761320"/>
            </a:xfrm>
            <a:prstGeom prst="rect">
              <a:avLst/>
            </a:prstGeom>
            <a:effectLst>
              <a:outerShdw blurRad="76200" dir="18900000" sy="23000" kx="-1200000" algn="bl" rotWithShape="0">
                <a:prstClr val="black">
                  <a:alpha val="2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9405" y="2270938"/>
              <a:ext cx="1312997" cy="857924"/>
            </a:xfrm>
            <a:prstGeom prst="rect">
              <a:avLst/>
            </a:prstGeom>
          </p:spPr>
        </p:pic>
        <p:pic>
          <p:nvPicPr>
            <p:cNvPr id="13" name="Picture 12" descr="broker-redha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8627" y="4451769"/>
              <a:ext cx="845975" cy="761320"/>
            </a:xfrm>
            <a:prstGeom prst="rect">
              <a:avLst/>
            </a:prstGeom>
            <a:effectLst>
              <a:outerShdw blurRad="76200" dir="18900000" sy="23000" kx="-1200000" algn="bl" rotWithShape="0">
                <a:prstClr val="black">
                  <a:alpha val="20000"/>
                </a:prstClr>
              </a:outerShdw>
            </a:effectLst>
          </p:spPr>
        </p:pic>
        <p:sp>
          <p:nvSpPr>
            <p:cNvPr id="5123" name="Rectangle 23"/>
            <p:cNvSpPr>
              <a:spLocks noChangeArrowheads="1"/>
            </p:cNvSpPr>
            <p:nvPr/>
          </p:nvSpPr>
          <p:spPr bwMode="auto">
            <a:xfrm>
              <a:off x="9966562" y="1848937"/>
              <a:ext cx="65" cy="339004"/>
            </a:xfrm>
            <a:prstGeom prst="rect">
              <a:avLst/>
            </a:prstGeom>
            <a:solidFill>
              <a:schemeClr val="bg1">
                <a:alpha val="50980"/>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GB" sz="2203"/>
            </a:p>
          </p:txBody>
        </p:sp>
        <p:pic>
          <p:nvPicPr>
            <p:cNvPr id="7" name="Picture 6" descr="broker-swiftmq.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4379" y="3958681"/>
              <a:ext cx="845975" cy="761320"/>
            </a:xfrm>
            <a:prstGeom prst="rect">
              <a:avLst/>
            </a:prstGeom>
            <a:effectLst>
              <a:outerShdw blurRad="76200" dir="18900000" sy="23000" kx="-1200000" algn="bl" rotWithShape="0">
                <a:prstClr val="black">
                  <a:alpha val="20000"/>
                </a:prstClr>
              </a:outerShdw>
            </a:effectLst>
          </p:spPr>
        </p:pic>
        <p:pic>
          <p:nvPicPr>
            <p:cNvPr id="8" name="Picture 7" descr="broker-inetc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7952" y="3958681"/>
              <a:ext cx="845975" cy="761320"/>
            </a:xfrm>
            <a:prstGeom prst="rect">
              <a:avLst/>
            </a:prstGeom>
            <a:effectLst>
              <a:outerShdw blurRad="76200" dir="18900000" sy="23000" kx="-1200000" algn="bl" rotWithShape="0">
                <a:prstClr val="black">
                  <a:alpha val="20000"/>
                </a:prstClr>
              </a:outerShdw>
            </a:effectLst>
          </p:spPr>
        </p:pic>
        <p:pic>
          <p:nvPicPr>
            <p:cNvPr id="9" name="Picture 8" descr="broker-vmwar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4379" y="3028760"/>
              <a:ext cx="845975" cy="761320"/>
            </a:xfrm>
            <a:prstGeom prst="rect">
              <a:avLst/>
            </a:prstGeom>
            <a:effectLst>
              <a:outerShdw blurRad="76200" dir="18900000" sy="23000" kx="-1200000" algn="bl" rotWithShape="0">
                <a:prstClr val="black">
                  <a:alpha val="20000"/>
                </a:prstClr>
              </a:outerShdw>
            </a:effectLst>
          </p:spPr>
        </p:pic>
        <p:pic>
          <p:nvPicPr>
            <p:cNvPr id="10" name="Picture 9" descr="broker-microsof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87952" y="3028760"/>
              <a:ext cx="845975" cy="761320"/>
            </a:xfrm>
            <a:prstGeom prst="rect">
              <a:avLst/>
            </a:prstGeom>
            <a:effectLst>
              <a:outerShdw blurRad="76200" dir="18900000" sy="23000" kx="-1200000" algn="bl" rotWithShape="0">
                <a:prstClr val="black">
                  <a:alpha val="20000"/>
                </a:prstClr>
              </a:outerShdw>
            </a:effectLst>
          </p:spPr>
        </p:pic>
        <p:pic>
          <p:nvPicPr>
            <p:cNvPr id="12" name="Picture 13"/>
            <p:cNvPicPr>
              <a:picLocks noChangeAspect="1" noChangeArrowheads="1"/>
            </p:cNvPicPr>
            <p:nvPr/>
          </p:nvPicPr>
          <p:blipFill>
            <a:blip r:embed="rId10" cstate="print"/>
            <a:srcRect/>
            <a:stretch>
              <a:fillRect/>
            </a:stretch>
          </p:blipFill>
          <p:spPr bwMode="auto">
            <a:xfrm>
              <a:off x="9841288" y="3533012"/>
              <a:ext cx="901541" cy="716205"/>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98582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topologies</a:t>
            </a:r>
            <a:endParaRPr lang="en-US" dirty="0"/>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5" idx="2"/>
          </p:cNvCxnSpPr>
          <p:nvPr/>
        </p:nvCxnSpPr>
        <p:spPr>
          <a:xfrm>
            <a:off x="1798637" y="3730507"/>
            <a:ext cx="8610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75137" y="6237250"/>
            <a:ext cx="3657600" cy="707886"/>
          </a:xfrm>
          <a:prstGeom prst="rect">
            <a:avLst/>
          </a:prstGeom>
          <a:noFill/>
        </p:spPr>
        <p:txBody>
          <a:bodyPr wrap="square" rtlCol="0">
            <a:spAutoFit/>
          </a:bodyPr>
          <a:lstStyle/>
          <a:p>
            <a:pPr algn="ctr"/>
            <a:r>
              <a:rPr lang="en-US" sz="4000" dirty="0" smtClean="0">
                <a:gradFill>
                  <a:gsLst>
                    <a:gs pos="0">
                      <a:schemeClr val="tx1"/>
                    </a:gs>
                    <a:gs pos="100000">
                      <a:schemeClr val="tx1"/>
                    </a:gs>
                  </a:gsLst>
                  <a:lin ang="5400000" scaled="0"/>
                </a:gradFill>
                <a:latin typeface="+mj-lt"/>
              </a:rPr>
              <a:t>AMQP Network</a:t>
            </a:r>
          </a:p>
        </p:txBody>
      </p:sp>
    </p:spTree>
    <p:extLst>
      <p:ext uri="{BB962C8B-B14F-4D97-AF65-F5344CB8AC3E}">
        <p14:creationId xmlns:p14="http://schemas.microsoft.com/office/powerpoint/2010/main" val="21292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13" idx="1"/>
          </p:cNvCxnSpPr>
          <p:nvPr/>
        </p:nvCxnSpPr>
        <p:spPr>
          <a:xfrm flipV="1">
            <a:off x="1798637" y="3729578"/>
            <a:ext cx="35814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3" idx="3"/>
            <a:endCxn id="5" idx="2"/>
          </p:cNvCxnSpPr>
          <p:nvPr/>
        </p:nvCxnSpPr>
        <p:spPr>
          <a:xfrm>
            <a:off x="6904037" y="3729578"/>
            <a:ext cx="35052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80037" y="2967578"/>
            <a:ext cx="1524000" cy="1524000"/>
            <a:chOff x="3398837" y="2967578"/>
            <a:chExt cx="1524000" cy="1524000"/>
          </a:xfrm>
        </p:grpSpPr>
        <p:sp>
          <p:nvSpPr>
            <p:cNvPr id="13" name="Rounded Rectangle 12"/>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spTree>
    <p:extLst>
      <p:ext uri="{BB962C8B-B14F-4D97-AF65-F5344CB8AC3E}">
        <p14:creationId xmlns:p14="http://schemas.microsoft.com/office/powerpoint/2010/main" val="2711647461"/>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7" idx="1"/>
          </p:cNvCxnSpPr>
          <p:nvPr/>
        </p:nvCxnSpPr>
        <p:spPr>
          <a:xfrm flipV="1">
            <a:off x="1798637" y="3729578"/>
            <a:ext cx="16002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1" idx="3"/>
            <a:endCxn id="5" idx="2"/>
          </p:cNvCxnSpPr>
          <p:nvPr/>
        </p:nvCxnSpPr>
        <p:spPr>
          <a:xfrm>
            <a:off x="9037637" y="3729578"/>
            <a:ext cx="13716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9"/>
          <p:cNvCxnSpPr>
            <a:stCxn id="7" idx="3"/>
            <a:endCxn id="11" idx="1"/>
          </p:cNvCxnSpPr>
          <p:nvPr/>
        </p:nvCxnSpPr>
        <p:spPr>
          <a:xfrm>
            <a:off x="4922837" y="3729578"/>
            <a:ext cx="259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398837" y="2967578"/>
            <a:ext cx="1524000" cy="1524000"/>
            <a:chOff x="3398837" y="2967578"/>
            <a:chExt cx="1524000" cy="1524000"/>
          </a:xfrm>
        </p:grpSpPr>
        <p:sp>
          <p:nvSpPr>
            <p:cNvPr id="7" name="Rounded Rectangle 6"/>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grpSp>
        <p:nvGrpSpPr>
          <p:cNvPr id="20" name="Group 19"/>
          <p:cNvGrpSpPr/>
          <p:nvPr/>
        </p:nvGrpSpPr>
        <p:grpSpPr>
          <a:xfrm>
            <a:off x="7513637" y="2963862"/>
            <a:ext cx="1524000" cy="1524000"/>
            <a:chOff x="3398837" y="2967578"/>
            <a:chExt cx="1524000" cy="1524000"/>
          </a:xfrm>
        </p:grpSpPr>
        <p:sp>
          <p:nvSpPr>
            <p:cNvPr id="21" name="Rounded Rectangle 20"/>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spTree>
    <p:extLst>
      <p:ext uri="{BB962C8B-B14F-4D97-AF65-F5344CB8AC3E}">
        <p14:creationId xmlns:p14="http://schemas.microsoft.com/office/powerpoint/2010/main" val="241942896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bwMode="auto">
          <a:xfrm rot="16200000">
            <a:off x="5894750" y="1380145"/>
            <a:ext cx="360361" cy="5573609"/>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Title 3"/>
          <p:cNvSpPr>
            <a:spLocks noGrp="1"/>
          </p:cNvSpPr>
          <p:nvPr>
            <p:ph type="title"/>
          </p:nvPr>
        </p:nvSpPr>
        <p:spPr/>
        <p:txBody>
          <a:bodyPr/>
          <a:lstStyle/>
          <a:p>
            <a:r>
              <a:rPr lang="en-US" smtClean="0"/>
              <a:t>Tightly Coupled</a:t>
            </a:r>
            <a:endParaRPr lang="en-US" dirty="0"/>
          </a:p>
        </p:txBody>
      </p:sp>
      <p:sp>
        <p:nvSpPr>
          <p:cNvPr id="4" name="Text Placeholder 3"/>
          <p:cNvSpPr>
            <a:spLocks noGrp="1"/>
          </p:cNvSpPr>
          <p:nvPr>
            <p:ph type="body" sz="quarter" idx="10"/>
          </p:nvPr>
        </p:nvSpPr>
        <p:spPr/>
        <p:txBody>
          <a:bodyPr/>
          <a:lstStyle/>
          <a:p>
            <a:endParaRPr lang="en-US"/>
          </a:p>
        </p:txBody>
      </p:sp>
      <p:grpSp>
        <p:nvGrpSpPr>
          <p:cNvPr id="50" name="Group 49"/>
          <p:cNvGrpSpPr/>
          <p:nvPr/>
        </p:nvGrpSpPr>
        <p:grpSpPr>
          <a:xfrm>
            <a:off x="680688" y="3034595"/>
            <a:ext cx="2667953" cy="2783748"/>
            <a:chOff x="664949" y="2975364"/>
            <a:chExt cx="2615878" cy="272941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grpSp>
      <p:grpSp>
        <p:nvGrpSpPr>
          <p:cNvPr id="52" name="Group 51"/>
          <p:cNvGrpSpPr/>
          <p:nvPr/>
        </p:nvGrpSpPr>
        <p:grpSpPr>
          <a:xfrm>
            <a:off x="8920873" y="1761018"/>
            <a:ext cx="2271361" cy="1135681"/>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grpSp>
      <p:grpSp>
        <p:nvGrpSpPr>
          <p:cNvPr id="51" name="Group 50"/>
          <p:cNvGrpSpPr/>
          <p:nvPr/>
        </p:nvGrpSpPr>
        <p:grpSpPr>
          <a:xfrm>
            <a:off x="8879080" y="3034595"/>
            <a:ext cx="2667953" cy="2776750"/>
            <a:chOff x="8703318" y="2975363"/>
            <a:chExt cx="2615878" cy="2722551"/>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spTree>
    <p:extLst>
      <p:ext uri="{BB962C8B-B14F-4D97-AF65-F5344CB8AC3E}">
        <p14:creationId xmlns:p14="http://schemas.microsoft.com/office/powerpoint/2010/main" val="69374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4"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21" idx="1"/>
          </p:cNvCxnSpPr>
          <p:nvPr/>
        </p:nvCxnSpPr>
        <p:spPr>
          <a:xfrm flipV="1">
            <a:off x="1798637" y="3728657"/>
            <a:ext cx="1676400" cy="1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7" idx="3"/>
            <a:endCxn id="5" idx="2"/>
          </p:cNvCxnSpPr>
          <p:nvPr/>
        </p:nvCxnSpPr>
        <p:spPr>
          <a:xfrm>
            <a:off x="9037637" y="3728657"/>
            <a:ext cx="1371600" cy="1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475037" y="3223471"/>
            <a:ext cx="990600" cy="1010371"/>
            <a:chOff x="9723437" y="5326061"/>
            <a:chExt cx="990600" cy="1010371"/>
          </a:xfrm>
        </p:grpSpPr>
        <p:sp>
          <p:nvSpPr>
            <p:cNvPr id="21" name="Rounded Rectangle 20"/>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16" name="Group 15"/>
          <p:cNvGrpSpPr/>
          <p:nvPr/>
        </p:nvGrpSpPr>
        <p:grpSpPr>
          <a:xfrm>
            <a:off x="8047037" y="3223471"/>
            <a:ext cx="990600" cy="1010371"/>
            <a:chOff x="9723437" y="5326061"/>
            <a:chExt cx="990600" cy="1010371"/>
          </a:xfrm>
        </p:grpSpPr>
        <p:sp>
          <p:nvSpPr>
            <p:cNvPr id="17" name="Rounded Rectangle 16"/>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3" name="Group 22"/>
          <p:cNvGrpSpPr/>
          <p:nvPr/>
        </p:nvGrpSpPr>
        <p:grpSpPr>
          <a:xfrm>
            <a:off x="4935253" y="2257491"/>
            <a:ext cx="990600" cy="1010371"/>
            <a:chOff x="9723437" y="5326061"/>
            <a:chExt cx="990600" cy="1010371"/>
          </a:xfrm>
        </p:grpSpPr>
        <p:sp>
          <p:nvSpPr>
            <p:cNvPr id="24" name="Rounded Rectangle 23"/>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6" name="Group 25"/>
          <p:cNvGrpSpPr/>
          <p:nvPr/>
        </p:nvGrpSpPr>
        <p:grpSpPr>
          <a:xfrm>
            <a:off x="6370637" y="2257491"/>
            <a:ext cx="990600" cy="1010371"/>
            <a:chOff x="9723437" y="5326061"/>
            <a:chExt cx="990600" cy="1010371"/>
          </a:xfrm>
        </p:grpSpPr>
        <p:sp>
          <p:nvSpPr>
            <p:cNvPr id="27" name="Rounded Rectangle 26"/>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9" name="Group 28"/>
          <p:cNvGrpSpPr/>
          <p:nvPr/>
        </p:nvGrpSpPr>
        <p:grpSpPr>
          <a:xfrm>
            <a:off x="4934706" y="4287076"/>
            <a:ext cx="990600" cy="1010371"/>
            <a:chOff x="9723437" y="5326061"/>
            <a:chExt cx="990600" cy="1010371"/>
          </a:xfrm>
        </p:grpSpPr>
        <p:sp>
          <p:nvSpPr>
            <p:cNvPr id="30" name="Rounded Rectangle 29"/>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32" name="Group 31"/>
          <p:cNvGrpSpPr/>
          <p:nvPr/>
        </p:nvGrpSpPr>
        <p:grpSpPr>
          <a:xfrm>
            <a:off x="6370090" y="4287076"/>
            <a:ext cx="990600" cy="1010371"/>
            <a:chOff x="9723437" y="5326061"/>
            <a:chExt cx="990600" cy="1010371"/>
          </a:xfrm>
        </p:grpSpPr>
        <p:sp>
          <p:nvSpPr>
            <p:cNvPr id="33" name="Rounded Rectangle 32"/>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cxnSp>
        <p:nvCxnSpPr>
          <p:cNvPr id="35" name="Elbow Connector 9"/>
          <p:cNvCxnSpPr>
            <a:stCxn id="21" idx="0"/>
            <a:endCxn id="24" idx="1"/>
          </p:cNvCxnSpPr>
          <p:nvPr/>
        </p:nvCxnSpPr>
        <p:spPr>
          <a:xfrm rot="5400000" flipH="1" flipV="1">
            <a:off x="4222398" y="2510616"/>
            <a:ext cx="460794" cy="964916"/>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9"/>
          <p:cNvCxnSpPr>
            <a:stCxn id="30" idx="1"/>
            <a:endCxn id="21" idx="2"/>
          </p:cNvCxnSpPr>
          <p:nvPr/>
        </p:nvCxnSpPr>
        <p:spPr>
          <a:xfrm rot="10800000">
            <a:off x="3970338" y="4233842"/>
            <a:ext cx="964369" cy="558420"/>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9"/>
          <p:cNvCxnSpPr>
            <a:stCxn id="24" idx="3"/>
            <a:endCxn id="27" idx="1"/>
          </p:cNvCxnSpPr>
          <p:nvPr/>
        </p:nvCxnSpPr>
        <p:spPr>
          <a:xfrm>
            <a:off x="5925853" y="2762677"/>
            <a:ext cx="444784" cy="12700"/>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9"/>
          <p:cNvCxnSpPr>
            <a:stCxn id="27" idx="3"/>
            <a:endCxn id="17" idx="0"/>
          </p:cNvCxnSpPr>
          <p:nvPr/>
        </p:nvCxnSpPr>
        <p:spPr>
          <a:xfrm>
            <a:off x="7361237" y="2762677"/>
            <a:ext cx="1181100" cy="460794"/>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9"/>
          <p:cNvCxnSpPr>
            <a:stCxn id="17" idx="2"/>
            <a:endCxn id="33" idx="3"/>
          </p:cNvCxnSpPr>
          <p:nvPr/>
        </p:nvCxnSpPr>
        <p:spPr>
          <a:xfrm rot="5400000">
            <a:off x="7672304" y="3922229"/>
            <a:ext cx="558420" cy="1181647"/>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9"/>
          <p:cNvCxnSpPr>
            <a:stCxn id="30" idx="3"/>
            <a:endCxn id="33" idx="1"/>
          </p:cNvCxnSpPr>
          <p:nvPr/>
        </p:nvCxnSpPr>
        <p:spPr>
          <a:xfrm>
            <a:off x="5925306" y="4792262"/>
            <a:ext cx="444784" cy="12700"/>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6687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AMQP 1.0 implementations</a:t>
            </a:r>
            <a:endParaRPr lang="en-US" dirty="0"/>
          </a:p>
        </p:txBody>
      </p:sp>
    </p:spTree>
    <p:extLst>
      <p:ext uri="{BB962C8B-B14F-4D97-AF65-F5344CB8AC3E}">
        <p14:creationId xmlns:p14="http://schemas.microsoft.com/office/powerpoint/2010/main" val="2032142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Qpid</a:t>
            </a:r>
            <a:endParaRPr lang="en-US" dirty="0"/>
          </a:p>
        </p:txBody>
      </p:sp>
      <p:sp>
        <p:nvSpPr>
          <p:cNvPr id="7" name="Text Placeholder 6"/>
          <p:cNvSpPr>
            <a:spLocks noGrp="1"/>
          </p:cNvSpPr>
          <p:nvPr>
            <p:ph type="body" sz="quarter" idx="10"/>
          </p:nvPr>
        </p:nvSpPr>
        <p:spPr>
          <a:xfrm>
            <a:off x="3932236" y="1211263"/>
            <a:ext cx="8229601" cy="5484812"/>
          </a:xfrm>
        </p:spPr>
        <p:txBody>
          <a:bodyPr/>
          <a:lstStyle/>
          <a:p>
            <a:pPr lvl="0"/>
            <a:r>
              <a:rPr lang="en-GB" dirty="0" smtClean="0"/>
              <a:t>Open Source AMQP Messaging</a:t>
            </a:r>
          </a:p>
          <a:p>
            <a:pPr lvl="0"/>
            <a:r>
              <a:rPr lang="en-GB" sz="2000" dirty="0" smtClean="0">
                <a:latin typeface="+mn-lt"/>
              </a:rPr>
              <a:t>Brokers and Client libraries supporting AMQP</a:t>
            </a:r>
          </a:p>
          <a:p>
            <a:pPr lvl="0"/>
            <a:r>
              <a:rPr lang="en-GB" dirty="0" smtClean="0"/>
              <a:t>Java Broker</a:t>
            </a:r>
          </a:p>
          <a:p>
            <a:pPr lvl="0"/>
            <a:r>
              <a:rPr lang="en-GB" sz="2000" dirty="0" smtClean="0">
                <a:latin typeface="Segoe UI"/>
              </a:rPr>
              <a:t>Supports all versions of AMQP, including AMQP 1.0 since 0.18</a:t>
            </a:r>
          </a:p>
          <a:p>
            <a:pPr lvl="0"/>
            <a:r>
              <a:rPr lang="en-GB" dirty="0" smtClean="0"/>
              <a:t>JMS Client</a:t>
            </a:r>
            <a:r>
              <a:rPr lang="en-GB" dirty="0"/>
              <a:t/>
            </a:r>
            <a:br>
              <a:rPr lang="en-GB" dirty="0"/>
            </a:br>
            <a:r>
              <a:rPr lang="en-GB" sz="2000" dirty="0" smtClean="0">
                <a:latin typeface="Segoe UI"/>
              </a:rPr>
              <a:t>Java JMS client which works with any AMQP 1.0 compliant service</a:t>
            </a:r>
            <a:r>
              <a:rPr lang="en-GB" dirty="0"/>
              <a:t/>
            </a:r>
            <a:br>
              <a:rPr lang="en-GB" dirty="0"/>
            </a:br>
            <a:r>
              <a:rPr lang="en-GB" dirty="0" smtClean="0"/>
              <a:t>C++ Broker</a:t>
            </a:r>
            <a:r>
              <a:rPr lang="en-GB" dirty="0"/>
              <a:t/>
            </a:r>
            <a:br>
              <a:rPr lang="en-GB" dirty="0"/>
            </a:br>
            <a:r>
              <a:rPr lang="en-GB" sz="2000" dirty="0" smtClean="0">
                <a:latin typeface="Segoe UI"/>
              </a:rPr>
              <a:t>AMQP 1.0 support in next release (scheduled for later this month)</a:t>
            </a:r>
          </a:p>
          <a:p>
            <a:pPr lvl="0"/>
            <a:r>
              <a:rPr lang="en-GB" dirty="0" smtClean="0"/>
              <a:t>Home of Proton toolkit library</a:t>
            </a:r>
            <a:endParaRPr lang="en-US" dirty="0"/>
          </a:p>
        </p:txBody>
      </p:sp>
      <p:pic>
        <p:nvPicPr>
          <p:cNvPr id="1026" name="Picture 2" descr="http://upload.wikimedia.org/wikipedia/commons/5/5b/Qpi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 y="2582862"/>
            <a:ext cx="3603171" cy="192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8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Qpid</a:t>
            </a:r>
            <a:r>
              <a:rPr lang="en-US" dirty="0" smtClean="0"/>
              <a:t> Proton</a:t>
            </a:r>
            <a:endParaRPr lang="en-US" dirty="0"/>
          </a:p>
        </p:txBody>
      </p:sp>
      <p:sp>
        <p:nvSpPr>
          <p:cNvPr id="7" name="Text Placeholder 6"/>
          <p:cNvSpPr>
            <a:spLocks noGrp="1"/>
          </p:cNvSpPr>
          <p:nvPr>
            <p:ph type="body" sz="quarter" idx="10"/>
          </p:nvPr>
        </p:nvSpPr>
        <p:spPr/>
        <p:txBody>
          <a:bodyPr/>
          <a:lstStyle/>
          <a:p>
            <a:pPr lvl="0"/>
            <a:r>
              <a:rPr lang="en-GB" dirty="0"/>
              <a:t>Proton is toolkit for speaking AMQP, including:</a:t>
            </a:r>
            <a:br>
              <a:rPr lang="en-GB" dirty="0"/>
            </a:br>
            <a:r>
              <a:rPr lang="en-GB" sz="2000" dirty="0">
                <a:latin typeface="Segoe UI"/>
              </a:rPr>
              <a:t>The AMQP Messenger API, a simple but powerful interface to send and receive messages over AMQP</a:t>
            </a:r>
            <a:br>
              <a:rPr lang="en-GB" sz="2000" dirty="0">
                <a:latin typeface="Segoe UI"/>
              </a:rPr>
            </a:br>
            <a:r>
              <a:rPr lang="en-GB" sz="2000" dirty="0">
                <a:latin typeface="Segoe UI"/>
              </a:rPr>
              <a:t>The AMQP Protocol Engine, a succinct encapsulation of the full AMQP protocol machinery</a:t>
            </a:r>
            <a:br>
              <a:rPr lang="en-GB" sz="2000" dirty="0">
                <a:latin typeface="Segoe UI"/>
              </a:rPr>
            </a:br>
            <a:r>
              <a:rPr lang="en-GB" dirty="0"/>
              <a:t>Proton is designed for maximum </a:t>
            </a:r>
            <a:r>
              <a:rPr lang="en-GB" dirty="0" err="1"/>
              <a:t>embeddability</a:t>
            </a:r>
            <a:r>
              <a:rPr lang="en-GB" dirty="0"/>
              <a:t>:</a:t>
            </a:r>
            <a:br>
              <a:rPr lang="en-GB" dirty="0"/>
            </a:br>
            <a:r>
              <a:rPr lang="en-GB" sz="2000" dirty="0">
                <a:latin typeface="Segoe UI"/>
              </a:rPr>
              <a:t>Minimal dependencies</a:t>
            </a:r>
            <a:br>
              <a:rPr lang="en-GB" sz="2000" dirty="0">
                <a:latin typeface="Segoe UI"/>
              </a:rPr>
            </a:br>
            <a:r>
              <a:rPr lang="en-GB" sz="2000" dirty="0">
                <a:latin typeface="Segoe UI"/>
              </a:rPr>
              <a:t>Minimal assumptions about threading model</a:t>
            </a:r>
            <a:r>
              <a:rPr lang="en-GB" sz="2400" dirty="0"/>
              <a:t/>
            </a:r>
            <a:br>
              <a:rPr lang="en-GB" sz="2400" dirty="0"/>
            </a:br>
            <a:r>
              <a:rPr lang="en-GB" dirty="0"/>
              <a:t>Proton is designed to scale up and down:</a:t>
            </a:r>
            <a:br>
              <a:rPr lang="en-GB" dirty="0"/>
            </a:br>
            <a:r>
              <a:rPr lang="en-GB" sz="2000" dirty="0">
                <a:latin typeface="Segoe UI"/>
              </a:rPr>
              <a:t>Transparently supports both simple peer to peer messaging and complex globally federated topologies</a:t>
            </a:r>
            <a:r>
              <a:rPr lang="en-GB" dirty="0"/>
              <a:t/>
            </a:r>
            <a:br>
              <a:rPr lang="en-GB" dirty="0"/>
            </a:br>
            <a:r>
              <a:rPr lang="en-GB" dirty="0"/>
              <a:t>Proton is multi-lingual:</a:t>
            </a:r>
            <a:br>
              <a:rPr lang="en-GB" dirty="0"/>
            </a:br>
            <a:r>
              <a:rPr lang="en-GB" sz="2000" dirty="0">
                <a:latin typeface="Segoe UI"/>
              </a:rPr>
              <a:t>Designed for easy language bindings</a:t>
            </a:r>
            <a:br>
              <a:rPr lang="en-GB" sz="2000" dirty="0">
                <a:latin typeface="Segoe UI"/>
              </a:rPr>
            </a:br>
            <a:r>
              <a:rPr lang="en-GB" sz="2000" dirty="0">
                <a:latin typeface="Segoe UI"/>
              </a:rPr>
              <a:t>Includes full fidelity data exchange: maps, lists, data structures, ...</a:t>
            </a:r>
            <a:endParaRPr lang="en-US" sz="2000" dirty="0">
              <a:latin typeface="Segoe UI"/>
            </a:endParaRPr>
          </a:p>
        </p:txBody>
      </p:sp>
    </p:spTree>
    <p:extLst>
      <p:ext uri="{BB962C8B-B14F-4D97-AF65-F5344CB8AC3E}">
        <p14:creationId xmlns:p14="http://schemas.microsoft.com/office/powerpoint/2010/main" val="838474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ActiveMQ</a:t>
            </a:r>
            <a:endParaRPr lang="en-US" dirty="0"/>
          </a:p>
        </p:txBody>
      </p:sp>
      <p:sp>
        <p:nvSpPr>
          <p:cNvPr id="7" name="Text Placeholder 6"/>
          <p:cNvSpPr>
            <a:spLocks noGrp="1"/>
          </p:cNvSpPr>
          <p:nvPr>
            <p:ph type="body" sz="quarter" idx="10"/>
          </p:nvPr>
        </p:nvSpPr>
        <p:spPr>
          <a:xfrm>
            <a:off x="274638" y="1439861"/>
            <a:ext cx="5181599" cy="5256213"/>
          </a:xfrm>
        </p:spPr>
        <p:txBody>
          <a:bodyPr/>
          <a:lstStyle/>
          <a:p>
            <a:pPr lvl="1">
              <a:buSzPct val="45000"/>
            </a:pPr>
            <a:r>
              <a:rPr lang="en-US" sz="3200" dirty="0" smtClean="0">
                <a:latin typeface="+mj-lt"/>
              </a:rPr>
              <a:t>Reliable Java broker</a:t>
            </a:r>
            <a:endParaRPr lang="en-US" sz="3200" dirty="0">
              <a:latin typeface="+mj-lt"/>
            </a:endParaRPr>
          </a:p>
          <a:p>
            <a:pPr lvl="1">
              <a:buSzPct val="45000"/>
            </a:pPr>
            <a:r>
              <a:rPr lang="en-US" sz="3200" dirty="0" smtClean="0">
                <a:latin typeface="+mj-lt"/>
              </a:rPr>
              <a:t>Multi-protocol</a:t>
            </a:r>
            <a:endParaRPr lang="en-US" sz="3200" dirty="0">
              <a:latin typeface="+mj-lt"/>
            </a:endParaRPr>
          </a:p>
          <a:p>
            <a:pPr lvl="1">
              <a:buSzPct val="45000"/>
            </a:pPr>
            <a:r>
              <a:rPr lang="en-US" sz="3200" dirty="0" smtClean="0">
                <a:latin typeface="+mj-lt"/>
              </a:rPr>
              <a:t>Multi-OS</a:t>
            </a:r>
            <a:endParaRPr lang="en-US" sz="3200" dirty="0">
              <a:latin typeface="+mj-lt"/>
            </a:endParaRPr>
          </a:p>
          <a:p>
            <a:pPr lvl="1">
              <a:buSzPct val="45000"/>
            </a:pPr>
            <a:r>
              <a:rPr lang="en-US" sz="3200" dirty="0">
                <a:latin typeface="+mj-lt"/>
              </a:rPr>
              <a:t>Small </a:t>
            </a:r>
            <a:r>
              <a:rPr lang="en-US" sz="3200" dirty="0" smtClean="0">
                <a:latin typeface="+mj-lt"/>
              </a:rPr>
              <a:t>footprint</a:t>
            </a:r>
            <a:endParaRPr lang="en-US" sz="3200" dirty="0">
              <a:latin typeface="+mj-lt"/>
            </a:endParaRPr>
          </a:p>
          <a:p>
            <a:pPr lvl="1">
              <a:buSzPct val="45000"/>
            </a:pPr>
            <a:r>
              <a:rPr lang="en-US" sz="3200" dirty="0">
                <a:latin typeface="+mj-lt"/>
              </a:rPr>
              <a:t>Pluggable architecture allows protocols and features to be added or </a:t>
            </a:r>
            <a:r>
              <a:rPr lang="en-US" sz="3200" dirty="0" smtClean="0">
                <a:latin typeface="+mj-lt"/>
              </a:rPr>
              <a:t>customized</a:t>
            </a:r>
          </a:p>
          <a:p>
            <a:pPr lvl="1">
              <a:buSzPct val="45000"/>
            </a:pPr>
            <a:r>
              <a:rPr lang="en-US" sz="3200" dirty="0" smtClean="0">
                <a:latin typeface="+mj-lt"/>
              </a:rPr>
              <a:t>Coming soon AMQP 1.0!</a:t>
            </a:r>
            <a:endParaRPr lang="en-US" sz="3200" dirty="0">
              <a:latin typeface="+mj-lt"/>
            </a:endParaRPr>
          </a:p>
          <a:p>
            <a:pPr lvl="1">
              <a:buSzPct val="45000"/>
              <a:buFont typeface="StarSymbol"/>
              <a:buChar char=""/>
            </a:pPr>
            <a:endParaRPr lang="en-US" sz="3200" dirty="0">
              <a:latin typeface="+mj-lt"/>
            </a:endParaRPr>
          </a:p>
          <a:p>
            <a:pPr lvl="1">
              <a:buSzPct val="45000"/>
              <a:buFont typeface="StarSymbol"/>
              <a:buChar char=""/>
            </a:pPr>
            <a:r>
              <a:rPr lang="en-US" sz="3200" dirty="0">
                <a:latin typeface="+mj-lt"/>
              </a:rPr>
              <a:t>	</a:t>
            </a:r>
          </a:p>
          <a:p>
            <a:pPr lvl="0"/>
            <a:endParaRPr lang="en-US" sz="2400" dirty="0"/>
          </a:p>
        </p:txBody>
      </p:sp>
      <p:pic>
        <p:nvPicPr>
          <p:cNvPr id="4" name="Picture 3"/>
          <p:cNvPicPr/>
          <p:nvPr/>
        </p:nvPicPr>
        <p:blipFill>
          <a:blip r:embed="rId3">
            <a:duotone>
              <a:schemeClr val="accent4">
                <a:shade val="45000"/>
                <a:satMod val="135000"/>
              </a:schemeClr>
              <a:prstClr val="white"/>
            </a:duotone>
          </a:blip>
          <a:stretch>
            <a:fillRect/>
          </a:stretch>
        </p:blipFill>
        <p:spPr>
          <a:xfrm>
            <a:off x="5808943" y="1439862"/>
            <a:ext cx="6352894" cy="4648200"/>
          </a:xfrm>
          <a:prstGeom prst="rect">
            <a:avLst/>
          </a:prstGeom>
        </p:spPr>
      </p:pic>
      <p:grpSp>
        <p:nvGrpSpPr>
          <p:cNvPr id="6" name="Group 5"/>
          <p:cNvGrpSpPr/>
          <p:nvPr/>
        </p:nvGrpSpPr>
        <p:grpSpPr>
          <a:xfrm>
            <a:off x="9733977" y="1819479"/>
            <a:ext cx="762000" cy="382383"/>
            <a:chOff x="9733977" y="1819479"/>
            <a:chExt cx="762000" cy="382383"/>
          </a:xfrm>
        </p:grpSpPr>
        <p:sp>
          <p:nvSpPr>
            <p:cNvPr id="5" name="Rectangle 4"/>
            <p:cNvSpPr/>
            <p:nvPr/>
          </p:nvSpPr>
          <p:spPr bwMode="auto">
            <a:xfrm>
              <a:off x="10028237" y="2049462"/>
              <a:ext cx="152400" cy="152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9733977" y="1819479"/>
              <a:ext cx="762000" cy="276999"/>
            </a:xfrm>
            <a:prstGeom prst="rect">
              <a:avLst/>
            </a:prstGeom>
            <a:solidFill>
              <a:schemeClr val="bg1"/>
            </a:solidFill>
          </p:spPr>
          <p:txBody>
            <a:bodyPr wrap="square" lIns="0" tIns="0" rIns="0" bIns="0" rtlCol="0">
              <a:spAutoFit/>
            </a:bodyPr>
            <a:lstStyle/>
            <a:p>
              <a:pPr algn="ctr"/>
              <a:r>
                <a:rPr lang="en-US" b="1" dirty="0" smtClean="0">
                  <a:solidFill>
                    <a:srgbClr val="4E4F9F"/>
                  </a:solidFill>
                </a:rPr>
                <a:t>AMQP</a:t>
              </a:r>
            </a:p>
          </p:txBody>
        </p:sp>
      </p:grpSp>
    </p:spTree>
    <p:extLst>
      <p:ext uri="{BB962C8B-B14F-4D97-AF65-F5344CB8AC3E}">
        <p14:creationId xmlns:p14="http://schemas.microsoft.com/office/powerpoint/2010/main" val="385396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00"/>
                                        <p:tgtEl>
                                          <p:spTgt spid="7">
                                            <p:txEl>
                                              <p:pRg st="5" end="5"/>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380033" y="1211263"/>
            <a:ext cx="6781804" cy="4724400"/>
          </a:xfrm>
        </p:spPr>
        <p:txBody>
          <a:bodyPr/>
          <a:lstStyle/>
          <a:p>
            <a:r>
              <a:rPr lang="en-US" sz="2800" dirty="0"/>
              <a:t>Commercial JMS messaging </a:t>
            </a:r>
            <a:r>
              <a:rPr lang="en-US" sz="2800" dirty="0" smtClean="0"/>
              <a:t>since 2000</a:t>
            </a:r>
          </a:p>
          <a:p>
            <a:r>
              <a:rPr lang="en-US" sz="2800" dirty="0" smtClean="0"/>
              <a:t>Based </a:t>
            </a:r>
            <a:r>
              <a:rPr lang="en-US" sz="2800" dirty="0"/>
              <a:t>on </a:t>
            </a:r>
            <a:r>
              <a:rPr lang="en-US" sz="2800" dirty="0" smtClean="0"/>
              <a:t>a federated router network </a:t>
            </a:r>
          </a:p>
          <a:p>
            <a:r>
              <a:rPr lang="en-US" sz="2400" dirty="0">
                <a:latin typeface="+mn-lt"/>
              </a:rPr>
              <a:t>Provides High Availability</a:t>
            </a:r>
          </a:p>
          <a:p>
            <a:r>
              <a:rPr lang="en-US" sz="2800" dirty="0" smtClean="0"/>
              <a:t>First AMQP 1.0 implementation</a:t>
            </a:r>
            <a:endParaRPr lang="en-US" sz="2800" dirty="0"/>
          </a:p>
          <a:p>
            <a:r>
              <a:rPr lang="en-US" sz="2400" dirty="0" smtClean="0">
                <a:latin typeface="+mn-lt"/>
              </a:rPr>
              <a:t>Available since January 2012</a:t>
            </a:r>
          </a:p>
          <a:p>
            <a:r>
              <a:rPr lang="en-US" sz="2400" dirty="0" smtClean="0">
                <a:latin typeface="+mn-lt"/>
              </a:rPr>
              <a:t>Full-featured </a:t>
            </a:r>
            <a:r>
              <a:rPr lang="en-US" sz="2400" dirty="0" err="1">
                <a:latin typeface="+mn-lt"/>
              </a:rPr>
              <a:t>inc.</a:t>
            </a:r>
            <a:r>
              <a:rPr lang="en-US" sz="2400" dirty="0">
                <a:latin typeface="+mn-lt"/>
              </a:rPr>
              <a:t> transactions &amp; link recovery</a:t>
            </a:r>
          </a:p>
          <a:p>
            <a:r>
              <a:rPr lang="en-US" sz="2400" dirty="0">
                <a:latin typeface="+mn-lt"/>
              </a:rPr>
              <a:t>Fully integrated with JMS</a:t>
            </a:r>
          </a:p>
          <a:p>
            <a:r>
              <a:rPr lang="en-US" sz="2800" dirty="0" smtClean="0"/>
              <a:t>Includes </a:t>
            </a:r>
            <a:r>
              <a:rPr lang="en-US" sz="2800" dirty="0"/>
              <a:t>an AMQP </a:t>
            </a:r>
            <a:r>
              <a:rPr lang="en-US" sz="2800" dirty="0" smtClean="0"/>
              <a:t>bridge</a:t>
            </a:r>
          </a:p>
          <a:p>
            <a:r>
              <a:rPr lang="en-US" sz="2400" dirty="0">
                <a:latin typeface="+mn-lt"/>
              </a:rPr>
              <a:t>Bridge between AMQP 1.0, AMQP 0.9.1 </a:t>
            </a:r>
            <a:r>
              <a:rPr lang="en-US" sz="2400" dirty="0" smtClean="0">
                <a:latin typeface="+mn-lt"/>
              </a:rPr>
              <a:t>&amp; JMS</a:t>
            </a:r>
            <a:endParaRPr lang="en-US" sz="2800" dirty="0"/>
          </a:p>
        </p:txBody>
      </p:sp>
      <p:sp>
        <p:nvSpPr>
          <p:cNvPr id="4" name="Title 3"/>
          <p:cNvSpPr>
            <a:spLocks noGrp="1"/>
          </p:cNvSpPr>
          <p:nvPr>
            <p:ph type="title"/>
          </p:nvPr>
        </p:nvSpPr>
        <p:spPr/>
        <p:txBody>
          <a:bodyPr/>
          <a:lstStyle/>
          <a:p>
            <a:r>
              <a:rPr lang="en-US" dirty="0" err="1" smtClean="0"/>
              <a:t>SwiftMQ</a:t>
            </a:r>
            <a:endParaRPr lang="en-US" dirty="0"/>
          </a:p>
        </p:txBody>
      </p:sp>
      <p:pic>
        <p:nvPicPr>
          <p:cNvPr id="9" name="821284f6-58b8-4266-bc1b-d966e8c6264d" descr="D1C5D395-7ECB-40D3-A33F-F4A455498E6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2148029"/>
            <a:ext cx="4205386" cy="28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19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303837" y="1211263"/>
            <a:ext cx="6781804" cy="4648199"/>
          </a:xfrm>
        </p:spPr>
        <p:txBody>
          <a:bodyPr/>
          <a:lstStyle/>
          <a:p>
            <a:r>
              <a:rPr lang="en-US" sz="2800" dirty="0" smtClean="0"/>
              <a:t>Unified set of messaging capabilities </a:t>
            </a:r>
            <a:r>
              <a:rPr lang="en-US" sz="1800" dirty="0">
                <a:latin typeface="+mn-lt"/>
              </a:rPr>
              <a:t>Consistent management </a:t>
            </a:r>
            <a:r>
              <a:rPr lang="en-US" sz="1800" dirty="0" smtClean="0">
                <a:latin typeface="+mn-lt"/>
              </a:rPr>
              <a:t>and observation </a:t>
            </a:r>
            <a:r>
              <a:rPr lang="en-US" sz="1800" dirty="0">
                <a:latin typeface="+mn-lt"/>
              </a:rPr>
              <a:t>capabilities</a:t>
            </a:r>
          </a:p>
          <a:p>
            <a:r>
              <a:rPr lang="en-US" sz="2800" dirty="0" smtClean="0"/>
              <a:t>Service Bus Relay</a:t>
            </a:r>
          </a:p>
          <a:p>
            <a:r>
              <a:rPr lang="en-US" sz="1800" dirty="0" smtClean="0">
                <a:latin typeface="+mn-lt"/>
              </a:rPr>
              <a:t>Rich </a:t>
            </a:r>
            <a:r>
              <a:rPr lang="en-US" sz="1800" dirty="0">
                <a:latin typeface="+mn-lt"/>
              </a:rPr>
              <a:t>options for interconnecting apps across network boundaries</a:t>
            </a:r>
          </a:p>
          <a:p>
            <a:r>
              <a:rPr lang="en-US" sz="2800" dirty="0" smtClean="0"/>
              <a:t>Service Bus Brokered Messaging</a:t>
            </a:r>
          </a:p>
          <a:p>
            <a:r>
              <a:rPr lang="en-US" sz="1800" dirty="0" smtClean="0">
                <a:latin typeface="+mn-lt"/>
              </a:rPr>
              <a:t>Queuing</a:t>
            </a:r>
            <a:r>
              <a:rPr lang="en-US" sz="1800" dirty="0">
                <a:latin typeface="+mn-lt"/>
              </a:rPr>
              <a:t>, </a:t>
            </a:r>
            <a:r>
              <a:rPr lang="en-US" sz="1800" dirty="0" smtClean="0">
                <a:latin typeface="+mn-lt"/>
              </a:rPr>
              <a:t>publish/subscribe</a:t>
            </a:r>
          </a:p>
          <a:p>
            <a:r>
              <a:rPr lang="en-US" sz="2800" dirty="0"/>
              <a:t>Easily build hybrid </a:t>
            </a:r>
            <a:r>
              <a:rPr lang="en-US" sz="2800" dirty="0" smtClean="0"/>
              <a:t>apps</a:t>
            </a:r>
          </a:p>
          <a:p>
            <a:r>
              <a:rPr lang="en-US" sz="2800" dirty="0" smtClean="0"/>
              <a:t>Available as </a:t>
            </a:r>
            <a:r>
              <a:rPr lang="en-US" sz="2800" dirty="0" err="1" smtClean="0"/>
              <a:t>PaaS</a:t>
            </a:r>
            <a:r>
              <a:rPr lang="en-US" sz="2800" dirty="0" smtClean="0"/>
              <a:t> &amp; on-premise server</a:t>
            </a:r>
          </a:p>
          <a:p>
            <a:r>
              <a:rPr lang="en-US" sz="2800" dirty="0" smtClean="0"/>
              <a:t>Supports AMQP 1.0</a:t>
            </a:r>
            <a:endParaRPr lang="en-US" sz="2800" dirty="0"/>
          </a:p>
        </p:txBody>
      </p:sp>
      <p:sp>
        <p:nvSpPr>
          <p:cNvPr id="4" name="Title 3"/>
          <p:cNvSpPr>
            <a:spLocks noGrp="1"/>
          </p:cNvSpPr>
          <p:nvPr>
            <p:ph type="title"/>
          </p:nvPr>
        </p:nvSpPr>
        <p:spPr/>
        <p:txBody>
          <a:bodyPr/>
          <a:lstStyle/>
          <a:p>
            <a:r>
              <a:rPr lang="en-US" dirty="0" smtClean="0"/>
              <a:t>Azure Service Bus</a:t>
            </a:r>
            <a:endParaRPr lang="en-US" dirty="0"/>
          </a:p>
        </p:txBody>
      </p:sp>
      <p:grpSp>
        <p:nvGrpSpPr>
          <p:cNvPr id="6" name="Group 5"/>
          <p:cNvGrpSpPr/>
          <p:nvPr/>
        </p:nvGrpSpPr>
        <p:grpSpPr>
          <a:xfrm>
            <a:off x="427037" y="1897061"/>
            <a:ext cx="3481756" cy="3352801"/>
            <a:chOff x="8337063" y="3055490"/>
            <a:chExt cx="2837207" cy="2732124"/>
          </a:xfrm>
        </p:grpSpPr>
        <p:sp>
          <p:nvSpPr>
            <p:cNvPr id="7" name="Rounded Rectangle 6"/>
            <p:cNvSpPr/>
            <p:nvPr/>
          </p:nvSpPr>
          <p:spPr bwMode="auto">
            <a:xfrm>
              <a:off x="8337063" y="3055490"/>
              <a:ext cx="2837207" cy="2732124"/>
            </a:xfrm>
            <a:prstGeom prst="roundRect">
              <a:avLst/>
            </a:prstGeom>
            <a:solidFill>
              <a:srgbClr val="25A9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t" anchorCtr="0"/>
            <a:lstStyle/>
            <a:p>
              <a:pPr algn="ctr" defTabSz="914038"/>
              <a:endParaRPr lang="en-US" sz="1568" spc="-1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2"/>
            <a:srcRect l="10949" t="13411" r="14035" b="7871"/>
            <a:stretch/>
          </p:blipFill>
          <p:spPr>
            <a:xfrm>
              <a:off x="8607260" y="3365924"/>
              <a:ext cx="2241063" cy="2315764"/>
            </a:xfrm>
            <a:prstGeom prst="rect">
              <a:avLst/>
            </a:prstGeom>
          </p:spPr>
        </p:pic>
      </p:grpSp>
    </p:spTree>
    <p:extLst>
      <p:ext uri="{BB962C8B-B14F-4D97-AF65-F5344CB8AC3E}">
        <p14:creationId xmlns:p14="http://schemas.microsoft.com/office/powerpoint/2010/main" val="1132810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GB" dirty="0" smtClean="0"/>
              <a:t>AMQP 1.0 client libraries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33393427"/>
              </p:ext>
            </p:extLst>
          </p:nvPr>
        </p:nvGraphicFramePr>
        <p:xfrm>
          <a:off x="3551237" y="2125662"/>
          <a:ext cx="8290984" cy="4590680"/>
        </p:xfrm>
        <a:graphic>
          <a:graphicData uri="http://schemas.openxmlformats.org/drawingml/2006/table">
            <a:tbl>
              <a:tblPr firstRow="1" bandRow="1">
                <a:tableStyleId>{5C22544A-7EE6-4342-B048-85BDC9FD1C3A}</a:tableStyleId>
              </a:tblPr>
              <a:tblGrid>
                <a:gridCol w="1326091"/>
                <a:gridCol w="6964893"/>
              </a:tblGrid>
              <a:tr h="501445">
                <a:tc>
                  <a:txBody>
                    <a:bodyPr/>
                    <a:lstStyle/>
                    <a:p>
                      <a:pPr algn="ctr"/>
                      <a:r>
                        <a:rPr lang="en-GB" sz="1600" dirty="0" smtClean="0">
                          <a:solidFill>
                            <a:schemeClr val="bg1"/>
                          </a:solidFill>
                        </a:rPr>
                        <a:t>Language</a:t>
                      </a:r>
                      <a:endParaRPr lang="en-US" sz="1600" dirty="0">
                        <a:solidFill>
                          <a:schemeClr val="bg1"/>
                        </a:solidFill>
                      </a:endParaRPr>
                    </a:p>
                  </a:txBody>
                  <a:tcPr anchor="ctr">
                    <a:solidFill>
                      <a:srgbClr val="00188F"/>
                    </a:solidFill>
                  </a:tcPr>
                </a:tc>
                <a:tc>
                  <a:txBody>
                    <a:bodyPr/>
                    <a:lstStyle/>
                    <a:p>
                      <a:r>
                        <a:rPr lang="en-GB" sz="1600" dirty="0" smtClean="0">
                          <a:solidFill>
                            <a:schemeClr val="bg1"/>
                          </a:solidFill>
                        </a:rPr>
                        <a:t>Library</a:t>
                      </a:r>
                      <a:endParaRPr lang="en-US" sz="1600" dirty="0">
                        <a:solidFill>
                          <a:schemeClr val="bg1"/>
                        </a:solidFill>
                      </a:endParaRPr>
                    </a:p>
                  </a:txBody>
                  <a:tcPr anchor="ctr">
                    <a:solidFill>
                      <a:srgbClr val="00188F"/>
                    </a:solidFill>
                  </a:tcPr>
                </a:tc>
              </a:tr>
              <a:tr h="501445">
                <a:tc>
                  <a:txBody>
                    <a:bodyPr/>
                    <a:lstStyle/>
                    <a:p>
                      <a:pPr algn="ctr"/>
                      <a:r>
                        <a:rPr lang="en-US" sz="1600" dirty="0" smtClean="0">
                          <a:solidFill>
                            <a:schemeClr val="bg1"/>
                          </a:solidFill>
                        </a:rPr>
                        <a:t>C#</a:t>
                      </a:r>
                      <a:endParaRPr lang="en-US" sz="1600" dirty="0">
                        <a:solidFill>
                          <a:schemeClr val="bg1"/>
                        </a:solidFill>
                      </a:endParaRPr>
                    </a:p>
                  </a:txBody>
                  <a:tcPr anchor="ctr">
                    <a:solidFill>
                      <a:srgbClr val="00188F"/>
                    </a:solidFill>
                  </a:tcPr>
                </a:tc>
                <a:tc>
                  <a:txBody>
                    <a:bodyPr/>
                    <a:lstStyle/>
                    <a:p>
                      <a:r>
                        <a:rPr lang="en-US" sz="1600" dirty="0" smtClean="0">
                          <a:solidFill>
                            <a:schemeClr val="bg1"/>
                          </a:solidFill>
                        </a:rPr>
                        <a:t>Service Bus .NET Client Library</a:t>
                      </a:r>
                    </a:p>
                  </a:txBody>
                  <a:tcPr anchor="ctr">
                    <a:solidFill>
                      <a:srgbClr val="00188F"/>
                    </a:solidFill>
                  </a:tcPr>
                </a:tc>
              </a:tr>
              <a:tr h="560439">
                <a:tc>
                  <a:txBody>
                    <a:bodyPr/>
                    <a:lstStyle/>
                    <a:p>
                      <a:pPr algn="ctr"/>
                      <a:r>
                        <a:rPr lang="en-GB" sz="1600" dirty="0" smtClean="0">
                          <a:solidFill>
                            <a:schemeClr val="bg1"/>
                          </a:solidFill>
                        </a:rPr>
                        <a:t>Java</a:t>
                      </a:r>
                      <a:endParaRPr lang="en-US" sz="1600" dirty="0">
                        <a:solidFill>
                          <a:schemeClr val="bg1"/>
                        </a:solidFill>
                      </a:endParaRPr>
                    </a:p>
                  </a:txBody>
                  <a:tcPr anchor="ctr">
                    <a:solidFill>
                      <a:srgbClr val="00188F"/>
                    </a:solidFill>
                  </a:tcPr>
                </a:tc>
                <a:tc>
                  <a:txBody>
                    <a:bodyPr/>
                    <a:lstStyle/>
                    <a:p>
                      <a:r>
                        <a:rPr lang="en-US" sz="1600" dirty="0" smtClean="0">
                          <a:solidFill>
                            <a:schemeClr val="bg1"/>
                          </a:solidFill>
                        </a:rPr>
                        <a:t>Apache </a:t>
                      </a:r>
                      <a:r>
                        <a:rPr lang="en-US" sz="1600" dirty="0" err="1" smtClean="0">
                          <a:solidFill>
                            <a:schemeClr val="bg1"/>
                          </a:solidFill>
                        </a:rPr>
                        <a:t>Qpid</a:t>
                      </a:r>
                      <a:r>
                        <a:rPr lang="en-US" sz="1600" dirty="0" smtClean="0">
                          <a:solidFill>
                            <a:schemeClr val="bg1"/>
                          </a:solidFill>
                        </a:rPr>
                        <a:t> Java Message Service (JMS) client</a:t>
                      </a:r>
                    </a:p>
                    <a:p>
                      <a:r>
                        <a:rPr lang="en-US" sz="1600" dirty="0" smtClean="0">
                          <a:solidFill>
                            <a:schemeClr val="bg1"/>
                          </a:solidFill>
                        </a:rPr>
                        <a:t>IIT </a:t>
                      </a:r>
                      <a:r>
                        <a:rPr lang="en-US" sz="1600" dirty="0" err="1" smtClean="0">
                          <a:solidFill>
                            <a:schemeClr val="bg1"/>
                          </a:solidFill>
                        </a:rPr>
                        <a:t>SwiftMQ</a:t>
                      </a:r>
                      <a:r>
                        <a:rPr lang="en-US" sz="1600" dirty="0" smtClean="0">
                          <a:solidFill>
                            <a:schemeClr val="bg1"/>
                          </a:solidFill>
                        </a:rPr>
                        <a:t> Java client</a:t>
                      </a:r>
                    </a:p>
                  </a:txBody>
                  <a:tcPr anchor="ctr">
                    <a:solidFill>
                      <a:srgbClr val="00188F"/>
                    </a:solidFill>
                  </a:tcPr>
                </a:tc>
              </a:tr>
              <a:tr h="501445">
                <a:tc>
                  <a:txBody>
                    <a:bodyPr/>
                    <a:lstStyle/>
                    <a:p>
                      <a:pPr algn="ctr"/>
                      <a:r>
                        <a:rPr lang="en-GB" sz="1600" dirty="0" smtClean="0">
                          <a:solidFill>
                            <a:schemeClr val="bg1"/>
                          </a:solidFill>
                        </a:rPr>
                        <a:t>C</a:t>
                      </a:r>
                      <a:endParaRPr lang="en-US" sz="1600" dirty="0">
                        <a:solidFill>
                          <a:schemeClr val="bg1"/>
                        </a:solidFill>
                      </a:endParaRPr>
                    </a:p>
                  </a:txBody>
                  <a:tcPr anchor="ctr">
                    <a:solidFill>
                      <a:srgbClr val="00188F"/>
                    </a:solidFill>
                  </a:tcPr>
                </a:tc>
                <a:tc>
                  <a:txBody>
                    <a:bodyPr/>
                    <a:lstStyle/>
                    <a:p>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Proton-C</a:t>
                      </a:r>
                      <a:endParaRPr lang="en-US" sz="1600" dirty="0">
                        <a:solidFill>
                          <a:schemeClr val="bg1"/>
                        </a:solidFill>
                      </a:endParaRPr>
                    </a:p>
                  </a:txBody>
                  <a:tcPr anchor="ctr">
                    <a:solidFill>
                      <a:srgbClr val="00188F"/>
                    </a:solidFill>
                  </a:tcPr>
                </a:tc>
              </a:tr>
              <a:tr h="501445">
                <a:tc>
                  <a:txBody>
                    <a:bodyPr/>
                    <a:lstStyle/>
                    <a:p>
                      <a:pPr algn="ctr"/>
                      <a:r>
                        <a:rPr lang="en-GB" sz="1600" dirty="0" smtClean="0">
                          <a:solidFill>
                            <a:schemeClr val="bg1"/>
                          </a:solidFill>
                        </a:rPr>
                        <a:t>PHP</a:t>
                      </a:r>
                      <a:endParaRPr lang="en-US" sz="1600" dirty="0">
                        <a:solidFill>
                          <a:schemeClr val="bg1"/>
                        </a:solidFill>
                      </a:endParaRPr>
                    </a:p>
                  </a:txBody>
                  <a:tcPr anchor="ctr">
                    <a:solidFill>
                      <a:srgbClr val="00188F"/>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Proton-PHP</a:t>
                      </a:r>
                      <a:endParaRPr lang="en-US" sz="1600" dirty="0" smtClean="0">
                        <a:solidFill>
                          <a:schemeClr val="bg1"/>
                        </a:solidFill>
                      </a:endParaRPr>
                    </a:p>
                  </a:txBody>
                  <a:tcPr anchor="ctr">
                    <a:solidFill>
                      <a:srgbClr val="00188F"/>
                    </a:solidFill>
                  </a:tcPr>
                </a:tc>
              </a:tr>
              <a:tr h="501445">
                <a:tc>
                  <a:txBody>
                    <a:bodyPr/>
                    <a:lstStyle/>
                    <a:p>
                      <a:pPr algn="ctr"/>
                      <a:r>
                        <a:rPr lang="en-GB" sz="1600" dirty="0" smtClean="0">
                          <a:solidFill>
                            <a:schemeClr val="bg1"/>
                          </a:solidFill>
                        </a:rPr>
                        <a:t>Python</a:t>
                      </a:r>
                      <a:endParaRPr lang="en-US" sz="1600" dirty="0">
                        <a:solidFill>
                          <a:schemeClr val="bg1"/>
                        </a:solidFill>
                      </a:endParaRPr>
                    </a:p>
                  </a:txBody>
                  <a:tcPr anchor="ctr">
                    <a:solidFill>
                      <a:srgbClr val="00188F"/>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Proton-Python</a:t>
                      </a:r>
                      <a:endParaRPr lang="en-US" sz="1600" dirty="0" smtClean="0">
                        <a:solidFill>
                          <a:schemeClr val="bg1"/>
                        </a:solidFill>
                      </a:endParaRPr>
                    </a:p>
                  </a:txBody>
                  <a:tcPr anchor="ctr">
                    <a:solidFill>
                      <a:srgbClr val="00188F"/>
                    </a:solidFill>
                  </a:tcPr>
                </a:tc>
              </a:tr>
              <a:tr h="501445">
                <a:tc>
                  <a:txBody>
                    <a:bodyPr/>
                    <a:lstStyle/>
                    <a:p>
                      <a:pPr algn="ctr"/>
                      <a:r>
                        <a:rPr lang="en-GB" sz="1600" dirty="0" smtClean="0">
                          <a:solidFill>
                            <a:schemeClr val="bg1"/>
                          </a:solidFill>
                        </a:rPr>
                        <a:t>Ruby</a:t>
                      </a:r>
                      <a:endParaRPr lang="en-US" sz="1600" dirty="0">
                        <a:solidFill>
                          <a:schemeClr val="bg1"/>
                        </a:solidFill>
                      </a:endParaRPr>
                    </a:p>
                  </a:txBody>
                  <a:tcPr anchor="ctr">
                    <a:solidFill>
                      <a:srgbClr val="00188F"/>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Proton-Ruby</a:t>
                      </a:r>
                      <a:r>
                        <a:rPr lang="en-US" sz="1600" baseline="0" dirty="0" smtClean="0">
                          <a:solidFill>
                            <a:schemeClr val="bg1"/>
                          </a:solidFill>
                        </a:rPr>
                        <a:t> (coming soon)</a:t>
                      </a:r>
                      <a:endParaRPr lang="en-US" sz="1600" dirty="0" smtClean="0">
                        <a:solidFill>
                          <a:schemeClr val="bg1"/>
                        </a:solidFill>
                      </a:endParaRPr>
                    </a:p>
                  </a:txBody>
                  <a:tcPr anchor="ctr">
                    <a:solidFill>
                      <a:srgbClr val="00188F"/>
                    </a:solidFill>
                  </a:tcPr>
                </a:tc>
              </a:tr>
              <a:tr h="501445">
                <a:tc>
                  <a:txBody>
                    <a:bodyPr/>
                    <a:lstStyle/>
                    <a:p>
                      <a:pPr algn="ctr"/>
                      <a:r>
                        <a:rPr lang="en-GB" sz="1600" dirty="0" smtClean="0">
                          <a:solidFill>
                            <a:schemeClr val="bg1"/>
                          </a:solidFill>
                        </a:rPr>
                        <a:t>Perl</a:t>
                      </a:r>
                      <a:endParaRPr lang="en-US" sz="1600" dirty="0">
                        <a:solidFill>
                          <a:schemeClr val="bg1"/>
                        </a:solidFill>
                      </a:endParaRPr>
                    </a:p>
                  </a:txBody>
                  <a:tcPr anchor="ctr">
                    <a:solidFill>
                      <a:srgbClr val="00188F"/>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Proton-Perl</a:t>
                      </a:r>
                      <a:r>
                        <a:rPr lang="en-US" sz="1600" baseline="0" dirty="0" smtClean="0">
                          <a:solidFill>
                            <a:schemeClr val="bg1"/>
                          </a:solidFill>
                        </a:rPr>
                        <a:t> (coming soon)</a:t>
                      </a:r>
                      <a:endParaRPr lang="en-US" sz="1600" dirty="0" smtClean="0">
                        <a:solidFill>
                          <a:schemeClr val="bg1"/>
                        </a:solidFill>
                      </a:endParaRPr>
                    </a:p>
                  </a:txBody>
                  <a:tcPr anchor="ctr">
                    <a:solidFill>
                      <a:srgbClr val="00188F"/>
                    </a:solidFill>
                  </a:tcPr>
                </a:tc>
              </a:tr>
              <a:tr h="501445">
                <a:tc>
                  <a:txBody>
                    <a:bodyPr/>
                    <a:lstStyle/>
                    <a:p>
                      <a:pPr algn="ctr"/>
                      <a:r>
                        <a:rPr lang="en-GB" sz="1600" dirty="0" smtClean="0">
                          <a:solidFill>
                            <a:schemeClr val="bg1"/>
                          </a:solidFill>
                        </a:rPr>
                        <a:t>JavaScript</a:t>
                      </a:r>
                      <a:endParaRPr lang="en-US" sz="1600" dirty="0">
                        <a:solidFill>
                          <a:schemeClr val="bg1"/>
                        </a:solidFill>
                      </a:endParaRPr>
                    </a:p>
                  </a:txBody>
                  <a:tcPr anchor="ctr">
                    <a:solidFill>
                      <a:srgbClr val="00188F"/>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Proton-JavaScript</a:t>
                      </a:r>
                      <a:r>
                        <a:rPr lang="en-US" sz="1600" baseline="0" dirty="0" smtClean="0">
                          <a:solidFill>
                            <a:schemeClr val="bg1"/>
                          </a:solidFill>
                        </a:rPr>
                        <a:t> (coming soon)</a:t>
                      </a:r>
                      <a:endParaRPr lang="en-US" sz="1600" dirty="0" smtClean="0">
                        <a:solidFill>
                          <a:schemeClr val="bg1"/>
                        </a:solidFill>
                      </a:endParaRPr>
                    </a:p>
                  </a:txBody>
                  <a:tcPr anchor="ctr">
                    <a:solidFill>
                      <a:srgbClr val="00188F"/>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62" y="3840162"/>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87" y="2887662"/>
            <a:ext cx="2114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21284f6-58b8-4266-bc1b-d966e8c6264d" descr="D1C5D395-7ECB-40D3-A33F-F4A455498E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 y="4983164"/>
            <a:ext cx="2207074" cy="14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76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Showcasing support for cross-platform hybrid apps using AMQP 1.0</a:t>
            </a:r>
            <a:endParaRPr lang="en-US" dirty="0"/>
          </a:p>
        </p:txBody>
      </p:sp>
      <p:sp>
        <p:nvSpPr>
          <p:cNvPr id="3" name="Title 2"/>
          <p:cNvSpPr>
            <a:spLocks noGrp="1"/>
          </p:cNvSpPr>
          <p:nvPr>
            <p:ph type="title"/>
          </p:nvPr>
        </p:nvSpPr>
        <p:spPr/>
        <p:txBody>
          <a:bodyPr/>
          <a:lstStyle/>
          <a:p>
            <a:r>
              <a:rPr lang="en-US" b="1" dirty="0" smtClean="0"/>
              <a:t>Demo</a:t>
            </a:r>
            <a:r>
              <a:rPr lang="en-US" dirty="0" smtClean="0"/>
              <a:t/>
            </a:r>
            <a:br>
              <a:rPr lang="en-US" dirty="0" smtClean="0"/>
            </a:br>
            <a:r>
              <a:rPr lang="en-US" dirty="0" err="1" smtClean="0"/>
              <a:t>PictureMagic</a:t>
            </a:r>
            <a:endParaRPr lang="en-US" dirty="0"/>
          </a:p>
        </p:txBody>
      </p:sp>
    </p:spTree>
    <p:extLst>
      <p:ext uri="{BB962C8B-B14F-4D97-AF65-F5344CB8AC3E}">
        <p14:creationId xmlns:p14="http://schemas.microsoft.com/office/powerpoint/2010/main" val="606350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5109247" y="2674904"/>
            <a:ext cx="2404390" cy="2072571"/>
            <a:chOff x="4160837" y="1979062"/>
            <a:chExt cx="2404390" cy="2072571"/>
          </a:xfrm>
        </p:grpSpPr>
        <p:sp>
          <p:nvSpPr>
            <p:cNvPr id="4" name="Rounded Rectangle 3"/>
            <p:cNvSpPr/>
            <p:nvPr/>
          </p:nvSpPr>
          <p:spPr bwMode="auto">
            <a:xfrm>
              <a:off x="4160837" y="2278062"/>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Transform Requests Topic</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5681447" y="2506662"/>
              <a:ext cx="624560" cy="269154"/>
              <a:chOff x="6675437" y="3438885"/>
              <a:chExt cx="624560" cy="269154"/>
            </a:xfrm>
          </p:grpSpPr>
          <p:cxnSp>
            <p:nvCxnSpPr>
              <p:cNvPr id="17" name="Straight Connector 16"/>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5681447" y="2913428"/>
              <a:ext cx="624560" cy="269154"/>
              <a:chOff x="6675437" y="3438885"/>
              <a:chExt cx="624560" cy="269154"/>
            </a:xfrm>
          </p:grpSpPr>
          <p:cxnSp>
            <p:nvCxnSpPr>
              <p:cNvPr id="23" name="Straight Connector 22"/>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5681447" y="3320194"/>
              <a:ext cx="624560" cy="269154"/>
              <a:chOff x="6675437" y="3438885"/>
              <a:chExt cx="624560" cy="269154"/>
            </a:xfrm>
          </p:grpSpPr>
          <p:cxnSp>
            <p:nvCxnSpPr>
              <p:cNvPr id="26" name="Straight Connector 25"/>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28" name="TextBox 27"/>
            <p:cNvSpPr txBox="1"/>
            <p:nvPr/>
          </p:nvSpPr>
          <p:spPr>
            <a:xfrm>
              <a:off x="5777633" y="1979062"/>
              <a:ext cx="787594" cy="400110"/>
            </a:xfrm>
            <a:prstGeom prst="rect">
              <a:avLst/>
            </a:prstGeom>
            <a:noFill/>
          </p:spPr>
          <p:txBody>
            <a:bodyPr wrap="square" rtlCol="0" anchor="ctr" anchorCtr="1">
              <a:spAutoFit/>
            </a:bodyPr>
            <a:lstStyle/>
            <a:p>
              <a:r>
                <a:rPr lang="en-US" sz="2000" dirty="0" smtClean="0">
                  <a:gradFill>
                    <a:gsLst>
                      <a:gs pos="0">
                        <a:srgbClr val="000000"/>
                      </a:gs>
                      <a:gs pos="100000">
                        <a:srgbClr val="000000"/>
                      </a:gs>
                    </a:gsLst>
                    <a:lin ang="5400000" scaled="0"/>
                  </a:gradFill>
                </a:rPr>
                <a:t>Subs</a:t>
              </a:r>
            </a:p>
          </p:txBody>
        </p:sp>
        <p:sp>
          <p:nvSpPr>
            <p:cNvPr id="29" name="Rounded Rectangle 28"/>
            <p:cNvSpPr/>
            <p:nvPr/>
          </p:nvSpPr>
          <p:spPr bwMode="auto">
            <a:xfrm>
              <a:off x="5809480" y="2028491"/>
              <a:ext cx="723900" cy="2023142"/>
            </a:xfrm>
            <a:prstGeom prst="roundRect">
              <a:avLst/>
            </a:prstGeom>
            <a:solidFill>
              <a:srgbClr val="E34A28">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 name="Group 1"/>
          <p:cNvGrpSpPr/>
          <p:nvPr/>
        </p:nvGrpSpPr>
        <p:grpSpPr>
          <a:xfrm>
            <a:off x="5102575" y="5055741"/>
            <a:ext cx="1520610" cy="414712"/>
            <a:chOff x="5102575" y="5055741"/>
            <a:chExt cx="1520610" cy="414712"/>
          </a:xfrm>
        </p:grpSpPr>
        <p:sp>
          <p:nvSpPr>
            <p:cNvPr id="30" name="Rounded Rectangle 29"/>
            <p:cNvSpPr/>
            <p:nvPr/>
          </p:nvSpPr>
          <p:spPr bwMode="auto">
            <a:xfrm>
              <a:off x="5102575" y="5055741"/>
              <a:ext cx="1520610" cy="414712"/>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 rIns="34294" bIns="34294" rtlCol="0" anchor="t" anchorCtr="0"/>
            <a:lstStyle/>
            <a:p>
              <a:pP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RQ</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1" name="Straight Connector 30"/>
            <p:cNvCxnSpPr/>
            <p:nvPr/>
          </p:nvCxnSpPr>
          <p:spPr>
            <a:xfrm>
              <a:off x="6436939" y="5055741"/>
              <a:ext cx="0" cy="414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29583" y="5055741"/>
              <a:ext cx="0" cy="414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22227" y="5055741"/>
              <a:ext cx="0" cy="414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14871" y="5055741"/>
              <a:ext cx="0" cy="4147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79" name="Rounded Rectangle 78"/>
          <p:cNvSpPr/>
          <p:nvPr/>
        </p:nvSpPr>
        <p:spPr bwMode="auto">
          <a:xfrm>
            <a:off x="9647237" y="2959229"/>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Image Transformer</a:t>
            </a:r>
          </a:p>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App</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0" name="Rounded Rectangle 79"/>
          <p:cNvSpPr/>
          <p:nvPr/>
        </p:nvSpPr>
        <p:spPr bwMode="auto">
          <a:xfrm>
            <a:off x="307389"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Client</a:t>
            </a:r>
            <a:br>
              <a:rPr lang="en-US" sz="2000" spc="-102" dirty="0" smtClean="0">
                <a:gradFill>
                  <a:gsLst>
                    <a:gs pos="0">
                      <a:srgbClr val="FFFFFF"/>
                    </a:gs>
                    <a:gs pos="100000">
                      <a:srgbClr val="FFFFFF"/>
                    </a:gs>
                  </a:gsLst>
                  <a:lin ang="5400000" scaled="0"/>
                </a:gradFill>
                <a:ea typeface="Segoe UI" pitchFamily="34" charset="0"/>
                <a:cs typeface="Segoe UI" pitchFamily="34" charset="0"/>
              </a:rPr>
            </a:br>
            <a:r>
              <a:rPr lang="en-US" sz="2000" spc="-102" dirty="0" smtClean="0">
                <a:gradFill>
                  <a:gsLst>
                    <a:gs pos="0">
                      <a:srgbClr val="FFFFFF"/>
                    </a:gs>
                    <a:gs pos="100000">
                      <a:srgbClr val="FFFFFF"/>
                    </a:gs>
                  </a:gsLst>
                  <a:lin ang="5400000" scaled="0"/>
                </a:gradFill>
                <a:ea typeface="Segoe UI" pitchFamily="34" charset="0"/>
                <a:cs typeface="Segoe UI" pitchFamily="34" charset="0"/>
              </a:rPr>
              <a:t>App</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4" name="Elbow Connector 93"/>
          <p:cNvCxnSpPr>
            <a:stCxn id="79" idx="2"/>
            <a:endCxn id="30" idx="3"/>
          </p:cNvCxnSpPr>
          <p:nvPr/>
        </p:nvCxnSpPr>
        <p:spPr>
          <a:xfrm rot="5400000">
            <a:off x="8126277" y="2980137"/>
            <a:ext cx="779868" cy="378605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0" idx="3"/>
            <a:endCxn id="4" idx="1"/>
          </p:cNvCxnSpPr>
          <p:nvPr/>
        </p:nvCxnSpPr>
        <p:spPr>
          <a:xfrm>
            <a:off x="1831389" y="3729578"/>
            <a:ext cx="3277858" cy="6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29" idx="3"/>
            <a:endCxn id="79" idx="1"/>
          </p:cNvCxnSpPr>
          <p:nvPr/>
        </p:nvCxnSpPr>
        <p:spPr>
          <a:xfrm flipV="1">
            <a:off x="7481790" y="3721229"/>
            <a:ext cx="2165447" cy="14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30" idx="1"/>
            <a:endCxn id="80" idx="2"/>
          </p:cNvCxnSpPr>
          <p:nvPr/>
        </p:nvCxnSpPr>
        <p:spPr>
          <a:xfrm rot="10800000">
            <a:off x="1069389" y="4491579"/>
            <a:ext cx="4033186" cy="77151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3237" y="1318475"/>
            <a:ext cx="2438400" cy="1340587"/>
            <a:chOff x="2741467" y="1392424"/>
            <a:chExt cx="2438400" cy="1340587"/>
          </a:xfrm>
        </p:grpSpPr>
        <p:grpSp>
          <p:nvGrpSpPr>
            <p:cNvPr id="49" name="Group 48"/>
            <p:cNvGrpSpPr/>
            <p:nvPr/>
          </p:nvGrpSpPr>
          <p:grpSpPr>
            <a:xfrm>
              <a:off x="2741467" y="2049462"/>
              <a:ext cx="1109034" cy="683549"/>
              <a:chOff x="8961437" y="1439862"/>
              <a:chExt cx="1524000" cy="939310"/>
            </a:xfrm>
          </p:grpSpPr>
          <p:sp>
            <p:nvSpPr>
              <p:cNvPr id="38" name="Rectangle 37"/>
              <p:cNvSpPr/>
              <p:nvPr/>
            </p:nvSpPr>
            <p:spPr bwMode="auto">
              <a:xfrm>
                <a:off x="8961437" y="1439862"/>
                <a:ext cx="1524000" cy="939310"/>
              </a:xfrm>
              <a:prstGeom prst="rect">
                <a:avLst/>
              </a:prstGeom>
              <a:solidFill>
                <a:srgbClr val="002060"/>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39"/>
              <p:cNvCxnSpPr/>
              <p:nvPr/>
            </p:nvCxnSpPr>
            <p:spPr>
              <a:xfrm>
                <a:off x="8961437" y="1439862"/>
                <a:ext cx="762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723437" y="1439862"/>
                <a:ext cx="762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961437" y="1820862"/>
                <a:ext cx="609600" cy="55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875837" y="1820862"/>
                <a:ext cx="609600" cy="545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2893867" y="1392424"/>
              <a:ext cx="0" cy="65703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93867" y="1403131"/>
              <a:ext cx="2286000" cy="646331"/>
            </a:xfrm>
            <a:prstGeom prst="rect">
              <a:avLst/>
            </a:prstGeom>
            <a:noFill/>
            <a:ln>
              <a:noFill/>
            </a:ln>
          </p:spPr>
          <p:txBody>
            <a:bodyPr wrap="square" rtlCol="0">
              <a:spAutoFit/>
            </a:bodyPr>
            <a:lstStyle/>
            <a:p>
              <a:r>
                <a:rPr lang="en-US" dirty="0" err="1" smtClean="0">
                  <a:gradFill>
                    <a:gsLst>
                      <a:gs pos="0">
                        <a:srgbClr val="000000"/>
                      </a:gs>
                      <a:gs pos="100000">
                        <a:srgbClr val="000000"/>
                      </a:gs>
                    </a:gsLst>
                    <a:lin ang="5400000" scaled="0"/>
                  </a:gradFill>
                </a:rPr>
                <a:t>MessageId</a:t>
              </a:r>
              <a:r>
                <a:rPr lang="en-US" dirty="0" smtClean="0">
                  <a:gradFill>
                    <a:gsLst>
                      <a:gs pos="0">
                        <a:srgbClr val="000000"/>
                      </a:gs>
                      <a:gs pos="100000">
                        <a:srgbClr val="000000"/>
                      </a:gs>
                    </a:gsLst>
                    <a:lin ang="5400000" scaled="0"/>
                  </a:gradFill>
                </a:rPr>
                <a:t> = 1234</a:t>
              </a:r>
            </a:p>
            <a:p>
              <a:r>
                <a:rPr lang="en-US" dirty="0" err="1" smtClean="0">
                  <a:gradFill>
                    <a:gsLst>
                      <a:gs pos="0">
                        <a:srgbClr val="000000"/>
                      </a:gs>
                      <a:gs pos="100000">
                        <a:srgbClr val="000000"/>
                      </a:gs>
                    </a:gsLst>
                    <a:lin ang="5400000" scaled="0"/>
                  </a:gradFill>
                </a:rPr>
                <a:t>ReplyTo</a:t>
              </a:r>
              <a:r>
                <a:rPr lang="en-US" dirty="0" smtClean="0">
                  <a:gradFill>
                    <a:gsLst>
                      <a:gs pos="0">
                        <a:srgbClr val="000000"/>
                      </a:gs>
                      <a:gs pos="100000">
                        <a:srgbClr val="000000"/>
                      </a:gs>
                    </a:gsLst>
                    <a:lin ang="5400000" scaled="0"/>
                  </a:gradFill>
                </a:rPr>
                <a:t> = RQ</a:t>
              </a:r>
            </a:p>
          </p:txBody>
        </p:sp>
        <p:pic>
          <p:nvPicPr>
            <p:cNvPr id="75" name="Picture 74"/>
            <p:cNvPicPr>
              <a:picLocks noChangeAspect="1"/>
            </p:cNvPicPr>
            <p:nvPr/>
          </p:nvPicPr>
          <p:blipFill>
            <a:blip r:embed="rId2"/>
            <a:stretch>
              <a:fillRect/>
            </a:stretch>
          </p:blipFill>
          <p:spPr>
            <a:xfrm>
              <a:off x="3725147" y="2234269"/>
              <a:ext cx="343505" cy="335516"/>
            </a:xfrm>
            <a:prstGeom prst="rect">
              <a:avLst/>
            </a:prstGeom>
            <a:ln>
              <a:solidFill>
                <a:schemeClr val="accent1">
                  <a:shade val="95000"/>
                  <a:satMod val="105000"/>
                </a:schemeClr>
              </a:solidFill>
            </a:ln>
          </p:spPr>
        </p:pic>
        <p:cxnSp>
          <p:nvCxnSpPr>
            <p:cNvPr id="53" name="Straight Connector 52"/>
            <p:cNvCxnSpPr/>
            <p:nvPr/>
          </p:nvCxnSpPr>
          <p:spPr>
            <a:xfrm flipH="1">
              <a:off x="2893867" y="1403131"/>
              <a:ext cx="20017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9880942" y="5585675"/>
            <a:ext cx="2433206" cy="1340587"/>
            <a:chOff x="8504237" y="5600080"/>
            <a:chExt cx="2433206" cy="1340587"/>
          </a:xfrm>
        </p:grpSpPr>
        <p:grpSp>
          <p:nvGrpSpPr>
            <p:cNvPr id="83" name="Group 82"/>
            <p:cNvGrpSpPr/>
            <p:nvPr/>
          </p:nvGrpSpPr>
          <p:grpSpPr>
            <a:xfrm>
              <a:off x="8504237" y="5600080"/>
              <a:ext cx="2433206" cy="1340587"/>
              <a:chOff x="660831" y="4073513"/>
              <a:chExt cx="2433206" cy="1340587"/>
            </a:xfrm>
          </p:grpSpPr>
          <p:grpSp>
            <p:nvGrpSpPr>
              <p:cNvPr id="65" name="Group 64"/>
              <p:cNvGrpSpPr/>
              <p:nvPr/>
            </p:nvGrpSpPr>
            <p:grpSpPr>
              <a:xfrm>
                <a:off x="660831" y="4073513"/>
                <a:ext cx="2433206" cy="1340587"/>
                <a:chOff x="655637" y="2364456"/>
                <a:chExt cx="2433206" cy="1340587"/>
              </a:xfrm>
            </p:grpSpPr>
            <p:grpSp>
              <p:nvGrpSpPr>
                <p:cNvPr id="66" name="Group 65"/>
                <p:cNvGrpSpPr/>
                <p:nvPr/>
              </p:nvGrpSpPr>
              <p:grpSpPr>
                <a:xfrm>
                  <a:off x="655637" y="2364456"/>
                  <a:ext cx="1109034" cy="683549"/>
                  <a:chOff x="8961437" y="1439862"/>
                  <a:chExt cx="1524000" cy="939310"/>
                </a:xfrm>
              </p:grpSpPr>
              <p:sp>
                <p:nvSpPr>
                  <p:cNvPr id="69" name="Rectangle 68"/>
                  <p:cNvSpPr/>
                  <p:nvPr/>
                </p:nvSpPr>
                <p:spPr bwMode="auto">
                  <a:xfrm>
                    <a:off x="8961437" y="1439862"/>
                    <a:ext cx="1524000" cy="939310"/>
                  </a:xfrm>
                  <a:prstGeom prst="rect">
                    <a:avLst/>
                  </a:prstGeom>
                  <a:solidFill>
                    <a:srgbClr val="002060"/>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70" name="Straight Connector 69"/>
                  <p:cNvCxnSpPr/>
                  <p:nvPr/>
                </p:nvCxnSpPr>
                <p:spPr>
                  <a:xfrm>
                    <a:off x="8961437" y="1439862"/>
                    <a:ext cx="762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723437" y="1439862"/>
                    <a:ext cx="762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961437" y="1820862"/>
                    <a:ext cx="609600" cy="55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875837" y="1820862"/>
                    <a:ext cx="609600" cy="545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808037" y="3048005"/>
                  <a:ext cx="0" cy="657038"/>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8037" y="3058712"/>
                  <a:ext cx="2280806" cy="646331"/>
                </a:xfrm>
                <a:prstGeom prst="rect">
                  <a:avLst/>
                </a:prstGeom>
                <a:noFill/>
                <a:ln>
                  <a:noFill/>
                </a:ln>
              </p:spPr>
              <p:txBody>
                <a:bodyPr wrap="square" rtlCol="0">
                  <a:spAutoFit/>
                </a:bodyPr>
                <a:lstStyle/>
                <a:p>
                  <a:r>
                    <a:rPr lang="en-US" dirty="0" err="1" smtClean="0">
                      <a:gradFill>
                        <a:gsLst>
                          <a:gs pos="0">
                            <a:srgbClr val="000000"/>
                          </a:gs>
                          <a:gs pos="100000">
                            <a:srgbClr val="000000"/>
                          </a:gs>
                        </a:gsLst>
                        <a:lin ang="5400000" scaled="0"/>
                      </a:gradFill>
                    </a:rPr>
                    <a:t>MessageId</a:t>
                  </a:r>
                  <a:r>
                    <a:rPr lang="en-US" dirty="0" smtClean="0">
                      <a:gradFill>
                        <a:gsLst>
                          <a:gs pos="0">
                            <a:srgbClr val="000000"/>
                          </a:gs>
                          <a:gs pos="100000">
                            <a:srgbClr val="000000"/>
                          </a:gs>
                        </a:gsLst>
                        <a:lin ang="5400000" scaled="0"/>
                      </a:gradFill>
                    </a:rPr>
                    <a:t> = 5678</a:t>
                  </a:r>
                </a:p>
                <a:p>
                  <a:r>
                    <a:rPr lang="en-US" dirty="0" err="1" smtClean="0">
                      <a:gradFill>
                        <a:gsLst>
                          <a:gs pos="0">
                            <a:srgbClr val="000000"/>
                          </a:gs>
                          <a:gs pos="100000">
                            <a:srgbClr val="000000"/>
                          </a:gs>
                        </a:gsLst>
                        <a:lin ang="5400000" scaled="0"/>
                      </a:gradFill>
                    </a:rPr>
                    <a:t>CorrelationId</a:t>
                  </a:r>
                  <a:r>
                    <a:rPr lang="en-US" dirty="0" smtClean="0">
                      <a:gradFill>
                        <a:gsLst>
                          <a:gs pos="0">
                            <a:srgbClr val="000000"/>
                          </a:gs>
                          <a:gs pos="100000">
                            <a:srgbClr val="000000"/>
                          </a:gs>
                        </a:gsLst>
                        <a:lin ang="5400000" scaled="0"/>
                      </a:gradFill>
                    </a:rPr>
                    <a:t> = 1234</a:t>
                  </a:r>
                </a:p>
              </p:txBody>
            </p:sp>
          </p:grpSp>
          <p:pic>
            <p:nvPicPr>
              <p:cNvPr id="77" name="Picture 76"/>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1639317" y="4241774"/>
                <a:ext cx="343504" cy="335516"/>
              </a:xfrm>
              <a:prstGeom prst="rect">
                <a:avLst/>
              </a:prstGeom>
              <a:ln>
                <a:solidFill>
                  <a:schemeClr val="accent1">
                    <a:shade val="95000"/>
                    <a:satMod val="105000"/>
                  </a:schemeClr>
                </a:solidFill>
              </a:ln>
            </p:spPr>
          </p:pic>
        </p:grpSp>
        <p:cxnSp>
          <p:nvCxnSpPr>
            <p:cNvPr id="55" name="Straight Connector 54"/>
            <p:cNvCxnSpPr/>
            <p:nvPr/>
          </p:nvCxnSpPr>
          <p:spPr>
            <a:xfrm flipH="1">
              <a:off x="8656637" y="6940667"/>
              <a:ext cx="20017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96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left)">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2" presetClass="entr" presetSubtype="8"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1.14884E-6 -4.92964E-6 L 0.74521 -4.92964E-6 " pathEditMode="fixed" rAng="0" ptsTypes="AA">
                                      <p:cBhvr>
                                        <p:cTn id="44" dur="2000" fill="hold"/>
                                        <p:tgtEl>
                                          <p:spTgt spid="7"/>
                                        </p:tgtEl>
                                        <p:attrNameLst>
                                          <p:attrName>ppt_x</p:attrName>
                                          <p:attrName>ppt_y</p:attrName>
                                        </p:attrNameLst>
                                      </p:cBhvr>
                                      <p:rCtr x="37261" y="0"/>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wipe(right)">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path" presetSubtype="0" accel="50000" decel="50000" fill="hold" nodeType="clickEffect">
                                  <p:stCondLst>
                                    <p:cond delay="0"/>
                                  </p:stCondLst>
                                  <p:childTnLst>
                                    <p:animMotion origin="layout" path="M -4.48813E-6 -2.09714E-6 L -0.76257 0.00046 " pathEditMode="fixed" rAng="0" ptsTypes="AA">
                                      <p:cBhvr>
                                        <p:cTn id="63" dur="2000" fill="hold"/>
                                        <p:tgtEl>
                                          <p:spTgt spid="8"/>
                                        </p:tgtEl>
                                        <p:attrNameLst>
                                          <p:attrName>ppt_x</p:attrName>
                                          <p:attrName>ppt_y</p:attrName>
                                        </p:attrNameLst>
                                      </p:cBhvr>
                                      <p:rCtr x="-38129" y="23"/>
                                    </p:animMotion>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19" name="Down Arrow 18"/>
          <p:cNvSpPr/>
          <p:nvPr/>
        </p:nvSpPr>
        <p:spPr bwMode="auto">
          <a:xfrm rot="16200000">
            <a:off x="5909098" y="1380145"/>
            <a:ext cx="360361" cy="5573609"/>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4" name="Picture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45" name="Picture 44"/>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45694" y="1028271"/>
            <a:ext cx="522530" cy="626238"/>
          </a:xfrm>
          <a:prstGeom prst="rect">
            <a:avLst/>
          </a:prstGeom>
        </p:spPr>
      </p:pic>
      <p:pic>
        <p:nvPicPr>
          <p:cNvPr id="22" name="Picture 21"/>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335" y="2331509"/>
            <a:ext cx="522530" cy="626238"/>
          </a:xfrm>
          <a:prstGeom prst="rect">
            <a:avLst/>
          </a:prstGeom>
        </p:spPr>
      </p:pic>
      <p:sp>
        <p:nvSpPr>
          <p:cNvPr id="5" name="Title 4"/>
          <p:cNvSpPr>
            <a:spLocks noGrp="1"/>
          </p:cNvSpPr>
          <p:nvPr>
            <p:ph type="title"/>
          </p:nvPr>
        </p:nvSpPr>
        <p:spPr/>
        <p:txBody>
          <a:bodyPr/>
          <a:lstStyle/>
          <a:p>
            <a:r>
              <a:rPr lang="en-US" dirty="0" smtClean="0"/>
              <a:t>Tightly Coupled</a:t>
            </a:r>
            <a:endParaRPr lang="en-US" dirty="0"/>
          </a:p>
        </p:txBody>
      </p:sp>
      <p:sp>
        <p:nvSpPr>
          <p:cNvPr id="10" name="Text Placeholder 9"/>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0459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ppt_y</p:attrName>
                                        </p:attrNameLst>
                                      </p:cBhvr>
                                      <p:tavLst>
                                        <p:tav tm="0">
                                          <p:val>
                                            <p:strVal val="#ppt_y+#ppt_h*1.125000"/>
                                          </p:val>
                                        </p:tav>
                                        <p:tav tm="100000">
                                          <p:val>
                                            <p:strVal val="#ppt_y"/>
                                          </p:val>
                                        </p:tav>
                                      </p:tavLst>
                                    </p:anim>
                                    <p:animEffect transition="in" filter="wipe(up)">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p:tgtEl>
                                          <p:spTgt spid="44"/>
                                        </p:tgtEl>
                                        <p:attrNameLst>
                                          <p:attrName>ppt_x</p:attrName>
                                        </p:attrNameLst>
                                      </p:cBhvr>
                                      <p:tavLst>
                                        <p:tav tm="0">
                                          <p:val>
                                            <p:strVal val="#ppt_x+#ppt_w*1.125000"/>
                                          </p:val>
                                        </p:tav>
                                        <p:tav tm="100000">
                                          <p:val>
                                            <p:strVal val="#ppt_x"/>
                                          </p:val>
                                        </p:tav>
                                      </p:tavLst>
                                    </p:anim>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494837" y="0"/>
            <a:ext cx="2941638" cy="75235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9" name="Rounded Rectangle 198"/>
          <p:cNvSpPr/>
          <p:nvPr/>
        </p:nvSpPr>
        <p:spPr bwMode="auto">
          <a:xfrm>
            <a:off x="4618037" y="2201862"/>
            <a:ext cx="3188830" cy="3046415"/>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Service Bus</a:t>
            </a:r>
            <a:endParaRPr lang="en-US" sz="2000" spc="-102" dirty="0">
              <a:solidFill>
                <a:srgbClr val="C00000"/>
              </a:solidFill>
              <a:ea typeface="Segoe UI" pitchFamily="34" charset="0"/>
              <a:cs typeface="Segoe UI" pitchFamily="34" charset="0"/>
            </a:endParaRPr>
          </a:p>
        </p:txBody>
      </p:sp>
      <p:grpSp>
        <p:nvGrpSpPr>
          <p:cNvPr id="20" name="Group 19"/>
          <p:cNvGrpSpPr/>
          <p:nvPr/>
        </p:nvGrpSpPr>
        <p:grpSpPr>
          <a:xfrm>
            <a:off x="6629857" y="3304308"/>
            <a:ext cx="624560" cy="269154"/>
            <a:chOff x="6675437" y="3438885"/>
            <a:chExt cx="624560" cy="269154"/>
          </a:xfrm>
        </p:grpSpPr>
        <p:cxnSp>
          <p:nvCxnSpPr>
            <p:cNvPr id="17" name="Straight Connector 16"/>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6629857" y="3609270"/>
            <a:ext cx="624560" cy="269154"/>
            <a:chOff x="6675437" y="3438885"/>
            <a:chExt cx="624560" cy="269154"/>
          </a:xfrm>
        </p:grpSpPr>
        <p:cxnSp>
          <p:nvCxnSpPr>
            <p:cNvPr id="23" name="Straight Connector 22"/>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6629857" y="3913908"/>
            <a:ext cx="624560" cy="269154"/>
            <a:chOff x="6675437" y="3438885"/>
            <a:chExt cx="624560" cy="269154"/>
          </a:xfrm>
        </p:grpSpPr>
        <p:cxnSp>
          <p:nvCxnSpPr>
            <p:cNvPr id="26" name="Straight Connector 25"/>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29" name="Rounded Rectangle 28"/>
          <p:cNvSpPr/>
          <p:nvPr/>
        </p:nvSpPr>
        <p:spPr bwMode="auto">
          <a:xfrm>
            <a:off x="6751637" y="2732276"/>
            <a:ext cx="723900" cy="2023142"/>
          </a:xfrm>
          <a:prstGeom prst="roundRect">
            <a:avLst/>
          </a:prstGeom>
          <a:solidFill>
            <a:srgbClr val="E34A28">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9" name="Elbow Connector 94"/>
          <p:cNvCxnSpPr>
            <a:stCxn id="18" idx="6"/>
            <a:endCxn id="56" idx="1"/>
          </p:cNvCxnSpPr>
          <p:nvPr/>
        </p:nvCxnSpPr>
        <p:spPr>
          <a:xfrm flipV="1">
            <a:off x="7254417" y="2506662"/>
            <a:ext cx="3383420" cy="9322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94"/>
          <p:cNvCxnSpPr>
            <a:stCxn id="24" idx="6"/>
            <a:endCxn id="79" idx="1"/>
          </p:cNvCxnSpPr>
          <p:nvPr/>
        </p:nvCxnSpPr>
        <p:spPr>
          <a:xfrm flipV="1">
            <a:off x="7254417" y="3741367"/>
            <a:ext cx="1637929" cy="2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94"/>
          <p:cNvCxnSpPr>
            <a:stCxn id="89" idx="5"/>
            <a:endCxn id="57" idx="1"/>
          </p:cNvCxnSpPr>
          <p:nvPr/>
        </p:nvCxnSpPr>
        <p:spPr>
          <a:xfrm>
            <a:off x="7218987" y="4448445"/>
            <a:ext cx="1699268" cy="1697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94"/>
          <p:cNvCxnSpPr>
            <a:stCxn id="27" idx="6"/>
            <a:endCxn id="54" idx="1"/>
          </p:cNvCxnSpPr>
          <p:nvPr/>
        </p:nvCxnSpPr>
        <p:spPr>
          <a:xfrm>
            <a:off x="7254417" y="4048485"/>
            <a:ext cx="3383420" cy="1080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595110" y="2990532"/>
            <a:ext cx="659167" cy="269154"/>
            <a:chOff x="6640830" y="3438885"/>
            <a:chExt cx="659167" cy="269154"/>
          </a:xfrm>
        </p:grpSpPr>
        <p:cxnSp>
          <p:nvCxnSpPr>
            <p:cNvPr id="85" name="Straight Connector 84"/>
            <p:cNvCxnSpPr/>
            <p:nvPr/>
          </p:nvCxnSpPr>
          <p:spPr>
            <a:xfrm>
              <a:off x="6640830" y="3573462"/>
              <a:ext cx="5336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6" name="Oval 85"/>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7" name="Group 86"/>
          <p:cNvGrpSpPr/>
          <p:nvPr/>
        </p:nvGrpSpPr>
        <p:grpSpPr>
          <a:xfrm>
            <a:off x="6599237" y="4218708"/>
            <a:ext cx="659167" cy="269154"/>
            <a:chOff x="6640830" y="3438885"/>
            <a:chExt cx="659167" cy="269154"/>
          </a:xfrm>
        </p:grpSpPr>
        <p:cxnSp>
          <p:nvCxnSpPr>
            <p:cNvPr id="88" name="Straight Connector 87"/>
            <p:cNvCxnSpPr/>
            <p:nvPr/>
          </p:nvCxnSpPr>
          <p:spPr>
            <a:xfrm>
              <a:off x="6640830" y="3573462"/>
              <a:ext cx="5336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Oval 88"/>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 name="Rounded Rectangle 3"/>
          <p:cNvSpPr/>
          <p:nvPr/>
        </p:nvSpPr>
        <p:spPr bwMode="auto">
          <a:xfrm>
            <a:off x="5109247" y="2973904"/>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Transform Requests Topic</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7" name="Elbow Connector 94"/>
          <p:cNvCxnSpPr>
            <a:stCxn id="86" idx="7"/>
            <a:endCxn id="92" idx="1"/>
          </p:cNvCxnSpPr>
          <p:nvPr/>
        </p:nvCxnSpPr>
        <p:spPr>
          <a:xfrm flipV="1">
            <a:off x="7214860" y="1211262"/>
            <a:ext cx="1670377" cy="1818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735541" y="520295"/>
            <a:ext cx="1396783" cy="1396783"/>
            <a:chOff x="307389" y="2967578"/>
            <a:chExt cx="1524000" cy="1524000"/>
          </a:xfrm>
        </p:grpSpPr>
        <p:sp>
          <p:nvSpPr>
            <p:cNvPr id="154" name="Rounded Rectangle 153"/>
            <p:cNvSpPr/>
            <p:nvPr/>
          </p:nvSpPr>
          <p:spPr bwMode="auto">
            <a:xfrm>
              <a:off x="307389" y="2967578"/>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5" name="Group 154"/>
            <p:cNvGrpSpPr/>
            <p:nvPr/>
          </p:nvGrpSpPr>
          <p:grpSpPr>
            <a:xfrm>
              <a:off x="459789" y="3119978"/>
              <a:ext cx="1219200" cy="1219200"/>
              <a:chOff x="2674937" y="3119978"/>
              <a:chExt cx="1219200" cy="1219200"/>
            </a:xfrm>
          </p:grpSpPr>
          <p:sp>
            <p:nvSpPr>
              <p:cNvPr id="156" name="Rounded Rectangle 155"/>
              <p:cNvSpPr/>
              <p:nvPr/>
            </p:nvSpPr>
            <p:spPr bwMode="auto">
              <a:xfrm>
                <a:off x="2674937" y="3119978"/>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7" name="Picture 1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143" y="3259849"/>
                <a:ext cx="966788" cy="939458"/>
              </a:xfrm>
              <a:prstGeom prst="rect">
                <a:avLst/>
              </a:prstGeom>
            </p:spPr>
          </p:pic>
        </p:grpSp>
      </p:grpSp>
      <p:sp>
        <p:nvSpPr>
          <p:cNvPr id="158" name="Rounded Rectangle 157"/>
          <p:cNvSpPr/>
          <p:nvPr/>
        </p:nvSpPr>
        <p:spPr bwMode="auto">
          <a:xfrm>
            <a:off x="173845" y="3725862"/>
            <a:ext cx="2234392" cy="3160018"/>
          </a:xfrm>
          <a:prstGeom prst="roundRect">
            <a:avLst/>
          </a:prstGeom>
          <a:no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t" anchorCtr="1"/>
          <a:lstStyle/>
          <a:p>
            <a:pPr algn="ctr" defTabSz="932406"/>
            <a:r>
              <a:rPr lang="en-US" sz="2000" kern="0" spc="-102" dirty="0">
                <a:solidFill>
                  <a:srgbClr val="C00000"/>
                </a:solidFill>
                <a:ea typeface="Segoe UI" pitchFamily="34" charset="0"/>
                <a:cs typeface="Segoe UI" pitchFamily="34" charset="0"/>
              </a:rPr>
              <a:t>Windows (on-</a:t>
            </a:r>
            <a:r>
              <a:rPr lang="en-US" sz="2000" kern="0" spc="-102" dirty="0" err="1">
                <a:solidFill>
                  <a:srgbClr val="C00000"/>
                </a:solidFill>
                <a:ea typeface="Segoe UI" pitchFamily="34" charset="0"/>
                <a:cs typeface="Segoe UI" pitchFamily="34" charset="0"/>
              </a:rPr>
              <a:t>prem</a:t>
            </a:r>
            <a:r>
              <a:rPr lang="en-US" sz="2000" kern="0" spc="-102" dirty="0">
                <a:solidFill>
                  <a:srgbClr val="C00000"/>
                </a:solidFill>
                <a:ea typeface="Segoe UI" pitchFamily="34" charset="0"/>
                <a:cs typeface="Segoe UI" pitchFamily="34" charset="0"/>
              </a:rPr>
              <a:t>)</a:t>
            </a:r>
          </a:p>
        </p:txBody>
      </p:sp>
      <p:grpSp>
        <p:nvGrpSpPr>
          <p:cNvPr id="159" name="Group 158"/>
          <p:cNvGrpSpPr/>
          <p:nvPr/>
        </p:nvGrpSpPr>
        <p:grpSpPr>
          <a:xfrm>
            <a:off x="735541" y="2024279"/>
            <a:ext cx="1396783" cy="1396783"/>
            <a:chOff x="2410826" y="525462"/>
            <a:chExt cx="1524000" cy="1524000"/>
          </a:xfrm>
        </p:grpSpPr>
        <p:sp>
          <p:nvSpPr>
            <p:cNvPr id="160" name="Rounded Rectangle 159"/>
            <p:cNvSpPr/>
            <p:nvPr/>
          </p:nvSpPr>
          <p:spPr bwMode="auto">
            <a:xfrm>
              <a:off x="2410826" y="525462"/>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2563226" y="677862"/>
              <a:ext cx="1219200" cy="1219200"/>
              <a:chOff x="5989637" y="5024701"/>
              <a:chExt cx="1219200" cy="1219200"/>
            </a:xfrm>
          </p:grpSpPr>
          <p:sp>
            <p:nvSpPr>
              <p:cNvPr id="162" name="Rounded Rectangle 161"/>
              <p:cNvSpPr/>
              <p:nvPr/>
            </p:nvSpPr>
            <p:spPr bwMode="auto">
              <a:xfrm>
                <a:off x="5989637" y="5024701"/>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63" name="Picture 1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068" y="5258629"/>
                <a:ext cx="1072337" cy="753233"/>
              </a:xfrm>
              <a:prstGeom prst="rect">
                <a:avLst/>
              </a:prstGeom>
            </p:spPr>
          </p:pic>
        </p:grpSp>
      </p:grpSp>
      <p:grpSp>
        <p:nvGrpSpPr>
          <p:cNvPr id="164" name="Group 163"/>
          <p:cNvGrpSpPr/>
          <p:nvPr/>
        </p:nvGrpSpPr>
        <p:grpSpPr>
          <a:xfrm>
            <a:off x="773641" y="5380031"/>
            <a:ext cx="1360546" cy="1360546"/>
            <a:chOff x="4180849" y="4431084"/>
            <a:chExt cx="1524000" cy="1524000"/>
          </a:xfrm>
        </p:grpSpPr>
        <p:sp>
          <p:nvSpPr>
            <p:cNvPr id="165" name="Rounded Rectangle 164"/>
            <p:cNvSpPr/>
            <p:nvPr/>
          </p:nvSpPr>
          <p:spPr bwMode="auto">
            <a:xfrm>
              <a:off x="4180849" y="4431084"/>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6" name="Group 165"/>
            <p:cNvGrpSpPr/>
            <p:nvPr/>
          </p:nvGrpSpPr>
          <p:grpSpPr>
            <a:xfrm>
              <a:off x="4333249" y="4583484"/>
              <a:ext cx="1219200" cy="1219200"/>
              <a:chOff x="2746735" y="1336110"/>
              <a:chExt cx="1219200" cy="1219200"/>
            </a:xfrm>
          </p:grpSpPr>
          <p:sp>
            <p:nvSpPr>
              <p:cNvPr id="167" name="Rounded Rectangle 166"/>
              <p:cNvSpPr/>
              <p:nvPr/>
            </p:nvSpPr>
            <p:spPr bwMode="auto">
              <a:xfrm>
                <a:off x="2746735" y="1336110"/>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68" name="Picture 2" descr="http://www.my-programming.com/wp-content/uploads/2011/09/java_lo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254" y="1384698"/>
                <a:ext cx="1033709" cy="10337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9" name="Group 168"/>
          <p:cNvGrpSpPr/>
          <p:nvPr/>
        </p:nvGrpSpPr>
        <p:grpSpPr>
          <a:xfrm>
            <a:off x="735541" y="3848933"/>
            <a:ext cx="1436746" cy="1436746"/>
            <a:chOff x="6366785" y="3272708"/>
            <a:chExt cx="1524000" cy="1524000"/>
          </a:xfrm>
        </p:grpSpPr>
        <p:sp>
          <p:nvSpPr>
            <p:cNvPr id="170" name="Rounded Rectangle 169"/>
            <p:cNvSpPr/>
            <p:nvPr/>
          </p:nvSpPr>
          <p:spPr bwMode="auto">
            <a:xfrm>
              <a:off x="6366785" y="3272708"/>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1" name="Group 170"/>
            <p:cNvGrpSpPr/>
            <p:nvPr/>
          </p:nvGrpSpPr>
          <p:grpSpPr>
            <a:xfrm>
              <a:off x="6525805" y="3425108"/>
              <a:ext cx="1219200" cy="1219200"/>
              <a:chOff x="2674937" y="4988353"/>
              <a:chExt cx="1219200" cy="1219200"/>
            </a:xfrm>
          </p:grpSpPr>
          <p:sp>
            <p:nvSpPr>
              <p:cNvPr id="172" name="Rounded Rectangle 171"/>
              <p:cNvSpPr/>
              <p:nvPr/>
            </p:nvSpPr>
            <p:spPr bwMode="auto">
              <a:xfrm>
                <a:off x="2674937" y="4988353"/>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3" name="Picture 1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717" y="5145760"/>
                <a:ext cx="1178719" cy="878946"/>
              </a:xfrm>
              <a:prstGeom prst="rect">
                <a:avLst/>
              </a:prstGeom>
            </p:spPr>
          </p:pic>
        </p:grpSp>
      </p:grpSp>
      <p:sp>
        <p:nvSpPr>
          <p:cNvPr id="174" name="Rounded Rectangle 173"/>
          <p:cNvSpPr/>
          <p:nvPr/>
        </p:nvSpPr>
        <p:spPr bwMode="auto">
          <a:xfrm>
            <a:off x="173845" y="413444"/>
            <a:ext cx="2234392" cy="3160018"/>
          </a:xfrm>
          <a:prstGeom prst="roundRect">
            <a:avLst/>
          </a:prstGeom>
          <a:no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t" anchorCtr="1"/>
          <a:lstStyle/>
          <a:p>
            <a:pPr algn="ctr" defTabSz="932406"/>
            <a:r>
              <a:rPr lang="en-US" sz="2000" kern="0" spc="-102" dirty="0" smtClean="0">
                <a:solidFill>
                  <a:srgbClr val="C00000"/>
                </a:solidFill>
                <a:ea typeface="Segoe UI" pitchFamily="34" charset="0"/>
                <a:cs typeface="Segoe UI" pitchFamily="34" charset="0"/>
              </a:rPr>
              <a:t>Linux (Azure)</a:t>
            </a:r>
          </a:p>
        </p:txBody>
      </p:sp>
      <p:grpSp>
        <p:nvGrpSpPr>
          <p:cNvPr id="3" name="Group 2"/>
          <p:cNvGrpSpPr/>
          <p:nvPr/>
        </p:nvGrpSpPr>
        <p:grpSpPr>
          <a:xfrm>
            <a:off x="10637837" y="4367474"/>
            <a:ext cx="1524000" cy="1524000"/>
            <a:chOff x="10637837" y="4367474"/>
            <a:chExt cx="1524000" cy="1524000"/>
          </a:xfrm>
        </p:grpSpPr>
        <p:sp>
          <p:nvSpPr>
            <p:cNvPr id="54" name="Rounded Rectangle 53"/>
            <p:cNvSpPr/>
            <p:nvPr/>
          </p:nvSpPr>
          <p:spPr bwMode="auto">
            <a:xfrm>
              <a:off x="10637837" y="4367474"/>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err="1" smtClean="0">
                  <a:solidFill>
                    <a:srgbClr val="C00000"/>
                  </a:solidFill>
                  <a:ea typeface="Segoe UI" pitchFamily="34" charset="0"/>
                  <a:cs typeface="Segoe UI" pitchFamily="34" charset="0"/>
                </a:rPr>
                <a:t>Archiver</a:t>
              </a:r>
              <a:endParaRPr lang="en-US" sz="2000" spc="-102" dirty="0" smtClean="0">
                <a:solidFill>
                  <a:srgbClr val="C00000"/>
                </a:solidFill>
                <a:ea typeface="Segoe UI" pitchFamily="34" charset="0"/>
                <a:cs typeface="Segoe UI" pitchFamily="34" charset="0"/>
              </a:endParaRPr>
            </a:p>
          </p:txBody>
        </p:sp>
        <p:pic>
          <p:nvPicPr>
            <p:cNvPr id="181" name="Picture 4" descr="http://img.viralpatel.net/2011/02/spring-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l="10901" t="4804" r="11580" b="10427"/>
            <a:stretch/>
          </p:blipFill>
          <p:spPr bwMode="auto">
            <a:xfrm>
              <a:off x="10817571" y="5021262"/>
              <a:ext cx="1145769" cy="733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0637837" y="1744662"/>
            <a:ext cx="1524000" cy="1524000"/>
            <a:chOff x="10637837" y="1904588"/>
            <a:chExt cx="1524000" cy="1524000"/>
          </a:xfrm>
        </p:grpSpPr>
        <p:sp>
          <p:nvSpPr>
            <p:cNvPr id="56" name="Rounded Rectangle 55"/>
            <p:cNvSpPr/>
            <p:nvPr/>
          </p:nvSpPr>
          <p:spPr bwMode="auto">
            <a:xfrm>
              <a:off x="10637837" y="1904588"/>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Monitor</a:t>
              </a:r>
              <a:endParaRPr lang="en-US" sz="2000" spc="-102" dirty="0">
                <a:solidFill>
                  <a:srgbClr val="C00000"/>
                </a:solidFill>
                <a:ea typeface="Segoe UI" pitchFamily="34" charset="0"/>
                <a:cs typeface="Segoe UI" pitchFamily="34" charset="0"/>
              </a:endParaRPr>
            </a:p>
          </p:txBody>
        </p:sp>
        <p:pic>
          <p:nvPicPr>
            <p:cNvPr id="182" name="Picture 2" descr="http://www.my-programming.com/wp-content/uploads/2011/09/java_lo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9035" y="2439433"/>
              <a:ext cx="922840" cy="922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8918255" y="5384353"/>
            <a:ext cx="1524000" cy="1524000"/>
            <a:chOff x="8918255" y="5384353"/>
            <a:chExt cx="1524000" cy="1524000"/>
          </a:xfrm>
        </p:grpSpPr>
        <p:sp>
          <p:nvSpPr>
            <p:cNvPr id="57" name="Rounded Rectangle 56"/>
            <p:cNvSpPr/>
            <p:nvPr/>
          </p:nvSpPr>
          <p:spPr bwMode="auto">
            <a:xfrm>
              <a:off x="8918255" y="5384353"/>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Twitter</a:t>
              </a:r>
              <a:endParaRPr lang="en-US" sz="2000" spc="-102" dirty="0">
                <a:solidFill>
                  <a:srgbClr val="C00000"/>
                </a:solidFill>
                <a:ea typeface="Segoe UI" pitchFamily="34" charset="0"/>
                <a:cs typeface="Segoe UI" pitchFamily="34" charset="0"/>
              </a:endParaRPr>
            </a:p>
          </p:txBody>
        </p:sp>
        <p:pic>
          <p:nvPicPr>
            <p:cNvPr id="184" name="Picture 1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3662" y="5911953"/>
              <a:ext cx="1111234" cy="828624"/>
            </a:xfrm>
            <a:prstGeom prst="rect">
              <a:avLst/>
            </a:prstGeom>
          </p:spPr>
        </p:pic>
      </p:grpSp>
      <p:cxnSp>
        <p:nvCxnSpPr>
          <p:cNvPr id="185" name="Elbow Connector 94"/>
          <p:cNvCxnSpPr>
            <a:stCxn id="154" idx="3"/>
          </p:cNvCxnSpPr>
          <p:nvPr/>
        </p:nvCxnSpPr>
        <p:spPr>
          <a:xfrm>
            <a:off x="2132324" y="1218687"/>
            <a:ext cx="2976923" cy="2067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94"/>
          <p:cNvCxnSpPr>
            <a:stCxn id="160" idx="3"/>
          </p:cNvCxnSpPr>
          <p:nvPr/>
        </p:nvCxnSpPr>
        <p:spPr>
          <a:xfrm>
            <a:off x="2132324" y="2722671"/>
            <a:ext cx="2973533" cy="79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1" name="Elbow Connector 94"/>
          <p:cNvCxnSpPr>
            <a:stCxn id="170" idx="3"/>
          </p:cNvCxnSpPr>
          <p:nvPr/>
        </p:nvCxnSpPr>
        <p:spPr>
          <a:xfrm flipV="1">
            <a:off x="2172287" y="3878424"/>
            <a:ext cx="2936960" cy="68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5" name="Elbow Connector 94"/>
          <p:cNvCxnSpPr>
            <a:stCxn id="165" idx="3"/>
          </p:cNvCxnSpPr>
          <p:nvPr/>
        </p:nvCxnSpPr>
        <p:spPr>
          <a:xfrm flipV="1">
            <a:off x="2134187" y="4165401"/>
            <a:ext cx="2971670" cy="1894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885237" y="449262"/>
            <a:ext cx="2667000" cy="1524000"/>
            <a:chOff x="8885237" y="449262"/>
            <a:chExt cx="2667000" cy="1524000"/>
          </a:xfrm>
        </p:grpSpPr>
        <p:grpSp>
          <p:nvGrpSpPr>
            <p:cNvPr id="7" name="Group 6"/>
            <p:cNvGrpSpPr/>
            <p:nvPr/>
          </p:nvGrpSpPr>
          <p:grpSpPr>
            <a:xfrm>
              <a:off x="8885237" y="449262"/>
              <a:ext cx="2667000" cy="1524000"/>
              <a:chOff x="8885237" y="449262"/>
              <a:chExt cx="2667000" cy="1524000"/>
            </a:xfrm>
          </p:grpSpPr>
          <p:sp>
            <p:nvSpPr>
              <p:cNvPr id="92" name="Rounded Rectangle 91"/>
              <p:cNvSpPr/>
              <p:nvPr/>
            </p:nvSpPr>
            <p:spPr bwMode="auto">
              <a:xfrm>
                <a:off x="8885237" y="449262"/>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err="1" smtClean="0">
                    <a:solidFill>
                      <a:srgbClr val="C00000"/>
                    </a:solidFill>
                    <a:ea typeface="Segoe UI" pitchFamily="34" charset="0"/>
                    <a:cs typeface="Segoe UI" pitchFamily="34" charset="0"/>
                  </a:rPr>
                  <a:t>SwiftMQ</a:t>
                </a:r>
                <a:endParaRPr lang="en-US" sz="2000" spc="-102" dirty="0" smtClean="0">
                  <a:solidFill>
                    <a:srgbClr val="C00000"/>
                  </a:solidFill>
                  <a:ea typeface="Segoe UI" pitchFamily="34" charset="0"/>
                  <a:cs typeface="Segoe UI" pitchFamily="34" charset="0"/>
                </a:endParaRPr>
              </a:p>
              <a:p>
                <a:pPr algn="ctr" defTabSz="932406"/>
                <a:r>
                  <a:rPr lang="en-US" sz="2000" spc="-102" dirty="0" smtClean="0">
                    <a:solidFill>
                      <a:srgbClr val="C00000"/>
                    </a:solidFill>
                    <a:ea typeface="Segoe UI" pitchFamily="34" charset="0"/>
                    <a:cs typeface="Segoe UI" pitchFamily="34" charset="0"/>
                  </a:rPr>
                  <a:t>Broker</a:t>
                </a:r>
                <a:endParaRPr lang="en-US" sz="2000" spc="-102" dirty="0">
                  <a:solidFill>
                    <a:srgbClr val="C00000"/>
                  </a:solidFill>
                  <a:ea typeface="Segoe UI" pitchFamily="34" charset="0"/>
                  <a:cs typeface="Segoe UI" pitchFamily="34" charset="0"/>
                </a:endParaRPr>
              </a:p>
            </p:txBody>
          </p:sp>
          <p:pic>
            <p:nvPicPr>
              <p:cNvPr id="9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3174" r="16554" b="15973"/>
              <a:stretch/>
            </p:blipFill>
            <p:spPr bwMode="auto">
              <a:xfrm>
                <a:off x="9208001" y="1180906"/>
                <a:ext cx="896436" cy="71615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Straight Arrow Connector 99"/>
              <p:cNvCxnSpPr/>
              <p:nvPr/>
            </p:nvCxnSpPr>
            <p:spPr>
              <a:xfrm flipV="1">
                <a:off x="10416346" y="752353"/>
                <a:ext cx="1135891" cy="2"/>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0416346" y="965702"/>
                <a:ext cx="1135891"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3"/>
              </p:cNvCxnSpPr>
              <p:nvPr/>
            </p:nvCxnSpPr>
            <p:spPr>
              <a:xfrm>
                <a:off x="10409237" y="1211262"/>
                <a:ext cx="1143000"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69" name="821284f6-58b8-4266-bc1b-d966e8c6264d" descr="D1C5D395-7ECB-40D3-A33F-F4A455498E6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5082" y="1180906"/>
              <a:ext cx="1091755" cy="72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8892346" y="2979367"/>
            <a:ext cx="1524000" cy="1524000"/>
            <a:chOff x="8892346" y="3083147"/>
            <a:chExt cx="1524000" cy="1524000"/>
          </a:xfrm>
        </p:grpSpPr>
        <p:sp>
          <p:nvSpPr>
            <p:cNvPr id="79" name="Rounded Rectangle 78"/>
            <p:cNvSpPr/>
            <p:nvPr/>
          </p:nvSpPr>
          <p:spPr bwMode="auto">
            <a:xfrm>
              <a:off x="8892346" y="3083147"/>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Transformer</a:t>
              </a:r>
              <a:endParaRPr lang="en-US" sz="2000" spc="-102" dirty="0">
                <a:solidFill>
                  <a:srgbClr val="C00000"/>
                </a:solidFill>
                <a:ea typeface="Segoe UI" pitchFamily="34" charset="0"/>
                <a:cs typeface="Segoe UI" pitchFamily="34" charset="0"/>
              </a:endParaRPr>
            </a:p>
          </p:txBody>
        </p:sp>
        <p:pic>
          <p:nvPicPr>
            <p:cNvPr id="72" name="Picture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5772" y="3573462"/>
              <a:ext cx="868665" cy="844110"/>
            </a:xfrm>
            <a:prstGeom prst="rect">
              <a:avLst/>
            </a:prstGeom>
          </p:spPr>
        </p:pic>
      </p:grpSp>
    </p:spTree>
    <p:extLst>
      <p:ext uri="{BB962C8B-B14F-4D97-AF65-F5344CB8AC3E}">
        <p14:creationId xmlns:p14="http://schemas.microsoft.com/office/powerpoint/2010/main" val="6388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wipe(left)">
                                      <p:cBhvr>
                                        <p:cTn id="12" dur="500"/>
                                        <p:tgtEl>
                                          <p:spTgt spid="153"/>
                                        </p:tgtEl>
                                      </p:cBhvr>
                                    </p:animEffect>
                                  </p:childTnLst>
                                </p:cTn>
                              </p:par>
                              <p:par>
                                <p:cTn id="13" presetID="22" presetClass="entr" presetSubtype="8"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wipe(left)">
                                      <p:cBhvr>
                                        <p:cTn id="15" dur="500"/>
                                        <p:tgtEl>
                                          <p:spTgt spid="18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wipe(left)">
                                      <p:cBhvr>
                                        <p:cTn id="20" dur="500"/>
                                        <p:tgtEl>
                                          <p:spTgt spid="159"/>
                                        </p:tgtEl>
                                      </p:cBhvr>
                                    </p:animEffect>
                                  </p:childTnLst>
                                </p:cTn>
                              </p:par>
                              <p:par>
                                <p:cTn id="21" presetID="22" presetClass="entr" presetSubtype="8" fill="hold"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wipe(left)">
                                      <p:cBhvr>
                                        <p:cTn id="23" dur="500"/>
                                        <p:tgtEl>
                                          <p:spTgt spid="1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wipe(left)">
                                      <p:cBhvr>
                                        <p:cTn id="28" dur="500"/>
                                        <p:tgtEl>
                                          <p:spTgt spid="15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wipe(left)">
                                      <p:cBhvr>
                                        <p:cTn id="33" dur="500"/>
                                        <p:tgtEl>
                                          <p:spTgt spid="169"/>
                                        </p:tgtEl>
                                      </p:cBhvr>
                                    </p:animEffect>
                                  </p:childTnLst>
                                </p:cTn>
                              </p:par>
                              <p:par>
                                <p:cTn id="34" presetID="22" presetClass="entr" presetSubtype="8" fill="hold" nodeType="with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wipe(left)">
                                      <p:cBhvr>
                                        <p:cTn id="41" dur="500"/>
                                        <p:tgtEl>
                                          <p:spTgt spid="164"/>
                                        </p:tgtEl>
                                      </p:cBhvr>
                                    </p:animEffect>
                                  </p:childTnLst>
                                </p:cTn>
                              </p:par>
                              <p:par>
                                <p:cTn id="42" presetID="22" presetClass="entr" presetSubtype="8" fill="hold"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left)">
                                      <p:cBhvr>
                                        <p:cTn id="44" dur="500"/>
                                        <p:tgtEl>
                                          <p:spTgt spid="19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par>
                                <p:cTn id="50" presetID="22" presetClass="entr" presetSubtype="8"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2" presetClass="entr" presetSubtype="8"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par>
                                <p:cTn id="66" presetID="22" presetClass="entr" presetSubtype="8"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left)">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par>
                                <p:cTn id="82" presetID="22" presetClass="entr" presetSubtype="8" fill="hold"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wipe(left)">
                                      <p:cBhvr>
                                        <p:cTn id="8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type="body" sz="quarter" idx="10"/>
          </p:nvPr>
        </p:nvSpPr>
        <p:spPr/>
        <p:txBody>
          <a:bodyPr/>
          <a:lstStyle/>
          <a:p>
            <a:r>
              <a:rPr lang="en-US" dirty="0" smtClean="0"/>
              <a:t>AMQP 1.0 is the OASIS Standard for messaging</a:t>
            </a:r>
          </a:p>
          <a:p>
            <a:r>
              <a:rPr lang="en-US" sz="2800" dirty="0" smtClean="0">
                <a:latin typeface="+mn-lt"/>
              </a:rPr>
              <a:t>Open, standard, efficient, flexible, reliable</a:t>
            </a:r>
          </a:p>
          <a:p>
            <a:r>
              <a:rPr lang="en-US" dirty="0" smtClean="0"/>
              <a:t>Enables cross-platform messaging applications</a:t>
            </a:r>
          </a:p>
          <a:p>
            <a:r>
              <a:rPr lang="en-US" sz="2800" dirty="0" smtClean="0">
                <a:latin typeface="+mn-lt"/>
              </a:rPr>
              <a:t>Mix languages, operating systems and vendors</a:t>
            </a:r>
          </a:p>
          <a:p>
            <a:r>
              <a:rPr lang="en-US" sz="2800" dirty="0" smtClean="0">
                <a:latin typeface="+mn-lt"/>
              </a:rPr>
              <a:t>Business messages exchanged at full-fidelity</a:t>
            </a:r>
            <a:endParaRPr lang="en-US" sz="2800" dirty="0">
              <a:latin typeface="+mn-lt"/>
            </a:endParaRPr>
          </a:p>
          <a:p>
            <a:r>
              <a:rPr lang="en-US" dirty="0" smtClean="0"/>
              <a:t>Brokers and clients available now:</a:t>
            </a:r>
          </a:p>
          <a:p>
            <a:pPr lvl="0"/>
            <a:r>
              <a:rPr lang="en-US" sz="2800" dirty="0" smtClean="0">
                <a:latin typeface="Segoe UI"/>
              </a:rPr>
              <a:t>Apache </a:t>
            </a:r>
            <a:r>
              <a:rPr lang="en-US" sz="2800" dirty="0" err="1" smtClean="0">
                <a:latin typeface="Segoe UI"/>
              </a:rPr>
              <a:t>Qpid</a:t>
            </a:r>
            <a:r>
              <a:rPr lang="en-US" sz="2800" dirty="0" smtClean="0">
                <a:latin typeface="Segoe UI"/>
              </a:rPr>
              <a:t> Proton, </a:t>
            </a:r>
            <a:r>
              <a:rPr lang="en-US" sz="2800" dirty="0" err="1" smtClean="0">
                <a:latin typeface="Segoe UI"/>
              </a:rPr>
              <a:t>SwiftMQ</a:t>
            </a:r>
            <a:r>
              <a:rPr lang="en-US" sz="2800" dirty="0" smtClean="0">
                <a:latin typeface="Segoe UI"/>
              </a:rPr>
              <a:t>, Azure Service Bus</a:t>
            </a:r>
          </a:p>
          <a:p>
            <a:pPr lvl="0"/>
            <a:r>
              <a:rPr lang="en-US" sz="2800" dirty="0" smtClean="0">
                <a:latin typeface="Segoe UI"/>
              </a:rPr>
              <a:t>Many more coming soon, </a:t>
            </a:r>
            <a:r>
              <a:rPr lang="en-US" sz="2800" dirty="0" err="1" smtClean="0">
                <a:latin typeface="Segoe UI"/>
              </a:rPr>
              <a:t>inc.</a:t>
            </a:r>
            <a:r>
              <a:rPr lang="en-US" sz="2800" dirty="0" smtClean="0">
                <a:latin typeface="Segoe UI"/>
              </a:rPr>
              <a:t> </a:t>
            </a:r>
            <a:r>
              <a:rPr lang="en-US" sz="2800" dirty="0" err="1" smtClean="0">
                <a:latin typeface="Segoe UI"/>
              </a:rPr>
              <a:t>ActiveMQ</a:t>
            </a:r>
            <a:endParaRPr lang="en-US" sz="2800" dirty="0">
              <a:latin typeface="Segoe UI"/>
            </a:endParaRPr>
          </a:p>
          <a:p>
            <a:endParaRPr lang="en-US" dirty="0"/>
          </a:p>
        </p:txBody>
      </p:sp>
    </p:spTree>
    <p:extLst>
      <p:ext uri="{BB962C8B-B14F-4D97-AF65-F5344CB8AC3E}">
        <p14:creationId xmlns:p14="http://schemas.microsoft.com/office/powerpoint/2010/main" val="2706559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Text Placeholder 2"/>
          <p:cNvSpPr>
            <a:spLocks noGrp="1"/>
          </p:cNvSpPr>
          <p:nvPr>
            <p:ph type="body" sz="quarter" idx="10"/>
          </p:nvPr>
        </p:nvSpPr>
        <p:spPr/>
        <p:txBody>
          <a:bodyPr/>
          <a:lstStyle/>
          <a:p>
            <a:r>
              <a:rPr lang="en-US" sz="2400" dirty="0" smtClean="0"/>
              <a:t>AMQP Member Section at OASIS</a:t>
            </a:r>
          </a:p>
          <a:p>
            <a:r>
              <a:rPr lang="en-US" sz="1600" dirty="0">
                <a:latin typeface="Segoe UI"/>
              </a:rPr>
              <a:t>http://www.amqp.org</a:t>
            </a:r>
          </a:p>
          <a:p>
            <a:r>
              <a:rPr lang="en-US" sz="2400" dirty="0" smtClean="0"/>
              <a:t>Apache </a:t>
            </a:r>
            <a:r>
              <a:rPr lang="en-US" sz="2400" dirty="0" err="1" smtClean="0"/>
              <a:t>Qpid</a:t>
            </a:r>
            <a:r>
              <a:rPr lang="en-US" sz="2400" dirty="0" smtClean="0"/>
              <a:t> Java 0.18</a:t>
            </a:r>
          </a:p>
          <a:p>
            <a:r>
              <a:rPr lang="en-US" sz="1600" dirty="0" smtClean="0">
                <a:latin typeface="Segoe UI"/>
              </a:rPr>
              <a:t>http</a:t>
            </a:r>
            <a:r>
              <a:rPr lang="en-US" sz="1600" dirty="0">
                <a:latin typeface="Segoe UI"/>
              </a:rPr>
              <a:t>://</a:t>
            </a:r>
            <a:r>
              <a:rPr lang="en-US" sz="1600" dirty="0" smtClean="0">
                <a:latin typeface="Segoe UI"/>
              </a:rPr>
              <a:t>qpid.apache.org/</a:t>
            </a:r>
            <a:endParaRPr lang="en-US" sz="1600" dirty="0">
              <a:latin typeface="Segoe UI"/>
            </a:endParaRPr>
          </a:p>
          <a:p>
            <a:r>
              <a:rPr lang="en-US" sz="2400" dirty="0" smtClean="0"/>
              <a:t>Apache </a:t>
            </a:r>
            <a:r>
              <a:rPr lang="en-US" sz="2400" dirty="0" err="1" smtClean="0"/>
              <a:t>Qpid</a:t>
            </a:r>
            <a:r>
              <a:rPr lang="en-US" sz="2400" dirty="0" smtClean="0"/>
              <a:t> Proton</a:t>
            </a:r>
          </a:p>
          <a:p>
            <a:r>
              <a:rPr lang="en-US" sz="1600" dirty="0">
                <a:latin typeface="Segoe UI"/>
              </a:rPr>
              <a:t>http://qpid.apache.org/proton/</a:t>
            </a:r>
          </a:p>
          <a:p>
            <a:pPr lvl="0"/>
            <a:r>
              <a:rPr lang="en-US" sz="2400" dirty="0" smtClean="0"/>
              <a:t>Apache </a:t>
            </a:r>
            <a:r>
              <a:rPr lang="en-US" sz="2400" dirty="0" err="1" smtClean="0"/>
              <a:t>ActiveMQ</a:t>
            </a:r>
            <a:endParaRPr lang="en-US" sz="2400" dirty="0"/>
          </a:p>
          <a:p>
            <a:pPr lvl="0"/>
            <a:r>
              <a:rPr lang="en-US" sz="1600" dirty="0">
                <a:latin typeface="Segoe UI"/>
              </a:rPr>
              <a:t>http://</a:t>
            </a:r>
            <a:r>
              <a:rPr lang="en-US" sz="1600" dirty="0" smtClean="0">
                <a:latin typeface="Segoe UI"/>
              </a:rPr>
              <a:t>activemq.apache.org</a:t>
            </a:r>
          </a:p>
          <a:p>
            <a:pPr lvl="0"/>
            <a:r>
              <a:rPr lang="en-US" sz="2400" dirty="0" err="1" smtClean="0"/>
              <a:t>SwiftMQ</a:t>
            </a:r>
            <a:endParaRPr lang="en-US" sz="2400" dirty="0"/>
          </a:p>
          <a:p>
            <a:pPr lvl="0"/>
            <a:r>
              <a:rPr lang="en-US" sz="1600" dirty="0" smtClean="0">
                <a:latin typeface="Segoe UI"/>
              </a:rPr>
              <a:t>http://www.swiftmq.com</a:t>
            </a:r>
          </a:p>
          <a:p>
            <a:pPr lvl="0"/>
            <a:r>
              <a:rPr lang="en-US" sz="2400" dirty="0" smtClean="0"/>
              <a:t>Microsoft Windows Azure Service Bus</a:t>
            </a:r>
          </a:p>
          <a:p>
            <a:pPr lvl="0"/>
            <a:r>
              <a:rPr lang="en-US" sz="1600" dirty="0" smtClean="0">
                <a:latin typeface="+mn-lt"/>
              </a:rPr>
              <a:t>https://www.windowsazure.com/en-us/develop/net/how-to-guides/service-bus-amqp-overview/</a:t>
            </a:r>
          </a:p>
        </p:txBody>
      </p:sp>
    </p:spTree>
    <p:extLst>
      <p:ext uri="{BB962C8B-B14F-4D97-AF65-F5344CB8AC3E}">
        <p14:creationId xmlns:p14="http://schemas.microsoft.com/office/powerpoint/2010/main" val="4090401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6994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idx="4294967295"/>
          </p:nvPr>
        </p:nvSpPr>
        <p:spPr>
          <a:xfrm>
            <a:off x="3170237" y="1820862"/>
            <a:ext cx="8716962" cy="914400"/>
          </a:xfrm>
        </p:spPr>
        <p:txBody>
          <a:bodyPr/>
          <a:lstStyle/>
          <a:p>
            <a:r>
              <a:rPr lang="en-US" dirty="0" smtClean="0"/>
              <a:t>Thank You. Any Questions?</a:t>
            </a:r>
            <a:endParaRPr lang="en-US" dirty="0"/>
          </a:p>
        </p:txBody>
      </p:sp>
      <p:grpSp>
        <p:nvGrpSpPr>
          <p:cNvPr id="9" name="Group 8"/>
          <p:cNvGrpSpPr/>
          <p:nvPr/>
        </p:nvGrpSpPr>
        <p:grpSpPr>
          <a:xfrm>
            <a:off x="7437437" y="0"/>
            <a:ext cx="4999038" cy="982662"/>
            <a:chOff x="7437437" y="0"/>
            <a:chExt cx="4999038" cy="982662"/>
          </a:xfrm>
        </p:grpSpPr>
        <p:sp>
          <p:nvSpPr>
            <p:cNvPr id="7" name="Rectangle 6"/>
            <p:cNvSpPr/>
            <p:nvPr/>
          </p:nvSpPr>
          <p:spPr bwMode="auto">
            <a:xfrm>
              <a:off x="7437437" y="0"/>
              <a:ext cx="4999038" cy="9826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675" y="0"/>
              <a:ext cx="2590800" cy="792480"/>
            </a:xfrm>
            <a:prstGeom prst="rect">
              <a:avLst/>
            </a:prstGeom>
          </p:spPr>
        </p:pic>
      </p:grpSp>
    </p:spTree>
    <p:extLst>
      <p:ext uri="{BB962C8B-B14F-4D97-AF65-F5344CB8AC3E}">
        <p14:creationId xmlns:p14="http://schemas.microsoft.com/office/powerpoint/2010/main" val="26144641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details (hidden)</a:t>
            </a:r>
            <a:endParaRPr lang="en-US" dirty="0"/>
          </a:p>
        </p:txBody>
      </p:sp>
      <p:sp>
        <p:nvSpPr>
          <p:cNvPr id="3" name="Text Placeholder 2"/>
          <p:cNvSpPr>
            <a:spLocks noGrp="1"/>
          </p:cNvSpPr>
          <p:nvPr>
            <p:ph type="body" sz="quarter" idx="10"/>
          </p:nvPr>
        </p:nvSpPr>
        <p:spPr/>
        <p:txBody>
          <a:bodyPr/>
          <a:lstStyle/>
          <a:p>
            <a:r>
              <a:rPr lang="en-US" sz="2000" dirty="0"/>
              <a:t>Tuesday 4:15 p.m.–5 p.m. in Level 2 Right</a:t>
            </a:r>
          </a:p>
          <a:p>
            <a:r>
              <a:rPr lang="en-US" sz="2000" dirty="0"/>
              <a:t>Description</a:t>
            </a:r>
          </a:p>
          <a:p>
            <a:r>
              <a:rPr lang="en-US" sz="2000" dirty="0"/>
              <a:t>This session will present an overview of the AMQP 1.0 and Apache </a:t>
            </a:r>
            <a:r>
              <a:rPr lang="en-US" sz="2000" dirty="0" err="1"/>
              <a:t>Qpid</a:t>
            </a:r>
            <a:r>
              <a:rPr lang="en-US" sz="2000" dirty="0"/>
              <a:t> including the latest status of the OASIS standards process, vendor support for AMQP, and a demonstration of enterprise messaging interoperability.</a:t>
            </a:r>
          </a:p>
          <a:p>
            <a:r>
              <a:rPr lang="en-US" sz="2000" dirty="0"/>
              <a:t>Abstract</a:t>
            </a:r>
          </a:p>
          <a:p>
            <a:r>
              <a:rPr lang="en-US" sz="2000" dirty="0"/>
              <a:t>AMQP is the first open standard for enterprise messaging, and is currently going through the OASIS standardization process. Apache </a:t>
            </a:r>
            <a:r>
              <a:rPr lang="en-US" sz="2000" dirty="0" err="1"/>
              <a:t>Qpid</a:t>
            </a:r>
            <a:r>
              <a:rPr lang="en-US" sz="2000" dirty="0"/>
              <a:t> is a cross-platform implementation of AMQP for enterprise messaging systems, featuring message brokers written in C++ and Java as well as clients for the C++, Java JMS, .NET, Python, and Ruby programming languages. This session will cover the goals and architecture of AMQP 1.0 and </a:t>
            </a:r>
            <a:r>
              <a:rPr lang="en-US" sz="2000" dirty="0" err="1"/>
              <a:t>Qpid</a:t>
            </a:r>
            <a:r>
              <a:rPr lang="en-US" sz="2000" dirty="0"/>
              <a:t>, as well as the status of the OASIS standardization process and AMQP adoption. You will hear the latest news about major implementations and vendor support at the time of the conference. The bulk of the session will focus on an interoperability demonstration that will show how AMQP 1.0 provides robust enterprise-ready messaging capabilities to create diverse systems running in heterogeneous environments.</a:t>
            </a:r>
          </a:p>
          <a:p>
            <a:r>
              <a:rPr lang="en-US" sz="2000" dirty="0"/>
              <a:t>This session will be co-presented by David Ingham, Rob Godfrey, William Henry and Andreas Mueller.</a:t>
            </a:r>
          </a:p>
          <a:p>
            <a:endParaRPr lang="en-US" sz="2000" dirty="0"/>
          </a:p>
        </p:txBody>
      </p:sp>
    </p:spTree>
    <p:extLst>
      <p:ext uri="{BB962C8B-B14F-4D97-AF65-F5344CB8AC3E}">
        <p14:creationId xmlns:p14="http://schemas.microsoft.com/office/powerpoint/2010/main" val="420850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68901" y="1654508"/>
            <a:ext cx="3836826" cy="4715889"/>
            <a:chOff x="4085076" y="1622215"/>
            <a:chExt cx="3761936" cy="4623840"/>
          </a:xfrm>
        </p:grpSpPr>
        <p:cxnSp>
          <p:nvCxnSpPr>
            <p:cNvPr id="26" name="Straight Connector 25"/>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gr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50" name="Group 49"/>
          <p:cNvGrpSpPr/>
          <p:nvPr/>
        </p:nvGrpSpPr>
        <p:grpSpPr>
          <a:xfrm>
            <a:off x="680688" y="3034595"/>
            <a:ext cx="2667953" cy="2783748"/>
            <a:chOff x="664949" y="2975364"/>
            <a:chExt cx="2615878" cy="272941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grpSp>
      <p:grpSp>
        <p:nvGrpSpPr>
          <p:cNvPr id="52" name="Group 51"/>
          <p:cNvGrpSpPr/>
          <p:nvPr/>
        </p:nvGrpSpPr>
        <p:grpSpPr>
          <a:xfrm>
            <a:off x="8920873" y="1761018"/>
            <a:ext cx="2271361" cy="1135681"/>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grpSp>
      <p:grpSp>
        <p:nvGrpSpPr>
          <p:cNvPr id="51" name="Group 50"/>
          <p:cNvGrpSpPr/>
          <p:nvPr/>
        </p:nvGrpSpPr>
        <p:grpSpPr>
          <a:xfrm>
            <a:off x="8879080" y="3034595"/>
            <a:ext cx="2667953" cy="2776750"/>
            <a:chOff x="8703318" y="2975363"/>
            <a:chExt cx="2615878" cy="2722551"/>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grpSp>
        <p:nvGrpSpPr>
          <p:cNvPr id="5" name="Group 4"/>
          <p:cNvGrpSpPr/>
          <p:nvPr/>
        </p:nvGrpSpPr>
        <p:grpSpPr>
          <a:xfrm>
            <a:off x="4962276" y="3034595"/>
            <a:ext cx="2667953" cy="2783749"/>
            <a:chOff x="4933306" y="2975363"/>
            <a:chExt cx="2615878" cy="2729413"/>
          </a:xfrm>
        </p:grpSpPr>
        <p:sp>
          <p:nvSpPr>
            <p:cNvPr id="17" name="TextBox 16"/>
            <p:cNvSpPr txBox="1"/>
            <p:nvPr/>
          </p:nvSpPr>
          <p:spPr>
            <a:xfrm>
              <a:off x="4933306" y="5353205"/>
              <a:ext cx="2615878" cy="351571"/>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18" name="Rectangle 17"/>
            <p:cNvSpPr/>
            <p:nvPr/>
          </p:nvSpPr>
          <p:spPr bwMode="auto">
            <a:xfrm>
              <a:off x="496046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420776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3918598" y="3356295"/>
            <a:ext cx="360361" cy="1621304"/>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Down Arrow 49"/>
          <p:cNvSpPr/>
          <p:nvPr/>
        </p:nvSpPr>
        <p:spPr bwMode="auto">
          <a:xfrm rot="16200000">
            <a:off x="7883175" y="3366822"/>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6888" y="3714193"/>
            <a:ext cx="855552" cy="891201"/>
          </a:xfrm>
          <a:prstGeom prst="rect">
            <a:avLst/>
          </a:prstGeom>
        </p:spPr>
      </p:pic>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348208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2" presetClass="entr" presetSubtype="8" fill="hold" grpId="0" nodeType="afterEffect">
                                  <p:stCondLst>
                                    <p:cond delay="5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ppt_x</p:attrName>
                                        </p:attrNameLst>
                                      </p:cBhvr>
                                      <p:tavLst>
                                        <p:tav tm="0">
                                          <p:val>
                                            <p:strVal val="#ppt_x-#ppt_w*1.125000"/>
                                          </p:val>
                                        </p:tav>
                                        <p:tav tm="100000">
                                          <p:val>
                                            <p:strVal val="#ppt_x"/>
                                          </p:val>
                                        </p:tav>
                                      </p:tavLst>
                                    </p:anim>
                                    <p:animEffect transition="in" filter="wipe(right)">
                                      <p:cBhvr>
                                        <p:cTn id="12" dur="500"/>
                                        <p:tgtEl>
                                          <p:spTgt spid="49"/>
                                        </p:tgtEl>
                                      </p:cBhvr>
                                    </p:animEffect>
                                  </p:childTnLst>
                                </p:cTn>
                              </p:par>
                            </p:childTnLst>
                          </p:cTn>
                        </p:par>
                        <p:par>
                          <p:cTn id="13" fill="hold">
                            <p:stCondLst>
                              <p:cond delay="1500"/>
                            </p:stCondLst>
                            <p:childTnLst>
                              <p:par>
                                <p:cTn id="14" presetID="42" presetClass="path" presetSubtype="0" accel="50000" decel="50000" fill="hold" nodeType="afterEffect">
                                  <p:stCondLst>
                                    <p:cond delay="0"/>
                                  </p:stCondLst>
                                  <p:childTnLst>
                                    <p:animMotion origin="layout" path="M -3.29859E-6 4.07407E-6 L 0.32687 -0.00024 " pathEditMode="relative" rAng="0" ptsTypes="AA">
                                      <p:cBhvr>
                                        <p:cTn id="15" dur="2000" fill="hold"/>
                                        <p:tgtEl>
                                          <p:spTgt spid="43"/>
                                        </p:tgtEl>
                                        <p:attrNameLst>
                                          <p:attrName>ppt_x</p:attrName>
                                          <p:attrName>ppt_y</p:attrName>
                                        </p:attrNameLst>
                                      </p:cBhvr>
                                      <p:rCtr x="16337" y="-23"/>
                                    </p:animMotion>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par>
                          <p:cTn id="20" fill="hold">
                            <p:stCondLst>
                              <p:cond delay="4000"/>
                            </p:stCondLst>
                            <p:childTnLst>
                              <p:par>
                                <p:cTn id="21" presetID="12" presetClass="entr" presetSubtype="8" fill="hold" grpId="0" nodeType="afterEffect">
                                  <p:stCondLst>
                                    <p:cond delay="25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ppt_x</p:attrName>
                                        </p:attrNameLst>
                                      </p:cBhvr>
                                      <p:tavLst>
                                        <p:tav tm="0">
                                          <p:val>
                                            <p:strVal val="#ppt_x-#ppt_w*1.125000"/>
                                          </p:val>
                                        </p:tav>
                                        <p:tav tm="100000">
                                          <p:val>
                                            <p:strVal val="#ppt_x"/>
                                          </p:val>
                                        </p:tav>
                                      </p:tavLst>
                                    </p:anim>
                                    <p:animEffect transition="in" filter="wipe(right)">
                                      <p:cBhvr>
                                        <p:cTn id="24" dur="500"/>
                                        <p:tgtEl>
                                          <p:spTgt spid="50"/>
                                        </p:tgtEl>
                                      </p:cBhvr>
                                    </p:animEffect>
                                  </p:childTnLst>
                                </p:cTn>
                              </p:par>
                            </p:childTnLst>
                          </p:cTn>
                        </p:par>
                        <p:par>
                          <p:cTn id="25" fill="hold">
                            <p:stCondLst>
                              <p:cond delay="4750"/>
                            </p:stCondLst>
                            <p:childTnLst>
                              <p:par>
                                <p:cTn id="26" presetID="63" presetClass="path" presetSubtype="0" accel="50000" decel="50000" fill="hold" nodeType="afterEffect">
                                  <p:stCondLst>
                                    <p:cond delay="0"/>
                                  </p:stCondLst>
                                  <p:childTnLst>
                                    <p:animMotion origin="layout" path="M 0.32682 -0.00023 L 0.64935 -0.00023 " pathEditMode="relative" rAng="0" ptsTypes="AA">
                                      <p:cBhvr>
                                        <p:cTn id="27" dur="2000" fill="hold"/>
                                        <p:tgtEl>
                                          <p:spTgt spid="43"/>
                                        </p:tgtEl>
                                        <p:attrNameLst>
                                          <p:attrName>ppt_x</p:attrName>
                                          <p:attrName>ppt_y</p:attrName>
                                        </p:attrNameLst>
                                      </p:cBhvr>
                                      <p:rCtr x="16120" y="0"/>
                                    </p:animMotion>
                                  </p:childTnLst>
                                </p:cTn>
                              </p:par>
                              <p:par>
                                <p:cTn id="28" presetID="10" presetClass="exit" presetSubtype="0" fill="hold" nodeType="withEffect">
                                  <p:stCondLst>
                                    <p:cond delay="1500"/>
                                  </p:stCondLst>
                                  <p:childTnLst>
                                    <p:animEffect transition="out" filter="fade">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par>
                          <p:cTn id="31" fill="hold">
                            <p:stCondLst>
                              <p:cond delay="6750"/>
                            </p:stCondLst>
                            <p:childTnLst>
                              <p:par>
                                <p:cTn id="32" presetID="10" presetClass="exit" presetSubtype="0" fill="hold" grpId="1" nodeType="after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3918598" y="3356295"/>
            <a:ext cx="360361" cy="1621304"/>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Down Arrow 49"/>
          <p:cNvSpPr/>
          <p:nvPr/>
        </p:nvSpPr>
        <p:spPr bwMode="auto">
          <a:xfrm rot="16200000">
            <a:off x="7883175" y="3366822"/>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83" y="3643235"/>
            <a:ext cx="855552" cy="891201"/>
          </a:xfrm>
          <a:prstGeom prst="rect">
            <a:avLst/>
          </a:prstGeom>
        </p:spPr>
      </p:pic>
      <p:pic>
        <p:nvPicPr>
          <p:cNvPr id="44" name="Picture 43"/>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0370" y="3761299"/>
            <a:ext cx="855552" cy="891201"/>
          </a:xfrm>
          <a:prstGeom prst="rect">
            <a:avLst/>
          </a:prstGeom>
        </p:spPr>
      </p:pic>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420111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p:tgtEl>
                                          <p:spTgt spid="44"/>
                                        </p:tgtEl>
                                        <p:attrNameLst>
                                          <p:attrName>ppt_x</p:attrName>
                                        </p:attrNameLst>
                                      </p:cBhvr>
                                      <p:tavLst>
                                        <p:tav tm="0">
                                          <p:val>
                                            <p:strVal val="#ppt_x+#ppt_w*1.125000"/>
                                          </p:val>
                                        </p:tav>
                                        <p:tav tm="100000">
                                          <p:val>
                                            <p:strVal val="#ppt_x"/>
                                          </p:val>
                                        </p:tav>
                                      </p:tavLst>
                                    </p:anim>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5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1250"/>
                            </p:stCondLst>
                            <p:childTnLst>
                              <p:par>
                                <p:cTn id="24" presetID="42" presetClass="path" presetSubtype="0" accel="50000" decel="50000" fill="hold" nodeType="afterEffect">
                                  <p:stCondLst>
                                    <p:cond delay="0"/>
                                  </p:stCondLst>
                                  <p:childTnLst>
                                    <p:animMotion origin="layout" path="M -3.29859E-6 4.07407E-6 L 0.32687 -0.00024 " pathEditMode="relative" rAng="0" ptsTypes="AA">
                                      <p:cBhvr>
                                        <p:cTn id="25" dur="2000" fill="hold"/>
                                        <p:tgtEl>
                                          <p:spTgt spid="43"/>
                                        </p:tgtEl>
                                        <p:attrNameLst>
                                          <p:attrName>ppt_x</p:attrName>
                                          <p:attrName>ppt_y</p:attrName>
                                        </p:attrNameLst>
                                      </p:cBhvr>
                                      <p:rCtr x="16337" y="-23"/>
                                    </p:animMotion>
                                  </p:childTnLst>
                                </p:cTn>
                              </p:par>
                            </p:childTnLst>
                          </p:cTn>
                        </p:par>
                        <p:par>
                          <p:cTn id="26" fill="hold">
                            <p:stCondLst>
                              <p:cond delay="3250"/>
                            </p:stCondLst>
                            <p:childTnLst>
                              <p:par>
                                <p:cTn id="27" presetID="10" presetClass="entr" presetSubtype="0" fill="hold"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4250"/>
                            </p:stCondLst>
                            <p:childTnLst>
                              <p:par>
                                <p:cTn id="31" presetID="42" presetClass="path" presetSubtype="0" accel="50000" decel="50000" fill="hold" nodeType="afterEffect">
                                  <p:stCondLst>
                                    <p:cond delay="0"/>
                                  </p:stCondLst>
                                  <p:childTnLst>
                                    <p:animMotion origin="layout" path="M -3.29859E-6 4.07407E-6 L 0.32687 -0.00024 " pathEditMode="relative" rAng="0" ptsTypes="AA">
                                      <p:cBhvr>
                                        <p:cTn id="32" dur="2000" fill="hold"/>
                                        <p:tgtEl>
                                          <p:spTgt spid="34"/>
                                        </p:tgtEl>
                                        <p:attrNameLst>
                                          <p:attrName>ppt_x</p:attrName>
                                          <p:attrName>ppt_y</p:attrName>
                                        </p:attrNameLst>
                                      </p:cBhvr>
                                      <p:rCtr x="16337" y="-23"/>
                                    </p:animMotion>
                                  </p:childTnLst>
                                </p:cTn>
                              </p:par>
                              <p:par>
                                <p:cTn id="33" presetID="10" presetClass="exit" presetSubtype="0" fill="hold" grpId="1" nodeType="withEffect">
                                  <p:stCondLst>
                                    <p:cond delay="1000"/>
                                  </p:stCondLst>
                                  <p:childTnLst>
                                    <p:animEffect transition="out" filter="fade">
                                      <p:cBhvr>
                                        <p:cTn id="34" dur="500"/>
                                        <p:tgtEl>
                                          <p:spTgt spid="49"/>
                                        </p:tgtEl>
                                      </p:cBhvr>
                                    </p:animEffect>
                                    <p:set>
                                      <p:cBhvr>
                                        <p:cTn id="35" dur="1" fill="hold">
                                          <p:stCondLst>
                                            <p:cond delay="499"/>
                                          </p:stCondLst>
                                        </p:cTn>
                                        <p:tgtEl>
                                          <p:spTgt spid="4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250"/>
                                        <p:tgtEl>
                                          <p:spTgt spid="44"/>
                                        </p:tgtEl>
                                      </p:cBhvr>
                                    </p:animEffect>
                                    <p:set>
                                      <p:cBhvr>
                                        <p:cTn id="49" dur="1" fill="hold">
                                          <p:stCondLst>
                                            <p:cond delay="249"/>
                                          </p:stCondLst>
                                        </p:cTn>
                                        <p:tgtEl>
                                          <p:spTgt spid="44"/>
                                        </p:tgtEl>
                                        <p:attrNameLst>
                                          <p:attrName>style.visibility</p:attrName>
                                        </p:attrNameLst>
                                      </p:cBhvr>
                                      <p:to>
                                        <p:strVal val="hidden"/>
                                      </p:to>
                                    </p:set>
                                  </p:childTnLst>
                                </p:cTn>
                              </p:par>
                            </p:childTnLst>
                          </p:cTn>
                        </p:par>
                        <p:par>
                          <p:cTn id="50" fill="hold">
                            <p:stCondLst>
                              <p:cond delay="1250"/>
                            </p:stCondLst>
                            <p:childTnLst>
                              <p:par>
                                <p:cTn id="51" presetID="63" presetClass="path" presetSubtype="0" accel="50000" decel="50000" fill="hold" nodeType="afterEffect">
                                  <p:stCondLst>
                                    <p:cond delay="0"/>
                                  </p:stCondLst>
                                  <p:childTnLst>
                                    <p:animMotion origin="layout" path="M 0.32686 -0.00023 L 0.64278 -0.00023 " pathEditMode="relative" rAng="0" ptsTypes="AA">
                                      <p:cBhvr>
                                        <p:cTn id="52" dur="2000" fill="hold"/>
                                        <p:tgtEl>
                                          <p:spTgt spid="43"/>
                                        </p:tgtEl>
                                        <p:attrNameLst>
                                          <p:attrName>ppt_x</p:attrName>
                                          <p:attrName>ppt_y</p:attrName>
                                        </p:attrNameLst>
                                      </p:cBhvr>
                                      <p:rCtr x="15789" y="0"/>
                                    </p:animMotion>
                                  </p:childTnLst>
                                </p:cTn>
                              </p:par>
                              <p:par>
                                <p:cTn id="53" presetID="10" presetClass="exit" presetSubtype="0" fill="hold" nodeType="withEffect">
                                  <p:stCondLst>
                                    <p:cond delay="150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63" presetClass="path" presetSubtype="0" accel="50000" decel="50000" fill="hold" nodeType="withEffect">
                                  <p:stCondLst>
                                    <p:cond delay="1000"/>
                                  </p:stCondLst>
                                  <p:childTnLst>
                                    <p:animMotion origin="layout" path="M 0.32686 -0.00023 L 0.64278 -0.00023 " pathEditMode="relative" rAng="0" ptsTypes="AA">
                                      <p:cBhvr>
                                        <p:cTn id="57" dur="2000" fill="hold"/>
                                        <p:tgtEl>
                                          <p:spTgt spid="34"/>
                                        </p:tgtEl>
                                        <p:attrNameLst>
                                          <p:attrName>ppt_x</p:attrName>
                                          <p:attrName>ppt_y</p:attrName>
                                        </p:attrNameLst>
                                      </p:cBhvr>
                                      <p:rCtr x="15789" y="0"/>
                                    </p:animMotion>
                                  </p:childTnLst>
                                </p:cTn>
                              </p:par>
                              <p:par>
                                <p:cTn id="58" presetID="10" presetClass="exit" presetSubtype="0" fill="hold" nodeType="withEffect">
                                  <p:stCondLst>
                                    <p:cond delay="250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childTnLst>
                          </p:cTn>
                        </p:par>
                        <p:par>
                          <p:cTn id="61" fill="hold">
                            <p:stCondLst>
                              <p:cond delay="4250"/>
                            </p:stCondLst>
                            <p:childTnLst>
                              <p:par>
                                <p:cTn id="62" presetID="10" presetClass="exit" presetSubtype="0" fill="hold" grpId="2" nodeType="after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50" name="Down Arrow 49"/>
          <p:cNvSpPr/>
          <p:nvPr/>
        </p:nvSpPr>
        <p:spPr bwMode="auto">
          <a:xfrm rot="16200000">
            <a:off x="7883175" y="3375711"/>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4118129" y="3555826"/>
            <a:ext cx="360361" cy="1222243"/>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617" y="2349386"/>
            <a:ext cx="1489959" cy="1312533"/>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228" y="3858857"/>
            <a:ext cx="1489959" cy="131253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2" y="3796570"/>
            <a:ext cx="1250539" cy="1101623"/>
          </a:xfrm>
          <a:prstGeom prst="rect">
            <a:avLst/>
          </a:prstGeom>
        </p:spPr>
      </p:pic>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grpSp>
        <p:nvGrpSpPr>
          <p:cNvPr id="4" name="Group 3"/>
          <p:cNvGrpSpPr/>
          <p:nvPr/>
        </p:nvGrpSpPr>
        <p:grpSpPr>
          <a:xfrm>
            <a:off x="8879080" y="3158720"/>
            <a:ext cx="2667953" cy="2652626"/>
            <a:chOff x="8703318" y="3097065"/>
            <a:chExt cx="2615878" cy="2600849"/>
          </a:xfrm>
        </p:grpSpPr>
        <p:grpSp>
          <p:nvGrpSpPr>
            <p:cNvPr id="3" name="Group 2"/>
            <p:cNvGrpSpPr/>
            <p:nvPr/>
          </p:nvGrpSpPr>
          <p:grpSpPr>
            <a:xfrm>
              <a:off x="8744295" y="3097065"/>
              <a:ext cx="2227027" cy="2105325"/>
              <a:chOff x="8744295" y="3097065"/>
              <a:chExt cx="2227027" cy="2105325"/>
            </a:xfrm>
          </p:grpSpPr>
          <p:sp>
            <p:nvSpPr>
              <p:cNvPr id="40" name="Rectangle 39"/>
              <p:cNvSpPr/>
              <p:nvPr/>
            </p:nvSpPr>
            <p:spPr bwMode="auto">
              <a:xfrm>
                <a:off x="8744295" y="4187170"/>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4187170"/>
                <a:ext cx="961309" cy="961309"/>
              </a:xfrm>
              <a:prstGeom prst="rect">
                <a:avLst/>
              </a:prstGeom>
            </p:spPr>
          </p:pic>
          <p:sp>
            <p:nvSpPr>
              <p:cNvPr id="44" name="Rectangle 43"/>
              <p:cNvSpPr/>
              <p:nvPr/>
            </p:nvSpPr>
            <p:spPr bwMode="auto">
              <a:xfrm>
                <a:off x="8744295" y="3097065"/>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5" name="TextBox 44"/>
              <p:cNvSpPr txBox="1"/>
              <p:nvPr/>
            </p:nvSpPr>
            <p:spPr>
              <a:xfrm>
                <a:off x="8873824" y="3789687"/>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3102385"/>
                <a:ext cx="961309" cy="961309"/>
              </a:xfrm>
              <a:prstGeom prst="rect">
                <a:avLst/>
              </a:prstGeom>
            </p:spPr>
          </p:pic>
        </p:gr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8380" y="2558237"/>
            <a:ext cx="723794" cy="753952"/>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3340" y="4048983"/>
            <a:ext cx="723794" cy="753952"/>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552" y="3893549"/>
            <a:ext cx="723794" cy="753952"/>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849" y="2556053"/>
            <a:ext cx="723794" cy="753952"/>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1809" y="4047452"/>
            <a:ext cx="723794" cy="753952"/>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021" y="3892018"/>
            <a:ext cx="723794" cy="753952"/>
          </a:xfrm>
          <a:prstGeom prst="rect">
            <a:avLst/>
          </a:prstGeom>
        </p:spPr>
      </p:pic>
      <p:sp>
        <p:nvSpPr>
          <p:cNvPr id="5" name="Title 4"/>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373366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2250"/>
                            </p:stCondLst>
                            <p:childTnLst>
                              <p:par>
                                <p:cTn id="24" presetID="10" presetClass="entr" presetSubtype="0" fill="hold" nodeType="after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250"/>
                            </p:stCondLst>
                            <p:childTnLst>
                              <p:par>
                                <p:cTn id="28" presetID="44" presetClass="path" presetSubtype="0" accel="50000" decel="50000" fill="hold" nodeType="afterEffect">
                                  <p:stCondLst>
                                    <p:cond delay="0"/>
                                  </p:stCondLst>
                                  <p:childTnLst>
                                    <p:animMotion origin="layout" path="M -0.00013 -0.00024 L 0.08338 0.00139 C 0.10096 0.00092 0.12571 0.00856 0.15125 0.02199 C 0.18004 0.03634 0.20232 0.05301 0.21704 0.0706 L 0.28791 0.14884 " pathEditMode="relative" rAng="978064" ptsTypes="FffFF">
                                      <p:cBhvr>
                                        <p:cTn id="29" dur="2000" fill="hold"/>
                                        <p:tgtEl>
                                          <p:spTgt spid="34"/>
                                        </p:tgtEl>
                                        <p:attrNameLst>
                                          <p:attrName>ppt_x</p:attrName>
                                          <p:attrName>ppt_y</p:attrName>
                                        </p:attrNameLst>
                                      </p:cBhvr>
                                      <p:rCtr x="14838" y="4838"/>
                                    </p:animMotion>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37" presetClass="path" presetSubtype="0" accel="50000" decel="50000" fill="hold" nodeType="withEffect">
                                  <p:stCondLst>
                                    <p:cond delay="500"/>
                                  </p:stCondLst>
                                  <p:childTnLst>
                                    <p:animMotion origin="layout" path="M 0 0 L 0.067 0.04 C 0.081 0.049 0.102 0.054 0.124 0.054 C 0.149 0.054 0.169 0.049 0.183 0.04 L 0.25 0 E" pathEditMode="relative" ptsTypes="">
                                      <p:cBhvr>
                                        <p:cTn id="34" dur="2000" fill="hold"/>
                                        <p:tgtEl>
                                          <p:spTgt spid="41"/>
                                        </p:tgtEl>
                                        <p:attrNameLst>
                                          <p:attrName>ppt_x</p:attrName>
                                          <p:attrName>ppt_y</p:attrName>
                                        </p:attrNameLst>
                                      </p:cBhvr>
                                    </p:animMotion>
                                  </p:childTnLst>
                                </p:cTn>
                              </p:par>
                              <p:par>
                                <p:cTn id="35" presetID="10" presetClass="entr" presetSubtype="0"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37" presetClass="path" presetSubtype="0" accel="50000" decel="50000" fill="hold" nodeType="withEffect">
                                  <p:stCondLst>
                                    <p:cond delay="2100"/>
                                  </p:stCondLst>
                                  <p:childTnLst>
                                    <p:animMotion origin="layout" path="M -3.9604E-7 0.00209 L 0.09132 -0.04048 C 0.1106 -0.05019 0.13927 -0.05505 0.16923 -0.05505 C 0.20323 -0.05505 0.23059 -0.05019 0.24987 -0.04048 L 0.34119 0.00209 " pathEditMode="relative" rAng="0" ptsTypes="FffFF">
                                      <p:cBhvr>
                                        <p:cTn id="39" dur="2000" fill="hold"/>
                                        <p:tgtEl>
                                          <p:spTgt spid="46"/>
                                        </p:tgtEl>
                                        <p:attrNameLst>
                                          <p:attrName>ppt_x</p:attrName>
                                          <p:attrName>ppt_y</p:attrName>
                                        </p:attrNameLst>
                                      </p:cBhvr>
                                      <p:rCtr x="17053" y="-2868"/>
                                    </p:animMotion>
                                  </p:childTnLst>
                                </p:cTn>
                              </p:par>
                              <p:par>
                                <p:cTn id="40" presetID="10" presetClass="entr" presetSubtype="0" fill="hold" nodeType="withEffect">
                                  <p:stCondLst>
                                    <p:cond delay="20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44" presetClass="path" presetSubtype="0" accel="50000" decel="50000" fill="hold" nodeType="withEffect">
                                  <p:stCondLst>
                                    <p:cond delay="2500"/>
                                  </p:stCondLst>
                                  <p:childTnLst>
                                    <p:animMotion origin="layout" path="M -0.00013 -0.00046 L 0.07634 -0.00254 C 0.09236 -0.0037 0.11503 0.00278 0.13822 0.01504 C 0.16454 0.02799 0.1846 0.04372 0.19789 0.06038 L 0.26185 0.13509 " pathEditMode="relative" rAng="978064" ptsTypes="FffFF">
                                      <p:cBhvr>
                                        <p:cTn id="44" dur="2000" fill="hold"/>
                                        <p:tgtEl>
                                          <p:spTgt spid="48"/>
                                        </p:tgtEl>
                                        <p:attrNameLst>
                                          <p:attrName>ppt_x</p:attrName>
                                          <p:attrName>ppt_y</p:attrName>
                                        </p:attrNameLst>
                                      </p:cBhvr>
                                      <p:rCtr x="13523" y="4164"/>
                                    </p:animMotion>
                                  </p:childTnLst>
                                </p:cTn>
                              </p:par>
                              <p:par>
                                <p:cTn id="45" presetID="10" presetClass="entr" presetSubtype="0" fill="hold" nodeType="withEffect">
                                  <p:stCondLst>
                                    <p:cond delay="325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37" presetClass="path" presetSubtype="0" accel="50000" decel="50000" fill="hold" nodeType="withEffect">
                                  <p:stCondLst>
                                    <p:cond delay="3800"/>
                                  </p:stCondLst>
                                  <p:childTnLst>
                                    <p:animMotion origin="layout" path="M 0 0 L 0.067 0.04 C 0.081 0.049 0.102 0.054 0.124 0.054 C 0.149 0.054 0.169 0.049 0.183 0.04 L 0.25 0 E" pathEditMode="relative" ptsTypes="">
                                      <p:cBhvr>
                                        <p:cTn id="49" dur="2000" fill="hold"/>
                                        <p:tgtEl>
                                          <p:spTgt spid="52"/>
                                        </p:tgtEl>
                                        <p:attrNameLst>
                                          <p:attrName>ppt_x</p:attrName>
                                          <p:attrName>ppt_y</p:attrName>
                                        </p:attrNameLst>
                                      </p:cBhvr>
                                    </p:animMotion>
                                  </p:childTnLst>
                                </p:cTn>
                              </p:par>
                              <p:par>
                                <p:cTn id="50" presetID="10" presetClass="entr" presetSubtype="0" fill="hold" nodeType="withEffect">
                                  <p:stCondLst>
                                    <p:cond delay="45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37" presetClass="path" presetSubtype="0" accel="50000" decel="50000" fill="hold" nodeType="withEffect">
                                  <p:stCondLst>
                                    <p:cond delay="5100"/>
                                  </p:stCondLst>
                                  <p:childTnLst>
                                    <p:animMotion origin="layout" path="M -1.19854E-7 -3.257E-6 L 0.1192 -0.03955 C 0.14435 -0.04857 0.18174 -0.0532 0.22095 -0.0532 C 0.26524 -0.0532 0.30094 -0.04857 0.32608 -0.03955 L 0.44541 -3.257E-6 " pathEditMode="relative" rAng="0" ptsTypes="FffFF">
                                      <p:cBhvr>
                                        <p:cTn id="54" dur="2000" fill="hold"/>
                                        <p:tgtEl>
                                          <p:spTgt spid="53"/>
                                        </p:tgtEl>
                                        <p:attrNameLst>
                                          <p:attrName>ppt_x</p:attrName>
                                          <p:attrName>ppt_y</p:attrName>
                                        </p:attrNameLst>
                                      </p:cBhvr>
                                      <p:rCtr x="22264" y="-2660"/>
                                    </p:animMotion>
                                  </p:childTnLst>
                                </p:cTn>
                              </p:par>
                            </p:childTnLst>
                          </p:cTn>
                        </p:par>
                        <p:par>
                          <p:cTn id="55" fill="hold">
                            <p:stCondLst>
                              <p:cond delay="10350"/>
                            </p:stCondLst>
                            <p:childTnLst>
                              <p:par>
                                <p:cTn id="56" presetID="10" presetClass="exit" presetSubtype="0" fill="hold" grpId="1" nodeType="after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p:tgtEl>
                                          <p:spTgt spid="50"/>
                                        </p:tgtEl>
                                        <p:attrNameLst>
                                          <p:attrName>ppt_x</p:attrName>
                                        </p:attrNameLst>
                                      </p:cBhvr>
                                      <p:tavLst>
                                        <p:tav tm="0">
                                          <p:val>
                                            <p:strVal val="#ppt_x-#ppt_w*1.125000"/>
                                          </p:val>
                                        </p:tav>
                                        <p:tav tm="100000">
                                          <p:val>
                                            <p:strVal val="#ppt_x"/>
                                          </p:val>
                                        </p:tav>
                                      </p:tavLst>
                                    </p:anim>
                                    <p:animEffect transition="in" filter="wipe(right)">
                                      <p:cBhvr>
                                        <p:cTn id="64" dur="500"/>
                                        <p:tgtEl>
                                          <p:spTgt spid="50"/>
                                        </p:tgtEl>
                                      </p:cBhvr>
                                    </p:animEffect>
                                  </p:childTnLst>
                                </p:cTn>
                              </p:par>
                            </p:childTnLst>
                          </p:cTn>
                        </p:par>
                        <p:par>
                          <p:cTn id="65" fill="hold">
                            <p:stCondLst>
                              <p:cond delay="500"/>
                            </p:stCondLst>
                            <p:childTnLst>
                              <p:par>
                                <p:cTn id="66" presetID="63" presetClass="path" presetSubtype="0" accel="50000" decel="50000" fill="hold" nodeType="afterEffect">
                                  <p:stCondLst>
                                    <p:cond delay="0"/>
                                  </p:stCondLst>
                                  <p:childTnLst>
                                    <p:animMotion origin="layout" path="M 0.28789 0.14884 L 0.60313 0.09467 " pathEditMode="relative" rAng="0" ptsTypes="AA">
                                      <p:cBhvr>
                                        <p:cTn id="67" dur="2000" fill="hold"/>
                                        <p:tgtEl>
                                          <p:spTgt spid="34"/>
                                        </p:tgtEl>
                                        <p:attrNameLst>
                                          <p:attrName>ppt_x</p:attrName>
                                          <p:attrName>ppt_y</p:attrName>
                                        </p:attrNameLst>
                                      </p:cBhvr>
                                      <p:rCtr x="15755" y="-2708"/>
                                    </p:animMotion>
                                  </p:childTnLst>
                                </p:cTn>
                              </p:par>
                              <p:par>
                                <p:cTn id="68" presetID="10" presetClass="exit" presetSubtype="0" fill="hold" nodeType="withEffect">
                                  <p:stCondLst>
                                    <p:cond delay="150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63" presetClass="path" presetSubtype="0" accel="50000" decel="50000" fill="hold" nodeType="withEffect">
                                  <p:stCondLst>
                                    <p:cond delay="500"/>
                                  </p:stCondLst>
                                  <p:childTnLst>
                                    <p:animMotion origin="layout" path="M 0.25013 1.11111E-6 L 0.60344 -0.09838 " pathEditMode="relative" rAng="0" ptsTypes="AA">
                                      <p:cBhvr>
                                        <p:cTn id="72" dur="2000" fill="hold"/>
                                        <p:tgtEl>
                                          <p:spTgt spid="41"/>
                                        </p:tgtEl>
                                        <p:attrNameLst>
                                          <p:attrName>ppt_x</p:attrName>
                                          <p:attrName>ppt_y</p:attrName>
                                        </p:attrNameLst>
                                      </p:cBhvr>
                                      <p:rCtr x="17665" y="-4931"/>
                                    </p:animMotion>
                                  </p:childTnLst>
                                </p:cTn>
                              </p:par>
                              <p:par>
                                <p:cTn id="73" presetID="10" presetClass="exit" presetSubtype="0" fill="hold" nodeType="withEffect">
                                  <p:stCondLst>
                                    <p:cond delay="200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63" presetClass="path" presetSubtype="0" accel="50000" decel="50000" fill="hold" nodeType="withEffect">
                                  <p:stCondLst>
                                    <p:cond delay="1100"/>
                                  </p:stCondLst>
                                  <p:childTnLst>
                                    <p:animMotion origin="layout" path="M 0.34115 0.00208 L 0.69245 0.01689 " pathEditMode="relative" rAng="0" ptsTypes="AA">
                                      <p:cBhvr>
                                        <p:cTn id="77" dur="2000" fill="hold"/>
                                        <p:tgtEl>
                                          <p:spTgt spid="46"/>
                                        </p:tgtEl>
                                        <p:attrNameLst>
                                          <p:attrName>ppt_x</p:attrName>
                                          <p:attrName>ppt_y</p:attrName>
                                        </p:attrNameLst>
                                      </p:cBhvr>
                                      <p:rCtr x="17565" y="741"/>
                                    </p:animMotion>
                                  </p:childTnLst>
                                </p:cTn>
                              </p:par>
                              <p:par>
                                <p:cTn id="78" presetID="10" presetClass="exit" presetSubtype="0" fill="hold" nodeType="withEffect">
                                  <p:stCondLst>
                                    <p:cond delay="2500"/>
                                  </p:stCondLst>
                                  <p:childTnLst>
                                    <p:animEffect transition="out" filter="fade">
                                      <p:cBhvr>
                                        <p:cTn id="79" dur="500"/>
                                        <p:tgtEl>
                                          <p:spTgt spid="46"/>
                                        </p:tgtEl>
                                      </p:cBhvr>
                                    </p:animEffect>
                                    <p:set>
                                      <p:cBhvr>
                                        <p:cTn id="80" dur="1" fill="hold">
                                          <p:stCondLst>
                                            <p:cond delay="499"/>
                                          </p:stCondLst>
                                        </p:cTn>
                                        <p:tgtEl>
                                          <p:spTgt spid="46"/>
                                        </p:tgtEl>
                                        <p:attrNameLst>
                                          <p:attrName>style.visibility</p:attrName>
                                        </p:attrNameLst>
                                      </p:cBhvr>
                                      <p:to>
                                        <p:strVal val="hidden"/>
                                      </p:to>
                                    </p:set>
                                  </p:childTnLst>
                                </p:cTn>
                              </p:par>
                              <p:par>
                                <p:cTn id="81" presetID="63" presetClass="path" presetSubtype="0" accel="50000" decel="50000" fill="hold" nodeType="withEffect">
                                  <p:stCondLst>
                                    <p:cond delay="2000"/>
                                  </p:stCondLst>
                                  <p:childTnLst>
                                    <p:animMotion origin="layout" path="M 0.28817 0.14931 L 0.62663 0.15347 " pathEditMode="relative" rAng="0" ptsTypes="AA">
                                      <p:cBhvr>
                                        <p:cTn id="82" dur="2000" fill="hold"/>
                                        <p:tgtEl>
                                          <p:spTgt spid="48"/>
                                        </p:tgtEl>
                                        <p:attrNameLst>
                                          <p:attrName>ppt_x</p:attrName>
                                          <p:attrName>ppt_y</p:attrName>
                                        </p:attrNameLst>
                                      </p:cBhvr>
                                      <p:rCtr x="16923" y="208"/>
                                    </p:animMotion>
                                  </p:childTnLst>
                                </p:cTn>
                              </p:par>
                              <p:par>
                                <p:cTn id="83" presetID="10" presetClass="exit" presetSubtype="0" fill="hold" nodeType="withEffect">
                                  <p:stCondLst>
                                    <p:cond delay="350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63" presetClass="path" presetSubtype="0" accel="50000" decel="50000" fill="hold" nodeType="withEffect">
                                  <p:stCondLst>
                                    <p:cond delay="2800"/>
                                  </p:stCondLst>
                                  <p:childTnLst>
                                    <p:animMotion origin="layout" path="M 0.25013 0.00023 L 0.57305 0.05578 " pathEditMode="relative" rAng="0" ptsTypes="AA">
                                      <p:cBhvr>
                                        <p:cTn id="87" dur="2000" fill="hold"/>
                                        <p:tgtEl>
                                          <p:spTgt spid="52"/>
                                        </p:tgtEl>
                                        <p:attrNameLst>
                                          <p:attrName>ppt_x</p:attrName>
                                          <p:attrName>ppt_y</p:attrName>
                                        </p:attrNameLst>
                                      </p:cBhvr>
                                      <p:rCtr x="16146" y="2778"/>
                                    </p:animMotion>
                                  </p:childTnLst>
                                </p:cTn>
                              </p:par>
                              <p:par>
                                <p:cTn id="88" presetID="10" presetClass="exit" presetSubtype="0" fill="hold" nodeType="withEffect">
                                  <p:stCondLst>
                                    <p:cond delay="4300"/>
                                  </p:stCondLst>
                                  <p:childTnLst>
                                    <p:animEffect transition="out" filter="fade">
                                      <p:cBhvr>
                                        <p:cTn id="89" dur="500"/>
                                        <p:tgtEl>
                                          <p:spTgt spid="52"/>
                                        </p:tgtEl>
                                      </p:cBhvr>
                                    </p:animEffect>
                                    <p:set>
                                      <p:cBhvr>
                                        <p:cTn id="90" dur="1" fill="hold">
                                          <p:stCondLst>
                                            <p:cond delay="499"/>
                                          </p:stCondLst>
                                        </p:cTn>
                                        <p:tgtEl>
                                          <p:spTgt spid="52"/>
                                        </p:tgtEl>
                                        <p:attrNameLst>
                                          <p:attrName>style.visibility</p:attrName>
                                        </p:attrNameLst>
                                      </p:cBhvr>
                                      <p:to>
                                        <p:strVal val="hidden"/>
                                      </p:to>
                                    </p:set>
                                  </p:childTnLst>
                                </p:cTn>
                              </p:par>
                              <p:par>
                                <p:cTn id="91" presetID="63" presetClass="path" presetSubtype="0" accel="50000" decel="50000" fill="hold" nodeType="withEffect">
                                  <p:stCondLst>
                                    <p:cond delay="3500"/>
                                  </p:stCondLst>
                                  <p:childTnLst>
                                    <p:animMotion origin="layout" path="M 0.44531 4.81481E-6 L 0.76224 0.05069 " pathEditMode="relative" rAng="0" ptsTypes="AA">
                                      <p:cBhvr>
                                        <p:cTn id="92" dur="2000" fill="hold"/>
                                        <p:tgtEl>
                                          <p:spTgt spid="53"/>
                                        </p:tgtEl>
                                        <p:attrNameLst>
                                          <p:attrName>ppt_x</p:attrName>
                                          <p:attrName>ppt_y</p:attrName>
                                        </p:attrNameLst>
                                      </p:cBhvr>
                                      <p:rCtr x="15846" y="2523"/>
                                    </p:animMotion>
                                  </p:childTnLst>
                                </p:cTn>
                              </p:par>
                              <p:par>
                                <p:cTn id="93" presetID="10" presetClass="exit" presetSubtype="0" fill="hold" nodeType="withEffect">
                                  <p:stCondLst>
                                    <p:cond delay="5000"/>
                                  </p:stCondLst>
                                  <p:childTnLst>
                                    <p:animEffect transition="out" filter="fade">
                                      <p:cBhvr>
                                        <p:cTn id="94" dur="500"/>
                                        <p:tgtEl>
                                          <p:spTgt spid="53"/>
                                        </p:tgtEl>
                                      </p:cBhvr>
                                    </p:animEffect>
                                    <p:set>
                                      <p:cBhvr>
                                        <p:cTn id="95" dur="1" fill="hold">
                                          <p:stCondLst>
                                            <p:cond delay="499"/>
                                          </p:stCondLst>
                                        </p:cTn>
                                        <p:tgtEl>
                                          <p:spTgt spid="53"/>
                                        </p:tgtEl>
                                        <p:attrNameLst>
                                          <p:attrName>style.visibility</p:attrName>
                                        </p:attrNameLst>
                                      </p:cBhvr>
                                      <p:to>
                                        <p:strVal val="hidden"/>
                                      </p:to>
                                    </p:set>
                                  </p:childTnLst>
                                </p:cTn>
                              </p:par>
                            </p:childTnLst>
                          </p:cTn>
                        </p:par>
                        <p:par>
                          <p:cTn id="96" fill="hold">
                            <p:stCondLst>
                              <p:cond delay="6000"/>
                            </p:stCondLst>
                            <p:childTnLst>
                              <p:par>
                                <p:cTn id="97" presetID="10" presetClass="exit" presetSubtype="0" fill="hold" grpId="1" nodeType="afterEffect">
                                  <p:stCondLst>
                                    <p:cond delay="0"/>
                                  </p:stCondLst>
                                  <p:childTnLst>
                                    <p:animEffect transition="out" filter="fade">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49" grpId="0" animBg="1"/>
      <p:bldP spid="4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concepts: queuing</a:t>
            </a:r>
            <a:endParaRPr lang="en-US" dirty="0"/>
          </a:p>
        </p:txBody>
      </p:sp>
      <p:sp>
        <p:nvSpPr>
          <p:cNvPr id="4" name="Rounded Rectangle 3"/>
          <p:cNvSpPr/>
          <p:nvPr/>
        </p:nvSpPr>
        <p:spPr bwMode="auto">
          <a:xfrm>
            <a:off x="4846637" y="3051118"/>
            <a:ext cx="2667000" cy="12192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 rIns="34294" bIns="34294" rtlCol="0" anchor="ctr" anchorCtr="0"/>
          <a:lstStyle/>
          <a:p>
            <a:pP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Queue</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Connector 5"/>
          <p:cNvCxnSpPr/>
          <p:nvPr/>
        </p:nvCxnSpPr>
        <p:spPr>
          <a:xfrm>
            <a:off x="7150809" y="3051118"/>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7127" y="3051118"/>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23445" y="3051118"/>
            <a:ext cx="0" cy="1219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60062" y="3213470"/>
            <a:ext cx="2886575" cy="944560"/>
            <a:chOff x="1960062" y="3213470"/>
            <a:chExt cx="2886575" cy="944560"/>
          </a:xfrm>
        </p:grpSpPr>
        <p:sp>
          <p:nvSpPr>
            <p:cNvPr id="10" name="Oval 9"/>
            <p:cNvSpPr/>
            <p:nvPr/>
          </p:nvSpPr>
          <p:spPr bwMode="auto">
            <a:xfrm>
              <a:off x="1960062" y="3213470"/>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3" name="Elbow Connector 12"/>
            <p:cNvCxnSpPr>
              <a:stCxn id="10" idx="6"/>
              <a:endCxn id="4" idx="1"/>
            </p:cNvCxnSpPr>
            <p:nvPr/>
          </p:nvCxnSpPr>
          <p:spPr>
            <a:xfrm flipV="1">
              <a:off x="2885733" y="3660718"/>
              <a:ext cx="1960904" cy="25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513637" y="3182910"/>
            <a:ext cx="2904309" cy="944560"/>
            <a:chOff x="7513637" y="3182910"/>
            <a:chExt cx="2904309" cy="944560"/>
          </a:xfrm>
        </p:grpSpPr>
        <p:sp>
          <p:nvSpPr>
            <p:cNvPr id="11" name="Oval 10"/>
            <p:cNvSpPr/>
            <p:nvPr/>
          </p:nvSpPr>
          <p:spPr bwMode="auto">
            <a:xfrm>
              <a:off x="9492275" y="3182910"/>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14" name="Elbow Connector 12"/>
            <p:cNvCxnSpPr>
              <a:stCxn id="4" idx="3"/>
              <a:endCxn id="11" idx="2"/>
            </p:cNvCxnSpPr>
            <p:nvPr/>
          </p:nvCxnSpPr>
          <p:spPr>
            <a:xfrm flipV="1">
              <a:off x="7513637" y="3655190"/>
              <a:ext cx="1978638" cy="5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951036" y="1984318"/>
            <a:ext cx="2895601" cy="3341744"/>
            <a:chOff x="1951036" y="1984318"/>
            <a:chExt cx="2895601" cy="3341744"/>
          </a:xfrm>
        </p:grpSpPr>
        <p:sp>
          <p:nvSpPr>
            <p:cNvPr id="17" name="Oval 16"/>
            <p:cNvSpPr/>
            <p:nvPr/>
          </p:nvSpPr>
          <p:spPr bwMode="auto">
            <a:xfrm>
              <a:off x="1951036" y="1984318"/>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sp>
          <p:nvSpPr>
            <p:cNvPr id="18" name="Oval 17"/>
            <p:cNvSpPr/>
            <p:nvPr/>
          </p:nvSpPr>
          <p:spPr bwMode="auto">
            <a:xfrm>
              <a:off x="1951036" y="438150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9" name="Elbow Connector 12"/>
            <p:cNvCxnSpPr>
              <a:stCxn id="17" idx="6"/>
              <a:endCxn id="4" idx="1"/>
            </p:cNvCxnSpPr>
            <p:nvPr/>
          </p:nvCxnSpPr>
          <p:spPr>
            <a:xfrm>
              <a:off x="2876707" y="2456598"/>
              <a:ext cx="1969930"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12"/>
            <p:cNvCxnSpPr>
              <a:stCxn id="18" idx="6"/>
              <a:endCxn id="4" idx="1"/>
            </p:cNvCxnSpPr>
            <p:nvPr/>
          </p:nvCxnSpPr>
          <p:spPr>
            <a:xfrm flipV="1">
              <a:off x="2876707" y="3660718"/>
              <a:ext cx="1969930"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513637" y="1984318"/>
            <a:ext cx="2895599" cy="3341744"/>
            <a:chOff x="7513637" y="1984318"/>
            <a:chExt cx="2895599" cy="3341744"/>
          </a:xfrm>
        </p:grpSpPr>
        <p:sp>
          <p:nvSpPr>
            <p:cNvPr id="25" name="Oval 24"/>
            <p:cNvSpPr/>
            <p:nvPr/>
          </p:nvSpPr>
          <p:spPr bwMode="auto">
            <a:xfrm>
              <a:off x="9483564" y="1984318"/>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26" name="Oval 25"/>
            <p:cNvSpPr/>
            <p:nvPr/>
          </p:nvSpPr>
          <p:spPr bwMode="auto">
            <a:xfrm>
              <a:off x="9483565" y="438150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27" name="Elbow Connector 12"/>
            <p:cNvCxnSpPr>
              <a:stCxn id="4" idx="3"/>
              <a:endCxn id="25" idx="2"/>
            </p:cNvCxnSpPr>
            <p:nvPr/>
          </p:nvCxnSpPr>
          <p:spPr>
            <a:xfrm flipV="1">
              <a:off x="7513637" y="2456598"/>
              <a:ext cx="1969927"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12"/>
            <p:cNvCxnSpPr>
              <a:stCxn id="4" idx="3"/>
              <a:endCxn id="26" idx="2"/>
            </p:cNvCxnSpPr>
            <p:nvPr/>
          </p:nvCxnSpPr>
          <p:spPr>
            <a:xfrm>
              <a:off x="7513637" y="3660718"/>
              <a:ext cx="1969928"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5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5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b529f77-48ab-4581-b468-93f09345b8aa"/>
    <ds:schemaRef ds:uri="http://purl.org/dc/elements/1.1/"/>
    <ds:schemaRef ds:uri="2295e2e7-0eeb-498e-8716-217bb2ee6ee3"/>
    <ds:schemaRef ds:uri="230e9df3-be65-4c73-a93b-d1236ebd677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19589</TotalTime>
  <Words>3755</Words>
  <Application>Microsoft Office PowerPoint</Application>
  <PresentationFormat>Custom</PresentationFormat>
  <Paragraphs>393</Paragraphs>
  <Slides>44</Slides>
  <Notes>27</Notes>
  <HiddenSlides>5</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44</vt:i4>
      </vt:variant>
    </vt:vector>
  </HeadingPairs>
  <TitlesOfParts>
    <vt:vector size="60" baseType="lpstr">
      <vt:lpstr>ＭＳ Ｐゴシック</vt:lpstr>
      <vt:lpstr>Arial</vt:lpstr>
      <vt:lpstr>Arial Black</vt:lpstr>
      <vt:lpstr>Avenir LT Pro 45 Book</vt:lpstr>
      <vt:lpstr>Calibri</vt:lpstr>
      <vt:lpstr>Consolas</vt:lpstr>
      <vt:lpstr>Segoe Light</vt:lpstr>
      <vt:lpstr>Segoe UI</vt:lpstr>
      <vt:lpstr>Segoe UI Light</vt:lpstr>
      <vt:lpstr>StarSymbol</vt:lpstr>
      <vt:lpstr>Verdana</vt:lpstr>
      <vt:lpstr>Build_Template_16x9 (2)</vt:lpstr>
      <vt:lpstr>4_5-30405_Build_Template_16x9_White_Background</vt:lpstr>
      <vt:lpstr>3_5-30405_Build_Template_16x9_Red_Color_Background</vt:lpstr>
      <vt:lpstr>2_5-30405_Build_Template_16x9_LightBlue_Color_Background</vt:lpstr>
      <vt:lpstr>5_5-30405_Build_Template_16x9_White_Background</vt:lpstr>
      <vt:lpstr>Building cross-platform hybrid applications using AMQP 1.0 with Apache Qpid</vt:lpstr>
      <vt:lpstr>Agenda </vt:lpstr>
      <vt:lpstr>Tightly Coupled</vt:lpstr>
      <vt:lpstr>Tightly Coupled</vt:lpstr>
      <vt:lpstr>Loosely Coupled</vt:lpstr>
      <vt:lpstr>Loosely Coupled</vt:lpstr>
      <vt:lpstr>Loosely Coupled</vt:lpstr>
      <vt:lpstr>Loosely Coupled</vt:lpstr>
      <vt:lpstr>Messaging concepts: queuing</vt:lpstr>
      <vt:lpstr>Messaging concepts: pub/sub</vt:lpstr>
      <vt:lpstr>Messaging concepts: message</vt:lpstr>
      <vt:lpstr>Message-oriented middleware allows application modules to be distributed over heterogeneous platforms and reduces the complexity of developing applications that span multiple operating systems …  -- Wikipedia entry for message-oriented middleware </vt:lpstr>
      <vt:lpstr>Proprietary messaging protocols</vt:lpstr>
      <vt:lpstr>AMQP 1.0 Advanced Message Queuing Protocol</vt:lpstr>
      <vt:lpstr>OASIS AMQP 1.0 Standard released</vt:lpstr>
      <vt:lpstr>“AMQP 1.0 is a novel addition to the growing toolkit of open protocols for transporting data between systems and virtualized application delivery. Standard transports enable lower cost business integration and messaging. AMQP 1.0 admits many use cases by defining safe message transfer between peers, without the constraint of a message broker model. With its open license, we anticipate both AMQP's wide adoption by messaging servers, and its use as a new API for database and integration products.”  --Alexis Richardson, Senior Director</vt:lpstr>
      <vt:lpstr>“Red Hat is pleased to see the hard work of the Technical Committee come to fruition. We are a founding member of the AMQP Technical Committee and have been active on the specification since the early days. AMQP 1.0 represents a significant improvement in the messaging arena and we expect to continue to support it in our products to best customer needs.”  -- Mark Little, Vice President, Middleware Engineering</vt:lpstr>
      <vt:lpstr>“A platform independent and vendor neutral protocol like AMQP removes hurdles in advancing interoperability of message-oriented middleware technologies. As a founding sponsor member of the AMQP TC and the related AMQP Steering Committee, Software AG is very pleased to see AMQP 1.0 transition to an OASIS Standard. Software AG supports numerous standards in its product suite, and AMQP has been an important addition to webMethods Nirvana, increasing interoperability and providing advanced messaging capabilities to our customers.”  -- Prasad Yendluri, VP &amp; Deputy CTO </vt:lpstr>
      <vt:lpstr>“As the enablers of the Living Web and HTML5 WebSocket technology, everyone at Kaazing is excited to support OASIS' ongoing efforts to proliferate open standards and create a superior user web experience. Standardizing AMQP and combining it with WebSocket technology is an excellent strategy when building an event driven architecture. Working alongside OASIS, Kaazing has developed a Living Web in order to create the best possible web experience for users, reduce complexity, and increase interoperability.”  -- John Fallows, CTO and Co-Founder </vt:lpstr>
      <vt:lpstr>“Microsoft congratulates the AMQP community on approval of AMQP version 1.0 as an OASIS Standard. As an open and interoperable messaging protocol that can scale from mobile clients to the cloud, AMQP has benefitted from the participation of technical experts from around the world, and the achievement of this important milestone will lead to continued growth in the AMQP ecosystem. We look forward to working with the community to promote AMQP-based interoperability and innovation.”  -- Scott Guthrie, Corporate VP, Microsoft's Server and Tools Business Division </vt:lpstr>
      <vt:lpstr>AMQP user perspective</vt:lpstr>
      <vt:lpstr>AMQP 1.0</vt:lpstr>
      <vt:lpstr>Applicability</vt:lpstr>
      <vt:lpstr>Reliability</vt:lpstr>
      <vt:lpstr>Ubiquity</vt:lpstr>
      <vt:lpstr>Interoperability</vt:lpstr>
      <vt:lpstr>Flexible topologies</vt:lpstr>
      <vt:lpstr>Flexible topologies</vt:lpstr>
      <vt:lpstr>Flexible topologies</vt:lpstr>
      <vt:lpstr>Flexible topologies</vt:lpstr>
      <vt:lpstr>AMQP 1.0 implementations</vt:lpstr>
      <vt:lpstr>Apache Qpid</vt:lpstr>
      <vt:lpstr>Apache Qpid Proton</vt:lpstr>
      <vt:lpstr>Apache ActiveMQ</vt:lpstr>
      <vt:lpstr>SwiftMQ</vt:lpstr>
      <vt:lpstr>Azure Service Bus</vt:lpstr>
      <vt:lpstr>AMQP 1.0 client libraries</vt:lpstr>
      <vt:lpstr>Demo PictureMagic</vt:lpstr>
      <vt:lpstr>PowerPoint Presentation</vt:lpstr>
      <vt:lpstr>PowerPoint Presentation</vt:lpstr>
      <vt:lpstr>Summary</vt:lpstr>
      <vt:lpstr>More information</vt:lpstr>
      <vt:lpstr>Thank You. Any Questions?</vt:lpstr>
      <vt:lpstr>Submission details (hidden)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Build 2012</dc:subject>
  <dc:creator>Angie Nelson (Clearwater Group)</dc:creator>
  <cp:keywords>Build 2012</cp:keywords>
  <dc:description>Template: Mitchell Derrey, Silver Fox Productions
Formatting: 
Date: October 29th - November 2nd, 2012
Location: MSCC, Redmond, WA
Audience Type: Internal</dc:description>
  <cp:lastModifiedBy>David Ingham</cp:lastModifiedBy>
  <cp:revision>202</cp:revision>
  <dcterms:created xsi:type="dcterms:W3CDTF">2012-10-01T22:04:30Z</dcterms:created>
  <dcterms:modified xsi:type="dcterms:W3CDTF">2012-11-06T12:34:50Z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