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Default Extension="xls" ContentType="application/vnd.ms-excel"/>
  <Override PartName="/ppt/notesSlides/notesSlide18.xml" ContentType="application/vnd.openxmlformats-officedocument.presentationml.notesSlide+xml"/>
  <Default Extension="wmf" ContentType="image/x-wmf"/>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9"/>
  </p:notesMasterIdLst>
  <p:sldIdLst>
    <p:sldId id="256" r:id="rId5"/>
    <p:sldId id="257" r:id="rId6"/>
    <p:sldId id="259" r:id="rId7"/>
    <p:sldId id="258" r:id="rId8"/>
    <p:sldId id="263" r:id="rId9"/>
    <p:sldId id="261" r:id="rId10"/>
    <p:sldId id="262" r:id="rId11"/>
    <p:sldId id="265" r:id="rId12"/>
    <p:sldId id="273" r:id="rId13"/>
    <p:sldId id="266" r:id="rId14"/>
    <p:sldId id="267" r:id="rId15"/>
    <p:sldId id="268" r:id="rId16"/>
    <p:sldId id="269" r:id="rId17"/>
    <p:sldId id="270" r:id="rId18"/>
    <p:sldId id="271" r:id="rId19"/>
    <p:sldId id="272" r:id="rId20"/>
    <p:sldId id="275" r:id="rId21"/>
    <p:sldId id="276" r:id="rId22"/>
    <p:sldId id="298" r:id="rId23"/>
    <p:sldId id="300" r:id="rId24"/>
    <p:sldId id="301" r:id="rId25"/>
    <p:sldId id="302" r:id="rId26"/>
    <p:sldId id="299" r:id="rId27"/>
    <p:sldId id="277" r:id="rId28"/>
    <p:sldId id="279" r:id="rId29"/>
    <p:sldId id="281" r:id="rId30"/>
    <p:sldId id="285" r:id="rId31"/>
    <p:sldId id="283" r:id="rId32"/>
    <p:sldId id="282" r:id="rId33"/>
    <p:sldId id="287" r:id="rId34"/>
    <p:sldId id="289" r:id="rId35"/>
    <p:sldId id="290" r:id="rId36"/>
    <p:sldId id="291" r:id="rId37"/>
    <p:sldId id="292" r:id="rId38"/>
    <p:sldId id="293" r:id="rId39"/>
    <p:sldId id="295" r:id="rId40"/>
    <p:sldId id="304" r:id="rId41"/>
    <p:sldId id="305" r:id="rId42"/>
    <p:sldId id="306" r:id="rId43"/>
    <p:sldId id="307" r:id="rId44"/>
    <p:sldId id="296" r:id="rId45"/>
    <p:sldId id="308" r:id="rId46"/>
    <p:sldId id="309" r:id="rId47"/>
    <p:sldId id="310" r:id="rId4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CC"/>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51" autoAdjust="0"/>
    <p:restoredTop sz="82079" autoAdjust="0"/>
  </p:normalViewPr>
  <p:slideViewPr>
    <p:cSldViewPr>
      <p:cViewPr>
        <p:scale>
          <a:sx n="75" d="100"/>
          <a:sy n="75" d="100"/>
        </p:scale>
        <p:origin x="-1098" y="-78"/>
      </p:cViewPr>
      <p:guideLst>
        <p:guide orient="horz" pos="2840"/>
        <p:guide pos="3107"/>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69" d="100"/>
          <a:sy n="69" d="100"/>
        </p:scale>
        <p:origin x="-2826"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5" Type="http://schemas.openxmlformats.org/officeDocument/2006/relationships/image" Target="../media/image21.wmf"/><Relationship Id="rId4" Type="http://schemas.openxmlformats.org/officeDocument/2006/relationships/image" Target="../media/image2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161DF2-08AA-ED44-8873-92C012FA2DBE}" type="datetimeFigureOut">
              <a:rPr lang="fr-FR" smtClean="0"/>
              <a:pPr/>
              <a:t>05/11/2012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323811-823D-524D-8D11-AEA3FCB62641}" type="slidenum">
              <a:rPr lang="fr-FR" smtClean="0"/>
              <a:pPr/>
              <a:t>‹N°›</a:t>
            </a:fld>
            <a:endParaRPr lang="fr-FR"/>
          </a:p>
        </p:txBody>
      </p:sp>
    </p:spTree>
    <p:extLst>
      <p:ext uri="{BB962C8B-B14F-4D97-AF65-F5344CB8AC3E}">
        <p14:creationId xmlns="" xmlns:p14="http://schemas.microsoft.com/office/powerpoint/2010/main" val="4143651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4</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eaLnBrk="1" hangingPunct="1"/>
            <a:endParaRPr lang="en-US" dirty="0" smtClean="0">
              <a:ea typeface="ＭＳ Ｐゴシック" pitchFamily="-112" charset="-128"/>
            </a:endParaRPr>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13</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228600" indent="-228600">
              <a:buAutoNum type="arabicPeriod"/>
            </a:pPr>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14</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baseline="0" dirty="0" smtClean="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15</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16</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baseline="0" dirty="0" smtClean="0">
              <a:sym typeface="Wingdings" pitchFamily="2" charset="2"/>
            </a:endParaRPr>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17</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18</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19</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20</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21</a:t>
            </a:fld>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22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5</a:t>
            </a:fld>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23</a:t>
            </a:fld>
            <a:endParaRPr 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24</a:t>
            </a:fld>
            <a:endParaRPr lang="fr-F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eaLnBrk="1" hangingPunct="1"/>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25</a:t>
            </a:fld>
            <a:endParaRPr lang="fr-F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eaLnBrk="1" hangingPunct="1"/>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26</a:t>
            </a:fld>
            <a:endParaRPr lang="fr-F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749300" eaLnBrk="1" hangingPunct="1"/>
            <a:endParaRPr lang="fr-FR" dirty="0" smtClean="0"/>
          </a:p>
          <a:p>
            <a:pPr marL="749300" eaLnBrk="1" hangingPunct="1"/>
            <a:endParaRPr lang="fr-FR" dirty="0" smtClean="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27</a:t>
            </a:fld>
            <a:endParaRPr lang="fr-F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28</a:t>
            </a:fld>
            <a:endParaRPr lang="fr-F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749300" marR="0" indent="0" algn="l" defTabSz="457200" rtl="0" eaLnBrk="1" fontAlgn="auto" latinLnBrk="0" hangingPunct="1">
              <a:lnSpc>
                <a:spcPct val="100000"/>
              </a:lnSpc>
              <a:spcBef>
                <a:spcPts val="0"/>
              </a:spcBef>
              <a:spcAft>
                <a:spcPts val="0"/>
              </a:spcAft>
              <a:buClrTx/>
              <a:buSzTx/>
              <a:buFontTx/>
              <a:buNone/>
              <a:tabLst/>
              <a:defRPr/>
            </a:pPr>
            <a:endParaRPr lang="fr-FR" dirty="0" smtClean="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29</a:t>
            </a:fld>
            <a:endParaRPr lang="fr-F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lvl="1" eaLnBrk="1" hangingPunct="1"/>
            <a:endParaRPr lang="fr-FR" dirty="0" smtClean="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30</a:t>
            </a:fld>
            <a:endParaRPr lang="fr-F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749300" marR="0" indent="0" algn="l" defTabSz="457200" rtl="0" eaLnBrk="1" fontAlgn="auto" latinLnBrk="0" hangingPunct="1">
              <a:lnSpc>
                <a:spcPct val="100000"/>
              </a:lnSpc>
              <a:spcBef>
                <a:spcPts val="0"/>
              </a:spcBef>
              <a:spcAft>
                <a:spcPts val="0"/>
              </a:spcAft>
              <a:buClrTx/>
              <a:buSzTx/>
              <a:buFontTx/>
              <a:buNone/>
              <a:tabLst/>
              <a:defRPr/>
            </a:pPr>
            <a:endParaRPr lang="fr-FR" dirty="0" smtClean="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31</a:t>
            </a:fld>
            <a:endParaRPr lang="fr-F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749300" marR="0" indent="0" algn="l" defTabSz="457200" rtl="0" eaLnBrk="1" fontAlgn="auto" latinLnBrk="0" hangingPunct="1">
              <a:lnSpc>
                <a:spcPct val="100000"/>
              </a:lnSpc>
              <a:spcBef>
                <a:spcPts val="0"/>
              </a:spcBef>
              <a:spcAft>
                <a:spcPts val="0"/>
              </a:spcAft>
              <a:buClrTx/>
              <a:buSzTx/>
              <a:buFontTx/>
              <a:buNone/>
              <a:tabLst/>
              <a:defRPr/>
            </a:pPr>
            <a:endParaRPr lang="fr-FR" dirty="0" smtClean="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32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6</a:t>
            </a:fld>
            <a:endParaRPr lang="fr-F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33</a:t>
            </a:fld>
            <a:endParaRPr lang="fr-F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749300" eaLnBrk="1" hangingPunct="1"/>
            <a:endParaRPr lang="fr-FR" dirty="0" smtClean="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34</a:t>
            </a:fld>
            <a:endParaRPr lang="fr-F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lvl="1" eaLnBrk="1" hangingPunct="1"/>
            <a:endParaRPr lang="en-US" dirty="0" smtClean="0">
              <a:ea typeface="ＭＳ Ｐゴシック" pitchFamily="-112" charset="-128"/>
            </a:endParaRPr>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35</a:t>
            </a:fld>
            <a:endParaRPr lang="fr-F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lvl="1" eaLnBrk="1" hangingPunct="1"/>
            <a:endParaRPr lang="en-US" dirty="0" smtClean="0">
              <a:ea typeface="ＭＳ Ｐゴシック" pitchFamily="-112" charset="-128"/>
            </a:endParaRPr>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36</a:t>
            </a:fld>
            <a:endParaRPr lang="fr-F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lvl="1" eaLnBrk="1" hangingPunct="1"/>
            <a:endParaRPr lang="en-US" dirty="0" smtClean="0">
              <a:ea typeface="ＭＳ Ｐゴシック" pitchFamily="-112" charset="-128"/>
            </a:endParaRPr>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37</a:t>
            </a:fld>
            <a:endParaRPr lang="fr-F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lvl="1" eaLnBrk="1" hangingPunct="1"/>
            <a:endParaRPr lang="en-US" baseline="0" dirty="0" smtClean="0">
              <a:ea typeface="ＭＳ Ｐゴシック" pitchFamily="-112" charset="-128"/>
            </a:endParaRPr>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38</a:t>
            </a:fld>
            <a:endParaRPr lang="fr-F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lvl="1" eaLnBrk="1" hangingPunct="1"/>
            <a:endParaRPr lang="en-US" baseline="0" dirty="0" smtClean="0">
              <a:ea typeface="ＭＳ Ｐゴシック" pitchFamily="-112" charset="-128"/>
            </a:endParaRPr>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39</a:t>
            </a:fld>
            <a:endParaRPr lang="fr-F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lvl="1" eaLnBrk="1" hangingPunct="1"/>
            <a:endParaRPr lang="en-US" baseline="0" dirty="0" smtClean="0">
              <a:ea typeface="ＭＳ Ｐゴシック" pitchFamily="-112" charset="-128"/>
            </a:endParaRPr>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40</a:t>
            </a:fld>
            <a:endParaRPr lang="fr-F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lvl="1" eaLnBrk="1" hangingPunct="1"/>
            <a:endParaRPr lang="en-US" baseline="0" dirty="0" smtClean="0">
              <a:ea typeface="ＭＳ Ｐゴシック" pitchFamily="-112" charset="-128"/>
            </a:endParaRPr>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41</a:t>
            </a:fld>
            <a:endParaRPr lang="fr-F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42</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7</a:t>
            </a:fld>
            <a:endParaRPr lang="fr-F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lvl="1" eaLnBrk="1" hangingPunct="1"/>
            <a:endParaRPr lang="en-US" baseline="0" dirty="0" smtClean="0">
              <a:ea typeface="ＭＳ Ｐゴシック" pitchFamily="-112" charset="-128"/>
            </a:endParaRPr>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43</a:t>
            </a:fld>
            <a:endParaRPr lang="fr-F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44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8</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9</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10</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11</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noProof="0" dirty="0"/>
          </a:p>
        </p:txBody>
      </p:sp>
      <p:sp>
        <p:nvSpPr>
          <p:cNvPr id="4" name="Espace réservé du numéro de diapositive 3"/>
          <p:cNvSpPr>
            <a:spLocks noGrp="1"/>
          </p:cNvSpPr>
          <p:nvPr>
            <p:ph type="sldNum" sz="quarter" idx="10"/>
          </p:nvPr>
        </p:nvSpPr>
        <p:spPr/>
        <p:txBody>
          <a:bodyPr/>
          <a:lstStyle/>
          <a:p>
            <a:fld id="{A6323811-823D-524D-8D11-AEA3FCB62641}" type="slidenum">
              <a:rPr lang="fr-FR" smtClean="0"/>
              <a:pPr/>
              <a:t>12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1" name="Espace réservé pour une image  10" descr="Picture to be inserted"/>
          <p:cNvSpPr>
            <a:spLocks noGrp="1"/>
          </p:cNvSpPr>
          <p:nvPr>
            <p:ph type="pic" sz="quarter" idx="11"/>
          </p:nvPr>
        </p:nvSpPr>
        <p:spPr>
          <a:xfrm>
            <a:off x="0" y="-2"/>
            <a:ext cx="9112250" cy="6858002"/>
          </a:xfrm>
        </p:spPr>
        <p:txBody>
          <a:bodyPr anchor="ctr" anchorCtr="0"/>
          <a:lstStyle>
            <a:lvl1pPr marL="0" indent="0" algn="ctr">
              <a:buNone/>
              <a:defRPr/>
            </a:lvl1pPr>
          </a:lstStyle>
          <a:p>
            <a:r>
              <a:rPr lang="fr-FR" smtClean="0"/>
              <a:t>Cliquez sur l'icône pour ajouter une image</a:t>
            </a:r>
            <a:endParaRPr lang="fr-FR" dirty="0"/>
          </a:p>
        </p:txBody>
      </p:sp>
      <p:sp>
        <p:nvSpPr>
          <p:cNvPr id="2" name="Titre 1"/>
          <p:cNvSpPr>
            <a:spLocks noGrp="1"/>
          </p:cNvSpPr>
          <p:nvPr>
            <p:ph type="ctrTitle"/>
          </p:nvPr>
        </p:nvSpPr>
        <p:spPr>
          <a:xfrm>
            <a:off x="4034035" y="4810125"/>
            <a:ext cx="5117306" cy="952499"/>
          </a:xfrm>
          <a:custGeom>
            <a:avLst/>
            <a:gdLst>
              <a:gd name="connsiteX0" fmla="*/ 0 w 5117306"/>
              <a:gd name="connsiteY0" fmla="*/ 58096 h 947738"/>
              <a:gd name="connsiteX1" fmla="*/ 58096 w 5117306"/>
              <a:gd name="connsiteY1" fmla="*/ 0 h 947738"/>
              <a:gd name="connsiteX2" fmla="*/ 5059210 w 5117306"/>
              <a:gd name="connsiteY2" fmla="*/ 0 h 947738"/>
              <a:gd name="connsiteX3" fmla="*/ 5117306 w 5117306"/>
              <a:gd name="connsiteY3" fmla="*/ 58096 h 947738"/>
              <a:gd name="connsiteX4" fmla="*/ 5117306 w 5117306"/>
              <a:gd name="connsiteY4" fmla="*/ 889642 h 947738"/>
              <a:gd name="connsiteX5" fmla="*/ 5059210 w 5117306"/>
              <a:gd name="connsiteY5" fmla="*/ 947738 h 947738"/>
              <a:gd name="connsiteX6" fmla="*/ 58096 w 5117306"/>
              <a:gd name="connsiteY6" fmla="*/ 947738 h 947738"/>
              <a:gd name="connsiteX7" fmla="*/ 0 w 5117306"/>
              <a:gd name="connsiteY7" fmla="*/ 889642 h 947738"/>
              <a:gd name="connsiteX8" fmla="*/ 0 w 5117306"/>
              <a:gd name="connsiteY8" fmla="*/ 58096 h 947738"/>
              <a:gd name="connsiteX0" fmla="*/ 0 w 5125924"/>
              <a:gd name="connsiteY0" fmla="*/ 60477 h 950119"/>
              <a:gd name="connsiteX1" fmla="*/ 58096 w 5125924"/>
              <a:gd name="connsiteY1" fmla="*/ 2381 h 950119"/>
              <a:gd name="connsiteX2" fmla="*/ 5109216 w 5125924"/>
              <a:gd name="connsiteY2" fmla="*/ 0 h 950119"/>
              <a:gd name="connsiteX3" fmla="*/ 5117306 w 5125924"/>
              <a:gd name="connsiteY3" fmla="*/ 60477 h 950119"/>
              <a:gd name="connsiteX4" fmla="*/ 5117306 w 5125924"/>
              <a:gd name="connsiteY4" fmla="*/ 892023 h 950119"/>
              <a:gd name="connsiteX5" fmla="*/ 5059210 w 5125924"/>
              <a:gd name="connsiteY5" fmla="*/ 950119 h 950119"/>
              <a:gd name="connsiteX6" fmla="*/ 58096 w 5125924"/>
              <a:gd name="connsiteY6" fmla="*/ 950119 h 950119"/>
              <a:gd name="connsiteX7" fmla="*/ 0 w 5125924"/>
              <a:gd name="connsiteY7" fmla="*/ 892023 h 950119"/>
              <a:gd name="connsiteX8" fmla="*/ 0 w 5125924"/>
              <a:gd name="connsiteY8" fmla="*/ 60477 h 950119"/>
              <a:gd name="connsiteX0" fmla="*/ 0 w 5117306"/>
              <a:gd name="connsiteY0" fmla="*/ 60477 h 950119"/>
              <a:gd name="connsiteX1" fmla="*/ 58096 w 5117306"/>
              <a:gd name="connsiteY1" fmla="*/ 2381 h 950119"/>
              <a:gd name="connsiteX2" fmla="*/ 5109216 w 5117306"/>
              <a:gd name="connsiteY2" fmla="*/ 0 h 950119"/>
              <a:gd name="connsiteX3" fmla="*/ 5117306 w 5117306"/>
              <a:gd name="connsiteY3" fmla="*/ 60477 h 950119"/>
              <a:gd name="connsiteX4" fmla="*/ 5117306 w 5117306"/>
              <a:gd name="connsiteY4" fmla="*/ 892023 h 950119"/>
              <a:gd name="connsiteX5" fmla="*/ 5059210 w 5117306"/>
              <a:gd name="connsiteY5" fmla="*/ 950119 h 950119"/>
              <a:gd name="connsiteX6" fmla="*/ 58096 w 5117306"/>
              <a:gd name="connsiteY6" fmla="*/ 950119 h 950119"/>
              <a:gd name="connsiteX7" fmla="*/ 0 w 5117306"/>
              <a:gd name="connsiteY7" fmla="*/ 892023 h 950119"/>
              <a:gd name="connsiteX8" fmla="*/ 0 w 5117306"/>
              <a:gd name="connsiteY8" fmla="*/ 60477 h 950119"/>
              <a:gd name="connsiteX0" fmla="*/ 0 w 5117306"/>
              <a:gd name="connsiteY0" fmla="*/ 75809 h 965451"/>
              <a:gd name="connsiteX1" fmla="*/ 58096 w 5117306"/>
              <a:gd name="connsiteY1" fmla="*/ 17713 h 965451"/>
              <a:gd name="connsiteX2" fmla="*/ 5109216 w 5117306"/>
              <a:gd name="connsiteY2" fmla="*/ 15332 h 965451"/>
              <a:gd name="connsiteX3" fmla="*/ 5117306 w 5117306"/>
              <a:gd name="connsiteY3" fmla="*/ 13897 h 965451"/>
              <a:gd name="connsiteX4" fmla="*/ 5117306 w 5117306"/>
              <a:gd name="connsiteY4" fmla="*/ 907355 h 965451"/>
              <a:gd name="connsiteX5" fmla="*/ 5059210 w 5117306"/>
              <a:gd name="connsiteY5" fmla="*/ 965451 h 965451"/>
              <a:gd name="connsiteX6" fmla="*/ 58096 w 5117306"/>
              <a:gd name="connsiteY6" fmla="*/ 965451 h 965451"/>
              <a:gd name="connsiteX7" fmla="*/ 0 w 5117306"/>
              <a:gd name="connsiteY7" fmla="*/ 907355 h 965451"/>
              <a:gd name="connsiteX8" fmla="*/ 0 w 5117306"/>
              <a:gd name="connsiteY8" fmla="*/ 75809 h 965451"/>
              <a:gd name="connsiteX0" fmla="*/ 0 w 5117306"/>
              <a:gd name="connsiteY0" fmla="*/ 61912 h 951554"/>
              <a:gd name="connsiteX1" fmla="*/ 58096 w 5117306"/>
              <a:gd name="connsiteY1" fmla="*/ 3816 h 951554"/>
              <a:gd name="connsiteX2" fmla="*/ 5109216 w 5117306"/>
              <a:gd name="connsiteY2" fmla="*/ 1435 h 951554"/>
              <a:gd name="connsiteX3" fmla="*/ 5117306 w 5117306"/>
              <a:gd name="connsiteY3" fmla="*/ 0 h 951554"/>
              <a:gd name="connsiteX4" fmla="*/ 5117306 w 5117306"/>
              <a:gd name="connsiteY4" fmla="*/ 893458 h 951554"/>
              <a:gd name="connsiteX5" fmla="*/ 5059210 w 5117306"/>
              <a:gd name="connsiteY5" fmla="*/ 951554 h 951554"/>
              <a:gd name="connsiteX6" fmla="*/ 58096 w 5117306"/>
              <a:gd name="connsiteY6" fmla="*/ 951554 h 951554"/>
              <a:gd name="connsiteX7" fmla="*/ 0 w 5117306"/>
              <a:gd name="connsiteY7" fmla="*/ 893458 h 951554"/>
              <a:gd name="connsiteX8" fmla="*/ 0 w 5117306"/>
              <a:gd name="connsiteY8" fmla="*/ 61912 h 951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17306" h="951554">
                <a:moveTo>
                  <a:pt x="0" y="61912"/>
                </a:moveTo>
                <a:cubicBezTo>
                  <a:pt x="0" y="29826"/>
                  <a:pt x="26010" y="3816"/>
                  <a:pt x="58096" y="3816"/>
                </a:cubicBezTo>
                <a:lnTo>
                  <a:pt x="5109216" y="1435"/>
                </a:lnTo>
                <a:cubicBezTo>
                  <a:pt x="5112727" y="1435"/>
                  <a:pt x="5117306" y="1252"/>
                  <a:pt x="5117306" y="0"/>
                </a:cubicBezTo>
                <a:lnTo>
                  <a:pt x="5117306" y="893458"/>
                </a:lnTo>
                <a:cubicBezTo>
                  <a:pt x="5117306" y="925544"/>
                  <a:pt x="5091296" y="951554"/>
                  <a:pt x="5059210" y="951554"/>
                </a:cubicBezTo>
                <a:lnTo>
                  <a:pt x="58096" y="951554"/>
                </a:lnTo>
                <a:cubicBezTo>
                  <a:pt x="26010" y="951554"/>
                  <a:pt x="0" y="925544"/>
                  <a:pt x="0" y="893458"/>
                </a:cubicBezTo>
                <a:lnTo>
                  <a:pt x="0" y="61912"/>
                </a:lnTo>
                <a:close/>
              </a:path>
            </a:pathLst>
          </a:custGeom>
          <a:solidFill>
            <a:schemeClr val="tx1">
              <a:alpha val="75000"/>
            </a:schemeClr>
          </a:solidFill>
          <a:effectLst/>
        </p:spPr>
        <p:txBody>
          <a:bodyPr>
            <a:normAutofit/>
          </a:bodyPr>
          <a:lstStyle>
            <a:lvl1pPr algn="ctr">
              <a:defRPr sz="2400">
                <a:solidFill>
                  <a:schemeClr val="bg1"/>
                </a:solidFill>
              </a:defRPr>
            </a:lvl1pPr>
          </a:lstStyle>
          <a:p>
            <a:r>
              <a:rPr lang="fr-FR" smtClean="0"/>
              <a:t>Cliquez pour modifier le style du titre</a:t>
            </a:r>
            <a:endParaRPr lang="fr-FR" dirty="0"/>
          </a:p>
        </p:txBody>
      </p:sp>
      <p:sp>
        <p:nvSpPr>
          <p:cNvPr id="3" name="Sous-titre 2"/>
          <p:cNvSpPr>
            <a:spLocks noGrp="1"/>
          </p:cNvSpPr>
          <p:nvPr>
            <p:ph type="subTitle" idx="1"/>
          </p:nvPr>
        </p:nvSpPr>
        <p:spPr>
          <a:xfrm>
            <a:off x="5868144" y="5652131"/>
            <a:ext cx="3278699" cy="563856"/>
          </a:xfrm>
          <a:custGeom>
            <a:avLst/>
            <a:gdLst>
              <a:gd name="connsiteX0" fmla="*/ 0 w 3275856"/>
              <a:gd name="connsiteY0" fmla="*/ 42401 h 548945"/>
              <a:gd name="connsiteX1" fmla="*/ 42401 w 3275856"/>
              <a:gd name="connsiteY1" fmla="*/ 0 h 548945"/>
              <a:gd name="connsiteX2" fmla="*/ 3233455 w 3275856"/>
              <a:gd name="connsiteY2" fmla="*/ 0 h 548945"/>
              <a:gd name="connsiteX3" fmla="*/ 3275856 w 3275856"/>
              <a:gd name="connsiteY3" fmla="*/ 42401 h 548945"/>
              <a:gd name="connsiteX4" fmla="*/ 3275856 w 3275856"/>
              <a:gd name="connsiteY4" fmla="*/ 506544 h 548945"/>
              <a:gd name="connsiteX5" fmla="*/ 3233455 w 3275856"/>
              <a:gd name="connsiteY5" fmla="*/ 548945 h 548945"/>
              <a:gd name="connsiteX6" fmla="*/ 42401 w 3275856"/>
              <a:gd name="connsiteY6" fmla="*/ 548945 h 548945"/>
              <a:gd name="connsiteX7" fmla="*/ 0 w 3275856"/>
              <a:gd name="connsiteY7" fmla="*/ 506544 h 548945"/>
              <a:gd name="connsiteX8" fmla="*/ 0 w 3275856"/>
              <a:gd name="connsiteY8" fmla="*/ 42401 h 548945"/>
              <a:gd name="connsiteX0" fmla="*/ 0 w 3278237"/>
              <a:gd name="connsiteY0" fmla="*/ 53151 h 559695"/>
              <a:gd name="connsiteX1" fmla="*/ 42401 w 3278237"/>
              <a:gd name="connsiteY1" fmla="*/ 10750 h 559695"/>
              <a:gd name="connsiteX2" fmla="*/ 3233455 w 3278237"/>
              <a:gd name="connsiteY2" fmla="*/ 10750 h 559695"/>
              <a:gd name="connsiteX3" fmla="*/ 3278237 w 3278237"/>
              <a:gd name="connsiteY3" fmla="*/ 10289 h 559695"/>
              <a:gd name="connsiteX4" fmla="*/ 3275856 w 3278237"/>
              <a:gd name="connsiteY4" fmla="*/ 517294 h 559695"/>
              <a:gd name="connsiteX5" fmla="*/ 3233455 w 3278237"/>
              <a:gd name="connsiteY5" fmla="*/ 559695 h 559695"/>
              <a:gd name="connsiteX6" fmla="*/ 42401 w 3278237"/>
              <a:gd name="connsiteY6" fmla="*/ 559695 h 559695"/>
              <a:gd name="connsiteX7" fmla="*/ 0 w 3278237"/>
              <a:gd name="connsiteY7" fmla="*/ 517294 h 559695"/>
              <a:gd name="connsiteX8" fmla="*/ 0 w 3278237"/>
              <a:gd name="connsiteY8" fmla="*/ 53151 h 559695"/>
              <a:gd name="connsiteX0" fmla="*/ 0 w 3288988"/>
              <a:gd name="connsiteY0" fmla="*/ 53791 h 560335"/>
              <a:gd name="connsiteX1" fmla="*/ 42401 w 3288988"/>
              <a:gd name="connsiteY1" fmla="*/ 11390 h 560335"/>
              <a:gd name="connsiteX2" fmla="*/ 3278699 w 3288988"/>
              <a:gd name="connsiteY2" fmla="*/ 9009 h 560335"/>
              <a:gd name="connsiteX3" fmla="*/ 3278237 w 3288988"/>
              <a:gd name="connsiteY3" fmla="*/ 10929 h 560335"/>
              <a:gd name="connsiteX4" fmla="*/ 3275856 w 3288988"/>
              <a:gd name="connsiteY4" fmla="*/ 517934 h 560335"/>
              <a:gd name="connsiteX5" fmla="*/ 3233455 w 3288988"/>
              <a:gd name="connsiteY5" fmla="*/ 560335 h 560335"/>
              <a:gd name="connsiteX6" fmla="*/ 42401 w 3288988"/>
              <a:gd name="connsiteY6" fmla="*/ 560335 h 560335"/>
              <a:gd name="connsiteX7" fmla="*/ 0 w 3288988"/>
              <a:gd name="connsiteY7" fmla="*/ 517934 h 560335"/>
              <a:gd name="connsiteX8" fmla="*/ 0 w 3288988"/>
              <a:gd name="connsiteY8" fmla="*/ 53791 h 560335"/>
              <a:gd name="connsiteX0" fmla="*/ 0 w 3278699"/>
              <a:gd name="connsiteY0" fmla="*/ 53239 h 559783"/>
              <a:gd name="connsiteX1" fmla="*/ 42401 w 3278699"/>
              <a:gd name="connsiteY1" fmla="*/ 10838 h 559783"/>
              <a:gd name="connsiteX2" fmla="*/ 3278699 w 3278699"/>
              <a:gd name="connsiteY2" fmla="*/ 8457 h 559783"/>
              <a:gd name="connsiteX3" fmla="*/ 3278237 w 3278699"/>
              <a:gd name="connsiteY3" fmla="*/ 10377 h 559783"/>
              <a:gd name="connsiteX4" fmla="*/ 3275856 w 3278699"/>
              <a:gd name="connsiteY4" fmla="*/ 517382 h 559783"/>
              <a:gd name="connsiteX5" fmla="*/ 3233455 w 3278699"/>
              <a:gd name="connsiteY5" fmla="*/ 559783 h 559783"/>
              <a:gd name="connsiteX6" fmla="*/ 42401 w 3278699"/>
              <a:gd name="connsiteY6" fmla="*/ 559783 h 559783"/>
              <a:gd name="connsiteX7" fmla="*/ 0 w 3278699"/>
              <a:gd name="connsiteY7" fmla="*/ 517382 h 559783"/>
              <a:gd name="connsiteX8" fmla="*/ 0 w 3278699"/>
              <a:gd name="connsiteY8" fmla="*/ 53239 h 559783"/>
              <a:gd name="connsiteX0" fmla="*/ 0 w 3278699"/>
              <a:gd name="connsiteY0" fmla="*/ 53239 h 565576"/>
              <a:gd name="connsiteX1" fmla="*/ 42401 w 3278699"/>
              <a:gd name="connsiteY1" fmla="*/ 10838 h 565576"/>
              <a:gd name="connsiteX2" fmla="*/ 3278699 w 3278699"/>
              <a:gd name="connsiteY2" fmla="*/ 8457 h 565576"/>
              <a:gd name="connsiteX3" fmla="*/ 3278237 w 3278699"/>
              <a:gd name="connsiteY3" fmla="*/ 10377 h 565576"/>
              <a:gd name="connsiteX4" fmla="*/ 3275856 w 3278699"/>
              <a:gd name="connsiteY4" fmla="*/ 553101 h 565576"/>
              <a:gd name="connsiteX5" fmla="*/ 3233455 w 3278699"/>
              <a:gd name="connsiteY5" fmla="*/ 559783 h 565576"/>
              <a:gd name="connsiteX6" fmla="*/ 42401 w 3278699"/>
              <a:gd name="connsiteY6" fmla="*/ 559783 h 565576"/>
              <a:gd name="connsiteX7" fmla="*/ 0 w 3278699"/>
              <a:gd name="connsiteY7" fmla="*/ 517382 h 565576"/>
              <a:gd name="connsiteX8" fmla="*/ 0 w 3278699"/>
              <a:gd name="connsiteY8" fmla="*/ 53239 h 565576"/>
              <a:gd name="connsiteX0" fmla="*/ 0 w 3281649"/>
              <a:gd name="connsiteY0" fmla="*/ 53239 h 565576"/>
              <a:gd name="connsiteX1" fmla="*/ 42401 w 3281649"/>
              <a:gd name="connsiteY1" fmla="*/ 10838 h 565576"/>
              <a:gd name="connsiteX2" fmla="*/ 3278699 w 3281649"/>
              <a:gd name="connsiteY2" fmla="*/ 8457 h 565576"/>
              <a:gd name="connsiteX3" fmla="*/ 3278237 w 3281649"/>
              <a:gd name="connsiteY3" fmla="*/ 10377 h 565576"/>
              <a:gd name="connsiteX4" fmla="*/ 3275856 w 3281649"/>
              <a:gd name="connsiteY4" fmla="*/ 553101 h 565576"/>
              <a:gd name="connsiteX5" fmla="*/ 3269174 w 3281649"/>
              <a:gd name="connsiteY5" fmla="*/ 559783 h 565576"/>
              <a:gd name="connsiteX6" fmla="*/ 42401 w 3281649"/>
              <a:gd name="connsiteY6" fmla="*/ 559783 h 565576"/>
              <a:gd name="connsiteX7" fmla="*/ 0 w 3281649"/>
              <a:gd name="connsiteY7" fmla="*/ 517382 h 565576"/>
              <a:gd name="connsiteX8" fmla="*/ 0 w 3281649"/>
              <a:gd name="connsiteY8" fmla="*/ 53239 h 565576"/>
              <a:gd name="connsiteX0" fmla="*/ 0 w 3278699"/>
              <a:gd name="connsiteY0" fmla="*/ 53239 h 565576"/>
              <a:gd name="connsiteX1" fmla="*/ 42401 w 3278699"/>
              <a:gd name="connsiteY1" fmla="*/ 10838 h 565576"/>
              <a:gd name="connsiteX2" fmla="*/ 3278699 w 3278699"/>
              <a:gd name="connsiteY2" fmla="*/ 8457 h 565576"/>
              <a:gd name="connsiteX3" fmla="*/ 3278237 w 3278699"/>
              <a:gd name="connsiteY3" fmla="*/ 10377 h 565576"/>
              <a:gd name="connsiteX4" fmla="*/ 3275856 w 3278699"/>
              <a:gd name="connsiteY4" fmla="*/ 553101 h 565576"/>
              <a:gd name="connsiteX5" fmla="*/ 3269174 w 3278699"/>
              <a:gd name="connsiteY5" fmla="*/ 559783 h 565576"/>
              <a:gd name="connsiteX6" fmla="*/ 42401 w 3278699"/>
              <a:gd name="connsiteY6" fmla="*/ 559783 h 565576"/>
              <a:gd name="connsiteX7" fmla="*/ 0 w 3278699"/>
              <a:gd name="connsiteY7" fmla="*/ 517382 h 565576"/>
              <a:gd name="connsiteX8" fmla="*/ 0 w 3278699"/>
              <a:gd name="connsiteY8" fmla="*/ 53239 h 565576"/>
              <a:gd name="connsiteX0" fmla="*/ 0 w 3283000"/>
              <a:gd name="connsiteY0" fmla="*/ 51519 h 563856"/>
              <a:gd name="connsiteX1" fmla="*/ 42401 w 3283000"/>
              <a:gd name="connsiteY1" fmla="*/ 9118 h 563856"/>
              <a:gd name="connsiteX2" fmla="*/ 3278699 w 3283000"/>
              <a:gd name="connsiteY2" fmla="*/ 6737 h 563856"/>
              <a:gd name="connsiteX3" fmla="*/ 3283000 w 3283000"/>
              <a:gd name="connsiteY3" fmla="*/ 11038 h 563856"/>
              <a:gd name="connsiteX4" fmla="*/ 3275856 w 3283000"/>
              <a:gd name="connsiteY4" fmla="*/ 551381 h 563856"/>
              <a:gd name="connsiteX5" fmla="*/ 3269174 w 3283000"/>
              <a:gd name="connsiteY5" fmla="*/ 558063 h 563856"/>
              <a:gd name="connsiteX6" fmla="*/ 42401 w 3283000"/>
              <a:gd name="connsiteY6" fmla="*/ 558063 h 563856"/>
              <a:gd name="connsiteX7" fmla="*/ 0 w 3283000"/>
              <a:gd name="connsiteY7" fmla="*/ 515662 h 563856"/>
              <a:gd name="connsiteX8" fmla="*/ 0 w 3283000"/>
              <a:gd name="connsiteY8" fmla="*/ 51519 h 563856"/>
              <a:gd name="connsiteX0" fmla="*/ 0 w 3278699"/>
              <a:gd name="connsiteY0" fmla="*/ 51519 h 563856"/>
              <a:gd name="connsiteX1" fmla="*/ 42401 w 3278699"/>
              <a:gd name="connsiteY1" fmla="*/ 9118 h 563856"/>
              <a:gd name="connsiteX2" fmla="*/ 3278699 w 3278699"/>
              <a:gd name="connsiteY2" fmla="*/ 6737 h 563856"/>
              <a:gd name="connsiteX3" fmla="*/ 3278238 w 3278699"/>
              <a:gd name="connsiteY3" fmla="*/ 11038 h 563856"/>
              <a:gd name="connsiteX4" fmla="*/ 3275856 w 3278699"/>
              <a:gd name="connsiteY4" fmla="*/ 551381 h 563856"/>
              <a:gd name="connsiteX5" fmla="*/ 3269174 w 3278699"/>
              <a:gd name="connsiteY5" fmla="*/ 558063 h 563856"/>
              <a:gd name="connsiteX6" fmla="*/ 42401 w 3278699"/>
              <a:gd name="connsiteY6" fmla="*/ 558063 h 563856"/>
              <a:gd name="connsiteX7" fmla="*/ 0 w 3278699"/>
              <a:gd name="connsiteY7" fmla="*/ 515662 h 563856"/>
              <a:gd name="connsiteX8" fmla="*/ 0 w 3278699"/>
              <a:gd name="connsiteY8" fmla="*/ 51519 h 563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78699" h="563856">
                <a:moveTo>
                  <a:pt x="0" y="51519"/>
                </a:moveTo>
                <a:cubicBezTo>
                  <a:pt x="0" y="28102"/>
                  <a:pt x="18984" y="9118"/>
                  <a:pt x="42401" y="9118"/>
                </a:cubicBezTo>
                <a:lnTo>
                  <a:pt x="3278699" y="6737"/>
                </a:lnTo>
                <a:cubicBezTo>
                  <a:pt x="3278303" y="9119"/>
                  <a:pt x="3278238" y="-12379"/>
                  <a:pt x="3278238" y="11038"/>
                </a:cubicBezTo>
                <a:cubicBezTo>
                  <a:pt x="3278238" y="165752"/>
                  <a:pt x="3275856" y="396667"/>
                  <a:pt x="3275856" y="551381"/>
                </a:cubicBezTo>
                <a:cubicBezTo>
                  <a:pt x="3275856" y="574798"/>
                  <a:pt x="3268778" y="558063"/>
                  <a:pt x="3269174" y="558063"/>
                </a:cubicBezTo>
                <a:lnTo>
                  <a:pt x="42401" y="558063"/>
                </a:lnTo>
                <a:cubicBezTo>
                  <a:pt x="18984" y="558063"/>
                  <a:pt x="0" y="539079"/>
                  <a:pt x="0" y="515662"/>
                </a:cubicBezTo>
                <a:lnTo>
                  <a:pt x="0" y="51519"/>
                </a:lnTo>
                <a:close/>
              </a:path>
            </a:pathLst>
          </a:custGeom>
          <a:solidFill>
            <a:schemeClr val="accent1"/>
          </a:solidFill>
          <a:effectLst>
            <a:outerShdw blurRad="38100" dist="25400" dir="5400000" algn="t" rotWithShape="0">
              <a:prstClr val="black">
                <a:alpha val="40000"/>
              </a:prstClr>
            </a:outerShdw>
          </a:effectLst>
        </p:spPr>
        <p:txBody>
          <a:bodyPr bIns="108000" anchor="b" anchorCtr="1">
            <a:noAutofit/>
          </a:bodyPr>
          <a:lstStyle>
            <a:lvl1pPr marL="0" indent="0" algn="ctr">
              <a:buNone/>
              <a:defRPr sz="1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dirty="0"/>
          </a:p>
        </p:txBody>
      </p:sp>
      <p:sp>
        <p:nvSpPr>
          <p:cNvPr id="4" name="Espace réservé de la date 3"/>
          <p:cNvSpPr>
            <a:spLocks noGrp="1"/>
          </p:cNvSpPr>
          <p:nvPr>
            <p:ph type="dt" sz="half" idx="10"/>
          </p:nvPr>
        </p:nvSpPr>
        <p:spPr>
          <a:xfrm>
            <a:off x="6084168" y="5733256"/>
            <a:ext cx="2195264" cy="144016"/>
          </a:xfrm>
        </p:spPr>
        <p:txBody>
          <a:bodyPr lIns="0" tIns="0" rIns="0" bIns="0"/>
          <a:lstStyle>
            <a:lvl1pPr>
              <a:defRPr sz="800">
                <a:solidFill>
                  <a:schemeClr val="bg1"/>
                </a:solidFill>
                <a:latin typeface="Arial" pitchFamily="34" charset="0"/>
                <a:cs typeface="Arial" pitchFamily="34" charset="0"/>
              </a:defRPr>
            </a:lvl1pPr>
          </a:lstStyle>
          <a:p>
            <a:fld id="{783FABB4-A628-43D7-9E66-634FEA459987}" type="datetimeFigureOut">
              <a:rPr lang="fr-FR" smtClean="0"/>
              <a:pPr/>
              <a:t>05/11/2012</a:t>
            </a:fld>
            <a:endParaRPr lang="fr-FR" dirty="0"/>
          </a:p>
        </p:txBody>
      </p:sp>
      <p:pic>
        <p:nvPicPr>
          <p:cNvPr id="5" name="Image 4" descr="logo_seul 2.ai"/>
          <p:cNvPicPr>
            <a:picLocks noChangeAspect="1"/>
          </p:cNvPicPr>
          <p:nvPr userDrawn="1"/>
        </p:nvPicPr>
        <p:blipFill rotWithShape="1">
          <a:blip r:embed="rId2" cstate="print">
            <a:extLst>
              <a:ext uri="{28A0092B-C50C-407E-A947-70E740481C1C}">
                <a14:useLocalDpi xmlns="" xmlns:a14="http://schemas.microsoft.com/office/drawing/2010/main" val="0"/>
              </a:ext>
            </a:extLst>
          </a:blip>
          <a:srcRect l="7878" t="23545" r="54970" b="23658"/>
          <a:stretch/>
        </p:blipFill>
        <p:spPr>
          <a:xfrm>
            <a:off x="0" y="0"/>
            <a:ext cx="832820" cy="836712"/>
          </a:xfrm>
          <a:prstGeom prst="rect">
            <a:avLst/>
          </a:prstGeom>
        </p:spPr>
      </p:pic>
    </p:spTree>
    <p:extLst>
      <p:ext uri="{BB962C8B-B14F-4D97-AF65-F5344CB8AC3E}">
        <p14:creationId xmlns="" xmlns:p14="http://schemas.microsoft.com/office/powerpoint/2010/main" val="30795162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hart Multipl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dirty="0"/>
          </a:p>
        </p:txBody>
      </p:sp>
      <p:sp>
        <p:nvSpPr>
          <p:cNvPr id="3" name="Espace réservé de la date 2"/>
          <p:cNvSpPr>
            <a:spLocks noGrp="1"/>
          </p:cNvSpPr>
          <p:nvPr>
            <p:ph type="dt" sz="half" idx="10"/>
          </p:nvPr>
        </p:nvSpPr>
        <p:spPr/>
        <p:txBody>
          <a:bodyPr/>
          <a:lstStyle/>
          <a:p>
            <a:fld id="{783FABB4-A628-43D7-9E66-634FEA459987}" type="datetimeFigureOut">
              <a:rPr lang="fr-FR" smtClean="0"/>
              <a:pPr/>
              <a:t>05/11/2012</a:t>
            </a:fld>
            <a:endParaRPr lang="fr-FR"/>
          </a:p>
        </p:txBody>
      </p:sp>
      <p:sp>
        <p:nvSpPr>
          <p:cNvPr id="4" name="Espace réservé du numéro de diapositive 3"/>
          <p:cNvSpPr>
            <a:spLocks noGrp="1"/>
          </p:cNvSpPr>
          <p:nvPr>
            <p:ph type="sldNum" sz="quarter" idx="11"/>
          </p:nvPr>
        </p:nvSpPr>
        <p:spPr/>
        <p:txBody>
          <a:bodyPr/>
          <a:lstStyle/>
          <a:p>
            <a:fld id="{1E9D9F19-B595-4283-AECD-0051774D9B90}" type="slidenum">
              <a:rPr lang="fr-FR" smtClean="0"/>
              <a:pPr/>
              <a:t>‹N°›</a:t>
            </a:fld>
            <a:endParaRPr lang="fr-FR"/>
          </a:p>
        </p:txBody>
      </p:sp>
      <p:graphicFrame>
        <p:nvGraphicFramePr>
          <p:cNvPr id="8" name="Tableau 7"/>
          <p:cNvGraphicFramePr>
            <a:graphicFrameLocks noGrp="1"/>
          </p:cNvGraphicFramePr>
          <p:nvPr userDrawn="1">
            <p:extLst>
              <p:ext uri="{D42A27DB-BD31-4B8C-83A1-F6EECF244321}">
                <p14:modId xmlns="" xmlns:p14="http://schemas.microsoft.com/office/powerpoint/2010/main" val="2822209680"/>
              </p:ext>
            </p:extLst>
          </p:nvPr>
        </p:nvGraphicFramePr>
        <p:xfrm>
          <a:off x="827583" y="1412776"/>
          <a:ext cx="7488834" cy="4608510"/>
        </p:xfrm>
        <a:graphic>
          <a:graphicData uri="http://schemas.openxmlformats.org/drawingml/2006/table">
            <a:tbl>
              <a:tblPr firstRow="1" bandRow="1">
                <a:tableStyleId>{10A1B5D5-9B99-4C35-A422-299274C87663}</a:tableStyleId>
              </a:tblPr>
              <a:tblGrid>
                <a:gridCol w="2496278"/>
                <a:gridCol w="2496278"/>
                <a:gridCol w="2496278"/>
              </a:tblGrid>
              <a:tr h="921702">
                <a:tc>
                  <a:txBody>
                    <a:bodyPr/>
                    <a:lstStyle/>
                    <a:p>
                      <a:pPr algn="ctr"/>
                      <a:endParaRPr lang="fr-FR" dirty="0"/>
                    </a:p>
                  </a:txBody>
                  <a:tcPr>
                    <a:lnL w="3175" cap="flat" cmpd="sng" algn="ctr">
                      <a:solidFill>
                        <a:srgbClr val="04A6DF"/>
                      </a:solidFill>
                      <a:prstDash val="solid"/>
                      <a:round/>
                      <a:headEnd type="none" w="med" len="med"/>
                      <a:tailEnd type="none" w="med" len="med"/>
                    </a:lnL>
                    <a:lnR w="3175" cap="flat" cmpd="sng" algn="ctr">
                      <a:solidFill>
                        <a:srgbClr val="04A6DF"/>
                      </a:solidFill>
                      <a:prstDash val="solid"/>
                      <a:round/>
                      <a:headEnd type="none" w="med" len="med"/>
                      <a:tailEnd type="none" w="med" len="med"/>
                    </a:lnR>
                    <a:lnT w="3175" cap="flat" cmpd="sng" algn="ctr">
                      <a:solidFill>
                        <a:srgbClr val="04A6DF"/>
                      </a:solidFill>
                      <a:prstDash val="solid"/>
                      <a:round/>
                      <a:headEnd type="none" w="med" len="med"/>
                      <a:tailEnd type="none" w="med" len="med"/>
                    </a:lnT>
                    <a:lnB w="3175" cap="flat" cmpd="sng" algn="ctr">
                      <a:solidFill>
                        <a:srgbClr val="04A6DF"/>
                      </a:solidFill>
                      <a:prstDash val="solid"/>
                      <a:round/>
                      <a:headEnd type="none" w="med" len="med"/>
                      <a:tailEnd type="none" w="med" len="med"/>
                    </a:lnB>
                  </a:tcPr>
                </a:tc>
                <a:tc>
                  <a:txBody>
                    <a:bodyPr/>
                    <a:lstStyle/>
                    <a:p>
                      <a:pPr algn="ctr"/>
                      <a:endParaRPr lang="fr-FR" dirty="0"/>
                    </a:p>
                  </a:txBody>
                  <a:tcPr>
                    <a:lnL w="3175" cap="flat" cmpd="sng" algn="ctr">
                      <a:solidFill>
                        <a:srgbClr val="04A6DF"/>
                      </a:solidFill>
                      <a:prstDash val="solid"/>
                      <a:round/>
                      <a:headEnd type="none" w="med" len="med"/>
                      <a:tailEnd type="none" w="med" len="med"/>
                    </a:lnL>
                    <a:lnR w="3175" cap="flat" cmpd="sng" algn="ctr">
                      <a:solidFill>
                        <a:srgbClr val="04A6DF"/>
                      </a:solidFill>
                      <a:prstDash val="solid"/>
                      <a:round/>
                      <a:headEnd type="none" w="med" len="med"/>
                      <a:tailEnd type="none" w="med" len="med"/>
                    </a:lnR>
                    <a:lnT w="3175" cap="flat" cmpd="sng" algn="ctr">
                      <a:solidFill>
                        <a:srgbClr val="04A6DF"/>
                      </a:solidFill>
                      <a:prstDash val="solid"/>
                      <a:round/>
                      <a:headEnd type="none" w="med" len="med"/>
                      <a:tailEnd type="none" w="med" len="med"/>
                    </a:lnT>
                    <a:lnB w="3175" cap="flat" cmpd="sng" algn="ctr">
                      <a:solidFill>
                        <a:srgbClr val="04A6DF"/>
                      </a:solidFill>
                      <a:prstDash val="solid"/>
                      <a:round/>
                      <a:headEnd type="none" w="med" len="med"/>
                      <a:tailEnd type="none" w="med" len="med"/>
                    </a:lnB>
                  </a:tcPr>
                </a:tc>
                <a:tc>
                  <a:txBody>
                    <a:bodyPr/>
                    <a:lstStyle/>
                    <a:p>
                      <a:pPr algn="ctr"/>
                      <a:endParaRPr lang="fr-FR" dirty="0"/>
                    </a:p>
                  </a:txBody>
                  <a:tcPr>
                    <a:lnL w="3175" cap="flat" cmpd="sng" algn="ctr">
                      <a:solidFill>
                        <a:srgbClr val="04A6DF"/>
                      </a:solidFill>
                      <a:prstDash val="solid"/>
                      <a:round/>
                      <a:headEnd type="none" w="med" len="med"/>
                      <a:tailEnd type="none" w="med" len="med"/>
                    </a:lnL>
                    <a:lnR w="3175" cap="flat" cmpd="sng" algn="ctr">
                      <a:solidFill>
                        <a:srgbClr val="04A6DF"/>
                      </a:solidFill>
                      <a:prstDash val="solid"/>
                      <a:round/>
                      <a:headEnd type="none" w="med" len="med"/>
                      <a:tailEnd type="none" w="med" len="med"/>
                    </a:lnR>
                    <a:lnT w="3175" cap="flat" cmpd="sng" algn="ctr">
                      <a:solidFill>
                        <a:srgbClr val="04A6DF"/>
                      </a:solidFill>
                      <a:prstDash val="solid"/>
                      <a:round/>
                      <a:headEnd type="none" w="med" len="med"/>
                      <a:tailEnd type="none" w="med" len="med"/>
                    </a:lnT>
                    <a:lnB w="3175" cap="flat" cmpd="sng" algn="ctr">
                      <a:solidFill>
                        <a:srgbClr val="04A6DF"/>
                      </a:solidFill>
                      <a:prstDash val="solid"/>
                      <a:round/>
                      <a:headEnd type="none" w="med" len="med"/>
                      <a:tailEnd type="none" w="med" len="med"/>
                    </a:lnB>
                  </a:tcPr>
                </a:tc>
              </a:tr>
              <a:tr h="921702">
                <a:tc>
                  <a:txBody>
                    <a:bodyPr/>
                    <a:lstStyle/>
                    <a:p>
                      <a:endParaRPr lang="fr-FR" dirty="0">
                        <a:latin typeface="Georgia"/>
                        <a:cs typeface="Georgia"/>
                      </a:endParaRPr>
                    </a:p>
                  </a:txBody>
                  <a:tcPr>
                    <a:lnL w="3175" cap="flat" cmpd="sng" algn="ctr">
                      <a:solidFill>
                        <a:srgbClr val="04A6DF"/>
                      </a:solidFill>
                      <a:prstDash val="solid"/>
                      <a:round/>
                      <a:headEnd type="none" w="med" len="med"/>
                      <a:tailEnd type="none" w="med" len="med"/>
                    </a:lnL>
                    <a:lnR w="3175" cap="flat" cmpd="sng" algn="ctr">
                      <a:solidFill>
                        <a:srgbClr val="04A6DF"/>
                      </a:solidFill>
                      <a:prstDash val="solid"/>
                      <a:round/>
                      <a:headEnd type="none" w="med" len="med"/>
                      <a:tailEnd type="none" w="med" len="med"/>
                    </a:lnR>
                    <a:lnT w="3175" cap="flat" cmpd="sng" algn="ctr">
                      <a:solidFill>
                        <a:srgbClr val="04A6DF"/>
                      </a:solidFill>
                      <a:prstDash val="solid"/>
                      <a:round/>
                      <a:headEnd type="none" w="med" len="med"/>
                      <a:tailEnd type="none" w="med" len="med"/>
                    </a:lnT>
                    <a:lnB w="3175" cap="flat" cmpd="sng" algn="ctr">
                      <a:solidFill>
                        <a:srgbClr val="04A6DF"/>
                      </a:solidFill>
                      <a:prstDash val="solid"/>
                      <a:round/>
                      <a:headEnd type="none" w="med" len="med"/>
                      <a:tailEnd type="none" w="med" len="med"/>
                    </a:lnB>
                  </a:tcPr>
                </a:tc>
                <a:tc>
                  <a:txBody>
                    <a:bodyPr/>
                    <a:lstStyle/>
                    <a:p>
                      <a:endParaRPr lang="fr-FR" dirty="0">
                        <a:latin typeface="Georgia"/>
                        <a:cs typeface="Georgia"/>
                      </a:endParaRPr>
                    </a:p>
                  </a:txBody>
                  <a:tcPr>
                    <a:lnL w="3175" cap="flat" cmpd="sng" algn="ctr">
                      <a:solidFill>
                        <a:srgbClr val="04A6DF"/>
                      </a:solidFill>
                      <a:prstDash val="solid"/>
                      <a:round/>
                      <a:headEnd type="none" w="med" len="med"/>
                      <a:tailEnd type="none" w="med" len="med"/>
                    </a:lnL>
                    <a:lnR w="3175" cap="flat" cmpd="sng" algn="ctr">
                      <a:solidFill>
                        <a:srgbClr val="04A6DF"/>
                      </a:solidFill>
                      <a:prstDash val="solid"/>
                      <a:round/>
                      <a:headEnd type="none" w="med" len="med"/>
                      <a:tailEnd type="none" w="med" len="med"/>
                    </a:lnR>
                    <a:lnT w="3175" cap="flat" cmpd="sng" algn="ctr">
                      <a:solidFill>
                        <a:srgbClr val="04A6DF"/>
                      </a:solidFill>
                      <a:prstDash val="solid"/>
                      <a:round/>
                      <a:headEnd type="none" w="med" len="med"/>
                      <a:tailEnd type="none" w="med" len="med"/>
                    </a:lnT>
                    <a:lnB w="3175" cap="flat" cmpd="sng" algn="ctr">
                      <a:solidFill>
                        <a:srgbClr val="04A6DF"/>
                      </a:solidFill>
                      <a:prstDash val="solid"/>
                      <a:round/>
                      <a:headEnd type="none" w="med" len="med"/>
                      <a:tailEnd type="none" w="med" len="med"/>
                    </a:lnB>
                  </a:tcPr>
                </a:tc>
                <a:tc>
                  <a:txBody>
                    <a:bodyPr/>
                    <a:lstStyle/>
                    <a:p>
                      <a:endParaRPr lang="fr-FR" dirty="0">
                        <a:latin typeface="Georgia"/>
                        <a:cs typeface="Georgia"/>
                      </a:endParaRPr>
                    </a:p>
                  </a:txBody>
                  <a:tcPr>
                    <a:lnL w="3175" cap="flat" cmpd="sng" algn="ctr">
                      <a:solidFill>
                        <a:srgbClr val="04A6DF"/>
                      </a:solidFill>
                      <a:prstDash val="solid"/>
                      <a:round/>
                      <a:headEnd type="none" w="med" len="med"/>
                      <a:tailEnd type="none" w="med" len="med"/>
                    </a:lnL>
                    <a:lnR w="3175" cap="flat" cmpd="sng" algn="ctr">
                      <a:solidFill>
                        <a:srgbClr val="04A6DF"/>
                      </a:solidFill>
                      <a:prstDash val="solid"/>
                      <a:round/>
                      <a:headEnd type="none" w="med" len="med"/>
                      <a:tailEnd type="none" w="med" len="med"/>
                    </a:lnR>
                    <a:lnT w="3175" cap="flat" cmpd="sng" algn="ctr">
                      <a:solidFill>
                        <a:srgbClr val="04A6DF"/>
                      </a:solidFill>
                      <a:prstDash val="solid"/>
                      <a:round/>
                      <a:headEnd type="none" w="med" len="med"/>
                      <a:tailEnd type="none" w="med" len="med"/>
                    </a:lnT>
                    <a:lnB w="3175" cap="flat" cmpd="sng" algn="ctr">
                      <a:solidFill>
                        <a:srgbClr val="04A6DF"/>
                      </a:solidFill>
                      <a:prstDash val="solid"/>
                      <a:round/>
                      <a:headEnd type="none" w="med" len="med"/>
                      <a:tailEnd type="none" w="med" len="med"/>
                    </a:lnB>
                  </a:tcPr>
                </a:tc>
              </a:tr>
              <a:tr h="921702">
                <a:tc>
                  <a:txBody>
                    <a:bodyPr/>
                    <a:lstStyle/>
                    <a:p>
                      <a:endParaRPr lang="fr-FR" dirty="0">
                        <a:latin typeface="Georgia"/>
                        <a:cs typeface="Georgia"/>
                      </a:endParaRPr>
                    </a:p>
                  </a:txBody>
                  <a:tcPr>
                    <a:lnL w="3175" cap="flat" cmpd="sng" algn="ctr">
                      <a:solidFill>
                        <a:srgbClr val="04A6DF"/>
                      </a:solidFill>
                      <a:prstDash val="solid"/>
                      <a:round/>
                      <a:headEnd type="none" w="med" len="med"/>
                      <a:tailEnd type="none" w="med" len="med"/>
                    </a:lnL>
                    <a:lnR w="3175" cap="flat" cmpd="sng" algn="ctr">
                      <a:solidFill>
                        <a:srgbClr val="04A6DF"/>
                      </a:solidFill>
                      <a:prstDash val="solid"/>
                      <a:round/>
                      <a:headEnd type="none" w="med" len="med"/>
                      <a:tailEnd type="none" w="med" len="med"/>
                    </a:lnR>
                    <a:lnT w="3175" cap="flat" cmpd="sng" algn="ctr">
                      <a:solidFill>
                        <a:srgbClr val="04A6DF"/>
                      </a:solidFill>
                      <a:prstDash val="solid"/>
                      <a:round/>
                      <a:headEnd type="none" w="med" len="med"/>
                      <a:tailEnd type="none" w="med" len="med"/>
                    </a:lnT>
                    <a:lnB w="3175" cap="flat" cmpd="sng" algn="ctr">
                      <a:solidFill>
                        <a:srgbClr val="04A6DF"/>
                      </a:solidFill>
                      <a:prstDash val="solid"/>
                      <a:round/>
                      <a:headEnd type="none" w="med" len="med"/>
                      <a:tailEnd type="none" w="med" len="med"/>
                    </a:lnB>
                  </a:tcPr>
                </a:tc>
                <a:tc>
                  <a:txBody>
                    <a:bodyPr/>
                    <a:lstStyle/>
                    <a:p>
                      <a:endParaRPr lang="fr-FR" dirty="0">
                        <a:latin typeface="Georgia"/>
                        <a:cs typeface="Georgia"/>
                      </a:endParaRPr>
                    </a:p>
                  </a:txBody>
                  <a:tcPr>
                    <a:lnL w="3175" cap="flat" cmpd="sng" algn="ctr">
                      <a:solidFill>
                        <a:srgbClr val="04A6DF"/>
                      </a:solidFill>
                      <a:prstDash val="solid"/>
                      <a:round/>
                      <a:headEnd type="none" w="med" len="med"/>
                      <a:tailEnd type="none" w="med" len="med"/>
                    </a:lnL>
                    <a:lnR w="3175" cap="flat" cmpd="sng" algn="ctr">
                      <a:solidFill>
                        <a:srgbClr val="04A6DF"/>
                      </a:solidFill>
                      <a:prstDash val="solid"/>
                      <a:round/>
                      <a:headEnd type="none" w="med" len="med"/>
                      <a:tailEnd type="none" w="med" len="med"/>
                    </a:lnR>
                    <a:lnT w="3175" cap="flat" cmpd="sng" algn="ctr">
                      <a:solidFill>
                        <a:srgbClr val="04A6DF"/>
                      </a:solidFill>
                      <a:prstDash val="solid"/>
                      <a:round/>
                      <a:headEnd type="none" w="med" len="med"/>
                      <a:tailEnd type="none" w="med" len="med"/>
                    </a:lnT>
                    <a:lnB w="3175" cap="flat" cmpd="sng" algn="ctr">
                      <a:solidFill>
                        <a:srgbClr val="04A6DF"/>
                      </a:solidFill>
                      <a:prstDash val="solid"/>
                      <a:round/>
                      <a:headEnd type="none" w="med" len="med"/>
                      <a:tailEnd type="none" w="med" len="med"/>
                    </a:lnB>
                  </a:tcPr>
                </a:tc>
                <a:tc>
                  <a:txBody>
                    <a:bodyPr/>
                    <a:lstStyle/>
                    <a:p>
                      <a:endParaRPr lang="fr-FR" dirty="0">
                        <a:latin typeface="Georgia"/>
                        <a:cs typeface="Georgia"/>
                      </a:endParaRPr>
                    </a:p>
                  </a:txBody>
                  <a:tcPr>
                    <a:lnL w="3175" cap="flat" cmpd="sng" algn="ctr">
                      <a:solidFill>
                        <a:srgbClr val="04A6DF"/>
                      </a:solidFill>
                      <a:prstDash val="solid"/>
                      <a:round/>
                      <a:headEnd type="none" w="med" len="med"/>
                      <a:tailEnd type="none" w="med" len="med"/>
                    </a:lnL>
                    <a:lnR w="3175" cap="flat" cmpd="sng" algn="ctr">
                      <a:solidFill>
                        <a:srgbClr val="04A6DF"/>
                      </a:solidFill>
                      <a:prstDash val="solid"/>
                      <a:round/>
                      <a:headEnd type="none" w="med" len="med"/>
                      <a:tailEnd type="none" w="med" len="med"/>
                    </a:lnR>
                    <a:lnT w="3175" cap="flat" cmpd="sng" algn="ctr">
                      <a:solidFill>
                        <a:srgbClr val="04A6DF"/>
                      </a:solidFill>
                      <a:prstDash val="solid"/>
                      <a:round/>
                      <a:headEnd type="none" w="med" len="med"/>
                      <a:tailEnd type="none" w="med" len="med"/>
                    </a:lnT>
                    <a:lnB w="3175" cap="flat" cmpd="sng" algn="ctr">
                      <a:solidFill>
                        <a:srgbClr val="04A6DF"/>
                      </a:solidFill>
                      <a:prstDash val="solid"/>
                      <a:round/>
                      <a:headEnd type="none" w="med" len="med"/>
                      <a:tailEnd type="none" w="med" len="med"/>
                    </a:lnB>
                  </a:tcPr>
                </a:tc>
              </a:tr>
              <a:tr h="921702">
                <a:tc>
                  <a:txBody>
                    <a:bodyPr/>
                    <a:lstStyle/>
                    <a:p>
                      <a:endParaRPr lang="fr-FR" dirty="0">
                        <a:latin typeface="Georgia"/>
                        <a:cs typeface="Georgia"/>
                      </a:endParaRPr>
                    </a:p>
                  </a:txBody>
                  <a:tcPr>
                    <a:lnL w="3175" cap="flat" cmpd="sng" algn="ctr">
                      <a:solidFill>
                        <a:srgbClr val="04A6DF"/>
                      </a:solidFill>
                      <a:prstDash val="solid"/>
                      <a:round/>
                      <a:headEnd type="none" w="med" len="med"/>
                      <a:tailEnd type="none" w="med" len="med"/>
                    </a:lnL>
                    <a:lnR w="3175" cap="flat" cmpd="sng" algn="ctr">
                      <a:solidFill>
                        <a:srgbClr val="04A6DF"/>
                      </a:solidFill>
                      <a:prstDash val="solid"/>
                      <a:round/>
                      <a:headEnd type="none" w="med" len="med"/>
                      <a:tailEnd type="none" w="med" len="med"/>
                    </a:lnR>
                    <a:lnT w="3175" cap="flat" cmpd="sng" algn="ctr">
                      <a:solidFill>
                        <a:srgbClr val="04A6DF"/>
                      </a:solidFill>
                      <a:prstDash val="solid"/>
                      <a:round/>
                      <a:headEnd type="none" w="med" len="med"/>
                      <a:tailEnd type="none" w="med" len="med"/>
                    </a:lnT>
                    <a:lnB w="3175" cap="flat" cmpd="sng" algn="ctr">
                      <a:solidFill>
                        <a:srgbClr val="04A6DF"/>
                      </a:solidFill>
                      <a:prstDash val="solid"/>
                      <a:round/>
                      <a:headEnd type="none" w="med" len="med"/>
                      <a:tailEnd type="none" w="med" len="med"/>
                    </a:lnB>
                  </a:tcPr>
                </a:tc>
                <a:tc>
                  <a:txBody>
                    <a:bodyPr/>
                    <a:lstStyle/>
                    <a:p>
                      <a:endParaRPr lang="fr-FR" dirty="0">
                        <a:latin typeface="Georgia"/>
                        <a:cs typeface="Georgia"/>
                      </a:endParaRPr>
                    </a:p>
                  </a:txBody>
                  <a:tcPr>
                    <a:lnL w="3175" cap="flat" cmpd="sng" algn="ctr">
                      <a:solidFill>
                        <a:srgbClr val="04A6DF"/>
                      </a:solidFill>
                      <a:prstDash val="solid"/>
                      <a:round/>
                      <a:headEnd type="none" w="med" len="med"/>
                      <a:tailEnd type="none" w="med" len="med"/>
                    </a:lnL>
                    <a:lnR w="3175" cap="flat" cmpd="sng" algn="ctr">
                      <a:solidFill>
                        <a:srgbClr val="04A6DF"/>
                      </a:solidFill>
                      <a:prstDash val="solid"/>
                      <a:round/>
                      <a:headEnd type="none" w="med" len="med"/>
                      <a:tailEnd type="none" w="med" len="med"/>
                    </a:lnR>
                    <a:lnT w="3175" cap="flat" cmpd="sng" algn="ctr">
                      <a:solidFill>
                        <a:srgbClr val="04A6DF"/>
                      </a:solidFill>
                      <a:prstDash val="solid"/>
                      <a:round/>
                      <a:headEnd type="none" w="med" len="med"/>
                      <a:tailEnd type="none" w="med" len="med"/>
                    </a:lnT>
                    <a:lnB w="3175" cap="flat" cmpd="sng" algn="ctr">
                      <a:solidFill>
                        <a:srgbClr val="04A6DF"/>
                      </a:solidFill>
                      <a:prstDash val="solid"/>
                      <a:round/>
                      <a:headEnd type="none" w="med" len="med"/>
                      <a:tailEnd type="none" w="med" len="med"/>
                    </a:lnB>
                  </a:tcPr>
                </a:tc>
                <a:tc>
                  <a:txBody>
                    <a:bodyPr/>
                    <a:lstStyle/>
                    <a:p>
                      <a:endParaRPr lang="fr-FR" dirty="0">
                        <a:latin typeface="Georgia"/>
                        <a:cs typeface="Georgia"/>
                      </a:endParaRPr>
                    </a:p>
                  </a:txBody>
                  <a:tcPr>
                    <a:lnL w="3175" cap="flat" cmpd="sng" algn="ctr">
                      <a:solidFill>
                        <a:srgbClr val="04A6DF"/>
                      </a:solidFill>
                      <a:prstDash val="solid"/>
                      <a:round/>
                      <a:headEnd type="none" w="med" len="med"/>
                      <a:tailEnd type="none" w="med" len="med"/>
                    </a:lnL>
                    <a:lnR w="3175" cap="flat" cmpd="sng" algn="ctr">
                      <a:solidFill>
                        <a:srgbClr val="04A6DF"/>
                      </a:solidFill>
                      <a:prstDash val="solid"/>
                      <a:round/>
                      <a:headEnd type="none" w="med" len="med"/>
                      <a:tailEnd type="none" w="med" len="med"/>
                    </a:lnR>
                    <a:lnT w="3175" cap="flat" cmpd="sng" algn="ctr">
                      <a:solidFill>
                        <a:srgbClr val="04A6DF"/>
                      </a:solidFill>
                      <a:prstDash val="solid"/>
                      <a:round/>
                      <a:headEnd type="none" w="med" len="med"/>
                      <a:tailEnd type="none" w="med" len="med"/>
                    </a:lnT>
                    <a:lnB w="3175" cap="flat" cmpd="sng" algn="ctr">
                      <a:solidFill>
                        <a:srgbClr val="04A6DF"/>
                      </a:solidFill>
                      <a:prstDash val="solid"/>
                      <a:round/>
                      <a:headEnd type="none" w="med" len="med"/>
                      <a:tailEnd type="none" w="med" len="med"/>
                    </a:lnB>
                  </a:tcPr>
                </a:tc>
              </a:tr>
              <a:tr h="921702">
                <a:tc>
                  <a:txBody>
                    <a:bodyPr/>
                    <a:lstStyle/>
                    <a:p>
                      <a:endParaRPr lang="fr-FR">
                        <a:latin typeface="Georgia"/>
                        <a:cs typeface="Georgia"/>
                      </a:endParaRPr>
                    </a:p>
                  </a:txBody>
                  <a:tcPr>
                    <a:lnL w="3175" cap="flat" cmpd="sng" algn="ctr">
                      <a:solidFill>
                        <a:srgbClr val="04A6DF"/>
                      </a:solidFill>
                      <a:prstDash val="solid"/>
                      <a:round/>
                      <a:headEnd type="none" w="med" len="med"/>
                      <a:tailEnd type="none" w="med" len="med"/>
                    </a:lnL>
                    <a:lnR w="3175" cap="flat" cmpd="sng" algn="ctr">
                      <a:solidFill>
                        <a:srgbClr val="04A6DF"/>
                      </a:solidFill>
                      <a:prstDash val="solid"/>
                      <a:round/>
                      <a:headEnd type="none" w="med" len="med"/>
                      <a:tailEnd type="none" w="med" len="med"/>
                    </a:lnR>
                    <a:lnT w="3175" cap="flat" cmpd="sng" algn="ctr">
                      <a:solidFill>
                        <a:srgbClr val="04A6DF"/>
                      </a:solidFill>
                      <a:prstDash val="solid"/>
                      <a:round/>
                      <a:headEnd type="none" w="med" len="med"/>
                      <a:tailEnd type="none" w="med" len="med"/>
                    </a:lnT>
                    <a:lnB w="3175" cap="flat" cmpd="sng" algn="ctr">
                      <a:solidFill>
                        <a:srgbClr val="04A6DF"/>
                      </a:solidFill>
                      <a:prstDash val="solid"/>
                      <a:round/>
                      <a:headEnd type="none" w="med" len="med"/>
                      <a:tailEnd type="none" w="med" len="med"/>
                    </a:lnB>
                  </a:tcPr>
                </a:tc>
                <a:tc>
                  <a:txBody>
                    <a:bodyPr/>
                    <a:lstStyle/>
                    <a:p>
                      <a:endParaRPr lang="fr-FR" dirty="0">
                        <a:latin typeface="Georgia"/>
                        <a:cs typeface="Georgia"/>
                      </a:endParaRPr>
                    </a:p>
                  </a:txBody>
                  <a:tcPr>
                    <a:lnL w="3175" cap="flat" cmpd="sng" algn="ctr">
                      <a:solidFill>
                        <a:srgbClr val="04A6DF"/>
                      </a:solidFill>
                      <a:prstDash val="solid"/>
                      <a:round/>
                      <a:headEnd type="none" w="med" len="med"/>
                      <a:tailEnd type="none" w="med" len="med"/>
                    </a:lnL>
                    <a:lnR w="3175" cap="flat" cmpd="sng" algn="ctr">
                      <a:solidFill>
                        <a:srgbClr val="04A6DF"/>
                      </a:solidFill>
                      <a:prstDash val="solid"/>
                      <a:round/>
                      <a:headEnd type="none" w="med" len="med"/>
                      <a:tailEnd type="none" w="med" len="med"/>
                    </a:lnR>
                    <a:lnT w="3175" cap="flat" cmpd="sng" algn="ctr">
                      <a:solidFill>
                        <a:srgbClr val="04A6DF"/>
                      </a:solidFill>
                      <a:prstDash val="solid"/>
                      <a:round/>
                      <a:headEnd type="none" w="med" len="med"/>
                      <a:tailEnd type="none" w="med" len="med"/>
                    </a:lnT>
                    <a:lnB w="3175" cap="flat" cmpd="sng" algn="ctr">
                      <a:solidFill>
                        <a:srgbClr val="04A6DF"/>
                      </a:solidFill>
                      <a:prstDash val="solid"/>
                      <a:round/>
                      <a:headEnd type="none" w="med" len="med"/>
                      <a:tailEnd type="none" w="med" len="med"/>
                    </a:lnB>
                  </a:tcPr>
                </a:tc>
                <a:tc>
                  <a:txBody>
                    <a:bodyPr/>
                    <a:lstStyle/>
                    <a:p>
                      <a:endParaRPr lang="fr-FR" dirty="0">
                        <a:latin typeface="Georgia"/>
                        <a:cs typeface="Georgia"/>
                      </a:endParaRPr>
                    </a:p>
                  </a:txBody>
                  <a:tcPr>
                    <a:lnL w="3175" cap="flat" cmpd="sng" algn="ctr">
                      <a:solidFill>
                        <a:srgbClr val="04A6DF"/>
                      </a:solidFill>
                      <a:prstDash val="solid"/>
                      <a:round/>
                      <a:headEnd type="none" w="med" len="med"/>
                      <a:tailEnd type="none" w="med" len="med"/>
                    </a:lnL>
                    <a:lnR w="3175" cap="flat" cmpd="sng" algn="ctr">
                      <a:solidFill>
                        <a:srgbClr val="04A6DF"/>
                      </a:solidFill>
                      <a:prstDash val="solid"/>
                      <a:round/>
                      <a:headEnd type="none" w="med" len="med"/>
                      <a:tailEnd type="none" w="med" len="med"/>
                    </a:lnR>
                    <a:lnT w="3175" cap="flat" cmpd="sng" algn="ctr">
                      <a:solidFill>
                        <a:srgbClr val="04A6DF"/>
                      </a:solidFill>
                      <a:prstDash val="solid"/>
                      <a:round/>
                      <a:headEnd type="none" w="med" len="med"/>
                      <a:tailEnd type="none" w="med" len="med"/>
                    </a:lnT>
                    <a:lnB w="3175" cap="flat" cmpd="sng" algn="ctr">
                      <a:solidFill>
                        <a:srgbClr val="04A6DF"/>
                      </a:solidFill>
                      <a:prstDash val="solid"/>
                      <a:round/>
                      <a:headEnd type="none" w="med" len="med"/>
                      <a:tailEnd type="none" w="med" len="med"/>
                    </a:lnB>
                  </a:tcPr>
                </a:tc>
              </a:tr>
            </a:tbl>
          </a:graphicData>
        </a:graphic>
      </p:graphicFrame>
      <p:pic>
        <p:nvPicPr>
          <p:cNvPr id="9" name="Image 8" descr="logo_seul 2.ai"/>
          <p:cNvPicPr>
            <a:picLocks noChangeAspect="1"/>
          </p:cNvPicPr>
          <p:nvPr userDrawn="1"/>
        </p:nvPicPr>
        <p:blipFill rotWithShape="1">
          <a:blip r:embed="rId2" cstate="print">
            <a:extLst>
              <a:ext uri="{28A0092B-C50C-407E-A947-70E740481C1C}">
                <a14:useLocalDpi xmlns="" xmlns:a14="http://schemas.microsoft.com/office/drawing/2010/main" val="0"/>
              </a:ext>
            </a:extLst>
          </a:blip>
          <a:srcRect l="7878" t="23545" r="54970" b="23658"/>
          <a:stretch/>
        </p:blipFill>
        <p:spPr>
          <a:xfrm>
            <a:off x="8311180" y="6021288"/>
            <a:ext cx="832820" cy="836712"/>
          </a:xfrm>
          <a:prstGeom prst="rect">
            <a:avLst/>
          </a:prstGeom>
        </p:spPr>
      </p:pic>
    </p:spTree>
    <p:extLst>
      <p:ext uri="{BB962C8B-B14F-4D97-AF65-F5344CB8AC3E}">
        <p14:creationId xmlns="" xmlns:p14="http://schemas.microsoft.com/office/powerpoint/2010/main" val="232823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83FABB4-A628-43D7-9E66-634FEA459987}" type="datetimeFigureOut">
              <a:rPr lang="fr-FR" smtClean="0"/>
              <a:pPr/>
              <a:t>05/11/2012</a:t>
            </a:fld>
            <a:endParaRPr lang="fr-FR"/>
          </a:p>
        </p:txBody>
      </p:sp>
      <p:sp>
        <p:nvSpPr>
          <p:cNvPr id="4" name="Espace réservé du numéro de diapositive 3"/>
          <p:cNvSpPr>
            <a:spLocks noGrp="1"/>
          </p:cNvSpPr>
          <p:nvPr>
            <p:ph type="sldNum" sz="quarter" idx="12"/>
          </p:nvPr>
        </p:nvSpPr>
        <p:spPr/>
        <p:txBody>
          <a:bodyPr/>
          <a:lstStyle/>
          <a:p>
            <a:fld id="{1E9D9F19-B595-4283-AECD-0051774D9B90}" type="slidenum">
              <a:rPr lang="fr-FR" smtClean="0"/>
              <a:pPr/>
              <a:t>‹N°›</a:t>
            </a:fld>
            <a:endParaRPr lang="fr-FR"/>
          </a:p>
        </p:txBody>
      </p:sp>
      <p:pic>
        <p:nvPicPr>
          <p:cNvPr id="6" name="Image 5" descr="logo_seul 2.ai"/>
          <p:cNvPicPr>
            <a:picLocks noChangeAspect="1"/>
          </p:cNvPicPr>
          <p:nvPr userDrawn="1"/>
        </p:nvPicPr>
        <p:blipFill rotWithShape="1">
          <a:blip r:embed="rId2" cstate="print">
            <a:extLst>
              <a:ext uri="{28A0092B-C50C-407E-A947-70E740481C1C}">
                <a14:useLocalDpi xmlns="" xmlns:a14="http://schemas.microsoft.com/office/drawing/2010/main" val="0"/>
              </a:ext>
            </a:extLst>
          </a:blip>
          <a:srcRect l="7878" t="23545" r="54970" b="23658"/>
          <a:stretch/>
        </p:blipFill>
        <p:spPr>
          <a:xfrm>
            <a:off x="8311180" y="6021288"/>
            <a:ext cx="832820" cy="836712"/>
          </a:xfrm>
          <a:prstGeom prst="rect">
            <a:avLst/>
          </a:prstGeom>
        </p:spPr>
      </p:pic>
    </p:spTree>
    <p:extLst>
      <p:ext uri="{BB962C8B-B14F-4D97-AF65-F5344CB8AC3E}">
        <p14:creationId xmlns="" xmlns:p14="http://schemas.microsoft.com/office/powerpoint/2010/main" val="418266613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ig Title chart over image">
    <p:spTree>
      <p:nvGrpSpPr>
        <p:cNvPr id="1" name=""/>
        <p:cNvGrpSpPr/>
        <p:nvPr/>
      </p:nvGrpSpPr>
      <p:grpSpPr>
        <a:xfrm>
          <a:off x="0" y="0"/>
          <a:ext cx="0" cy="0"/>
          <a:chOff x="0" y="0"/>
          <a:chExt cx="0" cy="0"/>
        </a:xfrm>
      </p:grpSpPr>
      <p:sp>
        <p:nvSpPr>
          <p:cNvPr id="7" name="Espace réservé pour une image  6"/>
          <p:cNvSpPr>
            <a:spLocks noGrp="1"/>
          </p:cNvSpPr>
          <p:nvPr>
            <p:ph type="pic" sz="quarter" idx="12" hasCustomPrompt="1"/>
          </p:nvPr>
        </p:nvSpPr>
        <p:spPr>
          <a:xfrm>
            <a:off x="0" y="0"/>
            <a:ext cx="9144000" cy="6858000"/>
          </a:xfrm>
        </p:spPr>
        <p:txBody>
          <a:bodyPr/>
          <a:lstStyle>
            <a:lvl1pPr>
              <a:defRPr baseline="0"/>
            </a:lvl1pPr>
          </a:lstStyle>
          <a:p>
            <a:r>
              <a:rPr lang="fr-FR" dirty="0" smtClean="0"/>
              <a:t>This </a:t>
            </a:r>
            <a:r>
              <a:rPr lang="fr-FR" dirty="0" err="1" smtClean="0"/>
              <a:t>is</a:t>
            </a:r>
            <a:r>
              <a:rPr lang="fr-FR" dirty="0" smtClean="0"/>
              <a:t> a black &amp; white image </a:t>
            </a:r>
            <a:r>
              <a:rPr lang="fr-FR" dirty="0" err="1" smtClean="0"/>
              <a:t>that</a:t>
            </a:r>
            <a:r>
              <a:rPr lang="fr-FR" dirty="0" smtClean="0"/>
              <a:t> </a:t>
            </a:r>
            <a:r>
              <a:rPr lang="fr-FR" dirty="0" err="1" smtClean="0"/>
              <a:t>is</a:t>
            </a:r>
            <a:r>
              <a:rPr lang="fr-FR" dirty="0" smtClean="0"/>
              <a:t> </a:t>
            </a:r>
            <a:r>
              <a:rPr lang="fr-FR" dirty="0" err="1" smtClean="0"/>
              <a:t>faded</a:t>
            </a:r>
            <a:r>
              <a:rPr lang="fr-FR" dirty="0" smtClean="0"/>
              <a:t> out</a:t>
            </a:r>
            <a:endParaRPr lang="fr-FR" dirty="0"/>
          </a:p>
        </p:txBody>
      </p:sp>
      <p:sp>
        <p:nvSpPr>
          <p:cNvPr id="10" name="Rectangle 9"/>
          <p:cNvSpPr/>
          <p:nvPr userDrawn="1"/>
        </p:nvSpPr>
        <p:spPr>
          <a:xfrm>
            <a:off x="0" y="0"/>
            <a:ext cx="9144000" cy="6858000"/>
          </a:xfrm>
          <a:prstGeom prst="rect">
            <a:avLst/>
          </a:prstGeom>
          <a:solidFill>
            <a:schemeClr val="bg1">
              <a:alpha val="2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Espace réservé du texte 8"/>
          <p:cNvSpPr>
            <a:spLocks noGrp="1"/>
          </p:cNvSpPr>
          <p:nvPr>
            <p:ph type="body" sz="quarter" idx="13" hasCustomPrompt="1"/>
          </p:nvPr>
        </p:nvSpPr>
        <p:spPr>
          <a:xfrm>
            <a:off x="3059831" y="549274"/>
            <a:ext cx="5257081" cy="5472013"/>
          </a:xfrm>
        </p:spPr>
        <p:txBody>
          <a:bodyPr>
            <a:noAutofit/>
          </a:bodyPr>
          <a:lstStyle>
            <a:lvl1pPr marL="0" indent="0" algn="r">
              <a:spcBef>
                <a:spcPts val="0"/>
              </a:spcBef>
              <a:buNone/>
              <a:defRPr sz="7200">
                <a:solidFill>
                  <a:schemeClr val="accent1"/>
                </a:solidFill>
              </a:defRPr>
            </a:lvl1pPr>
          </a:lstStyle>
          <a:p>
            <a:pPr lvl="0"/>
            <a:r>
              <a:rPr lang="fr-FR" dirty="0" smtClean="0"/>
              <a:t>BIG TITLE</a:t>
            </a:r>
            <a:endParaRPr lang="fr-FR" dirty="0"/>
          </a:p>
        </p:txBody>
      </p:sp>
      <p:sp>
        <p:nvSpPr>
          <p:cNvPr id="3" name="Espace réservé de la date 2"/>
          <p:cNvSpPr>
            <a:spLocks noGrp="1"/>
          </p:cNvSpPr>
          <p:nvPr>
            <p:ph type="dt" sz="half" idx="10"/>
          </p:nvPr>
        </p:nvSpPr>
        <p:spPr/>
        <p:txBody>
          <a:bodyPr/>
          <a:lstStyle/>
          <a:p>
            <a:fld id="{783FABB4-A628-43D7-9E66-634FEA459987}" type="datetimeFigureOut">
              <a:rPr lang="fr-FR" smtClean="0"/>
              <a:pPr/>
              <a:t>05/11/2012</a:t>
            </a:fld>
            <a:endParaRPr lang="fr-FR"/>
          </a:p>
        </p:txBody>
      </p:sp>
      <p:sp>
        <p:nvSpPr>
          <p:cNvPr id="4" name="Espace réservé du numéro de diapositive 3"/>
          <p:cNvSpPr>
            <a:spLocks noGrp="1"/>
          </p:cNvSpPr>
          <p:nvPr>
            <p:ph type="sldNum" sz="quarter" idx="11"/>
          </p:nvPr>
        </p:nvSpPr>
        <p:spPr/>
        <p:txBody>
          <a:bodyPr/>
          <a:lstStyle/>
          <a:p>
            <a:fld id="{1E9D9F19-B595-4283-AECD-0051774D9B90}" type="slidenum">
              <a:rPr lang="fr-FR" smtClean="0"/>
              <a:pPr/>
              <a:t>‹N°›</a:t>
            </a:fld>
            <a:endParaRPr lang="fr-FR"/>
          </a:p>
        </p:txBody>
      </p:sp>
      <p:pic>
        <p:nvPicPr>
          <p:cNvPr id="8" name="Image 7" descr="logo_seul 2.ai"/>
          <p:cNvPicPr>
            <a:picLocks noChangeAspect="1"/>
          </p:cNvPicPr>
          <p:nvPr userDrawn="1"/>
        </p:nvPicPr>
        <p:blipFill rotWithShape="1">
          <a:blip r:embed="rId2" cstate="print">
            <a:extLst>
              <a:ext uri="{28A0092B-C50C-407E-A947-70E740481C1C}">
                <a14:useLocalDpi xmlns="" xmlns:a14="http://schemas.microsoft.com/office/drawing/2010/main" val="0"/>
              </a:ext>
            </a:extLst>
          </a:blip>
          <a:srcRect l="7878" t="23545" r="54970" b="23658"/>
          <a:stretch/>
        </p:blipFill>
        <p:spPr>
          <a:xfrm>
            <a:off x="8311180" y="6021288"/>
            <a:ext cx="832820" cy="836712"/>
          </a:xfrm>
          <a:prstGeom prst="rect">
            <a:avLst/>
          </a:prstGeom>
        </p:spPr>
      </p:pic>
    </p:spTree>
    <p:extLst>
      <p:ext uri="{BB962C8B-B14F-4D97-AF65-F5344CB8AC3E}">
        <p14:creationId xmlns="" xmlns:p14="http://schemas.microsoft.com/office/powerpoint/2010/main" val="152308794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3" name="Espace réservé pour une image  2"/>
          <p:cNvSpPr>
            <a:spLocks noGrp="1"/>
          </p:cNvSpPr>
          <p:nvPr>
            <p:ph type="pic" idx="1"/>
          </p:nvPr>
        </p:nvSpPr>
        <p:spPr>
          <a:xfrm>
            <a:off x="0" y="0"/>
            <a:ext cx="9144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FR"/>
          </a:p>
        </p:txBody>
      </p:sp>
      <p:sp>
        <p:nvSpPr>
          <p:cNvPr id="5" name="Espace réservé de la date 4"/>
          <p:cNvSpPr>
            <a:spLocks noGrp="1"/>
          </p:cNvSpPr>
          <p:nvPr>
            <p:ph type="dt" sz="half" idx="10"/>
          </p:nvPr>
        </p:nvSpPr>
        <p:spPr/>
        <p:txBody>
          <a:bodyPr/>
          <a:lstStyle/>
          <a:p>
            <a:fld id="{783FABB4-A628-43D7-9E66-634FEA459987}" type="datetimeFigureOut">
              <a:rPr lang="fr-FR" smtClean="0"/>
              <a:pPr/>
              <a:t>05/11/2012</a:t>
            </a:fld>
            <a:endParaRPr lang="fr-FR"/>
          </a:p>
        </p:txBody>
      </p:sp>
      <p:sp>
        <p:nvSpPr>
          <p:cNvPr id="7" name="Espace réservé du numéro de diapositive 6"/>
          <p:cNvSpPr>
            <a:spLocks noGrp="1"/>
          </p:cNvSpPr>
          <p:nvPr>
            <p:ph type="sldNum" sz="quarter" idx="12"/>
          </p:nvPr>
        </p:nvSpPr>
        <p:spPr/>
        <p:txBody>
          <a:bodyPr/>
          <a:lstStyle/>
          <a:p>
            <a:fld id="{1E9D9F19-B595-4283-AECD-0051774D9B90}" type="slidenum">
              <a:rPr lang="fr-FR" smtClean="0"/>
              <a:pPr/>
              <a:t>‹N°›</a:t>
            </a:fld>
            <a:endParaRPr lang="fr-FR"/>
          </a:p>
        </p:txBody>
      </p:sp>
      <p:pic>
        <p:nvPicPr>
          <p:cNvPr id="6" name="Image 5" descr="logo_seul 2.ai"/>
          <p:cNvPicPr>
            <a:picLocks noChangeAspect="1"/>
          </p:cNvPicPr>
          <p:nvPr userDrawn="1"/>
        </p:nvPicPr>
        <p:blipFill rotWithShape="1">
          <a:blip r:embed="rId2" cstate="print">
            <a:extLst>
              <a:ext uri="{28A0092B-C50C-407E-A947-70E740481C1C}">
                <a14:useLocalDpi xmlns="" xmlns:a14="http://schemas.microsoft.com/office/drawing/2010/main" val="0"/>
              </a:ext>
            </a:extLst>
          </a:blip>
          <a:srcRect l="7878" t="23545" r="54970" b="23658"/>
          <a:stretch/>
        </p:blipFill>
        <p:spPr>
          <a:xfrm>
            <a:off x="8311180" y="6021288"/>
            <a:ext cx="832820" cy="836712"/>
          </a:xfrm>
          <a:prstGeom prst="rect">
            <a:avLst/>
          </a:prstGeom>
        </p:spPr>
      </p:pic>
    </p:spTree>
    <p:extLst>
      <p:ext uri="{BB962C8B-B14F-4D97-AF65-F5344CB8AC3E}">
        <p14:creationId xmlns="" xmlns:p14="http://schemas.microsoft.com/office/powerpoint/2010/main" val="110101460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pic>
        <p:nvPicPr>
          <p:cNvPr id="5122" name="Picture 2" descr="C:\Users\Lejetlinerrieur\Desktop\07.02.2012\Slide_005_2.jpg"/>
          <p:cNvPicPr>
            <a:picLocks noChangeAspect="1" noChangeArrowheads="1"/>
          </p:cNvPicPr>
          <p:nvPr userDrawn="1"/>
        </p:nvPicPr>
        <p:blipFill rotWithShape="1">
          <a:blip r:embed="rId2" cstate="print">
            <a:extLst>
              <a:ext uri="{28A0092B-C50C-407E-A947-70E740481C1C}">
                <a14:useLocalDpi xmlns="" xmlns:a14="http://schemas.microsoft.com/office/drawing/2010/main" val="0"/>
              </a:ext>
            </a:extLst>
          </a:blip>
          <a:srcRect l="9851" t="23248" r="80298" b="66641"/>
          <a:stretch/>
        </p:blipFill>
        <p:spPr bwMode="auto">
          <a:xfrm>
            <a:off x="862585" y="1592316"/>
            <a:ext cx="901103" cy="693683"/>
          </a:xfrm>
          <a:prstGeom prst="rect">
            <a:avLst/>
          </a:prstGeom>
          <a:noFill/>
          <a:extLst>
            <a:ext uri="{909E8E84-426E-40dd-AFC4-6F175D3DCCD1}">
              <a14:hiddenFill xmlns="" xmlns:a14="http://schemas.microsoft.com/office/drawing/2010/main">
                <a:solidFill>
                  <a:srgbClr val="FFFFFF"/>
                </a:solidFill>
              </a14:hiddenFill>
            </a:ext>
          </a:extLst>
        </p:spPr>
      </p:pic>
      <p:sp>
        <p:nvSpPr>
          <p:cNvPr id="6" name="Espace réservé du contenu 5"/>
          <p:cNvSpPr>
            <a:spLocks noGrp="1"/>
          </p:cNvSpPr>
          <p:nvPr>
            <p:ph sz="quarter" idx="12" hasCustomPrompt="1"/>
          </p:nvPr>
        </p:nvSpPr>
        <p:spPr>
          <a:xfrm>
            <a:off x="1763688" y="1844824"/>
            <a:ext cx="6120680" cy="1368152"/>
          </a:xfrm>
        </p:spPr>
        <p:txBody>
          <a:bodyPr/>
          <a:lstStyle>
            <a:lvl1pPr marL="0" indent="0">
              <a:buNone/>
              <a:defRPr>
                <a:solidFill>
                  <a:schemeClr val="tx2"/>
                </a:solidFill>
              </a:defRPr>
            </a:lvl1pPr>
          </a:lstStyle>
          <a:p>
            <a:pPr lvl="0"/>
            <a:r>
              <a:rPr lang="fr-FR" dirty="0" err="1" smtClean="0"/>
              <a:t>Quote</a:t>
            </a:r>
            <a:endParaRPr lang="fr-FR" dirty="0"/>
          </a:p>
        </p:txBody>
      </p:sp>
      <p:sp>
        <p:nvSpPr>
          <p:cNvPr id="8" name="Espace réservé du texte 7"/>
          <p:cNvSpPr>
            <a:spLocks noGrp="1"/>
          </p:cNvSpPr>
          <p:nvPr>
            <p:ph type="body" sz="quarter" idx="13" hasCustomPrompt="1"/>
          </p:nvPr>
        </p:nvSpPr>
        <p:spPr>
          <a:xfrm>
            <a:off x="1763688" y="3850783"/>
            <a:ext cx="6120680" cy="226289"/>
          </a:xfrm>
        </p:spPr>
        <p:txBody>
          <a:bodyPr lIns="0" anchor="ctr" anchorCtr="0">
            <a:normAutofit/>
          </a:bodyPr>
          <a:lstStyle>
            <a:lvl1pPr marL="0" indent="0">
              <a:buFontTx/>
              <a:buNone/>
              <a:defRPr sz="1050" b="1">
                <a:latin typeface="Arial" pitchFamily="34" charset="0"/>
                <a:cs typeface="Arial" pitchFamily="34" charset="0"/>
              </a:defRPr>
            </a:lvl1pPr>
            <a:lvl2pPr>
              <a:defRPr sz="1100">
                <a:latin typeface="Arial" pitchFamily="34" charset="0"/>
                <a:cs typeface="Arial" pitchFamily="34" charset="0"/>
              </a:defRPr>
            </a:lvl2pPr>
            <a:lvl3pPr>
              <a:defRPr sz="1050">
                <a:latin typeface="Arial" pitchFamily="34" charset="0"/>
                <a:cs typeface="Arial" pitchFamily="34" charset="0"/>
              </a:defRPr>
            </a:lvl3pPr>
            <a:lvl4pPr>
              <a:defRPr sz="1000">
                <a:latin typeface="Arial" pitchFamily="34" charset="0"/>
                <a:cs typeface="Arial" pitchFamily="34" charset="0"/>
              </a:defRPr>
            </a:lvl4pPr>
            <a:lvl5pPr>
              <a:defRPr sz="1000">
                <a:latin typeface="Arial" pitchFamily="34" charset="0"/>
                <a:cs typeface="Arial" pitchFamily="34" charset="0"/>
              </a:defRPr>
            </a:lvl5pPr>
          </a:lstStyle>
          <a:p>
            <a:pPr lvl="0"/>
            <a:r>
              <a:rPr lang="fr-FR" dirty="0" smtClean="0"/>
              <a:t>Source</a:t>
            </a:r>
          </a:p>
        </p:txBody>
      </p:sp>
      <p:cxnSp>
        <p:nvCxnSpPr>
          <p:cNvPr id="10" name="Connecteur droit 9"/>
          <p:cNvCxnSpPr/>
          <p:nvPr userDrawn="1"/>
        </p:nvCxnSpPr>
        <p:spPr>
          <a:xfrm>
            <a:off x="1763688" y="3861048"/>
            <a:ext cx="5832648" cy="0"/>
          </a:xfrm>
          <a:prstGeom prst="line">
            <a:avLst/>
          </a:prstGeom>
          <a:ln>
            <a:solidFill>
              <a:srgbClr val="CCCCCC"/>
            </a:solidFill>
          </a:ln>
        </p:spPr>
        <p:style>
          <a:lnRef idx="1">
            <a:schemeClr val="dk1"/>
          </a:lnRef>
          <a:fillRef idx="0">
            <a:schemeClr val="dk1"/>
          </a:fillRef>
          <a:effectRef idx="0">
            <a:schemeClr val="dk1"/>
          </a:effectRef>
          <a:fontRef idx="minor">
            <a:schemeClr val="tx1"/>
          </a:fontRef>
        </p:style>
      </p:cxnSp>
      <p:cxnSp>
        <p:nvCxnSpPr>
          <p:cNvPr id="11" name="Connecteur droit 10"/>
          <p:cNvCxnSpPr/>
          <p:nvPr userDrawn="1"/>
        </p:nvCxnSpPr>
        <p:spPr>
          <a:xfrm>
            <a:off x="1763688" y="4149080"/>
            <a:ext cx="5832648" cy="0"/>
          </a:xfrm>
          <a:prstGeom prst="line">
            <a:avLst/>
          </a:prstGeom>
          <a:ln>
            <a:solidFill>
              <a:srgbClr val="CCCCCC"/>
            </a:solidFill>
          </a:ln>
        </p:spPr>
        <p:style>
          <a:lnRef idx="1">
            <a:schemeClr val="dk1"/>
          </a:lnRef>
          <a:fillRef idx="0">
            <a:schemeClr val="dk1"/>
          </a:fillRef>
          <a:effectRef idx="0">
            <a:schemeClr val="dk1"/>
          </a:effectRef>
          <a:fontRef idx="minor">
            <a:schemeClr val="tx1"/>
          </a:fontRef>
        </p:style>
      </p:cxnSp>
      <p:pic>
        <p:nvPicPr>
          <p:cNvPr id="19" name="Picture 2" descr="C:\Users\Lejetlinerrieur\Desktop\07.02.2012\Slide_005_2.jpg"/>
          <p:cNvPicPr>
            <a:picLocks noChangeAspect="1" noChangeArrowheads="1"/>
          </p:cNvPicPr>
          <p:nvPr userDrawn="1"/>
        </p:nvPicPr>
        <p:blipFill rotWithShape="1">
          <a:blip r:embed="rId2" cstate="print">
            <a:extLst>
              <a:ext uri="{28A0092B-C50C-407E-A947-70E740481C1C}">
                <a14:useLocalDpi xmlns="" xmlns:a14="http://schemas.microsoft.com/office/drawing/2010/main" val="0"/>
              </a:ext>
            </a:extLst>
          </a:blip>
          <a:srcRect l="79842" t="44287" r="15160" b="50428"/>
          <a:stretch/>
        </p:blipFill>
        <p:spPr bwMode="auto">
          <a:xfrm>
            <a:off x="7338848" y="3067719"/>
            <a:ext cx="457200" cy="362608"/>
          </a:xfrm>
          <a:prstGeom prst="rect">
            <a:avLst/>
          </a:prstGeom>
          <a:noFill/>
          <a:extLst>
            <a:ext uri="{909E8E84-426E-40dd-AFC4-6F175D3DCCD1}">
              <a14:hiddenFill xmlns="" xmlns:a14="http://schemas.microsoft.com/office/drawing/2010/main">
                <a:solidFill>
                  <a:srgbClr val="FFFFFF"/>
                </a:solidFill>
              </a14:hiddenFill>
            </a:ext>
          </a:extLst>
        </p:spPr>
      </p:pic>
      <p:pic>
        <p:nvPicPr>
          <p:cNvPr id="9" name="Image 8" descr="logo_seul 2.ai"/>
          <p:cNvPicPr>
            <a:picLocks noChangeAspect="1"/>
          </p:cNvPicPr>
          <p:nvPr userDrawn="1"/>
        </p:nvPicPr>
        <p:blipFill rotWithShape="1">
          <a:blip r:embed="rId3" cstate="print">
            <a:extLst>
              <a:ext uri="{28A0092B-C50C-407E-A947-70E740481C1C}">
                <a14:useLocalDpi xmlns="" xmlns:a14="http://schemas.microsoft.com/office/drawing/2010/main" val="0"/>
              </a:ext>
            </a:extLst>
          </a:blip>
          <a:srcRect l="7878" t="23545" r="54970" b="23658"/>
          <a:stretch/>
        </p:blipFill>
        <p:spPr>
          <a:xfrm>
            <a:off x="8311180" y="6021288"/>
            <a:ext cx="832820" cy="836712"/>
          </a:xfrm>
          <a:prstGeom prst="rect">
            <a:avLst/>
          </a:prstGeom>
        </p:spPr>
      </p:pic>
    </p:spTree>
    <p:extLst>
      <p:ext uri="{BB962C8B-B14F-4D97-AF65-F5344CB8AC3E}">
        <p14:creationId xmlns="" xmlns:p14="http://schemas.microsoft.com/office/powerpoint/2010/main" val="290621425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blipFill>
            <a:blip r:embed="rId2"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userDrawn="1"/>
        </p:nvSpPr>
        <p:spPr>
          <a:xfrm>
            <a:off x="-22760" y="0"/>
            <a:ext cx="9166760" cy="6858000"/>
          </a:xfrm>
          <a:prstGeom prst="rect">
            <a:avLst/>
          </a:prstGeom>
          <a:solidFill>
            <a:schemeClr val="tx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userDrawn="1"/>
        </p:nvSpPr>
        <p:spPr>
          <a:xfrm>
            <a:off x="2195736" y="2564904"/>
            <a:ext cx="4504759" cy="1200329"/>
          </a:xfrm>
          <a:prstGeom prst="rect">
            <a:avLst/>
          </a:prstGeom>
          <a:noFill/>
        </p:spPr>
        <p:txBody>
          <a:bodyPr wrap="none" rtlCol="0">
            <a:spAutoFit/>
          </a:bodyPr>
          <a:lstStyle/>
          <a:p>
            <a:r>
              <a:rPr lang="en-US" sz="7200" noProof="0" dirty="0" smtClean="0">
                <a:solidFill>
                  <a:schemeClr val="bg1"/>
                </a:solidFill>
                <a:latin typeface="Georgia" pitchFamily="18" charset="0"/>
              </a:rPr>
              <a:t>Thank you</a:t>
            </a:r>
            <a:endParaRPr lang="en-US" sz="7200" noProof="0" dirty="0">
              <a:solidFill>
                <a:schemeClr val="bg1"/>
              </a:solidFill>
              <a:latin typeface="Georgia" pitchFamily="18" charset="0"/>
            </a:endParaRPr>
          </a:p>
        </p:txBody>
      </p:sp>
      <p:cxnSp>
        <p:nvCxnSpPr>
          <p:cNvPr id="10" name="Connecteur droit 9"/>
          <p:cNvCxnSpPr/>
          <p:nvPr userDrawn="1"/>
        </p:nvCxnSpPr>
        <p:spPr>
          <a:xfrm>
            <a:off x="2195736" y="3765233"/>
            <a:ext cx="4504759" cy="0"/>
          </a:xfrm>
          <a:prstGeom prst="line">
            <a:avLst/>
          </a:prstGeom>
          <a:ln w="25400"/>
        </p:spPr>
        <p:style>
          <a:lnRef idx="1">
            <a:schemeClr val="accent1"/>
          </a:lnRef>
          <a:fillRef idx="0">
            <a:schemeClr val="accent1"/>
          </a:fillRef>
          <a:effectRef idx="0">
            <a:schemeClr val="accent1"/>
          </a:effectRef>
          <a:fontRef idx="minor">
            <a:schemeClr val="tx1"/>
          </a:fontRef>
        </p:style>
      </p:cxnSp>
      <p:pic>
        <p:nvPicPr>
          <p:cNvPr id="8" name="Image 7" descr="logo_seul 2.ai"/>
          <p:cNvPicPr>
            <a:picLocks noChangeAspect="1"/>
          </p:cNvPicPr>
          <p:nvPr userDrawn="1"/>
        </p:nvPicPr>
        <p:blipFill rotWithShape="1">
          <a:blip r:embed="rId3" cstate="print">
            <a:extLst>
              <a:ext uri="{28A0092B-C50C-407E-A947-70E740481C1C}">
                <a14:useLocalDpi xmlns="" xmlns:a14="http://schemas.microsoft.com/office/drawing/2010/main" val="0"/>
              </a:ext>
            </a:extLst>
          </a:blip>
          <a:srcRect l="7878" t="23545" r="54970" b="23658"/>
          <a:stretch/>
        </p:blipFill>
        <p:spPr>
          <a:xfrm>
            <a:off x="8311180" y="6021288"/>
            <a:ext cx="832820" cy="836712"/>
          </a:xfrm>
          <a:prstGeom prst="rect">
            <a:avLst/>
          </a:prstGeom>
        </p:spPr>
      </p:pic>
    </p:spTree>
    <p:extLst>
      <p:ext uri="{BB962C8B-B14F-4D97-AF65-F5344CB8AC3E}">
        <p14:creationId xmlns="" xmlns:p14="http://schemas.microsoft.com/office/powerpoint/2010/main" val="198728484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re 1"/>
          <p:cNvSpPr>
            <a:spLocks noGrp="1"/>
          </p:cNvSpPr>
          <p:nvPr>
            <p:ph type="title"/>
          </p:nvPr>
        </p:nvSpPr>
        <p:spPr>
          <a:xfrm>
            <a:off x="827584" y="476672"/>
            <a:ext cx="7488832" cy="504056"/>
          </a:xfrm>
          <a:ln>
            <a:noFill/>
          </a:ln>
          <a:effectLst/>
        </p:spPr>
        <p:txBody>
          <a:bodyPr>
            <a:normAutofit/>
          </a:bodyPr>
          <a:lstStyle>
            <a:lvl1pPr algn="l">
              <a:defRPr sz="2400">
                <a:latin typeface="Helvetica"/>
                <a:cs typeface="Helvetica"/>
              </a:defRPr>
            </a:lvl1pPr>
          </a:lstStyle>
          <a:p>
            <a:r>
              <a:rPr lang="fr-FR" smtClean="0"/>
              <a:t>Cliquez pour modifier le style du titre</a:t>
            </a:r>
            <a:endParaRPr lang="fr-FR" dirty="0"/>
          </a:p>
        </p:txBody>
      </p:sp>
      <p:sp>
        <p:nvSpPr>
          <p:cNvPr id="3" name="Espace réservé du contenu 2"/>
          <p:cNvSpPr>
            <a:spLocks noGrp="1"/>
          </p:cNvSpPr>
          <p:nvPr>
            <p:ph idx="1"/>
          </p:nvPr>
        </p:nvSpPr>
        <p:spPr>
          <a:xfrm>
            <a:off x="827584" y="1556792"/>
            <a:ext cx="7488832" cy="4464496"/>
          </a:xfrm>
        </p:spPr>
        <p:txBody>
          <a:bodyPr>
            <a:normAutofit/>
          </a:bodyPr>
          <a:lstStyle>
            <a:lvl1pPr marL="342900" indent="-342900">
              <a:buClr>
                <a:schemeClr val="accent1"/>
              </a:buClr>
              <a:buFont typeface="Wingdings 3" pitchFamily="18" charset="2"/>
              <a:buChar char=""/>
              <a:defRPr sz="2000">
                <a:latin typeface="Merriweather"/>
                <a:cs typeface="Merriweather"/>
              </a:defRPr>
            </a:lvl1pPr>
            <a:lvl2pPr marL="457200" indent="0">
              <a:buClr>
                <a:schemeClr val="accent1"/>
              </a:buClr>
              <a:buFont typeface="Wingdings 3" pitchFamily="18" charset="2"/>
              <a:buNone/>
              <a:defRPr sz="1800">
                <a:latin typeface="Merriweather"/>
                <a:cs typeface="Merriweather"/>
              </a:defRPr>
            </a:lvl2pPr>
            <a:lvl3pPr marL="1143000" indent="-228600">
              <a:buClr>
                <a:schemeClr val="accent1"/>
              </a:buClr>
              <a:buFont typeface="Arial" pitchFamily="34" charset="0"/>
              <a:buChar char="•"/>
              <a:defRPr sz="1600">
                <a:latin typeface="Merriweather"/>
                <a:cs typeface="Merriweather"/>
              </a:defRPr>
            </a:lvl3pPr>
            <a:lvl4pPr marL="1600200" indent="-228600">
              <a:buClr>
                <a:schemeClr val="accent1"/>
              </a:buClr>
              <a:buFont typeface="Arial" pitchFamily="34" charset="0"/>
              <a:buChar char="•"/>
              <a:defRPr sz="1400">
                <a:latin typeface="Merriweather"/>
                <a:cs typeface="Merriweather"/>
              </a:defRPr>
            </a:lvl4pPr>
            <a:lvl5pPr marL="2057400" indent="-228600">
              <a:buClr>
                <a:schemeClr val="accent1"/>
              </a:buClr>
              <a:buFont typeface="Arial" pitchFamily="34" charset="0"/>
              <a:buChar char="•"/>
              <a:defRPr sz="1400">
                <a:latin typeface="Merriweather"/>
                <a:cs typeface="Merriweathe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e la date 3"/>
          <p:cNvSpPr>
            <a:spLocks noGrp="1"/>
          </p:cNvSpPr>
          <p:nvPr>
            <p:ph type="dt" sz="half" idx="10"/>
          </p:nvPr>
        </p:nvSpPr>
        <p:spPr>
          <a:xfrm>
            <a:off x="827584" y="6395768"/>
            <a:ext cx="2133600" cy="345600"/>
          </a:xfrm>
        </p:spPr>
        <p:txBody>
          <a:bodyPr/>
          <a:lstStyle>
            <a:lvl1pPr>
              <a:defRPr sz="800">
                <a:latin typeface="Arial" pitchFamily="34" charset="0"/>
                <a:cs typeface="Arial" pitchFamily="34" charset="0"/>
              </a:defRPr>
            </a:lvl1pPr>
          </a:lstStyle>
          <a:p>
            <a:fld id="{783FABB4-A628-43D7-9E66-634FEA459987}" type="datetimeFigureOut">
              <a:rPr lang="fr-FR" smtClean="0"/>
              <a:pPr/>
              <a:t>05/11/2012</a:t>
            </a:fld>
            <a:endParaRPr lang="fr-FR" dirty="0"/>
          </a:p>
        </p:txBody>
      </p:sp>
      <p:sp>
        <p:nvSpPr>
          <p:cNvPr id="6" name="Espace réservé du numéro de diapositive 5"/>
          <p:cNvSpPr>
            <a:spLocks noGrp="1"/>
          </p:cNvSpPr>
          <p:nvPr>
            <p:ph type="sldNum" sz="quarter" idx="12"/>
          </p:nvPr>
        </p:nvSpPr>
        <p:spPr>
          <a:xfrm>
            <a:off x="4290468" y="6395768"/>
            <a:ext cx="563064" cy="345600"/>
          </a:xfrm>
        </p:spPr>
        <p:txBody>
          <a:bodyPr/>
          <a:lstStyle>
            <a:lvl1pPr algn="ctr">
              <a:defRPr sz="800">
                <a:solidFill>
                  <a:schemeClr val="tx2"/>
                </a:solidFill>
                <a:latin typeface="Arial" pitchFamily="34" charset="0"/>
                <a:cs typeface="Arial" pitchFamily="34" charset="0"/>
              </a:defRPr>
            </a:lvl1pPr>
          </a:lstStyle>
          <a:p>
            <a:fld id="{1E9D9F19-B595-4283-AECD-0051774D9B90}" type="slidenum">
              <a:rPr lang="fr-FR" smtClean="0"/>
              <a:pPr/>
              <a:t>‹N°›</a:t>
            </a:fld>
            <a:endParaRPr lang="fr-FR" dirty="0"/>
          </a:p>
        </p:txBody>
      </p:sp>
      <p:cxnSp>
        <p:nvCxnSpPr>
          <p:cNvPr id="10" name="Connecteur droit 9"/>
          <p:cNvCxnSpPr/>
          <p:nvPr userDrawn="1"/>
        </p:nvCxnSpPr>
        <p:spPr>
          <a:xfrm>
            <a:off x="827584" y="476672"/>
            <a:ext cx="7488832" cy="0"/>
          </a:xfrm>
          <a:prstGeom prst="line">
            <a:avLst/>
          </a:prstGeom>
          <a:ln>
            <a:solidFill>
              <a:srgbClr val="CCCCCC"/>
            </a:solidFill>
          </a:ln>
        </p:spPr>
        <p:style>
          <a:lnRef idx="1">
            <a:schemeClr val="dk1"/>
          </a:lnRef>
          <a:fillRef idx="0">
            <a:schemeClr val="dk1"/>
          </a:fillRef>
          <a:effectRef idx="0">
            <a:schemeClr val="dk1"/>
          </a:effectRef>
          <a:fontRef idx="minor">
            <a:schemeClr val="tx1"/>
          </a:fontRef>
        </p:style>
      </p:cxnSp>
      <p:cxnSp>
        <p:nvCxnSpPr>
          <p:cNvPr id="12" name="Connecteur droit 11"/>
          <p:cNvCxnSpPr/>
          <p:nvPr userDrawn="1"/>
        </p:nvCxnSpPr>
        <p:spPr>
          <a:xfrm>
            <a:off x="827584" y="980728"/>
            <a:ext cx="7488832" cy="0"/>
          </a:xfrm>
          <a:prstGeom prst="line">
            <a:avLst/>
          </a:prstGeom>
          <a:ln>
            <a:solidFill>
              <a:srgbClr val="CCCCCC"/>
            </a:solidFill>
          </a:ln>
        </p:spPr>
        <p:style>
          <a:lnRef idx="1">
            <a:schemeClr val="dk1"/>
          </a:lnRef>
          <a:fillRef idx="0">
            <a:schemeClr val="dk1"/>
          </a:fillRef>
          <a:effectRef idx="0">
            <a:schemeClr val="dk1"/>
          </a:effectRef>
          <a:fontRef idx="minor">
            <a:schemeClr val="tx1"/>
          </a:fontRef>
        </p:style>
      </p:cxnSp>
      <p:pic>
        <p:nvPicPr>
          <p:cNvPr id="9" name="Image 8" descr="logo_seul 2.ai"/>
          <p:cNvPicPr>
            <a:picLocks noChangeAspect="1"/>
          </p:cNvPicPr>
          <p:nvPr userDrawn="1"/>
        </p:nvPicPr>
        <p:blipFill rotWithShape="1">
          <a:blip r:embed="rId2" cstate="print">
            <a:extLst>
              <a:ext uri="{28A0092B-C50C-407E-A947-70E740481C1C}">
                <a14:useLocalDpi xmlns="" xmlns:a14="http://schemas.microsoft.com/office/drawing/2010/main" val="0"/>
              </a:ext>
            </a:extLst>
          </a:blip>
          <a:srcRect l="7878" t="23545" r="54970" b="23658"/>
          <a:stretch/>
        </p:blipFill>
        <p:spPr>
          <a:xfrm>
            <a:off x="8311180" y="6021288"/>
            <a:ext cx="832820" cy="836712"/>
          </a:xfrm>
          <a:prstGeom prst="rect">
            <a:avLst/>
          </a:prstGeom>
        </p:spPr>
      </p:pic>
    </p:spTree>
    <p:extLst>
      <p:ext uri="{BB962C8B-B14F-4D97-AF65-F5344CB8AC3E}">
        <p14:creationId xmlns="" xmlns:p14="http://schemas.microsoft.com/office/powerpoint/2010/main" val="146490737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content, illustration">
    <p:spTree>
      <p:nvGrpSpPr>
        <p:cNvPr id="1" name=""/>
        <p:cNvGrpSpPr/>
        <p:nvPr/>
      </p:nvGrpSpPr>
      <p:grpSpPr>
        <a:xfrm>
          <a:off x="0" y="0"/>
          <a:ext cx="0" cy="0"/>
          <a:chOff x="0" y="0"/>
          <a:chExt cx="0" cy="0"/>
        </a:xfrm>
      </p:grpSpPr>
      <p:sp>
        <p:nvSpPr>
          <p:cNvPr id="2" name="Titre 1"/>
          <p:cNvSpPr>
            <a:spLocks noGrp="1"/>
          </p:cNvSpPr>
          <p:nvPr>
            <p:ph type="title"/>
          </p:nvPr>
        </p:nvSpPr>
        <p:spPr>
          <a:xfrm>
            <a:off x="827584" y="476672"/>
            <a:ext cx="7488832" cy="504056"/>
          </a:xfrm>
          <a:ln>
            <a:noFill/>
          </a:ln>
          <a:effectLst/>
        </p:spPr>
        <p:txBody>
          <a:bodyPr>
            <a:normAutofit/>
          </a:bodyPr>
          <a:lstStyle>
            <a:lvl1pPr algn="l">
              <a:defRPr sz="2400">
                <a:latin typeface="Helvetica"/>
                <a:cs typeface="Helvetica"/>
              </a:defRPr>
            </a:lvl1pPr>
          </a:lstStyle>
          <a:p>
            <a:r>
              <a:rPr lang="fr-FR" smtClean="0"/>
              <a:t>Cliquez pour modifier le style du titre</a:t>
            </a:r>
            <a:endParaRPr lang="fr-FR" dirty="0"/>
          </a:p>
        </p:txBody>
      </p:sp>
      <p:sp>
        <p:nvSpPr>
          <p:cNvPr id="3" name="Espace réservé du contenu 2"/>
          <p:cNvSpPr>
            <a:spLocks noGrp="1"/>
          </p:cNvSpPr>
          <p:nvPr>
            <p:ph idx="1"/>
          </p:nvPr>
        </p:nvSpPr>
        <p:spPr>
          <a:xfrm>
            <a:off x="827584" y="1556792"/>
            <a:ext cx="4896544" cy="4464496"/>
          </a:xfrm>
        </p:spPr>
        <p:txBody>
          <a:bodyPr>
            <a:normAutofit/>
          </a:bodyPr>
          <a:lstStyle>
            <a:lvl1pPr marL="342900" indent="-342900">
              <a:buClr>
                <a:schemeClr val="accent1"/>
              </a:buClr>
              <a:buFont typeface="Wingdings 3" pitchFamily="18" charset="2"/>
              <a:buChar char=""/>
              <a:defRPr sz="2000">
                <a:latin typeface="Merriweather"/>
                <a:cs typeface="Merriweather"/>
              </a:defRPr>
            </a:lvl1pPr>
            <a:lvl2pPr marL="457200" indent="0">
              <a:buClr>
                <a:schemeClr val="accent1"/>
              </a:buClr>
              <a:buFont typeface="Wingdings 3" pitchFamily="18" charset="2"/>
              <a:buNone/>
              <a:defRPr sz="1800">
                <a:latin typeface="Merriweather"/>
                <a:cs typeface="Merriweather"/>
              </a:defRPr>
            </a:lvl2pPr>
            <a:lvl3pPr marL="1143000" indent="-228600">
              <a:buClr>
                <a:schemeClr val="accent1"/>
              </a:buClr>
              <a:buFont typeface="Arial" pitchFamily="34" charset="0"/>
              <a:buChar char="•"/>
              <a:defRPr sz="1600">
                <a:latin typeface="Merriweather"/>
                <a:cs typeface="Merriweather"/>
              </a:defRPr>
            </a:lvl3pPr>
            <a:lvl4pPr marL="1600200" indent="-228600">
              <a:buClr>
                <a:schemeClr val="accent1"/>
              </a:buClr>
              <a:buFont typeface="Arial" pitchFamily="34" charset="0"/>
              <a:buChar char="•"/>
              <a:defRPr sz="1400">
                <a:latin typeface="Merriweather"/>
                <a:cs typeface="Merriweather"/>
              </a:defRPr>
            </a:lvl4pPr>
            <a:lvl5pPr marL="2057400" indent="-228600">
              <a:buClr>
                <a:schemeClr val="accent1"/>
              </a:buClr>
              <a:buFont typeface="Arial" pitchFamily="34" charset="0"/>
              <a:buChar char="•"/>
              <a:defRPr sz="1400">
                <a:latin typeface="Merriweather"/>
                <a:cs typeface="Merriweathe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e la date 3"/>
          <p:cNvSpPr>
            <a:spLocks noGrp="1"/>
          </p:cNvSpPr>
          <p:nvPr>
            <p:ph type="dt" sz="half" idx="10"/>
          </p:nvPr>
        </p:nvSpPr>
        <p:spPr>
          <a:xfrm>
            <a:off x="827584" y="6395768"/>
            <a:ext cx="2133600" cy="345600"/>
          </a:xfrm>
        </p:spPr>
        <p:txBody>
          <a:bodyPr/>
          <a:lstStyle>
            <a:lvl1pPr>
              <a:defRPr sz="800">
                <a:latin typeface="Arial" pitchFamily="34" charset="0"/>
                <a:cs typeface="Arial" pitchFamily="34" charset="0"/>
              </a:defRPr>
            </a:lvl1pPr>
          </a:lstStyle>
          <a:p>
            <a:fld id="{783FABB4-A628-43D7-9E66-634FEA459987}" type="datetimeFigureOut">
              <a:rPr lang="fr-FR" smtClean="0"/>
              <a:pPr/>
              <a:t>05/11/2012</a:t>
            </a:fld>
            <a:endParaRPr lang="fr-FR" dirty="0"/>
          </a:p>
        </p:txBody>
      </p:sp>
      <p:sp>
        <p:nvSpPr>
          <p:cNvPr id="6" name="Espace réservé du numéro de diapositive 5"/>
          <p:cNvSpPr>
            <a:spLocks noGrp="1"/>
          </p:cNvSpPr>
          <p:nvPr>
            <p:ph type="sldNum" sz="quarter" idx="12"/>
          </p:nvPr>
        </p:nvSpPr>
        <p:spPr>
          <a:xfrm>
            <a:off x="4290468" y="6395768"/>
            <a:ext cx="563064" cy="345600"/>
          </a:xfrm>
        </p:spPr>
        <p:txBody>
          <a:bodyPr/>
          <a:lstStyle>
            <a:lvl1pPr algn="ctr">
              <a:defRPr sz="800">
                <a:solidFill>
                  <a:schemeClr val="tx2"/>
                </a:solidFill>
                <a:latin typeface="Arial" pitchFamily="34" charset="0"/>
                <a:cs typeface="Arial" pitchFamily="34" charset="0"/>
              </a:defRPr>
            </a:lvl1pPr>
          </a:lstStyle>
          <a:p>
            <a:fld id="{1E9D9F19-B595-4283-AECD-0051774D9B90}" type="slidenum">
              <a:rPr lang="fr-FR" smtClean="0"/>
              <a:pPr/>
              <a:t>‹N°›</a:t>
            </a:fld>
            <a:endParaRPr lang="fr-FR" dirty="0"/>
          </a:p>
        </p:txBody>
      </p:sp>
      <p:cxnSp>
        <p:nvCxnSpPr>
          <p:cNvPr id="10" name="Connecteur droit 9"/>
          <p:cNvCxnSpPr/>
          <p:nvPr userDrawn="1"/>
        </p:nvCxnSpPr>
        <p:spPr>
          <a:xfrm>
            <a:off x="827584" y="476672"/>
            <a:ext cx="7488832" cy="0"/>
          </a:xfrm>
          <a:prstGeom prst="line">
            <a:avLst/>
          </a:prstGeom>
          <a:ln>
            <a:solidFill>
              <a:srgbClr val="CCCCCC"/>
            </a:solidFill>
          </a:ln>
        </p:spPr>
        <p:style>
          <a:lnRef idx="1">
            <a:schemeClr val="dk1"/>
          </a:lnRef>
          <a:fillRef idx="0">
            <a:schemeClr val="dk1"/>
          </a:fillRef>
          <a:effectRef idx="0">
            <a:schemeClr val="dk1"/>
          </a:effectRef>
          <a:fontRef idx="minor">
            <a:schemeClr val="tx1"/>
          </a:fontRef>
        </p:style>
      </p:cxnSp>
      <p:cxnSp>
        <p:nvCxnSpPr>
          <p:cNvPr id="12" name="Connecteur droit 11"/>
          <p:cNvCxnSpPr/>
          <p:nvPr userDrawn="1"/>
        </p:nvCxnSpPr>
        <p:spPr>
          <a:xfrm>
            <a:off x="827584" y="980728"/>
            <a:ext cx="7488832" cy="0"/>
          </a:xfrm>
          <a:prstGeom prst="line">
            <a:avLst/>
          </a:prstGeom>
          <a:ln>
            <a:solidFill>
              <a:srgbClr val="CCCCCC"/>
            </a:solidFill>
          </a:ln>
        </p:spPr>
        <p:style>
          <a:lnRef idx="1">
            <a:schemeClr val="dk1"/>
          </a:lnRef>
          <a:fillRef idx="0">
            <a:schemeClr val="dk1"/>
          </a:fillRef>
          <a:effectRef idx="0">
            <a:schemeClr val="dk1"/>
          </a:effectRef>
          <a:fontRef idx="minor">
            <a:schemeClr val="tx1"/>
          </a:fontRef>
        </p:style>
      </p:cxnSp>
      <p:sp>
        <p:nvSpPr>
          <p:cNvPr id="7" name="Espace réservé pour une image  6"/>
          <p:cNvSpPr>
            <a:spLocks noGrp="1"/>
          </p:cNvSpPr>
          <p:nvPr>
            <p:ph type="pic" sz="quarter" idx="13"/>
          </p:nvPr>
        </p:nvSpPr>
        <p:spPr>
          <a:xfrm>
            <a:off x="6300788" y="1557338"/>
            <a:ext cx="2015628" cy="4463950"/>
          </a:xfrm>
        </p:spPr>
        <p:txBody>
          <a:bodyPr/>
          <a:lstStyle>
            <a:lvl1pPr marL="0" indent="0">
              <a:buNone/>
              <a:defRPr/>
            </a:lvl1pPr>
          </a:lstStyle>
          <a:p>
            <a:r>
              <a:rPr lang="fr-FR" smtClean="0"/>
              <a:t>Cliquez sur l'icône pour ajouter une image</a:t>
            </a:r>
            <a:endParaRPr lang="fr-FR" dirty="0"/>
          </a:p>
        </p:txBody>
      </p:sp>
      <p:pic>
        <p:nvPicPr>
          <p:cNvPr id="11" name="Image 10" descr="logo_seul 2.ai"/>
          <p:cNvPicPr>
            <a:picLocks noChangeAspect="1"/>
          </p:cNvPicPr>
          <p:nvPr userDrawn="1"/>
        </p:nvPicPr>
        <p:blipFill rotWithShape="1">
          <a:blip r:embed="rId2" cstate="print">
            <a:extLst>
              <a:ext uri="{28A0092B-C50C-407E-A947-70E740481C1C}">
                <a14:useLocalDpi xmlns="" xmlns:a14="http://schemas.microsoft.com/office/drawing/2010/main" val="0"/>
              </a:ext>
            </a:extLst>
          </a:blip>
          <a:srcRect l="7878" t="23545" r="54970" b="23658"/>
          <a:stretch/>
        </p:blipFill>
        <p:spPr>
          <a:xfrm>
            <a:off x="8311180" y="6021288"/>
            <a:ext cx="832820" cy="836712"/>
          </a:xfrm>
          <a:prstGeom prst="rect">
            <a:avLst/>
          </a:prstGeom>
        </p:spPr>
      </p:pic>
    </p:spTree>
    <p:extLst>
      <p:ext uri="{BB962C8B-B14F-4D97-AF65-F5344CB8AC3E}">
        <p14:creationId xmlns="" xmlns:p14="http://schemas.microsoft.com/office/powerpoint/2010/main" val="384190837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content, illustration 2">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dirty="0"/>
          </a:p>
        </p:txBody>
      </p:sp>
      <p:sp>
        <p:nvSpPr>
          <p:cNvPr id="3" name="Espace réservé de la date 2"/>
          <p:cNvSpPr>
            <a:spLocks noGrp="1"/>
          </p:cNvSpPr>
          <p:nvPr>
            <p:ph type="dt" sz="half" idx="10"/>
          </p:nvPr>
        </p:nvSpPr>
        <p:spPr/>
        <p:txBody>
          <a:bodyPr/>
          <a:lstStyle/>
          <a:p>
            <a:fld id="{783FABB4-A628-43D7-9E66-634FEA459987}" type="datetimeFigureOut">
              <a:rPr lang="fr-FR" smtClean="0"/>
              <a:pPr/>
              <a:t>05/11/2012</a:t>
            </a:fld>
            <a:endParaRPr lang="fr-FR"/>
          </a:p>
        </p:txBody>
      </p:sp>
      <p:sp>
        <p:nvSpPr>
          <p:cNvPr id="4" name="Espace réservé du numéro de diapositive 3"/>
          <p:cNvSpPr>
            <a:spLocks noGrp="1"/>
          </p:cNvSpPr>
          <p:nvPr>
            <p:ph type="sldNum" sz="quarter" idx="11"/>
          </p:nvPr>
        </p:nvSpPr>
        <p:spPr/>
        <p:txBody>
          <a:bodyPr/>
          <a:lstStyle/>
          <a:p>
            <a:fld id="{1E9D9F19-B595-4283-AECD-0051774D9B90}" type="slidenum">
              <a:rPr lang="fr-FR" smtClean="0"/>
              <a:pPr/>
              <a:t>‹N°›</a:t>
            </a:fld>
            <a:endParaRPr lang="fr-FR"/>
          </a:p>
        </p:txBody>
      </p:sp>
      <p:cxnSp>
        <p:nvCxnSpPr>
          <p:cNvPr id="7" name="Connecteur droit 6"/>
          <p:cNvCxnSpPr/>
          <p:nvPr userDrawn="1"/>
        </p:nvCxnSpPr>
        <p:spPr>
          <a:xfrm>
            <a:off x="827584" y="476672"/>
            <a:ext cx="7488832" cy="0"/>
          </a:xfrm>
          <a:prstGeom prst="line">
            <a:avLst/>
          </a:prstGeom>
          <a:ln>
            <a:solidFill>
              <a:srgbClr val="CCCCCC"/>
            </a:solidFill>
          </a:ln>
        </p:spPr>
        <p:style>
          <a:lnRef idx="1">
            <a:schemeClr val="dk1"/>
          </a:lnRef>
          <a:fillRef idx="0">
            <a:schemeClr val="dk1"/>
          </a:fillRef>
          <a:effectRef idx="0">
            <a:schemeClr val="dk1"/>
          </a:effectRef>
          <a:fontRef idx="minor">
            <a:schemeClr val="tx1"/>
          </a:fontRef>
        </p:style>
      </p:cxnSp>
      <p:cxnSp>
        <p:nvCxnSpPr>
          <p:cNvPr id="8" name="Connecteur droit 7"/>
          <p:cNvCxnSpPr/>
          <p:nvPr userDrawn="1"/>
        </p:nvCxnSpPr>
        <p:spPr>
          <a:xfrm>
            <a:off x="827584" y="980728"/>
            <a:ext cx="7488832" cy="0"/>
          </a:xfrm>
          <a:prstGeom prst="line">
            <a:avLst/>
          </a:prstGeom>
          <a:ln>
            <a:solidFill>
              <a:srgbClr val="CCCCCC"/>
            </a:solidFill>
          </a:ln>
        </p:spPr>
        <p:style>
          <a:lnRef idx="1">
            <a:schemeClr val="dk1"/>
          </a:lnRef>
          <a:fillRef idx="0">
            <a:schemeClr val="dk1"/>
          </a:fillRef>
          <a:effectRef idx="0">
            <a:schemeClr val="dk1"/>
          </a:effectRef>
          <a:fontRef idx="minor">
            <a:schemeClr val="tx1"/>
          </a:fontRef>
        </p:style>
      </p:cxnSp>
      <p:sp>
        <p:nvSpPr>
          <p:cNvPr id="6" name="Espace réservé du texte 5"/>
          <p:cNvSpPr>
            <a:spLocks noGrp="1"/>
          </p:cNvSpPr>
          <p:nvPr>
            <p:ph type="body" sz="quarter" idx="12"/>
          </p:nvPr>
        </p:nvSpPr>
        <p:spPr>
          <a:xfrm>
            <a:off x="827088" y="1268413"/>
            <a:ext cx="7489825" cy="865187"/>
          </a:xfrm>
        </p:spPr>
        <p:txBody>
          <a:bodyPr>
            <a:normAutofit/>
          </a:bodyPr>
          <a:lstStyle>
            <a:lvl1pPr>
              <a:defRPr sz="1800"/>
            </a:lvl1pPr>
            <a:lvl2pPr marL="457200" indent="0">
              <a:buNone/>
              <a:defRPr sz="1600"/>
            </a:lvl2pPr>
            <a:lvl3pPr>
              <a:defRPr sz="1400"/>
            </a:lvl3pPr>
            <a:lvl4pPr>
              <a:defRPr sz="1200"/>
            </a:lvl4pPr>
            <a:lvl5pPr>
              <a:defRPr sz="1200"/>
            </a:lvl5p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13" name="Espace réservé du graphique 12"/>
          <p:cNvSpPr>
            <a:spLocks noGrp="1"/>
          </p:cNvSpPr>
          <p:nvPr>
            <p:ph type="chart" sz="quarter" idx="13"/>
          </p:nvPr>
        </p:nvSpPr>
        <p:spPr>
          <a:xfrm>
            <a:off x="827088" y="2348880"/>
            <a:ext cx="7489825" cy="3672408"/>
          </a:xfrm>
        </p:spPr>
        <p:txBody>
          <a:bodyPr/>
          <a:lstStyle>
            <a:lvl1pPr marL="0" indent="0">
              <a:buNone/>
              <a:defRPr/>
            </a:lvl1pPr>
          </a:lstStyle>
          <a:p>
            <a:r>
              <a:rPr lang="fr-FR" smtClean="0"/>
              <a:t>Cliquez sur l'icône pour ajouter un graphique</a:t>
            </a:r>
            <a:endParaRPr lang="fr-FR"/>
          </a:p>
        </p:txBody>
      </p:sp>
      <p:pic>
        <p:nvPicPr>
          <p:cNvPr id="10" name="Image 9" descr="logo_seul 2.ai"/>
          <p:cNvPicPr>
            <a:picLocks noChangeAspect="1"/>
          </p:cNvPicPr>
          <p:nvPr userDrawn="1"/>
        </p:nvPicPr>
        <p:blipFill rotWithShape="1">
          <a:blip r:embed="rId2" cstate="print">
            <a:extLst>
              <a:ext uri="{28A0092B-C50C-407E-A947-70E740481C1C}">
                <a14:useLocalDpi xmlns="" xmlns:a14="http://schemas.microsoft.com/office/drawing/2010/main" val="0"/>
              </a:ext>
            </a:extLst>
          </a:blip>
          <a:srcRect l="7878" t="23545" r="54970" b="23658"/>
          <a:stretch/>
        </p:blipFill>
        <p:spPr>
          <a:xfrm>
            <a:off x="8311180" y="6021288"/>
            <a:ext cx="832820" cy="836712"/>
          </a:xfrm>
          <a:prstGeom prst="rect">
            <a:avLst/>
          </a:prstGeom>
        </p:spPr>
      </p:pic>
    </p:spTree>
    <p:extLst>
      <p:ext uri="{BB962C8B-B14F-4D97-AF65-F5344CB8AC3E}">
        <p14:creationId xmlns="" xmlns:p14="http://schemas.microsoft.com/office/powerpoint/2010/main" val="353923967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1" name="Espace réservé pour une image  10"/>
          <p:cNvSpPr>
            <a:spLocks noGrp="1"/>
          </p:cNvSpPr>
          <p:nvPr>
            <p:ph type="pic" sz="quarter" idx="10"/>
          </p:nvPr>
        </p:nvSpPr>
        <p:spPr>
          <a:xfrm>
            <a:off x="0" y="0"/>
            <a:ext cx="9142413" cy="6858000"/>
          </a:xfrm>
        </p:spPr>
        <p:txBody>
          <a:bodyPr anchor="ctr" anchorCtr="0"/>
          <a:lstStyle>
            <a:lvl1pPr marL="0" indent="0" algn="ctr">
              <a:buNone/>
              <a:defRPr/>
            </a:lvl1pPr>
          </a:lstStyle>
          <a:p>
            <a:r>
              <a:rPr lang="fr-FR" smtClean="0"/>
              <a:t>Cliquez sur l'icône pour ajouter une image</a:t>
            </a:r>
            <a:endParaRPr lang="fr-FR"/>
          </a:p>
        </p:txBody>
      </p:sp>
      <p:sp>
        <p:nvSpPr>
          <p:cNvPr id="2" name="Titre 1"/>
          <p:cNvSpPr>
            <a:spLocks noGrp="1"/>
          </p:cNvSpPr>
          <p:nvPr>
            <p:ph type="title"/>
          </p:nvPr>
        </p:nvSpPr>
        <p:spPr>
          <a:xfrm>
            <a:off x="-1392" y="1267472"/>
            <a:ext cx="4285360" cy="802195"/>
          </a:xfrm>
          <a:custGeom>
            <a:avLst/>
            <a:gdLst>
              <a:gd name="connsiteX0" fmla="*/ 0 w 4283968"/>
              <a:gd name="connsiteY0" fmla="*/ 39193 h 792088"/>
              <a:gd name="connsiteX1" fmla="*/ 39193 w 4283968"/>
              <a:gd name="connsiteY1" fmla="*/ 0 h 792088"/>
              <a:gd name="connsiteX2" fmla="*/ 4244775 w 4283968"/>
              <a:gd name="connsiteY2" fmla="*/ 0 h 792088"/>
              <a:gd name="connsiteX3" fmla="*/ 4283968 w 4283968"/>
              <a:gd name="connsiteY3" fmla="*/ 39193 h 792088"/>
              <a:gd name="connsiteX4" fmla="*/ 4283968 w 4283968"/>
              <a:gd name="connsiteY4" fmla="*/ 752895 h 792088"/>
              <a:gd name="connsiteX5" fmla="*/ 4244775 w 4283968"/>
              <a:gd name="connsiteY5" fmla="*/ 792088 h 792088"/>
              <a:gd name="connsiteX6" fmla="*/ 39193 w 4283968"/>
              <a:gd name="connsiteY6" fmla="*/ 792088 h 792088"/>
              <a:gd name="connsiteX7" fmla="*/ 0 w 4283968"/>
              <a:gd name="connsiteY7" fmla="*/ 752895 h 792088"/>
              <a:gd name="connsiteX8" fmla="*/ 0 w 4283968"/>
              <a:gd name="connsiteY8" fmla="*/ 39193 h 792088"/>
              <a:gd name="connsiteX0" fmla="*/ 8819 w 4292787"/>
              <a:gd name="connsiteY0" fmla="*/ 39193 h 792088"/>
              <a:gd name="connsiteX1" fmla="*/ 9912 w 4292787"/>
              <a:gd name="connsiteY1" fmla="*/ 0 h 792088"/>
              <a:gd name="connsiteX2" fmla="*/ 4253594 w 4292787"/>
              <a:gd name="connsiteY2" fmla="*/ 0 h 792088"/>
              <a:gd name="connsiteX3" fmla="*/ 4292787 w 4292787"/>
              <a:gd name="connsiteY3" fmla="*/ 39193 h 792088"/>
              <a:gd name="connsiteX4" fmla="*/ 4292787 w 4292787"/>
              <a:gd name="connsiteY4" fmla="*/ 752895 h 792088"/>
              <a:gd name="connsiteX5" fmla="*/ 4253594 w 4292787"/>
              <a:gd name="connsiteY5" fmla="*/ 792088 h 792088"/>
              <a:gd name="connsiteX6" fmla="*/ 48012 w 4292787"/>
              <a:gd name="connsiteY6" fmla="*/ 792088 h 792088"/>
              <a:gd name="connsiteX7" fmla="*/ 8819 w 4292787"/>
              <a:gd name="connsiteY7" fmla="*/ 752895 h 792088"/>
              <a:gd name="connsiteX8" fmla="*/ 8819 w 4292787"/>
              <a:gd name="connsiteY8" fmla="*/ 39193 h 792088"/>
              <a:gd name="connsiteX0" fmla="*/ 433 w 4284401"/>
              <a:gd name="connsiteY0" fmla="*/ 39193 h 792088"/>
              <a:gd name="connsiteX1" fmla="*/ 1526 w 4284401"/>
              <a:gd name="connsiteY1" fmla="*/ 0 h 792088"/>
              <a:gd name="connsiteX2" fmla="*/ 4245208 w 4284401"/>
              <a:gd name="connsiteY2" fmla="*/ 0 h 792088"/>
              <a:gd name="connsiteX3" fmla="*/ 4284401 w 4284401"/>
              <a:gd name="connsiteY3" fmla="*/ 39193 h 792088"/>
              <a:gd name="connsiteX4" fmla="*/ 4284401 w 4284401"/>
              <a:gd name="connsiteY4" fmla="*/ 752895 h 792088"/>
              <a:gd name="connsiteX5" fmla="*/ 4245208 w 4284401"/>
              <a:gd name="connsiteY5" fmla="*/ 792088 h 792088"/>
              <a:gd name="connsiteX6" fmla="*/ 39626 w 4284401"/>
              <a:gd name="connsiteY6" fmla="*/ 792088 h 792088"/>
              <a:gd name="connsiteX7" fmla="*/ 433 w 4284401"/>
              <a:gd name="connsiteY7" fmla="*/ 752895 h 792088"/>
              <a:gd name="connsiteX8" fmla="*/ 433 w 4284401"/>
              <a:gd name="connsiteY8" fmla="*/ 39193 h 792088"/>
              <a:gd name="connsiteX0" fmla="*/ 433 w 4284401"/>
              <a:gd name="connsiteY0" fmla="*/ 8818 h 802194"/>
              <a:gd name="connsiteX1" fmla="*/ 1526 w 4284401"/>
              <a:gd name="connsiteY1" fmla="*/ 10106 h 802194"/>
              <a:gd name="connsiteX2" fmla="*/ 4245208 w 4284401"/>
              <a:gd name="connsiteY2" fmla="*/ 10106 h 802194"/>
              <a:gd name="connsiteX3" fmla="*/ 4284401 w 4284401"/>
              <a:gd name="connsiteY3" fmla="*/ 49299 h 802194"/>
              <a:gd name="connsiteX4" fmla="*/ 4284401 w 4284401"/>
              <a:gd name="connsiteY4" fmla="*/ 763001 h 802194"/>
              <a:gd name="connsiteX5" fmla="*/ 4245208 w 4284401"/>
              <a:gd name="connsiteY5" fmla="*/ 802194 h 802194"/>
              <a:gd name="connsiteX6" fmla="*/ 39626 w 4284401"/>
              <a:gd name="connsiteY6" fmla="*/ 802194 h 802194"/>
              <a:gd name="connsiteX7" fmla="*/ 433 w 4284401"/>
              <a:gd name="connsiteY7" fmla="*/ 763001 h 802194"/>
              <a:gd name="connsiteX8" fmla="*/ 433 w 4284401"/>
              <a:gd name="connsiteY8" fmla="*/ 8818 h 802194"/>
              <a:gd name="connsiteX0" fmla="*/ 1391 w 4285359"/>
              <a:gd name="connsiteY0" fmla="*/ 0 h 793376"/>
              <a:gd name="connsiteX1" fmla="*/ 2484 w 4285359"/>
              <a:gd name="connsiteY1" fmla="*/ 1288 h 793376"/>
              <a:gd name="connsiteX2" fmla="*/ 4246166 w 4285359"/>
              <a:gd name="connsiteY2" fmla="*/ 1288 h 793376"/>
              <a:gd name="connsiteX3" fmla="*/ 4285359 w 4285359"/>
              <a:gd name="connsiteY3" fmla="*/ 40481 h 793376"/>
              <a:gd name="connsiteX4" fmla="*/ 4285359 w 4285359"/>
              <a:gd name="connsiteY4" fmla="*/ 754183 h 793376"/>
              <a:gd name="connsiteX5" fmla="*/ 4246166 w 4285359"/>
              <a:gd name="connsiteY5" fmla="*/ 793376 h 793376"/>
              <a:gd name="connsiteX6" fmla="*/ 40584 w 4285359"/>
              <a:gd name="connsiteY6" fmla="*/ 793376 h 793376"/>
              <a:gd name="connsiteX7" fmla="*/ 1391 w 4285359"/>
              <a:gd name="connsiteY7" fmla="*/ 754183 h 793376"/>
              <a:gd name="connsiteX8" fmla="*/ 1391 w 4285359"/>
              <a:gd name="connsiteY8" fmla="*/ 0 h 793376"/>
              <a:gd name="connsiteX0" fmla="*/ 8819 w 4292787"/>
              <a:gd name="connsiteY0" fmla="*/ 0 h 793376"/>
              <a:gd name="connsiteX1" fmla="*/ 9912 w 4292787"/>
              <a:gd name="connsiteY1" fmla="*/ 1288 h 793376"/>
              <a:gd name="connsiteX2" fmla="*/ 4253594 w 4292787"/>
              <a:gd name="connsiteY2" fmla="*/ 1288 h 793376"/>
              <a:gd name="connsiteX3" fmla="*/ 4292787 w 4292787"/>
              <a:gd name="connsiteY3" fmla="*/ 40481 h 793376"/>
              <a:gd name="connsiteX4" fmla="*/ 4292787 w 4292787"/>
              <a:gd name="connsiteY4" fmla="*/ 754183 h 793376"/>
              <a:gd name="connsiteX5" fmla="*/ 4253594 w 4292787"/>
              <a:gd name="connsiteY5" fmla="*/ 793376 h 793376"/>
              <a:gd name="connsiteX6" fmla="*/ 9912 w 4292787"/>
              <a:gd name="connsiteY6" fmla="*/ 793376 h 793376"/>
              <a:gd name="connsiteX7" fmla="*/ 8819 w 4292787"/>
              <a:gd name="connsiteY7" fmla="*/ 754183 h 793376"/>
              <a:gd name="connsiteX8" fmla="*/ 8819 w 4292787"/>
              <a:gd name="connsiteY8" fmla="*/ 0 h 793376"/>
              <a:gd name="connsiteX0" fmla="*/ 1392 w 4285360"/>
              <a:gd name="connsiteY0" fmla="*/ 0 h 793376"/>
              <a:gd name="connsiteX1" fmla="*/ 2485 w 4285360"/>
              <a:gd name="connsiteY1" fmla="*/ 1288 h 793376"/>
              <a:gd name="connsiteX2" fmla="*/ 4246167 w 4285360"/>
              <a:gd name="connsiteY2" fmla="*/ 1288 h 793376"/>
              <a:gd name="connsiteX3" fmla="*/ 4285360 w 4285360"/>
              <a:gd name="connsiteY3" fmla="*/ 40481 h 793376"/>
              <a:gd name="connsiteX4" fmla="*/ 4285360 w 4285360"/>
              <a:gd name="connsiteY4" fmla="*/ 754183 h 793376"/>
              <a:gd name="connsiteX5" fmla="*/ 4246167 w 4285360"/>
              <a:gd name="connsiteY5" fmla="*/ 793376 h 793376"/>
              <a:gd name="connsiteX6" fmla="*/ 2485 w 4285360"/>
              <a:gd name="connsiteY6" fmla="*/ 793376 h 793376"/>
              <a:gd name="connsiteX7" fmla="*/ 1392 w 4285360"/>
              <a:gd name="connsiteY7" fmla="*/ 754183 h 793376"/>
              <a:gd name="connsiteX8" fmla="*/ 1392 w 4285360"/>
              <a:gd name="connsiteY8" fmla="*/ 0 h 793376"/>
              <a:gd name="connsiteX0" fmla="*/ 1392 w 4285360"/>
              <a:gd name="connsiteY0" fmla="*/ 0 h 802195"/>
              <a:gd name="connsiteX1" fmla="*/ 2485 w 4285360"/>
              <a:gd name="connsiteY1" fmla="*/ 1288 h 802195"/>
              <a:gd name="connsiteX2" fmla="*/ 4246167 w 4285360"/>
              <a:gd name="connsiteY2" fmla="*/ 1288 h 802195"/>
              <a:gd name="connsiteX3" fmla="*/ 4285360 w 4285360"/>
              <a:gd name="connsiteY3" fmla="*/ 40481 h 802195"/>
              <a:gd name="connsiteX4" fmla="*/ 4285360 w 4285360"/>
              <a:gd name="connsiteY4" fmla="*/ 754183 h 802195"/>
              <a:gd name="connsiteX5" fmla="*/ 4246167 w 4285360"/>
              <a:gd name="connsiteY5" fmla="*/ 793376 h 802195"/>
              <a:gd name="connsiteX6" fmla="*/ 2485 w 4285360"/>
              <a:gd name="connsiteY6" fmla="*/ 793376 h 802195"/>
              <a:gd name="connsiteX7" fmla="*/ 3773 w 4285360"/>
              <a:gd name="connsiteY7" fmla="*/ 792283 h 802195"/>
              <a:gd name="connsiteX8" fmla="*/ 1392 w 4285360"/>
              <a:gd name="connsiteY8" fmla="*/ 0 h 802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85360" h="802195">
                <a:moveTo>
                  <a:pt x="1392" y="0"/>
                </a:moveTo>
                <a:cubicBezTo>
                  <a:pt x="-989" y="14073"/>
                  <a:pt x="-111" y="3669"/>
                  <a:pt x="2485" y="1288"/>
                </a:cubicBezTo>
                <a:lnTo>
                  <a:pt x="4246167" y="1288"/>
                </a:lnTo>
                <a:cubicBezTo>
                  <a:pt x="4267813" y="1288"/>
                  <a:pt x="4285360" y="18835"/>
                  <a:pt x="4285360" y="40481"/>
                </a:cubicBezTo>
                <a:lnTo>
                  <a:pt x="4285360" y="754183"/>
                </a:lnTo>
                <a:cubicBezTo>
                  <a:pt x="4285360" y="775829"/>
                  <a:pt x="4267813" y="793376"/>
                  <a:pt x="4246167" y="793376"/>
                </a:cubicBezTo>
                <a:lnTo>
                  <a:pt x="2485" y="793376"/>
                </a:lnTo>
                <a:cubicBezTo>
                  <a:pt x="2270" y="793376"/>
                  <a:pt x="3773" y="813929"/>
                  <a:pt x="3773" y="792283"/>
                </a:cubicBezTo>
                <a:cubicBezTo>
                  <a:pt x="2979" y="528189"/>
                  <a:pt x="2186" y="264094"/>
                  <a:pt x="1392" y="0"/>
                </a:cubicBezTo>
                <a:close/>
              </a:path>
            </a:pathLst>
          </a:custGeom>
          <a:solidFill>
            <a:schemeClr val="tx1">
              <a:alpha val="75000"/>
            </a:schemeClr>
          </a:solidFill>
        </p:spPr>
        <p:txBody>
          <a:bodyPr lIns="180000" anchor="ctr" anchorCtr="0">
            <a:normAutofit/>
          </a:bodyPr>
          <a:lstStyle>
            <a:lvl1pPr marL="342900" indent="-342900" algn="l">
              <a:buClr>
                <a:schemeClr val="accent1"/>
              </a:buClr>
              <a:buFont typeface="+mj-lt"/>
              <a:buAutoNum type="arabicPeriod"/>
              <a:defRPr sz="1800" b="0" cap="none" baseline="0">
                <a:solidFill>
                  <a:schemeClr val="bg1"/>
                </a:solidFill>
                <a:latin typeface="Arial" pitchFamily="34" charset="0"/>
                <a:cs typeface="Arial" pitchFamily="34" charset="0"/>
              </a:defRPr>
            </a:lvl1pPr>
          </a:lstStyle>
          <a:p>
            <a:r>
              <a:rPr lang="fr-FR" smtClean="0"/>
              <a:t>Cliquez pour modifier le style du titre</a:t>
            </a:r>
            <a:endParaRPr lang="fr-FR" dirty="0"/>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pic>
        <p:nvPicPr>
          <p:cNvPr id="6" name="Image 5" descr="logo_seul 2.ai"/>
          <p:cNvPicPr>
            <a:picLocks noChangeAspect="1"/>
          </p:cNvPicPr>
          <p:nvPr userDrawn="1"/>
        </p:nvPicPr>
        <p:blipFill rotWithShape="1">
          <a:blip r:embed="rId2" cstate="print">
            <a:extLst>
              <a:ext uri="{28A0092B-C50C-407E-A947-70E740481C1C}">
                <a14:useLocalDpi xmlns="" xmlns:a14="http://schemas.microsoft.com/office/drawing/2010/main" val="0"/>
              </a:ext>
            </a:extLst>
          </a:blip>
          <a:srcRect l="7878" t="23545" r="54970" b="23658"/>
          <a:stretch/>
        </p:blipFill>
        <p:spPr>
          <a:xfrm>
            <a:off x="8311180" y="6021288"/>
            <a:ext cx="832820" cy="836712"/>
          </a:xfrm>
          <a:prstGeom prst="rect">
            <a:avLst/>
          </a:prstGeom>
        </p:spPr>
      </p:pic>
    </p:spTree>
    <p:extLst>
      <p:ext uri="{BB962C8B-B14F-4D97-AF65-F5344CB8AC3E}">
        <p14:creationId xmlns="" xmlns:p14="http://schemas.microsoft.com/office/powerpoint/2010/main" val="23626754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1" name="Espace réservé pour une image  10"/>
          <p:cNvSpPr>
            <a:spLocks noGrp="1"/>
          </p:cNvSpPr>
          <p:nvPr>
            <p:ph type="pic" sz="quarter" idx="10"/>
          </p:nvPr>
        </p:nvSpPr>
        <p:spPr>
          <a:xfrm>
            <a:off x="0" y="0"/>
            <a:ext cx="9142413" cy="6858000"/>
          </a:xfrm>
        </p:spPr>
        <p:txBody>
          <a:bodyPr anchor="ctr" anchorCtr="0"/>
          <a:lstStyle>
            <a:lvl1pPr marL="0" indent="0" algn="ctr">
              <a:buNone/>
              <a:defRPr/>
            </a:lvl1pPr>
          </a:lstStyle>
          <a:p>
            <a:r>
              <a:rPr lang="fr-FR" smtClean="0"/>
              <a:t>Cliquez sur l'icône pour ajouter une image</a:t>
            </a:r>
            <a:endParaRPr lang="fr-FR" dirty="0"/>
          </a:p>
        </p:txBody>
      </p:sp>
      <p:sp>
        <p:nvSpPr>
          <p:cNvPr id="19" name="Espace réservé du texte 18"/>
          <p:cNvSpPr>
            <a:spLocks noGrp="1"/>
          </p:cNvSpPr>
          <p:nvPr>
            <p:ph type="body" sz="quarter" idx="16"/>
          </p:nvPr>
        </p:nvSpPr>
        <p:spPr>
          <a:xfrm>
            <a:off x="-4972" y="1268760"/>
            <a:ext cx="4286046" cy="792088"/>
          </a:xfrm>
          <a:solidFill>
            <a:schemeClr val="tx1">
              <a:alpha val="75000"/>
            </a:schemeClr>
          </a:solidFill>
        </p:spPr>
        <p:txBody>
          <a:bodyPr vert="horz" lIns="180000" tIns="45720" rIns="91440" bIns="45720" rtlCol="0" anchor="ctr" anchorCtr="0">
            <a:normAutofit/>
          </a:bodyPr>
          <a:lstStyle>
            <a:lvl1pPr>
              <a:defRPr lang="fr-FR" sz="1800" b="0" cap="none" baseline="0" smtClean="0">
                <a:solidFill>
                  <a:schemeClr val="bg1"/>
                </a:solidFill>
                <a:latin typeface="Arial" pitchFamily="34" charset="0"/>
                <a:ea typeface="+mj-ea"/>
                <a:cs typeface="Arial" pitchFamily="34" charset="0"/>
              </a:defRPr>
            </a:lvl1pPr>
            <a:lvl2pPr>
              <a:defRPr lang="fr-FR" smtClean="0"/>
            </a:lvl2pPr>
            <a:lvl3pPr>
              <a:defRPr lang="fr-FR" smtClean="0"/>
            </a:lvl3pPr>
            <a:lvl4pPr>
              <a:defRPr lang="fr-FR" smtClean="0"/>
            </a:lvl4pPr>
            <a:lvl5pPr>
              <a:defRPr lang="fr-FR"/>
            </a:lvl5pPr>
          </a:lstStyle>
          <a:p>
            <a:pPr lvl="0">
              <a:spcBef>
                <a:spcPct val="0"/>
              </a:spcBef>
              <a:buFont typeface="+mj-lt"/>
              <a:buAutoNum type="arabicPeriod"/>
            </a:pPr>
            <a:r>
              <a:rPr lang="fr-FR" smtClean="0"/>
              <a:t>Cliquez pour modifier les styles du texte du masque</a:t>
            </a:r>
          </a:p>
        </p:txBody>
      </p:sp>
      <p:sp>
        <p:nvSpPr>
          <p:cNvPr id="20" name="Espace réservé du texte 18"/>
          <p:cNvSpPr>
            <a:spLocks noGrp="1"/>
          </p:cNvSpPr>
          <p:nvPr>
            <p:ph type="body" sz="quarter" idx="17"/>
          </p:nvPr>
        </p:nvSpPr>
        <p:spPr>
          <a:xfrm>
            <a:off x="-4972" y="2204864"/>
            <a:ext cx="4286046" cy="792088"/>
          </a:xfrm>
          <a:solidFill>
            <a:schemeClr val="tx1">
              <a:alpha val="75000"/>
            </a:schemeClr>
          </a:solidFill>
        </p:spPr>
        <p:txBody>
          <a:bodyPr vert="horz" lIns="180000" tIns="45720" rIns="91440" bIns="45720" rtlCol="0" anchor="ctr" anchorCtr="0">
            <a:normAutofit/>
          </a:bodyPr>
          <a:lstStyle>
            <a:lvl1pPr>
              <a:defRPr lang="fr-FR" sz="1800" b="0" cap="none" baseline="0" smtClean="0">
                <a:solidFill>
                  <a:schemeClr val="bg1"/>
                </a:solidFill>
                <a:latin typeface="Arial" pitchFamily="34" charset="0"/>
                <a:ea typeface="+mj-ea"/>
                <a:cs typeface="Arial" pitchFamily="34" charset="0"/>
              </a:defRPr>
            </a:lvl1pPr>
            <a:lvl2pPr>
              <a:defRPr lang="fr-FR" smtClean="0"/>
            </a:lvl2pPr>
            <a:lvl3pPr>
              <a:defRPr lang="fr-FR" smtClean="0"/>
            </a:lvl3pPr>
            <a:lvl4pPr>
              <a:defRPr lang="fr-FR" smtClean="0"/>
            </a:lvl4pPr>
            <a:lvl5pPr>
              <a:defRPr lang="fr-FR"/>
            </a:lvl5pPr>
          </a:lstStyle>
          <a:p>
            <a:pPr lvl="0">
              <a:spcBef>
                <a:spcPct val="0"/>
              </a:spcBef>
              <a:buFont typeface="+mj-lt"/>
              <a:buAutoNum type="arabicPeriod"/>
            </a:pPr>
            <a:r>
              <a:rPr lang="fr-FR" smtClean="0"/>
              <a:t>Cliquez pour modifier les styles du texte du masque</a:t>
            </a:r>
          </a:p>
        </p:txBody>
      </p:sp>
      <p:sp>
        <p:nvSpPr>
          <p:cNvPr id="21" name="Espace réservé du texte 18"/>
          <p:cNvSpPr>
            <a:spLocks noGrp="1"/>
          </p:cNvSpPr>
          <p:nvPr>
            <p:ph type="body" sz="quarter" idx="18"/>
          </p:nvPr>
        </p:nvSpPr>
        <p:spPr>
          <a:xfrm>
            <a:off x="-4972" y="3140968"/>
            <a:ext cx="4286046" cy="792088"/>
          </a:xfrm>
          <a:solidFill>
            <a:schemeClr val="tx1">
              <a:alpha val="75000"/>
            </a:schemeClr>
          </a:solidFill>
        </p:spPr>
        <p:txBody>
          <a:bodyPr vert="horz" lIns="180000" tIns="45720" rIns="91440" bIns="45720" rtlCol="0" anchor="ctr" anchorCtr="0">
            <a:normAutofit/>
          </a:bodyPr>
          <a:lstStyle>
            <a:lvl1pPr>
              <a:defRPr lang="fr-FR" sz="1800" b="0" cap="none" baseline="0" smtClean="0">
                <a:solidFill>
                  <a:schemeClr val="bg1"/>
                </a:solidFill>
                <a:latin typeface="Arial" pitchFamily="34" charset="0"/>
                <a:ea typeface="+mj-ea"/>
                <a:cs typeface="Arial" pitchFamily="34" charset="0"/>
              </a:defRPr>
            </a:lvl1pPr>
            <a:lvl2pPr>
              <a:defRPr lang="fr-FR" smtClean="0"/>
            </a:lvl2pPr>
            <a:lvl3pPr>
              <a:defRPr lang="fr-FR" smtClean="0"/>
            </a:lvl3pPr>
            <a:lvl4pPr>
              <a:defRPr lang="fr-FR" smtClean="0"/>
            </a:lvl4pPr>
            <a:lvl5pPr>
              <a:defRPr lang="fr-FR"/>
            </a:lvl5pPr>
          </a:lstStyle>
          <a:p>
            <a:pPr lvl="0">
              <a:spcBef>
                <a:spcPct val="0"/>
              </a:spcBef>
              <a:buFont typeface="+mj-lt"/>
              <a:buAutoNum type="arabicPeriod"/>
            </a:pPr>
            <a:r>
              <a:rPr lang="fr-FR" smtClean="0"/>
              <a:t>Cliquez pour modifier les styles du texte du masque</a:t>
            </a:r>
          </a:p>
        </p:txBody>
      </p:sp>
      <p:sp>
        <p:nvSpPr>
          <p:cNvPr id="22" name="Espace réservé du texte 18"/>
          <p:cNvSpPr>
            <a:spLocks noGrp="1"/>
          </p:cNvSpPr>
          <p:nvPr>
            <p:ph type="body" sz="quarter" idx="19"/>
          </p:nvPr>
        </p:nvSpPr>
        <p:spPr>
          <a:xfrm>
            <a:off x="-4972" y="4077072"/>
            <a:ext cx="4286046" cy="792088"/>
          </a:xfrm>
          <a:solidFill>
            <a:schemeClr val="tx1">
              <a:alpha val="75000"/>
            </a:schemeClr>
          </a:solidFill>
        </p:spPr>
        <p:txBody>
          <a:bodyPr vert="horz" lIns="180000" tIns="45720" rIns="91440" bIns="45720" rtlCol="0" anchor="ctr" anchorCtr="0">
            <a:normAutofit/>
          </a:bodyPr>
          <a:lstStyle>
            <a:lvl1pPr>
              <a:defRPr lang="fr-FR" sz="1800" b="0" cap="none" baseline="0" smtClean="0">
                <a:solidFill>
                  <a:schemeClr val="bg1"/>
                </a:solidFill>
                <a:latin typeface="Arial" pitchFamily="34" charset="0"/>
                <a:ea typeface="+mj-ea"/>
                <a:cs typeface="Arial" pitchFamily="34" charset="0"/>
              </a:defRPr>
            </a:lvl1pPr>
            <a:lvl2pPr>
              <a:defRPr lang="fr-FR" smtClean="0"/>
            </a:lvl2pPr>
            <a:lvl3pPr>
              <a:defRPr lang="fr-FR" smtClean="0"/>
            </a:lvl3pPr>
            <a:lvl4pPr>
              <a:defRPr lang="fr-FR" smtClean="0"/>
            </a:lvl4pPr>
            <a:lvl5pPr>
              <a:defRPr lang="fr-FR"/>
            </a:lvl5pPr>
          </a:lstStyle>
          <a:p>
            <a:pPr lvl="0">
              <a:spcBef>
                <a:spcPct val="0"/>
              </a:spcBef>
              <a:buFont typeface="+mj-lt"/>
              <a:buAutoNum type="arabicPeriod"/>
            </a:pPr>
            <a:r>
              <a:rPr lang="fr-FR" smtClean="0"/>
              <a:t>Cliquez pour modifier les styles du texte du masque</a:t>
            </a:r>
          </a:p>
        </p:txBody>
      </p:sp>
      <p:sp>
        <p:nvSpPr>
          <p:cNvPr id="23" name="Espace réservé du texte 18"/>
          <p:cNvSpPr>
            <a:spLocks noGrp="1"/>
          </p:cNvSpPr>
          <p:nvPr>
            <p:ph type="body" sz="quarter" idx="20"/>
          </p:nvPr>
        </p:nvSpPr>
        <p:spPr>
          <a:xfrm>
            <a:off x="-4972" y="5013176"/>
            <a:ext cx="4286046" cy="792088"/>
          </a:xfrm>
          <a:solidFill>
            <a:schemeClr val="tx1">
              <a:alpha val="75000"/>
            </a:schemeClr>
          </a:solidFill>
        </p:spPr>
        <p:txBody>
          <a:bodyPr vert="horz" lIns="180000" tIns="45720" rIns="91440" bIns="45720" rtlCol="0" anchor="ctr" anchorCtr="0">
            <a:normAutofit/>
          </a:bodyPr>
          <a:lstStyle>
            <a:lvl1pPr>
              <a:defRPr lang="fr-FR" sz="1800" b="0" cap="none" baseline="0" smtClean="0">
                <a:solidFill>
                  <a:schemeClr val="bg1"/>
                </a:solidFill>
                <a:latin typeface="Arial" pitchFamily="34" charset="0"/>
                <a:ea typeface="+mj-ea"/>
                <a:cs typeface="Arial" pitchFamily="34" charset="0"/>
              </a:defRPr>
            </a:lvl1pPr>
            <a:lvl2pPr>
              <a:defRPr lang="fr-FR" smtClean="0"/>
            </a:lvl2pPr>
            <a:lvl3pPr>
              <a:defRPr lang="fr-FR" smtClean="0"/>
            </a:lvl3pPr>
            <a:lvl4pPr>
              <a:defRPr lang="fr-FR" smtClean="0"/>
            </a:lvl4pPr>
            <a:lvl5pPr>
              <a:defRPr lang="fr-FR"/>
            </a:lvl5pPr>
          </a:lstStyle>
          <a:p>
            <a:pPr lvl="0">
              <a:spcBef>
                <a:spcPct val="0"/>
              </a:spcBef>
              <a:buFont typeface="+mj-lt"/>
              <a:buAutoNum type="arabicPeriod"/>
            </a:pPr>
            <a:r>
              <a:rPr lang="fr-FR" smtClean="0"/>
              <a:t>Cliquez pour modifier les styles du texte du masque</a:t>
            </a:r>
          </a:p>
        </p:txBody>
      </p:sp>
      <p:pic>
        <p:nvPicPr>
          <p:cNvPr id="9" name="Image 8" descr="logo_seul 2.ai"/>
          <p:cNvPicPr>
            <a:picLocks noChangeAspect="1"/>
          </p:cNvPicPr>
          <p:nvPr userDrawn="1"/>
        </p:nvPicPr>
        <p:blipFill rotWithShape="1">
          <a:blip r:embed="rId2" cstate="print">
            <a:extLst>
              <a:ext uri="{28A0092B-C50C-407E-A947-70E740481C1C}">
                <a14:useLocalDpi xmlns="" xmlns:a14="http://schemas.microsoft.com/office/drawing/2010/main" val="0"/>
              </a:ext>
            </a:extLst>
          </a:blip>
          <a:srcRect l="7878" t="23545" r="54970" b="23658"/>
          <a:stretch/>
        </p:blipFill>
        <p:spPr>
          <a:xfrm>
            <a:off x="8311180" y="6021288"/>
            <a:ext cx="832820" cy="836712"/>
          </a:xfrm>
          <a:prstGeom prst="rect">
            <a:avLst/>
          </a:prstGeom>
        </p:spPr>
      </p:pic>
    </p:spTree>
    <p:extLst>
      <p:ext uri="{BB962C8B-B14F-4D97-AF65-F5344CB8AC3E}">
        <p14:creationId xmlns="" xmlns:p14="http://schemas.microsoft.com/office/powerpoint/2010/main" val="199226726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2 content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dirty="0"/>
          </a:p>
        </p:txBody>
      </p:sp>
      <p:sp>
        <p:nvSpPr>
          <p:cNvPr id="3" name="Espace réservé du contenu 2"/>
          <p:cNvSpPr>
            <a:spLocks noGrp="1"/>
          </p:cNvSpPr>
          <p:nvPr>
            <p:ph sz="half" idx="1"/>
          </p:nvPr>
        </p:nvSpPr>
        <p:spPr>
          <a:xfrm>
            <a:off x="827584" y="1600201"/>
            <a:ext cx="3668216" cy="4421088"/>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4648200" y="1600201"/>
            <a:ext cx="3668216" cy="4421088"/>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5" name="Espace réservé de la date 4"/>
          <p:cNvSpPr>
            <a:spLocks noGrp="1"/>
          </p:cNvSpPr>
          <p:nvPr>
            <p:ph type="dt" sz="half" idx="10"/>
          </p:nvPr>
        </p:nvSpPr>
        <p:spPr/>
        <p:txBody>
          <a:bodyPr/>
          <a:lstStyle/>
          <a:p>
            <a:fld id="{783FABB4-A628-43D7-9E66-634FEA459987}" type="datetimeFigureOut">
              <a:rPr lang="fr-FR" smtClean="0"/>
              <a:pPr/>
              <a:t>05/11/2012</a:t>
            </a:fld>
            <a:endParaRPr lang="fr-FR"/>
          </a:p>
        </p:txBody>
      </p:sp>
      <p:sp>
        <p:nvSpPr>
          <p:cNvPr id="7" name="Espace réservé du numéro de diapositive 6"/>
          <p:cNvSpPr>
            <a:spLocks noGrp="1"/>
          </p:cNvSpPr>
          <p:nvPr>
            <p:ph type="sldNum" sz="quarter" idx="12"/>
          </p:nvPr>
        </p:nvSpPr>
        <p:spPr/>
        <p:txBody>
          <a:bodyPr/>
          <a:lstStyle/>
          <a:p>
            <a:fld id="{1E9D9F19-B595-4283-AECD-0051774D9B90}" type="slidenum">
              <a:rPr lang="fr-FR" smtClean="0"/>
              <a:pPr/>
              <a:t>‹N°›</a:t>
            </a:fld>
            <a:endParaRPr lang="fr-FR"/>
          </a:p>
        </p:txBody>
      </p:sp>
      <p:cxnSp>
        <p:nvCxnSpPr>
          <p:cNvPr id="8" name="Connecteur droit 7"/>
          <p:cNvCxnSpPr/>
          <p:nvPr userDrawn="1"/>
        </p:nvCxnSpPr>
        <p:spPr>
          <a:xfrm>
            <a:off x="827584" y="476672"/>
            <a:ext cx="7488832" cy="0"/>
          </a:xfrm>
          <a:prstGeom prst="line">
            <a:avLst/>
          </a:prstGeom>
          <a:ln>
            <a:solidFill>
              <a:srgbClr val="CCCCCC"/>
            </a:solidFill>
          </a:ln>
        </p:spPr>
        <p:style>
          <a:lnRef idx="1">
            <a:schemeClr val="dk1"/>
          </a:lnRef>
          <a:fillRef idx="0">
            <a:schemeClr val="dk1"/>
          </a:fillRef>
          <a:effectRef idx="0">
            <a:schemeClr val="dk1"/>
          </a:effectRef>
          <a:fontRef idx="minor">
            <a:schemeClr val="tx1"/>
          </a:fontRef>
        </p:style>
      </p:cxnSp>
      <p:cxnSp>
        <p:nvCxnSpPr>
          <p:cNvPr id="9" name="Connecteur droit 8"/>
          <p:cNvCxnSpPr/>
          <p:nvPr userDrawn="1"/>
        </p:nvCxnSpPr>
        <p:spPr>
          <a:xfrm>
            <a:off x="827584" y="980728"/>
            <a:ext cx="7488832" cy="0"/>
          </a:xfrm>
          <a:prstGeom prst="line">
            <a:avLst/>
          </a:prstGeom>
          <a:ln>
            <a:solidFill>
              <a:srgbClr val="CCCCCC"/>
            </a:solidFill>
          </a:ln>
        </p:spPr>
        <p:style>
          <a:lnRef idx="1">
            <a:schemeClr val="dk1"/>
          </a:lnRef>
          <a:fillRef idx="0">
            <a:schemeClr val="dk1"/>
          </a:fillRef>
          <a:effectRef idx="0">
            <a:schemeClr val="dk1"/>
          </a:effectRef>
          <a:fontRef idx="minor">
            <a:schemeClr val="tx1"/>
          </a:fontRef>
        </p:style>
      </p:cxnSp>
      <p:pic>
        <p:nvPicPr>
          <p:cNvPr id="11" name="Image 10" descr="logo_seul 2.ai"/>
          <p:cNvPicPr>
            <a:picLocks noChangeAspect="1"/>
          </p:cNvPicPr>
          <p:nvPr userDrawn="1"/>
        </p:nvPicPr>
        <p:blipFill rotWithShape="1">
          <a:blip r:embed="rId2" cstate="print">
            <a:extLst>
              <a:ext uri="{28A0092B-C50C-407E-A947-70E740481C1C}">
                <a14:useLocalDpi xmlns="" xmlns:a14="http://schemas.microsoft.com/office/drawing/2010/main" val="0"/>
              </a:ext>
            </a:extLst>
          </a:blip>
          <a:srcRect l="7878" t="23545" r="54970" b="23658"/>
          <a:stretch/>
        </p:blipFill>
        <p:spPr>
          <a:xfrm>
            <a:off x="8311180" y="6021288"/>
            <a:ext cx="832820" cy="836712"/>
          </a:xfrm>
          <a:prstGeom prst="rect">
            <a:avLst/>
          </a:prstGeom>
        </p:spPr>
      </p:pic>
    </p:spTree>
    <p:extLst>
      <p:ext uri="{BB962C8B-B14F-4D97-AF65-F5344CB8AC3E}">
        <p14:creationId xmlns="" xmlns:p14="http://schemas.microsoft.com/office/powerpoint/2010/main" val="301345838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hart">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dirty="0"/>
          </a:p>
        </p:txBody>
      </p:sp>
      <p:sp>
        <p:nvSpPr>
          <p:cNvPr id="3" name="Espace réservé du texte 2"/>
          <p:cNvSpPr>
            <a:spLocks noGrp="1"/>
          </p:cNvSpPr>
          <p:nvPr>
            <p:ph type="body" idx="1"/>
          </p:nvPr>
        </p:nvSpPr>
        <p:spPr>
          <a:xfrm>
            <a:off x="827584" y="1340768"/>
            <a:ext cx="3669804" cy="639762"/>
          </a:xfrm>
          <a:prstGeom prst="snip2SameRect">
            <a:avLst>
              <a:gd name="adj1" fmla="val 6010"/>
              <a:gd name="adj2" fmla="val 0"/>
            </a:avLst>
          </a:prstGeom>
          <a:solidFill>
            <a:schemeClr val="tx1">
              <a:alpha val="75000"/>
            </a:schemeClr>
          </a:solidFill>
          <a:ln w="3175">
            <a:solidFill>
              <a:schemeClr val="tx1"/>
            </a:solidFill>
          </a:ln>
        </p:spPr>
        <p:txBody>
          <a:bodyPr anchor="b">
            <a:noAutofit/>
          </a:bodyPr>
          <a:lstStyle>
            <a:lvl1pPr marL="0" indent="0">
              <a:buNone/>
              <a:defRPr sz="1800" b="1">
                <a:solidFill>
                  <a:schemeClr val="bg1"/>
                </a:solidFill>
                <a:latin typeface="Helvetica"/>
                <a:cs typeface="Helvetic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827584" y="1980530"/>
            <a:ext cx="3669804" cy="4040758"/>
          </a:xfrm>
          <a:solidFill>
            <a:schemeClr val="bg1">
              <a:lumMod val="95000"/>
            </a:schemeClr>
          </a:solidFill>
          <a:ln w="3175">
            <a:solidFill>
              <a:schemeClr val="accent1"/>
            </a:solidFill>
          </a:ln>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5" name="Espace réservé du texte 4"/>
          <p:cNvSpPr>
            <a:spLocks noGrp="1"/>
          </p:cNvSpPr>
          <p:nvPr>
            <p:ph type="body" sz="quarter" idx="3"/>
          </p:nvPr>
        </p:nvSpPr>
        <p:spPr>
          <a:xfrm>
            <a:off x="4645025" y="1340768"/>
            <a:ext cx="3671391" cy="639762"/>
          </a:xfrm>
          <a:prstGeom prst="snip2SameRect">
            <a:avLst>
              <a:gd name="adj1" fmla="val 6010"/>
              <a:gd name="adj2" fmla="val 0"/>
            </a:avLst>
          </a:prstGeom>
          <a:solidFill>
            <a:schemeClr val="tx1">
              <a:alpha val="75000"/>
            </a:schemeClr>
          </a:solidFill>
          <a:ln w="3175">
            <a:solidFill>
              <a:schemeClr val="tx1"/>
            </a:solidFill>
          </a:ln>
        </p:spPr>
        <p:txBody>
          <a:bodyPr anchor="b">
            <a:noAutofit/>
          </a:bodyPr>
          <a:lstStyle>
            <a:lvl1pPr marL="0" indent="0">
              <a:buNone/>
              <a:defRPr sz="1800" b="1">
                <a:solidFill>
                  <a:schemeClr val="bg1"/>
                </a:solidFill>
                <a:latin typeface="Helvetica"/>
                <a:cs typeface="Helvetic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1980530"/>
            <a:ext cx="3671391" cy="4040758"/>
          </a:xfrm>
          <a:solidFill>
            <a:schemeClr val="bg1">
              <a:lumMod val="95000"/>
            </a:schemeClr>
          </a:solidFill>
          <a:ln w="3175">
            <a:solidFill>
              <a:schemeClr val="accent1"/>
            </a:solidFill>
          </a:ln>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7" name="Espace réservé de la date 6"/>
          <p:cNvSpPr>
            <a:spLocks noGrp="1"/>
          </p:cNvSpPr>
          <p:nvPr>
            <p:ph type="dt" sz="half" idx="10"/>
          </p:nvPr>
        </p:nvSpPr>
        <p:spPr/>
        <p:txBody>
          <a:bodyPr/>
          <a:lstStyle/>
          <a:p>
            <a:fld id="{783FABB4-A628-43D7-9E66-634FEA459987}" type="datetimeFigureOut">
              <a:rPr lang="fr-FR" smtClean="0"/>
              <a:pPr/>
              <a:t>05/11/2012</a:t>
            </a:fld>
            <a:endParaRPr lang="fr-FR"/>
          </a:p>
        </p:txBody>
      </p:sp>
      <p:sp>
        <p:nvSpPr>
          <p:cNvPr id="9" name="Espace réservé du numéro de diapositive 8"/>
          <p:cNvSpPr>
            <a:spLocks noGrp="1"/>
          </p:cNvSpPr>
          <p:nvPr>
            <p:ph type="sldNum" sz="quarter" idx="12"/>
          </p:nvPr>
        </p:nvSpPr>
        <p:spPr/>
        <p:txBody>
          <a:bodyPr/>
          <a:lstStyle/>
          <a:p>
            <a:fld id="{1E9D9F19-B595-4283-AECD-0051774D9B90}" type="slidenum">
              <a:rPr lang="fr-FR" smtClean="0"/>
              <a:pPr/>
              <a:t>‹N°›</a:t>
            </a:fld>
            <a:endParaRPr lang="fr-FR"/>
          </a:p>
        </p:txBody>
      </p:sp>
      <p:cxnSp>
        <p:nvCxnSpPr>
          <p:cNvPr id="12" name="Connecteur droit 11"/>
          <p:cNvCxnSpPr/>
          <p:nvPr userDrawn="1"/>
        </p:nvCxnSpPr>
        <p:spPr>
          <a:xfrm>
            <a:off x="827584" y="476672"/>
            <a:ext cx="7488832" cy="0"/>
          </a:xfrm>
          <a:prstGeom prst="line">
            <a:avLst/>
          </a:prstGeom>
          <a:ln>
            <a:solidFill>
              <a:srgbClr val="CCCCCC"/>
            </a:solidFill>
          </a:ln>
        </p:spPr>
        <p:style>
          <a:lnRef idx="1">
            <a:schemeClr val="dk1"/>
          </a:lnRef>
          <a:fillRef idx="0">
            <a:schemeClr val="dk1"/>
          </a:fillRef>
          <a:effectRef idx="0">
            <a:schemeClr val="dk1"/>
          </a:effectRef>
          <a:fontRef idx="minor">
            <a:schemeClr val="tx1"/>
          </a:fontRef>
        </p:style>
      </p:cxnSp>
      <p:cxnSp>
        <p:nvCxnSpPr>
          <p:cNvPr id="13" name="Connecteur droit 12"/>
          <p:cNvCxnSpPr/>
          <p:nvPr userDrawn="1"/>
        </p:nvCxnSpPr>
        <p:spPr>
          <a:xfrm>
            <a:off x="827584" y="980728"/>
            <a:ext cx="7488832" cy="0"/>
          </a:xfrm>
          <a:prstGeom prst="line">
            <a:avLst/>
          </a:prstGeom>
          <a:ln>
            <a:solidFill>
              <a:srgbClr val="CCCCCC"/>
            </a:solidFill>
          </a:ln>
        </p:spPr>
        <p:style>
          <a:lnRef idx="1">
            <a:schemeClr val="dk1"/>
          </a:lnRef>
          <a:fillRef idx="0">
            <a:schemeClr val="dk1"/>
          </a:fillRef>
          <a:effectRef idx="0">
            <a:schemeClr val="dk1"/>
          </a:effectRef>
          <a:fontRef idx="minor">
            <a:schemeClr val="tx1"/>
          </a:fontRef>
        </p:style>
      </p:cxnSp>
      <p:pic>
        <p:nvPicPr>
          <p:cNvPr id="14" name="Image 13" descr="logo_seul 2.ai"/>
          <p:cNvPicPr>
            <a:picLocks noChangeAspect="1"/>
          </p:cNvPicPr>
          <p:nvPr userDrawn="1"/>
        </p:nvPicPr>
        <p:blipFill rotWithShape="1">
          <a:blip r:embed="rId2" cstate="print">
            <a:extLst>
              <a:ext uri="{28A0092B-C50C-407E-A947-70E740481C1C}">
                <a14:useLocalDpi xmlns="" xmlns:a14="http://schemas.microsoft.com/office/drawing/2010/main" val="0"/>
              </a:ext>
            </a:extLst>
          </a:blip>
          <a:srcRect l="7878" t="23545" r="54970" b="23658"/>
          <a:stretch/>
        </p:blipFill>
        <p:spPr>
          <a:xfrm>
            <a:off x="8311180" y="6021288"/>
            <a:ext cx="832820" cy="836712"/>
          </a:xfrm>
          <a:prstGeom prst="rect">
            <a:avLst/>
          </a:prstGeom>
        </p:spPr>
      </p:pic>
    </p:spTree>
    <p:extLst>
      <p:ext uri="{BB962C8B-B14F-4D97-AF65-F5344CB8AC3E}">
        <p14:creationId xmlns="" xmlns:p14="http://schemas.microsoft.com/office/powerpoint/2010/main" val="243845623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hart 2">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dirty="0"/>
          </a:p>
        </p:txBody>
      </p:sp>
      <p:sp>
        <p:nvSpPr>
          <p:cNvPr id="3" name="Espace réservé du texte 2"/>
          <p:cNvSpPr>
            <a:spLocks noGrp="1"/>
          </p:cNvSpPr>
          <p:nvPr>
            <p:ph type="body" idx="1"/>
          </p:nvPr>
        </p:nvSpPr>
        <p:spPr>
          <a:xfrm>
            <a:off x="827584" y="1340768"/>
            <a:ext cx="2736304" cy="639762"/>
          </a:xfrm>
          <a:prstGeom prst="rect">
            <a:avLst/>
          </a:prstGeom>
          <a:solidFill>
            <a:schemeClr val="tx1">
              <a:alpha val="75000"/>
            </a:schemeClr>
          </a:solidFill>
          <a:ln w="3175">
            <a:solidFill>
              <a:schemeClr val="tx1"/>
            </a:solidFill>
          </a:ln>
        </p:spPr>
        <p:txBody>
          <a:bodyPr anchor="b">
            <a:noAutofit/>
          </a:bodyPr>
          <a:lstStyle>
            <a:lvl1pPr marL="0" indent="0">
              <a:buNone/>
              <a:defRPr sz="1800" b="1">
                <a:solidFill>
                  <a:schemeClr val="bg1"/>
                </a:solidFill>
                <a:latin typeface="Helvetica"/>
                <a:cs typeface="Helvetic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827584" y="1980530"/>
            <a:ext cx="2736304" cy="3951288"/>
          </a:xfrm>
          <a:solidFill>
            <a:schemeClr val="bg1">
              <a:lumMod val="95000"/>
            </a:schemeClr>
          </a:solidFill>
          <a:ln w="3175">
            <a:solidFill>
              <a:schemeClr val="accent1"/>
            </a:solidFill>
          </a:ln>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p:txBody>
      </p:sp>
      <p:sp>
        <p:nvSpPr>
          <p:cNvPr id="5" name="Espace réservé du texte 4"/>
          <p:cNvSpPr>
            <a:spLocks noGrp="1"/>
          </p:cNvSpPr>
          <p:nvPr>
            <p:ph type="body" sz="quarter" idx="3"/>
          </p:nvPr>
        </p:nvSpPr>
        <p:spPr>
          <a:xfrm>
            <a:off x="3563888" y="1340768"/>
            <a:ext cx="2232248" cy="639762"/>
          </a:xfrm>
          <a:prstGeom prst="rect">
            <a:avLst/>
          </a:prstGeom>
          <a:solidFill>
            <a:schemeClr val="tx1">
              <a:alpha val="75000"/>
            </a:schemeClr>
          </a:solidFill>
          <a:ln w="3175">
            <a:solidFill>
              <a:schemeClr val="tx1"/>
            </a:solidFill>
          </a:ln>
        </p:spPr>
        <p:txBody>
          <a:bodyPr anchor="b">
            <a:noAutofit/>
          </a:bodyPr>
          <a:lstStyle>
            <a:lvl1pPr marL="0" indent="0">
              <a:buNone/>
              <a:defRPr sz="1800" b="1">
                <a:solidFill>
                  <a:schemeClr val="bg1"/>
                </a:solidFill>
                <a:latin typeface="Helvetica"/>
                <a:cs typeface="Helvetic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3563888" y="1980530"/>
            <a:ext cx="2232248" cy="3951288"/>
          </a:xfrm>
          <a:solidFill>
            <a:schemeClr val="bg1">
              <a:lumMod val="95000"/>
            </a:schemeClr>
          </a:solidFill>
          <a:ln w="3175">
            <a:solidFill>
              <a:schemeClr val="accent1"/>
            </a:solidFill>
          </a:ln>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p:txBody>
      </p:sp>
      <p:sp>
        <p:nvSpPr>
          <p:cNvPr id="7" name="Espace réservé de la date 6"/>
          <p:cNvSpPr>
            <a:spLocks noGrp="1"/>
          </p:cNvSpPr>
          <p:nvPr>
            <p:ph type="dt" sz="half" idx="10"/>
          </p:nvPr>
        </p:nvSpPr>
        <p:spPr/>
        <p:txBody>
          <a:bodyPr/>
          <a:lstStyle/>
          <a:p>
            <a:fld id="{783FABB4-A628-43D7-9E66-634FEA459987}" type="datetimeFigureOut">
              <a:rPr lang="fr-FR" smtClean="0"/>
              <a:pPr/>
              <a:t>05/11/2012</a:t>
            </a:fld>
            <a:endParaRPr lang="fr-FR"/>
          </a:p>
        </p:txBody>
      </p:sp>
      <p:sp>
        <p:nvSpPr>
          <p:cNvPr id="9" name="Espace réservé du numéro de diapositive 8"/>
          <p:cNvSpPr>
            <a:spLocks noGrp="1"/>
          </p:cNvSpPr>
          <p:nvPr>
            <p:ph type="sldNum" sz="quarter" idx="12"/>
          </p:nvPr>
        </p:nvSpPr>
        <p:spPr/>
        <p:txBody>
          <a:bodyPr/>
          <a:lstStyle/>
          <a:p>
            <a:fld id="{1E9D9F19-B595-4283-AECD-0051774D9B90}" type="slidenum">
              <a:rPr lang="fr-FR" smtClean="0"/>
              <a:pPr/>
              <a:t>‹N°›</a:t>
            </a:fld>
            <a:endParaRPr lang="fr-FR"/>
          </a:p>
        </p:txBody>
      </p:sp>
      <p:cxnSp>
        <p:nvCxnSpPr>
          <p:cNvPr id="12" name="Connecteur droit 11"/>
          <p:cNvCxnSpPr/>
          <p:nvPr userDrawn="1"/>
        </p:nvCxnSpPr>
        <p:spPr>
          <a:xfrm>
            <a:off x="827584" y="476672"/>
            <a:ext cx="7488832" cy="0"/>
          </a:xfrm>
          <a:prstGeom prst="line">
            <a:avLst/>
          </a:prstGeom>
          <a:ln>
            <a:solidFill>
              <a:srgbClr val="CCCCCC"/>
            </a:solidFill>
          </a:ln>
        </p:spPr>
        <p:style>
          <a:lnRef idx="1">
            <a:schemeClr val="dk1"/>
          </a:lnRef>
          <a:fillRef idx="0">
            <a:schemeClr val="dk1"/>
          </a:fillRef>
          <a:effectRef idx="0">
            <a:schemeClr val="dk1"/>
          </a:effectRef>
          <a:fontRef idx="minor">
            <a:schemeClr val="tx1"/>
          </a:fontRef>
        </p:style>
      </p:cxnSp>
      <p:cxnSp>
        <p:nvCxnSpPr>
          <p:cNvPr id="13" name="Connecteur droit 12"/>
          <p:cNvCxnSpPr/>
          <p:nvPr userDrawn="1"/>
        </p:nvCxnSpPr>
        <p:spPr>
          <a:xfrm>
            <a:off x="827584" y="980728"/>
            <a:ext cx="7488832" cy="0"/>
          </a:xfrm>
          <a:prstGeom prst="line">
            <a:avLst/>
          </a:prstGeom>
          <a:ln>
            <a:solidFill>
              <a:srgbClr val="CCCCCC"/>
            </a:solidFill>
          </a:ln>
        </p:spPr>
        <p:style>
          <a:lnRef idx="1">
            <a:schemeClr val="dk1"/>
          </a:lnRef>
          <a:fillRef idx="0">
            <a:schemeClr val="dk1"/>
          </a:fillRef>
          <a:effectRef idx="0">
            <a:schemeClr val="dk1"/>
          </a:effectRef>
          <a:fontRef idx="minor">
            <a:schemeClr val="tx1"/>
          </a:fontRef>
        </p:style>
      </p:cxnSp>
      <p:sp>
        <p:nvSpPr>
          <p:cNvPr id="14" name="Espace réservé du texte 4"/>
          <p:cNvSpPr>
            <a:spLocks noGrp="1"/>
          </p:cNvSpPr>
          <p:nvPr>
            <p:ph type="body" sz="quarter" idx="13"/>
          </p:nvPr>
        </p:nvSpPr>
        <p:spPr>
          <a:xfrm>
            <a:off x="5796137" y="1340768"/>
            <a:ext cx="2520280" cy="639762"/>
          </a:xfrm>
          <a:prstGeom prst="rect">
            <a:avLst/>
          </a:prstGeom>
          <a:solidFill>
            <a:schemeClr val="tx1">
              <a:alpha val="75000"/>
            </a:schemeClr>
          </a:solidFill>
          <a:ln w="3175">
            <a:solidFill>
              <a:schemeClr val="tx1"/>
            </a:solidFill>
          </a:ln>
        </p:spPr>
        <p:txBody>
          <a:bodyPr anchor="b">
            <a:noAutofit/>
          </a:bodyPr>
          <a:lstStyle>
            <a:lvl1pPr marL="0" indent="0">
              <a:buNone/>
              <a:defRPr sz="1800" b="1">
                <a:solidFill>
                  <a:schemeClr val="bg1"/>
                </a:solidFill>
                <a:latin typeface="Helvetica"/>
                <a:cs typeface="Helvetic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15" name="Espace réservé du contenu 5"/>
          <p:cNvSpPr>
            <a:spLocks noGrp="1"/>
          </p:cNvSpPr>
          <p:nvPr>
            <p:ph sz="quarter" idx="14"/>
          </p:nvPr>
        </p:nvSpPr>
        <p:spPr>
          <a:xfrm>
            <a:off x="5796137" y="1980530"/>
            <a:ext cx="2520280" cy="3951288"/>
          </a:xfrm>
          <a:solidFill>
            <a:schemeClr val="bg1">
              <a:lumMod val="95000"/>
            </a:schemeClr>
          </a:solidFill>
          <a:ln w="3175">
            <a:solidFill>
              <a:schemeClr val="accent1"/>
            </a:solidFill>
          </a:ln>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p:txBody>
      </p:sp>
      <p:pic>
        <p:nvPicPr>
          <p:cNvPr id="16" name="Image 15" descr="logo_seul 2.ai"/>
          <p:cNvPicPr>
            <a:picLocks noChangeAspect="1"/>
          </p:cNvPicPr>
          <p:nvPr userDrawn="1"/>
        </p:nvPicPr>
        <p:blipFill rotWithShape="1">
          <a:blip r:embed="rId2" cstate="print">
            <a:extLst>
              <a:ext uri="{28A0092B-C50C-407E-A947-70E740481C1C}">
                <a14:useLocalDpi xmlns="" xmlns:a14="http://schemas.microsoft.com/office/drawing/2010/main" val="0"/>
              </a:ext>
            </a:extLst>
          </a:blip>
          <a:srcRect l="7878" t="23545" r="54970" b="23658"/>
          <a:stretch/>
        </p:blipFill>
        <p:spPr>
          <a:xfrm>
            <a:off x="8311180" y="6021288"/>
            <a:ext cx="832820" cy="836712"/>
          </a:xfrm>
          <a:prstGeom prst="rect">
            <a:avLst/>
          </a:prstGeom>
        </p:spPr>
      </p:pic>
    </p:spTree>
    <p:extLst>
      <p:ext uri="{BB962C8B-B14F-4D97-AF65-F5344CB8AC3E}">
        <p14:creationId xmlns="" xmlns:p14="http://schemas.microsoft.com/office/powerpoint/2010/main" val="5251632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27584" y="476672"/>
            <a:ext cx="7488832" cy="504056"/>
          </a:xfrm>
          <a:prstGeom prst="rect">
            <a:avLst/>
          </a:prstGeom>
        </p:spPr>
        <p:txBody>
          <a:bodyPr vert="horz" lIns="91440" tIns="45720" rIns="91440" bIns="45720" rtlCol="0" anchor="ctr">
            <a:normAutofit/>
          </a:bodyPr>
          <a:lstStyle/>
          <a:p>
            <a:r>
              <a:rPr lang="fr-FR" dirty="0" smtClean="0"/>
              <a:t>Modifiez le style du titre</a:t>
            </a:r>
            <a:endParaRPr lang="fr-FR" dirty="0"/>
          </a:p>
        </p:txBody>
      </p:sp>
      <p:sp>
        <p:nvSpPr>
          <p:cNvPr id="3" name="Espace réservé du texte 2"/>
          <p:cNvSpPr>
            <a:spLocks noGrp="1"/>
          </p:cNvSpPr>
          <p:nvPr>
            <p:ph type="body" idx="1"/>
          </p:nvPr>
        </p:nvSpPr>
        <p:spPr>
          <a:xfrm>
            <a:off x="827583" y="1555200"/>
            <a:ext cx="7488000" cy="4680000"/>
          </a:xfrm>
          <a:prstGeom prst="rect">
            <a:avLst/>
          </a:prstGeom>
        </p:spPr>
        <p:txBody>
          <a:bodyPr vert="horz" lIns="91440" tIns="45720" rIns="9144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e la date 3"/>
          <p:cNvSpPr>
            <a:spLocks noGrp="1"/>
          </p:cNvSpPr>
          <p:nvPr>
            <p:ph type="dt" sz="half" idx="2"/>
          </p:nvPr>
        </p:nvSpPr>
        <p:spPr>
          <a:xfrm>
            <a:off x="827584" y="6356350"/>
            <a:ext cx="1763216" cy="365125"/>
          </a:xfrm>
          <a:prstGeom prst="rect">
            <a:avLst/>
          </a:prstGeom>
        </p:spPr>
        <p:txBody>
          <a:bodyPr vert="horz" lIns="91440" tIns="45720" rIns="91440" bIns="45720" rtlCol="0" anchor="ctr"/>
          <a:lstStyle>
            <a:lvl1pPr algn="l">
              <a:defRPr sz="1200">
                <a:solidFill>
                  <a:schemeClr val="tx1">
                    <a:tint val="75000"/>
                  </a:schemeClr>
                </a:solidFill>
                <a:latin typeface="Helvetica"/>
                <a:cs typeface="Helvetica"/>
              </a:defRPr>
            </a:lvl1pPr>
          </a:lstStyle>
          <a:p>
            <a:fld id="{783FABB4-A628-43D7-9E66-634FEA459987}" type="datetimeFigureOut">
              <a:rPr lang="fr-FR" smtClean="0"/>
              <a:pPr/>
              <a:t>05/11/2012</a:t>
            </a:fld>
            <a:endParaRPr lang="fr-FR"/>
          </a:p>
        </p:txBody>
      </p:sp>
      <p:sp>
        <p:nvSpPr>
          <p:cNvPr id="6" name="Espace réservé du numéro de diapositive 5"/>
          <p:cNvSpPr>
            <a:spLocks noGrp="1"/>
          </p:cNvSpPr>
          <p:nvPr>
            <p:ph type="sldNum" sz="quarter" idx="4"/>
          </p:nvPr>
        </p:nvSpPr>
        <p:spPr>
          <a:xfrm>
            <a:off x="3419872" y="6362798"/>
            <a:ext cx="2133600" cy="365125"/>
          </a:xfrm>
          <a:prstGeom prst="rect">
            <a:avLst/>
          </a:prstGeom>
        </p:spPr>
        <p:txBody>
          <a:bodyPr vert="horz" lIns="91440" tIns="45720" rIns="91440" bIns="45720" rtlCol="0" anchor="ctr"/>
          <a:lstStyle>
            <a:lvl1pPr algn="ctr">
              <a:defRPr sz="1200">
                <a:solidFill>
                  <a:schemeClr val="tx1">
                    <a:tint val="75000"/>
                  </a:schemeClr>
                </a:solidFill>
                <a:latin typeface="Helvetica"/>
                <a:cs typeface="Helvetica"/>
              </a:defRPr>
            </a:lvl1pPr>
          </a:lstStyle>
          <a:p>
            <a:fld id="{1E9D9F19-B595-4283-AECD-0051774D9B90}" type="slidenum">
              <a:rPr lang="fr-FR" smtClean="0"/>
              <a:pPr/>
              <a:t>‹N°›</a:t>
            </a:fld>
            <a:endParaRPr lang="fr-FR"/>
          </a:p>
        </p:txBody>
      </p:sp>
    </p:spTree>
    <p:extLst>
      <p:ext uri="{BB962C8B-B14F-4D97-AF65-F5344CB8AC3E}">
        <p14:creationId xmlns="" xmlns:p14="http://schemas.microsoft.com/office/powerpoint/2010/main" val="648351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9" r:id="rId4"/>
    <p:sldLayoutId id="2147483651" r:id="rId5"/>
    <p:sldLayoutId id="2147483661" r:id="rId6"/>
    <p:sldLayoutId id="2147483652" r:id="rId7"/>
    <p:sldLayoutId id="2147483653" r:id="rId8"/>
    <p:sldLayoutId id="2147483662" r:id="rId9"/>
    <p:sldLayoutId id="2147483678" r:id="rId10"/>
    <p:sldLayoutId id="2147483655" r:id="rId11"/>
    <p:sldLayoutId id="2147483679" r:id="rId12"/>
    <p:sldLayoutId id="2147483657" r:id="rId13"/>
    <p:sldLayoutId id="2147483658" r:id="rId14"/>
    <p:sldLayoutId id="2147483663" r:id="rId15"/>
  </p:sldLayoutIdLst>
  <p:timing>
    <p:tnLst>
      <p:par>
        <p:cTn id="1" dur="indefinite" restart="never" nodeType="tmRoot"/>
      </p:par>
    </p:tnLst>
  </p:timing>
  <p:txStyles>
    <p:titleStyle>
      <a:lvl1pPr algn="l" defTabSz="914400" rtl="0" eaLnBrk="1" latinLnBrk="0" hangingPunct="1">
        <a:spcBef>
          <a:spcPct val="0"/>
        </a:spcBef>
        <a:buNone/>
        <a:defRPr sz="2400" kern="1200">
          <a:solidFill>
            <a:schemeClr val="tx1"/>
          </a:solidFill>
          <a:latin typeface="Helvetica"/>
          <a:ea typeface="+mj-ea"/>
          <a:cs typeface="Helvetica"/>
        </a:defRPr>
      </a:lvl1pPr>
    </p:titleStyle>
    <p:bodyStyle>
      <a:lvl1pPr marL="342900" indent="-342900" algn="l" defTabSz="914400" rtl="0" eaLnBrk="1" latinLnBrk="0" hangingPunct="1">
        <a:spcBef>
          <a:spcPct val="20000"/>
        </a:spcBef>
        <a:buClr>
          <a:schemeClr val="accent1"/>
        </a:buClr>
        <a:buFont typeface="Wingdings 3" pitchFamily="18" charset="2"/>
        <a:buChar char=""/>
        <a:defRPr sz="2000" kern="1200">
          <a:solidFill>
            <a:schemeClr val="tx2"/>
          </a:solidFill>
          <a:latin typeface="Merriweather"/>
          <a:ea typeface="+mn-ea"/>
          <a:cs typeface="Merriweather"/>
        </a:defRPr>
      </a:lvl1pPr>
      <a:lvl2pPr marL="457200" indent="0" algn="l" defTabSz="914400" rtl="0" eaLnBrk="1" latinLnBrk="0" hangingPunct="1">
        <a:spcBef>
          <a:spcPct val="20000"/>
        </a:spcBef>
        <a:buClr>
          <a:schemeClr val="accent1"/>
        </a:buClr>
        <a:buFont typeface="Wingdings 3" pitchFamily="18" charset="2"/>
        <a:buNone/>
        <a:defRPr sz="1800" kern="1200">
          <a:solidFill>
            <a:schemeClr val="tx2"/>
          </a:solidFill>
          <a:latin typeface="Merriweather"/>
          <a:ea typeface="+mn-ea"/>
          <a:cs typeface="Merriweather"/>
        </a:defRPr>
      </a:lvl2pPr>
      <a:lvl3pPr marL="114300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erriweather"/>
          <a:ea typeface="+mn-ea"/>
          <a:cs typeface="Merriweather"/>
        </a:defRPr>
      </a:lvl3pPr>
      <a:lvl4pPr marL="16002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erriweather"/>
          <a:ea typeface="+mn-ea"/>
          <a:cs typeface="Merriweather"/>
        </a:defRPr>
      </a:lvl4pPr>
      <a:lvl5pPr marL="20574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erriweather"/>
          <a:ea typeface="+mn-ea"/>
          <a:cs typeface="Merriweather"/>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0.png"/><Relationship Id="rId4" Type="http://schemas.openxmlformats.org/officeDocument/2006/relationships/oleObject" Target="../embeddings/Feuille_Microsoft_Office_Excel_97-20031.xls"/></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xml"/><Relationship Id="rId1" Type="http://schemas.openxmlformats.org/officeDocument/2006/relationships/vmlDrawing" Target="../drawings/vmlDrawing2.vml"/><Relationship Id="rId5" Type="http://schemas.openxmlformats.org/officeDocument/2006/relationships/image" Target="../media/image12.png"/><Relationship Id="rId4" Type="http://schemas.openxmlformats.org/officeDocument/2006/relationships/oleObject" Target="../embeddings/oleObject1.bin"/></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1.xml"/><Relationship Id="rId1" Type="http://schemas.openxmlformats.org/officeDocument/2006/relationships/vmlDrawing" Target="../drawings/vmlDrawing3.vml"/><Relationship Id="rId4" Type="http://schemas.openxmlformats.org/officeDocument/2006/relationships/oleObject" Target="../embeddings/oleObject2.bin"/></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1.xml"/><Relationship Id="rId1" Type="http://schemas.openxmlformats.org/officeDocument/2006/relationships/vmlDrawing" Target="../drawings/vmlDrawing4.vml"/><Relationship Id="rId5" Type="http://schemas.openxmlformats.org/officeDocument/2006/relationships/oleObject" Target="../embeddings/oleObject3.bin"/><Relationship Id="rId4" Type="http://schemas.openxmlformats.org/officeDocument/2006/relationships/image" Target="../media/image14.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1.xml"/><Relationship Id="rId1" Type="http://schemas.openxmlformats.org/officeDocument/2006/relationships/vmlDrawing" Target="../drawings/vmlDrawing5.vml"/><Relationship Id="rId4" Type="http://schemas.openxmlformats.org/officeDocument/2006/relationships/oleObject" Target="../embeddings/oleObject4.bin"/></Relationships>
</file>

<file path=ppt/slides/_rels/slide41.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notesSlide" Target="../notesSlides/notesSlide38.xml"/><Relationship Id="rId7" Type="http://schemas.openxmlformats.org/officeDocument/2006/relationships/oleObject" Target="../embeddings/oleObject8.bin"/><Relationship Id="rId2" Type="http://schemas.openxmlformats.org/officeDocument/2006/relationships/slideLayout" Target="../slideLayouts/slideLayout1.xml"/><Relationship Id="rId1" Type="http://schemas.openxmlformats.org/officeDocument/2006/relationships/vmlDrawing" Target="../drawings/vmlDrawing6.vml"/><Relationship Id="rId6" Type="http://schemas.openxmlformats.org/officeDocument/2006/relationships/oleObject" Target="../embeddings/oleObject7.bin"/><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2123728" y="2420888"/>
            <a:ext cx="5117306" cy="952499"/>
          </a:xfrm>
        </p:spPr>
        <p:txBody>
          <a:bodyPr>
            <a:normAutofit fontScale="90000"/>
          </a:bodyPr>
          <a:lstStyle/>
          <a:p>
            <a:r>
              <a:rPr lang="fr-FR" dirty="0" smtClean="0"/>
              <a:t>Fundamentals of Information </a:t>
            </a:r>
            <a:r>
              <a:rPr lang="fr-FR" dirty="0" err="1" smtClean="0"/>
              <a:t>Retrieval</a:t>
            </a:r>
            <a:r>
              <a:rPr lang="fr-FR" dirty="0" smtClean="0"/>
              <a:t> Illustration </a:t>
            </a:r>
            <a:r>
              <a:rPr lang="fr-FR" dirty="0" err="1" smtClean="0"/>
              <a:t>with</a:t>
            </a:r>
            <a:r>
              <a:rPr lang="fr-FR" dirty="0" smtClean="0"/>
              <a:t> Apache Lucene</a:t>
            </a:r>
            <a:endParaRPr lang="fr-FR" dirty="0"/>
          </a:p>
        </p:txBody>
      </p:sp>
      <p:sp>
        <p:nvSpPr>
          <p:cNvPr id="4" name="Sous-titre 3"/>
          <p:cNvSpPr>
            <a:spLocks noGrp="1"/>
          </p:cNvSpPr>
          <p:nvPr>
            <p:ph type="subTitle" idx="1"/>
          </p:nvPr>
        </p:nvSpPr>
        <p:spPr/>
        <p:txBody>
          <a:bodyPr/>
          <a:lstStyle/>
          <a:p>
            <a:r>
              <a:rPr lang="fr-FR" dirty="0" smtClean="0"/>
              <a:t>By Majirus FANSI</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907704" y="1844824"/>
            <a:ext cx="5544616" cy="2160240"/>
          </a:xfrm>
        </p:spPr>
        <p:txBody>
          <a:bodyPr>
            <a:normAutofit/>
          </a:bodyPr>
          <a:lstStyle/>
          <a:p>
            <a:r>
              <a:rPr lang="fr-FR" sz="3200" dirty="0" smtClean="0">
                <a:ea typeface="ＭＳ Ｐゴシック" pitchFamily="-112" charset="-128"/>
              </a:rPr>
              <a:t>Index:</a:t>
            </a:r>
            <a:br>
              <a:rPr lang="fr-FR" sz="3200" dirty="0" smtClean="0">
                <a:ea typeface="ＭＳ Ｐゴシック" pitchFamily="-112" charset="-128"/>
              </a:rPr>
            </a:br>
            <a:r>
              <a:rPr lang="fr-FR" sz="3200" dirty="0" smtClean="0">
                <a:ea typeface="ＭＳ Ｐゴシック" pitchFamily="-112" charset="-128"/>
              </a:rPr>
              <a:t> structure and construction</a:t>
            </a:r>
            <a:br>
              <a:rPr lang="fr-FR" sz="3200" dirty="0" smtClean="0">
                <a:ea typeface="ＭＳ Ｐゴシック" pitchFamily="-112" charset="-128"/>
              </a:rPr>
            </a:br>
            <a:endParaRPr lang="fr-FR" sz="3200" dirty="0"/>
          </a:p>
        </p:txBody>
      </p:sp>
      <p:sp>
        <p:nvSpPr>
          <p:cNvPr id="4" name="Sous-titre 3"/>
          <p:cNvSpPr>
            <a:spLocks noGrp="1"/>
          </p:cNvSpPr>
          <p:nvPr>
            <p:ph type="subTitle" idx="1"/>
          </p:nvPr>
        </p:nvSpPr>
        <p:spPr/>
        <p:txBody>
          <a:bodyPr/>
          <a:lstStyle/>
          <a:p>
            <a:r>
              <a:rPr lang="fr-FR" dirty="0" err="1" smtClean="0"/>
              <a:t>ApacheCon</a:t>
            </a:r>
            <a:r>
              <a:rPr lang="fr-FR" dirty="0" smtClean="0"/>
              <a:t> Europe 2012</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fr-FR" dirty="0" smtClean="0"/>
              <a:t>Index structure</a:t>
            </a:r>
            <a:endParaRPr lang="fr-FR"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67544" y="1124744"/>
            <a:ext cx="8064896" cy="4680520"/>
          </a:xfrm>
          <a:prstGeom prst="rect">
            <a:avLst/>
          </a:prstGeom>
          <a:noFill/>
        </p:spPr>
        <p:txBody>
          <a:bodyPr vert="horz" wrap="square" lIns="180000" tIns="45720" rIns="91440" bIns="45720" rtlCol="0" anchor="ctr" anchorCtr="0">
            <a:normAutofit/>
          </a:bodyPr>
          <a:lstStyle/>
          <a:p>
            <a:pPr marL="342900" lvl="1" indent="-342900">
              <a:buFont typeface="Arial" pitchFamily="34" charset="0"/>
              <a:buChar char="•"/>
            </a:pPr>
            <a:r>
              <a:rPr lang="en-US" sz="2000" dirty="0" smtClean="0">
                <a:ea typeface="ＭＳ Ｐゴシック" pitchFamily="-112" charset="-128"/>
              </a:rPr>
              <a:t>Consider </a:t>
            </a:r>
            <a:r>
              <a:rPr lang="en-US" sz="2000" i="1" dirty="0" smtClean="0">
                <a:ea typeface="ＭＳ Ｐゴシック" pitchFamily="-112" charset="-128"/>
              </a:rPr>
              <a:t>N </a:t>
            </a:r>
            <a:r>
              <a:rPr lang="en-US" sz="2000" dirty="0" smtClean="0">
                <a:ea typeface="ＭＳ Ｐゴシック" pitchFamily="-112" charset="-128"/>
              </a:rPr>
              <a:t>= 1 million documents, each with about 1000 </a:t>
            </a:r>
            <a:r>
              <a:rPr lang="en-US" sz="2000" u="sng" dirty="0" smtClean="0">
                <a:ea typeface="ＭＳ Ｐゴシック" pitchFamily="-112" charset="-128"/>
              </a:rPr>
              <a:t>words</a:t>
            </a:r>
          </a:p>
          <a:p>
            <a:pPr marL="800100" lvl="2" indent="-342900">
              <a:buFont typeface="Arial" pitchFamily="34" charset="0"/>
              <a:buChar char="•"/>
            </a:pPr>
            <a:r>
              <a:rPr lang="en-US" sz="2000" dirty="0" smtClean="0">
                <a:ea typeface="ＭＳ Ｐゴシック" pitchFamily="-112" charset="-128"/>
              </a:rPr>
              <a:t>Nearly 1 trillion words </a:t>
            </a:r>
          </a:p>
          <a:p>
            <a:pPr marL="342900" lvl="1" indent="-342900">
              <a:buFont typeface="Arial" pitchFamily="34" charset="0"/>
              <a:buChar char="•"/>
            </a:pPr>
            <a:r>
              <a:rPr lang="en-US" sz="2000" i="1" dirty="0" smtClean="0">
                <a:ea typeface="ＭＳ Ｐゴシック" pitchFamily="-112" charset="-128"/>
              </a:rPr>
              <a:t>M </a:t>
            </a:r>
            <a:r>
              <a:rPr lang="en-US" sz="2000" dirty="0" smtClean="0">
                <a:ea typeface="ＭＳ Ｐゴシック" pitchFamily="-112" charset="-128"/>
              </a:rPr>
              <a:t>= 500K </a:t>
            </a:r>
            <a:r>
              <a:rPr lang="en-US" sz="2000" i="1" dirty="0" smtClean="0">
                <a:solidFill>
                  <a:srgbClr val="139CB7"/>
                </a:solidFill>
                <a:ea typeface="ＭＳ Ｐゴシック" pitchFamily="-112" charset="-128"/>
              </a:rPr>
              <a:t>distinct</a:t>
            </a:r>
            <a:r>
              <a:rPr lang="en-US" sz="2000" dirty="0" smtClean="0">
                <a:ea typeface="ＭＳ Ｐゴシック" pitchFamily="-112" charset="-128"/>
              </a:rPr>
              <a:t> </a:t>
            </a:r>
            <a:r>
              <a:rPr lang="en-US" sz="2000" u="sng" dirty="0" smtClean="0">
                <a:ea typeface="ＭＳ Ｐゴシック" pitchFamily="-112" charset="-128"/>
              </a:rPr>
              <a:t>terms</a:t>
            </a:r>
            <a:r>
              <a:rPr lang="en-US" sz="2000" dirty="0" smtClean="0">
                <a:ea typeface="ＭＳ Ｐゴシック" pitchFamily="-112" charset="-128"/>
              </a:rPr>
              <a:t> among these</a:t>
            </a:r>
          </a:p>
          <a:p>
            <a:pPr marL="342900" lvl="1" indent="-342900">
              <a:buFont typeface="Arial" pitchFamily="34" charset="0"/>
              <a:buChar char="•"/>
            </a:pPr>
            <a:r>
              <a:rPr lang="en-US" sz="2000" i="1" dirty="0" smtClean="0">
                <a:ea typeface="ＭＳ Ｐゴシック" pitchFamily="-112" charset="-128"/>
              </a:rPr>
              <a:t>Which structure for our index?</a:t>
            </a:r>
            <a:endParaRPr lang="fr-FR" sz="2000" i="1" dirty="0" smtClean="0"/>
          </a:p>
          <a:p>
            <a:pPr marL="800100" lvl="1" indent="-342900"/>
            <a:endParaRPr lang="fr-FR" dirty="0" smtClean="0"/>
          </a:p>
          <a:p>
            <a:pPr marL="800100" lvl="1" indent="-342900"/>
            <a:endParaRPr lang="fr-FR" dirty="0" smtClean="0"/>
          </a:p>
          <a:p>
            <a:pPr marL="342900" indent="-342900"/>
            <a:endParaRPr lang="fr-FR" dirty="0" smtClean="0"/>
          </a:p>
          <a:p>
            <a:pPr marL="342900" indent="-342900">
              <a:buAutoNum type="arabicPeriod"/>
            </a:pPr>
            <a:endParaRPr lang="fr-FR"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ea typeface="ＭＳ Ｐゴシック" pitchFamily="-112" charset="-128"/>
              </a:rPr>
              <a:t>Term-document incidence matrix</a:t>
            </a:r>
            <a:endParaRPr lang="fr-FR"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67544" y="3789040"/>
            <a:ext cx="8064896" cy="2016224"/>
          </a:xfrm>
          <a:prstGeom prst="rect">
            <a:avLst/>
          </a:prstGeom>
          <a:noFill/>
        </p:spPr>
        <p:txBody>
          <a:bodyPr vert="horz" wrap="square" lIns="180000" tIns="45720" rIns="91440" bIns="45720" rtlCol="0" anchor="ctr" anchorCtr="0">
            <a:normAutofit/>
          </a:bodyPr>
          <a:lstStyle/>
          <a:p>
            <a:pPr marL="342900" lvl="1" indent="-342900"/>
            <a:endParaRPr lang="en-US" sz="2000" dirty="0" smtClean="0">
              <a:ea typeface="ＭＳ Ｐゴシック" pitchFamily="-112" charset="-128"/>
            </a:endParaRPr>
          </a:p>
          <a:p>
            <a:pPr marL="342900" lvl="1" indent="-342900">
              <a:buFont typeface="Arial" pitchFamily="34" charset="0"/>
              <a:buChar char="•"/>
            </a:pPr>
            <a:r>
              <a:rPr lang="fr-FR" sz="2000" i="1" dirty="0" err="1" smtClean="0">
                <a:ea typeface="ＭＳ Ｐゴシック" pitchFamily="-112" charset="-128"/>
              </a:rPr>
              <a:t>Matrix</a:t>
            </a:r>
            <a:r>
              <a:rPr lang="fr-FR" sz="2000" i="1" dirty="0" smtClean="0">
                <a:ea typeface="ＭＳ Ｐゴシック" pitchFamily="-112" charset="-128"/>
              </a:rPr>
              <a:t> </a:t>
            </a:r>
            <a:r>
              <a:rPr lang="fr-FR" sz="2000" i="1" dirty="0" err="1" smtClean="0">
                <a:ea typeface="ＭＳ Ｐゴシック" pitchFamily="-112" charset="-128"/>
              </a:rPr>
              <a:t>is</a:t>
            </a:r>
            <a:r>
              <a:rPr lang="fr-FR" sz="2000" i="1" dirty="0" smtClean="0">
                <a:ea typeface="ＭＳ Ｐゴシック" pitchFamily="-112" charset="-128"/>
              </a:rPr>
              <a:t> </a:t>
            </a:r>
            <a:r>
              <a:rPr lang="fr-FR" sz="2000" i="1" dirty="0" err="1" smtClean="0">
                <a:ea typeface="ＭＳ Ｐゴシック" pitchFamily="-112" charset="-128"/>
              </a:rPr>
              <a:t>extremely</a:t>
            </a:r>
            <a:r>
              <a:rPr lang="fr-FR" sz="2000" i="1" dirty="0" smtClean="0">
                <a:ea typeface="ＭＳ Ｐゴシック" pitchFamily="-112" charset="-128"/>
              </a:rPr>
              <a:t> </a:t>
            </a:r>
            <a:r>
              <a:rPr lang="fr-FR" sz="2000" i="1" dirty="0" err="1" smtClean="0">
                <a:ea typeface="ＭＳ Ｐゴシック" pitchFamily="-112" charset="-128"/>
              </a:rPr>
              <a:t>sparse</a:t>
            </a:r>
            <a:endParaRPr lang="fr-FR" sz="2000" i="1" dirty="0" smtClean="0">
              <a:ea typeface="ＭＳ Ｐゴシック" pitchFamily="-112" charset="-128"/>
            </a:endParaRPr>
          </a:p>
          <a:p>
            <a:pPr marL="342900" lvl="1" indent="-342900">
              <a:buFont typeface="Arial" pitchFamily="34" charset="0"/>
              <a:buChar char="•"/>
            </a:pPr>
            <a:endParaRPr lang="fr-FR" sz="2000" i="1" dirty="0" smtClean="0">
              <a:ea typeface="ＭＳ Ｐゴシック" pitchFamily="-112" charset="-128"/>
            </a:endParaRPr>
          </a:p>
          <a:p>
            <a:pPr marL="342900" lvl="1" indent="-342900">
              <a:buFont typeface="Arial" pitchFamily="34" charset="0"/>
              <a:buChar char="•"/>
            </a:pPr>
            <a:r>
              <a:rPr lang="fr-FR" sz="2000" i="1" dirty="0" smtClean="0">
                <a:ea typeface="ＭＳ Ｐゴシック" pitchFamily="-112" charset="-128"/>
              </a:rPr>
              <a:t>Do </a:t>
            </a:r>
            <a:r>
              <a:rPr lang="fr-FR" sz="2000" i="1" dirty="0" err="1" smtClean="0">
                <a:ea typeface="ＭＳ Ｐゴシック" pitchFamily="-112" charset="-128"/>
              </a:rPr>
              <a:t>we</a:t>
            </a:r>
            <a:r>
              <a:rPr lang="fr-FR" sz="2000" i="1" dirty="0" smtClean="0">
                <a:ea typeface="ＭＳ Ｐゴシック" pitchFamily="-112" charset="-128"/>
              </a:rPr>
              <a:t> </a:t>
            </a:r>
            <a:r>
              <a:rPr lang="fr-FR" sz="2000" i="1" dirty="0" err="1" smtClean="0">
                <a:ea typeface="ＭＳ Ｐゴシック" pitchFamily="-112" charset="-128"/>
              </a:rPr>
              <a:t>really</a:t>
            </a:r>
            <a:r>
              <a:rPr lang="fr-FR" sz="2000" i="1" dirty="0" smtClean="0">
                <a:ea typeface="ＭＳ Ｐゴシック" pitchFamily="-112" charset="-128"/>
              </a:rPr>
              <a:t> </a:t>
            </a:r>
            <a:r>
              <a:rPr lang="fr-FR" sz="2000" i="1" dirty="0" err="1" smtClean="0">
                <a:ea typeface="ＭＳ Ｐゴシック" pitchFamily="-112" charset="-128"/>
              </a:rPr>
              <a:t>need</a:t>
            </a:r>
            <a:r>
              <a:rPr lang="fr-FR" sz="2000" i="1" dirty="0" smtClean="0">
                <a:ea typeface="ＭＳ Ｐゴシック" pitchFamily="-112" charset="-128"/>
              </a:rPr>
              <a:t> to record the 0s?</a:t>
            </a:r>
          </a:p>
          <a:p>
            <a:pPr marL="342900" lvl="1" indent="-342900">
              <a:buFont typeface="Arial" pitchFamily="34" charset="0"/>
              <a:buChar char="•"/>
            </a:pPr>
            <a:endParaRPr lang="fr-FR" sz="2000" i="1" dirty="0" smtClean="0"/>
          </a:p>
          <a:p>
            <a:pPr marL="800100" lvl="1" indent="-342900"/>
            <a:endParaRPr lang="fr-FR" dirty="0" smtClean="0"/>
          </a:p>
          <a:p>
            <a:pPr marL="800100" lvl="1" indent="-342900"/>
            <a:endParaRPr lang="fr-FR" dirty="0" smtClean="0"/>
          </a:p>
          <a:p>
            <a:pPr marL="342900" indent="-342900"/>
            <a:endParaRPr lang="fr-FR" dirty="0" smtClean="0"/>
          </a:p>
          <a:p>
            <a:pPr marL="342900" indent="-342900">
              <a:buAutoNum type="arabicPeriod"/>
            </a:pPr>
            <a:endParaRPr lang="fr-FR" dirty="0" smtClean="0"/>
          </a:p>
        </p:txBody>
      </p:sp>
      <p:graphicFrame>
        <p:nvGraphicFramePr>
          <p:cNvPr id="5" name="Espace réservé du contenu 7"/>
          <p:cNvGraphicFramePr>
            <a:graphicFrameLocks/>
          </p:cNvGraphicFramePr>
          <p:nvPr/>
        </p:nvGraphicFramePr>
        <p:xfrm>
          <a:off x="611560" y="1268760"/>
          <a:ext cx="7920880" cy="2255968"/>
        </p:xfrm>
        <a:graphic>
          <a:graphicData uri="http://schemas.openxmlformats.org/drawingml/2006/table">
            <a:tbl>
              <a:tblPr firstRow="1" bandRow="1">
                <a:tableStyleId>{5C22544A-7EE6-4342-B048-85BDC9FD1C3A}</a:tableStyleId>
              </a:tblPr>
              <a:tblGrid>
                <a:gridCol w="1584176"/>
                <a:gridCol w="1584176"/>
                <a:gridCol w="1584176"/>
                <a:gridCol w="1584176"/>
                <a:gridCol w="1584176"/>
              </a:tblGrid>
              <a:tr h="792088">
                <a:tc>
                  <a:txBody>
                    <a:bodyPr/>
                    <a:lstStyle/>
                    <a:p>
                      <a:endParaRPr lang="fr-FR" sz="1600" dirty="0"/>
                    </a:p>
                  </a:txBody>
                  <a:tcPr/>
                </a:tc>
                <a:tc>
                  <a:txBody>
                    <a:bodyPr/>
                    <a:lstStyle/>
                    <a:p>
                      <a:r>
                        <a:rPr lang="fr-FR" sz="1600" dirty="0" smtClean="0">
                          <a:solidFill>
                            <a:schemeClr val="tx1"/>
                          </a:solidFill>
                          <a:latin typeface="+mn-lt"/>
                          <a:ea typeface="+mn-ea"/>
                          <a:cs typeface="+mn-cs"/>
                          <a:sym typeface="Gill Sans" charset="0"/>
                        </a:rPr>
                        <a:t>Doc #1</a:t>
                      </a:r>
                    </a:p>
                  </a:txBody>
                  <a:tcPr/>
                </a:tc>
                <a:tc>
                  <a:txBody>
                    <a:bodyPr/>
                    <a:lstStyle/>
                    <a:p>
                      <a:pPr marL="0" algn="l" defTabSz="914400" rtl="0" eaLnBrk="1" latinLnBrk="0" hangingPunct="1"/>
                      <a:r>
                        <a:rPr lang="fr-FR" sz="1600" b="1" kern="1200" dirty="0" smtClean="0">
                          <a:solidFill>
                            <a:schemeClr val="tx1"/>
                          </a:solidFill>
                          <a:latin typeface="+mn-lt"/>
                          <a:ea typeface="+mn-ea"/>
                          <a:cs typeface="+mn-cs"/>
                          <a:sym typeface="Gill Sans" charset="0"/>
                        </a:rPr>
                        <a:t>Doc #2</a:t>
                      </a:r>
                    </a:p>
                  </a:txBody>
                  <a:tcPr/>
                </a:tc>
                <a:tc>
                  <a:txBody>
                    <a:bodyPr/>
                    <a:lstStyle/>
                    <a:p>
                      <a:pPr marL="0" algn="l" defTabSz="914400" rtl="0" eaLnBrk="1" latinLnBrk="0" hangingPunct="1"/>
                      <a:r>
                        <a:rPr lang="fr-FR" sz="1600" b="1" kern="1200" baseline="0" dirty="0" smtClean="0">
                          <a:solidFill>
                            <a:schemeClr val="tx1"/>
                          </a:solidFill>
                          <a:latin typeface="+mn-lt"/>
                          <a:ea typeface="+mn-ea"/>
                          <a:cs typeface="+mn-cs"/>
                          <a:sym typeface="Gill Sans" charset="0"/>
                        </a:rPr>
                        <a:t>         …</a:t>
                      </a:r>
                      <a:endParaRPr lang="fr-FR" sz="1600" b="1" kern="1200" dirty="0" smtClean="0">
                        <a:solidFill>
                          <a:schemeClr val="tx1"/>
                        </a:solidFill>
                        <a:latin typeface="+mn-lt"/>
                        <a:ea typeface="+mn-ea"/>
                        <a:cs typeface="+mn-cs"/>
                        <a:sym typeface="Gill Sans" charset="0"/>
                      </a:endParaRPr>
                    </a:p>
                  </a:txBody>
                  <a:tcPr/>
                </a:tc>
                <a:tc>
                  <a:txBody>
                    <a:bodyPr/>
                    <a:lstStyle/>
                    <a:p>
                      <a:pPr marL="0" algn="l" defTabSz="914400" rtl="0" eaLnBrk="1" latinLnBrk="0" hangingPunct="1"/>
                      <a:r>
                        <a:rPr lang="fr-FR" sz="1600" b="1" kern="1200" dirty="0" smtClean="0">
                          <a:solidFill>
                            <a:schemeClr val="tx1"/>
                          </a:solidFill>
                          <a:latin typeface="+mn-lt"/>
                          <a:ea typeface="+mn-ea"/>
                          <a:cs typeface="+mn-cs"/>
                          <a:sym typeface="Gill Sans" charset="0"/>
                        </a:rPr>
                        <a:t>Doc  #n</a:t>
                      </a:r>
                    </a:p>
                  </a:txBody>
                  <a:tcPr/>
                </a:tc>
              </a:tr>
              <a:tr h="365970">
                <a:tc>
                  <a:txBody>
                    <a:bodyPr/>
                    <a:lstStyle/>
                    <a:p>
                      <a:r>
                        <a:rPr lang="fr-FR" sz="1600" dirty="0" err="1" smtClean="0"/>
                        <a:t>Term</a:t>
                      </a:r>
                      <a:r>
                        <a:rPr lang="fr-FR" sz="1600" dirty="0" smtClean="0"/>
                        <a:t> #1</a:t>
                      </a:r>
                      <a:endParaRPr lang="fr-FR" sz="1600" dirty="0"/>
                    </a:p>
                  </a:txBody>
                  <a:tcPr/>
                </a:tc>
                <a:tc>
                  <a:txBody>
                    <a:bodyPr/>
                    <a:lstStyle/>
                    <a:p>
                      <a:r>
                        <a:rPr lang="fr-FR" sz="1600" dirty="0" smtClean="0"/>
                        <a:t>1</a:t>
                      </a:r>
                      <a:endParaRPr lang="fr-FR" sz="1600" dirty="0"/>
                    </a:p>
                  </a:txBody>
                  <a:tcPr/>
                </a:tc>
                <a:tc>
                  <a:txBody>
                    <a:bodyPr/>
                    <a:lstStyle/>
                    <a:p>
                      <a:r>
                        <a:rPr lang="fr-FR" sz="1600" dirty="0" smtClean="0"/>
                        <a:t>0</a:t>
                      </a:r>
                      <a:endParaRPr lang="fr-FR" sz="1600" dirty="0"/>
                    </a:p>
                  </a:txBody>
                  <a:tcPr/>
                </a:tc>
                <a:tc>
                  <a:txBody>
                    <a:bodyPr/>
                    <a:lstStyle/>
                    <a:p>
                      <a:r>
                        <a:rPr lang="fr-FR" sz="1600" baseline="0" dirty="0" smtClean="0"/>
                        <a:t>          …</a:t>
                      </a:r>
                      <a:endParaRPr lang="fr-FR" sz="1600" dirty="0"/>
                    </a:p>
                  </a:txBody>
                  <a:tcPr/>
                </a:tc>
                <a:tc>
                  <a:txBody>
                    <a:bodyPr/>
                    <a:lstStyle/>
                    <a:p>
                      <a:r>
                        <a:rPr lang="fr-FR" sz="1600" dirty="0" smtClean="0"/>
                        <a:t>1</a:t>
                      </a:r>
                      <a:endParaRPr lang="fr-FR" sz="1600" dirty="0"/>
                    </a:p>
                  </a:txBody>
                  <a:tcPr/>
                </a:tc>
              </a:tr>
              <a:tr h="365970">
                <a:tc>
                  <a:txBody>
                    <a:bodyPr/>
                    <a:lstStyle/>
                    <a:p>
                      <a:r>
                        <a:rPr lang="fr-FR" sz="1600" dirty="0" err="1" smtClean="0"/>
                        <a:t>Term</a:t>
                      </a:r>
                      <a:r>
                        <a:rPr lang="fr-FR" sz="1600" baseline="0" dirty="0" smtClean="0"/>
                        <a:t> #2</a:t>
                      </a:r>
                      <a:endParaRPr lang="fr-FR" sz="1600" dirty="0"/>
                    </a:p>
                  </a:txBody>
                  <a:tcPr/>
                </a:tc>
                <a:tc>
                  <a:txBody>
                    <a:bodyPr/>
                    <a:lstStyle/>
                    <a:p>
                      <a:r>
                        <a:rPr lang="fr-FR" sz="1600" dirty="0" smtClean="0"/>
                        <a:t>0</a:t>
                      </a:r>
                      <a:endParaRPr lang="fr-FR" sz="1600" dirty="0"/>
                    </a:p>
                  </a:txBody>
                  <a:tcPr/>
                </a:tc>
                <a:tc>
                  <a:txBody>
                    <a:bodyPr/>
                    <a:lstStyle/>
                    <a:p>
                      <a:r>
                        <a:rPr lang="fr-FR" sz="1600" dirty="0" smtClean="0"/>
                        <a:t>0</a:t>
                      </a:r>
                      <a:endParaRPr lang="fr-FR" sz="1600" dirty="0"/>
                    </a:p>
                  </a:txBody>
                  <a:tcPr/>
                </a:tc>
                <a:tc>
                  <a:txBody>
                    <a:bodyPr/>
                    <a:lstStyle/>
                    <a:p>
                      <a:r>
                        <a:rPr lang="fr-FR" sz="1600" dirty="0" smtClean="0"/>
                        <a:t>          …</a:t>
                      </a:r>
                      <a:endParaRPr lang="fr-FR" sz="1600" dirty="0"/>
                    </a:p>
                  </a:txBody>
                  <a:tcPr/>
                </a:tc>
                <a:tc>
                  <a:txBody>
                    <a:bodyPr/>
                    <a:lstStyle/>
                    <a:p>
                      <a:r>
                        <a:rPr lang="fr-FR" sz="1600" dirty="0" smtClean="0"/>
                        <a:t>1</a:t>
                      </a:r>
                      <a:endParaRPr lang="fr-FR" sz="1600" dirty="0"/>
                    </a:p>
                  </a:txBody>
                  <a:tcPr/>
                </a:tc>
              </a:tr>
              <a:tr h="365970">
                <a:tc>
                  <a:txBody>
                    <a:bodyPr/>
                    <a:lstStyle/>
                    <a:p>
                      <a:r>
                        <a:rPr lang="fr-FR" sz="1600" dirty="0" smtClean="0"/>
                        <a:t>…</a:t>
                      </a:r>
                      <a:endParaRPr lang="fr-FR" sz="1600" dirty="0"/>
                    </a:p>
                  </a:txBody>
                  <a:tcPr/>
                </a:tc>
                <a:tc>
                  <a:txBody>
                    <a:bodyPr/>
                    <a:lstStyle/>
                    <a:p>
                      <a:r>
                        <a:rPr lang="fr-FR" sz="1600" dirty="0" smtClean="0"/>
                        <a:t>1</a:t>
                      </a:r>
                      <a:endParaRPr lang="fr-FR" sz="1600" dirty="0"/>
                    </a:p>
                  </a:txBody>
                  <a:tcPr/>
                </a:tc>
                <a:tc>
                  <a:txBody>
                    <a:bodyPr/>
                    <a:lstStyle/>
                    <a:p>
                      <a:r>
                        <a:rPr lang="fr-FR" sz="1600" dirty="0" smtClean="0"/>
                        <a:t>0</a:t>
                      </a:r>
                      <a:endParaRPr lang="fr-FR" sz="1600" dirty="0"/>
                    </a:p>
                  </a:txBody>
                  <a:tcPr/>
                </a:tc>
                <a:tc>
                  <a:txBody>
                    <a:bodyPr/>
                    <a:lstStyle/>
                    <a:p>
                      <a:r>
                        <a:rPr lang="fr-FR" sz="1600" dirty="0" smtClean="0"/>
                        <a:t>          …</a:t>
                      </a:r>
                      <a:endParaRPr lang="fr-FR" sz="1600" dirty="0"/>
                    </a:p>
                  </a:txBody>
                  <a:tcPr/>
                </a:tc>
                <a:tc>
                  <a:txBody>
                    <a:bodyPr/>
                    <a:lstStyle/>
                    <a:p>
                      <a:r>
                        <a:rPr lang="fr-FR" sz="1600" dirty="0" smtClean="0"/>
                        <a:t>0</a:t>
                      </a:r>
                      <a:endParaRPr lang="fr-FR" sz="1600" dirty="0"/>
                    </a:p>
                  </a:txBody>
                  <a:tcPr/>
                </a:tc>
              </a:tr>
              <a:tr h="365970">
                <a:tc>
                  <a:txBody>
                    <a:bodyPr/>
                    <a:lstStyle/>
                    <a:p>
                      <a:r>
                        <a:rPr lang="fr-FR" sz="1600" dirty="0" err="1" smtClean="0"/>
                        <a:t>Term</a:t>
                      </a:r>
                      <a:r>
                        <a:rPr lang="fr-FR" sz="1600" dirty="0" smtClean="0"/>
                        <a:t> #m</a:t>
                      </a:r>
                      <a:endParaRPr lang="fr-FR" sz="1600" dirty="0"/>
                    </a:p>
                  </a:txBody>
                  <a:tcPr/>
                </a:tc>
                <a:tc>
                  <a:txBody>
                    <a:bodyPr/>
                    <a:lstStyle/>
                    <a:p>
                      <a:r>
                        <a:rPr lang="fr-FR" sz="1600" dirty="0" smtClean="0"/>
                        <a:t>0</a:t>
                      </a:r>
                      <a:endParaRPr lang="fr-FR" sz="1600" dirty="0"/>
                    </a:p>
                  </a:txBody>
                  <a:tcPr/>
                </a:tc>
                <a:tc>
                  <a:txBody>
                    <a:bodyPr/>
                    <a:lstStyle/>
                    <a:p>
                      <a:r>
                        <a:rPr lang="fr-FR" sz="1600" dirty="0" smtClean="0"/>
                        <a:t>1</a:t>
                      </a:r>
                      <a:endParaRPr lang="fr-FR" sz="1600" dirty="0"/>
                    </a:p>
                  </a:txBody>
                  <a:tcPr/>
                </a:tc>
                <a:tc>
                  <a:txBody>
                    <a:bodyPr/>
                    <a:lstStyle/>
                    <a:p>
                      <a:r>
                        <a:rPr lang="fr-FR" sz="1600" dirty="0" smtClean="0"/>
                        <a:t>          …</a:t>
                      </a:r>
                      <a:endParaRPr lang="fr-FR" sz="1600" dirty="0"/>
                    </a:p>
                  </a:txBody>
                  <a:tcPr/>
                </a:tc>
                <a:tc>
                  <a:txBody>
                    <a:bodyPr/>
                    <a:lstStyle/>
                    <a:p>
                      <a:r>
                        <a:rPr lang="fr-FR" sz="1600" dirty="0" smtClean="0"/>
                        <a:t>0</a:t>
                      </a:r>
                      <a:endParaRPr lang="fr-FR" sz="1600"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box(in)">
                                      <p:cBhvr>
                                        <p:cTn id="7" dur="500"/>
                                        <p:tgtEl>
                                          <p:spTgt spid="6">
                                            <p:txEl>
                                              <p:pRg st="1" end="1"/>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6">
                                            <p:txEl>
                                              <p:pRg st="3" end="3"/>
                                            </p:txEl>
                                          </p:spTgt>
                                        </p:tgtEl>
                                        <p:attrNameLst>
                                          <p:attrName>style.visibility</p:attrName>
                                        </p:attrNameLst>
                                      </p:cBhvr>
                                      <p:to>
                                        <p:strVal val="visible"/>
                                      </p:to>
                                    </p:set>
                                    <p:animEffect transition="in" filter="box(in)">
                                      <p:cBhvr>
                                        <p:cTn id="10"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fr-FR" dirty="0" err="1" smtClean="0"/>
              <a:t>Inverted</a:t>
            </a:r>
            <a:r>
              <a:rPr lang="fr-FR" dirty="0" smtClean="0"/>
              <a:t> index</a:t>
            </a:r>
            <a:endParaRPr lang="fr-FR"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323528" y="1340768"/>
            <a:ext cx="8208912" cy="1008112"/>
          </a:xfrm>
          <a:prstGeom prst="rect">
            <a:avLst/>
          </a:prstGeom>
          <a:noFill/>
        </p:spPr>
        <p:txBody>
          <a:bodyPr vert="horz" wrap="square" lIns="180000" tIns="45720" rIns="91440" bIns="45720" rtlCol="0" anchor="ctr" anchorCtr="0">
            <a:normAutofit/>
          </a:bodyPr>
          <a:lstStyle/>
          <a:p>
            <a:pPr marL="342900" lvl="1" indent="-342900">
              <a:buFont typeface="Arial" pitchFamily="34" charset="0"/>
              <a:buChar char="•"/>
            </a:pPr>
            <a:r>
              <a:rPr lang="en-US" sz="2000" dirty="0" smtClean="0">
                <a:ea typeface="ＭＳ Ｐゴシック" pitchFamily="-112" charset="-128"/>
              </a:rPr>
              <a:t>For each term t, we must store a list of all documents that contain t.</a:t>
            </a:r>
          </a:p>
          <a:p>
            <a:pPr marL="800100" lvl="2" indent="-342900">
              <a:buFont typeface="Arial" pitchFamily="34" charset="0"/>
              <a:buChar char="•"/>
            </a:pPr>
            <a:r>
              <a:rPr lang="en-US" sz="2000" dirty="0" smtClean="0">
                <a:ea typeface="ＭＳ Ｐゴシック" pitchFamily="-112" charset="-128"/>
              </a:rPr>
              <a:t>Identify each by a </a:t>
            </a:r>
            <a:r>
              <a:rPr lang="en-US" sz="2000" u="sng" dirty="0" err="1" smtClean="0">
                <a:ea typeface="ＭＳ Ｐゴシック" pitchFamily="-112" charset="-128"/>
              </a:rPr>
              <a:t>doc</a:t>
            </a:r>
            <a:r>
              <a:rPr lang="en-US" sz="2000" i="1" u="sng" dirty="0" err="1" smtClean="0">
                <a:ea typeface="ＭＳ Ｐゴシック" pitchFamily="-112" charset="-128"/>
              </a:rPr>
              <a:t>ID</a:t>
            </a:r>
            <a:r>
              <a:rPr lang="en-US" sz="2000" i="1" dirty="0" smtClean="0">
                <a:ea typeface="ＭＳ Ｐゴシック" pitchFamily="-112" charset="-128"/>
              </a:rPr>
              <a:t>, a document serial number</a:t>
            </a:r>
            <a:r>
              <a:rPr lang="en-US" sz="2000" dirty="0" smtClean="0">
                <a:ea typeface="ＭＳ Ｐゴシック" pitchFamily="-112" charset="-128"/>
              </a:rPr>
              <a:t> </a:t>
            </a:r>
            <a:endParaRPr lang="fr-FR" dirty="0" smtClean="0"/>
          </a:p>
        </p:txBody>
      </p:sp>
      <p:grpSp>
        <p:nvGrpSpPr>
          <p:cNvPr id="60" name="Group 53"/>
          <p:cNvGrpSpPr>
            <a:grpSpLocks/>
          </p:cNvGrpSpPr>
          <p:nvPr/>
        </p:nvGrpSpPr>
        <p:grpSpPr bwMode="auto">
          <a:xfrm>
            <a:off x="8080375" y="7035800"/>
            <a:ext cx="6977063" cy="957263"/>
            <a:chOff x="2352" y="3600"/>
            <a:chExt cx="3360" cy="603"/>
          </a:xfrm>
        </p:grpSpPr>
        <p:sp>
          <p:nvSpPr>
            <p:cNvPr id="61" name="AutoShape 51"/>
            <p:cNvSpPr>
              <a:spLocks/>
            </p:cNvSpPr>
            <p:nvPr/>
          </p:nvSpPr>
          <p:spPr bwMode="auto">
            <a:xfrm rot="-5400000">
              <a:off x="3924" y="2028"/>
              <a:ext cx="216" cy="3360"/>
            </a:xfrm>
            <a:prstGeom prst="leftBrace">
              <a:avLst>
                <a:gd name="adj1" fmla="val 129630"/>
                <a:gd name="adj2" fmla="val 50000"/>
              </a:avLst>
            </a:prstGeom>
            <a:noFill/>
            <a:ln w="9525">
              <a:solidFill>
                <a:schemeClr val="tx1"/>
              </a:solidFill>
              <a:miter lim="800000"/>
              <a:headEnd/>
              <a:tailEnd/>
            </a:ln>
          </p:spPr>
          <p:txBody>
            <a:bodyPr anchor="ctr">
              <a:spAutoFit/>
            </a:bodyPr>
            <a:lstStyle/>
            <a:p>
              <a:endParaRPr lang="fr-FR"/>
            </a:p>
          </p:txBody>
        </p:sp>
        <p:sp>
          <p:nvSpPr>
            <p:cNvPr id="62" name="Text Box 52"/>
            <p:cNvSpPr txBox="1">
              <a:spLocks noChangeArrowheads="1"/>
            </p:cNvSpPr>
            <p:nvPr/>
          </p:nvSpPr>
          <p:spPr bwMode="auto">
            <a:xfrm>
              <a:off x="3600" y="3815"/>
              <a:ext cx="1114" cy="388"/>
            </a:xfrm>
            <a:prstGeom prst="rect">
              <a:avLst/>
            </a:prstGeom>
            <a:solidFill>
              <a:srgbClr val="83ADC1"/>
            </a:solidFill>
            <a:ln w="9525">
              <a:noFill/>
              <a:miter lim="800000"/>
              <a:headEnd/>
              <a:tailEnd/>
            </a:ln>
          </p:spPr>
          <p:txBody>
            <a:bodyPr>
              <a:spAutoFit/>
            </a:bodyPr>
            <a:lstStyle/>
            <a:p>
              <a:r>
                <a:rPr lang="en-US" i="1" dirty="0">
                  <a:latin typeface="Tahoma" pitchFamily="-112" charset="0"/>
                </a:rPr>
                <a:t>Postings</a:t>
              </a:r>
            </a:p>
          </p:txBody>
        </p:sp>
      </p:grpSp>
      <p:sp>
        <p:nvSpPr>
          <p:cNvPr id="64" name="Text Box 6"/>
          <p:cNvSpPr txBox="1">
            <a:spLocks noChangeArrowheads="1"/>
          </p:cNvSpPr>
          <p:nvPr/>
        </p:nvSpPr>
        <p:spPr bwMode="auto">
          <a:xfrm>
            <a:off x="1547664" y="2780928"/>
            <a:ext cx="1152128" cy="369332"/>
          </a:xfrm>
          <a:prstGeom prst="rect">
            <a:avLst/>
          </a:prstGeom>
          <a:noFill/>
          <a:ln w="9525">
            <a:solidFill>
              <a:schemeClr val="tx1"/>
            </a:solidFill>
            <a:miter lim="800000"/>
            <a:headEnd/>
            <a:tailEnd/>
          </a:ln>
        </p:spPr>
        <p:txBody>
          <a:bodyPr wrap="square">
            <a:spAutoFit/>
          </a:bodyPr>
          <a:lstStyle/>
          <a:p>
            <a:pPr>
              <a:defRPr/>
            </a:pPr>
            <a:r>
              <a:rPr lang="en-US" b="1" i="1" dirty="0" smtClean="0">
                <a:ea typeface="Arial Unicode MS" charset="0"/>
                <a:cs typeface="Arial Unicode MS" charset="0"/>
              </a:rPr>
              <a:t>Hatcher</a:t>
            </a:r>
            <a:endParaRPr lang="en-US" b="1" i="1" dirty="0">
              <a:latin typeface="+mn-lt"/>
              <a:ea typeface="Arial Unicode MS" charset="0"/>
              <a:cs typeface="Arial Unicode MS" charset="0"/>
            </a:endParaRPr>
          </a:p>
        </p:txBody>
      </p:sp>
      <p:sp>
        <p:nvSpPr>
          <p:cNvPr id="65" name="Text Box 6"/>
          <p:cNvSpPr txBox="1">
            <a:spLocks noChangeArrowheads="1"/>
          </p:cNvSpPr>
          <p:nvPr/>
        </p:nvSpPr>
        <p:spPr bwMode="auto">
          <a:xfrm>
            <a:off x="1547664" y="3419708"/>
            <a:ext cx="1152128" cy="369332"/>
          </a:xfrm>
          <a:prstGeom prst="rect">
            <a:avLst/>
          </a:prstGeom>
          <a:noFill/>
          <a:ln w="9525">
            <a:solidFill>
              <a:schemeClr val="tx1"/>
            </a:solidFill>
            <a:miter lim="800000"/>
            <a:headEnd/>
            <a:tailEnd/>
          </a:ln>
        </p:spPr>
        <p:txBody>
          <a:bodyPr wrap="square">
            <a:spAutoFit/>
          </a:bodyPr>
          <a:lstStyle/>
          <a:p>
            <a:pPr>
              <a:defRPr/>
            </a:pPr>
            <a:r>
              <a:rPr lang="en-US" b="1" i="1" dirty="0" err="1" smtClean="0">
                <a:ea typeface="Arial Unicode MS" charset="0"/>
                <a:cs typeface="Arial Unicode MS" charset="0"/>
              </a:rPr>
              <a:t>l</a:t>
            </a:r>
            <a:r>
              <a:rPr lang="en-US" b="1" i="1" dirty="0" err="1" smtClean="0">
                <a:latin typeface="+mn-lt"/>
                <a:ea typeface="Arial Unicode MS" charset="0"/>
                <a:cs typeface="Arial Unicode MS" charset="0"/>
              </a:rPr>
              <a:t>ucene</a:t>
            </a:r>
            <a:endParaRPr lang="en-US" b="1" i="1" dirty="0">
              <a:latin typeface="+mn-lt"/>
              <a:ea typeface="Arial Unicode MS" charset="0"/>
              <a:cs typeface="Arial Unicode MS" charset="0"/>
            </a:endParaRPr>
          </a:p>
        </p:txBody>
      </p:sp>
      <p:sp>
        <p:nvSpPr>
          <p:cNvPr id="66" name="Text Box 6"/>
          <p:cNvSpPr txBox="1">
            <a:spLocks noChangeArrowheads="1"/>
          </p:cNvSpPr>
          <p:nvPr/>
        </p:nvSpPr>
        <p:spPr bwMode="auto">
          <a:xfrm>
            <a:off x="1547664" y="4067780"/>
            <a:ext cx="1152128" cy="369332"/>
          </a:xfrm>
          <a:prstGeom prst="rect">
            <a:avLst/>
          </a:prstGeom>
          <a:noFill/>
          <a:ln w="9525">
            <a:solidFill>
              <a:schemeClr val="tx1"/>
            </a:solidFill>
            <a:miter lim="800000"/>
            <a:headEnd/>
            <a:tailEnd/>
          </a:ln>
        </p:spPr>
        <p:txBody>
          <a:bodyPr wrap="square">
            <a:spAutoFit/>
          </a:bodyPr>
          <a:lstStyle/>
          <a:p>
            <a:pPr>
              <a:defRPr/>
            </a:pPr>
            <a:r>
              <a:rPr lang="en-US" b="1" i="1" dirty="0" err="1" smtClean="0">
                <a:ea typeface="Arial Unicode MS" charset="0"/>
                <a:cs typeface="Arial Unicode MS" charset="0"/>
              </a:rPr>
              <a:t>solr</a:t>
            </a:r>
            <a:endParaRPr lang="en-US" b="1" i="1" dirty="0">
              <a:latin typeface="+mn-lt"/>
              <a:ea typeface="Arial Unicode MS" charset="0"/>
              <a:cs typeface="Arial Unicode MS" charset="0"/>
            </a:endParaRPr>
          </a:p>
        </p:txBody>
      </p:sp>
      <p:sp>
        <p:nvSpPr>
          <p:cNvPr id="82" name="Text Box 6"/>
          <p:cNvSpPr txBox="1">
            <a:spLocks noChangeArrowheads="1"/>
          </p:cNvSpPr>
          <p:nvPr/>
        </p:nvSpPr>
        <p:spPr bwMode="auto">
          <a:xfrm>
            <a:off x="3563888" y="2780928"/>
            <a:ext cx="3096344" cy="369332"/>
          </a:xfrm>
          <a:prstGeom prst="rect">
            <a:avLst/>
          </a:prstGeom>
          <a:noFill/>
          <a:ln w="9525">
            <a:solidFill>
              <a:schemeClr val="tx1"/>
            </a:solidFill>
            <a:miter lim="800000"/>
            <a:headEnd/>
            <a:tailEnd/>
          </a:ln>
        </p:spPr>
        <p:txBody>
          <a:bodyPr wrap="square">
            <a:spAutoFit/>
          </a:bodyPr>
          <a:lstStyle/>
          <a:p>
            <a:pPr>
              <a:defRPr/>
            </a:pPr>
            <a:endParaRPr lang="en-US" b="1" i="1" dirty="0">
              <a:latin typeface="+mn-lt"/>
              <a:ea typeface="Arial Unicode MS" charset="0"/>
              <a:cs typeface="Arial Unicode MS" charset="0"/>
            </a:endParaRPr>
          </a:p>
        </p:txBody>
      </p:sp>
      <p:sp>
        <p:nvSpPr>
          <p:cNvPr id="83" name="Text Box 6"/>
          <p:cNvSpPr txBox="1">
            <a:spLocks noChangeArrowheads="1"/>
          </p:cNvSpPr>
          <p:nvPr/>
        </p:nvSpPr>
        <p:spPr bwMode="auto">
          <a:xfrm>
            <a:off x="3563888" y="2780928"/>
            <a:ext cx="360040" cy="369332"/>
          </a:xfrm>
          <a:prstGeom prst="rect">
            <a:avLst/>
          </a:prstGeom>
          <a:noFill/>
          <a:ln w="9525">
            <a:solidFill>
              <a:schemeClr val="tx1"/>
            </a:solidFill>
            <a:miter lim="800000"/>
            <a:headEnd/>
            <a:tailEnd/>
          </a:ln>
        </p:spPr>
        <p:txBody>
          <a:bodyPr wrap="square">
            <a:spAutoFit/>
          </a:bodyPr>
          <a:lstStyle/>
          <a:p>
            <a:pPr>
              <a:defRPr/>
            </a:pPr>
            <a:r>
              <a:rPr lang="en-US" b="1" i="1" dirty="0" smtClean="0">
                <a:latin typeface="+mn-lt"/>
                <a:ea typeface="Arial Unicode MS" charset="0"/>
                <a:cs typeface="Arial Unicode MS" charset="0"/>
              </a:rPr>
              <a:t>1</a:t>
            </a:r>
            <a:endParaRPr lang="en-US" b="1" i="1" dirty="0">
              <a:latin typeface="+mn-lt"/>
              <a:ea typeface="Arial Unicode MS" charset="0"/>
              <a:cs typeface="Arial Unicode MS" charset="0"/>
            </a:endParaRPr>
          </a:p>
        </p:txBody>
      </p:sp>
      <p:sp>
        <p:nvSpPr>
          <p:cNvPr id="84" name="Text Box 6"/>
          <p:cNvSpPr txBox="1">
            <a:spLocks noChangeArrowheads="1"/>
          </p:cNvSpPr>
          <p:nvPr/>
        </p:nvSpPr>
        <p:spPr bwMode="auto">
          <a:xfrm>
            <a:off x="3932312" y="2780928"/>
            <a:ext cx="360040" cy="369332"/>
          </a:xfrm>
          <a:prstGeom prst="rect">
            <a:avLst/>
          </a:prstGeom>
          <a:noFill/>
          <a:ln w="9525">
            <a:solidFill>
              <a:schemeClr val="tx1"/>
            </a:solidFill>
            <a:miter lim="800000"/>
            <a:headEnd/>
            <a:tailEnd/>
          </a:ln>
        </p:spPr>
        <p:txBody>
          <a:bodyPr wrap="square">
            <a:spAutoFit/>
          </a:bodyPr>
          <a:lstStyle/>
          <a:p>
            <a:pPr>
              <a:defRPr/>
            </a:pPr>
            <a:r>
              <a:rPr lang="en-US" b="1" i="1" dirty="0" smtClean="0">
                <a:ea typeface="Arial Unicode MS" charset="0"/>
                <a:cs typeface="Arial Unicode MS" charset="0"/>
              </a:rPr>
              <a:t>2</a:t>
            </a:r>
            <a:endParaRPr lang="en-US" b="1" i="1" dirty="0">
              <a:latin typeface="+mn-lt"/>
              <a:ea typeface="Arial Unicode MS" charset="0"/>
              <a:cs typeface="Arial Unicode MS" charset="0"/>
            </a:endParaRPr>
          </a:p>
        </p:txBody>
      </p:sp>
      <p:sp>
        <p:nvSpPr>
          <p:cNvPr id="85" name="Text Box 6"/>
          <p:cNvSpPr txBox="1">
            <a:spLocks noChangeArrowheads="1"/>
          </p:cNvSpPr>
          <p:nvPr/>
        </p:nvSpPr>
        <p:spPr bwMode="auto">
          <a:xfrm>
            <a:off x="4283968" y="2780928"/>
            <a:ext cx="360040" cy="369332"/>
          </a:xfrm>
          <a:prstGeom prst="rect">
            <a:avLst/>
          </a:prstGeom>
          <a:noFill/>
          <a:ln w="9525">
            <a:solidFill>
              <a:schemeClr val="tx1"/>
            </a:solidFill>
            <a:miter lim="800000"/>
            <a:headEnd/>
            <a:tailEnd/>
          </a:ln>
        </p:spPr>
        <p:txBody>
          <a:bodyPr wrap="square">
            <a:spAutoFit/>
          </a:bodyPr>
          <a:lstStyle/>
          <a:p>
            <a:pPr>
              <a:defRPr/>
            </a:pPr>
            <a:r>
              <a:rPr lang="en-US" b="1" i="1" dirty="0" smtClean="0">
                <a:ea typeface="Arial Unicode MS" charset="0"/>
                <a:cs typeface="Arial Unicode MS" charset="0"/>
              </a:rPr>
              <a:t>4</a:t>
            </a:r>
            <a:endParaRPr lang="en-US" b="1" i="1" dirty="0">
              <a:latin typeface="+mn-lt"/>
              <a:ea typeface="Arial Unicode MS" charset="0"/>
              <a:cs typeface="Arial Unicode MS" charset="0"/>
            </a:endParaRPr>
          </a:p>
        </p:txBody>
      </p:sp>
      <p:sp>
        <p:nvSpPr>
          <p:cNvPr id="86" name="Text Box 6"/>
          <p:cNvSpPr txBox="1">
            <a:spLocks noChangeArrowheads="1"/>
          </p:cNvSpPr>
          <p:nvPr/>
        </p:nvSpPr>
        <p:spPr bwMode="auto">
          <a:xfrm>
            <a:off x="4644008" y="2780928"/>
            <a:ext cx="432048" cy="369332"/>
          </a:xfrm>
          <a:prstGeom prst="rect">
            <a:avLst/>
          </a:prstGeom>
          <a:noFill/>
          <a:ln w="9525">
            <a:solidFill>
              <a:schemeClr val="tx1"/>
            </a:solidFill>
            <a:miter lim="800000"/>
            <a:headEnd/>
            <a:tailEnd/>
          </a:ln>
        </p:spPr>
        <p:txBody>
          <a:bodyPr wrap="square">
            <a:spAutoFit/>
          </a:bodyPr>
          <a:lstStyle/>
          <a:p>
            <a:pPr>
              <a:defRPr/>
            </a:pPr>
            <a:r>
              <a:rPr lang="en-US" b="1" i="1" dirty="0" smtClean="0">
                <a:ea typeface="Arial Unicode MS" charset="0"/>
                <a:cs typeface="Arial Unicode MS" charset="0"/>
              </a:rPr>
              <a:t>11</a:t>
            </a:r>
            <a:endParaRPr lang="en-US" b="1" i="1" dirty="0">
              <a:latin typeface="+mn-lt"/>
              <a:ea typeface="Arial Unicode MS" charset="0"/>
              <a:cs typeface="Arial Unicode MS" charset="0"/>
            </a:endParaRPr>
          </a:p>
        </p:txBody>
      </p:sp>
      <p:sp>
        <p:nvSpPr>
          <p:cNvPr id="87" name="Text Box 6"/>
          <p:cNvSpPr txBox="1">
            <a:spLocks noChangeArrowheads="1"/>
          </p:cNvSpPr>
          <p:nvPr/>
        </p:nvSpPr>
        <p:spPr bwMode="auto">
          <a:xfrm>
            <a:off x="5085581" y="2780928"/>
            <a:ext cx="495672" cy="369332"/>
          </a:xfrm>
          <a:prstGeom prst="rect">
            <a:avLst/>
          </a:prstGeom>
          <a:noFill/>
          <a:ln w="9525">
            <a:solidFill>
              <a:schemeClr val="tx1"/>
            </a:solidFill>
            <a:miter lim="800000"/>
            <a:headEnd/>
            <a:tailEnd/>
          </a:ln>
        </p:spPr>
        <p:txBody>
          <a:bodyPr wrap="square">
            <a:spAutoFit/>
          </a:bodyPr>
          <a:lstStyle/>
          <a:p>
            <a:pPr>
              <a:defRPr/>
            </a:pPr>
            <a:r>
              <a:rPr lang="en-US" b="1" i="1" dirty="0" smtClean="0">
                <a:latin typeface="+mn-lt"/>
                <a:ea typeface="Arial Unicode MS" charset="0"/>
                <a:cs typeface="Arial Unicode MS" charset="0"/>
              </a:rPr>
              <a:t>31</a:t>
            </a:r>
            <a:endParaRPr lang="en-US" b="1" i="1" dirty="0">
              <a:latin typeface="+mn-lt"/>
              <a:ea typeface="Arial Unicode MS" charset="0"/>
              <a:cs typeface="Arial Unicode MS" charset="0"/>
            </a:endParaRPr>
          </a:p>
        </p:txBody>
      </p:sp>
      <p:sp>
        <p:nvSpPr>
          <p:cNvPr id="88" name="Text Box 6"/>
          <p:cNvSpPr txBox="1">
            <a:spLocks noChangeArrowheads="1"/>
          </p:cNvSpPr>
          <p:nvPr/>
        </p:nvSpPr>
        <p:spPr bwMode="auto">
          <a:xfrm>
            <a:off x="5580112" y="2780928"/>
            <a:ext cx="504056" cy="369332"/>
          </a:xfrm>
          <a:prstGeom prst="rect">
            <a:avLst/>
          </a:prstGeom>
          <a:noFill/>
          <a:ln w="9525">
            <a:solidFill>
              <a:schemeClr val="tx1"/>
            </a:solidFill>
            <a:miter lim="800000"/>
            <a:headEnd/>
            <a:tailEnd/>
          </a:ln>
        </p:spPr>
        <p:txBody>
          <a:bodyPr wrap="square">
            <a:spAutoFit/>
          </a:bodyPr>
          <a:lstStyle/>
          <a:p>
            <a:pPr>
              <a:defRPr/>
            </a:pPr>
            <a:r>
              <a:rPr lang="en-US" b="1" i="1" dirty="0" smtClean="0">
                <a:ea typeface="Arial Unicode MS" charset="0"/>
                <a:cs typeface="Arial Unicode MS" charset="0"/>
              </a:rPr>
              <a:t>45</a:t>
            </a:r>
            <a:endParaRPr lang="en-US" b="1" i="1" dirty="0">
              <a:latin typeface="+mn-lt"/>
              <a:ea typeface="Arial Unicode MS" charset="0"/>
              <a:cs typeface="Arial Unicode MS" charset="0"/>
            </a:endParaRPr>
          </a:p>
        </p:txBody>
      </p:sp>
      <p:sp>
        <p:nvSpPr>
          <p:cNvPr id="89" name="Text Box 6"/>
          <p:cNvSpPr txBox="1">
            <a:spLocks noChangeArrowheads="1"/>
          </p:cNvSpPr>
          <p:nvPr/>
        </p:nvSpPr>
        <p:spPr bwMode="auto">
          <a:xfrm>
            <a:off x="6084168" y="2780928"/>
            <a:ext cx="576064" cy="369332"/>
          </a:xfrm>
          <a:prstGeom prst="rect">
            <a:avLst/>
          </a:prstGeom>
          <a:noFill/>
          <a:ln w="9525">
            <a:solidFill>
              <a:schemeClr val="tx1"/>
            </a:solidFill>
            <a:miter lim="800000"/>
            <a:headEnd/>
            <a:tailEnd/>
          </a:ln>
        </p:spPr>
        <p:txBody>
          <a:bodyPr wrap="square">
            <a:spAutoFit/>
          </a:bodyPr>
          <a:lstStyle/>
          <a:p>
            <a:pPr>
              <a:defRPr/>
            </a:pPr>
            <a:r>
              <a:rPr lang="en-US" b="1" i="1" dirty="0" smtClean="0">
                <a:latin typeface="+mn-lt"/>
                <a:ea typeface="Arial Unicode MS" charset="0"/>
                <a:cs typeface="Arial Unicode MS" charset="0"/>
              </a:rPr>
              <a:t>173</a:t>
            </a:r>
            <a:endParaRPr lang="en-US" b="1" i="1" dirty="0">
              <a:latin typeface="+mn-lt"/>
              <a:ea typeface="Arial Unicode MS" charset="0"/>
              <a:cs typeface="Arial Unicode MS" charset="0"/>
            </a:endParaRPr>
          </a:p>
        </p:txBody>
      </p:sp>
      <p:sp>
        <p:nvSpPr>
          <p:cNvPr id="90" name="Text Box 6"/>
          <p:cNvSpPr txBox="1">
            <a:spLocks noChangeArrowheads="1"/>
          </p:cNvSpPr>
          <p:nvPr/>
        </p:nvSpPr>
        <p:spPr bwMode="auto">
          <a:xfrm>
            <a:off x="3563888" y="3419708"/>
            <a:ext cx="3096344" cy="369332"/>
          </a:xfrm>
          <a:prstGeom prst="rect">
            <a:avLst/>
          </a:prstGeom>
          <a:noFill/>
          <a:ln w="9525">
            <a:solidFill>
              <a:schemeClr val="tx1"/>
            </a:solidFill>
            <a:miter lim="800000"/>
            <a:headEnd/>
            <a:tailEnd/>
          </a:ln>
        </p:spPr>
        <p:txBody>
          <a:bodyPr wrap="square">
            <a:spAutoFit/>
          </a:bodyPr>
          <a:lstStyle/>
          <a:p>
            <a:pPr>
              <a:defRPr/>
            </a:pPr>
            <a:endParaRPr lang="en-US" b="1" i="1" dirty="0">
              <a:latin typeface="+mn-lt"/>
              <a:ea typeface="Arial Unicode MS" charset="0"/>
              <a:cs typeface="Arial Unicode MS" charset="0"/>
            </a:endParaRPr>
          </a:p>
        </p:txBody>
      </p:sp>
      <p:sp>
        <p:nvSpPr>
          <p:cNvPr id="91" name="Text Box 6"/>
          <p:cNvSpPr txBox="1">
            <a:spLocks noChangeArrowheads="1"/>
          </p:cNvSpPr>
          <p:nvPr/>
        </p:nvSpPr>
        <p:spPr bwMode="auto">
          <a:xfrm>
            <a:off x="3563888" y="3419708"/>
            <a:ext cx="360040" cy="369332"/>
          </a:xfrm>
          <a:prstGeom prst="rect">
            <a:avLst/>
          </a:prstGeom>
          <a:noFill/>
          <a:ln w="9525">
            <a:solidFill>
              <a:schemeClr val="tx1"/>
            </a:solidFill>
            <a:miter lim="800000"/>
            <a:headEnd/>
            <a:tailEnd/>
          </a:ln>
        </p:spPr>
        <p:txBody>
          <a:bodyPr wrap="square">
            <a:spAutoFit/>
          </a:bodyPr>
          <a:lstStyle/>
          <a:p>
            <a:pPr>
              <a:defRPr/>
            </a:pPr>
            <a:r>
              <a:rPr lang="en-US" b="1" i="1" dirty="0" smtClean="0">
                <a:latin typeface="+mn-lt"/>
                <a:ea typeface="Arial Unicode MS" charset="0"/>
                <a:cs typeface="Arial Unicode MS" charset="0"/>
              </a:rPr>
              <a:t>1</a:t>
            </a:r>
            <a:endParaRPr lang="en-US" b="1" i="1" dirty="0">
              <a:latin typeface="+mn-lt"/>
              <a:ea typeface="Arial Unicode MS" charset="0"/>
              <a:cs typeface="Arial Unicode MS" charset="0"/>
            </a:endParaRPr>
          </a:p>
        </p:txBody>
      </p:sp>
      <p:sp>
        <p:nvSpPr>
          <p:cNvPr id="92" name="Text Box 6"/>
          <p:cNvSpPr txBox="1">
            <a:spLocks noChangeArrowheads="1"/>
          </p:cNvSpPr>
          <p:nvPr/>
        </p:nvSpPr>
        <p:spPr bwMode="auto">
          <a:xfrm>
            <a:off x="3932312" y="3419708"/>
            <a:ext cx="360040" cy="369332"/>
          </a:xfrm>
          <a:prstGeom prst="rect">
            <a:avLst/>
          </a:prstGeom>
          <a:noFill/>
          <a:ln w="9525">
            <a:solidFill>
              <a:schemeClr val="tx1"/>
            </a:solidFill>
            <a:miter lim="800000"/>
            <a:headEnd/>
            <a:tailEnd/>
          </a:ln>
        </p:spPr>
        <p:txBody>
          <a:bodyPr wrap="square">
            <a:spAutoFit/>
          </a:bodyPr>
          <a:lstStyle/>
          <a:p>
            <a:pPr>
              <a:defRPr/>
            </a:pPr>
            <a:r>
              <a:rPr lang="en-US" b="1" i="1" dirty="0" smtClean="0">
                <a:ea typeface="Arial Unicode MS" charset="0"/>
                <a:cs typeface="Arial Unicode MS" charset="0"/>
              </a:rPr>
              <a:t>2</a:t>
            </a:r>
            <a:endParaRPr lang="en-US" b="1" i="1" dirty="0">
              <a:latin typeface="+mn-lt"/>
              <a:ea typeface="Arial Unicode MS" charset="0"/>
              <a:cs typeface="Arial Unicode MS" charset="0"/>
            </a:endParaRPr>
          </a:p>
        </p:txBody>
      </p:sp>
      <p:sp>
        <p:nvSpPr>
          <p:cNvPr id="93" name="Text Box 6"/>
          <p:cNvSpPr txBox="1">
            <a:spLocks noChangeArrowheads="1"/>
          </p:cNvSpPr>
          <p:nvPr/>
        </p:nvSpPr>
        <p:spPr bwMode="auto">
          <a:xfrm>
            <a:off x="4283968" y="3419708"/>
            <a:ext cx="360040" cy="369332"/>
          </a:xfrm>
          <a:prstGeom prst="rect">
            <a:avLst/>
          </a:prstGeom>
          <a:noFill/>
          <a:ln w="9525">
            <a:solidFill>
              <a:schemeClr val="tx1"/>
            </a:solidFill>
            <a:miter lim="800000"/>
            <a:headEnd/>
            <a:tailEnd/>
          </a:ln>
        </p:spPr>
        <p:txBody>
          <a:bodyPr wrap="square">
            <a:spAutoFit/>
          </a:bodyPr>
          <a:lstStyle/>
          <a:p>
            <a:pPr>
              <a:defRPr/>
            </a:pPr>
            <a:r>
              <a:rPr lang="en-US" b="1" i="1" dirty="0" smtClean="0">
                <a:ea typeface="Arial Unicode MS" charset="0"/>
                <a:cs typeface="Arial Unicode MS" charset="0"/>
              </a:rPr>
              <a:t>4</a:t>
            </a:r>
            <a:endParaRPr lang="en-US" b="1" i="1" dirty="0">
              <a:latin typeface="+mn-lt"/>
              <a:ea typeface="Arial Unicode MS" charset="0"/>
              <a:cs typeface="Arial Unicode MS" charset="0"/>
            </a:endParaRPr>
          </a:p>
        </p:txBody>
      </p:sp>
      <p:sp>
        <p:nvSpPr>
          <p:cNvPr id="94" name="Text Box 6"/>
          <p:cNvSpPr txBox="1">
            <a:spLocks noChangeArrowheads="1"/>
          </p:cNvSpPr>
          <p:nvPr/>
        </p:nvSpPr>
        <p:spPr bwMode="auto">
          <a:xfrm>
            <a:off x="4644008" y="3419708"/>
            <a:ext cx="432048" cy="369332"/>
          </a:xfrm>
          <a:prstGeom prst="rect">
            <a:avLst/>
          </a:prstGeom>
          <a:noFill/>
          <a:ln w="9525">
            <a:solidFill>
              <a:schemeClr val="tx1"/>
            </a:solidFill>
            <a:miter lim="800000"/>
            <a:headEnd/>
            <a:tailEnd/>
          </a:ln>
        </p:spPr>
        <p:txBody>
          <a:bodyPr wrap="square">
            <a:spAutoFit/>
          </a:bodyPr>
          <a:lstStyle/>
          <a:p>
            <a:pPr>
              <a:defRPr/>
            </a:pPr>
            <a:r>
              <a:rPr lang="en-US" b="1" i="1" dirty="0" smtClean="0">
                <a:ea typeface="Arial Unicode MS" charset="0"/>
                <a:cs typeface="Arial Unicode MS" charset="0"/>
              </a:rPr>
              <a:t>5</a:t>
            </a:r>
            <a:endParaRPr lang="en-US" b="1" i="1" dirty="0">
              <a:latin typeface="+mn-lt"/>
              <a:ea typeface="Arial Unicode MS" charset="0"/>
              <a:cs typeface="Arial Unicode MS" charset="0"/>
            </a:endParaRPr>
          </a:p>
        </p:txBody>
      </p:sp>
      <p:sp>
        <p:nvSpPr>
          <p:cNvPr id="95" name="Text Box 6"/>
          <p:cNvSpPr txBox="1">
            <a:spLocks noChangeArrowheads="1"/>
          </p:cNvSpPr>
          <p:nvPr/>
        </p:nvSpPr>
        <p:spPr bwMode="auto">
          <a:xfrm>
            <a:off x="5085581" y="3419708"/>
            <a:ext cx="495672" cy="369332"/>
          </a:xfrm>
          <a:prstGeom prst="rect">
            <a:avLst/>
          </a:prstGeom>
          <a:noFill/>
          <a:ln w="9525">
            <a:solidFill>
              <a:schemeClr val="tx1"/>
            </a:solidFill>
            <a:miter lim="800000"/>
            <a:headEnd/>
            <a:tailEnd/>
          </a:ln>
        </p:spPr>
        <p:txBody>
          <a:bodyPr wrap="square">
            <a:spAutoFit/>
          </a:bodyPr>
          <a:lstStyle/>
          <a:p>
            <a:pPr>
              <a:defRPr/>
            </a:pPr>
            <a:r>
              <a:rPr lang="en-US" b="1" i="1" dirty="0" smtClean="0">
                <a:ea typeface="Arial Unicode MS" charset="0"/>
                <a:cs typeface="Arial Unicode MS" charset="0"/>
              </a:rPr>
              <a:t>6</a:t>
            </a:r>
            <a:endParaRPr lang="en-US" b="1" i="1" dirty="0">
              <a:latin typeface="+mn-lt"/>
              <a:ea typeface="Arial Unicode MS" charset="0"/>
              <a:cs typeface="Arial Unicode MS" charset="0"/>
            </a:endParaRPr>
          </a:p>
        </p:txBody>
      </p:sp>
      <p:sp>
        <p:nvSpPr>
          <p:cNvPr id="96" name="Text Box 6"/>
          <p:cNvSpPr txBox="1">
            <a:spLocks noChangeArrowheads="1"/>
          </p:cNvSpPr>
          <p:nvPr/>
        </p:nvSpPr>
        <p:spPr bwMode="auto">
          <a:xfrm>
            <a:off x="5580112" y="3419708"/>
            <a:ext cx="504056" cy="369332"/>
          </a:xfrm>
          <a:prstGeom prst="rect">
            <a:avLst/>
          </a:prstGeom>
          <a:noFill/>
          <a:ln w="9525">
            <a:solidFill>
              <a:schemeClr val="tx1"/>
            </a:solidFill>
            <a:miter lim="800000"/>
            <a:headEnd/>
            <a:tailEnd/>
          </a:ln>
        </p:spPr>
        <p:txBody>
          <a:bodyPr wrap="square">
            <a:spAutoFit/>
          </a:bodyPr>
          <a:lstStyle/>
          <a:p>
            <a:pPr>
              <a:defRPr/>
            </a:pPr>
            <a:r>
              <a:rPr lang="en-US" b="1" i="1" dirty="0" smtClean="0">
                <a:ea typeface="Arial Unicode MS" charset="0"/>
                <a:cs typeface="Arial Unicode MS" charset="0"/>
              </a:rPr>
              <a:t>16</a:t>
            </a:r>
            <a:endParaRPr lang="en-US" b="1" i="1" dirty="0">
              <a:latin typeface="+mn-lt"/>
              <a:ea typeface="Arial Unicode MS" charset="0"/>
              <a:cs typeface="Arial Unicode MS" charset="0"/>
            </a:endParaRPr>
          </a:p>
        </p:txBody>
      </p:sp>
      <p:sp>
        <p:nvSpPr>
          <p:cNvPr id="97" name="Text Box 6"/>
          <p:cNvSpPr txBox="1">
            <a:spLocks noChangeArrowheads="1"/>
          </p:cNvSpPr>
          <p:nvPr/>
        </p:nvSpPr>
        <p:spPr bwMode="auto">
          <a:xfrm>
            <a:off x="6084168" y="3419708"/>
            <a:ext cx="576064" cy="369332"/>
          </a:xfrm>
          <a:prstGeom prst="rect">
            <a:avLst/>
          </a:prstGeom>
          <a:noFill/>
          <a:ln w="9525">
            <a:solidFill>
              <a:schemeClr val="tx1"/>
            </a:solidFill>
            <a:miter lim="800000"/>
            <a:headEnd/>
            <a:tailEnd/>
          </a:ln>
        </p:spPr>
        <p:txBody>
          <a:bodyPr wrap="square">
            <a:spAutoFit/>
          </a:bodyPr>
          <a:lstStyle/>
          <a:p>
            <a:pPr>
              <a:defRPr/>
            </a:pPr>
            <a:r>
              <a:rPr lang="en-US" b="1" i="1" dirty="0" smtClean="0">
                <a:latin typeface="+mn-lt"/>
                <a:ea typeface="Arial Unicode MS" charset="0"/>
                <a:cs typeface="Arial Unicode MS" charset="0"/>
              </a:rPr>
              <a:t>57</a:t>
            </a:r>
            <a:endParaRPr lang="en-US" b="1" i="1" dirty="0">
              <a:latin typeface="+mn-lt"/>
              <a:ea typeface="Arial Unicode MS" charset="0"/>
              <a:cs typeface="Arial Unicode MS" charset="0"/>
            </a:endParaRPr>
          </a:p>
        </p:txBody>
      </p:sp>
      <p:sp>
        <p:nvSpPr>
          <p:cNvPr id="98" name="Text Box 6"/>
          <p:cNvSpPr txBox="1">
            <a:spLocks noChangeArrowheads="1"/>
          </p:cNvSpPr>
          <p:nvPr/>
        </p:nvSpPr>
        <p:spPr bwMode="auto">
          <a:xfrm>
            <a:off x="6660232" y="3410712"/>
            <a:ext cx="576064" cy="369332"/>
          </a:xfrm>
          <a:prstGeom prst="rect">
            <a:avLst/>
          </a:prstGeom>
          <a:noFill/>
          <a:ln w="9525">
            <a:solidFill>
              <a:schemeClr val="tx1"/>
            </a:solidFill>
            <a:miter lim="800000"/>
            <a:headEnd/>
            <a:tailEnd/>
          </a:ln>
        </p:spPr>
        <p:txBody>
          <a:bodyPr wrap="square">
            <a:spAutoFit/>
          </a:bodyPr>
          <a:lstStyle/>
          <a:p>
            <a:pPr>
              <a:defRPr/>
            </a:pPr>
            <a:r>
              <a:rPr lang="en-US" b="1" i="1" dirty="0" smtClean="0">
                <a:latin typeface="+mn-lt"/>
                <a:ea typeface="Arial Unicode MS" charset="0"/>
                <a:cs typeface="Arial Unicode MS" charset="0"/>
              </a:rPr>
              <a:t>132</a:t>
            </a:r>
            <a:endParaRPr lang="en-US" b="1" i="1" dirty="0">
              <a:latin typeface="+mn-lt"/>
              <a:ea typeface="Arial Unicode MS" charset="0"/>
              <a:cs typeface="Arial Unicode MS" charset="0"/>
            </a:endParaRPr>
          </a:p>
        </p:txBody>
      </p:sp>
      <p:sp>
        <p:nvSpPr>
          <p:cNvPr id="99" name="Text Box 6"/>
          <p:cNvSpPr txBox="1">
            <a:spLocks noChangeArrowheads="1"/>
          </p:cNvSpPr>
          <p:nvPr/>
        </p:nvSpPr>
        <p:spPr bwMode="auto">
          <a:xfrm>
            <a:off x="3563888" y="4052689"/>
            <a:ext cx="1944216" cy="369332"/>
          </a:xfrm>
          <a:prstGeom prst="rect">
            <a:avLst/>
          </a:prstGeom>
          <a:noFill/>
          <a:ln w="9525">
            <a:solidFill>
              <a:schemeClr val="tx1"/>
            </a:solidFill>
            <a:miter lim="800000"/>
            <a:headEnd/>
            <a:tailEnd/>
          </a:ln>
        </p:spPr>
        <p:txBody>
          <a:bodyPr wrap="square">
            <a:spAutoFit/>
          </a:bodyPr>
          <a:lstStyle/>
          <a:p>
            <a:pPr>
              <a:defRPr/>
            </a:pPr>
            <a:endParaRPr lang="en-US" b="1" i="1" dirty="0">
              <a:latin typeface="+mn-lt"/>
              <a:ea typeface="Arial Unicode MS" charset="0"/>
              <a:cs typeface="Arial Unicode MS" charset="0"/>
            </a:endParaRPr>
          </a:p>
        </p:txBody>
      </p:sp>
      <p:sp>
        <p:nvSpPr>
          <p:cNvPr id="100" name="Text Box 6"/>
          <p:cNvSpPr txBox="1">
            <a:spLocks noChangeArrowheads="1"/>
          </p:cNvSpPr>
          <p:nvPr/>
        </p:nvSpPr>
        <p:spPr bwMode="auto">
          <a:xfrm>
            <a:off x="3563888" y="4052689"/>
            <a:ext cx="360040" cy="369332"/>
          </a:xfrm>
          <a:prstGeom prst="rect">
            <a:avLst/>
          </a:prstGeom>
          <a:noFill/>
          <a:ln w="9525">
            <a:solidFill>
              <a:schemeClr val="tx1"/>
            </a:solidFill>
            <a:miter lim="800000"/>
            <a:headEnd/>
            <a:tailEnd/>
          </a:ln>
        </p:spPr>
        <p:txBody>
          <a:bodyPr wrap="square">
            <a:spAutoFit/>
          </a:bodyPr>
          <a:lstStyle/>
          <a:p>
            <a:pPr>
              <a:defRPr/>
            </a:pPr>
            <a:r>
              <a:rPr lang="en-US" b="1" i="1" dirty="0" smtClean="0">
                <a:latin typeface="+mn-lt"/>
                <a:ea typeface="Arial Unicode MS" charset="0"/>
                <a:cs typeface="Arial Unicode MS" charset="0"/>
              </a:rPr>
              <a:t>2</a:t>
            </a:r>
            <a:endParaRPr lang="en-US" b="1" i="1" dirty="0">
              <a:latin typeface="+mn-lt"/>
              <a:ea typeface="Arial Unicode MS" charset="0"/>
              <a:cs typeface="Arial Unicode MS" charset="0"/>
            </a:endParaRPr>
          </a:p>
        </p:txBody>
      </p:sp>
      <p:sp>
        <p:nvSpPr>
          <p:cNvPr id="103" name="Text Box 6"/>
          <p:cNvSpPr txBox="1">
            <a:spLocks noChangeArrowheads="1"/>
          </p:cNvSpPr>
          <p:nvPr/>
        </p:nvSpPr>
        <p:spPr bwMode="auto">
          <a:xfrm>
            <a:off x="3933453" y="4052689"/>
            <a:ext cx="504056" cy="369332"/>
          </a:xfrm>
          <a:prstGeom prst="rect">
            <a:avLst/>
          </a:prstGeom>
          <a:noFill/>
          <a:ln w="9525">
            <a:solidFill>
              <a:schemeClr val="tx1"/>
            </a:solidFill>
            <a:miter lim="800000"/>
            <a:headEnd/>
            <a:tailEnd/>
          </a:ln>
        </p:spPr>
        <p:txBody>
          <a:bodyPr wrap="square">
            <a:spAutoFit/>
          </a:bodyPr>
          <a:lstStyle/>
          <a:p>
            <a:pPr>
              <a:defRPr/>
            </a:pPr>
            <a:r>
              <a:rPr lang="en-US" b="1" i="1" dirty="0" smtClean="0">
                <a:ea typeface="Arial Unicode MS" charset="0"/>
                <a:cs typeface="Arial Unicode MS" charset="0"/>
              </a:rPr>
              <a:t>31</a:t>
            </a:r>
            <a:endParaRPr lang="en-US" b="1" i="1" dirty="0">
              <a:latin typeface="+mn-lt"/>
              <a:ea typeface="Arial Unicode MS" charset="0"/>
              <a:cs typeface="Arial Unicode MS" charset="0"/>
            </a:endParaRPr>
          </a:p>
        </p:txBody>
      </p:sp>
      <p:sp>
        <p:nvSpPr>
          <p:cNvPr id="104" name="Text Box 6"/>
          <p:cNvSpPr txBox="1">
            <a:spLocks noChangeArrowheads="1"/>
          </p:cNvSpPr>
          <p:nvPr/>
        </p:nvSpPr>
        <p:spPr bwMode="auto">
          <a:xfrm>
            <a:off x="4437509" y="4052689"/>
            <a:ext cx="495672" cy="369332"/>
          </a:xfrm>
          <a:prstGeom prst="rect">
            <a:avLst/>
          </a:prstGeom>
          <a:noFill/>
          <a:ln w="9525">
            <a:solidFill>
              <a:schemeClr val="tx1"/>
            </a:solidFill>
            <a:miter lim="800000"/>
            <a:headEnd/>
            <a:tailEnd/>
          </a:ln>
        </p:spPr>
        <p:txBody>
          <a:bodyPr wrap="square">
            <a:spAutoFit/>
          </a:bodyPr>
          <a:lstStyle/>
          <a:p>
            <a:pPr>
              <a:defRPr/>
            </a:pPr>
            <a:r>
              <a:rPr lang="en-US" b="1" i="1" dirty="0" smtClean="0">
                <a:ea typeface="Arial Unicode MS" charset="0"/>
                <a:cs typeface="Arial Unicode MS" charset="0"/>
              </a:rPr>
              <a:t>54</a:t>
            </a:r>
            <a:endParaRPr lang="en-US" b="1" i="1" dirty="0">
              <a:latin typeface="+mn-lt"/>
              <a:ea typeface="Arial Unicode MS" charset="0"/>
              <a:cs typeface="Arial Unicode MS" charset="0"/>
            </a:endParaRPr>
          </a:p>
        </p:txBody>
      </p:sp>
      <p:sp>
        <p:nvSpPr>
          <p:cNvPr id="106" name="Text Box 6"/>
          <p:cNvSpPr txBox="1">
            <a:spLocks noChangeArrowheads="1"/>
          </p:cNvSpPr>
          <p:nvPr/>
        </p:nvSpPr>
        <p:spPr bwMode="auto">
          <a:xfrm>
            <a:off x="4932040" y="4052689"/>
            <a:ext cx="576064" cy="369332"/>
          </a:xfrm>
          <a:prstGeom prst="rect">
            <a:avLst/>
          </a:prstGeom>
          <a:noFill/>
          <a:ln w="9525">
            <a:solidFill>
              <a:schemeClr val="tx1"/>
            </a:solidFill>
            <a:miter lim="800000"/>
            <a:headEnd/>
            <a:tailEnd/>
          </a:ln>
        </p:spPr>
        <p:txBody>
          <a:bodyPr wrap="square">
            <a:spAutoFit/>
          </a:bodyPr>
          <a:lstStyle/>
          <a:p>
            <a:pPr>
              <a:defRPr/>
            </a:pPr>
            <a:r>
              <a:rPr lang="en-US" b="1" i="1" dirty="0" smtClean="0">
                <a:latin typeface="+mn-lt"/>
                <a:ea typeface="Arial Unicode MS" charset="0"/>
                <a:cs typeface="Arial Unicode MS" charset="0"/>
              </a:rPr>
              <a:t>101</a:t>
            </a:r>
            <a:endParaRPr lang="en-US" b="1" i="1" dirty="0">
              <a:latin typeface="+mn-lt"/>
              <a:ea typeface="Arial Unicode MS" charset="0"/>
              <a:cs typeface="Arial Unicode MS" charset="0"/>
            </a:endParaRPr>
          </a:p>
        </p:txBody>
      </p:sp>
      <p:sp>
        <p:nvSpPr>
          <p:cNvPr id="108" name="Flèche droite 107"/>
          <p:cNvSpPr/>
          <p:nvPr/>
        </p:nvSpPr>
        <p:spPr>
          <a:xfrm>
            <a:off x="2915816" y="2996952"/>
            <a:ext cx="432048"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9" name="Flèche droite 108"/>
          <p:cNvSpPr/>
          <p:nvPr/>
        </p:nvSpPr>
        <p:spPr>
          <a:xfrm>
            <a:off x="2915816" y="3599305"/>
            <a:ext cx="432048"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0" name="Flèche droite 109"/>
          <p:cNvSpPr/>
          <p:nvPr/>
        </p:nvSpPr>
        <p:spPr>
          <a:xfrm>
            <a:off x="2915816" y="4247377"/>
            <a:ext cx="432048"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1" name="Accolade ouvrante 110"/>
          <p:cNvSpPr/>
          <p:nvPr/>
        </p:nvSpPr>
        <p:spPr>
          <a:xfrm>
            <a:off x="1187624" y="2780928"/>
            <a:ext cx="72008" cy="1728192"/>
          </a:xfrm>
          <a:prstGeom prst="lef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13" name="Accolade ouvrante 112"/>
          <p:cNvSpPr/>
          <p:nvPr/>
        </p:nvSpPr>
        <p:spPr>
          <a:xfrm rot="16200000">
            <a:off x="5450954" y="2723778"/>
            <a:ext cx="72008" cy="3816424"/>
          </a:xfrm>
          <a:prstGeom prst="lef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14" name="ZoneTexte 113"/>
          <p:cNvSpPr txBox="1"/>
          <p:nvPr/>
        </p:nvSpPr>
        <p:spPr>
          <a:xfrm rot="5400000">
            <a:off x="323528" y="3429000"/>
            <a:ext cx="1152128" cy="288032"/>
          </a:xfrm>
          <a:prstGeom prst="rect">
            <a:avLst/>
          </a:prstGeom>
          <a:solidFill>
            <a:schemeClr val="accent1">
              <a:alpha val="75000"/>
            </a:schemeClr>
          </a:solidFill>
        </p:spPr>
        <p:txBody>
          <a:bodyPr vert="horz" wrap="square" lIns="180000" tIns="45720" rIns="91440" bIns="45720" rtlCol="0" anchor="ctr" anchorCtr="0">
            <a:normAutofit fontScale="85000" lnSpcReduction="20000"/>
          </a:bodyPr>
          <a:lstStyle/>
          <a:p>
            <a:pPr marL="342900" indent="-342900"/>
            <a:r>
              <a:rPr lang="fr-FR" dirty="0" err="1" smtClean="0"/>
              <a:t>Dictionary</a:t>
            </a:r>
            <a:endParaRPr lang="fr-FR" dirty="0" smtClean="0"/>
          </a:p>
        </p:txBody>
      </p:sp>
      <p:sp>
        <p:nvSpPr>
          <p:cNvPr id="115" name="ZoneTexte 114"/>
          <p:cNvSpPr txBox="1"/>
          <p:nvPr/>
        </p:nvSpPr>
        <p:spPr>
          <a:xfrm>
            <a:off x="4932040" y="4725144"/>
            <a:ext cx="1080120" cy="288032"/>
          </a:xfrm>
          <a:prstGeom prst="rect">
            <a:avLst/>
          </a:prstGeom>
          <a:solidFill>
            <a:schemeClr val="accent1">
              <a:alpha val="75000"/>
            </a:schemeClr>
          </a:solidFill>
        </p:spPr>
        <p:txBody>
          <a:bodyPr vert="horz" wrap="square" lIns="180000" tIns="45720" rIns="91440" bIns="45720" rtlCol="0" anchor="ctr" anchorCtr="0">
            <a:normAutofit fontScale="85000" lnSpcReduction="20000"/>
          </a:bodyPr>
          <a:lstStyle/>
          <a:p>
            <a:pPr marL="342900" indent="-342900"/>
            <a:r>
              <a:rPr lang="fr-FR" dirty="0" err="1" smtClean="0"/>
              <a:t>Postings</a:t>
            </a:r>
            <a:endParaRPr lang="fr-FR" dirty="0" smtClean="0"/>
          </a:p>
        </p:txBody>
      </p:sp>
      <p:sp>
        <p:nvSpPr>
          <p:cNvPr id="119" name="ZoneTexte 118"/>
          <p:cNvSpPr txBox="1"/>
          <p:nvPr/>
        </p:nvSpPr>
        <p:spPr>
          <a:xfrm>
            <a:off x="7308304" y="2780928"/>
            <a:ext cx="1080120" cy="288032"/>
          </a:xfrm>
          <a:prstGeom prst="rect">
            <a:avLst/>
          </a:prstGeom>
          <a:solidFill>
            <a:schemeClr val="accent1">
              <a:alpha val="75000"/>
            </a:schemeClr>
          </a:solidFill>
        </p:spPr>
        <p:txBody>
          <a:bodyPr vert="horz" wrap="square" lIns="180000" tIns="45720" rIns="91440" bIns="45720" rtlCol="0" anchor="ctr" anchorCtr="0">
            <a:normAutofit fontScale="85000" lnSpcReduction="20000"/>
          </a:bodyPr>
          <a:lstStyle/>
          <a:p>
            <a:pPr marL="342900" indent="-342900"/>
            <a:r>
              <a:rPr lang="fr-FR" dirty="0" err="1" smtClean="0"/>
              <a:t>Posting</a:t>
            </a:r>
            <a:endParaRPr lang="fr-FR" dirty="0" smtClean="0"/>
          </a:p>
        </p:txBody>
      </p:sp>
      <p:cxnSp>
        <p:nvCxnSpPr>
          <p:cNvPr id="121" name="Connecteur droit avec flèche 120"/>
          <p:cNvCxnSpPr>
            <a:stCxn id="119" idx="1"/>
          </p:cNvCxnSpPr>
          <p:nvPr/>
        </p:nvCxnSpPr>
        <p:spPr>
          <a:xfrm flipH="1">
            <a:off x="6804248" y="2924944"/>
            <a:ext cx="504056" cy="576064"/>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22" name="ZoneTexte 121"/>
          <p:cNvSpPr txBox="1"/>
          <p:nvPr/>
        </p:nvSpPr>
        <p:spPr>
          <a:xfrm>
            <a:off x="6228184" y="4725144"/>
            <a:ext cx="1656184" cy="288032"/>
          </a:xfrm>
          <a:prstGeom prst="rect">
            <a:avLst/>
          </a:prstGeom>
          <a:solidFill>
            <a:schemeClr val="accent1">
              <a:alpha val="75000"/>
            </a:schemeClr>
          </a:solidFill>
        </p:spPr>
        <p:txBody>
          <a:bodyPr vert="horz" wrap="square" lIns="180000" tIns="45720" rIns="91440" bIns="45720" rtlCol="0" anchor="ctr" anchorCtr="0">
            <a:normAutofit fontScale="85000" lnSpcReduction="20000"/>
          </a:bodyPr>
          <a:lstStyle/>
          <a:p>
            <a:pPr marL="342900" indent="-342900"/>
            <a:r>
              <a:rPr lang="fr-FR" dirty="0" err="1" smtClean="0"/>
              <a:t>Sorted</a:t>
            </a:r>
            <a:r>
              <a:rPr lang="fr-FR" dirty="0" smtClean="0"/>
              <a:t> by </a:t>
            </a:r>
            <a:r>
              <a:rPr lang="fr-FR" dirty="0" err="1" smtClean="0"/>
              <a:t>docID</a:t>
            </a:r>
            <a:endParaRPr lang="fr-F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0"/>
                                        </p:tgtEl>
                                        <p:attrNameLst>
                                          <p:attrName>style.visibility</p:attrName>
                                        </p:attrNameLst>
                                      </p:cBhvr>
                                      <p:to>
                                        <p:strVal val="visible"/>
                                      </p:to>
                                    </p:set>
                                    <p:anim calcmode="lin" valueType="num">
                                      <p:cBhvr additive="base">
                                        <p:cTn id="7" dur="500" fill="hold"/>
                                        <p:tgtEl>
                                          <p:spTgt spid="60"/>
                                        </p:tgtEl>
                                        <p:attrNameLst>
                                          <p:attrName>ppt_x</p:attrName>
                                        </p:attrNameLst>
                                      </p:cBhvr>
                                      <p:tavLst>
                                        <p:tav tm="0">
                                          <p:val>
                                            <p:strVal val="#ppt_x"/>
                                          </p:val>
                                        </p:tav>
                                        <p:tav tm="100000">
                                          <p:val>
                                            <p:strVal val="#ppt_x"/>
                                          </p:val>
                                        </p:tav>
                                      </p:tavLst>
                                    </p:anim>
                                    <p:anim calcmode="lin" valueType="num">
                                      <p:cBhvr additive="base">
                                        <p:cTn id="8" dur="500" fill="hold"/>
                                        <p:tgtEl>
                                          <p:spTgt spid="6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111"/>
                                        </p:tgtEl>
                                        <p:attrNameLst>
                                          <p:attrName>style.visibility</p:attrName>
                                        </p:attrNameLst>
                                      </p:cBhvr>
                                      <p:to>
                                        <p:strVal val="visible"/>
                                      </p:to>
                                    </p:set>
                                    <p:animEffect transition="in" filter="box(in)">
                                      <p:cBhvr>
                                        <p:cTn id="13" dur="500"/>
                                        <p:tgtEl>
                                          <p:spTgt spid="111"/>
                                        </p:tgtEl>
                                      </p:cBhvr>
                                    </p:animEffect>
                                  </p:childTnLst>
                                </p:cTn>
                              </p:par>
                              <p:par>
                                <p:cTn id="14" presetID="4" presetClass="entr" presetSubtype="16" fill="hold" nodeType="withEffect">
                                  <p:stCondLst>
                                    <p:cond delay="0"/>
                                  </p:stCondLst>
                                  <p:childTnLst>
                                    <p:set>
                                      <p:cBhvr>
                                        <p:cTn id="15" dur="1" fill="hold">
                                          <p:stCondLst>
                                            <p:cond delay="0"/>
                                          </p:stCondLst>
                                        </p:cTn>
                                        <p:tgtEl>
                                          <p:spTgt spid="114"/>
                                        </p:tgtEl>
                                        <p:attrNameLst>
                                          <p:attrName>style.visibility</p:attrName>
                                        </p:attrNameLst>
                                      </p:cBhvr>
                                      <p:to>
                                        <p:strVal val="visible"/>
                                      </p:to>
                                    </p:set>
                                    <p:animEffect transition="in" filter="box(in)">
                                      <p:cBhvr>
                                        <p:cTn id="16" dur="500"/>
                                        <p:tgtEl>
                                          <p:spTgt spid="114"/>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113"/>
                                        </p:tgtEl>
                                        <p:attrNameLst>
                                          <p:attrName>style.visibility</p:attrName>
                                        </p:attrNameLst>
                                      </p:cBhvr>
                                      <p:to>
                                        <p:strVal val="visible"/>
                                      </p:to>
                                    </p:set>
                                    <p:animEffect transition="in" filter="box(in)">
                                      <p:cBhvr>
                                        <p:cTn id="21" dur="500"/>
                                        <p:tgtEl>
                                          <p:spTgt spid="113"/>
                                        </p:tgtEl>
                                      </p:cBhvr>
                                    </p:animEffect>
                                  </p:childTnLst>
                                </p:cTn>
                              </p:par>
                              <p:par>
                                <p:cTn id="22" presetID="4" presetClass="entr" presetSubtype="16" fill="hold" nodeType="withEffect">
                                  <p:stCondLst>
                                    <p:cond delay="0"/>
                                  </p:stCondLst>
                                  <p:childTnLst>
                                    <p:set>
                                      <p:cBhvr>
                                        <p:cTn id="23" dur="1" fill="hold">
                                          <p:stCondLst>
                                            <p:cond delay="0"/>
                                          </p:stCondLst>
                                        </p:cTn>
                                        <p:tgtEl>
                                          <p:spTgt spid="115"/>
                                        </p:tgtEl>
                                        <p:attrNameLst>
                                          <p:attrName>style.visibility</p:attrName>
                                        </p:attrNameLst>
                                      </p:cBhvr>
                                      <p:to>
                                        <p:strVal val="visible"/>
                                      </p:to>
                                    </p:set>
                                    <p:animEffect transition="in" filter="box(in)">
                                      <p:cBhvr>
                                        <p:cTn id="24" dur="500"/>
                                        <p:tgtEl>
                                          <p:spTgt spid="115"/>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119"/>
                                        </p:tgtEl>
                                        <p:attrNameLst>
                                          <p:attrName>style.visibility</p:attrName>
                                        </p:attrNameLst>
                                      </p:cBhvr>
                                      <p:to>
                                        <p:strVal val="visible"/>
                                      </p:to>
                                    </p:set>
                                    <p:animEffect transition="in" filter="box(in)">
                                      <p:cBhvr>
                                        <p:cTn id="29" dur="500"/>
                                        <p:tgtEl>
                                          <p:spTgt spid="119"/>
                                        </p:tgtEl>
                                      </p:cBhvr>
                                    </p:animEffect>
                                  </p:childTnLst>
                                </p:cTn>
                              </p:par>
                              <p:par>
                                <p:cTn id="30" presetID="4" presetClass="entr" presetSubtype="16" fill="hold" nodeType="withEffect">
                                  <p:stCondLst>
                                    <p:cond delay="0"/>
                                  </p:stCondLst>
                                  <p:childTnLst>
                                    <p:set>
                                      <p:cBhvr>
                                        <p:cTn id="31" dur="1" fill="hold">
                                          <p:stCondLst>
                                            <p:cond delay="0"/>
                                          </p:stCondLst>
                                        </p:cTn>
                                        <p:tgtEl>
                                          <p:spTgt spid="121"/>
                                        </p:tgtEl>
                                        <p:attrNameLst>
                                          <p:attrName>style.visibility</p:attrName>
                                        </p:attrNameLst>
                                      </p:cBhvr>
                                      <p:to>
                                        <p:strVal val="visible"/>
                                      </p:to>
                                    </p:set>
                                    <p:animEffect transition="in" filter="box(in)">
                                      <p:cBhvr>
                                        <p:cTn id="32" dur="500"/>
                                        <p:tgtEl>
                                          <p:spTgt spid="121"/>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22"/>
                                        </p:tgtEl>
                                        <p:attrNameLst>
                                          <p:attrName>style.visibility</p:attrName>
                                        </p:attrNameLst>
                                      </p:cBhvr>
                                      <p:to>
                                        <p:strVal val="visible"/>
                                      </p:to>
                                    </p:set>
                                    <p:animEffect transition="in" filter="box(in)">
                                      <p:cBhvr>
                                        <p:cTn id="37" dur="500"/>
                                        <p:tgtEl>
                                          <p:spTgt spid="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 grpId="0" animBg="1"/>
      <p:bldP spid="113" grpId="0" animBg="1"/>
      <p:bldP spid="119" grpId="0" animBg="1"/>
      <p:bldP spid="12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fr-FR" dirty="0" err="1" smtClean="0"/>
              <a:t>Inverted</a:t>
            </a:r>
            <a:r>
              <a:rPr lang="fr-FR" dirty="0" smtClean="0"/>
              <a:t> index construction</a:t>
            </a:r>
            <a:endParaRPr lang="fr-FR"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grpSp>
        <p:nvGrpSpPr>
          <p:cNvPr id="62" name="Groupe 61"/>
          <p:cNvGrpSpPr/>
          <p:nvPr/>
        </p:nvGrpSpPr>
        <p:grpSpPr>
          <a:xfrm>
            <a:off x="657225" y="3152775"/>
            <a:ext cx="8272463" cy="1381125"/>
            <a:chOff x="657225" y="3152775"/>
            <a:chExt cx="8272463" cy="1381125"/>
          </a:xfrm>
        </p:grpSpPr>
        <p:sp>
          <p:nvSpPr>
            <p:cNvPr id="14" name="AutoShape 14"/>
            <p:cNvSpPr>
              <a:spLocks noChangeArrowheads="1"/>
            </p:cNvSpPr>
            <p:nvPr/>
          </p:nvSpPr>
          <p:spPr bwMode="auto">
            <a:xfrm>
              <a:off x="2562225" y="3152775"/>
              <a:ext cx="2895600" cy="892175"/>
            </a:xfrm>
            <a:prstGeom prst="flowChartAlternateProcess">
              <a:avLst/>
            </a:prstGeom>
            <a:solidFill>
              <a:schemeClr val="accent1"/>
            </a:solidFill>
            <a:ln w="9525">
              <a:solidFill>
                <a:schemeClr val="tx1"/>
              </a:solidFill>
              <a:miter lim="800000"/>
              <a:headEnd/>
              <a:tailEnd/>
            </a:ln>
          </p:spPr>
          <p:txBody>
            <a:bodyPr anchor="ctr">
              <a:spAutoFit/>
            </a:bodyPr>
            <a:lstStyle/>
            <a:p>
              <a:pPr algn="ctr"/>
              <a:r>
                <a:rPr lang="en-US" dirty="0"/>
                <a:t>Linguistic modules</a:t>
              </a:r>
            </a:p>
          </p:txBody>
        </p:sp>
        <p:sp>
          <p:nvSpPr>
            <p:cNvPr id="15" name="AutoShape 18"/>
            <p:cNvSpPr>
              <a:spLocks noChangeArrowheads="1"/>
            </p:cNvSpPr>
            <p:nvPr/>
          </p:nvSpPr>
          <p:spPr bwMode="auto">
            <a:xfrm>
              <a:off x="3857625" y="4000500"/>
              <a:ext cx="304800" cy="533400"/>
            </a:xfrm>
            <a:prstGeom prst="downArrow">
              <a:avLst>
                <a:gd name="adj1" fmla="val 50000"/>
                <a:gd name="adj2" fmla="val 43750"/>
              </a:avLst>
            </a:prstGeom>
            <a:solidFill>
              <a:schemeClr val="accent1"/>
            </a:solidFill>
            <a:ln w="9525">
              <a:solidFill>
                <a:schemeClr val="tx1"/>
              </a:solidFill>
              <a:miter lim="800000"/>
              <a:headEnd/>
              <a:tailEnd/>
            </a:ln>
          </p:spPr>
          <p:txBody>
            <a:bodyPr anchor="ctr">
              <a:spAutoFit/>
            </a:bodyPr>
            <a:lstStyle/>
            <a:p>
              <a:endParaRPr lang="fr-FR"/>
            </a:p>
          </p:txBody>
        </p:sp>
        <p:sp>
          <p:nvSpPr>
            <p:cNvPr id="16" name="Text Box 21"/>
            <p:cNvSpPr txBox="1">
              <a:spLocks noChangeArrowheads="1"/>
            </p:cNvSpPr>
            <p:nvPr/>
          </p:nvSpPr>
          <p:spPr bwMode="auto">
            <a:xfrm>
              <a:off x="657225" y="4137025"/>
              <a:ext cx="2251075" cy="396875"/>
            </a:xfrm>
            <a:prstGeom prst="rect">
              <a:avLst/>
            </a:prstGeom>
            <a:noFill/>
            <a:ln w="9525">
              <a:noFill/>
              <a:miter lim="800000"/>
              <a:headEnd/>
              <a:tailEnd/>
            </a:ln>
          </p:spPr>
          <p:txBody>
            <a:bodyPr wrap="none">
              <a:spAutoFit/>
            </a:bodyPr>
            <a:lstStyle/>
            <a:p>
              <a:r>
                <a:rPr lang="en-US" sz="2000"/>
                <a:t>Modified tokens</a:t>
              </a:r>
            </a:p>
          </p:txBody>
        </p:sp>
        <p:sp>
          <p:nvSpPr>
            <p:cNvPr id="17" name="Rectangle 29"/>
            <p:cNvSpPr>
              <a:spLocks noChangeArrowheads="1"/>
            </p:cNvSpPr>
            <p:nvPr/>
          </p:nvSpPr>
          <p:spPr bwMode="auto">
            <a:xfrm>
              <a:off x="4803775" y="3905250"/>
              <a:ext cx="920750" cy="466725"/>
            </a:xfrm>
            <a:prstGeom prst="rect">
              <a:avLst/>
            </a:prstGeom>
            <a:solidFill>
              <a:schemeClr val="bg1"/>
            </a:solidFill>
            <a:ln w="9525">
              <a:solidFill>
                <a:schemeClr val="tx1"/>
              </a:solidFill>
              <a:miter lim="800000"/>
              <a:headEnd/>
              <a:tailEnd/>
            </a:ln>
          </p:spPr>
          <p:txBody>
            <a:bodyPr wrap="none" anchor="ctr">
              <a:spAutoFit/>
            </a:bodyPr>
            <a:lstStyle/>
            <a:p>
              <a:pPr algn="ctr"/>
              <a:r>
                <a:rPr lang="en-US">
                  <a:latin typeface="Times New Roman" pitchFamily="-112" charset="0"/>
                </a:rPr>
                <a:t>friend</a:t>
              </a:r>
            </a:p>
          </p:txBody>
        </p:sp>
        <p:sp>
          <p:nvSpPr>
            <p:cNvPr id="18" name="Rectangle 30"/>
            <p:cNvSpPr>
              <a:spLocks noChangeArrowheads="1"/>
            </p:cNvSpPr>
            <p:nvPr/>
          </p:nvSpPr>
          <p:spPr bwMode="auto">
            <a:xfrm>
              <a:off x="6013450" y="3914775"/>
              <a:ext cx="971550" cy="466725"/>
            </a:xfrm>
            <a:prstGeom prst="rect">
              <a:avLst/>
            </a:prstGeom>
            <a:solidFill>
              <a:schemeClr val="bg1"/>
            </a:solidFill>
            <a:ln w="9525">
              <a:solidFill>
                <a:schemeClr val="tx1"/>
              </a:solidFill>
              <a:miter lim="800000"/>
              <a:headEnd/>
              <a:tailEnd/>
            </a:ln>
          </p:spPr>
          <p:txBody>
            <a:bodyPr wrap="none" anchor="ctr">
              <a:spAutoFit/>
            </a:bodyPr>
            <a:lstStyle/>
            <a:p>
              <a:pPr algn="ctr"/>
              <a:r>
                <a:rPr lang="en-US">
                  <a:latin typeface="Times New Roman" pitchFamily="-112" charset="0"/>
                </a:rPr>
                <a:t>roman</a:t>
              </a:r>
            </a:p>
          </p:txBody>
        </p:sp>
        <p:sp>
          <p:nvSpPr>
            <p:cNvPr id="19" name="Rectangle 31"/>
            <p:cNvSpPr>
              <a:spLocks noChangeArrowheads="1"/>
            </p:cNvSpPr>
            <p:nvPr/>
          </p:nvSpPr>
          <p:spPr bwMode="auto">
            <a:xfrm>
              <a:off x="7281863" y="3914775"/>
              <a:ext cx="1647825" cy="466725"/>
            </a:xfrm>
            <a:prstGeom prst="rect">
              <a:avLst/>
            </a:prstGeom>
            <a:solidFill>
              <a:schemeClr val="bg1"/>
            </a:solidFill>
            <a:ln w="9525">
              <a:solidFill>
                <a:schemeClr val="tx1"/>
              </a:solidFill>
              <a:miter lim="800000"/>
              <a:headEnd/>
              <a:tailEnd/>
            </a:ln>
          </p:spPr>
          <p:txBody>
            <a:bodyPr wrap="none" anchor="ctr">
              <a:spAutoFit/>
            </a:bodyPr>
            <a:lstStyle/>
            <a:p>
              <a:pPr algn="ctr"/>
              <a:r>
                <a:rPr lang="en-US">
                  <a:latin typeface="Times New Roman" pitchFamily="-112" charset="0"/>
                </a:rPr>
                <a:t>countryman</a:t>
              </a:r>
            </a:p>
          </p:txBody>
        </p:sp>
      </p:grpSp>
      <p:grpSp>
        <p:nvGrpSpPr>
          <p:cNvPr id="63" name="Groupe 62"/>
          <p:cNvGrpSpPr/>
          <p:nvPr/>
        </p:nvGrpSpPr>
        <p:grpSpPr>
          <a:xfrm>
            <a:off x="657225" y="4524375"/>
            <a:ext cx="8350250" cy="1604963"/>
            <a:chOff x="657225" y="4524375"/>
            <a:chExt cx="8350250" cy="1604963"/>
          </a:xfrm>
        </p:grpSpPr>
        <p:sp>
          <p:nvSpPr>
            <p:cNvPr id="21" name="AutoShape 15"/>
            <p:cNvSpPr>
              <a:spLocks noChangeArrowheads="1"/>
            </p:cNvSpPr>
            <p:nvPr/>
          </p:nvSpPr>
          <p:spPr bwMode="auto">
            <a:xfrm>
              <a:off x="3316288" y="4524375"/>
              <a:ext cx="1349375" cy="498475"/>
            </a:xfrm>
            <a:prstGeom prst="flowChartAlternateProcess">
              <a:avLst/>
            </a:prstGeom>
            <a:solidFill>
              <a:schemeClr val="accent1"/>
            </a:solidFill>
            <a:ln w="9525">
              <a:solidFill>
                <a:schemeClr val="tx1"/>
              </a:solidFill>
              <a:miter lim="800000"/>
              <a:headEnd/>
              <a:tailEnd/>
            </a:ln>
          </p:spPr>
          <p:txBody>
            <a:bodyPr wrap="none" anchor="ctr">
              <a:spAutoFit/>
            </a:bodyPr>
            <a:lstStyle/>
            <a:p>
              <a:pPr algn="ctr"/>
              <a:r>
                <a:rPr lang="en-US" dirty="0"/>
                <a:t>Indexer</a:t>
              </a:r>
            </a:p>
          </p:txBody>
        </p:sp>
        <p:sp>
          <p:nvSpPr>
            <p:cNvPr id="22" name="AutoShape 22"/>
            <p:cNvSpPr>
              <a:spLocks noChangeArrowheads="1"/>
            </p:cNvSpPr>
            <p:nvPr/>
          </p:nvSpPr>
          <p:spPr bwMode="auto">
            <a:xfrm>
              <a:off x="3857625" y="5057775"/>
              <a:ext cx="304800" cy="457200"/>
            </a:xfrm>
            <a:prstGeom prst="downArrow">
              <a:avLst>
                <a:gd name="adj1" fmla="val 50000"/>
                <a:gd name="adj2" fmla="val 37500"/>
              </a:avLst>
            </a:prstGeom>
            <a:solidFill>
              <a:schemeClr val="accent1"/>
            </a:solidFill>
            <a:ln w="9525">
              <a:solidFill>
                <a:schemeClr val="tx1"/>
              </a:solidFill>
              <a:miter lim="800000"/>
              <a:headEnd/>
              <a:tailEnd/>
            </a:ln>
          </p:spPr>
          <p:txBody>
            <a:bodyPr wrap="none" anchor="ctr">
              <a:spAutoFit/>
            </a:bodyPr>
            <a:lstStyle/>
            <a:p>
              <a:endParaRPr lang="fr-FR"/>
            </a:p>
          </p:txBody>
        </p:sp>
        <p:sp>
          <p:nvSpPr>
            <p:cNvPr id="23" name="Text Box 23"/>
            <p:cNvSpPr txBox="1">
              <a:spLocks noChangeArrowheads="1"/>
            </p:cNvSpPr>
            <p:nvPr/>
          </p:nvSpPr>
          <p:spPr bwMode="auto">
            <a:xfrm>
              <a:off x="657225" y="5270500"/>
              <a:ext cx="2036763" cy="396875"/>
            </a:xfrm>
            <a:prstGeom prst="rect">
              <a:avLst/>
            </a:prstGeom>
            <a:noFill/>
            <a:ln w="9525">
              <a:noFill/>
              <a:miter lim="800000"/>
              <a:headEnd/>
              <a:tailEnd/>
            </a:ln>
          </p:spPr>
          <p:txBody>
            <a:bodyPr wrap="none">
              <a:spAutoFit/>
            </a:bodyPr>
            <a:lstStyle/>
            <a:p>
              <a:r>
                <a:rPr lang="en-US" sz="2000" dirty="0"/>
                <a:t>Inverted index</a:t>
              </a:r>
            </a:p>
          </p:txBody>
        </p:sp>
        <p:grpSp>
          <p:nvGrpSpPr>
            <p:cNvPr id="24" name="Group 71"/>
            <p:cNvGrpSpPr>
              <a:grpSpLocks/>
            </p:cNvGrpSpPr>
            <p:nvPr/>
          </p:nvGrpSpPr>
          <p:grpSpPr bwMode="auto">
            <a:xfrm>
              <a:off x="4695825" y="4524375"/>
              <a:ext cx="4311650" cy="1604963"/>
              <a:chOff x="3024" y="3258"/>
              <a:chExt cx="2716" cy="1011"/>
            </a:xfrm>
          </p:grpSpPr>
          <p:grpSp>
            <p:nvGrpSpPr>
              <p:cNvPr id="25" name="Group 32"/>
              <p:cNvGrpSpPr>
                <a:grpSpLocks/>
              </p:cNvGrpSpPr>
              <p:nvPr/>
            </p:nvGrpSpPr>
            <p:grpSpPr bwMode="auto">
              <a:xfrm>
                <a:off x="3024" y="3306"/>
                <a:ext cx="1776" cy="963"/>
                <a:chOff x="528" y="2634"/>
                <a:chExt cx="1776" cy="963"/>
              </a:xfrm>
            </p:grpSpPr>
            <p:sp>
              <p:nvSpPr>
                <p:cNvPr id="37" name="Text Box 33"/>
                <p:cNvSpPr txBox="1">
                  <a:spLocks noChangeArrowheads="1"/>
                </p:cNvSpPr>
                <p:nvPr/>
              </p:nvSpPr>
              <p:spPr bwMode="auto">
                <a:xfrm>
                  <a:off x="528" y="2634"/>
                  <a:ext cx="647" cy="291"/>
                </a:xfrm>
                <a:prstGeom prst="rect">
                  <a:avLst/>
                </a:prstGeom>
                <a:noFill/>
                <a:ln w="9525">
                  <a:solidFill>
                    <a:schemeClr val="tx1"/>
                  </a:solidFill>
                  <a:miter lim="800000"/>
                  <a:headEnd/>
                  <a:tailEnd/>
                </a:ln>
              </p:spPr>
              <p:txBody>
                <a:bodyPr wrap="none">
                  <a:spAutoFit/>
                </a:bodyPr>
                <a:lstStyle/>
                <a:p>
                  <a:pPr>
                    <a:defRPr/>
                  </a:pPr>
                  <a:r>
                    <a:rPr lang="en-US" b="1" i="1" dirty="0">
                      <a:latin typeface="+mn-lt"/>
                      <a:ea typeface="Arial Unicode MS" charset="0"/>
                      <a:cs typeface="Arial Unicode MS" charset="0"/>
                    </a:rPr>
                    <a:t>friend</a:t>
                  </a:r>
                </a:p>
              </p:txBody>
            </p:sp>
            <p:sp>
              <p:nvSpPr>
                <p:cNvPr id="38" name="Text Box 34"/>
                <p:cNvSpPr txBox="1">
                  <a:spLocks noChangeArrowheads="1"/>
                </p:cNvSpPr>
                <p:nvPr/>
              </p:nvSpPr>
              <p:spPr bwMode="auto">
                <a:xfrm>
                  <a:off x="528" y="2970"/>
                  <a:ext cx="694" cy="291"/>
                </a:xfrm>
                <a:prstGeom prst="rect">
                  <a:avLst/>
                </a:prstGeom>
                <a:noFill/>
                <a:ln w="9525">
                  <a:solidFill>
                    <a:schemeClr val="tx1"/>
                  </a:solidFill>
                  <a:miter lim="800000"/>
                  <a:headEnd/>
                  <a:tailEnd/>
                </a:ln>
              </p:spPr>
              <p:txBody>
                <a:bodyPr wrap="none">
                  <a:spAutoFit/>
                </a:bodyPr>
                <a:lstStyle/>
                <a:p>
                  <a:pPr>
                    <a:defRPr/>
                  </a:pPr>
                  <a:r>
                    <a:rPr lang="en-US" b="1" i="1" dirty="0">
                      <a:latin typeface="+mn-lt"/>
                      <a:ea typeface="Arial Unicode MS" charset="0"/>
                      <a:cs typeface="Arial Unicode MS" charset="0"/>
                    </a:rPr>
                    <a:t>roman</a:t>
                  </a:r>
                </a:p>
              </p:txBody>
            </p:sp>
            <p:sp>
              <p:nvSpPr>
                <p:cNvPr id="39" name="Text Box 35"/>
                <p:cNvSpPr txBox="1">
                  <a:spLocks noChangeArrowheads="1"/>
                </p:cNvSpPr>
                <p:nvPr/>
              </p:nvSpPr>
              <p:spPr bwMode="auto">
                <a:xfrm>
                  <a:off x="528" y="3306"/>
                  <a:ext cx="1134" cy="291"/>
                </a:xfrm>
                <a:prstGeom prst="rect">
                  <a:avLst/>
                </a:prstGeom>
                <a:noFill/>
                <a:ln w="9525">
                  <a:solidFill>
                    <a:schemeClr val="tx1"/>
                  </a:solidFill>
                  <a:miter lim="800000"/>
                  <a:headEnd/>
                  <a:tailEnd/>
                </a:ln>
              </p:spPr>
              <p:txBody>
                <a:bodyPr wrap="none">
                  <a:spAutoFit/>
                </a:bodyPr>
                <a:lstStyle/>
                <a:p>
                  <a:pPr>
                    <a:defRPr/>
                  </a:pPr>
                  <a:r>
                    <a:rPr lang="en-US" b="1" i="1" dirty="0">
                      <a:latin typeface="+mn-lt"/>
                      <a:ea typeface="Arial Unicode MS" charset="0"/>
                      <a:cs typeface="Arial Unicode MS" charset="0"/>
                    </a:rPr>
                    <a:t>countryman</a:t>
                  </a:r>
                </a:p>
              </p:txBody>
            </p:sp>
            <p:sp>
              <p:nvSpPr>
                <p:cNvPr id="40" name="AutoShape 36"/>
                <p:cNvSpPr>
                  <a:spLocks noChangeArrowheads="1"/>
                </p:cNvSpPr>
                <p:nvPr/>
              </p:nvSpPr>
              <p:spPr bwMode="auto">
                <a:xfrm>
                  <a:off x="1584" y="2682"/>
                  <a:ext cx="720" cy="14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3360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noFill/>
                <a:ln w="9525">
                  <a:solidFill>
                    <a:schemeClr val="tx1"/>
                  </a:solidFill>
                  <a:miter lim="800000"/>
                  <a:headEnd/>
                  <a:tailEnd/>
                </a:ln>
              </p:spPr>
              <p:txBody>
                <a:bodyPr wrap="none" anchor="ctr">
                  <a:spAutoFit/>
                </a:bodyPr>
                <a:lstStyle/>
                <a:p>
                  <a:endParaRPr lang="fr-FR"/>
                </a:p>
              </p:txBody>
            </p:sp>
            <p:sp>
              <p:nvSpPr>
                <p:cNvPr id="41" name="AutoShape 37"/>
                <p:cNvSpPr>
                  <a:spLocks noChangeArrowheads="1"/>
                </p:cNvSpPr>
                <p:nvPr/>
              </p:nvSpPr>
              <p:spPr bwMode="auto">
                <a:xfrm>
                  <a:off x="1584" y="3018"/>
                  <a:ext cx="720" cy="14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3360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noFill/>
                <a:ln w="9525">
                  <a:solidFill>
                    <a:schemeClr val="tx1"/>
                  </a:solidFill>
                  <a:miter lim="800000"/>
                  <a:headEnd/>
                  <a:tailEnd/>
                </a:ln>
              </p:spPr>
              <p:txBody>
                <a:bodyPr wrap="none" anchor="ctr">
                  <a:spAutoFit/>
                </a:bodyPr>
                <a:lstStyle/>
                <a:p>
                  <a:endParaRPr lang="fr-FR"/>
                </a:p>
              </p:txBody>
            </p:sp>
            <p:sp>
              <p:nvSpPr>
                <p:cNvPr id="42" name="AutoShape 38"/>
                <p:cNvSpPr>
                  <a:spLocks noChangeArrowheads="1"/>
                </p:cNvSpPr>
                <p:nvPr/>
              </p:nvSpPr>
              <p:spPr bwMode="auto">
                <a:xfrm>
                  <a:off x="1584" y="3354"/>
                  <a:ext cx="720" cy="14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3360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noFill/>
                <a:ln w="9525">
                  <a:solidFill>
                    <a:schemeClr val="tx1"/>
                  </a:solidFill>
                  <a:miter lim="800000"/>
                  <a:headEnd/>
                  <a:tailEnd/>
                </a:ln>
              </p:spPr>
              <p:txBody>
                <a:bodyPr wrap="none" anchor="ctr">
                  <a:spAutoFit/>
                </a:bodyPr>
                <a:lstStyle/>
                <a:p>
                  <a:endParaRPr lang="fr-FR"/>
                </a:p>
              </p:txBody>
            </p:sp>
          </p:grpSp>
          <p:sp>
            <p:nvSpPr>
              <p:cNvPr id="26" name="Text Box 39"/>
              <p:cNvSpPr txBox="1">
                <a:spLocks noChangeArrowheads="1"/>
              </p:cNvSpPr>
              <p:nvPr/>
            </p:nvSpPr>
            <p:spPr bwMode="auto">
              <a:xfrm>
                <a:off x="4883" y="3258"/>
                <a:ext cx="243" cy="294"/>
              </a:xfrm>
              <a:prstGeom prst="rect">
                <a:avLst/>
              </a:prstGeom>
              <a:noFill/>
              <a:ln w="9525">
                <a:solidFill>
                  <a:schemeClr val="tx1"/>
                </a:solidFill>
                <a:miter lim="800000"/>
                <a:headEnd/>
                <a:tailEnd/>
              </a:ln>
            </p:spPr>
            <p:txBody>
              <a:bodyPr wrap="none">
                <a:spAutoFit/>
              </a:bodyPr>
              <a:lstStyle/>
              <a:p>
                <a:r>
                  <a:rPr lang="en-US"/>
                  <a:t>2</a:t>
                </a:r>
              </a:p>
            </p:txBody>
          </p:sp>
          <p:sp>
            <p:nvSpPr>
              <p:cNvPr id="27" name="Text Box 40"/>
              <p:cNvSpPr txBox="1">
                <a:spLocks noChangeArrowheads="1"/>
              </p:cNvSpPr>
              <p:nvPr/>
            </p:nvSpPr>
            <p:spPr bwMode="auto">
              <a:xfrm>
                <a:off x="5291" y="3258"/>
                <a:ext cx="243" cy="294"/>
              </a:xfrm>
              <a:prstGeom prst="rect">
                <a:avLst/>
              </a:prstGeom>
              <a:noFill/>
              <a:ln w="9525">
                <a:solidFill>
                  <a:schemeClr val="tx1"/>
                </a:solidFill>
                <a:miter lim="800000"/>
                <a:headEnd/>
                <a:tailEnd/>
              </a:ln>
            </p:spPr>
            <p:txBody>
              <a:bodyPr wrap="none">
                <a:spAutoFit/>
              </a:bodyPr>
              <a:lstStyle/>
              <a:p>
                <a:r>
                  <a:rPr lang="en-US"/>
                  <a:t>4</a:t>
                </a:r>
              </a:p>
            </p:txBody>
          </p:sp>
          <p:sp>
            <p:nvSpPr>
              <p:cNvPr id="28" name="Text Box 41"/>
              <p:cNvSpPr txBox="1">
                <a:spLocks noChangeArrowheads="1"/>
              </p:cNvSpPr>
              <p:nvPr/>
            </p:nvSpPr>
            <p:spPr bwMode="auto">
              <a:xfrm>
                <a:off x="5304" y="3594"/>
                <a:ext cx="243" cy="294"/>
              </a:xfrm>
              <a:prstGeom prst="rect">
                <a:avLst/>
              </a:prstGeom>
              <a:noFill/>
              <a:ln w="9525">
                <a:solidFill>
                  <a:schemeClr val="tx1"/>
                </a:solidFill>
                <a:miter lim="800000"/>
                <a:headEnd/>
                <a:tailEnd/>
              </a:ln>
            </p:spPr>
            <p:txBody>
              <a:bodyPr wrap="none">
                <a:spAutoFit/>
              </a:bodyPr>
              <a:lstStyle/>
              <a:p>
                <a:r>
                  <a:rPr lang="en-US"/>
                  <a:t>2</a:t>
                </a:r>
              </a:p>
            </p:txBody>
          </p:sp>
          <p:sp>
            <p:nvSpPr>
              <p:cNvPr id="29" name="Text Box 42"/>
              <p:cNvSpPr txBox="1">
                <a:spLocks noChangeArrowheads="1"/>
              </p:cNvSpPr>
              <p:nvPr/>
            </p:nvSpPr>
            <p:spPr bwMode="auto">
              <a:xfrm>
                <a:off x="4848" y="3936"/>
                <a:ext cx="384" cy="294"/>
              </a:xfrm>
              <a:prstGeom prst="rect">
                <a:avLst/>
              </a:prstGeom>
              <a:noFill/>
              <a:ln w="9525">
                <a:solidFill>
                  <a:schemeClr val="tx1"/>
                </a:solidFill>
                <a:miter lim="800000"/>
                <a:headEnd/>
                <a:tailEnd/>
              </a:ln>
            </p:spPr>
            <p:txBody>
              <a:bodyPr>
                <a:spAutoFit/>
              </a:bodyPr>
              <a:lstStyle/>
              <a:p>
                <a:r>
                  <a:rPr lang="en-US"/>
                  <a:t>13</a:t>
                </a:r>
              </a:p>
            </p:txBody>
          </p:sp>
          <p:sp>
            <p:nvSpPr>
              <p:cNvPr id="30" name="Text Box 43"/>
              <p:cNvSpPr txBox="1">
                <a:spLocks noChangeArrowheads="1"/>
              </p:cNvSpPr>
              <p:nvPr/>
            </p:nvSpPr>
            <p:spPr bwMode="auto">
              <a:xfrm>
                <a:off x="5376" y="3930"/>
                <a:ext cx="364" cy="294"/>
              </a:xfrm>
              <a:prstGeom prst="rect">
                <a:avLst/>
              </a:prstGeom>
              <a:noFill/>
              <a:ln w="9525">
                <a:solidFill>
                  <a:schemeClr val="tx1"/>
                </a:solidFill>
                <a:miter lim="800000"/>
                <a:headEnd/>
                <a:tailEnd/>
              </a:ln>
            </p:spPr>
            <p:txBody>
              <a:bodyPr wrap="none">
                <a:spAutoFit/>
              </a:bodyPr>
              <a:lstStyle/>
              <a:p>
                <a:r>
                  <a:rPr lang="en-US"/>
                  <a:t>16</a:t>
                </a:r>
              </a:p>
            </p:txBody>
          </p:sp>
          <p:cxnSp>
            <p:nvCxnSpPr>
              <p:cNvPr id="31" name="AutoShape 44"/>
              <p:cNvCxnSpPr>
                <a:cxnSpLocks noChangeShapeType="1"/>
                <a:stCxn id="26" idx="3"/>
                <a:endCxn id="27" idx="1"/>
              </p:cNvCxnSpPr>
              <p:nvPr/>
            </p:nvCxnSpPr>
            <p:spPr bwMode="auto">
              <a:xfrm>
                <a:off x="5112" y="3405"/>
                <a:ext cx="179" cy="0"/>
              </a:xfrm>
              <a:prstGeom prst="straightConnector1">
                <a:avLst/>
              </a:prstGeom>
              <a:noFill/>
              <a:ln w="9525">
                <a:solidFill>
                  <a:schemeClr val="tx1"/>
                </a:solidFill>
                <a:miter lim="800000"/>
                <a:headEnd/>
                <a:tailEnd type="triangle" w="med" len="med"/>
              </a:ln>
            </p:spPr>
          </p:cxnSp>
          <p:cxnSp>
            <p:nvCxnSpPr>
              <p:cNvPr id="32" name="AutoShape 45"/>
              <p:cNvCxnSpPr>
                <a:cxnSpLocks noChangeShapeType="1"/>
                <a:stCxn id="27" idx="3"/>
              </p:cNvCxnSpPr>
              <p:nvPr/>
            </p:nvCxnSpPr>
            <p:spPr bwMode="auto">
              <a:xfrm>
                <a:off x="5534" y="3405"/>
                <a:ext cx="192" cy="0"/>
              </a:xfrm>
              <a:prstGeom prst="straightConnector1">
                <a:avLst/>
              </a:prstGeom>
              <a:noFill/>
              <a:ln w="9525">
                <a:solidFill>
                  <a:schemeClr val="tx1"/>
                </a:solidFill>
                <a:miter lim="800000"/>
                <a:headEnd/>
                <a:tailEnd type="triangle" w="med" len="med"/>
              </a:ln>
            </p:spPr>
          </p:cxnSp>
          <p:sp>
            <p:nvSpPr>
              <p:cNvPr id="33" name="Text Box 46"/>
              <p:cNvSpPr txBox="1">
                <a:spLocks noChangeArrowheads="1"/>
              </p:cNvSpPr>
              <p:nvPr/>
            </p:nvSpPr>
            <p:spPr bwMode="auto">
              <a:xfrm>
                <a:off x="4896" y="3594"/>
                <a:ext cx="243" cy="294"/>
              </a:xfrm>
              <a:prstGeom prst="rect">
                <a:avLst/>
              </a:prstGeom>
              <a:noFill/>
              <a:ln w="9525">
                <a:solidFill>
                  <a:schemeClr val="tx1"/>
                </a:solidFill>
                <a:miter lim="800000"/>
                <a:headEnd/>
                <a:tailEnd/>
              </a:ln>
            </p:spPr>
            <p:txBody>
              <a:bodyPr wrap="none">
                <a:spAutoFit/>
              </a:bodyPr>
              <a:lstStyle/>
              <a:p>
                <a:r>
                  <a:rPr lang="en-US"/>
                  <a:t>1</a:t>
                </a:r>
              </a:p>
            </p:txBody>
          </p:sp>
          <p:cxnSp>
            <p:nvCxnSpPr>
              <p:cNvPr id="34" name="AutoShape 47"/>
              <p:cNvCxnSpPr>
                <a:cxnSpLocks noChangeShapeType="1"/>
                <a:stCxn id="33" idx="3"/>
                <a:endCxn id="28" idx="1"/>
              </p:cNvCxnSpPr>
              <p:nvPr/>
            </p:nvCxnSpPr>
            <p:spPr bwMode="auto">
              <a:xfrm>
                <a:off x="5125" y="3741"/>
                <a:ext cx="179" cy="0"/>
              </a:xfrm>
              <a:prstGeom prst="straightConnector1">
                <a:avLst/>
              </a:prstGeom>
              <a:noFill/>
              <a:ln w="9525">
                <a:solidFill>
                  <a:schemeClr val="tx1"/>
                </a:solidFill>
                <a:miter lim="800000"/>
                <a:headEnd/>
                <a:tailEnd type="triangle" w="med" len="med"/>
              </a:ln>
            </p:spPr>
          </p:cxnSp>
          <p:cxnSp>
            <p:nvCxnSpPr>
              <p:cNvPr id="35" name="AutoShape 48"/>
              <p:cNvCxnSpPr>
                <a:cxnSpLocks noChangeShapeType="1"/>
                <a:stCxn id="28" idx="3"/>
              </p:cNvCxnSpPr>
              <p:nvPr/>
            </p:nvCxnSpPr>
            <p:spPr bwMode="auto">
              <a:xfrm>
                <a:off x="5547" y="3741"/>
                <a:ext cx="179" cy="0"/>
              </a:xfrm>
              <a:prstGeom prst="straightConnector1">
                <a:avLst/>
              </a:prstGeom>
              <a:noFill/>
              <a:ln w="9525">
                <a:solidFill>
                  <a:schemeClr val="tx1"/>
                </a:solidFill>
                <a:miter lim="800000"/>
                <a:headEnd/>
                <a:tailEnd type="triangle" w="med" len="med"/>
              </a:ln>
            </p:spPr>
          </p:cxnSp>
          <p:cxnSp>
            <p:nvCxnSpPr>
              <p:cNvPr id="36" name="AutoShape 49"/>
              <p:cNvCxnSpPr>
                <a:cxnSpLocks noChangeShapeType="1"/>
                <a:stCxn id="29" idx="3"/>
                <a:endCxn id="30" idx="1"/>
              </p:cNvCxnSpPr>
              <p:nvPr/>
            </p:nvCxnSpPr>
            <p:spPr bwMode="auto">
              <a:xfrm flipV="1">
                <a:off x="5232" y="4077"/>
                <a:ext cx="144" cy="6"/>
              </a:xfrm>
              <a:prstGeom prst="straightConnector1">
                <a:avLst/>
              </a:prstGeom>
              <a:noFill/>
              <a:ln w="9525">
                <a:solidFill>
                  <a:schemeClr val="tx1"/>
                </a:solidFill>
                <a:miter lim="800000"/>
                <a:headEnd/>
                <a:tailEnd type="triangle" w="med" len="med"/>
              </a:ln>
            </p:spPr>
          </p:cxnSp>
        </p:grpSp>
      </p:grpSp>
      <p:grpSp>
        <p:nvGrpSpPr>
          <p:cNvPr id="43" name="Group 68"/>
          <p:cNvGrpSpPr>
            <a:grpSpLocks/>
          </p:cNvGrpSpPr>
          <p:nvPr/>
        </p:nvGrpSpPr>
        <p:grpSpPr bwMode="auto">
          <a:xfrm>
            <a:off x="-44450" y="2344740"/>
            <a:ext cx="3232150" cy="1565276"/>
            <a:chOff x="38" y="1885"/>
            <a:chExt cx="2036" cy="986"/>
          </a:xfrm>
          <a:solidFill>
            <a:srgbClr val="83ADC1"/>
          </a:solidFill>
        </p:grpSpPr>
        <p:cxnSp>
          <p:nvCxnSpPr>
            <p:cNvPr id="44" name="AutoShape 57"/>
            <p:cNvCxnSpPr>
              <a:cxnSpLocks noChangeShapeType="1"/>
              <a:stCxn id="46" idx="3"/>
            </p:cNvCxnSpPr>
            <p:nvPr/>
          </p:nvCxnSpPr>
          <p:spPr bwMode="auto">
            <a:xfrm flipV="1">
              <a:off x="1077" y="1885"/>
              <a:ext cx="997" cy="764"/>
            </a:xfrm>
            <a:prstGeom prst="straightConnector1">
              <a:avLst/>
            </a:prstGeom>
            <a:grpFill/>
            <a:ln w="25400">
              <a:solidFill>
                <a:schemeClr val="tx1"/>
              </a:solidFill>
              <a:miter lim="800000"/>
              <a:headEnd/>
              <a:tailEnd type="triangle" w="med" len="med"/>
            </a:ln>
          </p:spPr>
        </p:cxnSp>
        <p:grpSp>
          <p:nvGrpSpPr>
            <p:cNvPr id="45" name="Group 60"/>
            <p:cNvGrpSpPr>
              <a:grpSpLocks/>
            </p:cNvGrpSpPr>
            <p:nvPr/>
          </p:nvGrpSpPr>
          <p:grpSpPr bwMode="auto">
            <a:xfrm>
              <a:off x="38" y="2425"/>
              <a:ext cx="1664" cy="446"/>
              <a:chOff x="220" y="2429"/>
              <a:chExt cx="1460" cy="432"/>
            </a:xfrm>
            <a:grpFill/>
          </p:grpSpPr>
          <p:sp>
            <p:nvSpPr>
              <p:cNvPr id="46" name="Rectangle 55"/>
              <p:cNvSpPr>
                <a:spLocks noChangeArrowheads="1"/>
              </p:cNvSpPr>
              <p:nvPr/>
            </p:nvSpPr>
            <p:spPr bwMode="auto">
              <a:xfrm>
                <a:off x="220" y="2429"/>
                <a:ext cx="912" cy="432"/>
              </a:xfrm>
              <a:prstGeom prst="rect">
                <a:avLst/>
              </a:prstGeom>
              <a:grpFill/>
              <a:ln w="9525">
                <a:solidFill>
                  <a:schemeClr val="tx1"/>
                </a:solidFill>
                <a:miter lim="800000"/>
                <a:headEnd/>
                <a:tailEnd/>
              </a:ln>
            </p:spPr>
            <p:txBody>
              <a:bodyPr anchor="ctr">
                <a:spAutoFit/>
              </a:bodyPr>
              <a:lstStyle/>
              <a:p>
                <a:pPr algn="ctr">
                  <a:defRPr/>
                </a:pPr>
                <a:r>
                  <a:rPr lang="en-US" sz="2000" i="1" dirty="0" smtClean="0">
                    <a:latin typeface="Lucida Sans" pitchFamily="-65" charset="0"/>
                    <a:ea typeface="Arial Unicode MS" pitchFamily="-65" charset="0"/>
                    <a:cs typeface="Arial Unicode MS" pitchFamily="-65" charset="0"/>
                  </a:rPr>
                  <a:t>Analysis step</a:t>
                </a:r>
                <a:endParaRPr lang="en-US" sz="2000" i="1" dirty="0">
                  <a:latin typeface="Lucida Sans" pitchFamily="-65" charset="0"/>
                  <a:ea typeface="Arial Unicode MS" pitchFamily="-65" charset="0"/>
                  <a:cs typeface="Arial Unicode MS" pitchFamily="-65" charset="0"/>
                </a:endParaRPr>
              </a:p>
            </p:txBody>
          </p:sp>
          <p:cxnSp>
            <p:nvCxnSpPr>
              <p:cNvPr id="47" name="AutoShape 58"/>
              <p:cNvCxnSpPr>
                <a:cxnSpLocks noChangeShapeType="1"/>
                <a:stCxn id="46" idx="3"/>
              </p:cNvCxnSpPr>
              <p:nvPr/>
            </p:nvCxnSpPr>
            <p:spPr bwMode="auto">
              <a:xfrm>
                <a:off x="1132" y="2646"/>
                <a:ext cx="548" cy="35"/>
              </a:xfrm>
              <a:prstGeom prst="straightConnector1">
                <a:avLst/>
              </a:prstGeom>
              <a:grpFill/>
              <a:ln w="25400">
                <a:solidFill>
                  <a:schemeClr val="tx1"/>
                </a:solidFill>
                <a:miter lim="800000"/>
                <a:headEnd/>
                <a:tailEnd type="triangle" w="med" len="med"/>
              </a:ln>
            </p:spPr>
          </p:cxnSp>
        </p:grpSp>
      </p:grpSp>
      <p:grpSp>
        <p:nvGrpSpPr>
          <p:cNvPr id="48" name="Group 4"/>
          <p:cNvGrpSpPr>
            <a:grpSpLocks/>
          </p:cNvGrpSpPr>
          <p:nvPr/>
        </p:nvGrpSpPr>
        <p:grpSpPr bwMode="auto">
          <a:xfrm>
            <a:off x="3346450" y="1104900"/>
            <a:ext cx="1196975" cy="406400"/>
            <a:chOff x="399" y="1488"/>
            <a:chExt cx="849" cy="288"/>
          </a:xfrm>
        </p:grpSpPr>
        <p:pic>
          <p:nvPicPr>
            <p:cNvPr id="49" name="Picture 5"/>
            <p:cNvPicPr>
              <a:picLocks noChangeAspect="1" noChangeArrowheads="1"/>
            </p:cNvPicPr>
            <p:nvPr/>
          </p:nvPicPr>
          <p:blipFill>
            <a:blip r:embed="rId3" cstate="print"/>
            <a:srcRect/>
            <a:stretch>
              <a:fillRect/>
            </a:stretch>
          </p:blipFill>
          <p:spPr bwMode="auto">
            <a:xfrm>
              <a:off x="399" y="1488"/>
              <a:ext cx="225" cy="192"/>
            </a:xfrm>
            <a:prstGeom prst="rect">
              <a:avLst/>
            </a:prstGeom>
            <a:solidFill>
              <a:schemeClr val="bg1"/>
            </a:solidFill>
            <a:ln w="9525">
              <a:solidFill>
                <a:schemeClr val="bg2"/>
              </a:solidFill>
              <a:miter lim="800000"/>
              <a:headEnd/>
              <a:tailEnd/>
            </a:ln>
          </p:spPr>
        </p:pic>
        <p:pic>
          <p:nvPicPr>
            <p:cNvPr id="50" name="Picture 6"/>
            <p:cNvPicPr>
              <a:picLocks noChangeAspect="1" noChangeArrowheads="1"/>
            </p:cNvPicPr>
            <p:nvPr/>
          </p:nvPicPr>
          <p:blipFill>
            <a:blip r:embed="rId4" cstate="print"/>
            <a:srcRect/>
            <a:stretch>
              <a:fillRect/>
            </a:stretch>
          </p:blipFill>
          <p:spPr bwMode="auto">
            <a:xfrm>
              <a:off x="543" y="1536"/>
              <a:ext cx="225" cy="192"/>
            </a:xfrm>
            <a:prstGeom prst="rect">
              <a:avLst/>
            </a:prstGeom>
            <a:solidFill>
              <a:schemeClr val="bg1"/>
            </a:solidFill>
            <a:ln w="9525">
              <a:solidFill>
                <a:schemeClr val="bg2"/>
              </a:solidFill>
              <a:miter lim="800000"/>
              <a:headEnd/>
              <a:tailEnd/>
            </a:ln>
          </p:spPr>
        </p:pic>
        <p:pic>
          <p:nvPicPr>
            <p:cNvPr id="51" name="Picture 7"/>
            <p:cNvPicPr>
              <a:picLocks noChangeAspect="1" noChangeArrowheads="1"/>
            </p:cNvPicPr>
            <p:nvPr/>
          </p:nvPicPr>
          <p:blipFill>
            <a:blip r:embed="rId5" cstate="print"/>
            <a:srcRect/>
            <a:stretch>
              <a:fillRect/>
            </a:stretch>
          </p:blipFill>
          <p:spPr bwMode="auto">
            <a:xfrm>
              <a:off x="735" y="1584"/>
              <a:ext cx="225" cy="192"/>
            </a:xfrm>
            <a:prstGeom prst="rect">
              <a:avLst/>
            </a:prstGeom>
            <a:solidFill>
              <a:schemeClr val="bg1"/>
            </a:solidFill>
            <a:ln w="9525">
              <a:solidFill>
                <a:schemeClr val="bg2"/>
              </a:solidFill>
              <a:miter lim="800000"/>
              <a:headEnd/>
              <a:tailEnd/>
            </a:ln>
          </p:spPr>
        </p:pic>
        <p:pic>
          <p:nvPicPr>
            <p:cNvPr id="52" name="Picture 8"/>
            <p:cNvPicPr>
              <a:picLocks noChangeAspect="1" noChangeArrowheads="1"/>
            </p:cNvPicPr>
            <p:nvPr/>
          </p:nvPicPr>
          <p:blipFill>
            <a:blip r:embed="rId6" cstate="print"/>
            <a:srcRect/>
            <a:stretch>
              <a:fillRect/>
            </a:stretch>
          </p:blipFill>
          <p:spPr bwMode="auto">
            <a:xfrm>
              <a:off x="927" y="1536"/>
              <a:ext cx="225" cy="192"/>
            </a:xfrm>
            <a:prstGeom prst="rect">
              <a:avLst/>
            </a:prstGeom>
            <a:solidFill>
              <a:schemeClr val="bg1"/>
            </a:solidFill>
            <a:ln w="9525">
              <a:solidFill>
                <a:schemeClr val="bg2"/>
              </a:solidFill>
              <a:miter lim="800000"/>
              <a:headEnd/>
              <a:tailEnd/>
            </a:ln>
          </p:spPr>
        </p:pic>
        <p:pic>
          <p:nvPicPr>
            <p:cNvPr id="53" name="Picture 9"/>
            <p:cNvPicPr>
              <a:picLocks noChangeAspect="1" noChangeArrowheads="1"/>
            </p:cNvPicPr>
            <p:nvPr/>
          </p:nvPicPr>
          <p:blipFill>
            <a:blip r:embed="rId7" cstate="print"/>
            <a:srcRect/>
            <a:stretch>
              <a:fillRect/>
            </a:stretch>
          </p:blipFill>
          <p:spPr bwMode="auto">
            <a:xfrm>
              <a:off x="1068" y="1488"/>
              <a:ext cx="180" cy="186"/>
            </a:xfrm>
            <a:prstGeom prst="rect">
              <a:avLst/>
            </a:prstGeom>
            <a:solidFill>
              <a:schemeClr val="bg1"/>
            </a:solidFill>
            <a:ln w="9525">
              <a:solidFill>
                <a:schemeClr val="bg2"/>
              </a:solidFill>
              <a:miter lim="800000"/>
              <a:headEnd/>
              <a:tailEnd/>
            </a:ln>
          </p:spPr>
        </p:pic>
      </p:grpSp>
      <p:sp>
        <p:nvSpPr>
          <p:cNvPr id="55" name="Text Box 19"/>
          <p:cNvSpPr txBox="1">
            <a:spLocks noChangeArrowheads="1"/>
          </p:cNvSpPr>
          <p:nvPr/>
        </p:nvSpPr>
        <p:spPr bwMode="auto">
          <a:xfrm>
            <a:off x="641350" y="1039813"/>
            <a:ext cx="1909763" cy="701675"/>
          </a:xfrm>
          <a:prstGeom prst="rect">
            <a:avLst/>
          </a:prstGeom>
          <a:noFill/>
          <a:ln w="9525">
            <a:noFill/>
            <a:miter lim="800000"/>
            <a:headEnd/>
            <a:tailEnd/>
          </a:ln>
        </p:spPr>
        <p:txBody>
          <a:bodyPr wrap="none">
            <a:spAutoFit/>
          </a:bodyPr>
          <a:lstStyle/>
          <a:p>
            <a:r>
              <a:rPr lang="en-US" sz="2000" dirty="0"/>
              <a:t>Documents to</a:t>
            </a:r>
          </a:p>
          <a:p>
            <a:r>
              <a:rPr lang="en-US" sz="2000" dirty="0"/>
              <a:t>be indexed</a:t>
            </a:r>
          </a:p>
        </p:txBody>
      </p:sp>
      <p:sp>
        <p:nvSpPr>
          <p:cNvPr id="56" name="Rectangle 24"/>
          <p:cNvSpPr>
            <a:spLocks noChangeArrowheads="1"/>
          </p:cNvSpPr>
          <p:nvPr/>
        </p:nvSpPr>
        <p:spPr bwMode="auto">
          <a:xfrm>
            <a:off x="4835525" y="1100138"/>
            <a:ext cx="3941763" cy="466725"/>
          </a:xfrm>
          <a:prstGeom prst="rect">
            <a:avLst/>
          </a:prstGeom>
          <a:solidFill>
            <a:schemeClr val="bg1"/>
          </a:solidFill>
          <a:ln w="9525">
            <a:solidFill>
              <a:schemeClr val="tx1"/>
            </a:solidFill>
            <a:miter lim="800000"/>
            <a:headEnd/>
            <a:tailEnd/>
          </a:ln>
        </p:spPr>
        <p:txBody>
          <a:bodyPr wrap="none" anchor="ctr">
            <a:spAutoFit/>
          </a:bodyPr>
          <a:lstStyle/>
          <a:p>
            <a:pPr algn="ctr"/>
            <a:r>
              <a:rPr lang="en-US">
                <a:latin typeface="Times New Roman" pitchFamily="-112" charset="0"/>
              </a:rPr>
              <a:t>Friends, Romans, countrymen.</a:t>
            </a:r>
          </a:p>
        </p:txBody>
      </p:sp>
      <p:grpSp>
        <p:nvGrpSpPr>
          <p:cNvPr id="61" name="Groupe 60"/>
          <p:cNvGrpSpPr/>
          <p:nvPr/>
        </p:nvGrpSpPr>
        <p:grpSpPr>
          <a:xfrm>
            <a:off x="581025" y="1562100"/>
            <a:ext cx="8345488" cy="1676400"/>
            <a:chOff x="581025" y="1562100"/>
            <a:chExt cx="8345488" cy="1676400"/>
          </a:xfrm>
        </p:grpSpPr>
        <p:sp>
          <p:nvSpPr>
            <p:cNvPr id="7" name="AutoShape 13"/>
            <p:cNvSpPr>
              <a:spLocks noChangeArrowheads="1"/>
            </p:cNvSpPr>
            <p:nvPr/>
          </p:nvSpPr>
          <p:spPr bwMode="auto">
            <a:xfrm>
              <a:off x="3119438" y="2095500"/>
              <a:ext cx="1706563" cy="498475"/>
            </a:xfrm>
            <a:prstGeom prst="flowChartAlternateProcess">
              <a:avLst/>
            </a:prstGeom>
            <a:solidFill>
              <a:schemeClr val="accent1"/>
            </a:solidFill>
            <a:ln w="9525">
              <a:solidFill>
                <a:schemeClr val="tx1"/>
              </a:solidFill>
              <a:miter lim="800000"/>
              <a:headEnd/>
              <a:tailEnd/>
            </a:ln>
          </p:spPr>
          <p:txBody>
            <a:bodyPr wrap="none" anchor="ctr">
              <a:spAutoFit/>
            </a:bodyPr>
            <a:lstStyle/>
            <a:p>
              <a:pPr algn="ctr"/>
              <a:r>
                <a:rPr lang="en-US" dirty="0" err="1"/>
                <a:t>Tokenizer</a:t>
              </a:r>
              <a:endParaRPr lang="en-US" dirty="0"/>
            </a:p>
          </p:txBody>
        </p:sp>
        <p:sp>
          <p:nvSpPr>
            <p:cNvPr id="8" name="AutoShape 17"/>
            <p:cNvSpPr>
              <a:spLocks noChangeArrowheads="1"/>
            </p:cNvSpPr>
            <p:nvPr/>
          </p:nvSpPr>
          <p:spPr bwMode="auto">
            <a:xfrm>
              <a:off x="3857625" y="2628900"/>
              <a:ext cx="304800" cy="609600"/>
            </a:xfrm>
            <a:prstGeom prst="downArrow">
              <a:avLst>
                <a:gd name="adj1" fmla="val 50000"/>
                <a:gd name="adj2" fmla="val 50000"/>
              </a:avLst>
            </a:prstGeom>
            <a:solidFill>
              <a:schemeClr val="accent1"/>
            </a:solidFill>
            <a:ln w="9525">
              <a:solidFill>
                <a:schemeClr val="tx1"/>
              </a:solidFill>
              <a:miter lim="800000"/>
              <a:headEnd/>
              <a:tailEnd/>
            </a:ln>
          </p:spPr>
          <p:txBody>
            <a:bodyPr anchor="ctr">
              <a:spAutoFit/>
            </a:bodyPr>
            <a:lstStyle/>
            <a:p>
              <a:endParaRPr lang="fr-FR"/>
            </a:p>
          </p:txBody>
        </p:sp>
        <p:sp>
          <p:nvSpPr>
            <p:cNvPr id="9" name="Text Box 20"/>
            <p:cNvSpPr txBox="1">
              <a:spLocks noChangeArrowheads="1"/>
            </p:cNvSpPr>
            <p:nvPr/>
          </p:nvSpPr>
          <p:spPr bwMode="auto">
            <a:xfrm>
              <a:off x="581025" y="2613025"/>
              <a:ext cx="1893888" cy="400050"/>
            </a:xfrm>
            <a:prstGeom prst="rect">
              <a:avLst/>
            </a:prstGeom>
            <a:noFill/>
            <a:ln w="9525">
              <a:noFill/>
              <a:miter lim="800000"/>
              <a:headEnd/>
              <a:tailEnd/>
            </a:ln>
          </p:spPr>
          <p:txBody>
            <a:bodyPr wrap="none">
              <a:spAutoFit/>
            </a:bodyPr>
            <a:lstStyle/>
            <a:p>
              <a:r>
                <a:rPr lang="en-US" sz="2000"/>
                <a:t>Token stream</a:t>
              </a:r>
            </a:p>
          </p:txBody>
        </p:sp>
        <p:sp>
          <p:nvSpPr>
            <p:cNvPr id="10" name="Rectangle 26"/>
            <p:cNvSpPr>
              <a:spLocks noChangeArrowheads="1"/>
            </p:cNvSpPr>
            <p:nvPr/>
          </p:nvSpPr>
          <p:spPr bwMode="auto">
            <a:xfrm>
              <a:off x="4672013" y="2686050"/>
              <a:ext cx="1108075" cy="466725"/>
            </a:xfrm>
            <a:prstGeom prst="rect">
              <a:avLst/>
            </a:prstGeom>
            <a:solidFill>
              <a:schemeClr val="bg1"/>
            </a:solidFill>
            <a:ln w="9525">
              <a:solidFill>
                <a:schemeClr val="tx1"/>
              </a:solidFill>
              <a:miter lim="800000"/>
              <a:headEnd/>
              <a:tailEnd/>
            </a:ln>
          </p:spPr>
          <p:txBody>
            <a:bodyPr wrap="none" anchor="ctr">
              <a:spAutoFit/>
            </a:bodyPr>
            <a:lstStyle/>
            <a:p>
              <a:pPr algn="ctr"/>
              <a:r>
                <a:rPr lang="en-US">
                  <a:latin typeface="Times New Roman" pitchFamily="-112" charset="0"/>
                </a:rPr>
                <a:t>Friends</a:t>
              </a:r>
            </a:p>
          </p:txBody>
        </p:sp>
        <p:sp>
          <p:nvSpPr>
            <p:cNvPr id="11" name="Rectangle 27"/>
            <p:cNvSpPr>
              <a:spLocks noChangeArrowheads="1"/>
            </p:cNvSpPr>
            <p:nvPr/>
          </p:nvSpPr>
          <p:spPr bwMode="auto">
            <a:xfrm>
              <a:off x="5865813" y="2695575"/>
              <a:ext cx="1192213" cy="466725"/>
            </a:xfrm>
            <a:prstGeom prst="rect">
              <a:avLst/>
            </a:prstGeom>
            <a:solidFill>
              <a:schemeClr val="bg1"/>
            </a:solidFill>
            <a:ln w="9525">
              <a:solidFill>
                <a:schemeClr val="tx1"/>
              </a:solidFill>
              <a:miter lim="800000"/>
              <a:headEnd/>
              <a:tailEnd/>
            </a:ln>
          </p:spPr>
          <p:txBody>
            <a:bodyPr wrap="none" anchor="ctr">
              <a:spAutoFit/>
            </a:bodyPr>
            <a:lstStyle/>
            <a:p>
              <a:pPr algn="ctr"/>
              <a:r>
                <a:rPr lang="en-US">
                  <a:latin typeface="Times New Roman" pitchFamily="-112" charset="0"/>
                </a:rPr>
                <a:t>Romans</a:t>
              </a:r>
            </a:p>
          </p:txBody>
        </p:sp>
        <p:sp>
          <p:nvSpPr>
            <p:cNvPr id="12" name="Rectangle 28"/>
            <p:cNvSpPr>
              <a:spLocks noChangeArrowheads="1"/>
            </p:cNvSpPr>
            <p:nvPr/>
          </p:nvSpPr>
          <p:spPr bwMode="auto">
            <a:xfrm>
              <a:off x="7210425" y="2695575"/>
              <a:ext cx="1716088" cy="466725"/>
            </a:xfrm>
            <a:prstGeom prst="rect">
              <a:avLst/>
            </a:prstGeom>
            <a:solidFill>
              <a:schemeClr val="bg1"/>
            </a:solidFill>
            <a:ln w="9525">
              <a:solidFill>
                <a:schemeClr val="tx1"/>
              </a:solidFill>
              <a:miter lim="800000"/>
              <a:headEnd/>
              <a:tailEnd/>
            </a:ln>
          </p:spPr>
          <p:txBody>
            <a:bodyPr wrap="none" anchor="ctr">
              <a:spAutoFit/>
            </a:bodyPr>
            <a:lstStyle/>
            <a:p>
              <a:pPr algn="ctr"/>
              <a:r>
                <a:rPr lang="en-US">
                  <a:latin typeface="Times New Roman" pitchFamily="-112" charset="0"/>
                </a:rPr>
                <a:t>Countrymen</a:t>
              </a:r>
            </a:p>
          </p:txBody>
        </p:sp>
        <p:sp>
          <p:nvSpPr>
            <p:cNvPr id="54" name="AutoShape 16"/>
            <p:cNvSpPr>
              <a:spLocks noChangeArrowheads="1"/>
            </p:cNvSpPr>
            <p:nvPr/>
          </p:nvSpPr>
          <p:spPr bwMode="auto">
            <a:xfrm>
              <a:off x="3857625" y="1562100"/>
              <a:ext cx="304800" cy="533400"/>
            </a:xfrm>
            <a:prstGeom prst="downArrow">
              <a:avLst>
                <a:gd name="adj1" fmla="val 50000"/>
                <a:gd name="adj2" fmla="val 43750"/>
              </a:avLst>
            </a:prstGeom>
            <a:solidFill>
              <a:schemeClr val="accent1"/>
            </a:solidFill>
            <a:ln w="9525">
              <a:solidFill>
                <a:schemeClr val="tx1"/>
              </a:solidFill>
              <a:miter lim="800000"/>
              <a:headEnd/>
              <a:tailEnd/>
            </a:ln>
          </p:spPr>
          <p:txBody>
            <a:bodyPr anchor="ctr">
              <a:spAutoFit/>
            </a:bodyPr>
            <a:lstStyle/>
            <a:p>
              <a:endParaRPr lang="fr-FR"/>
            </a:p>
          </p:txBody>
        </p:sp>
        <p:sp>
          <p:nvSpPr>
            <p:cNvPr id="57" name="Oval 62"/>
            <p:cNvSpPr>
              <a:spLocks noChangeArrowheads="1"/>
            </p:cNvSpPr>
            <p:nvPr/>
          </p:nvSpPr>
          <p:spPr bwMode="auto">
            <a:xfrm>
              <a:off x="6753225" y="1638300"/>
              <a:ext cx="76200" cy="76200"/>
            </a:xfrm>
            <a:prstGeom prst="ellipse">
              <a:avLst/>
            </a:prstGeom>
            <a:solidFill>
              <a:schemeClr val="tx1"/>
            </a:solidFill>
            <a:ln w="9525">
              <a:solidFill>
                <a:schemeClr val="tx1"/>
              </a:solidFill>
              <a:miter lim="800000"/>
              <a:headEnd/>
              <a:tailEnd/>
            </a:ln>
          </p:spPr>
          <p:txBody>
            <a:bodyPr wrap="none" anchor="ctr">
              <a:spAutoFit/>
            </a:bodyPr>
            <a:lstStyle/>
            <a:p>
              <a:endParaRPr lang="fr-FR"/>
            </a:p>
          </p:txBody>
        </p:sp>
        <p:sp>
          <p:nvSpPr>
            <p:cNvPr id="58" name="Oval 63"/>
            <p:cNvSpPr>
              <a:spLocks noChangeArrowheads="1"/>
            </p:cNvSpPr>
            <p:nvPr/>
          </p:nvSpPr>
          <p:spPr bwMode="auto">
            <a:xfrm>
              <a:off x="6753225" y="1790700"/>
              <a:ext cx="76200" cy="76200"/>
            </a:xfrm>
            <a:prstGeom prst="ellipse">
              <a:avLst/>
            </a:prstGeom>
            <a:solidFill>
              <a:schemeClr val="tx1"/>
            </a:solidFill>
            <a:ln w="9525">
              <a:solidFill>
                <a:schemeClr val="tx1"/>
              </a:solidFill>
              <a:miter lim="800000"/>
              <a:headEnd/>
              <a:tailEnd/>
            </a:ln>
          </p:spPr>
          <p:txBody>
            <a:bodyPr wrap="none" anchor="ctr">
              <a:spAutoFit/>
            </a:bodyPr>
            <a:lstStyle/>
            <a:p>
              <a:endParaRPr lang="fr-FR"/>
            </a:p>
          </p:txBody>
        </p:sp>
        <p:sp>
          <p:nvSpPr>
            <p:cNvPr id="59" name="Oval 64"/>
            <p:cNvSpPr>
              <a:spLocks noChangeArrowheads="1"/>
            </p:cNvSpPr>
            <p:nvPr/>
          </p:nvSpPr>
          <p:spPr bwMode="auto">
            <a:xfrm>
              <a:off x="6753225" y="1943100"/>
              <a:ext cx="76200" cy="76200"/>
            </a:xfrm>
            <a:prstGeom prst="ellipse">
              <a:avLst/>
            </a:prstGeom>
            <a:solidFill>
              <a:schemeClr val="tx1"/>
            </a:solidFill>
            <a:ln w="9525">
              <a:solidFill>
                <a:schemeClr val="tx1"/>
              </a:solidFill>
              <a:miter lim="800000"/>
              <a:headEnd/>
              <a:tailEnd/>
            </a:ln>
          </p:spPr>
          <p:txBody>
            <a:bodyPr wrap="none" anchor="ctr">
              <a:spAutoFit/>
            </a:bodyPr>
            <a:lstStyle/>
            <a:p>
              <a:endParaRPr lang="fr-FR"/>
            </a:p>
          </p:txBody>
        </p:sp>
      </p:grpSp>
      <p:grpSp>
        <p:nvGrpSpPr>
          <p:cNvPr id="71" name="Groupe 70"/>
          <p:cNvGrpSpPr/>
          <p:nvPr/>
        </p:nvGrpSpPr>
        <p:grpSpPr>
          <a:xfrm>
            <a:off x="755576" y="5013176"/>
            <a:ext cx="2664296" cy="1644059"/>
            <a:chOff x="755576" y="5013176"/>
            <a:chExt cx="2664296" cy="1644059"/>
          </a:xfrm>
        </p:grpSpPr>
        <p:sp>
          <p:nvSpPr>
            <p:cNvPr id="67" name="Rectangle 55"/>
            <p:cNvSpPr>
              <a:spLocks noChangeArrowheads="1"/>
            </p:cNvSpPr>
            <p:nvPr/>
          </p:nvSpPr>
          <p:spPr bwMode="auto">
            <a:xfrm>
              <a:off x="755576" y="5949349"/>
              <a:ext cx="1650095" cy="707886"/>
            </a:xfrm>
            <a:prstGeom prst="rect">
              <a:avLst/>
            </a:prstGeom>
            <a:solidFill>
              <a:srgbClr val="83ADC1"/>
            </a:solidFill>
            <a:ln w="9525">
              <a:solidFill>
                <a:schemeClr val="tx1"/>
              </a:solidFill>
              <a:miter lim="800000"/>
              <a:headEnd/>
              <a:tailEnd/>
            </a:ln>
          </p:spPr>
          <p:txBody>
            <a:bodyPr anchor="ctr">
              <a:spAutoFit/>
            </a:bodyPr>
            <a:lstStyle/>
            <a:p>
              <a:pPr algn="ctr">
                <a:defRPr/>
              </a:pPr>
              <a:r>
                <a:rPr lang="en-US" sz="2000" i="1" dirty="0" smtClean="0">
                  <a:latin typeface="Lucida Sans" pitchFamily="-65" charset="0"/>
                  <a:ea typeface="Arial Unicode MS" pitchFamily="-65" charset="0"/>
                  <a:cs typeface="Arial Unicode MS" pitchFamily="-65" charset="0"/>
                </a:rPr>
                <a:t>Indexing step</a:t>
              </a:r>
              <a:endParaRPr lang="en-US" sz="2000" i="1" dirty="0">
                <a:latin typeface="Lucida Sans" pitchFamily="-65" charset="0"/>
                <a:ea typeface="Arial Unicode MS" pitchFamily="-65" charset="0"/>
                <a:cs typeface="Arial Unicode MS" pitchFamily="-65" charset="0"/>
              </a:endParaRPr>
            </a:p>
          </p:txBody>
        </p:sp>
        <p:cxnSp>
          <p:nvCxnSpPr>
            <p:cNvPr id="70" name="Connecteur droit avec flèche 69"/>
            <p:cNvCxnSpPr/>
            <p:nvPr/>
          </p:nvCxnSpPr>
          <p:spPr>
            <a:xfrm flipV="1">
              <a:off x="2411760" y="5013176"/>
              <a:ext cx="1008112" cy="115212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box(in)">
                                      <p:cBhvr>
                                        <p:cTn id="7" dur="500"/>
                                        <p:tgtEl>
                                          <p:spTgt spid="6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62"/>
                                        </p:tgtEl>
                                        <p:attrNameLst>
                                          <p:attrName>style.visibility</p:attrName>
                                        </p:attrNameLst>
                                      </p:cBhvr>
                                      <p:to>
                                        <p:strVal val="visible"/>
                                      </p:to>
                                    </p:set>
                                    <p:animEffect transition="in" filter="box(in)">
                                      <p:cBhvr>
                                        <p:cTn id="12" dur="500"/>
                                        <p:tgtEl>
                                          <p:spTgt spid="6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63"/>
                                        </p:tgtEl>
                                        <p:attrNameLst>
                                          <p:attrName>style.visibility</p:attrName>
                                        </p:attrNameLst>
                                      </p:cBhvr>
                                      <p:to>
                                        <p:strVal val="visible"/>
                                      </p:to>
                                    </p:set>
                                    <p:animEffect transition="in" filter="box(in)">
                                      <p:cBhvr>
                                        <p:cTn id="17" dur="500"/>
                                        <p:tgtEl>
                                          <p:spTgt spid="63"/>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box(in)">
                                      <p:cBhvr>
                                        <p:cTn id="22" dur="500"/>
                                        <p:tgtEl>
                                          <p:spTgt spid="43"/>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71"/>
                                        </p:tgtEl>
                                        <p:attrNameLst>
                                          <p:attrName>style.visibility</p:attrName>
                                        </p:attrNameLst>
                                      </p:cBhvr>
                                      <p:to>
                                        <p:strVal val="visible"/>
                                      </p:to>
                                    </p:set>
                                    <p:animEffect transition="in" filter="box(in)">
                                      <p:cBhvr>
                                        <p:cTn id="27" dur="500"/>
                                        <p:tgtEl>
                                          <p:spTgt spid="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t>Analyzing the text : Tokenization</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67544" y="1124744"/>
            <a:ext cx="8064896" cy="5328592"/>
          </a:xfrm>
          <a:prstGeom prst="rect">
            <a:avLst/>
          </a:prstGeom>
          <a:noFill/>
        </p:spPr>
        <p:txBody>
          <a:bodyPr vert="horz" wrap="square" lIns="180000" tIns="45720" rIns="91440" bIns="45720" rtlCol="0" anchor="ctr" anchorCtr="0">
            <a:normAutofit/>
          </a:bodyPr>
          <a:lstStyle/>
          <a:p>
            <a:pPr marL="342900" lvl="1" indent="-342900">
              <a:buFont typeface="Arial" pitchFamily="34" charset="0"/>
              <a:buChar char="•"/>
            </a:pPr>
            <a:r>
              <a:rPr lang="en-US" sz="2000" dirty="0" smtClean="0">
                <a:ea typeface="ＭＳ Ｐゴシック" pitchFamily="-112" charset="-128"/>
              </a:rPr>
              <a:t>Tokenization</a:t>
            </a:r>
          </a:p>
          <a:p>
            <a:pPr marL="800100" lvl="2" indent="-342900">
              <a:buFont typeface="Arial" pitchFamily="34" charset="0"/>
              <a:buChar char="•"/>
            </a:pPr>
            <a:r>
              <a:rPr lang="en-US" sz="2000" dirty="0" smtClean="0">
                <a:ea typeface="ＭＳ Ｐゴシック" pitchFamily="-112" charset="-128"/>
              </a:rPr>
              <a:t>Given a character sequence, tokenization is the task of chopping  it up into pieces, called </a:t>
            </a:r>
            <a:r>
              <a:rPr lang="en-US" sz="2000" u="sng" dirty="0" smtClean="0">
                <a:ea typeface="ＭＳ Ｐゴシック" pitchFamily="-112" charset="-128"/>
              </a:rPr>
              <a:t>tokens</a:t>
            </a:r>
          </a:p>
          <a:p>
            <a:pPr marL="800100" lvl="2" indent="-342900">
              <a:buFont typeface="Arial" pitchFamily="34" charset="0"/>
              <a:buChar char="•"/>
            </a:pPr>
            <a:r>
              <a:rPr lang="en-US" sz="2000" dirty="0" smtClean="0">
                <a:ea typeface="ＭＳ Ｐゴシック" pitchFamily="-112" charset="-128"/>
              </a:rPr>
              <a:t>Perhaps at the same time throwing away characters such as punctuation</a:t>
            </a:r>
          </a:p>
          <a:p>
            <a:pPr marL="800100" lvl="2" indent="-342900">
              <a:buFont typeface="Arial" pitchFamily="34" charset="0"/>
              <a:buChar char="•"/>
            </a:pPr>
            <a:r>
              <a:rPr lang="en-US" sz="2000" dirty="0" smtClean="0">
                <a:ea typeface="ＭＳ Ｐゴシック" pitchFamily="-112" charset="-128"/>
              </a:rPr>
              <a:t>Language-specific</a:t>
            </a:r>
          </a:p>
          <a:p>
            <a:pPr marL="342900" lvl="1" indent="-342900"/>
            <a:endParaRPr lang="en-US" sz="2000" i="1" dirty="0" smtClean="0">
              <a:ea typeface="ＭＳ Ｐゴシック" pitchFamily="-112" charset="-128"/>
            </a:endParaRPr>
          </a:p>
          <a:p>
            <a:pPr marL="342900" lvl="1" indent="-342900"/>
            <a:endParaRPr lang="en-US" sz="2000" i="1" dirty="0" smtClean="0">
              <a:ea typeface="ＭＳ Ｐゴシック" pitchFamily="-112" charset="-128"/>
            </a:endParaRPr>
          </a:p>
          <a:p>
            <a:pPr marL="342900" lvl="1" indent="-342900">
              <a:buFont typeface="Arial" pitchFamily="34" charset="0"/>
              <a:buChar char="•"/>
            </a:pPr>
            <a:r>
              <a:rPr lang="en-US" sz="2000" i="1" dirty="0" smtClean="0">
                <a:ea typeface="ＭＳ Ｐゴシック" pitchFamily="-112" charset="-128"/>
              </a:rPr>
              <a:t>Dropping common terms: stop words</a:t>
            </a:r>
          </a:p>
          <a:p>
            <a:pPr marL="800100" lvl="2" indent="-342900">
              <a:buFont typeface="Arial" pitchFamily="34" charset="0"/>
              <a:buChar char="•"/>
            </a:pPr>
            <a:r>
              <a:rPr lang="en-US" sz="2000" i="1" dirty="0" smtClean="0">
                <a:ea typeface="ＭＳ Ｐゴシック" pitchFamily="-112" charset="-128"/>
              </a:rPr>
              <a:t>Sort the terms by </a:t>
            </a:r>
            <a:r>
              <a:rPr lang="en-US" sz="2000" i="1" u="sng" dirty="0" smtClean="0">
                <a:ea typeface="ＭＳ Ｐゴシック" pitchFamily="-112" charset="-128"/>
              </a:rPr>
              <a:t>collection frequency</a:t>
            </a:r>
          </a:p>
          <a:p>
            <a:pPr marL="800100" lvl="2" indent="-342900">
              <a:buFont typeface="Arial" pitchFamily="34" charset="0"/>
              <a:buChar char="•"/>
            </a:pPr>
            <a:r>
              <a:rPr lang="en-US" sz="2000" i="1" dirty="0" smtClean="0">
                <a:ea typeface="ＭＳ Ｐゴシック" pitchFamily="-112" charset="-128"/>
              </a:rPr>
              <a:t>Take the most frequent terms as candidate stop list and let the domain people decide</a:t>
            </a:r>
          </a:p>
          <a:p>
            <a:pPr marL="800100" lvl="2" indent="-342900">
              <a:buFont typeface="Arial" pitchFamily="34" charset="0"/>
              <a:buChar char="•"/>
            </a:pPr>
            <a:r>
              <a:rPr lang="en-US" sz="2000" i="1" dirty="0" smtClean="0">
                <a:ea typeface="ＭＳ Ｐゴシック" pitchFamily="-112" charset="-128"/>
              </a:rPr>
              <a:t>Be </a:t>
            </a:r>
            <a:r>
              <a:rPr lang="en-US" sz="2000" i="1" dirty="0" smtClean="0">
                <a:ea typeface="ＭＳ Ｐゴシック" pitchFamily="-112" charset="-128"/>
              </a:rPr>
              <a:t>careful </a:t>
            </a:r>
            <a:r>
              <a:rPr lang="en-US" sz="2000" i="1" dirty="0" smtClean="0">
                <a:ea typeface="ＭＳ Ｐゴシック" pitchFamily="-112" charset="-128"/>
              </a:rPr>
              <a:t>about phrase query: “Queen of England”</a:t>
            </a:r>
          </a:p>
          <a:p>
            <a:pPr marL="342900" lvl="1" indent="-342900">
              <a:buFont typeface="Arial" pitchFamily="34" charset="0"/>
              <a:buChar char="•"/>
            </a:pPr>
            <a:endParaRPr lang="en-US" sz="2000" i="1" dirty="0" smtClean="0">
              <a:ea typeface="ＭＳ Ｐゴシック" pitchFamily="-112" charset="-128"/>
            </a:endParaRPr>
          </a:p>
          <a:p>
            <a:pPr marL="800100" lvl="1" indent="-342900"/>
            <a:endParaRPr lang="fr-FR" dirty="0" smtClean="0"/>
          </a:p>
          <a:p>
            <a:pPr marL="342900" indent="-342900"/>
            <a:endParaRPr lang="fr-FR" dirty="0" smtClean="0"/>
          </a:p>
          <a:p>
            <a:pPr marL="342900" indent="-342900">
              <a:buAutoNum type="arabicPeriod"/>
            </a:pPr>
            <a:endParaRPr lang="fr-FR"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t>Analyzing the text: Normalization</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67544" y="1124744"/>
            <a:ext cx="8064896" cy="5328592"/>
          </a:xfrm>
          <a:prstGeom prst="rect">
            <a:avLst/>
          </a:prstGeom>
          <a:noFill/>
        </p:spPr>
        <p:txBody>
          <a:bodyPr vert="horz" wrap="square" lIns="180000" tIns="45720" rIns="91440" bIns="45720" rtlCol="0" anchor="ctr" anchorCtr="0">
            <a:normAutofit/>
          </a:bodyPr>
          <a:lstStyle/>
          <a:p>
            <a:pPr marL="342900" indent="-342900">
              <a:buFont typeface="Arial" pitchFamily="34" charset="0"/>
              <a:buChar char="•"/>
            </a:pPr>
            <a:r>
              <a:rPr lang="fr-FR" dirty="0" smtClean="0"/>
              <a:t>if </a:t>
            </a:r>
            <a:r>
              <a:rPr lang="fr-FR" dirty="0" err="1" smtClean="0"/>
              <a:t>you</a:t>
            </a:r>
            <a:r>
              <a:rPr lang="fr-FR" dirty="0" smtClean="0"/>
              <a:t> </a:t>
            </a:r>
            <a:r>
              <a:rPr lang="fr-FR" dirty="0" err="1" smtClean="0"/>
              <a:t>search</a:t>
            </a:r>
            <a:r>
              <a:rPr lang="fr-FR" dirty="0" smtClean="0"/>
              <a:t> for USA, </a:t>
            </a:r>
            <a:r>
              <a:rPr lang="fr-FR" dirty="0" err="1" smtClean="0"/>
              <a:t>you</a:t>
            </a:r>
            <a:r>
              <a:rPr lang="fr-FR" dirty="0" smtClean="0"/>
              <a:t> </a:t>
            </a:r>
            <a:r>
              <a:rPr lang="fr-FR" dirty="0" err="1" smtClean="0"/>
              <a:t>might</a:t>
            </a:r>
            <a:r>
              <a:rPr lang="fr-FR" dirty="0" smtClean="0"/>
              <a:t> </a:t>
            </a:r>
            <a:r>
              <a:rPr lang="fr-FR" dirty="0" err="1" smtClean="0"/>
              <a:t>hope</a:t>
            </a:r>
            <a:r>
              <a:rPr lang="fr-FR" dirty="0" smtClean="0"/>
              <a:t> to </a:t>
            </a:r>
            <a:r>
              <a:rPr lang="fr-FR" dirty="0" err="1" smtClean="0"/>
              <a:t>also</a:t>
            </a:r>
            <a:r>
              <a:rPr lang="fr-FR" dirty="0" smtClean="0"/>
              <a:t> match documents </a:t>
            </a:r>
            <a:r>
              <a:rPr lang="fr-FR" dirty="0" err="1" smtClean="0"/>
              <a:t>containing</a:t>
            </a:r>
            <a:r>
              <a:rPr lang="fr-FR" dirty="0" smtClean="0"/>
              <a:t> U.S.A</a:t>
            </a:r>
          </a:p>
          <a:p>
            <a:pPr marL="800100" lvl="1" indent="-342900">
              <a:buFont typeface="Arial" pitchFamily="34" charset="0"/>
              <a:buChar char="•"/>
            </a:pPr>
            <a:endParaRPr lang="fr-FR" dirty="0" smtClean="0"/>
          </a:p>
          <a:p>
            <a:pPr marL="342900" indent="-342900">
              <a:buFont typeface="Arial" pitchFamily="34" charset="0"/>
              <a:buChar char="•"/>
            </a:pPr>
            <a:r>
              <a:rPr lang="fr-FR" dirty="0" err="1" smtClean="0"/>
              <a:t>Normalization</a:t>
            </a:r>
            <a:r>
              <a:rPr lang="fr-FR" dirty="0" smtClean="0"/>
              <a:t> </a:t>
            </a:r>
            <a:r>
              <a:rPr lang="fr-FR" dirty="0" err="1" smtClean="0"/>
              <a:t>is</a:t>
            </a:r>
            <a:r>
              <a:rPr lang="fr-FR" dirty="0" smtClean="0"/>
              <a:t> the </a:t>
            </a:r>
            <a:r>
              <a:rPr lang="fr-FR" dirty="0" err="1" smtClean="0"/>
              <a:t>process</a:t>
            </a:r>
            <a:r>
              <a:rPr lang="fr-FR" dirty="0" smtClean="0"/>
              <a:t> of </a:t>
            </a:r>
            <a:r>
              <a:rPr lang="fr-FR" dirty="0" err="1" smtClean="0"/>
              <a:t>canonicalizing</a:t>
            </a:r>
            <a:r>
              <a:rPr lang="fr-FR" dirty="0" smtClean="0"/>
              <a:t> </a:t>
            </a:r>
            <a:r>
              <a:rPr lang="fr-FR" dirty="0" err="1" smtClean="0"/>
              <a:t>tokens</a:t>
            </a:r>
            <a:r>
              <a:rPr lang="fr-FR" dirty="0" smtClean="0"/>
              <a:t> </a:t>
            </a:r>
            <a:r>
              <a:rPr lang="fr-FR" dirty="0" err="1" smtClean="0"/>
              <a:t>so</a:t>
            </a:r>
            <a:r>
              <a:rPr lang="fr-FR" dirty="0" smtClean="0"/>
              <a:t> </a:t>
            </a:r>
            <a:r>
              <a:rPr lang="fr-FR" dirty="0" err="1" smtClean="0"/>
              <a:t>that</a:t>
            </a:r>
            <a:r>
              <a:rPr lang="fr-FR" dirty="0" smtClean="0"/>
              <a:t> matches </a:t>
            </a:r>
            <a:r>
              <a:rPr lang="fr-FR" dirty="0" err="1" smtClean="0"/>
              <a:t>occur</a:t>
            </a:r>
            <a:r>
              <a:rPr lang="fr-FR" dirty="0" smtClean="0"/>
              <a:t> </a:t>
            </a:r>
            <a:r>
              <a:rPr lang="fr-FR" dirty="0" err="1" smtClean="0"/>
              <a:t>despite</a:t>
            </a:r>
            <a:r>
              <a:rPr lang="fr-FR" dirty="0" smtClean="0"/>
              <a:t> </a:t>
            </a:r>
            <a:r>
              <a:rPr lang="fr-FR" dirty="0" err="1" smtClean="0"/>
              <a:t>superficial</a:t>
            </a:r>
            <a:r>
              <a:rPr lang="fr-FR" dirty="0" smtClean="0"/>
              <a:t> </a:t>
            </a:r>
            <a:r>
              <a:rPr lang="fr-FR" dirty="0" err="1" smtClean="0"/>
              <a:t>differences</a:t>
            </a:r>
            <a:r>
              <a:rPr lang="fr-FR" dirty="0" smtClean="0"/>
              <a:t> in </a:t>
            </a:r>
            <a:r>
              <a:rPr lang="fr-FR" dirty="0" err="1" smtClean="0"/>
              <a:t>character</a:t>
            </a:r>
            <a:r>
              <a:rPr lang="fr-FR" dirty="0" smtClean="0"/>
              <a:t> </a:t>
            </a:r>
            <a:r>
              <a:rPr lang="fr-FR" dirty="0" err="1" smtClean="0"/>
              <a:t>sequences</a:t>
            </a:r>
            <a:r>
              <a:rPr lang="fr-FR" dirty="0" smtClean="0"/>
              <a:t>.</a:t>
            </a:r>
          </a:p>
          <a:p>
            <a:pPr marL="800100" lvl="1" indent="-342900">
              <a:buFont typeface="Arial" pitchFamily="34" charset="0"/>
              <a:buChar char="•"/>
            </a:pPr>
            <a:endParaRPr lang="fr-FR" dirty="0" smtClean="0"/>
          </a:p>
          <a:p>
            <a:pPr marL="342900" indent="-342900">
              <a:buFont typeface="Arial" pitchFamily="34" charset="0"/>
              <a:buChar char="•"/>
            </a:pPr>
            <a:r>
              <a:rPr lang="fr-FR" dirty="0" err="1" smtClean="0"/>
              <a:t>Removes</a:t>
            </a:r>
            <a:r>
              <a:rPr lang="fr-FR" dirty="0" smtClean="0"/>
              <a:t> accents and </a:t>
            </a:r>
            <a:r>
              <a:rPr lang="fr-FR" dirty="0" err="1" smtClean="0"/>
              <a:t>diacritics</a:t>
            </a:r>
            <a:r>
              <a:rPr lang="fr-FR" dirty="0" smtClean="0"/>
              <a:t> (cliché, naïve)</a:t>
            </a:r>
          </a:p>
          <a:p>
            <a:pPr marL="800100" lvl="1" indent="-342900">
              <a:buFont typeface="Arial" pitchFamily="34" charset="0"/>
              <a:buChar char="•"/>
            </a:pPr>
            <a:endParaRPr lang="fr-FR" dirty="0" smtClean="0"/>
          </a:p>
          <a:p>
            <a:pPr marL="342900" indent="-342900">
              <a:buFont typeface="Arial" pitchFamily="34" charset="0"/>
              <a:buChar char="•"/>
            </a:pPr>
            <a:r>
              <a:rPr lang="fr-FR" dirty="0" err="1" smtClean="0"/>
              <a:t>Capitalization</a:t>
            </a:r>
            <a:r>
              <a:rPr lang="fr-FR" dirty="0" smtClean="0"/>
              <a:t>/case-</a:t>
            </a:r>
            <a:r>
              <a:rPr lang="fr-FR" dirty="0" err="1" smtClean="0"/>
              <a:t>folding</a:t>
            </a:r>
            <a:r>
              <a:rPr lang="fr-FR" dirty="0" smtClean="0"/>
              <a:t> </a:t>
            </a:r>
          </a:p>
          <a:p>
            <a:pPr marL="800100" lvl="1" indent="-342900">
              <a:buFont typeface="Arial" pitchFamily="34" charset="0"/>
              <a:buChar char="•"/>
            </a:pPr>
            <a:r>
              <a:rPr lang="fr-FR" dirty="0" err="1" smtClean="0"/>
              <a:t>Reducing</a:t>
            </a:r>
            <a:r>
              <a:rPr lang="fr-FR" dirty="0" smtClean="0"/>
              <a:t> all </a:t>
            </a:r>
            <a:r>
              <a:rPr lang="fr-FR" dirty="0" err="1" smtClean="0"/>
              <a:t>letters</a:t>
            </a:r>
            <a:r>
              <a:rPr lang="fr-FR" dirty="0" smtClean="0"/>
              <a:t> to </a:t>
            </a:r>
            <a:r>
              <a:rPr lang="fr-FR" dirty="0" err="1" smtClean="0"/>
              <a:t>lowercase</a:t>
            </a:r>
            <a:endParaRPr lang="fr-FR" dirty="0" smtClean="0"/>
          </a:p>
          <a:p>
            <a:pPr marL="800100" lvl="1" indent="-342900"/>
            <a:endParaRPr lang="fr-FR" dirty="0" smtClean="0"/>
          </a:p>
          <a:p>
            <a:pPr marL="342900" indent="-342900">
              <a:buFont typeface="Arial" pitchFamily="34" charset="0"/>
              <a:buChar char="•"/>
            </a:pPr>
            <a:r>
              <a:rPr lang="fr-FR" dirty="0" err="1" smtClean="0"/>
              <a:t>Stemming</a:t>
            </a:r>
            <a:r>
              <a:rPr lang="fr-FR" dirty="0" smtClean="0"/>
              <a:t> and </a:t>
            </a:r>
            <a:r>
              <a:rPr lang="fr-FR" dirty="0" err="1" smtClean="0"/>
              <a:t>lemmatization</a:t>
            </a:r>
            <a:endParaRPr lang="fr-FR" dirty="0" smtClean="0"/>
          </a:p>
          <a:p>
            <a:pPr marL="800100" lvl="1" indent="-342900">
              <a:buFont typeface="Arial" pitchFamily="34" charset="0"/>
              <a:buChar char="•"/>
            </a:pPr>
            <a:r>
              <a:rPr lang="fr-FR" dirty="0" err="1" smtClean="0"/>
              <a:t>reduce</a:t>
            </a:r>
            <a:r>
              <a:rPr lang="fr-FR" dirty="0" smtClean="0"/>
              <a:t> </a:t>
            </a:r>
            <a:r>
              <a:rPr lang="fr-FR" dirty="0" err="1" smtClean="0"/>
              <a:t>inflectional</a:t>
            </a:r>
            <a:r>
              <a:rPr lang="fr-FR" dirty="0" smtClean="0"/>
              <a:t> </a:t>
            </a:r>
            <a:r>
              <a:rPr lang="fr-FR" dirty="0" err="1" smtClean="0"/>
              <a:t>forms</a:t>
            </a:r>
            <a:r>
              <a:rPr lang="fr-FR" dirty="0" smtClean="0"/>
              <a:t> and </a:t>
            </a:r>
            <a:r>
              <a:rPr lang="fr-FR" dirty="0" err="1" smtClean="0"/>
              <a:t>sometimes</a:t>
            </a:r>
            <a:r>
              <a:rPr lang="fr-FR" dirty="0" smtClean="0"/>
              <a:t> </a:t>
            </a:r>
            <a:r>
              <a:rPr lang="fr-FR" dirty="0" err="1" smtClean="0"/>
              <a:t>derivationally</a:t>
            </a:r>
            <a:r>
              <a:rPr lang="fr-FR" dirty="0" smtClean="0"/>
              <a:t> </a:t>
            </a:r>
            <a:r>
              <a:rPr lang="fr-FR" dirty="0" err="1" smtClean="0"/>
              <a:t>related</a:t>
            </a:r>
            <a:r>
              <a:rPr lang="fr-FR" dirty="0" smtClean="0"/>
              <a:t> </a:t>
            </a:r>
            <a:r>
              <a:rPr lang="fr-FR" dirty="0" err="1" smtClean="0"/>
              <a:t>forms</a:t>
            </a:r>
            <a:r>
              <a:rPr lang="fr-FR" dirty="0" smtClean="0"/>
              <a:t> of a </a:t>
            </a:r>
            <a:r>
              <a:rPr lang="fr-FR" dirty="0" err="1" smtClean="0"/>
              <a:t>word</a:t>
            </a:r>
            <a:r>
              <a:rPr lang="fr-FR" dirty="0" smtClean="0"/>
              <a:t> to a </a:t>
            </a:r>
            <a:r>
              <a:rPr lang="fr-FR" dirty="0" err="1" smtClean="0"/>
              <a:t>common</a:t>
            </a:r>
            <a:r>
              <a:rPr lang="fr-FR" dirty="0" smtClean="0"/>
              <a:t> base </a:t>
            </a:r>
            <a:r>
              <a:rPr lang="fr-FR" dirty="0" err="1" smtClean="0"/>
              <a:t>form</a:t>
            </a:r>
            <a:endParaRPr lang="fr-FR" dirty="0" smtClean="0"/>
          </a:p>
          <a:p>
            <a:pPr marL="800100" lvl="1" indent="-342900">
              <a:buFont typeface="Arial" pitchFamily="34" charset="0"/>
              <a:buChar char="•"/>
            </a:pPr>
            <a:r>
              <a:rPr lang="fr-FR" dirty="0" smtClean="0"/>
              <a:t>Porter </a:t>
            </a:r>
            <a:r>
              <a:rPr lang="fr-FR" dirty="0" err="1" smtClean="0"/>
              <a:t>stemmer</a:t>
            </a:r>
            <a:endParaRPr lang="fr-FR" dirty="0" smtClean="0"/>
          </a:p>
          <a:p>
            <a:pPr marL="800100" lvl="1" indent="-342900">
              <a:buFont typeface="Arial" pitchFamily="34" charset="0"/>
              <a:buChar char="•"/>
            </a:pPr>
            <a:r>
              <a:rPr lang="fr-FR" dirty="0" smtClean="0"/>
              <a:t>Ex: </a:t>
            </a:r>
            <a:r>
              <a:rPr lang="fr-FR" dirty="0" err="1" smtClean="0"/>
              <a:t>b</a:t>
            </a:r>
            <a:r>
              <a:rPr lang="fr-FR" dirty="0" err="1" smtClean="0"/>
              <a:t>reathe</a:t>
            </a:r>
            <a:r>
              <a:rPr lang="fr-FR" dirty="0" smtClean="0"/>
              <a:t>, </a:t>
            </a:r>
            <a:r>
              <a:rPr lang="fr-FR" dirty="0" err="1" smtClean="0"/>
              <a:t>breathes</a:t>
            </a:r>
            <a:r>
              <a:rPr lang="fr-FR" dirty="0" smtClean="0"/>
              <a:t>, </a:t>
            </a:r>
            <a:r>
              <a:rPr lang="fr-FR" dirty="0" err="1" smtClean="0"/>
              <a:t>breathing</a:t>
            </a:r>
            <a:r>
              <a:rPr lang="fr-FR" dirty="0" smtClean="0"/>
              <a:t> </a:t>
            </a:r>
            <a:r>
              <a:rPr lang="fr-FR" dirty="0" err="1" smtClean="0"/>
              <a:t>reduced</a:t>
            </a:r>
            <a:r>
              <a:rPr lang="fr-FR" dirty="0" smtClean="0"/>
              <a:t> to </a:t>
            </a:r>
            <a:r>
              <a:rPr lang="fr-FR" dirty="0" err="1" smtClean="0"/>
              <a:t>breath</a:t>
            </a:r>
            <a:endParaRPr lang="fr-FR" dirty="0" smtClean="0"/>
          </a:p>
          <a:p>
            <a:pPr marL="800100" lvl="1" indent="-342900">
              <a:buFont typeface="Arial" pitchFamily="34" charset="0"/>
              <a:buChar char="•"/>
            </a:pPr>
            <a:r>
              <a:rPr lang="fr-FR" dirty="0" err="1" smtClean="0"/>
              <a:t>Increases</a:t>
            </a:r>
            <a:r>
              <a:rPr lang="fr-FR" dirty="0" smtClean="0"/>
              <a:t> </a:t>
            </a:r>
            <a:r>
              <a:rPr lang="fr-FR" dirty="0" err="1" smtClean="0"/>
              <a:t>recall</a:t>
            </a:r>
            <a:r>
              <a:rPr lang="fr-FR" dirty="0" smtClean="0"/>
              <a:t> </a:t>
            </a:r>
            <a:r>
              <a:rPr lang="fr-FR" dirty="0" err="1" smtClean="0"/>
              <a:t>while</a:t>
            </a:r>
            <a:r>
              <a:rPr lang="fr-FR" dirty="0" smtClean="0"/>
              <a:t> </a:t>
            </a:r>
            <a:r>
              <a:rPr lang="fr-FR" dirty="0" err="1" smtClean="0"/>
              <a:t>harming</a:t>
            </a:r>
            <a:r>
              <a:rPr lang="fr-FR" dirty="0" smtClean="0"/>
              <a:t> </a:t>
            </a:r>
            <a:r>
              <a:rPr lang="fr-FR" dirty="0" err="1" smtClean="0"/>
              <a:t>precision</a:t>
            </a:r>
            <a:endParaRPr lang="fr-FR" dirty="0" smtClean="0"/>
          </a:p>
          <a:p>
            <a:pPr marL="342900" indent="-342900"/>
            <a:endParaRPr lang="fr-FR" dirty="0" smtClean="0"/>
          </a:p>
          <a:p>
            <a:pPr marL="342900" indent="-342900">
              <a:buAutoNum type="arabicPeriod"/>
            </a:pPr>
            <a:endParaRPr lang="fr-F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box(in)">
                                      <p:cBhvr>
                                        <p:cTn id="7" dur="500"/>
                                        <p:tgtEl>
                                          <p:spTgt spid="6">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6">
                                            <p:txEl>
                                              <p:pRg st="4" end="4"/>
                                            </p:txEl>
                                          </p:spTgt>
                                        </p:tgtEl>
                                        <p:attrNameLst>
                                          <p:attrName>style.visibility</p:attrName>
                                        </p:attrNameLst>
                                      </p:cBhvr>
                                      <p:to>
                                        <p:strVal val="visible"/>
                                      </p:to>
                                    </p:set>
                                    <p:animEffect transition="in" filter="box(in)">
                                      <p:cBhvr>
                                        <p:cTn id="12" dur="500"/>
                                        <p:tgtEl>
                                          <p:spTgt spid="6">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6">
                                            <p:txEl>
                                              <p:pRg st="6" end="6"/>
                                            </p:txEl>
                                          </p:spTgt>
                                        </p:tgtEl>
                                        <p:attrNameLst>
                                          <p:attrName>style.visibility</p:attrName>
                                        </p:attrNameLst>
                                      </p:cBhvr>
                                      <p:to>
                                        <p:strVal val="visible"/>
                                      </p:to>
                                    </p:set>
                                    <p:animEffect transition="in" filter="box(in)">
                                      <p:cBhvr>
                                        <p:cTn id="17" dur="500"/>
                                        <p:tgtEl>
                                          <p:spTgt spid="6">
                                            <p:txEl>
                                              <p:pRg st="6" end="6"/>
                                            </p:txEl>
                                          </p:spTgt>
                                        </p:tgtEl>
                                      </p:cBhvr>
                                    </p:animEffect>
                                  </p:childTnLst>
                                </p:cTn>
                              </p:par>
                              <p:par>
                                <p:cTn id="18" presetID="4" presetClass="entr" presetSubtype="16" fill="hold" nodeType="withEffect">
                                  <p:stCondLst>
                                    <p:cond delay="0"/>
                                  </p:stCondLst>
                                  <p:childTnLst>
                                    <p:set>
                                      <p:cBhvr>
                                        <p:cTn id="19" dur="1" fill="hold">
                                          <p:stCondLst>
                                            <p:cond delay="0"/>
                                          </p:stCondLst>
                                        </p:cTn>
                                        <p:tgtEl>
                                          <p:spTgt spid="6">
                                            <p:txEl>
                                              <p:pRg st="7" end="7"/>
                                            </p:txEl>
                                          </p:spTgt>
                                        </p:tgtEl>
                                        <p:attrNameLst>
                                          <p:attrName>style.visibility</p:attrName>
                                        </p:attrNameLst>
                                      </p:cBhvr>
                                      <p:to>
                                        <p:strVal val="visible"/>
                                      </p:to>
                                    </p:set>
                                    <p:animEffect transition="in" filter="box(in)">
                                      <p:cBhvr>
                                        <p:cTn id="20" dur="500"/>
                                        <p:tgtEl>
                                          <p:spTgt spid="6">
                                            <p:txEl>
                                              <p:pRg st="7" end="7"/>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nodeType="clickEffect">
                                  <p:stCondLst>
                                    <p:cond delay="0"/>
                                  </p:stCondLst>
                                  <p:childTnLst>
                                    <p:set>
                                      <p:cBhvr>
                                        <p:cTn id="24" dur="1" fill="hold">
                                          <p:stCondLst>
                                            <p:cond delay="0"/>
                                          </p:stCondLst>
                                        </p:cTn>
                                        <p:tgtEl>
                                          <p:spTgt spid="6">
                                            <p:txEl>
                                              <p:pRg st="9" end="9"/>
                                            </p:txEl>
                                          </p:spTgt>
                                        </p:tgtEl>
                                        <p:attrNameLst>
                                          <p:attrName>style.visibility</p:attrName>
                                        </p:attrNameLst>
                                      </p:cBhvr>
                                      <p:to>
                                        <p:strVal val="visible"/>
                                      </p:to>
                                    </p:set>
                                    <p:animEffect transition="in" filter="box(in)">
                                      <p:cBhvr>
                                        <p:cTn id="25" dur="500"/>
                                        <p:tgtEl>
                                          <p:spTgt spid="6">
                                            <p:txEl>
                                              <p:pRg st="9" end="9"/>
                                            </p:txEl>
                                          </p:spTgt>
                                        </p:tgtEl>
                                      </p:cBhvr>
                                    </p:animEffect>
                                  </p:childTnLst>
                                </p:cTn>
                              </p:par>
                              <p:par>
                                <p:cTn id="26" presetID="4" presetClass="entr" presetSubtype="16" fill="hold" nodeType="withEffect">
                                  <p:stCondLst>
                                    <p:cond delay="0"/>
                                  </p:stCondLst>
                                  <p:childTnLst>
                                    <p:set>
                                      <p:cBhvr>
                                        <p:cTn id="27" dur="1" fill="hold">
                                          <p:stCondLst>
                                            <p:cond delay="0"/>
                                          </p:stCondLst>
                                        </p:cTn>
                                        <p:tgtEl>
                                          <p:spTgt spid="6">
                                            <p:txEl>
                                              <p:pRg st="10" end="10"/>
                                            </p:txEl>
                                          </p:spTgt>
                                        </p:tgtEl>
                                        <p:attrNameLst>
                                          <p:attrName>style.visibility</p:attrName>
                                        </p:attrNameLst>
                                      </p:cBhvr>
                                      <p:to>
                                        <p:strVal val="visible"/>
                                      </p:to>
                                    </p:set>
                                    <p:animEffect transition="in" filter="box(in)">
                                      <p:cBhvr>
                                        <p:cTn id="28" dur="500"/>
                                        <p:tgtEl>
                                          <p:spTgt spid="6">
                                            <p:txEl>
                                              <p:pRg st="10" end="10"/>
                                            </p:txEl>
                                          </p:spTgt>
                                        </p:tgtEl>
                                      </p:cBhvr>
                                    </p:animEffect>
                                  </p:childTnLst>
                                </p:cTn>
                              </p:par>
                              <p:par>
                                <p:cTn id="29" presetID="4" presetClass="entr" presetSubtype="16" fill="hold" nodeType="withEffect">
                                  <p:stCondLst>
                                    <p:cond delay="0"/>
                                  </p:stCondLst>
                                  <p:childTnLst>
                                    <p:set>
                                      <p:cBhvr>
                                        <p:cTn id="30" dur="1" fill="hold">
                                          <p:stCondLst>
                                            <p:cond delay="0"/>
                                          </p:stCondLst>
                                        </p:cTn>
                                        <p:tgtEl>
                                          <p:spTgt spid="6">
                                            <p:txEl>
                                              <p:pRg st="11" end="11"/>
                                            </p:txEl>
                                          </p:spTgt>
                                        </p:tgtEl>
                                        <p:attrNameLst>
                                          <p:attrName>style.visibility</p:attrName>
                                        </p:attrNameLst>
                                      </p:cBhvr>
                                      <p:to>
                                        <p:strVal val="visible"/>
                                      </p:to>
                                    </p:set>
                                    <p:animEffect transition="in" filter="box(in)">
                                      <p:cBhvr>
                                        <p:cTn id="31" dur="500"/>
                                        <p:tgtEl>
                                          <p:spTgt spid="6">
                                            <p:txEl>
                                              <p:pRg st="11" end="11"/>
                                            </p:txEl>
                                          </p:spTgt>
                                        </p:tgtEl>
                                      </p:cBhvr>
                                    </p:animEffect>
                                  </p:childTnLst>
                                </p:cTn>
                              </p:par>
                              <p:par>
                                <p:cTn id="32" presetID="4" presetClass="entr" presetSubtype="16" fill="hold" nodeType="withEffect">
                                  <p:stCondLst>
                                    <p:cond delay="0"/>
                                  </p:stCondLst>
                                  <p:childTnLst>
                                    <p:set>
                                      <p:cBhvr>
                                        <p:cTn id="33" dur="1" fill="hold">
                                          <p:stCondLst>
                                            <p:cond delay="0"/>
                                          </p:stCondLst>
                                        </p:cTn>
                                        <p:tgtEl>
                                          <p:spTgt spid="6">
                                            <p:txEl>
                                              <p:pRg st="12" end="12"/>
                                            </p:txEl>
                                          </p:spTgt>
                                        </p:tgtEl>
                                        <p:attrNameLst>
                                          <p:attrName>style.visibility</p:attrName>
                                        </p:attrNameLst>
                                      </p:cBhvr>
                                      <p:to>
                                        <p:strVal val="visible"/>
                                      </p:to>
                                    </p:set>
                                    <p:animEffect transition="in" filter="box(in)">
                                      <p:cBhvr>
                                        <p:cTn id="34" dur="500"/>
                                        <p:tgtEl>
                                          <p:spTgt spid="6">
                                            <p:txEl>
                                              <p:pRg st="12" end="12"/>
                                            </p:txEl>
                                          </p:spTgt>
                                        </p:tgtEl>
                                      </p:cBhvr>
                                    </p:animEffect>
                                  </p:childTnLst>
                                </p:cTn>
                              </p:par>
                              <p:par>
                                <p:cTn id="35" presetID="4" presetClass="entr" presetSubtype="16" fill="hold" nodeType="withEffect">
                                  <p:stCondLst>
                                    <p:cond delay="0"/>
                                  </p:stCondLst>
                                  <p:childTnLst>
                                    <p:set>
                                      <p:cBhvr>
                                        <p:cTn id="36" dur="1" fill="hold">
                                          <p:stCondLst>
                                            <p:cond delay="0"/>
                                          </p:stCondLst>
                                        </p:cTn>
                                        <p:tgtEl>
                                          <p:spTgt spid="6">
                                            <p:txEl>
                                              <p:pRg st="13" end="13"/>
                                            </p:txEl>
                                          </p:spTgt>
                                        </p:tgtEl>
                                        <p:attrNameLst>
                                          <p:attrName>style.visibility</p:attrName>
                                        </p:attrNameLst>
                                      </p:cBhvr>
                                      <p:to>
                                        <p:strVal val="visible"/>
                                      </p:to>
                                    </p:set>
                                    <p:animEffect transition="in" filter="box(in)">
                                      <p:cBhvr>
                                        <p:cTn id="37" dur="500"/>
                                        <p:tgtEl>
                                          <p:spTgt spid="6">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ea typeface="ＭＳ Ｐゴシック" pitchFamily="-112" charset="-128"/>
              </a:rPr>
              <a:t>Indexing steps: Dictionary &amp; Postings</a:t>
            </a:r>
            <a:endParaRPr lang="fr-FR"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251520" y="1052736"/>
            <a:ext cx="3096344" cy="5544616"/>
          </a:xfrm>
          <a:prstGeom prst="rect">
            <a:avLst/>
          </a:prstGeom>
          <a:noFill/>
        </p:spPr>
        <p:txBody>
          <a:bodyPr vert="horz" wrap="square" lIns="180000" tIns="45720" rIns="91440" bIns="45720" rtlCol="0" anchor="ctr" anchorCtr="0">
            <a:normAutofit/>
          </a:bodyPr>
          <a:lstStyle/>
          <a:p>
            <a:pPr>
              <a:lnSpc>
                <a:spcPct val="90000"/>
              </a:lnSpc>
              <a:buFont typeface="Arial" pitchFamily="34" charset="0"/>
              <a:buChar char="•"/>
            </a:pPr>
            <a:r>
              <a:rPr lang="en-US" dirty="0" smtClean="0">
                <a:ea typeface="ＭＳ Ｐゴシック" pitchFamily="-112" charset="-128"/>
              </a:rPr>
              <a:t> </a:t>
            </a:r>
            <a:r>
              <a:rPr lang="fr-FR" dirty="0" err="1" smtClean="0"/>
              <a:t>Map</a:t>
            </a:r>
            <a:r>
              <a:rPr lang="fr-FR" dirty="0" smtClean="0"/>
              <a:t>: doc collection --</a:t>
            </a:r>
            <a:r>
              <a:rPr lang="fr-FR" dirty="0" smtClean="0">
                <a:sym typeface="Wingdings" pitchFamily="2" charset="2"/>
              </a:rPr>
              <a:t> </a:t>
            </a:r>
            <a:r>
              <a:rPr lang="fr-FR" dirty="0" err="1" smtClean="0">
                <a:sym typeface="Wingdings" pitchFamily="2" charset="2"/>
              </a:rPr>
              <a:t>list</a:t>
            </a:r>
            <a:r>
              <a:rPr lang="fr-FR" dirty="0" smtClean="0">
                <a:sym typeface="Wingdings" pitchFamily="2" charset="2"/>
              </a:rPr>
              <a:t>(</a:t>
            </a:r>
            <a:r>
              <a:rPr lang="fr-FR" dirty="0" err="1" smtClean="0">
                <a:sym typeface="Wingdings" pitchFamily="2" charset="2"/>
              </a:rPr>
              <a:t>termID</a:t>
            </a:r>
            <a:r>
              <a:rPr lang="fr-FR" dirty="0" smtClean="0">
                <a:sym typeface="Wingdings" pitchFamily="2" charset="2"/>
              </a:rPr>
              <a:t>, </a:t>
            </a:r>
            <a:r>
              <a:rPr lang="fr-FR" dirty="0" err="1" smtClean="0">
                <a:sym typeface="Wingdings" pitchFamily="2" charset="2"/>
              </a:rPr>
              <a:t>docID</a:t>
            </a:r>
            <a:r>
              <a:rPr lang="fr-FR" dirty="0" smtClean="0">
                <a:sym typeface="Wingdings" pitchFamily="2" charset="2"/>
              </a:rPr>
              <a:t>)</a:t>
            </a:r>
          </a:p>
          <a:p>
            <a:pPr>
              <a:lnSpc>
                <a:spcPct val="90000"/>
              </a:lnSpc>
              <a:buFont typeface="Arial" pitchFamily="34" charset="0"/>
              <a:buChar char="•"/>
            </a:pPr>
            <a:endParaRPr lang="fr-FR" dirty="0" smtClean="0">
              <a:sym typeface="Wingdings" pitchFamily="2" charset="2"/>
            </a:endParaRPr>
          </a:p>
          <a:p>
            <a:pPr>
              <a:lnSpc>
                <a:spcPct val="90000"/>
              </a:lnSpc>
              <a:buFont typeface="Arial" pitchFamily="34" charset="0"/>
              <a:buChar char="•"/>
            </a:pPr>
            <a:r>
              <a:rPr lang="fr-FR" dirty="0" smtClean="0">
                <a:sym typeface="Wingdings" pitchFamily="2" charset="2"/>
              </a:rPr>
              <a:t> Entry </a:t>
            </a:r>
            <a:r>
              <a:rPr lang="fr-FR" dirty="0" err="1" smtClean="0">
                <a:sym typeface="Wingdings" pitchFamily="2" charset="2"/>
              </a:rPr>
              <a:t>with</a:t>
            </a:r>
            <a:r>
              <a:rPr lang="fr-FR" dirty="0" smtClean="0">
                <a:sym typeface="Wingdings" pitchFamily="2" charset="2"/>
              </a:rPr>
              <a:t> the </a:t>
            </a:r>
            <a:r>
              <a:rPr lang="fr-FR" dirty="0" err="1" smtClean="0">
                <a:sym typeface="Wingdings" pitchFamily="2" charset="2"/>
              </a:rPr>
              <a:t>same</a:t>
            </a:r>
            <a:r>
              <a:rPr lang="fr-FR" dirty="0" smtClean="0">
                <a:sym typeface="Wingdings" pitchFamily="2" charset="2"/>
              </a:rPr>
              <a:t> </a:t>
            </a:r>
            <a:r>
              <a:rPr lang="fr-FR" dirty="0" err="1" smtClean="0">
                <a:sym typeface="Wingdings" pitchFamily="2" charset="2"/>
              </a:rPr>
              <a:t>termId</a:t>
            </a:r>
            <a:r>
              <a:rPr lang="fr-FR" dirty="0" smtClean="0">
                <a:sym typeface="Wingdings" pitchFamily="2" charset="2"/>
              </a:rPr>
              <a:t> are </a:t>
            </a:r>
            <a:r>
              <a:rPr lang="fr-FR" dirty="0" err="1" smtClean="0">
                <a:sym typeface="Wingdings" pitchFamily="2" charset="2"/>
              </a:rPr>
              <a:t>merged</a:t>
            </a:r>
            <a:endParaRPr lang="fr-FR" dirty="0" smtClean="0">
              <a:sym typeface="Wingdings" pitchFamily="2" charset="2"/>
            </a:endParaRPr>
          </a:p>
          <a:p>
            <a:pPr>
              <a:lnSpc>
                <a:spcPct val="90000"/>
              </a:lnSpc>
            </a:pPr>
            <a:endParaRPr lang="en-US" dirty="0" smtClean="0">
              <a:ea typeface="ＭＳ Ｐゴシック" pitchFamily="-112" charset="-128"/>
            </a:endParaRPr>
          </a:p>
          <a:p>
            <a:pPr>
              <a:lnSpc>
                <a:spcPct val="90000"/>
              </a:lnSpc>
            </a:pPr>
            <a:endParaRPr lang="en-US" dirty="0" smtClean="0">
              <a:ea typeface="ＭＳ Ｐゴシック" pitchFamily="-112" charset="-128"/>
            </a:endParaRPr>
          </a:p>
          <a:p>
            <a:pPr>
              <a:lnSpc>
                <a:spcPct val="90000"/>
              </a:lnSpc>
              <a:buFont typeface="Arial" pitchFamily="34" charset="0"/>
              <a:buChar char="•"/>
            </a:pPr>
            <a:r>
              <a:rPr lang="en-US" dirty="0" smtClean="0">
                <a:ea typeface="ＭＳ Ｐゴシック" pitchFamily="-112" charset="-128"/>
              </a:rPr>
              <a:t> </a:t>
            </a:r>
            <a:r>
              <a:rPr lang="fr-FR" dirty="0" err="1" smtClean="0">
                <a:sym typeface="Wingdings" pitchFamily="2" charset="2"/>
              </a:rPr>
              <a:t>Reduce</a:t>
            </a:r>
            <a:r>
              <a:rPr lang="fr-FR" dirty="0" smtClean="0">
                <a:sym typeface="Wingdings" pitchFamily="2" charset="2"/>
              </a:rPr>
              <a:t>: (&lt;termID1, </a:t>
            </a:r>
            <a:r>
              <a:rPr lang="fr-FR" dirty="0" err="1" smtClean="0">
                <a:sym typeface="Wingdings" pitchFamily="2" charset="2"/>
              </a:rPr>
              <a:t>list</a:t>
            </a:r>
            <a:r>
              <a:rPr lang="fr-FR" dirty="0" smtClean="0">
                <a:sym typeface="Wingdings" pitchFamily="2" charset="2"/>
              </a:rPr>
              <a:t>(</a:t>
            </a:r>
            <a:r>
              <a:rPr lang="fr-FR" dirty="0" err="1" smtClean="0">
                <a:sym typeface="Wingdings" pitchFamily="2" charset="2"/>
              </a:rPr>
              <a:t>docID</a:t>
            </a:r>
            <a:r>
              <a:rPr lang="fr-FR" dirty="0" smtClean="0">
                <a:sym typeface="Wingdings" pitchFamily="2" charset="2"/>
              </a:rPr>
              <a:t>)&gt;, &lt;termID2, </a:t>
            </a:r>
            <a:r>
              <a:rPr lang="fr-FR" dirty="0" err="1" smtClean="0">
                <a:sym typeface="Wingdings" pitchFamily="2" charset="2"/>
              </a:rPr>
              <a:t>list</a:t>
            </a:r>
            <a:r>
              <a:rPr lang="fr-FR" dirty="0" smtClean="0">
                <a:sym typeface="Wingdings" pitchFamily="2" charset="2"/>
              </a:rPr>
              <a:t>(</a:t>
            </a:r>
            <a:r>
              <a:rPr lang="fr-FR" dirty="0" err="1" smtClean="0">
                <a:sym typeface="Wingdings" pitchFamily="2" charset="2"/>
              </a:rPr>
              <a:t>DocID</a:t>
            </a:r>
            <a:r>
              <a:rPr lang="fr-FR" dirty="0" smtClean="0">
                <a:sym typeface="Wingdings" pitchFamily="2" charset="2"/>
              </a:rPr>
              <a:t>)&gt;, …)    -- (postings_list1, postings_list2, …) </a:t>
            </a:r>
          </a:p>
          <a:p>
            <a:pPr>
              <a:lnSpc>
                <a:spcPct val="90000"/>
              </a:lnSpc>
              <a:buFont typeface="Arial" pitchFamily="34" charset="0"/>
              <a:buChar char="•"/>
            </a:pPr>
            <a:endParaRPr lang="en-US" dirty="0" smtClean="0">
              <a:ea typeface="ＭＳ Ｐゴシック" pitchFamily="-112" charset="-128"/>
            </a:endParaRPr>
          </a:p>
          <a:p>
            <a:pPr>
              <a:lnSpc>
                <a:spcPct val="90000"/>
              </a:lnSpc>
            </a:pPr>
            <a:endParaRPr lang="en-US" dirty="0" smtClean="0">
              <a:ea typeface="ＭＳ Ｐゴシック" pitchFamily="-112" charset="-128"/>
            </a:endParaRPr>
          </a:p>
          <a:p>
            <a:pPr>
              <a:lnSpc>
                <a:spcPct val="90000"/>
              </a:lnSpc>
              <a:buFont typeface="Arial" pitchFamily="34" charset="0"/>
              <a:buChar char="•"/>
            </a:pPr>
            <a:r>
              <a:rPr lang="en-US" dirty="0" smtClean="0">
                <a:ea typeface="ＭＳ Ｐゴシック" pitchFamily="-112" charset="-128"/>
              </a:rPr>
              <a:t> Positional indexes for phrase query </a:t>
            </a:r>
          </a:p>
          <a:p>
            <a:pPr>
              <a:lnSpc>
                <a:spcPct val="90000"/>
              </a:lnSpc>
              <a:buFont typeface="Arial" pitchFamily="34" charset="0"/>
              <a:buChar char="•"/>
            </a:pPr>
            <a:r>
              <a:rPr lang="en-US" dirty="0" smtClean="0">
                <a:ea typeface="ＭＳ Ｐゴシック" pitchFamily="-112" charset="-128"/>
              </a:rPr>
              <a:t> Doc</a:t>
            </a:r>
            <a:r>
              <a:rPr lang="en-US" dirty="0" smtClean="0">
                <a:ea typeface="ＭＳ Ｐゴシック" pitchFamily="-112" charset="-128"/>
              </a:rPr>
              <a:t>. </a:t>
            </a:r>
            <a:r>
              <a:rPr lang="en-US" dirty="0" smtClean="0">
                <a:ea typeface="ＭＳ Ｐゴシック" pitchFamily="-112" charset="-128"/>
              </a:rPr>
              <a:t>frequency, </a:t>
            </a:r>
            <a:r>
              <a:rPr lang="en-US" dirty="0" smtClean="0">
                <a:ea typeface="ＭＳ Ｐゴシック" pitchFamily="-112" charset="-128"/>
              </a:rPr>
              <a:t>term freq, positions are added.</a:t>
            </a:r>
          </a:p>
          <a:p>
            <a:pPr>
              <a:lnSpc>
                <a:spcPct val="90000"/>
              </a:lnSpc>
              <a:buFont typeface="Arial" pitchFamily="34" charset="0"/>
              <a:buChar char="•"/>
            </a:pPr>
            <a:endParaRPr lang="en-US" dirty="0" smtClean="0">
              <a:ea typeface="ＭＳ Ｐゴシック" pitchFamily="-112" charset="-128"/>
            </a:endParaRPr>
          </a:p>
          <a:p>
            <a:pPr marL="342900" indent="-342900"/>
            <a:r>
              <a:rPr lang="en-US" dirty="0" err="1" smtClean="0">
                <a:ea typeface="ＭＳ Ｐゴシック" pitchFamily="-112" charset="-128"/>
              </a:rPr>
              <a:t>lucene</a:t>
            </a:r>
            <a:r>
              <a:rPr lang="en-US" dirty="0" smtClean="0">
                <a:ea typeface="ＭＳ Ｐゴシック" pitchFamily="-112" charset="-128"/>
              </a:rPr>
              <a:t> (</a:t>
            </a:r>
            <a:r>
              <a:rPr lang="en-US" dirty="0" smtClean="0">
                <a:solidFill>
                  <a:schemeClr val="accent1"/>
                </a:solidFill>
                <a:ea typeface="ＭＳ Ｐゴシック" pitchFamily="-112" charset="-128"/>
              </a:rPr>
              <a:t>128</a:t>
            </a:r>
            <a:r>
              <a:rPr lang="en-US" dirty="0" smtClean="0">
                <a:ea typeface="ＭＳ Ｐゴシック" pitchFamily="-112" charset="-128"/>
              </a:rPr>
              <a:t>): doc1, </a:t>
            </a:r>
            <a:r>
              <a:rPr lang="en-US" dirty="0" smtClean="0">
                <a:solidFill>
                  <a:srgbClr val="C00000"/>
                </a:solidFill>
                <a:ea typeface="ＭＳ Ｐゴシック" pitchFamily="-112" charset="-128"/>
              </a:rPr>
              <a:t>2</a:t>
            </a:r>
            <a:r>
              <a:rPr lang="en-US" dirty="0" smtClean="0">
                <a:ea typeface="ＭＳ Ｐゴシック" pitchFamily="-112" charset="-128"/>
              </a:rPr>
              <a:t>&lt;</a:t>
            </a:r>
            <a:r>
              <a:rPr lang="en-US" dirty="0" smtClean="0">
                <a:solidFill>
                  <a:srgbClr val="92D050"/>
                </a:solidFill>
                <a:ea typeface="ＭＳ Ｐゴシック" pitchFamily="-112" charset="-128"/>
              </a:rPr>
              <a:t>1</a:t>
            </a:r>
            <a:r>
              <a:rPr lang="en-US" dirty="0" smtClean="0">
                <a:ea typeface="ＭＳ Ｐゴシック" pitchFamily="-112" charset="-128"/>
              </a:rPr>
              <a:t>, </a:t>
            </a:r>
            <a:r>
              <a:rPr lang="en-US" dirty="0" smtClean="0">
                <a:solidFill>
                  <a:srgbClr val="92D050"/>
                </a:solidFill>
                <a:ea typeface="ＭＳ Ｐゴシック" pitchFamily="-112" charset="-128"/>
              </a:rPr>
              <a:t>8</a:t>
            </a:r>
            <a:r>
              <a:rPr lang="en-US" dirty="0" smtClean="0">
                <a:ea typeface="ＭＳ Ｐゴシック" pitchFamily="-112" charset="-128"/>
              </a:rPr>
              <a:t>&gt;</a:t>
            </a:r>
          </a:p>
          <a:p>
            <a:pPr marL="342900" indent="-342900"/>
            <a:endParaRPr lang="fr-FR" dirty="0" smtClean="0"/>
          </a:p>
        </p:txBody>
      </p:sp>
      <p:graphicFrame>
        <p:nvGraphicFramePr>
          <p:cNvPr id="2050" name="Object 35"/>
          <p:cNvGraphicFramePr>
            <a:graphicFrameLocks noChangeAspect="1"/>
          </p:cNvGraphicFramePr>
          <p:nvPr/>
        </p:nvGraphicFramePr>
        <p:xfrm>
          <a:off x="3635896" y="1196752"/>
          <a:ext cx="1217613" cy="4921250"/>
        </p:xfrm>
        <a:graphic>
          <a:graphicData uri="http://schemas.openxmlformats.org/presentationml/2006/ole">
            <p:oleObj spid="_x0000_s2050" name="Worksheet" r:id="rId4" imgW="4077269" imgH="16270971" progId="Excel.Sheet.8">
              <p:embed/>
            </p:oleObj>
          </a:graphicData>
        </a:graphic>
      </p:graphicFrame>
      <p:pic>
        <p:nvPicPr>
          <p:cNvPr id="7" name="Picture 8"/>
          <p:cNvPicPr>
            <a:picLocks noChangeAspect="1"/>
          </p:cNvPicPr>
          <p:nvPr/>
        </p:nvPicPr>
        <p:blipFill>
          <a:blip r:embed="rId5" cstate="print"/>
          <a:srcRect/>
          <a:stretch>
            <a:fillRect/>
          </a:stretch>
        </p:blipFill>
        <p:spPr bwMode="auto">
          <a:xfrm>
            <a:off x="5911577" y="1052736"/>
            <a:ext cx="2801938" cy="5105400"/>
          </a:xfrm>
          <a:prstGeom prst="rect">
            <a:avLst/>
          </a:prstGeom>
          <a:noFill/>
          <a:ln w="9525">
            <a:noFill/>
            <a:miter lim="800000"/>
            <a:headEnd/>
            <a:tailEnd/>
          </a:ln>
        </p:spPr>
      </p:pic>
      <p:sp>
        <p:nvSpPr>
          <p:cNvPr id="8" name="Line 4"/>
          <p:cNvSpPr>
            <a:spLocks noChangeShapeType="1"/>
          </p:cNvSpPr>
          <p:nvPr/>
        </p:nvSpPr>
        <p:spPr bwMode="auto">
          <a:xfrm>
            <a:off x="5076056" y="3657600"/>
            <a:ext cx="685800" cy="0"/>
          </a:xfrm>
          <a:prstGeom prst="line">
            <a:avLst/>
          </a:prstGeom>
          <a:noFill/>
          <a:ln w="76200">
            <a:solidFill>
              <a:schemeClr val="tx1"/>
            </a:solidFill>
            <a:round/>
            <a:headEnd/>
            <a:tailEnd type="triangle" w="med" len="med"/>
          </a:ln>
        </p:spPr>
        <p:txBody>
          <a:bodyPr wrap="none" anchor="ctr"/>
          <a:lstStyle/>
          <a:p>
            <a:endParaRPr lang="fr-F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907704" y="1844824"/>
            <a:ext cx="5544616" cy="2160240"/>
          </a:xfrm>
        </p:spPr>
        <p:txBody>
          <a:bodyPr>
            <a:normAutofit/>
          </a:bodyPr>
          <a:lstStyle/>
          <a:p>
            <a:r>
              <a:rPr lang="fr-FR" sz="3200" dirty="0" smtClean="0">
                <a:ea typeface="ＭＳ Ｐゴシック" pitchFamily="-112" charset="-128"/>
              </a:rPr>
              <a:t>Lucene: Document, Fields, Index structure</a:t>
            </a:r>
            <a:endParaRPr lang="fr-FR" sz="3200" dirty="0"/>
          </a:p>
        </p:txBody>
      </p:sp>
      <p:sp>
        <p:nvSpPr>
          <p:cNvPr id="4" name="Sous-titre 3"/>
          <p:cNvSpPr>
            <a:spLocks noGrp="1"/>
          </p:cNvSpPr>
          <p:nvPr>
            <p:ph type="subTitle" idx="1"/>
          </p:nvPr>
        </p:nvSpPr>
        <p:spPr/>
        <p:txBody>
          <a:bodyPr/>
          <a:lstStyle/>
          <a:p>
            <a:r>
              <a:rPr lang="fr-FR" dirty="0" smtClean="0"/>
              <a:t>By Majirus FANSI</a:t>
            </a: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t>How Lucene models content: Documents &amp; Fields</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67544" y="1124744"/>
            <a:ext cx="8064896" cy="5328592"/>
          </a:xfrm>
          <a:prstGeom prst="rect">
            <a:avLst/>
          </a:prstGeom>
          <a:noFill/>
        </p:spPr>
        <p:txBody>
          <a:bodyPr vert="horz" wrap="square" lIns="180000" tIns="45720" rIns="91440" bIns="45720" rtlCol="0" anchor="ctr" anchorCtr="0">
            <a:normAutofit/>
          </a:bodyPr>
          <a:lstStyle/>
          <a:p>
            <a:pPr marL="342900" indent="-342900">
              <a:buFont typeface="Arial" pitchFamily="34" charset="0"/>
              <a:buChar char="•"/>
            </a:pPr>
            <a:r>
              <a:rPr lang="en-US" sz="2400" dirty="0" smtClean="0"/>
              <a:t>To index your raw content sources, you must first translate it into </a:t>
            </a:r>
            <a:r>
              <a:rPr lang="en-US" sz="2400" dirty="0" err="1" smtClean="0"/>
              <a:t>Lucene’s</a:t>
            </a:r>
            <a:r>
              <a:rPr lang="en-US" sz="2400" dirty="0" smtClean="0"/>
              <a:t> documents and fields</a:t>
            </a:r>
          </a:p>
          <a:p>
            <a:pPr marL="342900" indent="-342900"/>
            <a:endParaRPr lang="en-US" sz="2400" dirty="0" smtClean="0"/>
          </a:p>
          <a:p>
            <a:pPr marL="342900" indent="-342900">
              <a:buFont typeface="Arial" pitchFamily="34" charset="0"/>
              <a:buChar char="•"/>
            </a:pPr>
            <a:r>
              <a:rPr lang="en-US" sz="2400" dirty="0" smtClean="0"/>
              <a:t>Document is what is returned as hit</a:t>
            </a:r>
          </a:p>
          <a:p>
            <a:pPr marL="800100" lvl="1" indent="-342900">
              <a:buFont typeface="Arial" pitchFamily="34" charset="0"/>
              <a:buChar char="•"/>
            </a:pPr>
            <a:r>
              <a:rPr lang="en-US" sz="2400" dirty="0" smtClean="0"/>
              <a:t>It is a set of fields</a:t>
            </a:r>
          </a:p>
          <a:p>
            <a:pPr marL="800100" lvl="1" indent="-342900"/>
            <a:endParaRPr lang="en-US" sz="2400" dirty="0" smtClean="0"/>
          </a:p>
          <a:p>
            <a:pPr marL="342900" indent="-342900">
              <a:buFont typeface="Arial" pitchFamily="34" charset="0"/>
              <a:buChar char="•"/>
            </a:pPr>
            <a:r>
              <a:rPr lang="en-US" sz="2400" dirty="0" smtClean="0"/>
              <a:t>Field is what searches are performed on</a:t>
            </a:r>
          </a:p>
          <a:p>
            <a:pPr marL="800100" lvl="1" indent="-342900">
              <a:buFont typeface="Arial" pitchFamily="34" charset="0"/>
              <a:buChar char="•"/>
            </a:pPr>
            <a:r>
              <a:rPr lang="en-US" sz="2400" dirty="0" smtClean="0"/>
              <a:t>It is the actual content holder </a:t>
            </a:r>
          </a:p>
          <a:p>
            <a:pPr marL="800100" lvl="1" indent="-342900">
              <a:buFont typeface="Arial" pitchFamily="34" charset="0"/>
              <a:buChar char="•"/>
            </a:pPr>
            <a:endParaRPr lang="en-US" sz="2400" dirty="0" smtClean="0"/>
          </a:p>
          <a:p>
            <a:pPr marL="342900" indent="-342900">
              <a:buFont typeface="Arial" pitchFamily="34" charset="0"/>
              <a:buChar char="•"/>
            </a:pPr>
            <a:r>
              <a:rPr lang="en-US" sz="2400" dirty="0" smtClean="0"/>
              <a:t>Multi-valued field</a:t>
            </a:r>
          </a:p>
          <a:p>
            <a:pPr marL="800100" lvl="1" indent="-342900">
              <a:buFont typeface="Arial" pitchFamily="34" charset="0"/>
              <a:buChar char="•"/>
            </a:pPr>
            <a:r>
              <a:rPr lang="en-US" sz="2400" dirty="0" smtClean="0"/>
              <a:t>Preferred to catch-all field</a:t>
            </a:r>
          </a:p>
          <a:p>
            <a:pPr marL="800100" lvl="1" indent="-342900">
              <a:buFont typeface="Arial" pitchFamily="34" charset="0"/>
              <a:buChar char="•"/>
            </a:pPr>
            <a:endParaRPr lang="en-US" dirty="0" smtClean="0"/>
          </a:p>
          <a:p>
            <a:pPr marL="342900" indent="-342900"/>
            <a:endParaRPr lang="en-US" dirty="0" smtClean="0"/>
          </a:p>
          <a:p>
            <a:pPr marL="342900" indent="-342900">
              <a:buAutoNum type="arabicPeriod"/>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box(in)">
                                      <p:cBhvr>
                                        <p:cTn id="7" dur="500"/>
                                        <p:tgtEl>
                                          <p:spTgt spid="6">
                                            <p:txEl>
                                              <p:pRg st="2" end="2"/>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6">
                                            <p:txEl>
                                              <p:pRg st="3" end="3"/>
                                            </p:txEl>
                                          </p:spTgt>
                                        </p:tgtEl>
                                        <p:attrNameLst>
                                          <p:attrName>style.visibility</p:attrName>
                                        </p:attrNameLst>
                                      </p:cBhvr>
                                      <p:to>
                                        <p:strVal val="visible"/>
                                      </p:to>
                                    </p:set>
                                    <p:animEffect transition="in" filter="box(in)">
                                      <p:cBhvr>
                                        <p:cTn id="10" dur="500"/>
                                        <p:tgtEl>
                                          <p:spTgt spid="6">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animEffect transition="in" filter="box(in)">
                                      <p:cBhvr>
                                        <p:cTn id="15" dur="500"/>
                                        <p:tgtEl>
                                          <p:spTgt spid="6">
                                            <p:txEl>
                                              <p:pRg st="5" end="5"/>
                                            </p:txEl>
                                          </p:spTgt>
                                        </p:tgtEl>
                                      </p:cBhvr>
                                    </p:animEffect>
                                  </p:childTnLst>
                                </p:cTn>
                              </p:par>
                              <p:par>
                                <p:cTn id="16" presetID="4" presetClass="entr" presetSubtype="16" fill="hold" nodeType="withEffect">
                                  <p:stCondLst>
                                    <p:cond delay="0"/>
                                  </p:stCondLst>
                                  <p:childTnLst>
                                    <p:set>
                                      <p:cBhvr>
                                        <p:cTn id="17" dur="1" fill="hold">
                                          <p:stCondLst>
                                            <p:cond delay="0"/>
                                          </p:stCondLst>
                                        </p:cTn>
                                        <p:tgtEl>
                                          <p:spTgt spid="6">
                                            <p:txEl>
                                              <p:pRg st="6" end="6"/>
                                            </p:txEl>
                                          </p:spTgt>
                                        </p:tgtEl>
                                        <p:attrNameLst>
                                          <p:attrName>style.visibility</p:attrName>
                                        </p:attrNameLst>
                                      </p:cBhvr>
                                      <p:to>
                                        <p:strVal val="visible"/>
                                      </p:to>
                                    </p:set>
                                    <p:animEffect transition="in" filter="box(in)">
                                      <p:cBhvr>
                                        <p:cTn id="18" dur="500"/>
                                        <p:tgtEl>
                                          <p:spTgt spid="6">
                                            <p:txEl>
                                              <p:pRg st="6" end="6"/>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6">
                                            <p:txEl>
                                              <p:pRg st="8" end="8"/>
                                            </p:txEl>
                                          </p:spTgt>
                                        </p:tgtEl>
                                        <p:attrNameLst>
                                          <p:attrName>style.visibility</p:attrName>
                                        </p:attrNameLst>
                                      </p:cBhvr>
                                      <p:to>
                                        <p:strVal val="visible"/>
                                      </p:to>
                                    </p:set>
                                    <p:animEffect transition="in" filter="box(in)">
                                      <p:cBhvr>
                                        <p:cTn id="23" dur="500"/>
                                        <p:tgtEl>
                                          <p:spTgt spid="6">
                                            <p:txEl>
                                              <p:pRg st="8" end="8"/>
                                            </p:txEl>
                                          </p:spTgt>
                                        </p:tgtEl>
                                      </p:cBhvr>
                                    </p:animEffect>
                                  </p:childTnLst>
                                </p:cTn>
                              </p:par>
                              <p:par>
                                <p:cTn id="24" presetID="4" presetClass="entr" presetSubtype="16" fill="hold" nodeType="withEffect">
                                  <p:stCondLst>
                                    <p:cond delay="0"/>
                                  </p:stCondLst>
                                  <p:childTnLst>
                                    <p:set>
                                      <p:cBhvr>
                                        <p:cTn id="25" dur="1" fill="hold">
                                          <p:stCondLst>
                                            <p:cond delay="0"/>
                                          </p:stCondLst>
                                        </p:cTn>
                                        <p:tgtEl>
                                          <p:spTgt spid="6">
                                            <p:txEl>
                                              <p:pRg st="9" end="9"/>
                                            </p:txEl>
                                          </p:spTgt>
                                        </p:tgtEl>
                                        <p:attrNameLst>
                                          <p:attrName>style.visibility</p:attrName>
                                        </p:attrNameLst>
                                      </p:cBhvr>
                                      <p:to>
                                        <p:strVal val="visible"/>
                                      </p:to>
                                    </p:set>
                                    <p:animEffect transition="in" filter="box(in)">
                                      <p:cBhvr>
                                        <p:cTn id="26" dur="500"/>
                                        <p:tgtEl>
                                          <p:spTgt spid="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fr-FR" dirty="0" smtClean="0"/>
              <a:t>Abstract</a:t>
            </a:r>
            <a:endParaRPr lang="fr-FR" dirty="0"/>
          </a:p>
        </p:txBody>
      </p:sp>
      <p:sp>
        <p:nvSpPr>
          <p:cNvPr id="4" name="Sous-titre 3"/>
          <p:cNvSpPr>
            <a:spLocks noGrp="1"/>
          </p:cNvSpPr>
          <p:nvPr>
            <p:ph type="subTitle" idx="1"/>
          </p:nvPr>
        </p:nvSpPr>
        <p:spPr>
          <a:xfrm>
            <a:off x="7236296" y="6453336"/>
            <a:ext cx="1907704" cy="404664"/>
          </a:xfrm>
        </p:spPr>
        <p:txBody>
          <a:bodyPr/>
          <a:lstStyle/>
          <a:p>
            <a:r>
              <a:rPr lang="fr-FR" dirty="0" err="1" smtClean="0"/>
              <a:t>ApacheCon</a:t>
            </a:r>
            <a:r>
              <a:rPr lang="fr-FR" dirty="0" smtClean="0"/>
              <a:t> Europe 2012</a:t>
            </a:r>
            <a:endParaRPr lang="fr-FR" dirty="0"/>
          </a:p>
        </p:txBody>
      </p:sp>
      <p:sp>
        <p:nvSpPr>
          <p:cNvPr id="6" name="ZoneTexte 5"/>
          <p:cNvSpPr txBox="1"/>
          <p:nvPr/>
        </p:nvSpPr>
        <p:spPr>
          <a:xfrm>
            <a:off x="467544" y="1412776"/>
            <a:ext cx="8064896" cy="4752528"/>
          </a:xfrm>
          <a:prstGeom prst="rect">
            <a:avLst/>
          </a:prstGeom>
          <a:noFill/>
        </p:spPr>
        <p:txBody>
          <a:bodyPr vert="horz" wrap="square" lIns="180000" tIns="45720" rIns="91440" bIns="45720" rtlCol="0" anchor="ctr" anchorCtr="0">
            <a:normAutofit/>
          </a:bodyPr>
          <a:lstStyle/>
          <a:p>
            <a:pPr marL="342900" indent="-342900">
              <a:buFont typeface="Arial" pitchFamily="34" charset="0"/>
              <a:buChar char="•"/>
            </a:pPr>
            <a:r>
              <a:rPr lang="fr-FR" sz="3200" dirty="0" smtClean="0"/>
              <a:t>Fundamentals of Information </a:t>
            </a:r>
            <a:r>
              <a:rPr lang="fr-FR" sz="3200" dirty="0" err="1" smtClean="0"/>
              <a:t>Retrieval</a:t>
            </a:r>
            <a:endParaRPr lang="fr-FR" sz="3200" dirty="0" smtClean="0"/>
          </a:p>
          <a:p>
            <a:pPr marL="342900" indent="-342900"/>
            <a:endParaRPr lang="fr-FR" dirty="0" smtClean="0"/>
          </a:p>
          <a:p>
            <a:pPr marL="800100" lvl="1" indent="-342900">
              <a:buFont typeface="Arial" pitchFamily="34" charset="0"/>
              <a:buChar char="•"/>
            </a:pPr>
            <a:r>
              <a:rPr lang="fr-FR" sz="2400" dirty="0" err="1" smtClean="0"/>
              <a:t>Core</a:t>
            </a:r>
            <a:r>
              <a:rPr lang="fr-FR" sz="2400" dirty="0" smtClean="0"/>
              <a:t> of </a:t>
            </a:r>
            <a:r>
              <a:rPr lang="fr-FR" sz="2400" dirty="0" err="1" smtClean="0"/>
              <a:t>any</a:t>
            </a:r>
            <a:r>
              <a:rPr lang="fr-FR" sz="2400" dirty="0" smtClean="0"/>
              <a:t> IR application</a:t>
            </a:r>
          </a:p>
          <a:p>
            <a:pPr marL="800100" lvl="1" indent="-342900"/>
            <a:endParaRPr lang="fr-FR" dirty="0" smtClean="0"/>
          </a:p>
          <a:p>
            <a:pPr marL="800100" lvl="1" indent="-342900">
              <a:buFont typeface="Arial" pitchFamily="34" charset="0"/>
              <a:buChar char="•"/>
            </a:pPr>
            <a:r>
              <a:rPr lang="en-US" sz="2400" dirty="0" smtClean="0"/>
              <a:t>Scientific underpinning of information retrieval</a:t>
            </a:r>
          </a:p>
          <a:p>
            <a:pPr marL="800100" lvl="1" indent="-342900"/>
            <a:endParaRPr lang="en-US" sz="2400" dirty="0" smtClean="0"/>
          </a:p>
          <a:p>
            <a:pPr marL="800100" lvl="1" indent="-342900">
              <a:buFont typeface="Arial" pitchFamily="34" charset="0"/>
              <a:buChar char="•"/>
            </a:pPr>
            <a:r>
              <a:rPr lang="en-US" sz="2400" dirty="0" smtClean="0"/>
              <a:t>Boolean and Vector Space Models</a:t>
            </a:r>
          </a:p>
          <a:p>
            <a:pPr marL="800100" lvl="1" indent="-342900"/>
            <a:endParaRPr lang="en-US" sz="2400" dirty="0" smtClean="0"/>
          </a:p>
          <a:p>
            <a:pPr marL="1257300" lvl="2" indent="-342900">
              <a:buFont typeface="Arial" pitchFamily="34" charset="0"/>
              <a:buChar char="•"/>
            </a:pPr>
            <a:r>
              <a:rPr lang="en-US" sz="2400" dirty="0" smtClean="0"/>
              <a:t>Inverted index construction and scoring</a:t>
            </a:r>
          </a:p>
          <a:p>
            <a:pPr marL="1257300" lvl="2" indent="-342900"/>
            <a:endParaRPr lang="en-US" sz="2400" dirty="0" smtClean="0"/>
          </a:p>
          <a:p>
            <a:pPr marL="342900" indent="-342900">
              <a:buFont typeface="Arial" pitchFamily="34" charset="0"/>
              <a:buChar char="•"/>
            </a:pPr>
            <a:r>
              <a:rPr lang="fr-FR" sz="3200" dirty="0" smtClean="0"/>
              <a:t>Apache Lucene Library</a:t>
            </a:r>
          </a:p>
          <a:p>
            <a:pPr marL="342900" indent="-342900"/>
            <a:endParaRPr lang="fr-FR" dirty="0" smtClean="0"/>
          </a:p>
          <a:p>
            <a:pPr marL="342900" indent="-342900"/>
            <a:endParaRPr lang="fr-FR" dirty="0" smtClean="0"/>
          </a:p>
          <a:p>
            <a:pPr marL="342900" indent="-342900">
              <a:buAutoNum type="arabicPeriod"/>
            </a:pPr>
            <a:endParaRPr lang="fr-FR"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971600" y="28229"/>
            <a:ext cx="7704856" cy="880491"/>
          </a:xfrm>
        </p:spPr>
        <p:txBody>
          <a:bodyPr>
            <a:normAutofit/>
          </a:bodyPr>
          <a:lstStyle/>
          <a:p>
            <a:r>
              <a:rPr lang="en-US" dirty="0" smtClean="0"/>
              <a:t>Field options </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67544" y="1124744"/>
            <a:ext cx="8064896" cy="5040560"/>
          </a:xfrm>
          <a:prstGeom prst="rect">
            <a:avLst/>
          </a:prstGeom>
          <a:noFill/>
        </p:spPr>
        <p:txBody>
          <a:bodyPr vert="horz" wrap="square" lIns="180000" tIns="45720" rIns="91440" bIns="45720" rtlCol="0" anchor="ctr" anchorCtr="0">
            <a:normAutofit/>
          </a:bodyPr>
          <a:lstStyle/>
          <a:p>
            <a:pPr marL="342900" indent="-342900"/>
            <a:endParaRPr lang="en-US" sz="2400" dirty="0" smtClean="0"/>
          </a:p>
          <a:p>
            <a:pPr marL="342900" indent="-342900">
              <a:buFont typeface="Arial" pitchFamily="34" charset="0"/>
              <a:buChar char="•"/>
            </a:pPr>
            <a:r>
              <a:rPr lang="en-US" sz="2400" dirty="0" smtClean="0"/>
              <a:t>For indexing (</a:t>
            </a:r>
            <a:r>
              <a:rPr lang="en-US" sz="2400" dirty="0" err="1" smtClean="0"/>
              <a:t>Enum</a:t>
            </a:r>
            <a:r>
              <a:rPr lang="en-US" sz="2400" dirty="0" smtClean="0"/>
              <a:t> </a:t>
            </a:r>
            <a:r>
              <a:rPr lang="en-US" sz="2400" dirty="0" err="1" smtClean="0"/>
              <a:t>Field.Index</a:t>
            </a:r>
            <a:r>
              <a:rPr lang="en-US" sz="2400" dirty="0" smtClean="0"/>
              <a:t>)</a:t>
            </a:r>
          </a:p>
          <a:p>
            <a:pPr marL="800100" lvl="1" indent="-342900">
              <a:buFont typeface="Wingdings" pitchFamily="2" charset="2"/>
              <a:buChar char="Ø"/>
            </a:pPr>
            <a:r>
              <a:rPr lang="en-US" dirty="0" smtClean="0"/>
              <a:t>Index.ANALYZED : (body, title,…)</a:t>
            </a:r>
          </a:p>
          <a:p>
            <a:pPr marL="800100" lvl="1" indent="-342900">
              <a:buFont typeface="Wingdings" pitchFamily="2" charset="2"/>
              <a:buChar char="Ø"/>
            </a:pPr>
            <a:r>
              <a:rPr lang="en-US" dirty="0" smtClean="0"/>
              <a:t>Index.NOT_ANALYZED: treats the field entire value as a single token (social sec number, identifier, …)</a:t>
            </a:r>
          </a:p>
          <a:p>
            <a:pPr marL="800100" lvl="1" indent="-342900">
              <a:buFont typeface="Wingdings" pitchFamily="2" charset="2"/>
              <a:buChar char="Ø"/>
            </a:pPr>
            <a:r>
              <a:rPr lang="en-US" dirty="0" smtClean="0"/>
              <a:t>Index.ANALYZED_NO_NORMS: doesn’t store norms information</a:t>
            </a:r>
          </a:p>
          <a:p>
            <a:pPr marL="800100" lvl="1" indent="-342900">
              <a:buFont typeface="Wingdings" pitchFamily="2" charset="2"/>
              <a:buChar char="Ø"/>
            </a:pPr>
            <a:r>
              <a:rPr lang="en-US" dirty="0" err="1" smtClean="0"/>
              <a:t>Index.NO</a:t>
            </a:r>
            <a:r>
              <a:rPr lang="en-US" dirty="0" smtClean="0"/>
              <a:t> don’t make this field value available for searching</a:t>
            </a:r>
          </a:p>
          <a:p>
            <a:pPr marL="800100" lvl="1" indent="-342900"/>
            <a:endParaRPr lang="en-US" dirty="0" smtClean="0"/>
          </a:p>
          <a:p>
            <a:pPr marL="342900" indent="-342900">
              <a:buFont typeface="Arial" pitchFamily="34" charset="0"/>
              <a:buChar char="•"/>
            </a:pPr>
            <a:r>
              <a:rPr lang="en-US" sz="2400" dirty="0" smtClean="0"/>
              <a:t>For storing fields (</a:t>
            </a:r>
            <a:r>
              <a:rPr lang="en-US" sz="2400" dirty="0" err="1" smtClean="0"/>
              <a:t>Enum</a:t>
            </a:r>
            <a:r>
              <a:rPr lang="en-US" sz="2400" dirty="0" smtClean="0"/>
              <a:t> </a:t>
            </a:r>
            <a:r>
              <a:rPr lang="en-US" sz="2400" dirty="0" err="1" smtClean="0"/>
              <a:t>Field.Store</a:t>
            </a:r>
            <a:r>
              <a:rPr lang="en-US" sz="2400" dirty="0" smtClean="0"/>
              <a:t>)</a:t>
            </a:r>
          </a:p>
          <a:p>
            <a:pPr marL="800100" lvl="1" indent="-342900">
              <a:buFont typeface="Wingdings" pitchFamily="2" charset="2"/>
              <a:buChar char="Ø"/>
            </a:pPr>
            <a:r>
              <a:rPr lang="en-US" dirty="0" smtClean="0"/>
              <a:t>Store.YES stores the value of the field</a:t>
            </a:r>
          </a:p>
          <a:p>
            <a:pPr marL="800100" lvl="1" indent="-342900">
              <a:buFont typeface="Wingdings" pitchFamily="2" charset="2"/>
              <a:buChar char="Ø"/>
            </a:pPr>
            <a:r>
              <a:rPr lang="en-US" dirty="0" err="1" smtClean="0"/>
              <a:t>Store.NO</a:t>
            </a:r>
            <a:r>
              <a:rPr lang="en-US" dirty="0" smtClean="0"/>
              <a:t> recommended for large text field</a:t>
            </a:r>
          </a:p>
          <a:p>
            <a:pPr marL="1257300" lvl="2" indent="-342900"/>
            <a:endParaRPr lang="en-US" dirty="0" smtClean="0"/>
          </a:p>
          <a:p>
            <a:pPr marL="342900" indent="-342900"/>
            <a:r>
              <a:rPr lang="en-US" dirty="0" smtClean="0"/>
              <a:t>	</a:t>
            </a:r>
            <a:r>
              <a:rPr lang="en-US" dirty="0" smtClean="0">
                <a:solidFill>
                  <a:schemeClr val="accent1"/>
                </a:solidFill>
              </a:rPr>
              <a:t>Doc .add(new Field (“author”, author, </a:t>
            </a:r>
            <a:r>
              <a:rPr lang="en-US" dirty="0" err="1" smtClean="0">
                <a:solidFill>
                  <a:schemeClr val="accent1"/>
                </a:solidFill>
              </a:rPr>
              <a:t>Field.Store.YES</a:t>
            </a:r>
            <a:r>
              <a:rPr lang="en-US" dirty="0" smtClean="0">
                <a:solidFill>
                  <a:schemeClr val="accent1"/>
                </a:solidFill>
              </a:rPr>
              <a:t>, 			</a:t>
            </a:r>
            <a:r>
              <a:rPr lang="en-US" dirty="0" err="1" smtClean="0">
                <a:solidFill>
                  <a:schemeClr val="accent1"/>
                </a:solidFill>
              </a:rPr>
              <a:t>Field.Index.ANALYZED</a:t>
            </a:r>
            <a:r>
              <a:rPr lang="en-US" dirty="0" smtClean="0">
                <a:solidFill>
                  <a:schemeClr val="accent1"/>
                </a:solidFill>
              </a:rPr>
              <a:t>))</a:t>
            </a:r>
          </a:p>
          <a:p>
            <a:pPr marL="342900" indent="-342900">
              <a:buAutoNum type="arabicPeriod"/>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box(in)">
                                      <p:cBhvr>
                                        <p:cTn id="7" dur="500"/>
                                        <p:tgtEl>
                                          <p:spTgt spid="6">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6">
                                            <p:txEl>
                                              <p:pRg st="3" end="3"/>
                                            </p:txEl>
                                          </p:spTgt>
                                        </p:tgtEl>
                                        <p:attrNameLst>
                                          <p:attrName>style.visibility</p:attrName>
                                        </p:attrNameLst>
                                      </p:cBhvr>
                                      <p:to>
                                        <p:strVal val="visible"/>
                                      </p:to>
                                    </p:set>
                                    <p:animEffect transition="in" filter="box(in)">
                                      <p:cBhvr>
                                        <p:cTn id="12" dur="500"/>
                                        <p:tgtEl>
                                          <p:spTgt spid="6">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animEffect transition="in" filter="box(in)">
                                      <p:cBhvr>
                                        <p:cTn id="17" dur="500"/>
                                        <p:tgtEl>
                                          <p:spTgt spid="6">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6">
                                            <p:txEl>
                                              <p:pRg st="5" end="5"/>
                                            </p:txEl>
                                          </p:spTgt>
                                        </p:tgtEl>
                                        <p:attrNameLst>
                                          <p:attrName>style.visibility</p:attrName>
                                        </p:attrNameLst>
                                      </p:cBhvr>
                                      <p:to>
                                        <p:strVal val="visible"/>
                                      </p:to>
                                    </p:set>
                                    <p:animEffect transition="in" filter="box(in)">
                                      <p:cBhvr>
                                        <p:cTn id="22" dur="500"/>
                                        <p:tgtEl>
                                          <p:spTgt spid="6">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6">
                                            <p:txEl>
                                              <p:pRg st="7" end="7"/>
                                            </p:txEl>
                                          </p:spTgt>
                                        </p:tgtEl>
                                        <p:attrNameLst>
                                          <p:attrName>style.visibility</p:attrName>
                                        </p:attrNameLst>
                                      </p:cBhvr>
                                      <p:to>
                                        <p:strVal val="visible"/>
                                      </p:to>
                                    </p:set>
                                    <p:animEffect transition="in" filter="box(in)">
                                      <p:cBhvr>
                                        <p:cTn id="27" dur="500"/>
                                        <p:tgtEl>
                                          <p:spTgt spid="6">
                                            <p:txEl>
                                              <p:pRg st="7" end="7"/>
                                            </p:txEl>
                                          </p:spTgt>
                                        </p:tgtEl>
                                      </p:cBhvr>
                                    </p:animEffect>
                                  </p:childTnLst>
                                </p:cTn>
                              </p:par>
                              <p:par>
                                <p:cTn id="28" presetID="4" presetClass="entr" presetSubtype="16" fill="hold" nodeType="withEffect">
                                  <p:stCondLst>
                                    <p:cond delay="0"/>
                                  </p:stCondLst>
                                  <p:childTnLst>
                                    <p:set>
                                      <p:cBhvr>
                                        <p:cTn id="29" dur="1" fill="hold">
                                          <p:stCondLst>
                                            <p:cond delay="0"/>
                                          </p:stCondLst>
                                        </p:cTn>
                                        <p:tgtEl>
                                          <p:spTgt spid="6">
                                            <p:txEl>
                                              <p:pRg st="8" end="8"/>
                                            </p:txEl>
                                          </p:spTgt>
                                        </p:tgtEl>
                                        <p:attrNameLst>
                                          <p:attrName>style.visibility</p:attrName>
                                        </p:attrNameLst>
                                      </p:cBhvr>
                                      <p:to>
                                        <p:strVal val="visible"/>
                                      </p:to>
                                    </p:set>
                                    <p:animEffect transition="in" filter="box(in)">
                                      <p:cBhvr>
                                        <p:cTn id="30" dur="500"/>
                                        <p:tgtEl>
                                          <p:spTgt spid="6">
                                            <p:txEl>
                                              <p:pRg st="8" end="8"/>
                                            </p:txEl>
                                          </p:spTgt>
                                        </p:tgtEl>
                                      </p:cBhvr>
                                    </p:animEffect>
                                  </p:childTnLst>
                                </p:cTn>
                              </p:par>
                              <p:par>
                                <p:cTn id="31" presetID="4" presetClass="entr" presetSubtype="16" fill="hold" nodeType="withEffect">
                                  <p:stCondLst>
                                    <p:cond delay="0"/>
                                  </p:stCondLst>
                                  <p:childTnLst>
                                    <p:set>
                                      <p:cBhvr>
                                        <p:cTn id="32" dur="1" fill="hold">
                                          <p:stCondLst>
                                            <p:cond delay="0"/>
                                          </p:stCondLst>
                                        </p:cTn>
                                        <p:tgtEl>
                                          <p:spTgt spid="6">
                                            <p:txEl>
                                              <p:pRg st="9" end="9"/>
                                            </p:txEl>
                                          </p:spTgt>
                                        </p:tgtEl>
                                        <p:attrNameLst>
                                          <p:attrName>style.visibility</p:attrName>
                                        </p:attrNameLst>
                                      </p:cBhvr>
                                      <p:to>
                                        <p:strVal val="visible"/>
                                      </p:to>
                                    </p:set>
                                    <p:animEffect transition="in" filter="box(in)">
                                      <p:cBhvr>
                                        <p:cTn id="33" dur="500"/>
                                        <p:tgtEl>
                                          <p:spTgt spid="6">
                                            <p:txEl>
                                              <p:pRg st="9" end="9"/>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ntr" presetSubtype="16" fill="hold" nodeType="clickEffect">
                                  <p:stCondLst>
                                    <p:cond delay="0"/>
                                  </p:stCondLst>
                                  <p:childTnLst>
                                    <p:set>
                                      <p:cBhvr>
                                        <p:cTn id="37" dur="1" fill="hold">
                                          <p:stCondLst>
                                            <p:cond delay="0"/>
                                          </p:stCondLst>
                                        </p:cTn>
                                        <p:tgtEl>
                                          <p:spTgt spid="6">
                                            <p:txEl>
                                              <p:pRg st="11" end="11"/>
                                            </p:txEl>
                                          </p:spTgt>
                                        </p:tgtEl>
                                        <p:attrNameLst>
                                          <p:attrName>style.visibility</p:attrName>
                                        </p:attrNameLst>
                                      </p:cBhvr>
                                      <p:to>
                                        <p:strVal val="visible"/>
                                      </p:to>
                                    </p:set>
                                    <p:animEffect transition="in" filter="box(in)">
                                      <p:cBhvr>
                                        <p:cTn id="38" dur="500"/>
                                        <p:tgtEl>
                                          <p:spTgt spid="6">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971600" y="28229"/>
            <a:ext cx="7704856" cy="880491"/>
          </a:xfrm>
        </p:spPr>
        <p:txBody>
          <a:bodyPr>
            <a:normAutofit/>
          </a:bodyPr>
          <a:lstStyle/>
          <a:p>
            <a:r>
              <a:rPr lang="en-US" dirty="0" smtClean="0"/>
              <a:t>Document and Field Boosting</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67544" y="1124744"/>
            <a:ext cx="8064896" cy="5040560"/>
          </a:xfrm>
          <a:prstGeom prst="rect">
            <a:avLst/>
          </a:prstGeom>
          <a:noFill/>
        </p:spPr>
        <p:txBody>
          <a:bodyPr vert="horz" wrap="square" lIns="180000" tIns="45720" rIns="91440" bIns="45720" rtlCol="0" anchor="ctr" anchorCtr="0">
            <a:normAutofit/>
          </a:bodyPr>
          <a:lstStyle/>
          <a:p>
            <a:pPr marL="342900" indent="-342900"/>
            <a:endParaRPr lang="en-US" sz="2400" dirty="0" smtClean="0"/>
          </a:p>
          <a:p>
            <a:pPr marL="342900" indent="-342900">
              <a:buFont typeface="Arial" pitchFamily="34" charset="0"/>
              <a:buChar char="•"/>
            </a:pPr>
            <a:r>
              <a:rPr lang="en-US" sz="2400" dirty="0" smtClean="0"/>
              <a:t>Boost a document</a:t>
            </a:r>
          </a:p>
          <a:p>
            <a:pPr marL="800100" lvl="1" indent="-342900">
              <a:buFont typeface="Wingdings" pitchFamily="2" charset="2"/>
              <a:buChar char="Ø"/>
            </a:pPr>
            <a:r>
              <a:rPr lang="en-US" dirty="0" smtClean="0"/>
              <a:t>Instruct Lucene to consider it more or less important </a:t>
            </a:r>
            <a:r>
              <a:rPr lang="en-US" dirty="0" err="1" smtClean="0"/>
              <a:t>w.r.t</a:t>
            </a:r>
            <a:r>
              <a:rPr lang="en-US" dirty="0" smtClean="0"/>
              <a:t> other documents in the index when computing relevance</a:t>
            </a:r>
          </a:p>
          <a:p>
            <a:pPr marL="800100" lvl="1" indent="-342900">
              <a:buFont typeface="Wingdings" pitchFamily="2" charset="2"/>
              <a:buChar char="Ø"/>
            </a:pPr>
            <a:r>
              <a:rPr lang="en-US" dirty="0" err="1" smtClean="0"/>
              <a:t>Doc.setBoost</a:t>
            </a:r>
            <a:r>
              <a:rPr lang="en-US" dirty="0" smtClean="0"/>
              <a:t> (</a:t>
            </a:r>
            <a:r>
              <a:rPr lang="en-US" dirty="0" err="1" smtClean="0">
                <a:solidFill>
                  <a:schemeClr val="accent1"/>
                </a:solidFill>
              </a:rPr>
              <a:t>boostValue</a:t>
            </a:r>
            <a:r>
              <a:rPr lang="en-US" dirty="0" smtClean="0"/>
              <a:t>)</a:t>
            </a:r>
          </a:p>
          <a:p>
            <a:pPr marL="800100" lvl="1" indent="-342900">
              <a:buFont typeface="Wingdings" pitchFamily="2" charset="2"/>
              <a:buChar char="Ø"/>
            </a:pPr>
            <a:r>
              <a:rPr lang="en-US" dirty="0" err="1" smtClean="0">
                <a:solidFill>
                  <a:schemeClr val="accent1"/>
                </a:solidFill>
              </a:rPr>
              <a:t>boostValue</a:t>
            </a:r>
            <a:r>
              <a:rPr lang="en-US" dirty="0" smtClean="0">
                <a:solidFill>
                  <a:schemeClr val="accent1"/>
                </a:solidFill>
              </a:rPr>
              <a:t> &gt; 1 </a:t>
            </a:r>
            <a:r>
              <a:rPr lang="en-US" dirty="0" smtClean="0"/>
              <a:t>upgrades the document</a:t>
            </a:r>
          </a:p>
          <a:p>
            <a:pPr marL="800100" lvl="1" indent="-342900">
              <a:buFont typeface="Wingdings" pitchFamily="2" charset="2"/>
              <a:buChar char="Ø"/>
            </a:pPr>
            <a:r>
              <a:rPr lang="en-US" dirty="0" err="1" smtClean="0">
                <a:solidFill>
                  <a:schemeClr val="accent1"/>
                </a:solidFill>
              </a:rPr>
              <a:t>boostValue</a:t>
            </a:r>
            <a:r>
              <a:rPr lang="en-US" dirty="0" smtClean="0">
                <a:solidFill>
                  <a:schemeClr val="accent1"/>
                </a:solidFill>
              </a:rPr>
              <a:t> &lt; 1</a:t>
            </a:r>
            <a:r>
              <a:rPr lang="en-US" dirty="0" smtClean="0"/>
              <a:t> downgrades the document</a:t>
            </a:r>
          </a:p>
          <a:p>
            <a:pPr marL="800100" lvl="1" indent="-342900">
              <a:buFont typeface="Wingdings" pitchFamily="2" charset="2"/>
              <a:buChar char="Ø"/>
            </a:pPr>
            <a:endParaRPr lang="en-US" dirty="0" smtClean="0"/>
          </a:p>
          <a:p>
            <a:pPr marL="342900" indent="-342900">
              <a:buFont typeface="Arial" pitchFamily="34" charset="0"/>
              <a:buChar char="•"/>
            </a:pPr>
            <a:r>
              <a:rPr lang="en-US" sz="2400" dirty="0" smtClean="0"/>
              <a:t>Boost a field</a:t>
            </a:r>
          </a:p>
          <a:p>
            <a:pPr marL="800100" lvl="1" indent="-342900">
              <a:buFont typeface="Wingdings" pitchFamily="2" charset="2"/>
              <a:buChar char="Ø"/>
            </a:pPr>
            <a:r>
              <a:rPr lang="en-US" dirty="0" smtClean="0"/>
              <a:t>Instruct Lucene to consider a field more or less important </a:t>
            </a:r>
            <a:r>
              <a:rPr lang="en-US" dirty="0" err="1" smtClean="0"/>
              <a:t>w.r.t</a:t>
            </a:r>
            <a:r>
              <a:rPr lang="en-US" dirty="0" smtClean="0"/>
              <a:t> other fields</a:t>
            </a:r>
          </a:p>
          <a:p>
            <a:pPr marL="800100" lvl="1" indent="-342900">
              <a:buFont typeface="Wingdings" pitchFamily="2" charset="2"/>
              <a:buChar char="Ø"/>
            </a:pPr>
            <a:r>
              <a:rPr lang="en-US" dirty="0" err="1" smtClean="0"/>
              <a:t>aField.setBoost</a:t>
            </a:r>
            <a:r>
              <a:rPr lang="en-US" dirty="0" smtClean="0"/>
              <a:t>(</a:t>
            </a:r>
            <a:r>
              <a:rPr lang="en-US" dirty="0" err="1" smtClean="0">
                <a:solidFill>
                  <a:schemeClr val="accent1"/>
                </a:solidFill>
              </a:rPr>
              <a:t>boostValue</a:t>
            </a:r>
            <a:r>
              <a:rPr lang="en-US" dirty="0" smtClean="0"/>
              <a:t>)</a:t>
            </a:r>
          </a:p>
          <a:p>
            <a:pPr marL="800100" lvl="1" indent="-342900">
              <a:buFont typeface="Wingdings" pitchFamily="2" charset="2"/>
              <a:buChar char="Ø"/>
            </a:pPr>
            <a:r>
              <a:rPr lang="en-US" dirty="0" smtClean="0"/>
              <a:t>Be careful about multivalued field</a:t>
            </a:r>
          </a:p>
          <a:p>
            <a:pPr marL="800100" lvl="1" indent="-342900">
              <a:buFont typeface="Wingdings" pitchFamily="2" charset="2"/>
              <a:buChar char="Ø"/>
            </a:pPr>
            <a:r>
              <a:rPr lang="en-US" dirty="0" smtClean="0"/>
              <a:t>Payload mechanism for per-term boosting</a:t>
            </a:r>
          </a:p>
          <a:p>
            <a:pPr marL="800100" lvl="1" indent="-342900">
              <a:buFont typeface="Wingdings" pitchFamily="2" charset="2"/>
              <a:buChar char="Ø"/>
            </a:pPr>
            <a:endParaRPr lang="en-US" dirty="0" smtClean="0">
              <a:solidFill>
                <a:schemeClr val="accent1"/>
              </a:solidFill>
            </a:endParaRPr>
          </a:p>
          <a:p>
            <a:pPr marL="342900" indent="-342900">
              <a:buAutoNum type="arabicPeriod"/>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7" end="7"/>
                                            </p:txEl>
                                          </p:spTgt>
                                        </p:tgtEl>
                                        <p:attrNameLst>
                                          <p:attrName>style.visibility</p:attrName>
                                        </p:attrNameLst>
                                      </p:cBhvr>
                                      <p:to>
                                        <p:strVal val="visible"/>
                                      </p:to>
                                    </p:set>
                                    <p:animEffect transition="in" filter="box(in)">
                                      <p:cBhvr>
                                        <p:cTn id="7" dur="500"/>
                                        <p:tgtEl>
                                          <p:spTgt spid="6">
                                            <p:txEl>
                                              <p:pRg st="7" end="7"/>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6">
                                            <p:txEl>
                                              <p:pRg st="8" end="8"/>
                                            </p:txEl>
                                          </p:spTgt>
                                        </p:tgtEl>
                                        <p:attrNameLst>
                                          <p:attrName>style.visibility</p:attrName>
                                        </p:attrNameLst>
                                      </p:cBhvr>
                                      <p:to>
                                        <p:strVal val="visible"/>
                                      </p:to>
                                    </p:set>
                                    <p:animEffect transition="in" filter="box(in)">
                                      <p:cBhvr>
                                        <p:cTn id="10" dur="500"/>
                                        <p:tgtEl>
                                          <p:spTgt spid="6">
                                            <p:txEl>
                                              <p:pRg st="8" end="8"/>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6">
                                            <p:txEl>
                                              <p:pRg st="9" end="9"/>
                                            </p:txEl>
                                          </p:spTgt>
                                        </p:tgtEl>
                                        <p:attrNameLst>
                                          <p:attrName>style.visibility</p:attrName>
                                        </p:attrNameLst>
                                      </p:cBhvr>
                                      <p:to>
                                        <p:strVal val="visible"/>
                                      </p:to>
                                    </p:set>
                                    <p:animEffect transition="in" filter="box(in)">
                                      <p:cBhvr>
                                        <p:cTn id="13" dur="500"/>
                                        <p:tgtEl>
                                          <p:spTgt spid="6">
                                            <p:txEl>
                                              <p:pRg st="9" end="9"/>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6">
                                            <p:txEl>
                                              <p:pRg st="10" end="10"/>
                                            </p:txEl>
                                          </p:spTgt>
                                        </p:tgtEl>
                                        <p:attrNameLst>
                                          <p:attrName>style.visibility</p:attrName>
                                        </p:attrNameLst>
                                      </p:cBhvr>
                                      <p:to>
                                        <p:strVal val="visible"/>
                                      </p:to>
                                    </p:set>
                                    <p:animEffect transition="in" filter="box(in)">
                                      <p:cBhvr>
                                        <p:cTn id="16" dur="500"/>
                                        <p:tgtEl>
                                          <p:spTgt spid="6">
                                            <p:txEl>
                                              <p:pRg st="10" end="10"/>
                                            </p:txEl>
                                          </p:spTgt>
                                        </p:tgtEl>
                                      </p:cBhvr>
                                    </p:animEffect>
                                  </p:childTnLst>
                                </p:cTn>
                              </p:par>
                              <p:par>
                                <p:cTn id="17" presetID="4" presetClass="entr" presetSubtype="16" fill="hold" nodeType="withEffect">
                                  <p:stCondLst>
                                    <p:cond delay="0"/>
                                  </p:stCondLst>
                                  <p:childTnLst>
                                    <p:set>
                                      <p:cBhvr>
                                        <p:cTn id="18" dur="1" fill="hold">
                                          <p:stCondLst>
                                            <p:cond delay="0"/>
                                          </p:stCondLst>
                                        </p:cTn>
                                        <p:tgtEl>
                                          <p:spTgt spid="6">
                                            <p:txEl>
                                              <p:pRg st="11" end="11"/>
                                            </p:txEl>
                                          </p:spTgt>
                                        </p:tgtEl>
                                        <p:attrNameLst>
                                          <p:attrName>style.visibility</p:attrName>
                                        </p:attrNameLst>
                                      </p:cBhvr>
                                      <p:to>
                                        <p:strVal val="visible"/>
                                      </p:to>
                                    </p:set>
                                    <p:animEffect transition="in" filter="box(in)">
                                      <p:cBhvr>
                                        <p:cTn id="19" dur="500"/>
                                        <p:tgtEl>
                                          <p:spTgt spid="6">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971600" y="28229"/>
            <a:ext cx="7704856" cy="880491"/>
          </a:xfrm>
        </p:spPr>
        <p:txBody>
          <a:bodyPr>
            <a:normAutofit/>
          </a:bodyPr>
          <a:lstStyle/>
          <a:p>
            <a:r>
              <a:rPr lang="en-US" dirty="0" smtClean="0"/>
              <a:t>Lucene Index Structure</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67544" y="1124744"/>
            <a:ext cx="8064896" cy="5040560"/>
          </a:xfrm>
          <a:prstGeom prst="rect">
            <a:avLst/>
          </a:prstGeom>
          <a:noFill/>
        </p:spPr>
        <p:txBody>
          <a:bodyPr vert="horz" wrap="square" lIns="180000" tIns="45720" rIns="91440" bIns="45720" rtlCol="0" anchor="ctr" anchorCtr="0">
            <a:normAutofit/>
          </a:bodyPr>
          <a:lstStyle/>
          <a:p>
            <a:pPr marL="342900" indent="-342900"/>
            <a:endParaRPr lang="en-US" sz="2400" dirty="0" smtClean="0"/>
          </a:p>
          <a:p>
            <a:pPr marL="342900" indent="-342900">
              <a:buFont typeface="Arial" pitchFamily="34" charset="0"/>
              <a:buChar char="•"/>
            </a:pPr>
            <a:r>
              <a:rPr lang="en-US" sz="2400" dirty="0" err="1" smtClean="0">
                <a:solidFill>
                  <a:schemeClr val="accent1"/>
                </a:solidFill>
              </a:rPr>
              <a:t>IndexWriter.addDocument</a:t>
            </a:r>
            <a:r>
              <a:rPr lang="en-US" sz="2400" dirty="0" smtClean="0">
                <a:solidFill>
                  <a:schemeClr val="accent1"/>
                </a:solidFill>
              </a:rPr>
              <a:t> (doc) </a:t>
            </a:r>
            <a:r>
              <a:rPr lang="en-US" sz="2400" dirty="0" smtClean="0"/>
              <a:t>to add the document to the index</a:t>
            </a:r>
          </a:p>
          <a:p>
            <a:pPr marL="342900" indent="-342900"/>
            <a:endParaRPr lang="en-US" sz="2400" dirty="0" smtClean="0"/>
          </a:p>
          <a:p>
            <a:pPr marL="342900" indent="-342900">
              <a:buFont typeface="Arial" pitchFamily="34" charset="0"/>
              <a:buChar char="•"/>
            </a:pPr>
            <a:r>
              <a:rPr lang="en-US" sz="2400" dirty="0" smtClean="0"/>
              <a:t>After analyzing the input, Lucene stores it in an </a:t>
            </a:r>
            <a:r>
              <a:rPr lang="en-US" sz="2400" dirty="0" smtClean="0">
                <a:solidFill>
                  <a:schemeClr val="accent1"/>
                </a:solidFill>
              </a:rPr>
              <a:t>inverted index</a:t>
            </a:r>
            <a:r>
              <a:rPr lang="en-US" sz="2400" dirty="0" smtClean="0"/>
              <a:t> </a:t>
            </a:r>
          </a:p>
          <a:p>
            <a:pPr marL="800100" lvl="1" indent="-342900">
              <a:buFont typeface="Wingdings" pitchFamily="2" charset="2"/>
              <a:buChar char="Ø"/>
            </a:pPr>
            <a:r>
              <a:rPr lang="en-US" dirty="0" smtClean="0"/>
              <a:t>Tokens extracted from the input doc are treated as lookup keys.</a:t>
            </a:r>
          </a:p>
          <a:p>
            <a:pPr marL="800100" lvl="1" indent="-342900"/>
            <a:endParaRPr lang="en-US" dirty="0" smtClean="0"/>
          </a:p>
          <a:p>
            <a:pPr marL="342900" indent="-342900">
              <a:buFont typeface="Arial" pitchFamily="34" charset="0"/>
              <a:buChar char="•"/>
            </a:pPr>
            <a:r>
              <a:rPr lang="en-US" sz="2400" dirty="0" smtClean="0"/>
              <a:t>Lucene index directory consists of one or more segments</a:t>
            </a:r>
          </a:p>
          <a:p>
            <a:pPr marL="800100" lvl="1" indent="-342900">
              <a:buFont typeface="Wingdings" pitchFamily="2" charset="2"/>
              <a:buChar char="Ø"/>
            </a:pPr>
            <a:r>
              <a:rPr lang="en-US" dirty="0" smtClean="0"/>
              <a:t>Each segment is a standalone index (subset of indexed docs)</a:t>
            </a:r>
          </a:p>
          <a:p>
            <a:pPr marL="800100" lvl="1" indent="-342900">
              <a:buFont typeface="Wingdings" pitchFamily="2" charset="2"/>
              <a:buChar char="Ø"/>
            </a:pPr>
            <a:r>
              <a:rPr lang="en-US" dirty="0" smtClean="0"/>
              <a:t>Documents are updated by deleting and reinserting them</a:t>
            </a:r>
            <a:endParaRPr lang="en-US" dirty="0" smtClean="0"/>
          </a:p>
          <a:p>
            <a:pPr marL="800100" lvl="1" indent="-342900">
              <a:buFont typeface="Wingdings" pitchFamily="2" charset="2"/>
              <a:buChar char="Ø"/>
            </a:pPr>
            <a:r>
              <a:rPr lang="en-US" dirty="0" smtClean="0"/>
              <a:t>Periodically </a:t>
            </a:r>
            <a:r>
              <a:rPr lang="en-US" dirty="0" err="1" smtClean="0"/>
              <a:t>IndexWriter</a:t>
            </a:r>
            <a:r>
              <a:rPr lang="en-US" dirty="0" smtClean="0"/>
              <a:t> will select segments and merge </a:t>
            </a:r>
            <a:r>
              <a:rPr lang="en-US" dirty="0" smtClean="0"/>
              <a:t>them</a:t>
            </a:r>
            <a:endParaRPr lang="en-US" dirty="0" smtClean="0"/>
          </a:p>
          <a:p>
            <a:pPr marL="800100" lvl="1" indent="-342900">
              <a:buFont typeface="Wingdings" pitchFamily="2" charset="2"/>
              <a:buChar char="Ø"/>
            </a:pPr>
            <a:r>
              <a:rPr lang="en-US" dirty="0" smtClean="0"/>
              <a:t>Lucene is a </a:t>
            </a:r>
            <a:r>
              <a:rPr lang="en-US" dirty="0" smtClean="0">
                <a:solidFill>
                  <a:schemeClr val="accent1"/>
                </a:solidFill>
              </a:rPr>
              <a:t>Dynamic</a:t>
            </a:r>
            <a:r>
              <a:rPr lang="en-US" dirty="0" smtClean="0"/>
              <a:t> indexing tool</a:t>
            </a:r>
          </a:p>
          <a:p>
            <a:pPr marL="800100" lvl="1" indent="-342900">
              <a:buFont typeface="Wingdings" pitchFamily="2" charset="2"/>
              <a:buChar char="Ø"/>
            </a:pPr>
            <a:endParaRPr lang="en-US" dirty="0" smtClean="0">
              <a:solidFill>
                <a:schemeClr val="accent1"/>
              </a:solidFill>
            </a:endParaRPr>
          </a:p>
          <a:p>
            <a:pPr marL="342900" indent="-342900">
              <a:buAutoNum type="arabicPeriod"/>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6" end="6"/>
                                            </p:txEl>
                                          </p:spTgt>
                                        </p:tgtEl>
                                        <p:attrNameLst>
                                          <p:attrName>style.visibility</p:attrName>
                                        </p:attrNameLst>
                                      </p:cBhvr>
                                      <p:to>
                                        <p:strVal val="visible"/>
                                      </p:to>
                                    </p:set>
                                    <p:animEffect transition="in" filter="box(in)">
                                      <p:cBhvr>
                                        <p:cTn id="7" dur="500"/>
                                        <p:tgtEl>
                                          <p:spTgt spid="6">
                                            <p:txEl>
                                              <p:pRg st="6" end="6"/>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6">
                                            <p:txEl>
                                              <p:pRg st="7" end="7"/>
                                            </p:txEl>
                                          </p:spTgt>
                                        </p:tgtEl>
                                        <p:attrNameLst>
                                          <p:attrName>style.visibility</p:attrName>
                                        </p:attrNameLst>
                                      </p:cBhvr>
                                      <p:to>
                                        <p:strVal val="visible"/>
                                      </p:to>
                                    </p:set>
                                    <p:animEffect transition="in" filter="box(in)">
                                      <p:cBhvr>
                                        <p:cTn id="12" dur="500"/>
                                        <p:tgtEl>
                                          <p:spTgt spid="6">
                                            <p:txEl>
                                              <p:pRg st="7" end="7"/>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6">
                                            <p:txEl>
                                              <p:pRg st="8" end="8"/>
                                            </p:txEl>
                                          </p:spTgt>
                                        </p:tgtEl>
                                        <p:attrNameLst>
                                          <p:attrName>style.visibility</p:attrName>
                                        </p:attrNameLst>
                                      </p:cBhvr>
                                      <p:to>
                                        <p:strVal val="visible"/>
                                      </p:to>
                                    </p:set>
                                    <p:animEffect transition="in" filter="box(in)">
                                      <p:cBhvr>
                                        <p:cTn id="15" dur="500"/>
                                        <p:tgtEl>
                                          <p:spTgt spid="6">
                                            <p:txEl>
                                              <p:pRg st="8" end="8"/>
                                            </p:txEl>
                                          </p:spTgt>
                                        </p:tgtEl>
                                      </p:cBhvr>
                                    </p:animEffect>
                                  </p:childTnLst>
                                </p:cTn>
                              </p:par>
                              <p:par>
                                <p:cTn id="16" presetID="4" presetClass="entr" presetSubtype="16" fill="hold" nodeType="withEffect">
                                  <p:stCondLst>
                                    <p:cond delay="0"/>
                                  </p:stCondLst>
                                  <p:childTnLst>
                                    <p:set>
                                      <p:cBhvr>
                                        <p:cTn id="17" dur="1" fill="hold">
                                          <p:stCondLst>
                                            <p:cond delay="0"/>
                                          </p:stCondLst>
                                        </p:cTn>
                                        <p:tgtEl>
                                          <p:spTgt spid="6">
                                            <p:txEl>
                                              <p:pRg st="9" end="9"/>
                                            </p:txEl>
                                          </p:spTgt>
                                        </p:tgtEl>
                                        <p:attrNameLst>
                                          <p:attrName>style.visibility</p:attrName>
                                        </p:attrNameLst>
                                      </p:cBhvr>
                                      <p:to>
                                        <p:strVal val="visible"/>
                                      </p:to>
                                    </p:set>
                                    <p:animEffect transition="in" filter="box(in)">
                                      <p:cBhvr>
                                        <p:cTn id="18" dur="500"/>
                                        <p:tgtEl>
                                          <p:spTgt spid="6">
                                            <p:txEl>
                                              <p:pRg st="9" end="9"/>
                                            </p:txEl>
                                          </p:spTgt>
                                        </p:tgtEl>
                                      </p:cBhvr>
                                    </p:animEffect>
                                  </p:childTnLst>
                                </p:cTn>
                              </p:par>
                              <p:par>
                                <p:cTn id="19" presetID="4" presetClass="entr" presetSubtype="16" fill="hold" nodeType="withEffect">
                                  <p:stCondLst>
                                    <p:cond delay="0"/>
                                  </p:stCondLst>
                                  <p:childTnLst>
                                    <p:set>
                                      <p:cBhvr>
                                        <p:cTn id="20" dur="1" fill="hold">
                                          <p:stCondLst>
                                            <p:cond delay="0"/>
                                          </p:stCondLst>
                                        </p:cTn>
                                        <p:tgtEl>
                                          <p:spTgt spid="6">
                                            <p:txEl>
                                              <p:pRg st="10" end="10"/>
                                            </p:txEl>
                                          </p:spTgt>
                                        </p:tgtEl>
                                        <p:attrNameLst>
                                          <p:attrName>style.visibility</p:attrName>
                                        </p:attrNameLst>
                                      </p:cBhvr>
                                      <p:to>
                                        <p:strVal val="visible"/>
                                      </p:to>
                                    </p:set>
                                    <p:animEffect transition="in" filter="box(in)">
                                      <p:cBhvr>
                                        <p:cTn id="21" dur="500"/>
                                        <p:tgtEl>
                                          <p:spTgt spid="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907704" y="1844824"/>
            <a:ext cx="5544616" cy="2160240"/>
          </a:xfrm>
        </p:spPr>
        <p:txBody>
          <a:bodyPr>
            <a:normAutofit/>
          </a:bodyPr>
          <a:lstStyle/>
          <a:p>
            <a:r>
              <a:rPr lang="fr-FR" sz="3200" dirty="0" err="1" smtClean="0">
                <a:ea typeface="ＭＳ Ｐゴシック" pitchFamily="-112" charset="-128"/>
              </a:rPr>
              <a:t>Boolean</a:t>
            </a:r>
            <a:r>
              <a:rPr lang="fr-FR" sz="3200" dirty="0" smtClean="0">
                <a:ea typeface="ＭＳ Ｐゴシック" pitchFamily="-112" charset="-128"/>
              </a:rPr>
              <a:t> model</a:t>
            </a:r>
            <a:endParaRPr lang="fr-FR" sz="3200" dirty="0"/>
          </a:p>
        </p:txBody>
      </p:sp>
      <p:sp>
        <p:nvSpPr>
          <p:cNvPr id="4" name="Sous-titre 3"/>
          <p:cNvSpPr>
            <a:spLocks noGrp="1"/>
          </p:cNvSpPr>
          <p:nvPr>
            <p:ph type="subTitle" idx="1"/>
          </p:nvPr>
        </p:nvSpPr>
        <p:spPr/>
        <p:txBody>
          <a:bodyPr/>
          <a:lstStyle/>
          <a:p>
            <a:r>
              <a:rPr lang="fr-FR" dirty="0" smtClean="0"/>
              <a:t>By Majirus FANSI</a:t>
            </a:r>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t>Query processing: AND</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86966" y="1098278"/>
            <a:ext cx="8064896" cy="3122810"/>
          </a:xfrm>
          <a:prstGeom prst="rect">
            <a:avLst/>
          </a:prstGeom>
          <a:noFill/>
        </p:spPr>
        <p:txBody>
          <a:bodyPr vert="horz" wrap="square" lIns="180000" tIns="45720" rIns="91440" bIns="45720" rtlCol="0" anchor="ctr" anchorCtr="0">
            <a:normAutofit/>
          </a:bodyPr>
          <a:lstStyle/>
          <a:p>
            <a:pPr marL="342900" indent="-342900">
              <a:buFont typeface="Arial" pitchFamily="34" charset="0"/>
              <a:buChar char="•"/>
            </a:pPr>
            <a:r>
              <a:rPr lang="fr-FR" dirty="0" err="1" smtClean="0"/>
              <a:t>Consider</a:t>
            </a:r>
            <a:r>
              <a:rPr lang="fr-FR" dirty="0" smtClean="0"/>
              <a:t> the </a:t>
            </a:r>
            <a:r>
              <a:rPr lang="fr-FR" dirty="0" err="1" smtClean="0"/>
              <a:t>query</a:t>
            </a:r>
            <a:r>
              <a:rPr lang="fr-FR" dirty="0" smtClean="0"/>
              <a:t> </a:t>
            </a:r>
            <a:r>
              <a:rPr lang="fr-FR" b="1" dirty="0" err="1" smtClean="0"/>
              <a:t>lucene</a:t>
            </a:r>
            <a:r>
              <a:rPr lang="fr-FR" dirty="0" smtClean="0"/>
              <a:t> AND </a:t>
            </a:r>
            <a:r>
              <a:rPr lang="fr-FR" b="1" dirty="0" err="1" smtClean="0"/>
              <a:t>solr</a:t>
            </a:r>
            <a:endParaRPr lang="fr-FR" b="1" dirty="0" smtClean="0"/>
          </a:p>
          <a:p>
            <a:pPr marL="800100" lvl="1" indent="-342900">
              <a:buFont typeface="Arial" pitchFamily="34" charset="0"/>
              <a:buChar char="•"/>
            </a:pPr>
            <a:endParaRPr lang="fr-FR" dirty="0" smtClean="0"/>
          </a:p>
          <a:p>
            <a:pPr marL="342900" indent="-342900">
              <a:buFont typeface="Arial" pitchFamily="34" charset="0"/>
              <a:buChar char="•"/>
            </a:pPr>
            <a:r>
              <a:rPr lang="fr-FR" dirty="0" err="1" smtClean="0"/>
              <a:t>Locate</a:t>
            </a:r>
            <a:r>
              <a:rPr lang="fr-FR" dirty="0" smtClean="0"/>
              <a:t> </a:t>
            </a:r>
            <a:r>
              <a:rPr lang="fr-FR" dirty="0" err="1" smtClean="0"/>
              <a:t>lucene</a:t>
            </a:r>
            <a:r>
              <a:rPr lang="fr-FR" dirty="0" smtClean="0"/>
              <a:t> in the </a:t>
            </a:r>
            <a:r>
              <a:rPr lang="fr-FR" dirty="0" err="1" smtClean="0"/>
              <a:t>dictionary</a:t>
            </a:r>
            <a:r>
              <a:rPr lang="fr-FR" dirty="0" smtClean="0"/>
              <a:t> </a:t>
            </a:r>
          </a:p>
          <a:p>
            <a:pPr marL="800100" lvl="1" indent="-342900">
              <a:buFont typeface="Arial" pitchFamily="34" charset="0"/>
              <a:buChar char="•"/>
            </a:pPr>
            <a:r>
              <a:rPr lang="fr-FR" dirty="0" err="1" smtClean="0"/>
              <a:t>Retrieve</a:t>
            </a:r>
            <a:r>
              <a:rPr lang="fr-FR" dirty="0" smtClean="0"/>
              <a:t> </a:t>
            </a:r>
            <a:r>
              <a:rPr lang="fr-FR" dirty="0" err="1" smtClean="0"/>
              <a:t>its</a:t>
            </a:r>
            <a:r>
              <a:rPr lang="fr-FR" dirty="0" smtClean="0"/>
              <a:t> </a:t>
            </a:r>
            <a:r>
              <a:rPr lang="fr-FR" dirty="0" err="1" smtClean="0"/>
              <a:t>postings</a:t>
            </a:r>
            <a:endParaRPr lang="fr-FR" dirty="0" smtClean="0"/>
          </a:p>
          <a:p>
            <a:pPr marL="800100" lvl="1" indent="-342900">
              <a:buFont typeface="Arial" pitchFamily="34" charset="0"/>
              <a:buChar char="•"/>
            </a:pPr>
            <a:endParaRPr lang="fr-FR" dirty="0" smtClean="0"/>
          </a:p>
          <a:p>
            <a:pPr marL="342900" indent="-342900">
              <a:buFont typeface="Arial" pitchFamily="34" charset="0"/>
              <a:buChar char="•"/>
            </a:pPr>
            <a:r>
              <a:rPr lang="fr-FR" dirty="0" err="1" smtClean="0"/>
              <a:t>Locate</a:t>
            </a:r>
            <a:r>
              <a:rPr lang="fr-FR" dirty="0" smtClean="0"/>
              <a:t> </a:t>
            </a:r>
            <a:r>
              <a:rPr lang="fr-FR" dirty="0" err="1" smtClean="0"/>
              <a:t>solr</a:t>
            </a:r>
            <a:r>
              <a:rPr lang="fr-FR" dirty="0" smtClean="0"/>
              <a:t> in the </a:t>
            </a:r>
            <a:r>
              <a:rPr lang="fr-FR" dirty="0" err="1" smtClean="0"/>
              <a:t>dictionary</a:t>
            </a:r>
            <a:endParaRPr lang="fr-FR" dirty="0" smtClean="0"/>
          </a:p>
          <a:p>
            <a:pPr marL="800100" lvl="1" indent="-342900">
              <a:buFont typeface="Arial" pitchFamily="34" charset="0"/>
              <a:buChar char="•"/>
            </a:pPr>
            <a:r>
              <a:rPr lang="fr-FR" dirty="0" err="1" smtClean="0"/>
              <a:t>Retrieves</a:t>
            </a:r>
            <a:r>
              <a:rPr lang="fr-FR" dirty="0" smtClean="0"/>
              <a:t> </a:t>
            </a:r>
            <a:r>
              <a:rPr lang="fr-FR" dirty="0" err="1" smtClean="0"/>
              <a:t>its</a:t>
            </a:r>
            <a:r>
              <a:rPr lang="fr-FR" dirty="0" smtClean="0"/>
              <a:t> </a:t>
            </a:r>
            <a:r>
              <a:rPr lang="fr-FR" dirty="0" err="1" smtClean="0"/>
              <a:t>postings</a:t>
            </a:r>
            <a:endParaRPr lang="fr-FR" dirty="0" smtClean="0"/>
          </a:p>
          <a:p>
            <a:pPr marL="342900" indent="-342900">
              <a:buFont typeface="Arial" pitchFamily="34" charset="0"/>
              <a:buChar char="•"/>
            </a:pPr>
            <a:endParaRPr lang="fr-FR" dirty="0" smtClean="0"/>
          </a:p>
          <a:p>
            <a:pPr marL="342900" indent="-342900">
              <a:buFont typeface="Arial" pitchFamily="34" charset="0"/>
              <a:buChar char="•"/>
            </a:pPr>
            <a:r>
              <a:rPr lang="fr-FR" dirty="0" err="1" smtClean="0"/>
              <a:t>Merge</a:t>
            </a:r>
            <a:r>
              <a:rPr lang="fr-FR" dirty="0" smtClean="0"/>
              <a:t> the </a:t>
            </a:r>
            <a:r>
              <a:rPr lang="fr-FR" dirty="0" err="1" smtClean="0"/>
              <a:t>two</a:t>
            </a:r>
            <a:r>
              <a:rPr lang="fr-FR" dirty="0" smtClean="0"/>
              <a:t> </a:t>
            </a:r>
            <a:r>
              <a:rPr lang="fr-FR" dirty="0" err="1" smtClean="0"/>
              <a:t>postings</a:t>
            </a:r>
            <a:endParaRPr lang="fr-FR" dirty="0" smtClean="0"/>
          </a:p>
        </p:txBody>
      </p:sp>
      <p:sp>
        <p:nvSpPr>
          <p:cNvPr id="411" name="Text Box 53"/>
          <p:cNvSpPr txBox="1">
            <a:spLocks noChangeArrowheads="1"/>
          </p:cNvSpPr>
          <p:nvPr/>
        </p:nvSpPr>
        <p:spPr bwMode="auto">
          <a:xfrm>
            <a:off x="5750719" y="4630184"/>
            <a:ext cx="534889" cy="335169"/>
          </a:xfrm>
          <a:prstGeom prst="rect">
            <a:avLst/>
          </a:prstGeom>
          <a:noFill/>
          <a:ln w="9525">
            <a:solidFill>
              <a:srgbClr val="C0C0C0"/>
            </a:solidFill>
            <a:miter lim="800000"/>
            <a:headEnd/>
            <a:tailEnd/>
          </a:ln>
        </p:spPr>
        <p:txBody>
          <a:bodyPr lIns="57607" tIns="28804" rIns="57607" bIns="28804">
            <a:spAutoFit/>
          </a:bodyPr>
          <a:lstStyle/>
          <a:p>
            <a:r>
              <a:rPr lang="en-US">
                <a:solidFill>
                  <a:srgbClr val="B2B2B2"/>
                </a:solidFill>
                <a:latin typeface="Arial Unicode MS" pitchFamily="-112" charset="0"/>
              </a:rPr>
              <a:t>128</a:t>
            </a:r>
          </a:p>
        </p:txBody>
      </p:sp>
      <p:cxnSp>
        <p:nvCxnSpPr>
          <p:cNvPr id="412" name="AutoShape 66"/>
          <p:cNvCxnSpPr>
            <a:cxnSpLocks noChangeShapeType="1"/>
          </p:cNvCxnSpPr>
          <p:nvPr/>
        </p:nvCxnSpPr>
        <p:spPr bwMode="auto">
          <a:xfrm>
            <a:off x="3061990" y="4815921"/>
            <a:ext cx="166985" cy="14288"/>
          </a:xfrm>
          <a:prstGeom prst="straightConnector1">
            <a:avLst/>
          </a:prstGeom>
          <a:noFill/>
          <a:ln w="9525">
            <a:solidFill>
              <a:srgbClr val="C0C0C0"/>
            </a:solidFill>
            <a:miter lim="800000"/>
            <a:headEnd/>
            <a:tailEnd type="triangle" w="med" len="med"/>
          </a:ln>
        </p:spPr>
      </p:cxnSp>
      <p:cxnSp>
        <p:nvCxnSpPr>
          <p:cNvPr id="413" name="AutoShape 14"/>
          <p:cNvCxnSpPr>
            <a:cxnSpLocks noChangeShapeType="1"/>
          </p:cNvCxnSpPr>
          <p:nvPr/>
        </p:nvCxnSpPr>
        <p:spPr bwMode="auto">
          <a:xfrm>
            <a:off x="1509118" y="5236212"/>
            <a:ext cx="138410" cy="1191"/>
          </a:xfrm>
          <a:prstGeom prst="straightConnector1">
            <a:avLst/>
          </a:prstGeom>
          <a:noFill/>
          <a:ln w="9525">
            <a:solidFill>
              <a:schemeClr val="tx1"/>
            </a:solidFill>
            <a:miter lim="800000"/>
            <a:headEnd/>
            <a:tailEnd type="triangle" w="med" len="med"/>
          </a:ln>
        </p:spPr>
      </p:cxnSp>
      <p:sp>
        <p:nvSpPr>
          <p:cNvPr id="414" name="Text Box 45"/>
          <p:cNvSpPr txBox="1">
            <a:spLocks noChangeArrowheads="1"/>
          </p:cNvSpPr>
          <p:nvPr/>
        </p:nvSpPr>
        <p:spPr bwMode="auto">
          <a:xfrm>
            <a:off x="6972300" y="4605999"/>
            <a:ext cx="920651" cy="335169"/>
          </a:xfrm>
          <a:prstGeom prst="rect">
            <a:avLst/>
          </a:prstGeom>
          <a:noFill/>
          <a:ln w="9525">
            <a:noFill/>
            <a:miter lim="800000"/>
            <a:headEnd/>
            <a:tailEnd/>
          </a:ln>
        </p:spPr>
        <p:txBody>
          <a:bodyPr lIns="57607" tIns="28804" rIns="57607" bIns="28804">
            <a:spAutoFit/>
          </a:bodyPr>
          <a:lstStyle/>
          <a:p>
            <a:r>
              <a:rPr lang="en-US" b="1" i="1" dirty="0" err="1" smtClean="0">
                <a:latin typeface="Arial Unicode MS" pitchFamily="-112" charset="0"/>
              </a:rPr>
              <a:t>lucene</a:t>
            </a:r>
            <a:endParaRPr lang="en-US" b="1" i="1" dirty="0">
              <a:latin typeface="Arial Unicode MS" pitchFamily="-112" charset="0"/>
            </a:endParaRPr>
          </a:p>
        </p:txBody>
      </p:sp>
      <p:sp>
        <p:nvSpPr>
          <p:cNvPr id="415" name="Text Box 46"/>
          <p:cNvSpPr txBox="1">
            <a:spLocks noChangeArrowheads="1"/>
          </p:cNvSpPr>
          <p:nvPr/>
        </p:nvSpPr>
        <p:spPr bwMode="auto">
          <a:xfrm>
            <a:off x="7028581" y="5205255"/>
            <a:ext cx="956370" cy="335169"/>
          </a:xfrm>
          <a:prstGeom prst="rect">
            <a:avLst/>
          </a:prstGeom>
          <a:noFill/>
          <a:ln w="9525">
            <a:noFill/>
            <a:miter lim="800000"/>
            <a:headEnd/>
            <a:tailEnd/>
          </a:ln>
        </p:spPr>
        <p:txBody>
          <a:bodyPr lIns="57607" tIns="28804" rIns="57607" bIns="28804">
            <a:spAutoFit/>
          </a:bodyPr>
          <a:lstStyle/>
          <a:p>
            <a:r>
              <a:rPr lang="en-US" b="1" i="1" dirty="0" err="1" smtClean="0">
                <a:latin typeface="Arial Unicode MS" pitchFamily="-112" charset="0"/>
              </a:rPr>
              <a:t>solr</a:t>
            </a:r>
            <a:endParaRPr lang="en-US" b="1" i="1" dirty="0">
              <a:latin typeface="Arial Unicode MS" pitchFamily="-112" charset="0"/>
            </a:endParaRPr>
          </a:p>
        </p:txBody>
      </p:sp>
      <p:sp>
        <p:nvSpPr>
          <p:cNvPr id="416" name="AutoShape 47"/>
          <p:cNvSpPr>
            <a:spLocks noChangeArrowheads="1"/>
          </p:cNvSpPr>
          <p:nvPr/>
        </p:nvSpPr>
        <p:spPr bwMode="auto">
          <a:xfrm rot="10800000">
            <a:off x="2264922" y="4837827"/>
            <a:ext cx="232357" cy="665801"/>
          </a:xfrm>
          <a:prstGeom prst="notchedRightArrow">
            <a:avLst>
              <a:gd name="adj1" fmla="val 50000"/>
              <a:gd name="adj2" fmla="val 50245"/>
            </a:avLst>
          </a:prstGeom>
          <a:solidFill>
            <a:srgbClr val="C0504D"/>
          </a:solidFill>
          <a:ln w="9525">
            <a:solidFill>
              <a:schemeClr val="tx1"/>
            </a:solidFill>
            <a:miter lim="800000"/>
            <a:headEnd/>
            <a:tailEnd/>
          </a:ln>
        </p:spPr>
        <p:txBody>
          <a:bodyPr wrap="none" lIns="57607" tIns="28804" rIns="57607" bIns="28804" anchor="ctr">
            <a:spAutoFit/>
          </a:bodyPr>
          <a:lstStyle/>
          <a:p>
            <a:endParaRPr lang="fr-FR"/>
          </a:p>
        </p:txBody>
      </p:sp>
      <p:sp>
        <p:nvSpPr>
          <p:cNvPr id="417" name="Text Box 53"/>
          <p:cNvSpPr txBox="1">
            <a:spLocks noChangeArrowheads="1"/>
          </p:cNvSpPr>
          <p:nvPr/>
        </p:nvSpPr>
        <p:spPr bwMode="auto">
          <a:xfrm>
            <a:off x="2789634" y="4602800"/>
            <a:ext cx="244579" cy="335169"/>
          </a:xfrm>
          <a:prstGeom prst="rect">
            <a:avLst/>
          </a:prstGeom>
          <a:noFill/>
          <a:ln w="9525">
            <a:solidFill>
              <a:srgbClr val="C0C0C0"/>
            </a:solidFill>
            <a:miter lim="800000"/>
            <a:headEnd/>
            <a:tailEnd/>
          </a:ln>
        </p:spPr>
        <p:txBody>
          <a:bodyPr wrap="none" lIns="57607" tIns="28804" rIns="57607" bIns="28804">
            <a:spAutoFit/>
          </a:bodyPr>
          <a:lstStyle/>
          <a:p>
            <a:r>
              <a:rPr lang="en-US">
                <a:solidFill>
                  <a:srgbClr val="B2B2B2"/>
                </a:solidFill>
                <a:latin typeface="Arial Unicode MS" pitchFamily="-112" charset="0"/>
              </a:rPr>
              <a:t>2</a:t>
            </a:r>
          </a:p>
        </p:txBody>
      </p:sp>
      <p:sp>
        <p:nvSpPr>
          <p:cNvPr id="418" name="Text Box 53"/>
          <p:cNvSpPr txBox="1">
            <a:spLocks noChangeArrowheads="1"/>
          </p:cNvSpPr>
          <p:nvPr/>
        </p:nvSpPr>
        <p:spPr bwMode="auto">
          <a:xfrm>
            <a:off x="3237905" y="4599228"/>
            <a:ext cx="244579" cy="335169"/>
          </a:xfrm>
          <a:prstGeom prst="rect">
            <a:avLst/>
          </a:prstGeom>
          <a:noFill/>
          <a:ln w="9525">
            <a:solidFill>
              <a:srgbClr val="C0C0C0"/>
            </a:solidFill>
            <a:miter lim="800000"/>
            <a:headEnd/>
            <a:tailEnd/>
          </a:ln>
        </p:spPr>
        <p:txBody>
          <a:bodyPr wrap="none" lIns="57607" tIns="28804" rIns="57607" bIns="28804">
            <a:spAutoFit/>
          </a:bodyPr>
          <a:lstStyle/>
          <a:p>
            <a:r>
              <a:rPr lang="en-US">
                <a:solidFill>
                  <a:srgbClr val="B2B2B2"/>
                </a:solidFill>
                <a:latin typeface="Arial Unicode MS" pitchFamily="-112" charset="0"/>
              </a:rPr>
              <a:t>4</a:t>
            </a:r>
          </a:p>
        </p:txBody>
      </p:sp>
      <p:sp>
        <p:nvSpPr>
          <p:cNvPr id="419" name="Text Box 53"/>
          <p:cNvSpPr txBox="1">
            <a:spLocks noChangeArrowheads="1"/>
          </p:cNvSpPr>
          <p:nvPr/>
        </p:nvSpPr>
        <p:spPr bwMode="auto">
          <a:xfrm>
            <a:off x="3658494" y="4588512"/>
            <a:ext cx="244579" cy="335169"/>
          </a:xfrm>
          <a:prstGeom prst="rect">
            <a:avLst/>
          </a:prstGeom>
          <a:noFill/>
          <a:ln w="9525">
            <a:solidFill>
              <a:srgbClr val="C0C0C0"/>
            </a:solidFill>
            <a:miter lim="800000"/>
            <a:headEnd/>
            <a:tailEnd/>
          </a:ln>
        </p:spPr>
        <p:txBody>
          <a:bodyPr wrap="none" lIns="57607" tIns="28804" rIns="57607" bIns="28804">
            <a:spAutoFit/>
          </a:bodyPr>
          <a:lstStyle/>
          <a:p>
            <a:r>
              <a:rPr lang="en-US">
                <a:solidFill>
                  <a:srgbClr val="B2B2B2"/>
                </a:solidFill>
                <a:latin typeface="Arial Unicode MS" pitchFamily="-112" charset="0"/>
              </a:rPr>
              <a:t>8</a:t>
            </a:r>
          </a:p>
        </p:txBody>
      </p:sp>
      <p:sp>
        <p:nvSpPr>
          <p:cNvPr id="420" name="Text Box 53"/>
          <p:cNvSpPr txBox="1">
            <a:spLocks noChangeArrowheads="1"/>
          </p:cNvSpPr>
          <p:nvPr/>
        </p:nvSpPr>
        <p:spPr bwMode="auto">
          <a:xfrm>
            <a:off x="4051400" y="4602800"/>
            <a:ext cx="372820" cy="335169"/>
          </a:xfrm>
          <a:prstGeom prst="rect">
            <a:avLst/>
          </a:prstGeom>
          <a:noFill/>
          <a:ln w="9525">
            <a:solidFill>
              <a:srgbClr val="C0C0C0"/>
            </a:solidFill>
            <a:miter lim="800000"/>
            <a:headEnd/>
            <a:tailEnd/>
          </a:ln>
        </p:spPr>
        <p:txBody>
          <a:bodyPr wrap="none" lIns="57607" tIns="28804" rIns="57607" bIns="28804">
            <a:spAutoFit/>
          </a:bodyPr>
          <a:lstStyle/>
          <a:p>
            <a:r>
              <a:rPr lang="en-US">
                <a:solidFill>
                  <a:srgbClr val="B2B2B2"/>
                </a:solidFill>
                <a:latin typeface="Arial Unicode MS" pitchFamily="-112" charset="0"/>
              </a:rPr>
              <a:t>16</a:t>
            </a:r>
          </a:p>
        </p:txBody>
      </p:sp>
      <p:sp>
        <p:nvSpPr>
          <p:cNvPr id="421" name="Text Box 53"/>
          <p:cNvSpPr txBox="1">
            <a:spLocks noChangeArrowheads="1"/>
          </p:cNvSpPr>
          <p:nvPr/>
        </p:nvSpPr>
        <p:spPr bwMode="auto">
          <a:xfrm>
            <a:off x="4597896" y="4626612"/>
            <a:ext cx="372820" cy="335169"/>
          </a:xfrm>
          <a:prstGeom prst="rect">
            <a:avLst/>
          </a:prstGeom>
          <a:noFill/>
          <a:ln w="9525">
            <a:solidFill>
              <a:srgbClr val="C0C0C0"/>
            </a:solidFill>
            <a:miter lim="800000"/>
            <a:headEnd/>
            <a:tailEnd/>
          </a:ln>
        </p:spPr>
        <p:txBody>
          <a:bodyPr wrap="none" lIns="57607" tIns="28804" rIns="57607" bIns="28804">
            <a:spAutoFit/>
          </a:bodyPr>
          <a:lstStyle/>
          <a:p>
            <a:r>
              <a:rPr lang="en-US">
                <a:solidFill>
                  <a:srgbClr val="B2B2B2"/>
                </a:solidFill>
                <a:latin typeface="Arial Unicode MS" pitchFamily="-112" charset="0"/>
              </a:rPr>
              <a:t>32</a:t>
            </a:r>
          </a:p>
        </p:txBody>
      </p:sp>
      <p:sp>
        <p:nvSpPr>
          <p:cNvPr id="422" name="Text Box 53"/>
          <p:cNvSpPr txBox="1">
            <a:spLocks noChangeArrowheads="1"/>
          </p:cNvSpPr>
          <p:nvPr/>
        </p:nvSpPr>
        <p:spPr bwMode="auto">
          <a:xfrm>
            <a:off x="5176540" y="4630184"/>
            <a:ext cx="372820" cy="335169"/>
          </a:xfrm>
          <a:prstGeom prst="rect">
            <a:avLst/>
          </a:prstGeom>
          <a:noFill/>
          <a:ln w="9525">
            <a:solidFill>
              <a:srgbClr val="C0C0C0"/>
            </a:solidFill>
            <a:miter lim="800000"/>
            <a:headEnd/>
            <a:tailEnd/>
          </a:ln>
        </p:spPr>
        <p:txBody>
          <a:bodyPr wrap="none" lIns="57607" tIns="28804" rIns="57607" bIns="28804">
            <a:spAutoFit/>
          </a:bodyPr>
          <a:lstStyle/>
          <a:p>
            <a:r>
              <a:rPr lang="en-US">
                <a:solidFill>
                  <a:srgbClr val="B2B2B2"/>
                </a:solidFill>
                <a:latin typeface="Arial Unicode MS" pitchFamily="-112" charset="0"/>
              </a:rPr>
              <a:t>64</a:t>
            </a:r>
          </a:p>
        </p:txBody>
      </p:sp>
      <p:cxnSp>
        <p:nvCxnSpPr>
          <p:cNvPr id="423" name="AutoShape 66"/>
          <p:cNvCxnSpPr>
            <a:cxnSpLocks noChangeShapeType="1"/>
          </p:cNvCxnSpPr>
          <p:nvPr/>
        </p:nvCxnSpPr>
        <p:spPr bwMode="auto">
          <a:xfrm>
            <a:off x="3506689" y="4817112"/>
            <a:ext cx="166985" cy="14288"/>
          </a:xfrm>
          <a:prstGeom prst="straightConnector1">
            <a:avLst/>
          </a:prstGeom>
          <a:noFill/>
          <a:ln w="9525">
            <a:solidFill>
              <a:srgbClr val="C0C0C0"/>
            </a:solidFill>
            <a:miter lim="800000"/>
            <a:headEnd/>
            <a:tailEnd type="triangle" w="med" len="med"/>
          </a:ln>
        </p:spPr>
      </p:cxnSp>
      <p:cxnSp>
        <p:nvCxnSpPr>
          <p:cNvPr id="424" name="AutoShape 66"/>
          <p:cNvCxnSpPr>
            <a:cxnSpLocks noChangeShapeType="1"/>
          </p:cNvCxnSpPr>
          <p:nvPr/>
        </p:nvCxnSpPr>
        <p:spPr bwMode="auto">
          <a:xfrm>
            <a:off x="3908524" y="4817112"/>
            <a:ext cx="166985" cy="14288"/>
          </a:xfrm>
          <a:prstGeom prst="straightConnector1">
            <a:avLst/>
          </a:prstGeom>
          <a:noFill/>
          <a:ln w="9525">
            <a:solidFill>
              <a:srgbClr val="C0C0C0"/>
            </a:solidFill>
            <a:miter lim="800000"/>
            <a:headEnd/>
            <a:tailEnd type="triangle" w="med" len="med"/>
          </a:ln>
        </p:spPr>
      </p:cxnSp>
      <p:cxnSp>
        <p:nvCxnSpPr>
          <p:cNvPr id="425" name="AutoShape 66"/>
          <p:cNvCxnSpPr>
            <a:cxnSpLocks noChangeShapeType="1"/>
          </p:cNvCxnSpPr>
          <p:nvPr/>
        </p:nvCxnSpPr>
        <p:spPr bwMode="auto">
          <a:xfrm>
            <a:off x="4430911" y="4802824"/>
            <a:ext cx="166985" cy="14288"/>
          </a:xfrm>
          <a:prstGeom prst="straightConnector1">
            <a:avLst/>
          </a:prstGeom>
          <a:noFill/>
          <a:ln w="9525">
            <a:solidFill>
              <a:srgbClr val="C0C0C0"/>
            </a:solidFill>
            <a:miter lim="800000"/>
            <a:headEnd/>
            <a:tailEnd type="triangle" w="med" len="med"/>
          </a:ln>
        </p:spPr>
      </p:cxnSp>
      <p:cxnSp>
        <p:nvCxnSpPr>
          <p:cNvPr id="426" name="AutoShape 66"/>
          <p:cNvCxnSpPr>
            <a:cxnSpLocks noChangeShapeType="1"/>
          </p:cNvCxnSpPr>
          <p:nvPr/>
        </p:nvCxnSpPr>
        <p:spPr bwMode="auto">
          <a:xfrm>
            <a:off x="5002411" y="4829018"/>
            <a:ext cx="166985" cy="14288"/>
          </a:xfrm>
          <a:prstGeom prst="straightConnector1">
            <a:avLst/>
          </a:prstGeom>
          <a:noFill/>
          <a:ln w="9525">
            <a:solidFill>
              <a:srgbClr val="C0C0C0"/>
            </a:solidFill>
            <a:miter lim="800000"/>
            <a:headEnd/>
            <a:tailEnd type="triangle" w="med" len="med"/>
          </a:ln>
        </p:spPr>
      </p:cxnSp>
      <p:cxnSp>
        <p:nvCxnSpPr>
          <p:cNvPr id="427" name="AutoShape 66"/>
          <p:cNvCxnSpPr>
            <a:cxnSpLocks noChangeShapeType="1"/>
          </p:cNvCxnSpPr>
          <p:nvPr/>
        </p:nvCxnSpPr>
        <p:spPr bwMode="auto">
          <a:xfrm>
            <a:off x="5562303" y="4817112"/>
            <a:ext cx="166985" cy="14288"/>
          </a:xfrm>
          <a:prstGeom prst="straightConnector1">
            <a:avLst/>
          </a:prstGeom>
          <a:noFill/>
          <a:ln w="9525">
            <a:solidFill>
              <a:srgbClr val="C0C0C0"/>
            </a:solidFill>
            <a:miter lim="800000"/>
            <a:headEnd/>
            <a:tailEnd type="triangle" w="med" len="med"/>
          </a:ln>
        </p:spPr>
      </p:cxnSp>
      <p:sp>
        <p:nvSpPr>
          <p:cNvPr id="428" name="Text Box 53"/>
          <p:cNvSpPr txBox="1">
            <a:spLocks noChangeArrowheads="1"/>
          </p:cNvSpPr>
          <p:nvPr/>
        </p:nvSpPr>
        <p:spPr bwMode="auto">
          <a:xfrm>
            <a:off x="5554266" y="5232640"/>
            <a:ext cx="482203" cy="335169"/>
          </a:xfrm>
          <a:prstGeom prst="rect">
            <a:avLst/>
          </a:prstGeom>
          <a:noFill/>
          <a:ln w="9525">
            <a:solidFill>
              <a:srgbClr val="C0C0C0"/>
            </a:solidFill>
            <a:miter lim="800000"/>
            <a:headEnd/>
            <a:tailEnd/>
          </a:ln>
        </p:spPr>
        <p:txBody>
          <a:bodyPr lIns="57607" tIns="28804" rIns="57607" bIns="28804">
            <a:spAutoFit/>
          </a:bodyPr>
          <a:lstStyle/>
          <a:p>
            <a:r>
              <a:rPr lang="en-US">
                <a:solidFill>
                  <a:srgbClr val="B2B2B2"/>
                </a:solidFill>
                <a:latin typeface="Arial Unicode MS" pitchFamily="-112" charset="0"/>
              </a:rPr>
              <a:t>21</a:t>
            </a:r>
          </a:p>
        </p:txBody>
      </p:sp>
      <p:cxnSp>
        <p:nvCxnSpPr>
          <p:cNvPr id="429" name="AutoShape 66"/>
          <p:cNvCxnSpPr>
            <a:cxnSpLocks noChangeShapeType="1"/>
          </p:cNvCxnSpPr>
          <p:nvPr/>
        </p:nvCxnSpPr>
        <p:spPr bwMode="auto">
          <a:xfrm>
            <a:off x="3061990" y="5418378"/>
            <a:ext cx="166985" cy="14288"/>
          </a:xfrm>
          <a:prstGeom prst="straightConnector1">
            <a:avLst/>
          </a:prstGeom>
          <a:noFill/>
          <a:ln w="9525">
            <a:solidFill>
              <a:srgbClr val="C0C0C0"/>
            </a:solidFill>
            <a:miter lim="800000"/>
            <a:headEnd/>
            <a:tailEnd type="triangle" w="med" len="med"/>
          </a:ln>
        </p:spPr>
      </p:cxnSp>
      <p:sp>
        <p:nvSpPr>
          <p:cNvPr id="430" name="Text Box 53"/>
          <p:cNvSpPr txBox="1">
            <a:spLocks noChangeArrowheads="1"/>
          </p:cNvSpPr>
          <p:nvPr/>
        </p:nvSpPr>
        <p:spPr bwMode="auto">
          <a:xfrm>
            <a:off x="2789634" y="5205255"/>
            <a:ext cx="244579" cy="335169"/>
          </a:xfrm>
          <a:prstGeom prst="rect">
            <a:avLst/>
          </a:prstGeom>
          <a:noFill/>
          <a:ln w="9525">
            <a:solidFill>
              <a:srgbClr val="C0C0C0"/>
            </a:solidFill>
            <a:miter lim="800000"/>
            <a:headEnd/>
            <a:tailEnd/>
          </a:ln>
        </p:spPr>
        <p:txBody>
          <a:bodyPr wrap="none" lIns="57607" tIns="28804" rIns="57607" bIns="28804">
            <a:spAutoFit/>
          </a:bodyPr>
          <a:lstStyle/>
          <a:p>
            <a:r>
              <a:rPr lang="en-US">
                <a:solidFill>
                  <a:srgbClr val="B2B2B2"/>
                </a:solidFill>
                <a:latin typeface="Arial Unicode MS" pitchFamily="-112" charset="0"/>
              </a:rPr>
              <a:t>1</a:t>
            </a:r>
          </a:p>
        </p:txBody>
      </p:sp>
      <p:sp>
        <p:nvSpPr>
          <p:cNvPr id="431" name="Text Box 53"/>
          <p:cNvSpPr txBox="1">
            <a:spLocks noChangeArrowheads="1"/>
          </p:cNvSpPr>
          <p:nvPr/>
        </p:nvSpPr>
        <p:spPr bwMode="auto">
          <a:xfrm>
            <a:off x="3237905" y="5201684"/>
            <a:ext cx="244579" cy="335169"/>
          </a:xfrm>
          <a:prstGeom prst="rect">
            <a:avLst/>
          </a:prstGeom>
          <a:noFill/>
          <a:ln w="9525">
            <a:solidFill>
              <a:srgbClr val="C0C0C0"/>
            </a:solidFill>
            <a:miter lim="800000"/>
            <a:headEnd/>
            <a:tailEnd/>
          </a:ln>
        </p:spPr>
        <p:txBody>
          <a:bodyPr wrap="none" lIns="57607" tIns="28804" rIns="57607" bIns="28804">
            <a:spAutoFit/>
          </a:bodyPr>
          <a:lstStyle/>
          <a:p>
            <a:r>
              <a:rPr lang="en-US">
                <a:solidFill>
                  <a:srgbClr val="B2B2B2"/>
                </a:solidFill>
                <a:latin typeface="Arial Unicode MS" pitchFamily="-112" charset="0"/>
              </a:rPr>
              <a:t>2</a:t>
            </a:r>
          </a:p>
        </p:txBody>
      </p:sp>
      <p:sp>
        <p:nvSpPr>
          <p:cNvPr id="432" name="Text Box 53"/>
          <p:cNvSpPr txBox="1">
            <a:spLocks noChangeArrowheads="1"/>
          </p:cNvSpPr>
          <p:nvPr/>
        </p:nvSpPr>
        <p:spPr bwMode="auto">
          <a:xfrm>
            <a:off x="3658494" y="5192159"/>
            <a:ext cx="244579" cy="335169"/>
          </a:xfrm>
          <a:prstGeom prst="rect">
            <a:avLst/>
          </a:prstGeom>
          <a:noFill/>
          <a:ln w="9525">
            <a:solidFill>
              <a:srgbClr val="C0C0C0"/>
            </a:solidFill>
            <a:miter lim="800000"/>
            <a:headEnd/>
            <a:tailEnd/>
          </a:ln>
        </p:spPr>
        <p:txBody>
          <a:bodyPr wrap="none" lIns="57607" tIns="28804" rIns="57607" bIns="28804">
            <a:spAutoFit/>
          </a:bodyPr>
          <a:lstStyle/>
          <a:p>
            <a:r>
              <a:rPr lang="en-US">
                <a:solidFill>
                  <a:srgbClr val="B2B2B2"/>
                </a:solidFill>
                <a:latin typeface="Arial Unicode MS" pitchFamily="-112" charset="0"/>
              </a:rPr>
              <a:t>3</a:t>
            </a:r>
          </a:p>
        </p:txBody>
      </p:sp>
      <p:sp>
        <p:nvSpPr>
          <p:cNvPr id="433" name="Text Box 53"/>
          <p:cNvSpPr txBox="1">
            <a:spLocks noChangeArrowheads="1"/>
          </p:cNvSpPr>
          <p:nvPr/>
        </p:nvSpPr>
        <p:spPr bwMode="auto">
          <a:xfrm>
            <a:off x="4116586" y="5205255"/>
            <a:ext cx="244579" cy="335169"/>
          </a:xfrm>
          <a:prstGeom prst="rect">
            <a:avLst/>
          </a:prstGeom>
          <a:noFill/>
          <a:ln w="9525">
            <a:solidFill>
              <a:srgbClr val="C0C0C0"/>
            </a:solidFill>
            <a:miter lim="800000"/>
            <a:headEnd/>
            <a:tailEnd/>
          </a:ln>
        </p:spPr>
        <p:txBody>
          <a:bodyPr wrap="none" lIns="57607" tIns="28804" rIns="57607" bIns="28804">
            <a:spAutoFit/>
          </a:bodyPr>
          <a:lstStyle/>
          <a:p>
            <a:r>
              <a:rPr lang="en-US">
                <a:solidFill>
                  <a:srgbClr val="B2B2B2"/>
                </a:solidFill>
                <a:latin typeface="Arial Unicode MS" pitchFamily="-112" charset="0"/>
              </a:rPr>
              <a:t>5</a:t>
            </a:r>
          </a:p>
        </p:txBody>
      </p:sp>
      <p:sp>
        <p:nvSpPr>
          <p:cNvPr id="434" name="Text Box 53"/>
          <p:cNvSpPr txBox="1">
            <a:spLocks noChangeArrowheads="1"/>
          </p:cNvSpPr>
          <p:nvPr/>
        </p:nvSpPr>
        <p:spPr bwMode="auto">
          <a:xfrm>
            <a:off x="4560392" y="5229068"/>
            <a:ext cx="244579" cy="335169"/>
          </a:xfrm>
          <a:prstGeom prst="rect">
            <a:avLst/>
          </a:prstGeom>
          <a:noFill/>
          <a:ln w="9525">
            <a:solidFill>
              <a:srgbClr val="C0C0C0"/>
            </a:solidFill>
            <a:miter lim="800000"/>
            <a:headEnd/>
            <a:tailEnd/>
          </a:ln>
        </p:spPr>
        <p:txBody>
          <a:bodyPr wrap="none" lIns="57607" tIns="28804" rIns="57607" bIns="28804">
            <a:spAutoFit/>
          </a:bodyPr>
          <a:lstStyle/>
          <a:p>
            <a:r>
              <a:rPr lang="en-US">
                <a:solidFill>
                  <a:srgbClr val="B2B2B2"/>
                </a:solidFill>
                <a:latin typeface="Arial Unicode MS" pitchFamily="-112" charset="0"/>
              </a:rPr>
              <a:t>8</a:t>
            </a:r>
          </a:p>
        </p:txBody>
      </p:sp>
      <p:sp>
        <p:nvSpPr>
          <p:cNvPr id="435" name="Text Box 53"/>
          <p:cNvSpPr txBox="1">
            <a:spLocks noChangeArrowheads="1"/>
          </p:cNvSpPr>
          <p:nvPr/>
        </p:nvSpPr>
        <p:spPr bwMode="auto">
          <a:xfrm>
            <a:off x="5007769" y="5232640"/>
            <a:ext cx="372820" cy="335169"/>
          </a:xfrm>
          <a:prstGeom prst="rect">
            <a:avLst/>
          </a:prstGeom>
          <a:noFill/>
          <a:ln w="9525">
            <a:solidFill>
              <a:srgbClr val="C0C0C0"/>
            </a:solidFill>
            <a:miter lim="800000"/>
            <a:headEnd/>
            <a:tailEnd/>
          </a:ln>
        </p:spPr>
        <p:txBody>
          <a:bodyPr wrap="none" lIns="57607" tIns="28804" rIns="57607" bIns="28804">
            <a:spAutoFit/>
          </a:bodyPr>
          <a:lstStyle/>
          <a:p>
            <a:r>
              <a:rPr lang="en-US">
                <a:solidFill>
                  <a:srgbClr val="B2B2B2"/>
                </a:solidFill>
                <a:latin typeface="Arial Unicode MS" pitchFamily="-112" charset="0"/>
              </a:rPr>
              <a:t>13</a:t>
            </a:r>
          </a:p>
        </p:txBody>
      </p:sp>
      <p:cxnSp>
        <p:nvCxnSpPr>
          <p:cNvPr id="436" name="AutoShape 66"/>
          <p:cNvCxnSpPr>
            <a:cxnSpLocks noChangeShapeType="1"/>
          </p:cNvCxnSpPr>
          <p:nvPr/>
        </p:nvCxnSpPr>
        <p:spPr bwMode="auto">
          <a:xfrm>
            <a:off x="3506689" y="5419568"/>
            <a:ext cx="166985" cy="14288"/>
          </a:xfrm>
          <a:prstGeom prst="straightConnector1">
            <a:avLst/>
          </a:prstGeom>
          <a:noFill/>
          <a:ln w="9525">
            <a:solidFill>
              <a:srgbClr val="C0C0C0"/>
            </a:solidFill>
            <a:miter lim="800000"/>
            <a:headEnd/>
            <a:tailEnd type="triangle" w="med" len="med"/>
          </a:ln>
        </p:spPr>
      </p:cxnSp>
      <p:cxnSp>
        <p:nvCxnSpPr>
          <p:cNvPr id="437" name="AutoShape 66"/>
          <p:cNvCxnSpPr>
            <a:cxnSpLocks noChangeShapeType="1"/>
          </p:cNvCxnSpPr>
          <p:nvPr/>
        </p:nvCxnSpPr>
        <p:spPr bwMode="auto">
          <a:xfrm>
            <a:off x="3908524" y="5419568"/>
            <a:ext cx="166985" cy="14288"/>
          </a:xfrm>
          <a:prstGeom prst="straightConnector1">
            <a:avLst/>
          </a:prstGeom>
          <a:noFill/>
          <a:ln w="9525">
            <a:solidFill>
              <a:srgbClr val="C0C0C0"/>
            </a:solidFill>
            <a:miter lim="800000"/>
            <a:headEnd/>
            <a:tailEnd type="triangle" w="med" len="med"/>
          </a:ln>
        </p:spPr>
      </p:cxnSp>
      <p:cxnSp>
        <p:nvCxnSpPr>
          <p:cNvPr id="438" name="AutoShape 66"/>
          <p:cNvCxnSpPr>
            <a:cxnSpLocks noChangeShapeType="1"/>
          </p:cNvCxnSpPr>
          <p:nvPr/>
        </p:nvCxnSpPr>
        <p:spPr bwMode="auto">
          <a:xfrm>
            <a:off x="4372868" y="5406471"/>
            <a:ext cx="166985" cy="13097"/>
          </a:xfrm>
          <a:prstGeom prst="straightConnector1">
            <a:avLst/>
          </a:prstGeom>
          <a:noFill/>
          <a:ln w="9525">
            <a:solidFill>
              <a:srgbClr val="C0C0C0"/>
            </a:solidFill>
            <a:miter lim="800000"/>
            <a:headEnd/>
            <a:tailEnd type="triangle" w="med" len="med"/>
          </a:ln>
        </p:spPr>
      </p:cxnSp>
      <p:cxnSp>
        <p:nvCxnSpPr>
          <p:cNvPr id="439" name="AutoShape 66"/>
          <p:cNvCxnSpPr>
            <a:cxnSpLocks noChangeShapeType="1"/>
          </p:cNvCxnSpPr>
          <p:nvPr/>
        </p:nvCxnSpPr>
        <p:spPr bwMode="auto">
          <a:xfrm>
            <a:off x="4808637" y="5432665"/>
            <a:ext cx="166985" cy="14288"/>
          </a:xfrm>
          <a:prstGeom prst="straightConnector1">
            <a:avLst/>
          </a:prstGeom>
          <a:noFill/>
          <a:ln w="9525">
            <a:solidFill>
              <a:srgbClr val="C0C0C0"/>
            </a:solidFill>
            <a:miter lim="800000"/>
            <a:headEnd/>
            <a:tailEnd type="triangle" w="med" len="med"/>
          </a:ln>
        </p:spPr>
      </p:cxnSp>
      <p:cxnSp>
        <p:nvCxnSpPr>
          <p:cNvPr id="440" name="AutoShape 66"/>
          <p:cNvCxnSpPr>
            <a:cxnSpLocks noChangeShapeType="1"/>
          </p:cNvCxnSpPr>
          <p:nvPr/>
        </p:nvCxnSpPr>
        <p:spPr bwMode="auto">
          <a:xfrm>
            <a:off x="5394424" y="5419568"/>
            <a:ext cx="166985" cy="14288"/>
          </a:xfrm>
          <a:prstGeom prst="straightConnector1">
            <a:avLst/>
          </a:prstGeom>
          <a:noFill/>
          <a:ln w="9525">
            <a:solidFill>
              <a:srgbClr val="C0C0C0"/>
            </a:solidFill>
            <a:miter lim="800000"/>
            <a:headEnd/>
            <a:tailEnd type="triangle" w="med" len="med"/>
          </a:ln>
        </p:spPr>
      </p:cxnSp>
      <p:sp>
        <p:nvSpPr>
          <p:cNvPr id="441" name="Text Box 53"/>
          <p:cNvSpPr txBox="1">
            <a:spLocks noChangeArrowheads="1"/>
          </p:cNvSpPr>
          <p:nvPr/>
        </p:nvSpPr>
        <p:spPr bwMode="auto">
          <a:xfrm>
            <a:off x="6215956" y="5245737"/>
            <a:ext cx="482203" cy="335169"/>
          </a:xfrm>
          <a:prstGeom prst="rect">
            <a:avLst/>
          </a:prstGeom>
          <a:noFill/>
          <a:ln w="9525">
            <a:solidFill>
              <a:srgbClr val="C0C0C0"/>
            </a:solidFill>
            <a:miter lim="800000"/>
            <a:headEnd/>
            <a:tailEnd/>
          </a:ln>
        </p:spPr>
        <p:txBody>
          <a:bodyPr lIns="57607" tIns="28804" rIns="57607" bIns="28804">
            <a:spAutoFit/>
          </a:bodyPr>
          <a:lstStyle/>
          <a:p>
            <a:r>
              <a:rPr lang="en-US">
                <a:solidFill>
                  <a:srgbClr val="B2B2B2"/>
                </a:solidFill>
                <a:latin typeface="Arial Unicode MS" pitchFamily="-112" charset="0"/>
              </a:rPr>
              <a:t>34</a:t>
            </a:r>
          </a:p>
        </p:txBody>
      </p:sp>
      <p:cxnSp>
        <p:nvCxnSpPr>
          <p:cNvPr id="442" name="AutoShape 66"/>
          <p:cNvCxnSpPr>
            <a:cxnSpLocks noChangeShapeType="1"/>
          </p:cNvCxnSpPr>
          <p:nvPr/>
        </p:nvCxnSpPr>
        <p:spPr bwMode="auto">
          <a:xfrm>
            <a:off x="6054329" y="5445762"/>
            <a:ext cx="166985" cy="14288"/>
          </a:xfrm>
          <a:prstGeom prst="straightConnector1">
            <a:avLst/>
          </a:prstGeom>
          <a:noFill/>
          <a:ln w="9525">
            <a:solidFill>
              <a:srgbClr val="C0C0C0"/>
            </a:solidFill>
            <a:miter lim="800000"/>
            <a:headEnd/>
            <a:tailEnd type="triangle" w="med" len="med"/>
          </a:ln>
        </p:spPr>
      </p:cxnSp>
      <p:sp>
        <p:nvSpPr>
          <p:cNvPr id="443" name="Text Box 53"/>
          <p:cNvSpPr txBox="1">
            <a:spLocks noChangeArrowheads="1"/>
          </p:cNvSpPr>
          <p:nvPr/>
        </p:nvSpPr>
        <p:spPr bwMode="auto">
          <a:xfrm>
            <a:off x="4044256" y="4598037"/>
            <a:ext cx="372820" cy="335169"/>
          </a:xfrm>
          <a:prstGeom prst="rect">
            <a:avLst/>
          </a:prstGeom>
          <a:noFill/>
          <a:ln w="9525">
            <a:solidFill>
              <a:srgbClr val="C0C0C0"/>
            </a:solidFill>
            <a:miter lim="800000"/>
            <a:headEnd/>
            <a:tailEnd/>
          </a:ln>
        </p:spPr>
        <p:txBody>
          <a:bodyPr wrap="none" lIns="57607" tIns="28804" rIns="57607" bIns="28804">
            <a:spAutoFit/>
          </a:bodyPr>
          <a:lstStyle/>
          <a:p>
            <a:r>
              <a:rPr lang="en-US">
                <a:latin typeface="Arial Unicode MS" pitchFamily="-112" charset="0"/>
              </a:rPr>
              <a:t>16</a:t>
            </a:r>
          </a:p>
        </p:txBody>
      </p:sp>
      <p:sp>
        <p:nvSpPr>
          <p:cNvPr id="444" name="Text Box 53"/>
          <p:cNvSpPr txBox="1">
            <a:spLocks noChangeArrowheads="1"/>
          </p:cNvSpPr>
          <p:nvPr/>
        </p:nvSpPr>
        <p:spPr bwMode="auto">
          <a:xfrm>
            <a:off x="3654922" y="4589703"/>
            <a:ext cx="244579" cy="335169"/>
          </a:xfrm>
          <a:prstGeom prst="rect">
            <a:avLst/>
          </a:prstGeom>
          <a:noFill/>
          <a:ln w="9525">
            <a:solidFill>
              <a:srgbClr val="C0C0C0"/>
            </a:solidFill>
            <a:miter lim="800000"/>
            <a:headEnd/>
            <a:tailEnd/>
          </a:ln>
        </p:spPr>
        <p:txBody>
          <a:bodyPr wrap="none" lIns="57607" tIns="28804" rIns="57607" bIns="28804">
            <a:spAutoFit/>
          </a:bodyPr>
          <a:lstStyle/>
          <a:p>
            <a:r>
              <a:rPr lang="en-US">
                <a:latin typeface="Arial Unicode MS" pitchFamily="-112" charset="0"/>
              </a:rPr>
              <a:t>8</a:t>
            </a:r>
          </a:p>
        </p:txBody>
      </p:sp>
      <p:sp>
        <p:nvSpPr>
          <p:cNvPr id="445" name="Text Box 53"/>
          <p:cNvSpPr txBox="1">
            <a:spLocks noChangeArrowheads="1"/>
          </p:cNvSpPr>
          <p:nvPr/>
        </p:nvSpPr>
        <p:spPr bwMode="auto">
          <a:xfrm>
            <a:off x="3231655" y="4602800"/>
            <a:ext cx="244579" cy="335169"/>
          </a:xfrm>
          <a:prstGeom prst="rect">
            <a:avLst/>
          </a:prstGeom>
          <a:noFill/>
          <a:ln w="9525">
            <a:solidFill>
              <a:srgbClr val="C0C0C0"/>
            </a:solidFill>
            <a:miter lim="800000"/>
            <a:headEnd/>
            <a:tailEnd/>
          </a:ln>
        </p:spPr>
        <p:txBody>
          <a:bodyPr wrap="none" lIns="57607" tIns="28804" rIns="57607" bIns="28804">
            <a:spAutoFit/>
          </a:bodyPr>
          <a:lstStyle/>
          <a:p>
            <a:r>
              <a:rPr lang="en-US" dirty="0">
                <a:latin typeface="Arial Unicode MS" pitchFamily="-112" charset="0"/>
              </a:rPr>
              <a:t>4</a:t>
            </a:r>
          </a:p>
        </p:txBody>
      </p:sp>
      <p:sp>
        <p:nvSpPr>
          <p:cNvPr id="446" name="Text Box 53"/>
          <p:cNvSpPr txBox="1">
            <a:spLocks noChangeArrowheads="1"/>
          </p:cNvSpPr>
          <p:nvPr/>
        </p:nvSpPr>
        <p:spPr bwMode="auto">
          <a:xfrm>
            <a:off x="2789634" y="4602800"/>
            <a:ext cx="244579" cy="335169"/>
          </a:xfrm>
          <a:prstGeom prst="rect">
            <a:avLst/>
          </a:prstGeom>
          <a:noFill/>
          <a:ln w="9525">
            <a:solidFill>
              <a:srgbClr val="C0C0C0"/>
            </a:solidFill>
            <a:miter lim="800000"/>
            <a:headEnd/>
            <a:tailEnd/>
          </a:ln>
        </p:spPr>
        <p:txBody>
          <a:bodyPr wrap="none" lIns="57607" tIns="28804" rIns="57607" bIns="28804">
            <a:spAutoFit/>
          </a:bodyPr>
          <a:lstStyle/>
          <a:p>
            <a:r>
              <a:rPr lang="en-US">
                <a:latin typeface="Arial Unicode MS" pitchFamily="-112" charset="0"/>
              </a:rPr>
              <a:t>2</a:t>
            </a:r>
          </a:p>
        </p:txBody>
      </p:sp>
      <p:sp>
        <p:nvSpPr>
          <p:cNvPr id="447" name="Text Box 53"/>
          <p:cNvSpPr txBox="1">
            <a:spLocks noChangeArrowheads="1"/>
          </p:cNvSpPr>
          <p:nvPr/>
        </p:nvSpPr>
        <p:spPr bwMode="auto">
          <a:xfrm>
            <a:off x="4588967" y="4627803"/>
            <a:ext cx="372820" cy="335169"/>
          </a:xfrm>
          <a:prstGeom prst="rect">
            <a:avLst/>
          </a:prstGeom>
          <a:noFill/>
          <a:ln w="9525">
            <a:solidFill>
              <a:srgbClr val="C0C0C0"/>
            </a:solidFill>
            <a:miter lim="800000"/>
            <a:headEnd/>
            <a:tailEnd/>
          </a:ln>
        </p:spPr>
        <p:txBody>
          <a:bodyPr wrap="none" lIns="57607" tIns="28804" rIns="57607" bIns="28804">
            <a:spAutoFit/>
          </a:bodyPr>
          <a:lstStyle/>
          <a:p>
            <a:r>
              <a:rPr lang="en-US">
                <a:latin typeface="Arial Unicode MS" pitchFamily="-112" charset="0"/>
              </a:rPr>
              <a:t>32</a:t>
            </a:r>
          </a:p>
        </p:txBody>
      </p:sp>
      <p:sp>
        <p:nvSpPr>
          <p:cNvPr id="448" name="Text Box 53"/>
          <p:cNvSpPr txBox="1">
            <a:spLocks noChangeArrowheads="1"/>
          </p:cNvSpPr>
          <p:nvPr/>
        </p:nvSpPr>
        <p:spPr bwMode="auto">
          <a:xfrm>
            <a:off x="5179219" y="4627803"/>
            <a:ext cx="372820" cy="335169"/>
          </a:xfrm>
          <a:prstGeom prst="rect">
            <a:avLst/>
          </a:prstGeom>
          <a:noFill/>
          <a:ln w="9525">
            <a:solidFill>
              <a:srgbClr val="C0C0C0"/>
            </a:solidFill>
            <a:miter lim="800000"/>
            <a:headEnd/>
            <a:tailEnd/>
          </a:ln>
        </p:spPr>
        <p:txBody>
          <a:bodyPr wrap="none" lIns="57607" tIns="28804" rIns="57607" bIns="28804">
            <a:spAutoFit/>
          </a:bodyPr>
          <a:lstStyle/>
          <a:p>
            <a:r>
              <a:rPr lang="en-US">
                <a:latin typeface="Arial Unicode MS" pitchFamily="-112" charset="0"/>
              </a:rPr>
              <a:t>64</a:t>
            </a:r>
          </a:p>
        </p:txBody>
      </p:sp>
      <p:sp>
        <p:nvSpPr>
          <p:cNvPr id="449" name="Text Box 53"/>
          <p:cNvSpPr txBox="1">
            <a:spLocks noChangeArrowheads="1"/>
          </p:cNvSpPr>
          <p:nvPr/>
        </p:nvSpPr>
        <p:spPr bwMode="auto">
          <a:xfrm>
            <a:off x="2790528" y="5192159"/>
            <a:ext cx="244579" cy="335169"/>
          </a:xfrm>
          <a:prstGeom prst="rect">
            <a:avLst/>
          </a:prstGeom>
          <a:noFill/>
          <a:ln w="9525">
            <a:solidFill>
              <a:srgbClr val="C0C0C0"/>
            </a:solidFill>
            <a:miter lim="800000"/>
            <a:headEnd/>
            <a:tailEnd/>
          </a:ln>
        </p:spPr>
        <p:txBody>
          <a:bodyPr wrap="none" lIns="57607" tIns="28804" rIns="57607" bIns="28804">
            <a:spAutoFit/>
          </a:bodyPr>
          <a:lstStyle/>
          <a:p>
            <a:r>
              <a:rPr lang="en-US" dirty="0">
                <a:latin typeface="Arial Unicode MS" pitchFamily="-112" charset="0"/>
              </a:rPr>
              <a:t>1</a:t>
            </a:r>
          </a:p>
        </p:txBody>
      </p:sp>
      <p:sp>
        <p:nvSpPr>
          <p:cNvPr id="450" name="Text Box 53"/>
          <p:cNvSpPr txBox="1">
            <a:spLocks noChangeArrowheads="1"/>
          </p:cNvSpPr>
          <p:nvPr/>
        </p:nvSpPr>
        <p:spPr bwMode="auto">
          <a:xfrm>
            <a:off x="3231655" y="5212399"/>
            <a:ext cx="244579" cy="335169"/>
          </a:xfrm>
          <a:prstGeom prst="rect">
            <a:avLst/>
          </a:prstGeom>
          <a:noFill/>
          <a:ln w="9525">
            <a:solidFill>
              <a:srgbClr val="C0C0C0"/>
            </a:solidFill>
            <a:miter lim="800000"/>
            <a:headEnd/>
            <a:tailEnd/>
          </a:ln>
        </p:spPr>
        <p:txBody>
          <a:bodyPr wrap="none" lIns="57607" tIns="28804" rIns="57607" bIns="28804">
            <a:spAutoFit/>
          </a:bodyPr>
          <a:lstStyle/>
          <a:p>
            <a:r>
              <a:rPr lang="en-US">
                <a:latin typeface="Arial Unicode MS" pitchFamily="-112" charset="0"/>
              </a:rPr>
              <a:t>2</a:t>
            </a:r>
          </a:p>
        </p:txBody>
      </p:sp>
      <p:sp>
        <p:nvSpPr>
          <p:cNvPr id="451" name="Text Box 53"/>
          <p:cNvSpPr txBox="1">
            <a:spLocks noChangeArrowheads="1"/>
          </p:cNvSpPr>
          <p:nvPr/>
        </p:nvSpPr>
        <p:spPr bwMode="auto">
          <a:xfrm>
            <a:off x="3655814" y="5192159"/>
            <a:ext cx="244579" cy="335169"/>
          </a:xfrm>
          <a:prstGeom prst="rect">
            <a:avLst/>
          </a:prstGeom>
          <a:noFill/>
          <a:ln w="9525">
            <a:solidFill>
              <a:srgbClr val="C0C0C0"/>
            </a:solidFill>
            <a:miter lim="800000"/>
            <a:headEnd/>
            <a:tailEnd/>
          </a:ln>
        </p:spPr>
        <p:txBody>
          <a:bodyPr wrap="none" lIns="57607" tIns="28804" rIns="57607" bIns="28804">
            <a:spAutoFit/>
          </a:bodyPr>
          <a:lstStyle/>
          <a:p>
            <a:r>
              <a:rPr lang="en-US">
                <a:latin typeface="Arial Unicode MS" pitchFamily="-112" charset="0"/>
              </a:rPr>
              <a:t>3</a:t>
            </a:r>
          </a:p>
        </p:txBody>
      </p:sp>
      <p:sp>
        <p:nvSpPr>
          <p:cNvPr id="452" name="Text Box 53"/>
          <p:cNvSpPr txBox="1">
            <a:spLocks noChangeArrowheads="1"/>
          </p:cNvSpPr>
          <p:nvPr/>
        </p:nvSpPr>
        <p:spPr bwMode="auto">
          <a:xfrm>
            <a:off x="4115694" y="5192159"/>
            <a:ext cx="244579" cy="335169"/>
          </a:xfrm>
          <a:prstGeom prst="rect">
            <a:avLst/>
          </a:prstGeom>
          <a:noFill/>
          <a:ln w="9525">
            <a:solidFill>
              <a:srgbClr val="C0C0C0"/>
            </a:solidFill>
            <a:miter lim="800000"/>
            <a:headEnd/>
            <a:tailEnd/>
          </a:ln>
        </p:spPr>
        <p:txBody>
          <a:bodyPr wrap="none" lIns="57607" tIns="28804" rIns="57607" bIns="28804">
            <a:spAutoFit/>
          </a:bodyPr>
          <a:lstStyle/>
          <a:p>
            <a:r>
              <a:rPr lang="en-US">
                <a:latin typeface="Arial Unicode MS" pitchFamily="-112" charset="0"/>
              </a:rPr>
              <a:t>5</a:t>
            </a:r>
          </a:p>
        </p:txBody>
      </p:sp>
      <p:sp>
        <p:nvSpPr>
          <p:cNvPr id="453" name="Text Box 53"/>
          <p:cNvSpPr txBox="1">
            <a:spLocks noChangeArrowheads="1"/>
          </p:cNvSpPr>
          <p:nvPr/>
        </p:nvSpPr>
        <p:spPr bwMode="auto">
          <a:xfrm>
            <a:off x="4566642" y="5229068"/>
            <a:ext cx="244579" cy="335169"/>
          </a:xfrm>
          <a:prstGeom prst="rect">
            <a:avLst/>
          </a:prstGeom>
          <a:noFill/>
          <a:ln w="9525">
            <a:solidFill>
              <a:srgbClr val="C0C0C0"/>
            </a:solidFill>
            <a:miter lim="800000"/>
            <a:headEnd/>
            <a:tailEnd/>
          </a:ln>
        </p:spPr>
        <p:txBody>
          <a:bodyPr wrap="none" lIns="57607" tIns="28804" rIns="57607" bIns="28804">
            <a:spAutoFit/>
          </a:bodyPr>
          <a:lstStyle/>
          <a:p>
            <a:r>
              <a:rPr lang="en-US">
                <a:latin typeface="Arial Unicode MS" pitchFamily="-112" charset="0"/>
              </a:rPr>
              <a:t>8</a:t>
            </a:r>
          </a:p>
        </p:txBody>
      </p:sp>
      <p:sp>
        <p:nvSpPr>
          <p:cNvPr id="454" name="Text Box 53"/>
          <p:cNvSpPr txBox="1">
            <a:spLocks noChangeArrowheads="1"/>
          </p:cNvSpPr>
          <p:nvPr/>
        </p:nvSpPr>
        <p:spPr bwMode="auto">
          <a:xfrm>
            <a:off x="5008662" y="5229068"/>
            <a:ext cx="372820" cy="335169"/>
          </a:xfrm>
          <a:prstGeom prst="rect">
            <a:avLst/>
          </a:prstGeom>
          <a:noFill/>
          <a:ln w="9525">
            <a:solidFill>
              <a:srgbClr val="C0C0C0"/>
            </a:solidFill>
            <a:miter lim="800000"/>
            <a:headEnd/>
            <a:tailEnd/>
          </a:ln>
        </p:spPr>
        <p:txBody>
          <a:bodyPr wrap="none" lIns="57607" tIns="28804" rIns="57607" bIns="28804">
            <a:spAutoFit/>
          </a:bodyPr>
          <a:lstStyle/>
          <a:p>
            <a:r>
              <a:rPr lang="en-US">
                <a:latin typeface="Arial Unicode MS" pitchFamily="-112" charset="0"/>
              </a:rPr>
              <a:t>13</a:t>
            </a:r>
          </a:p>
        </p:txBody>
      </p:sp>
      <p:sp>
        <p:nvSpPr>
          <p:cNvPr id="455" name="Text Box 53"/>
          <p:cNvSpPr txBox="1">
            <a:spLocks noChangeArrowheads="1"/>
          </p:cNvSpPr>
          <p:nvPr/>
        </p:nvSpPr>
        <p:spPr bwMode="auto">
          <a:xfrm>
            <a:off x="5556052" y="5229068"/>
            <a:ext cx="482203" cy="335169"/>
          </a:xfrm>
          <a:prstGeom prst="rect">
            <a:avLst/>
          </a:prstGeom>
          <a:noFill/>
          <a:ln w="9525">
            <a:solidFill>
              <a:srgbClr val="C0C0C0"/>
            </a:solidFill>
            <a:miter lim="800000"/>
            <a:headEnd/>
            <a:tailEnd/>
          </a:ln>
        </p:spPr>
        <p:txBody>
          <a:bodyPr lIns="57607" tIns="28804" rIns="57607" bIns="28804">
            <a:spAutoFit/>
          </a:bodyPr>
          <a:lstStyle/>
          <a:p>
            <a:r>
              <a:rPr lang="en-US">
                <a:latin typeface="Arial Unicode MS" pitchFamily="-112" charset="0"/>
              </a:rPr>
              <a:t>21</a:t>
            </a:r>
          </a:p>
        </p:txBody>
      </p:sp>
      <p:sp>
        <p:nvSpPr>
          <p:cNvPr id="456" name="Text Box 53"/>
          <p:cNvSpPr txBox="1">
            <a:spLocks noChangeArrowheads="1"/>
          </p:cNvSpPr>
          <p:nvPr/>
        </p:nvSpPr>
        <p:spPr bwMode="auto">
          <a:xfrm>
            <a:off x="6214170" y="5254071"/>
            <a:ext cx="482203" cy="335169"/>
          </a:xfrm>
          <a:prstGeom prst="rect">
            <a:avLst/>
          </a:prstGeom>
          <a:noFill/>
          <a:ln w="9525">
            <a:solidFill>
              <a:srgbClr val="C0C0C0"/>
            </a:solidFill>
            <a:miter lim="800000"/>
            <a:headEnd/>
            <a:tailEnd/>
          </a:ln>
        </p:spPr>
        <p:txBody>
          <a:bodyPr lIns="57607" tIns="28804" rIns="57607" bIns="28804">
            <a:spAutoFit/>
          </a:bodyPr>
          <a:lstStyle/>
          <a:p>
            <a:r>
              <a:rPr lang="en-US" dirty="0">
                <a:latin typeface="Arial Unicode MS" pitchFamily="-112" charset="0"/>
              </a:rPr>
              <a:t>34</a:t>
            </a:r>
          </a:p>
        </p:txBody>
      </p:sp>
      <p:sp>
        <p:nvSpPr>
          <p:cNvPr id="457" name="Text Box 48"/>
          <p:cNvSpPr txBox="1">
            <a:spLocks noChangeArrowheads="1"/>
          </p:cNvSpPr>
          <p:nvPr/>
        </p:nvSpPr>
        <p:spPr bwMode="auto">
          <a:xfrm>
            <a:off x="1276945" y="5005230"/>
            <a:ext cx="200918" cy="335169"/>
          </a:xfrm>
          <a:prstGeom prst="rect">
            <a:avLst/>
          </a:prstGeom>
          <a:noFill/>
          <a:ln w="9525">
            <a:solidFill>
              <a:schemeClr val="tx1"/>
            </a:solidFill>
            <a:miter lim="800000"/>
            <a:headEnd/>
            <a:tailEnd/>
          </a:ln>
        </p:spPr>
        <p:txBody>
          <a:bodyPr lIns="57607" tIns="28804" rIns="57607" bIns="28804">
            <a:spAutoFit/>
          </a:bodyPr>
          <a:lstStyle/>
          <a:p>
            <a:r>
              <a:rPr lang="en-US">
                <a:latin typeface="Arial Unicode MS" pitchFamily="-112" charset="0"/>
              </a:rPr>
              <a:t>2</a:t>
            </a:r>
          </a:p>
        </p:txBody>
      </p:sp>
      <p:sp>
        <p:nvSpPr>
          <p:cNvPr id="458" name="Text Box 51"/>
          <p:cNvSpPr txBox="1">
            <a:spLocks noChangeArrowheads="1"/>
          </p:cNvSpPr>
          <p:nvPr/>
        </p:nvSpPr>
        <p:spPr bwMode="auto">
          <a:xfrm>
            <a:off x="1660030" y="5023090"/>
            <a:ext cx="219670" cy="335169"/>
          </a:xfrm>
          <a:prstGeom prst="rect">
            <a:avLst/>
          </a:prstGeom>
          <a:noFill/>
          <a:ln w="9525">
            <a:solidFill>
              <a:schemeClr val="tx1"/>
            </a:solidFill>
            <a:miter lim="800000"/>
            <a:headEnd/>
            <a:tailEnd/>
          </a:ln>
        </p:spPr>
        <p:txBody>
          <a:bodyPr lIns="57607" tIns="28804" rIns="57607" bIns="28804">
            <a:spAutoFit/>
          </a:bodyPr>
          <a:lstStyle/>
          <a:p>
            <a:r>
              <a:rPr lang="en-US">
                <a:latin typeface="Arial Unicode MS" pitchFamily="-112" charset="0"/>
              </a:rPr>
              <a:t>8</a:t>
            </a:r>
          </a:p>
        </p:txBody>
      </p:sp>
      <p:sp>
        <p:nvSpPr>
          <p:cNvPr id="459" name="Rectangle 458"/>
          <p:cNvSpPr/>
          <p:nvPr/>
        </p:nvSpPr>
        <p:spPr>
          <a:xfrm>
            <a:off x="4104456" y="2967334"/>
            <a:ext cx="4572000" cy="923330"/>
          </a:xfrm>
          <a:prstGeom prst="rect">
            <a:avLst/>
          </a:prstGeom>
        </p:spPr>
        <p:txBody>
          <a:bodyPr wrap="square">
            <a:spAutoFit/>
          </a:bodyPr>
          <a:lstStyle/>
          <a:p>
            <a:r>
              <a:rPr lang="en-US" dirty="0" smtClean="0">
                <a:solidFill>
                  <a:srgbClr val="C0504D"/>
                </a:solidFill>
              </a:rPr>
              <a:t>If list lengths are </a:t>
            </a:r>
            <a:r>
              <a:rPr lang="en-US" i="1" dirty="0" smtClean="0">
                <a:solidFill>
                  <a:srgbClr val="C0504D"/>
                </a:solidFill>
              </a:rPr>
              <a:t>x</a:t>
            </a:r>
            <a:r>
              <a:rPr lang="en-US" dirty="0" smtClean="0">
                <a:solidFill>
                  <a:srgbClr val="C0504D"/>
                </a:solidFill>
              </a:rPr>
              <a:t> and </a:t>
            </a:r>
            <a:r>
              <a:rPr lang="en-US" i="1" dirty="0" smtClean="0">
                <a:solidFill>
                  <a:srgbClr val="C0504D"/>
                </a:solidFill>
              </a:rPr>
              <a:t>y</a:t>
            </a:r>
            <a:r>
              <a:rPr lang="en-US" dirty="0" smtClean="0">
                <a:solidFill>
                  <a:srgbClr val="C0504D"/>
                </a:solidFill>
              </a:rPr>
              <a:t>, merge takes O(</a:t>
            </a:r>
            <a:r>
              <a:rPr lang="en-US" i="1" dirty="0" err="1" smtClean="0">
                <a:solidFill>
                  <a:srgbClr val="C0504D"/>
                </a:solidFill>
              </a:rPr>
              <a:t>x+y</a:t>
            </a:r>
            <a:r>
              <a:rPr lang="en-US" dirty="0" smtClean="0">
                <a:solidFill>
                  <a:srgbClr val="C0504D"/>
                </a:solidFill>
              </a:rPr>
              <a:t>) operations.</a:t>
            </a:r>
          </a:p>
          <a:p>
            <a:r>
              <a:rPr lang="en-US" u="sng" dirty="0" smtClean="0">
                <a:solidFill>
                  <a:schemeClr val="accent1"/>
                </a:solidFill>
              </a:rPr>
              <a:t>Crucial</a:t>
            </a:r>
            <a:r>
              <a:rPr lang="en-US" dirty="0" smtClean="0">
                <a:solidFill>
                  <a:schemeClr val="accent1"/>
                </a:solidFill>
              </a:rPr>
              <a:t>: postings sorted by </a:t>
            </a:r>
            <a:r>
              <a:rPr lang="en-US" dirty="0" err="1" smtClean="0">
                <a:solidFill>
                  <a:schemeClr val="accent1"/>
                </a:solidFill>
              </a:rPr>
              <a:t>docID</a:t>
            </a:r>
            <a:r>
              <a:rPr lang="en-US" dirty="0" smtClean="0">
                <a:solidFill>
                  <a:srgbClr val="357E69"/>
                </a:solidFill>
              </a:rPr>
              <a:t>.</a:t>
            </a:r>
            <a:endParaRPr lang="en-US" dirty="0">
              <a:solidFill>
                <a:srgbClr val="357E6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49"/>
                                        </p:tgtEl>
                                        <p:attrNameLst>
                                          <p:attrName>style.visibility</p:attrName>
                                        </p:attrNameLst>
                                      </p:cBhvr>
                                      <p:to>
                                        <p:strVal val="visible"/>
                                      </p:to>
                                    </p:set>
                                    <p:anim calcmode="lin" valueType="num">
                                      <p:cBhvr additive="base">
                                        <p:cTn id="7" dur="500" fill="hold"/>
                                        <p:tgtEl>
                                          <p:spTgt spid="449"/>
                                        </p:tgtEl>
                                        <p:attrNameLst>
                                          <p:attrName>ppt_x</p:attrName>
                                        </p:attrNameLst>
                                      </p:cBhvr>
                                      <p:tavLst>
                                        <p:tav tm="0">
                                          <p:val>
                                            <p:strVal val="#ppt_x"/>
                                          </p:val>
                                        </p:tav>
                                        <p:tav tm="100000">
                                          <p:val>
                                            <p:strVal val="#ppt_x"/>
                                          </p:val>
                                        </p:tav>
                                      </p:tavLst>
                                    </p:anim>
                                    <p:anim calcmode="lin" valueType="num">
                                      <p:cBhvr additive="base">
                                        <p:cTn id="8" dur="500" fill="hold"/>
                                        <p:tgtEl>
                                          <p:spTgt spid="449"/>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46"/>
                                        </p:tgtEl>
                                        <p:attrNameLst>
                                          <p:attrName>style.visibility</p:attrName>
                                        </p:attrNameLst>
                                      </p:cBhvr>
                                      <p:to>
                                        <p:strVal val="visible"/>
                                      </p:to>
                                    </p:set>
                                    <p:anim calcmode="lin" valueType="num">
                                      <p:cBhvr additive="base">
                                        <p:cTn id="11" dur="500" fill="hold"/>
                                        <p:tgtEl>
                                          <p:spTgt spid="446"/>
                                        </p:tgtEl>
                                        <p:attrNameLst>
                                          <p:attrName>ppt_x</p:attrName>
                                        </p:attrNameLst>
                                      </p:cBhvr>
                                      <p:tavLst>
                                        <p:tav tm="0">
                                          <p:val>
                                            <p:strVal val="#ppt_x"/>
                                          </p:val>
                                        </p:tav>
                                        <p:tav tm="100000">
                                          <p:val>
                                            <p:strVal val="#ppt_x"/>
                                          </p:val>
                                        </p:tav>
                                      </p:tavLst>
                                    </p:anim>
                                    <p:anim calcmode="lin" valueType="num">
                                      <p:cBhvr additive="base">
                                        <p:cTn id="12" dur="500" fill="hold"/>
                                        <p:tgtEl>
                                          <p:spTgt spid="44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50"/>
                                        </p:tgtEl>
                                        <p:attrNameLst>
                                          <p:attrName>style.visibility</p:attrName>
                                        </p:attrNameLst>
                                      </p:cBhvr>
                                      <p:to>
                                        <p:strVal val="visible"/>
                                      </p:to>
                                    </p:set>
                                    <p:anim calcmode="lin" valueType="num">
                                      <p:cBhvr additive="base">
                                        <p:cTn id="17" dur="500" fill="hold"/>
                                        <p:tgtEl>
                                          <p:spTgt spid="450"/>
                                        </p:tgtEl>
                                        <p:attrNameLst>
                                          <p:attrName>ppt_x</p:attrName>
                                        </p:attrNameLst>
                                      </p:cBhvr>
                                      <p:tavLst>
                                        <p:tav tm="0">
                                          <p:val>
                                            <p:strVal val="#ppt_x"/>
                                          </p:val>
                                        </p:tav>
                                        <p:tav tm="100000">
                                          <p:val>
                                            <p:strVal val="#ppt_x"/>
                                          </p:val>
                                        </p:tav>
                                      </p:tavLst>
                                    </p:anim>
                                    <p:anim calcmode="lin" valueType="num">
                                      <p:cBhvr additive="base">
                                        <p:cTn id="18" dur="500" fill="hold"/>
                                        <p:tgtEl>
                                          <p:spTgt spid="45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57"/>
                                        </p:tgtEl>
                                        <p:attrNameLst>
                                          <p:attrName>style.visibility</p:attrName>
                                        </p:attrNameLst>
                                      </p:cBhvr>
                                      <p:to>
                                        <p:strVal val="visible"/>
                                      </p:to>
                                    </p:set>
                                    <p:anim calcmode="lin" valueType="num">
                                      <p:cBhvr additive="base">
                                        <p:cTn id="23" dur="500" fill="hold"/>
                                        <p:tgtEl>
                                          <p:spTgt spid="457"/>
                                        </p:tgtEl>
                                        <p:attrNameLst>
                                          <p:attrName>ppt_x</p:attrName>
                                        </p:attrNameLst>
                                      </p:cBhvr>
                                      <p:tavLst>
                                        <p:tav tm="0">
                                          <p:val>
                                            <p:strVal val="#ppt_x"/>
                                          </p:val>
                                        </p:tav>
                                        <p:tav tm="100000">
                                          <p:val>
                                            <p:strVal val="#ppt_x"/>
                                          </p:val>
                                        </p:tav>
                                      </p:tavLst>
                                    </p:anim>
                                    <p:anim calcmode="lin" valueType="num">
                                      <p:cBhvr additive="base">
                                        <p:cTn id="24" dur="500" fill="hold"/>
                                        <p:tgtEl>
                                          <p:spTgt spid="457"/>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13"/>
                                        </p:tgtEl>
                                        <p:attrNameLst>
                                          <p:attrName>style.visibility</p:attrName>
                                        </p:attrNameLst>
                                      </p:cBhvr>
                                      <p:to>
                                        <p:strVal val="visible"/>
                                      </p:to>
                                    </p:set>
                                    <p:anim calcmode="lin" valueType="num">
                                      <p:cBhvr additive="base">
                                        <p:cTn id="27" dur="500" fill="hold"/>
                                        <p:tgtEl>
                                          <p:spTgt spid="413"/>
                                        </p:tgtEl>
                                        <p:attrNameLst>
                                          <p:attrName>ppt_x</p:attrName>
                                        </p:attrNameLst>
                                      </p:cBhvr>
                                      <p:tavLst>
                                        <p:tav tm="0">
                                          <p:val>
                                            <p:strVal val="#ppt_x"/>
                                          </p:val>
                                        </p:tav>
                                        <p:tav tm="100000">
                                          <p:val>
                                            <p:strVal val="#ppt_x"/>
                                          </p:val>
                                        </p:tav>
                                      </p:tavLst>
                                    </p:anim>
                                    <p:anim calcmode="lin" valueType="num">
                                      <p:cBhvr additive="base">
                                        <p:cTn id="28" dur="500" fill="hold"/>
                                        <p:tgtEl>
                                          <p:spTgt spid="413"/>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51"/>
                                        </p:tgtEl>
                                        <p:attrNameLst>
                                          <p:attrName>style.visibility</p:attrName>
                                        </p:attrNameLst>
                                      </p:cBhvr>
                                      <p:to>
                                        <p:strVal val="visible"/>
                                      </p:to>
                                    </p:set>
                                    <p:anim calcmode="lin" valueType="num">
                                      <p:cBhvr additive="base">
                                        <p:cTn id="33" dur="500" fill="hold"/>
                                        <p:tgtEl>
                                          <p:spTgt spid="451"/>
                                        </p:tgtEl>
                                        <p:attrNameLst>
                                          <p:attrName>ppt_x</p:attrName>
                                        </p:attrNameLst>
                                      </p:cBhvr>
                                      <p:tavLst>
                                        <p:tav tm="0">
                                          <p:val>
                                            <p:strVal val="#ppt_x"/>
                                          </p:val>
                                        </p:tav>
                                        <p:tav tm="100000">
                                          <p:val>
                                            <p:strVal val="#ppt_x"/>
                                          </p:val>
                                        </p:tav>
                                      </p:tavLst>
                                    </p:anim>
                                    <p:anim calcmode="lin" valueType="num">
                                      <p:cBhvr additive="base">
                                        <p:cTn id="34" dur="500" fill="hold"/>
                                        <p:tgtEl>
                                          <p:spTgt spid="451"/>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445"/>
                                        </p:tgtEl>
                                        <p:attrNameLst>
                                          <p:attrName>style.visibility</p:attrName>
                                        </p:attrNameLst>
                                      </p:cBhvr>
                                      <p:to>
                                        <p:strVal val="visible"/>
                                      </p:to>
                                    </p:set>
                                    <p:anim calcmode="lin" valueType="num">
                                      <p:cBhvr additive="base">
                                        <p:cTn id="37" dur="500" fill="hold"/>
                                        <p:tgtEl>
                                          <p:spTgt spid="445"/>
                                        </p:tgtEl>
                                        <p:attrNameLst>
                                          <p:attrName>ppt_x</p:attrName>
                                        </p:attrNameLst>
                                      </p:cBhvr>
                                      <p:tavLst>
                                        <p:tav tm="0">
                                          <p:val>
                                            <p:strVal val="#ppt_x"/>
                                          </p:val>
                                        </p:tav>
                                        <p:tav tm="100000">
                                          <p:val>
                                            <p:strVal val="#ppt_x"/>
                                          </p:val>
                                        </p:tav>
                                      </p:tavLst>
                                    </p:anim>
                                    <p:anim calcmode="lin" valueType="num">
                                      <p:cBhvr additive="base">
                                        <p:cTn id="38" dur="500" fill="hold"/>
                                        <p:tgtEl>
                                          <p:spTgt spid="44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52"/>
                                        </p:tgtEl>
                                        <p:attrNameLst>
                                          <p:attrName>style.visibility</p:attrName>
                                        </p:attrNameLst>
                                      </p:cBhvr>
                                      <p:to>
                                        <p:strVal val="visible"/>
                                      </p:to>
                                    </p:set>
                                    <p:anim calcmode="lin" valueType="num">
                                      <p:cBhvr additive="base">
                                        <p:cTn id="43" dur="500" fill="hold"/>
                                        <p:tgtEl>
                                          <p:spTgt spid="452"/>
                                        </p:tgtEl>
                                        <p:attrNameLst>
                                          <p:attrName>ppt_x</p:attrName>
                                        </p:attrNameLst>
                                      </p:cBhvr>
                                      <p:tavLst>
                                        <p:tav tm="0">
                                          <p:val>
                                            <p:strVal val="#ppt_x"/>
                                          </p:val>
                                        </p:tav>
                                        <p:tav tm="100000">
                                          <p:val>
                                            <p:strVal val="#ppt_x"/>
                                          </p:val>
                                        </p:tav>
                                      </p:tavLst>
                                    </p:anim>
                                    <p:anim calcmode="lin" valueType="num">
                                      <p:cBhvr additive="base">
                                        <p:cTn id="44" dur="500" fill="hold"/>
                                        <p:tgtEl>
                                          <p:spTgt spid="45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44"/>
                                        </p:tgtEl>
                                        <p:attrNameLst>
                                          <p:attrName>style.visibility</p:attrName>
                                        </p:attrNameLst>
                                      </p:cBhvr>
                                      <p:to>
                                        <p:strVal val="visible"/>
                                      </p:to>
                                    </p:set>
                                    <p:anim calcmode="lin" valueType="num">
                                      <p:cBhvr additive="base">
                                        <p:cTn id="49" dur="500" fill="hold"/>
                                        <p:tgtEl>
                                          <p:spTgt spid="444"/>
                                        </p:tgtEl>
                                        <p:attrNameLst>
                                          <p:attrName>ppt_x</p:attrName>
                                        </p:attrNameLst>
                                      </p:cBhvr>
                                      <p:tavLst>
                                        <p:tav tm="0">
                                          <p:val>
                                            <p:strVal val="#ppt_x"/>
                                          </p:val>
                                        </p:tav>
                                        <p:tav tm="100000">
                                          <p:val>
                                            <p:strVal val="#ppt_x"/>
                                          </p:val>
                                        </p:tav>
                                      </p:tavLst>
                                    </p:anim>
                                    <p:anim calcmode="lin" valueType="num">
                                      <p:cBhvr additive="base">
                                        <p:cTn id="50" dur="500" fill="hold"/>
                                        <p:tgtEl>
                                          <p:spTgt spid="44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453"/>
                                        </p:tgtEl>
                                        <p:attrNameLst>
                                          <p:attrName>style.visibility</p:attrName>
                                        </p:attrNameLst>
                                      </p:cBhvr>
                                      <p:to>
                                        <p:strVal val="visible"/>
                                      </p:to>
                                    </p:set>
                                    <p:anim calcmode="lin" valueType="num">
                                      <p:cBhvr additive="base">
                                        <p:cTn id="55" dur="500" fill="hold"/>
                                        <p:tgtEl>
                                          <p:spTgt spid="453"/>
                                        </p:tgtEl>
                                        <p:attrNameLst>
                                          <p:attrName>ppt_x</p:attrName>
                                        </p:attrNameLst>
                                      </p:cBhvr>
                                      <p:tavLst>
                                        <p:tav tm="0">
                                          <p:val>
                                            <p:strVal val="#ppt_x"/>
                                          </p:val>
                                        </p:tav>
                                        <p:tav tm="100000">
                                          <p:val>
                                            <p:strVal val="#ppt_x"/>
                                          </p:val>
                                        </p:tav>
                                      </p:tavLst>
                                    </p:anim>
                                    <p:anim calcmode="lin" valueType="num">
                                      <p:cBhvr additive="base">
                                        <p:cTn id="56" dur="500" fill="hold"/>
                                        <p:tgtEl>
                                          <p:spTgt spid="45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458"/>
                                        </p:tgtEl>
                                        <p:attrNameLst>
                                          <p:attrName>style.visibility</p:attrName>
                                        </p:attrNameLst>
                                      </p:cBhvr>
                                      <p:to>
                                        <p:strVal val="visible"/>
                                      </p:to>
                                    </p:set>
                                    <p:anim calcmode="lin" valueType="num">
                                      <p:cBhvr additive="base">
                                        <p:cTn id="61" dur="500" fill="hold"/>
                                        <p:tgtEl>
                                          <p:spTgt spid="458"/>
                                        </p:tgtEl>
                                        <p:attrNameLst>
                                          <p:attrName>ppt_x</p:attrName>
                                        </p:attrNameLst>
                                      </p:cBhvr>
                                      <p:tavLst>
                                        <p:tav tm="0">
                                          <p:val>
                                            <p:strVal val="#ppt_x"/>
                                          </p:val>
                                        </p:tav>
                                        <p:tav tm="100000">
                                          <p:val>
                                            <p:strVal val="#ppt_x"/>
                                          </p:val>
                                        </p:tav>
                                      </p:tavLst>
                                    </p:anim>
                                    <p:anim calcmode="lin" valueType="num">
                                      <p:cBhvr additive="base">
                                        <p:cTn id="62" dur="500" fill="hold"/>
                                        <p:tgtEl>
                                          <p:spTgt spid="458"/>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443"/>
                                        </p:tgtEl>
                                        <p:attrNameLst>
                                          <p:attrName>style.visibility</p:attrName>
                                        </p:attrNameLst>
                                      </p:cBhvr>
                                      <p:to>
                                        <p:strVal val="visible"/>
                                      </p:to>
                                    </p:set>
                                    <p:anim calcmode="lin" valueType="num">
                                      <p:cBhvr additive="base">
                                        <p:cTn id="67" dur="500" fill="hold"/>
                                        <p:tgtEl>
                                          <p:spTgt spid="443"/>
                                        </p:tgtEl>
                                        <p:attrNameLst>
                                          <p:attrName>ppt_x</p:attrName>
                                        </p:attrNameLst>
                                      </p:cBhvr>
                                      <p:tavLst>
                                        <p:tav tm="0">
                                          <p:val>
                                            <p:strVal val="#ppt_x"/>
                                          </p:val>
                                        </p:tav>
                                        <p:tav tm="100000">
                                          <p:val>
                                            <p:strVal val="#ppt_x"/>
                                          </p:val>
                                        </p:tav>
                                      </p:tavLst>
                                    </p:anim>
                                    <p:anim calcmode="lin" valueType="num">
                                      <p:cBhvr additive="base">
                                        <p:cTn id="68" dur="500" fill="hold"/>
                                        <p:tgtEl>
                                          <p:spTgt spid="443"/>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454"/>
                                        </p:tgtEl>
                                        <p:attrNameLst>
                                          <p:attrName>style.visibility</p:attrName>
                                        </p:attrNameLst>
                                      </p:cBhvr>
                                      <p:to>
                                        <p:strVal val="visible"/>
                                      </p:to>
                                    </p:set>
                                    <p:anim calcmode="lin" valueType="num">
                                      <p:cBhvr additive="base">
                                        <p:cTn id="71" dur="500" fill="hold"/>
                                        <p:tgtEl>
                                          <p:spTgt spid="454"/>
                                        </p:tgtEl>
                                        <p:attrNameLst>
                                          <p:attrName>ppt_x</p:attrName>
                                        </p:attrNameLst>
                                      </p:cBhvr>
                                      <p:tavLst>
                                        <p:tav tm="0">
                                          <p:val>
                                            <p:strVal val="#ppt_x"/>
                                          </p:val>
                                        </p:tav>
                                        <p:tav tm="100000">
                                          <p:val>
                                            <p:strVal val="#ppt_x"/>
                                          </p:val>
                                        </p:tav>
                                      </p:tavLst>
                                    </p:anim>
                                    <p:anim calcmode="lin" valueType="num">
                                      <p:cBhvr additive="base">
                                        <p:cTn id="72" dur="500" fill="hold"/>
                                        <p:tgtEl>
                                          <p:spTgt spid="454"/>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455"/>
                                        </p:tgtEl>
                                        <p:attrNameLst>
                                          <p:attrName>style.visibility</p:attrName>
                                        </p:attrNameLst>
                                      </p:cBhvr>
                                      <p:to>
                                        <p:strVal val="visible"/>
                                      </p:to>
                                    </p:set>
                                    <p:anim calcmode="lin" valueType="num">
                                      <p:cBhvr additive="base">
                                        <p:cTn id="77" dur="500" fill="hold"/>
                                        <p:tgtEl>
                                          <p:spTgt spid="455"/>
                                        </p:tgtEl>
                                        <p:attrNameLst>
                                          <p:attrName>ppt_x</p:attrName>
                                        </p:attrNameLst>
                                      </p:cBhvr>
                                      <p:tavLst>
                                        <p:tav tm="0">
                                          <p:val>
                                            <p:strVal val="#ppt_x"/>
                                          </p:val>
                                        </p:tav>
                                        <p:tav tm="100000">
                                          <p:val>
                                            <p:strVal val="#ppt_x"/>
                                          </p:val>
                                        </p:tav>
                                      </p:tavLst>
                                    </p:anim>
                                    <p:anim calcmode="lin" valueType="num">
                                      <p:cBhvr additive="base">
                                        <p:cTn id="78" dur="500" fill="hold"/>
                                        <p:tgtEl>
                                          <p:spTgt spid="455"/>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447"/>
                                        </p:tgtEl>
                                        <p:attrNameLst>
                                          <p:attrName>style.visibility</p:attrName>
                                        </p:attrNameLst>
                                      </p:cBhvr>
                                      <p:to>
                                        <p:strVal val="visible"/>
                                      </p:to>
                                    </p:set>
                                    <p:anim calcmode="lin" valueType="num">
                                      <p:cBhvr additive="base">
                                        <p:cTn id="83" dur="500" fill="hold"/>
                                        <p:tgtEl>
                                          <p:spTgt spid="447"/>
                                        </p:tgtEl>
                                        <p:attrNameLst>
                                          <p:attrName>ppt_x</p:attrName>
                                        </p:attrNameLst>
                                      </p:cBhvr>
                                      <p:tavLst>
                                        <p:tav tm="0">
                                          <p:val>
                                            <p:strVal val="#ppt_x"/>
                                          </p:val>
                                        </p:tav>
                                        <p:tav tm="100000">
                                          <p:val>
                                            <p:strVal val="#ppt_x"/>
                                          </p:val>
                                        </p:tav>
                                      </p:tavLst>
                                    </p:anim>
                                    <p:anim calcmode="lin" valueType="num">
                                      <p:cBhvr additive="base">
                                        <p:cTn id="84" dur="500" fill="hold"/>
                                        <p:tgtEl>
                                          <p:spTgt spid="447"/>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456"/>
                                        </p:tgtEl>
                                        <p:attrNameLst>
                                          <p:attrName>style.visibility</p:attrName>
                                        </p:attrNameLst>
                                      </p:cBhvr>
                                      <p:to>
                                        <p:strVal val="visible"/>
                                      </p:to>
                                    </p:set>
                                    <p:anim calcmode="lin" valueType="num">
                                      <p:cBhvr additive="base">
                                        <p:cTn id="89" dur="500" fill="hold"/>
                                        <p:tgtEl>
                                          <p:spTgt spid="456"/>
                                        </p:tgtEl>
                                        <p:attrNameLst>
                                          <p:attrName>ppt_x</p:attrName>
                                        </p:attrNameLst>
                                      </p:cBhvr>
                                      <p:tavLst>
                                        <p:tav tm="0">
                                          <p:val>
                                            <p:strVal val="#ppt_x"/>
                                          </p:val>
                                        </p:tav>
                                        <p:tav tm="100000">
                                          <p:val>
                                            <p:strVal val="#ppt_x"/>
                                          </p:val>
                                        </p:tav>
                                      </p:tavLst>
                                    </p:anim>
                                    <p:anim calcmode="lin" valueType="num">
                                      <p:cBhvr additive="base">
                                        <p:cTn id="90" dur="500" fill="hold"/>
                                        <p:tgtEl>
                                          <p:spTgt spid="456"/>
                                        </p:tgtEl>
                                        <p:attrNameLst>
                                          <p:attrName>ppt_y</p:attrName>
                                        </p:attrNameLst>
                                      </p:cBhvr>
                                      <p:tavLst>
                                        <p:tav tm="0">
                                          <p:val>
                                            <p:strVal val="1+#ppt_h/2"/>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grpId="0" nodeType="clickEffect">
                                  <p:stCondLst>
                                    <p:cond delay="0"/>
                                  </p:stCondLst>
                                  <p:childTnLst>
                                    <p:set>
                                      <p:cBhvr>
                                        <p:cTn id="94" dur="1" fill="hold">
                                          <p:stCondLst>
                                            <p:cond delay="0"/>
                                          </p:stCondLst>
                                        </p:cTn>
                                        <p:tgtEl>
                                          <p:spTgt spid="448"/>
                                        </p:tgtEl>
                                        <p:attrNameLst>
                                          <p:attrName>style.visibility</p:attrName>
                                        </p:attrNameLst>
                                      </p:cBhvr>
                                      <p:to>
                                        <p:strVal val="visible"/>
                                      </p:to>
                                    </p:set>
                                    <p:anim calcmode="lin" valueType="num">
                                      <p:cBhvr additive="base">
                                        <p:cTn id="95" dur="500" fill="hold"/>
                                        <p:tgtEl>
                                          <p:spTgt spid="448"/>
                                        </p:tgtEl>
                                        <p:attrNameLst>
                                          <p:attrName>ppt_x</p:attrName>
                                        </p:attrNameLst>
                                      </p:cBhvr>
                                      <p:tavLst>
                                        <p:tav tm="0">
                                          <p:val>
                                            <p:strVal val="#ppt_x"/>
                                          </p:val>
                                        </p:tav>
                                        <p:tav tm="100000">
                                          <p:val>
                                            <p:strVal val="#ppt_x"/>
                                          </p:val>
                                        </p:tav>
                                      </p:tavLst>
                                    </p:anim>
                                    <p:anim calcmode="lin" valueType="num">
                                      <p:cBhvr additive="base">
                                        <p:cTn id="96" dur="500" fill="hold"/>
                                        <p:tgtEl>
                                          <p:spTgt spid="448"/>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4" presetClass="entr" presetSubtype="16" fill="hold" grpId="0" nodeType="clickEffect">
                                  <p:stCondLst>
                                    <p:cond delay="0"/>
                                  </p:stCondLst>
                                  <p:childTnLst>
                                    <p:set>
                                      <p:cBhvr>
                                        <p:cTn id="100" dur="1" fill="hold">
                                          <p:stCondLst>
                                            <p:cond delay="0"/>
                                          </p:stCondLst>
                                        </p:cTn>
                                        <p:tgtEl>
                                          <p:spTgt spid="459"/>
                                        </p:tgtEl>
                                        <p:attrNameLst>
                                          <p:attrName>style.visibility</p:attrName>
                                        </p:attrNameLst>
                                      </p:cBhvr>
                                      <p:to>
                                        <p:strVal val="visible"/>
                                      </p:to>
                                    </p:set>
                                    <p:animEffect transition="in" filter="box(in)">
                                      <p:cBhvr>
                                        <p:cTn id="101" dur="500"/>
                                        <p:tgtEl>
                                          <p:spTgt spid="4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3" grpId="0" animBg="1"/>
      <p:bldP spid="444" grpId="0" animBg="1"/>
      <p:bldP spid="445" grpId="0" animBg="1"/>
      <p:bldP spid="446" grpId="0" animBg="1"/>
      <p:bldP spid="447" grpId="0" animBg="1"/>
      <p:bldP spid="448" grpId="0" animBg="1"/>
      <p:bldP spid="449" grpId="0" animBg="1"/>
      <p:bldP spid="450" grpId="0" animBg="1"/>
      <p:bldP spid="451" grpId="0" animBg="1"/>
      <p:bldP spid="452" grpId="0" animBg="1"/>
      <p:bldP spid="453" grpId="0" animBg="1"/>
      <p:bldP spid="454" grpId="0" animBg="1"/>
      <p:bldP spid="455" grpId="0" animBg="1"/>
      <p:bldP spid="456" grpId="0" animBg="1"/>
      <p:bldP spid="457" grpId="0" animBg="1"/>
      <p:bldP spid="458" grpId="0" animBg="1"/>
      <p:bldP spid="45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t>Boolean queries: Exact match</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86966" y="1098278"/>
            <a:ext cx="8064896" cy="3986906"/>
          </a:xfrm>
          <a:prstGeom prst="rect">
            <a:avLst/>
          </a:prstGeom>
          <a:noFill/>
        </p:spPr>
        <p:txBody>
          <a:bodyPr vert="horz" wrap="square" lIns="180000" tIns="45720" rIns="91440" bIns="45720" rtlCol="0" anchor="ctr" anchorCtr="0">
            <a:normAutofit/>
          </a:bodyPr>
          <a:lstStyle/>
          <a:p>
            <a:pPr marL="342900" indent="-342900">
              <a:buFont typeface="Arial" pitchFamily="34" charset="0"/>
              <a:buChar char="•"/>
            </a:pPr>
            <a:r>
              <a:rPr lang="en-US" sz="2000" dirty="0" smtClean="0">
                <a:ea typeface="ＭＳ Ｐゴシック" pitchFamily="-112" charset="-128"/>
              </a:rPr>
              <a:t>The </a:t>
            </a:r>
            <a:r>
              <a:rPr lang="en-US" sz="2000" dirty="0" smtClean="0">
                <a:solidFill>
                  <a:srgbClr val="139CB7"/>
                </a:solidFill>
                <a:ea typeface="ＭＳ Ｐゴシック" pitchFamily="-112" charset="-128"/>
              </a:rPr>
              <a:t>Boolean retrieval model</a:t>
            </a:r>
            <a:r>
              <a:rPr lang="en-US" sz="2000" dirty="0" smtClean="0">
                <a:ea typeface="ＭＳ Ｐゴシック" pitchFamily="-112" charset="-128"/>
              </a:rPr>
              <a:t> is being able to ask a query that is a Boolean expression</a:t>
            </a:r>
          </a:p>
          <a:p>
            <a:pPr marL="342900" indent="-342900"/>
            <a:endParaRPr lang="fr-FR" dirty="0" smtClean="0"/>
          </a:p>
          <a:p>
            <a:pPr marL="342900" indent="-342900">
              <a:buFont typeface="Arial" pitchFamily="34" charset="0"/>
              <a:buChar char="•"/>
            </a:pPr>
            <a:r>
              <a:rPr lang="fr-FR" sz="2000" dirty="0" err="1" smtClean="0"/>
              <a:t>Boolean</a:t>
            </a:r>
            <a:r>
              <a:rPr lang="fr-FR" sz="2000" dirty="0" smtClean="0"/>
              <a:t> </a:t>
            </a:r>
            <a:r>
              <a:rPr lang="fr-FR" sz="2000" dirty="0" err="1" smtClean="0"/>
              <a:t>Queries</a:t>
            </a:r>
            <a:r>
              <a:rPr lang="fr-FR" sz="2000" dirty="0" smtClean="0"/>
              <a:t> use </a:t>
            </a:r>
            <a:r>
              <a:rPr lang="fr-FR" sz="2000" dirty="0" smtClean="0">
                <a:solidFill>
                  <a:srgbClr val="139CB7"/>
                </a:solidFill>
                <a:ea typeface="ＭＳ Ｐゴシック" pitchFamily="-112" charset="-128"/>
              </a:rPr>
              <a:t>AND</a:t>
            </a:r>
            <a:r>
              <a:rPr lang="fr-FR" sz="2000" dirty="0" smtClean="0"/>
              <a:t>, </a:t>
            </a:r>
            <a:r>
              <a:rPr lang="fr-FR" sz="2000" dirty="0" smtClean="0">
                <a:solidFill>
                  <a:srgbClr val="139CB7"/>
                </a:solidFill>
                <a:ea typeface="ＭＳ Ｐゴシック" pitchFamily="-112" charset="-128"/>
              </a:rPr>
              <a:t>OR</a:t>
            </a:r>
            <a:r>
              <a:rPr lang="fr-FR" sz="2000" dirty="0" smtClean="0"/>
              <a:t> and </a:t>
            </a:r>
            <a:r>
              <a:rPr lang="fr-FR" sz="2000" dirty="0" smtClean="0">
                <a:solidFill>
                  <a:srgbClr val="139CB7"/>
                </a:solidFill>
                <a:ea typeface="ＭＳ Ｐゴシック" pitchFamily="-112" charset="-128"/>
              </a:rPr>
              <a:t>NOT</a:t>
            </a:r>
            <a:r>
              <a:rPr lang="fr-FR" sz="2000" dirty="0" smtClean="0"/>
              <a:t> to </a:t>
            </a:r>
            <a:r>
              <a:rPr lang="fr-FR" sz="2000" dirty="0" err="1" smtClean="0"/>
              <a:t>join</a:t>
            </a:r>
            <a:r>
              <a:rPr lang="fr-FR" sz="2000" dirty="0" smtClean="0"/>
              <a:t> </a:t>
            </a:r>
            <a:r>
              <a:rPr lang="fr-FR" sz="2000" dirty="0" err="1" smtClean="0"/>
              <a:t>query</a:t>
            </a:r>
            <a:r>
              <a:rPr lang="fr-FR" sz="2000" dirty="0" smtClean="0"/>
              <a:t> </a:t>
            </a:r>
            <a:r>
              <a:rPr lang="fr-FR" sz="2000" dirty="0" err="1" smtClean="0"/>
              <a:t>terms</a:t>
            </a:r>
            <a:r>
              <a:rPr lang="fr-FR" sz="2000" dirty="0" smtClean="0"/>
              <a:t> </a:t>
            </a:r>
          </a:p>
          <a:p>
            <a:pPr marL="800100" lvl="1" indent="-342900">
              <a:buFont typeface="Arial" pitchFamily="34" charset="0"/>
              <a:buChar char="•"/>
            </a:pPr>
            <a:r>
              <a:rPr lang="fr-FR" sz="2000" dirty="0" err="1" smtClean="0"/>
              <a:t>View</a:t>
            </a:r>
            <a:r>
              <a:rPr lang="fr-FR" sz="2000" dirty="0" smtClean="0"/>
              <a:t> </a:t>
            </a:r>
            <a:r>
              <a:rPr lang="fr-FR" sz="2000" dirty="0" err="1" smtClean="0"/>
              <a:t>each</a:t>
            </a:r>
            <a:r>
              <a:rPr lang="fr-FR" sz="2000" dirty="0" smtClean="0"/>
              <a:t> doc as set of </a:t>
            </a:r>
            <a:r>
              <a:rPr lang="fr-FR" sz="2000" dirty="0" err="1" smtClean="0"/>
              <a:t>words</a:t>
            </a:r>
            <a:endParaRPr lang="fr-FR" sz="2000" dirty="0" smtClean="0"/>
          </a:p>
          <a:p>
            <a:pPr marL="800100" lvl="1" indent="-342900">
              <a:buFont typeface="Arial" pitchFamily="34" charset="0"/>
              <a:buChar char="•"/>
            </a:pPr>
            <a:r>
              <a:rPr lang="fr-FR" sz="2000" dirty="0" smtClean="0"/>
              <a:t>Is </a:t>
            </a:r>
            <a:r>
              <a:rPr lang="fr-FR" sz="2000" dirty="0" err="1" smtClean="0"/>
              <a:t>precise</a:t>
            </a:r>
            <a:r>
              <a:rPr lang="fr-FR" sz="2000" dirty="0" smtClean="0"/>
              <a:t>: document matches condition or not</a:t>
            </a:r>
          </a:p>
          <a:p>
            <a:pPr marL="800100" lvl="1" indent="-342900">
              <a:buFont typeface="Arial" pitchFamily="34" charset="0"/>
              <a:buChar char="•"/>
            </a:pPr>
            <a:endParaRPr lang="fr-FR" dirty="0" smtClean="0"/>
          </a:p>
          <a:p>
            <a:pPr marL="342900" indent="-342900">
              <a:buFont typeface="Arial" pitchFamily="34" charset="0"/>
              <a:buChar char="•"/>
            </a:pPr>
            <a:r>
              <a:rPr lang="fr-FR" sz="2000" dirty="0" smtClean="0"/>
              <a:t>Lucene </a:t>
            </a:r>
            <a:r>
              <a:rPr lang="fr-FR" sz="2000" dirty="0" err="1" smtClean="0"/>
              <a:t>adds</a:t>
            </a:r>
            <a:r>
              <a:rPr lang="fr-FR" sz="2000" dirty="0" smtClean="0"/>
              <a:t> </a:t>
            </a:r>
            <a:r>
              <a:rPr lang="en-US" sz="2000" dirty="0" err="1" smtClean="0"/>
              <a:t>boolean</a:t>
            </a:r>
            <a:r>
              <a:rPr lang="fr-FR" sz="2000" dirty="0" smtClean="0"/>
              <a:t> </a:t>
            </a:r>
            <a:r>
              <a:rPr lang="en-US" sz="2000" dirty="0" smtClean="0"/>
              <a:t>shortcuts</a:t>
            </a:r>
            <a:r>
              <a:rPr lang="fr-FR" sz="2000" dirty="0" smtClean="0"/>
              <a:t> </a:t>
            </a:r>
            <a:r>
              <a:rPr lang="fr-FR" sz="2000" dirty="0" err="1" smtClean="0"/>
              <a:t>like</a:t>
            </a:r>
            <a:r>
              <a:rPr lang="fr-FR" sz="2000" dirty="0" smtClean="0"/>
              <a:t> </a:t>
            </a:r>
            <a:r>
              <a:rPr lang="fr-FR" sz="2000" dirty="0" smtClean="0">
                <a:solidFill>
                  <a:srgbClr val="139CB7"/>
                </a:solidFill>
                <a:ea typeface="ＭＳ Ｐゴシック" pitchFamily="-112" charset="-128"/>
              </a:rPr>
              <a:t>+ </a:t>
            </a:r>
            <a:r>
              <a:rPr lang="fr-FR" sz="2000" dirty="0" smtClean="0"/>
              <a:t>and </a:t>
            </a:r>
            <a:r>
              <a:rPr lang="fr-FR" sz="2000" dirty="0" smtClean="0">
                <a:solidFill>
                  <a:srgbClr val="139CB7"/>
                </a:solidFill>
                <a:ea typeface="ＭＳ Ｐゴシック" pitchFamily="-112" charset="-128"/>
              </a:rPr>
              <a:t>-</a:t>
            </a:r>
          </a:p>
          <a:p>
            <a:pPr marL="800100" lvl="1" indent="-342900">
              <a:buFont typeface="Arial" pitchFamily="34" charset="0"/>
              <a:buChar char="•"/>
            </a:pPr>
            <a:r>
              <a:rPr lang="fr-FR" sz="2000" dirty="0" smtClean="0"/>
              <a:t> +</a:t>
            </a:r>
            <a:r>
              <a:rPr lang="fr-FR" sz="2000" dirty="0" err="1" smtClean="0"/>
              <a:t>lucene</a:t>
            </a:r>
            <a:r>
              <a:rPr lang="fr-FR" sz="2000" dirty="0" smtClean="0"/>
              <a:t> +</a:t>
            </a:r>
            <a:r>
              <a:rPr lang="fr-FR" sz="2000" dirty="0" err="1" smtClean="0"/>
              <a:t>solr</a:t>
            </a:r>
            <a:r>
              <a:rPr lang="fr-FR" sz="2000" dirty="0" smtClean="0"/>
              <a:t> </a:t>
            </a:r>
            <a:r>
              <a:rPr lang="fr-FR" sz="2000" dirty="0" err="1" smtClean="0"/>
              <a:t>means</a:t>
            </a:r>
            <a:r>
              <a:rPr lang="fr-FR" sz="2000" dirty="0" smtClean="0"/>
              <a:t> </a:t>
            </a:r>
            <a:r>
              <a:rPr lang="fr-FR" sz="2000" dirty="0" err="1" smtClean="0"/>
              <a:t>lucene</a:t>
            </a:r>
            <a:r>
              <a:rPr lang="fr-FR" sz="2000" dirty="0" smtClean="0"/>
              <a:t> AND </a:t>
            </a:r>
            <a:r>
              <a:rPr lang="fr-FR" sz="2000" dirty="0" err="1" smtClean="0"/>
              <a:t>solr</a:t>
            </a:r>
            <a:endParaRPr lang="fr-FR" sz="2000" dirty="0" smtClean="0"/>
          </a:p>
          <a:p>
            <a:pPr marL="800100" lvl="1" indent="-342900">
              <a:buFont typeface="Arial" pitchFamily="34" charset="0"/>
              <a:buChar char="•"/>
            </a:pPr>
            <a:r>
              <a:rPr lang="fr-FR" sz="2000" dirty="0" smtClean="0"/>
              <a:t>+</a:t>
            </a:r>
            <a:r>
              <a:rPr lang="fr-FR" sz="2000" dirty="0" err="1" smtClean="0"/>
              <a:t>lucene</a:t>
            </a:r>
            <a:r>
              <a:rPr lang="fr-FR" sz="2000" dirty="0" smtClean="0"/>
              <a:t> -</a:t>
            </a:r>
            <a:r>
              <a:rPr lang="fr-FR" sz="2000" dirty="0" err="1" smtClean="0"/>
              <a:t>solr</a:t>
            </a:r>
            <a:r>
              <a:rPr lang="fr-FR" sz="2000" dirty="0" smtClean="0"/>
              <a:t> </a:t>
            </a:r>
            <a:r>
              <a:rPr lang="fr-FR" sz="2000" dirty="0" err="1" smtClean="0"/>
              <a:t>means</a:t>
            </a:r>
            <a:r>
              <a:rPr lang="fr-FR" sz="2000" dirty="0" smtClean="0"/>
              <a:t> </a:t>
            </a:r>
            <a:r>
              <a:rPr lang="fr-FR" sz="2000" dirty="0" err="1" smtClean="0"/>
              <a:t>lucene</a:t>
            </a:r>
            <a:r>
              <a:rPr lang="fr-FR" sz="2000" dirty="0" smtClean="0"/>
              <a:t> AND NOT </a:t>
            </a:r>
            <a:r>
              <a:rPr lang="fr-FR" sz="2000" dirty="0" err="1" smtClean="0"/>
              <a:t>solr</a:t>
            </a:r>
            <a:endParaRPr lang="fr-FR"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6" end="6"/>
                                            </p:txEl>
                                          </p:spTgt>
                                        </p:tgtEl>
                                        <p:attrNameLst>
                                          <p:attrName>style.visibility</p:attrName>
                                        </p:attrNameLst>
                                      </p:cBhvr>
                                      <p:to>
                                        <p:strVal val="visible"/>
                                      </p:to>
                                    </p:set>
                                    <p:animEffect transition="in" filter="box(in)">
                                      <p:cBhvr>
                                        <p:cTn id="7" dur="500"/>
                                        <p:tgtEl>
                                          <p:spTgt spid="6">
                                            <p:txEl>
                                              <p:pRg st="6" end="6"/>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6">
                                            <p:txEl>
                                              <p:pRg st="7" end="7"/>
                                            </p:txEl>
                                          </p:spTgt>
                                        </p:tgtEl>
                                        <p:attrNameLst>
                                          <p:attrName>style.visibility</p:attrName>
                                        </p:attrNameLst>
                                      </p:cBhvr>
                                      <p:to>
                                        <p:strVal val="visible"/>
                                      </p:to>
                                    </p:set>
                                    <p:animEffect transition="in" filter="box(in)">
                                      <p:cBhvr>
                                        <p:cTn id="10" dur="500"/>
                                        <p:tgtEl>
                                          <p:spTgt spid="6">
                                            <p:txEl>
                                              <p:pRg st="7" end="7"/>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6">
                                            <p:txEl>
                                              <p:pRg st="8" end="8"/>
                                            </p:txEl>
                                          </p:spTgt>
                                        </p:tgtEl>
                                        <p:attrNameLst>
                                          <p:attrName>style.visibility</p:attrName>
                                        </p:attrNameLst>
                                      </p:cBhvr>
                                      <p:to>
                                        <p:strVal val="visible"/>
                                      </p:to>
                                    </p:set>
                                    <p:animEffect transition="in" filter="box(in)">
                                      <p:cBhvr>
                                        <p:cTn id="13"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t>Problem with </a:t>
            </a:r>
            <a:r>
              <a:rPr lang="en-US" dirty="0" err="1" smtClean="0"/>
              <a:t>boolean</a:t>
            </a:r>
            <a:r>
              <a:rPr lang="en-US" dirty="0" smtClean="0"/>
              <a:t> model</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86966" y="1098278"/>
            <a:ext cx="8064896" cy="3986906"/>
          </a:xfrm>
          <a:prstGeom prst="rect">
            <a:avLst/>
          </a:prstGeom>
          <a:noFill/>
        </p:spPr>
        <p:txBody>
          <a:bodyPr vert="horz" wrap="square" lIns="180000" tIns="45720" rIns="91440" bIns="45720" rtlCol="0" anchor="ctr" anchorCtr="0">
            <a:normAutofit/>
          </a:bodyPr>
          <a:lstStyle/>
          <a:p>
            <a:pPr marL="342900" indent="-342900">
              <a:buFont typeface="Arial" pitchFamily="34" charset="0"/>
              <a:buChar char="•"/>
            </a:pPr>
            <a:r>
              <a:rPr lang="en-US" sz="2000" dirty="0" smtClean="0">
                <a:ea typeface="ＭＳ Ｐゴシック" pitchFamily="-112" charset="-128"/>
              </a:rPr>
              <a:t>Boolean queries often result in either too few (=0) or too many (1000s) results </a:t>
            </a:r>
          </a:p>
          <a:p>
            <a:pPr marL="800100" lvl="1" indent="-342900">
              <a:buFont typeface="Arial" pitchFamily="34" charset="0"/>
              <a:buChar char="•"/>
            </a:pPr>
            <a:r>
              <a:rPr lang="en-US" sz="2000" dirty="0" smtClean="0">
                <a:solidFill>
                  <a:schemeClr val="accent1"/>
                </a:solidFill>
                <a:ea typeface="ＭＳ Ｐゴシック" pitchFamily="-112" charset="-128"/>
              </a:rPr>
              <a:t>AND</a:t>
            </a:r>
            <a:r>
              <a:rPr lang="en-US" sz="2000" dirty="0" smtClean="0">
                <a:ea typeface="ＭＳ Ｐゴシック" pitchFamily="-112" charset="-128"/>
              </a:rPr>
              <a:t> gives too few; </a:t>
            </a:r>
            <a:r>
              <a:rPr lang="en-US" sz="2000" dirty="0" smtClean="0">
                <a:solidFill>
                  <a:schemeClr val="accent1"/>
                </a:solidFill>
                <a:ea typeface="ＭＳ Ｐゴシック" pitchFamily="-112" charset="-128"/>
              </a:rPr>
              <a:t>OR</a:t>
            </a:r>
            <a:r>
              <a:rPr lang="en-US" sz="2000" dirty="0" smtClean="0">
                <a:ea typeface="ＭＳ Ｐゴシック" pitchFamily="-112" charset="-128"/>
              </a:rPr>
              <a:t> gives too many</a:t>
            </a:r>
          </a:p>
          <a:p>
            <a:pPr marL="800100" lvl="1" indent="-342900">
              <a:buFont typeface="Arial" pitchFamily="34" charset="0"/>
              <a:buChar char="•"/>
            </a:pPr>
            <a:r>
              <a:rPr lang="en-US" sz="2000" dirty="0" smtClean="0">
                <a:ea typeface="ＭＳ Ｐゴシック" pitchFamily="-112" charset="-128"/>
              </a:rPr>
              <a:t>Considered for expert usage</a:t>
            </a:r>
          </a:p>
          <a:p>
            <a:pPr marL="800100" lvl="1" indent="-342900">
              <a:buFont typeface="Arial" pitchFamily="34" charset="0"/>
              <a:buChar char="•"/>
            </a:pPr>
            <a:r>
              <a:rPr lang="en-US" sz="2000" dirty="0" smtClean="0">
                <a:ea typeface="ＭＳ Ｐゴシック" pitchFamily="-112" charset="-128"/>
              </a:rPr>
              <a:t>As a user are you able to process 1000 results?</a:t>
            </a:r>
          </a:p>
          <a:p>
            <a:pPr marL="800100" lvl="1" indent="-342900"/>
            <a:endParaRPr lang="en-US" sz="2000" dirty="0" smtClean="0">
              <a:ea typeface="ＭＳ Ｐゴシック" pitchFamily="-112" charset="-128"/>
            </a:endParaRPr>
          </a:p>
          <a:p>
            <a:pPr marL="342900" indent="-342900">
              <a:buFont typeface="Arial" pitchFamily="34" charset="0"/>
              <a:buChar char="•"/>
            </a:pPr>
            <a:r>
              <a:rPr lang="en-US" sz="2000" dirty="0" smtClean="0">
                <a:ea typeface="ＭＳ Ｐゴシック" pitchFamily="-112" charset="-128"/>
              </a:rPr>
              <a:t>Limited </a:t>
            </a:r>
            <a:r>
              <a:rPr lang="en-US" sz="2000" dirty="0" err="1" smtClean="0">
                <a:ea typeface="ＭＳ Ｐゴシック" pitchFamily="-112" charset="-128"/>
              </a:rPr>
              <a:t>wrt</a:t>
            </a:r>
            <a:r>
              <a:rPr lang="en-US" sz="2000" dirty="0" smtClean="0">
                <a:ea typeface="ＭＳ Ｐゴシック" pitchFamily="-112" charset="-128"/>
              </a:rPr>
              <a:t>. user information need</a:t>
            </a:r>
          </a:p>
          <a:p>
            <a:pPr marL="800100" lvl="1" indent="-342900">
              <a:buFont typeface="Arial" pitchFamily="34" charset="0"/>
              <a:buChar char="•"/>
            </a:pPr>
            <a:r>
              <a:rPr lang="en-US" sz="2000" dirty="0" smtClean="0">
                <a:ea typeface="ＭＳ Ｐゴシック" pitchFamily="-112" charset="-128"/>
              </a:rPr>
              <a:t>Extended </a:t>
            </a:r>
            <a:r>
              <a:rPr lang="en-US" sz="2000" dirty="0" err="1" smtClean="0">
                <a:ea typeface="ＭＳ Ｐゴシック" pitchFamily="-112" charset="-128"/>
              </a:rPr>
              <a:t>boolean</a:t>
            </a:r>
            <a:r>
              <a:rPr lang="en-US" sz="2000" dirty="0" smtClean="0">
                <a:ea typeface="ＭＳ Ｐゴシック" pitchFamily="-112" charset="-128"/>
              </a:rPr>
              <a:t> model with term proximity</a:t>
            </a:r>
          </a:p>
          <a:p>
            <a:pPr marL="800100" lvl="1" indent="-342900">
              <a:buFont typeface="Arial" pitchFamily="34" charset="0"/>
              <a:buChar char="•"/>
            </a:pPr>
            <a:r>
              <a:rPr lang="en-US" sz="2000" dirty="0" smtClean="0">
                <a:ea typeface="ＭＳ Ｐゴシック" pitchFamily="-112" charset="-128"/>
              </a:rPr>
              <a:t>“Apache Lucene” ~10</a:t>
            </a:r>
          </a:p>
          <a:p>
            <a:pPr marL="800100" lvl="1" indent="-342900"/>
            <a:endParaRPr lang="en-US" sz="2000" dirty="0" smtClean="0">
              <a:ea typeface="ＭＳ Ｐゴシック" pitchFamily="-112" charset="-128"/>
            </a:endParaRPr>
          </a:p>
          <a:p>
            <a:pPr marL="342900" indent="-342900"/>
            <a:endParaRPr lang="en-US" sz="2000" dirty="0" smtClean="0">
              <a:ea typeface="ＭＳ Ｐゴシック" pitchFamily="-112" charset="-128"/>
            </a:endParaRPr>
          </a:p>
          <a:p>
            <a:pPr marL="342900" indent="-342900"/>
            <a:endParaRPr lang="fr-FR"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t>What do we need?</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86966" y="1098278"/>
            <a:ext cx="8064896" cy="3986906"/>
          </a:xfrm>
          <a:prstGeom prst="rect">
            <a:avLst/>
          </a:prstGeom>
          <a:noFill/>
        </p:spPr>
        <p:txBody>
          <a:bodyPr vert="horz" wrap="square" lIns="180000" tIns="45720" rIns="91440" bIns="45720" rtlCol="0" anchor="ctr" anchorCtr="0">
            <a:normAutofit/>
          </a:bodyPr>
          <a:lstStyle/>
          <a:p>
            <a:pPr marL="342900" indent="-342900">
              <a:buFont typeface="Arial" pitchFamily="34" charset="0"/>
              <a:buChar char="•"/>
            </a:pPr>
            <a:r>
              <a:rPr lang="en-US" sz="2000" dirty="0" smtClean="0">
                <a:ea typeface="ＭＳ Ｐゴシック" pitchFamily="-112" charset="-128"/>
              </a:rPr>
              <a:t>A Boolean model only records term presence or absence</a:t>
            </a:r>
          </a:p>
          <a:p>
            <a:pPr marL="800100" lvl="1" indent="-342900">
              <a:buFont typeface="Arial" pitchFamily="34" charset="0"/>
              <a:buChar char="•"/>
            </a:pPr>
            <a:endParaRPr lang="en-US" dirty="0" smtClean="0">
              <a:ea typeface="ＭＳ Ｐゴシック" pitchFamily="-112" charset="-128"/>
            </a:endParaRPr>
          </a:p>
          <a:p>
            <a:pPr marL="800100" lvl="1" indent="-342900">
              <a:buFont typeface="Arial" pitchFamily="34" charset="0"/>
              <a:buChar char="•"/>
            </a:pPr>
            <a:r>
              <a:rPr lang="en-US" dirty="0" smtClean="0">
                <a:ea typeface="ＭＳ Ｐゴシック" pitchFamily="-112" charset="-128"/>
              </a:rPr>
              <a:t>We wish to give more weight to documents that have a term several times as opposed to ones</a:t>
            </a:r>
            <a:r>
              <a:rPr lang="en-US" sz="2000" dirty="0" smtClean="0">
                <a:ea typeface="ＭＳ Ｐゴシック" pitchFamily="-112" charset="-128"/>
              </a:rPr>
              <a:t> that contains it only once</a:t>
            </a:r>
          </a:p>
          <a:p>
            <a:pPr marL="800100" lvl="1" indent="-342900">
              <a:buFont typeface="Arial" pitchFamily="34" charset="0"/>
              <a:buChar char="•"/>
            </a:pPr>
            <a:r>
              <a:rPr lang="en-US" dirty="0" smtClean="0">
                <a:ea typeface="ＭＳ Ｐゴシック" pitchFamily="-112" charset="-128"/>
              </a:rPr>
              <a:t>Need for term frequency information in the postings lists</a:t>
            </a:r>
          </a:p>
          <a:p>
            <a:pPr marL="800100" lvl="1" indent="-342900"/>
            <a:endParaRPr lang="en-US" sz="2000" dirty="0" smtClean="0">
              <a:ea typeface="ＭＳ Ｐゴシック" pitchFamily="-112" charset="-128"/>
            </a:endParaRPr>
          </a:p>
          <a:p>
            <a:pPr marL="342900" indent="-342900">
              <a:buFont typeface="Arial" pitchFamily="34" charset="0"/>
              <a:buChar char="•"/>
            </a:pPr>
            <a:r>
              <a:rPr lang="en-US" sz="2000" dirty="0" smtClean="0">
                <a:ea typeface="ＭＳ Ｐゴシック" pitchFamily="-112" charset="-128"/>
              </a:rPr>
              <a:t>Boolean queries just retrieve a set of matching documents </a:t>
            </a:r>
          </a:p>
          <a:p>
            <a:pPr marL="342900" indent="-342900">
              <a:buFont typeface="Arial" pitchFamily="34" charset="0"/>
              <a:buChar char="•"/>
            </a:pPr>
            <a:endParaRPr lang="en-US" sz="2000" dirty="0" smtClean="0">
              <a:ea typeface="ＭＳ Ｐゴシック" pitchFamily="-112" charset="-128"/>
            </a:endParaRPr>
          </a:p>
          <a:p>
            <a:pPr marL="800100" lvl="1" indent="-342900">
              <a:buFont typeface="Arial" pitchFamily="34" charset="0"/>
              <a:buChar char="•"/>
            </a:pPr>
            <a:r>
              <a:rPr lang="en-US" dirty="0" smtClean="0">
                <a:ea typeface="ＭＳ Ｐゴシック" pitchFamily="-112" charset="-128"/>
              </a:rPr>
              <a:t>We wish to have an effective method to order the returned results</a:t>
            </a:r>
          </a:p>
          <a:p>
            <a:pPr marL="800100" lvl="1" indent="-342900">
              <a:buFont typeface="Arial" pitchFamily="34" charset="0"/>
              <a:buChar char="•"/>
            </a:pPr>
            <a:r>
              <a:rPr lang="en-US" dirty="0" smtClean="0">
                <a:ea typeface="ＭＳ Ｐゴシック" pitchFamily="-112" charset="-128"/>
              </a:rPr>
              <a:t>Requires a mechanism for determining a document score</a:t>
            </a:r>
          </a:p>
          <a:p>
            <a:pPr marL="1257300" lvl="2" indent="-342900">
              <a:buFont typeface="Wingdings" pitchFamily="2" charset="2"/>
              <a:buChar char="Ø"/>
            </a:pPr>
            <a:r>
              <a:rPr lang="en-US" dirty="0" smtClean="0">
                <a:ea typeface="ＭＳ Ｐゴシック" pitchFamily="-112" charset="-128"/>
              </a:rPr>
              <a:t>encapsulates how good a match a document is for a query</a:t>
            </a:r>
          </a:p>
          <a:p>
            <a:pPr marL="800100" lvl="1" indent="-342900"/>
            <a:endParaRPr lang="en-US" sz="2000" dirty="0" smtClean="0">
              <a:ea typeface="ＭＳ Ｐゴシック" pitchFamily="-112" charset="-128"/>
            </a:endParaRPr>
          </a:p>
          <a:p>
            <a:pPr marL="342900" indent="-342900"/>
            <a:endParaRPr lang="en-US" sz="2000" dirty="0" smtClean="0">
              <a:ea typeface="ＭＳ Ｐゴシック" pitchFamily="-112" charset="-128"/>
            </a:endParaRPr>
          </a:p>
          <a:p>
            <a:pPr marL="342900" indent="-342900"/>
            <a:endParaRPr lang="fr-FR"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619672" y="1844824"/>
            <a:ext cx="6120680" cy="2160240"/>
          </a:xfrm>
        </p:spPr>
        <p:txBody>
          <a:bodyPr>
            <a:normAutofit/>
          </a:bodyPr>
          <a:lstStyle/>
          <a:p>
            <a:r>
              <a:rPr lang="fr-FR" sz="3200" dirty="0" err="1" smtClean="0">
                <a:ea typeface="ＭＳ Ｐゴシック" pitchFamily="-112" charset="-128"/>
              </a:rPr>
              <a:t>Ranked</a:t>
            </a:r>
            <a:r>
              <a:rPr lang="fr-FR" sz="3200" dirty="0" smtClean="0">
                <a:ea typeface="ＭＳ Ｐゴシック" pitchFamily="-112" charset="-128"/>
              </a:rPr>
              <a:t> </a:t>
            </a:r>
            <a:r>
              <a:rPr lang="fr-FR" sz="3200" dirty="0" err="1" smtClean="0">
                <a:ea typeface="ＭＳ Ｐゴシック" pitchFamily="-112" charset="-128"/>
              </a:rPr>
              <a:t>retrieval</a:t>
            </a:r>
            <a:endParaRPr lang="fr-FR" sz="3200" dirty="0"/>
          </a:p>
        </p:txBody>
      </p:sp>
      <p:sp>
        <p:nvSpPr>
          <p:cNvPr id="4" name="Sous-titre 3"/>
          <p:cNvSpPr>
            <a:spLocks noGrp="1"/>
          </p:cNvSpPr>
          <p:nvPr>
            <p:ph type="subTitle" idx="1"/>
          </p:nvPr>
        </p:nvSpPr>
        <p:spPr/>
        <p:txBody>
          <a:bodyPr/>
          <a:lstStyle/>
          <a:p>
            <a:r>
              <a:rPr lang="fr-FR" dirty="0" smtClean="0"/>
              <a:t>By Majirus FANSI</a:t>
            </a:r>
            <a:endParaRPr lang="fr-F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t>Ranked retrieval models</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323528" y="1098278"/>
            <a:ext cx="8352928" cy="5067026"/>
          </a:xfrm>
          <a:prstGeom prst="rect">
            <a:avLst/>
          </a:prstGeom>
          <a:noFill/>
        </p:spPr>
        <p:txBody>
          <a:bodyPr vert="horz" wrap="square" lIns="180000" tIns="45720" rIns="91440" bIns="45720" rtlCol="0" anchor="ctr" anchorCtr="0">
            <a:normAutofit/>
          </a:bodyPr>
          <a:lstStyle/>
          <a:p>
            <a:pPr marL="342900" indent="-342900">
              <a:buFont typeface="Arial" pitchFamily="34" charset="0"/>
              <a:buChar char="•"/>
            </a:pPr>
            <a:r>
              <a:rPr lang="en-US" sz="2000" dirty="0" smtClean="0">
                <a:solidFill>
                  <a:srgbClr val="357E69"/>
                </a:solidFill>
                <a:ea typeface="ＭＳ Ｐゴシック" pitchFamily="-112" charset="-128"/>
              </a:rPr>
              <a:t>Free text queries</a:t>
            </a:r>
            <a:r>
              <a:rPr lang="en-US" sz="2000" dirty="0" smtClean="0">
                <a:ea typeface="ＭＳ Ｐゴシック" pitchFamily="-112" charset="-128"/>
              </a:rPr>
              <a:t>: Rather than a query language of operators and expressions, the user’s query is just one or more words in a human language</a:t>
            </a:r>
          </a:p>
          <a:p>
            <a:pPr marL="342900" indent="-342900"/>
            <a:endParaRPr lang="en-US" sz="2000" dirty="0" smtClean="0">
              <a:ea typeface="ＭＳ Ｐゴシック" pitchFamily="-112" charset="-128"/>
            </a:endParaRPr>
          </a:p>
          <a:p>
            <a:pPr marL="342900" indent="-342900">
              <a:buFont typeface="Arial" pitchFamily="34" charset="0"/>
              <a:buChar char="•"/>
            </a:pPr>
            <a:r>
              <a:rPr lang="en-US" sz="2000" dirty="0" smtClean="0">
                <a:ea typeface="ＭＳ Ｐゴシック" pitchFamily="-112" charset="-128"/>
              </a:rPr>
              <a:t>Rather than a set of documents satisfying a query expression, in </a:t>
            </a:r>
            <a:r>
              <a:rPr lang="en-US" sz="2000" dirty="0" smtClean="0">
                <a:solidFill>
                  <a:srgbClr val="357E69"/>
                </a:solidFill>
                <a:ea typeface="ＭＳ Ｐゴシック" pitchFamily="-112" charset="-128"/>
              </a:rPr>
              <a:t>ranked retrieval</a:t>
            </a:r>
            <a:r>
              <a:rPr lang="en-US" sz="2000" dirty="0" smtClean="0">
                <a:ea typeface="ＭＳ Ｐゴシック" pitchFamily="-112" charset="-128"/>
              </a:rPr>
              <a:t>, the system returns an ordering over the (top) documents in the collection for a query</a:t>
            </a:r>
          </a:p>
          <a:p>
            <a:pPr marL="1257300" lvl="2" indent="-342900">
              <a:buFont typeface="Arial" pitchFamily="34" charset="0"/>
              <a:buChar char="•"/>
            </a:pPr>
            <a:r>
              <a:rPr lang="en-US" sz="2000" dirty="0" smtClean="0">
                <a:ea typeface="ＭＳ Ｐゴシック" pitchFamily="-112" charset="-128"/>
              </a:rPr>
              <a:t>Large result sets are not an issue: just show the </a:t>
            </a:r>
            <a:r>
              <a:rPr lang="en-US" sz="2000" dirty="0" smtClean="0">
                <a:solidFill>
                  <a:srgbClr val="357E69"/>
                </a:solidFill>
                <a:ea typeface="ＭＳ Ｐゴシック" pitchFamily="-112" charset="-128"/>
              </a:rPr>
              <a:t>top k (=~10)</a:t>
            </a:r>
          </a:p>
          <a:p>
            <a:pPr marL="1257300" lvl="2" indent="-342900">
              <a:buFont typeface="Arial" pitchFamily="34" charset="0"/>
              <a:buChar char="•"/>
            </a:pPr>
            <a:r>
              <a:rPr lang="en-US" sz="2000" dirty="0" smtClean="0">
                <a:solidFill>
                  <a:srgbClr val="357E69"/>
                </a:solidFill>
                <a:ea typeface="ＭＳ Ｐゴシック" pitchFamily="-112" charset="-128"/>
              </a:rPr>
              <a:t>Premise</a:t>
            </a:r>
            <a:r>
              <a:rPr lang="en-US" dirty="0" smtClean="0">
                <a:ea typeface="ＭＳ Ｐゴシック" pitchFamily="-112" charset="-128"/>
              </a:rPr>
              <a:t>: the ranking algorithm works</a:t>
            </a:r>
            <a:endParaRPr lang="en-US" sz="2000" dirty="0" smtClean="0">
              <a:ea typeface="ＭＳ Ｐゴシック" pitchFamily="-112" charset="-128"/>
            </a:endParaRPr>
          </a:p>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r>
              <a:rPr lang="en-US" sz="2000" dirty="0" smtClean="0">
                <a:solidFill>
                  <a:srgbClr val="357E69"/>
                </a:solidFill>
                <a:ea typeface="ＭＳ Ｐゴシック" pitchFamily="-112" charset="-128"/>
              </a:rPr>
              <a:t>Score</a:t>
            </a:r>
            <a:r>
              <a:rPr lang="en-US" sz="2000" dirty="0" smtClean="0">
                <a:ea typeface="ＭＳ Ｐゴシック" pitchFamily="-112" charset="-128"/>
              </a:rPr>
              <a:t> is the key component of ranked retrieval models</a:t>
            </a:r>
          </a:p>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endParaRPr lang="en-US" sz="2000" dirty="0" smtClean="0">
              <a:ea typeface="ＭＳ Ｐゴシック" pitchFamily="-112" charset="-128"/>
            </a:endParaRPr>
          </a:p>
          <a:p>
            <a:pPr marL="342900" indent="-342900"/>
            <a:endParaRPr lang="fr-F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box(in)">
                                      <p:cBhvr>
                                        <p:cTn id="7" dur="500"/>
                                        <p:tgtEl>
                                          <p:spTgt spid="6">
                                            <p:txEl>
                                              <p:pRg st="2" end="2"/>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6">
                                            <p:txEl>
                                              <p:pRg st="3" end="3"/>
                                            </p:txEl>
                                          </p:spTgt>
                                        </p:tgtEl>
                                        <p:attrNameLst>
                                          <p:attrName>style.visibility</p:attrName>
                                        </p:attrNameLst>
                                      </p:cBhvr>
                                      <p:to>
                                        <p:strVal val="visible"/>
                                      </p:to>
                                    </p:set>
                                    <p:animEffect transition="in" filter="box(in)">
                                      <p:cBhvr>
                                        <p:cTn id="10" dur="500"/>
                                        <p:tgtEl>
                                          <p:spTgt spid="6">
                                            <p:txEl>
                                              <p:pRg st="3" end="3"/>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6">
                                            <p:txEl>
                                              <p:pRg st="4" end="4"/>
                                            </p:txEl>
                                          </p:spTgt>
                                        </p:tgtEl>
                                        <p:attrNameLst>
                                          <p:attrName>style.visibility</p:attrName>
                                        </p:attrNameLst>
                                      </p:cBhvr>
                                      <p:to>
                                        <p:strVal val="visible"/>
                                      </p:to>
                                    </p:set>
                                    <p:animEffect transition="in" filter="box(in)">
                                      <p:cBhvr>
                                        <p:cTn id="13" dur="500"/>
                                        <p:tgtEl>
                                          <p:spTgt spid="6">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6">
                                            <p:txEl>
                                              <p:pRg st="6" end="6"/>
                                            </p:txEl>
                                          </p:spTgt>
                                        </p:tgtEl>
                                        <p:attrNameLst>
                                          <p:attrName>style.visibility</p:attrName>
                                        </p:attrNameLst>
                                      </p:cBhvr>
                                      <p:to>
                                        <p:strVal val="visible"/>
                                      </p:to>
                                    </p:set>
                                    <p:animEffect transition="in" filter="box(in)">
                                      <p:cBhvr>
                                        <p:cTn id="18"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2123728" y="2420888"/>
            <a:ext cx="5117306" cy="952499"/>
          </a:xfrm>
        </p:spPr>
        <p:txBody>
          <a:bodyPr>
            <a:normAutofit/>
          </a:bodyPr>
          <a:lstStyle/>
          <a:p>
            <a:r>
              <a:rPr lang="fr-FR" sz="3200" dirty="0" err="1" smtClean="0"/>
              <a:t>Definition</a:t>
            </a:r>
            <a:endParaRPr lang="fr-FR" sz="3200" dirty="0"/>
          </a:p>
        </p:txBody>
      </p:sp>
      <p:sp>
        <p:nvSpPr>
          <p:cNvPr id="4" name="Sous-titre 3"/>
          <p:cNvSpPr>
            <a:spLocks noGrp="1"/>
          </p:cNvSpPr>
          <p:nvPr>
            <p:ph type="subTitle" idx="1"/>
          </p:nvPr>
        </p:nvSpPr>
        <p:spPr/>
        <p:txBody>
          <a:bodyPr/>
          <a:lstStyle/>
          <a:p>
            <a:r>
              <a:rPr lang="fr-FR" dirty="0" err="1" smtClean="0"/>
              <a:t>ApacheCon</a:t>
            </a:r>
            <a:r>
              <a:rPr lang="fr-FR" dirty="0" smtClean="0"/>
              <a:t> Europe 2012</a:t>
            </a:r>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t>Term frequency and weighting</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86966" y="1098278"/>
            <a:ext cx="8064896" cy="4995018"/>
          </a:xfrm>
          <a:prstGeom prst="rect">
            <a:avLst/>
          </a:prstGeom>
          <a:noFill/>
        </p:spPr>
        <p:txBody>
          <a:bodyPr vert="horz" wrap="square" lIns="180000" tIns="45720" rIns="91440" bIns="45720" rtlCol="0" anchor="ctr" anchorCtr="0">
            <a:normAutofit/>
          </a:bodyPr>
          <a:lstStyle/>
          <a:p>
            <a:pPr marL="342900" indent="-342900">
              <a:buFont typeface="Arial" pitchFamily="34" charset="0"/>
              <a:buChar char="•"/>
            </a:pPr>
            <a:r>
              <a:rPr lang="en-US" dirty="0" smtClean="0">
                <a:ea typeface="ＭＳ Ｐゴシック" pitchFamily="-112" charset="-128"/>
              </a:rPr>
              <a:t>We would like to compute a score between a query term t and a document d.</a:t>
            </a:r>
          </a:p>
          <a:p>
            <a:pPr marL="800100" lvl="1" indent="-342900">
              <a:buFont typeface="Arial" pitchFamily="34" charset="0"/>
              <a:buChar char="•"/>
            </a:pPr>
            <a:r>
              <a:rPr lang="en-US" dirty="0" smtClean="0">
                <a:ea typeface="ＭＳ Ｐゴシック" pitchFamily="-112" charset="-128"/>
              </a:rPr>
              <a:t>The simplest way is to say </a:t>
            </a:r>
            <a:r>
              <a:rPr lang="en-US" b="1" dirty="0" smtClean="0">
                <a:solidFill>
                  <a:srgbClr val="92D050"/>
                </a:solidFill>
                <a:ea typeface="ＭＳ Ｐゴシック" pitchFamily="-112" charset="-128"/>
              </a:rPr>
              <a:t>score(q, d) = </a:t>
            </a:r>
            <a:r>
              <a:rPr lang="en-US" b="1" dirty="0" err="1" smtClean="0">
                <a:solidFill>
                  <a:srgbClr val="92D050"/>
                </a:solidFill>
                <a:ea typeface="ＭＳ Ｐゴシック" pitchFamily="-112" charset="-128"/>
              </a:rPr>
              <a:t>tf</a:t>
            </a:r>
            <a:r>
              <a:rPr lang="en-US" b="1" i="1" baseline="-25000" dirty="0" err="1" smtClean="0">
                <a:solidFill>
                  <a:srgbClr val="92D050"/>
                </a:solidFill>
                <a:ea typeface="ＭＳ Ｐゴシック" pitchFamily="-112" charset="-128"/>
              </a:rPr>
              <a:t>t,d</a:t>
            </a:r>
            <a:endParaRPr lang="en-US" b="1" i="1" baseline="-25000" dirty="0" smtClean="0">
              <a:solidFill>
                <a:srgbClr val="92D050"/>
              </a:solidFill>
              <a:ea typeface="ＭＳ Ｐゴシック" pitchFamily="-112" charset="-128"/>
            </a:endParaRPr>
          </a:p>
          <a:p>
            <a:pPr marL="800100" lvl="1" indent="-342900"/>
            <a:endParaRPr lang="en-US" dirty="0" smtClean="0">
              <a:ea typeface="ＭＳ Ｐゴシック" pitchFamily="-112" charset="-128"/>
            </a:endParaRPr>
          </a:p>
          <a:p>
            <a:pPr marL="342900" indent="-342900">
              <a:buFont typeface="Arial" pitchFamily="34" charset="0"/>
              <a:buChar char="•"/>
            </a:pPr>
            <a:r>
              <a:rPr lang="en-US" dirty="0" smtClean="0">
                <a:ea typeface="ＭＳ Ｐゴシック" pitchFamily="-112" charset="-128"/>
              </a:rPr>
              <a:t>The term frequency </a:t>
            </a:r>
            <a:r>
              <a:rPr lang="en-US" b="1" dirty="0" err="1" smtClean="0">
                <a:solidFill>
                  <a:srgbClr val="92D050"/>
                </a:solidFill>
                <a:ea typeface="ＭＳ Ｐゴシック" pitchFamily="-112" charset="-128"/>
              </a:rPr>
              <a:t>tf</a:t>
            </a:r>
            <a:r>
              <a:rPr lang="en-US" b="1" i="1" baseline="-25000" dirty="0" err="1" smtClean="0">
                <a:solidFill>
                  <a:srgbClr val="92D050"/>
                </a:solidFill>
                <a:ea typeface="ＭＳ Ｐゴシック" pitchFamily="-112" charset="-128"/>
              </a:rPr>
              <a:t>t,d</a:t>
            </a:r>
            <a:r>
              <a:rPr lang="en-US" b="1" i="1" baseline="-25000" dirty="0" smtClean="0">
                <a:solidFill>
                  <a:srgbClr val="92D050"/>
                </a:solidFill>
                <a:ea typeface="ＭＳ Ｐゴシック" pitchFamily="-112" charset="-128"/>
              </a:rPr>
              <a:t> </a:t>
            </a:r>
            <a:r>
              <a:rPr lang="en-US" dirty="0" smtClean="0">
                <a:ea typeface="ＭＳ Ｐゴシック" pitchFamily="-112" charset="-128"/>
              </a:rPr>
              <a:t>of term </a:t>
            </a:r>
            <a:r>
              <a:rPr lang="en-US" i="1" dirty="0" smtClean="0">
                <a:ea typeface="ＭＳ Ｐゴシック" pitchFamily="-112" charset="-128"/>
              </a:rPr>
              <a:t>t</a:t>
            </a:r>
            <a:r>
              <a:rPr lang="en-US" dirty="0" smtClean="0">
                <a:ea typeface="ＭＳ Ｐゴシック" pitchFamily="-112" charset="-128"/>
              </a:rPr>
              <a:t> in document </a:t>
            </a:r>
            <a:r>
              <a:rPr lang="en-US" i="1" dirty="0" smtClean="0">
                <a:ea typeface="ＭＳ Ｐゴシック" pitchFamily="-112" charset="-128"/>
              </a:rPr>
              <a:t>d</a:t>
            </a:r>
            <a:r>
              <a:rPr lang="en-US" dirty="0" smtClean="0">
                <a:ea typeface="ＭＳ Ｐゴシック" pitchFamily="-112" charset="-128"/>
              </a:rPr>
              <a:t> </a:t>
            </a:r>
            <a:endParaRPr lang="en-US" b="1" dirty="0" smtClean="0">
              <a:solidFill>
                <a:srgbClr val="92D050"/>
              </a:solidFill>
              <a:ea typeface="ＭＳ Ｐゴシック" pitchFamily="-112" charset="-128"/>
            </a:endParaRPr>
          </a:p>
          <a:p>
            <a:pPr marL="800100" lvl="1" indent="-342900">
              <a:buFont typeface="Arial" pitchFamily="34" charset="0"/>
              <a:buChar char="•"/>
            </a:pPr>
            <a:r>
              <a:rPr lang="en-US" dirty="0" smtClean="0">
                <a:ea typeface="ＭＳ Ｐゴシック" pitchFamily="-112" charset="-128"/>
              </a:rPr>
              <a:t> Number of times that </a:t>
            </a:r>
            <a:r>
              <a:rPr lang="en-US" i="1" dirty="0" smtClean="0">
                <a:ea typeface="ＭＳ Ｐゴシック" pitchFamily="-112" charset="-128"/>
              </a:rPr>
              <a:t>t </a:t>
            </a:r>
            <a:r>
              <a:rPr lang="en-US" dirty="0" smtClean="0">
                <a:ea typeface="ＭＳ Ｐゴシック" pitchFamily="-112" charset="-128"/>
              </a:rPr>
              <a:t>occurs in </a:t>
            </a:r>
            <a:r>
              <a:rPr lang="en-US" i="1" dirty="0" smtClean="0">
                <a:ea typeface="ＭＳ Ｐゴシック" pitchFamily="-112" charset="-128"/>
              </a:rPr>
              <a:t>d </a:t>
            </a:r>
          </a:p>
          <a:p>
            <a:pPr marL="342900" indent="-342900"/>
            <a:endParaRPr lang="en-US" dirty="0" smtClean="0">
              <a:ea typeface="ＭＳ Ｐゴシック" pitchFamily="-112" charset="-128"/>
            </a:endParaRPr>
          </a:p>
          <a:p>
            <a:pPr marL="342900" indent="-342900">
              <a:buFont typeface="Arial" pitchFamily="34" charset="0"/>
              <a:buChar char="•"/>
            </a:pPr>
            <a:r>
              <a:rPr lang="en-US" dirty="0" smtClean="0">
                <a:ea typeface="ＭＳ Ｐゴシック" pitchFamily="-112" charset="-128"/>
              </a:rPr>
              <a:t>Relevance does not increase proportionally with term frequency</a:t>
            </a:r>
          </a:p>
          <a:p>
            <a:pPr marL="342900" indent="-342900">
              <a:buFont typeface="Arial" pitchFamily="34" charset="0"/>
              <a:buChar char="•"/>
            </a:pPr>
            <a:endParaRPr lang="en-US" dirty="0" smtClean="0">
              <a:ea typeface="ＭＳ Ｐゴシック" pitchFamily="-112" charset="-128"/>
            </a:endParaRPr>
          </a:p>
          <a:p>
            <a:pPr marL="342900" indent="-342900">
              <a:buFont typeface="Arial" pitchFamily="34" charset="0"/>
              <a:buChar char="•"/>
            </a:pPr>
            <a:r>
              <a:rPr lang="en-US" dirty="0" smtClean="0">
                <a:ea typeface="ＭＳ Ｐゴシック" pitchFamily="-112" charset="-128"/>
              </a:rPr>
              <a:t>Certain terms have little or no discriminating power in determining relevance </a:t>
            </a:r>
          </a:p>
          <a:p>
            <a:pPr marL="342900" indent="-342900"/>
            <a:endParaRPr lang="en-US" dirty="0" smtClean="0">
              <a:ea typeface="ＭＳ Ｐゴシック" pitchFamily="-112" charset="-128"/>
            </a:endParaRPr>
          </a:p>
          <a:p>
            <a:pPr marL="342900" indent="-342900">
              <a:buFont typeface="Arial" pitchFamily="34" charset="0"/>
              <a:buChar char="•"/>
            </a:pPr>
            <a:r>
              <a:rPr lang="en-US" dirty="0" smtClean="0">
                <a:ea typeface="ＭＳ Ｐゴシック" pitchFamily="-112" charset="-128"/>
              </a:rPr>
              <a:t>Need a mechanism for attenuating the effects of frequent terms</a:t>
            </a:r>
          </a:p>
          <a:p>
            <a:pPr marL="800100" lvl="1" indent="-342900">
              <a:buFont typeface="Arial" pitchFamily="34" charset="0"/>
              <a:buChar char="•"/>
            </a:pPr>
            <a:r>
              <a:rPr lang="en-US" dirty="0" smtClean="0">
                <a:ea typeface="ＭＳ Ｐゴシック" pitchFamily="-112" charset="-128"/>
              </a:rPr>
              <a:t>Less informative than rare terms</a:t>
            </a:r>
          </a:p>
          <a:p>
            <a:pPr marL="800100" lvl="1" indent="-342900"/>
            <a:endParaRPr lang="en-US" dirty="0" smtClean="0">
              <a:ea typeface="ＭＳ Ｐゴシック" pitchFamily="-112" charset="-128"/>
            </a:endParaRPr>
          </a:p>
          <a:p>
            <a:pPr marL="342900" indent="-342900"/>
            <a:endParaRPr lang="fr-FR" dirty="0" smtClean="0"/>
          </a:p>
        </p:txBody>
      </p:sp>
      <p:graphicFrame>
        <p:nvGraphicFramePr>
          <p:cNvPr id="220162" name="Object 2"/>
          <p:cNvGraphicFramePr>
            <a:graphicFrameLocks noChangeAspect="1"/>
          </p:cNvGraphicFramePr>
          <p:nvPr/>
        </p:nvGraphicFramePr>
        <p:xfrm>
          <a:off x="1332120" y="5527856"/>
          <a:ext cx="2303776" cy="493432"/>
        </p:xfrm>
        <a:graphic>
          <a:graphicData uri="http://schemas.openxmlformats.org/presentationml/2006/ole">
            <p:oleObj spid="_x0000_s4099" name="Équation" r:id="rId4" imgW="1066680" imgH="228600" progId="Equation.3">
              <p:embed/>
            </p:oleObj>
          </a:graphicData>
        </a:graphic>
      </p:graphicFrame>
      <p:pic>
        <p:nvPicPr>
          <p:cNvPr id="7" name="Picture 9" descr="http://f5zv.pagesperso-orange.fr/RADIO/RM/RM23/RM23D/Rm23d09a.gif"/>
          <p:cNvPicPr>
            <a:picLocks noChangeAspect="1" noChangeArrowheads="1"/>
          </p:cNvPicPr>
          <p:nvPr/>
        </p:nvPicPr>
        <p:blipFill>
          <a:blip r:embed="rId5" cstate="print"/>
          <a:srcRect/>
          <a:stretch>
            <a:fillRect/>
          </a:stretch>
        </p:blipFill>
        <p:spPr bwMode="auto">
          <a:xfrm>
            <a:off x="6084168" y="1628800"/>
            <a:ext cx="2705100" cy="17907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6" end="6"/>
                                            </p:txEl>
                                          </p:spTgt>
                                        </p:tgtEl>
                                        <p:attrNameLst>
                                          <p:attrName>style.visibility</p:attrName>
                                        </p:attrNameLst>
                                      </p:cBhvr>
                                      <p:to>
                                        <p:strVal val="visible"/>
                                      </p:to>
                                    </p:set>
                                    <p:animEffect transition="in" filter="box(in)">
                                      <p:cBhvr>
                                        <p:cTn id="7" dur="500"/>
                                        <p:tgtEl>
                                          <p:spTgt spid="6">
                                            <p:txEl>
                                              <p:pRg st="6" end="6"/>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6">
                                            <p:txEl>
                                              <p:pRg st="8" end="8"/>
                                            </p:txEl>
                                          </p:spTgt>
                                        </p:tgtEl>
                                        <p:attrNameLst>
                                          <p:attrName>style.visibility</p:attrName>
                                        </p:attrNameLst>
                                      </p:cBhvr>
                                      <p:to>
                                        <p:strVal val="visible"/>
                                      </p:to>
                                    </p:set>
                                    <p:animEffect transition="in" filter="box(in)">
                                      <p:cBhvr>
                                        <p:cTn id="12" dur="500"/>
                                        <p:tgtEl>
                                          <p:spTgt spid="6">
                                            <p:txEl>
                                              <p:pRg st="8" end="8"/>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6">
                                            <p:txEl>
                                              <p:pRg st="10" end="10"/>
                                            </p:txEl>
                                          </p:spTgt>
                                        </p:tgtEl>
                                        <p:attrNameLst>
                                          <p:attrName>style.visibility</p:attrName>
                                        </p:attrNameLst>
                                      </p:cBhvr>
                                      <p:to>
                                        <p:strVal val="visible"/>
                                      </p:to>
                                    </p:set>
                                    <p:animEffect transition="in" filter="box(in)">
                                      <p:cBhvr>
                                        <p:cTn id="17" dur="500"/>
                                        <p:tgtEl>
                                          <p:spTgt spid="6">
                                            <p:txEl>
                                              <p:pRg st="10" end="1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6">
                                            <p:txEl>
                                              <p:pRg st="11" end="11"/>
                                            </p:txEl>
                                          </p:spTgt>
                                        </p:tgtEl>
                                        <p:attrNameLst>
                                          <p:attrName>style.visibility</p:attrName>
                                        </p:attrNameLst>
                                      </p:cBhvr>
                                      <p:to>
                                        <p:strVal val="visible"/>
                                      </p:to>
                                    </p:set>
                                    <p:animEffect transition="in" filter="box(in)">
                                      <p:cBhvr>
                                        <p:cTn id="22" dur="500"/>
                                        <p:tgtEl>
                                          <p:spTgt spid="6">
                                            <p:txEl>
                                              <p:pRg st="11" end="1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20162"/>
                                        </p:tgtEl>
                                        <p:attrNameLst>
                                          <p:attrName>style.visibility</p:attrName>
                                        </p:attrNameLst>
                                      </p:cBhvr>
                                      <p:to>
                                        <p:strVal val="visible"/>
                                      </p:to>
                                    </p:set>
                                    <p:anim calcmode="lin" valueType="num">
                                      <p:cBhvr additive="base">
                                        <p:cTn id="27" dur="500" fill="hold"/>
                                        <p:tgtEl>
                                          <p:spTgt spid="220162"/>
                                        </p:tgtEl>
                                        <p:attrNameLst>
                                          <p:attrName>ppt_x</p:attrName>
                                        </p:attrNameLst>
                                      </p:cBhvr>
                                      <p:tavLst>
                                        <p:tav tm="0">
                                          <p:val>
                                            <p:strVal val="#ppt_x"/>
                                          </p:val>
                                        </p:tav>
                                        <p:tav tm="100000">
                                          <p:val>
                                            <p:strVal val="#ppt_x"/>
                                          </p:val>
                                        </p:tav>
                                      </p:tavLst>
                                    </p:anim>
                                    <p:anim calcmode="lin" valueType="num">
                                      <p:cBhvr additive="base">
                                        <p:cTn id="28" dur="500" fill="hold"/>
                                        <p:tgtEl>
                                          <p:spTgt spid="220162"/>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box(in)">
                                      <p:cBhvr>
                                        <p:cTn id="3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err="1" smtClean="0">
                <a:ea typeface="ＭＳ Ｐゴシック" pitchFamily="-112" charset="-128"/>
              </a:rPr>
              <a:t>tf-idf</a:t>
            </a:r>
            <a:r>
              <a:rPr lang="en-US" dirty="0" smtClean="0">
                <a:ea typeface="ＭＳ Ｐゴシック" pitchFamily="-112" charset="-128"/>
              </a:rPr>
              <a:t> weighting</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86966" y="1098278"/>
            <a:ext cx="8064896" cy="4490962"/>
          </a:xfrm>
          <a:prstGeom prst="rect">
            <a:avLst/>
          </a:prstGeom>
          <a:noFill/>
        </p:spPr>
        <p:txBody>
          <a:bodyPr vert="horz" wrap="square" lIns="180000" tIns="45720" rIns="91440" bIns="45720" rtlCol="0" anchor="ctr" anchorCtr="0">
            <a:normAutofit lnSpcReduction="10000"/>
          </a:bodyPr>
          <a:lstStyle/>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endParaRPr lang="en-US" sz="2000" dirty="0" smtClean="0">
              <a:solidFill>
                <a:srgbClr val="357E69"/>
              </a:solidFill>
              <a:ea typeface="ＭＳ Ｐゴシック" pitchFamily="-112" charset="-128"/>
            </a:endParaRPr>
          </a:p>
          <a:p>
            <a:pPr marL="342900" indent="-342900">
              <a:buFont typeface="Arial" pitchFamily="34" charset="0"/>
              <a:buChar char="•"/>
            </a:pPr>
            <a:r>
              <a:rPr lang="en-US" sz="2000" dirty="0" smtClean="0">
                <a:ea typeface="ＭＳ Ｐゴシック" pitchFamily="-112" charset="-128"/>
              </a:rPr>
              <a:t>The </a:t>
            </a:r>
            <a:r>
              <a:rPr lang="en-US" sz="2000" dirty="0" err="1" smtClean="0">
                <a:ea typeface="ＭＳ Ｐゴシック" pitchFamily="-112" charset="-128"/>
              </a:rPr>
              <a:t>tf-idf</a:t>
            </a:r>
            <a:r>
              <a:rPr lang="en-US" sz="2000" dirty="0" smtClean="0">
                <a:ea typeface="ＭＳ Ｐゴシック" pitchFamily="-112" charset="-128"/>
              </a:rPr>
              <a:t> weight of a term is the product of its </a:t>
            </a:r>
            <a:r>
              <a:rPr lang="en-US" sz="2000" dirty="0" err="1" smtClean="0">
                <a:ea typeface="ＭＳ Ｐゴシック" pitchFamily="-112" charset="-128"/>
              </a:rPr>
              <a:t>tf</a:t>
            </a:r>
            <a:r>
              <a:rPr lang="en-US" sz="2000" dirty="0" smtClean="0">
                <a:ea typeface="ＭＳ Ｐゴシック" pitchFamily="-112" charset="-128"/>
              </a:rPr>
              <a:t> weight and its </a:t>
            </a:r>
            <a:r>
              <a:rPr lang="en-US" sz="2000" dirty="0" err="1" smtClean="0">
                <a:ea typeface="ＭＳ Ｐゴシック" pitchFamily="-112" charset="-128"/>
              </a:rPr>
              <a:t>idf</a:t>
            </a:r>
            <a:r>
              <a:rPr lang="en-US" sz="2000" dirty="0" smtClean="0">
                <a:ea typeface="ＭＳ Ｐゴシック" pitchFamily="-112" charset="-128"/>
              </a:rPr>
              <a:t> weight</a:t>
            </a:r>
          </a:p>
          <a:p>
            <a:pPr marL="342900" indent="-342900"/>
            <a:endParaRPr lang="en-US" sz="2000" dirty="0" smtClean="0">
              <a:ea typeface="ＭＳ Ｐゴシック" pitchFamily="-112" charset="-128"/>
            </a:endParaRPr>
          </a:p>
          <a:p>
            <a:pPr marL="342900" indent="-342900"/>
            <a:endParaRPr lang="en-US" sz="2000" dirty="0" smtClean="0">
              <a:ea typeface="ＭＳ Ｐゴシック" pitchFamily="-112" charset="-128"/>
            </a:endParaRPr>
          </a:p>
          <a:p>
            <a:pPr marL="342900" indent="-342900"/>
            <a:endParaRPr lang="en-US" sz="2000" dirty="0" smtClean="0">
              <a:ea typeface="ＭＳ Ｐゴシック" pitchFamily="-112" charset="-128"/>
            </a:endParaRPr>
          </a:p>
          <a:p>
            <a:pPr marL="342900" indent="-342900"/>
            <a:endParaRPr lang="en-US" sz="2000" dirty="0" smtClean="0">
              <a:ea typeface="ＭＳ Ｐゴシック" pitchFamily="-112" charset="-128"/>
            </a:endParaRPr>
          </a:p>
          <a:p>
            <a:pPr marL="342900" indent="-342900"/>
            <a:endParaRPr lang="en-US" sz="2000" dirty="0" smtClean="0">
              <a:ea typeface="ＭＳ Ｐゴシック" pitchFamily="-112" charset="-128"/>
            </a:endParaRPr>
          </a:p>
          <a:p>
            <a:pPr marL="342900" indent="-342900"/>
            <a:endParaRPr lang="en-US" sz="2000" dirty="0" smtClean="0">
              <a:ea typeface="ＭＳ Ｐゴシック" pitchFamily="-112" charset="-128"/>
            </a:endParaRPr>
          </a:p>
          <a:p>
            <a:pPr marL="342900" indent="-342900">
              <a:buFont typeface="Arial" pitchFamily="34" charset="0"/>
              <a:buChar char="•"/>
            </a:pPr>
            <a:r>
              <a:rPr lang="en-US" sz="2000" dirty="0" smtClean="0">
                <a:solidFill>
                  <a:srgbClr val="C00000"/>
                </a:solidFill>
                <a:ea typeface="ＭＳ Ｐゴシック" pitchFamily="-112" charset="-128"/>
              </a:rPr>
              <a:t>Best known weighting scheme in information retrieval</a:t>
            </a:r>
            <a:endParaRPr lang="en-US" sz="2000" dirty="0" smtClean="0">
              <a:ea typeface="ＭＳ Ｐゴシック" pitchFamily="-112" charset="-128"/>
            </a:endParaRPr>
          </a:p>
          <a:p>
            <a:pPr marL="800100" lvl="1" indent="-342900"/>
            <a:endParaRPr lang="en-US" sz="2000" dirty="0" smtClean="0">
              <a:ea typeface="ＭＳ Ｐゴシック" pitchFamily="-112" charset="-128"/>
            </a:endParaRPr>
          </a:p>
          <a:p>
            <a:pPr marL="342900" indent="-342900">
              <a:buFont typeface="Arial" pitchFamily="34" charset="0"/>
              <a:buChar char="•"/>
            </a:pPr>
            <a:r>
              <a:rPr lang="en-US" sz="2000" dirty="0" smtClean="0">
                <a:ea typeface="ＭＳ Ｐゴシック" pitchFamily="-112" charset="-128"/>
              </a:rPr>
              <a:t>Increases with the number of occurrences within a document</a:t>
            </a:r>
          </a:p>
          <a:p>
            <a:pPr marL="342900" indent="-342900"/>
            <a:endParaRPr lang="en-US" sz="2000" dirty="0" smtClean="0">
              <a:ea typeface="ＭＳ Ｐゴシック" pitchFamily="-112" charset="-128"/>
            </a:endParaRPr>
          </a:p>
          <a:p>
            <a:pPr marL="342900" indent="-342900">
              <a:buFont typeface="Arial" pitchFamily="34" charset="0"/>
              <a:buChar char="•"/>
            </a:pPr>
            <a:r>
              <a:rPr lang="en-US" sz="2000" dirty="0" smtClean="0">
                <a:solidFill>
                  <a:srgbClr val="C00000"/>
                </a:solidFill>
                <a:ea typeface="ＭＳ Ｐゴシック" pitchFamily="-112" charset="-128"/>
              </a:rPr>
              <a:t>Increases with the rarity of the term in the collection</a:t>
            </a:r>
          </a:p>
          <a:p>
            <a:pPr marL="342900" indent="-342900"/>
            <a:endParaRPr lang="en-US" sz="2000" dirty="0" smtClean="0">
              <a:ea typeface="ＭＳ Ｐゴシック" pitchFamily="-112" charset="-128"/>
            </a:endParaRPr>
          </a:p>
          <a:p>
            <a:pPr marL="342900" indent="-342900"/>
            <a:endParaRPr lang="en-US" sz="2000" dirty="0" smtClean="0">
              <a:ea typeface="ＭＳ Ｐゴシック" pitchFamily="-112" charset="-128"/>
            </a:endParaRPr>
          </a:p>
          <a:p>
            <a:pPr marL="342900" indent="-342900">
              <a:buFont typeface="Arial" pitchFamily="34" charset="0"/>
              <a:buChar char="•"/>
            </a:pPr>
            <a:endParaRPr lang="en-US" sz="2000" dirty="0" smtClean="0">
              <a:ea typeface="ＭＳ Ｐゴシック" pitchFamily="-112" charset="-128"/>
            </a:endParaRPr>
          </a:p>
          <a:p>
            <a:pPr marL="342900" indent="-342900"/>
            <a:endParaRPr lang="fr-FR" dirty="0" smtClean="0"/>
          </a:p>
        </p:txBody>
      </p:sp>
      <p:graphicFrame>
        <p:nvGraphicFramePr>
          <p:cNvPr id="6146" name="Object 2"/>
          <p:cNvGraphicFramePr>
            <a:graphicFrameLocks noChangeAspect="1"/>
          </p:cNvGraphicFramePr>
          <p:nvPr/>
        </p:nvGraphicFramePr>
        <p:xfrm>
          <a:off x="1411288" y="2276475"/>
          <a:ext cx="5981700" cy="766763"/>
        </p:xfrm>
        <a:graphic>
          <a:graphicData uri="http://schemas.openxmlformats.org/presentationml/2006/ole">
            <p:oleObj spid="_x0000_s6146" name="Équation" r:id="rId4" imgW="1981080" imgH="2538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9" end="9"/>
                                            </p:txEl>
                                          </p:spTgt>
                                        </p:tgtEl>
                                        <p:attrNameLst>
                                          <p:attrName>style.visibility</p:attrName>
                                        </p:attrNameLst>
                                      </p:cBhvr>
                                      <p:to>
                                        <p:strVal val="visible"/>
                                      </p:to>
                                    </p:set>
                                    <p:animEffect transition="in" filter="box(in)">
                                      <p:cBhvr>
                                        <p:cTn id="7" dur="500"/>
                                        <p:tgtEl>
                                          <p:spTgt spid="6">
                                            <p:txEl>
                                              <p:pRg st="9" end="9"/>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6">
                                            <p:txEl>
                                              <p:pRg st="11" end="11"/>
                                            </p:txEl>
                                          </p:spTgt>
                                        </p:tgtEl>
                                        <p:attrNameLst>
                                          <p:attrName>style.visibility</p:attrName>
                                        </p:attrNameLst>
                                      </p:cBhvr>
                                      <p:to>
                                        <p:strVal val="visible"/>
                                      </p:to>
                                    </p:set>
                                    <p:animEffect transition="in" filter="box(in)">
                                      <p:cBhvr>
                                        <p:cTn id="12" dur="500"/>
                                        <p:tgtEl>
                                          <p:spTgt spid="6">
                                            <p:txEl>
                                              <p:pRg st="11" end="1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6">
                                            <p:txEl>
                                              <p:pRg st="13" end="13"/>
                                            </p:txEl>
                                          </p:spTgt>
                                        </p:tgtEl>
                                        <p:attrNameLst>
                                          <p:attrName>style.visibility</p:attrName>
                                        </p:attrNameLst>
                                      </p:cBhvr>
                                      <p:to>
                                        <p:strVal val="visible"/>
                                      </p:to>
                                    </p:set>
                                    <p:animEffect transition="in" filter="box(in)">
                                      <p:cBhvr>
                                        <p:cTn id="17" dur="500"/>
                                        <p:tgtEl>
                                          <p:spTgt spid="6">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ea typeface="ＭＳ Ｐゴシック" pitchFamily="-112" charset="-128"/>
              </a:rPr>
              <a:t>Document vector</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86966" y="1098278"/>
            <a:ext cx="8064896" cy="4490962"/>
          </a:xfrm>
          <a:prstGeom prst="rect">
            <a:avLst/>
          </a:prstGeom>
          <a:noFill/>
        </p:spPr>
        <p:txBody>
          <a:bodyPr vert="horz" wrap="square" lIns="180000" tIns="45720" rIns="91440" bIns="45720" rtlCol="0" anchor="ctr" anchorCtr="0">
            <a:normAutofit/>
          </a:bodyPr>
          <a:lstStyle/>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endParaRPr lang="en-US" sz="2000" dirty="0" smtClean="0">
              <a:solidFill>
                <a:srgbClr val="357E69"/>
              </a:solidFill>
              <a:ea typeface="ＭＳ Ｐゴシック" pitchFamily="-112" charset="-128"/>
            </a:endParaRPr>
          </a:p>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r>
              <a:rPr lang="en-US" sz="2000" dirty="0" smtClean="0">
                <a:ea typeface="ＭＳ Ｐゴシック" pitchFamily="-112" charset="-128"/>
              </a:rPr>
              <a:t>At this point, we may view each document as a vector </a:t>
            </a:r>
          </a:p>
          <a:p>
            <a:pPr marL="800100" lvl="1" indent="-342900">
              <a:buFont typeface="Arial" pitchFamily="34" charset="0"/>
              <a:buChar char="•"/>
            </a:pPr>
            <a:r>
              <a:rPr lang="en-US" sz="2000" dirty="0" smtClean="0">
                <a:ea typeface="ＭＳ Ｐゴシック" pitchFamily="-112" charset="-128"/>
              </a:rPr>
              <a:t>with one component corresponding to each term in the dictionary, together with a </a:t>
            </a:r>
            <a:r>
              <a:rPr lang="en-US" sz="2000" dirty="0" err="1" smtClean="0">
                <a:solidFill>
                  <a:srgbClr val="92D050"/>
                </a:solidFill>
                <a:ea typeface="ＭＳ Ｐゴシック" pitchFamily="-112" charset="-128"/>
              </a:rPr>
              <a:t>tf-idf</a:t>
            </a:r>
            <a:r>
              <a:rPr lang="en-US" sz="2000" dirty="0" smtClean="0">
                <a:solidFill>
                  <a:srgbClr val="92D050"/>
                </a:solidFill>
                <a:ea typeface="ＭＳ Ｐゴシック" pitchFamily="-112" charset="-128"/>
              </a:rPr>
              <a:t> </a:t>
            </a:r>
            <a:r>
              <a:rPr lang="en-US" sz="2000" dirty="0" smtClean="0">
                <a:ea typeface="ＭＳ Ｐゴシック" pitchFamily="-112" charset="-128"/>
              </a:rPr>
              <a:t>weight for each component.</a:t>
            </a:r>
          </a:p>
          <a:p>
            <a:pPr marL="800100" lvl="1" indent="-342900">
              <a:buFont typeface="Arial" pitchFamily="34" charset="0"/>
              <a:buChar char="•"/>
            </a:pPr>
            <a:r>
              <a:rPr lang="en-US" sz="2000" dirty="0" smtClean="0">
                <a:ea typeface="ＭＳ Ｐゴシック" pitchFamily="-112" charset="-128"/>
              </a:rPr>
              <a:t>This is an </a:t>
            </a:r>
            <a:r>
              <a:rPr lang="en-US" sz="2000" dirty="0" smtClean="0">
                <a:solidFill>
                  <a:srgbClr val="92D050"/>
                </a:solidFill>
                <a:ea typeface="ＭＳ Ｐゴシック" pitchFamily="-112" charset="-128"/>
              </a:rPr>
              <a:t>|N|-dimensional </a:t>
            </a:r>
            <a:r>
              <a:rPr lang="en-US" sz="2000" dirty="0" smtClean="0">
                <a:ea typeface="ＭＳ Ｐゴシック" pitchFamily="-112" charset="-128"/>
              </a:rPr>
              <a:t>vector</a:t>
            </a:r>
          </a:p>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r>
              <a:rPr lang="en-US" sz="2000" dirty="0" smtClean="0">
                <a:ea typeface="ＭＳ Ｐゴシック" pitchFamily="-112" charset="-128"/>
              </a:rPr>
              <a:t>For dictionary terms that do not occur in a document, this weight is zero </a:t>
            </a:r>
          </a:p>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r>
              <a:rPr lang="en-US" sz="2000" dirty="0" smtClean="0">
                <a:ea typeface="ＭＳ Ｐゴシック" pitchFamily="-112" charset="-128"/>
              </a:rPr>
              <a:t>In practice we consider d as a </a:t>
            </a:r>
            <a:r>
              <a:rPr lang="en-US" sz="2000" dirty="0" smtClean="0">
                <a:solidFill>
                  <a:srgbClr val="92D050"/>
                </a:solidFill>
                <a:ea typeface="ＭＳ Ｐゴシック" pitchFamily="-112" charset="-128"/>
              </a:rPr>
              <a:t>|q|-dimensional </a:t>
            </a:r>
            <a:r>
              <a:rPr lang="en-US" sz="2000" dirty="0" smtClean="0">
                <a:ea typeface="ＭＳ Ｐゴシック" pitchFamily="-112" charset="-128"/>
              </a:rPr>
              <a:t>vector</a:t>
            </a:r>
          </a:p>
          <a:p>
            <a:pPr marL="800100" lvl="1" indent="-342900">
              <a:buFont typeface="Arial" pitchFamily="34" charset="0"/>
              <a:buChar char="•"/>
            </a:pPr>
            <a:r>
              <a:rPr lang="en-US" sz="2000" dirty="0" smtClean="0">
                <a:ea typeface="ＭＳ Ｐゴシック" pitchFamily="-112" charset="-128"/>
              </a:rPr>
              <a:t>|q| is the number of distinct terms in the query q</a:t>
            </a:r>
          </a:p>
          <a:p>
            <a:pPr marL="342900" indent="-342900"/>
            <a:endParaRPr lang="en-US" sz="2000" dirty="0" smtClean="0">
              <a:ea typeface="ＭＳ Ｐゴシック" pitchFamily="-112" charset="-128"/>
            </a:endParaRPr>
          </a:p>
          <a:p>
            <a:pPr marL="342900" indent="-342900"/>
            <a:endParaRPr lang="en-US" sz="2000" dirty="0" smtClean="0">
              <a:ea typeface="ＭＳ Ｐゴシック" pitchFamily="-112" charset="-128"/>
            </a:endParaRPr>
          </a:p>
          <a:p>
            <a:pPr marL="342900" indent="-342900">
              <a:buFont typeface="Arial" pitchFamily="34" charset="0"/>
              <a:buChar char="•"/>
            </a:pPr>
            <a:endParaRPr lang="en-US" sz="2000" dirty="0" smtClean="0">
              <a:ea typeface="ＭＳ Ｐゴシック" pitchFamily="-112" charset="-128"/>
            </a:endParaRPr>
          </a:p>
          <a:p>
            <a:pPr marL="342900" indent="-342900"/>
            <a:endParaRPr lang="fr-F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7" end="7"/>
                                            </p:txEl>
                                          </p:spTgt>
                                        </p:tgtEl>
                                        <p:attrNameLst>
                                          <p:attrName>style.visibility</p:attrName>
                                        </p:attrNameLst>
                                      </p:cBhvr>
                                      <p:to>
                                        <p:strVal val="visible"/>
                                      </p:to>
                                    </p:set>
                                    <p:animEffect transition="in" filter="box(in)">
                                      <p:cBhvr>
                                        <p:cTn id="7" dur="500"/>
                                        <p:tgtEl>
                                          <p:spTgt spid="6">
                                            <p:txEl>
                                              <p:pRg st="7" end="7"/>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6">
                                            <p:txEl>
                                              <p:pRg st="9" end="9"/>
                                            </p:txEl>
                                          </p:spTgt>
                                        </p:tgtEl>
                                        <p:attrNameLst>
                                          <p:attrName>style.visibility</p:attrName>
                                        </p:attrNameLst>
                                      </p:cBhvr>
                                      <p:to>
                                        <p:strVal val="visible"/>
                                      </p:to>
                                    </p:set>
                                    <p:animEffect transition="in" filter="box(in)">
                                      <p:cBhvr>
                                        <p:cTn id="12" dur="500"/>
                                        <p:tgtEl>
                                          <p:spTgt spid="6">
                                            <p:txEl>
                                              <p:pRg st="9" end="9"/>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6">
                                            <p:txEl>
                                              <p:pRg st="10" end="10"/>
                                            </p:txEl>
                                          </p:spTgt>
                                        </p:tgtEl>
                                        <p:attrNameLst>
                                          <p:attrName>style.visibility</p:attrName>
                                        </p:attrNameLst>
                                      </p:cBhvr>
                                      <p:to>
                                        <p:strVal val="visible"/>
                                      </p:to>
                                    </p:set>
                                    <p:animEffect transition="in" filter="box(in)">
                                      <p:cBhvr>
                                        <p:cTn id="15" dur="500"/>
                                        <p:tgtEl>
                                          <p:spTgt spid="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619672" y="1844824"/>
            <a:ext cx="6120680" cy="2160240"/>
          </a:xfrm>
        </p:spPr>
        <p:txBody>
          <a:bodyPr>
            <a:normAutofit/>
          </a:bodyPr>
          <a:lstStyle/>
          <a:p>
            <a:r>
              <a:rPr lang="en-US" sz="3200" dirty="0" smtClean="0">
                <a:ea typeface="ＭＳ Ｐゴシック" pitchFamily="-112" charset="-128"/>
              </a:rPr>
              <a:t>Vector Space Model</a:t>
            </a:r>
            <a:br>
              <a:rPr lang="en-US" sz="3200" dirty="0" smtClean="0">
                <a:ea typeface="ＭＳ Ｐゴシック" pitchFamily="-112" charset="-128"/>
              </a:rPr>
            </a:br>
            <a:r>
              <a:rPr lang="en-US" sz="3200" dirty="0" smtClean="0">
                <a:ea typeface="ＭＳ Ｐゴシック" pitchFamily="-112" charset="-128"/>
              </a:rPr>
              <a:t>(VSM)</a:t>
            </a:r>
            <a:endParaRPr lang="fr-FR" sz="3200" dirty="0"/>
          </a:p>
        </p:txBody>
      </p:sp>
      <p:sp>
        <p:nvSpPr>
          <p:cNvPr id="4" name="Sous-titre 3"/>
          <p:cNvSpPr>
            <a:spLocks noGrp="1"/>
          </p:cNvSpPr>
          <p:nvPr>
            <p:ph type="subTitle" idx="1"/>
          </p:nvPr>
        </p:nvSpPr>
        <p:spPr/>
        <p:txBody>
          <a:bodyPr/>
          <a:lstStyle/>
          <a:p>
            <a:r>
              <a:rPr lang="fr-FR" dirty="0" smtClean="0"/>
              <a:t>By Majirus FANSI</a:t>
            </a:r>
            <a:endParaRPr lang="fr-F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t>VSM principles</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86966" y="1098278"/>
            <a:ext cx="8064896" cy="5067026"/>
          </a:xfrm>
          <a:prstGeom prst="rect">
            <a:avLst/>
          </a:prstGeom>
          <a:noFill/>
        </p:spPr>
        <p:txBody>
          <a:bodyPr vert="horz" wrap="square" lIns="180000" tIns="45720" rIns="91440" bIns="45720" rtlCol="0" anchor="ctr" anchorCtr="0">
            <a:normAutofit lnSpcReduction="10000"/>
          </a:bodyPr>
          <a:lstStyle/>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endParaRPr lang="en-US" sz="2000" dirty="0" smtClean="0">
              <a:solidFill>
                <a:srgbClr val="357E69"/>
              </a:solidFill>
              <a:ea typeface="ＭＳ Ｐゴシック" pitchFamily="-112" charset="-128"/>
            </a:endParaRPr>
          </a:p>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r>
              <a:rPr lang="en-US" sz="2000" dirty="0" smtClean="0">
                <a:ea typeface="ＭＳ Ｐゴシック" pitchFamily="-112" charset="-128"/>
              </a:rPr>
              <a:t>The set of documents in the collection are viewed as set of vectors in a vector space</a:t>
            </a:r>
          </a:p>
          <a:p>
            <a:pPr marL="800100" lvl="1" indent="-342900">
              <a:buFont typeface="Arial" pitchFamily="34" charset="0"/>
              <a:buChar char="•"/>
            </a:pPr>
            <a:r>
              <a:rPr lang="en-US" sz="2000" dirty="0" smtClean="0">
                <a:ea typeface="ＭＳ Ｐゴシック" pitchFamily="-112" charset="-128"/>
              </a:rPr>
              <a:t>One axis for each term in the query</a:t>
            </a:r>
          </a:p>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r>
              <a:rPr lang="en-US" sz="2000" dirty="0" smtClean="0">
                <a:ea typeface="ＭＳ Ｐゴシック" pitchFamily="-112" charset="-128"/>
              </a:rPr>
              <a:t>User query is treated as a very short doc</a:t>
            </a:r>
          </a:p>
          <a:p>
            <a:pPr marL="800100" lvl="1" indent="-342900">
              <a:buFont typeface="Arial" pitchFamily="34" charset="0"/>
              <a:buChar char="•"/>
            </a:pPr>
            <a:r>
              <a:rPr lang="en-US" sz="2000" dirty="0" smtClean="0">
                <a:ea typeface="ＭＳ Ｐゴシック" pitchFamily="-112" charset="-128"/>
              </a:rPr>
              <a:t>It is represented as a vector in this space</a:t>
            </a:r>
          </a:p>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r>
              <a:rPr lang="en-US" sz="2000" dirty="0" smtClean="0">
                <a:ea typeface="ＭＳ Ｐゴシック" pitchFamily="-112" charset="-128"/>
              </a:rPr>
              <a:t>VSM computes the similarity between the query vector and each document vector</a:t>
            </a:r>
          </a:p>
          <a:p>
            <a:pPr marL="342900" indent="-342900">
              <a:buFont typeface="Arial" pitchFamily="34" charset="0"/>
              <a:buChar char="•"/>
            </a:pPr>
            <a:endParaRPr lang="en-US" sz="2000" dirty="0" smtClean="0">
              <a:ea typeface="ＭＳ Ｐゴシック" pitchFamily="-112" charset="-128"/>
            </a:endParaRPr>
          </a:p>
          <a:p>
            <a:pPr marL="342900" lvl="1" indent="-342900">
              <a:buFont typeface="Arial" pitchFamily="34" charset="0"/>
              <a:buChar char="•"/>
            </a:pPr>
            <a:r>
              <a:rPr lang="en-US" dirty="0" smtClean="0">
                <a:ea typeface="ＭＳ Ｐゴシック" pitchFamily="-112" charset="-128"/>
              </a:rPr>
              <a:t>Rank documents in </a:t>
            </a:r>
            <a:r>
              <a:rPr lang="en-US" u="sng" dirty="0" smtClean="0">
                <a:ea typeface="ＭＳ Ｐゴシック" pitchFamily="-112" charset="-128"/>
              </a:rPr>
              <a:t>decreasing</a:t>
            </a:r>
            <a:r>
              <a:rPr lang="en-US" dirty="0" smtClean="0">
                <a:ea typeface="ＭＳ Ｐゴシック" pitchFamily="-112" charset="-128"/>
              </a:rPr>
              <a:t> order of the angle between query and document </a:t>
            </a:r>
            <a:endParaRPr lang="en-US" sz="2000" dirty="0" smtClean="0">
              <a:ea typeface="ＭＳ Ｐゴシック" pitchFamily="-112" charset="-128"/>
            </a:endParaRPr>
          </a:p>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r>
              <a:rPr lang="en-US" sz="2000" dirty="0" smtClean="0">
                <a:ea typeface="ＭＳ Ｐゴシック" pitchFamily="-112" charset="-128"/>
              </a:rPr>
              <a:t>The user is returned the top-scoring documents</a:t>
            </a:r>
          </a:p>
          <a:p>
            <a:pPr marL="342900" indent="-342900"/>
            <a:endParaRPr lang="en-US" sz="2000" dirty="0" smtClean="0">
              <a:ea typeface="ＭＳ Ｐゴシック" pitchFamily="-112" charset="-128"/>
            </a:endParaRPr>
          </a:p>
          <a:p>
            <a:pPr marL="342900" indent="-342900">
              <a:buFont typeface="Arial" pitchFamily="34" charset="0"/>
              <a:buChar char="•"/>
            </a:pPr>
            <a:endParaRPr lang="en-US" sz="2000" dirty="0" smtClean="0">
              <a:ea typeface="ＭＳ Ｐゴシック" pitchFamily="-112" charset="-128"/>
            </a:endParaRPr>
          </a:p>
          <a:p>
            <a:pPr marL="342900" indent="-342900"/>
            <a:endParaRPr lang="fr-FR" dirty="0" smtClean="0"/>
          </a:p>
        </p:txBody>
      </p:sp>
      <p:pic>
        <p:nvPicPr>
          <p:cNvPr id="5" name="Picture 4"/>
          <p:cNvPicPr>
            <a:picLocks noChangeAspect="1"/>
          </p:cNvPicPr>
          <p:nvPr/>
        </p:nvPicPr>
        <p:blipFill>
          <a:blip r:embed="rId3" cstate="print"/>
          <a:srcRect/>
          <a:stretch>
            <a:fillRect/>
          </a:stretch>
        </p:blipFill>
        <p:spPr bwMode="auto">
          <a:xfrm>
            <a:off x="5508104" y="1772816"/>
            <a:ext cx="3137781" cy="234081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t>Cosine similarity</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86966" y="1098278"/>
            <a:ext cx="8064896" cy="5067026"/>
          </a:xfrm>
          <a:prstGeom prst="rect">
            <a:avLst/>
          </a:prstGeom>
          <a:noFill/>
        </p:spPr>
        <p:txBody>
          <a:bodyPr vert="horz" wrap="square" lIns="180000" tIns="45720" rIns="91440" bIns="45720" rtlCol="0" anchor="ctr" anchorCtr="0">
            <a:normAutofit/>
          </a:bodyPr>
          <a:lstStyle/>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r>
              <a:rPr lang="en-US" sz="2000" dirty="0" smtClean="0">
                <a:ea typeface="ＭＳ Ｐゴシック" pitchFamily="-112" charset="-128"/>
              </a:rPr>
              <a:t>How do you determine the angle between a document vector and a query vector?</a:t>
            </a:r>
          </a:p>
          <a:p>
            <a:pPr marL="342900" indent="-342900"/>
            <a:endParaRPr lang="en-US" sz="2000" dirty="0" smtClean="0">
              <a:ea typeface="ＭＳ Ｐゴシック" pitchFamily="-112" charset="-128"/>
            </a:endParaRPr>
          </a:p>
          <a:p>
            <a:pPr marL="342900" indent="-342900">
              <a:buFont typeface="Arial" pitchFamily="34" charset="0"/>
              <a:buChar char="•"/>
            </a:pPr>
            <a:r>
              <a:rPr lang="en-US" sz="2000" dirty="0" smtClean="0">
                <a:ea typeface="ＭＳ Ｐゴシック" pitchFamily="-112" charset="-128"/>
              </a:rPr>
              <a:t>Instead of ranking in </a:t>
            </a:r>
            <a:r>
              <a:rPr lang="en-US" sz="2000" u="sng" dirty="0" smtClean="0">
                <a:ea typeface="ＭＳ Ｐゴシック" pitchFamily="-112" charset="-128"/>
              </a:rPr>
              <a:t>decreasing</a:t>
            </a:r>
            <a:r>
              <a:rPr lang="en-US" sz="2000" dirty="0" smtClean="0">
                <a:ea typeface="ＭＳ Ｐゴシック" pitchFamily="-112" charset="-128"/>
              </a:rPr>
              <a:t> order of the angle (q, d)</a:t>
            </a:r>
          </a:p>
          <a:p>
            <a:pPr marL="800100" lvl="1" indent="-342900">
              <a:buFont typeface="Arial" pitchFamily="34" charset="0"/>
              <a:buChar char="•"/>
            </a:pPr>
            <a:r>
              <a:rPr lang="en-US" sz="2000" dirty="0" smtClean="0">
                <a:ea typeface="ＭＳ Ｐゴシック" pitchFamily="-112" charset="-128"/>
              </a:rPr>
              <a:t>Rank documents in </a:t>
            </a:r>
            <a:r>
              <a:rPr lang="en-US" sz="2000" u="sng" dirty="0" smtClean="0">
                <a:ea typeface="ＭＳ Ｐゴシック" pitchFamily="-112" charset="-128"/>
              </a:rPr>
              <a:t>increasing</a:t>
            </a:r>
            <a:r>
              <a:rPr lang="en-US" sz="2000" dirty="0" smtClean="0">
                <a:ea typeface="ＭＳ Ｐゴシック" pitchFamily="-112" charset="-128"/>
              </a:rPr>
              <a:t> order of cosine(q, d)</a:t>
            </a:r>
          </a:p>
          <a:p>
            <a:pPr marL="800100" lvl="1" indent="-342900">
              <a:buFont typeface="Arial" pitchFamily="34" charset="0"/>
              <a:buChar char="•"/>
            </a:pPr>
            <a:r>
              <a:rPr lang="en-US" sz="2000" dirty="0" smtClean="0">
                <a:ea typeface="ＭＳ Ｐゴシック" pitchFamily="-112" charset="-128"/>
              </a:rPr>
              <a:t>Thus the cosine similarity</a:t>
            </a:r>
          </a:p>
          <a:p>
            <a:pPr marL="800100" lvl="1" indent="-342900">
              <a:buFont typeface="Arial" pitchFamily="34" charset="0"/>
              <a:buChar char="•"/>
            </a:pPr>
            <a:r>
              <a:rPr lang="en-US" sz="2000" dirty="0" smtClean="0">
                <a:ea typeface="ＭＳ Ｐゴシック" pitchFamily="-112" charset="-128"/>
              </a:rPr>
              <a:t>The model assign a score between 0 and 1</a:t>
            </a:r>
          </a:p>
          <a:p>
            <a:pPr marL="800100" lvl="1" indent="-342900">
              <a:buFont typeface="Arial" pitchFamily="34" charset="0"/>
              <a:buChar char="•"/>
            </a:pPr>
            <a:r>
              <a:rPr lang="en-US" sz="2000" dirty="0" smtClean="0">
                <a:ea typeface="ＭＳ Ｐゴシック" pitchFamily="-112" charset="-128"/>
              </a:rPr>
              <a:t>Cos(0) = 1 </a:t>
            </a:r>
          </a:p>
          <a:p>
            <a:pPr marL="800100" lvl="1" indent="-342900"/>
            <a:endParaRPr lang="en-US" sz="2000" dirty="0" smtClean="0">
              <a:ea typeface="ＭＳ Ｐゴシック" pitchFamily="-112" charset="-128"/>
            </a:endParaRPr>
          </a:p>
          <a:p>
            <a:pPr marL="342900" indent="-342900"/>
            <a:endParaRPr lang="en-US" sz="2000" dirty="0" smtClean="0">
              <a:ea typeface="ＭＳ Ｐゴシック" pitchFamily="-112" charset="-128"/>
            </a:endParaRPr>
          </a:p>
          <a:p>
            <a:pPr marL="342900" indent="-342900"/>
            <a:endParaRPr lang="en-US" sz="2000" dirty="0" smtClean="0">
              <a:ea typeface="ＭＳ Ｐゴシック" pitchFamily="-112" charset="-128"/>
            </a:endParaRPr>
          </a:p>
          <a:p>
            <a:pPr marL="342900" indent="-342900"/>
            <a:endParaRPr lang="en-US" sz="2000" dirty="0" smtClean="0">
              <a:ea typeface="ＭＳ Ｐゴシック" pitchFamily="-112" charset="-128"/>
            </a:endParaRPr>
          </a:p>
          <a:p>
            <a:pPr marL="342900" indent="-342900">
              <a:buFont typeface="Arial" pitchFamily="34" charset="0"/>
              <a:buChar char="•"/>
            </a:pPr>
            <a:endParaRPr lang="en-US" sz="2000" dirty="0" smtClean="0">
              <a:ea typeface="ＭＳ Ｐゴシック" pitchFamily="-112" charset="-128"/>
            </a:endParaRPr>
          </a:p>
          <a:p>
            <a:pPr marL="342900" indent="-342900"/>
            <a:endParaRPr lang="fr-FR"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4"/>
          <p:cNvPicPr>
            <a:picLocks noChangeAspect="1"/>
          </p:cNvPicPr>
          <p:nvPr/>
        </p:nvPicPr>
        <p:blipFill>
          <a:blip r:embed="rId4" cstate="print"/>
          <a:srcRect/>
          <a:stretch>
            <a:fillRect/>
          </a:stretch>
        </p:blipFill>
        <p:spPr bwMode="auto">
          <a:xfrm>
            <a:off x="899592" y="3212976"/>
            <a:ext cx="3137781" cy="2340819"/>
          </a:xfrm>
          <a:prstGeom prst="rect">
            <a:avLst/>
          </a:prstGeom>
          <a:noFill/>
          <a:ln w="9525">
            <a:noFill/>
            <a:miter lim="800000"/>
            <a:headEnd/>
            <a:tailEnd/>
          </a:ln>
        </p:spPr>
      </p:pic>
      <p:sp>
        <p:nvSpPr>
          <p:cNvPr id="3" name="Titre 2"/>
          <p:cNvSpPr>
            <a:spLocks noGrp="1"/>
          </p:cNvSpPr>
          <p:nvPr>
            <p:ph type="ctrTitle"/>
          </p:nvPr>
        </p:nvSpPr>
        <p:spPr>
          <a:xfrm>
            <a:off x="1331640" y="28229"/>
            <a:ext cx="7344816" cy="880491"/>
          </a:xfrm>
        </p:spPr>
        <p:txBody>
          <a:bodyPr>
            <a:normAutofit/>
          </a:bodyPr>
          <a:lstStyle/>
          <a:p>
            <a:r>
              <a:rPr lang="en-US" dirty="0" smtClean="0">
                <a:ea typeface="ＭＳ Ｐゴシック" pitchFamily="-112" charset="-128"/>
              </a:rPr>
              <a:t>cosine(query, document)</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graphicFrame>
        <p:nvGraphicFramePr>
          <p:cNvPr id="9218" name="Content Placeholder 3"/>
          <p:cNvGraphicFramePr>
            <a:graphicFrameLocks noChangeAspect="1"/>
          </p:cNvGraphicFramePr>
          <p:nvPr/>
        </p:nvGraphicFramePr>
        <p:xfrm>
          <a:off x="789484" y="1532409"/>
          <a:ext cx="7216775" cy="1492250"/>
        </p:xfrm>
        <a:graphic>
          <a:graphicData uri="http://schemas.openxmlformats.org/presentationml/2006/ole">
            <p:oleObj spid="_x0000_s9218" name="Equation" r:id="rId5" imgW="2946240" imgH="609480" progId="Equation.3">
              <p:embed/>
            </p:oleObj>
          </a:graphicData>
        </a:graphic>
      </p:graphicFrame>
      <p:sp>
        <p:nvSpPr>
          <p:cNvPr id="7" name="Line Callout 1 4"/>
          <p:cNvSpPr>
            <a:spLocks/>
          </p:cNvSpPr>
          <p:nvPr/>
        </p:nvSpPr>
        <p:spPr bwMode="auto">
          <a:xfrm>
            <a:off x="1475656" y="980728"/>
            <a:ext cx="1984375" cy="461963"/>
          </a:xfrm>
          <a:prstGeom prst="borderCallout1">
            <a:avLst>
              <a:gd name="adj1" fmla="val 104463"/>
              <a:gd name="adj2" fmla="val 51190"/>
              <a:gd name="adj3" fmla="val 204176"/>
              <a:gd name="adj4" fmla="val 74931"/>
            </a:avLst>
          </a:prstGeom>
          <a:noFill/>
          <a:ln w="9525">
            <a:solidFill>
              <a:schemeClr val="tx1"/>
            </a:solidFill>
            <a:miter lim="800000"/>
            <a:headEnd/>
            <a:tailEnd/>
          </a:ln>
        </p:spPr>
        <p:txBody>
          <a:bodyPr wrap="none" anchor="ctr">
            <a:spAutoFit/>
          </a:bodyPr>
          <a:lstStyle/>
          <a:p>
            <a:r>
              <a:rPr lang="en-US" dirty="0">
                <a:solidFill>
                  <a:srgbClr val="C00000"/>
                </a:solidFill>
              </a:rPr>
              <a:t>Dot product</a:t>
            </a:r>
          </a:p>
        </p:txBody>
      </p:sp>
      <p:grpSp>
        <p:nvGrpSpPr>
          <p:cNvPr id="8" name="Group 9"/>
          <p:cNvGrpSpPr>
            <a:grpSpLocks/>
          </p:cNvGrpSpPr>
          <p:nvPr/>
        </p:nvGrpSpPr>
        <p:grpSpPr bwMode="auto">
          <a:xfrm>
            <a:off x="3923928" y="1154832"/>
            <a:ext cx="1981200" cy="762000"/>
            <a:chOff x="4114798" y="1676400"/>
            <a:chExt cx="1981199" cy="762000"/>
          </a:xfrm>
        </p:grpSpPr>
        <p:sp>
          <p:nvSpPr>
            <p:cNvPr id="9" name="Line Callout 2 5"/>
            <p:cNvSpPr>
              <a:spLocks/>
            </p:cNvSpPr>
            <p:nvPr/>
          </p:nvSpPr>
          <p:spPr bwMode="auto">
            <a:xfrm>
              <a:off x="4114798" y="1676400"/>
              <a:ext cx="1981199" cy="457200"/>
            </a:xfrm>
            <a:prstGeom prst="borderCallout2">
              <a:avLst>
                <a:gd name="adj1" fmla="val 97319"/>
                <a:gd name="adj2" fmla="val 8153"/>
                <a:gd name="adj3" fmla="val 159227"/>
                <a:gd name="adj4" fmla="val 7509"/>
                <a:gd name="adj5" fmla="val 172023"/>
                <a:gd name="adj6" fmla="val 3884"/>
              </a:avLst>
            </a:prstGeom>
            <a:noFill/>
            <a:ln w="9525">
              <a:solidFill>
                <a:schemeClr val="tx1"/>
              </a:solidFill>
              <a:miter lim="800000"/>
              <a:headEnd/>
              <a:tailEnd/>
            </a:ln>
          </p:spPr>
          <p:txBody>
            <a:bodyPr wrap="none" anchor="ctr">
              <a:spAutoFit/>
            </a:bodyPr>
            <a:lstStyle/>
            <a:p>
              <a:r>
                <a:rPr lang="en-US" dirty="0" smtClean="0">
                  <a:solidFill>
                    <a:srgbClr val="C00000"/>
                  </a:solidFill>
                </a:rPr>
                <a:t>Unit </a:t>
              </a:r>
              <a:r>
                <a:rPr lang="en-US" dirty="0">
                  <a:solidFill>
                    <a:srgbClr val="C00000"/>
                  </a:solidFill>
                </a:rPr>
                <a:t>vectors</a:t>
              </a:r>
            </a:p>
          </p:txBody>
        </p:sp>
        <p:cxnSp>
          <p:nvCxnSpPr>
            <p:cNvPr id="10" name="Straight Connector 7"/>
            <p:cNvCxnSpPr>
              <a:cxnSpLocks noChangeShapeType="1"/>
            </p:cNvCxnSpPr>
            <p:nvPr/>
          </p:nvCxnSpPr>
          <p:spPr bwMode="auto">
            <a:xfrm rot="5400000">
              <a:off x="4572794" y="2286000"/>
              <a:ext cx="304006" cy="794"/>
            </a:xfrm>
            <a:prstGeom prst="line">
              <a:avLst/>
            </a:prstGeom>
            <a:noFill/>
            <a:ln w="9525">
              <a:solidFill>
                <a:schemeClr val="tx1"/>
              </a:solidFill>
              <a:miter lim="800000"/>
              <a:headEnd/>
              <a:tailEnd/>
            </a:ln>
          </p:spPr>
        </p:cxnSp>
      </p:grpSp>
      <p:sp>
        <p:nvSpPr>
          <p:cNvPr id="14" name="TextBox 10"/>
          <p:cNvSpPr txBox="1">
            <a:spLocks noChangeArrowheads="1"/>
          </p:cNvSpPr>
          <p:nvPr/>
        </p:nvSpPr>
        <p:spPr bwMode="auto">
          <a:xfrm>
            <a:off x="3419872" y="3212976"/>
            <a:ext cx="5400600" cy="1754326"/>
          </a:xfrm>
          <a:prstGeom prst="rect">
            <a:avLst/>
          </a:prstGeom>
          <a:noFill/>
          <a:ln w="9525">
            <a:noFill/>
            <a:miter lim="800000"/>
            <a:headEnd/>
            <a:tailEnd/>
          </a:ln>
        </p:spPr>
        <p:txBody>
          <a:bodyPr wrap="square">
            <a:spAutoFit/>
          </a:bodyPr>
          <a:lstStyle/>
          <a:p>
            <a:r>
              <a:rPr lang="en-US" b="1" i="1" dirty="0" err="1">
                <a:solidFill>
                  <a:schemeClr val="accent1"/>
                </a:solidFill>
              </a:rPr>
              <a:t>q</a:t>
            </a:r>
            <a:r>
              <a:rPr lang="en-US" b="1" i="1" baseline="-25000" dirty="0" err="1">
                <a:solidFill>
                  <a:schemeClr val="accent1"/>
                </a:solidFill>
              </a:rPr>
              <a:t>i</a:t>
            </a:r>
            <a:r>
              <a:rPr lang="en-US" dirty="0">
                <a:solidFill>
                  <a:schemeClr val="accent1"/>
                </a:solidFill>
              </a:rPr>
              <a:t> is the </a:t>
            </a:r>
            <a:r>
              <a:rPr lang="en-US" b="1" dirty="0" err="1">
                <a:solidFill>
                  <a:schemeClr val="accent1"/>
                </a:solidFill>
              </a:rPr>
              <a:t>tf-idf</a:t>
            </a:r>
            <a:r>
              <a:rPr lang="en-US" dirty="0">
                <a:solidFill>
                  <a:schemeClr val="accent1"/>
                </a:solidFill>
              </a:rPr>
              <a:t> weight of term </a:t>
            </a:r>
            <a:r>
              <a:rPr lang="en-US" b="1" i="1" dirty="0" err="1">
                <a:solidFill>
                  <a:schemeClr val="accent1"/>
                </a:solidFill>
              </a:rPr>
              <a:t>i</a:t>
            </a:r>
            <a:r>
              <a:rPr lang="en-US" dirty="0">
                <a:solidFill>
                  <a:schemeClr val="accent1"/>
                </a:solidFill>
              </a:rPr>
              <a:t> in the </a:t>
            </a:r>
            <a:r>
              <a:rPr lang="en-US" dirty="0" smtClean="0">
                <a:solidFill>
                  <a:schemeClr val="accent1"/>
                </a:solidFill>
              </a:rPr>
              <a:t>query </a:t>
            </a:r>
            <a:r>
              <a:rPr lang="en-US" b="1" dirty="0" smtClean="0">
                <a:solidFill>
                  <a:schemeClr val="accent1"/>
                </a:solidFill>
              </a:rPr>
              <a:t>q</a:t>
            </a:r>
            <a:endParaRPr lang="en-US" b="1" dirty="0">
              <a:solidFill>
                <a:schemeClr val="accent1"/>
              </a:solidFill>
            </a:endParaRPr>
          </a:p>
          <a:p>
            <a:r>
              <a:rPr lang="en-US" b="1" i="1" dirty="0" err="1">
                <a:solidFill>
                  <a:schemeClr val="accent1"/>
                </a:solidFill>
              </a:rPr>
              <a:t>d</a:t>
            </a:r>
            <a:r>
              <a:rPr lang="en-US" b="1" i="1" baseline="-25000" dirty="0" err="1">
                <a:solidFill>
                  <a:schemeClr val="accent1"/>
                </a:solidFill>
              </a:rPr>
              <a:t>i</a:t>
            </a:r>
            <a:r>
              <a:rPr lang="en-US" b="1" dirty="0">
                <a:solidFill>
                  <a:schemeClr val="accent1"/>
                </a:solidFill>
              </a:rPr>
              <a:t> </a:t>
            </a:r>
            <a:r>
              <a:rPr lang="en-US" dirty="0">
                <a:solidFill>
                  <a:schemeClr val="accent1"/>
                </a:solidFill>
              </a:rPr>
              <a:t>is the </a:t>
            </a:r>
            <a:r>
              <a:rPr lang="en-US" b="1" dirty="0" err="1">
                <a:solidFill>
                  <a:schemeClr val="accent1"/>
                </a:solidFill>
              </a:rPr>
              <a:t>tf-idf</a:t>
            </a:r>
            <a:r>
              <a:rPr lang="en-US" dirty="0">
                <a:solidFill>
                  <a:schemeClr val="accent1"/>
                </a:solidFill>
              </a:rPr>
              <a:t> weight of term </a:t>
            </a:r>
            <a:r>
              <a:rPr lang="en-US" b="1" i="1" dirty="0" err="1">
                <a:solidFill>
                  <a:schemeClr val="accent1"/>
                </a:solidFill>
              </a:rPr>
              <a:t>i</a:t>
            </a:r>
            <a:r>
              <a:rPr lang="en-US" dirty="0">
                <a:solidFill>
                  <a:schemeClr val="accent1"/>
                </a:solidFill>
              </a:rPr>
              <a:t> in the </a:t>
            </a:r>
            <a:r>
              <a:rPr lang="en-US" dirty="0" smtClean="0">
                <a:solidFill>
                  <a:schemeClr val="accent1"/>
                </a:solidFill>
              </a:rPr>
              <a:t>document </a:t>
            </a:r>
            <a:r>
              <a:rPr lang="en-US" b="1" dirty="0" smtClean="0">
                <a:solidFill>
                  <a:schemeClr val="accent1"/>
                </a:solidFill>
              </a:rPr>
              <a:t>d</a:t>
            </a:r>
          </a:p>
          <a:p>
            <a:endParaRPr lang="en-US" b="1" dirty="0" smtClean="0">
              <a:solidFill>
                <a:schemeClr val="accent1"/>
              </a:solidFill>
            </a:endParaRPr>
          </a:p>
          <a:p>
            <a:r>
              <a:rPr lang="en-US" b="1" dirty="0" smtClean="0">
                <a:solidFill>
                  <a:schemeClr val="accent1"/>
                </a:solidFill>
              </a:rPr>
              <a:t>Cosine is computed on the vector representatives  to compensate for doc length</a:t>
            </a:r>
            <a:endParaRPr lang="en-US" b="1" dirty="0">
              <a:solidFill>
                <a:schemeClr val="accent1"/>
              </a:solidFill>
            </a:endParaRPr>
          </a:p>
          <a:p>
            <a:endParaRPr lang="en-US" dirty="0">
              <a:solidFill>
                <a:srgbClr val="0000FF"/>
              </a:solidFill>
            </a:endParaRPr>
          </a:p>
        </p:txBody>
      </p:sp>
      <p:sp>
        <p:nvSpPr>
          <p:cNvPr id="16" name="ZoneTexte 15"/>
          <p:cNvSpPr txBox="1"/>
          <p:nvPr/>
        </p:nvSpPr>
        <p:spPr>
          <a:xfrm>
            <a:off x="7308304" y="1196752"/>
            <a:ext cx="1800200" cy="792088"/>
          </a:xfrm>
          <a:prstGeom prst="rect">
            <a:avLst/>
          </a:prstGeom>
          <a:noFill/>
        </p:spPr>
        <p:txBody>
          <a:bodyPr vert="horz" wrap="square" lIns="180000" tIns="45720" rIns="91440" bIns="45720" rtlCol="0" anchor="ctr" anchorCtr="0">
            <a:noAutofit/>
          </a:bodyPr>
          <a:lstStyle/>
          <a:p>
            <a:pPr indent="-342900"/>
            <a:r>
              <a:rPr lang="fr-FR" sz="1400" dirty="0" err="1" smtClean="0">
                <a:solidFill>
                  <a:srgbClr val="C00000"/>
                </a:solidFill>
              </a:rPr>
              <a:t>Fundamental</a:t>
            </a:r>
            <a:r>
              <a:rPr lang="fr-FR" sz="1400" dirty="0" smtClean="0">
                <a:solidFill>
                  <a:srgbClr val="C00000"/>
                </a:solidFill>
              </a:rPr>
              <a:t> to IR </a:t>
            </a:r>
            <a:r>
              <a:rPr lang="fr-FR" sz="1400" dirty="0" err="1" smtClean="0">
                <a:solidFill>
                  <a:srgbClr val="C00000"/>
                </a:solidFill>
              </a:rPr>
              <a:t>systems</a:t>
            </a:r>
            <a:r>
              <a:rPr lang="fr-FR" sz="1400" dirty="0" smtClean="0">
                <a:solidFill>
                  <a:srgbClr val="C00000"/>
                </a:solidFill>
              </a:rPr>
              <a:t>  </a:t>
            </a:r>
            <a:r>
              <a:rPr lang="fr-FR" sz="1400" dirty="0" err="1" smtClean="0">
                <a:solidFill>
                  <a:srgbClr val="C00000"/>
                </a:solidFill>
              </a:rPr>
              <a:t>based</a:t>
            </a:r>
            <a:r>
              <a:rPr lang="fr-FR" sz="1400" dirty="0" smtClean="0">
                <a:solidFill>
                  <a:srgbClr val="C00000"/>
                </a:solidFill>
              </a:rPr>
              <a:t> on VSM </a:t>
            </a:r>
          </a:p>
        </p:txBody>
      </p:sp>
      <p:sp>
        <p:nvSpPr>
          <p:cNvPr id="17" name="TextBox 10"/>
          <p:cNvSpPr txBox="1">
            <a:spLocks noChangeArrowheads="1"/>
          </p:cNvSpPr>
          <p:nvPr/>
        </p:nvSpPr>
        <p:spPr bwMode="auto">
          <a:xfrm>
            <a:off x="3491880" y="4820959"/>
            <a:ext cx="5400600" cy="1200329"/>
          </a:xfrm>
          <a:prstGeom prst="rect">
            <a:avLst/>
          </a:prstGeom>
          <a:noFill/>
          <a:ln w="9525">
            <a:noFill/>
            <a:miter lim="800000"/>
            <a:headEnd/>
            <a:tailEnd/>
          </a:ln>
        </p:spPr>
        <p:txBody>
          <a:bodyPr wrap="square">
            <a:spAutoFit/>
          </a:bodyPr>
          <a:lstStyle/>
          <a:p>
            <a:r>
              <a:rPr lang="en-US" dirty="0" smtClean="0">
                <a:solidFill>
                  <a:srgbClr val="C00000"/>
                </a:solidFill>
              </a:rPr>
              <a:t>Variations from one VS scoring method to another hinge on the specific choices of weights in the vector v(d) and v(q)</a:t>
            </a:r>
          </a:p>
          <a:p>
            <a:endParaRPr lang="en-US" dirty="0">
              <a:solidFill>
                <a:srgbClr val="0000FF"/>
              </a:solidFill>
            </a:endParaRPr>
          </a:p>
        </p:txBody>
      </p:sp>
      <p:grpSp>
        <p:nvGrpSpPr>
          <p:cNvPr id="24" name="Groupe 23"/>
          <p:cNvGrpSpPr/>
          <p:nvPr/>
        </p:nvGrpSpPr>
        <p:grpSpPr>
          <a:xfrm>
            <a:off x="1619672" y="2564904"/>
            <a:ext cx="2232248" cy="648072"/>
            <a:chOff x="683568" y="5661248"/>
            <a:chExt cx="2232248" cy="648072"/>
          </a:xfrm>
        </p:grpSpPr>
        <p:sp>
          <p:nvSpPr>
            <p:cNvPr id="21" name="Rectangle 20"/>
            <p:cNvSpPr/>
            <p:nvPr/>
          </p:nvSpPr>
          <p:spPr>
            <a:xfrm>
              <a:off x="683568" y="5949280"/>
              <a:ext cx="2160240" cy="36004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smtClean="0">
                  <a:solidFill>
                    <a:schemeClr val="accent5"/>
                  </a:solidFill>
                </a:rPr>
                <a:t>Euclidean</a:t>
              </a:r>
              <a:r>
                <a:rPr lang="fr-FR" dirty="0" smtClean="0">
                  <a:solidFill>
                    <a:schemeClr val="accent5"/>
                  </a:solidFill>
                </a:rPr>
                <a:t> </a:t>
              </a:r>
              <a:r>
                <a:rPr lang="fr-FR" dirty="0" err="1" smtClean="0">
                  <a:solidFill>
                    <a:schemeClr val="accent5"/>
                  </a:solidFill>
                </a:rPr>
                <a:t>norms</a:t>
              </a:r>
              <a:endParaRPr lang="fr-FR" dirty="0">
                <a:solidFill>
                  <a:schemeClr val="accent5"/>
                </a:solidFill>
              </a:endParaRPr>
            </a:p>
          </p:txBody>
        </p:sp>
        <p:cxnSp>
          <p:nvCxnSpPr>
            <p:cNvPr id="23" name="Connecteur droit avec flèche 22"/>
            <p:cNvCxnSpPr/>
            <p:nvPr/>
          </p:nvCxnSpPr>
          <p:spPr>
            <a:xfrm flipV="1">
              <a:off x="2339752" y="5661248"/>
              <a:ext cx="576064" cy="288032"/>
            </a:xfrm>
            <a:prstGeom prst="straightConnector1">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box(in)">
                                      <p:cBhvr>
                                        <p:cTn id="15" dur="500"/>
                                        <p:tgtEl>
                                          <p:spTgt spid="24"/>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box(in)">
                                      <p:cBhvr>
                                        <p:cTn id="20" dur="500"/>
                                        <p:tgtEl>
                                          <p:spTgt spid="16"/>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box(in)">
                                      <p:cBhvr>
                                        <p:cTn id="25"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6" grpId="0"/>
      <p:bldP spid="17"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t>Lucene scoring algorithm</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86966" y="1098278"/>
            <a:ext cx="8261498" cy="4995018"/>
          </a:xfrm>
          <a:prstGeom prst="rect">
            <a:avLst/>
          </a:prstGeom>
          <a:noFill/>
        </p:spPr>
        <p:txBody>
          <a:bodyPr vert="horz" wrap="square" lIns="180000" tIns="45720" rIns="91440" bIns="45720" rtlCol="0" anchor="ctr" anchorCtr="0">
            <a:normAutofit/>
          </a:bodyPr>
          <a:lstStyle/>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r>
              <a:rPr lang="en-US" sz="2000" dirty="0" smtClean="0"/>
              <a:t>Lucene combines Boolean Model (BM) of IR and Vector Space Model (VSM) of IR</a:t>
            </a:r>
          </a:p>
          <a:p>
            <a:pPr marL="800100" lvl="1" indent="-342900">
              <a:buFont typeface="Arial" pitchFamily="34" charset="0"/>
              <a:buChar char="•"/>
            </a:pPr>
            <a:r>
              <a:rPr lang="en-US" sz="2000" dirty="0" smtClean="0"/>
              <a:t>Documents “approved” by BM are scored by VSM</a:t>
            </a:r>
          </a:p>
          <a:p>
            <a:pPr marL="800100" lvl="1" indent="-342900">
              <a:buFont typeface="Arial" pitchFamily="34" charset="0"/>
              <a:buChar char="•"/>
            </a:pPr>
            <a:r>
              <a:rPr lang="en-US" sz="2000" dirty="0" smtClean="0"/>
              <a:t>This is a Weighted zone scoring or Ranked Boolean Retrieval</a:t>
            </a:r>
          </a:p>
          <a:p>
            <a:pPr marL="342900" indent="-342900">
              <a:buFont typeface="Arial" pitchFamily="34" charset="0"/>
              <a:buChar char="•"/>
            </a:pPr>
            <a:endParaRPr lang="en-US" sz="2000" dirty="0" smtClean="0"/>
          </a:p>
          <a:p>
            <a:pPr marL="342900" indent="-342900">
              <a:buFont typeface="Arial" pitchFamily="34" charset="0"/>
              <a:buChar char="•"/>
            </a:pPr>
            <a:r>
              <a:rPr lang="en-US" sz="2000" dirty="0" smtClean="0"/>
              <a:t>Lucene VSM score of document d for query q is the cosine Similarity</a:t>
            </a:r>
          </a:p>
          <a:p>
            <a:pPr marL="342900" indent="-342900">
              <a:buFont typeface="Arial" pitchFamily="34" charset="0"/>
              <a:buChar char="•"/>
            </a:pPr>
            <a:endParaRPr lang="en-US" sz="2000" dirty="0" smtClean="0"/>
          </a:p>
          <a:p>
            <a:pPr marL="342900" indent="-342900">
              <a:buFont typeface="Arial" pitchFamily="34" charset="0"/>
              <a:buChar char="•"/>
            </a:pPr>
            <a:r>
              <a:rPr lang="en-US" sz="2000" dirty="0" smtClean="0"/>
              <a:t>Lucene </a:t>
            </a:r>
            <a:r>
              <a:rPr lang="en-US" sz="2000" u="sng" dirty="0" smtClean="0"/>
              <a:t>refines</a:t>
            </a:r>
            <a:r>
              <a:rPr lang="en-US" sz="2000" dirty="0" smtClean="0"/>
              <a:t> VSM score for both search quality and ease of use</a:t>
            </a:r>
          </a:p>
          <a:p>
            <a:pPr marL="342900" indent="-342900"/>
            <a:endParaRPr lang="fr-FR"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t>How does Lucene refine VSM?</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86966" y="1098278"/>
            <a:ext cx="8261498" cy="4995018"/>
          </a:xfrm>
          <a:prstGeom prst="rect">
            <a:avLst/>
          </a:prstGeom>
          <a:noFill/>
        </p:spPr>
        <p:txBody>
          <a:bodyPr vert="horz" wrap="square" lIns="180000" tIns="45720" rIns="91440" bIns="45720" rtlCol="0" anchor="ctr" anchorCtr="0">
            <a:normAutofit/>
          </a:bodyPr>
          <a:lstStyle/>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r>
              <a:rPr lang="en-US" sz="2000" dirty="0" smtClean="0"/>
              <a:t>Normalizing document vector by the Euclidean length of vector eliminates all information on the length of the original document</a:t>
            </a:r>
          </a:p>
          <a:p>
            <a:pPr marL="800100" lvl="1" indent="-342900">
              <a:buFont typeface="Arial" pitchFamily="34" charset="0"/>
              <a:buChar char="•"/>
            </a:pPr>
            <a:r>
              <a:rPr lang="en-US" sz="2000" dirty="0" smtClean="0"/>
              <a:t>Fine only </a:t>
            </a:r>
            <a:r>
              <a:rPr lang="en-US" sz="2000" dirty="0" smtClean="0"/>
              <a:t>if </a:t>
            </a:r>
            <a:r>
              <a:rPr lang="en-US" sz="2000" dirty="0" smtClean="0"/>
              <a:t>the doc is made by successive duplicates of distinct terms</a:t>
            </a:r>
          </a:p>
          <a:p>
            <a:pPr marL="800100" lvl="1" indent="-342900">
              <a:buFont typeface="Arial" pitchFamily="34" charset="0"/>
              <a:buChar char="•"/>
            </a:pPr>
            <a:r>
              <a:rPr lang="en-US" sz="2000" dirty="0" smtClean="0">
                <a:solidFill>
                  <a:schemeClr val="accent1"/>
                </a:solidFill>
              </a:rPr>
              <a:t>Doc-</a:t>
            </a:r>
            <a:r>
              <a:rPr lang="en-US" sz="2000" dirty="0" err="1" smtClean="0">
                <a:solidFill>
                  <a:schemeClr val="accent1"/>
                </a:solidFill>
              </a:rPr>
              <a:t>len</a:t>
            </a:r>
            <a:r>
              <a:rPr lang="en-US" sz="2000" dirty="0" smtClean="0">
                <a:solidFill>
                  <a:schemeClr val="accent1"/>
                </a:solidFill>
              </a:rPr>
              <a:t>-norm(d)</a:t>
            </a:r>
            <a:r>
              <a:rPr lang="en-US" sz="2000" dirty="0" smtClean="0"/>
              <a:t> normalizes to a vector equal or larger than the unit vector</a:t>
            </a:r>
          </a:p>
          <a:p>
            <a:pPr marL="1257300" lvl="2" indent="-342900">
              <a:buFont typeface="Wingdings" pitchFamily="2" charset="2"/>
              <a:buChar char="Ø"/>
            </a:pPr>
            <a:r>
              <a:rPr lang="en-US" sz="2000" dirty="0" smtClean="0"/>
              <a:t>It is a </a:t>
            </a:r>
            <a:r>
              <a:rPr lang="en-US" sz="2000" dirty="0" smtClean="0">
                <a:solidFill>
                  <a:schemeClr val="accent1"/>
                </a:solidFill>
              </a:rPr>
              <a:t>pivoted normalized document length</a:t>
            </a:r>
            <a:r>
              <a:rPr lang="en-US" sz="2000" dirty="0" smtClean="0"/>
              <a:t>.</a:t>
            </a:r>
          </a:p>
          <a:p>
            <a:pPr marL="1257300" lvl="2" indent="-342900">
              <a:buFont typeface="Wingdings" pitchFamily="2" charset="2"/>
              <a:buChar char="Ø"/>
            </a:pPr>
            <a:r>
              <a:rPr lang="en-US" sz="2000" dirty="0" smtClean="0"/>
              <a:t>Compensation independent of term and doc freq.</a:t>
            </a:r>
          </a:p>
          <a:p>
            <a:pPr marL="800100" lvl="1" indent="-342900">
              <a:buFont typeface="Arial" pitchFamily="34" charset="0"/>
              <a:buChar char="•"/>
            </a:pPr>
            <a:endParaRPr lang="en-US" sz="2000" dirty="0" smtClean="0"/>
          </a:p>
          <a:p>
            <a:pPr marL="342900" indent="-342900">
              <a:buFont typeface="Arial" pitchFamily="34" charset="0"/>
              <a:buChar char="•"/>
            </a:pPr>
            <a:r>
              <a:rPr lang="en-US" sz="2000" dirty="0" smtClean="0"/>
              <a:t>Users can boost docs at indexing time</a:t>
            </a:r>
          </a:p>
          <a:p>
            <a:pPr marL="800100" lvl="1" indent="-342900">
              <a:buFont typeface="Arial" pitchFamily="34" charset="0"/>
              <a:buChar char="•"/>
            </a:pPr>
            <a:r>
              <a:rPr lang="en-US" sz="2000" dirty="0" smtClean="0"/>
              <a:t>Score of a doc d is multiplied by </a:t>
            </a:r>
            <a:r>
              <a:rPr lang="en-US" sz="2000" dirty="0" smtClean="0">
                <a:solidFill>
                  <a:schemeClr val="accent1"/>
                </a:solidFill>
              </a:rPr>
              <a:t>doc-boost(d)</a:t>
            </a:r>
          </a:p>
          <a:p>
            <a:pPr marL="800100" lvl="1" indent="-342900"/>
            <a:endParaRPr lang="en-US" sz="2000" dirty="0" smtClean="0">
              <a:solidFill>
                <a:schemeClr val="accent1"/>
              </a:solidFill>
            </a:endParaRPr>
          </a:p>
          <a:p>
            <a:pPr marL="342900" indent="-342900"/>
            <a:endParaRPr lang="en-US" sz="2000" dirty="0" smtClean="0"/>
          </a:p>
          <a:p>
            <a:pPr marL="342900" indent="-342900"/>
            <a:endParaRPr lang="en-US" sz="2000" dirty="0" smtClean="0"/>
          </a:p>
          <a:p>
            <a:pPr marL="342900" indent="-342900"/>
            <a:endParaRPr lang="fr-F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7" end="7"/>
                                            </p:txEl>
                                          </p:spTgt>
                                        </p:tgtEl>
                                        <p:attrNameLst>
                                          <p:attrName>style.visibility</p:attrName>
                                        </p:attrNameLst>
                                      </p:cBhvr>
                                      <p:to>
                                        <p:strVal val="visible"/>
                                      </p:to>
                                    </p:set>
                                    <p:animEffect transition="in" filter="box(in)">
                                      <p:cBhvr>
                                        <p:cTn id="7" dur="500"/>
                                        <p:tgtEl>
                                          <p:spTgt spid="6">
                                            <p:txEl>
                                              <p:pRg st="7" end="7"/>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6">
                                            <p:txEl>
                                              <p:pRg st="8" end="8"/>
                                            </p:txEl>
                                          </p:spTgt>
                                        </p:tgtEl>
                                        <p:attrNameLst>
                                          <p:attrName>style.visibility</p:attrName>
                                        </p:attrNameLst>
                                      </p:cBhvr>
                                      <p:to>
                                        <p:strVal val="visible"/>
                                      </p:to>
                                    </p:set>
                                    <p:animEffect transition="in" filter="box(in)">
                                      <p:cBhvr>
                                        <p:cTn id="10"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t>How does Lucene refine VSM (2)</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86966" y="1098278"/>
            <a:ext cx="8261498" cy="4995018"/>
          </a:xfrm>
          <a:prstGeom prst="rect">
            <a:avLst/>
          </a:prstGeom>
          <a:noFill/>
        </p:spPr>
        <p:txBody>
          <a:bodyPr vert="horz" wrap="square" lIns="180000" tIns="45720" rIns="91440" bIns="45720" rtlCol="0" anchor="ctr" anchorCtr="0">
            <a:normAutofit/>
          </a:bodyPr>
          <a:lstStyle/>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r>
              <a:rPr lang="en-US" sz="2000" dirty="0" smtClean="0"/>
              <a:t>At search time users can specify boosts to each query, sub-query,  query term</a:t>
            </a:r>
          </a:p>
          <a:p>
            <a:pPr marL="800100" lvl="1" indent="-342900">
              <a:buFont typeface="Arial" pitchFamily="34" charset="0"/>
              <a:buChar char="•"/>
            </a:pPr>
            <a:r>
              <a:rPr lang="en-US" sz="2000" dirty="0" smtClean="0"/>
              <a:t>The contribution of a query term to the score of a document  is multiplied by the boost of that query term (</a:t>
            </a:r>
            <a:r>
              <a:rPr lang="en-US" sz="2000" dirty="0" smtClean="0">
                <a:solidFill>
                  <a:schemeClr val="accent1"/>
                </a:solidFill>
              </a:rPr>
              <a:t>query-boost(q)</a:t>
            </a:r>
            <a:r>
              <a:rPr lang="en-US" sz="2000" dirty="0" smtClean="0"/>
              <a:t>)</a:t>
            </a:r>
          </a:p>
          <a:p>
            <a:pPr marL="342900" indent="-342900">
              <a:buFont typeface="Arial" pitchFamily="34" charset="0"/>
              <a:buChar char="•"/>
            </a:pPr>
            <a:endParaRPr lang="en-US" sz="2000" dirty="0" smtClean="0"/>
          </a:p>
          <a:p>
            <a:pPr marL="342900" indent="-342900">
              <a:buFont typeface="Arial" pitchFamily="34" charset="0"/>
              <a:buChar char="•"/>
            </a:pPr>
            <a:r>
              <a:rPr lang="en-US" sz="2000" dirty="0" smtClean="0"/>
              <a:t>A document may match a multi term query without containing all the terms of that query</a:t>
            </a:r>
          </a:p>
          <a:p>
            <a:pPr marL="800100" lvl="1" indent="-342900">
              <a:buFont typeface="Arial" pitchFamily="34" charset="0"/>
              <a:buChar char="•"/>
            </a:pPr>
            <a:r>
              <a:rPr lang="en-US" sz="2000" dirty="0" err="1" smtClean="0">
                <a:solidFill>
                  <a:schemeClr val="accent1"/>
                </a:solidFill>
              </a:rPr>
              <a:t>Coord</a:t>
            </a:r>
            <a:r>
              <a:rPr lang="en-US" sz="2000" dirty="0" smtClean="0">
                <a:solidFill>
                  <a:schemeClr val="accent1"/>
                </a:solidFill>
              </a:rPr>
              <a:t>-factor(</a:t>
            </a:r>
            <a:r>
              <a:rPr lang="en-US" sz="2000" dirty="0" err="1" smtClean="0">
                <a:solidFill>
                  <a:schemeClr val="accent1"/>
                </a:solidFill>
              </a:rPr>
              <a:t>q,d</a:t>
            </a:r>
            <a:r>
              <a:rPr lang="en-US" sz="2000" dirty="0" smtClean="0">
                <a:solidFill>
                  <a:schemeClr val="accent1"/>
                </a:solidFill>
              </a:rPr>
              <a:t>)</a:t>
            </a:r>
            <a:r>
              <a:rPr lang="en-US" sz="2000" dirty="0" smtClean="0"/>
              <a:t> rewards documents matching more query terms</a:t>
            </a:r>
          </a:p>
          <a:p>
            <a:pPr marL="342900" indent="-342900"/>
            <a:endParaRPr lang="en-US" sz="2000" dirty="0" smtClean="0"/>
          </a:p>
          <a:p>
            <a:pPr marL="342900" indent="-342900"/>
            <a:endParaRPr lang="fr-F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animEffect transition="in" filter="box(in)">
                                      <p:cBhvr>
                                        <p:cTn id="7" dur="500"/>
                                        <p:tgtEl>
                                          <p:spTgt spid="6">
                                            <p:txEl>
                                              <p:pRg st="4" end="4"/>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6">
                                            <p:txEl>
                                              <p:pRg st="5" end="5"/>
                                            </p:txEl>
                                          </p:spTgt>
                                        </p:tgtEl>
                                        <p:attrNameLst>
                                          <p:attrName>style.visibility</p:attrName>
                                        </p:attrNameLst>
                                      </p:cBhvr>
                                      <p:to>
                                        <p:strVal val="visible"/>
                                      </p:to>
                                    </p:set>
                                    <p:animEffect transition="in" filter="box(in)">
                                      <p:cBhvr>
                                        <p:cTn id="10"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fr-FR" dirty="0" smtClean="0"/>
              <a:t>Information </a:t>
            </a:r>
            <a:r>
              <a:rPr lang="fr-FR" dirty="0" err="1" smtClean="0"/>
              <a:t>Retrieval</a:t>
            </a:r>
            <a:endParaRPr lang="fr-FR"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67544" y="1124744"/>
            <a:ext cx="8064896" cy="5040560"/>
          </a:xfrm>
          <a:prstGeom prst="rect">
            <a:avLst/>
          </a:prstGeom>
          <a:noFill/>
        </p:spPr>
        <p:txBody>
          <a:bodyPr vert="horz" wrap="square" lIns="180000" tIns="45720" rIns="91440" bIns="45720" rtlCol="0" anchor="ctr" anchorCtr="0">
            <a:normAutofit fontScale="92500" lnSpcReduction="10000"/>
          </a:bodyPr>
          <a:lstStyle/>
          <a:p>
            <a:pPr marL="342900" indent="-342900">
              <a:buFont typeface="Arial" pitchFamily="34" charset="0"/>
              <a:buChar char="•"/>
            </a:pPr>
            <a:r>
              <a:rPr lang="en-US" sz="2800" dirty="0" smtClean="0"/>
              <a:t>Finding material </a:t>
            </a:r>
          </a:p>
          <a:p>
            <a:pPr marL="800100" lvl="1" indent="-342900">
              <a:buFont typeface="Arial" pitchFamily="34" charset="0"/>
              <a:buChar char="•"/>
            </a:pPr>
            <a:r>
              <a:rPr lang="en-US" sz="2800" i="1" dirty="0" smtClean="0"/>
              <a:t>usually documents</a:t>
            </a:r>
            <a:endParaRPr lang="en-US" sz="2800" dirty="0" smtClean="0"/>
          </a:p>
          <a:p>
            <a:pPr marL="342900" indent="-342900"/>
            <a:endParaRPr lang="en-US" dirty="0" smtClean="0"/>
          </a:p>
          <a:p>
            <a:pPr marL="342900" indent="-342900">
              <a:buFont typeface="Arial" pitchFamily="34" charset="0"/>
              <a:buChar char="•"/>
            </a:pPr>
            <a:r>
              <a:rPr lang="en-US" sz="2800" dirty="0" smtClean="0"/>
              <a:t>Of an unstructured nature </a:t>
            </a:r>
          </a:p>
          <a:p>
            <a:pPr marL="800100" lvl="1" indent="-342900">
              <a:buFont typeface="Arial" pitchFamily="34" charset="0"/>
              <a:buChar char="•"/>
            </a:pPr>
            <a:r>
              <a:rPr lang="en-US" sz="2800" i="1" dirty="0" smtClean="0"/>
              <a:t>usually text</a:t>
            </a:r>
            <a:endParaRPr lang="en-US" sz="2800" dirty="0" smtClean="0"/>
          </a:p>
          <a:p>
            <a:pPr marL="342900" indent="-342900"/>
            <a:endParaRPr lang="en-US" sz="3200" dirty="0" smtClean="0"/>
          </a:p>
          <a:p>
            <a:pPr marL="342900" indent="-342900">
              <a:buFont typeface="Arial" pitchFamily="34" charset="0"/>
              <a:buChar char="•"/>
            </a:pPr>
            <a:r>
              <a:rPr lang="en-US" sz="2800" dirty="0" smtClean="0"/>
              <a:t>That satisfies an </a:t>
            </a:r>
            <a:r>
              <a:rPr lang="en-US" sz="2800" u="sng" dirty="0" smtClean="0"/>
              <a:t>information need</a:t>
            </a:r>
            <a:r>
              <a:rPr lang="en-US" sz="2800" dirty="0" smtClean="0"/>
              <a:t> from within large collections </a:t>
            </a:r>
          </a:p>
          <a:p>
            <a:pPr marL="800100" lvl="1" indent="-342900">
              <a:buFont typeface="Arial" pitchFamily="34" charset="0"/>
              <a:buChar char="•"/>
            </a:pPr>
            <a:r>
              <a:rPr lang="en-US" sz="2800" i="1" dirty="0" smtClean="0"/>
              <a:t>usually stored on computers</a:t>
            </a:r>
          </a:p>
          <a:p>
            <a:pPr marL="800100" lvl="1" indent="-342900">
              <a:buFont typeface="Arial" pitchFamily="34" charset="0"/>
              <a:buChar char="•"/>
            </a:pPr>
            <a:r>
              <a:rPr lang="en-US" sz="2800" i="1" dirty="0" smtClean="0"/>
              <a:t>Query is an attempt to communicate the information need</a:t>
            </a:r>
          </a:p>
          <a:p>
            <a:pPr marL="342900" indent="-342900"/>
            <a:endParaRPr lang="en-US" dirty="0" smtClean="0"/>
          </a:p>
          <a:p>
            <a:pPr marL="342900" indent="-342900"/>
            <a:r>
              <a:rPr lang="en-US" dirty="0" smtClean="0"/>
              <a:t>“Some argue that on the web, users should specify more accurately what they want and add more words to their query, we disagree vehemently with this position.” S. </a:t>
            </a:r>
            <a:r>
              <a:rPr lang="en-US" dirty="0" err="1" smtClean="0"/>
              <a:t>Brin</a:t>
            </a:r>
            <a:r>
              <a:rPr lang="en-US" dirty="0" smtClean="0"/>
              <a:t> and L. Page, Google 1998</a:t>
            </a:r>
          </a:p>
          <a:p>
            <a:pPr marL="342900" indent="-342900">
              <a:buAutoNum type="arabicPeriod"/>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blinds(horizontal)">
                                      <p:cBhvr>
                                        <p:cTn id="7" dur="500"/>
                                        <p:tgtEl>
                                          <p:spTgt spid="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xEl>
                                              <p:pRg st="4" end="4"/>
                                            </p:txEl>
                                          </p:spTgt>
                                        </p:tgtEl>
                                        <p:attrNameLst>
                                          <p:attrName>style.visibility</p:attrName>
                                        </p:attrNameLst>
                                      </p:cBhvr>
                                      <p:to>
                                        <p:strVal val="visible"/>
                                      </p:to>
                                    </p:set>
                                    <p:animEffect transition="in" filter="blinds(horizontal)">
                                      <p:cBhvr>
                                        <p:cTn id="12" dur="500"/>
                                        <p:tgtEl>
                                          <p:spTgt spid="6">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6">
                                            <p:txEl>
                                              <p:pRg st="7" end="7"/>
                                            </p:txEl>
                                          </p:spTgt>
                                        </p:tgtEl>
                                        <p:attrNameLst>
                                          <p:attrName>style.visibility</p:attrName>
                                        </p:attrNameLst>
                                      </p:cBhvr>
                                      <p:to>
                                        <p:strVal val="visible"/>
                                      </p:to>
                                    </p:set>
                                    <p:animEffect transition="in" filter="blinds(horizontal)">
                                      <p:cBhvr>
                                        <p:cTn id="17" dur="500"/>
                                        <p:tgtEl>
                                          <p:spTgt spid="6">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6">
                                            <p:txEl>
                                              <p:pRg st="8" end="8"/>
                                            </p:txEl>
                                          </p:spTgt>
                                        </p:tgtEl>
                                        <p:attrNameLst>
                                          <p:attrName>style.visibility</p:attrName>
                                        </p:attrNameLst>
                                      </p:cBhvr>
                                      <p:to>
                                        <p:strVal val="visible"/>
                                      </p:to>
                                    </p:set>
                                    <p:animEffect transition="in" filter="blinds(horizontal)">
                                      <p:cBhvr>
                                        <p:cTn id="22" dur="500"/>
                                        <p:tgtEl>
                                          <p:spTgt spid="6">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6">
                                            <p:txEl>
                                              <p:pRg st="10" end="10"/>
                                            </p:txEl>
                                          </p:spTgt>
                                        </p:tgtEl>
                                        <p:attrNameLst>
                                          <p:attrName>style.visibility</p:attrName>
                                        </p:attrNameLst>
                                      </p:cBhvr>
                                      <p:to>
                                        <p:strVal val="visible"/>
                                      </p:to>
                                    </p:set>
                                    <p:animEffect transition="in" filter="blinds(horizontal)">
                                      <p:cBhvr>
                                        <p:cTn id="27" dur="500"/>
                                        <p:tgtEl>
                                          <p:spTgt spid="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t>Lucene conceptual scoring formula</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86966" y="1386310"/>
            <a:ext cx="8261498" cy="4202930"/>
          </a:xfrm>
          <a:prstGeom prst="rect">
            <a:avLst/>
          </a:prstGeom>
          <a:noFill/>
        </p:spPr>
        <p:txBody>
          <a:bodyPr vert="horz" wrap="square" lIns="180000" tIns="45720" rIns="91440" bIns="45720" rtlCol="0" anchor="ctr" anchorCtr="0">
            <a:normAutofit lnSpcReduction="10000"/>
          </a:bodyPr>
          <a:lstStyle/>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endParaRPr lang="en-US" sz="2000" dirty="0" smtClean="0"/>
          </a:p>
          <a:p>
            <a:pPr marL="342900" indent="-342900">
              <a:buFont typeface="Arial" pitchFamily="34" charset="0"/>
              <a:buChar char="•"/>
            </a:pPr>
            <a:endParaRPr lang="en-US" sz="2000" dirty="0" smtClean="0"/>
          </a:p>
          <a:p>
            <a:pPr marL="342900" indent="-342900">
              <a:buFont typeface="Arial" pitchFamily="34" charset="0"/>
              <a:buChar char="•"/>
            </a:pPr>
            <a:r>
              <a:rPr lang="en-US" sz="2000" dirty="0" smtClean="0"/>
              <a:t>Assuming the document is composed of only one field</a:t>
            </a:r>
          </a:p>
          <a:p>
            <a:pPr marL="342900" indent="-342900">
              <a:buFont typeface="Arial" pitchFamily="34" charset="0"/>
              <a:buChar char="•"/>
            </a:pPr>
            <a:endParaRPr lang="en-US" sz="2000" dirty="0" smtClean="0"/>
          </a:p>
          <a:p>
            <a:pPr marL="342900" indent="-342900">
              <a:buFont typeface="Arial" pitchFamily="34" charset="0"/>
              <a:buChar char="•"/>
            </a:pPr>
            <a:endParaRPr lang="en-US" sz="2000" dirty="0" smtClean="0"/>
          </a:p>
          <a:p>
            <a:pPr marL="342900" indent="-342900">
              <a:buFont typeface="Arial" pitchFamily="34" charset="0"/>
              <a:buChar char="•"/>
            </a:pPr>
            <a:endParaRPr lang="en-US" sz="2000" dirty="0" smtClean="0"/>
          </a:p>
          <a:p>
            <a:pPr marL="342900" indent="-342900">
              <a:buFont typeface="Arial" pitchFamily="34" charset="0"/>
              <a:buChar char="•"/>
            </a:pPr>
            <a:endParaRPr lang="en-US" sz="2000" dirty="0" smtClean="0"/>
          </a:p>
          <a:p>
            <a:pPr marL="342900" indent="-342900">
              <a:buFont typeface="Arial" pitchFamily="34" charset="0"/>
              <a:buChar char="•"/>
            </a:pPr>
            <a:endParaRPr lang="en-US" sz="2000" dirty="0" smtClean="0"/>
          </a:p>
          <a:p>
            <a:pPr marL="342900" indent="-342900">
              <a:buFont typeface="Arial" pitchFamily="34" charset="0"/>
              <a:buChar char="•"/>
            </a:pPr>
            <a:endParaRPr lang="en-US" sz="2000" dirty="0" smtClean="0"/>
          </a:p>
          <a:p>
            <a:pPr marL="342900" indent="-342900">
              <a:buFont typeface="Arial" pitchFamily="34" charset="0"/>
              <a:buChar char="•"/>
            </a:pPr>
            <a:endParaRPr lang="en-US" sz="2000" dirty="0" smtClean="0"/>
          </a:p>
          <a:p>
            <a:pPr marL="342900" indent="-342900">
              <a:buFont typeface="Arial" pitchFamily="34" charset="0"/>
              <a:buChar char="•"/>
            </a:pPr>
            <a:r>
              <a:rPr lang="en-US" sz="2000" dirty="0" smtClean="0">
                <a:solidFill>
                  <a:schemeClr val="accent1"/>
                </a:solidFill>
              </a:rPr>
              <a:t>doc-</a:t>
            </a:r>
            <a:r>
              <a:rPr lang="en-US" sz="2000" dirty="0" err="1" smtClean="0">
                <a:solidFill>
                  <a:schemeClr val="accent1"/>
                </a:solidFill>
              </a:rPr>
              <a:t>len</a:t>
            </a:r>
            <a:r>
              <a:rPr lang="en-US" sz="2000" dirty="0" smtClean="0">
                <a:solidFill>
                  <a:schemeClr val="accent1"/>
                </a:solidFill>
              </a:rPr>
              <a:t>-norm(d)</a:t>
            </a:r>
            <a:r>
              <a:rPr lang="en-US" sz="2000" dirty="0" smtClean="0"/>
              <a:t> and </a:t>
            </a:r>
            <a:r>
              <a:rPr lang="en-US" sz="2000" dirty="0" smtClean="0">
                <a:solidFill>
                  <a:schemeClr val="accent1"/>
                </a:solidFill>
              </a:rPr>
              <a:t>doc-boost(d)</a:t>
            </a:r>
            <a:r>
              <a:rPr lang="en-US" sz="2000" dirty="0" smtClean="0"/>
              <a:t> are know at indexing time.</a:t>
            </a:r>
          </a:p>
          <a:p>
            <a:pPr marL="342900" indent="-342900"/>
            <a:endParaRPr lang="en-US" sz="2000" dirty="0" smtClean="0"/>
          </a:p>
          <a:p>
            <a:pPr marL="800100" lvl="1" indent="-342900">
              <a:buFont typeface="Wingdings" pitchFamily="2" charset="2"/>
              <a:buChar char="Ø"/>
            </a:pPr>
            <a:r>
              <a:rPr lang="en-US" dirty="0" smtClean="0"/>
              <a:t>Computed in advance and their multiplication is saved in the index as </a:t>
            </a:r>
            <a:r>
              <a:rPr lang="en-US" dirty="0" smtClean="0">
                <a:solidFill>
                  <a:schemeClr val="accent1"/>
                </a:solidFill>
              </a:rPr>
              <a:t>norm(d)</a:t>
            </a:r>
          </a:p>
          <a:p>
            <a:pPr marL="342900" indent="-342900"/>
            <a:endParaRPr lang="en-US" sz="2000" dirty="0" smtClean="0"/>
          </a:p>
          <a:p>
            <a:pPr marL="342900" indent="-342900">
              <a:buFont typeface="Arial" pitchFamily="34" charset="0"/>
              <a:buChar char="•"/>
            </a:pPr>
            <a:endParaRPr lang="en-US" sz="2000" dirty="0" smtClean="0"/>
          </a:p>
          <a:p>
            <a:pPr marL="342900" indent="-342900">
              <a:buFont typeface="Arial" pitchFamily="34" charset="0"/>
              <a:buChar char="•"/>
            </a:pPr>
            <a:endParaRPr lang="en-US" sz="2000" dirty="0" smtClean="0"/>
          </a:p>
          <a:p>
            <a:pPr marL="342900" indent="-342900">
              <a:buFont typeface="Arial" pitchFamily="34" charset="0"/>
              <a:buChar char="•"/>
            </a:pPr>
            <a:endParaRPr lang="en-US" sz="2000" dirty="0" smtClean="0"/>
          </a:p>
          <a:p>
            <a:pPr marL="342900" indent="-342900"/>
            <a:endParaRPr lang="en-US" sz="2000" dirty="0" smtClean="0"/>
          </a:p>
          <a:p>
            <a:pPr marL="342900" indent="-342900"/>
            <a:endParaRPr lang="fr-FR" dirty="0" smtClean="0"/>
          </a:p>
        </p:txBody>
      </p:sp>
      <p:graphicFrame>
        <p:nvGraphicFramePr>
          <p:cNvPr id="79874" name="Content Placeholder 3"/>
          <p:cNvGraphicFramePr>
            <a:graphicFrameLocks noChangeAspect="1"/>
          </p:cNvGraphicFramePr>
          <p:nvPr/>
        </p:nvGraphicFramePr>
        <p:xfrm>
          <a:off x="250825" y="2276872"/>
          <a:ext cx="8640763" cy="811212"/>
        </p:xfrm>
        <a:graphic>
          <a:graphicData uri="http://schemas.openxmlformats.org/presentationml/2006/ole">
            <p:oleObj spid="_x0000_s79874" name="Équation" r:id="rId4" imgW="5130720" imgH="4824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79874"/>
                                        </p:tgtEl>
                                        <p:attrNameLst>
                                          <p:attrName>style.visibility</p:attrName>
                                        </p:attrNameLst>
                                      </p:cBhvr>
                                      <p:to>
                                        <p:strVal val="visible"/>
                                      </p:to>
                                    </p:set>
                                    <p:animEffect transition="in" filter="box(in)">
                                      <p:cBhvr>
                                        <p:cTn id="7" dur="500"/>
                                        <p:tgtEl>
                                          <p:spTgt spid="7987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6">
                                            <p:txEl>
                                              <p:pRg st="11" end="11"/>
                                            </p:txEl>
                                          </p:spTgt>
                                        </p:tgtEl>
                                        <p:attrNameLst>
                                          <p:attrName>style.visibility</p:attrName>
                                        </p:attrNameLst>
                                      </p:cBhvr>
                                      <p:to>
                                        <p:strVal val="visible"/>
                                      </p:to>
                                    </p:set>
                                    <p:animEffect transition="in" filter="box(in)">
                                      <p:cBhvr>
                                        <p:cTn id="12" dur="500"/>
                                        <p:tgtEl>
                                          <p:spTgt spid="6">
                                            <p:txEl>
                                              <p:pRg st="11" end="11"/>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6">
                                            <p:txEl>
                                              <p:pRg st="13" end="13"/>
                                            </p:txEl>
                                          </p:spTgt>
                                        </p:tgtEl>
                                        <p:attrNameLst>
                                          <p:attrName>style.visibility</p:attrName>
                                        </p:attrNameLst>
                                      </p:cBhvr>
                                      <p:to>
                                        <p:strVal val="visible"/>
                                      </p:to>
                                    </p:set>
                                    <p:animEffect transition="in" filter="box(in)">
                                      <p:cBhvr>
                                        <p:cTn id="15" dur="500"/>
                                        <p:tgtEl>
                                          <p:spTgt spid="6">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t>Lucene practical scoring function</a:t>
            </a:r>
            <a:br>
              <a:rPr lang="en-US" dirty="0" smtClean="0"/>
            </a:br>
            <a:r>
              <a:rPr lang="en-US" dirty="0" smtClean="0"/>
              <a:t>DefaultSimilarity</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86966" y="1098278"/>
            <a:ext cx="8064896" cy="5211042"/>
          </a:xfrm>
          <a:prstGeom prst="rect">
            <a:avLst/>
          </a:prstGeom>
          <a:noFill/>
        </p:spPr>
        <p:txBody>
          <a:bodyPr vert="horz" wrap="square" lIns="180000" tIns="45720" rIns="91440" bIns="45720" rtlCol="0" anchor="ctr" anchorCtr="0">
            <a:normAutofit/>
          </a:bodyPr>
          <a:lstStyle/>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r>
              <a:rPr lang="en-US" sz="2000" dirty="0" smtClean="0">
                <a:ea typeface="ＭＳ Ｐゴシック" pitchFamily="-112" charset="-128"/>
              </a:rPr>
              <a:t>Derived from the conceptual formula and assuming document has more than one field</a:t>
            </a:r>
          </a:p>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endParaRPr lang="en-US" sz="2000" dirty="0" smtClean="0">
              <a:ea typeface="ＭＳ Ｐゴシック" pitchFamily="-112" charset="-128"/>
            </a:endParaRPr>
          </a:p>
          <a:p>
            <a:pPr marL="342900" indent="-342900">
              <a:buFont typeface="Arial" pitchFamily="34" charset="0"/>
              <a:buChar char="•"/>
            </a:pPr>
            <a:endParaRPr lang="en-US" sz="2000" dirty="0" smtClean="0">
              <a:ea typeface="ＭＳ Ｐゴシック" pitchFamily="-112" charset="-128"/>
            </a:endParaRPr>
          </a:p>
          <a:p>
            <a:pPr marL="342900" indent="-342900"/>
            <a:endParaRPr lang="en-US" sz="2000" dirty="0" smtClean="0">
              <a:ea typeface="ＭＳ Ｐゴシック" pitchFamily="-112" charset="-128"/>
            </a:endParaRPr>
          </a:p>
          <a:p>
            <a:pPr marL="342900" indent="-342900">
              <a:buFont typeface="Arial" pitchFamily="34" charset="0"/>
              <a:buChar char="•"/>
            </a:pPr>
            <a:r>
              <a:rPr lang="en-US" sz="2000" dirty="0" err="1" smtClean="0">
                <a:solidFill>
                  <a:schemeClr val="accent1"/>
                </a:solidFill>
                <a:ea typeface="ＭＳ Ｐゴシック" pitchFamily="-112" charset="-128"/>
              </a:rPr>
              <a:t>Idf</a:t>
            </a:r>
            <a:r>
              <a:rPr lang="en-US" sz="2000" dirty="0" smtClean="0">
                <a:solidFill>
                  <a:schemeClr val="accent1"/>
                </a:solidFill>
                <a:ea typeface="ＭＳ Ｐゴシック" pitchFamily="-112" charset="-128"/>
              </a:rPr>
              <a:t>(t)</a:t>
            </a:r>
            <a:r>
              <a:rPr lang="en-US" sz="2000" dirty="0" smtClean="0">
                <a:ea typeface="ＭＳ Ｐゴシック" pitchFamily="-112" charset="-128"/>
              </a:rPr>
              <a:t> is squared because t appears in both d and q</a:t>
            </a:r>
          </a:p>
          <a:p>
            <a:pPr marL="342900" indent="-342900">
              <a:buFont typeface="Arial" pitchFamily="34" charset="0"/>
              <a:buChar char="•"/>
            </a:pPr>
            <a:r>
              <a:rPr lang="en-US" sz="2000" dirty="0" err="1" smtClean="0">
                <a:solidFill>
                  <a:schemeClr val="accent1"/>
                </a:solidFill>
                <a:ea typeface="ＭＳ Ｐゴシック" pitchFamily="-112" charset="-128"/>
              </a:rPr>
              <a:t>queryNorm</a:t>
            </a:r>
            <a:r>
              <a:rPr lang="en-US" sz="2000" dirty="0" smtClean="0">
                <a:solidFill>
                  <a:schemeClr val="accent1"/>
                </a:solidFill>
                <a:ea typeface="ＭＳ Ｐゴシック" pitchFamily="-112" charset="-128"/>
              </a:rPr>
              <a:t>(q)</a:t>
            </a:r>
            <a:r>
              <a:rPr lang="en-US" sz="2000" dirty="0" smtClean="0">
                <a:ea typeface="ＭＳ Ｐゴシック" pitchFamily="-112" charset="-128"/>
              </a:rPr>
              <a:t> is computed by the query </a:t>
            </a:r>
            <a:r>
              <a:rPr lang="en-US" sz="2000" dirty="0" err="1" smtClean="0">
                <a:solidFill>
                  <a:schemeClr val="accent1"/>
                </a:solidFill>
                <a:ea typeface="ＭＳ Ｐゴシック" pitchFamily="-112" charset="-128"/>
              </a:rPr>
              <a:t>Weigth</a:t>
            </a:r>
            <a:r>
              <a:rPr lang="en-US" sz="2000" dirty="0" smtClean="0">
                <a:ea typeface="ＭＳ Ｐゴシック" pitchFamily="-112" charset="-128"/>
              </a:rPr>
              <a:t> object</a:t>
            </a:r>
          </a:p>
          <a:p>
            <a:pPr marL="342900" indent="-342900">
              <a:buFont typeface="Arial" pitchFamily="34" charset="0"/>
              <a:buChar char="•"/>
            </a:pPr>
            <a:endParaRPr lang="en-US" sz="2000" dirty="0" smtClean="0">
              <a:ea typeface="ＭＳ Ｐゴシック" pitchFamily="-112" charset="-128"/>
            </a:endParaRPr>
          </a:p>
          <a:p>
            <a:pPr marL="342900" indent="-342900"/>
            <a:endParaRPr lang="en-US" sz="2000" dirty="0" smtClean="0">
              <a:ea typeface="ＭＳ Ｐゴシック" pitchFamily="-112" charset="-128"/>
            </a:endParaRPr>
          </a:p>
          <a:p>
            <a:pPr marL="342900" indent="-342900"/>
            <a:endParaRPr lang="en-US" sz="2000" dirty="0" smtClean="0">
              <a:ea typeface="ＭＳ Ｐゴシック" pitchFamily="-112" charset="-128"/>
            </a:endParaRPr>
          </a:p>
          <a:p>
            <a:pPr marL="342900" indent="-342900"/>
            <a:endParaRPr lang="en-US" sz="2000" dirty="0" smtClean="0">
              <a:ea typeface="ＭＳ Ｐゴシック" pitchFamily="-112" charset="-128"/>
            </a:endParaRPr>
          </a:p>
          <a:p>
            <a:pPr marL="342900" indent="-342900">
              <a:buFont typeface="Arial" pitchFamily="34" charset="0"/>
              <a:buChar char="•"/>
            </a:pPr>
            <a:r>
              <a:rPr lang="en-US" sz="2000" dirty="0" err="1" smtClean="0">
                <a:solidFill>
                  <a:schemeClr val="accent1"/>
                </a:solidFill>
                <a:ea typeface="ＭＳ Ｐゴシック" pitchFamily="-112" charset="-128"/>
              </a:rPr>
              <a:t>lengthNorm</a:t>
            </a:r>
            <a:r>
              <a:rPr lang="en-US" sz="2000" dirty="0" smtClean="0">
                <a:ea typeface="ＭＳ Ｐゴシック" pitchFamily="-112" charset="-128"/>
              </a:rPr>
              <a:t> is computed so that shorter fields contribute more to the score</a:t>
            </a:r>
          </a:p>
          <a:p>
            <a:pPr marL="342900" indent="-342900"/>
            <a:endParaRPr lang="fr-FR" dirty="0" smtClean="0"/>
          </a:p>
        </p:txBody>
      </p:sp>
      <p:graphicFrame>
        <p:nvGraphicFramePr>
          <p:cNvPr id="80898" name="Object 3"/>
          <p:cNvGraphicFramePr>
            <a:graphicFrameLocks noChangeAspect="1"/>
          </p:cNvGraphicFramePr>
          <p:nvPr/>
        </p:nvGraphicFramePr>
        <p:xfrm>
          <a:off x="611560" y="2276872"/>
          <a:ext cx="8136904" cy="583032"/>
        </p:xfrm>
        <a:graphic>
          <a:graphicData uri="http://schemas.openxmlformats.org/presentationml/2006/ole">
            <p:oleObj spid="_x0000_s80898" name="Équation" r:id="rId4" imgW="4952880" imgH="355320" progId="Equation.3">
              <p:embed/>
            </p:oleObj>
          </a:graphicData>
        </a:graphic>
      </p:graphicFrame>
      <p:graphicFrame>
        <p:nvGraphicFramePr>
          <p:cNvPr id="80899" name="Object 4"/>
          <p:cNvGraphicFramePr>
            <a:graphicFrameLocks noChangeAspect="1"/>
          </p:cNvGraphicFramePr>
          <p:nvPr/>
        </p:nvGraphicFramePr>
        <p:xfrm>
          <a:off x="683568" y="2752152"/>
          <a:ext cx="1944217" cy="532832"/>
        </p:xfrm>
        <a:graphic>
          <a:graphicData uri="http://schemas.openxmlformats.org/presentationml/2006/ole">
            <p:oleObj spid="_x0000_s80899" name="Équation" r:id="rId5" imgW="1015920" imgH="279360" progId="Equation.3">
              <p:embed/>
            </p:oleObj>
          </a:graphicData>
        </a:graphic>
      </p:graphicFrame>
      <p:graphicFrame>
        <p:nvGraphicFramePr>
          <p:cNvPr id="80900" name="Object 4"/>
          <p:cNvGraphicFramePr>
            <a:graphicFrameLocks noChangeAspect="1"/>
          </p:cNvGraphicFramePr>
          <p:nvPr/>
        </p:nvGraphicFramePr>
        <p:xfrm>
          <a:off x="3059832" y="2852936"/>
          <a:ext cx="1384300" cy="387350"/>
        </p:xfrm>
        <a:graphic>
          <a:graphicData uri="http://schemas.openxmlformats.org/presentationml/2006/ole">
            <p:oleObj spid="_x0000_s80900" name="Équation" r:id="rId6" imgW="723600" imgH="203040" progId="Equation.3">
              <p:embed/>
            </p:oleObj>
          </a:graphicData>
        </a:graphic>
      </p:graphicFrame>
      <p:graphicFrame>
        <p:nvGraphicFramePr>
          <p:cNvPr id="80902" name="Object 5"/>
          <p:cNvGraphicFramePr>
            <a:graphicFrameLocks noChangeAspect="1"/>
          </p:cNvGraphicFramePr>
          <p:nvPr/>
        </p:nvGraphicFramePr>
        <p:xfrm>
          <a:off x="5004048" y="2708920"/>
          <a:ext cx="3509144" cy="855080"/>
        </p:xfrm>
        <a:graphic>
          <a:graphicData uri="http://schemas.openxmlformats.org/presentationml/2006/ole">
            <p:oleObj spid="_x0000_s80902" name="Équation" r:id="rId7" imgW="1714320" imgH="419040" progId="Equation.3">
              <p:embed/>
            </p:oleObj>
          </a:graphicData>
        </a:graphic>
      </p:graphicFrame>
      <p:graphicFrame>
        <p:nvGraphicFramePr>
          <p:cNvPr id="80903" name="Object 4"/>
          <p:cNvGraphicFramePr>
            <a:graphicFrameLocks noChangeAspect="1"/>
          </p:cNvGraphicFramePr>
          <p:nvPr/>
        </p:nvGraphicFramePr>
        <p:xfrm>
          <a:off x="1528216" y="4653136"/>
          <a:ext cx="5780088" cy="533400"/>
        </p:xfrm>
        <a:graphic>
          <a:graphicData uri="http://schemas.openxmlformats.org/presentationml/2006/ole">
            <p:oleObj spid="_x0000_s80903" name="Équation" r:id="rId8" imgW="3708360" imgH="34272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80898"/>
                                        </p:tgtEl>
                                        <p:attrNameLst>
                                          <p:attrName>style.visibility</p:attrName>
                                        </p:attrNameLst>
                                      </p:cBhvr>
                                      <p:to>
                                        <p:strVal val="visible"/>
                                      </p:to>
                                    </p:set>
                                    <p:animEffect transition="in" filter="box(in)">
                                      <p:cBhvr>
                                        <p:cTn id="7" dur="500"/>
                                        <p:tgtEl>
                                          <p:spTgt spid="8089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80899"/>
                                        </p:tgtEl>
                                        <p:attrNameLst>
                                          <p:attrName>style.visibility</p:attrName>
                                        </p:attrNameLst>
                                      </p:cBhvr>
                                      <p:to>
                                        <p:strVal val="visible"/>
                                      </p:to>
                                    </p:set>
                                    <p:animEffect transition="in" filter="box(in)">
                                      <p:cBhvr>
                                        <p:cTn id="12" dur="500"/>
                                        <p:tgtEl>
                                          <p:spTgt spid="80899"/>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80900"/>
                                        </p:tgtEl>
                                        <p:attrNameLst>
                                          <p:attrName>style.visibility</p:attrName>
                                        </p:attrNameLst>
                                      </p:cBhvr>
                                      <p:to>
                                        <p:strVal val="visible"/>
                                      </p:to>
                                    </p:set>
                                    <p:animEffect transition="in" filter="box(in)">
                                      <p:cBhvr>
                                        <p:cTn id="17" dur="500"/>
                                        <p:tgtEl>
                                          <p:spTgt spid="80900"/>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80902"/>
                                        </p:tgtEl>
                                        <p:attrNameLst>
                                          <p:attrName>style.visibility</p:attrName>
                                        </p:attrNameLst>
                                      </p:cBhvr>
                                      <p:to>
                                        <p:strVal val="visible"/>
                                      </p:to>
                                    </p:set>
                                    <p:animEffect transition="in" filter="box(in)">
                                      <p:cBhvr>
                                        <p:cTn id="22" dur="500"/>
                                        <p:tgtEl>
                                          <p:spTgt spid="80902"/>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6">
                                            <p:txEl>
                                              <p:pRg st="7" end="7"/>
                                            </p:txEl>
                                          </p:spTgt>
                                        </p:tgtEl>
                                        <p:attrNameLst>
                                          <p:attrName>style.visibility</p:attrName>
                                        </p:attrNameLst>
                                      </p:cBhvr>
                                      <p:to>
                                        <p:strVal val="visible"/>
                                      </p:to>
                                    </p:set>
                                    <p:animEffect transition="in" filter="box(in)">
                                      <p:cBhvr>
                                        <p:cTn id="27" dur="500"/>
                                        <p:tgtEl>
                                          <p:spTgt spid="6">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6">
                                            <p:txEl>
                                              <p:pRg st="8" end="8"/>
                                            </p:txEl>
                                          </p:spTgt>
                                        </p:tgtEl>
                                        <p:attrNameLst>
                                          <p:attrName>style.visibility</p:attrName>
                                        </p:attrNameLst>
                                      </p:cBhvr>
                                      <p:to>
                                        <p:strVal val="visible"/>
                                      </p:to>
                                    </p:set>
                                    <p:animEffect transition="in" filter="box(in)">
                                      <p:cBhvr>
                                        <p:cTn id="32" dur="500"/>
                                        <p:tgtEl>
                                          <p:spTgt spid="6">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80903"/>
                                        </p:tgtEl>
                                        <p:attrNameLst>
                                          <p:attrName>style.visibility</p:attrName>
                                        </p:attrNameLst>
                                      </p:cBhvr>
                                      <p:to>
                                        <p:strVal val="visible"/>
                                      </p:to>
                                    </p:set>
                                    <p:animEffect transition="in" filter="box(in)">
                                      <p:cBhvr>
                                        <p:cTn id="37" dur="500"/>
                                        <p:tgtEl>
                                          <p:spTgt spid="80903"/>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6">
                                            <p:txEl>
                                              <p:pRg st="13" end="13"/>
                                            </p:txEl>
                                          </p:spTgt>
                                        </p:tgtEl>
                                        <p:attrNameLst>
                                          <p:attrName>style.visibility</p:attrName>
                                        </p:attrNameLst>
                                      </p:cBhvr>
                                      <p:to>
                                        <p:strVal val="visible"/>
                                      </p:to>
                                    </p:set>
                                    <p:animEffect transition="in" filter="box(in)">
                                      <p:cBhvr>
                                        <p:cTn id="42" dur="500"/>
                                        <p:tgtEl>
                                          <p:spTgt spid="6">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619672" y="1844824"/>
            <a:ext cx="6120680" cy="2160240"/>
          </a:xfrm>
        </p:spPr>
        <p:txBody>
          <a:bodyPr>
            <a:normAutofit/>
          </a:bodyPr>
          <a:lstStyle/>
          <a:p>
            <a:r>
              <a:rPr lang="en-US" sz="3200" dirty="0" err="1" smtClean="0">
                <a:ea typeface="ＭＳ Ｐゴシック" pitchFamily="-112" charset="-128"/>
              </a:rPr>
              <a:t>Acknowledments</a:t>
            </a:r>
            <a:endParaRPr lang="fr-FR" sz="3200" dirty="0"/>
          </a:p>
        </p:txBody>
      </p:sp>
      <p:sp>
        <p:nvSpPr>
          <p:cNvPr id="4" name="Sous-titre 3"/>
          <p:cNvSpPr>
            <a:spLocks noGrp="1"/>
          </p:cNvSpPr>
          <p:nvPr>
            <p:ph type="subTitle" idx="1"/>
          </p:nvPr>
        </p:nvSpPr>
        <p:spPr/>
        <p:txBody>
          <a:bodyPr/>
          <a:lstStyle/>
          <a:p>
            <a:r>
              <a:rPr lang="fr-FR" dirty="0" smtClean="0"/>
              <a:t>By Majirus FANSI</a:t>
            </a:r>
            <a:endParaRPr lang="fr-FR"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t>A big thank you</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86966" y="1098278"/>
            <a:ext cx="8261498" cy="4995018"/>
          </a:xfrm>
          <a:prstGeom prst="rect">
            <a:avLst/>
          </a:prstGeom>
          <a:noFill/>
        </p:spPr>
        <p:txBody>
          <a:bodyPr vert="horz" wrap="square" lIns="180000" tIns="45720" rIns="91440" bIns="45720" rtlCol="0" anchor="ctr" anchorCtr="0">
            <a:normAutofit fontScale="77500" lnSpcReduction="20000"/>
          </a:bodyPr>
          <a:lstStyle/>
          <a:p>
            <a:pPr marL="342900" indent="-342900">
              <a:buFont typeface="Arial" pitchFamily="34" charset="0"/>
              <a:buChar char="•"/>
            </a:pPr>
            <a:endParaRPr lang="en-US" sz="2400" dirty="0" smtClean="0">
              <a:ea typeface="ＭＳ Ｐゴシック" pitchFamily="-112" charset="-128"/>
            </a:endParaRPr>
          </a:p>
          <a:p>
            <a:pPr marL="342900" indent="-342900">
              <a:buFont typeface="Arial" pitchFamily="34" charset="0"/>
              <a:buChar char="•"/>
            </a:pPr>
            <a:endParaRPr lang="en-US" sz="2400" dirty="0" smtClean="0">
              <a:latin typeface="Times New Roman" pitchFamily="18" charset="0"/>
              <a:ea typeface="ＭＳ Ｐゴシック" pitchFamily="34" charset="-128"/>
            </a:endParaRPr>
          </a:p>
          <a:p>
            <a:pPr marL="342900" indent="-342900">
              <a:buFont typeface="Arial" pitchFamily="34" charset="0"/>
              <a:buChar char="•"/>
            </a:pPr>
            <a:endParaRPr lang="en-US" sz="2400" dirty="0" smtClean="0">
              <a:latin typeface="Times New Roman" pitchFamily="18" charset="0"/>
              <a:ea typeface="ＭＳ Ｐゴシック" pitchFamily="34" charset="-128"/>
            </a:endParaRPr>
          </a:p>
          <a:p>
            <a:pPr marL="342900" indent="-342900">
              <a:buFont typeface="Arial" pitchFamily="34" charset="0"/>
              <a:buChar char="•"/>
            </a:pPr>
            <a:endParaRPr lang="en-US" sz="2400" dirty="0" smtClean="0">
              <a:latin typeface="Times New Roman" pitchFamily="18" charset="0"/>
              <a:ea typeface="ＭＳ Ｐゴシック" pitchFamily="34" charset="-128"/>
            </a:endParaRPr>
          </a:p>
          <a:p>
            <a:pPr marL="342900" indent="-342900">
              <a:buFont typeface="Arial" pitchFamily="34" charset="0"/>
              <a:buChar char="•"/>
            </a:pPr>
            <a:r>
              <a:rPr lang="en-US" sz="2400" dirty="0" err="1" smtClean="0">
                <a:latin typeface="Times New Roman" pitchFamily="18" charset="0"/>
                <a:ea typeface="ＭＳ Ｐゴシック" pitchFamily="34" charset="-128"/>
              </a:rPr>
              <a:t>Pandu</a:t>
            </a:r>
            <a:r>
              <a:rPr lang="en-US" sz="2400" dirty="0" smtClean="0">
                <a:latin typeface="Times New Roman" pitchFamily="18" charset="0"/>
                <a:ea typeface="ＭＳ Ｐゴシック" pitchFamily="34" charset="-128"/>
              </a:rPr>
              <a:t> </a:t>
            </a:r>
            <a:r>
              <a:rPr lang="en-US" sz="2400" dirty="0" err="1" smtClean="0">
                <a:latin typeface="Times New Roman" pitchFamily="18" charset="0"/>
                <a:ea typeface="ＭＳ Ｐゴシック" pitchFamily="34" charset="-128"/>
              </a:rPr>
              <a:t>Nayak</a:t>
            </a:r>
            <a:r>
              <a:rPr lang="en-US" sz="2400" dirty="0" smtClean="0">
                <a:latin typeface="Times New Roman" pitchFamily="18" charset="0"/>
                <a:ea typeface="ＭＳ Ｐゴシック" pitchFamily="34" charset="-128"/>
              </a:rPr>
              <a:t> and </a:t>
            </a:r>
            <a:r>
              <a:rPr lang="en-US" sz="2400" dirty="0" err="1" smtClean="0">
                <a:latin typeface="Times New Roman" pitchFamily="18" charset="0"/>
                <a:ea typeface="ＭＳ Ｐゴシック" pitchFamily="34" charset="-128"/>
              </a:rPr>
              <a:t>Prabhakar</a:t>
            </a:r>
            <a:r>
              <a:rPr lang="en-US" sz="2400" dirty="0" smtClean="0">
                <a:latin typeface="Times New Roman" pitchFamily="18" charset="0"/>
                <a:ea typeface="ＭＳ Ｐゴシック" pitchFamily="34" charset="-128"/>
              </a:rPr>
              <a:t> </a:t>
            </a:r>
            <a:r>
              <a:rPr lang="en-US" sz="2400" dirty="0" err="1" smtClean="0">
                <a:latin typeface="Times New Roman" pitchFamily="18" charset="0"/>
                <a:ea typeface="ＭＳ Ｐゴシック" pitchFamily="34" charset="-128"/>
              </a:rPr>
              <a:t>Raghavan</a:t>
            </a:r>
            <a:r>
              <a:rPr lang="en-US" sz="2400" dirty="0" smtClean="0">
                <a:latin typeface="Times New Roman" pitchFamily="18" charset="0"/>
                <a:ea typeface="ＭＳ Ｐゴシック" pitchFamily="34" charset="-128"/>
              </a:rPr>
              <a:t>: Introduction to Information Retrieval</a:t>
            </a:r>
          </a:p>
          <a:p>
            <a:pPr marL="342900" indent="-342900">
              <a:buFont typeface="Arial" pitchFamily="34" charset="0"/>
              <a:buChar char="•"/>
            </a:pPr>
            <a:endParaRPr lang="en-US" sz="2400" dirty="0" smtClean="0">
              <a:latin typeface="Times New Roman" pitchFamily="18" charset="0"/>
              <a:ea typeface="ＭＳ Ｐゴシック" pitchFamily="34" charset="-128"/>
            </a:endParaRPr>
          </a:p>
          <a:p>
            <a:pPr marL="342900" indent="-342900">
              <a:buFont typeface="Arial" pitchFamily="34" charset="0"/>
              <a:buChar char="•"/>
            </a:pPr>
            <a:r>
              <a:rPr lang="fr-FR" sz="2400" dirty="0" smtClean="0">
                <a:latin typeface="Times New Roman" pitchFamily="18" charset="0"/>
                <a:ea typeface="ＭＳ Ｐゴシック" pitchFamily="34" charset="-128"/>
              </a:rPr>
              <a:t>Apache Lucene </a:t>
            </a:r>
            <a:r>
              <a:rPr lang="fr-FR" sz="2400" dirty="0" err="1" smtClean="0">
                <a:latin typeface="Times New Roman" pitchFamily="18" charset="0"/>
                <a:ea typeface="ＭＳ Ｐゴシック" pitchFamily="34" charset="-128"/>
              </a:rPr>
              <a:t>Dev</a:t>
            </a:r>
            <a:r>
              <a:rPr lang="fr-FR" sz="2400" dirty="0" smtClean="0">
                <a:latin typeface="Times New Roman" pitchFamily="18" charset="0"/>
                <a:ea typeface="ＭＳ Ｐゴシック" pitchFamily="34" charset="-128"/>
              </a:rPr>
              <a:t> Team</a:t>
            </a:r>
          </a:p>
          <a:p>
            <a:pPr marL="342900" indent="-342900">
              <a:buFont typeface="Arial" pitchFamily="34" charset="0"/>
              <a:buChar char="•"/>
            </a:pPr>
            <a:endParaRPr lang="fr-FR" sz="2400" dirty="0" smtClean="0">
              <a:latin typeface="Times New Roman" pitchFamily="18" charset="0"/>
              <a:ea typeface="ＭＳ Ｐゴシック" pitchFamily="34" charset="-128"/>
            </a:endParaRPr>
          </a:p>
          <a:p>
            <a:pPr marL="342900" indent="-342900">
              <a:buFont typeface="Arial" pitchFamily="34" charset="0"/>
              <a:buChar char="•"/>
            </a:pPr>
            <a:r>
              <a:rPr lang="fr-FR" sz="2400" dirty="0" smtClean="0">
                <a:latin typeface="Times New Roman" pitchFamily="18" charset="0"/>
                <a:ea typeface="ＭＳ Ｐゴシック" pitchFamily="34" charset="-128"/>
              </a:rPr>
              <a:t>S. Brin and L. Page: The </a:t>
            </a:r>
            <a:r>
              <a:rPr lang="fr-FR" sz="2400" dirty="0" err="1" smtClean="0">
                <a:latin typeface="Times New Roman" pitchFamily="18" charset="0"/>
                <a:ea typeface="ＭＳ Ｐゴシック" pitchFamily="34" charset="-128"/>
              </a:rPr>
              <a:t>Anatomy</a:t>
            </a:r>
            <a:r>
              <a:rPr lang="fr-FR" sz="2400" dirty="0" smtClean="0">
                <a:latin typeface="Times New Roman" pitchFamily="18" charset="0"/>
                <a:ea typeface="ＭＳ Ｐゴシック" pitchFamily="34" charset="-128"/>
              </a:rPr>
              <a:t> of a Large-</a:t>
            </a:r>
            <a:r>
              <a:rPr lang="fr-FR" sz="2400" dirty="0" err="1" smtClean="0">
                <a:latin typeface="Times New Roman" pitchFamily="18" charset="0"/>
                <a:ea typeface="ＭＳ Ｐゴシック" pitchFamily="34" charset="-128"/>
              </a:rPr>
              <a:t>Scale</a:t>
            </a:r>
            <a:r>
              <a:rPr lang="fr-FR" sz="2400" dirty="0" smtClean="0">
                <a:latin typeface="Times New Roman" pitchFamily="18" charset="0"/>
                <a:ea typeface="ＭＳ Ｐゴシック" pitchFamily="34" charset="-128"/>
              </a:rPr>
              <a:t> </a:t>
            </a:r>
            <a:r>
              <a:rPr lang="fr-FR" sz="2400" dirty="0" err="1" smtClean="0">
                <a:latin typeface="Times New Roman" pitchFamily="18" charset="0"/>
                <a:ea typeface="ＭＳ Ｐゴシック" pitchFamily="34" charset="-128"/>
              </a:rPr>
              <a:t>Hypertextual</a:t>
            </a:r>
            <a:r>
              <a:rPr lang="fr-FR" sz="2400" dirty="0" smtClean="0">
                <a:latin typeface="Times New Roman" pitchFamily="18" charset="0"/>
                <a:ea typeface="ＭＳ Ｐゴシック" pitchFamily="34" charset="-128"/>
              </a:rPr>
              <a:t> Web </a:t>
            </a:r>
            <a:r>
              <a:rPr lang="fr-FR" sz="2400" dirty="0" err="1" smtClean="0">
                <a:latin typeface="Times New Roman" pitchFamily="18" charset="0"/>
                <a:ea typeface="ＭＳ Ｐゴシック" pitchFamily="34" charset="-128"/>
              </a:rPr>
              <a:t>search</a:t>
            </a:r>
            <a:r>
              <a:rPr lang="fr-FR" sz="2400" dirty="0" smtClean="0">
                <a:latin typeface="Times New Roman" pitchFamily="18" charset="0"/>
                <a:ea typeface="ＭＳ Ｐゴシック" pitchFamily="34" charset="-128"/>
              </a:rPr>
              <a:t> </a:t>
            </a:r>
            <a:r>
              <a:rPr lang="fr-FR" sz="2400" dirty="0" err="1" smtClean="0">
                <a:latin typeface="Times New Roman" pitchFamily="18" charset="0"/>
                <a:ea typeface="ＭＳ Ｐゴシック" pitchFamily="34" charset="-128"/>
              </a:rPr>
              <a:t>Engine</a:t>
            </a:r>
            <a:endParaRPr lang="fr-FR" sz="2400" dirty="0" smtClean="0">
              <a:latin typeface="Times New Roman" pitchFamily="18" charset="0"/>
              <a:ea typeface="ＭＳ Ｐゴシック" pitchFamily="34" charset="-128"/>
            </a:endParaRPr>
          </a:p>
          <a:p>
            <a:pPr marL="342900" indent="-342900">
              <a:buFont typeface="Arial" pitchFamily="34" charset="0"/>
              <a:buChar char="•"/>
            </a:pPr>
            <a:endParaRPr lang="fr-FR" sz="2400" dirty="0" smtClean="0">
              <a:latin typeface="Times New Roman" pitchFamily="18" charset="0"/>
              <a:ea typeface="ＭＳ Ｐゴシック" pitchFamily="34" charset="-128"/>
            </a:endParaRPr>
          </a:p>
          <a:p>
            <a:pPr marL="342900" indent="-342900">
              <a:buFont typeface="Arial" pitchFamily="34" charset="0"/>
              <a:buChar char="•"/>
            </a:pPr>
            <a:r>
              <a:rPr lang="fr-FR" sz="2400" dirty="0" smtClean="0">
                <a:latin typeface="Times New Roman" pitchFamily="18" charset="0"/>
                <a:ea typeface="ＭＳ Ｐゴシック" pitchFamily="34" charset="-128"/>
              </a:rPr>
              <a:t>M. </a:t>
            </a:r>
            <a:r>
              <a:rPr lang="fr-FR" sz="2400" dirty="0" err="1" smtClean="0">
                <a:latin typeface="Times New Roman" pitchFamily="18" charset="0"/>
                <a:ea typeface="ＭＳ Ｐゴシック" pitchFamily="34" charset="-128"/>
              </a:rPr>
              <a:t>McCandless</a:t>
            </a:r>
            <a:r>
              <a:rPr lang="fr-FR" sz="2400" dirty="0" smtClean="0">
                <a:latin typeface="Times New Roman" pitchFamily="18" charset="0"/>
                <a:ea typeface="ＭＳ Ｐゴシック" pitchFamily="34" charset="-128"/>
              </a:rPr>
              <a:t>, E. </a:t>
            </a:r>
            <a:r>
              <a:rPr lang="fr-FR" sz="2400" dirty="0" err="1" smtClean="0">
                <a:latin typeface="Times New Roman" pitchFamily="18" charset="0"/>
                <a:ea typeface="ＭＳ Ｐゴシック" pitchFamily="34" charset="-128"/>
              </a:rPr>
              <a:t>Hatcher</a:t>
            </a:r>
            <a:r>
              <a:rPr lang="fr-FR" sz="2400" dirty="0" smtClean="0">
                <a:latin typeface="Times New Roman" pitchFamily="18" charset="0"/>
                <a:ea typeface="ＭＳ Ｐゴシック" pitchFamily="34" charset="-128"/>
              </a:rPr>
              <a:t>, and O. </a:t>
            </a:r>
            <a:r>
              <a:rPr lang="fr-FR" sz="2400" dirty="0" err="1" smtClean="0">
                <a:latin typeface="Times New Roman" pitchFamily="18" charset="0"/>
                <a:ea typeface="ＭＳ Ｐゴシック" pitchFamily="34" charset="-128"/>
              </a:rPr>
              <a:t>Gospodnetic</a:t>
            </a:r>
            <a:r>
              <a:rPr lang="fr-FR" sz="2400" dirty="0" smtClean="0">
                <a:latin typeface="Times New Roman" pitchFamily="18" charset="0"/>
                <a:ea typeface="ＭＳ Ｐゴシック" pitchFamily="34" charset="-128"/>
              </a:rPr>
              <a:t>: Lucene in Action 2</a:t>
            </a:r>
            <a:r>
              <a:rPr lang="fr-FR" sz="2400" baseline="30000" dirty="0" smtClean="0">
                <a:latin typeface="Times New Roman" pitchFamily="18" charset="0"/>
                <a:ea typeface="ＭＳ Ｐゴシック" pitchFamily="34" charset="-128"/>
              </a:rPr>
              <a:t>nd</a:t>
            </a:r>
            <a:r>
              <a:rPr lang="fr-FR" sz="2400" dirty="0" smtClean="0">
                <a:latin typeface="Times New Roman" pitchFamily="18" charset="0"/>
                <a:ea typeface="ＭＳ Ｐゴシック" pitchFamily="34" charset="-128"/>
              </a:rPr>
              <a:t> Ed</a:t>
            </a:r>
          </a:p>
          <a:p>
            <a:pPr marL="342900" indent="-342900">
              <a:buFont typeface="Arial" pitchFamily="34" charset="0"/>
              <a:buChar char="•"/>
            </a:pPr>
            <a:endParaRPr lang="fr-FR" sz="2400" dirty="0" smtClean="0">
              <a:latin typeface="Times New Roman" pitchFamily="18" charset="0"/>
              <a:ea typeface="ＭＳ Ｐゴシック" pitchFamily="34" charset="-128"/>
            </a:endParaRPr>
          </a:p>
          <a:p>
            <a:pPr marL="342900" indent="-342900">
              <a:buFont typeface="Arial" pitchFamily="34" charset="0"/>
              <a:buChar char="•"/>
            </a:pPr>
            <a:r>
              <a:rPr lang="fr-FR" sz="2400" dirty="0" err="1" smtClean="0">
                <a:latin typeface="Times New Roman" pitchFamily="18" charset="0"/>
                <a:ea typeface="ＭＳ Ｐゴシック" pitchFamily="34" charset="-128"/>
              </a:rPr>
              <a:t>ApacheCon</a:t>
            </a:r>
            <a:r>
              <a:rPr lang="fr-FR" sz="2400" dirty="0" smtClean="0">
                <a:latin typeface="Times New Roman" pitchFamily="18" charset="0"/>
                <a:ea typeface="ＭＳ Ｐゴシック" pitchFamily="34" charset="-128"/>
              </a:rPr>
              <a:t> Europe 2012 </a:t>
            </a:r>
            <a:r>
              <a:rPr lang="fr-FR" sz="2400" dirty="0" err="1" smtClean="0">
                <a:latin typeface="Times New Roman" pitchFamily="18" charset="0"/>
                <a:ea typeface="ＭＳ Ｐゴシック" pitchFamily="34" charset="-128"/>
              </a:rPr>
              <a:t>organizers</a:t>
            </a:r>
            <a:endParaRPr lang="fr-FR" sz="2400" dirty="0" smtClean="0">
              <a:latin typeface="Times New Roman" pitchFamily="18" charset="0"/>
              <a:ea typeface="ＭＳ Ｐゴシック" pitchFamily="34" charset="-128"/>
            </a:endParaRPr>
          </a:p>
          <a:p>
            <a:pPr marL="342900" indent="-342900">
              <a:buFont typeface="Arial" pitchFamily="34" charset="0"/>
              <a:buChar char="•"/>
            </a:pPr>
            <a:endParaRPr lang="fr-FR" sz="2400" dirty="0" smtClean="0">
              <a:latin typeface="Times New Roman" pitchFamily="18" charset="0"/>
              <a:ea typeface="ＭＳ Ｐゴシック" pitchFamily="34" charset="-128"/>
            </a:endParaRPr>
          </a:p>
          <a:p>
            <a:pPr marL="342900" indent="-342900">
              <a:buFont typeface="Arial" pitchFamily="34" charset="0"/>
              <a:buChar char="•"/>
            </a:pPr>
            <a:r>
              <a:rPr lang="fr-FR" sz="2400" dirty="0" smtClean="0">
                <a:latin typeface="Times New Roman" pitchFamily="18" charset="0"/>
                <a:ea typeface="ＭＳ Ｐゴシック" pitchFamily="34" charset="-128"/>
              </a:rPr>
              <a:t>Management </a:t>
            </a:r>
            <a:r>
              <a:rPr lang="fr-FR" sz="2400" dirty="0" err="1" smtClean="0">
                <a:latin typeface="Times New Roman" pitchFamily="18" charset="0"/>
                <a:ea typeface="ＭＳ Ｐゴシック" pitchFamily="34" charset="-128"/>
              </a:rPr>
              <a:t>at</a:t>
            </a:r>
            <a:r>
              <a:rPr lang="fr-FR" sz="2400" dirty="0" smtClean="0">
                <a:latin typeface="Times New Roman" pitchFamily="18" charset="0"/>
                <a:ea typeface="ＭＳ Ｐゴシック" pitchFamily="34" charset="-128"/>
              </a:rPr>
              <a:t> </a:t>
            </a:r>
            <a:r>
              <a:rPr lang="fr-FR" sz="2400" dirty="0" err="1" smtClean="0">
                <a:latin typeface="Times New Roman" pitchFamily="18" charset="0"/>
                <a:ea typeface="ＭＳ Ｐゴシック" pitchFamily="34" charset="-128"/>
              </a:rPr>
              <a:t>Valtech</a:t>
            </a:r>
            <a:r>
              <a:rPr lang="fr-FR" sz="2400" dirty="0" smtClean="0">
                <a:latin typeface="Times New Roman" pitchFamily="18" charset="0"/>
                <a:ea typeface="ＭＳ Ｐゴシック" pitchFamily="34" charset="-128"/>
              </a:rPr>
              <a:t> </a:t>
            </a:r>
            <a:r>
              <a:rPr lang="fr-FR" sz="2400" dirty="0" err="1" smtClean="0">
                <a:latin typeface="Times New Roman" pitchFamily="18" charset="0"/>
                <a:ea typeface="ＭＳ Ｐゴシック" pitchFamily="34" charset="-128"/>
              </a:rPr>
              <a:t>Technology</a:t>
            </a:r>
            <a:r>
              <a:rPr lang="fr-FR" sz="2400" dirty="0" smtClean="0">
                <a:latin typeface="Times New Roman" pitchFamily="18" charset="0"/>
                <a:ea typeface="ＭＳ Ｐゴシック" pitchFamily="34" charset="-128"/>
              </a:rPr>
              <a:t> Paris</a:t>
            </a:r>
          </a:p>
          <a:p>
            <a:pPr marL="342900" indent="-342900">
              <a:buFont typeface="Arial" pitchFamily="34" charset="0"/>
              <a:buChar char="•"/>
            </a:pPr>
            <a:endParaRPr lang="fr-FR" sz="2400" dirty="0" smtClean="0">
              <a:latin typeface="Times New Roman" pitchFamily="18" charset="0"/>
              <a:ea typeface="ＭＳ Ｐゴシック" pitchFamily="34" charset="-128"/>
            </a:endParaRPr>
          </a:p>
          <a:p>
            <a:pPr marL="342900" indent="-342900">
              <a:buFont typeface="Arial" pitchFamily="34" charset="0"/>
              <a:buChar char="•"/>
            </a:pPr>
            <a:r>
              <a:rPr lang="fr-FR" sz="2400" dirty="0" smtClean="0">
                <a:latin typeface="Times New Roman" pitchFamily="18" charset="0"/>
                <a:ea typeface="ＭＳ Ｐゴシック" pitchFamily="34" charset="-128"/>
              </a:rPr>
              <a:t>Michels, </a:t>
            </a:r>
            <a:r>
              <a:rPr lang="fr-FR" sz="2400" dirty="0" err="1" smtClean="0">
                <a:latin typeface="Times New Roman" pitchFamily="18" charset="0"/>
                <a:ea typeface="ＭＳ Ｐゴシック" pitchFamily="34" charset="-128"/>
              </a:rPr>
              <a:t>Maj</a:t>
            </a:r>
            <a:r>
              <a:rPr lang="fr-FR" sz="2400" dirty="0" smtClean="0">
                <a:latin typeface="Times New Roman" pitchFamily="18" charset="0"/>
                <a:ea typeface="ＭＳ Ｐゴシック" pitchFamily="34" charset="-128"/>
              </a:rPr>
              <a:t>-Daniels, and </a:t>
            </a:r>
            <a:r>
              <a:rPr lang="fr-FR" sz="2400" dirty="0" err="1" smtClean="0">
                <a:latin typeface="Times New Roman" pitchFamily="18" charset="0"/>
                <a:ea typeface="ＭＳ Ｐゴシック" pitchFamily="34" charset="-128"/>
              </a:rPr>
              <a:t>Sonzia</a:t>
            </a:r>
            <a:r>
              <a:rPr lang="fr-FR" sz="2400" dirty="0" smtClean="0">
                <a:latin typeface="Times New Roman" pitchFamily="18" charset="0"/>
                <a:ea typeface="ＭＳ Ｐゴシック" pitchFamily="34" charset="-128"/>
              </a:rPr>
              <a:t> FANSI</a:t>
            </a:r>
          </a:p>
          <a:p>
            <a:pPr marL="342900" indent="-342900">
              <a:buFont typeface="Arial" pitchFamily="34" charset="0"/>
              <a:buChar char="•"/>
            </a:pPr>
            <a:endParaRPr lang="fr-FR" sz="2400" dirty="0" smtClean="0">
              <a:latin typeface="Times New Roman" pitchFamily="18" charset="0"/>
              <a:ea typeface="ＭＳ Ｐゴシック" pitchFamily="34" charset="-128"/>
            </a:endParaRPr>
          </a:p>
          <a:p>
            <a:pPr marL="342900" indent="-342900">
              <a:buFont typeface="Arial" pitchFamily="34" charset="0"/>
              <a:buChar char="•"/>
            </a:pPr>
            <a:r>
              <a:rPr lang="fr-FR" sz="2400" dirty="0" smtClean="0">
                <a:latin typeface="Times New Roman" pitchFamily="18" charset="0"/>
                <a:ea typeface="ＭＳ Ｐゴシック" pitchFamily="34" charset="-128"/>
              </a:rPr>
              <a:t>Of course , all of </a:t>
            </a:r>
            <a:r>
              <a:rPr lang="fr-FR" sz="2400" dirty="0" err="1" smtClean="0">
                <a:latin typeface="Times New Roman" pitchFamily="18" charset="0"/>
                <a:ea typeface="ＭＳ Ｐゴシック" pitchFamily="34" charset="-128"/>
              </a:rPr>
              <a:t>you</a:t>
            </a:r>
            <a:r>
              <a:rPr lang="fr-FR" sz="2400" dirty="0" smtClean="0">
                <a:latin typeface="Times New Roman" pitchFamily="18" charset="0"/>
                <a:ea typeface="ＭＳ Ｐゴシック" pitchFamily="34" charset="-128"/>
              </a:rPr>
              <a:t> for </a:t>
            </a:r>
            <a:r>
              <a:rPr lang="fr-FR" sz="2400" dirty="0" err="1" smtClean="0">
                <a:latin typeface="Times New Roman" pitchFamily="18" charset="0"/>
                <a:ea typeface="ＭＳ Ｐゴシック" pitchFamily="34" charset="-128"/>
              </a:rPr>
              <a:t>your</a:t>
            </a:r>
            <a:r>
              <a:rPr lang="fr-FR" sz="2400" dirty="0" smtClean="0">
                <a:latin typeface="Times New Roman" pitchFamily="18" charset="0"/>
                <a:ea typeface="ＭＳ Ｐゴシック" pitchFamily="34" charset="-128"/>
              </a:rPr>
              <a:t> </a:t>
            </a:r>
            <a:r>
              <a:rPr lang="fr-FR" sz="2400" dirty="0" err="1" smtClean="0">
                <a:latin typeface="Times New Roman" pitchFamily="18" charset="0"/>
                <a:ea typeface="ＭＳ Ｐゴシック" pitchFamily="34" charset="-128"/>
              </a:rPr>
              <a:t>presence</a:t>
            </a:r>
            <a:r>
              <a:rPr lang="fr-FR" sz="2400" dirty="0" smtClean="0">
                <a:latin typeface="Times New Roman" pitchFamily="18" charset="0"/>
                <a:ea typeface="ＭＳ Ｐゴシック" pitchFamily="34" charset="-128"/>
              </a:rPr>
              <a:t> and attention </a:t>
            </a:r>
          </a:p>
          <a:p>
            <a:pPr marL="342900" indent="-342900">
              <a:buFont typeface="Arial" pitchFamily="34" charset="0"/>
              <a:buChar char="•"/>
            </a:pPr>
            <a:endParaRPr lang="fr-FR" sz="2400" dirty="0" smtClean="0">
              <a:latin typeface="Times New Roman" pitchFamily="18" charset="0"/>
              <a:ea typeface="ＭＳ Ｐゴシック" pitchFamily="34" charset="-128"/>
            </a:endParaRPr>
          </a:p>
          <a:p>
            <a:pPr marL="342900" indent="-342900">
              <a:buFont typeface="Arial" pitchFamily="34" charset="0"/>
              <a:buChar char="•"/>
            </a:pPr>
            <a:endParaRPr lang="fr-FR" sz="2400" dirty="0" smtClean="0">
              <a:latin typeface="Times New Roman" pitchFamily="18" charset="0"/>
              <a:ea typeface="ＭＳ Ｐゴシック" pitchFamily="34" charset="-128"/>
            </a:endParaRPr>
          </a:p>
          <a:p>
            <a:pPr marL="342900" indent="-342900">
              <a:buFont typeface="Arial" pitchFamily="34" charset="0"/>
              <a:buChar char="•"/>
            </a:pPr>
            <a:endParaRPr lang="en-US" sz="2400" dirty="0" smtClean="0">
              <a:latin typeface="Times New Roman" pitchFamily="18" charset="0"/>
              <a:ea typeface="ＭＳ Ｐゴシック" pitchFamily="34" charset="-128"/>
            </a:endParaRPr>
          </a:p>
          <a:p>
            <a:pPr marL="342900" indent="-342900">
              <a:buFont typeface="Arial" pitchFamily="34" charset="0"/>
              <a:buChar char="•"/>
            </a:pPr>
            <a:endParaRPr lang="en-US" sz="2400" dirty="0" smtClean="0"/>
          </a:p>
          <a:p>
            <a:pPr marL="342900" indent="-342900"/>
            <a:endParaRPr lang="en-US" sz="2400" dirty="0" smtClean="0"/>
          </a:p>
          <a:p>
            <a:pPr marL="342900" indent="-342900"/>
            <a:endParaRPr lang="fr-FR" sz="2400" dirty="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619672" y="1988840"/>
            <a:ext cx="6120680" cy="2160240"/>
          </a:xfrm>
        </p:spPr>
        <p:txBody>
          <a:bodyPr>
            <a:normAutofit/>
          </a:bodyPr>
          <a:lstStyle/>
          <a:p>
            <a:r>
              <a:rPr lang="en-US" sz="3200" dirty="0" smtClean="0">
                <a:ea typeface="ＭＳ Ｐゴシック" pitchFamily="-112" charset="-128"/>
              </a:rPr>
              <a:t>To those whose life is dedicated to Education and Research</a:t>
            </a:r>
            <a:endParaRPr lang="fr-FR" sz="3200" dirty="0"/>
          </a:p>
        </p:txBody>
      </p:sp>
      <p:sp>
        <p:nvSpPr>
          <p:cNvPr id="4" name="Sous-titre 3"/>
          <p:cNvSpPr>
            <a:spLocks noGrp="1"/>
          </p:cNvSpPr>
          <p:nvPr>
            <p:ph type="subTitle" idx="1"/>
          </p:nvPr>
        </p:nvSpPr>
        <p:spPr/>
        <p:txBody>
          <a:bodyPr/>
          <a:lstStyle/>
          <a:p>
            <a:r>
              <a:rPr lang="fr-FR" dirty="0" smtClean="0"/>
              <a:t>By Majirus FANSI</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fr-FR" dirty="0" smtClean="0"/>
              <a:t>An </a:t>
            </a:r>
            <a:r>
              <a:rPr lang="fr-FR" dirty="0" err="1" smtClean="0"/>
              <a:t>example</a:t>
            </a:r>
            <a:r>
              <a:rPr lang="fr-FR" dirty="0" smtClean="0"/>
              <a:t> IR </a:t>
            </a:r>
            <a:r>
              <a:rPr lang="fr-FR" dirty="0" err="1" smtClean="0"/>
              <a:t>problem</a:t>
            </a:r>
            <a:endParaRPr lang="fr-FR"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67544" y="1124744"/>
            <a:ext cx="8064896" cy="4680520"/>
          </a:xfrm>
          <a:prstGeom prst="rect">
            <a:avLst/>
          </a:prstGeom>
          <a:noFill/>
        </p:spPr>
        <p:txBody>
          <a:bodyPr vert="horz" wrap="square" lIns="180000" tIns="45720" rIns="91440" bIns="45720" rtlCol="0" anchor="ctr" anchorCtr="0">
            <a:normAutofit/>
          </a:bodyPr>
          <a:lstStyle/>
          <a:p>
            <a:pPr marL="342900" lvl="1" indent="-342900">
              <a:buFont typeface="Arial" pitchFamily="34" charset="0"/>
              <a:buChar char="•"/>
            </a:pPr>
            <a:endParaRPr lang="fr-FR" sz="2800" i="1" dirty="0" smtClean="0"/>
          </a:p>
          <a:p>
            <a:pPr marL="342900" lvl="1" indent="-342900">
              <a:buFont typeface="Arial" pitchFamily="34" charset="0"/>
              <a:buChar char="•"/>
            </a:pPr>
            <a:r>
              <a:rPr lang="fr-FR" sz="2800" i="1" dirty="0" err="1" smtClean="0"/>
              <a:t>Corporation’s</a:t>
            </a:r>
            <a:r>
              <a:rPr lang="fr-FR" sz="2800" i="1" dirty="0" smtClean="0"/>
              <a:t> </a:t>
            </a:r>
            <a:r>
              <a:rPr lang="fr-FR" sz="2800" i="1" dirty="0" err="1" smtClean="0"/>
              <a:t>internal</a:t>
            </a:r>
            <a:r>
              <a:rPr lang="fr-FR" sz="2800" i="1" dirty="0" smtClean="0"/>
              <a:t> documents</a:t>
            </a:r>
            <a:endParaRPr lang="fr-FR" sz="2800" dirty="0" smtClean="0"/>
          </a:p>
          <a:p>
            <a:pPr marL="800100" lvl="1" indent="-342900">
              <a:buFont typeface="Arial" pitchFamily="34" charset="0"/>
              <a:buChar char="•"/>
            </a:pPr>
            <a:r>
              <a:rPr lang="en-US" sz="2400" i="1" dirty="0" smtClean="0"/>
              <a:t>Technical docs, meeting reports, specs, …</a:t>
            </a:r>
          </a:p>
          <a:p>
            <a:pPr marL="800100" lvl="1" indent="-342900">
              <a:buFont typeface="Arial" pitchFamily="34" charset="0"/>
              <a:buChar char="•"/>
            </a:pPr>
            <a:r>
              <a:rPr lang="en-US" sz="2400" dirty="0" smtClean="0"/>
              <a:t>Thousands</a:t>
            </a:r>
            <a:r>
              <a:rPr lang="fr-FR" sz="2400" dirty="0" smtClean="0"/>
              <a:t> of documents</a:t>
            </a:r>
          </a:p>
          <a:p>
            <a:pPr marL="342900" indent="-342900"/>
            <a:endParaRPr lang="fr-FR" dirty="0" smtClean="0"/>
          </a:p>
          <a:p>
            <a:pPr marL="342900" indent="-342900">
              <a:buFont typeface="Arial" pitchFamily="34" charset="0"/>
              <a:buChar char="•"/>
            </a:pPr>
            <a:r>
              <a:rPr lang="en-US" sz="2800" i="1" dirty="0" smtClean="0"/>
              <a:t>Lucene AND Cutting AND NOT </a:t>
            </a:r>
            <a:r>
              <a:rPr lang="en-US" sz="2800" i="1" dirty="0" err="1" smtClean="0"/>
              <a:t>Solr</a:t>
            </a:r>
            <a:r>
              <a:rPr lang="fr-FR" sz="2800" dirty="0" smtClean="0"/>
              <a:t> </a:t>
            </a:r>
          </a:p>
          <a:p>
            <a:pPr marL="800100" lvl="1" indent="-342900">
              <a:buFont typeface="Arial" pitchFamily="34" charset="0"/>
              <a:buChar char="•"/>
            </a:pPr>
            <a:r>
              <a:rPr lang="fr-FR" sz="2400" i="1" dirty="0" err="1" smtClean="0"/>
              <a:t>Grepping</a:t>
            </a:r>
            <a:r>
              <a:rPr lang="fr-FR" sz="2400" i="1" dirty="0" smtClean="0"/>
              <a:t> the collection?</a:t>
            </a:r>
          </a:p>
          <a:p>
            <a:pPr marL="800100" lvl="1" indent="-342900">
              <a:buFont typeface="Arial" pitchFamily="34" charset="0"/>
              <a:buChar char="•"/>
            </a:pPr>
            <a:r>
              <a:rPr lang="fr-FR" sz="2400" i="1" dirty="0" err="1" smtClean="0"/>
              <a:t>What</a:t>
            </a:r>
            <a:r>
              <a:rPr lang="fr-FR" sz="2400" i="1" dirty="0" smtClean="0"/>
              <a:t> about the </a:t>
            </a:r>
            <a:r>
              <a:rPr lang="fr-FR" sz="2400" i="1" dirty="0" err="1" smtClean="0"/>
              <a:t>response</a:t>
            </a:r>
            <a:r>
              <a:rPr lang="fr-FR" sz="2400" i="1" dirty="0" smtClean="0"/>
              <a:t> time?</a:t>
            </a:r>
          </a:p>
          <a:p>
            <a:pPr marL="800100" lvl="1" indent="-342900">
              <a:buFont typeface="Arial" pitchFamily="34" charset="0"/>
              <a:buChar char="•"/>
            </a:pPr>
            <a:r>
              <a:rPr lang="fr-FR" sz="2400" i="1" dirty="0" smtClean="0"/>
              <a:t>Flexible </a:t>
            </a:r>
            <a:r>
              <a:rPr lang="fr-FR" sz="2400" i="1" dirty="0" err="1" smtClean="0"/>
              <a:t>queries</a:t>
            </a:r>
            <a:r>
              <a:rPr lang="fr-FR" sz="2400" i="1" dirty="0" smtClean="0"/>
              <a:t>: </a:t>
            </a:r>
            <a:r>
              <a:rPr lang="fr-FR" sz="2400" i="1" dirty="0" err="1" smtClean="0"/>
              <a:t>lucene</a:t>
            </a:r>
            <a:r>
              <a:rPr lang="fr-FR" sz="2400" i="1" dirty="0" smtClean="0"/>
              <a:t> </a:t>
            </a:r>
            <a:r>
              <a:rPr lang="fr-FR" sz="2400" i="1" dirty="0" err="1" smtClean="0"/>
              <a:t>cutting</a:t>
            </a:r>
            <a:r>
              <a:rPr lang="fr-FR" sz="2400" i="1" dirty="0" smtClean="0"/>
              <a:t> ~5</a:t>
            </a:r>
          </a:p>
          <a:p>
            <a:pPr marL="800100" lvl="1" indent="-342900"/>
            <a:endParaRPr lang="fr-FR" dirty="0" smtClean="0"/>
          </a:p>
          <a:p>
            <a:pPr marL="342900" indent="-342900"/>
            <a:endParaRPr lang="fr-FR" dirty="0" smtClean="0"/>
          </a:p>
          <a:p>
            <a:pPr marL="342900" indent="-342900">
              <a:buAutoNum type="arabicPeriod"/>
            </a:pPr>
            <a:endParaRPr lang="fr-FR"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fr-FR" dirty="0" err="1" smtClean="0"/>
              <a:t>At</a:t>
            </a:r>
            <a:r>
              <a:rPr lang="fr-FR" dirty="0" smtClean="0"/>
              <a:t> </a:t>
            </a:r>
            <a:r>
              <a:rPr lang="fr-FR" dirty="0" err="1" smtClean="0"/>
              <a:t>which</a:t>
            </a:r>
            <a:r>
              <a:rPr lang="fr-FR" dirty="0" smtClean="0"/>
              <a:t> </a:t>
            </a:r>
            <a:r>
              <a:rPr lang="fr-FR" dirty="0" err="1" smtClean="0"/>
              <a:t>scale</a:t>
            </a:r>
            <a:r>
              <a:rPr lang="fr-FR" dirty="0" smtClean="0"/>
              <a:t> do </a:t>
            </a:r>
            <a:r>
              <a:rPr lang="fr-FR" dirty="0" err="1" smtClean="0"/>
              <a:t>you</a:t>
            </a:r>
            <a:r>
              <a:rPr lang="fr-FR" dirty="0" smtClean="0"/>
              <a:t> </a:t>
            </a:r>
            <a:r>
              <a:rPr lang="fr-FR" dirty="0" err="1" smtClean="0"/>
              <a:t>operate</a:t>
            </a:r>
            <a:r>
              <a:rPr lang="fr-FR" dirty="0" smtClean="0"/>
              <a:t>?</a:t>
            </a:r>
            <a:endParaRPr lang="fr-FR"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67544" y="1124744"/>
            <a:ext cx="8064896" cy="4680520"/>
          </a:xfrm>
          <a:prstGeom prst="rect">
            <a:avLst/>
          </a:prstGeom>
          <a:noFill/>
        </p:spPr>
        <p:txBody>
          <a:bodyPr vert="horz" wrap="square" lIns="180000" tIns="45720" rIns="91440" bIns="45720" rtlCol="0" anchor="ctr" anchorCtr="0">
            <a:normAutofit fontScale="92500" lnSpcReduction="10000"/>
          </a:bodyPr>
          <a:lstStyle/>
          <a:p>
            <a:pPr marL="342900" indent="-342900">
              <a:buFont typeface="Arial" pitchFamily="34" charset="0"/>
              <a:buChar char="•"/>
            </a:pPr>
            <a:r>
              <a:rPr lang="fr-FR" sz="2800" dirty="0" smtClean="0"/>
              <a:t>Web </a:t>
            </a:r>
            <a:r>
              <a:rPr lang="fr-FR" sz="2800" dirty="0" err="1" smtClean="0"/>
              <a:t>search</a:t>
            </a:r>
            <a:endParaRPr lang="fr-FR" sz="2800" dirty="0" smtClean="0"/>
          </a:p>
          <a:p>
            <a:pPr marL="800100" lvl="1" indent="-342900">
              <a:buFont typeface="Arial" pitchFamily="34" charset="0"/>
              <a:buChar char="•"/>
            </a:pPr>
            <a:r>
              <a:rPr lang="fr-FR" sz="2800" i="1" dirty="0" err="1" smtClean="0"/>
              <a:t>Search</a:t>
            </a:r>
            <a:r>
              <a:rPr lang="fr-FR" sz="2800" i="1" dirty="0" smtClean="0"/>
              <a:t> over billions of documents </a:t>
            </a:r>
            <a:r>
              <a:rPr lang="fr-FR" sz="2800" i="1" dirty="0" err="1" smtClean="0"/>
              <a:t>stored</a:t>
            </a:r>
            <a:r>
              <a:rPr lang="fr-FR" sz="2800" i="1" dirty="0" smtClean="0"/>
              <a:t> on millions of computers.</a:t>
            </a:r>
            <a:endParaRPr lang="fr-FR" sz="2800" dirty="0" smtClean="0"/>
          </a:p>
          <a:p>
            <a:pPr marL="342900" indent="-342900"/>
            <a:endParaRPr lang="fr-FR" dirty="0" smtClean="0"/>
          </a:p>
          <a:p>
            <a:pPr marL="342900" indent="-342900">
              <a:buFont typeface="Arial" pitchFamily="34" charset="0"/>
              <a:buChar char="•"/>
            </a:pPr>
            <a:r>
              <a:rPr lang="fr-FR" sz="2800" dirty="0" err="1" smtClean="0"/>
              <a:t>Personal</a:t>
            </a:r>
            <a:r>
              <a:rPr lang="fr-FR" sz="2800" dirty="0" smtClean="0"/>
              <a:t> </a:t>
            </a:r>
            <a:r>
              <a:rPr lang="fr-FR" sz="2800" dirty="0" err="1" smtClean="0"/>
              <a:t>search</a:t>
            </a:r>
            <a:r>
              <a:rPr lang="fr-FR" sz="2800" dirty="0" smtClean="0"/>
              <a:t> </a:t>
            </a:r>
          </a:p>
          <a:p>
            <a:pPr marL="800100" lvl="1" indent="-342900">
              <a:buFont typeface="Arial" pitchFamily="34" charset="0"/>
              <a:buChar char="•"/>
            </a:pPr>
            <a:r>
              <a:rPr lang="fr-FR" sz="2800" i="1" dirty="0" smtClean="0"/>
              <a:t>Consumer operating </a:t>
            </a:r>
            <a:r>
              <a:rPr lang="fr-FR" sz="2800" i="1" dirty="0" err="1" smtClean="0"/>
              <a:t>systems</a:t>
            </a:r>
            <a:r>
              <a:rPr lang="fr-FR" sz="2800" i="1" dirty="0" smtClean="0"/>
              <a:t> </a:t>
            </a:r>
            <a:r>
              <a:rPr lang="fr-FR" sz="2800" i="1" dirty="0" err="1" smtClean="0"/>
              <a:t>integrates</a:t>
            </a:r>
            <a:r>
              <a:rPr lang="fr-FR" sz="2800" i="1" dirty="0" smtClean="0"/>
              <a:t> IR</a:t>
            </a:r>
          </a:p>
          <a:p>
            <a:pPr marL="800100" lvl="1" indent="-342900">
              <a:buFont typeface="Arial" pitchFamily="34" charset="0"/>
              <a:buChar char="•"/>
            </a:pPr>
            <a:r>
              <a:rPr lang="fr-FR" sz="2800" i="1" dirty="0" smtClean="0"/>
              <a:t>Email program </a:t>
            </a:r>
            <a:r>
              <a:rPr lang="fr-FR" sz="2800" i="1" dirty="0" err="1" smtClean="0"/>
              <a:t>search</a:t>
            </a:r>
            <a:endParaRPr lang="fr-FR" sz="2800" dirty="0" smtClean="0"/>
          </a:p>
          <a:p>
            <a:pPr marL="342900" indent="-342900"/>
            <a:endParaRPr lang="fr-FR" sz="3200" dirty="0" smtClean="0"/>
          </a:p>
          <a:p>
            <a:pPr marL="342900" indent="-342900">
              <a:buFont typeface="Arial" pitchFamily="34" charset="0"/>
              <a:buChar char="•"/>
            </a:pPr>
            <a:r>
              <a:rPr lang="fr-FR" sz="2800" dirty="0" smtClean="0"/>
              <a:t>Enterprise </a:t>
            </a:r>
            <a:r>
              <a:rPr lang="fr-FR" sz="2800" dirty="0" err="1" smtClean="0"/>
              <a:t>domain</a:t>
            </a:r>
            <a:r>
              <a:rPr lang="fr-FR" sz="2800" dirty="0" smtClean="0"/>
              <a:t>-</a:t>
            </a:r>
            <a:r>
              <a:rPr lang="fr-FR" sz="2800" dirty="0" err="1" smtClean="0"/>
              <a:t>specific</a:t>
            </a:r>
            <a:r>
              <a:rPr lang="fr-FR" sz="2800" dirty="0" smtClean="0"/>
              <a:t> </a:t>
            </a:r>
            <a:r>
              <a:rPr lang="fr-FR" sz="2800" dirty="0" err="1" smtClean="0"/>
              <a:t>search</a:t>
            </a:r>
            <a:r>
              <a:rPr lang="fr-FR" sz="2800" dirty="0" smtClean="0"/>
              <a:t> </a:t>
            </a:r>
          </a:p>
          <a:p>
            <a:pPr marL="800100" lvl="1" indent="-342900">
              <a:buFont typeface="Arial" pitchFamily="34" charset="0"/>
              <a:buChar char="•"/>
            </a:pPr>
            <a:r>
              <a:rPr lang="fr-FR" sz="2800" i="1" dirty="0" err="1" smtClean="0"/>
              <a:t>Retrieval</a:t>
            </a:r>
            <a:r>
              <a:rPr lang="fr-FR" sz="2800" i="1" dirty="0" smtClean="0"/>
              <a:t> for collections </a:t>
            </a:r>
            <a:r>
              <a:rPr lang="fr-FR" sz="2800" i="1" dirty="0" err="1" smtClean="0"/>
              <a:t>such</a:t>
            </a:r>
            <a:r>
              <a:rPr lang="fr-FR" sz="2800" i="1" dirty="0" smtClean="0"/>
              <a:t> as </a:t>
            </a:r>
            <a:r>
              <a:rPr lang="fr-FR" sz="2800" i="1" dirty="0" err="1" smtClean="0"/>
              <a:t>reseach</a:t>
            </a:r>
            <a:r>
              <a:rPr lang="fr-FR" sz="2800" i="1" dirty="0" smtClean="0"/>
              <a:t> articles</a:t>
            </a:r>
          </a:p>
          <a:p>
            <a:pPr marL="800100" lvl="1" indent="-342900">
              <a:buFont typeface="Arial" pitchFamily="34" charset="0"/>
              <a:buChar char="•"/>
            </a:pPr>
            <a:r>
              <a:rPr lang="fr-FR" sz="2800" i="1" dirty="0" smtClean="0"/>
              <a:t>Scenario for software </a:t>
            </a:r>
            <a:r>
              <a:rPr lang="fr-FR" sz="2800" i="1" dirty="0" err="1" smtClean="0"/>
              <a:t>developer</a:t>
            </a:r>
            <a:endParaRPr lang="fr-FR" dirty="0" smtClean="0"/>
          </a:p>
          <a:p>
            <a:pPr marL="342900" indent="-342900"/>
            <a:endParaRPr lang="fr-FR" dirty="0" smtClean="0"/>
          </a:p>
          <a:p>
            <a:pPr marL="342900" indent="-342900">
              <a:buAutoNum type="arabicPeriod"/>
            </a:pPr>
            <a:endParaRPr lang="fr-F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ox(in)">
                                      <p:cBhvr>
                                        <p:cTn id="7" dur="500"/>
                                        <p:tgtEl>
                                          <p:spTgt spid="6">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box(in)">
                                      <p:cBhvr>
                                        <p:cTn id="10" dur="500"/>
                                        <p:tgtEl>
                                          <p:spTgt spid="6">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animEffect transition="in" filter="box(in)">
                                      <p:cBhvr>
                                        <p:cTn id="15" dur="500"/>
                                        <p:tgtEl>
                                          <p:spTgt spid="6">
                                            <p:txEl>
                                              <p:pRg st="3" end="3"/>
                                            </p:txEl>
                                          </p:spTgt>
                                        </p:tgtEl>
                                      </p:cBhvr>
                                    </p:animEffect>
                                  </p:childTnLst>
                                </p:cTn>
                              </p:par>
                              <p:par>
                                <p:cTn id="16" presetID="4" presetClass="entr" presetSubtype="16" fill="hold" nodeType="withEffect">
                                  <p:stCondLst>
                                    <p:cond delay="0"/>
                                  </p:stCondLst>
                                  <p:childTnLst>
                                    <p:set>
                                      <p:cBhvr>
                                        <p:cTn id="17" dur="1" fill="hold">
                                          <p:stCondLst>
                                            <p:cond delay="0"/>
                                          </p:stCondLst>
                                        </p:cTn>
                                        <p:tgtEl>
                                          <p:spTgt spid="6">
                                            <p:txEl>
                                              <p:pRg st="4" end="4"/>
                                            </p:txEl>
                                          </p:spTgt>
                                        </p:tgtEl>
                                        <p:attrNameLst>
                                          <p:attrName>style.visibility</p:attrName>
                                        </p:attrNameLst>
                                      </p:cBhvr>
                                      <p:to>
                                        <p:strVal val="visible"/>
                                      </p:to>
                                    </p:set>
                                    <p:animEffect transition="in" filter="box(in)">
                                      <p:cBhvr>
                                        <p:cTn id="18" dur="500"/>
                                        <p:tgtEl>
                                          <p:spTgt spid="6">
                                            <p:txEl>
                                              <p:pRg st="4" end="4"/>
                                            </p:txEl>
                                          </p:spTgt>
                                        </p:tgtEl>
                                      </p:cBhvr>
                                    </p:animEffect>
                                  </p:childTnLst>
                                </p:cTn>
                              </p:par>
                              <p:par>
                                <p:cTn id="19" presetID="4" presetClass="entr" presetSubtype="16" fill="hold" nodeType="withEffect">
                                  <p:stCondLst>
                                    <p:cond delay="0"/>
                                  </p:stCondLst>
                                  <p:childTnLst>
                                    <p:set>
                                      <p:cBhvr>
                                        <p:cTn id="20" dur="1" fill="hold">
                                          <p:stCondLst>
                                            <p:cond delay="0"/>
                                          </p:stCondLst>
                                        </p:cTn>
                                        <p:tgtEl>
                                          <p:spTgt spid="6">
                                            <p:txEl>
                                              <p:pRg st="5" end="5"/>
                                            </p:txEl>
                                          </p:spTgt>
                                        </p:tgtEl>
                                        <p:attrNameLst>
                                          <p:attrName>style.visibility</p:attrName>
                                        </p:attrNameLst>
                                      </p:cBhvr>
                                      <p:to>
                                        <p:strVal val="visible"/>
                                      </p:to>
                                    </p:set>
                                    <p:animEffect transition="in" filter="box(in)">
                                      <p:cBhvr>
                                        <p:cTn id="21" dur="500"/>
                                        <p:tgtEl>
                                          <p:spTgt spid="6">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nodeType="clickEffect">
                                  <p:stCondLst>
                                    <p:cond delay="0"/>
                                  </p:stCondLst>
                                  <p:childTnLst>
                                    <p:set>
                                      <p:cBhvr>
                                        <p:cTn id="25" dur="1" fill="hold">
                                          <p:stCondLst>
                                            <p:cond delay="0"/>
                                          </p:stCondLst>
                                        </p:cTn>
                                        <p:tgtEl>
                                          <p:spTgt spid="6">
                                            <p:txEl>
                                              <p:pRg st="7" end="7"/>
                                            </p:txEl>
                                          </p:spTgt>
                                        </p:tgtEl>
                                        <p:attrNameLst>
                                          <p:attrName>style.visibility</p:attrName>
                                        </p:attrNameLst>
                                      </p:cBhvr>
                                      <p:to>
                                        <p:strVal val="visible"/>
                                      </p:to>
                                    </p:set>
                                    <p:animEffect transition="in" filter="box(in)">
                                      <p:cBhvr>
                                        <p:cTn id="26" dur="500"/>
                                        <p:tgtEl>
                                          <p:spTgt spid="6">
                                            <p:txEl>
                                              <p:pRg st="7" end="7"/>
                                            </p:txEl>
                                          </p:spTgt>
                                        </p:tgtEl>
                                      </p:cBhvr>
                                    </p:animEffect>
                                  </p:childTnLst>
                                </p:cTn>
                              </p:par>
                              <p:par>
                                <p:cTn id="27" presetID="4" presetClass="entr" presetSubtype="16" fill="hold" nodeType="withEffect">
                                  <p:stCondLst>
                                    <p:cond delay="0"/>
                                  </p:stCondLst>
                                  <p:childTnLst>
                                    <p:set>
                                      <p:cBhvr>
                                        <p:cTn id="28" dur="1" fill="hold">
                                          <p:stCondLst>
                                            <p:cond delay="0"/>
                                          </p:stCondLst>
                                        </p:cTn>
                                        <p:tgtEl>
                                          <p:spTgt spid="6">
                                            <p:txEl>
                                              <p:pRg st="8" end="8"/>
                                            </p:txEl>
                                          </p:spTgt>
                                        </p:tgtEl>
                                        <p:attrNameLst>
                                          <p:attrName>style.visibility</p:attrName>
                                        </p:attrNameLst>
                                      </p:cBhvr>
                                      <p:to>
                                        <p:strVal val="visible"/>
                                      </p:to>
                                    </p:set>
                                    <p:animEffect transition="in" filter="box(in)">
                                      <p:cBhvr>
                                        <p:cTn id="29" dur="500"/>
                                        <p:tgtEl>
                                          <p:spTgt spid="6">
                                            <p:txEl>
                                              <p:pRg st="8" end="8"/>
                                            </p:txEl>
                                          </p:spTgt>
                                        </p:tgtEl>
                                      </p:cBhvr>
                                    </p:animEffect>
                                  </p:childTnLst>
                                </p:cTn>
                              </p:par>
                              <p:par>
                                <p:cTn id="30" presetID="4" presetClass="entr" presetSubtype="16" fill="hold" nodeType="withEffect">
                                  <p:stCondLst>
                                    <p:cond delay="0"/>
                                  </p:stCondLst>
                                  <p:childTnLst>
                                    <p:set>
                                      <p:cBhvr>
                                        <p:cTn id="31" dur="1" fill="hold">
                                          <p:stCondLst>
                                            <p:cond delay="0"/>
                                          </p:stCondLst>
                                        </p:cTn>
                                        <p:tgtEl>
                                          <p:spTgt spid="6">
                                            <p:txEl>
                                              <p:pRg st="9" end="9"/>
                                            </p:txEl>
                                          </p:spTgt>
                                        </p:tgtEl>
                                        <p:attrNameLst>
                                          <p:attrName>style.visibility</p:attrName>
                                        </p:attrNameLst>
                                      </p:cBhvr>
                                      <p:to>
                                        <p:strVal val="visible"/>
                                      </p:to>
                                    </p:set>
                                    <p:animEffect transition="in" filter="box(in)">
                                      <p:cBhvr>
                                        <p:cTn id="32" dur="500"/>
                                        <p:tgtEl>
                                          <p:spTgt spid="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fr-FR" dirty="0" smtClean="0"/>
              <a:t>Domain-</a:t>
            </a:r>
            <a:r>
              <a:rPr lang="fr-FR" dirty="0" err="1" smtClean="0"/>
              <a:t>specific</a:t>
            </a:r>
            <a:r>
              <a:rPr lang="fr-FR" dirty="0" smtClean="0"/>
              <a:t> </a:t>
            </a:r>
            <a:r>
              <a:rPr lang="fr-FR" dirty="0" err="1" smtClean="0"/>
              <a:t>search</a:t>
            </a:r>
            <a:r>
              <a:rPr lang="fr-FR" dirty="0" smtClean="0"/>
              <a:t> - </a:t>
            </a:r>
            <a:r>
              <a:rPr lang="fr-FR" dirty="0" err="1" smtClean="0"/>
              <a:t>Models</a:t>
            </a:r>
            <a:endParaRPr lang="fr-FR"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67544" y="1124744"/>
            <a:ext cx="8064896" cy="4680520"/>
          </a:xfrm>
          <a:prstGeom prst="rect">
            <a:avLst/>
          </a:prstGeom>
          <a:noFill/>
        </p:spPr>
        <p:txBody>
          <a:bodyPr vert="horz" wrap="square" lIns="180000" tIns="45720" rIns="91440" bIns="45720" rtlCol="0" anchor="ctr" anchorCtr="0">
            <a:normAutofit fontScale="92500"/>
          </a:bodyPr>
          <a:lstStyle/>
          <a:p>
            <a:pPr marL="342900" lvl="1" indent="-342900">
              <a:buFont typeface="Arial" pitchFamily="34" charset="0"/>
              <a:buChar char="•"/>
            </a:pPr>
            <a:endParaRPr lang="fr-FR" sz="2800" i="1" dirty="0" smtClean="0"/>
          </a:p>
          <a:p>
            <a:pPr marL="342900" lvl="1" indent="-342900">
              <a:buFont typeface="Arial" pitchFamily="34" charset="0"/>
              <a:buChar char="•"/>
            </a:pPr>
            <a:r>
              <a:rPr lang="fr-FR" sz="2800" i="1" dirty="0" err="1" smtClean="0"/>
              <a:t>Boolean</a:t>
            </a:r>
            <a:r>
              <a:rPr lang="fr-FR" sz="2800" i="1" dirty="0" smtClean="0"/>
              <a:t> </a:t>
            </a:r>
            <a:r>
              <a:rPr lang="fr-FR" sz="2800" i="1" dirty="0" err="1" smtClean="0"/>
              <a:t>models</a:t>
            </a:r>
            <a:endParaRPr lang="fr-FR" sz="2800" dirty="0" smtClean="0"/>
          </a:p>
          <a:p>
            <a:pPr marL="800100" lvl="1" indent="-342900">
              <a:buFont typeface="Arial" pitchFamily="34" charset="0"/>
              <a:buChar char="•"/>
            </a:pPr>
            <a:r>
              <a:rPr lang="en-US" sz="2400" i="1" dirty="0" smtClean="0"/>
              <a:t>Main option until approximately the arrival of the WWW</a:t>
            </a:r>
          </a:p>
          <a:p>
            <a:pPr marL="800100" lvl="1" indent="-342900">
              <a:buFont typeface="Arial" pitchFamily="34" charset="0"/>
              <a:buChar char="•"/>
            </a:pPr>
            <a:r>
              <a:rPr lang="fr-FR" sz="2400" i="1" dirty="0" err="1" smtClean="0"/>
              <a:t>Query</a:t>
            </a:r>
            <a:r>
              <a:rPr lang="fr-FR" sz="2400" i="1" dirty="0" smtClean="0"/>
              <a:t> in the </a:t>
            </a:r>
            <a:r>
              <a:rPr lang="fr-FR" sz="2400" i="1" dirty="0" err="1" smtClean="0"/>
              <a:t>form</a:t>
            </a:r>
            <a:r>
              <a:rPr lang="fr-FR" sz="2400" i="1" dirty="0" smtClean="0"/>
              <a:t> of </a:t>
            </a:r>
            <a:r>
              <a:rPr lang="fr-FR" sz="2400" i="1" dirty="0" err="1" smtClean="0"/>
              <a:t>boolean</a:t>
            </a:r>
            <a:r>
              <a:rPr lang="fr-FR" sz="2400" i="1" dirty="0" smtClean="0"/>
              <a:t> expressions</a:t>
            </a:r>
            <a:endParaRPr lang="fr-FR" sz="2400" dirty="0" smtClean="0"/>
          </a:p>
          <a:p>
            <a:pPr marL="342900" indent="-342900"/>
            <a:endParaRPr lang="fr-FR" dirty="0" smtClean="0"/>
          </a:p>
          <a:p>
            <a:pPr marL="342900" indent="-342900">
              <a:buFont typeface="Arial" pitchFamily="34" charset="0"/>
              <a:buChar char="•"/>
            </a:pPr>
            <a:r>
              <a:rPr lang="en-US" sz="2800" i="1" dirty="0" smtClean="0"/>
              <a:t>Vector Space Models</a:t>
            </a:r>
            <a:r>
              <a:rPr lang="fr-FR" sz="2800" dirty="0" smtClean="0"/>
              <a:t> </a:t>
            </a:r>
          </a:p>
          <a:p>
            <a:pPr marL="800100" lvl="1" indent="-342900">
              <a:buFont typeface="Arial" pitchFamily="34" charset="0"/>
              <a:buChar char="•"/>
            </a:pPr>
            <a:r>
              <a:rPr lang="fr-FR" sz="2400" i="1" dirty="0" smtClean="0"/>
              <a:t>Free </a:t>
            </a:r>
            <a:r>
              <a:rPr lang="fr-FR" sz="2400" i="1" dirty="0" err="1" smtClean="0"/>
              <a:t>text</a:t>
            </a:r>
            <a:r>
              <a:rPr lang="fr-FR" sz="2400" i="1" dirty="0" smtClean="0"/>
              <a:t> </a:t>
            </a:r>
            <a:r>
              <a:rPr lang="fr-FR" sz="2400" i="1" dirty="0" err="1" smtClean="0"/>
              <a:t>queries</a:t>
            </a:r>
            <a:endParaRPr lang="fr-FR" sz="2400" i="1" dirty="0" smtClean="0"/>
          </a:p>
          <a:p>
            <a:pPr marL="800100" lvl="1" indent="-342900">
              <a:buFont typeface="Arial" pitchFamily="34" charset="0"/>
              <a:buChar char="•"/>
            </a:pPr>
            <a:r>
              <a:rPr lang="fr-FR" sz="2400" i="1" dirty="0" err="1" smtClean="0"/>
              <a:t>Queries</a:t>
            </a:r>
            <a:r>
              <a:rPr lang="fr-FR" sz="2400" i="1" dirty="0" smtClean="0"/>
              <a:t> and documents are </a:t>
            </a:r>
            <a:r>
              <a:rPr lang="fr-FR" sz="2400" i="1" dirty="0" err="1" smtClean="0"/>
              <a:t>viewed</a:t>
            </a:r>
            <a:r>
              <a:rPr lang="fr-FR" sz="2400" i="1" dirty="0" smtClean="0"/>
              <a:t> as </a:t>
            </a:r>
            <a:r>
              <a:rPr lang="fr-FR" sz="2400" i="1" dirty="0" err="1" smtClean="0"/>
              <a:t>vectors</a:t>
            </a:r>
            <a:endParaRPr lang="fr-FR" sz="2400" i="1" dirty="0" smtClean="0"/>
          </a:p>
          <a:p>
            <a:pPr marL="800100" lvl="1" indent="-342900"/>
            <a:endParaRPr lang="fr-FR" sz="2400" i="1" dirty="0" smtClean="0"/>
          </a:p>
          <a:p>
            <a:pPr marL="342900" indent="-342900">
              <a:buFont typeface="Arial" pitchFamily="34" charset="0"/>
              <a:buChar char="•"/>
            </a:pPr>
            <a:r>
              <a:rPr lang="en-US" sz="2800" i="1" dirty="0" smtClean="0"/>
              <a:t>Probabilistic Models</a:t>
            </a:r>
            <a:r>
              <a:rPr lang="fr-FR" sz="2800" dirty="0" smtClean="0"/>
              <a:t> </a:t>
            </a:r>
          </a:p>
          <a:p>
            <a:pPr marL="800100" lvl="1" indent="-342900">
              <a:buFont typeface="Arial" pitchFamily="34" charset="0"/>
              <a:buChar char="•"/>
            </a:pPr>
            <a:r>
              <a:rPr lang="fr-FR" sz="2400" i="1" dirty="0" smtClean="0"/>
              <a:t>Rank documents by </a:t>
            </a:r>
            <a:r>
              <a:rPr lang="fr-FR" sz="2400" i="1" dirty="0" err="1" smtClean="0"/>
              <a:t>they</a:t>
            </a:r>
            <a:r>
              <a:rPr lang="fr-FR" sz="2400" i="1" dirty="0" smtClean="0"/>
              <a:t> </a:t>
            </a:r>
            <a:r>
              <a:rPr lang="fr-FR" sz="2400" i="1" dirty="0" err="1" smtClean="0"/>
              <a:t>estimated</a:t>
            </a:r>
            <a:r>
              <a:rPr lang="fr-FR" sz="2400" i="1" dirty="0" smtClean="0"/>
              <a:t> </a:t>
            </a:r>
            <a:r>
              <a:rPr lang="fr-FR" sz="2400" i="1" dirty="0" err="1" smtClean="0"/>
              <a:t>probability</a:t>
            </a:r>
            <a:r>
              <a:rPr lang="fr-FR" sz="2400" i="1" dirty="0" smtClean="0"/>
              <a:t> of relevance </a:t>
            </a:r>
            <a:r>
              <a:rPr lang="fr-FR" sz="2400" i="1" dirty="0" err="1" smtClean="0"/>
              <a:t>wrt</a:t>
            </a:r>
            <a:r>
              <a:rPr lang="fr-FR" sz="2400" i="1" dirty="0" smtClean="0"/>
              <a:t> the information </a:t>
            </a:r>
            <a:r>
              <a:rPr lang="fr-FR" sz="2400" i="1" dirty="0" err="1" smtClean="0"/>
              <a:t>need</a:t>
            </a:r>
            <a:r>
              <a:rPr lang="fr-FR" sz="2400" i="1" dirty="0" smtClean="0"/>
              <a:t>.</a:t>
            </a:r>
          </a:p>
          <a:p>
            <a:pPr marL="800100" lvl="1" indent="-342900">
              <a:buFont typeface="Arial" pitchFamily="34" charset="0"/>
              <a:buChar char="•"/>
            </a:pPr>
            <a:r>
              <a:rPr lang="fr-FR" sz="2400" i="1" dirty="0" smtClean="0"/>
              <a:t>Classification </a:t>
            </a:r>
            <a:r>
              <a:rPr lang="fr-FR" sz="2400" i="1" dirty="0" err="1" smtClean="0"/>
              <a:t>problem</a:t>
            </a:r>
            <a:endParaRPr lang="fr-FR" sz="2400" i="1" dirty="0" smtClean="0"/>
          </a:p>
          <a:p>
            <a:pPr marL="800100" lvl="1" indent="-342900"/>
            <a:endParaRPr lang="fr-FR" dirty="0" smtClean="0"/>
          </a:p>
          <a:p>
            <a:pPr marL="342900" indent="-342900"/>
            <a:endParaRPr lang="fr-FR" dirty="0" smtClean="0"/>
          </a:p>
          <a:p>
            <a:pPr marL="342900" indent="-342900">
              <a:buAutoNum type="arabicPeriod"/>
            </a:pPr>
            <a:endParaRPr lang="fr-F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box(in)">
                                      <p:cBhvr>
                                        <p:cTn id="7" dur="500"/>
                                        <p:tgtEl>
                                          <p:spTgt spid="6">
                                            <p:txEl>
                                              <p:pRg st="1" end="1"/>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6">
                                            <p:txEl>
                                              <p:pRg st="2" end="2"/>
                                            </p:txEl>
                                          </p:spTgt>
                                        </p:tgtEl>
                                        <p:attrNameLst>
                                          <p:attrName>style.visibility</p:attrName>
                                        </p:attrNameLst>
                                      </p:cBhvr>
                                      <p:to>
                                        <p:strVal val="visible"/>
                                      </p:to>
                                    </p:set>
                                    <p:animEffect transition="in" filter="box(in)">
                                      <p:cBhvr>
                                        <p:cTn id="10" dur="500"/>
                                        <p:tgtEl>
                                          <p:spTgt spid="6">
                                            <p:txEl>
                                              <p:pRg st="2" end="2"/>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animEffect transition="in" filter="box(in)">
                                      <p:cBhvr>
                                        <p:cTn id="13" dur="500"/>
                                        <p:tgtEl>
                                          <p:spTgt spid="6">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6">
                                            <p:txEl>
                                              <p:pRg st="5" end="5"/>
                                            </p:txEl>
                                          </p:spTgt>
                                        </p:tgtEl>
                                        <p:attrNameLst>
                                          <p:attrName>style.visibility</p:attrName>
                                        </p:attrNameLst>
                                      </p:cBhvr>
                                      <p:to>
                                        <p:strVal val="visible"/>
                                      </p:to>
                                    </p:set>
                                    <p:animEffect transition="in" filter="box(in)">
                                      <p:cBhvr>
                                        <p:cTn id="18" dur="500"/>
                                        <p:tgtEl>
                                          <p:spTgt spid="6">
                                            <p:txEl>
                                              <p:pRg st="5" end="5"/>
                                            </p:txEl>
                                          </p:spTgt>
                                        </p:tgtEl>
                                      </p:cBhvr>
                                    </p:animEffect>
                                  </p:childTnLst>
                                </p:cTn>
                              </p:par>
                              <p:par>
                                <p:cTn id="19" presetID="4" presetClass="entr" presetSubtype="16" fill="hold" nodeType="withEffect">
                                  <p:stCondLst>
                                    <p:cond delay="0"/>
                                  </p:stCondLst>
                                  <p:childTnLst>
                                    <p:set>
                                      <p:cBhvr>
                                        <p:cTn id="20" dur="1" fill="hold">
                                          <p:stCondLst>
                                            <p:cond delay="0"/>
                                          </p:stCondLst>
                                        </p:cTn>
                                        <p:tgtEl>
                                          <p:spTgt spid="6">
                                            <p:txEl>
                                              <p:pRg st="6" end="6"/>
                                            </p:txEl>
                                          </p:spTgt>
                                        </p:tgtEl>
                                        <p:attrNameLst>
                                          <p:attrName>style.visibility</p:attrName>
                                        </p:attrNameLst>
                                      </p:cBhvr>
                                      <p:to>
                                        <p:strVal val="visible"/>
                                      </p:to>
                                    </p:set>
                                    <p:animEffect transition="in" filter="box(in)">
                                      <p:cBhvr>
                                        <p:cTn id="21" dur="500"/>
                                        <p:tgtEl>
                                          <p:spTgt spid="6">
                                            <p:txEl>
                                              <p:pRg st="6" end="6"/>
                                            </p:txEl>
                                          </p:spTgt>
                                        </p:tgtEl>
                                      </p:cBhvr>
                                    </p:animEffect>
                                  </p:childTnLst>
                                </p:cTn>
                              </p:par>
                              <p:par>
                                <p:cTn id="22" presetID="4" presetClass="entr" presetSubtype="16" fill="hold" nodeType="withEffect">
                                  <p:stCondLst>
                                    <p:cond delay="0"/>
                                  </p:stCondLst>
                                  <p:childTnLst>
                                    <p:set>
                                      <p:cBhvr>
                                        <p:cTn id="23" dur="1" fill="hold">
                                          <p:stCondLst>
                                            <p:cond delay="0"/>
                                          </p:stCondLst>
                                        </p:cTn>
                                        <p:tgtEl>
                                          <p:spTgt spid="6">
                                            <p:txEl>
                                              <p:pRg st="7" end="7"/>
                                            </p:txEl>
                                          </p:spTgt>
                                        </p:tgtEl>
                                        <p:attrNameLst>
                                          <p:attrName>style.visibility</p:attrName>
                                        </p:attrNameLst>
                                      </p:cBhvr>
                                      <p:to>
                                        <p:strVal val="visible"/>
                                      </p:to>
                                    </p:set>
                                    <p:animEffect transition="in" filter="box(in)">
                                      <p:cBhvr>
                                        <p:cTn id="24" dur="500"/>
                                        <p:tgtEl>
                                          <p:spTgt spid="6">
                                            <p:txEl>
                                              <p:pRg st="7" end="7"/>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nodeType="clickEffect">
                                  <p:stCondLst>
                                    <p:cond delay="0"/>
                                  </p:stCondLst>
                                  <p:childTnLst>
                                    <p:set>
                                      <p:cBhvr>
                                        <p:cTn id="28" dur="1" fill="hold">
                                          <p:stCondLst>
                                            <p:cond delay="0"/>
                                          </p:stCondLst>
                                        </p:cTn>
                                        <p:tgtEl>
                                          <p:spTgt spid="6">
                                            <p:txEl>
                                              <p:pRg st="9" end="9"/>
                                            </p:txEl>
                                          </p:spTgt>
                                        </p:tgtEl>
                                        <p:attrNameLst>
                                          <p:attrName>style.visibility</p:attrName>
                                        </p:attrNameLst>
                                      </p:cBhvr>
                                      <p:to>
                                        <p:strVal val="visible"/>
                                      </p:to>
                                    </p:set>
                                    <p:animEffect transition="in" filter="box(in)">
                                      <p:cBhvr>
                                        <p:cTn id="29" dur="500"/>
                                        <p:tgtEl>
                                          <p:spTgt spid="6">
                                            <p:txEl>
                                              <p:pRg st="9" end="9"/>
                                            </p:txEl>
                                          </p:spTgt>
                                        </p:tgtEl>
                                      </p:cBhvr>
                                    </p:animEffect>
                                  </p:childTnLst>
                                </p:cTn>
                              </p:par>
                              <p:par>
                                <p:cTn id="30" presetID="4" presetClass="entr" presetSubtype="16" fill="hold" nodeType="withEffect">
                                  <p:stCondLst>
                                    <p:cond delay="0"/>
                                  </p:stCondLst>
                                  <p:childTnLst>
                                    <p:set>
                                      <p:cBhvr>
                                        <p:cTn id="31" dur="1" fill="hold">
                                          <p:stCondLst>
                                            <p:cond delay="0"/>
                                          </p:stCondLst>
                                        </p:cTn>
                                        <p:tgtEl>
                                          <p:spTgt spid="6">
                                            <p:txEl>
                                              <p:pRg st="10" end="10"/>
                                            </p:txEl>
                                          </p:spTgt>
                                        </p:tgtEl>
                                        <p:attrNameLst>
                                          <p:attrName>style.visibility</p:attrName>
                                        </p:attrNameLst>
                                      </p:cBhvr>
                                      <p:to>
                                        <p:strVal val="visible"/>
                                      </p:to>
                                    </p:set>
                                    <p:animEffect transition="in" filter="box(in)">
                                      <p:cBhvr>
                                        <p:cTn id="32" dur="500"/>
                                        <p:tgtEl>
                                          <p:spTgt spid="6">
                                            <p:txEl>
                                              <p:pRg st="10" end="10"/>
                                            </p:txEl>
                                          </p:spTgt>
                                        </p:tgtEl>
                                      </p:cBhvr>
                                    </p:animEffect>
                                  </p:childTnLst>
                                </p:cTn>
                              </p:par>
                              <p:par>
                                <p:cTn id="33" presetID="4" presetClass="entr" presetSubtype="16" fill="hold" nodeType="withEffect">
                                  <p:stCondLst>
                                    <p:cond delay="0"/>
                                  </p:stCondLst>
                                  <p:childTnLst>
                                    <p:set>
                                      <p:cBhvr>
                                        <p:cTn id="34" dur="1" fill="hold">
                                          <p:stCondLst>
                                            <p:cond delay="0"/>
                                          </p:stCondLst>
                                        </p:cTn>
                                        <p:tgtEl>
                                          <p:spTgt spid="6">
                                            <p:txEl>
                                              <p:pRg st="11" end="11"/>
                                            </p:txEl>
                                          </p:spTgt>
                                        </p:tgtEl>
                                        <p:attrNameLst>
                                          <p:attrName>style.visibility</p:attrName>
                                        </p:attrNameLst>
                                      </p:cBhvr>
                                      <p:to>
                                        <p:strVal val="visible"/>
                                      </p:to>
                                    </p:set>
                                    <p:animEffect transition="in" filter="box(in)">
                                      <p:cBhvr>
                                        <p:cTn id="35" dur="500"/>
                                        <p:tgtEl>
                                          <p:spTgt spid="6">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fr-FR" dirty="0" err="1" smtClean="0"/>
              <a:t>Core</a:t>
            </a:r>
            <a:r>
              <a:rPr lang="fr-FR" dirty="0" smtClean="0"/>
              <a:t> notions</a:t>
            </a:r>
            <a:endParaRPr lang="fr-FR"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67544" y="1124744"/>
            <a:ext cx="8064896" cy="5184576"/>
          </a:xfrm>
          <a:prstGeom prst="rect">
            <a:avLst/>
          </a:prstGeom>
          <a:noFill/>
        </p:spPr>
        <p:txBody>
          <a:bodyPr vert="horz" wrap="square" lIns="180000" tIns="45720" rIns="91440" bIns="45720" rtlCol="0" anchor="ctr" anchorCtr="0">
            <a:normAutofit fontScale="85000" lnSpcReduction="20000"/>
          </a:bodyPr>
          <a:lstStyle/>
          <a:p>
            <a:pPr marL="342900" lvl="1" indent="-342900">
              <a:buFont typeface="Arial" pitchFamily="34" charset="0"/>
              <a:buChar char="•"/>
            </a:pPr>
            <a:endParaRPr lang="fr-FR" sz="2800" i="1" dirty="0" smtClean="0"/>
          </a:p>
          <a:p>
            <a:pPr marL="342900" lvl="1" indent="-342900">
              <a:buFont typeface="Arial" pitchFamily="34" charset="0"/>
              <a:buChar char="•"/>
            </a:pPr>
            <a:r>
              <a:rPr lang="fr-FR" sz="2800" i="1" dirty="0" smtClean="0"/>
              <a:t>Document</a:t>
            </a:r>
          </a:p>
          <a:p>
            <a:pPr marL="800100" lvl="2" indent="-342900">
              <a:buFont typeface="Arial" pitchFamily="34" charset="0"/>
              <a:buChar char="•"/>
            </a:pPr>
            <a:r>
              <a:rPr lang="fr-FR" sz="2400" i="1" dirty="0" smtClean="0"/>
              <a:t>Unit </a:t>
            </a:r>
            <a:r>
              <a:rPr lang="fr-FR" sz="2400" i="1" dirty="0" err="1" smtClean="0"/>
              <a:t>we</a:t>
            </a:r>
            <a:r>
              <a:rPr lang="fr-FR" sz="2400" i="1" dirty="0" smtClean="0"/>
              <a:t> have </a:t>
            </a:r>
            <a:r>
              <a:rPr lang="fr-FR" sz="2400" i="1" dirty="0" err="1" smtClean="0"/>
              <a:t>decided</a:t>
            </a:r>
            <a:r>
              <a:rPr lang="fr-FR" sz="2400" i="1" dirty="0" smtClean="0"/>
              <a:t> to </a:t>
            </a:r>
            <a:r>
              <a:rPr lang="fr-FR" sz="2400" i="1" dirty="0" err="1" smtClean="0"/>
              <a:t>build</a:t>
            </a:r>
            <a:r>
              <a:rPr lang="fr-FR" sz="2400" i="1" dirty="0" smtClean="0"/>
              <a:t> a </a:t>
            </a:r>
            <a:r>
              <a:rPr lang="fr-FR" sz="2400" i="1" dirty="0" err="1" smtClean="0"/>
              <a:t>retrieval</a:t>
            </a:r>
            <a:r>
              <a:rPr lang="fr-FR" sz="2400" i="1" dirty="0" smtClean="0"/>
              <a:t> system on</a:t>
            </a:r>
          </a:p>
          <a:p>
            <a:pPr marL="800100" lvl="2" indent="-342900">
              <a:buFont typeface="Arial" pitchFamily="34" charset="0"/>
              <a:buChar char="•"/>
            </a:pPr>
            <a:r>
              <a:rPr lang="fr-FR" sz="2400" i="1" dirty="0" smtClean="0"/>
              <a:t>Bad </a:t>
            </a:r>
            <a:r>
              <a:rPr lang="fr-FR" sz="2400" i="1" dirty="0" err="1" smtClean="0"/>
              <a:t>idea</a:t>
            </a:r>
            <a:r>
              <a:rPr lang="fr-FR" sz="2400" i="1" dirty="0" smtClean="0"/>
              <a:t> to index an </a:t>
            </a:r>
            <a:r>
              <a:rPr lang="fr-FR" sz="2400" i="1" dirty="0" err="1" smtClean="0"/>
              <a:t>entire</a:t>
            </a:r>
            <a:r>
              <a:rPr lang="fr-FR" sz="2400" i="1" dirty="0" smtClean="0"/>
              <a:t> book as a document</a:t>
            </a:r>
          </a:p>
          <a:p>
            <a:pPr marL="800100" lvl="2" indent="-342900">
              <a:buFont typeface="Arial" pitchFamily="34" charset="0"/>
              <a:buChar char="•"/>
            </a:pPr>
            <a:r>
              <a:rPr lang="fr-FR" sz="2400" i="1" dirty="0" smtClean="0"/>
              <a:t>Bad </a:t>
            </a:r>
            <a:r>
              <a:rPr lang="fr-FR" sz="2400" i="1" dirty="0" err="1" smtClean="0"/>
              <a:t>idea</a:t>
            </a:r>
            <a:r>
              <a:rPr lang="fr-FR" sz="2400" i="1" dirty="0" smtClean="0"/>
              <a:t> to index a sentence in a book as a document</a:t>
            </a:r>
          </a:p>
          <a:p>
            <a:pPr marL="800100" lvl="2" indent="-342900">
              <a:buFont typeface="Arial" pitchFamily="34" charset="0"/>
              <a:buChar char="•"/>
            </a:pPr>
            <a:r>
              <a:rPr lang="fr-FR" sz="2400" i="1" dirty="0" err="1" smtClean="0"/>
              <a:t>Precision</a:t>
            </a:r>
            <a:r>
              <a:rPr lang="fr-FR" sz="2400" i="1" dirty="0" smtClean="0"/>
              <a:t>/</a:t>
            </a:r>
            <a:r>
              <a:rPr lang="fr-FR" sz="2400" i="1" dirty="0" err="1" smtClean="0"/>
              <a:t>recall</a:t>
            </a:r>
            <a:r>
              <a:rPr lang="fr-FR" sz="2400" i="1" dirty="0" smtClean="0"/>
              <a:t> </a:t>
            </a:r>
            <a:r>
              <a:rPr lang="fr-FR" sz="2400" i="1" dirty="0" err="1" smtClean="0"/>
              <a:t>tradeoff</a:t>
            </a:r>
            <a:endParaRPr lang="fr-FR" sz="2400" i="1" dirty="0" smtClean="0"/>
          </a:p>
          <a:p>
            <a:pPr marL="342900" indent="-342900"/>
            <a:endParaRPr lang="fr-FR" dirty="0" smtClean="0"/>
          </a:p>
          <a:p>
            <a:pPr marL="342900" indent="-342900">
              <a:buFont typeface="Arial" pitchFamily="34" charset="0"/>
              <a:buChar char="•"/>
            </a:pPr>
            <a:r>
              <a:rPr lang="en-US" sz="2800" i="1" dirty="0" smtClean="0"/>
              <a:t>Term</a:t>
            </a:r>
            <a:r>
              <a:rPr lang="fr-FR" sz="2800" dirty="0" smtClean="0"/>
              <a:t> </a:t>
            </a:r>
          </a:p>
          <a:p>
            <a:pPr marL="800100" lvl="1" indent="-342900">
              <a:buFont typeface="Arial" pitchFamily="34" charset="0"/>
              <a:buChar char="•"/>
            </a:pPr>
            <a:r>
              <a:rPr lang="fr-FR" sz="2400" i="1" dirty="0" err="1" smtClean="0"/>
              <a:t>Indexed</a:t>
            </a:r>
            <a:r>
              <a:rPr lang="fr-FR" sz="2400" i="1" dirty="0" smtClean="0"/>
              <a:t> unit, </a:t>
            </a:r>
            <a:r>
              <a:rPr lang="fr-FR" sz="2400" i="1" dirty="0" err="1" smtClean="0"/>
              <a:t>usually</a:t>
            </a:r>
            <a:r>
              <a:rPr lang="fr-FR" sz="2400" i="1" dirty="0" smtClean="0"/>
              <a:t> </a:t>
            </a:r>
            <a:r>
              <a:rPr lang="fr-FR" sz="2400" i="1" dirty="0" err="1" smtClean="0"/>
              <a:t>word</a:t>
            </a:r>
            <a:endParaRPr lang="fr-FR" sz="2400" i="1" dirty="0" smtClean="0"/>
          </a:p>
          <a:p>
            <a:pPr marL="800100" lvl="1" indent="-342900">
              <a:buFont typeface="Arial" pitchFamily="34" charset="0"/>
              <a:buChar char="•"/>
            </a:pPr>
            <a:r>
              <a:rPr lang="fr-FR" sz="2400" i="1" dirty="0" smtClean="0"/>
              <a:t>The set of </a:t>
            </a:r>
            <a:r>
              <a:rPr lang="fr-FR" sz="2400" i="1" dirty="0" err="1" smtClean="0"/>
              <a:t>terms</a:t>
            </a:r>
            <a:r>
              <a:rPr lang="fr-FR" sz="2400" i="1" dirty="0" smtClean="0"/>
              <a:t> </a:t>
            </a:r>
            <a:r>
              <a:rPr lang="fr-FR" sz="2400" i="1" dirty="0" err="1" smtClean="0"/>
              <a:t>is</a:t>
            </a:r>
            <a:r>
              <a:rPr lang="fr-FR" sz="2400" i="1" dirty="0" smtClean="0"/>
              <a:t> </a:t>
            </a:r>
            <a:r>
              <a:rPr lang="fr-FR" sz="2400" i="1" dirty="0" err="1" smtClean="0"/>
              <a:t>your</a:t>
            </a:r>
            <a:r>
              <a:rPr lang="fr-FR" sz="2400" i="1" dirty="0" smtClean="0"/>
              <a:t> IR </a:t>
            </a:r>
            <a:r>
              <a:rPr lang="fr-FR" sz="2400" i="1" dirty="0" err="1" smtClean="0"/>
              <a:t>dictionary</a:t>
            </a:r>
            <a:endParaRPr lang="fr-FR" sz="2400" i="1" dirty="0" smtClean="0"/>
          </a:p>
          <a:p>
            <a:pPr marL="800100" lvl="1" indent="-342900"/>
            <a:endParaRPr lang="fr-FR" sz="2400" i="1" dirty="0" smtClean="0"/>
          </a:p>
          <a:p>
            <a:pPr marL="342900" lvl="1" indent="-342900">
              <a:buFont typeface="Arial" pitchFamily="34" charset="0"/>
              <a:buChar char="•"/>
            </a:pPr>
            <a:r>
              <a:rPr lang="fr-FR" sz="3200" i="1" dirty="0" smtClean="0"/>
              <a:t>Index</a:t>
            </a:r>
            <a:endParaRPr lang="fr-FR" sz="3200" dirty="0" smtClean="0"/>
          </a:p>
          <a:p>
            <a:pPr marL="800100" lvl="1" indent="-342900"/>
            <a:r>
              <a:rPr lang="en-US" sz="2800" i="1" dirty="0" smtClean="0"/>
              <a:t>“</a:t>
            </a:r>
            <a:r>
              <a:rPr lang="en-US" sz="2400" i="1" dirty="0" smtClean="0"/>
              <a:t>An alphabetical list, such as one printed at the back of a book showing which page a subject is found on</a:t>
            </a:r>
            <a:r>
              <a:rPr lang="en-US" sz="2800" i="1" dirty="0" smtClean="0"/>
              <a:t>” </a:t>
            </a:r>
            <a:r>
              <a:rPr lang="en-US" sz="2400" i="1" u="sng" dirty="0" smtClean="0"/>
              <a:t>Cambridge dictionary</a:t>
            </a:r>
          </a:p>
          <a:p>
            <a:pPr marL="800100" lvl="1" indent="-342900">
              <a:buFont typeface="Arial" pitchFamily="34" charset="0"/>
              <a:buChar char="•"/>
            </a:pPr>
            <a:r>
              <a:rPr lang="fr-FR" sz="2400" i="1" dirty="0" err="1" smtClean="0"/>
              <a:t>We</a:t>
            </a:r>
            <a:r>
              <a:rPr lang="fr-FR" sz="2400" i="1" dirty="0" smtClean="0"/>
              <a:t> </a:t>
            </a:r>
            <a:r>
              <a:rPr lang="fr-FR" sz="2400" i="1" dirty="0" err="1" smtClean="0"/>
              <a:t>index</a:t>
            </a:r>
            <a:r>
              <a:rPr lang="fr-FR" sz="2400" i="1" dirty="0" smtClean="0"/>
              <a:t> documents to </a:t>
            </a:r>
            <a:r>
              <a:rPr lang="fr-FR" sz="2400" i="1" dirty="0" err="1" smtClean="0"/>
              <a:t>avoid</a:t>
            </a:r>
            <a:r>
              <a:rPr lang="fr-FR" sz="2400" i="1" dirty="0" smtClean="0"/>
              <a:t> </a:t>
            </a:r>
            <a:r>
              <a:rPr lang="fr-FR" sz="2400" i="1" dirty="0" err="1" smtClean="0"/>
              <a:t>grepping</a:t>
            </a:r>
            <a:r>
              <a:rPr lang="fr-FR" sz="2400" i="1" dirty="0" smtClean="0"/>
              <a:t> the </a:t>
            </a:r>
            <a:r>
              <a:rPr lang="fr-FR" sz="2400" i="1" dirty="0" err="1" smtClean="0"/>
              <a:t>texts</a:t>
            </a:r>
            <a:endParaRPr lang="fr-FR" sz="2400" i="1" dirty="0" smtClean="0"/>
          </a:p>
          <a:p>
            <a:pPr marL="800100" lvl="1" indent="-342900">
              <a:buFont typeface="Arial" pitchFamily="34" charset="0"/>
              <a:buChar char="•"/>
            </a:pPr>
            <a:endParaRPr lang="fr-FR" sz="2400" i="1" dirty="0" smtClean="0"/>
          </a:p>
          <a:p>
            <a:pPr marL="800100" lvl="1" indent="-342900"/>
            <a:r>
              <a:rPr lang="en-US" sz="2400" i="1" dirty="0" smtClean="0"/>
              <a:t>“Queries must be handled quickly, at a rate of hundreds to thousands per second” </a:t>
            </a:r>
            <a:r>
              <a:rPr lang="en-US" sz="2400" i="1" dirty="0" err="1" smtClean="0"/>
              <a:t>Brin</a:t>
            </a:r>
            <a:r>
              <a:rPr lang="en-US" sz="2400" i="1" dirty="0" smtClean="0"/>
              <a:t> and Page</a:t>
            </a:r>
            <a:endParaRPr lang="fr-FR" sz="2400" i="1" dirty="0" smtClean="0"/>
          </a:p>
          <a:p>
            <a:pPr marL="342900" indent="-342900"/>
            <a:endParaRPr lang="fr-FR" dirty="0" smtClean="0"/>
          </a:p>
          <a:p>
            <a:pPr marL="342900" indent="-342900">
              <a:buAutoNum type="arabicPeriod"/>
            </a:pPr>
            <a:endParaRPr lang="fr-F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7" end="7"/>
                                            </p:txEl>
                                          </p:spTgt>
                                        </p:tgtEl>
                                        <p:attrNameLst>
                                          <p:attrName>style.visibility</p:attrName>
                                        </p:attrNameLst>
                                      </p:cBhvr>
                                      <p:to>
                                        <p:strVal val="visible"/>
                                      </p:to>
                                    </p:set>
                                    <p:animEffect transition="in" filter="box(in)">
                                      <p:cBhvr>
                                        <p:cTn id="7" dur="500"/>
                                        <p:tgtEl>
                                          <p:spTgt spid="6">
                                            <p:txEl>
                                              <p:pRg st="7" end="7"/>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6">
                                            <p:txEl>
                                              <p:pRg st="8" end="8"/>
                                            </p:txEl>
                                          </p:spTgt>
                                        </p:tgtEl>
                                        <p:attrNameLst>
                                          <p:attrName>style.visibility</p:attrName>
                                        </p:attrNameLst>
                                      </p:cBhvr>
                                      <p:to>
                                        <p:strVal val="visible"/>
                                      </p:to>
                                    </p:set>
                                    <p:animEffect transition="in" filter="box(in)">
                                      <p:cBhvr>
                                        <p:cTn id="10" dur="500"/>
                                        <p:tgtEl>
                                          <p:spTgt spid="6">
                                            <p:txEl>
                                              <p:pRg st="8" end="8"/>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6">
                                            <p:txEl>
                                              <p:pRg st="9" end="9"/>
                                            </p:txEl>
                                          </p:spTgt>
                                        </p:tgtEl>
                                        <p:attrNameLst>
                                          <p:attrName>style.visibility</p:attrName>
                                        </p:attrNameLst>
                                      </p:cBhvr>
                                      <p:to>
                                        <p:strVal val="visible"/>
                                      </p:to>
                                    </p:set>
                                    <p:animEffect transition="in" filter="box(in)">
                                      <p:cBhvr>
                                        <p:cTn id="13" dur="500"/>
                                        <p:tgtEl>
                                          <p:spTgt spid="6">
                                            <p:txEl>
                                              <p:pRg st="9" end="9"/>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6">
                                            <p:txEl>
                                              <p:pRg st="11" end="11"/>
                                            </p:txEl>
                                          </p:spTgt>
                                        </p:tgtEl>
                                        <p:attrNameLst>
                                          <p:attrName>style.visibility</p:attrName>
                                        </p:attrNameLst>
                                      </p:cBhvr>
                                      <p:to>
                                        <p:strVal val="visible"/>
                                      </p:to>
                                    </p:set>
                                    <p:animEffect transition="in" filter="box(in)">
                                      <p:cBhvr>
                                        <p:cTn id="18" dur="500"/>
                                        <p:tgtEl>
                                          <p:spTgt spid="6">
                                            <p:txEl>
                                              <p:pRg st="11" end="11"/>
                                            </p:txEl>
                                          </p:spTgt>
                                        </p:tgtEl>
                                      </p:cBhvr>
                                    </p:animEffect>
                                  </p:childTnLst>
                                </p:cTn>
                              </p:par>
                              <p:par>
                                <p:cTn id="19" presetID="4" presetClass="entr" presetSubtype="16" fill="hold" nodeType="withEffect">
                                  <p:stCondLst>
                                    <p:cond delay="0"/>
                                  </p:stCondLst>
                                  <p:childTnLst>
                                    <p:set>
                                      <p:cBhvr>
                                        <p:cTn id="20" dur="1" fill="hold">
                                          <p:stCondLst>
                                            <p:cond delay="0"/>
                                          </p:stCondLst>
                                        </p:cTn>
                                        <p:tgtEl>
                                          <p:spTgt spid="6">
                                            <p:txEl>
                                              <p:pRg st="12" end="12"/>
                                            </p:txEl>
                                          </p:spTgt>
                                        </p:tgtEl>
                                        <p:attrNameLst>
                                          <p:attrName>style.visibility</p:attrName>
                                        </p:attrNameLst>
                                      </p:cBhvr>
                                      <p:to>
                                        <p:strVal val="visible"/>
                                      </p:to>
                                    </p:set>
                                    <p:animEffect transition="in" filter="box(in)">
                                      <p:cBhvr>
                                        <p:cTn id="21" dur="500"/>
                                        <p:tgtEl>
                                          <p:spTgt spid="6">
                                            <p:txEl>
                                              <p:pRg st="12" end="12"/>
                                            </p:txEl>
                                          </p:spTgt>
                                        </p:tgtEl>
                                      </p:cBhvr>
                                    </p:animEffect>
                                  </p:childTnLst>
                                </p:cTn>
                              </p:par>
                              <p:par>
                                <p:cTn id="22" presetID="4" presetClass="entr" presetSubtype="16" fill="hold" nodeType="withEffect">
                                  <p:stCondLst>
                                    <p:cond delay="0"/>
                                  </p:stCondLst>
                                  <p:childTnLst>
                                    <p:set>
                                      <p:cBhvr>
                                        <p:cTn id="23" dur="1" fill="hold">
                                          <p:stCondLst>
                                            <p:cond delay="0"/>
                                          </p:stCondLst>
                                        </p:cTn>
                                        <p:tgtEl>
                                          <p:spTgt spid="6">
                                            <p:txEl>
                                              <p:pRg st="13" end="13"/>
                                            </p:txEl>
                                          </p:spTgt>
                                        </p:tgtEl>
                                        <p:attrNameLst>
                                          <p:attrName>style.visibility</p:attrName>
                                        </p:attrNameLst>
                                      </p:cBhvr>
                                      <p:to>
                                        <p:strVal val="visible"/>
                                      </p:to>
                                    </p:set>
                                    <p:animEffect transition="in" filter="box(in)">
                                      <p:cBhvr>
                                        <p:cTn id="24" dur="500"/>
                                        <p:tgtEl>
                                          <p:spTgt spid="6">
                                            <p:txEl>
                                              <p:pRg st="13" end="1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nodeType="clickEffect">
                                  <p:stCondLst>
                                    <p:cond delay="0"/>
                                  </p:stCondLst>
                                  <p:childTnLst>
                                    <p:set>
                                      <p:cBhvr>
                                        <p:cTn id="28" dur="1" fill="hold">
                                          <p:stCondLst>
                                            <p:cond delay="0"/>
                                          </p:stCondLst>
                                        </p:cTn>
                                        <p:tgtEl>
                                          <p:spTgt spid="6">
                                            <p:txEl>
                                              <p:pRg st="15" end="15"/>
                                            </p:txEl>
                                          </p:spTgt>
                                        </p:tgtEl>
                                        <p:attrNameLst>
                                          <p:attrName>style.visibility</p:attrName>
                                        </p:attrNameLst>
                                      </p:cBhvr>
                                      <p:to>
                                        <p:strVal val="visible"/>
                                      </p:to>
                                    </p:set>
                                    <p:animEffect transition="in" filter="box(in)">
                                      <p:cBhvr>
                                        <p:cTn id="29" dur="500"/>
                                        <p:tgtEl>
                                          <p:spTgt spid="6">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28229"/>
            <a:ext cx="7344816" cy="880491"/>
          </a:xfrm>
        </p:spPr>
        <p:txBody>
          <a:bodyPr>
            <a:normAutofit/>
          </a:bodyPr>
          <a:lstStyle/>
          <a:p>
            <a:r>
              <a:rPr lang="en-US" dirty="0" smtClean="0"/>
              <a:t>How good are the retrieved docs?</a:t>
            </a:r>
            <a:endParaRPr lang="en-US" dirty="0"/>
          </a:p>
        </p:txBody>
      </p:sp>
      <p:sp>
        <p:nvSpPr>
          <p:cNvPr id="4" name="Sous-titre 3"/>
          <p:cNvSpPr>
            <a:spLocks noGrp="1"/>
          </p:cNvSpPr>
          <p:nvPr>
            <p:ph type="subTitle" idx="1"/>
          </p:nvPr>
        </p:nvSpPr>
        <p:spPr>
          <a:xfrm>
            <a:off x="4716016" y="6453336"/>
            <a:ext cx="4427984" cy="404664"/>
          </a:xfrm>
        </p:spPr>
        <p:txBody>
          <a:bodyPr/>
          <a:lstStyle/>
          <a:p>
            <a:r>
              <a:rPr lang="en-US" dirty="0" err="1" smtClean="0">
                <a:ea typeface="ＭＳ Ｐゴシック" pitchFamily="-112" charset="-128"/>
                <a:cs typeface="Times New Roman" pitchFamily="-112" charset="0"/>
              </a:rPr>
              <a:t>ApacheCon</a:t>
            </a:r>
            <a:r>
              <a:rPr lang="en-US" dirty="0" smtClean="0">
                <a:ea typeface="ＭＳ Ｐゴシック" pitchFamily="-112" charset="-128"/>
                <a:cs typeface="Times New Roman" pitchFamily="-112" charset="0"/>
              </a:rPr>
              <a:t> Europe 2012</a:t>
            </a:r>
          </a:p>
        </p:txBody>
      </p:sp>
      <p:sp>
        <p:nvSpPr>
          <p:cNvPr id="6" name="ZoneTexte 5"/>
          <p:cNvSpPr txBox="1"/>
          <p:nvPr/>
        </p:nvSpPr>
        <p:spPr>
          <a:xfrm>
            <a:off x="467544" y="1124744"/>
            <a:ext cx="8064896" cy="4680520"/>
          </a:xfrm>
          <a:prstGeom prst="rect">
            <a:avLst/>
          </a:prstGeom>
          <a:noFill/>
        </p:spPr>
        <p:txBody>
          <a:bodyPr vert="horz" wrap="square" lIns="180000" tIns="45720" rIns="91440" bIns="45720" rtlCol="0" anchor="ctr" anchorCtr="0">
            <a:normAutofit/>
          </a:bodyPr>
          <a:lstStyle/>
          <a:p>
            <a:pPr marL="342900" lvl="1" indent="-342900">
              <a:buFont typeface="Arial" pitchFamily="34" charset="0"/>
              <a:buChar char="•"/>
            </a:pPr>
            <a:endParaRPr lang="fr-FR" sz="2800" i="1" dirty="0" smtClean="0"/>
          </a:p>
          <a:p>
            <a:pPr marL="342900" lvl="1" indent="-342900">
              <a:buFont typeface="Arial" pitchFamily="34" charset="0"/>
              <a:buChar char="•"/>
            </a:pPr>
            <a:r>
              <a:rPr lang="fr-FR" sz="2800" i="1" dirty="0" err="1" smtClean="0"/>
              <a:t>Precision</a:t>
            </a:r>
            <a:endParaRPr lang="fr-FR" sz="2800" i="1" dirty="0" smtClean="0"/>
          </a:p>
          <a:p>
            <a:pPr marL="800100" lvl="2" indent="-342900">
              <a:buFont typeface="Arial" pitchFamily="34" charset="0"/>
              <a:buChar char="•"/>
            </a:pPr>
            <a:r>
              <a:rPr lang="fr-FR" sz="2400" i="1" dirty="0" smtClean="0"/>
              <a:t>Fraction of </a:t>
            </a:r>
            <a:r>
              <a:rPr lang="fr-FR" sz="2400" i="1" dirty="0" err="1" smtClean="0"/>
              <a:t>retrieved</a:t>
            </a:r>
            <a:r>
              <a:rPr lang="fr-FR" sz="2400" i="1" dirty="0" smtClean="0"/>
              <a:t> docs </a:t>
            </a:r>
            <a:r>
              <a:rPr lang="fr-FR" sz="2400" i="1" dirty="0" err="1" smtClean="0"/>
              <a:t>that</a:t>
            </a:r>
            <a:r>
              <a:rPr lang="fr-FR" sz="2400" i="1" dirty="0" smtClean="0"/>
              <a:t> are relevant to </a:t>
            </a:r>
            <a:r>
              <a:rPr lang="fr-FR" sz="2400" i="1" dirty="0" err="1" smtClean="0"/>
              <a:t>user’s</a:t>
            </a:r>
            <a:r>
              <a:rPr lang="fr-FR" sz="2400" i="1" dirty="0" smtClean="0"/>
              <a:t> information </a:t>
            </a:r>
            <a:r>
              <a:rPr lang="fr-FR" sz="2400" i="1" dirty="0" err="1" smtClean="0"/>
              <a:t>need</a:t>
            </a:r>
            <a:endParaRPr lang="fr-FR" sz="2400" i="1" dirty="0" smtClean="0"/>
          </a:p>
          <a:p>
            <a:pPr marL="342900" lvl="1" indent="-342900"/>
            <a:endParaRPr lang="fr-FR" sz="2800" i="1" dirty="0" smtClean="0"/>
          </a:p>
          <a:p>
            <a:pPr marL="342900" lvl="1" indent="-342900">
              <a:buFont typeface="Arial" pitchFamily="34" charset="0"/>
              <a:buChar char="•"/>
            </a:pPr>
            <a:r>
              <a:rPr lang="fr-FR" sz="2800" i="1" dirty="0" err="1" smtClean="0"/>
              <a:t>Recall</a:t>
            </a:r>
            <a:endParaRPr lang="fr-FR" sz="2800" dirty="0" smtClean="0"/>
          </a:p>
          <a:p>
            <a:pPr marL="800100" lvl="1" indent="-342900">
              <a:buFont typeface="Arial" pitchFamily="34" charset="0"/>
              <a:buChar char="•"/>
            </a:pPr>
            <a:r>
              <a:rPr lang="fr-FR" sz="2400" dirty="0" smtClean="0"/>
              <a:t>Fraction of relevant docs in collection </a:t>
            </a:r>
            <a:r>
              <a:rPr lang="fr-FR" sz="2400" dirty="0" err="1" smtClean="0"/>
              <a:t>that</a:t>
            </a:r>
            <a:r>
              <a:rPr lang="fr-FR" sz="2400" dirty="0" smtClean="0"/>
              <a:t> are </a:t>
            </a:r>
            <a:r>
              <a:rPr lang="fr-FR" sz="2400" dirty="0" err="1" smtClean="0"/>
              <a:t>retrieved</a:t>
            </a:r>
            <a:endParaRPr lang="fr-FR" sz="2400" dirty="0" smtClean="0"/>
          </a:p>
          <a:p>
            <a:pPr marL="800100" lvl="1" indent="-342900"/>
            <a:endParaRPr lang="fr-FR" sz="2400" dirty="0" smtClean="0"/>
          </a:p>
          <a:p>
            <a:pPr marL="800100" lvl="1" indent="-342900"/>
            <a:r>
              <a:rPr lang="en-US" i="1" dirty="0" smtClean="0"/>
              <a:t>“</a:t>
            </a:r>
            <a:r>
              <a:rPr lang="en-US" sz="1600" i="1" dirty="0" smtClean="0"/>
              <a:t>People are still only willing to look at the first few tens of results. Because of this, as the collection size grows, we need  tools that have very high precision...This very high precision is important even at the expense of recall” </a:t>
            </a:r>
            <a:r>
              <a:rPr lang="en-US" sz="1600" i="1" dirty="0" err="1" smtClean="0"/>
              <a:t>Brin</a:t>
            </a:r>
            <a:r>
              <a:rPr lang="en-US" sz="1600" i="1" dirty="0" smtClean="0"/>
              <a:t> &amp; Page</a:t>
            </a:r>
            <a:endParaRPr lang="fr-F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animEffect transition="in" filter="box(in)">
                                      <p:cBhvr>
                                        <p:cTn id="7" dur="500"/>
                                        <p:tgtEl>
                                          <p:spTgt spid="6">
                                            <p:txEl>
                                              <p:pRg st="4" end="4"/>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6">
                                            <p:txEl>
                                              <p:pRg st="5" end="5"/>
                                            </p:txEl>
                                          </p:spTgt>
                                        </p:tgtEl>
                                        <p:attrNameLst>
                                          <p:attrName>style.visibility</p:attrName>
                                        </p:attrNameLst>
                                      </p:cBhvr>
                                      <p:to>
                                        <p:strVal val="visible"/>
                                      </p:to>
                                    </p:set>
                                    <p:animEffect transition="in" filter="box(in)">
                                      <p:cBhvr>
                                        <p:cTn id="10" dur="500"/>
                                        <p:tgtEl>
                                          <p:spTgt spid="6">
                                            <p:txEl>
                                              <p:pRg st="5" end="5"/>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6">
                                            <p:txEl>
                                              <p:pRg st="7" end="7"/>
                                            </p:txEl>
                                          </p:spTgt>
                                        </p:tgtEl>
                                        <p:attrNameLst>
                                          <p:attrName>style.visibility</p:attrName>
                                        </p:attrNameLst>
                                      </p:cBhvr>
                                      <p:to>
                                        <p:strVal val="visible"/>
                                      </p:to>
                                    </p:set>
                                    <p:animEffect transition="in" filter="box(in)">
                                      <p:cBhvr>
                                        <p:cTn id="15" dur="5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PT Template Valtech">
  <a:themeElements>
    <a:clrScheme name="Personnalisée 1">
      <a:dk1>
        <a:sysClr val="windowText" lastClr="000000"/>
      </a:dk1>
      <a:lt1>
        <a:srgbClr val="FFFFFF"/>
      </a:lt1>
      <a:dk2>
        <a:srgbClr val="3F3F3F"/>
      </a:dk2>
      <a:lt2>
        <a:srgbClr val="D8D8D8"/>
      </a:lt2>
      <a:accent1>
        <a:srgbClr val="00BDFA"/>
      </a:accent1>
      <a:accent2>
        <a:srgbClr val="FF8402"/>
      </a:accent2>
      <a:accent3>
        <a:srgbClr val="F80087"/>
      </a:accent3>
      <a:accent4>
        <a:srgbClr val="9DC010"/>
      </a:accent4>
      <a:accent5>
        <a:srgbClr val="F22401"/>
      </a:accent5>
      <a:accent6>
        <a:srgbClr val="3F3F3F"/>
      </a:accent6>
      <a:hlink>
        <a:srgbClr val="0000FF"/>
      </a:hlink>
      <a:folHlink>
        <a:srgbClr val="6565FF"/>
      </a:folHlink>
    </a:clrScheme>
    <a:fontScheme name="Office Classiqu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tx1">
            <a:alpha val="75000"/>
          </a:schemeClr>
        </a:solidFill>
      </a:spPr>
      <a:bodyPr vert="horz" lIns="180000" tIns="45720" rIns="91440" bIns="45720" rtlCol="0" anchor="ctr" anchorCtr="0">
        <a:normAutofit/>
      </a:bodyPr>
      <a:lstStyle>
        <a:defPPr marL="342900" indent="-342900">
          <a:buFont typeface="+mj-lt"/>
          <a:buAutoNum type="arabicPeriod" startAt="5"/>
          <a:defRPr dirty="0" smtClean="0"/>
        </a:defPPr>
      </a:lstStyle>
    </a:tx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1A0BFDDC7B12E48953E28301A991117" ma:contentTypeVersion="1" ma:contentTypeDescription="Create a new document." ma:contentTypeScope="" ma:versionID="87c37c56181f82e151b02b3f916b79cb">
  <xsd:schema xmlns:xsd="http://www.w3.org/2001/XMLSchema" xmlns:xs="http://www.w3.org/2001/XMLSchema" xmlns:p="http://schemas.microsoft.com/office/2006/metadata/properties" xmlns:ns1="http://schemas.microsoft.com/sharepoint/v3" targetNamespace="http://schemas.microsoft.com/office/2006/metadata/properties" ma:root="true" ma:fieldsID="a447206dab0015f8b9f8924535193e8c"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CA1E34D-3F96-4B6B-B2A9-FCBD85D07051}">
  <ds:schemaRefs>
    <ds:schemaRef ds:uri="http://schemas.microsoft.com/sharepoint/v3/contenttype/forms"/>
  </ds:schemaRefs>
</ds:datastoreItem>
</file>

<file path=customXml/itemProps2.xml><?xml version="1.0" encoding="utf-8"?>
<ds:datastoreItem xmlns:ds="http://schemas.openxmlformats.org/officeDocument/2006/customXml" ds:itemID="{D4A90FC8-8324-4A94-9393-A66794147C39}">
  <ds:schemaRefs>
    <ds:schemaRef ds:uri="http://schemas.microsoft.com/office/2006/metadata/properties"/>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28C6A109-3F67-420B-B80C-FEE83CF29B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PPT Template Valtech</Template>
  <TotalTime>8422</TotalTime>
  <Words>2552</Words>
  <Application>Microsoft Office PowerPoint</Application>
  <PresentationFormat>Affichage à l'écran (4:3)</PresentationFormat>
  <Paragraphs>623</Paragraphs>
  <Slides>44</Slides>
  <Notes>41</Notes>
  <HiddenSlides>0</HiddenSlides>
  <MMClips>0</MMClips>
  <ScaleCrop>false</ScaleCrop>
  <HeadingPairs>
    <vt:vector size="6" baseType="variant">
      <vt:variant>
        <vt:lpstr>Thème</vt:lpstr>
      </vt:variant>
      <vt:variant>
        <vt:i4>1</vt:i4>
      </vt:variant>
      <vt:variant>
        <vt:lpstr>Serveurs OLE incorporés</vt:lpstr>
      </vt:variant>
      <vt:variant>
        <vt:i4>3</vt:i4>
      </vt:variant>
      <vt:variant>
        <vt:lpstr>Titres des diapositives</vt:lpstr>
      </vt:variant>
      <vt:variant>
        <vt:i4>44</vt:i4>
      </vt:variant>
    </vt:vector>
  </HeadingPairs>
  <TitlesOfParts>
    <vt:vector size="48" baseType="lpstr">
      <vt:lpstr>PPT Template Valtech</vt:lpstr>
      <vt:lpstr>Worksheet</vt:lpstr>
      <vt:lpstr>Équation</vt:lpstr>
      <vt:lpstr>Equation</vt:lpstr>
      <vt:lpstr>Fundamentals of Information Retrieval Illustration with Apache Lucene</vt:lpstr>
      <vt:lpstr>Abstract</vt:lpstr>
      <vt:lpstr>Definition</vt:lpstr>
      <vt:lpstr>Information Retrieval</vt:lpstr>
      <vt:lpstr>An example IR problem</vt:lpstr>
      <vt:lpstr>At which scale do you operate?</vt:lpstr>
      <vt:lpstr>Domain-specific search - Models</vt:lpstr>
      <vt:lpstr>Core notions</vt:lpstr>
      <vt:lpstr>How good are the retrieved docs?</vt:lpstr>
      <vt:lpstr>Index:  structure and construction </vt:lpstr>
      <vt:lpstr>Index structure</vt:lpstr>
      <vt:lpstr>Term-document incidence matrix</vt:lpstr>
      <vt:lpstr>Inverted index</vt:lpstr>
      <vt:lpstr>Inverted index construction</vt:lpstr>
      <vt:lpstr>Analyzing the text : Tokenization</vt:lpstr>
      <vt:lpstr>Analyzing the text: Normalization</vt:lpstr>
      <vt:lpstr>Indexing steps: Dictionary &amp; Postings</vt:lpstr>
      <vt:lpstr>Lucene: Document, Fields, Index structure</vt:lpstr>
      <vt:lpstr>How Lucene models content: Documents &amp; Fields</vt:lpstr>
      <vt:lpstr>Field options </vt:lpstr>
      <vt:lpstr>Document and Field Boosting</vt:lpstr>
      <vt:lpstr>Lucene Index Structure</vt:lpstr>
      <vt:lpstr>Boolean model</vt:lpstr>
      <vt:lpstr>Query processing: AND</vt:lpstr>
      <vt:lpstr>Boolean queries: Exact match</vt:lpstr>
      <vt:lpstr>Problem with boolean model</vt:lpstr>
      <vt:lpstr>What do we need?</vt:lpstr>
      <vt:lpstr>Ranked retrieval</vt:lpstr>
      <vt:lpstr>Ranked retrieval models</vt:lpstr>
      <vt:lpstr>Term frequency and weighting</vt:lpstr>
      <vt:lpstr>tf-idf weighting</vt:lpstr>
      <vt:lpstr>Document vector</vt:lpstr>
      <vt:lpstr>Vector Space Model (VSM)</vt:lpstr>
      <vt:lpstr>VSM principles</vt:lpstr>
      <vt:lpstr>Cosine similarity</vt:lpstr>
      <vt:lpstr>cosine(query, document)</vt:lpstr>
      <vt:lpstr>Lucene scoring algorithm</vt:lpstr>
      <vt:lpstr>How does Lucene refine VSM?</vt:lpstr>
      <vt:lpstr>How does Lucene refine VSM (2)</vt:lpstr>
      <vt:lpstr>Lucene conceptual scoring formula</vt:lpstr>
      <vt:lpstr>Lucene practical scoring function DefaultSimilarity</vt:lpstr>
      <vt:lpstr>Acknowledments</vt:lpstr>
      <vt:lpstr>A big thank you</vt:lpstr>
      <vt:lpstr>To those whose life is dedicated to Education and Research</vt:lpstr>
    </vt:vector>
  </TitlesOfParts>
  <Company>Valtech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Information Retrieval, Illustration with Apache Lucene</dc:title>
  <dc:creator>majirus.fansi</dc:creator>
  <cp:lastModifiedBy>majirus.fansi</cp:lastModifiedBy>
  <cp:revision>789</cp:revision>
  <dcterms:created xsi:type="dcterms:W3CDTF">2012-10-21T13:42:54Z</dcterms:created>
  <dcterms:modified xsi:type="dcterms:W3CDTF">2012-11-05T22:48:44Z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0x01010081A0BFDDC7B12E48953E28301A991117</vt:lpwstr>
  </property>
</Properties>
</file>