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6"/>
  </p:notesMasterIdLst>
  <p:sldIdLst>
    <p:sldId id="256" r:id="rId2"/>
    <p:sldId id="258" r:id="rId3"/>
    <p:sldId id="259" r:id="rId4"/>
    <p:sldId id="260" r:id="rId5"/>
    <p:sldId id="262" r:id="rId6"/>
    <p:sldId id="263" r:id="rId7"/>
    <p:sldId id="264" r:id="rId8"/>
    <p:sldId id="257" r:id="rId9"/>
    <p:sldId id="267" r:id="rId10"/>
    <p:sldId id="265" r:id="rId11"/>
    <p:sldId id="270" r:id="rId12"/>
    <p:sldId id="269" r:id="rId13"/>
    <p:sldId id="268" r:id="rId14"/>
    <p:sldId id="273" r:id="rId15"/>
    <p:sldId id="272" r:id="rId16"/>
    <p:sldId id="274" r:id="rId17"/>
    <p:sldId id="275" r:id="rId18"/>
    <p:sldId id="284" r:id="rId19"/>
    <p:sldId id="278" r:id="rId20"/>
    <p:sldId id="295" r:id="rId21"/>
    <p:sldId id="277" r:id="rId22"/>
    <p:sldId id="276" r:id="rId23"/>
    <p:sldId id="285" r:id="rId24"/>
    <p:sldId id="286" r:id="rId25"/>
    <p:sldId id="282" r:id="rId26"/>
    <p:sldId id="283" r:id="rId27"/>
    <p:sldId id="287" r:id="rId28"/>
    <p:sldId id="288" r:id="rId29"/>
    <p:sldId id="289" r:id="rId30"/>
    <p:sldId id="290" r:id="rId31"/>
    <p:sldId id="291" r:id="rId32"/>
    <p:sldId id="292" r:id="rId33"/>
    <p:sldId id="293" r:id="rId34"/>
    <p:sldId id="294"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0" d="100"/>
          <a:sy n="120" d="100"/>
        </p:scale>
        <p:origin x="-1168"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interSettings" Target="printerSettings/printerSettings1.bin"/><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92314F-4135-1740-96AD-E36D8EC7CB61}" type="datetimeFigureOut">
              <a:rPr lang="en-US" smtClean="0"/>
              <a:t>11/3/12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4CCBC8-5220-1B4A-B136-EFB2D897BC60}" type="slidenum">
              <a:rPr lang="en-US" smtClean="0"/>
              <a:t>‹#›</a:t>
            </a:fld>
            <a:endParaRPr lang="en-US"/>
          </a:p>
        </p:txBody>
      </p:sp>
    </p:spTree>
    <p:extLst>
      <p:ext uri="{BB962C8B-B14F-4D97-AF65-F5344CB8AC3E}">
        <p14:creationId xmlns:p14="http://schemas.microsoft.com/office/powerpoint/2010/main" val="327538057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319E91-C8CC-FB42-A0A7-659D7F39EF0A}"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5241AD-96B5-5F47-8404-9ABB5611E7A4}" type="slidenum">
              <a:rPr lang="de-DE"/>
              <a:pPr/>
              <a:t>4</a:t>
            </a:fld>
            <a:endParaRPr lang="de-DE"/>
          </a:p>
        </p:txBody>
      </p:sp>
      <p:sp>
        <p:nvSpPr>
          <p:cNvPr id="11264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12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example of </a:t>
            </a:r>
            <a:r>
              <a:rPr lang="en-US" dirty="0" err="1" smtClean="0"/>
              <a:t>realtime</a:t>
            </a:r>
            <a:r>
              <a:rPr lang="en-US" dirty="0" smtClean="0"/>
              <a:t>-get.  No “commit” is</a:t>
            </a:r>
            <a:r>
              <a:rPr lang="en-US" baseline="0" dirty="0" smtClean="0"/>
              <a:t> needed before documents are visible via /get</a:t>
            </a:r>
          </a:p>
          <a:p>
            <a:r>
              <a:rPr lang="en-US" baseline="0" dirty="0" smtClean="0"/>
              <a:t>Writes are durable – you can do a “kill -9” of the JVM after the add, and restart – the doc will be there.</a:t>
            </a:r>
            <a:endParaRPr lang="en-US" dirty="0" smtClean="0"/>
          </a:p>
          <a:p>
            <a:r>
              <a:rPr lang="en-US" dirty="0" smtClean="0"/>
              <a:t>Notice</a:t>
            </a:r>
            <a:r>
              <a:rPr lang="en-US" baseline="0" dirty="0" smtClean="0"/>
              <a:t> that a _version_ field was automatically added to the document</a:t>
            </a:r>
            <a:endParaRPr lang="en-US" dirty="0"/>
          </a:p>
        </p:txBody>
      </p:sp>
      <p:sp>
        <p:nvSpPr>
          <p:cNvPr id="4" name="Slide Number Placeholder 3"/>
          <p:cNvSpPr>
            <a:spLocks noGrp="1"/>
          </p:cNvSpPr>
          <p:nvPr>
            <p:ph type="sldNum" sz="quarter" idx="10"/>
          </p:nvPr>
        </p:nvSpPr>
        <p:spPr/>
        <p:txBody>
          <a:bodyPr/>
          <a:lstStyle/>
          <a:p>
            <a:fld id="{844CCBC8-5220-1B4A-B136-EFB2D897BC60}" type="slidenum">
              <a:rPr lang="en-US" smtClean="0"/>
              <a:t>11</a:t>
            </a:fld>
            <a:endParaRPr lang="en-US"/>
          </a:p>
        </p:txBody>
      </p:sp>
    </p:spTree>
    <p:extLst>
      <p:ext uri="{BB962C8B-B14F-4D97-AF65-F5344CB8AC3E}">
        <p14:creationId xmlns:p14="http://schemas.microsoft.com/office/powerpoint/2010/main" val="659296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a:t>
            </a:r>
            <a:r>
              <a:rPr lang="en-US" baseline="0" dirty="0" smtClean="0"/>
              <a:t> you successfully add the modified document, it will have a new version (i.e. not equal to the _version_ you sent in)</a:t>
            </a:r>
          </a:p>
          <a:p>
            <a:r>
              <a:rPr lang="en-US" baseline="0" dirty="0" smtClean="0"/>
              <a:t>Note: optimistic concurrency works with atomic updates also!</a:t>
            </a:r>
            <a:endParaRPr lang="en-US" dirty="0"/>
          </a:p>
        </p:txBody>
      </p:sp>
      <p:sp>
        <p:nvSpPr>
          <p:cNvPr id="4" name="Slide Number Placeholder 3"/>
          <p:cNvSpPr>
            <a:spLocks noGrp="1"/>
          </p:cNvSpPr>
          <p:nvPr>
            <p:ph type="sldNum" sz="quarter" idx="10"/>
          </p:nvPr>
        </p:nvSpPr>
        <p:spPr/>
        <p:txBody>
          <a:bodyPr/>
          <a:lstStyle/>
          <a:p>
            <a:fld id="{844CCBC8-5220-1B4A-B136-EFB2D897BC60}" type="slidenum">
              <a:rPr lang="en-US" smtClean="0"/>
              <a:t>16</a:t>
            </a:fld>
            <a:endParaRPr lang="en-US"/>
          </a:p>
        </p:txBody>
      </p:sp>
    </p:spTree>
    <p:extLst>
      <p:ext uri="{BB962C8B-B14F-4D97-AF65-F5344CB8AC3E}">
        <p14:creationId xmlns:p14="http://schemas.microsoft.com/office/powerpoint/2010/main" val="1885607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a:ln/>
        </p:spPr>
      </p:sp>
      <p:sp>
        <p:nvSpPr>
          <p:cNvPr id="4198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ea typeface="ＭＳ Ｐゴシック" charset="0"/>
                <a:cs typeface="ＭＳ Ｐゴシック" charset="0"/>
              </a:rPr>
              <a:t>- For understanding how joins work, read right to left (i.e. in the last example, first docs matching “</a:t>
            </a:r>
            <a:r>
              <a:rPr lang="en-US" altLang="ja-JP" dirty="0" err="1">
                <a:ea typeface="ＭＳ Ｐゴシック" charset="0"/>
                <a:cs typeface="ＭＳ Ｐゴシック" charset="0"/>
              </a:rPr>
              <a:t>obama</a:t>
            </a:r>
            <a:r>
              <a:rPr lang="en-US" dirty="0">
                <a:ea typeface="ＭＳ Ｐゴシック" charset="0"/>
                <a:cs typeface="ＭＳ Ｐゴシック" charset="0"/>
              </a:rPr>
              <a:t>”</a:t>
            </a:r>
            <a:r>
              <a:rPr lang="en-US" altLang="ja-JP" dirty="0">
                <a:ea typeface="ＭＳ Ｐゴシック" charset="0"/>
                <a:cs typeface="ＭＳ Ｐゴシック" charset="0"/>
              </a:rPr>
              <a:t> are found, then mapped to docs following </a:t>
            </a:r>
            <a:r>
              <a:rPr lang="en-US" altLang="ja-JP" dirty="0" err="1">
                <a:ea typeface="ＭＳ Ｐゴシック" charset="0"/>
                <a:cs typeface="ＭＳ Ｐゴシック" charset="0"/>
              </a:rPr>
              <a:t>blog_od</a:t>
            </a:r>
            <a:r>
              <a:rPr lang="en-US" altLang="ja-JP" dirty="0">
                <a:ea typeface="ＭＳ Ｐゴシック" charset="0"/>
                <a:cs typeface="ＭＳ Ｐゴシック" charset="0"/>
              </a:rPr>
              <a:t>-&gt;id, then mapped to docs following </a:t>
            </a:r>
            <a:r>
              <a:rPr lang="en-US" altLang="ja-JP" dirty="0" err="1" smtClean="0">
                <a:ea typeface="ＭＳ Ｐゴシック" charset="0"/>
                <a:cs typeface="ＭＳ Ｐゴシック" charset="0"/>
              </a:rPr>
              <a:t>owner_email_user</a:t>
            </a:r>
            <a:r>
              <a:rPr lang="en-US" altLang="ja-JP" dirty="0" smtClean="0">
                <a:ea typeface="ＭＳ Ｐゴシック" charset="0"/>
                <a:cs typeface="ＭＳ Ｐゴシック" charset="0"/>
              </a:rPr>
              <a:t> -&gt; </a:t>
            </a:r>
            <a:r>
              <a:rPr lang="en-US" altLang="ja-JP" dirty="0" err="1" smtClean="0">
                <a:ea typeface="ＭＳ Ｐゴシック" charset="0"/>
                <a:cs typeface="ＭＳ Ｐゴシック" charset="0"/>
              </a:rPr>
              <a:t>email_user</a:t>
            </a:r>
            <a:endParaRPr lang="en-US" dirty="0">
              <a:ea typeface="ＭＳ Ｐゴシック" charset="0"/>
              <a:cs typeface="ＭＳ Ｐゴシック" charset="0"/>
            </a:endParaRPr>
          </a:p>
        </p:txBody>
      </p:sp>
      <p:sp>
        <p:nvSpPr>
          <p:cNvPr id="4198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B4D9A96-7F5F-0041-A701-CA9C2784C1DF}" type="slidenum">
              <a:rPr lang="en-US" sz="1200"/>
              <a:pPr eaLnBrk="1" hangingPunct="1"/>
              <a:t>28</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a:ln/>
        </p:spPr>
      </p:sp>
      <p:sp>
        <p:nvSpPr>
          <p:cNvPr id="440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r>
              <a:rPr lang="en-US">
                <a:ea typeface="ＭＳ Ｐゴシック" charset="0"/>
                <a:cs typeface="ＭＳ Ｐゴシック" charset="0"/>
              </a:rPr>
              <a:t>The cores should be within a single solr server (i.e. cores in the same core container in a multi-core setup)</a:t>
            </a:r>
          </a:p>
          <a:p>
            <a:pPr marL="171450" indent="-171450">
              <a:buFontTx/>
              <a:buChar char="-"/>
            </a:pPr>
            <a:r>
              <a:rPr lang="en-US">
                <a:ea typeface="ＭＳ Ｐゴシック" charset="0"/>
                <a:cs typeface="ＭＳ Ｐゴシック" charset="0"/>
              </a:rPr>
              <a:t>One targets the query request to the same core as the “to” field in the join.  The query is executed in the core named by fromIndex (sec1 in this example) and then mapped to the current core (collection1 in this example)</a:t>
            </a:r>
          </a:p>
          <a:p>
            <a:pPr marL="171450" indent="-171450">
              <a:buFontTx/>
              <a:buChar char="-"/>
            </a:pPr>
            <a:r>
              <a:rPr lang="en-US">
                <a:ea typeface="ＭＳ Ｐゴシック" charset="0"/>
                <a:cs typeface="ＭＳ Ｐゴシック" charset="0"/>
              </a:rPr>
              <a:t>Why?  So one can independently change the indexes… sec1 can be updated rapidly w/o affecting other caches (like facet caches) in collection1.</a:t>
            </a:r>
          </a:p>
        </p:txBody>
      </p:sp>
      <p:sp>
        <p:nvSpPr>
          <p:cNvPr id="4403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EFB64A6-12B5-F044-AC24-4AA146934E61}" type="slidenum">
              <a:rPr lang="en-US" sz="1200"/>
              <a:pPr eaLnBrk="1" hangingPunct="1"/>
              <a:t>29</a:t>
            </a:fld>
            <a:endParaRPr 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
        <p:nvSpPr>
          <p:cNvPr id="706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C4A1D52D-4828-ED47-95C6-36387C3EB643}" type="slidenum">
              <a:rPr lang="en-US"/>
              <a:pPr eaLnBrk="1" hangingPunct="1"/>
              <a:t>32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FC21A2-940F-3E4F-9C46-4684AAEB1FF6}" type="datetimeFigureOut">
              <a:rPr lang="en-US" smtClean="0"/>
              <a:t>11/3/12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CB2E2-416D-5446-B055-2AC04EBF9FC3}" type="slidenum">
              <a:rPr lang="en-US" smtClean="0"/>
              <a:t>‹#›</a:t>
            </a:fld>
            <a:endParaRPr lang="en-US"/>
          </a:p>
        </p:txBody>
      </p:sp>
    </p:spTree>
    <p:extLst>
      <p:ext uri="{BB962C8B-B14F-4D97-AF65-F5344CB8AC3E}">
        <p14:creationId xmlns:p14="http://schemas.microsoft.com/office/powerpoint/2010/main" val="1224693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C21A2-940F-3E4F-9C46-4684AAEB1FF6}" type="datetimeFigureOut">
              <a:rPr lang="en-US" smtClean="0"/>
              <a:t>11/3/12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CB2E2-416D-5446-B055-2AC04EBF9FC3}" type="slidenum">
              <a:rPr lang="en-US" smtClean="0"/>
              <a:t>‹#›</a:t>
            </a:fld>
            <a:endParaRPr lang="en-US"/>
          </a:p>
        </p:txBody>
      </p:sp>
    </p:spTree>
    <p:extLst>
      <p:ext uri="{BB962C8B-B14F-4D97-AF65-F5344CB8AC3E}">
        <p14:creationId xmlns:p14="http://schemas.microsoft.com/office/powerpoint/2010/main" val="2461680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C21A2-940F-3E4F-9C46-4684AAEB1FF6}" type="datetimeFigureOut">
              <a:rPr lang="en-US" smtClean="0"/>
              <a:t>11/3/12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CB2E2-416D-5446-B055-2AC04EBF9FC3}" type="slidenum">
              <a:rPr lang="en-US" smtClean="0"/>
              <a:t>‹#›</a:t>
            </a:fld>
            <a:endParaRPr lang="en-US"/>
          </a:p>
        </p:txBody>
      </p:sp>
    </p:spTree>
    <p:extLst>
      <p:ext uri="{BB962C8B-B14F-4D97-AF65-F5344CB8AC3E}">
        <p14:creationId xmlns:p14="http://schemas.microsoft.com/office/powerpoint/2010/main" val="25245994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General Tex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7" name="Text Placeholder 2"/>
          <p:cNvSpPr>
            <a:spLocks noGrp="1"/>
          </p:cNvSpPr>
          <p:nvPr>
            <p:ph idx="1"/>
          </p:nvPr>
        </p:nvSpPr>
        <p:spPr>
          <a:xfrm>
            <a:off x="415925" y="2108200"/>
            <a:ext cx="8308975" cy="3478212"/>
          </a:xfrm>
          <a:prstGeom prst="rect">
            <a:avLst/>
          </a:prstGeom>
        </p:spPr>
        <p:txBody>
          <a:bodyPr/>
          <a:lstStyle>
            <a:lvl1pPr indent="-228600" algn="l" defTabSz="914400" rtl="0" eaLnBrk="1" latinLnBrk="0" hangingPunct="1">
              <a:buSzPct val="70000"/>
              <a:buFont typeface="Wingdings" pitchFamily="2" charset="2"/>
              <a:buChar char="l"/>
              <a:defRPr lang="en-US" sz="2400" kern="1200" dirty="0" smtClean="0">
                <a:solidFill>
                  <a:schemeClr val="tx1">
                    <a:lumMod val="75000"/>
                    <a:lumOff val="25000"/>
                  </a:schemeClr>
                </a:solidFill>
                <a:latin typeface="+mn-lt"/>
                <a:ea typeface="+mn-ea"/>
                <a:cs typeface="+mn-cs"/>
              </a:defRPr>
            </a:lvl1pPr>
            <a:lvl2pPr indent="-228600" algn="l" defTabSz="914400" rtl="0" eaLnBrk="1" latinLnBrk="0" hangingPunct="1">
              <a:buSzPct val="70000"/>
              <a:buFont typeface="Wingdings" pitchFamily="2" charset="2"/>
              <a:buChar char="l"/>
              <a:defRPr lang="en-US" sz="1800" kern="1200" dirty="0" smtClean="0">
                <a:solidFill>
                  <a:srgbClr val="0070C0"/>
                </a:solidFill>
                <a:latin typeface="+mn-lt"/>
                <a:ea typeface="+mn-ea"/>
                <a:cs typeface="+mn-cs"/>
              </a:defRPr>
            </a:lvl2pPr>
            <a:lvl3pPr indent="-228600" algn="l" defTabSz="914400" rtl="0" eaLnBrk="1" latinLnBrk="0" hangingPunct="1">
              <a:buSzPct val="70000"/>
              <a:buFont typeface="Wingdings" pitchFamily="2" charset="2"/>
              <a:buChar char="l"/>
              <a:defRPr lang="en-US" sz="1800" kern="1200" dirty="0" smtClean="0">
                <a:solidFill>
                  <a:schemeClr val="tx1">
                    <a:lumMod val="75000"/>
                    <a:lumOff val="25000"/>
                  </a:schemeClr>
                </a:solidFill>
                <a:latin typeface="+mn-lt"/>
                <a:ea typeface="+mn-ea"/>
                <a:cs typeface="+mn-cs"/>
              </a:defRPr>
            </a:lvl3pPr>
            <a:lvl4pPr indent="-228600" algn="l" defTabSz="914400" rtl="0" eaLnBrk="1" latinLnBrk="0" hangingPunct="1">
              <a:buSzPct val="70000"/>
              <a:buFont typeface="Wingdings" pitchFamily="2" charset="2"/>
              <a:buChar char="l"/>
              <a:defRPr lang="en-US" sz="1800" kern="1200" dirty="0" smtClean="0">
                <a:solidFill>
                  <a:srgbClr val="0070C0"/>
                </a:solidFill>
                <a:latin typeface="+mn-lt"/>
                <a:ea typeface="+mn-ea"/>
                <a:cs typeface="+mn-cs"/>
              </a:defRPr>
            </a:lvl4pPr>
            <a:lvl5pPr indent="-228600" algn="l" defTabSz="914400" rtl="0" eaLnBrk="1" latinLnBrk="0" hangingPunct="1">
              <a:buSzPct val="70000"/>
              <a:buFont typeface="Wingdings" pitchFamily="2" charset="2"/>
              <a:buChar char="l"/>
              <a:defRPr lang="en-US" sz="1800" kern="1200" dirty="0">
                <a:solidFill>
                  <a:schemeClr val="tx1">
                    <a:lumMod val="75000"/>
                    <a:lumOff val="25000"/>
                  </a:schemeClr>
                </a:solidFill>
                <a:latin typeface="+mn-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Tree>
    <p:extLst>
      <p:ext uri="{BB962C8B-B14F-4D97-AF65-F5344CB8AC3E}">
        <p14:creationId xmlns:p14="http://schemas.microsoft.com/office/powerpoint/2010/main" val="4286365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C21A2-940F-3E4F-9C46-4684AAEB1FF6}" type="datetimeFigureOut">
              <a:rPr lang="en-US" smtClean="0"/>
              <a:t>11/3/12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CB2E2-416D-5446-B055-2AC04EBF9FC3}" type="slidenum">
              <a:rPr lang="en-US" smtClean="0"/>
              <a:t>‹#›</a:t>
            </a:fld>
            <a:endParaRPr lang="en-US"/>
          </a:p>
        </p:txBody>
      </p:sp>
    </p:spTree>
    <p:extLst>
      <p:ext uri="{BB962C8B-B14F-4D97-AF65-F5344CB8AC3E}">
        <p14:creationId xmlns:p14="http://schemas.microsoft.com/office/powerpoint/2010/main" val="1967618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FC21A2-940F-3E4F-9C46-4684AAEB1FF6}" type="datetimeFigureOut">
              <a:rPr lang="en-US" smtClean="0"/>
              <a:t>11/3/12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CB2E2-416D-5446-B055-2AC04EBF9FC3}" type="slidenum">
              <a:rPr lang="en-US" smtClean="0"/>
              <a:t>‹#›</a:t>
            </a:fld>
            <a:endParaRPr lang="en-US"/>
          </a:p>
        </p:txBody>
      </p:sp>
    </p:spTree>
    <p:extLst>
      <p:ext uri="{BB962C8B-B14F-4D97-AF65-F5344CB8AC3E}">
        <p14:creationId xmlns:p14="http://schemas.microsoft.com/office/powerpoint/2010/main" val="2753393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FC21A2-940F-3E4F-9C46-4684AAEB1FF6}" type="datetimeFigureOut">
              <a:rPr lang="en-US" smtClean="0"/>
              <a:t>11/3/12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8CB2E2-416D-5446-B055-2AC04EBF9FC3}" type="slidenum">
              <a:rPr lang="en-US" smtClean="0"/>
              <a:t>‹#›</a:t>
            </a:fld>
            <a:endParaRPr lang="en-US"/>
          </a:p>
        </p:txBody>
      </p:sp>
    </p:spTree>
    <p:extLst>
      <p:ext uri="{BB962C8B-B14F-4D97-AF65-F5344CB8AC3E}">
        <p14:creationId xmlns:p14="http://schemas.microsoft.com/office/powerpoint/2010/main" val="2155686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FC21A2-940F-3E4F-9C46-4684AAEB1FF6}" type="datetimeFigureOut">
              <a:rPr lang="en-US" smtClean="0"/>
              <a:t>11/3/12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8CB2E2-416D-5446-B055-2AC04EBF9FC3}" type="slidenum">
              <a:rPr lang="en-US" smtClean="0"/>
              <a:t>‹#›</a:t>
            </a:fld>
            <a:endParaRPr lang="en-US"/>
          </a:p>
        </p:txBody>
      </p:sp>
    </p:spTree>
    <p:extLst>
      <p:ext uri="{BB962C8B-B14F-4D97-AF65-F5344CB8AC3E}">
        <p14:creationId xmlns:p14="http://schemas.microsoft.com/office/powerpoint/2010/main" val="474804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FC21A2-940F-3E4F-9C46-4684AAEB1FF6}" type="datetimeFigureOut">
              <a:rPr lang="en-US" smtClean="0"/>
              <a:t>11/3/12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8CB2E2-416D-5446-B055-2AC04EBF9FC3}" type="slidenum">
              <a:rPr lang="en-US" smtClean="0"/>
              <a:t>‹#›</a:t>
            </a:fld>
            <a:endParaRPr lang="en-US"/>
          </a:p>
        </p:txBody>
      </p:sp>
    </p:spTree>
    <p:extLst>
      <p:ext uri="{BB962C8B-B14F-4D97-AF65-F5344CB8AC3E}">
        <p14:creationId xmlns:p14="http://schemas.microsoft.com/office/powerpoint/2010/main" val="1898621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FC21A2-940F-3E4F-9C46-4684AAEB1FF6}" type="datetimeFigureOut">
              <a:rPr lang="en-US" smtClean="0"/>
              <a:t>11/3/12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8CB2E2-416D-5446-B055-2AC04EBF9FC3}" type="slidenum">
              <a:rPr lang="en-US" smtClean="0"/>
              <a:t>‹#›</a:t>
            </a:fld>
            <a:endParaRPr lang="en-US"/>
          </a:p>
        </p:txBody>
      </p:sp>
    </p:spTree>
    <p:extLst>
      <p:ext uri="{BB962C8B-B14F-4D97-AF65-F5344CB8AC3E}">
        <p14:creationId xmlns:p14="http://schemas.microsoft.com/office/powerpoint/2010/main" val="3827680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FC21A2-940F-3E4F-9C46-4684AAEB1FF6}" type="datetimeFigureOut">
              <a:rPr lang="en-US" smtClean="0"/>
              <a:t>11/3/12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8CB2E2-416D-5446-B055-2AC04EBF9FC3}" type="slidenum">
              <a:rPr lang="en-US" smtClean="0"/>
              <a:t>‹#›</a:t>
            </a:fld>
            <a:endParaRPr lang="en-US"/>
          </a:p>
        </p:txBody>
      </p:sp>
    </p:spTree>
    <p:extLst>
      <p:ext uri="{BB962C8B-B14F-4D97-AF65-F5344CB8AC3E}">
        <p14:creationId xmlns:p14="http://schemas.microsoft.com/office/powerpoint/2010/main" val="1331432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FC21A2-940F-3E4F-9C46-4684AAEB1FF6}" type="datetimeFigureOut">
              <a:rPr lang="en-US" smtClean="0"/>
              <a:t>11/3/12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8CB2E2-416D-5446-B055-2AC04EBF9FC3}" type="slidenum">
              <a:rPr lang="en-US" smtClean="0"/>
              <a:t>‹#›</a:t>
            </a:fld>
            <a:endParaRPr lang="en-US"/>
          </a:p>
        </p:txBody>
      </p:sp>
    </p:spTree>
    <p:extLst>
      <p:ext uri="{BB962C8B-B14F-4D97-AF65-F5344CB8AC3E}">
        <p14:creationId xmlns:p14="http://schemas.microsoft.com/office/powerpoint/2010/main" val="269671007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FC21A2-940F-3E4F-9C46-4684AAEB1FF6}" type="datetimeFigureOut">
              <a:rPr lang="en-US" smtClean="0"/>
              <a:t>11/3/12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8CB2E2-416D-5446-B055-2AC04EBF9FC3}" type="slidenum">
              <a:rPr lang="en-US" smtClean="0"/>
              <a:t>‹#›</a:t>
            </a:fld>
            <a:endParaRPr lang="en-US"/>
          </a:p>
        </p:txBody>
      </p:sp>
    </p:spTree>
    <p:extLst>
      <p:ext uri="{BB962C8B-B14F-4D97-AF65-F5344CB8AC3E}">
        <p14:creationId xmlns:p14="http://schemas.microsoft.com/office/powerpoint/2010/main" val="2131569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localhost:8983/solr/get?id=book2"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localhost:8983/solr/query"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localhost:8983/solr/collection1/select?q=foo"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4" Type="http://schemas.openxmlformats.org/officeDocument/2006/relationships/image" Target="../media/image3.wmf"/><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localhost:8983/sol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88378"/>
            <a:ext cx="7772400" cy="1801345"/>
          </a:xfrm>
        </p:spPr>
        <p:txBody>
          <a:bodyPr>
            <a:normAutofit/>
          </a:bodyPr>
          <a:lstStyle/>
          <a:p>
            <a:r>
              <a:rPr lang="en-US" sz="5400" dirty="0" err="1" smtClean="0"/>
              <a:t>Solr</a:t>
            </a:r>
            <a:r>
              <a:rPr lang="en-US" sz="5400" dirty="0" smtClean="0"/>
              <a:t> 4</a:t>
            </a:r>
            <a:r>
              <a:rPr lang="en-US" sz="5400" dirty="0"/>
              <a:t/>
            </a:r>
            <a:br>
              <a:rPr lang="en-US" sz="5400" dirty="0"/>
            </a:br>
            <a:r>
              <a:rPr lang="en-US" dirty="0" smtClean="0"/>
              <a:t>The </a:t>
            </a:r>
            <a:r>
              <a:rPr lang="en-US" dirty="0" err="1" smtClean="0"/>
              <a:t>NoSQL</a:t>
            </a:r>
            <a:r>
              <a:rPr lang="en-US" dirty="0" smtClean="0"/>
              <a:t> Database</a:t>
            </a:r>
            <a:endParaRPr lang="en-US" dirty="0"/>
          </a:p>
        </p:txBody>
      </p:sp>
      <p:sp>
        <p:nvSpPr>
          <p:cNvPr id="3" name="Subtitle 2"/>
          <p:cNvSpPr>
            <a:spLocks noGrp="1"/>
          </p:cNvSpPr>
          <p:nvPr>
            <p:ph type="subTitle" idx="1"/>
          </p:nvPr>
        </p:nvSpPr>
        <p:spPr>
          <a:xfrm>
            <a:off x="1371600" y="4275379"/>
            <a:ext cx="6400800" cy="1449649"/>
          </a:xfrm>
        </p:spPr>
        <p:txBody>
          <a:bodyPr/>
          <a:lstStyle/>
          <a:p>
            <a:r>
              <a:rPr lang="en-US" dirty="0" smtClean="0">
                <a:solidFill>
                  <a:schemeClr val="tx1"/>
                </a:solidFill>
              </a:rPr>
              <a:t>Yonik Seeley</a:t>
            </a:r>
          </a:p>
          <a:p>
            <a:r>
              <a:rPr lang="en-US" dirty="0" err="1" smtClean="0">
                <a:solidFill>
                  <a:schemeClr val="tx1"/>
                </a:solidFill>
              </a:rPr>
              <a:t>Apachecon</a:t>
            </a:r>
            <a:r>
              <a:rPr lang="en-US" dirty="0" smtClean="0">
                <a:solidFill>
                  <a:schemeClr val="tx1"/>
                </a:solidFill>
              </a:rPr>
              <a:t> Europe 2012</a:t>
            </a:r>
          </a:p>
        </p:txBody>
      </p:sp>
    </p:spTree>
    <p:extLst>
      <p:ext uri="{BB962C8B-B14F-4D97-AF65-F5344CB8AC3E}">
        <p14:creationId xmlns:p14="http://schemas.microsoft.com/office/powerpoint/2010/main" val="343563904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olr_admi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55430"/>
            <a:ext cx="9144000" cy="5616324"/>
          </a:xfrm>
          <a:prstGeom prst="rect">
            <a:avLst/>
          </a:prstGeom>
        </p:spPr>
      </p:pic>
    </p:spTree>
    <p:extLst>
      <p:ext uri="{BB962C8B-B14F-4D97-AF65-F5344CB8AC3E}">
        <p14:creationId xmlns:p14="http://schemas.microsoft.com/office/powerpoint/2010/main" val="407801784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2416"/>
            <a:ext cx="8229600" cy="942222"/>
          </a:xfrm>
        </p:spPr>
        <p:txBody>
          <a:bodyPr>
            <a:normAutofit/>
          </a:bodyPr>
          <a:lstStyle/>
          <a:p>
            <a:r>
              <a:rPr lang="en-US" dirty="0" smtClean="0"/>
              <a:t>Add and Retrieve document</a:t>
            </a:r>
            <a:endParaRPr lang="en-US" dirty="0"/>
          </a:p>
        </p:txBody>
      </p:sp>
      <p:sp>
        <p:nvSpPr>
          <p:cNvPr id="4" name="TextBox 3"/>
          <p:cNvSpPr txBox="1"/>
          <p:nvPr/>
        </p:nvSpPr>
        <p:spPr>
          <a:xfrm>
            <a:off x="1" y="1198261"/>
            <a:ext cx="9144000" cy="2246769"/>
          </a:xfrm>
          <a:prstGeom prst="rect">
            <a:avLst/>
          </a:prstGeom>
          <a:noFill/>
        </p:spPr>
        <p:txBody>
          <a:bodyPr wrap="square" rtlCol="0">
            <a:spAutoFit/>
          </a:bodyPr>
          <a:lstStyle/>
          <a:p>
            <a:r>
              <a:rPr lang="en-US" sz="2000" dirty="0" smtClean="0"/>
              <a:t>$ curl </a:t>
            </a:r>
            <a:r>
              <a:rPr lang="en-US" sz="2000" dirty="0" smtClean="0">
                <a:solidFill>
                  <a:srgbClr val="0000FF"/>
                </a:solidFill>
              </a:rPr>
              <a:t>http://localhost:8983/</a:t>
            </a:r>
            <a:r>
              <a:rPr lang="en-US" sz="2000" dirty="0" err="1" smtClean="0">
                <a:solidFill>
                  <a:srgbClr val="0000FF"/>
                </a:solidFill>
              </a:rPr>
              <a:t>solr</a:t>
            </a:r>
            <a:r>
              <a:rPr lang="en-US" sz="2000" dirty="0" smtClean="0">
                <a:solidFill>
                  <a:srgbClr val="0000FF"/>
                </a:solidFill>
              </a:rPr>
              <a:t>/update</a:t>
            </a:r>
            <a:r>
              <a:rPr lang="en-US" sz="2000" dirty="0" smtClean="0"/>
              <a:t> -H '</a:t>
            </a:r>
            <a:r>
              <a:rPr lang="en-US" sz="2000" dirty="0" err="1" smtClean="0"/>
              <a:t>Content-type:application</a:t>
            </a:r>
            <a:r>
              <a:rPr lang="en-US" sz="2000" dirty="0" smtClean="0"/>
              <a:t>/</a:t>
            </a:r>
            <a:r>
              <a:rPr lang="en-US" sz="2000" dirty="0" err="1" smtClean="0"/>
              <a:t>json</a:t>
            </a:r>
            <a:r>
              <a:rPr lang="en-US" sz="2000" dirty="0" smtClean="0"/>
              <a:t>' -d '</a:t>
            </a:r>
          </a:p>
          <a:p>
            <a:r>
              <a:rPr lang="en-US" sz="2000" dirty="0" smtClean="0">
                <a:cs typeface="Consolas"/>
              </a:rPr>
              <a:t>[</a:t>
            </a:r>
          </a:p>
          <a:p>
            <a:r>
              <a:rPr lang="en-US" sz="2000" dirty="0" smtClean="0">
                <a:cs typeface="Consolas"/>
              </a:rPr>
              <a:t> { "id" : "book1",</a:t>
            </a:r>
          </a:p>
          <a:p>
            <a:r>
              <a:rPr lang="en-US" sz="2000" dirty="0" smtClean="0">
                <a:cs typeface="Consolas"/>
              </a:rPr>
              <a:t>   "title" : "American Gods",</a:t>
            </a:r>
          </a:p>
          <a:p>
            <a:r>
              <a:rPr lang="en-US" sz="2000" dirty="0" smtClean="0">
                <a:cs typeface="Consolas"/>
              </a:rPr>
              <a:t>   "author" : "Neil </a:t>
            </a:r>
            <a:r>
              <a:rPr lang="en-US" sz="2000" dirty="0" err="1" smtClean="0">
                <a:cs typeface="Consolas"/>
              </a:rPr>
              <a:t>Gaiman</a:t>
            </a:r>
            <a:r>
              <a:rPr lang="en-US" sz="2000" dirty="0" smtClean="0">
                <a:cs typeface="Consolas"/>
              </a:rPr>
              <a:t>"</a:t>
            </a:r>
          </a:p>
          <a:p>
            <a:r>
              <a:rPr lang="en-US" sz="2000" dirty="0" smtClean="0">
                <a:cs typeface="Consolas"/>
              </a:rPr>
              <a:t> }</a:t>
            </a:r>
          </a:p>
          <a:p>
            <a:r>
              <a:rPr lang="en-US" sz="2000" dirty="0" smtClean="0">
                <a:cs typeface="Consolas"/>
              </a:rPr>
              <a:t>]'</a:t>
            </a:r>
            <a:endParaRPr lang="en-US" sz="2000" dirty="0">
              <a:cs typeface="Consolas"/>
            </a:endParaRPr>
          </a:p>
        </p:txBody>
      </p:sp>
      <p:sp>
        <p:nvSpPr>
          <p:cNvPr id="5" name="TextBox 4"/>
          <p:cNvSpPr txBox="1"/>
          <p:nvPr/>
        </p:nvSpPr>
        <p:spPr>
          <a:xfrm>
            <a:off x="1" y="3697200"/>
            <a:ext cx="9143999" cy="2862322"/>
          </a:xfrm>
          <a:prstGeom prst="rect">
            <a:avLst/>
          </a:prstGeom>
          <a:noFill/>
        </p:spPr>
        <p:txBody>
          <a:bodyPr wrap="square" rtlCol="0">
            <a:spAutoFit/>
          </a:bodyPr>
          <a:lstStyle/>
          <a:p>
            <a:r>
              <a:rPr lang="en-US" sz="2000" dirty="0" smtClean="0"/>
              <a:t>$ curl </a:t>
            </a:r>
            <a:r>
              <a:rPr lang="en-US" sz="2000" dirty="0" smtClean="0">
                <a:solidFill>
                  <a:srgbClr val="0000FF"/>
                </a:solidFill>
              </a:rPr>
              <a:t>http://localhost:8983/</a:t>
            </a:r>
            <a:r>
              <a:rPr lang="en-US" sz="2000" dirty="0" err="1" smtClean="0">
                <a:solidFill>
                  <a:srgbClr val="0000FF"/>
                </a:solidFill>
              </a:rPr>
              <a:t>solr</a:t>
            </a:r>
            <a:r>
              <a:rPr lang="en-US" sz="2000" dirty="0" smtClean="0">
                <a:solidFill>
                  <a:srgbClr val="0000FF"/>
                </a:solidFill>
              </a:rPr>
              <a:t>/</a:t>
            </a:r>
            <a:r>
              <a:rPr lang="en-US" sz="2000" dirty="0" err="1" smtClean="0">
                <a:solidFill>
                  <a:srgbClr val="0000FF"/>
                </a:solidFill>
              </a:rPr>
              <a:t>get?id</a:t>
            </a:r>
            <a:r>
              <a:rPr lang="en-US" sz="2000" dirty="0" smtClean="0">
                <a:solidFill>
                  <a:srgbClr val="0000FF"/>
                </a:solidFill>
              </a:rPr>
              <a:t>=book1</a:t>
            </a:r>
          </a:p>
          <a:p>
            <a:r>
              <a:rPr lang="en-US" sz="2000" dirty="0" smtClean="0">
                <a:latin typeface="Consolas"/>
                <a:cs typeface="Consolas"/>
              </a:rPr>
              <a:t>{</a:t>
            </a:r>
          </a:p>
          <a:p>
            <a:r>
              <a:rPr lang="en-US" sz="2000" dirty="0" smtClean="0">
                <a:latin typeface="Consolas"/>
                <a:cs typeface="Consolas"/>
              </a:rPr>
              <a:t>  "doc": {</a:t>
            </a:r>
          </a:p>
          <a:p>
            <a:r>
              <a:rPr lang="en-US" sz="2000" dirty="0" smtClean="0">
                <a:latin typeface="Consolas"/>
                <a:cs typeface="Consolas"/>
              </a:rPr>
              <a:t>    "id" : "book1",</a:t>
            </a:r>
          </a:p>
          <a:p>
            <a:r>
              <a:rPr lang="en-US" sz="2000" dirty="0" smtClean="0">
                <a:latin typeface="Consolas"/>
                <a:cs typeface="Consolas"/>
              </a:rPr>
              <a:t>    "author": "Neil </a:t>
            </a:r>
            <a:r>
              <a:rPr lang="en-US" sz="2000" dirty="0" err="1" smtClean="0">
                <a:latin typeface="Consolas"/>
                <a:cs typeface="Consolas"/>
              </a:rPr>
              <a:t>Gaiman</a:t>
            </a:r>
            <a:r>
              <a:rPr lang="en-US" sz="2000" dirty="0" smtClean="0">
                <a:latin typeface="Consolas"/>
                <a:cs typeface="Consolas"/>
              </a:rPr>
              <a:t>",</a:t>
            </a:r>
          </a:p>
          <a:p>
            <a:r>
              <a:rPr lang="en-US" sz="2000" dirty="0" smtClean="0">
                <a:latin typeface="Consolas"/>
                <a:cs typeface="Consolas"/>
              </a:rPr>
              <a:t>    "title" : "American Gods",</a:t>
            </a:r>
          </a:p>
          <a:p>
            <a:r>
              <a:rPr lang="en-US" sz="2000" dirty="0" smtClean="0">
                <a:latin typeface="Consolas"/>
                <a:cs typeface="Consolas"/>
              </a:rPr>
              <a:t>    "_version_": 1410390803582287872</a:t>
            </a:r>
          </a:p>
          <a:p>
            <a:r>
              <a:rPr lang="en-US" sz="2000" dirty="0" smtClean="0">
                <a:latin typeface="Consolas"/>
                <a:cs typeface="Consolas"/>
              </a:rPr>
              <a:t>  }</a:t>
            </a:r>
          </a:p>
          <a:p>
            <a:r>
              <a:rPr lang="en-US" sz="2000" dirty="0" smtClean="0">
                <a:latin typeface="Consolas"/>
                <a:cs typeface="Consolas"/>
              </a:rPr>
              <a:t>}</a:t>
            </a:r>
            <a:endParaRPr lang="en-US" sz="2000" dirty="0">
              <a:latin typeface="Consolas"/>
              <a:cs typeface="Consolas"/>
            </a:endParaRPr>
          </a:p>
        </p:txBody>
      </p:sp>
      <p:sp>
        <p:nvSpPr>
          <p:cNvPr id="6" name="TextBox 5"/>
          <p:cNvSpPr txBox="1"/>
          <p:nvPr/>
        </p:nvSpPr>
        <p:spPr>
          <a:xfrm>
            <a:off x="5479742" y="2611596"/>
            <a:ext cx="3664259" cy="1569660"/>
          </a:xfrm>
          <a:prstGeom prst="rect">
            <a:avLst/>
          </a:prstGeom>
          <a:noFill/>
        </p:spPr>
        <p:txBody>
          <a:bodyPr wrap="square" rtlCol="0">
            <a:spAutoFit/>
          </a:bodyPr>
          <a:lstStyle/>
          <a:p>
            <a:r>
              <a:rPr lang="en-US" sz="2400" dirty="0" smtClean="0"/>
              <a:t>Note: no type of “commit” is necessary to retrieve documents via /get</a:t>
            </a:r>
          </a:p>
          <a:p>
            <a:r>
              <a:rPr lang="en-US" sz="2400" dirty="0" smtClean="0"/>
              <a:t>(real-time get)</a:t>
            </a:r>
            <a:endParaRPr lang="en-US" sz="2400" dirty="0"/>
          </a:p>
        </p:txBody>
      </p:sp>
    </p:spTree>
    <p:extLst>
      <p:ext uri="{BB962C8B-B14F-4D97-AF65-F5344CB8AC3E}">
        <p14:creationId xmlns:p14="http://schemas.microsoft.com/office/powerpoint/2010/main" val="391317990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2416"/>
            <a:ext cx="8229600" cy="839807"/>
          </a:xfrm>
        </p:spPr>
        <p:txBody>
          <a:bodyPr/>
          <a:lstStyle/>
          <a:p>
            <a:r>
              <a:rPr lang="en-US" dirty="0" smtClean="0"/>
              <a:t>Atomic Updates</a:t>
            </a:r>
            <a:endParaRPr lang="en-US" dirty="0"/>
          </a:p>
        </p:txBody>
      </p:sp>
      <p:sp>
        <p:nvSpPr>
          <p:cNvPr id="4" name="TextBox 3"/>
          <p:cNvSpPr txBox="1"/>
          <p:nvPr/>
        </p:nvSpPr>
        <p:spPr>
          <a:xfrm>
            <a:off x="0" y="1044638"/>
            <a:ext cx="9279713" cy="2462213"/>
          </a:xfrm>
          <a:prstGeom prst="rect">
            <a:avLst/>
          </a:prstGeom>
          <a:noFill/>
        </p:spPr>
        <p:txBody>
          <a:bodyPr wrap="square" rtlCol="0">
            <a:spAutoFit/>
          </a:bodyPr>
          <a:lstStyle/>
          <a:p>
            <a:r>
              <a:rPr lang="en-US" sz="1600" dirty="0" smtClean="0">
                <a:latin typeface="Consolas"/>
                <a:cs typeface="Consolas"/>
              </a:rPr>
              <a:t>$ curl http://localhost:8983/</a:t>
            </a:r>
            <a:r>
              <a:rPr lang="en-US" sz="1600" dirty="0" err="1" smtClean="0">
                <a:latin typeface="Consolas"/>
                <a:cs typeface="Consolas"/>
              </a:rPr>
              <a:t>solr</a:t>
            </a:r>
            <a:r>
              <a:rPr lang="en-US" sz="1600" dirty="0" smtClean="0">
                <a:latin typeface="Consolas"/>
                <a:cs typeface="Consolas"/>
              </a:rPr>
              <a:t>/update -H '</a:t>
            </a:r>
            <a:r>
              <a:rPr lang="en-US" sz="1600" dirty="0" err="1" smtClean="0">
                <a:latin typeface="Consolas"/>
                <a:cs typeface="Consolas"/>
              </a:rPr>
              <a:t>Content-type:application</a:t>
            </a:r>
            <a:r>
              <a:rPr lang="en-US" sz="1600" dirty="0" smtClean="0">
                <a:latin typeface="Consolas"/>
                <a:cs typeface="Consolas"/>
              </a:rPr>
              <a:t>/</a:t>
            </a:r>
            <a:r>
              <a:rPr lang="en-US" sz="1600" dirty="0" err="1" smtClean="0">
                <a:latin typeface="Consolas"/>
                <a:cs typeface="Consolas"/>
              </a:rPr>
              <a:t>json</a:t>
            </a:r>
            <a:r>
              <a:rPr lang="en-US" sz="1600" dirty="0" smtClean="0">
                <a:latin typeface="Consolas"/>
                <a:cs typeface="Consolas"/>
              </a:rPr>
              <a:t>' -d '</a:t>
            </a:r>
          </a:p>
          <a:p>
            <a:r>
              <a:rPr lang="en-US" sz="2000" dirty="0" smtClean="0">
                <a:latin typeface="Consolas"/>
                <a:cs typeface="Consolas"/>
              </a:rPr>
              <a:t>[</a:t>
            </a:r>
          </a:p>
          <a:p>
            <a:r>
              <a:rPr lang="en-US" sz="2000" dirty="0" smtClean="0">
                <a:latin typeface="Consolas"/>
                <a:cs typeface="Consolas"/>
              </a:rPr>
              <a:t> {"id"        : "book1",</a:t>
            </a:r>
          </a:p>
          <a:p>
            <a:r>
              <a:rPr lang="en-US" sz="2000" dirty="0" smtClean="0">
                <a:latin typeface="Consolas"/>
                <a:cs typeface="Consolas"/>
              </a:rPr>
              <a:t>  "</a:t>
            </a:r>
            <a:r>
              <a:rPr lang="en-US" sz="2000" dirty="0" err="1" smtClean="0">
                <a:latin typeface="Consolas"/>
                <a:cs typeface="Consolas"/>
              </a:rPr>
              <a:t>pubyear_i</a:t>
            </a:r>
            <a:r>
              <a:rPr lang="en-US" sz="2000" dirty="0" smtClean="0">
                <a:latin typeface="Consolas"/>
                <a:cs typeface="Consolas"/>
              </a:rPr>
              <a:t>" : { </a:t>
            </a:r>
            <a:r>
              <a:rPr lang="en-US" sz="2000" dirty="0" smtClean="0">
                <a:solidFill>
                  <a:srgbClr val="800000"/>
                </a:solidFill>
                <a:latin typeface="Consolas"/>
                <a:cs typeface="Consolas"/>
              </a:rPr>
              <a:t>"add" </a:t>
            </a:r>
            <a:r>
              <a:rPr lang="en-US" sz="2000" dirty="0" smtClean="0">
                <a:latin typeface="Consolas"/>
                <a:cs typeface="Consolas"/>
              </a:rPr>
              <a:t>: 2001 },</a:t>
            </a:r>
          </a:p>
          <a:p>
            <a:r>
              <a:rPr lang="en-US" sz="2000" dirty="0" smtClean="0">
                <a:latin typeface="Consolas"/>
                <a:cs typeface="Consolas"/>
              </a:rPr>
              <a:t>  "ISBN_s"    : { </a:t>
            </a:r>
            <a:r>
              <a:rPr lang="en-US" sz="2000" dirty="0" smtClean="0">
                <a:solidFill>
                  <a:srgbClr val="800000"/>
                </a:solidFill>
                <a:latin typeface="Consolas"/>
                <a:cs typeface="Consolas"/>
              </a:rPr>
              <a:t>"add" </a:t>
            </a:r>
            <a:r>
              <a:rPr lang="en-US" sz="2000" dirty="0" smtClean="0">
                <a:latin typeface="Consolas"/>
                <a:cs typeface="Consolas"/>
              </a:rPr>
              <a:t>: "0-380-97365</a:t>
            </a:r>
            <a:r>
              <a:rPr lang="en-US" sz="2000" dirty="0" smtClean="0">
                <a:latin typeface="Consolas"/>
                <a:cs typeface="Consolas"/>
              </a:rPr>
              <a:t>-1"</a:t>
            </a:r>
            <a:r>
              <a:rPr lang="en-US" sz="2000" dirty="0" smtClean="0">
                <a:latin typeface="Consolas"/>
                <a:cs typeface="Consolas"/>
              </a:rPr>
              <a:t>}</a:t>
            </a:r>
          </a:p>
          <a:p>
            <a:r>
              <a:rPr lang="en-US" sz="2000" dirty="0" smtClean="0">
                <a:latin typeface="Consolas"/>
                <a:cs typeface="Consolas"/>
              </a:rPr>
              <a:t> }</a:t>
            </a:r>
          </a:p>
          <a:p>
            <a:r>
              <a:rPr lang="en-US" sz="2000" dirty="0" smtClean="0">
                <a:latin typeface="Consolas"/>
                <a:cs typeface="Consolas"/>
              </a:rPr>
              <a:t>]'</a:t>
            </a:r>
          </a:p>
          <a:p>
            <a:endParaRPr lang="en-US" dirty="0"/>
          </a:p>
        </p:txBody>
      </p:sp>
      <p:sp>
        <p:nvSpPr>
          <p:cNvPr id="5" name="TextBox 4"/>
          <p:cNvSpPr txBox="1"/>
          <p:nvPr/>
        </p:nvSpPr>
        <p:spPr>
          <a:xfrm>
            <a:off x="0" y="3988872"/>
            <a:ext cx="9279713" cy="2769989"/>
          </a:xfrm>
          <a:prstGeom prst="rect">
            <a:avLst/>
          </a:prstGeom>
          <a:noFill/>
        </p:spPr>
        <p:txBody>
          <a:bodyPr wrap="square" rtlCol="0">
            <a:spAutoFit/>
          </a:bodyPr>
          <a:lstStyle/>
          <a:p>
            <a:r>
              <a:rPr lang="en-US" sz="1600" dirty="0" smtClean="0">
                <a:latin typeface="Consolas"/>
                <a:cs typeface="Consolas"/>
              </a:rPr>
              <a:t>$ curl http://localhost:8983/</a:t>
            </a:r>
            <a:r>
              <a:rPr lang="en-US" sz="1600" dirty="0" err="1" smtClean="0">
                <a:latin typeface="Consolas"/>
                <a:cs typeface="Consolas"/>
              </a:rPr>
              <a:t>solr</a:t>
            </a:r>
            <a:r>
              <a:rPr lang="en-US" sz="1600" dirty="0" smtClean="0">
                <a:latin typeface="Consolas"/>
                <a:cs typeface="Consolas"/>
              </a:rPr>
              <a:t>/update -H '</a:t>
            </a:r>
            <a:r>
              <a:rPr lang="en-US" sz="1600" dirty="0" err="1" smtClean="0">
                <a:latin typeface="Consolas"/>
                <a:cs typeface="Consolas"/>
              </a:rPr>
              <a:t>Content-type:application</a:t>
            </a:r>
            <a:r>
              <a:rPr lang="en-US" sz="1600" dirty="0" smtClean="0">
                <a:latin typeface="Consolas"/>
                <a:cs typeface="Consolas"/>
              </a:rPr>
              <a:t>/</a:t>
            </a:r>
            <a:r>
              <a:rPr lang="en-US" sz="1600" dirty="0" err="1" smtClean="0">
                <a:latin typeface="Consolas"/>
                <a:cs typeface="Consolas"/>
              </a:rPr>
              <a:t>json</a:t>
            </a:r>
            <a:r>
              <a:rPr lang="en-US" sz="1600" dirty="0" smtClean="0">
                <a:latin typeface="Consolas"/>
                <a:cs typeface="Consolas"/>
              </a:rPr>
              <a:t>' -d '</a:t>
            </a:r>
          </a:p>
          <a:p>
            <a:r>
              <a:rPr lang="en-US" sz="2000" dirty="0" smtClean="0">
                <a:latin typeface="Consolas"/>
                <a:cs typeface="Consolas"/>
              </a:rPr>
              <a:t>[</a:t>
            </a:r>
          </a:p>
          <a:p>
            <a:r>
              <a:rPr lang="en-US" sz="2000" dirty="0" smtClean="0">
                <a:latin typeface="Consolas"/>
                <a:cs typeface="Consolas"/>
              </a:rPr>
              <a:t> {"id"        : "book1",</a:t>
            </a:r>
          </a:p>
          <a:p>
            <a:r>
              <a:rPr lang="en-US" sz="2000" dirty="0" smtClean="0">
                <a:latin typeface="Consolas"/>
                <a:cs typeface="Consolas"/>
              </a:rPr>
              <a:t>  "</a:t>
            </a:r>
            <a:r>
              <a:rPr lang="en-US" sz="2000" dirty="0" err="1" smtClean="0">
                <a:latin typeface="Consolas"/>
                <a:cs typeface="Consolas"/>
              </a:rPr>
              <a:t>copies_i</a:t>
            </a:r>
            <a:r>
              <a:rPr lang="en-US" sz="2000" dirty="0" smtClean="0">
                <a:latin typeface="Consolas"/>
                <a:cs typeface="Consolas"/>
              </a:rPr>
              <a:t>"  : { </a:t>
            </a:r>
            <a:r>
              <a:rPr lang="en-US" sz="2000" dirty="0" smtClean="0">
                <a:solidFill>
                  <a:srgbClr val="800000"/>
                </a:solidFill>
                <a:latin typeface="Consolas"/>
                <a:cs typeface="Consolas"/>
              </a:rPr>
              <a:t>"</a:t>
            </a:r>
            <a:r>
              <a:rPr lang="en-US" sz="2000" dirty="0" err="1" smtClean="0">
                <a:solidFill>
                  <a:srgbClr val="800000"/>
                </a:solidFill>
                <a:latin typeface="Consolas"/>
                <a:cs typeface="Consolas"/>
              </a:rPr>
              <a:t>inc</a:t>
            </a:r>
            <a:r>
              <a:rPr lang="en-US" sz="2000" dirty="0" smtClean="0">
                <a:solidFill>
                  <a:srgbClr val="800000"/>
                </a:solidFill>
                <a:latin typeface="Consolas"/>
                <a:cs typeface="Consolas"/>
              </a:rPr>
              <a:t>" </a:t>
            </a:r>
            <a:r>
              <a:rPr lang="en-US" sz="2000" dirty="0" smtClean="0">
                <a:latin typeface="Consolas"/>
                <a:cs typeface="Consolas"/>
              </a:rPr>
              <a:t>: 1},</a:t>
            </a:r>
          </a:p>
          <a:p>
            <a:r>
              <a:rPr lang="en-US" sz="2000" dirty="0" smtClean="0">
                <a:latin typeface="Consolas"/>
                <a:cs typeface="Consolas"/>
              </a:rPr>
              <a:t>  "cat"       : { </a:t>
            </a:r>
            <a:r>
              <a:rPr lang="en-US" sz="2000" dirty="0" smtClean="0">
                <a:solidFill>
                  <a:srgbClr val="800000"/>
                </a:solidFill>
                <a:latin typeface="Consolas"/>
                <a:cs typeface="Consolas"/>
              </a:rPr>
              <a:t>"add" </a:t>
            </a:r>
            <a:r>
              <a:rPr lang="en-US" sz="2000" dirty="0" smtClean="0">
                <a:latin typeface="Consolas"/>
                <a:cs typeface="Consolas"/>
              </a:rPr>
              <a:t>: "fantasy"},</a:t>
            </a:r>
          </a:p>
          <a:p>
            <a:r>
              <a:rPr lang="en-US" sz="2000" dirty="0" smtClean="0">
                <a:latin typeface="Consolas"/>
                <a:cs typeface="Consolas"/>
              </a:rPr>
              <a:t>  "ISBN_s"    : { </a:t>
            </a:r>
            <a:r>
              <a:rPr lang="en-US" sz="2000" dirty="0" smtClean="0">
                <a:solidFill>
                  <a:srgbClr val="800000"/>
                </a:solidFill>
                <a:latin typeface="Consolas"/>
                <a:cs typeface="Consolas"/>
              </a:rPr>
              <a:t>"set" </a:t>
            </a:r>
            <a:r>
              <a:rPr lang="en-US" sz="2000" dirty="0" smtClean="0">
                <a:latin typeface="Consolas"/>
                <a:cs typeface="Consolas"/>
              </a:rPr>
              <a:t>: "0-380-97365</a:t>
            </a:r>
            <a:r>
              <a:rPr lang="en-US" sz="2000" dirty="0" smtClean="0">
                <a:latin typeface="Consolas"/>
                <a:cs typeface="Consolas"/>
              </a:rPr>
              <a:t>-0"</a:t>
            </a:r>
            <a:r>
              <a:rPr lang="en-US" sz="2000" dirty="0" smtClean="0">
                <a:latin typeface="Consolas"/>
                <a:cs typeface="Consolas"/>
              </a:rPr>
              <a:t>}</a:t>
            </a:r>
          </a:p>
          <a:p>
            <a:r>
              <a:rPr lang="en-US" sz="2000" dirty="0" smtClean="0">
                <a:latin typeface="Consolas"/>
                <a:cs typeface="Consolas"/>
              </a:rPr>
              <a:t>  "</a:t>
            </a:r>
            <a:r>
              <a:rPr lang="en-US" sz="2000" dirty="0" err="1" smtClean="0">
                <a:latin typeface="Consolas"/>
                <a:cs typeface="Consolas"/>
              </a:rPr>
              <a:t>remove_s</a:t>
            </a:r>
            <a:r>
              <a:rPr lang="en-US" sz="2000" dirty="0" smtClean="0">
                <a:latin typeface="Consolas"/>
                <a:cs typeface="Consolas"/>
              </a:rPr>
              <a:t>"  : { </a:t>
            </a:r>
            <a:r>
              <a:rPr lang="en-US" sz="2000" dirty="0" smtClean="0">
                <a:solidFill>
                  <a:srgbClr val="800000"/>
                </a:solidFill>
                <a:latin typeface="Consolas"/>
                <a:cs typeface="Consolas"/>
              </a:rPr>
              <a:t>"set" </a:t>
            </a:r>
            <a:r>
              <a:rPr lang="en-US" sz="2000" dirty="0" smtClean="0">
                <a:latin typeface="Consolas"/>
                <a:cs typeface="Consolas"/>
              </a:rPr>
              <a:t>: null } }</a:t>
            </a:r>
          </a:p>
          <a:p>
            <a:r>
              <a:rPr lang="en-US" sz="2000" dirty="0" smtClean="0">
                <a:latin typeface="Consolas"/>
                <a:cs typeface="Consolas"/>
              </a:rPr>
              <a:t>]'</a:t>
            </a:r>
          </a:p>
          <a:p>
            <a:endParaRPr lang="en-US" dirty="0"/>
          </a:p>
        </p:txBody>
      </p:sp>
    </p:spTree>
    <p:extLst>
      <p:ext uri="{BB962C8B-B14F-4D97-AF65-F5344CB8AC3E}">
        <p14:creationId xmlns:p14="http://schemas.microsoft.com/office/powerpoint/2010/main" val="373098646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657"/>
            <a:ext cx="8229600" cy="850049"/>
          </a:xfrm>
        </p:spPr>
        <p:txBody>
          <a:bodyPr>
            <a:normAutofit/>
          </a:bodyPr>
          <a:lstStyle/>
          <a:p>
            <a:r>
              <a:rPr lang="en-US" dirty="0" smtClean="0"/>
              <a:t>Schema-less?</a:t>
            </a:r>
            <a:endParaRPr lang="en-US" dirty="0"/>
          </a:p>
        </p:txBody>
      </p:sp>
      <p:sp>
        <p:nvSpPr>
          <p:cNvPr id="3" name="Content Placeholder 2"/>
          <p:cNvSpPr>
            <a:spLocks noGrp="1"/>
          </p:cNvSpPr>
          <p:nvPr>
            <p:ph idx="1"/>
          </p:nvPr>
        </p:nvSpPr>
        <p:spPr>
          <a:xfrm>
            <a:off x="1" y="1126572"/>
            <a:ext cx="9144000" cy="5632854"/>
          </a:xfrm>
        </p:spPr>
        <p:txBody>
          <a:bodyPr/>
          <a:lstStyle/>
          <a:p>
            <a:r>
              <a:rPr lang="en-US" dirty="0" smtClean="0"/>
              <a:t>Schema-less: No such thing for anything based on Lucene</a:t>
            </a:r>
          </a:p>
          <a:p>
            <a:pPr lvl="1"/>
            <a:r>
              <a:rPr lang="en-US" dirty="0" smtClean="0"/>
              <a:t>Fields with same name must be indexed the same way</a:t>
            </a:r>
          </a:p>
          <a:p>
            <a:r>
              <a:rPr lang="en-US" dirty="0" smtClean="0"/>
              <a:t>Closest approximation: guess the type when you see a new field</a:t>
            </a:r>
          </a:p>
          <a:p>
            <a:pPr lvl="1"/>
            <a:r>
              <a:rPr lang="en-US" dirty="0" smtClean="0"/>
              <a:t>Can be troublesome (adding 0 then 1.5)</a:t>
            </a:r>
          </a:p>
          <a:p>
            <a:pPr lvl="1"/>
            <a:r>
              <a:rPr lang="en-US" dirty="0" smtClean="0"/>
              <a:t>Most clients still need to know the “schema” </a:t>
            </a:r>
          </a:p>
          <a:p>
            <a:r>
              <a:rPr lang="en-US" dirty="0" smtClean="0"/>
              <a:t>Dynamic fields: convention over configuration</a:t>
            </a:r>
          </a:p>
          <a:p>
            <a:pPr lvl="1"/>
            <a:r>
              <a:rPr lang="en-US" dirty="0" smtClean="0"/>
              <a:t>Only pre-define types of fields, not fields themselves</a:t>
            </a:r>
          </a:p>
          <a:p>
            <a:pPr lvl="1"/>
            <a:r>
              <a:rPr lang="en-US" dirty="0" smtClean="0"/>
              <a:t>No guessing.  Any field name ending in </a:t>
            </a:r>
            <a:r>
              <a:rPr lang="en-US" b="1" dirty="0" smtClean="0">
                <a:latin typeface="Consolas"/>
                <a:cs typeface="Consolas"/>
              </a:rPr>
              <a:t>_</a:t>
            </a:r>
            <a:r>
              <a:rPr lang="en-US" b="1" dirty="0" err="1" smtClean="0">
                <a:latin typeface="Consolas"/>
                <a:cs typeface="Consolas"/>
              </a:rPr>
              <a:t>i</a:t>
            </a:r>
            <a:r>
              <a:rPr lang="en-US" dirty="0" smtClean="0"/>
              <a:t> is an integer</a:t>
            </a:r>
          </a:p>
          <a:p>
            <a:pPr lvl="1"/>
            <a:endParaRPr lang="en-US" dirty="0" smtClean="0"/>
          </a:p>
          <a:p>
            <a:pPr lvl="1"/>
            <a:endParaRPr lang="en-US" dirty="0"/>
          </a:p>
        </p:txBody>
      </p:sp>
    </p:spTree>
    <p:extLst>
      <p:ext uri="{BB962C8B-B14F-4D97-AF65-F5344CB8AC3E}">
        <p14:creationId xmlns:p14="http://schemas.microsoft.com/office/powerpoint/2010/main" val="136065567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3382"/>
            <a:ext cx="8229600" cy="860290"/>
          </a:xfrm>
        </p:spPr>
        <p:txBody>
          <a:bodyPr>
            <a:normAutofit/>
          </a:bodyPr>
          <a:lstStyle/>
          <a:p>
            <a:r>
              <a:rPr lang="en-US" dirty="0" smtClean="0"/>
              <a:t>Optimistic Concurrency</a:t>
            </a:r>
            <a:endParaRPr lang="en-US" dirty="0"/>
          </a:p>
        </p:txBody>
      </p:sp>
      <p:sp>
        <p:nvSpPr>
          <p:cNvPr id="3" name="Content Placeholder 2"/>
          <p:cNvSpPr>
            <a:spLocks noGrp="1"/>
          </p:cNvSpPr>
          <p:nvPr>
            <p:ph idx="1"/>
          </p:nvPr>
        </p:nvSpPr>
        <p:spPr>
          <a:xfrm>
            <a:off x="92183" y="1228986"/>
            <a:ext cx="8972438" cy="921740"/>
          </a:xfrm>
        </p:spPr>
        <p:txBody>
          <a:bodyPr/>
          <a:lstStyle/>
          <a:p>
            <a:r>
              <a:rPr lang="en-US" dirty="0" smtClean="0"/>
              <a:t>Conditional update based on document version</a:t>
            </a:r>
            <a:endParaRPr lang="en-US" dirty="0"/>
          </a:p>
        </p:txBody>
      </p:sp>
      <p:sp>
        <p:nvSpPr>
          <p:cNvPr id="4" name="Rounded Rectangle 3"/>
          <p:cNvSpPr/>
          <p:nvPr/>
        </p:nvSpPr>
        <p:spPr>
          <a:xfrm>
            <a:off x="92183" y="3841522"/>
            <a:ext cx="1775667" cy="1596744"/>
          </a:xfrm>
          <a:prstGeom prst="roundRect">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dirty="0" err="1" smtClean="0"/>
              <a:t>Solr</a:t>
            </a:r>
            <a:endParaRPr lang="en-US" sz="3200" dirty="0"/>
          </a:p>
        </p:txBody>
      </p:sp>
      <p:sp>
        <p:nvSpPr>
          <p:cNvPr id="5" name="Right Arrow 4"/>
          <p:cNvSpPr/>
          <p:nvPr/>
        </p:nvSpPr>
        <p:spPr>
          <a:xfrm rot="20408603">
            <a:off x="1790248" y="3084762"/>
            <a:ext cx="3849040" cy="43578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2643508" y="2929878"/>
            <a:ext cx="2478687" cy="461665"/>
          </a:xfrm>
          <a:prstGeom prst="rect">
            <a:avLst/>
          </a:prstGeom>
          <a:noFill/>
        </p:spPr>
        <p:txBody>
          <a:bodyPr wrap="square" rtlCol="0">
            <a:spAutoFit/>
          </a:bodyPr>
          <a:lstStyle/>
          <a:p>
            <a:r>
              <a:rPr lang="en-US" sz="2400" dirty="0" smtClean="0"/>
              <a:t>1. /get document</a:t>
            </a:r>
            <a:endParaRPr lang="en-US" sz="2400" dirty="0"/>
          </a:p>
        </p:txBody>
      </p:sp>
      <p:sp>
        <p:nvSpPr>
          <p:cNvPr id="7" name="Folded Corner 6"/>
          <p:cNvSpPr/>
          <p:nvPr/>
        </p:nvSpPr>
        <p:spPr>
          <a:xfrm>
            <a:off x="5674350" y="2372926"/>
            <a:ext cx="960858" cy="720023"/>
          </a:xfrm>
          <a:prstGeom prst="foldedCorner">
            <a:avLst/>
          </a:prstGeom>
          <a:solidFill>
            <a:srgbClr val="008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ight Arrow 7"/>
          <p:cNvSpPr/>
          <p:nvPr/>
        </p:nvSpPr>
        <p:spPr>
          <a:xfrm rot="5400000">
            <a:off x="4991857" y="4232058"/>
            <a:ext cx="2408973" cy="26628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5549501" y="3517257"/>
            <a:ext cx="1729046" cy="1569660"/>
          </a:xfrm>
          <a:prstGeom prst="rect">
            <a:avLst/>
          </a:prstGeom>
          <a:noFill/>
        </p:spPr>
        <p:txBody>
          <a:bodyPr wrap="square" rtlCol="0">
            <a:spAutoFit/>
          </a:bodyPr>
          <a:lstStyle/>
          <a:p>
            <a:r>
              <a:rPr lang="en-US" sz="2400" dirty="0" smtClean="0"/>
              <a:t>2. Modify document, retaining _version_</a:t>
            </a:r>
            <a:endParaRPr lang="en-US" sz="2400" dirty="0"/>
          </a:p>
        </p:txBody>
      </p:sp>
      <p:sp>
        <p:nvSpPr>
          <p:cNvPr id="10" name="Folded Corner 9"/>
          <p:cNvSpPr/>
          <p:nvPr/>
        </p:nvSpPr>
        <p:spPr>
          <a:xfrm>
            <a:off x="5674350" y="5693572"/>
            <a:ext cx="960858" cy="720023"/>
          </a:xfrm>
          <a:prstGeom prst="foldedCorner">
            <a:avLst/>
          </a:prstGeom>
          <a:solidFill>
            <a:srgbClr val="008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ight Arrow 10"/>
          <p:cNvSpPr/>
          <p:nvPr/>
        </p:nvSpPr>
        <p:spPr>
          <a:xfrm rot="11807131">
            <a:off x="1798793" y="5390405"/>
            <a:ext cx="3847676" cy="44311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2423769" y="5528358"/>
            <a:ext cx="2929358" cy="830997"/>
          </a:xfrm>
          <a:prstGeom prst="rect">
            <a:avLst/>
          </a:prstGeom>
          <a:noFill/>
        </p:spPr>
        <p:txBody>
          <a:bodyPr wrap="square" rtlCol="0">
            <a:spAutoFit/>
          </a:bodyPr>
          <a:lstStyle/>
          <a:p>
            <a:r>
              <a:rPr lang="en-US" sz="2400" dirty="0" smtClean="0"/>
              <a:t>3. /update resulting document</a:t>
            </a:r>
            <a:endParaRPr lang="en-US" sz="2400" dirty="0"/>
          </a:p>
        </p:txBody>
      </p:sp>
      <p:sp>
        <p:nvSpPr>
          <p:cNvPr id="13" name="Right Arrow 12"/>
          <p:cNvSpPr/>
          <p:nvPr/>
        </p:nvSpPr>
        <p:spPr>
          <a:xfrm rot="16200000">
            <a:off x="2236813" y="4304548"/>
            <a:ext cx="1350339" cy="26628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2643508" y="3992427"/>
            <a:ext cx="2478687" cy="830997"/>
          </a:xfrm>
          <a:prstGeom prst="rect">
            <a:avLst/>
          </a:prstGeom>
          <a:noFill/>
        </p:spPr>
        <p:txBody>
          <a:bodyPr wrap="square" rtlCol="0">
            <a:spAutoFit/>
          </a:bodyPr>
          <a:lstStyle/>
          <a:p>
            <a:r>
              <a:rPr lang="en-US" sz="2400" dirty="0" smtClean="0"/>
              <a:t>4. Go back to step #1 if fail code=409</a:t>
            </a:r>
            <a:endParaRPr lang="en-US" sz="2400" dirty="0"/>
          </a:p>
        </p:txBody>
      </p:sp>
      <p:sp>
        <p:nvSpPr>
          <p:cNvPr id="15" name="Rectangle 14"/>
          <p:cNvSpPr/>
          <p:nvPr/>
        </p:nvSpPr>
        <p:spPr>
          <a:xfrm>
            <a:off x="5122195" y="1915170"/>
            <a:ext cx="2601597" cy="4629182"/>
          </a:xfrm>
          <a:prstGeom prst="rect">
            <a:avLst/>
          </a:prstGeom>
          <a:noFill/>
          <a:ln w="31750">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7617456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657"/>
            <a:ext cx="8229600" cy="921740"/>
          </a:xfrm>
        </p:spPr>
        <p:txBody>
          <a:bodyPr>
            <a:normAutofit/>
          </a:bodyPr>
          <a:lstStyle/>
          <a:p>
            <a:r>
              <a:rPr lang="en-US" dirty="0" smtClean="0"/>
              <a:t>Version semantics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11231307"/>
              </p:ext>
            </p:extLst>
          </p:nvPr>
        </p:nvGraphicFramePr>
        <p:xfrm>
          <a:off x="457200" y="2788220"/>
          <a:ext cx="8229600" cy="3759768"/>
        </p:xfrm>
        <a:graphic>
          <a:graphicData uri="http://schemas.openxmlformats.org/drawingml/2006/table">
            <a:tbl>
              <a:tblPr firstRow="1" bandRow="1">
                <a:tableStyleId>{08FB837D-C827-4EFA-A057-4D05807E0F7C}</a:tableStyleId>
              </a:tblPr>
              <a:tblGrid>
                <a:gridCol w="1601544"/>
                <a:gridCol w="6628056"/>
              </a:tblGrid>
              <a:tr h="734202">
                <a:tc>
                  <a:txBody>
                    <a:bodyPr/>
                    <a:lstStyle/>
                    <a:p>
                      <a:r>
                        <a:rPr lang="en-US" sz="2400" dirty="0" smtClean="0">
                          <a:solidFill>
                            <a:schemeClr val="tx1"/>
                          </a:solidFill>
                        </a:rPr>
                        <a:t>_version_</a:t>
                      </a:r>
                      <a:endParaRPr lang="en-US" sz="2400" dirty="0">
                        <a:solidFill>
                          <a:schemeClr val="tx1"/>
                        </a:solidFill>
                      </a:endParaRPr>
                    </a:p>
                  </a:txBody>
                  <a:tcPr/>
                </a:tc>
                <a:tc>
                  <a:txBody>
                    <a:bodyPr/>
                    <a:lstStyle/>
                    <a:p>
                      <a:pPr algn="ctr"/>
                      <a:r>
                        <a:rPr lang="en-US" sz="2400" dirty="0" smtClean="0">
                          <a:solidFill>
                            <a:schemeClr val="tx1"/>
                          </a:solidFill>
                        </a:rPr>
                        <a:t>Update</a:t>
                      </a:r>
                      <a:r>
                        <a:rPr lang="en-US" sz="2400" baseline="0" dirty="0" smtClean="0">
                          <a:solidFill>
                            <a:schemeClr val="tx1"/>
                          </a:solidFill>
                        </a:rPr>
                        <a:t> Semantics</a:t>
                      </a:r>
                      <a:endParaRPr lang="en-US" sz="2400" dirty="0">
                        <a:solidFill>
                          <a:schemeClr val="tx1"/>
                        </a:solidFill>
                      </a:endParaRPr>
                    </a:p>
                  </a:txBody>
                  <a:tcPr/>
                </a:tc>
              </a:tr>
              <a:tr h="734202">
                <a:tc>
                  <a:txBody>
                    <a:bodyPr/>
                    <a:lstStyle/>
                    <a:p>
                      <a:r>
                        <a:rPr lang="en-US" sz="2400" dirty="0" smtClean="0"/>
                        <a:t>&gt; 1</a:t>
                      </a:r>
                      <a:endParaRPr lang="en-US" sz="2400" dirty="0"/>
                    </a:p>
                  </a:txBody>
                  <a:tcPr/>
                </a:tc>
                <a:tc>
                  <a:txBody>
                    <a:bodyPr/>
                    <a:lstStyle/>
                    <a:p>
                      <a:r>
                        <a:rPr lang="en-US" sz="2400" dirty="0" smtClean="0"/>
                        <a:t>Document version must exactly match supplied _version_</a:t>
                      </a:r>
                      <a:endParaRPr lang="en-US" sz="2400" dirty="0"/>
                    </a:p>
                  </a:txBody>
                  <a:tcPr/>
                </a:tc>
              </a:tr>
              <a:tr h="734202">
                <a:tc>
                  <a:txBody>
                    <a:bodyPr/>
                    <a:lstStyle/>
                    <a:p>
                      <a:r>
                        <a:rPr lang="en-US" sz="2400" dirty="0" smtClean="0"/>
                        <a:t>1</a:t>
                      </a:r>
                      <a:endParaRPr lang="en-US" sz="2400" dirty="0"/>
                    </a:p>
                  </a:txBody>
                  <a:tcPr/>
                </a:tc>
                <a:tc>
                  <a:txBody>
                    <a:bodyPr/>
                    <a:lstStyle/>
                    <a:p>
                      <a:r>
                        <a:rPr lang="en-US" sz="2400" dirty="0" smtClean="0"/>
                        <a:t>Document must exist</a:t>
                      </a:r>
                      <a:endParaRPr lang="en-US" sz="2400" dirty="0"/>
                    </a:p>
                  </a:txBody>
                  <a:tcPr/>
                </a:tc>
              </a:tr>
              <a:tr h="734202">
                <a:tc>
                  <a:txBody>
                    <a:bodyPr/>
                    <a:lstStyle/>
                    <a:p>
                      <a:r>
                        <a:rPr lang="en-US" sz="2400" dirty="0" smtClean="0"/>
                        <a:t>&lt; 0</a:t>
                      </a:r>
                      <a:endParaRPr lang="en-US" sz="2400" dirty="0"/>
                    </a:p>
                  </a:txBody>
                  <a:tcPr/>
                </a:tc>
                <a:tc>
                  <a:txBody>
                    <a:bodyPr/>
                    <a:lstStyle/>
                    <a:p>
                      <a:r>
                        <a:rPr lang="en-US" sz="2400" dirty="0" smtClean="0"/>
                        <a:t>Document must not exist</a:t>
                      </a:r>
                      <a:endParaRPr lang="en-US" sz="2400" dirty="0"/>
                    </a:p>
                  </a:txBody>
                  <a:tcPr/>
                </a:tc>
              </a:tr>
              <a:tr h="734202">
                <a:tc>
                  <a:txBody>
                    <a:bodyPr/>
                    <a:lstStyle/>
                    <a:p>
                      <a:r>
                        <a:rPr lang="en-US" sz="2400" dirty="0" smtClean="0"/>
                        <a:t>0</a:t>
                      </a:r>
                      <a:endParaRPr lang="en-US" sz="2400" dirty="0"/>
                    </a:p>
                  </a:txBody>
                  <a:tcPr/>
                </a:tc>
                <a:tc>
                  <a:txBody>
                    <a:bodyPr/>
                    <a:lstStyle/>
                    <a:p>
                      <a:r>
                        <a:rPr lang="en-US" sz="2400" dirty="0" smtClean="0"/>
                        <a:t>Don</a:t>
                      </a:r>
                      <a:r>
                        <a:rPr lang="fr-FR" sz="2400" dirty="0" smtClean="0"/>
                        <a:t>’</a:t>
                      </a:r>
                      <a:r>
                        <a:rPr lang="en-US" sz="2400" dirty="0" smtClean="0"/>
                        <a:t>t</a:t>
                      </a:r>
                      <a:r>
                        <a:rPr lang="en-US" sz="2400" baseline="0" dirty="0" smtClean="0"/>
                        <a:t> care (normal overwrite if exists)</a:t>
                      </a:r>
                      <a:endParaRPr lang="en-US" sz="2400" dirty="0"/>
                    </a:p>
                  </a:txBody>
                  <a:tcPr/>
                </a:tc>
              </a:tr>
            </a:tbl>
          </a:graphicData>
        </a:graphic>
      </p:graphicFrame>
      <p:sp>
        <p:nvSpPr>
          <p:cNvPr id="5" name="Content Placeholder 2"/>
          <p:cNvSpPr txBox="1">
            <a:spLocks/>
          </p:cNvSpPr>
          <p:nvPr/>
        </p:nvSpPr>
        <p:spPr>
          <a:xfrm>
            <a:off x="348245" y="1280194"/>
            <a:ext cx="8338555" cy="484596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smtClean="0"/>
              <a:t>Specifying _version_ on any update invokes optimistic concurrency</a:t>
            </a:r>
            <a:endParaRPr lang="en-US" dirty="0"/>
          </a:p>
        </p:txBody>
      </p:sp>
    </p:spTree>
    <p:extLst>
      <p:ext uri="{BB962C8B-B14F-4D97-AF65-F5344CB8AC3E}">
        <p14:creationId xmlns:p14="http://schemas.microsoft.com/office/powerpoint/2010/main" val="352537678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2416"/>
            <a:ext cx="8229600" cy="819324"/>
          </a:xfrm>
        </p:spPr>
        <p:txBody>
          <a:bodyPr>
            <a:normAutofit/>
          </a:bodyPr>
          <a:lstStyle/>
          <a:p>
            <a:r>
              <a:rPr lang="en-US" dirty="0" smtClean="0"/>
              <a:t>Optimistic Concurrency Example</a:t>
            </a:r>
            <a:endParaRPr lang="en-US" dirty="0"/>
          </a:p>
        </p:txBody>
      </p:sp>
      <p:sp>
        <p:nvSpPr>
          <p:cNvPr id="4" name="TextBox 3"/>
          <p:cNvSpPr txBox="1"/>
          <p:nvPr/>
        </p:nvSpPr>
        <p:spPr>
          <a:xfrm>
            <a:off x="0" y="3454956"/>
            <a:ext cx="9144000" cy="2554546"/>
          </a:xfrm>
          <a:prstGeom prst="rect">
            <a:avLst/>
          </a:prstGeom>
          <a:noFill/>
        </p:spPr>
        <p:txBody>
          <a:bodyPr wrap="square" rtlCol="0">
            <a:spAutoFit/>
          </a:bodyPr>
          <a:lstStyle/>
          <a:p>
            <a:r>
              <a:rPr lang="en-US" sz="1600" dirty="0" smtClean="0">
                <a:latin typeface="Consolas"/>
                <a:cs typeface="Consolas"/>
              </a:rPr>
              <a:t>$ curl </a:t>
            </a:r>
            <a:r>
              <a:rPr lang="en-US" sz="1600" dirty="0" smtClean="0">
                <a:solidFill>
                  <a:srgbClr val="0000FF"/>
                </a:solidFill>
                <a:latin typeface="Consolas"/>
                <a:cs typeface="Consolas"/>
              </a:rPr>
              <a:t>http://localhost:8983/</a:t>
            </a:r>
            <a:r>
              <a:rPr lang="en-US" sz="1600" dirty="0" err="1" smtClean="0">
                <a:solidFill>
                  <a:srgbClr val="0000FF"/>
                </a:solidFill>
                <a:latin typeface="Consolas"/>
                <a:cs typeface="Consolas"/>
              </a:rPr>
              <a:t>solr</a:t>
            </a:r>
            <a:r>
              <a:rPr lang="en-US" sz="1600" dirty="0" smtClean="0">
                <a:solidFill>
                  <a:srgbClr val="0000FF"/>
                </a:solidFill>
                <a:latin typeface="Consolas"/>
                <a:cs typeface="Consolas"/>
              </a:rPr>
              <a:t>/update </a:t>
            </a:r>
            <a:r>
              <a:rPr lang="en-US" sz="1600" dirty="0" smtClean="0">
                <a:latin typeface="Consolas"/>
                <a:cs typeface="Consolas"/>
              </a:rPr>
              <a:t>-H '</a:t>
            </a:r>
            <a:r>
              <a:rPr lang="en-US" sz="1600" dirty="0" err="1" smtClean="0">
                <a:latin typeface="Consolas"/>
                <a:cs typeface="Consolas"/>
              </a:rPr>
              <a:t>Content-type:application</a:t>
            </a:r>
            <a:r>
              <a:rPr lang="en-US" sz="1600" dirty="0" smtClean="0">
                <a:latin typeface="Consolas"/>
                <a:cs typeface="Consolas"/>
              </a:rPr>
              <a:t>/</a:t>
            </a:r>
            <a:r>
              <a:rPr lang="en-US" sz="1600" dirty="0" err="1" smtClean="0">
                <a:latin typeface="Consolas"/>
                <a:cs typeface="Consolas"/>
              </a:rPr>
              <a:t>json</a:t>
            </a:r>
            <a:r>
              <a:rPr lang="en-US" sz="1600" dirty="0" smtClean="0">
                <a:latin typeface="Consolas"/>
                <a:cs typeface="Consolas"/>
              </a:rPr>
              <a:t>' -d '</a:t>
            </a:r>
          </a:p>
          <a:p>
            <a:r>
              <a:rPr lang="en-US" dirty="0" smtClean="0">
                <a:latin typeface="Consolas"/>
                <a:cs typeface="Consolas"/>
              </a:rPr>
              <a:t>[  {</a:t>
            </a:r>
          </a:p>
          <a:p>
            <a:r>
              <a:rPr lang="en-US" dirty="0" smtClean="0">
                <a:latin typeface="Consolas"/>
                <a:cs typeface="Consolas"/>
              </a:rPr>
              <a:t>    "id":"</a:t>
            </a:r>
            <a:r>
              <a:rPr lang="en-US" dirty="0" smtClean="0">
                <a:latin typeface="Consolas"/>
                <a:cs typeface="Consolas"/>
              </a:rPr>
              <a:t>book2"</a:t>
            </a:r>
            <a:r>
              <a:rPr lang="en-US" dirty="0" smtClean="0">
                <a:latin typeface="Consolas"/>
                <a:cs typeface="Consolas"/>
              </a:rPr>
              <a:t>,</a:t>
            </a:r>
          </a:p>
          <a:p>
            <a:r>
              <a:rPr lang="en-US" dirty="0" smtClean="0">
                <a:latin typeface="Consolas"/>
                <a:cs typeface="Consolas"/>
              </a:rPr>
              <a:t>    "title":["</a:t>
            </a:r>
            <a:r>
              <a:rPr lang="en-US" dirty="0" err="1" smtClean="0">
                <a:latin typeface="Consolas"/>
                <a:cs typeface="Consolas"/>
              </a:rPr>
              <a:t>Neuromancer</a:t>
            </a:r>
            <a:r>
              <a:rPr lang="en-US" dirty="0" smtClean="0">
                <a:latin typeface="Consolas"/>
                <a:cs typeface="Consolas"/>
              </a:rPr>
              <a:t>"],</a:t>
            </a:r>
          </a:p>
          <a:p>
            <a:r>
              <a:rPr lang="en-US" dirty="0" smtClean="0">
                <a:latin typeface="Consolas"/>
                <a:cs typeface="Consolas"/>
              </a:rPr>
              <a:t>    "</a:t>
            </a:r>
            <a:r>
              <a:rPr lang="en-US" dirty="0" err="1" smtClean="0">
                <a:latin typeface="Consolas"/>
                <a:cs typeface="Consolas"/>
              </a:rPr>
              <a:t>author":"William</a:t>
            </a:r>
            <a:r>
              <a:rPr lang="en-US" dirty="0" smtClean="0">
                <a:latin typeface="Consolas"/>
                <a:cs typeface="Consolas"/>
              </a:rPr>
              <a:t> Gibson",</a:t>
            </a:r>
          </a:p>
          <a:p>
            <a:r>
              <a:rPr lang="en-US" dirty="0" smtClean="0">
                <a:latin typeface="Consolas"/>
                <a:cs typeface="Consolas"/>
              </a:rPr>
              <a:t>    "copiesIn_i":6,</a:t>
            </a:r>
          </a:p>
          <a:p>
            <a:r>
              <a:rPr lang="en-US" dirty="0" smtClean="0">
                <a:latin typeface="Consolas"/>
                <a:cs typeface="Consolas"/>
              </a:rPr>
              <a:t>    "copiesOut_i":4,</a:t>
            </a:r>
          </a:p>
          <a:p>
            <a:r>
              <a:rPr lang="en-US" dirty="0" smtClean="0">
                <a:latin typeface="Consolas"/>
                <a:cs typeface="Consolas"/>
              </a:rPr>
              <a:t>    </a:t>
            </a:r>
            <a:r>
              <a:rPr lang="en-US" dirty="0" smtClean="0">
                <a:solidFill>
                  <a:srgbClr val="FF0000"/>
                </a:solidFill>
                <a:latin typeface="Consolas"/>
                <a:cs typeface="Consolas"/>
              </a:rPr>
              <a:t>"_version_":123456789 </a:t>
            </a:r>
            <a:r>
              <a:rPr lang="en-US" dirty="0" smtClean="0">
                <a:latin typeface="Consolas"/>
                <a:cs typeface="Consolas"/>
              </a:rPr>
              <a:t>}</a:t>
            </a:r>
          </a:p>
          <a:p>
            <a:r>
              <a:rPr lang="en-US" dirty="0" smtClean="0">
                <a:latin typeface="Consolas"/>
                <a:cs typeface="Consolas"/>
              </a:rPr>
              <a:t>]'</a:t>
            </a:r>
            <a:endParaRPr lang="en-US" dirty="0">
              <a:latin typeface="Consolas"/>
              <a:cs typeface="Consolas"/>
            </a:endParaRPr>
          </a:p>
        </p:txBody>
      </p:sp>
      <p:sp>
        <p:nvSpPr>
          <p:cNvPr id="5" name="TextBox 4"/>
          <p:cNvSpPr txBox="1"/>
          <p:nvPr/>
        </p:nvSpPr>
        <p:spPr>
          <a:xfrm>
            <a:off x="0" y="913622"/>
            <a:ext cx="9144000" cy="2308324"/>
          </a:xfrm>
          <a:prstGeom prst="rect">
            <a:avLst/>
          </a:prstGeom>
          <a:noFill/>
        </p:spPr>
        <p:txBody>
          <a:bodyPr wrap="square" rtlCol="0">
            <a:spAutoFit/>
          </a:bodyPr>
          <a:lstStyle/>
          <a:p>
            <a:r>
              <a:rPr lang="en-US" dirty="0" smtClean="0">
                <a:latin typeface="Consolas"/>
                <a:cs typeface="Consolas"/>
              </a:rPr>
              <a:t>$ curl </a:t>
            </a:r>
            <a:r>
              <a:rPr lang="en-US" dirty="0" smtClean="0">
                <a:latin typeface="Consolas"/>
                <a:cs typeface="Consolas"/>
                <a:hlinkClick r:id="rId3"/>
              </a:rPr>
              <a:t>http://localhost:8983/solr/get?id=book2</a:t>
            </a:r>
            <a:endParaRPr lang="en-US" dirty="0" smtClean="0">
              <a:latin typeface="Consolas"/>
              <a:cs typeface="Consolas"/>
            </a:endParaRPr>
          </a:p>
          <a:p>
            <a:r>
              <a:rPr lang="en-US" dirty="0" smtClean="0">
                <a:latin typeface="Consolas"/>
                <a:cs typeface="Consolas"/>
              </a:rPr>
              <a:t>{ "doc” : {</a:t>
            </a:r>
          </a:p>
          <a:p>
            <a:r>
              <a:rPr lang="en-US" dirty="0" smtClean="0">
                <a:latin typeface="Consolas"/>
                <a:cs typeface="Consolas"/>
              </a:rPr>
              <a:t>    "id":"</a:t>
            </a:r>
            <a:r>
              <a:rPr lang="en-US" dirty="0" smtClean="0">
                <a:latin typeface="Consolas"/>
                <a:cs typeface="Consolas"/>
              </a:rPr>
              <a:t>book2"</a:t>
            </a:r>
            <a:r>
              <a:rPr lang="en-US" dirty="0" smtClean="0">
                <a:latin typeface="Consolas"/>
                <a:cs typeface="Consolas"/>
              </a:rPr>
              <a:t>,</a:t>
            </a:r>
          </a:p>
          <a:p>
            <a:r>
              <a:rPr lang="en-US" dirty="0" smtClean="0">
                <a:latin typeface="Consolas"/>
                <a:cs typeface="Consolas"/>
              </a:rPr>
              <a:t>    "title":["</a:t>
            </a:r>
            <a:r>
              <a:rPr lang="en-US" dirty="0" err="1" smtClean="0">
                <a:latin typeface="Consolas"/>
                <a:cs typeface="Consolas"/>
              </a:rPr>
              <a:t>Neuromancer</a:t>
            </a:r>
            <a:r>
              <a:rPr lang="en-US" dirty="0" smtClean="0">
                <a:latin typeface="Consolas"/>
                <a:cs typeface="Consolas"/>
              </a:rPr>
              <a:t>"],</a:t>
            </a:r>
          </a:p>
          <a:p>
            <a:r>
              <a:rPr lang="en-US" dirty="0" smtClean="0">
                <a:latin typeface="Consolas"/>
                <a:cs typeface="Consolas"/>
              </a:rPr>
              <a:t>    "</a:t>
            </a:r>
            <a:r>
              <a:rPr lang="en-US" dirty="0" err="1" smtClean="0">
                <a:latin typeface="Consolas"/>
                <a:cs typeface="Consolas"/>
              </a:rPr>
              <a:t>author":"William</a:t>
            </a:r>
            <a:r>
              <a:rPr lang="en-US" dirty="0" smtClean="0">
                <a:latin typeface="Consolas"/>
                <a:cs typeface="Consolas"/>
              </a:rPr>
              <a:t> Gibson",</a:t>
            </a:r>
          </a:p>
          <a:p>
            <a:r>
              <a:rPr lang="en-US" dirty="0" smtClean="0">
                <a:latin typeface="Consolas"/>
                <a:cs typeface="Consolas"/>
              </a:rPr>
              <a:t>    "copiesIn_i":7,</a:t>
            </a:r>
          </a:p>
          <a:p>
            <a:r>
              <a:rPr lang="en-US" dirty="0" smtClean="0">
                <a:latin typeface="Consolas"/>
                <a:cs typeface="Consolas"/>
              </a:rPr>
              <a:t>    "copiesOut_i":3,</a:t>
            </a:r>
          </a:p>
          <a:p>
            <a:r>
              <a:rPr lang="en-US" dirty="0" smtClean="0">
                <a:latin typeface="Consolas"/>
                <a:cs typeface="Consolas"/>
              </a:rPr>
              <a:t>    </a:t>
            </a:r>
            <a:r>
              <a:rPr lang="en-US" dirty="0" smtClean="0">
                <a:solidFill>
                  <a:srgbClr val="FF0000"/>
                </a:solidFill>
                <a:latin typeface="Consolas"/>
                <a:cs typeface="Consolas"/>
              </a:rPr>
              <a:t>"_version_":123456789 </a:t>
            </a:r>
            <a:r>
              <a:rPr lang="en-US" dirty="0" smtClean="0">
                <a:latin typeface="Consolas"/>
                <a:cs typeface="Consolas"/>
              </a:rPr>
              <a:t>}}</a:t>
            </a:r>
          </a:p>
        </p:txBody>
      </p:sp>
      <p:sp>
        <p:nvSpPr>
          <p:cNvPr id="6" name="TextBox 5"/>
          <p:cNvSpPr txBox="1"/>
          <p:nvPr/>
        </p:nvSpPr>
        <p:spPr>
          <a:xfrm>
            <a:off x="0" y="6201427"/>
            <a:ext cx="9144000" cy="615553"/>
          </a:xfrm>
          <a:prstGeom prst="rect">
            <a:avLst/>
          </a:prstGeom>
          <a:noFill/>
        </p:spPr>
        <p:txBody>
          <a:bodyPr wrap="square" rtlCol="0">
            <a:spAutoFit/>
          </a:bodyPr>
          <a:lstStyle/>
          <a:p>
            <a:r>
              <a:rPr lang="en-US" sz="1700" dirty="0" smtClean="0"/>
              <a:t>curl </a:t>
            </a:r>
            <a:r>
              <a:rPr lang="en-US" sz="1700" dirty="0" smtClean="0">
                <a:solidFill>
                  <a:srgbClr val="0000FF"/>
                </a:solidFill>
              </a:rPr>
              <a:t>http://localhost:8983/</a:t>
            </a:r>
            <a:r>
              <a:rPr lang="en-US" sz="1700" dirty="0" err="1" smtClean="0">
                <a:solidFill>
                  <a:srgbClr val="0000FF"/>
                </a:solidFill>
              </a:rPr>
              <a:t>solr</a:t>
            </a:r>
            <a:r>
              <a:rPr lang="en-US" sz="1700" dirty="0" smtClean="0">
                <a:solidFill>
                  <a:srgbClr val="0000FF"/>
                </a:solidFill>
              </a:rPr>
              <a:t>/</a:t>
            </a:r>
            <a:r>
              <a:rPr lang="en-US" sz="1700" dirty="0" err="1" smtClean="0">
                <a:solidFill>
                  <a:srgbClr val="0000FF"/>
                </a:solidFill>
              </a:rPr>
              <a:t>update?</a:t>
            </a:r>
            <a:r>
              <a:rPr lang="en-US" sz="1700" dirty="0" err="1" smtClean="0">
                <a:solidFill>
                  <a:srgbClr val="FF0000"/>
                </a:solidFill>
              </a:rPr>
              <a:t>_version</a:t>
            </a:r>
            <a:r>
              <a:rPr lang="en-US" sz="1700" dirty="0" smtClean="0">
                <a:solidFill>
                  <a:srgbClr val="FF0000"/>
                </a:solidFill>
              </a:rPr>
              <a:t>_=123456789 </a:t>
            </a:r>
            <a:r>
              <a:rPr lang="en-US" sz="1700" dirty="0" smtClean="0"/>
              <a:t>-H '</a:t>
            </a:r>
            <a:r>
              <a:rPr lang="en-US" sz="1700" dirty="0" err="1" smtClean="0"/>
              <a:t>Content-type:application</a:t>
            </a:r>
            <a:r>
              <a:rPr lang="en-US" sz="1700" dirty="0" smtClean="0"/>
              <a:t>/</a:t>
            </a:r>
            <a:r>
              <a:rPr lang="en-US" sz="1700" dirty="0" err="1" smtClean="0"/>
              <a:t>json</a:t>
            </a:r>
            <a:r>
              <a:rPr lang="en-US" sz="1700" dirty="0" smtClean="0"/>
              <a:t>' -d […]</a:t>
            </a:r>
            <a:endParaRPr lang="en-US" sz="1700" dirty="0"/>
          </a:p>
        </p:txBody>
      </p:sp>
      <p:sp>
        <p:nvSpPr>
          <p:cNvPr id="7" name="TextBox 6"/>
          <p:cNvSpPr txBox="1"/>
          <p:nvPr/>
        </p:nvSpPr>
        <p:spPr>
          <a:xfrm>
            <a:off x="5172468" y="1515750"/>
            <a:ext cx="2682299" cy="369332"/>
          </a:xfrm>
          <a:prstGeom prst="rect">
            <a:avLst/>
          </a:prstGeom>
          <a:solidFill>
            <a:schemeClr val="accent5"/>
          </a:solidFill>
        </p:spPr>
        <p:txBody>
          <a:bodyPr wrap="square" rtlCol="0">
            <a:spAutoFit/>
          </a:bodyPr>
          <a:lstStyle/>
          <a:p>
            <a:r>
              <a:rPr lang="en-US" dirty="0" smtClean="0"/>
              <a:t>Get the document</a:t>
            </a:r>
            <a:endParaRPr lang="en-US" dirty="0"/>
          </a:p>
        </p:txBody>
      </p:sp>
      <p:sp>
        <p:nvSpPr>
          <p:cNvPr id="8" name="TextBox 7"/>
          <p:cNvSpPr txBox="1"/>
          <p:nvPr/>
        </p:nvSpPr>
        <p:spPr>
          <a:xfrm>
            <a:off x="5172467" y="4003223"/>
            <a:ext cx="2682300" cy="646331"/>
          </a:xfrm>
          <a:prstGeom prst="rect">
            <a:avLst/>
          </a:prstGeom>
          <a:solidFill>
            <a:schemeClr val="accent5"/>
          </a:solidFill>
        </p:spPr>
        <p:txBody>
          <a:bodyPr wrap="square" rtlCol="0">
            <a:spAutoFit/>
          </a:bodyPr>
          <a:lstStyle/>
          <a:p>
            <a:r>
              <a:rPr lang="en-US" dirty="0" smtClean="0"/>
              <a:t>Modify and resubmit, using the same _version_</a:t>
            </a:r>
            <a:endParaRPr lang="en-US" dirty="0"/>
          </a:p>
        </p:txBody>
      </p:sp>
      <p:sp>
        <p:nvSpPr>
          <p:cNvPr id="9" name="Line Callout 2 8"/>
          <p:cNvSpPr/>
          <p:nvPr/>
        </p:nvSpPr>
        <p:spPr>
          <a:xfrm>
            <a:off x="5961141" y="5098003"/>
            <a:ext cx="2417232" cy="911499"/>
          </a:xfrm>
          <a:prstGeom prst="borderCallout2">
            <a:avLst>
              <a:gd name="adj1" fmla="val 18750"/>
              <a:gd name="adj2" fmla="val -8333"/>
              <a:gd name="adj3" fmla="val 18750"/>
              <a:gd name="adj4" fmla="val -16667"/>
              <a:gd name="adj5" fmla="val 126195"/>
              <a:gd name="adj6" fmla="val -47514"/>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Alternately, specify the _version_ as a request parameter</a:t>
            </a:r>
            <a:endParaRPr lang="en-US" dirty="0">
              <a:solidFill>
                <a:schemeClr val="tx1"/>
              </a:solidFill>
            </a:endParaRPr>
          </a:p>
        </p:txBody>
      </p:sp>
    </p:spTree>
    <p:extLst>
      <p:ext uri="{BB962C8B-B14F-4D97-AF65-F5344CB8AC3E}">
        <p14:creationId xmlns:p14="http://schemas.microsoft.com/office/powerpoint/2010/main" val="33793327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4106"/>
            <a:ext cx="8229600" cy="1113937"/>
          </a:xfrm>
        </p:spPr>
        <p:txBody>
          <a:bodyPr/>
          <a:lstStyle/>
          <a:p>
            <a:r>
              <a:rPr lang="en-US" dirty="0" smtClean="0"/>
              <a:t>Optimistic Concurrency Errors</a:t>
            </a:r>
            <a:endParaRPr lang="en-US" dirty="0"/>
          </a:p>
        </p:txBody>
      </p:sp>
      <p:sp>
        <p:nvSpPr>
          <p:cNvPr id="3" name="Content Placeholder 2"/>
          <p:cNvSpPr>
            <a:spLocks noGrp="1"/>
          </p:cNvSpPr>
          <p:nvPr>
            <p:ph idx="1"/>
          </p:nvPr>
        </p:nvSpPr>
        <p:spPr>
          <a:xfrm>
            <a:off x="0" y="1464863"/>
            <a:ext cx="9143999" cy="734874"/>
          </a:xfrm>
        </p:spPr>
        <p:txBody>
          <a:bodyPr>
            <a:normAutofit fontScale="92500"/>
          </a:bodyPr>
          <a:lstStyle/>
          <a:p>
            <a:r>
              <a:rPr lang="en-US" dirty="0" smtClean="0"/>
              <a:t>HTTP Code 409 (Conflict) returned on version mismatch</a:t>
            </a:r>
            <a:endParaRPr lang="en-US" dirty="0"/>
          </a:p>
        </p:txBody>
      </p:sp>
      <p:sp>
        <p:nvSpPr>
          <p:cNvPr id="4" name="TextBox 3"/>
          <p:cNvSpPr txBox="1"/>
          <p:nvPr/>
        </p:nvSpPr>
        <p:spPr>
          <a:xfrm>
            <a:off x="1" y="2329398"/>
            <a:ext cx="9143999" cy="707886"/>
          </a:xfrm>
          <a:prstGeom prst="rect">
            <a:avLst/>
          </a:prstGeom>
          <a:noFill/>
        </p:spPr>
        <p:txBody>
          <a:bodyPr wrap="square" rtlCol="0">
            <a:spAutoFit/>
          </a:bodyPr>
          <a:lstStyle/>
          <a:p>
            <a:r>
              <a:rPr lang="en-US" sz="2000" dirty="0" smtClean="0"/>
              <a:t>$ curl </a:t>
            </a:r>
            <a:r>
              <a:rPr lang="en-US" sz="2000" b="1" dirty="0" smtClean="0">
                <a:solidFill>
                  <a:srgbClr val="FF0000"/>
                </a:solidFill>
              </a:rPr>
              <a:t>-</a:t>
            </a:r>
            <a:r>
              <a:rPr lang="en-US" sz="2000" b="1" dirty="0" err="1" smtClean="0">
                <a:solidFill>
                  <a:srgbClr val="FF0000"/>
                </a:solidFill>
              </a:rPr>
              <a:t>i</a:t>
            </a:r>
            <a:r>
              <a:rPr lang="en-US" sz="2000" dirty="0" smtClean="0"/>
              <a:t> http://localhost:8983/</a:t>
            </a:r>
            <a:r>
              <a:rPr lang="en-US" sz="2000" dirty="0" err="1" smtClean="0"/>
              <a:t>solr</a:t>
            </a:r>
            <a:r>
              <a:rPr lang="en-US" sz="2000" dirty="0" smtClean="0"/>
              <a:t>/update -H '</a:t>
            </a:r>
            <a:r>
              <a:rPr lang="en-US" sz="2000" dirty="0" err="1" smtClean="0"/>
              <a:t>Content-type:application</a:t>
            </a:r>
            <a:r>
              <a:rPr lang="en-US" sz="2000" dirty="0" smtClean="0"/>
              <a:t>/</a:t>
            </a:r>
            <a:r>
              <a:rPr lang="en-US" sz="2000" dirty="0" err="1" smtClean="0"/>
              <a:t>json</a:t>
            </a:r>
            <a:r>
              <a:rPr lang="en-US" sz="2000" dirty="0" smtClean="0"/>
              <a:t>' -d '</a:t>
            </a:r>
          </a:p>
          <a:p>
            <a:r>
              <a:rPr lang="en-US" sz="2000" dirty="0" smtClean="0"/>
              <a:t>[{"id":"book1", "author":"</a:t>
            </a:r>
            <a:r>
              <a:rPr lang="en-US" sz="2000" dirty="0" err="1" smtClean="0"/>
              <a:t>Mr</a:t>
            </a:r>
            <a:r>
              <a:rPr lang="en-US" sz="2000" dirty="0" smtClean="0"/>
              <a:t> Bean", </a:t>
            </a:r>
            <a:r>
              <a:rPr lang="en-US" sz="2000" dirty="0" smtClean="0">
                <a:solidFill>
                  <a:srgbClr val="FF0000"/>
                </a:solidFill>
              </a:rPr>
              <a:t>"_version_":54321</a:t>
            </a:r>
            <a:r>
              <a:rPr lang="en-US" sz="2000" dirty="0" smtClean="0"/>
              <a:t>}]'</a:t>
            </a:r>
            <a:endParaRPr lang="en-US" sz="2000" dirty="0"/>
          </a:p>
        </p:txBody>
      </p:sp>
      <p:sp>
        <p:nvSpPr>
          <p:cNvPr id="5" name="TextBox 4"/>
          <p:cNvSpPr txBox="1"/>
          <p:nvPr/>
        </p:nvSpPr>
        <p:spPr>
          <a:xfrm>
            <a:off x="3" y="3359229"/>
            <a:ext cx="9143997" cy="3416320"/>
          </a:xfrm>
          <a:prstGeom prst="rect">
            <a:avLst/>
          </a:prstGeom>
          <a:noFill/>
        </p:spPr>
        <p:txBody>
          <a:bodyPr wrap="square" rtlCol="0">
            <a:spAutoFit/>
          </a:bodyPr>
          <a:lstStyle/>
          <a:p>
            <a:r>
              <a:rPr lang="en-US" dirty="0" smtClean="0">
                <a:latin typeface="Consolas"/>
                <a:cs typeface="Consolas"/>
              </a:rPr>
              <a:t>HTTP/1.1 409 Conflict</a:t>
            </a:r>
          </a:p>
          <a:p>
            <a:r>
              <a:rPr lang="en-US" dirty="0" smtClean="0">
                <a:latin typeface="Consolas"/>
                <a:cs typeface="Consolas"/>
              </a:rPr>
              <a:t>Content-Type: text/</a:t>
            </a:r>
            <a:r>
              <a:rPr lang="en-US" dirty="0" err="1" smtClean="0">
                <a:latin typeface="Consolas"/>
                <a:cs typeface="Consolas"/>
              </a:rPr>
              <a:t>plain;charset</a:t>
            </a:r>
            <a:r>
              <a:rPr lang="en-US" dirty="0" smtClean="0">
                <a:latin typeface="Consolas"/>
                <a:cs typeface="Consolas"/>
              </a:rPr>
              <a:t>=UTF-8</a:t>
            </a:r>
          </a:p>
          <a:p>
            <a:r>
              <a:rPr lang="en-US" dirty="0" smtClean="0">
                <a:latin typeface="Consolas"/>
                <a:cs typeface="Consolas"/>
              </a:rPr>
              <a:t>Transfer-Encoding: chunked</a:t>
            </a:r>
          </a:p>
          <a:p>
            <a:r>
              <a:rPr lang="en-US" dirty="0" smtClean="0">
                <a:latin typeface="Consolas"/>
                <a:cs typeface="Consolas"/>
              </a:rPr>
              <a:t> </a:t>
            </a:r>
          </a:p>
          <a:p>
            <a:r>
              <a:rPr lang="en-US" dirty="0" smtClean="0">
                <a:latin typeface="Consolas"/>
                <a:cs typeface="Consolas"/>
              </a:rPr>
              <a:t>{</a:t>
            </a:r>
          </a:p>
          <a:p>
            <a:r>
              <a:rPr lang="en-US" dirty="0" smtClean="0">
                <a:latin typeface="Consolas"/>
                <a:cs typeface="Consolas"/>
              </a:rPr>
              <a:t>  "</a:t>
            </a:r>
            <a:r>
              <a:rPr lang="en-US" dirty="0" err="1" smtClean="0">
                <a:latin typeface="Consolas"/>
                <a:cs typeface="Consolas"/>
              </a:rPr>
              <a:t>responseHeader</a:t>
            </a:r>
            <a:r>
              <a:rPr lang="en-US" dirty="0" smtClean="0">
                <a:latin typeface="Consolas"/>
                <a:cs typeface="Consolas"/>
              </a:rPr>
              <a:t>":{</a:t>
            </a:r>
          </a:p>
          <a:p>
            <a:r>
              <a:rPr lang="en-US" dirty="0" smtClean="0">
                <a:latin typeface="Consolas"/>
                <a:cs typeface="Consolas"/>
              </a:rPr>
              <a:t>    "status":409,</a:t>
            </a:r>
          </a:p>
          <a:p>
            <a:r>
              <a:rPr lang="en-US" dirty="0" smtClean="0">
                <a:latin typeface="Consolas"/>
                <a:cs typeface="Consolas"/>
              </a:rPr>
              <a:t>    "QTime":1},</a:t>
            </a:r>
          </a:p>
          <a:p>
            <a:r>
              <a:rPr lang="en-US" dirty="0" smtClean="0">
                <a:latin typeface="Consolas"/>
                <a:cs typeface="Consolas"/>
              </a:rPr>
              <a:t>  "error":{</a:t>
            </a:r>
          </a:p>
          <a:p>
            <a:r>
              <a:rPr lang="en-US" dirty="0" smtClean="0">
                <a:latin typeface="Consolas"/>
                <a:cs typeface="Consolas"/>
              </a:rPr>
              <a:t>    "</a:t>
            </a:r>
            <a:r>
              <a:rPr lang="en-US" dirty="0" err="1" smtClean="0">
                <a:latin typeface="Consolas"/>
                <a:cs typeface="Consolas"/>
              </a:rPr>
              <a:t>msg</a:t>
            </a:r>
            <a:r>
              <a:rPr lang="en-US" dirty="0" smtClean="0">
                <a:latin typeface="Consolas"/>
                <a:cs typeface="Consolas"/>
              </a:rPr>
              <a:t>":"version conflict for book1 expected=12345</a:t>
            </a:r>
          </a:p>
          <a:p>
            <a:r>
              <a:rPr lang="en-US" dirty="0">
                <a:latin typeface="Consolas"/>
                <a:cs typeface="Consolas"/>
              </a:rPr>
              <a:t> </a:t>
            </a:r>
            <a:r>
              <a:rPr lang="en-US" dirty="0" smtClean="0">
                <a:latin typeface="Consolas"/>
                <a:cs typeface="Consolas"/>
              </a:rPr>
              <a:t>          actual=1408814192853516288",</a:t>
            </a:r>
          </a:p>
          <a:p>
            <a:r>
              <a:rPr lang="en-US" dirty="0" smtClean="0">
                <a:latin typeface="Consolas"/>
                <a:cs typeface="Consolas"/>
              </a:rPr>
              <a:t>    "code":409}}</a:t>
            </a:r>
            <a:endParaRPr lang="en-US" dirty="0">
              <a:latin typeface="Consolas"/>
              <a:cs typeface="Consolas"/>
            </a:endParaRPr>
          </a:p>
        </p:txBody>
      </p:sp>
    </p:spTree>
    <p:extLst>
      <p:ext uri="{BB962C8B-B14F-4D97-AF65-F5344CB8AC3E}">
        <p14:creationId xmlns:p14="http://schemas.microsoft.com/office/powerpoint/2010/main" val="213563386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Simplified JSON Delete Syntax</a:t>
            </a:r>
            <a:endParaRPr lang="en-US" dirty="0"/>
          </a:p>
        </p:txBody>
      </p:sp>
      <p:sp>
        <p:nvSpPr>
          <p:cNvPr id="7" name="Content Placeholder 2"/>
          <p:cNvSpPr>
            <a:spLocks noGrp="1"/>
          </p:cNvSpPr>
          <p:nvPr>
            <p:ph idx="1"/>
          </p:nvPr>
        </p:nvSpPr>
        <p:spPr>
          <a:xfrm>
            <a:off x="94457" y="1600200"/>
            <a:ext cx="9049543" cy="5054435"/>
          </a:xfrm>
        </p:spPr>
        <p:txBody>
          <a:bodyPr/>
          <a:lstStyle/>
          <a:p>
            <a:r>
              <a:rPr lang="en-US" dirty="0" smtClean="0"/>
              <a:t>Singe delete-by-id</a:t>
            </a:r>
          </a:p>
          <a:p>
            <a:pPr marL="457200" lvl="1" indent="0">
              <a:buNone/>
            </a:pPr>
            <a:r>
              <a:rPr lang="en-US" dirty="0" smtClean="0">
                <a:latin typeface="Consolas"/>
                <a:cs typeface="Consolas"/>
              </a:rPr>
              <a:t>{"delete":”book1"}</a:t>
            </a:r>
          </a:p>
          <a:p>
            <a:r>
              <a:rPr lang="en-US" dirty="0" smtClean="0">
                <a:cs typeface="Consolas"/>
              </a:rPr>
              <a:t>Multiple delete-by-id</a:t>
            </a:r>
          </a:p>
          <a:p>
            <a:pPr marL="400050" lvl="2" indent="0">
              <a:buNone/>
            </a:pPr>
            <a:r>
              <a:rPr lang="en-US" sz="2800" dirty="0" smtClean="0">
                <a:latin typeface="Consolas"/>
                <a:cs typeface="Consolas"/>
              </a:rPr>
              <a:t>{"delete":[”book1”,”book2”,”book3”]}</a:t>
            </a:r>
          </a:p>
          <a:p>
            <a:r>
              <a:rPr lang="en-US" dirty="0" smtClean="0">
                <a:cs typeface="Consolas"/>
              </a:rPr>
              <a:t>Delete with optimistic concurrency</a:t>
            </a:r>
          </a:p>
          <a:p>
            <a:pPr marL="400050" lvl="1" indent="0">
              <a:buNone/>
            </a:pPr>
            <a:r>
              <a:rPr lang="hu-HU" sz="2400" dirty="0" smtClean="0">
                <a:latin typeface="Consolas"/>
                <a:cs typeface="Consolas"/>
              </a:rPr>
              <a:t>{"delete":{"id":”book1", </a:t>
            </a:r>
            <a:r>
              <a:rPr lang="hu-HU" sz="2400" dirty="0" smtClean="0">
                <a:solidFill>
                  <a:srgbClr val="FF0000"/>
                </a:solidFill>
                <a:latin typeface="Consolas"/>
                <a:cs typeface="Consolas"/>
              </a:rPr>
              <a:t>"_version_":123456789</a:t>
            </a:r>
            <a:r>
              <a:rPr lang="hu-HU" sz="2400" dirty="0" smtClean="0">
                <a:latin typeface="Consolas"/>
                <a:cs typeface="Consolas"/>
              </a:rPr>
              <a:t>}}</a:t>
            </a:r>
            <a:endParaRPr lang="en-US" sz="2400" dirty="0" smtClean="0">
              <a:latin typeface="Consolas"/>
              <a:cs typeface="Consolas"/>
            </a:endParaRPr>
          </a:p>
          <a:p>
            <a:r>
              <a:rPr lang="en-US" dirty="0" smtClean="0">
                <a:cs typeface="Consolas"/>
              </a:rPr>
              <a:t>Delete by Query</a:t>
            </a:r>
          </a:p>
          <a:p>
            <a:pPr marL="400050" lvl="1" indent="0">
              <a:buNone/>
            </a:pPr>
            <a:r>
              <a:rPr lang="hu-HU" sz="2400" dirty="0" smtClean="0">
                <a:latin typeface="Consolas"/>
                <a:cs typeface="Consolas"/>
              </a:rPr>
              <a:t>{"delete":{”query":”tag:category1”}}</a:t>
            </a:r>
            <a:endParaRPr lang="en-US" sz="2400" dirty="0" smtClean="0">
              <a:latin typeface="Consolas"/>
              <a:cs typeface="Consolas"/>
            </a:endParaRPr>
          </a:p>
          <a:p>
            <a:endParaRPr lang="en-US" dirty="0" smtClean="0">
              <a:latin typeface="Consolas"/>
              <a:cs typeface="Consolas"/>
            </a:endParaRPr>
          </a:p>
          <a:p>
            <a:endParaRPr lang="en-US" dirty="0" smtClean="0">
              <a:latin typeface="Consolas"/>
              <a:cs typeface="Consolas"/>
            </a:endParaRPr>
          </a:p>
          <a:p>
            <a:pPr lvl="1"/>
            <a:endParaRPr lang="en-US" dirty="0"/>
          </a:p>
        </p:txBody>
      </p:sp>
    </p:spTree>
    <p:extLst>
      <p:ext uri="{BB962C8B-B14F-4D97-AF65-F5344CB8AC3E}">
        <p14:creationId xmlns:p14="http://schemas.microsoft.com/office/powerpoint/2010/main" val="21380239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65701"/>
          </a:xfrm>
        </p:spPr>
        <p:txBody>
          <a:bodyPr>
            <a:normAutofit fontScale="90000"/>
          </a:bodyPr>
          <a:lstStyle/>
          <a:p>
            <a:r>
              <a:rPr lang="en-US" dirty="0" smtClean="0"/>
              <a:t>Durable Writes</a:t>
            </a:r>
            <a:endParaRPr lang="en-US" dirty="0"/>
          </a:p>
        </p:txBody>
      </p:sp>
      <p:sp>
        <p:nvSpPr>
          <p:cNvPr id="3" name="Content Placeholder 2"/>
          <p:cNvSpPr>
            <a:spLocks noGrp="1"/>
          </p:cNvSpPr>
          <p:nvPr>
            <p:ph idx="1"/>
          </p:nvPr>
        </p:nvSpPr>
        <p:spPr>
          <a:xfrm>
            <a:off x="163880" y="993430"/>
            <a:ext cx="8818800" cy="5864569"/>
          </a:xfrm>
        </p:spPr>
        <p:txBody>
          <a:bodyPr/>
          <a:lstStyle/>
          <a:p>
            <a:r>
              <a:rPr lang="en-US" dirty="0" smtClean="0"/>
              <a:t>Lucene flushes writes to disk on a “commit”</a:t>
            </a:r>
          </a:p>
          <a:p>
            <a:r>
              <a:rPr lang="en-US" dirty="0" err="1" smtClean="0"/>
              <a:t>Solr</a:t>
            </a:r>
            <a:r>
              <a:rPr lang="en-US" dirty="0" smtClean="0"/>
              <a:t> 4 maintains it’s own transaction log</a:t>
            </a:r>
          </a:p>
          <a:p>
            <a:pPr lvl="1"/>
            <a:r>
              <a:rPr lang="en-US" dirty="0" smtClean="0"/>
              <a:t>Services real-time get requests</a:t>
            </a:r>
          </a:p>
          <a:p>
            <a:pPr lvl="1"/>
            <a:r>
              <a:rPr lang="en-US" dirty="0" smtClean="0"/>
              <a:t>Recover from crash (log replay on restart)</a:t>
            </a:r>
          </a:p>
          <a:p>
            <a:pPr lvl="1"/>
            <a:r>
              <a:rPr lang="en-US" dirty="0" smtClean="0"/>
              <a:t>Supports distributed “peer sync”</a:t>
            </a:r>
          </a:p>
          <a:p>
            <a:r>
              <a:rPr lang="en-US" dirty="0" smtClean="0"/>
              <a:t>Writes forwarded to multiple shard replicas</a:t>
            </a:r>
          </a:p>
          <a:p>
            <a:pPr lvl="1"/>
            <a:r>
              <a:rPr lang="en-US" dirty="0" smtClean="0"/>
              <a:t>A replica can go away forever w/o collection data loss</a:t>
            </a:r>
          </a:p>
          <a:p>
            <a:pPr lvl="1"/>
            <a:r>
              <a:rPr lang="en-US" dirty="0" smtClean="0"/>
              <a:t>A replica can do a fast “peer sync” if it’s only slightly out of data</a:t>
            </a:r>
          </a:p>
          <a:p>
            <a:pPr lvl="1"/>
            <a:r>
              <a:rPr lang="en-US" dirty="0" smtClean="0"/>
              <a:t>A replica can do a full index replication (copy) from a peer</a:t>
            </a:r>
          </a:p>
          <a:p>
            <a:pPr lvl="1"/>
            <a:endParaRPr lang="en-US" dirty="0"/>
          </a:p>
        </p:txBody>
      </p:sp>
    </p:spTree>
    <p:extLst>
      <p:ext uri="{BB962C8B-B14F-4D97-AF65-F5344CB8AC3E}">
        <p14:creationId xmlns:p14="http://schemas.microsoft.com/office/powerpoint/2010/main" val="86752285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1933"/>
          </a:xfrm>
        </p:spPr>
        <p:txBody>
          <a:bodyPr/>
          <a:lstStyle/>
          <a:p>
            <a:r>
              <a:rPr lang="en-US" dirty="0" smtClean="0"/>
              <a:t>My Background</a:t>
            </a:r>
            <a:endParaRPr lang="en-US" dirty="0"/>
          </a:p>
        </p:txBody>
      </p:sp>
      <p:sp>
        <p:nvSpPr>
          <p:cNvPr id="7" name="Content Placeholder 6"/>
          <p:cNvSpPr>
            <a:spLocks noGrp="1"/>
          </p:cNvSpPr>
          <p:nvPr>
            <p:ph idx="1"/>
          </p:nvPr>
        </p:nvSpPr>
        <p:spPr>
          <a:xfrm>
            <a:off x="1524990" y="1463239"/>
            <a:ext cx="7302136" cy="5283924"/>
          </a:xfrm>
        </p:spPr>
        <p:txBody>
          <a:bodyPr>
            <a:normAutofit/>
          </a:bodyPr>
          <a:lstStyle/>
          <a:p>
            <a:r>
              <a:rPr lang="en-US" b="0" dirty="0" smtClean="0"/>
              <a:t>Creator of </a:t>
            </a:r>
            <a:r>
              <a:rPr lang="en-US" b="0" dirty="0" err="1" smtClean="0"/>
              <a:t>Solr</a:t>
            </a:r>
            <a:endParaRPr lang="en-US" b="0" dirty="0" smtClean="0"/>
          </a:p>
          <a:p>
            <a:r>
              <a:rPr lang="en-US" b="0" dirty="0" smtClean="0"/>
              <a:t>Co-founder of </a:t>
            </a:r>
            <a:r>
              <a:rPr lang="en-US" b="0" dirty="0" err="1" smtClean="0"/>
              <a:t>LucidWorks</a:t>
            </a:r>
            <a:endParaRPr lang="en-US" b="0" dirty="0" smtClean="0"/>
          </a:p>
          <a:p>
            <a:r>
              <a:rPr lang="en-US" b="0" dirty="0" smtClean="0"/>
              <a:t>Expertise: Distributed Search systems and performance</a:t>
            </a:r>
          </a:p>
          <a:p>
            <a:pPr marL="396875" indent="-396875"/>
            <a:r>
              <a:rPr lang="en-US" b="0" dirty="0" smtClean="0"/>
              <a:t>Lucene/</a:t>
            </a:r>
            <a:r>
              <a:rPr lang="en-US" b="0" dirty="0" err="1" smtClean="0"/>
              <a:t>Solr</a:t>
            </a:r>
            <a:r>
              <a:rPr lang="en-US" b="0" dirty="0" smtClean="0"/>
              <a:t> committer, PMC member</a:t>
            </a:r>
          </a:p>
          <a:p>
            <a:pPr marL="396875" indent="-396875"/>
            <a:r>
              <a:rPr lang="en-US" b="0" dirty="0" smtClean="0"/>
              <a:t>Work: CNET Networks, BEA, </a:t>
            </a:r>
            <a:r>
              <a:rPr lang="en-US" b="0" dirty="0" err="1" smtClean="0"/>
              <a:t>Telcordia</a:t>
            </a:r>
            <a:r>
              <a:rPr lang="en-US" b="0" dirty="0" smtClean="0"/>
              <a:t>, among others</a:t>
            </a:r>
          </a:p>
          <a:p>
            <a:r>
              <a:rPr lang="en-US" b="0" dirty="0" smtClean="0"/>
              <a:t>M.S. in Computer Science, Stanford</a:t>
            </a:r>
            <a:endParaRPr lang="en-US" dirty="0"/>
          </a:p>
        </p:txBody>
      </p:sp>
      <p:pic>
        <p:nvPicPr>
          <p:cNvPr id="2050" name="Picture 2" descr="Photo of Yonik Seeley"/>
          <p:cNvPicPr>
            <a:picLocks noChangeAspect="1" noChangeArrowheads="1"/>
          </p:cNvPicPr>
          <p:nvPr/>
        </p:nvPicPr>
        <p:blipFill>
          <a:blip r:embed="rId3"/>
          <a:srcRect/>
          <a:stretch>
            <a:fillRect/>
          </a:stretch>
        </p:blipFill>
        <p:spPr bwMode="auto">
          <a:xfrm>
            <a:off x="147390" y="1463239"/>
            <a:ext cx="1209675" cy="1219201"/>
          </a:xfrm>
          <a:prstGeom prst="rect">
            <a:avLst/>
          </a:prstGeom>
          <a:noFill/>
        </p:spPr>
      </p:pic>
    </p:spTree>
    <p:extLst>
      <p:ext uri="{BB962C8B-B14F-4D97-AF65-F5344CB8AC3E}">
        <p14:creationId xmlns:p14="http://schemas.microsoft.com/office/powerpoint/2010/main" val="182340527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4466"/>
            <a:ext cx="8229600" cy="755732"/>
          </a:xfrm>
        </p:spPr>
        <p:txBody>
          <a:bodyPr>
            <a:normAutofit fontScale="90000"/>
          </a:bodyPr>
          <a:lstStyle/>
          <a:p>
            <a:r>
              <a:rPr lang="en-US" dirty="0" smtClean="0"/>
              <a:t>Near Real Time (</a:t>
            </a:r>
            <a:r>
              <a:rPr lang="en-US" dirty="0" smtClean="0"/>
              <a:t>NRT) </a:t>
            </a:r>
            <a:r>
              <a:rPr lang="en-US" dirty="0" err="1" smtClean="0"/>
              <a:t>softCommit</a:t>
            </a:r>
            <a:endParaRPr lang="en-US" dirty="0"/>
          </a:p>
        </p:txBody>
      </p:sp>
      <p:sp>
        <p:nvSpPr>
          <p:cNvPr id="3" name="Content Placeholder 2"/>
          <p:cNvSpPr>
            <a:spLocks noGrp="1"/>
          </p:cNvSpPr>
          <p:nvPr>
            <p:ph idx="1"/>
          </p:nvPr>
        </p:nvSpPr>
        <p:spPr>
          <a:xfrm>
            <a:off x="-2" y="1008283"/>
            <a:ext cx="9046919" cy="4708525"/>
          </a:xfrm>
        </p:spPr>
        <p:txBody>
          <a:bodyPr/>
          <a:lstStyle/>
          <a:p>
            <a:r>
              <a:rPr lang="en-US" dirty="0" err="1" smtClean="0"/>
              <a:t>softCommit</a:t>
            </a:r>
            <a:r>
              <a:rPr lang="en-US" dirty="0" smtClean="0"/>
              <a:t> opens a new view of the index without flushing + </a:t>
            </a:r>
            <a:r>
              <a:rPr lang="en-US" dirty="0" err="1" smtClean="0"/>
              <a:t>fsyncing</a:t>
            </a:r>
            <a:r>
              <a:rPr lang="en-US" dirty="0" smtClean="0"/>
              <a:t> files to disk</a:t>
            </a:r>
          </a:p>
          <a:p>
            <a:pPr lvl="1"/>
            <a:r>
              <a:rPr lang="en-US" dirty="0" smtClean="0"/>
              <a:t>Decouples update visibility from update durability</a:t>
            </a:r>
          </a:p>
          <a:p>
            <a:r>
              <a:rPr lang="en-US" dirty="0" err="1" smtClean="0"/>
              <a:t>commitWithin</a:t>
            </a:r>
            <a:r>
              <a:rPr lang="en-US" dirty="0" smtClean="0"/>
              <a:t> now implies a soft commit</a:t>
            </a:r>
          </a:p>
          <a:p>
            <a:r>
              <a:rPr lang="en-US" dirty="0" smtClean="0"/>
              <a:t>Current </a:t>
            </a:r>
            <a:r>
              <a:rPr lang="en-US" dirty="0" err="1" smtClean="0"/>
              <a:t>autoCommit</a:t>
            </a:r>
            <a:r>
              <a:rPr lang="en-US" dirty="0" smtClean="0"/>
              <a:t> defaults from </a:t>
            </a:r>
            <a:r>
              <a:rPr lang="en-US" dirty="0" err="1" smtClean="0"/>
              <a:t>solrconfig.xml</a:t>
            </a:r>
            <a:r>
              <a:rPr lang="en-US" dirty="0" smtClean="0"/>
              <a:t>:</a:t>
            </a:r>
          </a:p>
        </p:txBody>
      </p:sp>
      <p:sp>
        <p:nvSpPr>
          <p:cNvPr id="4" name="TextBox 3"/>
          <p:cNvSpPr txBox="1"/>
          <p:nvPr/>
        </p:nvSpPr>
        <p:spPr>
          <a:xfrm>
            <a:off x="0" y="3811012"/>
            <a:ext cx="9046918" cy="3046988"/>
          </a:xfrm>
          <a:prstGeom prst="rect">
            <a:avLst/>
          </a:prstGeom>
          <a:noFill/>
        </p:spPr>
        <p:txBody>
          <a:bodyPr wrap="square" rtlCol="0">
            <a:spAutoFit/>
          </a:bodyPr>
          <a:lstStyle/>
          <a:p>
            <a:r>
              <a:rPr lang="en-US" sz="2400" dirty="0" smtClean="0">
                <a:latin typeface="Consolas"/>
                <a:cs typeface="Consolas"/>
              </a:rPr>
              <a:t> &lt;</a:t>
            </a:r>
            <a:r>
              <a:rPr lang="en-US" sz="2400" dirty="0" err="1" smtClean="0">
                <a:latin typeface="Consolas"/>
                <a:cs typeface="Consolas"/>
              </a:rPr>
              <a:t>autoCommit</a:t>
            </a:r>
            <a:r>
              <a:rPr lang="en-US" sz="2400" dirty="0" smtClean="0">
                <a:latin typeface="Consolas"/>
                <a:cs typeface="Consolas"/>
              </a:rPr>
              <a:t>&gt; </a:t>
            </a:r>
          </a:p>
          <a:p>
            <a:r>
              <a:rPr lang="en-US" sz="2400" dirty="0" smtClean="0">
                <a:latin typeface="Consolas"/>
                <a:cs typeface="Consolas"/>
              </a:rPr>
              <a:t>       &lt;</a:t>
            </a:r>
            <a:r>
              <a:rPr lang="en-US" sz="2400" dirty="0" err="1" smtClean="0">
                <a:latin typeface="Consolas"/>
                <a:cs typeface="Consolas"/>
              </a:rPr>
              <a:t>maxTime</a:t>
            </a:r>
            <a:r>
              <a:rPr lang="en-US" sz="2400" dirty="0" smtClean="0">
                <a:latin typeface="Consolas"/>
                <a:cs typeface="Consolas"/>
              </a:rPr>
              <a:t>&gt;15000&lt;/</a:t>
            </a:r>
            <a:r>
              <a:rPr lang="en-US" sz="2400" dirty="0" err="1" smtClean="0">
                <a:latin typeface="Consolas"/>
                <a:cs typeface="Consolas"/>
              </a:rPr>
              <a:t>maxTime</a:t>
            </a:r>
            <a:r>
              <a:rPr lang="en-US" sz="2400" dirty="0" smtClean="0">
                <a:latin typeface="Consolas"/>
                <a:cs typeface="Consolas"/>
              </a:rPr>
              <a:t>&gt; </a:t>
            </a:r>
          </a:p>
          <a:p>
            <a:r>
              <a:rPr lang="en-US" sz="2400" dirty="0" smtClean="0">
                <a:latin typeface="Consolas"/>
                <a:cs typeface="Consolas"/>
              </a:rPr>
              <a:t>       &lt;</a:t>
            </a:r>
            <a:r>
              <a:rPr lang="en-US" sz="2400" dirty="0" err="1" smtClean="0">
                <a:latin typeface="Consolas"/>
                <a:cs typeface="Consolas"/>
              </a:rPr>
              <a:t>openSearcher</a:t>
            </a:r>
            <a:r>
              <a:rPr lang="en-US" sz="2400" dirty="0" smtClean="0">
                <a:latin typeface="Consolas"/>
                <a:cs typeface="Consolas"/>
              </a:rPr>
              <a:t>&gt;false&lt;/</a:t>
            </a:r>
            <a:r>
              <a:rPr lang="en-US" sz="2400" dirty="0" err="1" smtClean="0">
                <a:latin typeface="Consolas"/>
                <a:cs typeface="Consolas"/>
              </a:rPr>
              <a:t>openSearcher</a:t>
            </a:r>
            <a:r>
              <a:rPr lang="en-US" sz="2400" dirty="0" smtClean="0">
                <a:latin typeface="Consolas"/>
                <a:cs typeface="Consolas"/>
              </a:rPr>
              <a:t>&gt; </a:t>
            </a:r>
          </a:p>
          <a:p>
            <a:r>
              <a:rPr lang="en-US" sz="2400" dirty="0" smtClean="0">
                <a:latin typeface="Consolas"/>
                <a:cs typeface="Consolas"/>
              </a:rPr>
              <a:t> &lt;/</a:t>
            </a:r>
            <a:r>
              <a:rPr lang="en-US" sz="2400" dirty="0" err="1" smtClean="0">
                <a:latin typeface="Consolas"/>
                <a:cs typeface="Consolas"/>
              </a:rPr>
              <a:t>autoCommit</a:t>
            </a:r>
            <a:r>
              <a:rPr lang="en-US" sz="2400" dirty="0" smtClean="0">
                <a:latin typeface="Consolas"/>
                <a:cs typeface="Consolas"/>
              </a:rPr>
              <a:t>&gt;</a:t>
            </a:r>
          </a:p>
          <a:p>
            <a:endParaRPr lang="en-US" sz="2400" dirty="0" smtClean="0">
              <a:latin typeface="Consolas"/>
              <a:cs typeface="Consolas"/>
            </a:endParaRPr>
          </a:p>
          <a:p>
            <a:r>
              <a:rPr lang="en-US" sz="2400" dirty="0" smtClean="0">
                <a:latin typeface="Consolas"/>
                <a:cs typeface="Consolas"/>
              </a:rPr>
              <a:t>&lt;!--  &lt;</a:t>
            </a:r>
            <a:r>
              <a:rPr lang="en-US" sz="2400" dirty="0" err="1" smtClean="0">
                <a:latin typeface="Consolas"/>
                <a:cs typeface="Consolas"/>
              </a:rPr>
              <a:t>autoSoftCommit</a:t>
            </a:r>
            <a:r>
              <a:rPr lang="en-US" sz="2400" dirty="0" smtClean="0">
                <a:latin typeface="Consolas"/>
                <a:cs typeface="Consolas"/>
              </a:rPr>
              <a:t>&gt; </a:t>
            </a:r>
          </a:p>
          <a:p>
            <a:r>
              <a:rPr lang="en-US" sz="2400" dirty="0" smtClean="0">
                <a:latin typeface="Consolas"/>
                <a:cs typeface="Consolas"/>
              </a:rPr>
              <a:t>         &lt;</a:t>
            </a:r>
            <a:r>
              <a:rPr lang="en-US" sz="2400" dirty="0" err="1" smtClean="0">
                <a:latin typeface="Consolas"/>
                <a:cs typeface="Consolas"/>
              </a:rPr>
              <a:t>maxTime</a:t>
            </a:r>
            <a:r>
              <a:rPr lang="en-US" sz="2400" dirty="0" smtClean="0">
                <a:latin typeface="Consolas"/>
                <a:cs typeface="Consolas"/>
              </a:rPr>
              <a:t>&gt;5000&lt;/</a:t>
            </a:r>
            <a:r>
              <a:rPr lang="en-US" sz="2400" dirty="0" err="1" smtClean="0">
                <a:latin typeface="Consolas"/>
                <a:cs typeface="Consolas"/>
              </a:rPr>
              <a:t>maxTime</a:t>
            </a:r>
            <a:r>
              <a:rPr lang="en-US" sz="2400" dirty="0" smtClean="0">
                <a:latin typeface="Consolas"/>
                <a:cs typeface="Consolas"/>
              </a:rPr>
              <a:t>&gt; </a:t>
            </a:r>
          </a:p>
          <a:p>
            <a:r>
              <a:rPr lang="en-US" sz="2400" dirty="0" smtClean="0">
                <a:latin typeface="Consolas"/>
                <a:cs typeface="Consolas"/>
              </a:rPr>
              <a:t>       &lt;/</a:t>
            </a:r>
            <a:r>
              <a:rPr lang="en-US" sz="2400" dirty="0" err="1" smtClean="0">
                <a:latin typeface="Consolas"/>
                <a:cs typeface="Consolas"/>
              </a:rPr>
              <a:t>autoSoftCommit</a:t>
            </a:r>
            <a:r>
              <a:rPr lang="en-US" sz="2400" dirty="0" smtClean="0">
                <a:latin typeface="Consolas"/>
                <a:cs typeface="Consolas"/>
              </a:rPr>
              <a:t>&gt; --&gt;</a:t>
            </a:r>
            <a:endParaRPr lang="en-US" sz="2400" dirty="0">
              <a:latin typeface="Consolas"/>
              <a:cs typeface="Consolas"/>
            </a:endParaRPr>
          </a:p>
        </p:txBody>
      </p:sp>
    </p:spTree>
    <p:extLst>
      <p:ext uri="{BB962C8B-B14F-4D97-AF65-F5344CB8AC3E}">
        <p14:creationId xmlns:p14="http://schemas.microsoft.com/office/powerpoint/2010/main" val="86496534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12127"/>
            <a:ext cx="8229600" cy="1353770"/>
          </a:xfrm>
        </p:spPr>
        <p:txBody>
          <a:bodyPr>
            <a:normAutofit/>
          </a:bodyPr>
          <a:lstStyle/>
          <a:p>
            <a:r>
              <a:rPr lang="en-US" sz="5400" dirty="0" smtClean="0"/>
              <a:t>New </a:t>
            </a:r>
            <a:r>
              <a:rPr lang="en-US" sz="5400" dirty="0" smtClean="0"/>
              <a:t>Queries in </a:t>
            </a:r>
            <a:r>
              <a:rPr lang="en-US" sz="5400" dirty="0" err="1" smtClean="0"/>
              <a:t>Solr</a:t>
            </a:r>
            <a:r>
              <a:rPr lang="en-US" sz="5400" dirty="0" smtClean="0"/>
              <a:t> 4</a:t>
            </a:r>
            <a:endParaRPr lang="en-US" sz="5400" dirty="0"/>
          </a:p>
        </p:txBody>
      </p:sp>
    </p:spTree>
    <p:extLst>
      <p:ext uri="{BB962C8B-B14F-4D97-AF65-F5344CB8AC3E}">
        <p14:creationId xmlns:p14="http://schemas.microsoft.com/office/powerpoint/2010/main" val="2242364162"/>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4962"/>
            <a:ext cx="8229600" cy="913175"/>
          </a:xfrm>
        </p:spPr>
        <p:txBody>
          <a:bodyPr/>
          <a:lstStyle/>
          <a:p>
            <a:r>
              <a:rPr lang="en-US" dirty="0" smtClean="0"/>
              <a:t>New Spatial Support</a:t>
            </a:r>
            <a:endParaRPr lang="en-US" dirty="0"/>
          </a:p>
        </p:txBody>
      </p:sp>
      <p:sp>
        <p:nvSpPr>
          <p:cNvPr id="3" name="Content Placeholder 2"/>
          <p:cNvSpPr>
            <a:spLocks noGrp="1"/>
          </p:cNvSpPr>
          <p:nvPr>
            <p:ph idx="1"/>
          </p:nvPr>
        </p:nvSpPr>
        <p:spPr>
          <a:xfrm>
            <a:off x="0" y="1259552"/>
            <a:ext cx="9144000" cy="5332105"/>
          </a:xfrm>
        </p:spPr>
        <p:txBody>
          <a:bodyPr>
            <a:normAutofit fontScale="92500" lnSpcReduction="20000"/>
          </a:bodyPr>
          <a:lstStyle/>
          <a:p>
            <a:r>
              <a:rPr lang="en-US" dirty="0" smtClean="0"/>
              <a:t>Multiple values per field</a:t>
            </a:r>
          </a:p>
          <a:p>
            <a:r>
              <a:rPr lang="en-US" dirty="0" smtClean="0"/>
              <a:t>Index shapes other than points (circles, polygons, </a:t>
            </a:r>
            <a:r>
              <a:rPr lang="en-US" dirty="0" err="1" smtClean="0"/>
              <a:t>etc</a:t>
            </a:r>
            <a:r>
              <a:rPr lang="en-US" dirty="0" smtClean="0"/>
              <a:t>)</a:t>
            </a:r>
          </a:p>
          <a:p>
            <a:r>
              <a:rPr lang="en-US" dirty="0" smtClean="0"/>
              <a:t>Well Known Text (WKT) support via JTS</a:t>
            </a:r>
          </a:p>
          <a:p>
            <a:r>
              <a:rPr lang="en-US" dirty="0" smtClean="0"/>
              <a:t>Indexing:</a:t>
            </a:r>
          </a:p>
          <a:p>
            <a:pPr marL="400050" lvl="1" indent="0">
              <a:buNone/>
            </a:pPr>
            <a:r>
              <a:rPr lang="en-US" dirty="0" smtClean="0">
                <a:solidFill>
                  <a:srgbClr val="800000"/>
                </a:solidFill>
              </a:rPr>
              <a:t>"geo”:”43.17614,-90.57341”</a:t>
            </a:r>
          </a:p>
          <a:p>
            <a:pPr marL="400050" lvl="1" indent="0">
              <a:buNone/>
            </a:pPr>
            <a:r>
              <a:rPr lang="en-US" dirty="0" smtClean="0">
                <a:solidFill>
                  <a:srgbClr val="800000"/>
                </a:solidFill>
              </a:rPr>
              <a:t>“</a:t>
            </a:r>
            <a:r>
              <a:rPr lang="en-US" dirty="0" err="1" smtClean="0">
                <a:solidFill>
                  <a:srgbClr val="800000"/>
                </a:solidFill>
              </a:rPr>
              <a:t>geo”:”Circle</a:t>
            </a:r>
            <a:r>
              <a:rPr lang="en-US" dirty="0" smtClean="0">
                <a:solidFill>
                  <a:srgbClr val="800000"/>
                </a:solidFill>
              </a:rPr>
              <a:t>(4.56,1.23 d=0.0710)”</a:t>
            </a:r>
          </a:p>
          <a:p>
            <a:pPr marL="400050" lvl="1" indent="0">
              <a:buNone/>
            </a:pPr>
            <a:r>
              <a:rPr lang="en-US" dirty="0" smtClean="0">
                <a:solidFill>
                  <a:srgbClr val="800000"/>
                </a:solidFill>
              </a:rPr>
              <a:t>“</a:t>
            </a:r>
            <a:r>
              <a:rPr lang="en-US" dirty="0" err="1" smtClean="0">
                <a:solidFill>
                  <a:srgbClr val="800000"/>
                </a:solidFill>
              </a:rPr>
              <a:t>geo”:”POLYGON</a:t>
            </a:r>
            <a:r>
              <a:rPr lang="en-US" dirty="0" smtClean="0">
                <a:solidFill>
                  <a:srgbClr val="800000"/>
                </a:solidFill>
              </a:rPr>
              <a:t>((-10 30, -40 40, -10 -20, 40 20, 0 0, -10 30))”</a:t>
            </a:r>
          </a:p>
          <a:p>
            <a:endParaRPr lang="en-US" dirty="0" smtClean="0"/>
          </a:p>
          <a:p>
            <a:r>
              <a:rPr lang="en-US" dirty="0" smtClean="0"/>
              <a:t>Searching:</a:t>
            </a:r>
          </a:p>
          <a:p>
            <a:pPr marL="400050" lvl="1" indent="0">
              <a:buNone/>
            </a:pPr>
            <a:r>
              <a:rPr lang="en-US" dirty="0" err="1" smtClean="0">
                <a:solidFill>
                  <a:srgbClr val="800000"/>
                </a:solidFill>
              </a:rPr>
              <a:t>fq</a:t>
            </a:r>
            <a:r>
              <a:rPr lang="en-US" dirty="0" smtClean="0">
                <a:solidFill>
                  <a:srgbClr val="800000"/>
                </a:solidFill>
              </a:rPr>
              <a:t>=</a:t>
            </a:r>
            <a:r>
              <a:rPr lang="en-US" dirty="0" err="1" smtClean="0">
                <a:solidFill>
                  <a:srgbClr val="800000"/>
                </a:solidFill>
              </a:rPr>
              <a:t>geo:"Intersects</a:t>
            </a:r>
            <a:r>
              <a:rPr lang="en-US" dirty="0" smtClean="0">
                <a:solidFill>
                  <a:srgbClr val="800000"/>
                </a:solidFill>
              </a:rPr>
              <a:t>(-74.093 41.042 -69.347 44.558)"</a:t>
            </a:r>
          </a:p>
          <a:p>
            <a:pPr marL="400050" lvl="1" indent="0">
              <a:buNone/>
            </a:pPr>
            <a:r>
              <a:rPr lang="en-US" dirty="0" err="1" smtClean="0">
                <a:solidFill>
                  <a:srgbClr val="800000"/>
                </a:solidFill>
              </a:rPr>
              <a:t>fq</a:t>
            </a:r>
            <a:r>
              <a:rPr lang="en-US" dirty="0" smtClean="0">
                <a:solidFill>
                  <a:srgbClr val="800000"/>
                </a:solidFill>
              </a:rPr>
              <a:t>=</a:t>
            </a:r>
            <a:r>
              <a:rPr lang="en-US" dirty="0" err="1" smtClean="0">
                <a:solidFill>
                  <a:srgbClr val="800000"/>
                </a:solidFill>
              </a:rPr>
              <a:t>geo:"Intersects</a:t>
            </a:r>
            <a:r>
              <a:rPr lang="en-US" dirty="0" smtClean="0">
                <a:solidFill>
                  <a:srgbClr val="800000"/>
                </a:solidFill>
              </a:rPr>
              <a:t>(POLYGON((-10 30, -40 40, -10 -20, 40 20, 0 0, -10 30))) "</a:t>
            </a:r>
            <a:endParaRPr lang="en-US" dirty="0">
              <a:solidFill>
                <a:srgbClr val="800000"/>
              </a:solidFill>
            </a:endParaRPr>
          </a:p>
        </p:txBody>
      </p:sp>
    </p:spTree>
    <p:extLst>
      <p:ext uri="{BB962C8B-B14F-4D97-AF65-F5344CB8AC3E}">
        <p14:creationId xmlns:p14="http://schemas.microsoft.com/office/powerpoint/2010/main" val="76923790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14317"/>
          </a:xfrm>
        </p:spPr>
        <p:txBody>
          <a:bodyPr>
            <a:normAutofit fontScale="90000"/>
          </a:bodyPr>
          <a:lstStyle/>
          <a:p>
            <a:r>
              <a:rPr lang="en-US" dirty="0" smtClean="0"/>
              <a:t>Relevancy Function Queries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969603199"/>
              </p:ext>
            </p:extLst>
          </p:nvPr>
        </p:nvGraphicFramePr>
        <p:xfrm>
          <a:off x="0" y="640451"/>
          <a:ext cx="9120386" cy="6129249"/>
        </p:xfrm>
        <a:graphic>
          <a:graphicData uri="http://schemas.openxmlformats.org/drawingml/2006/table">
            <a:tbl>
              <a:tblPr firstRow="1" bandRow="1">
                <a:tableStyleId>{5C22544A-7EE6-4342-B048-85BDC9FD1C3A}</a:tableStyleId>
              </a:tblPr>
              <a:tblGrid>
                <a:gridCol w="2670297"/>
                <a:gridCol w="4277569"/>
                <a:gridCol w="2172520"/>
              </a:tblGrid>
              <a:tr h="455385">
                <a:tc>
                  <a:txBody>
                    <a:bodyPr/>
                    <a:lstStyle/>
                    <a:p>
                      <a:r>
                        <a:rPr lang="en-US" dirty="0" smtClean="0"/>
                        <a:t>function</a:t>
                      </a:r>
                      <a:endParaRPr lang="en-US" dirty="0"/>
                    </a:p>
                  </a:txBody>
                  <a:tcPr/>
                </a:tc>
                <a:tc>
                  <a:txBody>
                    <a:bodyPr/>
                    <a:lstStyle/>
                    <a:p>
                      <a:r>
                        <a:rPr lang="en-US" dirty="0" smtClean="0"/>
                        <a:t>semantics</a:t>
                      </a:r>
                      <a:endParaRPr lang="en-US" dirty="0"/>
                    </a:p>
                  </a:txBody>
                  <a:tcPr/>
                </a:tc>
                <a:tc>
                  <a:txBody>
                    <a:bodyPr/>
                    <a:lstStyle/>
                    <a:p>
                      <a:r>
                        <a:rPr lang="en-US" dirty="0" smtClean="0"/>
                        <a:t>example</a:t>
                      </a:r>
                      <a:endParaRPr lang="en-US" dirty="0"/>
                    </a:p>
                  </a:txBody>
                  <a:tcPr/>
                </a:tc>
              </a:tr>
              <a:tr h="596652">
                <a:tc>
                  <a:txBody>
                    <a:bodyPr/>
                    <a:lstStyle/>
                    <a:p>
                      <a:r>
                        <a:rPr lang="en-US" dirty="0" err="1" smtClean="0"/>
                        <a:t>docfreq</a:t>
                      </a:r>
                      <a:r>
                        <a:rPr lang="en-US" dirty="0" smtClean="0"/>
                        <a:t>(</a:t>
                      </a:r>
                      <a:r>
                        <a:rPr lang="en-US" dirty="0" err="1" smtClean="0"/>
                        <a:t>field,term</a:t>
                      </a:r>
                      <a:r>
                        <a:rPr lang="en-US" dirty="0" smtClean="0"/>
                        <a:t>)</a:t>
                      </a:r>
                      <a:endParaRPr lang="en-US" dirty="0"/>
                    </a:p>
                  </a:txBody>
                  <a:tcPr/>
                </a:tc>
                <a:tc>
                  <a:txBody>
                    <a:bodyPr/>
                    <a:lstStyle/>
                    <a:p>
                      <a:r>
                        <a:rPr lang="en-US" dirty="0" smtClean="0"/>
                        <a:t>Constant: number of documents containing</a:t>
                      </a:r>
                      <a:r>
                        <a:rPr lang="en-US" baseline="0" dirty="0" smtClean="0"/>
                        <a:t> the term</a:t>
                      </a:r>
                      <a:endParaRPr lang="en-US" dirty="0"/>
                    </a:p>
                  </a:txBody>
                  <a:tcPr/>
                </a:tc>
                <a:tc>
                  <a:txBody>
                    <a:bodyPr/>
                    <a:lstStyle/>
                    <a:p>
                      <a:r>
                        <a:rPr lang="en-US" dirty="0" err="1" smtClean="0"/>
                        <a:t>docfreq</a:t>
                      </a:r>
                      <a:r>
                        <a:rPr lang="en-US" dirty="0" smtClean="0"/>
                        <a:t>(text,’</a:t>
                      </a:r>
                      <a:r>
                        <a:rPr lang="en-US" dirty="0" err="1" smtClean="0"/>
                        <a:t>solr</a:t>
                      </a:r>
                      <a:r>
                        <a:rPr lang="en-US" dirty="0" smtClean="0"/>
                        <a:t>’)</a:t>
                      </a:r>
                      <a:endParaRPr lang="en-US" dirty="0"/>
                    </a:p>
                  </a:txBody>
                  <a:tcPr/>
                </a:tc>
              </a:tr>
              <a:tr h="596652">
                <a:tc>
                  <a:txBody>
                    <a:bodyPr/>
                    <a:lstStyle/>
                    <a:p>
                      <a:r>
                        <a:rPr lang="en-US" dirty="0" err="1" smtClean="0"/>
                        <a:t>termfreq</a:t>
                      </a:r>
                      <a:r>
                        <a:rPr lang="en-US" dirty="0" smtClean="0"/>
                        <a:t>(</a:t>
                      </a:r>
                      <a:r>
                        <a:rPr lang="en-US" dirty="0" err="1" smtClean="0"/>
                        <a:t>field,term</a:t>
                      </a:r>
                      <a:r>
                        <a:rPr lang="en-US" dirty="0" smtClean="0"/>
                        <a:t>)</a:t>
                      </a:r>
                      <a:endParaRPr lang="en-US" dirty="0"/>
                    </a:p>
                  </a:txBody>
                  <a:tcPr/>
                </a:tc>
                <a:tc>
                  <a:txBody>
                    <a:bodyPr/>
                    <a:lstStyle/>
                    <a:p>
                      <a:r>
                        <a:rPr lang="en-US" dirty="0" smtClean="0"/>
                        <a:t>Number of times term appears in a doc</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termfreq</a:t>
                      </a:r>
                      <a:r>
                        <a:rPr lang="en-US" dirty="0" smtClean="0"/>
                        <a:t>(text,’</a:t>
                      </a:r>
                      <a:r>
                        <a:rPr lang="en-US" dirty="0" err="1" smtClean="0"/>
                        <a:t>solr</a:t>
                      </a:r>
                      <a:r>
                        <a:rPr lang="en-US" dirty="0" smtClean="0"/>
                        <a:t>’)</a:t>
                      </a:r>
                    </a:p>
                  </a:txBody>
                  <a:tcPr/>
                </a:tc>
              </a:tr>
              <a:tr h="596652">
                <a:tc>
                  <a:txBody>
                    <a:bodyPr/>
                    <a:lstStyle/>
                    <a:p>
                      <a:r>
                        <a:rPr lang="en-US" dirty="0" err="1" smtClean="0"/>
                        <a:t>totaltermfreq</a:t>
                      </a:r>
                      <a:r>
                        <a:rPr lang="en-US" dirty="0" smtClean="0"/>
                        <a:t>(</a:t>
                      </a:r>
                      <a:r>
                        <a:rPr lang="en-US" dirty="0" err="1" smtClean="0"/>
                        <a:t>field,term</a:t>
                      </a:r>
                      <a:r>
                        <a:rPr lang="en-US" dirty="0" smtClean="0"/>
                        <a:t>)</a:t>
                      </a:r>
                      <a:endParaRPr lang="en-US" dirty="0"/>
                    </a:p>
                  </a:txBody>
                  <a:tcPr/>
                </a:tc>
                <a:tc>
                  <a:txBody>
                    <a:bodyPr/>
                    <a:lstStyle/>
                    <a:p>
                      <a:r>
                        <a:rPr lang="en-US" dirty="0" smtClean="0"/>
                        <a:t>Constant: number of times the term appears in the field over</a:t>
                      </a:r>
                      <a:r>
                        <a:rPr lang="en-US" baseline="0" dirty="0" smtClean="0"/>
                        <a:t> the whole index</a:t>
                      </a:r>
                      <a:endParaRPr lang="en-US" dirty="0"/>
                    </a:p>
                  </a:txBody>
                  <a:tcPr/>
                </a:tc>
                <a:tc>
                  <a:txBody>
                    <a:bodyPr/>
                    <a:lstStyle/>
                    <a:p>
                      <a:r>
                        <a:rPr lang="en-US" dirty="0" err="1" smtClean="0"/>
                        <a:t>ttf</a:t>
                      </a:r>
                      <a:r>
                        <a:rPr lang="en-US" dirty="0" smtClean="0"/>
                        <a:t>(text,’</a:t>
                      </a:r>
                      <a:r>
                        <a:rPr lang="en-US" dirty="0" err="1" smtClean="0"/>
                        <a:t>solr</a:t>
                      </a:r>
                      <a:r>
                        <a:rPr lang="en-US" dirty="0" smtClean="0"/>
                        <a:t>’)</a:t>
                      </a:r>
                      <a:endParaRPr lang="en-US" dirty="0"/>
                    </a:p>
                  </a:txBody>
                  <a:tcPr/>
                </a:tc>
              </a:tr>
              <a:tr h="596652">
                <a:tc>
                  <a:txBody>
                    <a:bodyPr/>
                    <a:lstStyle/>
                    <a:p>
                      <a:r>
                        <a:rPr lang="en-US" dirty="0" err="1" smtClean="0"/>
                        <a:t>sumtotaltermfreq</a:t>
                      </a:r>
                      <a:r>
                        <a:rPr lang="en-US" dirty="0" smtClean="0"/>
                        <a:t>(field)</a:t>
                      </a:r>
                      <a:endParaRPr lang="en-US" dirty="0"/>
                    </a:p>
                  </a:txBody>
                  <a:tcPr/>
                </a:tc>
                <a:tc>
                  <a:txBody>
                    <a:bodyPr/>
                    <a:lstStyle/>
                    <a:p>
                      <a:r>
                        <a:rPr lang="en-US" dirty="0" smtClean="0"/>
                        <a:t>Constant:</a:t>
                      </a:r>
                      <a:r>
                        <a:rPr lang="en-US" baseline="0" dirty="0" smtClean="0"/>
                        <a:t> sum of </a:t>
                      </a:r>
                      <a:r>
                        <a:rPr lang="en-US" baseline="0" dirty="0" err="1" smtClean="0"/>
                        <a:t>ttf</a:t>
                      </a:r>
                      <a:r>
                        <a:rPr lang="en-US" baseline="0" dirty="0" smtClean="0"/>
                        <a:t> of every term (i.e. number of indexed tokens in field)</a:t>
                      </a:r>
                      <a:endParaRPr lang="en-US" dirty="0"/>
                    </a:p>
                  </a:txBody>
                  <a:tcPr/>
                </a:tc>
                <a:tc>
                  <a:txBody>
                    <a:bodyPr/>
                    <a:lstStyle/>
                    <a:p>
                      <a:r>
                        <a:rPr lang="en-US" dirty="0" err="1" smtClean="0"/>
                        <a:t>sttf</a:t>
                      </a:r>
                      <a:r>
                        <a:rPr lang="en-US" dirty="0" smtClean="0"/>
                        <a:t>(text,’</a:t>
                      </a:r>
                      <a:r>
                        <a:rPr lang="en-US" dirty="0" err="1" smtClean="0"/>
                        <a:t>solr</a:t>
                      </a:r>
                      <a:r>
                        <a:rPr lang="en-US" dirty="0" smtClean="0"/>
                        <a:t>’)</a:t>
                      </a:r>
                      <a:endParaRPr lang="en-US" dirty="0"/>
                    </a:p>
                  </a:txBody>
                  <a:tcPr/>
                </a:tc>
              </a:tr>
              <a:tr h="596652">
                <a:tc>
                  <a:txBody>
                    <a:bodyPr/>
                    <a:lstStyle/>
                    <a:p>
                      <a:r>
                        <a:rPr lang="en-US" dirty="0" err="1" smtClean="0"/>
                        <a:t>idf</a:t>
                      </a:r>
                      <a:r>
                        <a:rPr lang="en-US" dirty="0" smtClean="0"/>
                        <a:t>(</a:t>
                      </a:r>
                      <a:r>
                        <a:rPr lang="en-US" dirty="0" err="1" smtClean="0"/>
                        <a:t>field,term</a:t>
                      </a:r>
                      <a:r>
                        <a:rPr lang="en-US" dirty="0" smtClean="0"/>
                        <a:t>)</a:t>
                      </a:r>
                      <a:endParaRPr lang="en-US" dirty="0"/>
                    </a:p>
                  </a:txBody>
                  <a:tcPr/>
                </a:tc>
                <a:tc>
                  <a:txBody>
                    <a:bodyPr/>
                    <a:lstStyle/>
                    <a:p>
                      <a:r>
                        <a:rPr lang="en-US" dirty="0" smtClean="0"/>
                        <a:t>Constant: inverse document frequency</a:t>
                      </a:r>
                      <a:r>
                        <a:rPr lang="en-US" baseline="0" dirty="0" smtClean="0"/>
                        <a:t> using the Similarity for the field</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idf</a:t>
                      </a:r>
                      <a:r>
                        <a:rPr lang="en-US" dirty="0" smtClean="0"/>
                        <a:t>(text,’</a:t>
                      </a:r>
                      <a:r>
                        <a:rPr lang="en-US" dirty="0" err="1" smtClean="0"/>
                        <a:t>solr</a:t>
                      </a:r>
                      <a:r>
                        <a:rPr lang="en-US" dirty="0" smtClean="0"/>
                        <a:t>’)</a:t>
                      </a:r>
                    </a:p>
                  </a:txBody>
                  <a:tcPr/>
                </a:tc>
              </a:tr>
              <a:tr h="596652">
                <a:tc>
                  <a:txBody>
                    <a:bodyPr/>
                    <a:lstStyle/>
                    <a:p>
                      <a:r>
                        <a:rPr lang="en-US" dirty="0" err="1" smtClean="0"/>
                        <a:t>tf</a:t>
                      </a:r>
                      <a:r>
                        <a:rPr lang="en-US" dirty="0" smtClean="0"/>
                        <a:t>(</a:t>
                      </a:r>
                      <a:r>
                        <a:rPr lang="en-US" dirty="0" err="1" smtClean="0"/>
                        <a:t>field,term</a:t>
                      </a:r>
                      <a:r>
                        <a:rPr lang="en-US" dirty="0" smtClean="0"/>
                        <a:t>)</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term frequency scoring factor</a:t>
                      </a:r>
                      <a:r>
                        <a:rPr lang="en-US" baseline="0" dirty="0" smtClean="0"/>
                        <a:t> using the Similarity for the field</a:t>
                      </a:r>
                      <a:endParaRPr lang="en-US" dirty="0" smtClean="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tf</a:t>
                      </a:r>
                      <a:r>
                        <a:rPr lang="en-US" dirty="0" smtClean="0"/>
                        <a:t>(text,’</a:t>
                      </a:r>
                      <a:r>
                        <a:rPr lang="en-US" dirty="0" err="1" smtClean="0"/>
                        <a:t>solr</a:t>
                      </a:r>
                      <a:r>
                        <a:rPr lang="en-US" dirty="0" smtClean="0"/>
                        <a:t>’)</a:t>
                      </a:r>
                    </a:p>
                  </a:txBody>
                  <a:tcPr/>
                </a:tc>
              </a:tr>
              <a:tr h="596652">
                <a:tc>
                  <a:txBody>
                    <a:bodyPr/>
                    <a:lstStyle/>
                    <a:p>
                      <a:r>
                        <a:rPr lang="en-US" dirty="0" smtClean="0"/>
                        <a:t>norm(field)</a:t>
                      </a:r>
                      <a:endParaRPr lang="en-US" dirty="0"/>
                    </a:p>
                  </a:txBody>
                  <a:tcPr/>
                </a:tc>
                <a:tc>
                  <a:txBody>
                    <a:bodyPr/>
                    <a:lstStyle/>
                    <a:p>
                      <a:r>
                        <a:rPr lang="en-US" dirty="0" smtClean="0"/>
                        <a:t>Length normalization for the document (including any index-time</a:t>
                      </a:r>
                      <a:r>
                        <a:rPr lang="en-US" baseline="0" dirty="0" smtClean="0"/>
                        <a:t> boost)</a:t>
                      </a:r>
                      <a:endParaRPr lang="en-US" dirty="0"/>
                    </a:p>
                  </a:txBody>
                  <a:tcPr/>
                </a:tc>
                <a:tc>
                  <a:txBody>
                    <a:bodyPr/>
                    <a:lstStyle/>
                    <a:p>
                      <a:r>
                        <a:rPr lang="en-US" dirty="0" smtClean="0"/>
                        <a:t>norm(text)</a:t>
                      </a:r>
                      <a:endParaRPr lang="en-US" dirty="0"/>
                    </a:p>
                  </a:txBody>
                  <a:tcPr/>
                </a:tc>
              </a:tr>
              <a:tr h="596652">
                <a:tc>
                  <a:txBody>
                    <a:bodyPr/>
                    <a:lstStyle/>
                    <a:p>
                      <a:r>
                        <a:rPr lang="en-US" dirty="0" err="1" smtClean="0"/>
                        <a:t>maxdoc</a:t>
                      </a:r>
                      <a:r>
                        <a:rPr lang="en-US" dirty="0" smtClean="0"/>
                        <a:t>()</a:t>
                      </a:r>
                      <a:endParaRPr lang="en-US" dirty="0"/>
                    </a:p>
                  </a:txBody>
                  <a:tcPr/>
                </a:tc>
                <a:tc>
                  <a:txBody>
                    <a:bodyPr/>
                    <a:lstStyle/>
                    <a:p>
                      <a:r>
                        <a:rPr lang="en-US" dirty="0" smtClean="0"/>
                        <a:t>Constant: number of documents</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maxdoc</a:t>
                      </a:r>
                      <a:r>
                        <a:rPr lang="en-US" dirty="0" smtClean="0"/>
                        <a:t>()</a:t>
                      </a:r>
                    </a:p>
                  </a:txBody>
                  <a:tcPr/>
                </a:tc>
              </a:tr>
              <a:tr h="596652">
                <a:tc>
                  <a:txBody>
                    <a:bodyPr/>
                    <a:lstStyle/>
                    <a:p>
                      <a:r>
                        <a:rPr lang="en-US" dirty="0" err="1" smtClean="0"/>
                        <a:t>numdocs</a:t>
                      </a:r>
                      <a:r>
                        <a:rPr lang="en-US" dirty="0" smtClean="0"/>
                        <a:t>()</a:t>
                      </a:r>
                      <a:endParaRPr lang="en-US" dirty="0"/>
                    </a:p>
                  </a:txBody>
                  <a:tcPr/>
                </a:tc>
                <a:tc>
                  <a:txBody>
                    <a:bodyPr/>
                    <a:lstStyle/>
                    <a:p>
                      <a:r>
                        <a:rPr lang="en-US" dirty="0" smtClean="0"/>
                        <a:t>Constant: number of non-deleted documents</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numdocs</a:t>
                      </a:r>
                      <a:r>
                        <a:rPr lang="en-US" dirty="0" smtClean="0"/>
                        <a:t>()</a:t>
                      </a:r>
                    </a:p>
                  </a:txBody>
                  <a:tcPr/>
                </a:tc>
              </a:tr>
            </a:tbl>
          </a:graphicData>
        </a:graphic>
      </p:graphicFrame>
    </p:spTree>
    <p:extLst>
      <p:ext uri="{BB962C8B-B14F-4D97-AF65-F5344CB8AC3E}">
        <p14:creationId xmlns:p14="http://schemas.microsoft.com/office/powerpoint/2010/main" val="338729851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Boolean/Conditional Functions</a:t>
            </a:r>
            <a:endParaRPr lang="en-US" dirty="0"/>
          </a:p>
        </p:txBody>
      </p:sp>
      <p:sp>
        <p:nvSpPr>
          <p:cNvPr id="3" name="Content Placeholder 2"/>
          <p:cNvSpPr>
            <a:spLocks noGrp="1"/>
          </p:cNvSpPr>
          <p:nvPr>
            <p:ph idx="1"/>
          </p:nvPr>
        </p:nvSpPr>
        <p:spPr>
          <a:xfrm>
            <a:off x="0" y="1417638"/>
            <a:ext cx="9372272" cy="5440362"/>
          </a:xfrm>
        </p:spPr>
        <p:txBody>
          <a:bodyPr>
            <a:normAutofit/>
          </a:bodyPr>
          <a:lstStyle/>
          <a:p>
            <a:r>
              <a:rPr lang="en-US" dirty="0" smtClean="0"/>
              <a:t>Constants </a:t>
            </a:r>
            <a:r>
              <a:rPr lang="en-US" dirty="0" smtClean="0">
                <a:latin typeface="Consolas"/>
                <a:cs typeface="Consolas"/>
              </a:rPr>
              <a:t>true</a:t>
            </a:r>
            <a:r>
              <a:rPr lang="en-US" dirty="0" smtClean="0"/>
              <a:t>, </a:t>
            </a:r>
            <a:r>
              <a:rPr lang="en-US" dirty="0" smtClean="0">
                <a:latin typeface="Consolas"/>
                <a:cs typeface="Consolas"/>
              </a:rPr>
              <a:t>false</a:t>
            </a:r>
          </a:p>
          <a:p>
            <a:r>
              <a:rPr lang="en-US" dirty="0" smtClean="0"/>
              <a:t>exists(</a:t>
            </a:r>
            <a:r>
              <a:rPr lang="en-US" dirty="0" err="1" smtClean="0"/>
              <a:t>field|function</a:t>
            </a:r>
            <a:r>
              <a:rPr lang="en-US" dirty="0" smtClean="0"/>
              <a:t>) returns true if a value exists for a document</a:t>
            </a:r>
          </a:p>
          <a:p>
            <a:r>
              <a:rPr lang="en-US" dirty="0" smtClean="0"/>
              <a:t>if(</a:t>
            </a:r>
            <a:r>
              <a:rPr lang="en-US" dirty="0" err="1" smtClean="0"/>
              <a:t>expression,trueValue,falseValue</a:t>
            </a:r>
            <a:r>
              <a:rPr lang="en-US" dirty="0" smtClean="0"/>
              <a:t>)</a:t>
            </a:r>
          </a:p>
          <a:p>
            <a:pPr marL="400050" lvl="1" indent="0">
              <a:buNone/>
            </a:pPr>
            <a:r>
              <a:rPr lang="en-US" dirty="0" smtClean="0">
                <a:solidFill>
                  <a:srgbClr val="800000"/>
                </a:solidFill>
                <a:cs typeface="Consolas"/>
              </a:rPr>
              <a:t>if(exists(</a:t>
            </a:r>
            <a:r>
              <a:rPr lang="en-US" dirty="0" err="1" smtClean="0">
                <a:solidFill>
                  <a:srgbClr val="800000"/>
                </a:solidFill>
                <a:cs typeface="Consolas"/>
              </a:rPr>
              <a:t>myField</a:t>
            </a:r>
            <a:r>
              <a:rPr lang="en-US" dirty="0" smtClean="0">
                <a:solidFill>
                  <a:srgbClr val="800000"/>
                </a:solidFill>
                <a:cs typeface="Consolas"/>
              </a:rPr>
              <a:t>),100</a:t>
            </a:r>
            <a:r>
              <a:rPr lang="en-US" dirty="0" smtClean="0">
                <a:solidFill>
                  <a:srgbClr val="800000"/>
                </a:solidFill>
                <a:cs typeface="Consolas"/>
              </a:rPr>
              <a:t>,add(f2,f3))</a:t>
            </a:r>
            <a:endParaRPr lang="en-US" dirty="0" smtClean="0">
              <a:cs typeface="Consolas"/>
            </a:endParaRPr>
          </a:p>
          <a:p>
            <a:pPr marL="857250" lvl="1" indent="-457200"/>
            <a:r>
              <a:rPr lang="en-US" dirty="0" smtClean="0">
                <a:cs typeface="Consolas"/>
              </a:rPr>
              <a:t>Note: for </a:t>
            </a:r>
            <a:r>
              <a:rPr lang="en-US" dirty="0" err="1" smtClean="0">
                <a:cs typeface="Consolas"/>
              </a:rPr>
              <a:t>numerics</a:t>
            </a:r>
            <a:r>
              <a:rPr lang="en-US" dirty="0" smtClean="0">
                <a:cs typeface="Consolas"/>
              </a:rPr>
              <a:t> 0==false, for strings empty==false</a:t>
            </a:r>
          </a:p>
          <a:p>
            <a:r>
              <a:rPr lang="en-US" dirty="0" err="1" smtClean="0"/>
              <a:t>def</a:t>
            </a:r>
            <a:r>
              <a:rPr lang="en-US" dirty="0" smtClean="0"/>
              <a:t>(</a:t>
            </a:r>
            <a:r>
              <a:rPr lang="en-US" dirty="0" err="1" smtClean="0"/>
              <a:t>field|function,defaultValue</a:t>
            </a:r>
            <a:r>
              <a:rPr lang="en-US" dirty="0" smtClean="0"/>
              <a:t>)</a:t>
            </a:r>
          </a:p>
          <a:p>
            <a:pPr marL="400050" lvl="1" indent="0">
              <a:buNone/>
            </a:pPr>
            <a:r>
              <a:rPr lang="en-US" dirty="0" err="1" smtClean="0">
                <a:solidFill>
                  <a:srgbClr val="800000"/>
                </a:solidFill>
              </a:rPr>
              <a:t>def</a:t>
            </a:r>
            <a:r>
              <a:rPr lang="en-US" dirty="0" smtClean="0">
                <a:solidFill>
                  <a:srgbClr val="800000"/>
                </a:solidFill>
              </a:rPr>
              <a:t>(rating,5)  </a:t>
            </a:r>
            <a:r>
              <a:rPr lang="en-US" dirty="0" smtClean="0"/>
              <a:t>// returns the rating, or 5 if this doc has none</a:t>
            </a:r>
          </a:p>
          <a:p>
            <a:r>
              <a:rPr lang="en-US" dirty="0" smtClean="0"/>
              <a:t>Other </a:t>
            </a:r>
            <a:r>
              <a:rPr lang="en-US" dirty="0" err="1" smtClean="0"/>
              <a:t>boolean</a:t>
            </a:r>
            <a:r>
              <a:rPr lang="en-US" dirty="0" smtClean="0"/>
              <a:t> functions: not(x), and(</a:t>
            </a:r>
            <a:r>
              <a:rPr lang="en-US" dirty="0" err="1" smtClean="0"/>
              <a:t>x,y</a:t>
            </a:r>
            <a:r>
              <a:rPr lang="en-US" dirty="0" smtClean="0"/>
              <a:t>), or(</a:t>
            </a:r>
            <a:r>
              <a:rPr lang="en-US" dirty="0" err="1" smtClean="0"/>
              <a:t>x,y</a:t>
            </a:r>
            <a:r>
              <a:rPr lang="en-US" dirty="0" smtClean="0"/>
              <a:t>), </a:t>
            </a:r>
            <a:r>
              <a:rPr lang="en-US" dirty="0" err="1" smtClean="0"/>
              <a:t>xor</a:t>
            </a:r>
            <a:r>
              <a:rPr lang="en-US" dirty="0" smtClean="0"/>
              <a:t>(</a:t>
            </a:r>
            <a:r>
              <a:rPr lang="en-US" dirty="0" err="1" smtClean="0"/>
              <a:t>x,y</a:t>
            </a:r>
            <a:r>
              <a:rPr lang="en-US" dirty="0" smtClean="0"/>
              <a:t>) </a:t>
            </a:r>
            <a:endParaRPr lang="en-US" dirty="0"/>
          </a:p>
        </p:txBody>
      </p:sp>
    </p:spTree>
    <p:extLst>
      <p:ext uri="{BB962C8B-B14F-4D97-AF65-F5344CB8AC3E}">
        <p14:creationId xmlns:p14="http://schemas.microsoft.com/office/powerpoint/2010/main" val="135795315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533400" y="152400"/>
            <a:ext cx="7467600" cy="869950"/>
          </a:xfrm>
        </p:spPr>
        <p:txBody>
          <a:bodyPr/>
          <a:lstStyle/>
          <a:p>
            <a:r>
              <a:rPr lang="en-US" dirty="0">
                <a:latin typeface="Arial" charset="0"/>
                <a:ea typeface="ＭＳ Ｐゴシック" charset="0"/>
                <a:cs typeface="ＭＳ Ｐゴシック" charset="0"/>
              </a:rPr>
              <a:t>Pseudo-Fields</a:t>
            </a:r>
          </a:p>
        </p:txBody>
      </p:sp>
      <p:sp>
        <p:nvSpPr>
          <p:cNvPr id="3" name="Content Placeholder 2"/>
          <p:cNvSpPr>
            <a:spLocks noGrp="1"/>
          </p:cNvSpPr>
          <p:nvPr>
            <p:ph idx="1"/>
          </p:nvPr>
        </p:nvSpPr>
        <p:spPr>
          <a:xfrm>
            <a:off x="1" y="1031875"/>
            <a:ext cx="9329738" cy="5826125"/>
          </a:xfrm>
        </p:spPr>
        <p:txBody>
          <a:bodyPr>
            <a:normAutofit fontScale="92500" lnSpcReduction="10000"/>
          </a:bodyPr>
          <a:lstStyle/>
          <a:p>
            <a:pPr marL="0" indent="0">
              <a:buFont typeface="Wingdings" charset="0"/>
              <a:buNone/>
              <a:defRPr/>
            </a:pPr>
            <a:r>
              <a:rPr lang="en-US" dirty="0" smtClean="0"/>
              <a:t>Returns other info along with document stored fields</a:t>
            </a:r>
          </a:p>
          <a:p>
            <a:pPr>
              <a:defRPr/>
            </a:pPr>
            <a:r>
              <a:rPr lang="en-US" dirty="0"/>
              <a:t>F</a:t>
            </a:r>
            <a:r>
              <a:rPr lang="en-US" dirty="0" smtClean="0"/>
              <a:t>unction queries</a:t>
            </a:r>
          </a:p>
          <a:p>
            <a:pPr marL="457200" lvl="1" indent="0">
              <a:buFont typeface="Arial" charset="0"/>
              <a:buNone/>
              <a:defRPr/>
            </a:pPr>
            <a:r>
              <a:rPr lang="en-US" dirty="0" err="1">
                <a:solidFill>
                  <a:srgbClr val="800000"/>
                </a:solidFill>
                <a:latin typeface="Consolas"/>
                <a:cs typeface="Consolas"/>
              </a:rPr>
              <a:t>f</a:t>
            </a:r>
            <a:r>
              <a:rPr lang="en-US" dirty="0" err="1" smtClean="0">
                <a:solidFill>
                  <a:srgbClr val="800000"/>
                </a:solidFill>
                <a:latin typeface="Consolas"/>
                <a:cs typeface="Consolas"/>
              </a:rPr>
              <a:t>l</a:t>
            </a:r>
            <a:r>
              <a:rPr lang="en-US" dirty="0" smtClean="0">
                <a:solidFill>
                  <a:srgbClr val="800000"/>
                </a:solidFill>
                <a:latin typeface="Consolas"/>
                <a:cs typeface="Consolas"/>
              </a:rPr>
              <a:t>=</a:t>
            </a:r>
            <a:r>
              <a:rPr lang="en-US" dirty="0" err="1" smtClean="0">
                <a:solidFill>
                  <a:srgbClr val="800000"/>
                </a:solidFill>
                <a:latin typeface="Consolas"/>
                <a:cs typeface="Consolas"/>
              </a:rPr>
              <a:t>name,location,geodist</a:t>
            </a:r>
            <a:r>
              <a:rPr lang="en-US" dirty="0" smtClean="0">
                <a:solidFill>
                  <a:srgbClr val="800000"/>
                </a:solidFill>
                <a:latin typeface="Consolas"/>
                <a:cs typeface="Consolas"/>
              </a:rPr>
              <a:t>(),add(myfield,10)</a:t>
            </a:r>
          </a:p>
          <a:p>
            <a:pPr>
              <a:defRPr/>
            </a:pPr>
            <a:r>
              <a:rPr lang="en-US" dirty="0" smtClean="0"/>
              <a:t>Fieldname globs</a:t>
            </a:r>
            <a:endParaRPr lang="en-US" dirty="0"/>
          </a:p>
          <a:p>
            <a:pPr marL="457200" lvl="1" indent="0">
              <a:buFont typeface="Arial" charset="0"/>
              <a:buNone/>
              <a:defRPr/>
            </a:pPr>
            <a:r>
              <a:rPr lang="en-US" dirty="0" err="1">
                <a:solidFill>
                  <a:srgbClr val="800000"/>
                </a:solidFill>
                <a:latin typeface="Consolas"/>
                <a:cs typeface="Consolas"/>
              </a:rPr>
              <a:t>f</a:t>
            </a:r>
            <a:r>
              <a:rPr lang="en-US" dirty="0" err="1" smtClean="0">
                <a:solidFill>
                  <a:srgbClr val="800000"/>
                </a:solidFill>
                <a:latin typeface="Consolas"/>
                <a:cs typeface="Consolas"/>
              </a:rPr>
              <a:t>l</a:t>
            </a:r>
            <a:r>
              <a:rPr lang="en-US" dirty="0" smtClean="0">
                <a:solidFill>
                  <a:srgbClr val="800000"/>
                </a:solidFill>
                <a:latin typeface="Consolas"/>
                <a:cs typeface="Consolas"/>
              </a:rPr>
              <a:t>=</a:t>
            </a:r>
            <a:r>
              <a:rPr lang="en-US" dirty="0" err="1" smtClean="0">
                <a:solidFill>
                  <a:srgbClr val="800000"/>
                </a:solidFill>
                <a:latin typeface="Consolas"/>
                <a:cs typeface="Consolas"/>
              </a:rPr>
              <a:t>id,attr</a:t>
            </a:r>
            <a:r>
              <a:rPr lang="en-US" dirty="0" smtClean="0">
                <a:solidFill>
                  <a:srgbClr val="800000"/>
                </a:solidFill>
                <a:latin typeface="Consolas"/>
                <a:cs typeface="Consolas"/>
              </a:rPr>
              <a:t>_*</a:t>
            </a:r>
          </a:p>
          <a:p>
            <a:pPr marL="514350" indent="-457200">
              <a:defRPr/>
            </a:pPr>
            <a:r>
              <a:rPr lang="en-US" dirty="0" smtClean="0"/>
              <a:t>Multiple “</a:t>
            </a:r>
            <a:r>
              <a:rPr lang="en-US" dirty="0" err="1" smtClean="0"/>
              <a:t>fl</a:t>
            </a:r>
            <a:r>
              <a:rPr lang="en-US" dirty="0" smtClean="0"/>
              <a:t>” (field list) values</a:t>
            </a:r>
          </a:p>
          <a:p>
            <a:pPr marL="457200" lvl="1" indent="0">
              <a:buFont typeface="Arial" charset="0"/>
              <a:buNone/>
              <a:defRPr/>
            </a:pPr>
            <a:r>
              <a:rPr lang="en-US" dirty="0" smtClean="0">
                <a:solidFill>
                  <a:srgbClr val="800000"/>
                </a:solidFill>
                <a:latin typeface="Consolas"/>
                <a:cs typeface="Consolas"/>
              </a:rPr>
              <a:t>&amp;</a:t>
            </a:r>
            <a:r>
              <a:rPr lang="en-US" dirty="0" err="1" smtClean="0">
                <a:solidFill>
                  <a:srgbClr val="800000"/>
                </a:solidFill>
                <a:latin typeface="Consolas"/>
                <a:cs typeface="Consolas"/>
              </a:rPr>
              <a:t>fl</a:t>
            </a:r>
            <a:r>
              <a:rPr lang="en-US" dirty="0" smtClean="0">
                <a:solidFill>
                  <a:srgbClr val="800000"/>
                </a:solidFill>
                <a:latin typeface="Consolas"/>
                <a:cs typeface="Consolas"/>
              </a:rPr>
              <a:t>=</a:t>
            </a:r>
            <a:r>
              <a:rPr lang="en-US" dirty="0" err="1" smtClean="0">
                <a:solidFill>
                  <a:srgbClr val="800000"/>
                </a:solidFill>
                <a:latin typeface="Consolas"/>
                <a:cs typeface="Consolas"/>
              </a:rPr>
              <a:t>id,attr</a:t>
            </a:r>
            <a:r>
              <a:rPr lang="en-US" dirty="0" smtClean="0">
                <a:solidFill>
                  <a:srgbClr val="800000"/>
                </a:solidFill>
                <a:latin typeface="Consolas"/>
                <a:cs typeface="Consolas"/>
              </a:rPr>
              <a:t>_*</a:t>
            </a:r>
          </a:p>
          <a:p>
            <a:pPr marL="457200" lvl="1" indent="0">
              <a:buFont typeface="Arial" charset="0"/>
              <a:buNone/>
              <a:defRPr/>
            </a:pPr>
            <a:r>
              <a:rPr lang="en-US" dirty="0" smtClean="0">
                <a:solidFill>
                  <a:srgbClr val="800000"/>
                </a:solidFill>
                <a:latin typeface="Consolas"/>
                <a:cs typeface="Consolas"/>
              </a:rPr>
              <a:t>&amp;</a:t>
            </a:r>
            <a:r>
              <a:rPr lang="en-US" dirty="0" err="1" smtClean="0">
                <a:solidFill>
                  <a:srgbClr val="800000"/>
                </a:solidFill>
                <a:latin typeface="Consolas"/>
                <a:cs typeface="Consolas"/>
              </a:rPr>
              <a:t>fl</a:t>
            </a:r>
            <a:r>
              <a:rPr lang="en-US" dirty="0" smtClean="0">
                <a:solidFill>
                  <a:srgbClr val="800000"/>
                </a:solidFill>
                <a:latin typeface="Consolas"/>
                <a:cs typeface="Consolas"/>
              </a:rPr>
              <a:t>=</a:t>
            </a:r>
            <a:r>
              <a:rPr lang="en-US" dirty="0" err="1" smtClean="0">
                <a:solidFill>
                  <a:srgbClr val="800000"/>
                </a:solidFill>
                <a:latin typeface="Consolas"/>
                <a:cs typeface="Consolas"/>
              </a:rPr>
              <a:t>geodist</a:t>
            </a:r>
            <a:r>
              <a:rPr lang="en-US" dirty="0" smtClean="0">
                <a:solidFill>
                  <a:srgbClr val="800000"/>
                </a:solidFill>
                <a:latin typeface="Consolas"/>
                <a:cs typeface="Consolas"/>
              </a:rPr>
              <a:t>()</a:t>
            </a:r>
          </a:p>
          <a:p>
            <a:pPr marL="457200" lvl="1" indent="0">
              <a:buFont typeface="Arial" charset="0"/>
              <a:buNone/>
              <a:defRPr/>
            </a:pPr>
            <a:r>
              <a:rPr lang="en-US" dirty="0" smtClean="0">
                <a:solidFill>
                  <a:srgbClr val="800000"/>
                </a:solidFill>
                <a:latin typeface="Consolas"/>
                <a:cs typeface="Consolas"/>
              </a:rPr>
              <a:t>&amp;</a:t>
            </a:r>
            <a:r>
              <a:rPr lang="en-US" dirty="0" err="1" smtClean="0">
                <a:solidFill>
                  <a:srgbClr val="800000"/>
                </a:solidFill>
                <a:latin typeface="Consolas"/>
                <a:cs typeface="Consolas"/>
              </a:rPr>
              <a:t>fl</a:t>
            </a:r>
            <a:r>
              <a:rPr lang="en-US" dirty="0" smtClean="0">
                <a:solidFill>
                  <a:srgbClr val="800000"/>
                </a:solidFill>
                <a:latin typeface="Consolas"/>
                <a:cs typeface="Consolas"/>
              </a:rPr>
              <a:t>=</a:t>
            </a:r>
            <a:r>
              <a:rPr lang="en-US" dirty="0" err="1" smtClean="0">
                <a:solidFill>
                  <a:srgbClr val="800000"/>
                </a:solidFill>
                <a:latin typeface="Consolas"/>
                <a:cs typeface="Consolas"/>
              </a:rPr>
              <a:t>termfreq</a:t>
            </a:r>
            <a:r>
              <a:rPr lang="en-US" dirty="0" smtClean="0">
                <a:solidFill>
                  <a:srgbClr val="800000"/>
                </a:solidFill>
                <a:latin typeface="Consolas"/>
                <a:cs typeface="Consolas"/>
              </a:rPr>
              <a:t>(text,’</a:t>
            </a:r>
            <a:r>
              <a:rPr lang="en-US" dirty="0" err="1" smtClean="0">
                <a:solidFill>
                  <a:srgbClr val="800000"/>
                </a:solidFill>
                <a:latin typeface="Consolas"/>
                <a:cs typeface="Consolas"/>
              </a:rPr>
              <a:t>solr</a:t>
            </a:r>
            <a:r>
              <a:rPr lang="en-US" dirty="0" smtClean="0">
                <a:solidFill>
                  <a:srgbClr val="800000"/>
                </a:solidFill>
                <a:latin typeface="Consolas"/>
                <a:cs typeface="Consolas"/>
              </a:rPr>
              <a:t>’)</a:t>
            </a:r>
          </a:p>
          <a:p>
            <a:pPr marL="514350" indent="-457200">
              <a:defRPr/>
            </a:pPr>
            <a:r>
              <a:rPr lang="en-US" dirty="0" smtClean="0">
                <a:latin typeface="+mj-lt"/>
                <a:cs typeface="Courier"/>
              </a:rPr>
              <a:t>Aliasing</a:t>
            </a:r>
          </a:p>
          <a:p>
            <a:pPr marL="457200" lvl="1" indent="0">
              <a:buFont typeface="Arial" charset="0"/>
              <a:buNone/>
              <a:defRPr/>
            </a:pPr>
            <a:r>
              <a:rPr lang="en-US" dirty="0" err="1" smtClean="0">
                <a:solidFill>
                  <a:srgbClr val="800000"/>
                </a:solidFill>
                <a:latin typeface="Consolas"/>
                <a:cs typeface="Consolas"/>
              </a:rPr>
              <a:t>fl</a:t>
            </a:r>
            <a:r>
              <a:rPr lang="en-US" dirty="0" smtClean="0">
                <a:solidFill>
                  <a:srgbClr val="800000"/>
                </a:solidFill>
                <a:latin typeface="Consolas"/>
                <a:cs typeface="Consolas"/>
              </a:rPr>
              <a:t>=id,</a:t>
            </a:r>
            <a:r>
              <a:rPr lang="en-US" b="1" dirty="0" err="1" smtClean="0">
                <a:solidFill>
                  <a:srgbClr val="800000"/>
                </a:solidFill>
                <a:latin typeface="Consolas"/>
                <a:cs typeface="Consolas"/>
              </a:rPr>
              <a:t>location</a:t>
            </a:r>
            <a:r>
              <a:rPr lang="en-US" dirty="0" err="1" smtClean="0">
                <a:solidFill>
                  <a:srgbClr val="800000"/>
                </a:solidFill>
                <a:latin typeface="Consolas"/>
                <a:cs typeface="Consolas"/>
              </a:rPr>
              <a:t>:loc</a:t>
            </a:r>
            <a:r>
              <a:rPr lang="en-US" dirty="0" smtClean="0">
                <a:solidFill>
                  <a:srgbClr val="800000"/>
                </a:solidFill>
                <a:latin typeface="Consolas"/>
                <a:cs typeface="Consolas"/>
              </a:rPr>
              <a:t>,</a:t>
            </a:r>
            <a:r>
              <a:rPr lang="en-US" b="1" dirty="0" smtClean="0">
                <a:solidFill>
                  <a:srgbClr val="800000"/>
                </a:solidFill>
                <a:latin typeface="Consolas"/>
                <a:cs typeface="Consolas"/>
              </a:rPr>
              <a:t>_</a:t>
            </a:r>
            <a:r>
              <a:rPr lang="en-US" b="1" dirty="0" err="1" smtClean="0">
                <a:solidFill>
                  <a:srgbClr val="800000"/>
                </a:solidFill>
                <a:latin typeface="Consolas"/>
                <a:cs typeface="Consolas"/>
              </a:rPr>
              <a:t>dist</a:t>
            </a:r>
            <a:r>
              <a:rPr lang="en-US" b="1" dirty="0" smtClean="0">
                <a:solidFill>
                  <a:srgbClr val="800000"/>
                </a:solidFill>
                <a:latin typeface="Consolas"/>
                <a:cs typeface="Consolas"/>
              </a:rPr>
              <a:t>_</a:t>
            </a:r>
            <a:r>
              <a:rPr lang="en-US" dirty="0" smtClean="0">
                <a:solidFill>
                  <a:srgbClr val="800000"/>
                </a:solidFill>
                <a:latin typeface="Consolas"/>
                <a:cs typeface="Consolas"/>
              </a:rPr>
              <a:t>:</a:t>
            </a:r>
            <a:r>
              <a:rPr lang="en-US" dirty="0" err="1" smtClean="0">
                <a:solidFill>
                  <a:srgbClr val="800000"/>
                </a:solidFill>
                <a:latin typeface="Consolas"/>
                <a:cs typeface="Consolas"/>
              </a:rPr>
              <a:t>geodist</a:t>
            </a:r>
            <a:r>
              <a:rPr lang="en-US" dirty="0" smtClean="0">
                <a:solidFill>
                  <a:srgbClr val="800000"/>
                </a:solidFill>
                <a:latin typeface="Consolas"/>
                <a:cs typeface="Consolas"/>
              </a:rPr>
              <a:t>()</a:t>
            </a:r>
          </a:p>
          <a:p>
            <a:pPr marL="514350" indent="-457200">
              <a:defRPr/>
            </a:pPr>
            <a:r>
              <a:rPr lang="en-US" dirty="0" err="1">
                <a:cs typeface="Courier"/>
              </a:rPr>
              <a:t>f</a:t>
            </a:r>
            <a:r>
              <a:rPr lang="en-US" dirty="0" err="1" smtClean="0">
                <a:cs typeface="Courier"/>
              </a:rPr>
              <a:t>l</a:t>
            </a:r>
            <a:r>
              <a:rPr lang="en-US" dirty="0" smtClean="0">
                <a:cs typeface="Courier"/>
              </a:rPr>
              <a:t>=id,[explain],[shard]        TODO: [hl] for highlighting</a:t>
            </a:r>
            <a:endParaRPr lang="en-US" dirty="0">
              <a:cs typeface="Courier"/>
            </a:endParaRPr>
          </a:p>
        </p:txBody>
      </p:sp>
    </p:spTree>
    <p:extLst>
      <p:ext uri="{BB962C8B-B14F-4D97-AF65-F5344CB8AC3E}">
        <p14:creationId xmlns:p14="http://schemas.microsoft.com/office/powerpoint/2010/main" val="90213457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533400" y="0"/>
            <a:ext cx="7467600" cy="619280"/>
          </a:xfrm>
        </p:spPr>
        <p:txBody>
          <a:bodyPr>
            <a:normAutofit fontScale="90000"/>
          </a:bodyPr>
          <a:lstStyle/>
          <a:p>
            <a:r>
              <a:rPr lang="en-US" dirty="0">
                <a:latin typeface="Arial" charset="0"/>
                <a:ea typeface="ＭＳ Ｐゴシック" charset="0"/>
                <a:cs typeface="ＭＳ Ｐゴシック" charset="0"/>
              </a:rPr>
              <a:t>Pseudo-</a:t>
            </a:r>
            <a:r>
              <a:rPr lang="en-US" dirty="0" smtClean="0">
                <a:latin typeface="Arial" charset="0"/>
                <a:ea typeface="ＭＳ Ｐゴシック" charset="0"/>
                <a:cs typeface="ＭＳ Ｐゴシック" charset="0"/>
              </a:rPr>
              <a:t>Fields Example</a:t>
            </a:r>
            <a:endParaRPr lang="en-US" dirty="0">
              <a:latin typeface="Arial" charset="0"/>
              <a:ea typeface="ＭＳ Ｐゴシック" charset="0"/>
              <a:cs typeface="ＭＳ Ｐゴシック" charset="0"/>
            </a:endParaRPr>
          </a:p>
        </p:txBody>
      </p:sp>
      <p:sp>
        <p:nvSpPr>
          <p:cNvPr id="3" name="Content Placeholder 2"/>
          <p:cNvSpPr>
            <a:spLocks noGrp="1"/>
          </p:cNvSpPr>
          <p:nvPr>
            <p:ph idx="1"/>
          </p:nvPr>
        </p:nvSpPr>
        <p:spPr>
          <a:xfrm>
            <a:off x="100013" y="1031875"/>
            <a:ext cx="9229725" cy="5345113"/>
          </a:xfrm>
        </p:spPr>
        <p:txBody>
          <a:bodyPr>
            <a:normAutofit/>
          </a:bodyPr>
          <a:lstStyle/>
          <a:p>
            <a:pPr marL="457200" lvl="1" indent="0">
              <a:buFont typeface="Arial" charset="0"/>
              <a:buNone/>
              <a:defRPr/>
            </a:pPr>
            <a:endParaRPr lang="en-US" dirty="0" smtClean="0">
              <a:latin typeface="Consolas"/>
              <a:cs typeface="Consolas"/>
            </a:endParaRPr>
          </a:p>
          <a:p>
            <a:pPr marL="57150" indent="0">
              <a:buFont typeface="Arial" charset="0"/>
              <a:buNone/>
              <a:defRPr/>
            </a:pPr>
            <a:endParaRPr lang="en-US" dirty="0" smtClean="0">
              <a:latin typeface="Courier"/>
              <a:cs typeface="Courier"/>
            </a:endParaRPr>
          </a:p>
          <a:p>
            <a:pPr marL="457200" lvl="1" indent="0">
              <a:buFont typeface="Arial" charset="0"/>
              <a:buNone/>
              <a:defRPr/>
            </a:pPr>
            <a:endParaRPr lang="en-US" dirty="0" smtClean="0">
              <a:latin typeface="Courier"/>
              <a:cs typeface="Courier"/>
            </a:endParaRPr>
          </a:p>
          <a:p>
            <a:pPr marL="457200" lvl="1" indent="0">
              <a:buFont typeface="Arial" charset="0"/>
              <a:buNone/>
              <a:defRPr/>
            </a:pPr>
            <a:endParaRPr lang="en-US" dirty="0" smtClean="0">
              <a:latin typeface="Courier"/>
              <a:cs typeface="Courier"/>
            </a:endParaRPr>
          </a:p>
        </p:txBody>
      </p:sp>
      <p:sp>
        <p:nvSpPr>
          <p:cNvPr id="4" name="TextBox 3"/>
          <p:cNvSpPr txBox="1"/>
          <p:nvPr/>
        </p:nvSpPr>
        <p:spPr>
          <a:xfrm>
            <a:off x="1" y="760469"/>
            <a:ext cx="9004938" cy="6155530"/>
          </a:xfrm>
          <a:prstGeom prst="rect">
            <a:avLst/>
          </a:prstGeom>
          <a:noFill/>
        </p:spPr>
        <p:txBody>
          <a:bodyPr wrap="square" rtlCol="0">
            <a:spAutoFit/>
          </a:bodyPr>
          <a:lstStyle/>
          <a:p>
            <a:r>
              <a:rPr lang="en-US" sz="2200" dirty="0" smtClean="0">
                <a:latin typeface="Consolas"/>
                <a:cs typeface="Consolas"/>
              </a:rPr>
              <a:t>$ curl </a:t>
            </a:r>
            <a:r>
              <a:rPr lang="en-US" sz="2200" dirty="0" smtClean="0">
                <a:latin typeface="Consolas"/>
                <a:cs typeface="Consolas"/>
                <a:hlinkClick r:id="rId2"/>
              </a:rPr>
              <a:t>http://localhost:8983/solr/query</a:t>
            </a:r>
            <a:r>
              <a:rPr lang="en-US" sz="2200" dirty="0" smtClean="0">
                <a:latin typeface="Consolas"/>
                <a:cs typeface="Consolas"/>
              </a:rPr>
              <a:t>?</a:t>
            </a:r>
          </a:p>
          <a:p>
            <a:r>
              <a:rPr lang="en-US" sz="2200" dirty="0">
                <a:latin typeface="Consolas"/>
                <a:cs typeface="Consolas"/>
              </a:rPr>
              <a:t>	</a:t>
            </a:r>
            <a:r>
              <a:rPr lang="en-US" sz="2200" dirty="0" smtClean="0">
                <a:latin typeface="Consolas"/>
                <a:cs typeface="Consolas"/>
              </a:rPr>
              <a:t>q=</a:t>
            </a:r>
            <a:r>
              <a:rPr lang="en-US" sz="2200" dirty="0" err="1" smtClean="0">
                <a:latin typeface="Consolas"/>
                <a:cs typeface="Consolas"/>
              </a:rPr>
              <a:t>solr</a:t>
            </a:r>
            <a:endParaRPr lang="en-US" sz="2200" dirty="0" smtClean="0">
              <a:latin typeface="Consolas"/>
              <a:cs typeface="Consolas"/>
            </a:endParaRPr>
          </a:p>
          <a:p>
            <a:r>
              <a:rPr lang="en-US" sz="2200" dirty="0">
                <a:latin typeface="Consolas"/>
                <a:cs typeface="Consolas"/>
              </a:rPr>
              <a:t>	</a:t>
            </a:r>
            <a:r>
              <a:rPr lang="en-US" sz="2200" dirty="0" smtClean="0">
                <a:latin typeface="Consolas"/>
                <a:cs typeface="Consolas"/>
              </a:rPr>
              <a:t>&amp;</a:t>
            </a:r>
            <a:r>
              <a:rPr lang="en-US" sz="2200" dirty="0" err="1" smtClean="0">
                <a:latin typeface="Consolas"/>
                <a:cs typeface="Consolas"/>
              </a:rPr>
              <a:t>fl</a:t>
            </a:r>
            <a:r>
              <a:rPr lang="en-US" sz="2200" dirty="0" smtClean="0">
                <a:latin typeface="Consolas"/>
                <a:cs typeface="Consolas"/>
              </a:rPr>
              <a:t>=</a:t>
            </a:r>
            <a:r>
              <a:rPr lang="en-US" sz="2200" dirty="0" err="1" smtClean="0">
                <a:latin typeface="Consolas"/>
                <a:cs typeface="Consolas"/>
              </a:rPr>
              <a:t>id,apache_mentions:termfreq</a:t>
            </a:r>
            <a:r>
              <a:rPr lang="en-US" sz="2200" dirty="0" smtClean="0">
                <a:latin typeface="Consolas"/>
                <a:cs typeface="Consolas"/>
              </a:rPr>
              <a:t>(</a:t>
            </a:r>
            <a:r>
              <a:rPr lang="en-US" sz="2200" dirty="0" err="1" smtClean="0">
                <a:latin typeface="Consolas"/>
                <a:cs typeface="Consolas"/>
              </a:rPr>
              <a:t>text,’apache</a:t>
            </a:r>
            <a:r>
              <a:rPr lang="en-US" sz="2200" dirty="0" smtClean="0">
                <a:latin typeface="Consolas"/>
                <a:cs typeface="Consolas"/>
              </a:rPr>
              <a:t>’)</a:t>
            </a:r>
          </a:p>
          <a:p>
            <a:r>
              <a:rPr lang="en-US" sz="2200" dirty="0" smtClean="0">
                <a:latin typeface="Consolas"/>
                <a:cs typeface="Consolas"/>
              </a:rPr>
              <a:t>	&amp;</a:t>
            </a:r>
            <a:r>
              <a:rPr lang="en-US" sz="2200" dirty="0" err="1" smtClean="0">
                <a:latin typeface="Consolas"/>
                <a:cs typeface="Consolas"/>
              </a:rPr>
              <a:t>fl</a:t>
            </a:r>
            <a:r>
              <a:rPr lang="en-US" sz="2200" dirty="0" smtClean="0">
                <a:latin typeface="Consolas"/>
                <a:cs typeface="Consolas"/>
              </a:rPr>
              <a:t>=</a:t>
            </a:r>
            <a:r>
              <a:rPr lang="en-US" sz="2200" dirty="0" err="1" smtClean="0">
                <a:latin typeface="Consolas"/>
                <a:cs typeface="Consolas"/>
              </a:rPr>
              <a:t>my_constant:”this</a:t>
            </a:r>
            <a:r>
              <a:rPr lang="en-US" sz="2200" dirty="0" smtClean="0">
                <a:latin typeface="Consolas"/>
                <a:cs typeface="Consolas"/>
              </a:rPr>
              <a:t> is cool!”</a:t>
            </a:r>
          </a:p>
          <a:p>
            <a:r>
              <a:rPr lang="en-US" sz="2200" dirty="0" smtClean="0">
                <a:latin typeface="Consolas"/>
                <a:cs typeface="Consolas"/>
              </a:rPr>
              <a:t>	&amp;</a:t>
            </a:r>
            <a:r>
              <a:rPr lang="en-US" sz="2200" dirty="0" err="1" smtClean="0">
                <a:latin typeface="Consolas"/>
                <a:cs typeface="Consolas"/>
              </a:rPr>
              <a:t>fl</a:t>
            </a:r>
            <a:r>
              <a:rPr lang="en-US" sz="2200" dirty="0" smtClean="0">
                <a:latin typeface="Consolas"/>
                <a:cs typeface="Consolas"/>
              </a:rPr>
              <a:t>=</a:t>
            </a:r>
            <a:r>
              <a:rPr lang="en-US" sz="2200" dirty="0" err="1" smtClean="0">
                <a:latin typeface="Consolas"/>
                <a:cs typeface="Consolas"/>
              </a:rPr>
              <a:t>inStock</a:t>
            </a:r>
            <a:r>
              <a:rPr lang="en-US" sz="2200" dirty="0" smtClean="0">
                <a:latin typeface="Consolas"/>
                <a:cs typeface="Consolas"/>
              </a:rPr>
              <a:t>, not(</a:t>
            </a:r>
            <a:r>
              <a:rPr lang="en-US" sz="2200" dirty="0" err="1" smtClean="0">
                <a:latin typeface="Consolas"/>
                <a:cs typeface="Consolas"/>
              </a:rPr>
              <a:t>inStock</a:t>
            </a:r>
            <a:r>
              <a:rPr lang="en-US" sz="2200" dirty="0" smtClean="0">
                <a:latin typeface="Consolas"/>
                <a:cs typeface="Consolas"/>
              </a:rPr>
              <a:t>)</a:t>
            </a:r>
          </a:p>
          <a:p>
            <a:r>
              <a:rPr lang="en-US" sz="2200" dirty="0">
                <a:latin typeface="Consolas"/>
                <a:cs typeface="Consolas"/>
              </a:rPr>
              <a:t>	</a:t>
            </a:r>
            <a:r>
              <a:rPr lang="en-US" sz="2200" dirty="0" smtClean="0">
                <a:latin typeface="Consolas"/>
                <a:cs typeface="Consolas"/>
              </a:rPr>
              <a:t>&amp;</a:t>
            </a:r>
            <a:r>
              <a:rPr lang="en-US" sz="2200" dirty="0" err="1" smtClean="0">
                <a:latin typeface="Consolas"/>
                <a:cs typeface="Consolas"/>
              </a:rPr>
              <a:t>fl</a:t>
            </a:r>
            <a:r>
              <a:rPr lang="en-US" sz="2200" dirty="0" smtClean="0">
                <a:latin typeface="Consolas"/>
                <a:cs typeface="Consolas"/>
              </a:rPr>
              <a:t>=</a:t>
            </a:r>
            <a:r>
              <a:rPr lang="en-US" sz="2200" dirty="0" err="1" smtClean="0">
                <a:latin typeface="Consolas"/>
                <a:cs typeface="Consolas"/>
              </a:rPr>
              <a:t>other_query_score:query</a:t>
            </a:r>
            <a:r>
              <a:rPr lang="en-US" sz="2200" dirty="0" smtClean="0">
                <a:latin typeface="Consolas"/>
                <a:cs typeface="Consolas"/>
              </a:rPr>
              <a:t>($</a:t>
            </a:r>
            <a:r>
              <a:rPr lang="en-US" sz="2200" dirty="0" err="1" smtClean="0">
                <a:latin typeface="Consolas"/>
                <a:cs typeface="Consolas"/>
              </a:rPr>
              <a:t>qq</a:t>
            </a:r>
            <a:r>
              <a:rPr lang="en-US" sz="2200" dirty="0" smtClean="0">
                <a:latin typeface="Consolas"/>
                <a:cs typeface="Consolas"/>
              </a:rPr>
              <a:t>)</a:t>
            </a:r>
          </a:p>
          <a:p>
            <a:r>
              <a:rPr lang="en-US" sz="2200" dirty="0">
                <a:latin typeface="Consolas"/>
                <a:cs typeface="Consolas"/>
              </a:rPr>
              <a:t>	</a:t>
            </a:r>
            <a:r>
              <a:rPr lang="en-US" sz="2200" dirty="0" smtClean="0">
                <a:latin typeface="Consolas"/>
                <a:cs typeface="Consolas"/>
              </a:rPr>
              <a:t>&amp;</a:t>
            </a:r>
            <a:r>
              <a:rPr lang="en-US" sz="2200" dirty="0" err="1" smtClean="0">
                <a:latin typeface="Consolas"/>
                <a:cs typeface="Consolas"/>
              </a:rPr>
              <a:t>qq</a:t>
            </a:r>
            <a:r>
              <a:rPr lang="en-US" sz="2200" dirty="0" smtClean="0">
                <a:latin typeface="Consolas"/>
                <a:cs typeface="Consolas"/>
              </a:rPr>
              <a:t>=</a:t>
            </a:r>
            <a:r>
              <a:rPr lang="en-US" sz="2200" dirty="0" err="1" smtClean="0">
                <a:latin typeface="Consolas"/>
                <a:cs typeface="Consolas"/>
              </a:rPr>
              <a:t>text:search</a:t>
            </a:r>
            <a:endParaRPr lang="en-US" sz="2200" dirty="0" smtClean="0">
              <a:latin typeface="Consolas"/>
              <a:cs typeface="Consolas"/>
            </a:endParaRPr>
          </a:p>
          <a:p>
            <a:endParaRPr lang="en-US" sz="2400" dirty="0">
              <a:latin typeface="Consolas"/>
              <a:cs typeface="Consolas"/>
            </a:endParaRPr>
          </a:p>
          <a:p>
            <a:r>
              <a:rPr lang="en-US" sz="2400" dirty="0" smtClean="0">
                <a:latin typeface="Consolas"/>
                <a:cs typeface="Consolas"/>
              </a:rPr>
              <a:t>{ "response":{"numFound":1,"start":0,"docs":[</a:t>
            </a:r>
          </a:p>
          <a:p>
            <a:r>
              <a:rPr lang="en-US" sz="2400" dirty="0" smtClean="0">
                <a:latin typeface="Consolas"/>
                <a:cs typeface="Consolas"/>
              </a:rPr>
              <a:t>      {</a:t>
            </a:r>
          </a:p>
          <a:p>
            <a:r>
              <a:rPr lang="en-US" sz="2400" dirty="0" smtClean="0">
                <a:latin typeface="Consolas"/>
                <a:cs typeface="Consolas"/>
              </a:rPr>
              <a:t>        "id":"SOLR1000",</a:t>
            </a:r>
          </a:p>
          <a:p>
            <a:r>
              <a:rPr lang="en-US" sz="2400" dirty="0" smtClean="0">
                <a:latin typeface="Consolas"/>
                <a:cs typeface="Consolas"/>
              </a:rPr>
              <a:t>        "apache_mentions":1,</a:t>
            </a:r>
          </a:p>
          <a:p>
            <a:r>
              <a:rPr lang="en-US" sz="2400" dirty="0">
                <a:latin typeface="Consolas"/>
                <a:cs typeface="Consolas"/>
              </a:rPr>
              <a:t> </a:t>
            </a:r>
            <a:r>
              <a:rPr lang="en-US" sz="2400" dirty="0" smtClean="0">
                <a:latin typeface="Consolas"/>
                <a:cs typeface="Consolas"/>
              </a:rPr>
              <a:t>       "</a:t>
            </a:r>
            <a:r>
              <a:rPr lang="en-US" sz="2400" dirty="0" err="1">
                <a:latin typeface="Consolas"/>
                <a:cs typeface="Consolas"/>
              </a:rPr>
              <a:t>my_constant":"this</a:t>
            </a:r>
            <a:r>
              <a:rPr lang="en-US" sz="2400" dirty="0">
                <a:latin typeface="Consolas"/>
                <a:cs typeface="Consolas"/>
              </a:rPr>
              <a:t> is cool!"</a:t>
            </a:r>
            <a:r>
              <a:rPr lang="en-US" sz="2400" dirty="0" smtClean="0">
                <a:latin typeface="Consolas"/>
                <a:cs typeface="Consolas"/>
              </a:rPr>
              <a:t>,</a:t>
            </a:r>
          </a:p>
          <a:p>
            <a:r>
              <a:rPr lang="en-US" sz="2400" dirty="0" smtClean="0">
                <a:latin typeface="Consolas"/>
                <a:cs typeface="Consolas"/>
              </a:rPr>
              <a:t>        </a:t>
            </a:r>
            <a:r>
              <a:rPr lang="en-US" sz="2400" dirty="0" smtClean="0">
                <a:latin typeface="Consolas"/>
                <a:cs typeface="Consolas"/>
              </a:rPr>
              <a:t>"</a:t>
            </a:r>
            <a:r>
              <a:rPr lang="en-US" sz="2400" dirty="0" err="1" smtClean="0">
                <a:latin typeface="Consolas"/>
                <a:cs typeface="Consolas"/>
              </a:rPr>
              <a:t>inStock</a:t>
            </a:r>
            <a:r>
              <a:rPr lang="en-US" sz="2400" dirty="0" smtClean="0">
                <a:latin typeface="Consolas"/>
                <a:cs typeface="Consolas"/>
              </a:rPr>
              <a:t>":true,</a:t>
            </a:r>
          </a:p>
          <a:p>
            <a:r>
              <a:rPr lang="en-US" sz="2400" dirty="0" smtClean="0">
                <a:latin typeface="Consolas"/>
                <a:cs typeface="Consolas"/>
              </a:rPr>
              <a:t>        "not(</a:t>
            </a:r>
            <a:r>
              <a:rPr lang="en-US" sz="2400" dirty="0" err="1" smtClean="0">
                <a:latin typeface="Consolas"/>
                <a:cs typeface="Consolas"/>
              </a:rPr>
              <a:t>inStock</a:t>
            </a:r>
            <a:r>
              <a:rPr lang="en-US" sz="2400" dirty="0" smtClean="0">
                <a:latin typeface="Consolas"/>
                <a:cs typeface="Consolas"/>
              </a:rPr>
              <a:t>)":false,        </a:t>
            </a:r>
          </a:p>
          <a:p>
            <a:r>
              <a:rPr lang="en-US" sz="2400" dirty="0" smtClean="0">
                <a:latin typeface="Consolas"/>
                <a:cs typeface="Consolas"/>
              </a:rPr>
              <a:t>        "</a:t>
            </a:r>
            <a:r>
              <a:rPr lang="en-US" sz="2400" dirty="0" smtClean="0">
                <a:latin typeface="Consolas"/>
                <a:cs typeface="Consolas"/>
              </a:rPr>
              <a:t>other_query_score":0.84178084</a:t>
            </a:r>
          </a:p>
          <a:p>
            <a:r>
              <a:rPr lang="en-US" sz="2400" dirty="0">
                <a:latin typeface="Consolas"/>
                <a:cs typeface="Consolas"/>
              </a:rPr>
              <a:t> </a:t>
            </a:r>
            <a:r>
              <a:rPr lang="en-US" sz="2400" dirty="0" smtClean="0">
                <a:latin typeface="Consolas"/>
                <a:cs typeface="Consolas"/>
              </a:rPr>
              <a:t>     }]}</a:t>
            </a:r>
          </a:p>
        </p:txBody>
      </p:sp>
    </p:spTree>
    <p:extLst>
      <p:ext uri="{BB962C8B-B14F-4D97-AF65-F5344CB8AC3E}">
        <p14:creationId xmlns:p14="http://schemas.microsoft.com/office/powerpoint/2010/main" val="700245375"/>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541338" y="-94466"/>
            <a:ext cx="7467600" cy="818710"/>
          </a:xfrm>
        </p:spPr>
        <p:txBody>
          <a:bodyPr>
            <a:normAutofit/>
          </a:bodyPr>
          <a:lstStyle/>
          <a:p>
            <a:r>
              <a:rPr lang="en-US" dirty="0">
                <a:latin typeface="Arial" charset="0"/>
                <a:ea typeface="ＭＳ Ｐゴシック" charset="0"/>
                <a:cs typeface="ＭＳ Ｐゴシック" charset="0"/>
              </a:rPr>
              <a:t>Pseudo-Join</a:t>
            </a:r>
          </a:p>
        </p:txBody>
      </p:sp>
      <p:sp>
        <p:nvSpPr>
          <p:cNvPr id="5" name="Folded Corner 4"/>
          <p:cNvSpPr/>
          <p:nvPr/>
        </p:nvSpPr>
        <p:spPr>
          <a:xfrm>
            <a:off x="442913" y="852488"/>
            <a:ext cx="2557462" cy="1252537"/>
          </a:xfrm>
          <a:prstGeom prst="foldedCorner">
            <a:avLst/>
          </a:prstGeom>
        </p:spPr>
        <p:style>
          <a:lnRef idx="1">
            <a:schemeClr val="accent1"/>
          </a:lnRef>
          <a:fillRef idx="3">
            <a:schemeClr val="accent1"/>
          </a:fillRef>
          <a:effectRef idx="2">
            <a:schemeClr val="accent1"/>
          </a:effectRef>
          <a:fontRef idx="minor">
            <a:schemeClr val="lt1"/>
          </a:fontRef>
        </p:style>
        <p:txBody>
          <a:bodyPr anchor="ctr"/>
          <a:lstStyle/>
          <a:p>
            <a:pPr>
              <a:defRPr/>
            </a:pPr>
            <a:r>
              <a:rPr lang="en-US" dirty="0">
                <a:solidFill>
                  <a:schemeClr val="tx1"/>
                </a:solidFill>
              </a:rPr>
              <a:t>id: blog1</a:t>
            </a:r>
          </a:p>
          <a:p>
            <a:pPr>
              <a:defRPr/>
            </a:pPr>
            <a:r>
              <a:rPr lang="en-US" dirty="0">
                <a:solidFill>
                  <a:schemeClr val="tx1"/>
                </a:solidFill>
              </a:rPr>
              <a:t>name: </a:t>
            </a:r>
            <a:r>
              <a:rPr lang="en-US" dirty="0" err="1">
                <a:solidFill>
                  <a:schemeClr val="tx1"/>
                </a:solidFill>
              </a:rPr>
              <a:t>Solr</a:t>
            </a:r>
            <a:r>
              <a:rPr lang="en-US" dirty="0">
                <a:solidFill>
                  <a:schemeClr val="tx1"/>
                </a:solidFill>
              </a:rPr>
              <a:t> ‘n Stuff</a:t>
            </a:r>
          </a:p>
          <a:p>
            <a:pPr>
              <a:defRPr/>
            </a:pPr>
            <a:r>
              <a:rPr lang="en-US" dirty="0">
                <a:solidFill>
                  <a:schemeClr val="tx1"/>
                </a:solidFill>
              </a:rPr>
              <a:t>owner: Yonik Seeley</a:t>
            </a:r>
          </a:p>
          <a:p>
            <a:pPr>
              <a:defRPr/>
            </a:pPr>
            <a:r>
              <a:rPr lang="en-US" dirty="0">
                <a:solidFill>
                  <a:schemeClr val="tx1"/>
                </a:solidFill>
              </a:rPr>
              <a:t>Started: 2007-10-26</a:t>
            </a:r>
          </a:p>
        </p:txBody>
      </p:sp>
      <p:sp>
        <p:nvSpPr>
          <p:cNvPr id="6" name="Folded Corner 5"/>
          <p:cNvSpPr/>
          <p:nvPr/>
        </p:nvSpPr>
        <p:spPr>
          <a:xfrm>
            <a:off x="452438" y="2300288"/>
            <a:ext cx="2557462" cy="1252537"/>
          </a:xfrm>
          <a:prstGeom prst="foldedCorner">
            <a:avLst/>
          </a:prstGeom>
        </p:spPr>
        <p:style>
          <a:lnRef idx="1">
            <a:schemeClr val="accent1"/>
          </a:lnRef>
          <a:fillRef idx="3">
            <a:schemeClr val="accent1"/>
          </a:fillRef>
          <a:effectRef idx="2">
            <a:schemeClr val="accent1"/>
          </a:effectRef>
          <a:fontRef idx="minor">
            <a:schemeClr val="lt1"/>
          </a:fontRef>
        </p:style>
        <p:txBody>
          <a:bodyPr anchor="ctr"/>
          <a:lstStyle/>
          <a:p>
            <a:pPr>
              <a:defRPr/>
            </a:pPr>
            <a:r>
              <a:rPr lang="en-US" dirty="0">
                <a:solidFill>
                  <a:schemeClr val="tx1"/>
                </a:solidFill>
              </a:rPr>
              <a:t>id: </a:t>
            </a:r>
            <a:r>
              <a:rPr lang="en-US" b="1" dirty="0">
                <a:solidFill>
                  <a:schemeClr val="tx1"/>
                </a:solidFill>
              </a:rPr>
              <a:t>blog2</a:t>
            </a:r>
          </a:p>
          <a:p>
            <a:pPr>
              <a:defRPr/>
            </a:pPr>
            <a:r>
              <a:rPr lang="en-US" dirty="0">
                <a:solidFill>
                  <a:schemeClr val="tx1"/>
                </a:solidFill>
              </a:rPr>
              <a:t>name: </a:t>
            </a:r>
            <a:r>
              <a:rPr lang="en-US" dirty="0" err="1">
                <a:solidFill>
                  <a:schemeClr val="tx1"/>
                </a:solidFill>
              </a:rPr>
              <a:t>lifehacker</a:t>
            </a:r>
            <a:endParaRPr lang="en-US" dirty="0">
              <a:solidFill>
                <a:schemeClr val="tx1"/>
              </a:solidFill>
            </a:endParaRPr>
          </a:p>
          <a:p>
            <a:pPr>
              <a:defRPr/>
            </a:pPr>
            <a:r>
              <a:rPr lang="en-US" dirty="0">
                <a:solidFill>
                  <a:schemeClr val="tx1"/>
                </a:solidFill>
              </a:rPr>
              <a:t>owner: Gawker Media</a:t>
            </a:r>
          </a:p>
          <a:p>
            <a:pPr>
              <a:defRPr/>
            </a:pPr>
            <a:r>
              <a:rPr lang="en-US" dirty="0">
                <a:solidFill>
                  <a:schemeClr val="tx1"/>
                </a:solidFill>
              </a:rPr>
              <a:t>started: 2005-1-31</a:t>
            </a:r>
          </a:p>
        </p:txBody>
      </p:sp>
      <p:sp>
        <p:nvSpPr>
          <p:cNvPr id="7" name="Folded Corner 6"/>
          <p:cNvSpPr/>
          <p:nvPr/>
        </p:nvSpPr>
        <p:spPr>
          <a:xfrm>
            <a:off x="4556125" y="801688"/>
            <a:ext cx="3706813" cy="1362075"/>
          </a:xfrm>
          <a:prstGeom prst="foldedCorner">
            <a:avLst/>
          </a:prstGeom>
          <a:solidFill>
            <a:srgbClr val="0000FF"/>
          </a:solidFill>
        </p:spPr>
        <p:style>
          <a:lnRef idx="1">
            <a:schemeClr val="accent1"/>
          </a:lnRef>
          <a:fillRef idx="3">
            <a:schemeClr val="accent1"/>
          </a:fillRef>
          <a:effectRef idx="2">
            <a:schemeClr val="accent1"/>
          </a:effectRef>
          <a:fontRef idx="minor">
            <a:schemeClr val="lt1"/>
          </a:fontRef>
        </p:style>
        <p:txBody>
          <a:bodyPr anchor="ctr"/>
          <a:lstStyle/>
          <a:p>
            <a:pPr>
              <a:defRPr/>
            </a:pPr>
            <a:r>
              <a:rPr lang="en-US" sz="1600" dirty="0">
                <a:solidFill>
                  <a:schemeClr val="bg1"/>
                </a:solidFill>
              </a:rPr>
              <a:t>id: post1</a:t>
            </a:r>
          </a:p>
          <a:p>
            <a:pPr>
              <a:defRPr/>
            </a:pPr>
            <a:r>
              <a:rPr lang="en-US" sz="1600" dirty="0" err="1">
                <a:solidFill>
                  <a:schemeClr val="bg1"/>
                </a:solidFill>
              </a:rPr>
              <a:t>blog_id</a:t>
            </a:r>
            <a:r>
              <a:rPr lang="en-US" sz="1600" dirty="0">
                <a:solidFill>
                  <a:schemeClr val="bg1"/>
                </a:solidFill>
              </a:rPr>
              <a:t>: blog1</a:t>
            </a:r>
          </a:p>
          <a:p>
            <a:pPr>
              <a:defRPr/>
            </a:pPr>
            <a:r>
              <a:rPr lang="en-US" sz="1600" dirty="0">
                <a:solidFill>
                  <a:schemeClr val="bg1"/>
                </a:solidFill>
              </a:rPr>
              <a:t>author: Yonik Seeley</a:t>
            </a:r>
          </a:p>
          <a:p>
            <a:pPr>
              <a:defRPr/>
            </a:pPr>
            <a:r>
              <a:rPr lang="en-US" sz="1600" dirty="0">
                <a:solidFill>
                  <a:schemeClr val="bg1"/>
                </a:solidFill>
              </a:rPr>
              <a:t>title: </a:t>
            </a:r>
            <a:r>
              <a:rPr lang="en-US" sz="1600" dirty="0" err="1">
                <a:solidFill>
                  <a:schemeClr val="bg1"/>
                </a:solidFill>
              </a:rPr>
              <a:t>Solr</a:t>
            </a:r>
            <a:r>
              <a:rPr lang="en-US" sz="1600" dirty="0">
                <a:solidFill>
                  <a:schemeClr val="bg1"/>
                </a:solidFill>
              </a:rPr>
              <a:t> relevancy function queries</a:t>
            </a:r>
          </a:p>
          <a:p>
            <a:pPr>
              <a:defRPr/>
            </a:pPr>
            <a:r>
              <a:rPr lang="en-US" sz="1600" dirty="0">
                <a:solidFill>
                  <a:schemeClr val="bg1"/>
                </a:solidFill>
              </a:rPr>
              <a:t>body: </a:t>
            </a:r>
            <a:r>
              <a:rPr lang="en-US" sz="1600" dirty="0" err="1">
                <a:solidFill>
                  <a:schemeClr val="bg1"/>
                </a:solidFill>
              </a:rPr>
              <a:t>Lucene’s</a:t>
            </a:r>
            <a:r>
              <a:rPr lang="en-US" sz="1600" dirty="0">
                <a:solidFill>
                  <a:schemeClr val="bg1"/>
                </a:solidFill>
              </a:rPr>
              <a:t> default ranking […]</a:t>
            </a:r>
          </a:p>
        </p:txBody>
      </p:sp>
      <p:sp>
        <p:nvSpPr>
          <p:cNvPr id="8" name="Folded Corner 7"/>
          <p:cNvSpPr/>
          <p:nvPr/>
        </p:nvSpPr>
        <p:spPr>
          <a:xfrm>
            <a:off x="4557713" y="2289175"/>
            <a:ext cx="3705225" cy="1370013"/>
          </a:xfrm>
          <a:prstGeom prst="foldedCorner">
            <a:avLst/>
          </a:prstGeom>
          <a:solidFill>
            <a:srgbClr val="0000FF"/>
          </a:solidFill>
        </p:spPr>
        <p:style>
          <a:lnRef idx="1">
            <a:schemeClr val="accent1"/>
          </a:lnRef>
          <a:fillRef idx="3">
            <a:schemeClr val="accent1"/>
          </a:fillRef>
          <a:effectRef idx="2">
            <a:schemeClr val="accent1"/>
          </a:effectRef>
          <a:fontRef idx="minor">
            <a:schemeClr val="lt1"/>
          </a:fontRef>
        </p:style>
        <p:txBody>
          <a:bodyPr anchor="ctr"/>
          <a:lstStyle/>
          <a:p>
            <a:pPr>
              <a:defRPr/>
            </a:pPr>
            <a:r>
              <a:rPr lang="en-US" sz="1600" dirty="0">
                <a:solidFill>
                  <a:schemeClr val="bg1"/>
                </a:solidFill>
              </a:rPr>
              <a:t>id: post2</a:t>
            </a:r>
          </a:p>
          <a:p>
            <a:pPr>
              <a:defRPr/>
            </a:pPr>
            <a:r>
              <a:rPr lang="en-US" sz="1600" dirty="0" err="1">
                <a:solidFill>
                  <a:schemeClr val="bg1"/>
                </a:solidFill>
              </a:rPr>
              <a:t>blog_id</a:t>
            </a:r>
            <a:r>
              <a:rPr lang="en-US" sz="1600" dirty="0">
                <a:solidFill>
                  <a:schemeClr val="bg1"/>
                </a:solidFill>
              </a:rPr>
              <a:t>: blog1</a:t>
            </a:r>
          </a:p>
          <a:p>
            <a:pPr>
              <a:defRPr/>
            </a:pPr>
            <a:r>
              <a:rPr lang="en-US" sz="1600" dirty="0">
                <a:solidFill>
                  <a:schemeClr val="bg1"/>
                </a:solidFill>
              </a:rPr>
              <a:t>author: Yonik Seeley</a:t>
            </a:r>
          </a:p>
          <a:p>
            <a:pPr>
              <a:defRPr/>
            </a:pPr>
            <a:r>
              <a:rPr lang="en-US" sz="1600" dirty="0">
                <a:solidFill>
                  <a:schemeClr val="bg1"/>
                </a:solidFill>
              </a:rPr>
              <a:t>title: </a:t>
            </a:r>
            <a:r>
              <a:rPr lang="en-US" sz="1600" dirty="0" err="1">
                <a:solidFill>
                  <a:schemeClr val="bg1"/>
                </a:solidFill>
              </a:rPr>
              <a:t>Solr</a:t>
            </a:r>
            <a:r>
              <a:rPr lang="en-US" sz="1600" dirty="0">
                <a:solidFill>
                  <a:schemeClr val="bg1"/>
                </a:solidFill>
              </a:rPr>
              <a:t> result grouping</a:t>
            </a:r>
          </a:p>
          <a:p>
            <a:pPr>
              <a:defRPr/>
            </a:pPr>
            <a:r>
              <a:rPr lang="en-US" sz="1600" dirty="0">
                <a:solidFill>
                  <a:schemeClr val="bg1"/>
                </a:solidFill>
              </a:rPr>
              <a:t>body: Result Grouping, also called […]</a:t>
            </a:r>
          </a:p>
        </p:txBody>
      </p:sp>
      <p:sp>
        <p:nvSpPr>
          <p:cNvPr id="9" name="Folded Corner 8"/>
          <p:cNvSpPr/>
          <p:nvPr/>
        </p:nvSpPr>
        <p:spPr>
          <a:xfrm>
            <a:off x="4551363" y="3821113"/>
            <a:ext cx="3705225" cy="1370012"/>
          </a:xfrm>
          <a:prstGeom prst="foldedCorner">
            <a:avLst/>
          </a:prstGeom>
          <a:solidFill>
            <a:srgbClr val="0000FF"/>
          </a:solidFill>
        </p:spPr>
        <p:style>
          <a:lnRef idx="1">
            <a:schemeClr val="accent1"/>
          </a:lnRef>
          <a:fillRef idx="3">
            <a:schemeClr val="accent1"/>
          </a:fillRef>
          <a:effectRef idx="2">
            <a:schemeClr val="accent1"/>
          </a:effectRef>
          <a:fontRef idx="minor">
            <a:schemeClr val="lt1"/>
          </a:fontRef>
        </p:style>
        <p:txBody>
          <a:bodyPr anchor="ctr"/>
          <a:lstStyle/>
          <a:p>
            <a:pPr>
              <a:defRPr/>
            </a:pPr>
            <a:r>
              <a:rPr lang="en-US" sz="1600" dirty="0">
                <a:solidFill>
                  <a:schemeClr val="bg1"/>
                </a:solidFill>
              </a:rPr>
              <a:t>id: post3</a:t>
            </a:r>
          </a:p>
          <a:p>
            <a:pPr>
              <a:defRPr/>
            </a:pPr>
            <a:r>
              <a:rPr lang="en-US" sz="1600" dirty="0" err="1">
                <a:solidFill>
                  <a:schemeClr val="bg1"/>
                </a:solidFill>
              </a:rPr>
              <a:t>blog_id</a:t>
            </a:r>
            <a:r>
              <a:rPr lang="en-US" sz="1600" dirty="0">
                <a:solidFill>
                  <a:schemeClr val="bg1"/>
                </a:solidFill>
              </a:rPr>
              <a:t>: </a:t>
            </a:r>
            <a:r>
              <a:rPr lang="en-US" sz="1600" b="1" dirty="0">
                <a:solidFill>
                  <a:schemeClr val="bg1"/>
                </a:solidFill>
              </a:rPr>
              <a:t>blog2</a:t>
            </a:r>
          </a:p>
          <a:p>
            <a:pPr>
              <a:defRPr/>
            </a:pPr>
            <a:r>
              <a:rPr lang="en-US" sz="1600" dirty="0">
                <a:solidFill>
                  <a:schemeClr val="bg1"/>
                </a:solidFill>
              </a:rPr>
              <a:t>author: Whitson Gordon</a:t>
            </a:r>
          </a:p>
          <a:p>
            <a:pPr>
              <a:defRPr/>
            </a:pPr>
            <a:r>
              <a:rPr lang="en-US" sz="1600" dirty="0">
                <a:solidFill>
                  <a:schemeClr val="bg1"/>
                </a:solidFill>
              </a:rPr>
              <a:t>title: How to Install </a:t>
            </a:r>
            <a:r>
              <a:rPr lang="en-US" sz="1600" b="1" dirty="0">
                <a:solidFill>
                  <a:schemeClr val="bg1"/>
                </a:solidFill>
              </a:rPr>
              <a:t>Netflix</a:t>
            </a:r>
            <a:r>
              <a:rPr lang="en-US" sz="1600" dirty="0">
                <a:solidFill>
                  <a:schemeClr val="bg1"/>
                </a:solidFill>
              </a:rPr>
              <a:t> on Almost             	Any Android Device</a:t>
            </a:r>
          </a:p>
        </p:txBody>
      </p:sp>
      <p:sp>
        <p:nvSpPr>
          <p:cNvPr id="10" name="TextBox 9"/>
          <p:cNvSpPr txBox="1"/>
          <p:nvPr/>
        </p:nvSpPr>
        <p:spPr>
          <a:xfrm>
            <a:off x="1" y="4821238"/>
            <a:ext cx="8472488" cy="400110"/>
          </a:xfrm>
          <a:prstGeom prst="rect">
            <a:avLst/>
          </a:prstGeom>
          <a:noFill/>
        </p:spPr>
        <p:txBody>
          <a:bodyPr wrap="square">
            <a:spAutoFit/>
          </a:bodyPr>
          <a:lstStyle/>
          <a:p>
            <a:pPr>
              <a:defRPr/>
            </a:pPr>
            <a:r>
              <a:rPr lang="en-US" sz="2000" dirty="0" err="1">
                <a:solidFill>
                  <a:srgbClr val="800000"/>
                </a:solidFill>
                <a:latin typeface="+mn-lt"/>
                <a:cs typeface="Courier"/>
              </a:rPr>
              <a:t>fq</a:t>
            </a:r>
            <a:r>
              <a:rPr lang="en-US" sz="2000" dirty="0">
                <a:solidFill>
                  <a:srgbClr val="800000"/>
                </a:solidFill>
                <a:latin typeface="+mn-lt"/>
                <a:cs typeface="Courier"/>
              </a:rPr>
              <a:t>={!</a:t>
            </a:r>
            <a:r>
              <a:rPr lang="en-US" sz="2000" b="1" dirty="0">
                <a:solidFill>
                  <a:srgbClr val="800000"/>
                </a:solidFill>
                <a:latin typeface="+mn-lt"/>
                <a:cs typeface="Courier"/>
              </a:rPr>
              <a:t>join</a:t>
            </a:r>
            <a:r>
              <a:rPr lang="en-US" sz="2000" dirty="0">
                <a:solidFill>
                  <a:srgbClr val="800000"/>
                </a:solidFill>
                <a:latin typeface="+mn-lt"/>
                <a:cs typeface="Courier"/>
              </a:rPr>
              <a:t> from=</a:t>
            </a:r>
            <a:r>
              <a:rPr lang="en-US" sz="2000" b="1" dirty="0" err="1">
                <a:solidFill>
                  <a:srgbClr val="800000"/>
                </a:solidFill>
                <a:latin typeface="+mn-lt"/>
                <a:cs typeface="Courier"/>
              </a:rPr>
              <a:t>blog_id</a:t>
            </a:r>
            <a:r>
              <a:rPr lang="en-US" sz="2000" dirty="0">
                <a:solidFill>
                  <a:srgbClr val="800000"/>
                </a:solidFill>
                <a:latin typeface="+mn-lt"/>
                <a:cs typeface="Courier"/>
              </a:rPr>
              <a:t> to=</a:t>
            </a:r>
            <a:r>
              <a:rPr lang="en-US" sz="2000" b="1" dirty="0">
                <a:solidFill>
                  <a:srgbClr val="800000"/>
                </a:solidFill>
                <a:latin typeface="+mn-lt"/>
                <a:cs typeface="Courier"/>
              </a:rPr>
              <a:t>id</a:t>
            </a:r>
            <a:r>
              <a:rPr lang="en-US" sz="2000" dirty="0">
                <a:solidFill>
                  <a:srgbClr val="800000"/>
                </a:solidFill>
                <a:latin typeface="+mn-lt"/>
                <a:cs typeface="Courier"/>
              </a:rPr>
              <a:t>}</a:t>
            </a:r>
            <a:r>
              <a:rPr lang="en-US" sz="2000" dirty="0" err="1">
                <a:solidFill>
                  <a:srgbClr val="800000"/>
                </a:solidFill>
                <a:latin typeface="+mn-lt"/>
                <a:cs typeface="Courier"/>
              </a:rPr>
              <a:t>body:netflix</a:t>
            </a:r>
            <a:endParaRPr lang="en-US" sz="2000" dirty="0">
              <a:solidFill>
                <a:srgbClr val="800000"/>
              </a:solidFill>
              <a:latin typeface="+mn-lt"/>
              <a:cs typeface="Courier"/>
            </a:endParaRPr>
          </a:p>
        </p:txBody>
      </p:sp>
      <p:sp>
        <p:nvSpPr>
          <p:cNvPr id="39945" name="TextBox 20"/>
          <p:cNvSpPr txBox="1">
            <a:spLocks noChangeArrowheads="1"/>
          </p:cNvSpPr>
          <p:nvPr/>
        </p:nvSpPr>
        <p:spPr bwMode="auto">
          <a:xfrm>
            <a:off x="0" y="5424488"/>
            <a:ext cx="584835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buFontTx/>
              <a:buChar char="-"/>
            </a:pPr>
            <a:r>
              <a:rPr lang="en-US" sz="1800" dirty="0" smtClean="0">
                <a:solidFill>
                  <a:srgbClr val="000000"/>
                </a:solidFill>
              </a:rPr>
              <a:t>How it works:</a:t>
            </a:r>
          </a:p>
          <a:p>
            <a:pPr lvl="1" eaLnBrk="1" hangingPunct="1">
              <a:buFontTx/>
              <a:buChar char="-"/>
            </a:pPr>
            <a:r>
              <a:rPr lang="en-US" sz="1800" dirty="0" smtClean="0">
                <a:solidFill>
                  <a:srgbClr val="000000"/>
                </a:solidFill>
              </a:rPr>
              <a:t>Finds </a:t>
            </a:r>
            <a:r>
              <a:rPr lang="en-US" sz="1800" dirty="0">
                <a:solidFill>
                  <a:srgbClr val="000000"/>
                </a:solidFill>
              </a:rPr>
              <a:t>all documents matching “</a:t>
            </a:r>
            <a:r>
              <a:rPr lang="en-US" altLang="ja-JP" sz="1800" dirty="0" err="1">
                <a:solidFill>
                  <a:srgbClr val="000000"/>
                </a:solidFill>
              </a:rPr>
              <a:t>netflix</a:t>
            </a:r>
            <a:r>
              <a:rPr lang="en-US" sz="1800" dirty="0">
                <a:solidFill>
                  <a:srgbClr val="000000"/>
                </a:solidFill>
              </a:rPr>
              <a:t>”</a:t>
            </a:r>
            <a:endParaRPr lang="en-US" altLang="ja-JP" sz="1800" dirty="0">
              <a:solidFill>
                <a:srgbClr val="000000"/>
              </a:solidFill>
            </a:endParaRPr>
          </a:p>
          <a:p>
            <a:pPr lvl="1" eaLnBrk="1" hangingPunct="1">
              <a:buFontTx/>
              <a:buChar char="-"/>
            </a:pPr>
            <a:r>
              <a:rPr lang="en-US" sz="1800" dirty="0">
                <a:solidFill>
                  <a:srgbClr val="000000"/>
                </a:solidFill>
              </a:rPr>
              <a:t>Maps to different docs by following </a:t>
            </a:r>
            <a:r>
              <a:rPr lang="en-US" sz="1800" b="1" dirty="0" err="1">
                <a:solidFill>
                  <a:srgbClr val="000000"/>
                </a:solidFill>
              </a:rPr>
              <a:t>blog_id</a:t>
            </a:r>
            <a:r>
              <a:rPr lang="en-US" sz="1800" dirty="0">
                <a:solidFill>
                  <a:srgbClr val="000000"/>
                </a:solidFill>
              </a:rPr>
              <a:t> to </a:t>
            </a:r>
            <a:r>
              <a:rPr lang="en-US" sz="1800" b="1" dirty="0">
                <a:solidFill>
                  <a:srgbClr val="000000"/>
                </a:solidFill>
              </a:rPr>
              <a:t>id</a:t>
            </a:r>
          </a:p>
        </p:txBody>
      </p:sp>
      <p:cxnSp>
        <p:nvCxnSpPr>
          <p:cNvPr id="23" name="Straight Arrow Connector 22"/>
          <p:cNvCxnSpPr/>
          <p:nvPr/>
        </p:nvCxnSpPr>
        <p:spPr>
          <a:xfrm flipH="1" flipV="1">
            <a:off x="3108325" y="2439988"/>
            <a:ext cx="1377950" cy="1671637"/>
          </a:xfrm>
          <a:prstGeom prst="straightConnector1">
            <a:avLst/>
          </a:prstGeom>
          <a:ln>
            <a:solidFill>
              <a:srgbClr val="0000FF"/>
            </a:solidFill>
            <a:tailEnd type="arrow"/>
          </a:ln>
        </p:spPr>
        <p:style>
          <a:lnRef idx="2">
            <a:schemeClr val="accent1"/>
          </a:lnRef>
          <a:fillRef idx="0">
            <a:schemeClr val="accent1"/>
          </a:fillRef>
          <a:effectRef idx="1">
            <a:schemeClr val="accent1"/>
          </a:effectRef>
          <a:fontRef idx="minor">
            <a:schemeClr val="tx1"/>
          </a:fontRef>
        </p:style>
      </p:cxnSp>
      <p:sp>
        <p:nvSpPr>
          <p:cNvPr id="39947" name="TextBox 25"/>
          <p:cNvSpPr txBox="1">
            <a:spLocks noChangeArrowheads="1"/>
          </p:cNvSpPr>
          <p:nvPr/>
        </p:nvSpPr>
        <p:spPr bwMode="auto">
          <a:xfrm>
            <a:off x="0" y="4238625"/>
            <a:ext cx="439751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000" dirty="0">
                <a:solidFill>
                  <a:srgbClr val="000000"/>
                </a:solidFill>
              </a:rPr>
              <a:t>Restrict to blogs mentioning </a:t>
            </a:r>
            <a:r>
              <a:rPr lang="en-US" sz="2000" dirty="0" err="1" smtClean="0">
                <a:solidFill>
                  <a:srgbClr val="000000"/>
                </a:solidFill>
              </a:rPr>
              <a:t>netflix</a:t>
            </a:r>
            <a:r>
              <a:rPr lang="en-US" sz="2000" dirty="0" smtClean="0">
                <a:solidFill>
                  <a:srgbClr val="000000"/>
                </a:solidFill>
              </a:rPr>
              <a:t>:</a:t>
            </a:r>
            <a:endParaRPr lang="en-US" sz="2000" dirty="0">
              <a:solidFill>
                <a:srgbClr val="000000"/>
              </a:solidFill>
            </a:endParaRPr>
          </a:p>
        </p:txBody>
      </p:sp>
    </p:spTree>
    <p:extLst>
      <p:ext uri="{BB962C8B-B14F-4D97-AF65-F5344CB8AC3E}">
        <p14:creationId xmlns:p14="http://schemas.microsoft.com/office/powerpoint/2010/main" val="3118544426"/>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a:xfrm>
            <a:off x="457200" y="274638"/>
            <a:ext cx="8229600" cy="868362"/>
          </a:xfrm>
        </p:spPr>
        <p:txBody>
          <a:bodyPr/>
          <a:lstStyle/>
          <a:p>
            <a:r>
              <a:rPr lang="en-US" dirty="0">
                <a:latin typeface="Arial" charset="0"/>
                <a:ea typeface="ＭＳ Ｐゴシック" charset="0"/>
                <a:cs typeface="ＭＳ Ｐゴシック" charset="0"/>
              </a:rPr>
              <a:t>Pseudo-Join Examples</a:t>
            </a:r>
          </a:p>
        </p:txBody>
      </p:sp>
      <p:sp>
        <p:nvSpPr>
          <p:cNvPr id="3" name="Content Placeholder 2"/>
          <p:cNvSpPr>
            <a:spLocks noGrp="1"/>
          </p:cNvSpPr>
          <p:nvPr>
            <p:ph idx="1"/>
          </p:nvPr>
        </p:nvSpPr>
        <p:spPr>
          <a:xfrm>
            <a:off x="107950" y="1143000"/>
            <a:ext cx="9036050" cy="5578475"/>
          </a:xfrm>
        </p:spPr>
        <p:txBody>
          <a:bodyPr>
            <a:normAutofit lnSpcReduction="10000"/>
          </a:bodyPr>
          <a:lstStyle/>
          <a:p>
            <a:pPr>
              <a:defRPr/>
            </a:pPr>
            <a:r>
              <a:rPr lang="en-US" dirty="0" smtClean="0"/>
              <a:t>Only show posts from blogs started after 2010</a:t>
            </a:r>
          </a:p>
          <a:p>
            <a:pPr marL="457200" lvl="1" indent="0">
              <a:buFont typeface="Arial" charset="0"/>
              <a:buNone/>
              <a:defRPr/>
            </a:pPr>
            <a:r>
              <a:rPr lang="en-US" dirty="0" smtClean="0">
                <a:solidFill>
                  <a:srgbClr val="800000"/>
                </a:solidFill>
              </a:rPr>
              <a:t>&amp;</a:t>
            </a:r>
            <a:r>
              <a:rPr lang="en-US" dirty="0" err="1" smtClean="0">
                <a:solidFill>
                  <a:srgbClr val="800000"/>
                </a:solidFill>
              </a:rPr>
              <a:t>fq</a:t>
            </a:r>
            <a:r>
              <a:rPr lang="en-US" dirty="0" smtClean="0">
                <a:solidFill>
                  <a:srgbClr val="800000"/>
                </a:solidFill>
              </a:rPr>
              <a:t>={!join from=id to=</a:t>
            </a:r>
            <a:r>
              <a:rPr lang="en-US" dirty="0" err="1" smtClean="0">
                <a:solidFill>
                  <a:srgbClr val="800000"/>
                </a:solidFill>
              </a:rPr>
              <a:t>blog_id</a:t>
            </a:r>
            <a:r>
              <a:rPr lang="en-US" dirty="0" smtClean="0">
                <a:solidFill>
                  <a:srgbClr val="800000"/>
                </a:solidFill>
              </a:rPr>
              <a:t>}started:[2010 TO *</a:t>
            </a:r>
            <a:r>
              <a:rPr lang="en-US" dirty="0" smtClean="0">
                <a:solidFill>
                  <a:srgbClr val="800000"/>
                </a:solidFill>
              </a:rPr>
              <a:t>]</a:t>
            </a:r>
            <a:endParaRPr lang="en-US" dirty="0"/>
          </a:p>
          <a:p>
            <a:pPr>
              <a:defRPr/>
            </a:pPr>
            <a:r>
              <a:rPr lang="en-US" dirty="0" smtClean="0"/>
              <a:t>If any post in a blog mentions “embassy”, then search all posts in that blog for “bomb”  (self-join)</a:t>
            </a:r>
          </a:p>
          <a:p>
            <a:pPr marL="457200" lvl="1" indent="0">
              <a:buFont typeface="Arial" charset="0"/>
              <a:buNone/>
              <a:defRPr/>
            </a:pPr>
            <a:r>
              <a:rPr lang="en-US" dirty="0" smtClean="0">
                <a:solidFill>
                  <a:srgbClr val="800000"/>
                </a:solidFill>
              </a:rPr>
              <a:t>q=</a:t>
            </a:r>
            <a:r>
              <a:rPr lang="en-US" dirty="0" smtClean="0">
                <a:solidFill>
                  <a:srgbClr val="800000"/>
                </a:solidFill>
              </a:rPr>
              <a:t>bomb</a:t>
            </a:r>
          </a:p>
          <a:p>
            <a:pPr marL="457200" lvl="1" indent="0">
              <a:buFont typeface="Arial" charset="0"/>
              <a:buNone/>
              <a:defRPr/>
            </a:pPr>
            <a:r>
              <a:rPr lang="en-US" dirty="0" smtClean="0">
                <a:solidFill>
                  <a:srgbClr val="800000"/>
                </a:solidFill>
              </a:rPr>
              <a:t>&amp;</a:t>
            </a:r>
            <a:r>
              <a:rPr lang="en-US" dirty="0" err="1" smtClean="0">
                <a:solidFill>
                  <a:srgbClr val="800000"/>
                </a:solidFill>
              </a:rPr>
              <a:t>fq</a:t>
            </a:r>
            <a:r>
              <a:rPr lang="en-US" dirty="0" smtClean="0">
                <a:solidFill>
                  <a:srgbClr val="800000"/>
                </a:solidFill>
              </a:rPr>
              <a:t>={!join from=</a:t>
            </a:r>
            <a:r>
              <a:rPr lang="en-US" dirty="0" err="1" smtClean="0">
                <a:solidFill>
                  <a:srgbClr val="800000"/>
                </a:solidFill>
              </a:rPr>
              <a:t>blog_id</a:t>
            </a:r>
            <a:r>
              <a:rPr lang="en-US" dirty="0" smtClean="0">
                <a:solidFill>
                  <a:srgbClr val="800000"/>
                </a:solidFill>
              </a:rPr>
              <a:t> to=</a:t>
            </a:r>
            <a:r>
              <a:rPr lang="en-US" dirty="0" err="1" smtClean="0">
                <a:solidFill>
                  <a:srgbClr val="800000"/>
                </a:solidFill>
              </a:rPr>
              <a:t>blog_id</a:t>
            </a:r>
            <a:r>
              <a:rPr lang="en-US" dirty="0" smtClean="0">
                <a:solidFill>
                  <a:srgbClr val="800000"/>
                </a:solidFill>
              </a:rPr>
              <a:t>}</a:t>
            </a:r>
            <a:r>
              <a:rPr lang="en-US" dirty="0" smtClean="0">
                <a:solidFill>
                  <a:srgbClr val="800000"/>
                </a:solidFill>
              </a:rPr>
              <a:t>embassy</a:t>
            </a:r>
            <a:endParaRPr lang="en-US" dirty="0"/>
          </a:p>
          <a:p>
            <a:pPr>
              <a:defRPr/>
            </a:pPr>
            <a:r>
              <a:rPr lang="en-US" dirty="0" smtClean="0"/>
              <a:t>If any blog post mentions “embassy”, then search all emails with the same blog owner for “bomb” </a:t>
            </a:r>
          </a:p>
          <a:p>
            <a:pPr marL="457200" lvl="1" indent="0">
              <a:buFont typeface="Arial" charset="0"/>
              <a:buNone/>
              <a:defRPr/>
            </a:pPr>
            <a:r>
              <a:rPr lang="en-US" dirty="0" smtClean="0">
                <a:solidFill>
                  <a:srgbClr val="800000"/>
                </a:solidFill>
              </a:rPr>
              <a:t>q=</a:t>
            </a:r>
            <a:r>
              <a:rPr lang="en-US" dirty="0" err="1" smtClean="0">
                <a:solidFill>
                  <a:srgbClr val="800000"/>
                </a:solidFill>
              </a:rPr>
              <a:t>email_body:bomb</a:t>
            </a:r>
            <a:endParaRPr lang="en-US" dirty="0" smtClean="0">
              <a:solidFill>
                <a:srgbClr val="800000"/>
              </a:solidFill>
            </a:endParaRPr>
          </a:p>
          <a:p>
            <a:pPr marL="457200" lvl="1" indent="0">
              <a:buFont typeface="Arial" charset="0"/>
              <a:buNone/>
              <a:defRPr/>
            </a:pPr>
            <a:r>
              <a:rPr lang="en-US" dirty="0" smtClean="0">
                <a:solidFill>
                  <a:srgbClr val="800000"/>
                </a:solidFill>
              </a:rPr>
              <a:t>&amp;</a:t>
            </a:r>
            <a:r>
              <a:rPr lang="en-US" dirty="0" err="1" smtClean="0">
                <a:solidFill>
                  <a:srgbClr val="800000"/>
                </a:solidFill>
              </a:rPr>
              <a:t>fq</a:t>
            </a:r>
            <a:r>
              <a:rPr lang="en-US" dirty="0" smtClean="0">
                <a:solidFill>
                  <a:srgbClr val="800000"/>
                </a:solidFill>
              </a:rPr>
              <a:t>={!join from=</a:t>
            </a:r>
            <a:r>
              <a:rPr lang="en-US" dirty="0" err="1" smtClean="0">
                <a:solidFill>
                  <a:srgbClr val="800000"/>
                </a:solidFill>
              </a:rPr>
              <a:t>owner_email_user</a:t>
            </a:r>
            <a:r>
              <a:rPr lang="en-US" dirty="0" smtClean="0">
                <a:solidFill>
                  <a:srgbClr val="800000"/>
                </a:solidFill>
              </a:rPr>
              <a:t> to=</a:t>
            </a:r>
            <a:r>
              <a:rPr lang="en-US" dirty="0" err="1" smtClean="0">
                <a:solidFill>
                  <a:srgbClr val="800000"/>
                </a:solidFill>
              </a:rPr>
              <a:t>email_user</a:t>
            </a:r>
            <a:r>
              <a:rPr lang="en-US" dirty="0" smtClean="0">
                <a:solidFill>
                  <a:srgbClr val="800000"/>
                </a:solidFill>
              </a:rPr>
              <a:t>}{!join from=</a:t>
            </a:r>
            <a:r>
              <a:rPr lang="en-US" dirty="0" err="1" smtClean="0">
                <a:solidFill>
                  <a:srgbClr val="800000"/>
                </a:solidFill>
              </a:rPr>
              <a:t>blog_id</a:t>
            </a:r>
            <a:r>
              <a:rPr lang="en-US" dirty="0" smtClean="0">
                <a:solidFill>
                  <a:srgbClr val="800000"/>
                </a:solidFill>
              </a:rPr>
              <a:t> to=id}embassy</a:t>
            </a:r>
          </a:p>
          <a:p>
            <a:pPr marL="457200" lvl="1" indent="0">
              <a:buFont typeface="Arial" charset="0"/>
              <a:buNone/>
              <a:defRPr/>
            </a:pPr>
            <a:endParaRPr lang="en-US" dirty="0" smtClean="0"/>
          </a:p>
        </p:txBody>
      </p:sp>
    </p:spTree>
    <p:extLst>
      <p:ext uri="{BB962C8B-B14F-4D97-AF65-F5344CB8AC3E}">
        <p14:creationId xmlns:p14="http://schemas.microsoft.com/office/powerpoint/2010/main" val="1319044172"/>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a:xfrm>
            <a:off x="584200" y="144463"/>
            <a:ext cx="7467600" cy="617537"/>
          </a:xfrm>
        </p:spPr>
        <p:txBody>
          <a:bodyPr>
            <a:normAutofit fontScale="90000"/>
          </a:bodyPr>
          <a:lstStyle/>
          <a:p>
            <a:r>
              <a:rPr lang="en-US" dirty="0">
                <a:latin typeface="Arial" charset="0"/>
                <a:ea typeface="ＭＳ Ｐゴシック" charset="0"/>
                <a:cs typeface="ＭＳ Ｐゴシック" charset="0"/>
              </a:rPr>
              <a:t>Cross-Core Join</a:t>
            </a:r>
          </a:p>
        </p:txBody>
      </p:sp>
      <p:sp>
        <p:nvSpPr>
          <p:cNvPr id="43010" name="Content Placeholder 2"/>
          <p:cNvSpPr>
            <a:spLocks noGrp="1"/>
          </p:cNvSpPr>
          <p:nvPr>
            <p:ph idx="1"/>
          </p:nvPr>
        </p:nvSpPr>
        <p:spPr>
          <a:xfrm>
            <a:off x="84138" y="5105400"/>
            <a:ext cx="9059862" cy="985838"/>
          </a:xfrm>
        </p:spPr>
        <p:txBody>
          <a:bodyPr>
            <a:normAutofit fontScale="92500"/>
          </a:bodyPr>
          <a:lstStyle/>
          <a:p>
            <a:pPr marL="0" indent="0">
              <a:buFont typeface="Wingdings" charset="0"/>
              <a:buNone/>
            </a:pPr>
            <a:r>
              <a:rPr lang="en-US" sz="2400" dirty="0">
                <a:solidFill>
                  <a:srgbClr val="0000FF"/>
                </a:solidFill>
                <a:latin typeface="Arial" charset="0"/>
                <a:ea typeface="ＭＳ Ｐゴシック" charset="0"/>
                <a:cs typeface="ＭＳ Ｐゴシック" charset="0"/>
                <a:hlinkClick r:id="rId3"/>
              </a:rPr>
              <a:t>http://localhost:8983/solr/collection1/select?q=</a:t>
            </a:r>
            <a:r>
              <a:rPr lang="en-US" sz="2400" dirty="0" smtClean="0">
                <a:solidFill>
                  <a:srgbClr val="0000FF"/>
                </a:solidFill>
                <a:latin typeface="Arial" charset="0"/>
                <a:ea typeface="ＭＳ Ｐゴシック" charset="0"/>
                <a:cs typeface="ＭＳ Ｐゴシック" charset="0"/>
                <a:hlinkClick r:id="rId3"/>
              </a:rPr>
              <a:t>foo</a:t>
            </a:r>
            <a:endParaRPr lang="en-US" sz="2400" dirty="0" smtClean="0">
              <a:solidFill>
                <a:srgbClr val="0000FF"/>
              </a:solidFill>
              <a:latin typeface="Arial" charset="0"/>
              <a:ea typeface="ＭＳ Ｐゴシック" charset="0"/>
              <a:cs typeface="ＭＳ Ｐゴシック" charset="0"/>
            </a:endParaRPr>
          </a:p>
          <a:p>
            <a:pPr marL="0" indent="0">
              <a:buFont typeface="Wingdings" charset="0"/>
              <a:buNone/>
            </a:pPr>
            <a:r>
              <a:rPr lang="en-US" sz="2400" dirty="0" smtClean="0">
                <a:solidFill>
                  <a:srgbClr val="0000FF"/>
                </a:solidFill>
                <a:latin typeface="Arial" charset="0"/>
                <a:ea typeface="ＭＳ Ｐゴシック" charset="0"/>
                <a:cs typeface="ＭＳ Ｐゴシック" charset="0"/>
              </a:rPr>
              <a:t>&amp;</a:t>
            </a:r>
            <a:r>
              <a:rPr lang="en-US" sz="2400" dirty="0" err="1">
                <a:solidFill>
                  <a:srgbClr val="0000FF"/>
                </a:solidFill>
                <a:latin typeface="Arial" charset="0"/>
                <a:ea typeface="ＭＳ Ｐゴシック" charset="0"/>
                <a:cs typeface="ＭＳ Ｐゴシック" charset="0"/>
              </a:rPr>
              <a:t>fq</a:t>
            </a:r>
            <a:r>
              <a:rPr lang="en-US" sz="2400" dirty="0">
                <a:solidFill>
                  <a:srgbClr val="0000FF"/>
                </a:solidFill>
                <a:latin typeface="Arial" charset="0"/>
                <a:ea typeface="ＭＳ Ｐゴシック" charset="0"/>
                <a:cs typeface="ＭＳ Ｐゴシック" charset="0"/>
              </a:rPr>
              <a:t>={!join </a:t>
            </a:r>
            <a:r>
              <a:rPr lang="en-US" sz="2400" b="1" dirty="0" err="1">
                <a:solidFill>
                  <a:srgbClr val="0000FF"/>
                </a:solidFill>
                <a:latin typeface="Arial" charset="0"/>
                <a:ea typeface="ＭＳ Ｐゴシック" charset="0"/>
                <a:cs typeface="ＭＳ Ｐゴシック" charset="0"/>
              </a:rPr>
              <a:t>fromIndex</a:t>
            </a:r>
            <a:r>
              <a:rPr lang="en-US" sz="2400" dirty="0">
                <a:solidFill>
                  <a:srgbClr val="0000FF"/>
                </a:solidFill>
                <a:latin typeface="Arial" charset="0"/>
                <a:ea typeface="ＭＳ Ｐゴシック" charset="0"/>
                <a:cs typeface="ＭＳ Ｐゴシック" charset="0"/>
              </a:rPr>
              <a:t>=sec1 from=</a:t>
            </a:r>
            <a:r>
              <a:rPr lang="en-US" sz="2400" dirty="0" err="1">
                <a:solidFill>
                  <a:srgbClr val="0000FF"/>
                </a:solidFill>
                <a:latin typeface="Arial" charset="0"/>
                <a:ea typeface="ＭＳ Ｐゴシック" charset="0"/>
                <a:cs typeface="ＭＳ Ｐゴシック" charset="0"/>
              </a:rPr>
              <a:t>security_groups</a:t>
            </a:r>
            <a:r>
              <a:rPr lang="en-US" sz="2400" dirty="0">
                <a:solidFill>
                  <a:srgbClr val="0000FF"/>
                </a:solidFill>
                <a:latin typeface="Arial" charset="0"/>
                <a:ea typeface="ＭＳ Ｐゴシック" charset="0"/>
                <a:cs typeface="ＭＳ Ｐゴシック" charset="0"/>
              </a:rPr>
              <a:t> to=security}</a:t>
            </a:r>
            <a:r>
              <a:rPr lang="en-US" sz="2400" dirty="0" err="1">
                <a:solidFill>
                  <a:srgbClr val="0000FF"/>
                </a:solidFill>
                <a:latin typeface="Arial" charset="0"/>
                <a:ea typeface="ＭＳ Ｐゴシック" charset="0"/>
                <a:cs typeface="ＭＳ Ｐゴシック" charset="0"/>
              </a:rPr>
              <a:t>user:john</a:t>
            </a:r>
            <a:endParaRPr lang="en-US" sz="2400" dirty="0">
              <a:solidFill>
                <a:srgbClr val="0000FF"/>
              </a:solidFill>
              <a:latin typeface="Arial" charset="0"/>
              <a:ea typeface="ＭＳ Ｐゴシック" charset="0"/>
              <a:cs typeface="ＭＳ Ｐゴシック" charset="0"/>
            </a:endParaRPr>
          </a:p>
        </p:txBody>
      </p:sp>
      <p:grpSp>
        <p:nvGrpSpPr>
          <p:cNvPr id="43012" name="Group 18"/>
          <p:cNvGrpSpPr>
            <a:grpSpLocks/>
          </p:cNvGrpSpPr>
          <p:nvPr/>
        </p:nvGrpSpPr>
        <p:grpSpPr bwMode="auto">
          <a:xfrm>
            <a:off x="276225" y="762000"/>
            <a:ext cx="8321675" cy="4094163"/>
            <a:chOff x="275730" y="762371"/>
            <a:chExt cx="8322032" cy="4094010"/>
          </a:xfrm>
        </p:grpSpPr>
        <p:sp>
          <p:nvSpPr>
            <p:cNvPr id="15" name="Rounded Rectangle 14"/>
            <p:cNvSpPr/>
            <p:nvPr/>
          </p:nvSpPr>
          <p:spPr>
            <a:xfrm>
              <a:off x="4430396" y="854443"/>
              <a:ext cx="4041948" cy="3509832"/>
            </a:xfrm>
            <a:prstGeom prst="roundRect">
              <a:avLst/>
            </a:prstGeom>
            <a:solidFill>
              <a:srgbClr val="008000"/>
            </a:solidFill>
            <a:ln w="25400">
              <a:solidFill>
                <a:schemeClr val="tx1"/>
              </a:solidFill>
              <a:prstDash val="lgDash"/>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Rounded Rectangle 12"/>
            <p:cNvSpPr/>
            <p:nvPr/>
          </p:nvSpPr>
          <p:spPr>
            <a:xfrm>
              <a:off x="409086" y="860792"/>
              <a:ext cx="3794288" cy="3509832"/>
            </a:xfrm>
            <a:prstGeom prst="roundRect">
              <a:avLst/>
            </a:prstGeom>
            <a:solidFill>
              <a:srgbClr val="008000"/>
            </a:solidFill>
            <a:ln w="25400">
              <a:solidFill>
                <a:schemeClr val="tx1"/>
              </a:solidFill>
              <a:prstDash val="lgDash"/>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9" name="Folded Corner 8"/>
            <p:cNvSpPr/>
            <p:nvPr/>
          </p:nvSpPr>
          <p:spPr>
            <a:xfrm>
              <a:off x="593244" y="1178280"/>
              <a:ext cx="3500588" cy="1295352"/>
            </a:xfrm>
            <a:prstGeom prst="foldedCorner">
              <a:avLst/>
            </a:prstGeom>
          </p:spPr>
          <p:style>
            <a:lnRef idx="1">
              <a:schemeClr val="accent1"/>
            </a:lnRef>
            <a:fillRef idx="3">
              <a:schemeClr val="accent1"/>
            </a:fillRef>
            <a:effectRef idx="2">
              <a:schemeClr val="accent1"/>
            </a:effectRef>
            <a:fontRef idx="minor">
              <a:schemeClr val="lt1"/>
            </a:fontRef>
          </p:style>
          <p:txBody>
            <a:bodyPr anchor="ctr"/>
            <a:lstStyle/>
            <a:p>
              <a:pPr>
                <a:defRPr/>
              </a:pPr>
              <a:r>
                <a:rPr lang="en-US" dirty="0">
                  <a:solidFill>
                    <a:schemeClr val="tx1"/>
                  </a:solidFill>
                </a:rPr>
                <a:t>id: doc1</a:t>
              </a:r>
            </a:p>
            <a:p>
              <a:pPr>
                <a:defRPr/>
              </a:pPr>
              <a:r>
                <a:rPr lang="en-US" dirty="0">
                  <a:solidFill>
                    <a:schemeClr val="tx1"/>
                  </a:solidFill>
                </a:rPr>
                <a:t>security: managers</a:t>
              </a:r>
            </a:p>
            <a:p>
              <a:pPr>
                <a:defRPr/>
              </a:pPr>
              <a:r>
                <a:rPr lang="en-US" dirty="0">
                  <a:solidFill>
                    <a:schemeClr val="tx1"/>
                  </a:solidFill>
                </a:rPr>
                <a:t>title: doc for managers only</a:t>
              </a:r>
            </a:p>
            <a:p>
              <a:pPr>
                <a:defRPr/>
              </a:pPr>
              <a:r>
                <a:rPr lang="en-US" dirty="0">
                  <a:solidFill>
                    <a:schemeClr val="tx1"/>
                  </a:solidFill>
                </a:rPr>
                <a:t>body: …</a:t>
              </a:r>
            </a:p>
          </p:txBody>
        </p:sp>
        <p:sp>
          <p:nvSpPr>
            <p:cNvPr id="10" name="Folded Corner 9"/>
            <p:cNvSpPr/>
            <p:nvPr/>
          </p:nvSpPr>
          <p:spPr>
            <a:xfrm>
              <a:off x="4514537" y="1487832"/>
              <a:ext cx="3899067" cy="819119"/>
            </a:xfrm>
            <a:prstGeom prst="foldedCorner">
              <a:avLst/>
            </a:prstGeom>
            <a:solidFill>
              <a:srgbClr val="0000FF"/>
            </a:solidFill>
          </p:spPr>
          <p:style>
            <a:lnRef idx="1">
              <a:schemeClr val="accent1"/>
            </a:lnRef>
            <a:fillRef idx="3">
              <a:schemeClr val="accent1"/>
            </a:fillRef>
            <a:effectRef idx="2">
              <a:schemeClr val="accent1"/>
            </a:effectRef>
            <a:fontRef idx="minor">
              <a:schemeClr val="lt1"/>
            </a:fontRef>
          </p:style>
          <p:txBody>
            <a:bodyPr anchor="ctr"/>
            <a:lstStyle/>
            <a:p>
              <a:pPr>
                <a:defRPr/>
              </a:pPr>
              <a:r>
                <a:rPr lang="en-US" sz="1600" dirty="0">
                  <a:solidFill>
                    <a:schemeClr val="bg1"/>
                  </a:solidFill>
                </a:rPr>
                <a:t>id: </a:t>
              </a:r>
              <a:r>
                <a:rPr lang="en-US" sz="1600" dirty="0" err="1">
                  <a:solidFill>
                    <a:schemeClr val="bg1"/>
                  </a:solidFill>
                </a:rPr>
                <a:t>mary</a:t>
              </a:r>
              <a:endParaRPr lang="en-US" sz="1600" dirty="0">
                <a:solidFill>
                  <a:schemeClr val="bg1"/>
                </a:solidFill>
              </a:endParaRPr>
            </a:p>
            <a:p>
              <a:pPr>
                <a:defRPr/>
              </a:pPr>
              <a:r>
                <a:rPr lang="en-US" sz="1600" dirty="0" err="1">
                  <a:solidFill>
                    <a:schemeClr val="bg1"/>
                  </a:solidFill>
                </a:rPr>
                <a:t>security_groups</a:t>
              </a:r>
              <a:r>
                <a:rPr lang="en-US" sz="1600" dirty="0">
                  <a:solidFill>
                    <a:schemeClr val="bg1"/>
                  </a:solidFill>
                </a:rPr>
                <a:t>: managers, employees</a:t>
              </a:r>
            </a:p>
          </p:txBody>
        </p:sp>
        <p:sp>
          <p:nvSpPr>
            <p:cNvPr id="11" name="Folded Corner 10"/>
            <p:cNvSpPr/>
            <p:nvPr/>
          </p:nvSpPr>
          <p:spPr>
            <a:xfrm>
              <a:off x="604357" y="2592691"/>
              <a:ext cx="3456135" cy="1295352"/>
            </a:xfrm>
            <a:prstGeom prst="foldedCorner">
              <a:avLst/>
            </a:prstGeom>
          </p:spPr>
          <p:style>
            <a:lnRef idx="1">
              <a:schemeClr val="accent1"/>
            </a:lnRef>
            <a:fillRef idx="3">
              <a:schemeClr val="accent1"/>
            </a:fillRef>
            <a:effectRef idx="2">
              <a:schemeClr val="accent1"/>
            </a:effectRef>
            <a:fontRef idx="minor">
              <a:schemeClr val="lt1"/>
            </a:fontRef>
          </p:style>
          <p:txBody>
            <a:bodyPr anchor="ctr"/>
            <a:lstStyle/>
            <a:p>
              <a:pPr>
                <a:defRPr/>
              </a:pPr>
              <a:r>
                <a:rPr lang="en-US" dirty="0">
                  <a:solidFill>
                    <a:schemeClr val="tx1"/>
                  </a:solidFill>
                </a:rPr>
                <a:t>id: doc1</a:t>
              </a:r>
            </a:p>
            <a:p>
              <a:pPr>
                <a:defRPr/>
              </a:pPr>
              <a:r>
                <a:rPr lang="en-US" dirty="0">
                  <a:solidFill>
                    <a:schemeClr val="tx1"/>
                  </a:solidFill>
                </a:rPr>
                <a:t>security: managers, employees</a:t>
              </a:r>
            </a:p>
            <a:p>
              <a:pPr>
                <a:defRPr/>
              </a:pPr>
              <a:r>
                <a:rPr lang="en-US" dirty="0">
                  <a:solidFill>
                    <a:schemeClr val="tx1"/>
                  </a:solidFill>
                </a:rPr>
                <a:t>title: doc for everyone</a:t>
              </a:r>
            </a:p>
            <a:p>
              <a:pPr>
                <a:defRPr/>
              </a:pPr>
              <a:r>
                <a:rPr lang="en-US" dirty="0">
                  <a:solidFill>
                    <a:schemeClr val="tx1"/>
                  </a:solidFill>
                </a:rPr>
                <a:t>body: …</a:t>
              </a:r>
            </a:p>
          </p:txBody>
        </p:sp>
        <p:sp>
          <p:nvSpPr>
            <p:cNvPr id="12" name="Folded Corner 11"/>
            <p:cNvSpPr/>
            <p:nvPr/>
          </p:nvSpPr>
          <p:spPr>
            <a:xfrm>
              <a:off x="4532001" y="2424422"/>
              <a:ext cx="3900654" cy="809595"/>
            </a:xfrm>
            <a:prstGeom prst="foldedCorner">
              <a:avLst/>
            </a:prstGeom>
            <a:solidFill>
              <a:srgbClr val="0000FF"/>
            </a:solidFill>
          </p:spPr>
          <p:style>
            <a:lnRef idx="1">
              <a:schemeClr val="accent1"/>
            </a:lnRef>
            <a:fillRef idx="3">
              <a:schemeClr val="accent1"/>
            </a:fillRef>
            <a:effectRef idx="2">
              <a:schemeClr val="accent1"/>
            </a:effectRef>
            <a:fontRef idx="minor">
              <a:schemeClr val="lt1"/>
            </a:fontRef>
          </p:style>
          <p:txBody>
            <a:bodyPr anchor="ctr"/>
            <a:lstStyle/>
            <a:p>
              <a:pPr>
                <a:defRPr/>
              </a:pPr>
              <a:r>
                <a:rPr lang="en-US" sz="1600" dirty="0">
                  <a:solidFill>
                    <a:schemeClr val="bg1"/>
                  </a:solidFill>
                </a:rPr>
                <a:t>id: john</a:t>
              </a:r>
            </a:p>
            <a:p>
              <a:pPr>
                <a:defRPr/>
              </a:pPr>
              <a:r>
                <a:rPr lang="en-US" sz="1600" dirty="0" err="1">
                  <a:solidFill>
                    <a:schemeClr val="bg1"/>
                  </a:solidFill>
                </a:rPr>
                <a:t>security_groups</a:t>
              </a:r>
              <a:r>
                <a:rPr lang="en-US" sz="1600" dirty="0">
                  <a:solidFill>
                    <a:schemeClr val="bg1"/>
                  </a:solidFill>
                </a:rPr>
                <a:t>: employees</a:t>
              </a:r>
            </a:p>
          </p:txBody>
        </p:sp>
        <p:sp>
          <p:nvSpPr>
            <p:cNvPr id="43019" name="TextBox 13"/>
            <p:cNvSpPr txBox="1">
              <a:spLocks noChangeArrowheads="1"/>
            </p:cNvSpPr>
            <p:nvPr/>
          </p:nvSpPr>
          <p:spPr bwMode="auto">
            <a:xfrm>
              <a:off x="1370294" y="4002415"/>
              <a:ext cx="170451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800">
                  <a:solidFill>
                    <a:schemeClr val="bg1"/>
                  </a:solidFill>
                </a:rPr>
                <a:t>collection1</a:t>
              </a:r>
            </a:p>
          </p:txBody>
        </p:sp>
        <p:sp>
          <p:nvSpPr>
            <p:cNvPr id="43020" name="TextBox 15"/>
            <p:cNvSpPr txBox="1">
              <a:spLocks noChangeArrowheads="1"/>
            </p:cNvSpPr>
            <p:nvPr/>
          </p:nvSpPr>
          <p:spPr bwMode="auto">
            <a:xfrm>
              <a:off x="5391269" y="3996056"/>
              <a:ext cx="181624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800">
                  <a:solidFill>
                    <a:schemeClr val="bg1"/>
                  </a:solidFill>
                </a:rPr>
                <a:t>sec1</a:t>
              </a:r>
            </a:p>
          </p:txBody>
        </p:sp>
        <p:sp>
          <p:nvSpPr>
            <p:cNvPr id="17" name="Rounded Rectangle 16"/>
            <p:cNvSpPr/>
            <p:nvPr/>
          </p:nvSpPr>
          <p:spPr>
            <a:xfrm>
              <a:off x="275730" y="762371"/>
              <a:ext cx="8322032" cy="4067023"/>
            </a:xfrm>
            <a:prstGeom prst="roundRect">
              <a:avLst/>
            </a:prstGeom>
            <a:noFill/>
            <a:ln w="25400">
              <a:solidFill>
                <a:schemeClr val="tx1"/>
              </a:solidFill>
              <a:prstDash val="dash"/>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43022" name="TextBox 17"/>
            <p:cNvSpPr txBox="1">
              <a:spLocks noChangeArrowheads="1"/>
            </p:cNvSpPr>
            <p:nvPr/>
          </p:nvSpPr>
          <p:spPr bwMode="auto">
            <a:xfrm>
              <a:off x="3358890" y="4487049"/>
              <a:ext cx="2038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Single Solr Server</a:t>
              </a:r>
            </a:p>
          </p:txBody>
        </p:sp>
      </p:grpSp>
    </p:spTree>
    <p:extLst>
      <p:ext uri="{BB962C8B-B14F-4D97-AF65-F5344CB8AC3E}">
        <p14:creationId xmlns:p14="http://schemas.microsoft.com/office/powerpoint/2010/main" val="306325053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t>
            </a:r>
            <a:r>
              <a:rPr lang="en-US" dirty="0" err="1" smtClean="0"/>
              <a:t>NoSQL</a:t>
            </a:r>
            <a:endParaRPr lang="en-US" dirty="0"/>
          </a:p>
        </p:txBody>
      </p:sp>
      <p:sp>
        <p:nvSpPr>
          <p:cNvPr id="3" name="Content Placeholder 2"/>
          <p:cNvSpPr>
            <a:spLocks noGrp="1"/>
          </p:cNvSpPr>
          <p:nvPr>
            <p:ph idx="1"/>
          </p:nvPr>
        </p:nvSpPr>
        <p:spPr>
          <a:xfrm>
            <a:off x="275167" y="1877485"/>
            <a:ext cx="8411633" cy="4525963"/>
          </a:xfrm>
        </p:spPr>
        <p:txBody>
          <a:bodyPr>
            <a:normAutofit/>
          </a:bodyPr>
          <a:lstStyle/>
          <a:p>
            <a:r>
              <a:rPr lang="en-US" sz="3600" dirty="0" smtClean="0"/>
              <a:t>Non-traditional data stores</a:t>
            </a:r>
          </a:p>
          <a:p>
            <a:r>
              <a:rPr lang="en-US" sz="3600" dirty="0" smtClean="0"/>
              <a:t>Doesn’t use / isn’t designed around </a:t>
            </a:r>
            <a:r>
              <a:rPr lang="en-US" sz="3600" dirty="0" smtClean="0"/>
              <a:t>SQL</a:t>
            </a:r>
          </a:p>
          <a:p>
            <a:r>
              <a:rPr lang="en-US" sz="3600" dirty="0" smtClean="0"/>
              <a:t>May not give full ACID guarantees</a:t>
            </a:r>
          </a:p>
          <a:p>
            <a:pPr lvl="1"/>
            <a:r>
              <a:rPr lang="en-US" sz="3200" dirty="0" smtClean="0"/>
              <a:t>Offers other advantages such as greater scalability as a tradeoff</a:t>
            </a:r>
          </a:p>
          <a:p>
            <a:r>
              <a:rPr lang="en-US" sz="3600" dirty="0" smtClean="0"/>
              <a:t>Distributed, fault-tolerant architecture</a:t>
            </a:r>
          </a:p>
        </p:txBody>
      </p:sp>
    </p:spTree>
    <p:extLst>
      <p:ext uri="{BB962C8B-B14F-4D97-AF65-F5344CB8AC3E}">
        <p14:creationId xmlns:p14="http://schemas.microsoft.com/office/powerpoint/2010/main" val="397196383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a:xfrm>
            <a:off x="457200" y="274638"/>
            <a:ext cx="8229600" cy="837967"/>
          </a:xfrm>
        </p:spPr>
        <p:txBody>
          <a:bodyPr/>
          <a:lstStyle/>
          <a:p>
            <a:r>
              <a:rPr lang="en-US" dirty="0">
                <a:latin typeface="Arial" charset="0"/>
                <a:ea typeface="ＭＳ Ｐゴシック" charset="0"/>
                <a:cs typeface="ＭＳ Ｐゴシック" charset="0"/>
              </a:rPr>
              <a:t>Pseudo-Join </a:t>
            </a:r>
            <a:r>
              <a:rPr lang="en-US" dirty="0" err="1">
                <a:latin typeface="Arial" charset="0"/>
                <a:ea typeface="ＭＳ Ｐゴシック" charset="0"/>
                <a:cs typeface="ＭＳ Ｐゴシック" charset="0"/>
              </a:rPr>
              <a:t>vs</a:t>
            </a:r>
            <a:r>
              <a:rPr lang="en-US" dirty="0">
                <a:latin typeface="Arial" charset="0"/>
                <a:ea typeface="ＭＳ Ｐゴシック" charset="0"/>
                <a:cs typeface="ＭＳ Ｐゴシック" charset="0"/>
              </a:rPr>
              <a:t> Grouping</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66305881"/>
              </p:ext>
            </p:extLst>
          </p:nvPr>
        </p:nvGraphicFramePr>
        <p:xfrm>
          <a:off x="65088" y="1333026"/>
          <a:ext cx="9078912" cy="4678300"/>
        </p:xfrm>
        <a:graphic>
          <a:graphicData uri="http://schemas.openxmlformats.org/drawingml/2006/table">
            <a:tbl>
              <a:tblPr firstRow="1" bandRow="1">
                <a:tableStyleId>{5C22544A-7EE6-4342-B048-85BDC9FD1C3A}</a:tableStyleId>
              </a:tblPr>
              <a:tblGrid>
                <a:gridCol w="4539456"/>
                <a:gridCol w="4539456"/>
              </a:tblGrid>
              <a:tr h="256771">
                <a:tc>
                  <a:txBody>
                    <a:bodyPr/>
                    <a:lstStyle/>
                    <a:p>
                      <a:r>
                        <a:rPr lang="en-US" sz="1800" dirty="0" smtClean="0"/>
                        <a:t>Pseudo-Join</a:t>
                      </a:r>
                      <a:endParaRPr lang="en-US" sz="1800" dirty="0"/>
                    </a:p>
                  </a:txBody>
                  <a:tcPr marL="91434" marR="91434" marT="45726" marB="45726">
                    <a:solidFill>
                      <a:schemeClr val="accent2"/>
                    </a:solidFill>
                  </a:tcPr>
                </a:tc>
                <a:tc>
                  <a:txBody>
                    <a:bodyPr/>
                    <a:lstStyle/>
                    <a:p>
                      <a:r>
                        <a:rPr lang="en-US" sz="1800" dirty="0" smtClean="0"/>
                        <a:t>Result Grouping / Field Collapsing</a:t>
                      </a:r>
                      <a:endParaRPr lang="en-US" sz="1800" dirty="0"/>
                    </a:p>
                  </a:txBody>
                  <a:tcPr marL="91434" marR="91434" marT="45726" marB="45726">
                    <a:solidFill>
                      <a:schemeClr val="accent2"/>
                    </a:solidFill>
                  </a:tcPr>
                </a:tc>
              </a:tr>
              <a:tr h="522997">
                <a:tc>
                  <a:txBody>
                    <a:bodyPr/>
                    <a:lstStyle/>
                    <a:p>
                      <a:r>
                        <a:rPr lang="en-US" sz="1800" dirty="0" smtClean="0"/>
                        <a:t>O(</a:t>
                      </a:r>
                      <a:r>
                        <a:rPr lang="en-US" sz="1800" dirty="0" err="1" smtClean="0"/>
                        <a:t>n_terms_in_join_fields</a:t>
                      </a:r>
                      <a:r>
                        <a:rPr lang="en-US" sz="1800" dirty="0" smtClean="0"/>
                        <a:t>)</a:t>
                      </a:r>
                      <a:endParaRPr lang="en-US" sz="1800" dirty="0"/>
                    </a:p>
                  </a:txBody>
                  <a:tcPr marL="91434" marR="91434" marT="45726" marB="45726"/>
                </a:tc>
                <a:tc>
                  <a:txBody>
                    <a:bodyPr/>
                    <a:lstStyle/>
                    <a:p>
                      <a:r>
                        <a:rPr lang="en-US" sz="1800" dirty="0" smtClean="0"/>
                        <a:t>O(</a:t>
                      </a:r>
                      <a:r>
                        <a:rPr lang="en-US" sz="1800" dirty="0" err="1" smtClean="0"/>
                        <a:t>n_docs_in_result</a:t>
                      </a:r>
                      <a:r>
                        <a:rPr lang="en-US" sz="1800" dirty="0" smtClean="0"/>
                        <a:t>)</a:t>
                      </a:r>
                      <a:endParaRPr lang="en-US" sz="1800" dirty="0"/>
                    </a:p>
                  </a:txBody>
                  <a:tcPr marL="91434" marR="91434" marT="45726" marB="45726"/>
                </a:tc>
              </a:tr>
              <a:tr h="522997">
                <a:tc>
                  <a:txBody>
                    <a:bodyPr/>
                    <a:lstStyle/>
                    <a:p>
                      <a:r>
                        <a:rPr lang="en-US" sz="1800" dirty="0" smtClean="0"/>
                        <a:t>Single or multi-valued fields</a:t>
                      </a:r>
                      <a:endParaRPr lang="en-US" sz="1800" dirty="0"/>
                    </a:p>
                  </a:txBody>
                  <a:tcPr marL="91434" marR="91434" marT="45726" marB="45726"/>
                </a:tc>
                <a:tc>
                  <a:txBody>
                    <a:bodyPr/>
                    <a:lstStyle/>
                    <a:p>
                      <a:r>
                        <a:rPr lang="en-US" sz="1800" dirty="0" smtClean="0"/>
                        <a:t>Single-valued fields only</a:t>
                      </a:r>
                      <a:endParaRPr lang="en-US" sz="1800" dirty="0"/>
                    </a:p>
                  </a:txBody>
                  <a:tcPr marL="91434" marR="91434" marT="45726" marB="45726"/>
                </a:tc>
              </a:tr>
              <a:tr h="914512">
                <a:tc>
                  <a:txBody>
                    <a:bodyPr/>
                    <a:lstStyle/>
                    <a:p>
                      <a:r>
                        <a:rPr lang="en-US" sz="1800" dirty="0" smtClean="0"/>
                        <a:t>Filters only (no info currently passed from the “from” docs to the “to” docs).</a:t>
                      </a:r>
                      <a:endParaRPr lang="en-US" sz="1800" dirty="0"/>
                    </a:p>
                  </a:txBody>
                  <a:tcPr marL="91434" marR="91434" marT="45726" marB="45726"/>
                </a:tc>
                <a:tc>
                  <a:txBody>
                    <a:bodyPr/>
                    <a:lstStyle/>
                    <a:p>
                      <a:r>
                        <a:rPr lang="en-US" sz="1800" dirty="0" smtClean="0"/>
                        <a:t>Can</a:t>
                      </a:r>
                      <a:r>
                        <a:rPr lang="en-US" sz="1800" baseline="0" dirty="0" smtClean="0"/>
                        <a:t> order docs within a group and groups by top doc within that group using normal sort criteria.</a:t>
                      </a:r>
                      <a:endParaRPr lang="en-US" sz="1800" dirty="0"/>
                    </a:p>
                  </a:txBody>
                  <a:tcPr marL="91434" marR="91434" marT="45726" marB="45726"/>
                </a:tc>
              </a:tr>
              <a:tr h="640159">
                <a:tc>
                  <a:txBody>
                    <a:bodyPr/>
                    <a:lstStyle/>
                    <a:p>
                      <a:r>
                        <a:rPr lang="en-US" sz="1800" dirty="0" smtClean="0"/>
                        <a:t>Chainable (one join can be the input to another)</a:t>
                      </a:r>
                      <a:endParaRPr lang="en-US" sz="1800" dirty="0"/>
                    </a:p>
                  </a:txBody>
                  <a:tcPr marL="91434" marR="91434" marT="45726" marB="45726"/>
                </a:tc>
                <a:tc>
                  <a:txBody>
                    <a:bodyPr/>
                    <a:lstStyle/>
                    <a:p>
                      <a:r>
                        <a:rPr lang="en-US" sz="1800" dirty="0" smtClean="0"/>
                        <a:t>Not currently chainable – can only group one</a:t>
                      </a:r>
                      <a:r>
                        <a:rPr lang="en-US" sz="1800" baseline="0" dirty="0" smtClean="0"/>
                        <a:t> field deep</a:t>
                      </a:r>
                      <a:endParaRPr lang="en-US" sz="1800" dirty="0"/>
                    </a:p>
                  </a:txBody>
                  <a:tcPr marL="91434" marR="91434" marT="45726" marB="45726"/>
                </a:tc>
              </a:tr>
              <a:tr h="1188866">
                <a:tc>
                  <a:txBody>
                    <a:bodyPr/>
                    <a:lstStyle/>
                    <a:p>
                      <a:r>
                        <a:rPr lang="en-US" sz="1800" dirty="0" smtClean="0"/>
                        <a:t>Affects which documents match a request,</a:t>
                      </a:r>
                      <a:r>
                        <a:rPr lang="en-US" sz="1800" baseline="0" dirty="0" smtClean="0"/>
                        <a:t> so naturally affects facet numbers (e.g. you can search posts and get numbers of blogs)</a:t>
                      </a:r>
                      <a:endParaRPr lang="en-US" sz="1800" dirty="0"/>
                    </a:p>
                  </a:txBody>
                  <a:tcPr marL="91434" marR="91434" marT="45726" marB="45726"/>
                </a:tc>
                <a:tc>
                  <a:txBody>
                    <a:bodyPr/>
                    <a:lstStyle/>
                    <a:p>
                      <a:r>
                        <a:rPr lang="en-US" sz="1800" dirty="0" smtClean="0"/>
                        <a:t>New for 4.0: via optional post-group faceting, grouping can affect faceting</a:t>
                      </a:r>
                      <a:r>
                        <a:rPr lang="en-US" sz="1800" baseline="0" dirty="0" smtClean="0"/>
                        <a:t> by optionally using only  the most relevant document per group.</a:t>
                      </a:r>
                      <a:endParaRPr lang="en-US" sz="1800" dirty="0"/>
                    </a:p>
                  </a:txBody>
                  <a:tcPr marL="91434" marR="91434" marT="45726" marB="45726"/>
                </a:tc>
              </a:tr>
              <a:tr h="522997">
                <a:tc>
                  <a:txBody>
                    <a:bodyPr/>
                    <a:lstStyle/>
                    <a:p>
                      <a:endParaRPr lang="en-US" sz="1800" dirty="0"/>
                    </a:p>
                  </a:txBody>
                  <a:tcPr marL="91434" marR="91434" marT="45726" marB="45726"/>
                </a:tc>
                <a:tc>
                  <a:txBody>
                    <a:bodyPr/>
                    <a:lstStyle/>
                    <a:p>
                      <a:endParaRPr lang="en-US" sz="1800" dirty="0"/>
                    </a:p>
                  </a:txBody>
                  <a:tcPr marL="91434" marR="91434" marT="45726" marB="45726"/>
                </a:tc>
              </a:tr>
            </a:tbl>
          </a:graphicData>
        </a:graphic>
      </p:graphicFrame>
    </p:spTree>
    <p:extLst>
      <p:ext uri="{BB962C8B-B14F-4D97-AF65-F5344CB8AC3E}">
        <p14:creationId xmlns:p14="http://schemas.microsoft.com/office/powerpoint/2010/main" val="388523624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457200" y="157444"/>
            <a:ext cx="8229600" cy="871191"/>
          </a:xfrm>
        </p:spPr>
        <p:txBody>
          <a:bodyPr>
            <a:normAutofit/>
          </a:bodyPr>
          <a:lstStyle/>
          <a:p>
            <a:r>
              <a:rPr lang="en-US" dirty="0">
                <a:latin typeface="Arial" charset="0"/>
                <a:ea typeface="ＭＳ Ｐゴシック" charset="0"/>
                <a:cs typeface="ＭＳ Ｐゴシック" charset="0"/>
              </a:rPr>
              <a:t>Pivot Faceting</a:t>
            </a:r>
          </a:p>
        </p:txBody>
      </p:sp>
      <p:sp>
        <p:nvSpPr>
          <p:cNvPr id="3" name="Content Placeholder 2"/>
          <p:cNvSpPr>
            <a:spLocks noGrp="1"/>
          </p:cNvSpPr>
          <p:nvPr>
            <p:ph idx="1"/>
          </p:nvPr>
        </p:nvSpPr>
        <p:spPr>
          <a:xfrm>
            <a:off x="283372" y="1219199"/>
            <a:ext cx="8595623" cy="5298983"/>
          </a:xfrm>
        </p:spPr>
        <p:txBody>
          <a:bodyPr/>
          <a:lstStyle/>
          <a:p>
            <a:pPr>
              <a:buFont typeface="Wingdings" charset="0"/>
              <a:buChar char="l"/>
              <a:defRPr/>
            </a:pPr>
            <a:r>
              <a:rPr lang="en-US" dirty="0" smtClean="0">
                <a:solidFill>
                  <a:schemeClr val="tx1"/>
                </a:solidFill>
                <a:latin typeface="Arial" charset="0"/>
                <a:ea typeface="ＭＳ Ｐゴシック" charset="0"/>
                <a:cs typeface="ＭＳ Ｐゴシック" charset="0"/>
              </a:rPr>
              <a:t>Finds the top N constraints for field1, then for each of those, finds the top N constraints for field2, </a:t>
            </a:r>
            <a:r>
              <a:rPr lang="en-US" dirty="0" err="1" smtClean="0">
                <a:solidFill>
                  <a:schemeClr val="tx1"/>
                </a:solidFill>
                <a:latin typeface="Arial" charset="0"/>
                <a:ea typeface="ＭＳ Ｐゴシック" charset="0"/>
                <a:cs typeface="ＭＳ Ｐゴシック" charset="0"/>
              </a:rPr>
              <a:t>etc</a:t>
            </a:r>
            <a:endParaRPr dirty="0">
              <a:solidFill>
                <a:schemeClr val="tx1"/>
              </a:solidFill>
              <a:latin typeface="Arial" charset="0"/>
              <a:ea typeface="ＭＳ Ｐゴシック" charset="0"/>
            </a:endParaRPr>
          </a:p>
          <a:p>
            <a:pPr>
              <a:buFont typeface="Wingdings" charset="0"/>
              <a:buChar char="l"/>
              <a:defRPr/>
            </a:pPr>
            <a:r>
              <a:rPr dirty="0">
                <a:solidFill>
                  <a:schemeClr val="tx1"/>
                </a:solidFill>
                <a:latin typeface="Arial" charset="0"/>
                <a:ea typeface="ＭＳ Ｐゴシック" charset="0"/>
                <a:cs typeface="ＭＳ Ｐゴシック" charset="0"/>
              </a:rPr>
              <a:t>Syntax: facet.pivot=field1,field2,field3,…</a:t>
            </a:r>
          </a:p>
        </p:txBody>
      </p:sp>
      <p:graphicFrame>
        <p:nvGraphicFramePr>
          <p:cNvPr id="6" name="Table 5"/>
          <p:cNvGraphicFramePr>
            <a:graphicFrameLocks noGrp="1"/>
          </p:cNvGraphicFramePr>
          <p:nvPr>
            <p:extLst>
              <p:ext uri="{D42A27DB-BD31-4B8C-83A1-F6EECF244321}">
                <p14:modId xmlns:p14="http://schemas.microsoft.com/office/powerpoint/2010/main" val="2653276529"/>
              </p:ext>
            </p:extLst>
          </p:nvPr>
        </p:nvGraphicFramePr>
        <p:xfrm>
          <a:off x="609600" y="3447603"/>
          <a:ext cx="8001001" cy="3108876"/>
        </p:xfrm>
        <a:graphic>
          <a:graphicData uri="http://schemas.openxmlformats.org/drawingml/2006/table">
            <a:tbl>
              <a:tblPr firstRow="1" firstCol="1" bandRow="1">
                <a:tableStyleId>{5C22544A-7EE6-4342-B048-85BDC9FD1C3A}</a:tableStyleId>
              </a:tblPr>
              <a:tblGrid>
                <a:gridCol w="2761408"/>
                <a:gridCol w="849664"/>
                <a:gridCol w="2189654"/>
                <a:gridCol w="2200275"/>
              </a:tblGrid>
              <a:tr h="640065">
                <a:tc>
                  <a:txBody>
                    <a:bodyPr/>
                    <a:lstStyle/>
                    <a:p>
                      <a:endParaRPr lang="en-US" sz="2400" dirty="0"/>
                    </a:p>
                  </a:txBody>
                  <a:tcPr marT="45713" marB="45713">
                    <a:solidFill>
                      <a:srgbClr val="0070C0"/>
                    </a:solidFill>
                  </a:tcPr>
                </a:tc>
                <a:tc>
                  <a:txBody>
                    <a:bodyPr/>
                    <a:lstStyle/>
                    <a:p>
                      <a:r>
                        <a:rPr lang="en-US" sz="2400" dirty="0" smtClean="0"/>
                        <a:t>#docs</a:t>
                      </a:r>
                      <a:endParaRPr lang="en-US" sz="2400" dirty="0"/>
                    </a:p>
                  </a:txBody>
                  <a:tcPr marT="45713" marB="45713">
                    <a:solidFill>
                      <a:srgbClr val="0070C0"/>
                    </a:solidFill>
                  </a:tcPr>
                </a:tc>
                <a:tc>
                  <a:txBody>
                    <a:bodyPr/>
                    <a:lstStyle/>
                    <a:p>
                      <a:r>
                        <a:rPr lang="en-US" sz="2400" dirty="0" smtClean="0"/>
                        <a:t>#docs</a:t>
                      </a:r>
                      <a:r>
                        <a:rPr lang="en-US" sz="2400" baseline="0" dirty="0" smtClean="0"/>
                        <a:t> w/ </a:t>
                      </a:r>
                      <a:r>
                        <a:rPr lang="en-US" sz="2400" baseline="0" dirty="0" err="1" smtClean="0"/>
                        <a:t>inStock:true</a:t>
                      </a:r>
                      <a:endParaRPr lang="en-US" sz="2400" dirty="0"/>
                    </a:p>
                  </a:txBody>
                  <a:tcPr marT="45713" marB="45713">
                    <a:solidFill>
                      <a:srgbClr val="0070C0"/>
                    </a:solidFill>
                  </a:tcPr>
                </a:tc>
                <a:tc>
                  <a:txBody>
                    <a:bodyPr/>
                    <a:lstStyle/>
                    <a:p>
                      <a:r>
                        <a:rPr lang="en-US" sz="2400" dirty="0" smtClean="0"/>
                        <a:t>#docs</a:t>
                      </a:r>
                      <a:r>
                        <a:rPr lang="en-US" sz="2400" baseline="0" dirty="0" smtClean="0"/>
                        <a:t> w/ </a:t>
                      </a:r>
                      <a:r>
                        <a:rPr lang="en-US" sz="2400" baseline="0" dirty="0" err="1" smtClean="0"/>
                        <a:t>instock:false</a:t>
                      </a:r>
                      <a:endParaRPr lang="en-US" sz="2400" dirty="0"/>
                    </a:p>
                  </a:txBody>
                  <a:tcPr marT="45713" marB="45713">
                    <a:solidFill>
                      <a:srgbClr val="0070C0"/>
                    </a:solidFill>
                  </a:tcPr>
                </a:tc>
              </a:tr>
              <a:tr h="370780">
                <a:tc>
                  <a:txBody>
                    <a:bodyPr/>
                    <a:lstStyle/>
                    <a:p>
                      <a:r>
                        <a:rPr lang="en-US" sz="2400" dirty="0" err="1" smtClean="0"/>
                        <a:t>cat:electronics</a:t>
                      </a:r>
                      <a:endParaRPr lang="en-US" sz="2400" dirty="0"/>
                    </a:p>
                  </a:txBody>
                  <a:tcPr marT="45713" marB="45713">
                    <a:solidFill>
                      <a:srgbClr val="0070C0"/>
                    </a:solidFill>
                  </a:tcPr>
                </a:tc>
                <a:tc>
                  <a:txBody>
                    <a:bodyPr/>
                    <a:lstStyle/>
                    <a:p>
                      <a:r>
                        <a:rPr lang="en-US" sz="2400" dirty="0" smtClean="0"/>
                        <a:t>14</a:t>
                      </a:r>
                      <a:endParaRPr lang="en-US" sz="2400" dirty="0"/>
                    </a:p>
                  </a:txBody>
                  <a:tcPr marT="45713" marB="45713">
                    <a:solidFill>
                      <a:schemeClr val="accent1">
                        <a:lumMod val="90000"/>
                      </a:schemeClr>
                    </a:solidFill>
                  </a:tcPr>
                </a:tc>
                <a:tc>
                  <a:txBody>
                    <a:bodyPr/>
                    <a:lstStyle/>
                    <a:p>
                      <a:r>
                        <a:rPr lang="en-US" sz="2400" dirty="0" smtClean="0"/>
                        <a:t>10</a:t>
                      </a:r>
                      <a:endParaRPr lang="en-US" sz="2400" dirty="0"/>
                    </a:p>
                  </a:txBody>
                  <a:tcPr marT="45713" marB="45713">
                    <a:solidFill>
                      <a:schemeClr val="accent1">
                        <a:lumMod val="90000"/>
                      </a:schemeClr>
                    </a:solidFill>
                  </a:tcPr>
                </a:tc>
                <a:tc>
                  <a:txBody>
                    <a:bodyPr/>
                    <a:lstStyle/>
                    <a:p>
                      <a:r>
                        <a:rPr lang="en-US" sz="2400" dirty="0" smtClean="0"/>
                        <a:t>4</a:t>
                      </a:r>
                      <a:endParaRPr lang="en-US" sz="2400" dirty="0"/>
                    </a:p>
                  </a:txBody>
                  <a:tcPr marT="45713" marB="45713">
                    <a:solidFill>
                      <a:schemeClr val="accent1">
                        <a:lumMod val="90000"/>
                      </a:schemeClr>
                    </a:solidFill>
                  </a:tcPr>
                </a:tc>
              </a:tr>
              <a:tr h="370780">
                <a:tc>
                  <a:txBody>
                    <a:bodyPr/>
                    <a:lstStyle/>
                    <a:p>
                      <a:r>
                        <a:rPr lang="en-US" sz="2400" dirty="0" err="1" smtClean="0"/>
                        <a:t>cat:memory</a:t>
                      </a:r>
                      <a:endParaRPr lang="en-US" sz="2400" dirty="0"/>
                    </a:p>
                  </a:txBody>
                  <a:tcPr marT="45713" marB="45713">
                    <a:solidFill>
                      <a:srgbClr val="0070C0"/>
                    </a:solidFill>
                  </a:tcPr>
                </a:tc>
                <a:tc>
                  <a:txBody>
                    <a:bodyPr/>
                    <a:lstStyle/>
                    <a:p>
                      <a:r>
                        <a:rPr lang="en-US" sz="2400" dirty="0" smtClean="0"/>
                        <a:t>3</a:t>
                      </a:r>
                      <a:endParaRPr lang="en-US" sz="2400" dirty="0"/>
                    </a:p>
                  </a:txBody>
                  <a:tcPr marT="45713" marB="45713">
                    <a:solidFill>
                      <a:schemeClr val="accent1">
                        <a:lumMod val="90000"/>
                      </a:schemeClr>
                    </a:solidFill>
                  </a:tcPr>
                </a:tc>
                <a:tc>
                  <a:txBody>
                    <a:bodyPr/>
                    <a:lstStyle/>
                    <a:p>
                      <a:r>
                        <a:rPr lang="en-US" sz="2400" dirty="0" smtClean="0"/>
                        <a:t>3</a:t>
                      </a:r>
                      <a:endParaRPr lang="en-US" sz="2400" dirty="0"/>
                    </a:p>
                  </a:txBody>
                  <a:tcPr marT="45713" marB="45713">
                    <a:solidFill>
                      <a:schemeClr val="accent1">
                        <a:lumMod val="90000"/>
                      </a:schemeClr>
                    </a:solidFill>
                  </a:tcPr>
                </a:tc>
                <a:tc>
                  <a:txBody>
                    <a:bodyPr/>
                    <a:lstStyle/>
                    <a:p>
                      <a:r>
                        <a:rPr lang="en-US" sz="2400" dirty="0" smtClean="0"/>
                        <a:t>0</a:t>
                      </a:r>
                      <a:endParaRPr lang="en-US" sz="2400" dirty="0"/>
                    </a:p>
                  </a:txBody>
                  <a:tcPr marT="45713" marB="45713">
                    <a:solidFill>
                      <a:schemeClr val="accent1">
                        <a:lumMod val="90000"/>
                      </a:schemeClr>
                    </a:solidFill>
                  </a:tcPr>
                </a:tc>
              </a:tr>
              <a:tr h="370780">
                <a:tc>
                  <a:txBody>
                    <a:bodyPr/>
                    <a:lstStyle/>
                    <a:p>
                      <a:r>
                        <a:rPr lang="en-US" sz="2400" dirty="0" err="1" smtClean="0"/>
                        <a:t>cat:connector</a:t>
                      </a:r>
                      <a:endParaRPr lang="en-US" sz="2400" dirty="0"/>
                    </a:p>
                  </a:txBody>
                  <a:tcPr marT="45713" marB="45713">
                    <a:solidFill>
                      <a:srgbClr val="0070C0"/>
                    </a:solidFill>
                  </a:tcPr>
                </a:tc>
                <a:tc>
                  <a:txBody>
                    <a:bodyPr/>
                    <a:lstStyle/>
                    <a:p>
                      <a:r>
                        <a:rPr lang="en-US" sz="2400" dirty="0" smtClean="0"/>
                        <a:t>2</a:t>
                      </a:r>
                      <a:endParaRPr lang="en-US" sz="2400" dirty="0"/>
                    </a:p>
                  </a:txBody>
                  <a:tcPr marT="45713" marB="45713">
                    <a:solidFill>
                      <a:schemeClr val="accent1">
                        <a:lumMod val="90000"/>
                      </a:schemeClr>
                    </a:solidFill>
                  </a:tcPr>
                </a:tc>
                <a:tc>
                  <a:txBody>
                    <a:bodyPr/>
                    <a:lstStyle/>
                    <a:p>
                      <a:r>
                        <a:rPr lang="en-US" sz="2400" dirty="0" smtClean="0"/>
                        <a:t>0</a:t>
                      </a:r>
                      <a:endParaRPr lang="en-US" sz="2400" dirty="0"/>
                    </a:p>
                  </a:txBody>
                  <a:tcPr marT="45713" marB="45713">
                    <a:solidFill>
                      <a:schemeClr val="accent1">
                        <a:lumMod val="90000"/>
                      </a:schemeClr>
                    </a:solidFill>
                  </a:tcPr>
                </a:tc>
                <a:tc>
                  <a:txBody>
                    <a:bodyPr/>
                    <a:lstStyle/>
                    <a:p>
                      <a:r>
                        <a:rPr lang="en-US" sz="2400" dirty="0" smtClean="0"/>
                        <a:t>2</a:t>
                      </a:r>
                      <a:endParaRPr lang="en-US" sz="2400" dirty="0"/>
                    </a:p>
                  </a:txBody>
                  <a:tcPr marT="45713" marB="45713">
                    <a:solidFill>
                      <a:schemeClr val="accent1">
                        <a:lumMod val="90000"/>
                      </a:schemeClr>
                    </a:solidFill>
                  </a:tcPr>
                </a:tc>
              </a:tr>
              <a:tr h="370780">
                <a:tc>
                  <a:txBody>
                    <a:bodyPr/>
                    <a:lstStyle/>
                    <a:p>
                      <a:r>
                        <a:rPr lang="en-US" sz="2400" dirty="0" err="1" smtClean="0"/>
                        <a:t>cat:graphics</a:t>
                      </a:r>
                      <a:r>
                        <a:rPr lang="en-US" sz="2400" dirty="0" smtClean="0"/>
                        <a:t> card</a:t>
                      </a:r>
                      <a:endParaRPr lang="en-US" sz="2400" dirty="0"/>
                    </a:p>
                  </a:txBody>
                  <a:tcPr marT="45713" marB="45713">
                    <a:solidFill>
                      <a:srgbClr val="0070C0"/>
                    </a:solidFill>
                  </a:tcPr>
                </a:tc>
                <a:tc>
                  <a:txBody>
                    <a:bodyPr/>
                    <a:lstStyle/>
                    <a:p>
                      <a:r>
                        <a:rPr lang="en-US" sz="2400" dirty="0" smtClean="0"/>
                        <a:t>2</a:t>
                      </a:r>
                      <a:endParaRPr lang="en-US" sz="2400" dirty="0"/>
                    </a:p>
                  </a:txBody>
                  <a:tcPr marT="45713" marB="45713">
                    <a:solidFill>
                      <a:schemeClr val="accent1">
                        <a:lumMod val="90000"/>
                      </a:schemeClr>
                    </a:solidFill>
                  </a:tcPr>
                </a:tc>
                <a:tc>
                  <a:txBody>
                    <a:bodyPr/>
                    <a:lstStyle/>
                    <a:p>
                      <a:r>
                        <a:rPr lang="en-US" sz="2400" dirty="0" smtClean="0"/>
                        <a:t>0</a:t>
                      </a:r>
                      <a:endParaRPr lang="en-US" sz="2400" dirty="0"/>
                    </a:p>
                  </a:txBody>
                  <a:tcPr marT="45713" marB="45713">
                    <a:solidFill>
                      <a:schemeClr val="accent1">
                        <a:lumMod val="90000"/>
                      </a:schemeClr>
                    </a:solidFill>
                  </a:tcPr>
                </a:tc>
                <a:tc>
                  <a:txBody>
                    <a:bodyPr/>
                    <a:lstStyle/>
                    <a:p>
                      <a:r>
                        <a:rPr lang="en-US" sz="2400" dirty="0" smtClean="0"/>
                        <a:t>2</a:t>
                      </a:r>
                      <a:endParaRPr lang="en-US" sz="2400" dirty="0"/>
                    </a:p>
                  </a:txBody>
                  <a:tcPr marT="45713" marB="45713">
                    <a:solidFill>
                      <a:schemeClr val="accent1">
                        <a:lumMod val="90000"/>
                      </a:schemeClr>
                    </a:solidFill>
                  </a:tcPr>
                </a:tc>
              </a:tr>
              <a:tr h="370780">
                <a:tc>
                  <a:txBody>
                    <a:bodyPr/>
                    <a:lstStyle/>
                    <a:p>
                      <a:r>
                        <a:rPr lang="en-US" sz="2400" dirty="0" err="1" smtClean="0"/>
                        <a:t>cat:hard</a:t>
                      </a:r>
                      <a:r>
                        <a:rPr lang="en-US" sz="2400" dirty="0" smtClean="0"/>
                        <a:t> drive</a:t>
                      </a:r>
                      <a:endParaRPr lang="en-US" sz="2400" dirty="0"/>
                    </a:p>
                  </a:txBody>
                  <a:tcPr marT="45713" marB="45713">
                    <a:solidFill>
                      <a:srgbClr val="0070C0"/>
                    </a:solidFill>
                  </a:tcPr>
                </a:tc>
                <a:tc>
                  <a:txBody>
                    <a:bodyPr/>
                    <a:lstStyle/>
                    <a:p>
                      <a:r>
                        <a:rPr lang="en-US" sz="2400" dirty="0" smtClean="0"/>
                        <a:t>2</a:t>
                      </a:r>
                      <a:endParaRPr lang="en-US" sz="2400" dirty="0"/>
                    </a:p>
                  </a:txBody>
                  <a:tcPr marT="45713" marB="45713">
                    <a:solidFill>
                      <a:schemeClr val="accent1">
                        <a:lumMod val="90000"/>
                      </a:schemeClr>
                    </a:solidFill>
                  </a:tcPr>
                </a:tc>
                <a:tc>
                  <a:txBody>
                    <a:bodyPr/>
                    <a:lstStyle/>
                    <a:p>
                      <a:r>
                        <a:rPr lang="en-US" sz="2400" dirty="0" smtClean="0"/>
                        <a:t>2</a:t>
                      </a:r>
                      <a:endParaRPr lang="en-US" sz="2400" dirty="0"/>
                    </a:p>
                  </a:txBody>
                  <a:tcPr marT="45713" marB="45713">
                    <a:solidFill>
                      <a:schemeClr val="accent1">
                        <a:lumMod val="90000"/>
                      </a:schemeClr>
                    </a:solidFill>
                  </a:tcPr>
                </a:tc>
                <a:tc>
                  <a:txBody>
                    <a:bodyPr/>
                    <a:lstStyle/>
                    <a:p>
                      <a:r>
                        <a:rPr lang="en-US" sz="2400" dirty="0" smtClean="0"/>
                        <a:t>0</a:t>
                      </a:r>
                      <a:endParaRPr lang="en-US" sz="2400" dirty="0"/>
                    </a:p>
                  </a:txBody>
                  <a:tcPr marT="45713" marB="45713">
                    <a:solidFill>
                      <a:schemeClr val="accent1">
                        <a:lumMod val="90000"/>
                      </a:schemeClr>
                    </a:solidFill>
                  </a:tcPr>
                </a:tc>
              </a:tr>
            </a:tbl>
          </a:graphicData>
        </a:graphic>
      </p:graphicFrame>
      <p:sp>
        <p:nvSpPr>
          <p:cNvPr id="28712" name="TextBox 6"/>
          <p:cNvSpPr txBox="1">
            <a:spLocks noChangeArrowheads="1"/>
          </p:cNvSpPr>
          <p:nvPr/>
        </p:nvSpPr>
        <p:spPr bwMode="auto">
          <a:xfrm>
            <a:off x="609600" y="2667000"/>
            <a:ext cx="507883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800" dirty="0" err="1">
                <a:latin typeface="Consolas"/>
                <a:cs typeface="Consolas"/>
              </a:rPr>
              <a:t>facet.pivot</a:t>
            </a:r>
            <a:r>
              <a:rPr lang="en-US" sz="2800" dirty="0">
                <a:latin typeface="Consolas"/>
                <a:cs typeface="Consolas"/>
              </a:rPr>
              <a:t>=</a:t>
            </a:r>
            <a:r>
              <a:rPr lang="en-US" sz="2800" dirty="0" err="1">
                <a:latin typeface="Consolas"/>
                <a:cs typeface="Consolas"/>
              </a:rPr>
              <a:t>cat,inStock</a:t>
            </a:r>
            <a:endParaRPr lang="en-US" sz="2800" dirty="0">
              <a:latin typeface="Consolas"/>
              <a:cs typeface="Consolas"/>
            </a:endParaRPr>
          </a:p>
        </p:txBody>
      </p:sp>
    </p:spTree>
    <p:extLst>
      <p:ext uri="{BB962C8B-B14F-4D97-AF65-F5344CB8AC3E}">
        <p14:creationId xmlns:p14="http://schemas.microsoft.com/office/powerpoint/2010/main" val="314898253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1814513" y="1524000"/>
            <a:ext cx="1365250" cy="1316038"/>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Segment1</a:t>
            </a:r>
          </a:p>
          <a:p>
            <a:pPr algn="ctr">
              <a:defRPr/>
            </a:pPr>
            <a:r>
              <a:rPr lang="en-US" dirty="0" err="1"/>
              <a:t>FieldCache</a:t>
            </a:r>
            <a:endParaRPr lang="en-US" dirty="0"/>
          </a:p>
          <a:p>
            <a:pPr algn="ctr">
              <a:defRPr/>
            </a:pPr>
            <a:r>
              <a:rPr lang="en-US" dirty="0"/>
              <a:t>Entry</a:t>
            </a:r>
          </a:p>
        </p:txBody>
      </p:sp>
      <p:sp>
        <p:nvSpPr>
          <p:cNvPr id="45" name="Rectangle 44"/>
          <p:cNvSpPr/>
          <p:nvPr/>
        </p:nvSpPr>
        <p:spPr>
          <a:xfrm>
            <a:off x="3621088" y="1524000"/>
            <a:ext cx="1365250" cy="1316038"/>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Segment2</a:t>
            </a:r>
          </a:p>
          <a:p>
            <a:pPr algn="ctr">
              <a:defRPr/>
            </a:pPr>
            <a:r>
              <a:rPr lang="en-US" dirty="0" err="1"/>
              <a:t>FieldCache</a:t>
            </a:r>
            <a:endParaRPr lang="en-US" dirty="0"/>
          </a:p>
          <a:p>
            <a:pPr algn="ctr">
              <a:defRPr/>
            </a:pPr>
            <a:r>
              <a:rPr lang="en-US" dirty="0"/>
              <a:t>Entry</a:t>
            </a:r>
          </a:p>
        </p:txBody>
      </p:sp>
      <p:sp>
        <p:nvSpPr>
          <p:cNvPr id="46" name="Rectangle 45"/>
          <p:cNvSpPr/>
          <p:nvPr/>
        </p:nvSpPr>
        <p:spPr>
          <a:xfrm>
            <a:off x="5486400" y="1524000"/>
            <a:ext cx="1365250" cy="1316038"/>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Segment3</a:t>
            </a:r>
          </a:p>
          <a:p>
            <a:pPr algn="ctr">
              <a:defRPr/>
            </a:pPr>
            <a:r>
              <a:rPr lang="en-US" dirty="0" err="1"/>
              <a:t>FieldCache</a:t>
            </a:r>
            <a:endParaRPr lang="en-US" dirty="0"/>
          </a:p>
          <a:p>
            <a:pPr algn="ctr">
              <a:defRPr/>
            </a:pPr>
            <a:r>
              <a:rPr lang="en-US" dirty="0"/>
              <a:t>Entry</a:t>
            </a:r>
          </a:p>
        </p:txBody>
      </p:sp>
      <p:sp>
        <p:nvSpPr>
          <p:cNvPr id="47" name="Rectangle 46"/>
          <p:cNvSpPr/>
          <p:nvPr/>
        </p:nvSpPr>
        <p:spPr>
          <a:xfrm>
            <a:off x="7280275" y="1524000"/>
            <a:ext cx="1365250" cy="1316038"/>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Segment4</a:t>
            </a:r>
          </a:p>
          <a:p>
            <a:pPr algn="ctr">
              <a:defRPr/>
            </a:pPr>
            <a:r>
              <a:rPr lang="en-US" dirty="0" err="1"/>
              <a:t>FieldCache</a:t>
            </a:r>
            <a:endParaRPr lang="en-US" dirty="0"/>
          </a:p>
          <a:p>
            <a:pPr algn="ctr">
              <a:defRPr/>
            </a:pPr>
            <a:r>
              <a:rPr lang="en-US" dirty="0"/>
              <a:t>Entry</a:t>
            </a:r>
          </a:p>
        </p:txBody>
      </p:sp>
      <p:sp>
        <p:nvSpPr>
          <p:cNvPr id="48" name="Rectangle 47"/>
          <p:cNvSpPr/>
          <p:nvPr/>
        </p:nvSpPr>
        <p:spPr>
          <a:xfrm>
            <a:off x="871538" y="3708400"/>
            <a:ext cx="3810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0</a:t>
            </a:r>
          </a:p>
        </p:txBody>
      </p:sp>
      <p:sp>
        <p:nvSpPr>
          <p:cNvPr id="49" name="Rectangle 48"/>
          <p:cNvSpPr/>
          <p:nvPr/>
        </p:nvSpPr>
        <p:spPr>
          <a:xfrm>
            <a:off x="871538" y="4013200"/>
            <a:ext cx="3810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2</a:t>
            </a:r>
          </a:p>
        </p:txBody>
      </p:sp>
      <p:sp>
        <p:nvSpPr>
          <p:cNvPr id="50" name="Rectangle 49"/>
          <p:cNvSpPr/>
          <p:nvPr/>
        </p:nvSpPr>
        <p:spPr>
          <a:xfrm>
            <a:off x="871538" y="4318000"/>
            <a:ext cx="3810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7</a:t>
            </a:r>
          </a:p>
        </p:txBody>
      </p:sp>
      <p:sp>
        <p:nvSpPr>
          <p:cNvPr id="51" name="Rectangle 50"/>
          <p:cNvSpPr/>
          <p:nvPr/>
        </p:nvSpPr>
        <p:spPr>
          <a:xfrm>
            <a:off x="2271713" y="3251200"/>
            <a:ext cx="381000" cy="304800"/>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0</a:t>
            </a:r>
          </a:p>
        </p:txBody>
      </p:sp>
      <p:sp>
        <p:nvSpPr>
          <p:cNvPr id="52" name="Rectangle 51"/>
          <p:cNvSpPr/>
          <p:nvPr/>
        </p:nvSpPr>
        <p:spPr>
          <a:xfrm>
            <a:off x="2271713" y="3556000"/>
            <a:ext cx="381000" cy="304800"/>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3</a:t>
            </a:r>
          </a:p>
        </p:txBody>
      </p:sp>
      <p:sp>
        <p:nvSpPr>
          <p:cNvPr id="55" name="Rectangle 54"/>
          <p:cNvSpPr/>
          <p:nvPr/>
        </p:nvSpPr>
        <p:spPr>
          <a:xfrm>
            <a:off x="2271713" y="3860800"/>
            <a:ext cx="381000" cy="304800"/>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5</a:t>
            </a:r>
          </a:p>
        </p:txBody>
      </p:sp>
      <p:sp>
        <p:nvSpPr>
          <p:cNvPr id="58" name="Rectangle 57"/>
          <p:cNvSpPr/>
          <p:nvPr/>
        </p:nvSpPr>
        <p:spPr>
          <a:xfrm>
            <a:off x="2271713" y="4165600"/>
            <a:ext cx="381000" cy="304800"/>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0</a:t>
            </a:r>
          </a:p>
        </p:txBody>
      </p:sp>
      <p:sp>
        <p:nvSpPr>
          <p:cNvPr id="59" name="Rectangle 58"/>
          <p:cNvSpPr/>
          <p:nvPr/>
        </p:nvSpPr>
        <p:spPr>
          <a:xfrm>
            <a:off x="2271713" y="4470400"/>
            <a:ext cx="381000" cy="304800"/>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1</a:t>
            </a:r>
          </a:p>
        </p:txBody>
      </p:sp>
      <p:sp>
        <p:nvSpPr>
          <p:cNvPr id="60" name="Rectangle 59"/>
          <p:cNvSpPr/>
          <p:nvPr/>
        </p:nvSpPr>
        <p:spPr>
          <a:xfrm>
            <a:off x="2271713" y="4775200"/>
            <a:ext cx="381000" cy="304800"/>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2</a:t>
            </a:r>
          </a:p>
        </p:txBody>
      </p:sp>
      <p:sp>
        <p:nvSpPr>
          <p:cNvPr id="63" name="Rectangle 62"/>
          <p:cNvSpPr/>
          <p:nvPr/>
        </p:nvSpPr>
        <p:spPr>
          <a:xfrm>
            <a:off x="4038600" y="3251200"/>
            <a:ext cx="381000" cy="304800"/>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0</a:t>
            </a:r>
          </a:p>
        </p:txBody>
      </p:sp>
      <p:sp>
        <p:nvSpPr>
          <p:cNvPr id="64" name="Rectangle 63"/>
          <p:cNvSpPr/>
          <p:nvPr/>
        </p:nvSpPr>
        <p:spPr>
          <a:xfrm>
            <a:off x="4038600" y="3556000"/>
            <a:ext cx="381000" cy="304800"/>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2</a:t>
            </a:r>
          </a:p>
        </p:txBody>
      </p:sp>
      <p:sp>
        <p:nvSpPr>
          <p:cNvPr id="66" name="Rectangle 65"/>
          <p:cNvSpPr/>
          <p:nvPr/>
        </p:nvSpPr>
        <p:spPr>
          <a:xfrm>
            <a:off x="4038600" y="3860800"/>
            <a:ext cx="381000" cy="304800"/>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1</a:t>
            </a:r>
          </a:p>
        </p:txBody>
      </p:sp>
      <p:sp>
        <p:nvSpPr>
          <p:cNvPr id="67" name="Rectangle 66"/>
          <p:cNvSpPr/>
          <p:nvPr/>
        </p:nvSpPr>
        <p:spPr>
          <a:xfrm>
            <a:off x="4038600" y="4165600"/>
            <a:ext cx="381000" cy="304800"/>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0</a:t>
            </a:r>
          </a:p>
        </p:txBody>
      </p:sp>
      <p:sp>
        <p:nvSpPr>
          <p:cNvPr id="70" name="Rectangle 69"/>
          <p:cNvSpPr/>
          <p:nvPr/>
        </p:nvSpPr>
        <p:spPr>
          <a:xfrm>
            <a:off x="5942013" y="3251200"/>
            <a:ext cx="381000" cy="304800"/>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1</a:t>
            </a:r>
          </a:p>
        </p:txBody>
      </p:sp>
      <p:sp>
        <p:nvSpPr>
          <p:cNvPr id="71" name="Rectangle 70"/>
          <p:cNvSpPr/>
          <p:nvPr/>
        </p:nvSpPr>
        <p:spPr>
          <a:xfrm>
            <a:off x="5942013" y="3556000"/>
            <a:ext cx="381000" cy="304800"/>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3</a:t>
            </a:r>
          </a:p>
        </p:txBody>
      </p:sp>
      <p:sp>
        <p:nvSpPr>
          <p:cNvPr id="72" name="Rectangle 71"/>
          <p:cNvSpPr/>
          <p:nvPr/>
        </p:nvSpPr>
        <p:spPr>
          <a:xfrm>
            <a:off x="5942013" y="3860800"/>
            <a:ext cx="381000" cy="304800"/>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0</a:t>
            </a:r>
          </a:p>
        </p:txBody>
      </p:sp>
      <p:sp>
        <p:nvSpPr>
          <p:cNvPr id="73" name="Rectangle 72"/>
          <p:cNvSpPr/>
          <p:nvPr/>
        </p:nvSpPr>
        <p:spPr>
          <a:xfrm>
            <a:off x="5942013" y="4165600"/>
            <a:ext cx="381000" cy="304800"/>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4</a:t>
            </a:r>
          </a:p>
        </p:txBody>
      </p:sp>
      <p:sp>
        <p:nvSpPr>
          <p:cNvPr id="74" name="Rectangle 73"/>
          <p:cNvSpPr/>
          <p:nvPr/>
        </p:nvSpPr>
        <p:spPr>
          <a:xfrm>
            <a:off x="7734300" y="3251200"/>
            <a:ext cx="381000" cy="304800"/>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0</a:t>
            </a:r>
          </a:p>
        </p:txBody>
      </p:sp>
      <p:sp>
        <p:nvSpPr>
          <p:cNvPr id="75" name="Rectangle 74"/>
          <p:cNvSpPr/>
          <p:nvPr/>
        </p:nvSpPr>
        <p:spPr>
          <a:xfrm>
            <a:off x="7734300" y="3556000"/>
            <a:ext cx="381000" cy="304800"/>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1</a:t>
            </a:r>
          </a:p>
        </p:txBody>
      </p:sp>
      <p:sp>
        <p:nvSpPr>
          <p:cNvPr id="76" name="Rectangle 75"/>
          <p:cNvSpPr/>
          <p:nvPr/>
        </p:nvSpPr>
        <p:spPr>
          <a:xfrm>
            <a:off x="7734300" y="3860800"/>
            <a:ext cx="381000" cy="304800"/>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0</a:t>
            </a:r>
          </a:p>
        </p:txBody>
      </p:sp>
      <p:grpSp>
        <p:nvGrpSpPr>
          <p:cNvPr id="45082" name="Group 77"/>
          <p:cNvGrpSpPr>
            <a:grpSpLocks/>
          </p:cNvGrpSpPr>
          <p:nvPr/>
        </p:nvGrpSpPr>
        <p:grpSpPr bwMode="auto">
          <a:xfrm>
            <a:off x="7127875" y="5243513"/>
            <a:ext cx="1517650" cy="1181100"/>
            <a:chOff x="4768964" y="3415843"/>
            <a:chExt cx="1518376" cy="1181089"/>
          </a:xfrm>
        </p:grpSpPr>
        <p:grpSp>
          <p:nvGrpSpPr>
            <p:cNvPr id="45109" name="Group 78"/>
            <p:cNvGrpSpPr>
              <a:grpSpLocks/>
            </p:cNvGrpSpPr>
            <p:nvPr/>
          </p:nvGrpSpPr>
          <p:grpSpPr bwMode="auto">
            <a:xfrm>
              <a:off x="4768964" y="3415843"/>
              <a:ext cx="1518376" cy="1181089"/>
              <a:chOff x="4786603" y="5105400"/>
              <a:chExt cx="2053234" cy="1286069"/>
            </a:xfrm>
          </p:grpSpPr>
          <p:sp>
            <p:nvSpPr>
              <p:cNvPr id="83" name="Rounded Rectangle 82"/>
              <p:cNvSpPr/>
              <p:nvPr/>
            </p:nvSpPr>
            <p:spPr>
              <a:xfrm>
                <a:off x="4786603" y="5105400"/>
                <a:ext cx="1859938" cy="1286069"/>
              </a:xfrm>
              <a:prstGeom prst="round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4" name="Rectangle 83"/>
              <p:cNvSpPr/>
              <p:nvPr/>
            </p:nvSpPr>
            <p:spPr>
              <a:xfrm>
                <a:off x="4951979" y="6154652"/>
                <a:ext cx="1520596" cy="23681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dirty="0"/>
              </a:p>
            </p:txBody>
          </p:sp>
          <p:sp>
            <p:nvSpPr>
              <p:cNvPr id="45115" name="TextBox 84"/>
              <p:cNvSpPr txBox="1">
                <a:spLocks noChangeArrowheads="1"/>
              </p:cNvSpPr>
              <p:nvPr/>
            </p:nvSpPr>
            <p:spPr bwMode="auto">
              <a:xfrm>
                <a:off x="4838933" y="5105400"/>
                <a:ext cx="2000904" cy="468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600"/>
                  <a:t>Priority queue</a:t>
                </a:r>
              </a:p>
            </p:txBody>
          </p:sp>
        </p:grpSp>
        <p:sp>
          <p:nvSpPr>
            <p:cNvPr id="80" name="Rectangle 79"/>
            <p:cNvSpPr/>
            <p:nvPr/>
          </p:nvSpPr>
          <p:spPr>
            <a:xfrm>
              <a:off x="4891260" y="4163548"/>
              <a:ext cx="1124488" cy="215898"/>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dirty="0"/>
            </a:p>
          </p:txBody>
        </p:sp>
        <p:sp>
          <p:nvSpPr>
            <p:cNvPr id="81" name="Rectangle 80"/>
            <p:cNvSpPr/>
            <p:nvPr/>
          </p:nvSpPr>
          <p:spPr>
            <a:xfrm>
              <a:off x="4891260" y="3946063"/>
              <a:ext cx="1124488" cy="21748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t>Batman, 3</a:t>
              </a:r>
            </a:p>
          </p:txBody>
        </p:sp>
        <p:sp>
          <p:nvSpPr>
            <p:cNvPr id="82" name="Rectangle 81"/>
            <p:cNvSpPr/>
            <p:nvPr/>
          </p:nvSpPr>
          <p:spPr>
            <a:xfrm>
              <a:off x="4891260" y="3730165"/>
              <a:ext cx="1124488" cy="215898"/>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t>flash, 5</a:t>
              </a:r>
            </a:p>
          </p:txBody>
        </p:sp>
      </p:grpSp>
      <p:sp>
        <p:nvSpPr>
          <p:cNvPr id="45083" name="TextBox 85"/>
          <p:cNvSpPr txBox="1">
            <a:spLocks noChangeArrowheads="1"/>
          </p:cNvSpPr>
          <p:nvPr/>
        </p:nvSpPr>
        <p:spPr bwMode="auto">
          <a:xfrm>
            <a:off x="0" y="3886200"/>
            <a:ext cx="90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400"/>
              <a:t>  Base</a:t>
            </a:r>
          </a:p>
          <a:p>
            <a:pPr eaLnBrk="1" hangingPunct="1"/>
            <a:r>
              <a:rPr lang="en-US" sz="1400"/>
              <a:t>  DocSet</a:t>
            </a:r>
            <a:endParaRPr lang="en-US" sz="1400" b="1"/>
          </a:p>
        </p:txBody>
      </p:sp>
      <p:cxnSp>
        <p:nvCxnSpPr>
          <p:cNvPr id="91" name="Straight Arrow Connector 90"/>
          <p:cNvCxnSpPr/>
          <p:nvPr/>
        </p:nvCxnSpPr>
        <p:spPr>
          <a:xfrm rot="5400000" flipH="1" flipV="1">
            <a:off x="1023145" y="3069431"/>
            <a:ext cx="1020762" cy="561975"/>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a:endCxn id="52" idx="1"/>
          </p:cNvCxnSpPr>
          <p:nvPr/>
        </p:nvCxnSpPr>
        <p:spPr>
          <a:xfrm rot="16200000" flipH="1">
            <a:off x="1608932" y="3045619"/>
            <a:ext cx="868362" cy="457200"/>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45086" name="TextBox 94"/>
          <p:cNvSpPr txBox="1">
            <a:spLocks noChangeArrowheads="1"/>
          </p:cNvSpPr>
          <p:nvPr/>
        </p:nvSpPr>
        <p:spPr bwMode="auto">
          <a:xfrm>
            <a:off x="977900" y="3251200"/>
            <a:ext cx="83661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600"/>
              <a:t>lookup</a:t>
            </a:r>
            <a:endParaRPr lang="en-US" b="1"/>
          </a:p>
        </p:txBody>
      </p:sp>
      <p:sp>
        <p:nvSpPr>
          <p:cNvPr id="45087" name="TextBox 97"/>
          <p:cNvSpPr txBox="1">
            <a:spLocks noChangeArrowheads="1"/>
          </p:cNvSpPr>
          <p:nvPr/>
        </p:nvSpPr>
        <p:spPr bwMode="auto">
          <a:xfrm>
            <a:off x="1814513" y="3065463"/>
            <a:ext cx="6127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a:t>inc</a:t>
            </a:r>
            <a:endParaRPr lang="en-US" b="1"/>
          </a:p>
        </p:txBody>
      </p:sp>
      <p:sp>
        <p:nvSpPr>
          <p:cNvPr id="45088" name="TextBox 98"/>
          <p:cNvSpPr txBox="1">
            <a:spLocks noChangeArrowheads="1"/>
          </p:cNvSpPr>
          <p:nvPr/>
        </p:nvSpPr>
        <p:spPr bwMode="auto">
          <a:xfrm>
            <a:off x="2271713" y="2911475"/>
            <a:ext cx="156686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600"/>
              <a:t>accumulator1</a:t>
            </a:r>
            <a:endParaRPr lang="en-US" sz="1600" b="1"/>
          </a:p>
        </p:txBody>
      </p:sp>
      <p:sp>
        <p:nvSpPr>
          <p:cNvPr id="45089" name="TextBox 101"/>
          <p:cNvSpPr txBox="1">
            <a:spLocks noChangeArrowheads="1"/>
          </p:cNvSpPr>
          <p:nvPr/>
        </p:nvSpPr>
        <p:spPr bwMode="auto">
          <a:xfrm>
            <a:off x="3990975" y="2911475"/>
            <a:ext cx="156527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600"/>
              <a:t>accumulator2</a:t>
            </a:r>
            <a:endParaRPr lang="en-US" sz="1600" b="1"/>
          </a:p>
        </p:txBody>
      </p:sp>
      <p:sp>
        <p:nvSpPr>
          <p:cNvPr id="45090" name="TextBox 102"/>
          <p:cNvSpPr txBox="1">
            <a:spLocks noChangeArrowheads="1"/>
          </p:cNvSpPr>
          <p:nvPr/>
        </p:nvSpPr>
        <p:spPr bwMode="auto">
          <a:xfrm>
            <a:off x="5942013" y="2911475"/>
            <a:ext cx="156686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600"/>
              <a:t>accumulator3</a:t>
            </a:r>
            <a:endParaRPr lang="en-US" sz="1600" b="1"/>
          </a:p>
        </p:txBody>
      </p:sp>
      <p:sp>
        <p:nvSpPr>
          <p:cNvPr id="45091" name="TextBox 103"/>
          <p:cNvSpPr txBox="1">
            <a:spLocks noChangeArrowheads="1"/>
          </p:cNvSpPr>
          <p:nvPr/>
        </p:nvSpPr>
        <p:spPr bwMode="auto">
          <a:xfrm>
            <a:off x="7443788" y="2911475"/>
            <a:ext cx="15652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600"/>
              <a:t>accumulator4</a:t>
            </a:r>
            <a:endParaRPr lang="en-US" sz="1600" b="1"/>
          </a:p>
        </p:txBody>
      </p:sp>
      <p:grpSp>
        <p:nvGrpSpPr>
          <p:cNvPr id="45092" name="Group 78"/>
          <p:cNvGrpSpPr>
            <a:grpSpLocks/>
          </p:cNvGrpSpPr>
          <p:nvPr/>
        </p:nvGrpSpPr>
        <p:grpSpPr bwMode="auto">
          <a:xfrm>
            <a:off x="4189413" y="5324475"/>
            <a:ext cx="2041525" cy="1446213"/>
            <a:chOff x="4786603" y="5100577"/>
            <a:chExt cx="2147102" cy="1575126"/>
          </a:xfrm>
        </p:grpSpPr>
        <p:sp>
          <p:nvSpPr>
            <p:cNvPr id="110" name="Rounded Rectangle 109"/>
            <p:cNvSpPr/>
            <p:nvPr/>
          </p:nvSpPr>
          <p:spPr>
            <a:xfrm>
              <a:off x="4786603" y="5105765"/>
              <a:ext cx="1859931" cy="1286381"/>
            </a:xfrm>
            <a:prstGeom prst="round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108" name="TextBox 111"/>
            <p:cNvSpPr txBox="1">
              <a:spLocks noChangeArrowheads="1"/>
            </p:cNvSpPr>
            <p:nvPr/>
          </p:nvSpPr>
          <p:spPr bwMode="auto">
            <a:xfrm>
              <a:off x="4932801" y="5100577"/>
              <a:ext cx="2000904" cy="1575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a:solidFill>
                    <a:schemeClr val="bg1"/>
                  </a:solidFill>
                </a:rPr>
                <a:t>FieldCache + accumulator merger</a:t>
              </a:r>
            </a:p>
            <a:p>
              <a:pPr eaLnBrk="1" hangingPunct="1"/>
              <a:r>
                <a:rPr lang="en-US">
                  <a:solidFill>
                    <a:schemeClr val="bg1"/>
                  </a:solidFill>
                </a:rPr>
                <a:t>(Priority queue)</a:t>
              </a:r>
            </a:p>
            <a:p>
              <a:pPr eaLnBrk="1" hangingPunct="1"/>
              <a:endParaRPr lang="en-US" sz="1600"/>
            </a:p>
          </p:txBody>
        </p:sp>
      </p:grpSp>
      <p:cxnSp>
        <p:nvCxnSpPr>
          <p:cNvPr id="113" name="Straight Arrow Connector 112"/>
          <p:cNvCxnSpPr>
            <a:stCxn id="117" idx="5"/>
          </p:cNvCxnSpPr>
          <p:nvPr/>
        </p:nvCxnSpPr>
        <p:spPr>
          <a:xfrm rot="16200000" flipH="1">
            <a:off x="3479800" y="4906169"/>
            <a:ext cx="473075" cy="1406525"/>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17" name="Oval 116"/>
          <p:cNvSpPr/>
          <p:nvPr/>
        </p:nvSpPr>
        <p:spPr>
          <a:xfrm>
            <a:off x="1658938" y="3194844"/>
            <a:ext cx="1585912" cy="2551112"/>
          </a:xfrm>
          <a:prstGeom prst="ellipse">
            <a:avLst/>
          </a:prstGeom>
          <a:noFill/>
          <a:ln>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095" name="TextBox 117"/>
          <p:cNvSpPr txBox="1">
            <a:spLocks noChangeArrowheads="1"/>
          </p:cNvSpPr>
          <p:nvPr/>
        </p:nvSpPr>
        <p:spPr bwMode="auto">
          <a:xfrm>
            <a:off x="2036763" y="5187950"/>
            <a:ext cx="1143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a:t>thread1</a:t>
            </a:r>
            <a:endParaRPr lang="en-US" b="1"/>
          </a:p>
        </p:txBody>
      </p:sp>
      <p:sp>
        <p:nvSpPr>
          <p:cNvPr id="119" name="Oval 118"/>
          <p:cNvSpPr/>
          <p:nvPr/>
        </p:nvSpPr>
        <p:spPr>
          <a:xfrm>
            <a:off x="3400425" y="3186113"/>
            <a:ext cx="1585913" cy="1751012"/>
          </a:xfrm>
          <a:prstGeom prst="ellipse">
            <a:avLst/>
          </a:prstGeom>
          <a:noFill/>
          <a:ln>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0" name="Oval 119"/>
          <p:cNvSpPr/>
          <p:nvPr/>
        </p:nvSpPr>
        <p:spPr>
          <a:xfrm>
            <a:off x="5281613" y="3186113"/>
            <a:ext cx="1585912" cy="1652587"/>
          </a:xfrm>
          <a:prstGeom prst="ellipse">
            <a:avLst/>
          </a:prstGeom>
          <a:noFill/>
          <a:ln>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1" name="Oval 120"/>
          <p:cNvSpPr/>
          <p:nvPr/>
        </p:nvSpPr>
        <p:spPr>
          <a:xfrm>
            <a:off x="7159625" y="3209925"/>
            <a:ext cx="1585913" cy="1565275"/>
          </a:xfrm>
          <a:prstGeom prst="ellipse">
            <a:avLst/>
          </a:prstGeom>
          <a:noFill/>
          <a:ln>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099" name="TextBox 121"/>
          <p:cNvSpPr txBox="1">
            <a:spLocks noChangeArrowheads="1"/>
          </p:cNvSpPr>
          <p:nvPr/>
        </p:nvSpPr>
        <p:spPr bwMode="auto">
          <a:xfrm>
            <a:off x="3730625" y="4505325"/>
            <a:ext cx="1143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a:t>thread2</a:t>
            </a:r>
            <a:endParaRPr lang="en-US" b="1"/>
          </a:p>
        </p:txBody>
      </p:sp>
      <p:sp>
        <p:nvSpPr>
          <p:cNvPr id="45100" name="TextBox 122"/>
          <p:cNvSpPr txBox="1">
            <a:spLocks noChangeArrowheads="1"/>
          </p:cNvSpPr>
          <p:nvPr/>
        </p:nvSpPr>
        <p:spPr bwMode="auto">
          <a:xfrm>
            <a:off x="5556250" y="4468813"/>
            <a:ext cx="1143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a:t>thread3</a:t>
            </a:r>
            <a:endParaRPr lang="en-US" b="1"/>
          </a:p>
        </p:txBody>
      </p:sp>
      <p:sp>
        <p:nvSpPr>
          <p:cNvPr id="45101" name="TextBox 123"/>
          <p:cNvSpPr txBox="1">
            <a:spLocks noChangeArrowheads="1"/>
          </p:cNvSpPr>
          <p:nvPr/>
        </p:nvSpPr>
        <p:spPr bwMode="auto">
          <a:xfrm>
            <a:off x="7502525" y="4318000"/>
            <a:ext cx="1143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a:t>thread4</a:t>
            </a:r>
            <a:endParaRPr lang="en-US" b="1"/>
          </a:p>
        </p:txBody>
      </p:sp>
      <p:cxnSp>
        <p:nvCxnSpPr>
          <p:cNvPr id="127" name="Straight Arrow Connector 126"/>
          <p:cNvCxnSpPr>
            <a:stCxn id="45099" idx="2"/>
          </p:cNvCxnSpPr>
          <p:nvPr/>
        </p:nvCxnSpPr>
        <p:spPr>
          <a:xfrm rot="16200000" flipH="1">
            <a:off x="4194969" y="4980781"/>
            <a:ext cx="369888" cy="155575"/>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p:nvPr/>
        </p:nvCxnSpPr>
        <p:spPr>
          <a:xfrm rot="5400000">
            <a:off x="5827712" y="4997451"/>
            <a:ext cx="360363" cy="131762"/>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33" name="Straight Arrow Connector 132"/>
          <p:cNvCxnSpPr>
            <a:stCxn id="121" idx="3"/>
          </p:cNvCxnSpPr>
          <p:nvPr/>
        </p:nvCxnSpPr>
        <p:spPr>
          <a:xfrm rot="5400000">
            <a:off x="6441282" y="4426744"/>
            <a:ext cx="831850" cy="1068387"/>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36" name="Straight Arrow Connector 135"/>
          <p:cNvCxnSpPr/>
          <p:nvPr/>
        </p:nvCxnSpPr>
        <p:spPr>
          <a:xfrm>
            <a:off x="6323013" y="5911850"/>
            <a:ext cx="544512" cy="1588"/>
          </a:xfrm>
          <a:prstGeom prst="straightConnector1">
            <a:avLst/>
          </a:prstGeom>
          <a:ln w="635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45106" name="Title 60"/>
          <p:cNvSpPr>
            <a:spLocks noGrp="1"/>
          </p:cNvSpPr>
          <p:nvPr>
            <p:ph type="title"/>
          </p:nvPr>
        </p:nvSpPr>
        <p:spPr>
          <a:xfrm>
            <a:off x="222022" y="161281"/>
            <a:ext cx="8095508" cy="990600"/>
          </a:xfrm>
        </p:spPr>
        <p:txBody>
          <a:bodyPr>
            <a:normAutofit fontScale="90000"/>
          </a:bodyPr>
          <a:lstStyle/>
          <a:p>
            <a:r>
              <a:rPr lang="en-US" dirty="0" smtClean="0">
                <a:ea typeface="ＭＳ Ｐゴシック" charset="0"/>
                <a:cs typeface="Courier"/>
              </a:rPr>
              <a:t>Per-segment single-valued faceting</a:t>
            </a:r>
            <a:br>
              <a:rPr lang="en-US" dirty="0" smtClean="0">
                <a:ea typeface="ＭＳ Ｐゴシック" charset="0"/>
                <a:cs typeface="Courier"/>
              </a:rPr>
            </a:br>
            <a:r>
              <a:rPr lang="en-US" sz="3100" dirty="0" err="1" smtClean="0">
                <a:latin typeface="Consolas"/>
                <a:ea typeface="ＭＳ Ｐゴシック" charset="0"/>
                <a:cs typeface="Consolas"/>
              </a:rPr>
              <a:t>facet.method</a:t>
            </a:r>
            <a:r>
              <a:rPr lang="en-US" sz="3100" dirty="0">
                <a:latin typeface="Consolas"/>
                <a:ea typeface="ＭＳ Ｐゴシック" charset="0"/>
                <a:cs typeface="Consolas"/>
              </a:rPr>
              <a:t>=</a:t>
            </a:r>
            <a:r>
              <a:rPr lang="en-US" sz="3100" dirty="0" smtClean="0">
                <a:latin typeface="Consolas"/>
                <a:ea typeface="ＭＳ Ｐゴシック" charset="0"/>
                <a:cs typeface="Consolas"/>
              </a:rPr>
              <a:t>fcs</a:t>
            </a:r>
            <a:endParaRPr lang="en-US" sz="3100" dirty="0">
              <a:latin typeface="Consolas"/>
              <a:ea typeface="ＭＳ Ｐゴシック" charset="0"/>
              <a:cs typeface="Consolas"/>
            </a:endParaRPr>
          </a:p>
        </p:txBody>
      </p:sp>
    </p:spTree>
    <p:extLst>
      <p:ext uri="{BB962C8B-B14F-4D97-AF65-F5344CB8AC3E}">
        <p14:creationId xmlns:p14="http://schemas.microsoft.com/office/powerpoint/2010/main" val="1442249352"/>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274638"/>
            <a:ext cx="8229600" cy="816974"/>
          </a:xfrm>
        </p:spPr>
        <p:txBody>
          <a:bodyPr/>
          <a:lstStyle/>
          <a:p>
            <a:pPr eaLnBrk="1" hangingPunct="1"/>
            <a:r>
              <a:rPr lang="en-US" dirty="0" err="1" smtClean="0">
                <a:latin typeface="Courier"/>
                <a:ea typeface="ＭＳ Ｐゴシック" charset="0"/>
                <a:cs typeface="Courier"/>
              </a:rPr>
              <a:t>facet.method</a:t>
            </a:r>
            <a:r>
              <a:rPr lang="en-US" dirty="0" smtClean="0">
                <a:latin typeface="Courier"/>
                <a:ea typeface="ＭＳ Ｐゴシック" charset="0"/>
                <a:cs typeface="Courier"/>
              </a:rPr>
              <a:t>=fcs</a:t>
            </a:r>
            <a:endParaRPr lang="en-US" dirty="0">
              <a:latin typeface="Courier"/>
              <a:ea typeface="ＭＳ Ｐゴシック" charset="0"/>
              <a:cs typeface="Courier"/>
            </a:endParaRPr>
          </a:p>
        </p:txBody>
      </p:sp>
      <p:sp>
        <p:nvSpPr>
          <p:cNvPr id="3" name="Content Placeholder 2"/>
          <p:cNvSpPr>
            <a:spLocks noGrp="1"/>
          </p:cNvSpPr>
          <p:nvPr>
            <p:ph idx="1"/>
          </p:nvPr>
        </p:nvSpPr>
        <p:spPr>
          <a:xfrm>
            <a:off x="167925" y="1295400"/>
            <a:ext cx="8976076" cy="5317250"/>
          </a:xfrm>
        </p:spPr>
        <p:txBody>
          <a:bodyPr rtlCol="0">
            <a:normAutofit lnSpcReduction="10000"/>
          </a:bodyPr>
          <a:lstStyle/>
          <a:p>
            <a:pPr>
              <a:defRPr/>
            </a:pPr>
            <a:r>
              <a:rPr sz="2800" dirty="0" smtClean="0">
                <a:solidFill>
                  <a:schemeClr val="tx1"/>
                </a:solidFill>
              </a:rPr>
              <a:t>Controllable </a:t>
            </a:r>
            <a:r>
              <a:rPr sz="2800" dirty="0">
                <a:solidFill>
                  <a:schemeClr val="tx1"/>
                </a:solidFill>
              </a:rPr>
              <a:t>multi-threading</a:t>
            </a:r>
          </a:p>
          <a:p>
            <a:pPr lvl="1">
              <a:buFont typeface="Wingdings" pitchFamily="2" charset="2"/>
              <a:buNone/>
              <a:defRPr/>
            </a:pPr>
            <a:r>
              <a:rPr lang="en-US" sz="2800" dirty="0" err="1">
                <a:solidFill>
                  <a:srgbClr val="800000"/>
                </a:solidFill>
                <a:latin typeface="Consolas"/>
                <a:cs typeface="Consolas"/>
              </a:rPr>
              <a:t>f</a:t>
            </a:r>
            <a:r>
              <a:rPr lang="en-US" sz="2800" dirty="0" err="1" smtClean="0">
                <a:solidFill>
                  <a:srgbClr val="800000"/>
                </a:solidFill>
                <a:latin typeface="Consolas"/>
                <a:cs typeface="Consolas"/>
              </a:rPr>
              <a:t>acet.method</a:t>
            </a:r>
            <a:r>
              <a:rPr lang="en-US" sz="2800" dirty="0" smtClean="0">
                <a:solidFill>
                  <a:srgbClr val="800000"/>
                </a:solidFill>
                <a:latin typeface="Consolas"/>
                <a:cs typeface="Consolas"/>
              </a:rPr>
              <a:t>=fcs</a:t>
            </a:r>
          </a:p>
          <a:p>
            <a:pPr lvl="1">
              <a:buNone/>
              <a:defRPr/>
            </a:pPr>
            <a:r>
              <a:rPr lang="en-US" sz="2800" dirty="0" err="1">
                <a:solidFill>
                  <a:srgbClr val="800000"/>
                </a:solidFill>
                <a:latin typeface="Consolas"/>
                <a:cs typeface="Consolas"/>
              </a:rPr>
              <a:t>facet.field</a:t>
            </a:r>
            <a:r>
              <a:rPr lang="en-US" sz="2800" dirty="0">
                <a:solidFill>
                  <a:srgbClr val="800000"/>
                </a:solidFill>
                <a:latin typeface="Consolas"/>
                <a:cs typeface="Consolas"/>
              </a:rPr>
              <a:t>={!threads=4}</a:t>
            </a:r>
            <a:r>
              <a:rPr lang="en-US" sz="2800" dirty="0" err="1" smtClean="0">
                <a:solidFill>
                  <a:srgbClr val="800000"/>
                </a:solidFill>
                <a:latin typeface="Consolas"/>
                <a:cs typeface="Consolas"/>
              </a:rPr>
              <a:t>myfield</a:t>
            </a:r>
            <a:endParaRPr sz="2000" dirty="0">
              <a:solidFill>
                <a:schemeClr val="tx1"/>
              </a:solidFill>
              <a:latin typeface="Consolas" pitchFamily="49" charset="0"/>
              <a:cs typeface="Consolas" pitchFamily="49" charset="0"/>
            </a:endParaRPr>
          </a:p>
          <a:p>
            <a:pPr>
              <a:defRPr/>
            </a:pPr>
            <a:r>
              <a:rPr sz="2800" dirty="0">
                <a:solidFill>
                  <a:schemeClr val="tx1"/>
                </a:solidFill>
              </a:rPr>
              <a:t>Disadvantages</a:t>
            </a:r>
          </a:p>
          <a:p>
            <a:pPr lvl="1">
              <a:defRPr/>
            </a:pPr>
            <a:r>
              <a:rPr lang="en-US" sz="2400" dirty="0" smtClean="0">
                <a:solidFill>
                  <a:schemeClr val="tx1"/>
                </a:solidFill>
              </a:rPr>
              <a:t>Slower unless committing multiple times per second (aggressive NRT)</a:t>
            </a:r>
          </a:p>
          <a:p>
            <a:pPr lvl="1">
              <a:defRPr/>
            </a:pPr>
            <a:r>
              <a:rPr lang="en-US" sz="2400" dirty="0" smtClean="0">
                <a:solidFill>
                  <a:schemeClr val="tx1"/>
                </a:solidFill>
              </a:rPr>
              <a:t>Extra </a:t>
            </a:r>
            <a:r>
              <a:rPr lang="en-US" sz="2400" dirty="0" err="1">
                <a:solidFill>
                  <a:schemeClr val="tx1"/>
                </a:solidFill>
              </a:rPr>
              <a:t>FieldCache</a:t>
            </a:r>
            <a:r>
              <a:rPr lang="en-US" sz="2400" dirty="0">
                <a:solidFill>
                  <a:schemeClr val="tx1"/>
                </a:solidFill>
              </a:rPr>
              <a:t> merge step needed - O(</a:t>
            </a:r>
            <a:r>
              <a:rPr lang="en-US" sz="2400" dirty="0" err="1">
                <a:solidFill>
                  <a:schemeClr val="tx1"/>
                </a:solidFill>
              </a:rPr>
              <a:t>nTerms</a:t>
            </a:r>
            <a:r>
              <a:rPr lang="en-US" sz="2400" dirty="0">
                <a:solidFill>
                  <a:schemeClr val="tx1"/>
                </a:solidFill>
              </a:rPr>
              <a:t>) </a:t>
            </a:r>
            <a:endParaRPr lang="en-US" sz="2400" dirty="0" smtClean="0">
              <a:solidFill>
                <a:schemeClr val="tx1"/>
              </a:solidFill>
            </a:endParaRPr>
          </a:p>
          <a:p>
            <a:pPr lvl="1">
              <a:defRPr/>
            </a:pPr>
            <a:r>
              <a:rPr sz="2400" dirty="0" smtClean="0">
                <a:solidFill>
                  <a:schemeClr val="tx1"/>
                </a:solidFill>
              </a:rPr>
              <a:t>Larger </a:t>
            </a:r>
            <a:r>
              <a:rPr sz="2400" dirty="0">
                <a:solidFill>
                  <a:schemeClr val="tx1"/>
                </a:solidFill>
              </a:rPr>
              <a:t>memory use (FieldCaches + accumulators)</a:t>
            </a:r>
          </a:p>
          <a:p>
            <a:pPr>
              <a:defRPr/>
            </a:pPr>
            <a:r>
              <a:rPr sz="2800" dirty="0" smtClean="0">
                <a:solidFill>
                  <a:schemeClr val="tx1"/>
                </a:solidFill>
              </a:rPr>
              <a:t>Advantages</a:t>
            </a:r>
            <a:endParaRPr sz="2800" dirty="0">
              <a:solidFill>
                <a:schemeClr val="tx1"/>
              </a:solidFill>
            </a:endParaRPr>
          </a:p>
          <a:p>
            <a:pPr lvl="1">
              <a:defRPr/>
            </a:pPr>
            <a:r>
              <a:rPr sz="2400" dirty="0">
                <a:solidFill>
                  <a:schemeClr val="tx1"/>
                </a:solidFill>
              </a:rPr>
              <a:t>Rebuilds FieldCache entries only for new segments (NRT friendly)</a:t>
            </a:r>
          </a:p>
          <a:p>
            <a:pPr lvl="1">
              <a:defRPr/>
            </a:pPr>
            <a:r>
              <a:rPr sz="2400" dirty="0">
                <a:solidFill>
                  <a:schemeClr val="tx1"/>
                </a:solidFill>
              </a:rPr>
              <a:t>Multi-threaded</a:t>
            </a:r>
          </a:p>
          <a:p>
            <a:pPr lvl="1">
              <a:buFont typeface="Wingdings" pitchFamily="2" charset="2"/>
              <a:buNone/>
              <a:defRPr/>
            </a:pPr>
            <a:endParaRPr dirty="0"/>
          </a:p>
          <a:p>
            <a:pPr>
              <a:defRPr/>
            </a:pPr>
            <a:endParaRPr dirty="0"/>
          </a:p>
        </p:txBody>
      </p:sp>
    </p:spTree>
    <p:extLst>
      <p:ext uri="{BB962C8B-B14F-4D97-AF65-F5344CB8AC3E}">
        <p14:creationId xmlns:p14="http://schemas.microsoft.com/office/powerpoint/2010/main" val="954137485"/>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3238" y="2751757"/>
            <a:ext cx="8229600" cy="1143000"/>
          </a:xfrm>
        </p:spPr>
        <p:txBody>
          <a:bodyPr/>
          <a:lstStyle/>
          <a:p>
            <a:r>
              <a:rPr lang="en-US" dirty="0" smtClean="0"/>
              <a:t>Questions?</a:t>
            </a:r>
            <a:endParaRPr lang="en-US" dirty="0"/>
          </a:p>
        </p:txBody>
      </p:sp>
    </p:spTree>
    <p:extLst>
      <p:ext uri="{BB962C8B-B14F-4D97-AF65-F5344CB8AC3E}">
        <p14:creationId xmlns:p14="http://schemas.microsoft.com/office/powerpoint/2010/main" val="99218250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52400" y="11884"/>
            <a:ext cx="8229600" cy="533400"/>
          </a:xfrm>
        </p:spPr>
        <p:txBody>
          <a:bodyPr>
            <a:normAutofit fontScale="90000"/>
          </a:bodyPr>
          <a:lstStyle/>
          <a:p>
            <a:r>
              <a:rPr lang="en-US" dirty="0" smtClean="0"/>
              <a:t>Earliest HA </a:t>
            </a:r>
            <a:r>
              <a:rPr lang="en-US" dirty="0" err="1" smtClean="0"/>
              <a:t>Solr</a:t>
            </a:r>
            <a:r>
              <a:rPr lang="en-US" dirty="0" smtClean="0"/>
              <a:t> Configurations</a:t>
            </a:r>
            <a:endParaRPr lang="en-US" dirty="0"/>
          </a:p>
        </p:txBody>
      </p:sp>
      <p:sp>
        <p:nvSpPr>
          <p:cNvPr id="57348" name="AutoShape 4"/>
          <p:cNvSpPr>
            <a:spLocks noChangeArrowheads="1"/>
          </p:cNvSpPr>
          <p:nvPr/>
        </p:nvSpPr>
        <p:spPr bwMode="auto">
          <a:xfrm>
            <a:off x="990600" y="2286000"/>
            <a:ext cx="6629400" cy="457200"/>
          </a:xfrm>
          <a:prstGeom prst="cube">
            <a:avLst>
              <a:gd name="adj"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r>
              <a:rPr lang="en-US"/>
              <a:t>Load Balancer</a:t>
            </a:r>
          </a:p>
        </p:txBody>
      </p:sp>
      <p:pic>
        <p:nvPicPr>
          <p:cNvPr id="57349" name="Picture 5" descr="BD18221_"/>
          <p:cNvPicPr>
            <a:picLocks noChangeAspect="1" noChangeArrowheads="1"/>
          </p:cNvPicPr>
          <p:nvPr/>
        </p:nvPicPr>
        <p:blipFill>
          <a:blip r:embed="rId3">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457200" y="3276600"/>
            <a:ext cx="1676400" cy="587375"/>
          </a:xfrm>
          <a:prstGeom prst="rect">
            <a:avLst/>
          </a:prstGeom>
          <a:noFill/>
          <a:extLst>
            <a:ext uri="{909E8E84-426E-40dd-AFC4-6F175D3DCCD1}">
              <a14:hiddenFill xmlns:a14="http://schemas.microsoft.com/office/drawing/2010/main">
                <a:solidFill>
                  <a:srgbClr val="FFFFFF"/>
                </a:solidFill>
              </a14:hiddenFill>
            </a:ext>
          </a:extLst>
        </p:spPr>
      </p:pic>
      <p:pic>
        <p:nvPicPr>
          <p:cNvPr id="57350" name="Picture 6" descr="BD18246_"/>
          <p:cNvPicPr>
            <a:picLocks noChangeAspect="1" noChangeArrowheads="1"/>
          </p:cNvPicPr>
          <p:nvPr/>
        </p:nvPicPr>
        <p:blipFill>
          <a:blip r:embed="rId4">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3810000" y="4572000"/>
            <a:ext cx="1012825" cy="1012825"/>
          </a:xfrm>
          <a:prstGeom prst="rect">
            <a:avLst/>
          </a:prstGeom>
          <a:noFill/>
          <a:extLst>
            <a:ext uri="{909E8E84-426E-40dd-AFC4-6F175D3DCCD1}">
              <a14:hiddenFill xmlns:a14="http://schemas.microsoft.com/office/drawing/2010/main">
                <a:solidFill>
                  <a:srgbClr val="FFFFFF"/>
                </a:solidFill>
              </a14:hiddenFill>
            </a:ext>
          </a:extLst>
        </p:spPr>
      </p:pic>
      <p:pic>
        <p:nvPicPr>
          <p:cNvPr id="57351" name="Picture 7" descr="BD18221_"/>
          <p:cNvPicPr>
            <a:picLocks noChangeAspect="1" noChangeArrowheads="1"/>
          </p:cNvPicPr>
          <p:nvPr/>
        </p:nvPicPr>
        <p:blipFill>
          <a:blip r:embed="rId3">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2362200" y="3276600"/>
            <a:ext cx="1676400" cy="587375"/>
          </a:xfrm>
          <a:prstGeom prst="rect">
            <a:avLst/>
          </a:prstGeom>
          <a:noFill/>
          <a:extLst>
            <a:ext uri="{909E8E84-426E-40dd-AFC4-6F175D3DCCD1}">
              <a14:hiddenFill xmlns:a14="http://schemas.microsoft.com/office/drawing/2010/main">
                <a:solidFill>
                  <a:srgbClr val="FFFFFF"/>
                </a:solidFill>
              </a14:hiddenFill>
            </a:ext>
          </a:extLst>
        </p:spPr>
      </p:pic>
      <p:pic>
        <p:nvPicPr>
          <p:cNvPr id="57352" name="Picture 8" descr="BD18221_"/>
          <p:cNvPicPr>
            <a:picLocks noChangeAspect="1" noChangeArrowheads="1"/>
          </p:cNvPicPr>
          <p:nvPr/>
        </p:nvPicPr>
        <p:blipFill>
          <a:blip r:embed="rId3">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4267200" y="3276600"/>
            <a:ext cx="1676400" cy="587375"/>
          </a:xfrm>
          <a:prstGeom prst="rect">
            <a:avLst/>
          </a:prstGeom>
          <a:noFill/>
          <a:extLst>
            <a:ext uri="{909E8E84-426E-40dd-AFC4-6F175D3DCCD1}">
              <a14:hiddenFill xmlns:a14="http://schemas.microsoft.com/office/drawing/2010/main">
                <a:solidFill>
                  <a:srgbClr val="FFFFFF"/>
                </a:solidFill>
              </a14:hiddenFill>
            </a:ext>
          </a:extLst>
        </p:spPr>
      </p:pic>
      <p:pic>
        <p:nvPicPr>
          <p:cNvPr id="57353" name="Picture 9" descr="BD18221_"/>
          <p:cNvPicPr>
            <a:picLocks noChangeAspect="1" noChangeArrowheads="1"/>
          </p:cNvPicPr>
          <p:nvPr/>
        </p:nvPicPr>
        <p:blipFill>
          <a:blip r:embed="rId3">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6324600" y="3276600"/>
            <a:ext cx="1676400" cy="587375"/>
          </a:xfrm>
          <a:prstGeom prst="rect">
            <a:avLst/>
          </a:prstGeom>
          <a:noFill/>
          <a:extLst>
            <a:ext uri="{909E8E84-426E-40dd-AFC4-6F175D3DCCD1}">
              <a14:hiddenFill xmlns:a14="http://schemas.microsoft.com/office/drawing/2010/main">
                <a:solidFill>
                  <a:srgbClr val="FFFFFF"/>
                </a:solidFill>
              </a14:hiddenFill>
            </a:ext>
          </a:extLst>
        </p:spPr>
      </p:pic>
      <p:pic>
        <p:nvPicPr>
          <p:cNvPr id="57356" name="Picture 12" descr="BD1822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219200"/>
            <a:ext cx="1676400" cy="587375"/>
          </a:xfrm>
          <a:prstGeom prst="rect">
            <a:avLst/>
          </a:prstGeom>
          <a:noFill/>
          <a:extLst>
            <a:ext uri="{909E8E84-426E-40dd-AFC4-6F175D3DCCD1}">
              <a14:hiddenFill xmlns:a14="http://schemas.microsoft.com/office/drawing/2010/main">
                <a:solidFill>
                  <a:srgbClr val="FFFFFF"/>
                </a:solidFill>
              </a14:hiddenFill>
            </a:ext>
          </a:extLst>
        </p:spPr>
      </p:pic>
      <p:pic>
        <p:nvPicPr>
          <p:cNvPr id="57357" name="Picture 13" descr="BD1822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1219200"/>
            <a:ext cx="1676400" cy="587375"/>
          </a:xfrm>
          <a:prstGeom prst="rect">
            <a:avLst/>
          </a:prstGeom>
          <a:noFill/>
          <a:extLst>
            <a:ext uri="{909E8E84-426E-40dd-AFC4-6F175D3DCCD1}">
              <a14:hiddenFill xmlns:a14="http://schemas.microsoft.com/office/drawing/2010/main">
                <a:solidFill>
                  <a:srgbClr val="FFFFFF"/>
                </a:solidFill>
              </a14:hiddenFill>
            </a:ext>
          </a:extLst>
        </p:spPr>
      </p:pic>
      <p:pic>
        <p:nvPicPr>
          <p:cNvPr id="57358" name="Picture 14" descr="BD1822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1219200"/>
            <a:ext cx="1676400" cy="587375"/>
          </a:xfrm>
          <a:prstGeom prst="rect">
            <a:avLst/>
          </a:prstGeom>
          <a:noFill/>
          <a:extLst>
            <a:ext uri="{909E8E84-426E-40dd-AFC4-6F175D3DCCD1}">
              <a14:hiddenFill xmlns:a14="http://schemas.microsoft.com/office/drawing/2010/main">
                <a:solidFill>
                  <a:srgbClr val="FFFFFF"/>
                </a:solidFill>
              </a14:hiddenFill>
            </a:ext>
          </a:extLst>
        </p:spPr>
      </p:pic>
      <p:sp>
        <p:nvSpPr>
          <p:cNvPr id="57359" name="Text Box 15"/>
          <p:cNvSpPr txBox="1">
            <a:spLocks noChangeArrowheads="1"/>
          </p:cNvSpPr>
          <p:nvPr/>
        </p:nvSpPr>
        <p:spPr bwMode="auto">
          <a:xfrm>
            <a:off x="3657600" y="914400"/>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pPr>
            <a:r>
              <a:rPr lang="en-US"/>
              <a:t>Appservers</a:t>
            </a:r>
          </a:p>
        </p:txBody>
      </p:sp>
      <p:sp>
        <p:nvSpPr>
          <p:cNvPr id="57360" name="Text Box 16"/>
          <p:cNvSpPr txBox="1">
            <a:spLocks noChangeArrowheads="1"/>
          </p:cNvSpPr>
          <p:nvPr/>
        </p:nvSpPr>
        <p:spPr bwMode="auto">
          <a:xfrm>
            <a:off x="3352800" y="2971800"/>
            <a:ext cx="1828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pPr>
            <a:r>
              <a:rPr lang="en-US"/>
              <a:t>Solr Searchers</a:t>
            </a:r>
          </a:p>
        </p:txBody>
      </p:sp>
      <p:sp>
        <p:nvSpPr>
          <p:cNvPr id="57361" name="Text Box 17"/>
          <p:cNvSpPr txBox="1">
            <a:spLocks noChangeArrowheads="1"/>
          </p:cNvSpPr>
          <p:nvPr/>
        </p:nvSpPr>
        <p:spPr bwMode="auto">
          <a:xfrm>
            <a:off x="3657600" y="5486400"/>
            <a:ext cx="1828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pPr>
            <a:r>
              <a:rPr lang="en-US"/>
              <a:t>Solr Master</a:t>
            </a:r>
          </a:p>
        </p:txBody>
      </p:sp>
      <p:sp>
        <p:nvSpPr>
          <p:cNvPr id="57371" name="AutoShape 27"/>
          <p:cNvSpPr>
            <a:spLocks noChangeArrowheads="1"/>
          </p:cNvSpPr>
          <p:nvPr/>
        </p:nvSpPr>
        <p:spPr bwMode="auto">
          <a:xfrm>
            <a:off x="1752600" y="18288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2" name="AutoShape 28"/>
          <p:cNvSpPr>
            <a:spLocks noChangeArrowheads="1"/>
          </p:cNvSpPr>
          <p:nvPr/>
        </p:nvSpPr>
        <p:spPr bwMode="auto">
          <a:xfrm flipV="1">
            <a:off x="1981200" y="18288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3" name="AutoShape 29"/>
          <p:cNvSpPr>
            <a:spLocks noChangeArrowheads="1"/>
          </p:cNvSpPr>
          <p:nvPr/>
        </p:nvSpPr>
        <p:spPr bwMode="auto">
          <a:xfrm>
            <a:off x="4114800" y="18288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4" name="AutoShape 30"/>
          <p:cNvSpPr>
            <a:spLocks noChangeArrowheads="1"/>
          </p:cNvSpPr>
          <p:nvPr/>
        </p:nvSpPr>
        <p:spPr bwMode="auto">
          <a:xfrm flipV="1">
            <a:off x="4343400" y="18288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5" name="AutoShape 31"/>
          <p:cNvSpPr>
            <a:spLocks noChangeArrowheads="1"/>
          </p:cNvSpPr>
          <p:nvPr/>
        </p:nvSpPr>
        <p:spPr bwMode="auto">
          <a:xfrm>
            <a:off x="6553200" y="18288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6" name="AutoShape 32"/>
          <p:cNvSpPr>
            <a:spLocks noChangeArrowheads="1"/>
          </p:cNvSpPr>
          <p:nvPr/>
        </p:nvSpPr>
        <p:spPr bwMode="auto">
          <a:xfrm flipV="1">
            <a:off x="6781800" y="18288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7" name="AutoShape 33"/>
          <p:cNvSpPr>
            <a:spLocks noChangeArrowheads="1"/>
          </p:cNvSpPr>
          <p:nvPr/>
        </p:nvSpPr>
        <p:spPr bwMode="auto">
          <a:xfrm>
            <a:off x="1143000" y="28194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8" name="AutoShape 34"/>
          <p:cNvSpPr>
            <a:spLocks noChangeArrowheads="1"/>
          </p:cNvSpPr>
          <p:nvPr/>
        </p:nvSpPr>
        <p:spPr bwMode="auto">
          <a:xfrm flipV="1">
            <a:off x="1371600" y="28194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9" name="AutoShape 35"/>
          <p:cNvSpPr>
            <a:spLocks noChangeArrowheads="1"/>
          </p:cNvSpPr>
          <p:nvPr/>
        </p:nvSpPr>
        <p:spPr bwMode="auto">
          <a:xfrm>
            <a:off x="2819400" y="28194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0" name="AutoShape 36"/>
          <p:cNvSpPr>
            <a:spLocks noChangeArrowheads="1"/>
          </p:cNvSpPr>
          <p:nvPr/>
        </p:nvSpPr>
        <p:spPr bwMode="auto">
          <a:xfrm flipV="1">
            <a:off x="3048000" y="28194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1" name="AutoShape 37"/>
          <p:cNvSpPr>
            <a:spLocks noChangeArrowheads="1"/>
          </p:cNvSpPr>
          <p:nvPr/>
        </p:nvSpPr>
        <p:spPr bwMode="auto">
          <a:xfrm>
            <a:off x="5105400" y="28194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2" name="AutoShape 38"/>
          <p:cNvSpPr>
            <a:spLocks noChangeArrowheads="1"/>
          </p:cNvSpPr>
          <p:nvPr/>
        </p:nvSpPr>
        <p:spPr bwMode="auto">
          <a:xfrm flipV="1">
            <a:off x="5334000" y="28194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3" name="AutoShape 39"/>
          <p:cNvSpPr>
            <a:spLocks noChangeArrowheads="1"/>
          </p:cNvSpPr>
          <p:nvPr/>
        </p:nvSpPr>
        <p:spPr bwMode="auto">
          <a:xfrm>
            <a:off x="6858000" y="28194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4" name="AutoShape 40"/>
          <p:cNvSpPr>
            <a:spLocks noChangeArrowheads="1"/>
          </p:cNvSpPr>
          <p:nvPr/>
        </p:nvSpPr>
        <p:spPr bwMode="auto">
          <a:xfrm flipV="1">
            <a:off x="7086600" y="28194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6" name="AutoShape 42"/>
          <p:cNvSpPr>
            <a:spLocks noChangeArrowheads="1"/>
          </p:cNvSpPr>
          <p:nvPr/>
        </p:nvSpPr>
        <p:spPr bwMode="auto">
          <a:xfrm>
            <a:off x="8001000" y="4648200"/>
            <a:ext cx="838200" cy="838200"/>
          </a:xfrm>
          <a:prstGeom prst="can">
            <a:avLst>
              <a:gd name="adj" fmla="val 25000"/>
            </a:avLst>
          </a:prstGeom>
          <a:solidFill>
            <a:srgbClr val="B2B2B2"/>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r>
              <a:rPr lang="en-US">
                <a:latin typeface="Arial" charset="0"/>
              </a:rPr>
              <a:t>DB</a:t>
            </a:r>
          </a:p>
        </p:txBody>
      </p:sp>
      <p:grpSp>
        <p:nvGrpSpPr>
          <p:cNvPr id="57388" name="Group 44"/>
          <p:cNvGrpSpPr>
            <a:grpSpLocks/>
          </p:cNvGrpSpPr>
          <p:nvPr/>
        </p:nvGrpSpPr>
        <p:grpSpPr bwMode="auto">
          <a:xfrm>
            <a:off x="6096000" y="4724400"/>
            <a:ext cx="1752600" cy="762000"/>
            <a:chOff x="3840" y="3024"/>
            <a:chExt cx="1104" cy="480"/>
          </a:xfrm>
        </p:grpSpPr>
        <p:pic>
          <p:nvPicPr>
            <p:cNvPr id="57385" name="Picture 41" descr="BD1822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 y="3024"/>
              <a:ext cx="1029" cy="480"/>
            </a:xfrm>
            <a:prstGeom prst="rect">
              <a:avLst/>
            </a:prstGeom>
            <a:noFill/>
            <a:extLst>
              <a:ext uri="{909E8E84-426E-40dd-AFC4-6F175D3DCCD1}">
                <a14:hiddenFill xmlns:a14="http://schemas.microsoft.com/office/drawing/2010/main">
                  <a:solidFill>
                    <a:srgbClr val="FFFFFF"/>
                  </a:solidFill>
                </a14:hiddenFill>
              </a:ext>
            </a:extLst>
          </p:spPr>
        </p:pic>
        <p:sp>
          <p:nvSpPr>
            <p:cNvPr id="57387" name="Text Box 43"/>
            <p:cNvSpPr txBox="1">
              <a:spLocks noChangeArrowheads="1"/>
            </p:cNvSpPr>
            <p:nvPr/>
          </p:nvSpPr>
          <p:spPr bwMode="auto">
            <a:xfrm>
              <a:off x="4224" y="3264"/>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pPr>
              <a:r>
                <a:rPr lang="en-US"/>
                <a:t>Updater</a:t>
              </a:r>
            </a:p>
          </p:txBody>
        </p:sp>
      </p:grpSp>
      <p:sp>
        <p:nvSpPr>
          <p:cNvPr id="57390" name="AutoShape 46"/>
          <p:cNvSpPr>
            <a:spLocks noChangeArrowheads="1"/>
          </p:cNvSpPr>
          <p:nvPr/>
        </p:nvSpPr>
        <p:spPr bwMode="auto">
          <a:xfrm>
            <a:off x="7696200" y="5029200"/>
            <a:ext cx="304800" cy="228600"/>
          </a:xfrm>
          <a:prstGeom prst="leftArrow">
            <a:avLst>
              <a:gd name="adj1" fmla="val 50000"/>
              <a:gd name="adj2" fmla="val 33333"/>
            </a:avLst>
          </a:prstGeom>
          <a:solidFill>
            <a:srgbClr val="A71C2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cxnSp>
        <p:nvCxnSpPr>
          <p:cNvPr id="57393" name="AutoShape 49"/>
          <p:cNvCxnSpPr>
            <a:cxnSpLocks noChangeShapeType="1"/>
            <a:stCxn id="57385" idx="1"/>
            <a:endCxn id="57350" idx="3"/>
          </p:cNvCxnSpPr>
          <p:nvPr/>
        </p:nvCxnSpPr>
        <p:spPr bwMode="auto">
          <a:xfrm flipH="1" flipV="1">
            <a:off x="4822825" y="5078413"/>
            <a:ext cx="1273175" cy="26987"/>
          </a:xfrm>
          <a:prstGeom prst="straightConnector1">
            <a:avLst/>
          </a:prstGeom>
          <a:noFill/>
          <a:ln w="63500">
            <a:solidFill>
              <a:srgbClr val="A71C2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57394" name="AutoShape 50"/>
          <p:cNvCxnSpPr>
            <a:cxnSpLocks noChangeShapeType="1"/>
            <a:stCxn id="57350" idx="0"/>
            <a:endCxn id="57349" idx="2"/>
          </p:cNvCxnSpPr>
          <p:nvPr/>
        </p:nvCxnSpPr>
        <p:spPr bwMode="auto">
          <a:xfrm flipH="1" flipV="1">
            <a:off x="1295400" y="3863975"/>
            <a:ext cx="3021013" cy="708025"/>
          </a:xfrm>
          <a:prstGeom prst="straightConnector1">
            <a:avLst/>
          </a:prstGeom>
          <a:noFill/>
          <a:ln w="127000">
            <a:solidFill>
              <a:srgbClr val="A71C2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57395" name="AutoShape 51"/>
          <p:cNvCxnSpPr>
            <a:cxnSpLocks noChangeShapeType="1"/>
            <a:stCxn id="57350" idx="0"/>
            <a:endCxn id="57351" idx="2"/>
          </p:cNvCxnSpPr>
          <p:nvPr/>
        </p:nvCxnSpPr>
        <p:spPr bwMode="auto">
          <a:xfrm flipH="1" flipV="1">
            <a:off x="3200400" y="3863975"/>
            <a:ext cx="1116013" cy="708025"/>
          </a:xfrm>
          <a:prstGeom prst="straightConnector1">
            <a:avLst/>
          </a:prstGeom>
          <a:noFill/>
          <a:ln w="127000">
            <a:solidFill>
              <a:srgbClr val="A71C2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57396" name="AutoShape 52"/>
          <p:cNvCxnSpPr>
            <a:cxnSpLocks noChangeShapeType="1"/>
            <a:stCxn id="57350" idx="0"/>
            <a:endCxn id="57352" idx="2"/>
          </p:cNvCxnSpPr>
          <p:nvPr/>
        </p:nvCxnSpPr>
        <p:spPr bwMode="auto">
          <a:xfrm flipV="1">
            <a:off x="4316413" y="3863975"/>
            <a:ext cx="788987" cy="708025"/>
          </a:xfrm>
          <a:prstGeom prst="straightConnector1">
            <a:avLst/>
          </a:prstGeom>
          <a:noFill/>
          <a:ln w="127000">
            <a:solidFill>
              <a:srgbClr val="A71C2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57397" name="AutoShape 53"/>
          <p:cNvCxnSpPr>
            <a:cxnSpLocks noChangeShapeType="1"/>
            <a:stCxn id="57350" idx="0"/>
            <a:endCxn id="57353" idx="2"/>
          </p:cNvCxnSpPr>
          <p:nvPr/>
        </p:nvCxnSpPr>
        <p:spPr bwMode="auto">
          <a:xfrm flipV="1">
            <a:off x="4316413" y="3863975"/>
            <a:ext cx="2846387" cy="708025"/>
          </a:xfrm>
          <a:prstGeom prst="straightConnector1">
            <a:avLst/>
          </a:prstGeom>
          <a:noFill/>
          <a:ln w="127000">
            <a:solidFill>
              <a:srgbClr val="A71C2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57402" name="Text Box 58"/>
          <p:cNvSpPr txBox="1">
            <a:spLocks noChangeArrowheads="1"/>
          </p:cNvSpPr>
          <p:nvPr/>
        </p:nvSpPr>
        <p:spPr bwMode="auto">
          <a:xfrm>
            <a:off x="4953000" y="4800600"/>
            <a:ext cx="1066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pPr>
            <a:r>
              <a:rPr lang="en-US"/>
              <a:t>updates</a:t>
            </a:r>
          </a:p>
        </p:txBody>
      </p:sp>
      <p:sp>
        <p:nvSpPr>
          <p:cNvPr id="57404" name="Text Box 60"/>
          <p:cNvSpPr txBox="1">
            <a:spLocks noChangeArrowheads="1"/>
          </p:cNvSpPr>
          <p:nvPr/>
        </p:nvSpPr>
        <p:spPr bwMode="auto">
          <a:xfrm>
            <a:off x="5105400" y="4038600"/>
            <a:ext cx="2362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pPr>
            <a:r>
              <a:rPr lang="en-US"/>
              <a:t>Index Replication</a:t>
            </a:r>
          </a:p>
        </p:txBody>
      </p:sp>
      <p:sp>
        <p:nvSpPr>
          <p:cNvPr id="57406" name="AutoShape 62"/>
          <p:cNvSpPr>
            <a:spLocks noChangeArrowheads="1"/>
          </p:cNvSpPr>
          <p:nvPr/>
        </p:nvSpPr>
        <p:spPr bwMode="auto">
          <a:xfrm>
            <a:off x="1676400" y="6858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407" name="AutoShape 63"/>
          <p:cNvSpPr>
            <a:spLocks noChangeArrowheads="1"/>
          </p:cNvSpPr>
          <p:nvPr/>
        </p:nvSpPr>
        <p:spPr bwMode="auto">
          <a:xfrm flipV="1">
            <a:off x="1905000" y="6858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408" name="AutoShape 64"/>
          <p:cNvSpPr>
            <a:spLocks noChangeArrowheads="1"/>
          </p:cNvSpPr>
          <p:nvPr/>
        </p:nvSpPr>
        <p:spPr bwMode="auto">
          <a:xfrm>
            <a:off x="6858000" y="7620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409" name="AutoShape 65"/>
          <p:cNvSpPr>
            <a:spLocks noChangeArrowheads="1"/>
          </p:cNvSpPr>
          <p:nvPr/>
        </p:nvSpPr>
        <p:spPr bwMode="auto">
          <a:xfrm flipV="1">
            <a:off x="7086600" y="762000"/>
            <a:ext cx="152400" cy="381000"/>
          </a:xfrm>
          <a:prstGeom prst="downArrow">
            <a:avLst>
              <a:gd name="adj1" fmla="val 50000"/>
              <a:gd name="adj2" fmla="val 625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410" name="Text Box 66"/>
          <p:cNvSpPr txBox="1">
            <a:spLocks noChangeArrowheads="1"/>
          </p:cNvSpPr>
          <p:nvPr/>
        </p:nvSpPr>
        <p:spPr bwMode="auto">
          <a:xfrm>
            <a:off x="7620000" y="2209800"/>
            <a:ext cx="1524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pPr>
            <a:r>
              <a:rPr lang="en-US"/>
              <a:t>HTTP search requests</a:t>
            </a:r>
          </a:p>
        </p:txBody>
      </p:sp>
      <p:sp>
        <p:nvSpPr>
          <p:cNvPr id="57411" name="Line 67"/>
          <p:cNvSpPr>
            <a:spLocks noChangeShapeType="1"/>
          </p:cNvSpPr>
          <p:nvPr/>
        </p:nvSpPr>
        <p:spPr bwMode="auto">
          <a:xfrm flipH="1">
            <a:off x="7391400" y="2819400"/>
            <a:ext cx="4572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412" name="Line 68"/>
          <p:cNvSpPr>
            <a:spLocks noChangeShapeType="1"/>
          </p:cNvSpPr>
          <p:nvPr/>
        </p:nvSpPr>
        <p:spPr bwMode="auto">
          <a:xfrm flipH="1" flipV="1">
            <a:off x="7239000" y="2057400"/>
            <a:ext cx="609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413" name="Text Box 69"/>
          <p:cNvSpPr txBox="1">
            <a:spLocks noChangeArrowheads="1"/>
          </p:cNvSpPr>
          <p:nvPr/>
        </p:nvSpPr>
        <p:spPr bwMode="auto">
          <a:xfrm>
            <a:off x="7391400" y="381000"/>
            <a:ext cx="15240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pPr>
            <a:r>
              <a:rPr lang="en-US"/>
              <a:t>Dynamic HTML Generation</a:t>
            </a:r>
          </a:p>
        </p:txBody>
      </p:sp>
      <p:sp>
        <p:nvSpPr>
          <p:cNvPr id="2" name="TextBox 1"/>
          <p:cNvSpPr txBox="1"/>
          <p:nvPr/>
        </p:nvSpPr>
        <p:spPr>
          <a:xfrm>
            <a:off x="0" y="4405313"/>
            <a:ext cx="3324782" cy="2585323"/>
          </a:xfrm>
          <a:prstGeom prst="rect">
            <a:avLst/>
          </a:prstGeom>
          <a:noFill/>
        </p:spPr>
        <p:txBody>
          <a:bodyPr wrap="square" rtlCol="0">
            <a:spAutoFit/>
          </a:bodyPr>
          <a:lstStyle/>
          <a:p>
            <a:pPr marL="285750" indent="-285750">
              <a:buFont typeface="Arial"/>
              <a:buChar char="•"/>
            </a:pPr>
            <a:r>
              <a:rPr lang="en-US" dirty="0" smtClean="0"/>
              <a:t>Decoupled reads &amp; writes</a:t>
            </a:r>
          </a:p>
          <a:p>
            <a:pPr marL="285750" indent="-285750">
              <a:buFont typeface="Arial"/>
              <a:buChar char="•"/>
            </a:pPr>
            <a:r>
              <a:rPr lang="en-US" dirty="0" smtClean="0"/>
              <a:t>Read-side, </a:t>
            </a:r>
            <a:r>
              <a:rPr lang="en-US" dirty="0" err="1" smtClean="0"/>
              <a:t>solr</a:t>
            </a:r>
            <a:r>
              <a:rPr lang="en-US" dirty="0" smtClean="0"/>
              <a:t> was used like a </a:t>
            </a:r>
            <a:r>
              <a:rPr lang="en-US" dirty="0" err="1" smtClean="0"/>
              <a:t>NoSQL</a:t>
            </a:r>
            <a:r>
              <a:rPr lang="en-US" dirty="0" smtClean="0"/>
              <a:t> store</a:t>
            </a:r>
          </a:p>
          <a:p>
            <a:pPr marL="285750" indent="-285750">
              <a:buFont typeface="Arial"/>
              <a:buChar char="•"/>
            </a:pPr>
            <a:r>
              <a:rPr lang="en-US" dirty="0" smtClean="0"/>
              <a:t>All data necessary to drive </a:t>
            </a:r>
            <a:r>
              <a:rPr lang="en-US" dirty="0" err="1" smtClean="0"/>
              <a:t>webapps</a:t>
            </a:r>
            <a:r>
              <a:rPr lang="en-US" dirty="0" smtClean="0"/>
              <a:t> were added to </a:t>
            </a:r>
            <a:r>
              <a:rPr lang="en-US" dirty="0" err="1" smtClean="0"/>
              <a:t>Solr</a:t>
            </a:r>
            <a:r>
              <a:rPr lang="en-US" dirty="0" smtClean="0"/>
              <a:t> documents</a:t>
            </a:r>
          </a:p>
          <a:p>
            <a:pPr marL="285750" indent="-285750">
              <a:buFont typeface="Arial"/>
              <a:buChar char="•"/>
            </a:pPr>
            <a:r>
              <a:rPr lang="en-US" dirty="0" smtClean="0"/>
              <a:t>Database remained system of record for updaters</a:t>
            </a:r>
          </a:p>
          <a:p>
            <a:endParaRPr lang="en-US" dirty="0"/>
          </a:p>
        </p:txBody>
      </p:sp>
    </p:spTree>
    <p:extLst>
      <p:ext uri="{BB962C8B-B14F-4D97-AF65-F5344CB8AC3E}">
        <p14:creationId xmlns:p14="http://schemas.microsoft.com/office/powerpoint/2010/main" val="416123547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Desired Features</a:t>
            </a:r>
            <a:br>
              <a:rPr lang="en-US" dirty="0" smtClean="0"/>
            </a:br>
            <a:r>
              <a:rPr lang="en-US" sz="2700" dirty="0" smtClean="0"/>
              <a:t>(that we started thinking about back in 08)</a:t>
            </a:r>
            <a:endParaRPr lang="en-US" sz="2700" dirty="0"/>
          </a:p>
        </p:txBody>
      </p:sp>
      <p:sp>
        <p:nvSpPr>
          <p:cNvPr id="3" name="Content Placeholder 2"/>
          <p:cNvSpPr>
            <a:spLocks noGrp="1"/>
          </p:cNvSpPr>
          <p:nvPr>
            <p:ph idx="1"/>
          </p:nvPr>
        </p:nvSpPr>
        <p:spPr>
          <a:xfrm>
            <a:off x="457200" y="1679615"/>
            <a:ext cx="8229600" cy="4537008"/>
          </a:xfrm>
        </p:spPr>
        <p:txBody>
          <a:bodyPr/>
          <a:lstStyle/>
          <a:p>
            <a:r>
              <a:rPr lang="en-US" dirty="0" smtClean="0"/>
              <a:t>Automatic Distributed Indexing</a:t>
            </a:r>
          </a:p>
          <a:p>
            <a:r>
              <a:rPr lang="en-US" dirty="0" smtClean="0"/>
              <a:t>HA for Writes</a:t>
            </a:r>
          </a:p>
          <a:p>
            <a:r>
              <a:rPr lang="en-US" dirty="0" smtClean="0"/>
              <a:t>Durable Writes</a:t>
            </a:r>
          </a:p>
          <a:p>
            <a:r>
              <a:rPr lang="en-US" dirty="0" smtClean="0"/>
              <a:t>Near </a:t>
            </a:r>
            <a:r>
              <a:rPr lang="en-US" dirty="0"/>
              <a:t>R</a:t>
            </a:r>
            <a:r>
              <a:rPr lang="en-US" dirty="0" smtClean="0"/>
              <a:t>eal-time Search</a:t>
            </a:r>
          </a:p>
          <a:p>
            <a:r>
              <a:rPr lang="en-US" dirty="0" smtClean="0"/>
              <a:t>Real-time</a:t>
            </a:r>
            <a:r>
              <a:rPr lang="en-US" dirty="0"/>
              <a:t> </a:t>
            </a:r>
            <a:r>
              <a:rPr lang="en-US" dirty="0" smtClean="0"/>
              <a:t>get</a:t>
            </a:r>
          </a:p>
          <a:p>
            <a:r>
              <a:rPr lang="en-US" dirty="0" smtClean="0"/>
              <a:t>Optimistic Concurrency</a:t>
            </a:r>
          </a:p>
          <a:p>
            <a:endParaRPr lang="en-US" dirty="0"/>
          </a:p>
        </p:txBody>
      </p:sp>
    </p:spTree>
    <p:extLst>
      <p:ext uri="{BB962C8B-B14F-4D97-AF65-F5344CB8AC3E}">
        <p14:creationId xmlns:p14="http://schemas.microsoft.com/office/powerpoint/2010/main" val="212243163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06667"/>
          </a:xfrm>
        </p:spPr>
        <p:txBody>
          <a:bodyPr>
            <a:normAutofit fontScale="90000"/>
          </a:bodyPr>
          <a:lstStyle/>
          <a:p>
            <a:r>
              <a:rPr lang="en-US" dirty="0" err="1" smtClean="0"/>
              <a:t>Solr</a:t>
            </a:r>
            <a:r>
              <a:rPr lang="en-US" dirty="0" smtClean="0"/>
              <a:t> Cloud</a:t>
            </a:r>
            <a:endParaRPr lang="en-US" dirty="0"/>
          </a:p>
        </p:txBody>
      </p:sp>
      <p:sp>
        <p:nvSpPr>
          <p:cNvPr id="3" name="Content Placeholder 2"/>
          <p:cNvSpPr>
            <a:spLocks noGrp="1"/>
          </p:cNvSpPr>
          <p:nvPr>
            <p:ph idx="1"/>
          </p:nvPr>
        </p:nvSpPr>
        <p:spPr>
          <a:xfrm>
            <a:off x="133152" y="706668"/>
            <a:ext cx="9010847" cy="6042516"/>
          </a:xfrm>
        </p:spPr>
        <p:txBody>
          <a:bodyPr>
            <a:normAutofit lnSpcReduction="10000"/>
          </a:bodyPr>
          <a:lstStyle/>
          <a:p>
            <a:r>
              <a:rPr lang="en-US" dirty="0" smtClean="0"/>
              <a:t>Distributed Indexing designed from the ground up around desired features, not CAP theorem.</a:t>
            </a:r>
          </a:p>
          <a:p>
            <a:pPr lvl="1"/>
            <a:r>
              <a:rPr lang="en-US" dirty="0" smtClean="0"/>
              <a:t>Note: you must handle P – the real choice is C or A</a:t>
            </a:r>
          </a:p>
          <a:p>
            <a:r>
              <a:rPr lang="en-US" dirty="0" smtClean="0"/>
              <a:t>Ended up with a CP system (roughly)</a:t>
            </a:r>
          </a:p>
          <a:p>
            <a:pPr lvl="1"/>
            <a:r>
              <a:rPr lang="en-US" dirty="0" smtClean="0"/>
              <a:t>Eventual consistency is incompatible with optimistic concurrency</a:t>
            </a:r>
          </a:p>
          <a:p>
            <a:r>
              <a:rPr lang="en-US" dirty="0" smtClean="0"/>
              <a:t>We still do well with </a:t>
            </a:r>
            <a:r>
              <a:rPr lang="en-US" b="1" dirty="0" smtClean="0"/>
              <a:t>A</a:t>
            </a:r>
            <a:r>
              <a:rPr lang="en-US" dirty="0" smtClean="0"/>
              <a:t>vailability</a:t>
            </a:r>
          </a:p>
          <a:p>
            <a:pPr lvl="1"/>
            <a:r>
              <a:rPr lang="en-US" dirty="0" smtClean="0"/>
              <a:t>All N replicas of a shard must go down before we lose </a:t>
            </a:r>
            <a:r>
              <a:rPr lang="en-US" dirty="0" err="1" smtClean="0"/>
              <a:t>writability</a:t>
            </a:r>
            <a:r>
              <a:rPr lang="en-US" dirty="0" smtClean="0"/>
              <a:t> for that shard</a:t>
            </a:r>
          </a:p>
          <a:p>
            <a:pPr lvl="1"/>
            <a:r>
              <a:rPr lang="en-US" dirty="0" smtClean="0"/>
              <a:t>For a network partition, the “big” partition remains active (i.e. Availability isn’t “on” or “off”)</a:t>
            </a:r>
          </a:p>
          <a:p>
            <a:r>
              <a:rPr lang="en-US" sz="3000" dirty="0" smtClean="0"/>
              <a:t>More: Mark Miller’s </a:t>
            </a:r>
            <a:r>
              <a:rPr lang="en-US" sz="3000" dirty="0" err="1" smtClean="0"/>
              <a:t>SolrCloud</a:t>
            </a:r>
            <a:r>
              <a:rPr lang="en-US" sz="3000" dirty="0" smtClean="0"/>
              <a:t> Architecture talk tomorrow at 14:45</a:t>
            </a:r>
            <a:endParaRPr lang="en-US" dirty="0" smtClean="0"/>
          </a:p>
          <a:p>
            <a:endParaRPr lang="en-US" dirty="0" smtClean="0"/>
          </a:p>
          <a:p>
            <a:pPr lvl="1"/>
            <a:endParaRPr lang="en-US" dirty="0"/>
          </a:p>
        </p:txBody>
      </p:sp>
    </p:spTree>
    <p:extLst>
      <p:ext uri="{BB962C8B-B14F-4D97-AF65-F5344CB8AC3E}">
        <p14:creationId xmlns:p14="http://schemas.microsoft.com/office/powerpoint/2010/main" val="6091783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91645"/>
            <a:ext cx="8229600" cy="1143000"/>
          </a:xfrm>
        </p:spPr>
        <p:txBody>
          <a:bodyPr>
            <a:normAutofit/>
          </a:bodyPr>
          <a:lstStyle/>
          <a:p>
            <a:r>
              <a:rPr lang="en-US" sz="5400" dirty="0" err="1" smtClean="0"/>
              <a:t>Solr</a:t>
            </a:r>
            <a:r>
              <a:rPr lang="en-US" sz="5400" dirty="0" smtClean="0"/>
              <a:t> 4</a:t>
            </a:r>
            <a:endParaRPr lang="en-US" sz="5400" dirty="0"/>
          </a:p>
        </p:txBody>
      </p:sp>
    </p:spTree>
    <p:extLst>
      <p:ext uri="{BB962C8B-B14F-4D97-AF65-F5344CB8AC3E}">
        <p14:creationId xmlns:p14="http://schemas.microsoft.com/office/powerpoint/2010/main" val="101462856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691"/>
            <a:ext cx="8229600" cy="983189"/>
          </a:xfrm>
        </p:spPr>
        <p:txBody>
          <a:bodyPr/>
          <a:lstStyle/>
          <a:p>
            <a:r>
              <a:rPr lang="en-US" dirty="0" smtClean="0"/>
              <a:t>New Top Level View</a:t>
            </a:r>
            <a:endParaRPr lang="en-US" dirty="0"/>
          </a:p>
        </p:txBody>
      </p:sp>
      <p:sp>
        <p:nvSpPr>
          <p:cNvPr id="3" name="Content Placeholder 2"/>
          <p:cNvSpPr>
            <a:spLocks noGrp="1"/>
          </p:cNvSpPr>
          <p:nvPr>
            <p:ph idx="1"/>
          </p:nvPr>
        </p:nvSpPr>
        <p:spPr>
          <a:xfrm>
            <a:off x="122909" y="1147054"/>
            <a:ext cx="9021091" cy="5591888"/>
          </a:xfrm>
        </p:spPr>
        <p:txBody>
          <a:bodyPr>
            <a:normAutofit lnSpcReduction="10000"/>
          </a:bodyPr>
          <a:lstStyle/>
          <a:p>
            <a:r>
              <a:rPr lang="en-US" dirty="0" smtClean="0"/>
              <a:t>Document Oriented </a:t>
            </a:r>
            <a:r>
              <a:rPr lang="en-US" dirty="0" err="1" smtClean="0"/>
              <a:t>NoSQL</a:t>
            </a:r>
            <a:r>
              <a:rPr lang="en-US" dirty="0" smtClean="0"/>
              <a:t> Search Platform</a:t>
            </a:r>
          </a:p>
          <a:p>
            <a:pPr lvl="1"/>
            <a:r>
              <a:rPr lang="en-US" dirty="0" smtClean="0"/>
              <a:t>Data-format agnostic (JSON, XML, CSV, binary)</a:t>
            </a:r>
          </a:p>
          <a:p>
            <a:r>
              <a:rPr lang="en-US" dirty="0" smtClean="0"/>
              <a:t>Distributed</a:t>
            </a:r>
          </a:p>
          <a:p>
            <a:r>
              <a:rPr lang="en-US" dirty="0" smtClean="0"/>
              <a:t>Fault Tolerant</a:t>
            </a:r>
          </a:p>
          <a:p>
            <a:pPr lvl="1"/>
            <a:r>
              <a:rPr lang="en-US" dirty="0" smtClean="0"/>
              <a:t>HA + No single points of failure</a:t>
            </a:r>
          </a:p>
          <a:p>
            <a:r>
              <a:rPr lang="en-US" dirty="0" smtClean="0"/>
              <a:t>Atomic Updates</a:t>
            </a:r>
          </a:p>
          <a:p>
            <a:r>
              <a:rPr lang="en-US" dirty="0" smtClean="0"/>
              <a:t>Optimistic Concurrency</a:t>
            </a:r>
          </a:p>
          <a:p>
            <a:r>
              <a:rPr lang="en-US" dirty="0" smtClean="0"/>
              <a:t>Full-Text search + Hit Highlighting</a:t>
            </a:r>
          </a:p>
          <a:p>
            <a:r>
              <a:rPr lang="en-US" dirty="0" smtClean="0"/>
              <a:t>Tons of specialized queries: Faceted search, grouping, pseudo-Join, spatial search, functions</a:t>
            </a:r>
            <a:endParaRPr lang="en-US" dirty="0"/>
          </a:p>
        </p:txBody>
      </p:sp>
    </p:spTree>
    <p:extLst>
      <p:ext uri="{BB962C8B-B14F-4D97-AF65-F5344CB8AC3E}">
        <p14:creationId xmlns:p14="http://schemas.microsoft.com/office/powerpoint/2010/main" val="268828987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Start</a:t>
            </a:r>
            <a:endParaRPr lang="en-US" dirty="0"/>
          </a:p>
        </p:txBody>
      </p:sp>
      <p:sp>
        <p:nvSpPr>
          <p:cNvPr id="3" name="Content Placeholder 2"/>
          <p:cNvSpPr>
            <a:spLocks noGrp="1"/>
          </p:cNvSpPr>
          <p:nvPr>
            <p:ph idx="1"/>
          </p:nvPr>
        </p:nvSpPr>
        <p:spPr>
          <a:xfrm>
            <a:off x="457200" y="1600200"/>
            <a:ext cx="8229600" cy="5097776"/>
          </a:xfrm>
        </p:spPr>
        <p:txBody>
          <a:bodyPr>
            <a:normAutofit/>
          </a:bodyPr>
          <a:lstStyle/>
          <a:p>
            <a:pPr marL="514350" indent="-514350">
              <a:buAutoNum type="arabicPeriod"/>
            </a:pPr>
            <a:r>
              <a:rPr lang="en-US" dirty="0" smtClean="0"/>
              <a:t>Unzip the binary distribution (.ZIP file)</a:t>
            </a:r>
          </a:p>
          <a:p>
            <a:pPr marL="400050" lvl="1" indent="0">
              <a:buNone/>
            </a:pPr>
            <a:r>
              <a:rPr lang="en-US" dirty="0" smtClean="0"/>
              <a:t>Note: no “installation” required</a:t>
            </a:r>
          </a:p>
          <a:p>
            <a:pPr marL="514350" indent="-514350">
              <a:buAutoNum type="arabicPeriod" startAt="2"/>
            </a:pPr>
            <a:r>
              <a:rPr lang="en-US" dirty="0" smtClean="0"/>
              <a:t>Start </a:t>
            </a:r>
            <a:r>
              <a:rPr lang="en-US" dirty="0" err="1" smtClean="0"/>
              <a:t>Solr</a:t>
            </a:r>
            <a:endParaRPr lang="en-US" dirty="0" smtClean="0"/>
          </a:p>
          <a:p>
            <a:pPr marL="514350" indent="-514350">
              <a:buAutoNum type="arabicPeriod" startAt="2"/>
            </a:pPr>
            <a:endParaRPr lang="en-US" dirty="0"/>
          </a:p>
          <a:p>
            <a:pPr marL="514350" indent="-514350">
              <a:buAutoNum type="arabicPeriod" startAt="2"/>
            </a:pPr>
            <a:endParaRPr lang="en-US" dirty="0" smtClean="0"/>
          </a:p>
          <a:p>
            <a:pPr marL="0" indent="0">
              <a:buNone/>
            </a:pPr>
            <a:endParaRPr lang="en-US" dirty="0" smtClean="0"/>
          </a:p>
          <a:p>
            <a:pPr marL="0" indent="0">
              <a:buNone/>
            </a:pPr>
            <a:r>
              <a:rPr lang="en-US" dirty="0" smtClean="0"/>
              <a:t>3. Go!    </a:t>
            </a:r>
          </a:p>
          <a:p>
            <a:pPr marL="400050" lvl="1" indent="0">
              <a:buNone/>
            </a:pPr>
            <a:r>
              <a:rPr lang="en-US" dirty="0" smtClean="0"/>
              <a:t>Browse to </a:t>
            </a:r>
            <a:r>
              <a:rPr lang="en-US" dirty="0" smtClean="0">
                <a:hlinkClick r:id="rId2"/>
              </a:rPr>
              <a:t>http://localhost:8983/solr</a:t>
            </a:r>
            <a:r>
              <a:rPr lang="en-US" dirty="0" smtClean="0"/>
              <a:t> for the new admin interface</a:t>
            </a:r>
          </a:p>
          <a:p>
            <a:pPr marL="0" indent="0">
              <a:buNone/>
            </a:pPr>
            <a:endParaRPr lang="en-US" dirty="0" smtClean="0"/>
          </a:p>
          <a:p>
            <a:pPr marL="0" indent="0">
              <a:buNone/>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
        <p:nvSpPr>
          <p:cNvPr id="4" name="TextBox 3"/>
          <p:cNvSpPr txBox="1"/>
          <p:nvPr/>
        </p:nvSpPr>
        <p:spPr>
          <a:xfrm>
            <a:off x="569868" y="3496994"/>
            <a:ext cx="7890446" cy="954107"/>
          </a:xfrm>
          <a:prstGeom prst="rect">
            <a:avLst/>
          </a:prstGeom>
          <a:solidFill>
            <a:schemeClr val="accent6"/>
          </a:solidFill>
        </p:spPr>
        <p:txBody>
          <a:bodyPr wrap="square" rtlCol="0">
            <a:spAutoFit/>
          </a:bodyPr>
          <a:lstStyle/>
          <a:p>
            <a:r>
              <a:rPr lang="en-US" sz="2800" dirty="0" smtClean="0">
                <a:latin typeface="Consolas"/>
                <a:cs typeface="Consolas"/>
              </a:rPr>
              <a:t>$ cd example</a:t>
            </a:r>
          </a:p>
          <a:p>
            <a:r>
              <a:rPr lang="en-US" sz="2800" dirty="0" smtClean="0">
                <a:latin typeface="Consolas"/>
                <a:cs typeface="Consolas"/>
              </a:rPr>
              <a:t>$ java –jar </a:t>
            </a:r>
            <a:r>
              <a:rPr lang="en-US" sz="2800" dirty="0" err="1" smtClean="0">
                <a:latin typeface="Consolas"/>
                <a:cs typeface="Consolas"/>
              </a:rPr>
              <a:t>start.jar</a:t>
            </a:r>
            <a:endParaRPr lang="en-US" sz="2800" dirty="0">
              <a:latin typeface="Consolas"/>
              <a:cs typeface="Consolas"/>
            </a:endParaRPr>
          </a:p>
        </p:txBody>
      </p:sp>
    </p:spTree>
    <p:extLst>
      <p:ext uri="{BB962C8B-B14F-4D97-AF65-F5344CB8AC3E}">
        <p14:creationId xmlns:p14="http://schemas.microsoft.com/office/powerpoint/2010/main" val="425832127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4300</TotalTime>
  <Words>3040</Words>
  <Application>Microsoft Macintosh PowerPoint</Application>
  <PresentationFormat>On-screen Show (4:3)</PresentationFormat>
  <Paragraphs>465</Paragraphs>
  <Slides>34</Slides>
  <Notes>7</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Solr 4 The NoSQL Database</vt:lpstr>
      <vt:lpstr>My Background</vt:lpstr>
      <vt:lpstr>What is NoSQL</vt:lpstr>
      <vt:lpstr>Earliest HA Solr Configurations</vt:lpstr>
      <vt:lpstr>Desired Features (that we started thinking about back in 08)</vt:lpstr>
      <vt:lpstr>Solr Cloud</vt:lpstr>
      <vt:lpstr>Solr 4</vt:lpstr>
      <vt:lpstr>New Top Level View</vt:lpstr>
      <vt:lpstr>Quick Start</vt:lpstr>
      <vt:lpstr>PowerPoint Presentation</vt:lpstr>
      <vt:lpstr>Add and Retrieve document</vt:lpstr>
      <vt:lpstr>Atomic Updates</vt:lpstr>
      <vt:lpstr>Schema-less?</vt:lpstr>
      <vt:lpstr>Optimistic Concurrency</vt:lpstr>
      <vt:lpstr>Version semantics</vt:lpstr>
      <vt:lpstr>Optimistic Concurrency Example</vt:lpstr>
      <vt:lpstr>Optimistic Concurrency Errors</vt:lpstr>
      <vt:lpstr>Simplified JSON Delete Syntax</vt:lpstr>
      <vt:lpstr>Durable Writes</vt:lpstr>
      <vt:lpstr>Near Real Time (NRT) softCommit</vt:lpstr>
      <vt:lpstr>New Queries in Solr 4</vt:lpstr>
      <vt:lpstr>New Spatial Support</vt:lpstr>
      <vt:lpstr>Relevancy Function Queries</vt:lpstr>
      <vt:lpstr>Boolean/Conditional Functions</vt:lpstr>
      <vt:lpstr>Pseudo-Fields</vt:lpstr>
      <vt:lpstr>Pseudo-Fields Example</vt:lpstr>
      <vt:lpstr>Pseudo-Join</vt:lpstr>
      <vt:lpstr>Pseudo-Join Examples</vt:lpstr>
      <vt:lpstr>Cross-Core Join</vt:lpstr>
      <vt:lpstr>Pseudo-Join vs Grouping</vt:lpstr>
      <vt:lpstr>Pivot Faceting</vt:lpstr>
      <vt:lpstr>Per-segment single-valued faceting facet.method=fcs</vt:lpstr>
      <vt:lpstr>facet.method=fcs</vt:lpstr>
      <vt:lpstr>Questions?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Solr 4 The NoSQL Database</dc:title>
  <dc:creator>Yonik Seeley</dc:creator>
  <cp:lastModifiedBy>Yonik Seeley</cp:lastModifiedBy>
  <cp:revision>333</cp:revision>
  <dcterms:created xsi:type="dcterms:W3CDTF">2012-10-31T20:20:32Z</dcterms:created>
  <dcterms:modified xsi:type="dcterms:W3CDTF">2012-11-04T14:58:22Z</dcterms:modified>
</cp:coreProperties>
</file>