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2974362-99B6-49D8-9B83-2F8A118935E8}">
          <p14:sldIdLst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D0"/>
    <a:srgbClr val="AFDAFF"/>
    <a:srgbClr val="2E4377"/>
    <a:srgbClr val="5F099B"/>
    <a:srgbClr val="5FB818"/>
    <a:srgbClr val="2A7405"/>
    <a:srgbClr val="0061B3"/>
    <a:srgbClr val="6B7CA5"/>
    <a:srgbClr val="B2BCD4"/>
    <a:srgbClr val="BC4D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413" autoAdjust="0"/>
    <p:restoredTop sz="87086" autoAdjust="0"/>
  </p:normalViewPr>
  <p:slideViewPr>
    <p:cSldViewPr snapToGrid="0">
      <p:cViewPr>
        <p:scale>
          <a:sx n="70" d="100"/>
          <a:sy n="70" d="100"/>
        </p:scale>
        <p:origin x="-720" y="-438"/>
      </p:cViewPr>
      <p:guideLst>
        <p:guide orient="horz" pos="-540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A1BA7D9-3FE1-4E24-890D-F43650EB01C8}" type="datetimeFigureOut">
              <a:rPr lang="en-US" smtClean="0"/>
              <a:pPr/>
              <a:t>11/6/2012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CF1C4F7-1DA2-46F0-AF22-79AD414E74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575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1C4F7-1DA2-46F0-AF22-79AD414E74F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 Same Side Corner Rectangle 14"/>
          <p:cNvSpPr/>
          <p:nvPr userDrawn="1"/>
        </p:nvSpPr>
        <p:spPr>
          <a:xfrm rot="16200000">
            <a:off x="5243059" y="-20003"/>
            <a:ext cx="2395039" cy="5406844"/>
          </a:xfrm>
          <a:prstGeom prst="round2SameRect">
            <a:avLst>
              <a:gd name="adj1" fmla="val 3280"/>
              <a:gd name="adj2" fmla="val 0"/>
            </a:avLst>
          </a:prstGeom>
          <a:gradFill flip="none" rotWithShape="1">
            <a:gsLst>
              <a:gs pos="100000">
                <a:srgbClr val="0F204B"/>
              </a:gs>
              <a:gs pos="0">
                <a:srgbClr val="4B629E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Cover_Imag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485900"/>
            <a:ext cx="3543300" cy="2414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64840" y="1661011"/>
            <a:ext cx="4648200" cy="739976"/>
          </a:xfrm>
        </p:spPr>
        <p:txBody>
          <a:bodyPr anchor="t">
            <a:normAutofit/>
          </a:bodyPr>
          <a:lstStyle>
            <a:lvl1pPr algn="l">
              <a:defRPr sz="2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4840" y="2457908"/>
            <a:ext cx="4648200" cy="113568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buNone/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Name</a:t>
            </a:r>
          </a:p>
        </p:txBody>
      </p:sp>
      <p:sp>
        <p:nvSpPr>
          <p:cNvPr id="17" name="Rounded Rectangle 16"/>
          <p:cNvSpPr/>
          <p:nvPr userDrawn="1"/>
        </p:nvSpPr>
        <p:spPr>
          <a:xfrm>
            <a:off x="7683695" y="3593588"/>
            <a:ext cx="685800" cy="685800"/>
          </a:xfrm>
          <a:prstGeom prst="roundRect">
            <a:avLst>
              <a:gd name="adj" fmla="val 11385"/>
            </a:avLst>
          </a:prstGeom>
          <a:solidFill>
            <a:srgbClr val="FF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 userDrawn="1"/>
        </p:nvSpPr>
        <p:spPr>
          <a:xfrm>
            <a:off x="473670" y="2271369"/>
            <a:ext cx="530352" cy="528066"/>
          </a:xfrm>
          <a:prstGeom prst="roundRect">
            <a:avLst>
              <a:gd name="adj" fmla="val 113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45986" y="4848600"/>
            <a:ext cx="28081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solidFill>
                  <a:srgbClr val="2E4377"/>
                </a:solidFill>
                <a:latin typeface="Arial" pitchFamily="34" charset="0"/>
                <a:ea typeface="ＭＳ Ｐゴシック" pitchFamily="27" charset="-128"/>
                <a:cs typeface="Arial" pitchFamily="34" charset="0"/>
              </a:rPr>
              <a:t>Confidential   © Copyright 2012</a:t>
            </a:r>
          </a:p>
        </p:txBody>
      </p:sp>
      <p:pic>
        <p:nvPicPr>
          <p:cNvPr id="13" name="Picture 12" descr="Cover_Graphic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410199" y="3956682"/>
            <a:ext cx="2142085" cy="297818"/>
          </a:xfrm>
          <a:prstGeom prst="rect">
            <a:avLst/>
          </a:prstGeom>
        </p:spPr>
      </p:pic>
      <p:sp>
        <p:nvSpPr>
          <p:cNvPr id="12" name="Round Same Side Corner Rectangle 11"/>
          <p:cNvSpPr/>
          <p:nvPr userDrawn="1"/>
        </p:nvSpPr>
        <p:spPr>
          <a:xfrm rot="10800000">
            <a:off x="2235708" y="0"/>
            <a:ext cx="1307592" cy="864113"/>
          </a:xfrm>
          <a:prstGeom prst="round2SameRect">
            <a:avLst>
              <a:gd name="adj1" fmla="val 9868"/>
              <a:gd name="adj2" fmla="val 0"/>
            </a:avLst>
          </a:prstGeom>
          <a:solidFill>
            <a:srgbClr val="C5D0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LucidWorks_Logo_RGB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799" y="304800"/>
            <a:ext cx="2294467" cy="48800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 algn="ctr"/>
            <a:fld id="{4242D8B6-1D97-40AE-82FF-BBFDDA353C1E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914400" y="142875"/>
            <a:ext cx="7848600" cy="60121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898399"/>
            <a:ext cx="7858125" cy="3650456"/>
          </a:xfrm>
        </p:spPr>
        <p:txBody>
          <a:bodyPr/>
          <a:lstStyle>
            <a:lvl1pPr marL="176213" indent="-176213">
              <a:buSzPct val="100000"/>
              <a:buFont typeface="Arial" pitchFamily="34" charset="0"/>
              <a:buChar char="•"/>
              <a:defRPr/>
            </a:lvl1pPr>
            <a:lvl2pPr marL="400050" indent="-171450">
              <a:buFont typeface="Arial" pitchFamily="34" charset="0"/>
              <a:buChar char="-"/>
              <a:defRPr/>
            </a:lvl2pPr>
            <a:lvl3pPr marL="685800" indent="-174625">
              <a:buSzPct val="100000"/>
              <a:buFont typeface="Arial" pitchFamily="34" charset="0"/>
              <a:buChar char="»"/>
              <a:defRPr/>
            </a:lvl3pPr>
            <a:lvl4pPr marL="914400" indent="-168275">
              <a:buSzPct val="100000"/>
              <a:buFont typeface="Arial" pitchFamily="34" charset="0"/>
              <a:buChar char="▪"/>
              <a:defRPr/>
            </a:lvl4pPr>
            <a:lvl5pPr marL="1149350" indent="-228600">
              <a:buClr>
                <a:srgbClr val="DF691F"/>
              </a:buClr>
              <a:buFont typeface="Arial" pitchFamily="34" charset="0"/>
              <a:buChar char="•"/>
              <a:defRPr sz="1400">
                <a:solidFill>
                  <a:srgbClr val="2E437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41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018"/>
            <a:ext cx="8001000" cy="601213"/>
          </a:xfrm>
        </p:spPr>
        <p:txBody>
          <a:bodyPr>
            <a:normAutofit/>
          </a:bodyPr>
          <a:lstStyle>
            <a:lvl1pPr>
              <a:defRPr sz="2800">
                <a:solidFill>
                  <a:srgbClr val="0F204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914399" y="898398"/>
            <a:ext cx="3886200" cy="3429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5029200" y="898398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9524" y="4767263"/>
            <a:ext cx="6667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fld id="{4242D8B6-1D97-40AE-82FF-BBFDDA353C1E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94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wipe dir="r"/>
      </p:transition>
    </mc:Choice>
    <mc:Fallback xmlns="" xmlns:mv="urn:schemas-microsoft-com:mac:vml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018"/>
            <a:ext cx="7924800" cy="601213"/>
          </a:xfrm>
        </p:spPr>
        <p:txBody>
          <a:bodyPr>
            <a:normAutofit/>
          </a:bodyPr>
          <a:lstStyle>
            <a:lvl1pPr>
              <a:defRPr sz="2800">
                <a:solidFill>
                  <a:srgbClr val="0F204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9524" y="4767263"/>
            <a:ext cx="6667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fld id="{4242D8B6-1D97-40AE-82FF-BBFDDA353C1E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68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wipe dir="r"/>
      </p:transition>
    </mc:Choice>
    <mc:Fallback xmlns="" xmlns:mv="urn:schemas-microsoft-com:mac:vml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42875"/>
            <a:ext cx="7848600" cy="60121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896113"/>
            <a:ext cx="7848600" cy="3599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Side_Image.png"/>
          <p:cNvPicPr>
            <a:picLocks noChangeAspect="1"/>
          </p:cNvPicPr>
          <p:nvPr/>
        </p:nvPicPr>
        <p:blipFill rotWithShape="1">
          <a:blip r:embed="rId6" cstate="print"/>
          <a:srcRect l="22524" r="14404"/>
          <a:stretch/>
        </p:blipFill>
        <p:spPr>
          <a:xfrm>
            <a:off x="-9525" y="322"/>
            <a:ext cx="666750" cy="514317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9524" y="4767263"/>
            <a:ext cx="6667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fld id="{4242D8B6-1D97-40AE-82FF-BBFDDA353C1E}" type="slidenum">
              <a:rPr lang="en-US" smtClean="0"/>
              <a:pPr algn="ctr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914400" y="4620915"/>
            <a:ext cx="8059510" cy="0"/>
          </a:xfrm>
          <a:prstGeom prst="line">
            <a:avLst/>
          </a:prstGeom>
          <a:ln>
            <a:solidFill>
              <a:srgbClr val="6B7C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14401" y="4734758"/>
            <a:ext cx="2808115" cy="397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 smtClean="0">
                <a:solidFill>
                  <a:srgbClr val="2E4377"/>
                </a:solidFill>
                <a:latin typeface="Arial"/>
                <a:ea typeface="ＭＳ Ｐゴシック" pitchFamily="27" charset="-128"/>
                <a:cs typeface="Arial"/>
              </a:rPr>
              <a:t>Confidential</a:t>
            </a:r>
            <a:r>
              <a:rPr lang="en-US" sz="900" baseline="0" dirty="0" smtClean="0">
                <a:solidFill>
                  <a:srgbClr val="2E4377"/>
                </a:solidFill>
                <a:latin typeface="Arial"/>
                <a:ea typeface="ＭＳ Ｐゴシック" pitchFamily="27" charset="-128"/>
                <a:cs typeface="Arial"/>
              </a:rPr>
              <a:t> and Proprietary </a:t>
            </a:r>
          </a:p>
          <a:p>
            <a:pPr marL="0" marR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 smtClean="0">
                <a:solidFill>
                  <a:srgbClr val="2E4377"/>
                </a:solidFill>
                <a:latin typeface="Arial"/>
                <a:ea typeface="ＭＳ Ｐゴシック" pitchFamily="27" charset="-128"/>
                <a:cs typeface="Arial"/>
              </a:rPr>
              <a:t>© 2012 LucidWorks</a:t>
            </a:r>
          </a:p>
        </p:txBody>
      </p:sp>
      <p:pic>
        <p:nvPicPr>
          <p:cNvPr id="4" name="Picture 3" descr="LucidWorks_Logo_RGB.eps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619" y="4682067"/>
            <a:ext cx="1791368" cy="381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i="0" kern="1200">
          <a:solidFill>
            <a:srgbClr val="0F204B"/>
          </a:solidFill>
          <a:latin typeface="Calibri"/>
          <a:ea typeface="+mj-ea"/>
          <a:cs typeface="Calibri"/>
        </a:defRPr>
      </a:lvl1pPr>
    </p:titleStyle>
    <p:bodyStyle>
      <a:lvl1pPr marL="176213" indent="-176213" algn="l" defTabSz="914400" rtl="0" eaLnBrk="1" latinLnBrk="0" hangingPunct="1">
        <a:lnSpc>
          <a:spcPct val="100000"/>
        </a:lnSpc>
        <a:spcBef>
          <a:spcPts val="500"/>
        </a:spcBef>
        <a:buClr>
          <a:srgbClr val="DF691F"/>
        </a:buClr>
        <a:buSzPct val="100000"/>
        <a:buFont typeface="Arial" pitchFamily="34" charset="0"/>
        <a:buChar char="•"/>
        <a:defRPr lang="en-US" sz="2400" b="0" i="0" kern="1200" dirty="0" smtClean="0">
          <a:solidFill>
            <a:srgbClr val="2E4377"/>
          </a:solidFill>
          <a:latin typeface="Calibri"/>
          <a:ea typeface="+mn-ea"/>
          <a:cs typeface="Calibri"/>
        </a:defRPr>
      </a:lvl1pPr>
      <a:lvl2pPr marL="400050" indent="-171450" algn="l" defTabSz="914400" rtl="0" eaLnBrk="1" latinLnBrk="0" hangingPunct="1">
        <a:lnSpc>
          <a:spcPct val="100000"/>
        </a:lnSpc>
        <a:spcBef>
          <a:spcPts val="500"/>
        </a:spcBef>
        <a:buClr>
          <a:srgbClr val="DF691F"/>
        </a:buClr>
        <a:buSzPct val="100000"/>
        <a:buFont typeface="Arial" pitchFamily="34" charset="0"/>
        <a:buChar char="-"/>
        <a:defRPr lang="en-US" sz="2000" b="0" i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2pPr>
      <a:lvl3pPr marL="685800" indent="-174625" algn="l" defTabSz="914400" rtl="0" eaLnBrk="1" latinLnBrk="0" hangingPunct="1">
        <a:lnSpc>
          <a:spcPct val="100000"/>
        </a:lnSpc>
        <a:spcBef>
          <a:spcPts val="500"/>
        </a:spcBef>
        <a:buClr>
          <a:srgbClr val="DF691F"/>
        </a:buClr>
        <a:buSzPct val="100000"/>
        <a:buFont typeface="Arial" pitchFamily="34" charset="0"/>
        <a:buChar char="»"/>
        <a:defRPr lang="en-US" sz="1800" b="0" i="0" kern="1200" dirty="0" smtClean="0">
          <a:solidFill>
            <a:srgbClr val="2E4377"/>
          </a:solidFill>
          <a:latin typeface="Calibri"/>
          <a:ea typeface="+mn-ea"/>
          <a:cs typeface="Calibri"/>
        </a:defRPr>
      </a:lvl3pPr>
      <a:lvl4pPr marL="914400" indent="-168275" algn="l" defTabSz="914400" rtl="0" eaLnBrk="1" latinLnBrk="0" hangingPunct="1">
        <a:lnSpc>
          <a:spcPct val="100000"/>
        </a:lnSpc>
        <a:spcBef>
          <a:spcPct val="20000"/>
        </a:spcBef>
        <a:buClr>
          <a:srgbClr val="DF691F"/>
        </a:buClr>
        <a:buSzPct val="100000"/>
        <a:buFont typeface="Arial" pitchFamily="34" charset="0"/>
        <a:buChar char="▪"/>
        <a:tabLst/>
        <a:defRPr lang="en-US" sz="1600" b="0" i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ct val="20000"/>
        </a:spcBef>
        <a:buClr>
          <a:srgbClr val="DF691F"/>
        </a:buClr>
        <a:buFont typeface="Arial" pitchFamily="34" charset="0"/>
        <a:buChar char="•"/>
        <a:defRPr sz="1400" b="0" i="0" kern="1200">
          <a:solidFill>
            <a:srgbClr val="2E4377"/>
          </a:solidFill>
          <a:latin typeface="Calibri"/>
          <a:ea typeface="+mn-ea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4242D8B6-1D97-40AE-82FF-BBFDDA353C1E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SolrCloud</a:t>
            </a:r>
            <a:r>
              <a:rPr lang="en-US" dirty="0" smtClean="0"/>
              <a:t> Round Table Panelists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Riccardo </a:t>
            </a:r>
            <a:r>
              <a:rPr lang="en-US" dirty="0" err="1" smtClean="0"/>
              <a:t>Cambiassi</a:t>
            </a:r>
            <a:endParaRPr lang="en-US" dirty="0" smtClean="0"/>
          </a:p>
          <a:p>
            <a:pPr marL="461963" lvl="2" indent="-17621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Freelance Developer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/>
              <a:t>Roberto </a:t>
            </a:r>
            <a:r>
              <a:rPr lang="en-US" dirty="0" err="1" smtClean="0"/>
              <a:t>Masiero</a:t>
            </a:r>
            <a:endParaRPr lang="en-US" dirty="0" smtClean="0"/>
          </a:p>
          <a:p>
            <a:pPr lvl="1"/>
            <a:r>
              <a:rPr lang="en-US" dirty="0"/>
              <a:t>Vice President of ADP Innovation </a:t>
            </a:r>
            <a:r>
              <a:rPr lang="en-US" dirty="0" smtClean="0"/>
              <a:t>Labs (acting CTO)</a:t>
            </a:r>
            <a:endParaRPr lang="en-US" dirty="0"/>
          </a:p>
          <a:p>
            <a:r>
              <a:rPr lang="en-US" dirty="0" smtClean="0"/>
              <a:t>Tim Potter</a:t>
            </a:r>
          </a:p>
          <a:p>
            <a:pPr lvl="1"/>
            <a:r>
              <a:rPr lang="en-US" dirty="0" smtClean="0"/>
              <a:t>Architect, </a:t>
            </a:r>
            <a:r>
              <a:rPr lang="en-US" dirty="0" err="1" smtClean="0"/>
              <a:t>Dachis</a:t>
            </a:r>
            <a:r>
              <a:rPr lang="en-US" dirty="0" smtClean="0"/>
              <a:t> Group; Contributing </a:t>
            </a:r>
            <a:r>
              <a:rPr lang="en-US" dirty="0"/>
              <a:t>author to </a:t>
            </a:r>
            <a:r>
              <a:rPr lang="en-US" u="sng" dirty="0"/>
              <a:t>Taming </a:t>
            </a:r>
            <a:r>
              <a:rPr lang="en-US" u="sng" dirty="0" smtClean="0"/>
              <a:t>Text</a:t>
            </a:r>
            <a:r>
              <a:rPr lang="en-US" dirty="0" smtClean="0"/>
              <a:t> and </a:t>
            </a:r>
            <a:r>
              <a:rPr lang="en-US" u="sng" dirty="0" smtClean="0"/>
              <a:t>Solr in Action</a:t>
            </a:r>
          </a:p>
          <a:p>
            <a:r>
              <a:rPr lang="en-US" dirty="0" smtClean="0"/>
              <a:t>Alex Stubbs</a:t>
            </a:r>
          </a:p>
          <a:p>
            <a:pPr marL="461963" lvl="2" indent="-176213">
              <a:buFont typeface="Arial" pitchFamily="34" charset="0"/>
              <a:buChar char="•"/>
            </a:pP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Freelance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Developer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03951"/>
      </p:ext>
    </p:extLst>
  </p:cSld>
  <p:clrMapOvr>
    <a:masterClrMapping/>
  </p:clrMapOvr>
</p:sld>
</file>

<file path=ppt/theme/theme1.xml><?xml version="1.0" encoding="utf-8"?>
<a:theme xmlns:a="http://schemas.openxmlformats.org/drawingml/2006/main" name="LucidWorks_PPT_Template">
  <a:themeElements>
    <a:clrScheme name="Custom 1">
      <a:dk1>
        <a:srgbClr val="000000"/>
      </a:dk1>
      <a:lt1>
        <a:sysClr val="window" lastClr="FFFFFF"/>
      </a:lt1>
      <a:dk2>
        <a:srgbClr val="2E4377"/>
      </a:dk2>
      <a:lt2>
        <a:srgbClr val="EBEBE1"/>
      </a:lt2>
      <a:accent1>
        <a:srgbClr val="FFB612"/>
      </a:accent1>
      <a:accent2>
        <a:srgbClr val="5FB818"/>
      </a:accent2>
      <a:accent3>
        <a:srgbClr val="DF691F"/>
      </a:accent3>
      <a:accent4>
        <a:srgbClr val="0061B3"/>
      </a:accent4>
      <a:accent5>
        <a:srgbClr val="5F099B"/>
      </a:accent5>
      <a:accent6>
        <a:srgbClr val="AFDAFF"/>
      </a:accent6>
      <a:hlink>
        <a:srgbClr val="0000FF"/>
      </a:hlink>
      <a:folHlink>
        <a:srgbClr val="800080"/>
      </a:folHlink>
    </a:clrScheme>
    <a:fontScheme name="LucidWork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9171</TotalTime>
  <Words>42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LucidWorks_PPT_Template</vt:lpstr>
      <vt:lpstr>SolrCloud Round Table Panelists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Garcia</dc:creator>
  <cp:lastModifiedBy>Elizabeth Garcia</cp:lastModifiedBy>
  <cp:revision>539</cp:revision>
  <cp:lastPrinted>2012-10-16T22:52:52Z</cp:lastPrinted>
  <dcterms:created xsi:type="dcterms:W3CDTF">2012-10-24T01:27:17Z</dcterms:created>
  <dcterms:modified xsi:type="dcterms:W3CDTF">2012-11-06T10:17:05Z</dcterms:modified>
</cp:coreProperties>
</file>