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68"/>
  </p:notesMasterIdLst>
  <p:handoutMasterIdLst>
    <p:handoutMasterId r:id="rId69"/>
  </p:handoutMasterIdLst>
  <p:sldIdLst>
    <p:sldId id="256" r:id="rId2"/>
    <p:sldId id="257" r:id="rId3"/>
    <p:sldId id="299" r:id="rId4"/>
    <p:sldId id="300" r:id="rId5"/>
    <p:sldId id="301" r:id="rId6"/>
    <p:sldId id="303" r:id="rId7"/>
    <p:sldId id="304" r:id="rId8"/>
    <p:sldId id="305" r:id="rId9"/>
    <p:sldId id="357" r:id="rId10"/>
    <p:sldId id="306" r:id="rId11"/>
    <p:sldId id="352" r:id="rId12"/>
    <p:sldId id="359" r:id="rId13"/>
    <p:sldId id="361" r:id="rId14"/>
    <p:sldId id="353" r:id="rId15"/>
    <p:sldId id="354" r:id="rId16"/>
    <p:sldId id="348" r:id="rId17"/>
    <p:sldId id="349" r:id="rId18"/>
    <p:sldId id="350" r:id="rId19"/>
    <p:sldId id="337" r:id="rId20"/>
    <p:sldId id="307" r:id="rId21"/>
    <p:sldId id="351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66" r:id="rId30"/>
    <p:sldId id="316" r:id="rId31"/>
    <p:sldId id="363" r:id="rId32"/>
    <p:sldId id="364" r:id="rId33"/>
    <p:sldId id="317" r:id="rId34"/>
    <p:sldId id="318" r:id="rId35"/>
    <p:sldId id="365" r:id="rId36"/>
    <p:sldId id="319" r:id="rId37"/>
    <p:sldId id="321" r:id="rId38"/>
    <p:sldId id="322" r:id="rId39"/>
    <p:sldId id="323" r:id="rId40"/>
    <p:sldId id="324" r:id="rId41"/>
    <p:sldId id="333" r:id="rId42"/>
    <p:sldId id="334" r:id="rId43"/>
    <p:sldId id="335" r:id="rId44"/>
    <p:sldId id="368" r:id="rId45"/>
    <p:sldId id="326" r:id="rId46"/>
    <p:sldId id="328" r:id="rId47"/>
    <p:sldId id="369" r:id="rId48"/>
    <p:sldId id="329" r:id="rId49"/>
    <p:sldId id="330" r:id="rId50"/>
    <p:sldId id="331" r:id="rId51"/>
    <p:sldId id="332" r:id="rId52"/>
    <p:sldId id="338" r:id="rId53"/>
    <p:sldId id="336" r:id="rId54"/>
    <p:sldId id="340" r:id="rId55"/>
    <p:sldId id="341" r:id="rId56"/>
    <p:sldId id="342" r:id="rId57"/>
    <p:sldId id="344" r:id="rId58"/>
    <p:sldId id="345" r:id="rId59"/>
    <p:sldId id="370" r:id="rId60"/>
    <p:sldId id="371" r:id="rId61"/>
    <p:sldId id="346" r:id="rId62"/>
    <p:sldId id="362" r:id="rId63"/>
    <p:sldId id="347" r:id="rId64"/>
    <p:sldId id="356" r:id="rId65"/>
    <p:sldId id="289" r:id="rId66"/>
    <p:sldId id="298" r:id="rId6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bez tytułu" id="{19FE0C56-9963-4DC7-ACD9-0D644FB94822}">
          <p14:sldIdLst>
            <p14:sldId id="256"/>
            <p14:sldId id="257"/>
            <p14:sldId id="299"/>
            <p14:sldId id="300"/>
            <p14:sldId id="301"/>
            <p14:sldId id="303"/>
            <p14:sldId id="304"/>
            <p14:sldId id="305"/>
            <p14:sldId id="357"/>
            <p14:sldId id="306"/>
            <p14:sldId id="352"/>
            <p14:sldId id="359"/>
            <p14:sldId id="361"/>
            <p14:sldId id="353"/>
            <p14:sldId id="354"/>
            <p14:sldId id="348"/>
            <p14:sldId id="349"/>
            <p14:sldId id="350"/>
            <p14:sldId id="337"/>
            <p14:sldId id="307"/>
            <p14:sldId id="351"/>
            <p14:sldId id="308"/>
            <p14:sldId id="309"/>
            <p14:sldId id="310"/>
            <p14:sldId id="311"/>
            <p14:sldId id="312"/>
            <p14:sldId id="313"/>
            <p14:sldId id="314"/>
            <p14:sldId id="366"/>
            <p14:sldId id="316"/>
            <p14:sldId id="363"/>
            <p14:sldId id="364"/>
            <p14:sldId id="317"/>
            <p14:sldId id="318"/>
            <p14:sldId id="365"/>
            <p14:sldId id="319"/>
            <p14:sldId id="321"/>
            <p14:sldId id="322"/>
            <p14:sldId id="323"/>
            <p14:sldId id="324"/>
            <p14:sldId id="333"/>
            <p14:sldId id="334"/>
            <p14:sldId id="335"/>
            <p14:sldId id="368"/>
            <p14:sldId id="326"/>
            <p14:sldId id="328"/>
            <p14:sldId id="369"/>
            <p14:sldId id="329"/>
            <p14:sldId id="330"/>
            <p14:sldId id="331"/>
            <p14:sldId id="332"/>
            <p14:sldId id="338"/>
            <p14:sldId id="336"/>
            <p14:sldId id="340"/>
            <p14:sldId id="341"/>
            <p14:sldId id="342"/>
            <p14:sldId id="344"/>
            <p14:sldId id="345"/>
            <p14:sldId id="370"/>
            <p14:sldId id="371"/>
            <p14:sldId id="346"/>
            <p14:sldId id="362"/>
            <p14:sldId id="347"/>
            <p14:sldId id="356"/>
            <p14:sldId id="289"/>
            <p14:sldId id="29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 pośredni 3 — 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78418" autoAdjust="0"/>
  </p:normalViewPr>
  <p:slideViewPr>
    <p:cSldViewPr>
      <p:cViewPr varScale="1">
        <p:scale>
          <a:sx n="92" d="100"/>
          <a:sy n="92" d="100"/>
        </p:scale>
        <p:origin x="-21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1A323-5DA5-4479-9945-CAE45C0FD868}" type="datetimeFigureOut">
              <a:rPr lang="pl-PL" smtClean="0"/>
              <a:t>2012-11-07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0B0C5-C64B-4BAF-86D1-305D6BC031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2194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2100D-65DE-43A3-B5CC-480DBA8215FC}" type="datetimeFigureOut">
              <a:rPr lang="pl-PL" smtClean="0"/>
              <a:t>2012-11-07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D7B7B-BDAE-478C-857A-4DDFE41B31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727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D7B7B-BDAE-478C-857A-4DDFE41B31F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8006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D7B7B-BDAE-478C-857A-4DDFE41B31F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955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367D-AC5C-45B1-BEA1-34A9AE7407D5}" type="datetime1">
              <a:rPr lang="pl-PL" smtClean="0"/>
              <a:t>2012-11-07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539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57F1-09DC-4447-B503-25F8F64FE93C}" type="datetime1">
              <a:rPr lang="pl-PL" smtClean="0"/>
              <a:t>2012-11-07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32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DF40-694B-4066-8379-7B8B74EBF507}" type="datetime1">
              <a:rPr lang="pl-PL" smtClean="0"/>
              <a:t>2012-11-07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28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456384" cy="365125"/>
          </a:xfrm>
        </p:spPr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237312"/>
            <a:ext cx="1872208" cy="547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952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90B4-E63C-4348-A1C6-3D06C6D506FB}" type="datetime1">
              <a:rPr lang="pl-PL" smtClean="0"/>
              <a:t>2012-11-07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5008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BD21-3622-4500-B0BF-8B01F2F577AD}" type="datetime1">
              <a:rPr lang="pl-PL" smtClean="0"/>
              <a:t>2012-11-07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053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0120-7117-4635-9D35-C041976540D1}" type="datetime1">
              <a:rPr lang="pl-PL" smtClean="0"/>
              <a:t>2012-11-07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286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1F-9640-4C35-9289-305ECB47427C}" type="datetime1">
              <a:rPr lang="pl-PL" smtClean="0"/>
              <a:t>2012-11-07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004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E4F-7442-47F7-9EF4-1AC58CA5F7CA}" type="datetime1">
              <a:rPr lang="pl-PL" smtClean="0"/>
              <a:t>2012-11-07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636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4C2F-9104-4E69-B54E-3214AC06324E}" type="datetime1">
              <a:rPr lang="pl-PL" smtClean="0"/>
              <a:t>2012-11-07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378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3979-F0F7-4ED6-95D6-A7F13BC19C1B}" type="datetime1">
              <a:rPr lang="pl-PL" smtClean="0"/>
              <a:t>2012-11-07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102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6980D-56E2-4062-A734-B2C297AA544A}" type="datetime1">
              <a:rPr lang="pl-PL" smtClean="0"/>
              <a:t>2012-11-07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296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sematext" TargetMode="External"/><Relationship Id="rId2" Type="http://schemas.openxmlformats.org/officeDocument/2006/relationships/hyperlink" Target="https://twitter.com/kucrafa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log.sematext.com/2012/08/23/solr-vs-elasticsearch-part-1-overview/" TargetMode="External"/><Relationship Id="rId4" Type="http://schemas.openxmlformats.org/officeDocument/2006/relationships/hyperlink" Target="http://sematext.com/" TargetMode="Externa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://sematext.com/about/job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l-PL" sz="6000" dirty="0" smtClean="0">
                <a:solidFill>
                  <a:schemeClr val="bg2">
                    <a:lumMod val="90000"/>
                  </a:schemeClr>
                </a:solidFill>
              </a:rPr>
              <a:t>Battle of the </a:t>
            </a:r>
            <a:r>
              <a:rPr lang="pl-PL" sz="6000" dirty="0" err="1" smtClean="0">
                <a:solidFill>
                  <a:schemeClr val="bg2">
                    <a:lumMod val="90000"/>
                  </a:schemeClr>
                </a:solidFill>
              </a:rPr>
              <a:t>Giants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/>
            </a:r>
            <a:br>
              <a:rPr lang="pl-PL" dirty="0" smtClean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4.0 vs ElasticSearch 0.20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008112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</a:rPr>
              <a:t>Rafał Kuć –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</a:rPr>
              <a:t> International</a:t>
            </a:r>
          </a:p>
          <a:p>
            <a:r>
              <a:rPr lang="pl-PL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@</a:t>
            </a:r>
            <a:r>
              <a:rPr lang="pl-PL" sz="240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kucrafal</a:t>
            </a:r>
            <a:r>
              <a:rPr lang="pl-PL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   @</a:t>
            </a:r>
            <a:r>
              <a:rPr lang="pl-PL" sz="240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sematext</a:t>
            </a:r>
            <a:r>
              <a:rPr lang="pl-PL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  sematext.com</a:t>
            </a:r>
            <a:endParaRPr lang="pl-PL" sz="24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90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Replicas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/ Collection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have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many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Each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have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0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replicas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Replicas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automatically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updated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Replicas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promoted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leaders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when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 leader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goes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off-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line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and Query Routing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where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going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where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going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Manual data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distribution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587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Without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Routing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1331640" y="1493524"/>
            <a:ext cx="6480720" cy="27275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1691680" y="184482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1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3212395" y="185720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2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4685556" y="185720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3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6164010" y="185720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4</a:t>
            </a:r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1691680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5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3212395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6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4685556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7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6174789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8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1331640" y="3851756"/>
            <a:ext cx="183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Collection / Index</a:t>
            </a:r>
            <a:endParaRPr lang="pl-PL" dirty="0"/>
          </a:p>
        </p:txBody>
      </p:sp>
      <p:sp>
        <p:nvSpPr>
          <p:cNvPr id="15" name="Prostokąt 14"/>
          <p:cNvSpPr/>
          <p:nvPr/>
        </p:nvSpPr>
        <p:spPr>
          <a:xfrm>
            <a:off x="3821460" y="5393390"/>
            <a:ext cx="1728192" cy="7719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Application</a:t>
            </a:r>
            <a:endParaRPr lang="pl-PL" dirty="0"/>
          </a:p>
        </p:txBody>
      </p:sp>
      <p:cxnSp>
        <p:nvCxnSpPr>
          <p:cNvPr id="16" name="Łącznik prosty ze strzałką 15"/>
          <p:cNvCxnSpPr>
            <a:stCxn id="15" idx="0"/>
            <a:endCxn id="9" idx="2"/>
          </p:cNvCxnSpPr>
          <p:nvPr/>
        </p:nvCxnSpPr>
        <p:spPr>
          <a:xfrm flipV="1">
            <a:off x="4685556" y="2577286"/>
            <a:ext cx="2126526" cy="281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 flipV="1">
            <a:off x="4685556" y="3645024"/>
            <a:ext cx="2126526" cy="17483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>
            <a:stCxn id="15" idx="0"/>
          </p:cNvCxnSpPr>
          <p:nvPr/>
        </p:nvCxnSpPr>
        <p:spPr>
          <a:xfrm flipV="1">
            <a:off x="4685556" y="3645024"/>
            <a:ext cx="606524" cy="17483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>
            <a:stCxn id="15" idx="0"/>
          </p:cNvCxnSpPr>
          <p:nvPr/>
        </p:nvCxnSpPr>
        <p:spPr>
          <a:xfrm flipV="1">
            <a:off x="4685556" y="2577286"/>
            <a:ext cx="606524" cy="281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>
            <a:stCxn id="15" idx="0"/>
          </p:cNvCxnSpPr>
          <p:nvPr/>
        </p:nvCxnSpPr>
        <p:spPr>
          <a:xfrm flipH="1" flipV="1">
            <a:off x="3860468" y="2577286"/>
            <a:ext cx="825088" cy="281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>
            <a:endCxn id="11" idx="2"/>
          </p:cNvCxnSpPr>
          <p:nvPr/>
        </p:nvCxnSpPr>
        <p:spPr>
          <a:xfrm flipH="1" flipV="1">
            <a:off x="3860467" y="3645024"/>
            <a:ext cx="825089" cy="17483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>
            <a:stCxn id="15" idx="0"/>
          </p:cNvCxnSpPr>
          <p:nvPr/>
        </p:nvCxnSpPr>
        <p:spPr>
          <a:xfrm flipH="1" flipV="1">
            <a:off x="2316140" y="2577286"/>
            <a:ext cx="2369416" cy="281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>
            <a:stCxn id="15" idx="0"/>
          </p:cNvCxnSpPr>
          <p:nvPr/>
        </p:nvCxnSpPr>
        <p:spPr>
          <a:xfrm flipH="1" flipV="1">
            <a:off x="2339752" y="3645024"/>
            <a:ext cx="2345804" cy="17483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145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Query With Routing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1331640" y="1493524"/>
            <a:ext cx="6480720" cy="27275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1691680" y="184482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1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3212395" y="185720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2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4685556" y="185720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3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6164010" y="185720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4</a:t>
            </a:r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1691680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5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3212395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6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4685556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7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6174789" y="292494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/>
              <a:t>Shard</a:t>
            </a:r>
            <a:r>
              <a:rPr lang="pl-PL" dirty="0" smtClean="0"/>
              <a:t> 8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1331640" y="3851756"/>
            <a:ext cx="183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Collection / Index</a:t>
            </a:r>
            <a:endParaRPr lang="pl-PL" dirty="0"/>
          </a:p>
        </p:txBody>
      </p:sp>
      <p:sp>
        <p:nvSpPr>
          <p:cNvPr id="15" name="Prostokąt 14"/>
          <p:cNvSpPr/>
          <p:nvPr/>
        </p:nvSpPr>
        <p:spPr>
          <a:xfrm>
            <a:off x="3821460" y="5373216"/>
            <a:ext cx="1728192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Application</a:t>
            </a:r>
            <a:endParaRPr lang="pl-PL" dirty="0"/>
          </a:p>
        </p:txBody>
      </p:sp>
      <p:cxnSp>
        <p:nvCxnSpPr>
          <p:cNvPr id="16" name="Łącznik prosty ze strzałką 15"/>
          <p:cNvCxnSpPr>
            <a:stCxn id="15" idx="0"/>
          </p:cNvCxnSpPr>
          <p:nvPr/>
        </p:nvCxnSpPr>
        <p:spPr>
          <a:xfrm flipV="1">
            <a:off x="4685556" y="2557112"/>
            <a:ext cx="606524" cy="281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53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Routing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 Solr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Requires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effort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Defaults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hash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identifiers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turned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solr.NoOpDistributingUpdateProcessorFactory</a:t>
            </a:r>
            <a:endParaRPr lang="pl-PL" sz="2000" dirty="0">
              <a:solidFill>
                <a:schemeClr val="bg2">
                  <a:lumMod val="9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899592" y="4327936"/>
            <a:ext cx="7056784" cy="147732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&lt;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updateRequestProcessorChain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&gt;</a:t>
            </a:r>
          </a:p>
          <a:p>
            <a:r>
              <a:rPr lang="pl-PL" b="1" dirty="0" smtClean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&lt;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processor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class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="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solr.LogUpdateProcessorFactory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" /&gt;</a:t>
            </a:r>
          </a:p>
          <a:p>
            <a:r>
              <a:rPr lang="pl-PL" b="1" dirty="0" smtClean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&lt;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processor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class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="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solr.RunUpdateProcessorFactory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" /&gt;</a:t>
            </a:r>
          </a:p>
          <a:p>
            <a:r>
              <a:rPr lang="pl-PL" b="1" dirty="0" smtClean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&lt;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processor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class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="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solr.NoOpDistributingUpdateProcessorFactory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" /&gt;</a:t>
            </a:r>
          </a:p>
          <a:p>
            <a:r>
              <a:rPr lang="pl-PL" b="1" dirty="0" smtClean="0">
                <a:solidFill>
                  <a:schemeClr val="bg2">
                    <a:lumMod val="90000"/>
                  </a:schemeClr>
                </a:solidFill>
              </a:rPr>
              <a:t>&lt;/</a:t>
            </a:r>
            <a:r>
              <a:rPr lang="pl-PL" b="1" dirty="0" err="1">
                <a:solidFill>
                  <a:schemeClr val="bg2">
                    <a:lumMod val="90000"/>
                  </a:schemeClr>
                </a:solidFill>
              </a:rPr>
              <a:t>updateRequestProcessorChain</a:t>
            </a:r>
            <a:r>
              <a:rPr lang="pl-PL" b="1" dirty="0">
                <a:solidFill>
                  <a:schemeClr val="bg2">
                    <a:lumMod val="90000"/>
                  </a:schemeClr>
                </a:solidFill>
              </a:rPr>
              <a:t>&gt;</a:t>
            </a:r>
            <a:endParaRPr lang="pl-PL" b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24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Routing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- ElasticSearch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routing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parameter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controls target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which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will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forwarded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defaults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identifiers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changed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any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value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187624" y="3933056"/>
            <a:ext cx="6768752" cy="147732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curl -XPUT localhost:9200/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/test/1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?</a:t>
            </a:r>
            <a:r>
              <a:rPr lang="en-US" b="1" dirty="0">
                <a:solidFill>
                  <a:schemeClr val="bg2">
                    <a:lumMod val="90000"/>
                  </a:schemeClr>
                </a:solidFill>
              </a:rPr>
              <a:t>routing=1234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-d '{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 "title" : "Test routing document"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}'</a:t>
            </a:r>
          </a:p>
          <a:p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–XGET localhost:9200/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/test/_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/?q=*&amp;</a:t>
            </a:r>
            <a:r>
              <a:rPr lang="pl-PL" b="1" dirty="0" smtClean="0">
                <a:solidFill>
                  <a:schemeClr val="bg2">
                    <a:lumMod val="90000"/>
                  </a:schemeClr>
                </a:solidFill>
              </a:rPr>
              <a:t>routing=1234</a:t>
            </a:r>
          </a:p>
        </p:txBody>
      </p:sp>
    </p:spTree>
    <p:extLst>
      <p:ext uri="{BB962C8B-B14F-4D97-AF65-F5344CB8AC3E}">
        <p14:creationId xmlns:p14="http://schemas.microsoft.com/office/powerpoint/2010/main" val="323195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Structure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types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schema.xml file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Fields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schema.xml file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automatic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value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copying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dynamic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fields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custom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similarity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definition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289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Structure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Schema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- less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Analyzers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HTTP API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Fields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HTTP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request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Multi – 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support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nested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child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relationship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structured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data 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52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Structure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Manipulation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Possible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extent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Solr as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well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ElasticSearch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dynamic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mappings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update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always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048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Aliasing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aliasing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aliasing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We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alias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We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routing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We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routing</a:t>
            </a:r>
          </a:p>
          <a:p>
            <a:pPr marL="0" indent="0">
              <a:buNone/>
            </a:pP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Who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Am I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„Solr 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3.1 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Cookbook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” 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author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 (4.0 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inc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lang="pl-PL" sz="3200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consultant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 &amp; 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engineer</a:t>
            </a:r>
            <a:endParaRPr lang="pl-PL" sz="3200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Solr.pl co-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founder</a:t>
            </a:r>
            <a:endParaRPr lang="pl-PL" sz="3200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Father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sz="3200" dirty="0" err="1" smtClean="0">
                <a:solidFill>
                  <a:schemeClr val="bg2">
                    <a:lumMod val="90000"/>
                  </a:schemeClr>
                </a:solidFill>
              </a:rPr>
              <a:t>husband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3200" dirty="0" smtClean="0">
                <a:solidFill>
                  <a:schemeClr val="bg2">
                    <a:lumMod val="90000"/>
                  </a:schemeClr>
                </a:solidFill>
                <a:sym typeface="Wingdings" pitchFamily="2" charset="2"/>
              </a:rPr>
              <a:t></a:t>
            </a:r>
            <a:endParaRPr lang="pl-PL" sz="3200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sz="3200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628800"/>
            <a:ext cx="1800199" cy="2160240"/>
          </a:xfrm>
          <a:prstGeom prst="rect">
            <a:avLst/>
          </a:prstGeom>
        </p:spPr>
      </p:pic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2012 </a:t>
            </a:r>
            <a:r>
              <a:rPr lang="en-US" dirty="0" err="1" smtClean="0"/>
              <a:t>Sematext</a:t>
            </a:r>
            <a:r>
              <a:rPr lang="en-US" dirty="0" smtClean="0"/>
              <a:t> Int’l. All rights reserved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138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Server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Configuration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600200"/>
            <a:ext cx="4176464" cy="4525963"/>
          </a:xfrm>
        </p:spPr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sz="20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solrconfig.xml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reloaded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runtime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collection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reload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427984" y="1556792"/>
            <a:ext cx="471601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sz="20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elasticsearch.yml</a:t>
            </a:r>
            <a:endParaRPr lang="pl-PL" sz="2000" dirty="0" smtClean="0">
              <a:solidFill>
                <a:schemeClr val="bg2">
                  <a:lumMod val="9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Properties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changed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runtime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although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without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reloading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Gateway Module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Your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data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time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machine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Stores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indices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meta data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Currently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Local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FS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Hadoop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S3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50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Discovery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ZooKeeper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Zen Discovery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Zen Discovery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automatic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node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discovery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Provides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multicast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unicast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discovery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methods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Automatic master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detection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Two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-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way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failure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detection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&amp; Apache ZooKeeper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Requires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additional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software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ZooKeeper ensemble with 1+ ZooKeeper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instances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Prevents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split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brain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situations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Holds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collections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configurations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needs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know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address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one of the ZooKeeper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instances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API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HTTP REST API in 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Query String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simple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HTTP with Query String in Apache Solr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Both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provide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specialized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Java API 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SolrJ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Apache Solr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CloudSolrServer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with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TransportClient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remote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connections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and Query String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built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request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parameters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degree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structuring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local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1187624" y="3573016"/>
            <a:ext cx="676875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'http://localhost:8983/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solr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select?q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=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text:weird&amp;sort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=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date+desc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'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REST End-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Points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Simple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built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request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parameters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Stuctured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built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JSON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objects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1215349" y="2769890"/>
            <a:ext cx="6768752" cy="353943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sz="1600" dirty="0" err="1" smtClean="0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–XGET 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'localhost:9200/</a:t>
            </a:r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/test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/_</a:t>
            </a:r>
            <a:r>
              <a:rPr lang="pl-PL" sz="1600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/?q=_</a:t>
            </a:r>
            <a:r>
              <a:rPr lang="pl-PL" sz="1600" dirty="0" err="1" smtClean="0">
                <a:solidFill>
                  <a:schemeClr val="bg2">
                    <a:lumMod val="90000"/>
                  </a:schemeClr>
                </a:solidFill>
              </a:rPr>
              <a:t>all:weird&amp;sort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=</a:t>
            </a:r>
            <a:r>
              <a:rPr lang="pl-PL" sz="1600" dirty="0" err="1" smtClean="0">
                <a:solidFill>
                  <a:schemeClr val="bg2">
                    <a:lumMod val="90000"/>
                  </a:schemeClr>
                </a:solidFill>
              </a:rPr>
              <a:t>date:desc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'</a:t>
            </a:r>
            <a:endParaRPr lang="pl-PL" sz="1600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sz="1600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-XGET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'localhost:9200/</a:t>
            </a:r>
            <a:r>
              <a:rPr lang="pl-PL" sz="1600" dirty="0" err="1" smtClean="0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sz="1600" dirty="0" err="1" smtClean="0">
                <a:solidFill>
                  <a:schemeClr val="bg2">
                    <a:lumMod val="90000"/>
                  </a:schemeClr>
                </a:solidFill>
              </a:rPr>
              <a:t>test_search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'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-d '{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"</a:t>
            </a:r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" : {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"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term" : {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 "_</a:t>
            </a:r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all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" : "</a:t>
            </a:r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weird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"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},</a:t>
            </a:r>
            <a:endParaRPr lang="pl-PL" sz="1600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"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sort" : {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 "</a:t>
            </a:r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date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" : {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 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  "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order" : "</a:t>
            </a:r>
            <a:r>
              <a:rPr lang="pl-PL" sz="1600" dirty="0" err="1">
                <a:solidFill>
                  <a:schemeClr val="bg2">
                    <a:lumMod val="90000"/>
                  </a:schemeClr>
                </a:solidFill>
              </a:rPr>
              <a:t>desc</a:t>
            </a:r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"</a:t>
            </a: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 } </a:t>
            </a:r>
            <a:endParaRPr lang="pl-PL" sz="1600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16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 }</a:t>
            </a:r>
            <a:endParaRPr lang="pl-PL" sz="1600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90000"/>
                  </a:schemeClr>
                </a:solidFill>
              </a:rPr>
              <a:t>}'</a:t>
            </a:r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Data Handling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f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ormats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input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return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results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m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formats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JSON in / JSON out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Single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Batch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600200"/>
            <a:ext cx="4176464" cy="4525963"/>
          </a:xfrm>
        </p:spPr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Single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ocuments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per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request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427984" y="1556792"/>
            <a:ext cx="471601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  <a:endParaRPr lang="pl-PL" sz="2000" dirty="0" smtClean="0">
              <a:solidFill>
                <a:schemeClr val="bg2">
                  <a:lumMod val="9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Single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a standard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call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sz="20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pl-PL" sz="20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bulk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end – point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batch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sz="2000" dirty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pl-PL" sz="2000" dirty="0" err="1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bulk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UDP end – point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b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xposed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l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l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atency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batch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i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ndexing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3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What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Will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 Talk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About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?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202" y="1340768"/>
            <a:ext cx="6183472" cy="1920076"/>
          </a:xfrm>
        </p:spPr>
      </p:pic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3832300" y="2780928"/>
            <a:ext cx="13157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VS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573" y="3501008"/>
            <a:ext cx="3593651" cy="198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5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Partial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Updates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based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on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LUCENE-3837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by Andrzej Białecki</a:t>
            </a:r>
          </a:p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reindexing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server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Both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servers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versioning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prevent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changes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being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overwritten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lead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decreased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network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traffic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cases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Partial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Update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Special end – point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- 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update</a:t>
            </a:r>
            <a:endParaRPr lang="pl-PL" sz="2400" dirty="0" smtClean="0">
              <a:solidFill>
                <a:schemeClr val="bg2">
                  <a:lumMod val="9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Supports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parameters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like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routing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parent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replication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percolate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etc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similar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Index API)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scripts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perform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updates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1043608" y="4437112"/>
            <a:ext cx="6768752" cy="175432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-XPOST 'localhost:9200/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/test/12345/_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update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' -d '{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"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script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" : "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ctx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._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source.enabled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=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enabled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",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"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params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" : {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  "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enabled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" :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true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}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}'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8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Partial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Update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the standard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update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handler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Requires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_version_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field to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present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1187624" y="3356992"/>
            <a:ext cx="6768752" cy="2585323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'localhost:8983/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solr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update?commit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=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true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' -H '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Content-type:application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json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' -d '[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{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  "id" : "12345",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  "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enabled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" : {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    "set" :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true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  }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 }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]'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8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Collections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API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Built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top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Admin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Collection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creation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Collection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reload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Collection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deletion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Indices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REST API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: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creation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deletion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closing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opening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refreshing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Existence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checking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Analysis Chain Definition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600200"/>
            <a:ext cx="4176464" cy="4525963"/>
          </a:xfrm>
        </p:spPr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sz="20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schema.xml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reloaded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runtime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collection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reload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2012 </a:t>
            </a:r>
            <a:r>
              <a:rPr lang="en-US" dirty="0" err="1" smtClean="0"/>
              <a:t>Sematext</a:t>
            </a:r>
            <a:r>
              <a:rPr lang="en-US" dirty="0" smtClean="0"/>
              <a:t> Int’l. All rights reserved</a:t>
            </a: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427984" y="1556792"/>
            <a:ext cx="471601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sz="20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elasticsearch.yml</a:t>
            </a:r>
            <a:endParaRPr lang="pl-PL" sz="2000" dirty="0" smtClean="0">
              <a:solidFill>
                <a:schemeClr val="bg2">
                  <a:lumMod val="9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type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creation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REST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call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Possible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change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update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mapping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changes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5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Multilingual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Data Handling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Both ElasticSearch and Apache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built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top of Apache Lucene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– analyzers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per field in 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schema.xml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file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– analyzer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mappings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but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set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specified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basis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values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Results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Grouping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Apache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only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results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grouping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based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on: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value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Query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Function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during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distributed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Prospective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checking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if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matches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stored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Apache Solr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under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name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Percolator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Spellchecker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check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correct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spelling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mistakes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currently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implementations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Apache Solr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IndexBasedSpellChecker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WordBreakSolrSpellChecker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DirectSolrSpellChecker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Under the Hood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0.20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Lucene 3.6.1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4.0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Lucene 4.0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396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Full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Text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Capabilities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Variety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of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Ability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control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calculation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Different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parsers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Advanced Lucene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like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SpanQueries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exposed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Calculation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Leverage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Lucene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capabilities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over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importance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over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importance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over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term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phrase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importance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Influence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time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Query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time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Term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Phrases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Function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Influence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time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and field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Query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time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Different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provide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different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controls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calculate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distributed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term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frequencies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Negative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Positive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boosting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Custom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Scripts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scripts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Nested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Objects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Possible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only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ElasticSearch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separate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Stored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the same part of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root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Hidden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from standard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Need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appropriate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nested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65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Like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This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Lets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find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similar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Like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This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Component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Like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This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Query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Like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This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Field Query</a:t>
            </a:r>
          </a:p>
          <a:p>
            <a:pPr lvl="1"/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mlt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REST end – point</a:t>
            </a: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 Child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Relationship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time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Multi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joins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possible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1513578" y="3068960"/>
            <a:ext cx="5760640" cy="3077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http://localhost:8983/solr/select?q={!join from=parent to=id}</a:t>
            </a:r>
            <a:r>
              <a:rPr lang="en-US" sz="1400" dirty="0" err="1"/>
              <a:t>color:Yellow</a:t>
            </a:r>
            <a:endParaRPr lang="pl-PL" sz="1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 Child Handling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Proper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required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separate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Standard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don’t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return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child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 order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retrieve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should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appropriate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has_child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has_parent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top_children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68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narrown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down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results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Good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candidates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caching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reuse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Supported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by ElasticSearch and Apache Solr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Should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repeatable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elements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per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addictive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Different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parsers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Local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Narrow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down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faceting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results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Architecture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What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expect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Scalability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Fault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toleranance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High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availablity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Features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What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also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looking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Manageability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Installation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ease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Tools 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89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efined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by the Query DSL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custom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score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calculation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(i.e.,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custom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filters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score</a:t>
            </a:r>
            <a:r>
              <a:rPr lang="pl-PL" sz="24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l-PL" sz="24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query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Doesn’t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narrow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down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faceting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results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by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default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facets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have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their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own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Cache Control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Both Solr and 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let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control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cache for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</a:p>
          <a:p>
            <a:pPr lvl="1"/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U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sing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local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params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sz="20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cache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property</a:t>
            </a:r>
            <a:endParaRPr lang="pl-PL" sz="2000" dirty="0" smtClean="0">
              <a:solidFill>
                <a:schemeClr val="bg2">
                  <a:lumMod val="9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sz="20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_cache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property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sz="2000" dirty="0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pl-PL" sz="2000" dirty="0" err="1" smtClean="0">
                <a:solidFill>
                  <a:schemeClr val="bg2">
                    <a:lumMod val="90000"/>
                  </a:schemeClr>
                </a:solidFill>
                <a:latin typeface="Consolas" pitchFamily="49" charset="0"/>
                <a:cs typeface="Consolas" pitchFamily="49" charset="0"/>
              </a:rPr>
              <a:t>cache_key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property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Faceting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Both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provide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common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facets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Terms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Range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&amp;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Terms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tatistics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Spatial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distance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Pivot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faceting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Histograms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457200" lvl="1" indent="0">
              <a:buNone/>
            </a:pP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Real Time Or Not ?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getting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not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yet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indexed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Don’t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need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reopening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Separate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Get and Multi Get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API’s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Separate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Realtime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Get Handler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as a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component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Caches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Warming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and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caching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Both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running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warming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queries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ElasticSearch by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default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doesn’t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limit cache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sizes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Caches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Types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Filter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Cache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Query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Result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Cache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Cache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Implementation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choices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LRUCache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FastLRUCache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LFUCache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Other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configuration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options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Size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Maximum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size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Autowarming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count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Caches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Types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Filter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Cache</a:t>
            </a:r>
          </a:p>
          <a:p>
            <a:pPr lvl="1"/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Field Data Cache</a:t>
            </a:r>
          </a:p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Implementation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choices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Resident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Soft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Weak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Other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configuration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options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lvl="1"/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Max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size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entries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per segment)</a:t>
            </a:r>
          </a:p>
          <a:p>
            <a:pPr lvl="1"/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Expiration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time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Cluster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Monitoring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mbeans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exposed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by JMX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REST end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points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xposed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get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d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ifferent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statistics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Statistics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API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Health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Check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Nodes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Information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Statistics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Cache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Statistics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Segments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Information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Information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Statistics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Mappings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Information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Cluster Monitoring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843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Cluster Architecture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Distributed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Fault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tolerant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Only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nodes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Single leader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Automatic leader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election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Cluster Monitoring with SPM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12306"/>
            <a:ext cx="8229600" cy="4101750"/>
          </a:xfrm>
        </p:spPr>
      </p:pic>
    </p:spTree>
    <p:extLst>
      <p:ext uri="{BB962C8B-B14F-4D97-AF65-F5344CB8AC3E}">
        <p14:creationId xmlns:p14="http://schemas.microsoft.com/office/powerpoint/2010/main" val="366343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Cluster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Settings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Update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lets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rebalancing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recovery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Control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allocation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Change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above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the live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cluster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Custom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Allocation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Possible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ElasticSearch</a:t>
            </a: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Cluster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level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level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899592" y="2780928"/>
            <a:ext cx="5112568" cy="116955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 -XPUT localhost:9200/_</a:t>
            </a:r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cluster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/</a:t>
            </a:r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settings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 -d '{</a:t>
            </a:r>
            <a:br>
              <a:rPr lang="pl-PL" sz="1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    "</a:t>
            </a:r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persistent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" : {</a:t>
            </a:r>
            <a:br>
              <a:rPr lang="pl-PL" sz="1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        "</a:t>
            </a:r>
            <a:r>
              <a:rPr lang="pl-PL" sz="1400" b="1" dirty="0">
                <a:solidFill>
                  <a:schemeClr val="bg2">
                    <a:lumMod val="90000"/>
                  </a:schemeClr>
                </a:solidFill>
              </a:rPr>
              <a:t>cluster.routing.allocation.</a:t>
            </a:r>
            <a:r>
              <a:rPr lang="pl-PL" sz="1400" b="1" dirty="0" err="1">
                <a:solidFill>
                  <a:schemeClr val="bg2">
                    <a:lumMod val="90000"/>
                  </a:schemeClr>
                </a:solidFill>
              </a:rPr>
              <a:t>exclude</a:t>
            </a:r>
            <a:r>
              <a:rPr lang="pl-PL" sz="1400" b="1" dirty="0">
                <a:solidFill>
                  <a:schemeClr val="bg2">
                    <a:lumMod val="90000"/>
                  </a:schemeClr>
                </a:solidFill>
              </a:rPr>
              <a:t>._</a:t>
            </a:r>
            <a:r>
              <a:rPr lang="pl-PL" sz="1400" b="1" dirty="0" err="1">
                <a:solidFill>
                  <a:schemeClr val="bg2">
                    <a:lumMod val="90000"/>
                  </a:schemeClr>
                </a:solidFill>
              </a:rPr>
              <a:t>ip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" : "192.168.2.1"</a:t>
            </a:r>
            <a:br>
              <a:rPr lang="pl-PL" sz="1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    }</a:t>
            </a:r>
            <a:br>
              <a:rPr lang="pl-PL" sz="1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sz="1400" dirty="0" smtClean="0">
                <a:solidFill>
                  <a:schemeClr val="bg2">
                    <a:lumMod val="90000"/>
                  </a:schemeClr>
                </a:solidFill>
              </a:rPr>
              <a:t>}'</a:t>
            </a:r>
            <a:endParaRPr lang="pl-PL" sz="14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899592" y="4509120"/>
            <a:ext cx="5112568" cy="73866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curl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 -XPUT localhost:9200/</a:t>
            </a:r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sematext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/ -d '{</a:t>
            </a:r>
            <a:br>
              <a:rPr lang="pl-PL" sz="1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    "</a:t>
            </a:r>
            <a:r>
              <a:rPr lang="pl-PL" sz="1400" b="1" dirty="0" err="1">
                <a:solidFill>
                  <a:schemeClr val="bg2">
                    <a:lumMod val="90000"/>
                  </a:schemeClr>
                </a:solidFill>
              </a:rPr>
              <a:t>index.routing.allocation.include.tag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" : "</a:t>
            </a:r>
            <a:r>
              <a:rPr lang="pl-PL" sz="1400" dirty="0" err="1">
                <a:solidFill>
                  <a:schemeClr val="bg2">
                    <a:lumMod val="90000"/>
                  </a:schemeClr>
                </a:solidFill>
              </a:rPr>
              <a:t>nodeOne,nodeTwo</a:t>
            </a:r>
            <a:r>
              <a:rPr lang="pl-PL" sz="1400" dirty="0">
                <a:solidFill>
                  <a:schemeClr val="bg2">
                    <a:lumMod val="90000"/>
                  </a:schemeClr>
                </a:solidFill>
              </a:rPr>
              <a:t>"</a:t>
            </a:r>
            <a:br>
              <a:rPr lang="pl-PL" sz="1400" dirty="0">
                <a:solidFill>
                  <a:schemeClr val="bg2">
                    <a:lumMod val="90000"/>
                  </a:schemeClr>
                </a:solidFill>
              </a:rPr>
            </a:br>
            <a:r>
              <a:rPr lang="pl-PL" sz="1400" dirty="0" smtClean="0">
                <a:solidFill>
                  <a:schemeClr val="bg2">
                    <a:lumMod val="90000"/>
                  </a:schemeClr>
                </a:solidFill>
              </a:rPr>
              <a:t>}'</a:t>
            </a:r>
            <a:endParaRPr lang="pl-PL" sz="1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5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Moving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Replicas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Possible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in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ElasticSearch, not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in 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Allows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move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replicas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to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any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node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cluster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on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demand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Available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ElasticSearch: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899592" y="4077072"/>
            <a:ext cx="7200800" cy="160043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1400" dirty="0" err="1"/>
              <a:t>curl</a:t>
            </a:r>
            <a:r>
              <a:rPr lang="pl-PL" sz="1400" dirty="0"/>
              <a:t> -XPOST 'localhost:9200/_</a:t>
            </a:r>
            <a:r>
              <a:rPr lang="pl-PL" sz="1400" dirty="0" err="1"/>
              <a:t>cluster</a:t>
            </a:r>
            <a:r>
              <a:rPr lang="pl-PL" sz="1400" dirty="0"/>
              <a:t>/</a:t>
            </a:r>
            <a:r>
              <a:rPr lang="pl-PL" sz="1400" dirty="0" err="1"/>
              <a:t>reroute</a:t>
            </a:r>
            <a:r>
              <a:rPr lang="pl-PL" sz="1400" dirty="0"/>
              <a:t>' -d '{ </a:t>
            </a:r>
          </a:p>
          <a:p>
            <a:r>
              <a:rPr lang="pl-PL" sz="1400" dirty="0"/>
              <a:t> "</a:t>
            </a:r>
            <a:r>
              <a:rPr lang="pl-PL" sz="1400" dirty="0" err="1"/>
              <a:t>commands</a:t>
            </a:r>
            <a:r>
              <a:rPr lang="pl-PL" sz="1400" dirty="0"/>
              <a:t>" : [ </a:t>
            </a:r>
          </a:p>
          <a:p>
            <a:r>
              <a:rPr lang="pl-PL" sz="1400" dirty="0"/>
              <a:t>  {"</a:t>
            </a:r>
            <a:r>
              <a:rPr lang="pl-PL" sz="1400" dirty="0" err="1"/>
              <a:t>move</a:t>
            </a:r>
            <a:r>
              <a:rPr lang="pl-PL" sz="1400" dirty="0"/>
              <a:t>" : {"</a:t>
            </a:r>
            <a:r>
              <a:rPr lang="pl-PL" sz="1400" dirty="0" err="1"/>
              <a:t>index</a:t>
            </a:r>
            <a:r>
              <a:rPr lang="pl-PL" sz="1400" dirty="0"/>
              <a:t>" : </a:t>
            </a:r>
            <a:r>
              <a:rPr lang="pl-PL" sz="1400" dirty="0" smtClean="0"/>
              <a:t>"</a:t>
            </a:r>
            <a:r>
              <a:rPr lang="pl-PL" sz="1400" dirty="0" err="1" smtClean="0"/>
              <a:t>sematext</a:t>
            </a:r>
            <a:r>
              <a:rPr lang="pl-PL" sz="1400" dirty="0" smtClean="0"/>
              <a:t>", </a:t>
            </a:r>
            <a:r>
              <a:rPr lang="pl-PL" sz="1400" dirty="0"/>
              <a:t>"</a:t>
            </a:r>
            <a:r>
              <a:rPr lang="pl-PL" sz="1400" dirty="0" err="1"/>
              <a:t>shard</a:t>
            </a:r>
            <a:r>
              <a:rPr lang="pl-PL" sz="1400" dirty="0"/>
              <a:t>" : 0, "</a:t>
            </a:r>
            <a:r>
              <a:rPr lang="pl-PL" sz="1400" dirty="0" err="1"/>
              <a:t>from_node</a:t>
            </a:r>
            <a:r>
              <a:rPr lang="pl-PL" sz="1400" dirty="0"/>
              <a:t>" : "node1", "</a:t>
            </a:r>
            <a:r>
              <a:rPr lang="pl-PL" sz="1400" dirty="0" err="1"/>
              <a:t>to_node</a:t>
            </a:r>
            <a:r>
              <a:rPr lang="pl-PL" sz="1400" dirty="0"/>
              <a:t>" : "node2"}}, </a:t>
            </a:r>
          </a:p>
          <a:p>
            <a:r>
              <a:rPr lang="pl-PL" sz="1400" dirty="0"/>
              <a:t> </a:t>
            </a:r>
            <a:r>
              <a:rPr lang="pl-PL" sz="1400" dirty="0" smtClean="0"/>
              <a:t> {"</a:t>
            </a:r>
            <a:r>
              <a:rPr lang="pl-PL" sz="1400" dirty="0" err="1"/>
              <a:t>allocate</a:t>
            </a:r>
            <a:r>
              <a:rPr lang="pl-PL" sz="1400" dirty="0"/>
              <a:t>" : {"</a:t>
            </a:r>
            <a:r>
              <a:rPr lang="pl-PL" sz="1400" dirty="0" err="1"/>
              <a:t>index</a:t>
            </a:r>
            <a:r>
              <a:rPr lang="pl-PL" sz="1400" dirty="0"/>
              <a:t>" : </a:t>
            </a:r>
            <a:r>
              <a:rPr lang="pl-PL" sz="1400" dirty="0" smtClean="0"/>
              <a:t>"</a:t>
            </a:r>
            <a:r>
              <a:rPr lang="pl-PL" sz="1400" dirty="0" err="1" smtClean="0"/>
              <a:t>sematext</a:t>
            </a:r>
            <a:r>
              <a:rPr lang="pl-PL" sz="1400" dirty="0" smtClean="0"/>
              <a:t>", </a:t>
            </a:r>
            <a:r>
              <a:rPr lang="pl-PL" sz="1400" dirty="0"/>
              <a:t>"</a:t>
            </a:r>
            <a:r>
              <a:rPr lang="pl-PL" sz="1400" dirty="0" err="1"/>
              <a:t>shard</a:t>
            </a:r>
            <a:r>
              <a:rPr lang="pl-PL" sz="1400" dirty="0"/>
              <a:t>" : 1, "</a:t>
            </a:r>
            <a:r>
              <a:rPr lang="pl-PL" sz="1400" dirty="0" err="1"/>
              <a:t>node</a:t>
            </a:r>
            <a:r>
              <a:rPr lang="pl-PL" sz="1400" dirty="0"/>
              <a:t>" : "node3"}} </a:t>
            </a:r>
          </a:p>
          <a:p>
            <a:r>
              <a:rPr lang="pl-PL" sz="1400" dirty="0"/>
              <a:t> ] </a:t>
            </a:r>
          </a:p>
          <a:p>
            <a:r>
              <a:rPr lang="pl-PL" sz="1400" dirty="0"/>
              <a:t>}'</a:t>
            </a:r>
            <a:endParaRPr lang="pl-PL" sz="1400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And The Winner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?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3923928" y="1892439"/>
            <a:ext cx="1152128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15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pl-PL" sz="15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2843808" y="1127816"/>
            <a:ext cx="3168352" cy="3758350"/>
            <a:chOff x="2915816" y="1484784"/>
            <a:chExt cx="3168352" cy="3758350"/>
          </a:xfrm>
        </p:grpSpPr>
        <p:pic>
          <p:nvPicPr>
            <p:cNvPr id="3" name="Obraz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5816" y="1484784"/>
              <a:ext cx="3168352" cy="3168352"/>
            </a:xfrm>
            <a:prstGeom prst="rect">
              <a:avLst/>
            </a:prstGeom>
          </p:spPr>
        </p:pic>
        <p:sp>
          <p:nvSpPr>
            <p:cNvPr id="5" name="Prostokąt 4"/>
            <p:cNvSpPr/>
            <p:nvPr/>
          </p:nvSpPr>
          <p:spPr>
            <a:xfrm>
              <a:off x="3074861" y="4319804"/>
              <a:ext cx="299428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pl-PL" sz="54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</a:rPr>
                <a:t>The </a:t>
              </a:r>
              <a:r>
                <a:rPr lang="pl-PL" sz="5400" b="1" dirty="0" err="1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</a:rPr>
                <a:t>Users</a:t>
              </a:r>
              <a:endParaRPr lang="pl-PL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endParaRPr>
            </a:p>
          </p:txBody>
        </p:sp>
      </p:grpSp>
      <p:pic>
        <p:nvPicPr>
          <p:cNvPr id="8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104729"/>
            <a:ext cx="6183472" cy="1920076"/>
          </a:xfr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66" y="2016515"/>
            <a:ext cx="3593651" cy="198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8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How to Reach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Us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>Rafał Kuć</a:t>
            </a:r>
          </a:p>
          <a:p>
            <a:pPr lvl="1"/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</a:rPr>
              <a:t>Twitter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@</a:t>
            </a:r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kucrafal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 </a:t>
            </a:r>
            <a:endParaRPr lang="pl-PL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>E-mail: rafal.kuc@sematext.com</a:t>
            </a:r>
          </a:p>
          <a:p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</a:rPr>
              <a:t>Sematext</a:t>
            </a:r>
            <a:endParaRPr lang="pl-PL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</a:rPr>
              <a:t>Twitter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@</a:t>
            </a:r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sematext</a:t>
            </a:r>
            <a:endParaRPr lang="pl-PL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</a:rPr>
              <a:t>Website</a:t>
            </a:r>
            <a:r>
              <a:rPr lang="pl-PL" dirty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  <a:hlinkClick r:id="rId4"/>
              </a:rPr>
              <a:t>http://sematext.com</a:t>
            </a:r>
            <a:endParaRPr lang="pl-PL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>Solr vs ElasticSearch </a:t>
            </a:r>
            <a:r>
              <a:rPr lang="pl-PL" dirty="0" err="1" smtClean="0">
                <a:solidFill>
                  <a:schemeClr val="bg1">
                    <a:lumMod val="85000"/>
                  </a:schemeClr>
                </a:solidFill>
              </a:rPr>
              <a:t>series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</a:rPr>
              <a:t>:</a:t>
            </a:r>
          </a:p>
          <a:p>
            <a:pPr marL="742950" lvl="2" indent="-342900"/>
            <a:r>
              <a:rPr lang="pl-PL" dirty="0">
                <a:solidFill>
                  <a:schemeClr val="bg1">
                    <a:lumMod val="85000"/>
                  </a:schemeClr>
                </a:solidFill>
                <a:hlinkClick r:id="rId5"/>
              </a:rPr>
              <a:t>http://blog.sematext.com/2012/08/23/solr-vs-elasticsearch-part-1-overview</a:t>
            </a:r>
            <a:r>
              <a:rPr lang="pl-PL" dirty="0" smtClean="0">
                <a:solidFill>
                  <a:schemeClr val="bg1">
                    <a:lumMod val="85000"/>
                  </a:schemeClr>
                </a:solidFill>
                <a:hlinkClick r:id="rId5"/>
              </a:rPr>
              <a:t>/</a:t>
            </a:r>
            <a:endParaRPr lang="pl-PL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616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We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Hiring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!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Search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?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Analytics ?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Big Data ?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Performance ?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working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with and in open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source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?</a:t>
            </a: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We’re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hiring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world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wide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!</a:t>
            </a:r>
          </a:p>
          <a:p>
            <a:pPr marL="0" indent="0">
              <a:buNone/>
            </a:pP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	</a:t>
            </a:r>
            <a:r>
              <a:rPr lang="pl-PL" u="sng" dirty="0" smtClean="0">
                <a:solidFill>
                  <a:schemeClr val="tx2">
                    <a:lumMod val="40000"/>
                    <a:lumOff val="60000"/>
                  </a:schemeClr>
                </a:solidFill>
                <a:hlinkClick r:id="rId2"/>
              </a:rPr>
              <a:t>http://sematext.com/about/jobs.html</a:t>
            </a:r>
            <a:endParaRPr lang="pl-PL" u="sng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42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SolrCloud Cluster Architecture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Distributed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Fault</a:t>
            </a:r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 tolerant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+ ZooKeeper ensemble</a:t>
            </a: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Leader per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shard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>
                <a:solidFill>
                  <a:schemeClr val="bg2">
                    <a:lumMod val="90000"/>
                  </a:schemeClr>
                </a:solidFill>
              </a:rPr>
              <a:t>Automatic leader </a:t>
            </a:r>
            <a:r>
              <a:rPr lang="pl-PL" dirty="0" err="1">
                <a:solidFill>
                  <a:schemeClr val="bg2">
                    <a:lumMod val="90000"/>
                  </a:schemeClr>
                </a:solidFill>
              </a:rPr>
              <a:t>election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Collection vs Index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Collection – Solr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main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logical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Index – ElasticSearch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main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logic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structure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Collections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and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Indices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can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be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spread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among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different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nodes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the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cluster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Types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Index</a:t>
            </a:r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ElasticSearch -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types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a single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index</a:t>
            </a: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Apache Solr -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multiple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document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types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in a single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collection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– </a:t>
            </a:r>
            <a:r>
              <a:rPr lang="pl-PL" dirty="0" err="1" smtClean="0">
                <a:solidFill>
                  <a:schemeClr val="bg2">
                    <a:lumMod val="90000"/>
                  </a:schemeClr>
                </a:solidFill>
              </a:rPr>
              <a:t>shared</a:t>
            </a:r>
            <a:r>
              <a:rPr lang="pl-PL" dirty="0" smtClean="0">
                <a:solidFill>
                  <a:schemeClr val="bg2">
                    <a:lumMod val="90000"/>
                  </a:schemeClr>
                </a:solidFill>
              </a:rPr>
              <a:t> schema.xml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2012 Sematext Int’l. All rights reserved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135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ctr">
          <a:defRPr sz="1400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4794</TotalTime>
  <Words>2418</Words>
  <Application>Microsoft Office PowerPoint</Application>
  <PresentationFormat>Pokaz na ekranie (4:3)</PresentationFormat>
  <Paragraphs>500</Paragraphs>
  <Slides>66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66</vt:i4>
      </vt:variant>
    </vt:vector>
  </HeadingPairs>
  <TitlesOfParts>
    <vt:vector size="67" baseType="lpstr">
      <vt:lpstr>Motyw pakietu Office</vt:lpstr>
      <vt:lpstr>Battle of the Giants Apache Solr 4.0 vs ElasticSearch 0.20</vt:lpstr>
      <vt:lpstr>Who Am I</vt:lpstr>
      <vt:lpstr>What Will I Talk About ?</vt:lpstr>
      <vt:lpstr>Under the Hood</vt:lpstr>
      <vt:lpstr>Architecture</vt:lpstr>
      <vt:lpstr>ElasticSearch Cluster Architecture</vt:lpstr>
      <vt:lpstr>SolrCloud Cluster Architecture</vt:lpstr>
      <vt:lpstr>Collection vs Index</vt:lpstr>
      <vt:lpstr>Multiple Document Types in Index</vt:lpstr>
      <vt:lpstr>Shards and Replicas</vt:lpstr>
      <vt:lpstr>Index and Query Routing</vt:lpstr>
      <vt:lpstr>Querying Without Routing</vt:lpstr>
      <vt:lpstr>Query With Routing</vt:lpstr>
      <vt:lpstr>Routing Docs and Queries in Solr</vt:lpstr>
      <vt:lpstr>Routing Docs and Queries - ElasticSearch</vt:lpstr>
      <vt:lpstr>Apache Solr Index Structure</vt:lpstr>
      <vt:lpstr>ElasticSearch Index Structure</vt:lpstr>
      <vt:lpstr>Index Structure Manipulation</vt:lpstr>
      <vt:lpstr>Aliasing</vt:lpstr>
      <vt:lpstr>Server Configuration</vt:lpstr>
      <vt:lpstr>ElasticSearch Gateway Module</vt:lpstr>
      <vt:lpstr>Discovery</vt:lpstr>
      <vt:lpstr>ElasticSearch Zen Discovery</vt:lpstr>
      <vt:lpstr>Apache Solr &amp; Apache ZooKeeper</vt:lpstr>
      <vt:lpstr>API</vt:lpstr>
      <vt:lpstr>Apache Solr and Query String</vt:lpstr>
      <vt:lpstr>ElasticSearch REST End-Points</vt:lpstr>
      <vt:lpstr>Data Handling</vt:lpstr>
      <vt:lpstr>Single or Batch</vt:lpstr>
      <vt:lpstr>Partial Document Updates</vt:lpstr>
      <vt:lpstr>ElasticSearch Partial Doc Update</vt:lpstr>
      <vt:lpstr>Apache Solr Partial Doc Update</vt:lpstr>
      <vt:lpstr>Solr Collections API</vt:lpstr>
      <vt:lpstr>ElasticSearch Indices REST API</vt:lpstr>
      <vt:lpstr>Analysis Chain Definition</vt:lpstr>
      <vt:lpstr>Multilingual Data Handling</vt:lpstr>
      <vt:lpstr>Results Grouping</vt:lpstr>
      <vt:lpstr>Prospective Search</vt:lpstr>
      <vt:lpstr>Spellchecker</vt:lpstr>
      <vt:lpstr>Full Text Search Capabilities</vt:lpstr>
      <vt:lpstr>Score Calculation</vt:lpstr>
      <vt:lpstr>Apache Solr and Score Influence</vt:lpstr>
      <vt:lpstr>ElasticSearch and Score Influence</vt:lpstr>
      <vt:lpstr>Nested Objects</vt:lpstr>
      <vt:lpstr>More Like This</vt:lpstr>
      <vt:lpstr>Solr Parent – Child Relationship</vt:lpstr>
      <vt:lpstr>ElasticSearch Parent – Child Handling</vt:lpstr>
      <vt:lpstr>Filters</vt:lpstr>
      <vt:lpstr>Apache Solr Filter Queries</vt:lpstr>
      <vt:lpstr>ElasticSearch Filtered Queries</vt:lpstr>
      <vt:lpstr>Filter Cache Control</vt:lpstr>
      <vt:lpstr>Faceting</vt:lpstr>
      <vt:lpstr>Real Time Or Not ?</vt:lpstr>
      <vt:lpstr>Caches and Warming</vt:lpstr>
      <vt:lpstr>Solr Caches</vt:lpstr>
      <vt:lpstr>ElasticSearch Caches</vt:lpstr>
      <vt:lpstr>Cluster State Monitoring</vt:lpstr>
      <vt:lpstr>ElasticSearch Statistics API</vt:lpstr>
      <vt:lpstr>Cluster Monitoring</vt:lpstr>
      <vt:lpstr>Cluster Monitoring with SPM</vt:lpstr>
      <vt:lpstr>Cluster Settings Update</vt:lpstr>
      <vt:lpstr>Custom Shard Allocation</vt:lpstr>
      <vt:lpstr>Moving Shards and Replicas</vt:lpstr>
      <vt:lpstr>And The Winner Is ?</vt:lpstr>
      <vt:lpstr>How to Reach Us</vt:lpstr>
      <vt:lpstr>We Are Hiring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Scaling Massive ElasticSearch Clusters</dc:title>
  <dc:creator>gro</dc:creator>
  <cp:lastModifiedBy>Rafał Kuć</cp:lastModifiedBy>
  <cp:revision>370</cp:revision>
  <dcterms:created xsi:type="dcterms:W3CDTF">2012-04-06T22:35:57Z</dcterms:created>
  <dcterms:modified xsi:type="dcterms:W3CDTF">2012-11-07T12:49:35Z</dcterms:modified>
</cp:coreProperties>
</file>