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0"/>
  </p:notesMasterIdLst>
  <p:sldIdLst>
    <p:sldId id="256" r:id="rId3"/>
    <p:sldId id="259" r:id="rId4"/>
    <p:sldId id="257" r:id="rId5"/>
    <p:sldId id="263" r:id="rId6"/>
    <p:sldId id="278" r:id="rId7"/>
    <p:sldId id="276" r:id="rId8"/>
    <p:sldId id="280" r:id="rId9"/>
    <p:sldId id="296" r:id="rId10"/>
    <p:sldId id="279" r:id="rId11"/>
    <p:sldId id="272" r:id="rId12"/>
    <p:sldId id="304" r:id="rId13"/>
    <p:sldId id="305" r:id="rId14"/>
    <p:sldId id="290" r:id="rId15"/>
    <p:sldId id="274" r:id="rId16"/>
    <p:sldId id="291" r:id="rId17"/>
    <p:sldId id="292" r:id="rId18"/>
    <p:sldId id="293" r:id="rId19"/>
    <p:sldId id="294" r:id="rId20"/>
    <p:sldId id="281" r:id="rId21"/>
    <p:sldId id="282" r:id="rId22"/>
    <p:sldId id="283" r:id="rId23"/>
    <p:sldId id="295" r:id="rId24"/>
    <p:sldId id="284" r:id="rId25"/>
    <p:sldId id="297" r:id="rId26"/>
    <p:sldId id="298" r:id="rId27"/>
    <p:sldId id="306" r:id="rId28"/>
    <p:sldId id="307" r:id="rId29"/>
    <p:sldId id="308" r:id="rId30"/>
    <p:sldId id="309" r:id="rId31"/>
    <p:sldId id="310" r:id="rId32"/>
    <p:sldId id="277" r:id="rId33"/>
    <p:sldId id="300" r:id="rId34"/>
    <p:sldId id="301" r:id="rId35"/>
    <p:sldId id="302" r:id="rId36"/>
    <p:sldId id="260" r:id="rId37"/>
    <p:sldId id="303" r:id="rId38"/>
    <p:sldId id="262" r:id="rId39"/>
  </p:sldIdLst>
  <p:sldSz cx="10080625" cy="7559675"/>
  <p:notesSz cx="6797675" cy="9928225"/>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宋体"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宋体"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宋体"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宋体"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521415D9-36F7-43E2-AB2F-B90AF26B5E84}">
      <p14:sectionLst xmlns:p14="http://schemas.microsoft.com/office/powerpoint/2010/main" xmlns="">
        <p14:section name="Default Section" id="{0DBE3546-F741-45CC-A353-1999F20EBBB1}">
          <p14:sldIdLst>
            <p14:sldId id="256"/>
            <p14:sldId id="259"/>
            <p14:sldId id="257"/>
            <p14:sldId id="263"/>
            <p14:sldId id="278"/>
            <p14:sldId id="276"/>
            <p14:sldId id="280"/>
            <p14:sldId id="296"/>
            <p14:sldId id="279"/>
            <p14:sldId id="272"/>
            <p14:sldId id="304"/>
            <p14:sldId id="305"/>
            <p14:sldId id="290"/>
            <p14:sldId id="274"/>
            <p14:sldId id="291"/>
            <p14:sldId id="292"/>
            <p14:sldId id="293"/>
            <p14:sldId id="294"/>
            <p14:sldId id="281"/>
            <p14:sldId id="282"/>
            <p14:sldId id="283"/>
            <p14:sldId id="295"/>
            <p14:sldId id="284"/>
            <p14:sldId id="297"/>
            <p14:sldId id="298"/>
            <p14:sldId id="306"/>
            <p14:sldId id="307"/>
            <p14:sldId id="308"/>
            <p14:sldId id="309"/>
            <p14:sldId id="310"/>
            <p14:sldId id="277"/>
            <p14:sldId id="300"/>
            <p14:sldId id="301"/>
            <p14:sldId id="302"/>
            <p14:sldId id="260"/>
            <p14:sldId id="303"/>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40" autoAdjust="0"/>
  </p:normalViewPr>
  <p:slideViewPr>
    <p:cSldViewPr>
      <p:cViewPr>
        <p:scale>
          <a:sx n="60" d="100"/>
          <a:sy n="60" d="100"/>
        </p:scale>
        <p:origin x="-1482"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674"/>
        <p:guide pos="19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43769-6E16-4F16-AD1E-36373A06C2D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DD39F8D0-AD02-4994-8625-6FD5C36F2D3C}">
      <dgm:prSet phldrT="[Text]" custT="1"/>
      <dgm:spPr/>
      <dgm:t>
        <a:bodyPr/>
        <a:lstStyle/>
        <a:p>
          <a:r>
            <a:rPr lang="en-US" sz="1100" dirty="0" smtClean="0"/>
            <a:t>Patient</a:t>
          </a:r>
          <a:endParaRPr lang="tr-TR" sz="1100" dirty="0"/>
        </a:p>
      </dgm:t>
    </dgm:pt>
    <dgm:pt modelId="{FBE91FF0-2274-467D-B1FA-7887FB82EAE6}" type="parTrans" cxnId="{4D1AE9F8-996A-44E7-833E-4709EFB47AE5}">
      <dgm:prSet/>
      <dgm:spPr/>
      <dgm:t>
        <a:bodyPr/>
        <a:lstStyle/>
        <a:p>
          <a:endParaRPr lang="tr-TR"/>
        </a:p>
      </dgm:t>
    </dgm:pt>
    <dgm:pt modelId="{D9695825-FCCF-49CF-B2D8-CB0AAF402489}" type="sibTrans" cxnId="{4D1AE9F8-996A-44E7-833E-4709EFB47AE5}">
      <dgm:prSet/>
      <dgm:spPr/>
      <dgm:t>
        <a:bodyPr/>
        <a:lstStyle/>
        <a:p>
          <a:endParaRPr lang="tr-TR"/>
        </a:p>
      </dgm:t>
    </dgm:pt>
    <dgm:pt modelId="{59AB3D27-CDF4-41B1-8C6F-05F741843FD6}">
      <dgm:prSet phldrT="[Text]"/>
      <dgm:spPr/>
      <dgm:t>
        <a:bodyPr/>
        <a:lstStyle/>
        <a:p>
          <a:r>
            <a:rPr lang="en-US" dirty="0" smtClean="0"/>
            <a:t>Name</a:t>
          </a:r>
          <a:endParaRPr lang="tr-TR" dirty="0"/>
        </a:p>
      </dgm:t>
    </dgm:pt>
    <dgm:pt modelId="{037990B1-AA6E-4F78-812A-34B5F443D665}" type="parTrans" cxnId="{93EBE52A-1F4F-4D6D-931C-8F70D94CDDD6}">
      <dgm:prSet/>
      <dgm:spPr/>
      <dgm:t>
        <a:bodyPr/>
        <a:lstStyle/>
        <a:p>
          <a:endParaRPr lang="tr-TR"/>
        </a:p>
      </dgm:t>
    </dgm:pt>
    <dgm:pt modelId="{E59A0D02-0891-4BC3-BDDB-AD12C579F857}" type="sibTrans" cxnId="{93EBE52A-1F4F-4D6D-931C-8F70D94CDDD6}">
      <dgm:prSet/>
      <dgm:spPr/>
      <dgm:t>
        <a:bodyPr/>
        <a:lstStyle/>
        <a:p>
          <a:endParaRPr lang="tr-TR"/>
        </a:p>
      </dgm:t>
    </dgm:pt>
    <dgm:pt modelId="{0383BB57-3EF0-43C8-91B5-CB5D2047A442}">
      <dgm:prSet phldrT="[Text]"/>
      <dgm:spPr/>
      <dgm:t>
        <a:bodyPr/>
        <a:lstStyle/>
        <a:p>
          <a:r>
            <a:rPr lang="en-US" dirty="0" smtClean="0"/>
            <a:t>Surname</a:t>
          </a:r>
          <a:endParaRPr lang="tr-TR" dirty="0"/>
        </a:p>
      </dgm:t>
    </dgm:pt>
    <dgm:pt modelId="{D8EC60E5-1026-4834-AD76-6DAC6997AF74}" type="parTrans" cxnId="{02554B06-3433-40CA-B88E-7874C6FF624C}">
      <dgm:prSet/>
      <dgm:spPr/>
      <dgm:t>
        <a:bodyPr/>
        <a:lstStyle/>
        <a:p>
          <a:endParaRPr lang="tr-TR"/>
        </a:p>
      </dgm:t>
    </dgm:pt>
    <dgm:pt modelId="{AE218069-4547-4EE4-B6D0-39CD18E0DD66}" type="sibTrans" cxnId="{02554B06-3433-40CA-B88E-7874C6FF624C}">
      <dgm:prSet/>
      <dgm:spPr/>
      <dgm:t>
        <a:bodyPr/>
        <a:lstStyle/>
        <a:p>
          <a:endParaRPr lang="tr-TR"/>
        </a:p>
      </dgm:t>
    </dgm:pt>
    <dgm:pt modelId="{67CE45D0-E408-4BBE-B980-1611B74D9B22}">
      <dgm:prSet phldrT="[Text]"/>
      <dgm:spPr/>
      <dgm:t>
        <a:bodyPr/>
        <a:lstStyle/>
        <a:p>
          <a:r>
            <a:rPr lang="en-US" dirty="0" smtClean="0"/>
            <a:t>Birth Date</a:t>
          </a:r>
          <a:endParaRPr lang="tr-TR" dirty="0"/>
        </a:p>
      </dgm:t>
    </dgm:pt>
    <dgm:pt modelId="{94E94CF1-EEDE-45D8-AAD5-18B12D05D15E}" type="parTrans" cxnId="{6F5E4055-6BBA-4DE8-9E75-4214B1DB956A}">
      <dgm:prSet/>
      <dgm:spPr/>
      <dgm:t>
        <a:bodyPr/>
        <a:lstStyle/>
        <a:p>
          <a:endParaRPr lang="tr-TR"/>
        </a:p>
      </dgm:t>
    </dgm:pt>
    <dgm:pt modelId="{C1D0D346-B4C1-4F96-87EE-1C5B43F7C32F}" type="sibTrans" cxnId="{6F5E4055-6BBA-4DE8-9E75-4214B1DB956A}">
      <dgm:prSet/>
      <dgm:spPr/>
      <dgm:t>
        <a:bodyPr/>
        <a:lstStyle/>
        <a:p>
          <a:endParaRPr lang="tr-TR"/>
        </a:p>
      </dgm:t>
    </dgm:pt>
    <dgm:pt modelId="{6C5A4BDA-AD07-4EE1-A761-8C46643DAF81}">
      <dgm:prSet phldrT="[Text]"/>
      <dgm:spPr/>
      <dgm:t>
        <a:bodyPr/>
        <a:lstStyle/>
        <a:p>
          <a:r>
            <a:rPr lang="en-US" dirty="0" smtClean="0"/>
            <a:t>Sex</a:t>
          </a:r>
          <a:endParaRPr lang="tr-TR" dirty="0"/>
        </a:p>
      </dgm:t>
    </dgm:pt>
    <dgm:pt modelId="{5AC46CC7-5C62-4BC5-8065-AF3795C8E735}" type="parTrans" cxnId="{E07D9F9C-E520-462D-BB89-0DEEFB7CBAA7}">
      <dgm:prSet/>
      <dgm:spPr/>
      <dgm:t>
        <a:bodyPr/>
        <a:lstStyle/>
        <a:p>
          <a:endParaRPr lang="tr-TR"/>
        </a:p>
      </dgm:t>
    </dgm:pt>
    <dgm:pt modelId="{8F466B6F-A4B5-4146-B4BB-CB126903C9A4}" type="sibTrans" cxnId="{E07D9F9C-E520-462D-BB89-0DEEFB7CBAA7}">
      <dgm:prSet/>
      <dgm:spPr/>
      <dgm:t>
        <a:bodyPr/>
        <a:lstStyle/>
        <a:p>
          <a:endParaRPr lang="tr-TR"/>
        </a:p>
      </dgm:t>
    </dgm:pt>
    <dgm:pt modelId="{E3161D77-672E-4795-BDC0-2707236D82BE}" type="pres">
      <dgm:prSet presAssocID="{27143769-6E16-4F16-AD1E-36373A06C2D3}" presName="vert0" presStyleCnt="0">
        <dgm:presLayoutVars>
          <dgm:dir/>
          <dgm:animOne val="branch"/>
          <dgm:animLvl val="lvl"/>
        </dgm:presLayoutVars>
      </dgm:prSet>
      <dgm:spPr/>
      <dgm:t>
        <a:bodyPr/>
        <a:lstStyle/>
        <a:p>
          <a:endParaRPr lang="tr-TR"/>
        </a:p>
      </dgm:t>
    </dgm:pt>
    <dgm:pt modelId="{678AD535-50DC-480C-9FEE-2A912E4CE03A}" type="pres">
      <dgm:prSet presAssocID="{DD39F8D0-AD02-4994-8625-6FD5C36F2D3C}" presName="thickLine" presStyleLbl="alignNode1" presStyleIdx="0" presStyleCnt="1"/>
      <dgm:spPr/>
      <dgm:t>
        <a:bodyPr/>
        <a:lstStyle/>
        <a:p>
          <a:endParaRPr lang="tr-TR"/>
        </a:p>
      </dgm:t>
    </dgm:pt>
    <dgm:pt modelId="{5AF6C032-F3E7-421C-80CB-27CB83046A35}" type="pres">
      <dgm:prSet presAssocID="{DD39F8D0-AD02-4994-8625-6FD5C36F2D3C}" presName="horz1" presStyleCnt="0"/>
      <dgm:spPr/>
    </dgm:pt>
    <dgm:pt modelId="{B4CB48E2-9B46-469E-B662-8B597BF2174E}" type="pres">
      <dgm:prSet presAssocID="{DD39F8D0-AD02-4994-8625-6FD5C36F2D3C}" presName="tx1" presStyleLbl="revTx" presStyleIdx="0" presStyleCnt="5" custScaleX="215936"/>
      <dgm:spPr/>
      <dgm:t>
        <a:bodyPr/>
        <a:lstStyle/>
        <a:p>
          <a:endParaRPr lang="tr-TR"/>
        </a:p>
      </dgm:t>
    </dgm:pt>
    <dgm:pt modelId="{8211904C-C85A-427C-A80B-48A923197C3C}" type="pres">
      <dgm:prSet presAssocID="{DD39F8D0-AD02-4994-8625-6FD5C36F2D3C}" presName="vert1" presStyleCnt="0"/>
      <dgm:spPr/>
    </dgm:pt>
    <dgm:pt modelId="{CFE8A62D-A521-496E-B59A-14360780A49E}" type="pres">
      <dgm:prSet presAssocID="{59AB3D27-CDF4-41B1-8C6F-05F741843FD6}" presName="vertSpace2a" presStyleCnt="0"/>
      <dgm:spPr/>
    </dgm:pt>
    <dgm:pt modelId="{B743B1BD-06B4-48C2-A41B-3F874407736C}" type="pres">
      <dgm:prSet presAssocID="{59AB3D27-CDF4-41B1-8C6F-05F741843FD6}" presName="horz2" presStyleCnt="0"/>
      <dgm:spPr/>
    </dgm:pt>
    <dgm:pt modelId="{A0415F32-4B93-4301-BE60-E890DB6A0963}" type="pres">
      <dgm:prSet presAssocID="{59AB3D27-CDF4-41B1-8C6F-05F741843FD6}" presName="horzSpace2" presStyleCnt="0"/>
      <dgm:spPr/>
    </dgm:pt>
    <dgm:pt modelId="{65DF0387-4E94-4C28-B2BF-98A5DCCD5533}" type="pres">
      <dgm:prSet presAssocID="{59AB3D27-CDF4-41B1-8C6F-05F741843FD6}" presName="tx2" presStyleLbl="revTx" presStyleIdx="1" presStyleCnt="5"/>
      <dgm:spPr/>
      <dgm:t>
        <a:bodyPr/>
        <a:lstStyle/>
        <a:p>
          <a:endParaRPr lang="tr-TR"/>
        </a:p>
      </dgm:t>
    </dgm:pt>
    <dgm:pt modelId="{4D5ED850-63B3-49F7-84DD-83DB9F728604}" type="pres">
      <dgm:prSet presAssocID="{59AB3D27-CDF4-41B1-8C6F-05F741843FD6}" presName="vert2" presStyleCnt="0"/>
      <dgm:spPr/>
    </dgm:pt>
    <dgm:pt modelId="{BE21736F-DC64-4AA3-BACB-BFDCDBAFC21C}" type="pres">
      <dgm:prSet presAssocID="{59AB3D27-CDF4-41B1-8C6F-05F741843FD6}" presName="thinLine2b" presStyleLbl="callout" presStyleIdx="0" presStyleCnt="4"/>
      <dgm:spPr/>
    </dgm:pt>
    <dgm:pt modelId="{48C8C652-CD40-444C-B9CB-3E85EF003302}" type="pres">
      <dgm:prSet presAssocID="{59AB3D27-CDF4-41B1-8C6F-05F741843FD6}" presName="vertSpace2b" presStyleCnt="0"/>
      <dgm:spPr/>
    </dgm:pt>
    <dgm:pt modelId="{46CAFC04-54B7-48AD-BCA4-4966118D2B55}" type="pres">
      <dgm:prSet presAssocID="{0383BB57-3EF0-43C8-91B5-CB5D2047A442}" presName="horz2" presStyleCnt="0"/>
      <dgm:spPr/>
    </dgm:pt>
    <dgm:pt modelId="{C8317234-D9B5-45BB-BCD4-BF47AF72959B}" type="pres">
      <dgm:prSet presAssocID="{0383BB57-3EF0-43C8-91B5-CB5D2047A442}" presName="horzSpace2" presStyleCnt="0"/>
      <dgm:spPr/>
    </dgm:pt>
    <dgm:pt modelId="{043E5DEF-6456-4386-B7FB-133848D21910}" type="pres">
      <dgm:prSet presAssocID="{0383BB57-3EF0-43C8-91B5-CB5D2047A442}" presName="tx2" presStyleLbl="revTx" presStyleIdx="2" presStyleCnt="5"/>
      <dgm:spPr/>
      <dgm:t>
        <a:bodyPr/>
        <a:lstStyle/>
        <a:p>
          <a:endParaRPr lang="tr-TR"/>
        </a:p>
      </dgm:t>
    </dgm:pt>
    <dgm:pt modelId="{4BFF7D9E-EFC8-4B7B-AE7F-D3F5A18FA4C0}" type="pres">
      <dgm:prSet presAssocID="{0383BB57-3EF0-43C8-91B5-CB5D2047A442}" presName="vert2" presStyleCnt="0"/>
      <dgm:spPr/>
    </dgm:pt>
    <dgm:pt modelId="{91BBB7E7-7CF5-475B-A36F-77D5F2DD3F83}" type="pres">
      <dgm:prSet presAssocID="{0383BB57-3EF0-43C8-91B5-CB5D2047A442}" presName="thinLine2b" presStyleLbl="callout" presStyleIdx="1" presStyleCnt="4"/>
      <dgm:spPr/>
    </dgm:pt>
    <dgm:pt modelId="{D6051A7A-7040-4262-9E20-7CEA4A0BAB3E}" type="pres">
      <dgm:prSet presAssocID="{0383BB57-3EF0-43C8-91B5-CB5D2047A442}" presName="vertSpace2b" presStyleCnt="0"/>
      <dgm:spPr/>
    </dgm:pt>
    <dgm:pt modelId="{11BA7D96-C38B-47F1-BF93-0AEBFBE28D9D}" type="pres">
      <dgm:prSet presAssocID="{67CE45D0-E408-4BBE-B980-1611B74D9B22}" presName="horz2" presStyleCnt="0"/>
      <dgm:spPr/>
    </dgm:pt>
    <dgm:pt modelId="{E08E55FE-F611-4B09-868B-EFEFF8C8A5D8}" type="pres">
      <dgm:prSet presAssocID="{67CE45D0-E408-4BBE-B980-1611B74D9B22}" presName="horzSpace2" presStyleCnt="0"/>
      <dgm:spPr/>
    </dgm:pt>
    <dgm:pt modelId="{924E7848-BD6E-49ED-8E63-6F9C6CE09F21}" type="pres">
      <dgm:prSet presAssocID="{67CE45D0-E408-4BBE-B980-1611B74D9B22}" presName="tx2" presStyleLbl="revTx" presStyleIdx="3" presStyleCnt="5"/>
      <dgm:spPr/>
      <dgm:t>
        <a:bodyPr/>
        <a:lstStyle/>
        <a:p>
          <a:endParaRPr lang="tr-TR"/>
        </a:p>
      </dgm:t>
    </dgm:pt>
    <dgm:pt modelId="{BC9F7C19-30E1-4D28-AC3C-E89C571C1C45}" type="pres">
      <dgm:prSet presAssocID="{67CE45D0-E408-4BBE-B980-1611B74D9B22}" presName="vert2" presStyleCnt="0"/>
      <dgm:spPr/>
    </dgm:pt>
    <dgm:pt modelId="{2EFB4F54-8C1F-46D4-BB7F-779FF895C0DD}" type="pres">
      <dgm:prSet presAssocID="{67CE45D0-E408-4BBE-B980-1611B74D9B22}" presName="thinLine2b" presStyleLbl="callout" presStyleIdx="2" presStyleCnt="4"/>
      <dgm:spPr/>
    </dgm:pt>
    <dgm:pt modelId="{E967EF04-4B25-4D31-AA20-EDE3A1635EC6}" type="pres">
      <dgm:prSet presAssocID="{67CE45D0-E408-4BBE-B980-1611B74D9B22}" presName="vertSpace2b" presStyleCnt="0"/>
      <dgm:spPr/>
    </dgm:pt>
    <dgm:pt modelId="{48AD6462-3AE5-4369-96DA-28EC16CF2C1D}" type="pres">
      <dgm:prSet presAssocID="{6C5A4BDA-AD07-4EE1-A761-8C46643DAF81}" presName="horz2" presStyleCnt="0"/>
      <dgm:spPr/>
    </dgm:pt>
    <dgm:pt modelId="{5A03B56A-EE89-44C6-AD64-2A4647648D9E}" type="pres">
      <dgm:prSet presAssocID="{6C5A4BDA-AD07-4EE1-A761-8C46643DAF81}" presName="horzSpace2" presStyleCnt="0"/>
      <dgm:spPr/>
    </dgm:pt>
    <dgm:pt modelId="{46D5E006-36EA-4877-B2CB-C6B0B77A3073}" type="pres">
      <dgm:prSet presAssocID="{6C5A4BDA-AD07-4EE1-A761-8C46643DAF81}" presName="tx2" presStyleLbl="revTx" presStyleIdx="4" presStyleCnt="5"/>
      <dgm:spPr/>
      <dgm:t>
        <a:bodyPr/>
        <a:lstStyle/>
        <a:p>
          <a:endParaRPr lang="tr-TR"/>
        </a:p>
      </dgm:t>
    </dgm:pt>
    <dgm:pt modelId="{2B2150DA-BE93-4D6C-BF1C-76148C41C304}" type="pres">
      <dgm:prSet presAssocID="{6C5A4BDA-AD07-4EE1-A761-8C46643DAF81}" presName="vert2" presStyleCnt="0"/>
      <dgm:spPr/>
    </dgm:pt>
    <dgm:pt modelId="{71D9F898-97C6-44A1-86F7-010AEB6DBD76}" type="pres">
      <dgm:prSet presAssocID="{6C5A4BDA-AD07-4EE1-A761-8C46643DAF81}" presName="thinLine2b" presStyleLbl="callout" presStyleIdx="3" presStyleCnt="4"/>
      <dgm:spPr/>
    </dgm:pt>
    <dgm:pt modelId="{239A9833-CFC2-4F3C-BDAD-8BA820665A32}" type="pres">
      <dgm:prSet presAssocID="{6C5A4BDA-AD07-4EE1-A761-8C46643DAF81}" presName="vertSpace2b" presStyleCnt="0"/>
      <dgm:spPr/>
    </dgm:pt>
  </dgm:ptLst>
  <dgm:cxnLst>
    <dgm:cxn modelId="{18E0210C-A41E-43DF-A95F-F4BC1D205B9D}" type="presOf" srcId="{59AB3D27-CDF4-41B1-8C6F-05F741843FD6}" destId="{65DF0387-4E94-4C28-B2BF-98A5DCCD5533}" srcOrd="0" destOrd="0" presId="urn:microsoft.com/office/officeart/2008/layout/LinedList"/>
    <dgm:cxn modelId="{AD987D37-8A4A-48D8-88C4-9BF180E8D98E}" type="presOf" srcId="{6C5A4BDA-AD07-4EE1-A761-8C46643DAF81}" destId="{46D5E006-36EA-4877-B2CB-C6B0B77A3073}" srcOrd="0" destOrd="0" presId="urn:microsoft.com/office/officeart/2008/layout/LinedList"/>
    <dgm:cxn modelId="{77524646-E90D-4390-B145-845FC902CEFC}" type="presOf" srcId="{27143769-6E16-4F16-AD1E-36373A06C2D3}" destId="{E3161D77-672E-4795-BDC0-2707236D82BE}" srcOrd="0" destOrd="0" presId="urn:microsoft.com/office/officeart/2008/layout/LinedList"/>
    <dgm:cxn modelId="{6F5E4055-6BBA-4DE8-9E75-4214B1DB956A}" srcId="{DD39F8D0-AD02-4994-8625-6FD5C36F2D3C}" destId="{67CE45D0-E408-4BBE-B980-1611B74D9B22}" srcOrd="2" destOrd="0" parTransId="{94E94CF1-EEDE-45D8-AAD5-18B12D05D15E}" sibTransId="{C1D0D346-B4C1-4F96-87EE-1C5B43F7C32F}"/>
    <dgm:cxn modelId="{B9AD8EE1-5C8C-4BBF-BD49-DE8E602FDF93}" type="presOf" srcId="{0383BB57-3EF0-43C8-91B5-CB5D2047A442}" destId="{043E5DEF-6456-4386-B7FB-133848D21910}" srcOrd="0" destOrd="0" presId="urn:microsoft.com/office/officeart/2008/layout/LinedList"/>
    <dgm:cxn modelId="{25812B48-1224-4745-AEB2-9212553C27DB}" type="presOf" srcId="{DD39F8D0-AD02-4994-8625-6FD5C36F2D3C}" destId="{B4CB48E2-9B46-469E-B662-8B597BF2174E}" srcOrd="0" destOrd="0" presId="urn:microsoft.com/office/officeart/2008/layout/LinedList"/>
    <dgm:cxn modelId="{4D1AE9F8-996A-44E7-833E-4709EFB47AE5}" srcId="{27143769-6E16-4F16-AD1E-36373A06C2D3}" destId="{DD39F8D0-AD02-4994-8625-6FD5C36F2D3C}" srcOrd="0" destOrd="0" parTransId="{FBE91FF0-2274-467D-B1FA-7887FB82EAE6}" sibTransId="{D9695825-FCCF-49CF-B2D8-CB0AAF402489}"/>
    <dgm:cxn modelId="{93EBE52A-1F4F-4D6D-931C-8F70D94CDDD6}" srcId="{DD39F8D0-AD02-4994-8625-6FD5C36F2D3C}" destId="{59AB3D27-CDF4-41B1-8C6F-05F741843FD6}" srcOrd="0" destOrd="0" parTransId="{037990B1-AA6E-4F78-812A-34B5F443D665}" sibTransId="{E59A0D02-0891-4BC3-BDDB-AD12C579F857}"/>
    <dgm:cxn modelId="{02554B06-3433-40CA-B88E-7874C6FF624C}" srcId="{DD39F8D0-AD02-4994-8625-6FD5C36F2D3C}" destId="{0383BB57-3EF0-43C8-91B5-CB5D2047A442}" srcOrd="1" destOrd="0" parTransId="{D8EC60E5-1026-4834-AD76-6DAC6997AF74}" sibTransId="{AE218069-4547-4EE4-B6D0-39CD18E0DD66}"/>
    <dgm:cxn modelId="{E07D9F9C-E520-462D-BB89-0DEEFB7CBAA7}" srcId="{DD39F8D0-AD02-4994-8625-6FD5C36F2D3C}" destId="{6C5A4BDA-AD07-4EE1-A761-8C46643DAF81}" srcOrd="3" destOrd="0" parTransId="{5AC46CC7-5C62-4BC5-8065-AF3795C8E735}" sibTransId="{8F466B6F-A4B5-4146-B4BB-CB126903C9A4}"/>
    <dgm:cxn modelId="{1D88F863-EE28-408D-89E0-F02A8F2DEC47}" type="presOf" srcId="{67CE45D0-E408-4BBE-B980-1611B74D9B22}" destId="{924E7848-BD6E-49ED-8E63-6F9C6CE09F21}" srcOrd="0" destOrd="0" presId="urn:microsoft.com/office/officeart/2008/layout/LinedList"/>
    <dgm:cxn modelId="{05DD7F6B-4B12-47A3-8AF8-12E6537FCBD0}" type="presParOf" srcId="{E3161D77-672E-4795-BDC0-2707236D82BE}" destId="{678AD535-50DC-480C-9FEE-2A912E4CE03A}" srcOrd="0" destOrd="0" presId="urn:microsoft.com/office/officeart/2008/layout/LinedList"/>
    <dgm:cxn modelId="{896FE8D4-FD2C-4F0B-B6B3-8E77F82671BC}" type="presParOf" srcId="{E3161D77-672E-4795-BDC0-2707236D82BE}" destId="{5AF6C032-F3E7-421C-80CB-27CB83046A35}" srcOrd="1" destOrd="0" presId="urn:microsoft.com/office/officeart/2008/layout/LinedList"/>
    <dgm:cxn modelId="{0D117593-3999-4098-B9FD-3A0A358C5B87}" type="presParOf" srcId="{5AF6C032-F3E7-421C-80CB-27CB83046A35}" destId="{B4CB48E2-9B46-469E-B662-8B597BF2174E}" srcOrd="0" destOrd="0" presId="urn:microsoft.com/office/officeart/2008/layout/LinedList"/>
    <dgm:cxn modelId="{40934139-D659-4B8E-AFF1-E1E245D06EB2}" type="presParOf" srcId="{5AF6C032-F3E7-421C-80CB-27CB83046A35}" destId="{8211904C-C85A-427C-A80B-48A923197C3C}" srcOrd="1" destOrd="0" presId="urn:microsoft.com/office/officeart/2008/layout/LinedList"/>
    <dgm:cxn modelId="{6179F732-25F2-4418-99F7-E1F061E69784}" type="presParOf" srcId="{8211904C-C85A-427C-A80B-48A923197C3C}" destId="{CFE8A62D-A521-496E-B59A-14360780A49E}" srcOrd="0" destOrd="0" presId="urn:microsoft.com/office/officeart/2008/layout/LinedList"/>
    <dgm:cxn modelId="{CF277D83-21CA-459A-A3C7-3FF0002C961A}" type="presParOf" srcId="{8211904C-C85A-427C-A80B-48A923197C3C}" destId="{B743B1BD-06B4-48C2-A41B-3F874407736C}" srcOrd="1" destOrd="0" presId="urn:microsoft.com/office/officeart/2008/layout/LinedList"/>
    <dgm:cxn modelId="{D2CA03FF-2F88-4262-B65E-81784D767768}" type="presParOf" srcId="{B743B1BD-06B4-48C2-A41B-3F874407736C}" destId="{A0415F32-4B93-4301-BE60-E890DB6A0963}" srcOrd="0" destOrd="0" presId="urn:microsoft.com/office/officeart/2008/layout/LinedList"/>
    <dgm:cxn modelId="{A00C124D-33FE-4E6E-914E-B70B27037A84}" type="presParOf" srcId="{B743B1BD-06B4-48C2-A41B-3F874407736C}" destId="{65DF0387-4E94-4C28-B2BF-98A5DCCD5533}" srcOrd="1" destOrd="0" presId="urn:microsoft.com/office/officeart/2008/layout/LinedList"/>
    <dgm:cxn modelId="{59B48EBF-09C4-4C5F-9EE4-5BF8644CBCD9}" type="presParOf" srcId="{B743B1BD-06B4-48C2-A41B-3F874407736C}" destId="{4D5ED850-63B3-49F7-84DD-83DB9F728604}" srcOrd="2" destOrd="0" presId="urn:microsoft.com/office/officeart/2008/layout/LinedList"/>
    <dgm:cxn modelId="{6E52B5E3-E996-463D-9609-BE54D990B6D8}" type="presParOf" srcId="{8211904C-C85A-427C-A80B-48A923197C3C}" destId="{BE21736F-DC64-4AA3-BACB-BFDCDBAFC21C}" srcOrd="2" destOrd="0" presId="urn:microsoft.com/office/officeart/2008/layout/LinedList"/>
    <dgm:cxn modelId="{6A830284-9BC6-4B66-A333-5E53B8A0BF9D}" type="presParOf" srcId="{8211904C-C85A-427C-A80B-48A923197C3C}" destId="{48C8C652-CD40-444C-B9CB-3E85EF003302}" srcOrd="3" destOrd="0" presId="urn:microsoft.com/office/officeart/2008/layout/LinedList"/>
    <dgm:cxn modelId="{15DE7363-8E99-4934-A7FB-DD2D7D9926CE}" type="presParOf" srcId="{8211904C-C85A-427C-A80B-48A923197C3C}" destId="{46CAFC04-54B7-48AD-BCA4-4966118D2B55}" srcOrd="4" destOrd="0" presId="urn:microsoft.com/office/officeart/2008/layout/LinedList"/>
    <dgm:cxn modelId="{F605275F-4A91-43E0-883B-DB03CD00789D}" type="presParOf" srcId="{46CAFC04-54B7-48AD-BCA4-4966118D2B55}" destId="{C8317234-D9B5-45BB-BCD4-BF47AF72959B}" srcOrd="0" destOrd="0" presId="urn:microsoft.com/office/officeart/2008/layout/LinedList"/>
    <dgm:cxn modelId="{5178E9E0-11E9-404D-BE5C-5B52E8F7F356}" type="presParOf" srcId="{46CAFC04-54B7-48AD-BCA4-4966118D2B55}" destId="{043E5DEF-6456-4386-B7FB-133848D21910}" srcOrd="1" destOrd="0" presId="urn:microsoft.com/office/officeart/2008/layout/LinedList"/>
    <dgm:cxn modelId="{381D3EDA-E3DD-4D3A-8C82-8A25499F2213}" type="presParOf" srcId="{46CAFC04-54B7-48AD-BCA4-4966118D2B55}" destId="{4BFF7D9E-EFC8-4B7B-AE7F-D3F5A18FA4C0}" srcOrd="2" destOrd="0" presId="urn:microsoft.com/office/officeart/2008/layout/LinedList"/>
    <dgm:cxn modelId="{A50223BF-F37D-4A4D-B120-109D25063091}" type="presParOf" srcId="{8211904C-C85A-427C-A80B-48A923197C3C}" destId="{91BBB7E7-7CF5-475B-A36F-77D5F2DD3F83}" srcOrd="5" destOrd="0" presId="urn:microsoft.com/office/officeart/2008/layout/LinedList"/>
    <dgm:cxn modelId="{F0E8A7DF-C709-4294-9EC1-674B44421D3B}" type="presParOf" srcId="{8211904C-C85A-427C-A80B-48A923197C3C}" destId="{D6051A7A-7040-4262-9E20-7CEA4A0BAB3E}" srcOrd="6" destOrd="0" presId="urn:microsoft.com/office/officeart/2008/layout/LinedList"/>
    <dgm:cxn modelId="{67A7F784-0725-4220-BE60-F11E0768D6FD}" type="presParOf" srcId="{8211904C-C85A-427C-A80B-48A923197C3C}" destId="{11BA7D96-C38B-47F1-BF93-0AEBFBE28D9D}" srcOrd="7" destOrd="0" presId="urn:microsoft.com/office/officeart/2008/layout/LinedList"/>
    <dgm:cxn modelId="{6707B90B-E344-43EF-8ADA-AC8118795E71}" type="presParOf" srcId="{11BA7D96-C38B-47F1-BF93-0AEBFBE28D9D}" destId="{E08E55FE-F611-4B09-868B-EFEFF8C8A5D8}" srcOrd="0" destOrd="0" presId="urn:microsoft.com/office/officeart/2008/layout/LinedList"/>
    <dgm:cxn modelId="{CC92D92E-45B0-4886-8213-DB492E2EFBF6}" type="presParOf" srcId="{11BA7D96-C38B-47F1-BF93-0AEBFBE28D9D}" destId="{924E7848-BD6E-49ED-8E63-6F9C6CE09F21}" srcOrd="1" destOrd="0" presId="urn:microsoft.com/office/officeart/2008/layout/LinedList"/>
    <dgm:cxn modelId="{76B0F763-0059-459C-A7A2-0877CE543919}" type="presParOf" srcId="{11BA7D96-C38B-47F1-BF93-0AEBFBE28D9D}" destId="{BC9F7C19-30E1-4D28-AC3C-E89C571C1C45}" srcOrd="2" destOrd="0" presId="urn:microsoft.com/office/officeart/2008/layout/LinedList"/>
    <dgm:cxn modelId="{A2578CA8-4D5A-4A23-9819-603894A054EE}" type="presParOf" srcId="{8211904C-C85A-427C-A80B-48A923197C3C}" destId="{2EFB4F54-8C1F-46D4-BB7F-779FF895C0DD}" srcOrd="8" destOrd="0" presId="urn:microsoft.com/office/officeart/2008/layout/LinedList"/>
    <dgm:cxn modelId="{661CA073-9BF5-4ED6-82E2-5B43EF1FD9F5}" type="presParOf" srcId="{8211904C-C85A-427C-A80B-48A923197C3C}" destId="{E967EF04-4B25-4D31-AA20-EDE3A1635EC6}" srcOrd="9" destOrd="0" presId="urn:microsoft.com/office/officeart/2008/layout/LinedList"/>
    <dgm:cxn modelId="{45189874-63FD-4AD9-823B-FE05A6A99783}" type="presParOf" srcId="{8211904C-C85A-427C-A80B-48A923197C3C}" destId="{48AD6462-3AE5-4369-96DA-28EC16CF2C1D}" srcOrd="10" destOrd="0" presId="urn:microsoft.com/office/officeart/2008/layout/LinedList"/>
    <dgm:cxn modelId="{2AAD9D70-4184-43A1-BE6F-A426D75EC706}" type="presParOf" srcId="{48AD6462-3AE5-4369-96DA-28EC16CF2C1D}" destId="{5A03B56A-EE89-44C6-AD64-2A4647648D9E}" srcOrd="0" destOrd="0" presId="urn:microsoft.com/office/officeart/2008/layout/LinedList"/>
    <dgm:cxn modelId="{9CB009B7-1010-4767-8568-24A0C6A4F849}" type="presParOf" srcId="{48AD6462-3AE5-4369-96DA-28EC16CF2C1D}" destId="{46D5E006-36EA-4877-B2CB-C6B0B77A3073}" srcOrd="1" destOrd="0" presId="urn:microsoft.com/office/officeart/2008/layout/LinedList"/>
    <dgm:cxn modelId="{60907514-A293-47C6-BEAF-D41B155A13B0}" type="presParOf" srcId="{48AD6462-3AE5-4369-96DA-28EC16CF2C1D}" destId="{2B2150DA-BE93-4D6C-BF1C-76148C41C304}" srcOrd="2" destOrd="0" presId="urn:microsoft.com/office/officeart/2008/layout/LinedList"/>
    <dgm:cxn modelId="{8513313A-9839-4ED6-9EC8-59C1F067D9B4}" type="presParOf" srcId="{8211904C-C85A-427C-A80B-48A923197C3C}" destId="{71D9F898-97C6-44A1-86F7-010AEB6DBD76}" srcOrd="11" destOrd="0" presId="urn:microsoft.com/office/officeart/2008/layout/LinedList"/>
    <dgm:cxn modelId="{EFDFE4CE-DA00-4DA1-A282-67F3F6F66860}" type="presParOf" srcId="{8211904C-C85A-427C-A80B-48A923197C3C}" destId="{239A9833-CFC2-4F3C-BDAD-8BA820665A32}" srcOrd="12" destOrd="0" presId="urn:microsoft.com/office/officeart/2008/layout/LinedList"/>
  </dgm:cxnLst>
  <dgm:bg/>
  <dgm:whole>
    <a:ln>
      <a:solidFill>
        <a:srgbClr val="FFC000"/>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143769-6E16-4F16-AD1E-36373A06C2D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DD39F8D0-AD02-4994-8625-6FD5C36F2D3C}">
      <dgm:prSet phldrT="[Text]" custT="1"/>
      <dgm:spPr/>
      <dgm:t>
        <a:bodyPr/>
        <a:lstStyle/>
        <a:p>
          <a:r>
            <a:rPr lang="en-US" sz="1100" dirty="0" smtClean="0"/>
            <a:t>Patient</a:t>
          </a:r>
          <a:endParaRPr lang="tr-TR" sz="1100" dirty="0"/>
        </a:p>
      </dgm:t>
    </dgm:pt>
    <dgm:pt modelId="{FBE91FF0-2274-467D-B1FA-7887FB82EAE6}" type="parTrans" cxnId="{4D1AE9F8-996A-44E7-833E-4709EFB47AE5}">
      <dgm:prSet/>
      <dgm:spPr/>
      <dgm:t>
        <a:bodyPr/>
        <a:lstStyle/>
        <a:p>
          <a:endParaRPr lang="tr-TR"/>
        </a:p>
      </dgm:t>
    </dgm:pt>
    <dgm:pt modelId="{D9695825-FCCF-49CF-B2D8-CB0AAF402489}" type="sibTrans" cxnId="{4D1AE9F8-996A-44E7-833E-4709EFB47AE5}">
      <dgm:prSet/>
      <dgm:spPr/>
      <dgm:t>
        <a:bodyPr/>
        <a:lstStyle/>
        <a:p>
          <a:endParaRPr lang="tr-TR"/>
        </a:p>
      </dgm:t>
    </dgm:pt>
    <dgm:pt modelId="{59AB3D27-CDF4-41B1-8C6F-05F741843FD6}">
      <dgm:prSet phldrT="[Text]"/>
      <dgm:spPr/>
      <dgm:t>
        <a:bodyPr/>
        <a:lstStyle/>
        <a:p>
          <a:r>
            <a:rPr lang="en-US" dirty="0" err="1" smtClean="0"/>
            <a:t>Firstname</a:t>
          </a:r>
          <a:endParaRPr lang="tr-TR" dirty="0"/>
        </a:p>
      </dgm:t>
    </dgm:pt>
    <dgm:pt modelId="{037990B1-AA6E-4F78-812A-34B5F443D665}" type="parTrans" cxnId="{93EBE52A-1F4F-4D6D-931C-8F70D94CDDD6}">
      <dgm:prSet/>
      <dgm:spPr/>
      <dgm:t>
        <a:bodyPr/>
        <a:lstStyle/>
        <a:p>
          <a:endParaRPr lang="tr-TR"/>
        </a:p>
      </dgm:t>
    </dgm:pt>
    <dgm:pt modelId="{E59A0D02-0891-4BC3-BDDB-AD12C579F857}" type="sibTrans" cxnId="{93EBE52A-1F4F-4D6D-931C-8F70D94CDDD6}">
      <dgm:prSet/>
      <dgm:spPr/>
      <dgm:t>
        <a:bodyPr/>
        <a:lstStyle/>
        <a:p>
          <a:endParaRPr lang="tr-TR"/>
        </a:p>
      </dgm:t>
    </dgm:pt>
    <dgm:pt modelId="{0383BB57-3EF0-43C8-91B5-CB5D2047A442}">
      <dgm:prSet phldrT="[Text]"/>
      <dgm:spPr/>
      <dgm:t>
        <a:bodyPr/>
        <a:lstStyle/>
        <a:p>
          <a:r>
            <a:rPr lang="en-US" dirty="0" smtClean="0"/>
            <a:t>Surname</a:t>
          </a:r>
          <a:endParaRPr lang="tr-TR" dirty="0"/>
        </a:p>
      </dgm:t>
    </dgm:pt>
    <dgm:pt modelId="{D8EC60E5-1026-4834-AD76-6DAC6997AF74}" type="parTrans" cxnId="{02554B06-3433-40CA-B88E-7874C6FF624C}">
      <dgm:prSet/>
      <dgm:spPr/>
      <dgm:t>
        <a:bodyPr/>
        <a:lstStyle/>
        <a:p>
          <a:endParaRPr lang="tr-TR"/>
        </a:p>
      </dgm:t>
    </dgm:pt>
    <dgm:pt modelId="{AE218069-4547-4EE4-B6D0-39CD18E0DD66}" type="sibTrans" cxnId="{02554B06-3433-40CA-B88E-7874C6FF624C}">
      <dgm:prSet/>
      <dgm:spPr/>
      <dgm:t>
        <a:bodyPr/>
        <a:lstStyle/>
        <a:p>
          <a:endParaRPr lang="tr-TR"/>
        </a:p>
      </dgm:t>
    </dgm:pt>
    <dgm:pt modelId="{67CE45D0-E408-4BBE-B980-1611B74D9B22}">
      <dgm:prSet phldrT="[Text]"/>
      <dgm:spPr/>
      <dgm:t>
        <a:bodyPr/>
        <a:lstStyle/>
        <a:p>
          <a:r>
            <a:rPr lang="en-US" dirty="0" smtClean="0"/>
            <a:t>Date of Birth</a:t>
          </a:r>
          <a:endParaRPr lang="tr-TR" dirty="0"/>
        </a:p>
      </dgm:t>
    </dgm:pt>
    <dgm:pt modelId="{94E94CF1-EEDE-45D8-AAD5-18B12D05D15E}" type="parTrans" cxnId="{6F5E4055-6BBA-4DE8-9E75-4214B1DB956A}">
      <dgm:prSet/>
      <dgm:spPr/>
      <dgm:t>
        <a:bodyPr/>
        <a:lstStyle/>
        <a:p>
          <a:endParaRPr lang="tr-TR"/>
        </a:p>
      </dgm:t>
    </dgm:pt>
    <dgm:pt modelId="{C1D0D346-B4C1-4F96-87EE-1C5B43F7C32F}" type="sibTrans" cxnId="{6F5E4055-6BBA-4DE8-9E75-4214B1DB956A}">
      <dgm:prSet/>
      <dgm:spPr/>
      <dgm:t>
        <a:bodyPr/>
        <a:lstStyle/>
        <a:p>
          <a:endParaRPr lang="tr-TR"/>
        </a:p>
      </dgm:t>
    </dgm:pt>
    <dgm:pt modelId="{6C5A4BDA-AD07-4EE1-A761-8C46643DAF81}">
      <dgm:prSet phldrT="[Text]"/>
      <dgm:spPr/>
      <dgm:t>
        <a:bodyPr/>
        <a:lstStyle/>
        <a:p>
          <a:r>
            <a:rPr lang="en-US" dirty="0" smtClean="0"/>
            <a:t>Gender</a:t>
          </a:r>
          <a:endParaRPr lang="tr-TR" dirty="0"/>
        </a:p>
      </dgm:t>
    </dgm:pt>
    <dgm:pt modelId="{5AC46CC7-5C62-4BC5-8065-AF3795C8E735}" type="parTrans" cxnId="{E07D9F9C-E520-462D-BB89-0DEEFB7CBAA7}">
      <dgm:prSet/>
      <dgm:spPr/>
      <dgm:t>
        <a:bodyPr/>
        <a:lstStyle/>
        <a:p>
          <a:endParaRPr lang="tr-TR"/>
        </a:p>
      </dgm:t>
    </dgm:pt>
    <dgm:pt modelId="{8F466B6F-A4B5-4146-B4BB-CB126903C9A4}" type="sibTrans" cxnId="{E07D9F9C-E520-462D-BB89-0DEEFB7CBAA7}">
      <dgm:prSet/>
      <dgm:spPr/>
      <dgm:t>
        <a:bodyPr/>
        <a:lstStyle/>
        <a:p>
          <a:endParaRPr lang="tr-TR"/>
        </a:p>
      </dgm:t>
    </dgm:pt>
    <dgm:pt modelId="{E3161D77-672E-4795-BDC0-2707236D82BE}" type="pres">
      <dgm:prSet presAssocID="{27143769-6E16-4F16-AD1E-36373A06C2D3}" presName="vert0" presStyleCnt="0">
        <dgm:presLayoutVars>
          <dgm:dir/>
          <dgm:animOne val="branch"/>
          <dgm:animLvl val="lvl"/>
        </dgm:presLayoutVars>
      </dgm:prSet>
      <dgm:spPr/>
      <dgm:t>
        <a:bodyPr/>
        <a:lstStyle/>
        <a:p>
          <a:endParaRPr lang="tr-TR"/>
        </a:p>
      </dgm:t>
    </dgm:pt>
    <dgm:pt modelId="{678AD535-50DC-480C-9FEE-2A912E4CE03A}" type="pres">
      <dgm:prSet presAssocID="{DD39F8D0-AD02-4994-8625-6FD5C36F2D3C}" presName="thickLine" presStyleLbl="alignNode1" presStyleIdx="0" presStyleCnt="1" custLinFactNeighborX="-41543"/>
      <dgm:spPr/>
      <dgm:t>
        <a:bodyPr/>
        <a:lstStyle/>
        <a:p>
          <a:endParaRPr lang="tr-TR"/>
        </a:p>
      </dgm:t>
    </dgm:pt>
    <dgm:pt modelId="{5AF6C032-F3E7-421C-80CB-27CB83046A35}" type="pres">
      <dgm:prSet presAssocID="{DD39F8D0-AD02-4994-8625-6FD5C36F2D3C}" presName="horz1" presStyleCnt="0"/>
      <dgm:spPr/>
    </dgm:pt>
    <dgm:pt modelId="{B4CB48E2-9B46-469E-B662-8B597BF2174E}" type="pres">
      <dgm:prSet presAssocID="{DD39F8D0-AD02-4994-8625-6FD5C36F2D3C}" presName="tx1" presStyleLbl="revTx" presStyleIdx="0" presStyleCnt="5" custScaleX="215936"/>
      <dgm:spPr/>
      <dgm:t>
        <a:bodyPr/>
        <a:lstStyle/>
        <a:p>
          <a:endParaRPr lang="tr-TR"/>
        </a:p>
      </dgm:t>
    </dgm:pt>
    <dgm:pt modelId="{8211904C-C85A-427C-A80B-48A923197C3C}" type="pres">
      <dgm:prSet presAssocID="{DD39F8D0-AD02-4994-8625-6FD5C36F2D3C}" presName="vert1" presStyleCnt="0"/>
      <dgm:spPr/>
    </dgm:pt>
    <dgm:pt modelId="{CFE8A62D-A521-496E-B59A-14360780A49E}" type="pres">
      <dgm:prSet presAssocID="{59AB3D27-CDF4-41B1-8C6F-05F741843FD6}" presName="vertSpace2a" presStyleCnt="0"/>
      <dgm:spPr/>
    </dgm:pt>
    <dgm:pt modelId="{B743B1BD-06B4-48C2-A41B-3F874407736C}" type="pres">
      <dgm:prSet presAssocID="{59AB3D27-CDF4-41B1-8C6F-05F741843FD6}" presName="horz2" presStyleCnt="0"/>
      <dgm:spPr/>
    </dgm:pt>
    <dgm:pt modelId="{A0415F32-4B93-4301-BE60-E890DB6A0963}" type="pres">
      <dgm:prSet presAssocID="{59AB3D27-CDF4-41B1-8C6F-05F741843FD6}" presName="horzSpace2" presStyleCnt="0"/>
      <dgm:spPr/>
    </dgm:pt>
    <dgm:pt modelId="{65DF0387-4E94-4C28-B2BF-98A5DCCD5533}" type="pres">
      <dgm:prSet presAssocID="{59AB3D27-CDF4-41B1-8C6F-05F741843FD6}" presName="tx2" presStyleLbl="revTx" presStyleIdx="1" presStyleCnt="5"/>
      <dgm:spPr/>
      <dgm:t>
        <a:bodyPr/>
        <a:lstStyle/>
        <a:p>
          <a:endParaRPr lang="tr-TR"/>
        </a:p>
      </dgm:t>
    </dgm:pt>
    <dgm:pt modelId="{4D5ED850-63B3-49F7-84DD-83DB9F728604}" type="pres">
      <dgm:prSet presAssocID="{59AB3D27-CDF4-41B1-8C6F-05F741843FD6}" presName="vert2" presStyleCnt="0"/>
      <dgm:spPr/>
    </dgm:pt>
    <dgm:pt modelId="{BE21736F-DC64-4AA3-BACB-BFDCDBAFC21C}" type="pres">
      <dgm:prSet presAssocID="{59AB3D27-CDF4-41B1-8C6F-05F741843FD6}" presName="thinLine2b" presStyleLbl="callout" presStyleIdx="0" presStyleCnt="4"/>
      <dgm:spPr/>
    </dgm:pt>
    <dgm:pt modelId="{48C8C652-CD40-444C-B9CB-3E85EF003302}" type="pres">
      <dgm:prSet presAssocID="{59AB3D27-CDF4-41B1-8C6F-05F741843FD6}" presName="vertSpace2b" presStyleCnt="0"/>
      <dgm:spPr/>
    </dgm:pt>
    <dgm:pt modelId="{46CAFC04-54B7-48AD-BCA4-4966118D2B55}" type="pres">
      <dgm:prSet presAssocID="{0383BB57-3EF0-43C8-91B5-CB5D2047A442}" presName="horz2" presStyleCnt="0"/>
      <dgm:spPr/>
    </dgm:pt>
    <dgm:pt modelId="{C8317234-D9B5-45BB-BCD4-BF47AF72959B}" type="pres">
      <dgm:prSet presAssocID="{0383BB57-3EF0-43C8-91B5-CB5D2047A442}" presName="horzSpace2" presStyleCnt="0"/>
      <dgm:spPr/>
    </dgm:pt>
    <dgm:pt modelId="{043E5DEF-6456-4386-B7FB-133848D21910}" type="pres">
      <dgm:prSet presAssocID="{0383BB57-3EF0-43C8-91B5-CB5D2047A442}" presName="tx2" presStyleLbl="revTx" presStyleIdx="2" presStyleCnt="5"/>
      <dgm:spPr/>
      <dgm:t>
        <a:bodyPr/>
        <a:lstStyle/>
        <a:p>
          <a:endParaRPr lang="tr-TR"/>
        </a:p>
      </dgm:t>
    </dgm:pt>
    <dgm:pt modelId="{4BFF7D9E-EFC8-4B7B-AE7F-D3F5A18FA4C0}" type="pres">
      <dgm:prSet presAssocID="{0383BB57-3EF0-43C8-91B5-CB5D2047A442}" presName="vert2" presStyleCnt="0"/>
      <dgm:spPr/>
    </dgm:pt>
    <dgm:pt modelId="{91BBB7E7-7CF5-475B-A36F-77D5F2DD3F83}" type="pres">
      <dgm:prSet presAssocID="{0383BB57-3EF0-43C8-91B5-CB5D2047A442}" presName="thinLine2b" presStyleLbl="callout" presStyleIdx="1" presStyleCnt="4"/>
      <dgm:spPr/>
    </dgm:pt>
    <dgm:pt modelId="{D6051A7A-7040-4262-9E20-7CEA4A0BAB3E}" type="pres">
      <dgm:prSet presAssocID="{0383BB57-3EF0-43C8-91B5-CB5D2047A442}" presName="vertSpace2b" presStyleCnt="0"/>
      <dgm:spPr/>
    </dgm:pt>
    <dgm:pt modelId="{11BA7D96-C38B-47F1-BF93-0AEBFBE28D9D}" type="pres">
      <dgm:prSet presAssocID="{67CE45D0-E408-4BBE-B980-1611B74D9B22}" presName="horz2" presStyleCnt="0"/>
      <dgm:spPr/>
    </dgm:pt>
    <dgm:pt modelId="{E08E55FE-F611-4B09-868B-EFEFF8C8A5D8}" type="pres">
      <dgm:prSet presAssocID="{67CE45D0-E408-4BBE-B980-1611B74D9B22}" presName="horzSpace2" presStyleCnt="0"/>
      <dgm:spPr/>
    </dgm:pt>
    <dgm:pt modelId="{924E7848-BD6E-49ED-8E63-6F9C6CE09F21}" type="pres">
      <dgm:prSet presAssocID="{67CE45D0-E408-4BBE-B980-1611B74D9B22}" presName="tx2" presStyleLbl="revTx" presStyleIdx="3" presStyleCnt="5"/>
      <dgm:spPr/>
      <dgm:t>
        <a:bodyPr/>
        <a:lstStyle/>
        <a:p>
          <a:endParaRPr lang="tr-TR"/>
        </a:p>
      </dgm:t>
    </dgm:pt>
    <dgm:pt modelId="{BC9F7C19-30E1-4D28-AC3C-E89C571C1C45}" type="pres">
      <dgm:prSet presAssocID="{67CE45D0-E408-4BBE-B980-1611B74D9B22}" presName="vert2" presStyleCnt="0"/>
      <dgm:spPr/>
    </dgm:pt>
    <dgm:pt modelId="{2EFB4F54-8C1F-46D4-BB7F-779FF895C0DD}" type="pres">
      <dgm:prSet presAssocID="{67CE45D0-E408-4BBE-B980-1611B74D9B22}" presName="thinLine2b" presStyleLbl="callout" presStyleIdx="2" presStyleCnt="4"/>
      <dgm:spPr/>
    </dgm:pt>
    <dgm:pt modelId="{E967EF04-4B25-4D31-AA20-EDE3A1635EC6}" type="pres">
      <dgm:prSet presAssocID="{67CE45D0-E408-4BBE-B980-1611B74D9B22}" presName="vertSpace2b" presStyleCnt="0"/>
      <dgm:spPr/>
    </dgm:pt>
    <dgm:pt modelId="{48AD6462-3AE5-4369-96DA-28EC16CF2C1D}" type="pres">
      <dgm:prSet presAssocID="{6C5A4BDA-AD07-4EE1-A761-8C46643DAF81}" presName="horz2" presStyleCnt="0"/>
      <dgm:spPr/>
    </dgm:pt>
    <dgm:pt modelId="{5A03B56A-EE89-44C6-AD64-2A4647648D9E}" type="pres">
      <dgm:prSet presAssocID="{6C5A4BDA-AD07-4EE1-A761-8C46643DAF81}" presName="horzSpace2" presStyleCnt="0"/>
      <dgm:spPr/>
    </dgm:pt>
    <dgm:pt modelId="{46D5E006-36EA-4877-B2CB-C6B0B77A3073}" type="pres">
      <dgm:prSet presAssocID="{6C5A4BDA-AD07-4EE1-A761-8C46643DAF81}" presName="tx2" presStyleLbl="revTx" presStyleIdx="4" presStyleCnt="5"/>
      <dgm:spPr/>
      <dgm:t>
        <a:bodyPr/>
        <a:lstStyle/>
        <a:p>
          <a:endParaRPr lang="tr-TR"/>
        </a:p>
      </dgm:t>
    </dgm:pt>
    <dgm:pt modelId="{2B2150DA-BE93-4D6C-BF1C-76148C41C304}" type="pres">
      <dgm:prSet presAssocID="{6C5A4BDA-AD07-4EE1-A761-8C46643DAF81}" presName="vert2" presStyleCnt="0"/>
      <dgm:spPr/>
    </dgm:pt>
    <dgm:pt modelId="{71D9F898-97C6-44A1-86F7-010AEB6DBD76}" type="pres">
      <dgm:prSet presAssocID="{6C5A4BDA-AD07-4EE1-A761-8C46643DAF81}" presName="thinLine2b" presStyleLbl="callout" presStyleIdx="3" presStyleCnt="4"/>
      <dgm:spPr/>
    </dgm:pt>
    <dgm:pt modelId="{239A9833-CFC2-4F3C-BDAD-8BA820665A32}" type="pres">
      <dgm:prSet presAssocID="{6C5A4BDA-AD07-4EE1-A761-8C46643DAF81}" presName="vertSpace2b" presStyleCnt="0"/>
      <dgm:spPr/>
    </dgm:pt>
  </dgm:ptLst>
  <dgm:cxnLst>
    <dgm:cxn modelId="{4D1AE9F8-996A-44E7-833E-4709EFB47AE5}" srcId="{27143769-6E16-4F16-AD1E-36373A06C2D3}" destId="{DD39F8D0-AD02-4994-8625-6FD5C36F2D3C}" srcOrd="0" destOrd="0" parTransId="{FBE91FF0-2274-467D-B1FA-7887FB82EAE6}" sibTransId="{D9695825-FCCF-49CF-B2D8-CB0AAF402489}"/>
    <dgm:cxn modelId="{6F5E4055-6BBA-4DE8-9E75-4214B1DB956A}" srcId="{DD39F8D0-AD02-4994-8625-6FD5C36F2D3C}" destId="{67CE45D0-E408-4BBE-B980-1611B74D9B22}" srcOrd="2" destOrd="0" parTransId="{94E94CF1-EEDE-45D8-AAD5-18B12D05D15E}" sibTransId="{C1D0D346-B4C1-4F96-87EE-1C5B43F7C32F}"/>
    <dgm:cxn modelId="{B4E04A2E-5693-404B-A507-241E0C91A88E}" type="presOf" srcId="{0383BB57-3EF0-43C8-91B5-CB5D2047A442}" destId="{043E5DEF-6456-4386-B7FB-133848D21910}" srcOrd="0" destOrd="0" presId="urn:microsoft.com/office/officeart/2008/layout/LinedList"/>
    <dgm:cxn modelId="{B5CCB085-E0A1-4D91-9EBD-0252CB1B100C}" type="presOf" srcId="{67CE45D0-E408-4BBE-B980-1611B74D9B22}" destId="{924E7848-BD6E-49ED-8E63-6F9C6CE09F21}" srcOrd="0" destOrd="0" presId="urn:microsoft.com/office/officeart/2008/layout/LinedList"/>
    <dgm:cxn modelId="{9596EB8E-51B7-45EF-BBF0-361137869E39}" type="presOf" srcId="{6C5A4BDA-AD07-4EE1-A761-8C46643DAF81}" destId="{46D5E006-36EA-4877-B2CB-C6B0B77A3073}" srcOrd="0" destOrd="0" presId="urn:microsoft.com/office/officeart/2008/layout/LinedList"/>
    <dgm:cxn modelId="{E9F42292-FFD3-45E7-99C0-076C0ED69185}" type="presOf" srcId="{59AB3D27-CDF4-41B1-8C6F-05F741843FD6}" destId="{65DF0387-4E94-4C28-B2BF-98A5DCCD5533}" srcOrd="0" destOrd="0" presId="urn:microsoft.com/office/officeart/2008/layout/LinedList"/>
    <dgm:cxn modelId="{93EBE52A-1F4F-4D6D-931C-8F70D94CDDD6}" srcId="{DD39F8D0-AD02-4994-8625-6FD5C36F2D3C}" destId="{59AB3D27-CDF4-41B1-8C6F-05F741843FD6}" srcOrd="0" destOrd="0" parTransId="{037990B1-AA6E-4F78-812A-34B5F443D665}" sibTransId="{E59A0D02-0891-4BC3-BDDB-AD12C579F857}"/>
    <dgm:cxn modelId="{E07D9F9C-E520-462D-BB89-0DEEFB7CBAA7}" srcId="{DD39F8D0-AD02-4994-8625-6FD5C36F2D3C}" destId="{6C5A4BDA-AD07-4EE1-A761-8C46643DAF81}" srcOrd="3" destOrd="0" parTransId="{5AC46CC7-5C62-4BC5-8065-AF3795C8E735}" sibTransId="{8F466B6F-A4B5-4146-B4BB-CB126903C9A4}"/>
    <dgm:cxn modelId="{E45C750F-30AE-4BAA-AD9E-9DD7BF0CCF54}" type="presOf" srcId="{DD39F8D0-AD02-4994-8625-6FD5C36F2D3C}" destId="{B4CB48E2-9B46-469E-B662-8B597BF2174E}" srcOrd="0" destOrd="0" presId="urn:microsoft.com/office/officeart/2008/layout/LinedList"/>
    <dgm:cxn modelId="{1998BFE1-F760-40AC-8812-1F7B7292562E}" type="presOf" srcId="{27143769-6E16-4F16-AD1E-36373A06C2D3}" destId="{E3161D77-672E-4795-BDC0-2707236D82BE}" srcOrd="0" destOrd="0" presId="urn:microsoft.com/office/officeart/2008/layout/LinedList"/>
    <dgm:cxn modelId="{02554B06-3433-40CA-B88E-7874C6FF624C}" srcId="{DD39F8D0-AD02-4994-8625-6FD5C36F2D3C}" destId="{0383BB57-3EF0-43C8-91B5-CB5D2047A442}" srcOrd="1" destOrd="0" parTransId="{D8EC60E5-1026-4834-AD76-6DAC6997AF74}" sibTransId="{AE218069-4547-4EE4-B6D0-39CD18E0DD66}"/>
    <dgm:cxn modelId="{0A7A131C-F98A-41D6-8E3A-49DC66C0C868}" type="presParOf" srcId="{E3161D77-672E-4795-BDC0-2707236D82BE}" destId="{678AD535-50DC-480C-9FEE-2A912E4CE03A}" srcOrd="0" destOrd="0" presId="urn:microsoft.com/office/officeart/2008/layout/LinedList"/>
    <dgm:cxn modelId="{4EC943EF-FB35-4FA0-B9E8-9E5E66E0D164}" type="presParOf" srcId="{E3161D77-672E-4795-BDC0-2707236D82BE}" destId="{5AF6C032-F3E7-421C-80CB-27CB83046A35}" srcOrd="1" destOrd="0" presId="urn:microsoft.com/office/officeart/2008/layout/LinedList"/>
    <dgm:cxn modelId="{E2F997AC-63CE-46C4-9310-D754B44ED0BD}" type="presParOf" srcId="{5AF6C032-F3E7-421C-80CB-27CB83046A35}" destId="{B4CB48E2-9B46-469E-B662-8B597BF2174E}" srcOrd="0" destOrd="0" presId="urn:microsoft.com/office/officeart/2008/layout/LinedList"/>
    <dgm:cxn modelId="{4FDDF0B3-0BD2-4479-9308-1C242A24B6A9}" type="presParOf" srcId="{5AF6C032-F3E7-421C-80CB-27CB83046A35}" destId="{8211904C-C85A-427C-A80B-48A923197C3C}" srcOrd="1" destOrd="0" presId="urn:microsoft.com/office/officeart/2008/layout/LinedList"/>
    <dgm:cxn modelId="{1328EE10-1BB3-4717-8EF9-3644120E21F5}" type="presParOf" srcId="{8211904C-C85A-427C-A80B-48A923197C3C}" destId="{CFE8A62D-A521-496E-B59A-14360780A49E}" srcOrd="0" destOrd="0" presId="urn:microsoft.com/office/officeart/2008/layout/LinedList"/>
    <dgm:cxn modelId="{2FA39E8A-24D0-405D-A7F0-A5127A68857E}" type="presParOf" srcId="{8211904C-C85A-427C-A80B-48A923197C3C}" destId="{B743B1BD-06B4-48C2-A41B-3F874407736C}" srcOrd="1" destOrd="0" presId="urn:microsoft.com/office/officeart/2008/layout/LinedList"/>
    <dgm:cxn modelId="{A2C99BBA-CC87-40EC-855B-3A81C966D80B}" type="presParOf" srcId="{B743B1BD-06B4-48C2-A41B-3F874407736C}" destId="{A0415F32-4B93-4301-BE60-E890DB6A0963}" srcOrd="0" destOrd="0" presId="urn:microsoft.com/office/officeart/2008/layout/LinedList"/>
    <dgm:cxn modelId="{8AAE0BB1-67DC-4D65-A6AB-1C256CF9C387}" type="presParOf" srcId="{B743B1BD-06B4-48C2-A41B-3F874407736C}" destId="{65DF0387-4E94-4C28-B2BF-98A5DCCD5533}" srcOrd="1" destOrd="0" presId="urn:microsoft.com/office/officeart/2008/layout/LinedList"/>
    <dgm:cxn modelId="{DF600EA3-F067-4E1A-9CB9-93B19378296D}" type="presParOf" srcId="{B743B1BD-06B4-48C2-A41B-3F874407736C}" destId="{4D5ED850-63B3-49F7-84DD-83DB9F728604}" srcOrd="2" destOrd="0" presId="urn:microsoft.com/office/officeart/2008/layout/LinedList"/>
    <dgm:cxn modelId="{A78C9A3E-26B9-40BE-B358-DBAA0BAC7FF2}" type="presParOf" srcId="{8211904C-C85A-427C-A80B-48A923197C3C}" destId="{BE21736F-DC64-4AA3-BACB-BFDCDBAFC21C}" srcOrd="2" destOrd="0" presId="urn:microsoft.com/office/officeart/2008/layout/LinedList"/>
    <dgm:cxn modelId="{E35E8ED9-1437-4945-B112-B252FFA2965D}" type="presParOf" srcId="{8211904C-C85A-427C-A80B-48A923197C3C}" destId="{48C8C652-CD40-444C-B9CB-3E85EF003302}" srcOrd="3" destOrd="0" presId="urn:microsoft.com/office/officeart/2008/layout/LinedList"/>
    <dgm:cxn modelId="{37375682-981D-4D65-8224-F4606CBE38AB}" type="presParOf" srcId="{8211904C-C85A-427C-A80B-48A923197C3C}" destId="{46CAFC04-54B7-48AD-BCA4-4966118D2B55}" srcOrd="4" destOrd="0" presId="urn:microsoft.com/office/officeart/2008/layout/LinedList"/>
    <dgm:cxn modelId="{9DC23C60-CD01-473F-8EF0-F0C5A84BD945}" type="presParOf" srcId="{46CAFC04-54B7-48AD-BCA4-4966118D2B55}" destId="{C8317234-D9B5-45BB-BCD4-BF47AF72959B}" srcOrd="0" destOrd="0" presId="urn:microsoft.com/office/officeart/2008/layout/LinedList"/>
    <dgm:cxn modelId="{D2C42273-D4D7-4941-9DD3-9406562AA6EA}" type="presParOf" srcId="{46CAFC04-54B7-48AD-BCA4-4966118D2B55}" destId="{043E5DEF-6456-4386-B7FB-133848D21910}" srcOrd="1" destOrd="0" presId="urn:microsoft.com/office/officeart/2008/layout/LinedList"/>
    <dgm:cxn modelId="{CED07FAB-2C17-4F5C-9BC5-0C4F2F3B7C9C}" type="presParOf" srcId="{46CAFC04-54B7-48AD-BCA4-4966118D2B55}" destId="{4BFF7D9E-EFC8-4B7B-AE7F-D3F5A18FA4C0}" srcOrd="2" destOrd="0" presId="urn:microsoft.com/office/officeart/2008/layout/LinedList"/>
    <dgm:cxn modelId="{9BC30FB4-D032-4421-A55A-5A09296114D5}" type="presParOf" srcId="{8211904C-C85A-427C-A80B-48A923197C3C}" destId="{91BBB7E7-7CF5-475B-A36F-77D5F2DD3F83}" srcOrd="5" destOrd="0" presId="urn:microsoft.com/office/officeart/2008/layout/LinedList"/>
    <dgm:cxn modelId="{A688C516-82DF-47F9-9EEB-3FF8A607FDE1}" type="presParOf" srcId="{8211904C-C85A-427C-A80B-48A923197C3C}" destId="{D6051A7A-7040-4262-9E20-7CEA4A0BAB3E}" srcOrd="6" destOrd="0" presId="urn:microsoft.com/office/officeart/2008/layout/LinedList"/>
    <dgm:cxn modelId="{D2A2090F-A21F-48E3-9C99-55B98A6708CB}" type="presParOf" srcId="{8211904C-C85A-427C-A80B-48A923197C3C}" destId="{11BA7D96-C38B-47F1-BF93-0AEBFBE28D9D}" srcOrd="7" destOrd="0" presId="urn:microsoft.com/office/officeart/2008/layout/LinedList"/>
    <dgm:cxn modelId="{A1618738-2EC2-4968-BBB3-F143A641FB2F}" type="presParOf" srcId="{11BA7D96-C38B-47F1-BF93-0AEBFBE28D9D}" destId="{E08E55FE-F611-4B09-868B-EFEFF8C8A5D8}" srcOrd="0" destOrd="0" presId="urn:microsoft.com/office/officeart/2008/layout/LinedList"/>
    <dgm:cxn modelId="{67345CBE-B530-47BB-A512-AB0257F7664E}" type="presParOf" srcId="{11BA7D96-C38B-47F1-BF93-0AEBFBE28D9D}" destId="{924E7848-BD6E-49ED-8E63-6F9C6CE09F21}" srcOrd="1" destOrd="0" presId="urn:microsoft.com/office/officeart/2008/layout/LinedList"/>
    <dgm:cxn modelId="{77F3F93B-7A85-4308-B113-4EEC8069FF05}" type="presParOf" srcId="{11BA7D96-C38B-47F1-BF93-0AEBFBE28D9D}" destId="{BC9F7C19-30E1-4D28-AC3C-E89C571C1C45}" srcOrd="2" destOrd="0" presId="urn:microsoft.com/office/officeart/2008/layout/LinedList"/>
    <dgm:cxn modelId="{78DADF2D-2008-4973-AFC2-8755C99F462C}" type="presParOf" srcId="{8211904C-C85A-427C-A80B-48A923197C3C}" destId="{2EFB4F54-8C1F-46D4-BB7F-779FF895C0DD}" srcOrd="8" destOrd="0" presId="urn:microsoft.com/office/officeart/2008/layout/LinedList"/>
    <dgm:cxn modelId="{43A82804-9BA6-4560-9A0A-62D70B5D3E83}" type="presParOf" srcId="{8211904C-C85A-427C-A80B-48A923197C3C}" destId="{E967EF04-4B25-4D31-AA20-EDE3A1635EC6}" srcOrd="9" destOrd="0" presId="urn:microsoft.com/office/officeart/2008/layout/LinedList"/>
    <dgm:cxn modelId="{7D08DA54-F8AD-4EAC-A433-F3D8DFE2E991}" type="presParOf" srcId="{8211904C-C85A-427C-A80B-48A923197C3C}" destId="{48AD6462-3AE5-4369-96DA-28EC16CF2C1D}" srcOrd="10" destOrd="0" presId="urn:microsoft.com/office/officeart/2008/layout/LinedList"/>
    <dgm:cxn modelId="{242D7AA3-8B56-4236-AE4A-434F4B4A5D02}" type="presParOf" srcId="{48AD6462-3AE5-4369-96DA-28EC16CF2C1D}" destId="{5A03B56A-EE89-44C6-AD64-2A4647648D9E}" srcOrd="0" destOrd="0" presId="urn:microsoft.com/office/officeart/2008/layout/LinedList"/>
    <dgm:cxn modelId="{0D237B60-1B81-4BB8-857F-747E758E18B3}" type="presParOf" srcId="{48AD6462-3AE5-4369-96DA-28EC16CF2C1D}" destId="{46D5E006-36EA-4877-B2CB-C6B0B77A3073}" srcOrd="1" destOrd="0" presId="urn:microsoft.com/office/officeart/2008/layout/LinedList"/>
    <dgm:cxn modelId="{D52BD08C-567B-4796-9B21-C404C4EC0C08}" type="presParOf" srcId="{48AD6462-3AE5-4369-96DA-28EC16CF2C1D}" destId="{2B2150DA-BE93-4D6C-BF1C-76148C41C304}" srcOrd="2" destOrd="0" presId="urn:microsoft.com/office/officeart/2008/layout/LinedList"/>
    <dgm:cxn modelId="{E64CDEF2-08A0-427E-A3F1-3F91D27B715C}" type="presParOf" srcId="{8211904C-C85A-427C-A80B-48A923197C3C}" destId="{71D9F898-97C6-44A1-86F7-010AEB6DBD76}" srcOrd="11" destOrd="0" presId="urn:microsoft.com/office/officeart/2008/layout/LinedList"/>
    <dgm:cxn modelId="{95040761-452A-4CAB-97DB-22EF5665B26C}" type="presParOf" srcId="{8211904C-C85A-427C-A80B-48A923197C3C}" destId="{239A9833-CFC2-4F3C-BDAD-8BA820665A32}" srcOrd="12" destOrd="0" presId="urn:microsoft.com/office/officeart/2008/layout/LinedList"/>
  </dgm:cxnLst>
  <dgm:bg/>
  <dgm:whole>
    <a:ln>
      <a:solidFill>
        <a:srgbClr val="FF0000"/>
      </a:solid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143769-6E16-4F16-AD1E-36373A06C2D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DD39F8D0-AD02-4994-8625-6FD5C36F2D3C}">
      <dgm:prSet phldrT="[Text]" custT="1"/>
      <dgm:spPr/>
      <dgm:t>
        <a:bodyPr/>
        <a:lstStyle/>
        <a:p>
          <a:r>
            <a:rPr lang="en-US" sz="1100" dirty="0" smtClean="0"/>
            <a:t>Patient</a:t>
          </a:r>
          <a:endParaRPr lang="tr-TR" sz="1100" dirty="0"/>
        </a:p>
      </dgm:t>
    </dgm:pt>
    <dgm:pt modelId="{FBE91FF0-2274-467D-B1FA-7887FB82EAE6}" type="parTrans" cxnId="{4D1AE9F8-996A-44E7-833E-4709EFB47AE5}">
      <dgm:prSet/>
      <dgm:spPr/>
      <dgm:t>
        <a:bodyPr/>
        <a:lstStyle/>
        <a:p>
          <a:endParaRPr lang="tr-TR"/>
        </a:p>
      </dgm:t>
    </dgm:pt>
    <dgm:pt modelId="{D9695825-FCCF-49CF-B2D8-CB0AAF402489}" type="sibTrans" cxnId="{4D1AE9F8-996A-44E7-833E-4709EFB47AE5}">
      <dgm:prSet/>
      <dgm:spPr/>
      <dgm:t>
        <a:bodyPr/>
        <a:lstStyle/>
        <a:p>
          <a:endParaRPr lang="tr-TR"/>
        </a:p>
      </dgm:t>
    </dgm:pt>
    <dgm:pt modelId="{59AB3D27-CDF4-41B1-8C6F-05F741843FD6}">
      <dgm:prSet phldrT="[Text]"/>
      <dgm:spPr/>
      <dgm:t>
        <a:bodyPr/>
        <a:lstStyle/>
        <a:p>
          <a:r>
            <a:rPr lang="en-US" dirty="0" smtClean="0"/>
            <a:t>First name</a:t>
          </a:r>
          <a:endParaRPr lang="tr-TR" dirty="0"/>
        </a:p>
      </dgm:t>
    </dgm:pt>
    <dgm:pt modelId="{037990B1-AA6E-4F78-812A-34B5F443D665}" type="parTrans" cxnId="{93EBE52A-1F4F-4D6D-931C-8F70D94CDDD6}">
      <dgm:prSet/>
      <dgm:spPr/>
      <dgm:t>
        <a:bodyPr/>
        <a:lstStyle/>
        <a:p>
          <a:endParaRPr lang="tr-TR"/>
        </a:p>
      </dgm:t>
    </dgm:pt>
    <dgm:pt modelId="{E59A0D02-0891-4BC3-BDDB-AD12C579F857}" type="sibTrans" cxnId="{93EBE52A-1F4F-4D6D-931C-8F70D94CDDD6}">
      <dgm:prSet/>
      <dgm:spPr/>
      <dgm:t>
        <a:bodyPr/>
        <a:lstStyle/>
        <a:p>
          <a:endParaRPr lang="tr-TR"/>
        </a:p>
      </dgm:t>
    </dgm:pt>
    <dgm:pt modelId="{0383BB57-3EF0-43C8-91B5-CB5D2047A442}">
      <dgm:prSet phldrT="[Text]"/>
      <dgm:spPr/>
      <dgm:t>
        <a:bodyPr/>
        <a:lstStyle/>
        <a:p>
          <a:r>
            <a:rPr lang="en-US" dirty="0" smtClean="0"/>
            <a:t>Last name</a:t>
          </a:r>
          <a:endParaRPr lang="tr-TR" dirty="0"/>
        </a:p>
      </dgm:t>
    </dgm:pt>
    <dgm:pt modelId="{D8EC60E5-1026-4834-AD76-6DAC6997AF74}" type="parTrans" cxnId="{02554B06-3433-40CA-B88E-7874C6FF624C}">
      <dgm:prSet/>
      <dgm:spPr/>
      <dgm:t>
        <a:bodyPr/>
        <a:lstStyle/>
        <a:p>
          <a:endParaRPr lang="tr-TR"/>
        </a:p>
      </dgm:t>
    </dgm:pt>
    <dgm:pt modelId="{AE218069-4547-4EE4-B6D0-39CD18E0DD66}" type="sibTrans" cxnId="{02554B06-3433-40CA-B88E-7874C6FF624C}">
      <dgm:prSet/>
      <dgm:spPr/>
      <dgm:t>
        <a:bodyPr/>
        <a:lstStyle/>
        <a:p>
          <a:endParaRPr lang="tr-TR"/>
        </a:p>
      </dgm:t>
    </dgm:pt>
    <dgm:pt modelId="{6C5A4BDA-AD07-4EE1-A761-8C46643DAF81}">
      <dgm:prSet phldrT="[Text]"/>
      <dgm:spPr/>
      <dgm:t>
        <a:bodyPr/>
        <a:lstStyle/>
        <a:p>
          <a:r>
            <a:rPr lang="en-US" dirty="0" smtClean="0"/>
            <a:t>Sex</a:t>
          </a:r>
          <a:endParaRPr lang="tr-TR" dirty="0"/>
        </a:p>
      </dgm:t>
    </dgm:pt>
    <dgm:pt modelId="{5AC46CC7-5C62-4BC5-8065-AF3795C8E735}" type="parTrans" cxnId="{E07D9F9C-E520-462D-BB89-0DEEFB7CBAA7}">
      <dgm:prSet/>
      <dgm:spPr/>
      <dgm:t>
        <a:bodyPr/>
        <a:lstStyle/>
        <a:p>
          <a:endParaRPr lang="tr-TR"/>
        </a:p>
      </dgm:t>
    </dgm:pt>
    <dgm:pt modelId="{8F466B6F-A4B5-4146-B4BB-CB126903C9A4}" type="sibTrans" cxnId="{E07D9F9C-E520-462D-BB89-0DEEFB7CBAA7}">
      <dgm:prSet/>
      <dgm:spPr/>
      <dgm:t>
        <a:bodyPr/>
        <a:lstStyle/>
        <a:p>
          <a:endParaRPr lang="tr-TR"/>
        </a:p>
      </dgm:t>
    </dgm:pt>
    <dgm:pt modelId="{0228B025-522C-4FEC-A316-8E12D53F6CC1}">
      <dgm:prSet phldrT="[Text]"/>
      <dgm:spPr/>
      <dgm:t>
        <a:bodyPr/>
        <a:lstStyle/>
        <a:p>
          <a:r>
            <a:rPr lang="en-US" dirty="0" smtClean="0"/>
            <a:t>Date of Birth</a:t>
          </a:r>
          <a:endParaRPr lang="tr-TR" dirty="0"/>
        </a:p>
      </dgm:t>
    </dgm:pt>
    <dgm:pt modelId="{4856EE50-9071-4F3A-801B-5B5D9A66B184}" type="parTrans" cxnId="{9C2CD8CF-D9E3-404B-82DE-5E268AA57E7C}">
      <dgm:prSet/>
      <dgm:spPr/>
      <dgm:t>
        <a:bodyPr/>
        <a:lstStyle/>
        <a:p>
          <a:endParaRPr lang="tr-TR"/>
        </a:p>
      </dgm:t>
    </dgm:pt>
    <dgm:pt modelId="{E8954CEA-5DD4-41D5-8200-B0B2D840D07E}" type="sibTrans" cxnId="{9C2CD8CF-D9E3-404B-82DE-5E268AA57E7C}">
      <dgm:prSet/>
      <dgm:spPr/>
      <dgm:t>
        <a:bodyPr/>
        <a:lstStyle/>
        <a:p>
          <a:endParaRPr lang="tr-TR"/>
        </a:p>
      </dgm:t>
    </dgm:pt>
    <dgm:pt modelId="{E3161D77-672E-4795-BDC0-2707236D82BE}" type="pres">
      <dgm:prSet presAssocID="{27143769-6E16-4F16-AD1E-36373A06C2D3}" presName="vert0" presStyleCnt="0">
        <dgm:presLayoutVars>
          <dgm:dir/>
          <dgm:animOne val="branch"/>
          <dgm:animLvl val="lvl"/>
        </dgm:presLayoutVars>
      </dgm:prSet>
      <dgm:spPr/>
      <dgm:t>
        <a:bodyPr/>
        <a:lstStyle/>
        <a:p>
          <a:endParaRPr lang="tr-TR"/>
        </a:p>
      </dgm:t>
    </dgm:pt>
    <dgm:pt modelId="{678AD535-50DC-480C-9FEE-2A912E4CE03A}" type="pres">
      <dgm:prSet presAssocID="{DD39F8D0-AD02-4994-8625-6FD5C36F2D3C}" presName="thickLine" presStyleLbl="alignNode1" presStyleIdx="0" presStyleCnt="1"/>
      <dgm:spPr/>
    </dgm:pt>
    <dgm:pt modelId="{5AF6C032-F3E7-421C-80CB-27CB83046A35}" type="pres">
      <dgm:prSet presAssocID="{DD39F8D0-AD02-4994-8625-6FD5C36F2D3C}" presName="horz1" presStyleCnt="0"/>
      <dgm:spPr/>
    </dgm:pt>
    <dgm:pt modelId="{B4CB48E2-9B46-469E-B662-8B597BF2174E}" type="pres">
      <dgm:prSet presAssocID="{DD39F8D0-AD02-4994-8625-6FD5C36F2D3C}" presName="tx1" presStyleLbl="revTx" presStyleIdx="0" presStyleCnt="5" custScaleX="215936"/>
      <dgm:spPr/>
      <dgm:t>
        <a:bodyPr/>
        <a:lstStyle/>
        <a:p>
          <a:endParaRPr lang="tr-TR"/>
        </a:p>
      </dgm:t>
    </dgm:pt>
    <dgm:pt modelId="{8211904C-C85A-427C-A80B-48A923197C3C}" type="pres">
      <dgm:prSet presAssocID="{DD39F8D0-AD02-4994-8625-6FD5C36F2D3C}" presName="vert1" presStyleCnt="0"/>
      <dgm:spPr/>
    </dgm:pt>
    <dgm:pt modelId="{CFE8A62D-A521-496E-B59A-14360780A49E}" type="pres">
      <dgm:prSet presAssocID="{59AB3D27-CDF4-41B1-8C6F-05F741843FD6}" presName="vertSpace2a" presStyleCnt="0"/>
      <dgm:spPr/>
    </dgm:pt>
    <dgm:pt modelId="{B743B1BD-06B4-48C2-A41B-3F874407736C}" type="pres">
      <dgm:prSet presAssocID="{59AB3D27-CDF4-41B1-8C6F-05F741843FD6}" presName="horz2" presStyleCnt="0"/>
      <dgm:spPr/>
    </dgm:pt>
    <dgm:pt modelId="{A0415F32-4B93-4301-BE60-E890DB6A0963}" type="pres">
      <dgm:prSet presAssocID="{59AB3D27-CDF4-41B1-8C6F-05F741843FD6}" presName="horzSpace2" presStyleCnt="0"/>
      <dgm:spPr/>
    </dgm:pt>
    <dgm:pt modelId="{65DF0387-4E94-4C28-B2BF-98A5DCCD5533}" type="pres">
      <dgm:prSet presAssocID="{59AB3D27-CDF4-41B1-8C6F-05F741843FD6}" presName="tx2" presStyleLbl="revTx" presStyleIdx="1" presStyleCnt="5"/>
      <dgm:spPr/>
      <dgm:t>
        <a:bodyPr/>
        <a:lstStyle/>
        <a:p>
          <a:endParaRPr lang="tr-TR"/>
        </a:p>
      </dgm:t>
    </dgm:pt>
    <dgm:pt modelId="{4D5ED850-63B3-49F7-84DD-83DB9F728604}" type="pres">
      <dgm:prSet presAssocID="{59AB3D27-CDF4-41B1-8C6F-05F741843FD6}" presName="vert2" presStyleCnt="0"/>
      <dgm:spPr/>
    </dgm:pt>
    <dgm:pt modelId="{BE21736F-DC64-4AA3-BACB-BFDCDBAFC21C}" type="pres">
      <dgm:prSet presAssocID="{59AB3D27-CDF4-41B1-8C6F-05F741843FD6}" presName="thinLine2b" presStyleLbl="callout" presStyleIdx="0" presStyleCnt="4"/>
      <dgm:spPr/>
    </dgm:pt>
    <dgm:pt modelId="{48C8C652-CD40-444C-B9CB-3E85EF003302}" type="pres">
      <dgm:prSet presAssocID="{59AB3D27-CDF4-41B1-8C6F-05F741843FD6}" presName="vertSpace2b" presStyleCnt="0"/>
      <dgm:spPr/>
    </dgm:pt>
    <dgm:pt modelId="{46CAFC04-54B7-48AD-BCA4-4966118D2B55}" type="pres">
      <dgm:prSet presAssocID="{0383BB57-3EF0-43C8-91B5-CB5D2047A442}" presName="horz2" presStyleCnt="0"/>
      <dgm:spPr/>
    </dgm:pt>
    <dgm:pt modelId="{C8317234-D9B5-45BB-BCD4-BF47AF72959B}" type="pres">
      <dgm:prSet presAssocID="{0383BB57-3EF0-43C8-91B5-CB5D2047A442}" presName="horzSpace2" presStyleCnt="0"/>
      <dgm:spPr/>
    </dgm:pt>
    <dgm:pt modelId="{043E5DEF-6456-4386-B7FB-133848D21910}" type="pres">
      <dgm:prSet presAssocID="{0383BB57-3EF0-43C8-91B5-CB5D2047A442}" presName="tx2" presStyleLbl="revTx" presStyleIdx="2" presStyleCnt="5"/>
      <dgm:spPr/>
      <dgm:t>
        <a:bodyPr/>
        <a:lstStyle/>
        <a:p>
          <a:endParaRPr lang="tr-TR"/>
        </a:p>
      </dgm:t>
    </dgm:pt>
    <dgm:pt modelId="{4BFF7D9E-EFC8-4B7B-AE7F-D3F5A18FA4C0}" type="pres">
      <dgm:prSet presAssocID="{0383BB57-3EF0-43C8-91B5-CB5D2047A442}" presName="vert2" presStyleCnt="0"/>
      <dgm:spPr/>
    </dgm:pt>
    <dgm:pt modelId="{91BBB7E7-7CF5-475B-A36F-77D5F2DD3F83}" type="pres">
      <dgm:prSet presAssocID="{0383BB57-3EF0-43C8-91B5-CB5D2047A442}" presName="thinLine2b" presStyleLbl="callout" presStyleIdx="1" presStyleCnt="4"/>
      <dgm:spPr/>
    </dgm:pt>
    <dgm:pt modelId="{D6051A7A-7040-4262-9E20-7CEA4A0BAB3E}" type="pres">
      <dgm:prSet presAssocID="{0383BB57-3EF0-43C8-91B5-CB5D2047A442}" presName="vertSpace2b" presStyleCnt="0"/>
      <dgm:spPr/>
    </dgm:pt>
    <dgm:pt modelId="{87ECDE83-2C7D-43B6-B038-37D40D1C5C58}" type="pres">
      <dgm:prSet presAssocID="{0228B025-522C-4FEC-A316-8E12D53F6CC1}" presName="horz2" presStyleCnt="0"/>
      <dgm:spPr/>
    </dgm:pt>
    <dgm:pt modelId="{849384A9-C9CC-4039-A803-A6E89EEB7BFC}" type="pres">
      <dgm:prSet presAssocID="{0228B025-522C-4FEC-A316-8E12D53F6CC1}" presName="horzSpace2" presStyleCnt="0"/>
      <dgm:spPr/>
    </dgm:pt>
    <dgm:pt modelId="{7E7B702D-4931-4820-9359-3C2703BE2276}" type="pres">
      <dgm:prSet presAssocID="{0228B025-522C-4FEC-A316-8E12D53F6CC1}" presName="tx2" presStyleLbl="revTx" presStyleIdx="3" presStyleCnt="5"/>
      <dgm:spPr/>
      <dgm:t>
        <a:bodyPr/>
        <a:lstStyle/>
        <a:p>
          <a:endParaRPr lang="tr-TR"/>
        </a:p>
      </dgm:t>
    </dgm:pt>
    <dgm:pt modelId="{C0BAFCD0-CC69-4DE5-A460-1617B5AD774F}" type="pres">
      <dgm:prSet presAssocID="{0228B025-522C-4FEC-A316-8E12D53F6CC1}" presName="vert2" presStyleCnt="0"/>
      <dgm:spPr/>
    </dgm:pt>
    <dgm:pt modelId="{3F58072B-4A7B-48BF-8615-DC49910E5EAB}" type="pres">
      <dgm:prSet presAssocID="{0228B025-522C-4FEC-A316-8E12D53F6CC1}" presName="thinLine2b" presStyleLbl="callout" presStyleIdx="2" presStyleCnt="4"/>
      <dgm:spPr/>
    </dgm:pt>
    <dgm:pt modelId="{DFA4E63C-E02F-46DF-AE98-8A8C5B5FDF79}" type="pres">
      <dgm:prSet presAssocID="{0228B025-522C-4FEC-A316-8E12D53F6CC1}" presName="vertSpace2b" presStyleCnt="0"/>
      <dgm:spPr/>
    </dgm:pt>
    <dgm:pt modelId="{48AD6462-3AE5-4369-96DA-28EC16CF2C1D}" type="pres">
      <dgm:prSet presAssocID="{6C5A4BDA-AD07-4EE1-A761-8C46643DAF81}" presName="horz2" presStyleCnt="0"/>
      <dgm:spPr/>
    </dgm:pt>
    <dgm:pt modelId="{5A03B56A-EE89-44C6-AD64-2A4647648D9E}" type="pres">
      <dgm:prSet presAssocID="{6C5A4BDA-AD07-4EE1-A761-8C46643DAF81}" presName="horzSpace2" presStyleCnt="0"/>
      <dgm:spPr/>
    </dgm:pt>
    <dgm:pt modelId="{46D5E006-36EA-4877-B2CB-C6B0B77A3073}" type="pres">
      <dgm:prSet presAssocID="{6C5A4BDA-AD07-4EE1-A761-8C46643DAF81}" presName="tx2" presStyleLbl="revTx" presStyleIdx="4" presStyleCnt="5"/>
      <dgm:spPr/>
      <dgm:t>
        <a:bodyPr/>
        <a:lstStyle/>
        <a:p>
          <a:endParaRPr lang="tr-TR"/>
        </a:p>
      </dgm:t>
    </dgm:pt>
    <dgm:pt modelId="{2B2150DA-BE93-4D6C-BF1C-76148C41C304}" type="pres">
      <dgm:prSet presAssocID="{6C5A4BDA-AD07-4EE1-A761-8C46643DAF81}" presName="vert2" presStyleCnt="0"/>
      <dgm:spPr/>
    </dgm:pt>
    <dgm:pt modelId="{71D9F898-97C6-44A1-86F7-010AEB6DBD76}" type="pres">
      <dgm:prSet presAssocID="{6C5A4BDA-AD07-4EE1-A761-8C46643DAF81}" presName="thinLine2b" presStyleLbl="callout" presStyleIdx="3" presStyleCnt="4"/>
      <dgm:spPr/>
    </dgm:pt>
    <dgm:pt modelId="{239A9833-CFC2-4F3C-BDAD-8BA820665A32}" type="pres">
      <dgm:prSet presAssocID="{6C5A4BDA-AD07-4EE1-A761-8C46643DAF81}" presName="vertSpace2b" presStyleCnt="0"/>
      <dgm:spPr/>
    </dgm:pt>
  </dgm:ptLst>
  <dgm:cxnLst>
    <dgm:cxn modelId="{EFC7BFC4-F35E-479F-B756-71CA9D2BE95B}" type="presOf" srcId="{6C5A4BDA-AD07-4EE1-A761-8C46643DAF81}" destId="{46D5E006-36EA-4877-B2CB-C6B0B77A3073}" srcOrd="0" destOrd="0" presId="urn:microsoft.com/office/officeart/2008/layout/LinedList"/>
    <dgm:cxn modelId="{4D1AE9F8-996A-44E7-833E-4709EFB47AE5}" srcId="{27143769-6E16-4F16-AD1E-36373A06C2D3}" destId="{DD39F8D0-AD02-4994-8625-6FD5C36F2D3C}" srcOrd="0" destOrd="0" parTransId="{FBE91FF0-2274-467D-B1FA-7887FB82EAE6}" sibTransId="{D9695825-FCCF-49CF-B2D8-CB0AAF402489}"/>
    <dgm:cxn modelId="{EF0F0893-9FBF-406E-9B74-C2EA94D03A0E}" type="presOf" srcId="{27143769-6E16-4F16-AD1E-36373A06C2D3}" destId="{E3161D77-672E-4795-BDC0-2707236D82BE}" srcOrd="0" destOrd="0" presId="urn:microsoft.com/office/officeart/2008/layout/LinedList"/>
    <dgm:cxn modelId="{93EBE52A-1F4F-4D6D-931C-8F70D94CDDD6}" srcId="{DD39F8D0-AD02-4994-8625-6FD5C36F2D3C}" destId="{59AB3D27-CDF4-41B1-8C6F-05F741843FD6}" srcOrd="0" destOrd="0" parTransId="{037990B1-AA6E-4F78-812A-34B5F443D665}" sibTransId="{E59A0D02-0891-4BC3-BDDB-AD12C579F857}"/>
    <dgm:cxn modelId="{6C370B65-4CBB-4958-82F1-6259C1A3E702}" type="presOf" srcId="{0228B025-522C-4FEC-A316-8E12D53F6CC1}" destId="{7E7B702D-4931-4820-9359-3C2703BE2276}" srcOrd="0" destOrd="0" presId="urn:microsoft.com/office/officeart/2008/layout/LinedList"/>
    <dgm:cxn modelId="{02554B06-3433-40CA-B88E-7874C6FF624C}" srcId="{DD39F8D0-AD02-4994-8625-6FD5C36F2D3C}" destId="{0383BB57-3EF0-43C8-91B5-CB5D2047A442}" srcOrd="1" destOrd="0" parTransId="{D8EC60E5-1026-4834-AD76-6DAC6997AF74}" sibTransId="{AE218069-4547-4EE4-B6D0-39CD18E0DD66}"/>
    <dgm:cxn modelId="{8FE0F2E0-A2AA-4C06-B7EA-B3987C95236B}" type="presOf" srcId="{0383BB57-3EF0-43C8-91B5-CB5D2047A442}" destId="{043E5DEF-6456-4386-B7FB-133848D21910}" srcOrd="0" destOrd="0" presId="urn:microsoft.com/office/officeart/2008/layout/LinedList"/>
    <dgm:cxn modelId="{EFB986B8-A32D-479B-B4E3-CC15E10AA209}" type="presOf" srcId="{DD39F8D0-AD02-4994-8625-6FD5C36F2D3C}" destId="{B4CB48E2-9B46-469E-B662-8B597BF2174E}" srcOrd="0" destOrd="0" presId="urn:microsoft.com/office/officeart/2008/layout/LinedList"/>
    <dgm:cxn modelId="{E2B85837-DBF2-4BCD-9033-B8ABD262245F}" type="presOf" srcId="{59AB3D27-CDF4-41B1-8C6F-05F741843FD6}" destId="{65DF0387-4E94-4C28-B2BF-98A5DCCD5533}" srcOrd="0" destOrd="0" presId="urn:microsoft.com/office/officeart/2008/layout/LinedList"/>
    <dgm:cxn modelId="{E07D9F9C-E520-462D-BB89-0DEEFB7CBAA7}" srcId="{DD39F8D0-AD02-4994-8625-6FD5C36F2D3C}" destId="{6C5A4BDA-AD07-4EE1-A761-8C46643DAF81}" srcOrd="3" destOrd="0" parTransId="{5AC46CC7-5C62-4BC5-8065-AF3795C8E735}" sibTransId="{8F466B6F-A4B5-4146-B4BB-CB126903C9A4}"/>
    <dgm:cxn modelId="{9C2CD8CF-D9E3-404B-82DE-5E268AA57E7C}" srcId="{DD39F8D0-AD02-4994-8625-6FD5C36F2D3C}" destId="{0228B025-522C-4FEC-A316-8E12D53F6CC1}" srcOrd="2" destOrd="0" parTransId="{4856EE50-9071-4F3A-801B-5B5D9A66B184}" sibTransId="{E8954CEA-5DD4-41D5-8200-B0B2D840D07E}"/>
    <dgm:cxn modelId="{D1098DFD-384B-423F-8910-E275841D7409}" type="presParOf" srcId="{E3161D77-672E-4795-BDC0-2707236D82BE}" destId="{678AD535-50DC-480C-9FEE-2A912E4CE03A}" srcOrd="0" destOrd="0" presId="urn:microsoft.com/office/officeart/2008/layout/LinedList"/>
    <dgm:cxn modelId="{C97C0F07-1C6E-4856-B824-06C283E818B6}" type="presParOf" srcId="{E3161D77-672E-4795-BDC0-2707236D82BE}" destId="{5AF6C032-F3E7-421C-80CB-27CB83046A35}" srcOrd="1" destOrd="0" presId="urn:microsoft.com/office/officeart/2008/layout/LinedList"/>
    <dgm:cxn modelId="{F34342D7-3315-4F14-82FE-FAF9C42DE9E9}" type="presParOf" srcId="{5AF6C032-F3E7-421C-80CB-27CB83046A35}" destId="{B4CB48E2-9B46-469E-B662-8B597BF2174E}" srcOrd="0" destOrd="0" presId="urn:microsoft.com/office/officeart/2008/layout/LinedList"/>
    <dgm:cxn modelId="{449D272F-9A41-4792-A420-DB821ED206D6}" type="presParOf" srcId="{5AF6C032-F3E7-421C-80CB-27CB83046A35}" destId="{8211904C-C85A-427C-A80B-48A923197C3C}" srcOrd="1" destOrd="0" presId="urn:microsoft.com/office/officeart/2008/layout/LinedList"/>
    <dgm:cxn modelId="{C23A2571-D9CD-4BA9-81B9-E0DAB656B950}" type="presParOf" srcId="{8211904C-C85A-427C-A80B-48A923197C3C}" destId="{CFE8A62D-A521-496E-B59A-14360780A49E}" srcOrd="0" destOrd="0" presId="urn:microsoft.com/office/officeart/2008/layout/LinedList"/>
    <dgm:cxn modelId="{51CBE2FE-9C03-4D52-82F0-CDB4BAD417C1}" type="presParOf" srcId="{8211904C-C85A-427C-A80B-48A923197C3C}" destId="{B743B1BD-06B4-48C2-A41B-3F874407736C}" srcOrd="1" destOrd="0" presId="urn:microsoft.com/office/officeart/2008/layout/LinedList"/>
    <dgm:cxn modelId="{80BCB7B8-5A49-4EBA-AD66-7837B9E3FB3A}" type="presParOf" srcId="{B743B1BD-06B4-48C2-A41B-3F874407736C}" destId="{A0415F32-4B93-4301-BE60-E890DB6A0963}" srcOrd="0" destOrd="0" presId="urn:microsoft.com/office/officeart/2008/layout/LinedList"/>
    <dgm:cxn modelId="{FC59187D-F068-41D4-B944-C7EC13531456}" type="presParOf" srcId="{B743B1BD-06B4-48C2-A41B-3F874407736C}" destId="{65DF0387-4E94-4C28-B2BF-98A5DCCD5533}" srcOrd="1" destOrd="0" presId="urn:microsoft.com/office/officeart/2008/layout/LinedList"/>
    <dgm:cxn modelId="{9CEFBB20-8A58-4D8D-9EE9-7C538829467B}" type="presParOf" srcId="{B743B1BD-06B4-48C2-A41B-3F874407736C}" destId="{4D5ED850-63B3-49F7-84DD-83DB9F728604}" srcOrd="2" destOrd="0" presId="urn:microsoft.com/office/officeart/2008/layout/LinedList"/>
    <dgm:cxn modelId="{1DF54B59-5B4F-45FD-9A67-031F13D09403}" type="presParOf" srcId="{8211904C-C85A-427C-A80B-48A923197C3C}" destId="{BE21736F-DC64-4AA3-BACB-BFDCDBAFC21C}" srcOrd="2" destOrd="0" presId="urn:microsoft.com/office/officeart/2008/layout/LinedList"/>
    <dgm:cxn modelId="{6C6C84C8-78CF-47EA-A610-385A643F9AF3}" type="presParOf" srcId="{8211904C-C85A-427C-A80B-48A923197C3C}" destId="{48C8C652-CD40-444C-B9CB-3E85EF003302}" srcOrd="3" destOrd="0" presId="urn:microsoft.com/office/officeart/2008/layout/LinedList"/>
    <dgm:cxn modelId="{599C7F6A-124B-430F-8E75-B46DAE11F563}" type="presParOf" srcId="{8211904C-C85A-427C-A80B-48A923197C3C}" destId="{46CAFC04-54B7-48AD-BCA4-4966118D2B55}" srcOrd="4" destOrd="0" presId="urn:microsoft.com/office/officeart/2008/layout/LinedList"/>
    <dgm:cxn modelId="{37A4F649-C458-455A-96A6-F9B7C12787F0}" type="presParOf" srcId="{46CAFC04-54B7-48AD-BCA4-4966118D2B55}" destId="{C8317234-D9B5-45BB-BCD4-BF47AF72959B}" srcOrd="0" destOrd="0" presId="urn:microsoft.com/office/officeart/2008/layout/LinedList"/>
    <dgm:cxn modelId="{ED929462-F005-4C87-92EC-D876EA14D6B1}" type="presParOf" srcId="{46CAFC04-54B7-48AD-BCA4-4966118D2B55}" destId="{043E5DEF-6456-4386-B7FB-133848D21910}" srcOrd="1" destOrd="0" presId="urn:microsoft.com/office/officeart/2008/layout/LinedList"/>
    <dgm:cxn modelId="{1044B1FA-F3AC-4B7D-876F-27AAD094CCAA}" type="presParOf" srcId="{46CAFC04-54B7-48AD-BCA4-4966118D2B55}" destId="{4BFF7D9E-EFC8-4B7B-AE7F-D3F5A18FA4C0}" srcOrd="2" destOrd="0" presId="urn:microsoft.com/office/officeart/2008/layout/LinedList"/>
    <dgm:cxn modelId="{E5DC4904-303F-4A8B-8B9B-A2C149147BAF}" type="presParOf" srcId="{8211904C-C85A-427C-A80B-48A923197C3C}" destId="{91BBB7E7-7CF5-475B-A36F-77D5F2DD3F83}" srcOrd="5" destOrd="0" presId="urn:microsoft.com/office/officeart/2008/layout/LinedList"/>
    <dgm:cxn modelId="{F3C94EB2-9330-4E17-B10E-ECA697583C00}" type="presParOf" srcId="{8211904C-C85A-427C-A80B-48A923197C3C}" destId="{D6051A7A-7040-4262-9E20-7CEA4A0BAB3E}" srcOrd="6" destOrd="0" presId="urn:microsoft.com/office/officeart/2008/layout/LinedList"/>
    <dgm:cxn modelId="{B26C0A50-03F0-47DD-A0A5-302DC3DAED35}" type="presParOf" srcId="{8211904C-C85A-427C-A80B-48A923197C3C}" destId="{87ECDE83-2C7D-43B6-B038-37D40D1C5C58}" srcOrd="7" destOrd="0" presId="urn:microsoft.com/office/officeart/2008/layout/LinedList"/>
    <dgm:cxn modelId="{F7E23A74-DC1B-48FA-92B1-23404365D787}" type="presParOf" srcId="{87ECDE83-2C7D-43B6-B038-37D40D1C5C58}" destId="{849384A9-C9CC-4039-A803-A6E89EEB7BFC}" srcOrd="0" destOrd="0" presId="urn:microsoft.com/office/officeart/2008/layout/LinedList"/>
    <dgm:cxn modelId="{C63E28CC-A3C2-44A8-8D57-6480AAAB002F}" type="presParOf" srcId="{87ECDE83-2C7D-43B6-B038-37D40D1C5C58}" destId="{7E7B702D-4931-4820-9359-3C2703BE2276}" srcOrd="1" destOrd="0" presId="urn:microsoft.com/office/officeart/2008/layout/LinedList"/>
    <dgm:cxn modelId="{22B112C8-20C9-42D3-9F85-10C4CCC8F36E}" type="presParOf" srcId="{87ECDE83-2C7D-43B6-B038-37D40D1C5C58}" destId="{C0BAFCD0-CC69-4DE5-A460-1617B5AD774F}" srcOrd="2" destOrd="0" presId="urn:microsoft.com/office/officeart/2008/layout/LinedList"/>
    <dgm:cxn modelId="{6EAC50D6-6390-4C8D-9C77-0454A9A3D14F}" type="presParOf" srcId="{8211904C-C85A-427C-A80B-48A923197C3C}" destId="{3F58072B-4A7B-48BF-8615-DC49910E5EAB}" srcOrd="8" destOrd="0" presId="urn:microsoft.com/office/officeart/2008/layout/LinedList"/>
    <dgm:cxn modelId="{D3AEE4DA-0462-48C7-82D0-155D11C871D8}" type="presParOf" srcId="{8211904C-C85A-427C-A80B-48A923197C3C}" destId="{DFA4E63C-E02F-46DF-AE98-8A8C5B5FDF79}" srcOrd="9" destOrd="0" presId="urn:microsoft.com/office/officeart/2008/layout/LinedList"/>
    <dgm:cxn modelId="{97450A0C-118E-4583-9829-BC10EF04E0DB}" type="presParOf" srcId="{8211904C-C85A-427C-A80B-48A923197C3C}" destId="{48AD6462-3AE5-4369-96DA-28EC16CF2C1D}" srcOrd="10" destOrd="0" presId="urn:microsoft.com/office/officeart/2008/layout/LinedList"/>
    <dgm:cxn modelId="{6549D710-72FF-406E-81CE-460D81668A4B}" type="presParOf" srcId="{48AD6462-3AE5-4369-96DA-28EC16CF2C1D}" destId="{5A03B56A-EE89-44C6-AD64-2A4647648D9E}" srcOrd="0" destOrd="0" presId="urn:microsoft.com/office/officeart/2008/layout/LinedList"/>
    <dgm:cxn modelId="{E59612F8-05FD-4C15-A623-95DCDA546A41}" type="presParOf" srcId="{48AD6462-3AE5-4369-96DA-28EC16CF2C1D}" destId="{46D5E006-36EA-4877-B2CB-C6B0B77A3073}" srcOrd="1" destOrd="0" presId="urn:microsoft.com/office/officeart/2008/layout/LinedList"/>
    <dgm:cxn modelId="{CE977522-42B6-415B-AB2D-D387B469F240}" type="presParOf" srcId="{48AD6462-3AE5-4369-96DA-28EC16CF2C1D}" destId="{2B2150DA-BE93-4D6C-BF1C-76148C41C304}" srcOrd="2" destOrd="0" presId="urn:microsoft.com/office/officeart/2008/layout/LinedList"/>
    <dgm:cxn modelId="{07323081-DD7C-47BC-B679-16171027880A}" type="presParOf" srcId="{8211904C-C85A-427C-A80B-48A923197C3C}" destId="{71D9F898-97C6-44A1-86F7-010AEB6DBD76}" srcOrd="11" destOrd="0" presId="urn:microsoft.com/office/officeart/2008/layout/LinedList"/>
    <dgm:cxn modelId="{FA752C18-EBEC-49D5-BC36-C59B7895C47F}" type="presParOf" srcId="{8211904C-C85A-427C-A80B-48A923197C3C}" destId="{239A9833-CFC2-4F3C-BDAD-8BA820665A32}" srcOrd="12" destOrd="0" presId="urn:microsoft.com/office/officeart/2008/layout/LinedList"/>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8AD535-50DC-480C-9FEE-2A912E4CE03A}">
      <dsp:nvSpPr>
        <dsp:cNvPr id="0" name=""/>
        <dsp:cNvSpPr/>
      </dsp:nvSpPr>
      <dsp:spPr>
        <a:xfrm>
          <a:off x="0" y="0"/>
          <a:ext cx="156000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B48E2-9B46-469E-B662-8B597BF2174E}">
      <dsp:nvSpPr>
        <dsp:cNvPr id="0" name=""/>
        <dsp:cNvSpPr/>
      </dsp:nvSpPr>
      <dsp:spPr>
        <a:xfrm>
          <a:off x="0" y="0"/>
          <a:ext cx="546742" cy="108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Patient</a:t>
          </a:r>
          <a:endParaRPr lang="tr-TR" sz="1100" kern="1200" dirty="0"/>
        </a:p>
      </dsp:txBody>
      <dsp:txXfrm>
        <a:off x="0" y="0"/>
        <a:ext cx="546742" cy="1088010"/>
      </dsp:txXfrm>
    </dsp:sp>
    <dsp:sp modelId="{65DF0387-4E94-4C28-B2BF-98A5DCCD5533}">
      <dsp:nvSpPr>
        <dsp:cNvPr id="0" name=""/>
        <dsp:cNvSpPr/>
      </dsp:nvSpPr>
      <dsp:spPr>
        <a:xfrm>
          <a:off x="565732" y="12789"/>
          <a:ext cx="993796" cy="25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Name</a:t>
          </a:r>
          <a:endParaRPr lang="tr-TR" sz="1200" kern="1200" dirty="0"/>
        </a:p>
      </dsp:txBody>
      <dsp:txXfrm>
        <a:off x="565732" y="12789"/>
        <a:ext cx="993796" cy="255799"/>
      </dsp:txXfrm>
    </dsp:sp>
    <dsp:sp modelId="{BE21736F-DC64-4AA3-BACB-BFDCDBAFC21C}">
      <dsp:nvSpPr>
        <dsp:cNvPr id="0" name=""/>
        <dsp:cNvSpPr/>
      </dsp:nvSpPr>
      <dsp:spPr>
        <a:xfrm>
          <a:off x="546742" y="268589"/>
          <a:ext cx="10127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3E5DEF-6456-4386-B7FB-133848D21910}">
      <dsp:nvSpPr>
        <dsp:cNvPr id="0" name=""/>
        <dsp:cNvSpPr/>
      </dsp:nvSpPr>
      <dsp:spPr>
        <a:xfrm>
          <a:off x="565732" y="281379"/>
          <a:ext cx="993796" cy="25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Surname</a:t>
          </a:r>
          <a:endParaRPr lang="tr-TR" sz="1200" kern="1200" dirty="0"/>
        </a:p>
      </dsp:txBody>
      <dsp:txXfrm>
        <a:off x="565732" y="281379"/>
        <a:ext cx="993796" cy="255799"/>
      </dsp:txXfrm>
    </dsp:sp>
    <dsp:sp modelId="{91BBB7E7-7CF5-475B-A36F-77D5F2DD3F83}">
      <dsp:nvSpPr>
        <dsp:cNvPr id="0" name=""/>
        <dsp:cNvSpPr/>
      </dsp:nvSpPr>
      <dsp:spPr>
        <a:xfrm>
          <a:off x="546742" y="537178"/>
          <a:ext cx="10127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E7848-BD6E-49ED-8E63-6F9C6CE09F21}">
      <dsp:nvSpPr>
        <dsp:cNvPr id="0" name=""/>
        <dsp:cNvSpPr/>
      </dsp:nvSpPr>
      <dsp:spPr>
        <a:xfrm>
          <a:off x="565732" y="549968"/>
          <a:ext cx="993796" cy="25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Birth Date</a:t>
          </a:r>
          <a:endParaRPr lang="tr-TR" sz="1200" kern="1200" dirty="0"/>
        </a:p>
      </dsp:txBody>
      <dsp:txXfrm>
        <a:off x="565732" y="549968"/>
        <a:ext cx="993796" cy="255799"/>
      </dsp:txXfrm>
    </dsp:sp>
    <dsp:sp modelId="{2EFB4F54-8C1F-46D4-BB7F-779FF895C0DD}">
      <dsp:nvSpPr>
        <dsp:cNvPr id="0" name=""/>
        <dsp:cNvSpPr/>
      </dsp:nvSpPr>
      <dsp:spPr>
        <a:xfrm>
          <a:off x="546742" y="805767"/>
          <a:ext cx="10127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5E006-36EA-4877-B2CB-C6B0B77A3073}">
      <dsp:nvSpPr>
        <dsp:cNvPr id="0" name=""/>
        <dsp:cNvSpPr/>
      </dsp:nvSpPr>
      <dsp:spPr>
        <a:xfrm>
          <a:off x="565732" y="818557"/>
          <a:ext cx="993796" cy="25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Sex</a:t>
          </a:r>
          <a:endParaRPr lang="tr-TR" sz="1200" kern="1200" dirty="0"/>
        </a:p>
      </dsp:txBody>
      <dsp:txXfrm>
        <a:off x="565732" y="818557"/>
        <a:ext cx="993796" cy="255799"/>
      </dsp:txXfrm>
    </dsp:sp>
    <dsp:sp modelId="{71D9F898-97C6-44A1-86F7-010AEB6DBD76}">
      <dsp:nvSpPr>
        <dsp:cNvPr id="0" name=""/>
        <dsp:cNvSpPr/>
      </dsp:nvSpPr>
      <dsp:spPr>
        <a:xfrm>
          <a:off x="546742" y="1074356"/>
          <a:ext cx="10127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8AD535-50DC-480C-9FEE-2A912E4CE03A}">
      <dsp:nvSpPr>
        <dsp:cNvPr id="0" name=""/>
        <dsp:cNvSpPr/>
      </dsp:nvSpPr>
      <dsp:spPr>
        <a:xfrm>
          <a:off x="0" y="0"/>
          <a:ext cx="156000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B48E2-9B46-469E-B662-8B597BF2174E}">
      <dsp:nvSpPr>
        <dsp:cNvPr id="0" name=""/>
        <dsp:cNvSpPr/>
      </dsp:nvSpPr>
      <dsp:spPr>
        <a:xfrm>
          <a:off x="0" y="0"/>
          <a:ext cx="546742" cy="108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Patient</a:t>
          </a:r>
          <a:endParaRPr lang="tr-TR" sz="1100" kern="1200" dirty="0"/>
        </a:p>
      </dsp:txBody>
      <dsp:txXfrm>
        <a:off x="0" y="0"/>
        <a:ext cx="546742" cy="1088010"/>
      </dsp:txXfrm>
    </dsp:sp>
    <dsp:sp modelId="{65DF0387-4E94-4C28-B2BF-98A5DCCD5533}">
      <dsp:nvSpPr>
        <dsp:cNvPr id="0" name=""/>
        <dsp:cNvSpPr/>
      </dsp:nvSpPr>
      <dsp:spPr>
        <a:xfrm>
          <a:off x="565732" y="12789"/>
          <a:ext cx="993796" cy="25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err="1" smtClean="0"/>
            <a:t>Firstname</a:t>
          </a:r>
          <a:endParaRPr lang="tr-TR" sz="1200" kern="1200" dirty="0"/>
        </a:p>
      </dsp:txBody>
      <dsp:txXfrm>
        <a:off x="565732" y="12789"/>
        <a:ext cx="993796" cy="255799"/>
      </dsp:txXfrm>
    </dsp:sp>
    <dsp:sp modelId="{BE21736F-DC64-4AA3-BACB-BFDCDBAFC21C}">
      <dsp:nvSpPr>
        <dsp:cNvPr id="0" name=""/>
        <dsp:cNvSpPr/>
      </dsp:nvSpPr>
      <dsp:spPr>
        <a:xfrm>
          <a:off x="546742" y="268589"/>
          <a:ext cx="10127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3E5DEF-6456-4386-B7FB-133848D21910}">
      <dsp:nvSpPr>
        <dsp:cNvPr id="0" name=""/>
        <dsp:cNvSpPr/>
      </dsp:nvSpPr>
      <dsp:spPr>
        <a:xfrm>
          <a:off x="565732" y="281379"/>
          <a:ext cx="993796" cy="25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Surname</a:t>
          </a:r>
          <a:endParaRPr lang="tr-TR" sz="1200" kern="1200" dirty="0"/>
        </a:p>
      </dsp:txBody>
      <dsp:txXfrm>
        <a:off x="565732" y="281379"/>
        <a:ext cx="993796" cy="255799"/>
      </dsp:txXfrm>
    </dsp:sp>
    <dsp:sp modelId="{91BBB7E7-7CF5-475B-A36F-77D5F2DD3F83}">
      <dsp:nvSpPr>
        <dsp:cNvPr id="0" name=""/>
        <dsp:cNvSpPr/>
      </dsp:nvSpPr>
      <dsp:spPr>
        <a:xfrm>
          <a:off x="546742" y="537178"/>
          <a:ext cx="10127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E7848-BD6E-49ED-8E63-6F9C6CE09F21}">
      <dsp:nvSpPr>
        <dsp:cNvPr id="0" name=""/>
        <dsp:cNvSpPr/>
      </dsp:nvSpPr>
      <dsp:spPr>
        <a:xfrm>
          <a:off x="565732" y="549968"/>
          <a:ext cx="993796" cy="25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Date of Birth</a:t>
          </a:r>
          <a:endParaRPr lang="tr-TR" sz="1200" kern="1200" dirty="0"/>
        </a:p>
      </dsp:txBody>
      <dsp:txXfrm>
        <a:off x="565732" y="549968"/>
        <a:ext cx="993796" cy="255799"/>
      </dsp:txXfrm>
    </dsp:sp>
    <dsp:sp modelId="{2EFB4F54-8C1F-46D4-BB7F-779FF895C0DD}">
      <dsp:nvSpPr>
        <dsp:cNvPr id="0" name=""/>
        <dsp:cNvSpPr/>
      </dsp:nvSpPr>
      <dsp:spPr>
        <a:xfrm>
          <a:off x="546742" y="805767"/>
          <a:ext cx="10127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5E006-36EA-4877-B2CB-C6B0B77A3073}">
      <dsp:nvSpPr>
        <dsp:cNvPr id="0" name=""/>
        <dsp:cNvSpPr/>
      </dsp:nvSpPr>
      <dsp:spPr>
        <a:xfrm>
          <a:off x="565732" y="818557"/>
          <a:ext cx="993796" cy="25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Gender</a:t>
          </a:r>
          <a:endParaRPr lang="tr-TR" sz="1200" kern="1200" dirty="0"/>
        </a:p>
      </dsp:txBody>
      <dsp:txXfrm>
        <a:off x="565732" y="818557"/>
        <a:ext cx="993796" cy="255799"/>
      </dsp:txXfrm>
    </dsp:sp>
    <dsp:sp modelId="{71D9F898-97C6-44A1-86F7-010AEB6DBD76}">
      <dsp:nvSpPr>
        <dsp:cNvPr id="0" name=""/>
        <dsp:cNvSpPr/>
      </dsp:nvSpPr>
      <dsp:spPr>
        <a:xfrm>
          <a:off x="546742" y="1074356"/>
          <a:ext cx="10127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8AD535-50DC-480C-9FEE-2A912E4CE03A}">
      <dsp:nvSpPr>
        <dsp:cNvPr id="0" name=""/>
        <dsp:cNvSpPr/>
      </dsp:nvSpPr>
      <dsp:spPr>
        <a:xfrm>
          <a:off x="0" y="0"/>
          <a:ext cx="156000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B48E2-9B46-469E-B662-8B597BF2174E}">
      <dsp:nvSpPr>
        <dsp:cNvPr id="0" name=""/>
        <dsp:cNvSpPr/>
      </dsp:nvSpPr>
      <dsp:spPr>
        <a:xfrm>
          <a:off x="0" y="0"/>
          <a:ext cx="546742" cy="108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Patient</a:t>
          </a:r>
          <a:endParaRPr lang="tr-TR" sz="1100" kern="1200" dirty="0"/>
        </a:p>
      </dsp:txBody>
      <dsp:txXfrm>
        <a:off x="0" y="0"/>
        <a:ext cx="546742" cy="1088010"/>
      </dsp:txXfrm>
    </dsp:sp>
    <dsp:sp modelId="{65DF0387-4E94-4C28-B2BF-98A5DCCD5533}">
      <dsp:nvSpPr>
        <dsp:cNvPr id="0" name=""/>
        <dsp:cNvSpPr/>
      </dsp:nvSpPr>
      <dsp:spPr>
        <a:xfrm>
          <a:off x="565732" y="12789"/>
          <a:ext cx="993796" cy="25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First name</a:t>
          </a:r>
          <a:endParaRPr lang="tr-TR" sz="1200" kern="1200" dirty="0"/>
        </a:p>
      </dsp:txBody>
      <dsp:txXfrm>
        <a:off x="565732" y="12789"/>
        <a:ext cx="993796" cy="255799"/>
      </dsp:txXfrm>
    </dsp:sp>
    <dsp:sp modelId="{BE21736F-DC64-4AA3-BACB-BFDCDBAFC21C}">
      <dsp:nvSpPr>
        <dsp:cNvPr id="0" name=""/>
        <dsp:cNvSpPr/>
      </dsp:nvSpPr>
      <dsp:spPr>
        <a:xfrm>
          <a:off x="546742" y="268589"/>
          <a:ext cx="10127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3E5DEF-6456-4386-B7FB-133848D21910}">
      <dsp:nvSpPr>
        <dsp:cNvPr id="0" name=""/>
        <dsp:cNvSpPr/>
      </dsp:nvSpPr>
      <dsp:spPr>
        <a:xfrm>
          <a:off x="565732" y="281379"/>
          <a:ext cx="993796" cy="25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Last name</a:t>
          </a:r>
          <a:endParaRPr lang="tr-TR" sz="1200" kern="1200" dirty="0"/>
        </a:p>
      </dsp:txBody>
      <dsp:txXfrm>
        <a:off x="565732" y="281379"/>
        <a:ext cx="993796" cy="255799"/>
      </dsp:txXfrm>
    </dsp:sp>
    <dsp:sp modelId="{91BBB7E7-7CF5-475B-A36F-77D5F2DD3F83}">
      <dsp:nvSpPr>
        <dsp:cNvPr id="0" name=""/>
        <dsp:cNvSpPr/>
      </dsp:nvSpPr>
      <dsp:spPr>
        <a:xfrm>
          <a:off x="546742" y="537178"/>
          <a:ext cx="10127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7B702D-4931-4820-9359-3C2703BE2276}">
      <dsp:nvSpPr>
        <dsp:cNvPr id="0" name=""/>
        <dsp:cNvSpPr/>
      </dsp:nvSpPr>
      <dsp:spPr>
        <a:xfrm>
          <a:off x="565732" y="549968"/>
          <a:ext cx="993796" cy="25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Date of Birth</a:t>
          </a:r>
          <a:endParaRPr lang="tr-TR" sz="1200" kern="1200" dirty="0"/>
        </a:p>
      </dsp:txBody>
      <dsp:txXfrm>
        <a:off x="565732" y="549968"/>
        <a:ext cx="993796" cy="255799"/>
      </dsp:txXfrm>
    </dsp:sp>
    <dsp:sp modelId="{3F58072B-4A7B-48BF-8615-DC49910E5EAB}">
      <dsp:nvSpPr>
        <dsp:cNvPr id="0" name=""/>
        <dsp:cNvSpPr/>
      </dsp:nvSpPr>
      <dsp:spPr>
        <a:xfrm>
          <a:off x="546742" y="805767"/>
          <a:ext cx="10127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5E006-36EA-4877-B2CB-C6B0B77A3073}">
      <dsp:nvSpPr>
        <dsp:cNvPr id="0" name=""/>
        <dsp:cNvSpPr/>
      </dsp:nvSpPr>
      <dsp:spPr>
        <a:xfrm>
          <a:off x="565732" y="818557"/>
          <a:ext cx="993796" cy="25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Sex</a:t>
          </a:r>
          <a:endParaRPr lang="tr-TR" sz="1200" kern="1200" dirty="0"/>
        </a:p>
      </dsp:txBody>
      <dsp:txXfrm>
        <a:off x="565732" y="818557"/>
        <a:ext cx="993796" cy="255799"/>
      </dsp:txXfrm>
    </dsp:sp>
    <dsp:sp modelId="{71D9F898-97C6-44A1-86F7-010AEB6DBD76}">
      <dsp:nvSpPr>
        <dsp:cNvPr id="0" name=""/>
        <dsp:cNvSpPr/>
      </dsp:nvSpPr>
      <dsp:spPr>
        <a:xfrm>
          <a:off x="546742" y="1074356"/>
          <a:ext cx="10127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917575" y="754063"/>
            <a:ext cx="4959350"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679482" y="4715724"/>
            <a:ext cx="5437284" cy="44665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tr-TR" smtClean="0"/>
          </a:p>
        </p:txBody>
      </p:sp>
      <p:sp>
        <p:nvSpPr>
          <p:cNvPr id="3075" name="Rectangle 3"/>
          <p:cNvSpPr>
            <a:spLocks noGrp="1" noChangeArrowheads="1"/>
          </p:cNvSpPr>
          <p:nvPr>
            <p:ph type="hdr"/>
          </p:nvPr>
        </p:nvSpPr>
        <p:spPr bwMode="auto">
          <a:xfrm>
            <a:off x="1" y="0"/>
            <a:ext cx="2949180" cy="4953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63382" algn="l"/>
                <a:tab pos="1326764" algn="l"/>
                <a:tab pos="1990146" algn="l"/>
                <a:tab pos="2653528" algn="l"/>
              </a:tabLst>
              <a:defRPr sz="1300">
                <a:solidFill>
                  <a:srgbClr val="000000"/>
                </a:solidFill>
              </a:defRPr>
            </a:lvl1pPr>
          </a:lstStyle>
          <a:p>
            <a:endParaRPr lang="en-US"/>
          </a:p>
        </p:txBody>
      </p:sp>
      <p:sp>
        <p:nvSpPr>
          <p:cNvPr id="3076" name="Rectangle 4"/>
          <p:cNvSpPr>
            <a:spLocks noGrp="1" noChangeArrowheads="1"/>
          </p:cNvSpPr>
          <p:nvPr>
            <p:ph type="dt"/>
          </p:nvPr>
        </p:nvSpPr>
        <p:spPr bwMode="auto">
          <a:xfrm>
            <a:off x="3847068" y="0"/>
            <a:ext cx="2949180" cy="4953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63382" algn="l"/>
                <a:tab pos="1326764" algn="l"/>
                <a:tab pos="1990146" algn="l"/>
                <a:tab pos="2653528" algn="l"/>
              </a:tabLst>
              <a:defRPr sz="1300">
                <a:solidFill>
                  <a:srgbClr val="000000"/>
                </a:solidFill>
              </a:defRPr>
            </a:lvl1pPr>
          </a:lstStyle>
          <a:p>
            <a:endParaRPr lang="en-US"/>
          </a:p>
        </p:txBody>
      </p:sp>
      <p:sp>
        <p:nvSpPr>
          <p:cNvPr id="3077" name="Rectangle 5"/>
          <p:cNvSpPr>
            <a:spLocks noGrp="1" noChangeArrowheads="1"/>
          </p:cNvSpPr>
          <p:nvPr>
            <p:ph type="ftr"/>
          </p:nvPr>
        </p:nvSpPr>
        <p:spPr bwMode="auto">
          <a:xfrm>
            <a:off x="1" y="9431445"/>
            <a:ext cx="2949180" cy="4953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663382" algn="l"/>
                <a:tab pos="1326764" algn="l"/>
                <a:tab pos="1990146" algn="l"/>
                <a:tab pos="2653528" algn="l"/>
              </a:tabLst>
              <a:defRPr sz="1300">
                <a:solidFill>
                  <a:srgbClr val="000000"/>
                </a:solidFill>
              </a:defRPr>
            </a:lvl1pPr>
          </a:lstStyle>
          <a:p>
            <a:endParaRPr lang="en-US"/>
          </a:p>
        </p:txBody>
      </p:sp>
      <p:sp>
        <p:nvSpPr>
          <p:cNvPr id="3078" name="Rectangle 6"/>
          <p:cNvSpPr>
            <a:spLocks noGrp="1" noChangeArrowheads="1"/>
          </p:cNvSpPr>
          <p:nvPr>
            <p:ph type="sldNum"/>
          </p:nvPr>
        </p:nvSpPr>
        <p:spPr bwMode="auto">
          <a:xfrm>
            <a:off x="3847068" y="9431445"/>
            <a:ext cx="2949180" cy="4953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663382" algn="l"/>
                <a:tab pos="1326764" algn="l"/>
                <a:tab pos="1990146" algn="l"/>
                <a:tab pos="2653528" algn="l"/>
              </a:tabLst>
              <a:defRPr sz="1300">
                <a:solidFill>
                  <a:srgbClr val="000000"/>
                </a:solidFill>
              </a:defRPr>
            </a:lvl1pPr>
          </a:lstStyle>
          <a:p>
            <a:fld id="{94BE0827-DD0A-44AA-8A1E-4F90B52C43FF}" type="slidenum">
              <a:rPr lang="en-US"/>
              <a:pPr/>
              <a:t>‹#›</a:t>
            </a:fld>
            <a:endParaRPr lang="en-US"/>
          </a:p>
        </p:txBody>
      </p:sp>
    </p:spTree>
    <p:extLst>
      <p:ext uri="{BB962C8B-B14F-4D97-AF65-F5344CB8AC3E}">
        <p14:creationId xmlns:p14="http://schemas.microsoft.com/office/powerpoint/2010/main" xmlns="" val="58000046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hpcrd.lbl.gov/SDM/XMDR/ont/iso11179-3v2.ow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22413B9-D83F-4BEF-B416-56BC6FE5B32D}" type="slidenum">
              <a:rPr lang="en-US"/>
              <a:pPr/>
              <a:t>1</a:t>
            </a:fld>
            <a:endParaRPr lang="en-US"/>
          </a:p>
        </p:txBody>
      </p:sp>
      <p:sp>
        <p:nvSpPr>
          <p:cNvPr id="7169" name="Rectangle 1"/>
          <p:cNvSpPr txBox="1">
            <a:spLocks noGrp="1" noChangeArrowheads="1"/>
          </p:cNvSpPr>
          <p:nvPr>
            <p:ph type="body"/>
          </p:nvPr>
        </p:nvSpPr>
        <p:spPr bwMode="auto">
          <a:xfrm>
            <a:off x="679482" y="4715723"/>
            <a:ext cx="5438711" cy="446806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sp>
        <p:nvSpPr>
          <p:cNvPr id="7170" name="Rectangle 2"/>
          <p:cNvSpPr txBox="1">
            <a:spLocks noGrp="1" noRot="1" noChangeAspect="1" noChangeArrowheads="1"/>
          </p:cNvSpPr>
          <p:nvPr>
            <p:ph type="sldImg" idx="1"/>
          </p:nvPr>
        </p:nvSpPr>
        <p:spPr bwMode="auto">
          <a:xfrm>
            <a:off x="917575" y="754063"/>
            <a:ext cx="4960938"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CDE Repository</a:t>
            </a:r>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11</a:t>
            </a:fld>
            <a:endParaRPr lang="en-US"/>
          </a:p>
        </p:txBody>
      </p:sp>
    </p:spTree>
    <p:extLst>
      <p:ext uri="{BB962C8B-B14F-4D97-AF65-F5344CB8AC3E}">
        <p14:creationId xmlns:p14="http://schemas.microsoft.com/office/powerpoint/2010/main" xmlns="" val="104496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Apart from the classic supply</a:t>
            </a:r>
            <a:r>
              <a:rPr lang="en-US" baseline="0" dirty="0" smtClean="0"/>
              <a:t> chain management, ERP, MRP tools; the focus is on the management of business innovation.</a:t>
            </a:r>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12</a:t>
            </a:fld>
            <a:endParaRPr lang="en-US"/>
          </a:p>
        </p:txBody>
      </p:sp>
    </p:spTree>
    <p:extLst>
      <p:ext uri="{BB962C8B-B14F-4D97-AF65-F5344CB8AC3E}">
        <p14:creationId xmlns:p14="http://schemas.microsoft.com/office/powerpoint/2010/main" xmlns="" val="3978773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 Centric Approach</a:t>
            </a:r>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13</a:t>
            </a:fld>
            <a:endParaRPr lang="en-US"/>
          </a:p>
        </p:txBody>
      </p:sp>
    </p:spTree>
    <p:extLst>
      <p:ext uri="{BB962C8B-B14F-4D97-AF65-F5344CB8AC3E}">
        <p14:creationId xmlns:p14="http://schemas.microsoft.com/office/powerpoint/2010/main" xmlns="" val="3962169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14</a:t>
            </a:fld>
            <a:endParaRPr lang="en-US"/>
          </a:p>
        </p:txBody>
      </p:sp>
    </p:spTree>
    <p:extLst>
      <p:ext uri="{BB962C8B-B14F-4D97-AF65-F5344CB8AC3E}">
        <p14:creationId xmlns:p14="http://schemas.microsoft.com/office/powerpoint/2010/main" xmlns="" val="427729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concepts has a background in several disciplines. In</a:t>
            </a:r>
            <a:r>
              <a:rPr lang="en-US" baseline="0" dirty="0" smtClean="0"/>
              <a:t> computer vision, in linguistics, in artificial intelligence etc… even in compilers.</a:t>
            </a:r>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19</a:t>
            </a:fld>
            <a:endParaRPr lang="en-US"/>
          </a:p>
        </p:txBody>
      </p:sp>
    </p:spTree>
    <p:extLst>
      <p:ext uri="{BB962C8B-B14F-4D97-AF65-F5344CB8AC3E}">
        <p14:creationId xmlns:p14="http://schemas.microsoft.com/office/powerpoint/2010/main" xmlns="" val="3019188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idx="10"/>
          </p:nvPr>
        </p:nvSpPr>
        <p:spPr/>
        <p:txBody>
          <a:bodyPr/>
          <a:lstStyle/>
          <a:p>
            <a:fld id="{94BE0827-DD0A-44AA-8A1E-4F90B52C43FF}"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different perspectives in terms of Linked Data integration</a:t>
            </a:r>
            <a:r>
              <a:rPr lang="en-US" baseline="0" dirty="0" smtClean="0"/>
              <a:t> and data interoperability. One is the precise definition of Data Elements so that different MDR implementation which can speak ISO11179 talk to each other through LOD. The other one is the linkage of the components and information items to the external resources.</a:t>
            </a:r>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22</a:t>
            </a:fld>
            <a:endParaRPr lang="en-US"/>
          </a:p>
        </p:txBody>
      </p:sp>
    </p:spTree>
    <p:extLst>
      <p:ext uri="{BB962C8B-B14F-4D97-AF65-F5344CB8AC3E}">
        <p14:creationId xmlns:p14="http://schemas.microsoft.com/office/powerpoint/2010/main" xmlns="" val="1015773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“everybody speaks the same language”,</a:t>
            </a:r>
            <a:r>
              <a:rPr lang="en-US" baseline="0" dirty="0" smtClean="0"/>
              <a:t> this can be something bad. Everybody should speak different languages, different cultures </a:t>
            </a:r>
            <a:r>
              <a:rPr lang="en-US" baseline="0" dirty="0" smtClean="0">
                <a:sym typeface="Wingdings" pitchFamily="2" charset="2"/>
              </a:rPr>
              <a:t> sociological analogy… Fuzzy and chaotic environments IMO has more chance to innovate and reach better levels. It is better to say that “everybody can speak the same language ALSO”.</a:t>
            </a:r>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23</a:t>
            </a:fld>
            <a:endParaRPr lang="en-US"/>
          </a:p>
        </p:txBody>
      </p:sp>
    </p:spTree>
    <p:extLst>
      <p:ext uri="{BB962C8B-B14F-4D97-AF65-F5344CB8AC3E}">
        <p14:creationId xmlns:p14="http://schemas.microsoft.com/office/powerpoint/2010/main" xmlns="" val="1716076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tr-TR" dirty="0" smtClean="0"/>
              <a:t> OneMeta</a:t>
            </a:r>
            <a:r>
              <a:rPr lang="tr-TR" baseline="0" dirty="0" smtClean="0"/>
              <a:t> MDR </a:t>
            </a:r>
            <a:r>
              <a:rPr lang="tr-TR" baseline="0" smtClean="0"/>
              <a:t>is a </a:t>
            </a:r>
            <a:r>
              <a:rPr lang="tr-TR" baseline="0" dirty="0" smtClean="0"/>
              <a:t>complete 11179 implementation, extendible and configurable without progmming</a:t>
            </a:r>
          </a:p>
          <a:p>
            <a:pPr>
              <a:buFont typeface="Arial" pitchFamily="34" charset="0"/>
              <a:buNone/>
            </a:pPr>
            <a:r>
              <a:rPr lang="tr-TR" baseline="0" dirty="0" smtClean="0"/>
              <a:t>	commercial, does not follow semantic approach</a:t>
            </a:r>
          </a:p>
          <a:p>
            <a:pPr>
              <a:buFont typeface="Arial" pitchFamily="34" charset="0"/>
              <a:buChar char="•"/>
            </a:pPr>
            <a:r>
              <a:rPr lang="tr-TR" baseline="0" dirty="0" smtClean="0"/>
              <a:t> caDSR is extension to 11179, defined schemas on database, do not expose as RDF</a:t>
            </a:r>
          </a:p>
          <a:p>
            <a:pPr>
              <a:buFont typeface="Arial" pitchFamily="34" charset="0"/>
              <a:buChar char="•"/>
            </a:pPr>
            <a:r>
              <a:rPr lang="tr-TR" baseline="0" dirty="0" smtClean="0"/>
              <a:t> NIEM is based on naming and identification principles, part 5, </a:t>
            </a:r>
          </a:p>
          <a:p>
            <a:pPr>
              <a:buFont typeface="Arial" pitchFamily="34" charset="0"/>
              <a:buNone/>
            </a:pPr>
            <a:r>
              <a:rPr lang="tr-TR" baseline="0" dirty="0" smtClean="0"/>
              <a:t>	aims to be common model among all organizations across the U.S.</a:t>
            </a:r>
          </a:p>
        </p:txBody>
      </p:sp>
      <p:sp>
        <p:nvSpPr>
          <p:cNvPr id="4" name="Slide Number Placeholder 3"/>
          <p:cNvSpPr>
            <a:spLocks noGrp="1"/>
          </p:cNvSpPr>
          <p:nvPr>
            <p:ph type="sldNum" sz="quarter" idx="10"/>
          </p:nvPr>
        </p:nvSpPr>
        <p:spPr/>
        <p:txBody>
          <a:bodyPr/>
          <a:lstStyle/>
          <a:p>
            <a:fld id="{ED053111-0AB4-4713-AA20-9780D4D69326}" type="slidenum">
              <a:rPr lang="tr-TR" smtClean="0"/>
              <a:pPr/>
              <a:t>24</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tr-TR" dirty="0" smtClean="0"/>
              <a:t> METeOR,</a:t>
            </a:r>
            <a:r>
              <a:rPr lang="tr-TR" baseline="0" dirty="0" smtClean="0"/>
              <a:t> 11179 based MDR for health, housing and community services, endorse national standards</a:t>
            </a:r>
          </a:p>
          <a:p>
            <a:pPr>
              <a:buFont typeface="Arial" pitchFamily="34" charset="0"/>
              <a:buNone/>
            </a:pPr>
            <a:r>
              <a:rPr lang="tr-TR" baseline="0" dirty="0" smtClean="0"/>
              <a:t>	provides tools for search and query – we will provide standard SPARQL</a:t>
            </a:r>
          </a:p>
          <a:p>
            <a:pPr>
              <a:buFont typeface="Arial" pitchFamily="34" charset="0"/>
              <a:buChar char="•"/>
            </a:pPr>
            <a:r>
              <a:rPr lang="tr-TR" baseline="0" dirty="0" smtClean="0"/>
              <a:t> GJXDM</a:t>
            </a:r>
          </a:p>
          <a:p>
            <a:pPr>
              <a:buFont typeface="Arial" pitchFamily="34" charset="0"/>
              <a:buChar char="•"/>
            </a:pPr>
            <a:r>
              <a:rPr lang="tr-TR" baseline="0" dirty="0" smtClean="0"/>
              <a:t> Environmental Data Registry</a:t>
            </a:r>
          </a:p>
          <a:p>
            <a:pPr>
              <a:buFont typeface="Arial" pitchFamily="34" charset="0"/>
              <a:buChar char="•"/>
            </a:pPr>
            <a:r>
              <a:rPr lang="tr-TR" baseline="0" dirty="0" smtClean="0"/>
              <a:t> USHIK</a:t>
            </a:r>
          </a:p>
          <a:p>
            <a:pPr>
              <a:buFont typeface="Arial" pitchFamily="34" charset="0"/>
              <a:buNone/>
            </a:pPr>
            <a:r>
              <a:rPr lang="tr-TR" baseline="0" dirty="0" smtClean="0"/>
              <a:t>	registry for healthcare related data, populated by other organization, public expose</a:t>
            </a:r>
          </a:p>
          <a:p>
            <a:pPr>
              <a:buFont typeface="Arial" pitchFamily="34" charset="0"/>
              <a:buNone/>
            </a:pPr>
            <a:r>
              <a:rPr lang="tr-TR" baseline="0" dirty="0" smtClean="0"/>
              <a:t>	aims to support CDE’s from different standards such as X12, NCPDP, HL7</a:t>
            </a:r>
          </a:p>
          <a:p>
            <a:pPr>
              <a:buFont typeface="Arial" pitchFamily="34" charset="0"/>
              <a:buChar char="•"/>
            </a:pPr>
            <a:r>
              <a:rPr lang="tr-TR" baseline="0" dirty="0" smtClean="0"/>
              <a:t> openMDR</a:t>
            </a:r>
          </a:p>
          <a:p>
            <a:pPr>
              <a:buFont typeface="Arial" pitchFamily="34" charset="0"/>
              <a:buNone/>
            </a:pPr>
            <a:r>
              <a:rPr lang="tr-TR" baseline="0" dirty="0" smtClean="0"/>
              <a:t>	caGrid competible, query interface</a:t>
            </a:r>
          </a:p>
          <a:p>
            <a:pPr>
              <a:buFont typeface="Arial" pitchFamily="34" charset="0"/>
              <a:buChar char="•"/>
            </a:pPr>
            <a:r>
              <a:rPr lang="tr-TR" baseline="0" dirty="0" smtClean="0"/>
              <a:t> k-12 Data</a:t>
            </a:r>
          </a:p>
          <a:p>
            <a:pPr>
              <a:buFont typeface="Arial" pitchFamily="34" charset="0"/>
              <a:buNone/>
            </a:pPr>
            <a:r>
              <a:rPr lang="tr-TR" baseline="0" dirty="0" smtClean="0"/>
              <a:t>	needed to comply with NIEM, XML based ISO 11179, exposes as RDF, OWL</a:t>
            </a:r>
            <a:endParaRPr lang="en-US" baseline="0" dirty="0" smtClean="0"/>
          </a:p>
          <a:p>
            <a:pPr>
              <a:buFont typeface="Arial" pitchFamily="34" charset="0"/>
              <a:buNone/>
            </a:pPr>
            <a:endParaRPr lang="en-US" baseline="0" dirty="0" smtClean="0"/>
          </a:p>
          <a:p>
            <a:pPr>
              <a:buFont typeface="Arial" pitchFamily="34" charset="0"/>
              <a:buNone/>
            </a:pPr>
            <a:r>
              <a:rPr lang="en-US" baseline="0" dirty="0" smtClean="0"/>
              <a:t>When the time comes for these organizations to consider the Semantic Web technologies; integration with LOD would be an inevitable solution and this semantic implementation would let them easily switch between technologies. </a:t>
            </a:r>
            <a:r>
              <a:rPr lang="en-US" baseline="0" dirty="0" smtClean="0">
                <a:sym typeface="Wingdings" pitchFamily="2" charset="2"/>
              </a:rPr>
              <a:t> We all talk ISO11179..!</a:t>
            </a:r>
            <a:endParaRPr lang="tr-TR" baseline="0" dirty="0" smtClean="0"/>
          </a:p>
        </p:txBody>
      </p:sp>
      <p:sp>
        <p:nvSpPr>
          <p:cNvPr id="4" name="Slide Number Placeholder 3"/>
          <p:cNvSpPr>
            <a:spLocks noGrp="1"/>
          </p:cNvSpPr>
          <p:nvPr>
            <p:ph type="sldNum" sz="quarter" idx="10"/>
          </p:nvPr>
        </p:nvSpPr>
        <p:spPr/>
        <p:txBody>
          <a:bodyPr/>
          <a:lstStyle/>
          <a:p>
            <a:fld id="{ED053111-0AB4-4713-AA20-9780D4D69326}" type="slidenum">
              <a:rPr lang="tr-TR" smtClean="0"/>
              <a:pPr/>
              <a:t>25</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2</a:t>
            </a:fld>
            <a:endParaRPr lang="en-US"/>
          </a:p>
        </p:txBody>
      </p:sp>
    </p:spTree>
    <p:extLst>
      <p:ext uri="{BB962C8B-B14F-4D97-AF65-F5344CB8AC3E}">
        <p14:creationId xmlns:p14="http://schemas.microsoft.com/office/powerpoint/2010/main" xmlns="" val="2209937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was already a designed ontology for ISO/IEC 11179:</a:t>
            </a:r>
          </a:p>
          <a:p>
            <a:r>
              <a:rPr lang="en-US" baseline="0" dirty="0" smtClean="0"/>
              <a:t>Lawrence Berkeley National Laboratory</a:t>
            </a:r>
          </a:p>
          <a:p>
            <a:r>
              <a:rPr lang="en-US" sz="1100" dirty="0">
                <a:hlinkClick r:id="rId3"/>
              </a:rPr>
              <a:t>A (non-normative, unofficial) OWL ontology for ISO/IEC 11179-3 version 2. Authored by Kevin D. Keck (kdkeck@lbl.gov). Last modified 2005-Jan-21</a:t>
            </a:r>
            <a:endParaRPr lang="en-US" sz="1100" dirty="0"/>
          </a:p>
          <a:p>
            <a:r>
              <a:rPr lang="en-US" sz="1100" dirty="0"/>
              <a:t>We followed a similar approach… Minor differences for the requirements of our MDR design – completely Jena based, stay consistent with the naming of ISO/IEC 11179.</a:t>
            </a:r>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26</a:t>
            </a:fld>
            <a:endParaRPr lang="en-US"/>
          </a:p>
        </p:txBody>
      </p:sp>
    </p:spTree>
    <p:extLst>
      <p:ext uri="{BB962C8B-B14F-4D97-AF65-F5344CB8AC3E}">
        <p14:creationId xmlns:p14="http://schemas.microsoft.com/office/powerpoint/2010/main" xmlns="" val="2591809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a:t>
            </a:r>
            <a:r>
              <a:rPr lang="en-US" baseline="0" dirty="0" smtClean="0"/>
              <a:t> all documents from the Creativity Wave under Business Innovation Space</a:t>
            </a:r>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34</a:t>
            </a:fld>
            <a:endParaRPr lang="en-US"/>
          </a:p>
        </p:txBody>
      </p:sp>
    </p:spTree>
    <p:extLst>
      <p:ext uri="{BB962C8B-B14F-4D97-AF65-F5344CB8AC3E}">
        <p14:creationId xmlns:p14="http://schemas.microsoft.com/office/powerpoint/2010/main" xmlns="" val="283074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8412700-AB27-4A5B-BFC3-AC9843BB4CDE}" type="slidenum">
              <a:rPr lang="en-US"/>
              <a:pPr/>
              <a:t>3</a:t>
            </a:fld>
            <a:endParaRPr lang="en-US"/>
          </a:p>
        </p:txBody>
      </p:sp>
      <p:sp>
        <p:nvSpPr>
          <p:cNvPr id="8193" name="Rectangle 1"/>
          <p:cNvSpPr txBox="1">
            <a:spLocks noGrp="1" noRot="1" noChangeAspect="1" noChangeArrowheads="1"/>
          </p:cNvSpPr>
          <p:nvPr>
            <p:ph type="sldImg"/>
          </p:nvPr>
        </p:nvSpPr>
        <p:spPr bwMode="auto">
          <a:xfrm>
            <a:off x="917575" y="754063"/>
            <a:ext cx="4960938"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194" name="Rectangle 2"/>
          <p:cNvSpPr txBox="1">
            <a:spLocks noGrp="1" noChangeArrowheads="1"/>
          </p:cNvSpPr>
          <p:nvPr>
            <p:ph type="body" idx="1"/>
          </p:nvPr>
        </p:nvSpPr>
        <p:spPr bwMode="auto">
          <a:xfrm>
            <a:off x="679482" y="4715723"/>
            <a:ext cx="5438711" cy="438404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r>
              <a:rPr lang="en-US" dirty="0" smtClean="0"/>
              <a:t>Introduction:</a:t>
            </a:r>
            <a:r>
              <a:rPr lang="en-US" baseline="0" dirty="0" smtClean="0"/>
              <a:t> Metadata, interoperability and the solution shortly: what is the solution to this data interoperability problem in terms of meta-data.</a:t>
            </a:r>
          </a:p>
          <a:p>
            <a:r>
              <a:rPr lang="en-US" baseline="0" dirty="0" smtClean="0"/>
              <a:t>Motivation: How we realized such an interoperability problem. Motivation comes from very different domains, and as I will introduce later, they expose very similar requirements in terms of data interoperability. Hence, a general solution fits into the needs.</a:t>
            </a:r>
          </a:p>
          <a:p>
            <a:r>
              <a:rPr lang="en-US" baseline="0" dirty="0" smtClean="0"/>
              <a:t>Design &amp; Implementation: Ontology building, our loosely coupled architecture.</a:t>
            </a:r>
          </a:p>
          <a:p>
            <a:r>
              <a:rPr lang="en-US" baseline="0" dirty="0" smtClean="0"/>
              <a:t>Use-case: what can be done on top of such a semantic MDR? Very simple queries…</a:t>
            </a:r>
          </a:p>
          <a:p>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Wikipedia</a:t>
            </a:r>
            <a:r>
              <a:rPr lang="en-US" baseline="0" dirty="0" smtClean="0"/>
              <a:t> (and up-to-date resources) divides the definition of metadata into two: Descriptive and Structural</a:t>
            </a:r>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4</a:t>
            </a:fld>
            <a:endParaRPr lang="en-US"/>
          </a:p>
        </p:txBody>
      </p:sp>
    </p:spTree>
    <p:extLst>
      <p:ext uri="{BB962C8B-B14F-4D97-AF65-F5344CB8AC3E}">
        <p14:creationId xmlns:p14="http://schemas.microsoft.com/office/powerpoint/2010/main" xmlns="" val="279461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Two</a:t>
            </a:r>
            <a:r>
              <a:rPr lang="en-US" baseline="0" dirty="0" smtClean="0"/>
              <a:t> applications within SRDC, difference between the web and mobile versions…</a:t>
            </a:r>
            <a:endParaRPr lang="en-US" dirty="0" smtClean="0"/>
          </a:p>
          <a:p>
            <a:pPr lvl="1"/>
            <a:r>
              <a:rPr lang="en-US" dirty="0" smtClean="0"/>
              <a:t>Who are we referring to? A person</a:t>
            </a:r>
          </a:p>
          <a:p>
            <a:pPr lvl="1"/>
            <a:r>
              <a:rPr lang="en-US" dirty="0" smtClean="0"/>
              <a:t>What are we collecting? Patient information, name, birth</a:t>
            </a:r>
            <a:r>
              <a:rPr lang="en-US" baseline="0" dirty="0" smtClean="0"/>
              <a:t> date etc…</a:t>
            </a:r>
            <a:endParaRPr lang="en-US" dirty="0" smtClean="0"/>
          </a:p>
          <a:p>
            <a:pPr lvl="1"/>
            <a:r>
              <a:rPr lang="en-US" dirty="0" smtClean="0"/>
              <a:t>How is the data represented? Coded values, strings, numbers…</a:t>
            </a:r>
          </a:p>
          <a:p>
            <a:pPr lvl="1"/>
            <a:r>
              <a:rPr lang="en-US" b="1" dirty="0" smtClean="0"/>
              <a:t>Unique</a:t>
            </a:r>
            <a:r>
              <a:rPr lang="en-US" dirty="0" smtClean="0"/>
              <a:t> identifier for person</a:t>
            </a:r>
          </a:p>
          <a:p>
            <a:pPr lvl="1"/>
            <a:endParaRPr lang="en-US" dirty="0" smtClean="0"/>
          </a:p>
          <a:p>
            <a:pPr lvl="1"/>
            <a:r>
              <a:rPr lang="en-US" dirty="0" smtClean="0"/>
              <a:t>The</a:t>
            </a:r>
            <a:r>
              <a:rPr lang="en-US" baseline="0" dirty="0" smtClean="0"/>
              <a:t> problem of interoperability </a:t>
            </a:r>
            <a:r>
              <a:rPr lang="en-US" baseline="0" dirty="0" smtClean="0">
                <a:sym typeface="Wingdings" pitchFamily="2" charset="2"/>
              </a:rPr>
              <a:t> Data interoperability leads to other interoperability problems.</a:t>
            </a:r>
            <a:endParaRPr lang="en-US" dirty="0" smtClean="0"/>
          </a:p>
        </p:txBody>
      </p:sp>
      <p:sp>
        <p:nvSpPr>
          <p:cNvPr id="4" name="Slide Number Placeholder 3"/>
          <p:cNvSpPr>
            <a:spLocks noGrp="1"/>
          </p:cNvSpPr>
          <p:nvPr>
            <p:ph type="sldNum" idx="10"/>
          </p:nvPr>
        </p:nvSpPr>
        <p:spPr/>
        <p:txBody>
          <a:bodyPr/>
          <a:lstStyle/>
          <a:p>
            <a:fld id="{94BE0827-DD0A-44AA-8A1E-4F90B52C43FF}" type="slidenum">
              <a:rPr lang="en-US" smtClean="0"/>
              <a:pPr/>
              <a:t>5</a:t>
            </a:fld>
            <a:endParaRPr lang="en-US"/>
          </a:p>
        </p:txBody>
      </p:sp>
    </p:spTree>
    <p:extLst>
      <p:ext uri="{BB962C8B-B14F-4D97-AF65-F5344CB8AC3E}">
        <p14:creationId xmlns:p14="http://schemas.microsoft.com/office/powerpoint/2010/main" xmlns="" val="212714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MDR: Reference center… Everybody has the knowledge of the MDR and can talk MDR-based</a:t>
            </a:r>
            <a:r>
              <a:rPr lang="en-US" baseline="0" dirty="0" smtClean="0"/>
              <a:t> language. Like a lingua-franca in data interoperability.</a:t>
            </a:r>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7</a:t>
            </a:fld>
            <a:endParaRPr lang="en-US"/>
          </a:p>
        </p:txBody>
      </p:sp>
    </p:spTree>
    <p:extLst>
      <p:ext uri="{BB962C8B-B14F-4D97-AF65-F5344CB8AC3E}">
        <p14:creationId xmlns:p14="http://schemas.microsoft.com/office/powerpoint/2010/main" xmlns="" val="68385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 are good. People like to follow</a:t>
            </a:r>
            <a:r>
              <a:rPr lang="en-US" baseline="0" dirty="0" smtClean="0"/>
              <a:t> standards (mostly). </a:t>
            </a:r>
          </a:p>
          <a:p>
            <a:r>
              <a:rPr lang="en-US" baseline="0" dirty="0" smtClean="0"/>
              <a:t>Analogy: What made WWW possible is the interoperation of machines through standards (HTTP, HTML etc…)</a:t>
            </a:r>
          </a:p>
          <a:p>
            <a:r>
              <a:rPr lang="en-US" baseline="0" dirty="0" smtClean="0"/>
              <a:t>Wikipedia already publishes an Ontology for ISO/IEC 11179 (informal one from Lawrence Berkeley National Laboratory). We have built our own ontology from scratch.</a:t>
            </a:r>
          </a:p>
          <a:p>
            <a:r>
              <a:rPr lang="en-US" baseline="0" dirty="0" smtClean="0"/>
              <a:t>Although the standard exposes a relational model, we built the architecture on top of a triple store.</a:t>
            </a:r>
          </a:p>
        </p:txBody>
      </p:sp>
      <p:sp>
        <p:nvSpPr>
          <p:cNvPr id="4" name="Slide Number Placeholder 3"/>
          <p:cNvSpPr>
            <a:spLocks noGrp="1"/>
          </p:cNvSpPr>
          <p:nvPr>
            <p:ph type="sldNum" idx="10"/>
          </p:nvPr>
        </p:nvSpPr>
        <p:spPr/>
        <p:txBody>
          <a:bodyPr/>
          <a:lstStyle/>
          <a:p>
            <a:fld id="{94BE0827-DD0A-44AA-8A1E-4F90B52C43FF}" type="slidenum">
              <a:rPr lang="en-US" smtClean="0"/>
              <a:pPr/>
              <a:t>8</a:t>
            </a:fld>
            <a:endParaRPr lang="en-US"/>
          </a:p>
        </p:txBody>
      </p:sp>
    </p:spTree>
    <p:extLst>
      <p:ext uri="{BB962C8B-B14F-4D97-AF65-F5344CB8AC3E}">
        <p14:creationId xmlns:p14="http://schemas.microsoft.com/office/powerpoint/2010/main" xmlns="" val="53126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Interoperation</a:t>
            </a:r>
            <a:r>
              <a:rPr lang="en-US" baseline="0" dirty="0" smtClean="0"/>
              <a:t> between ISO11179 based MDRs through LOD, through RDF.</a:t>
            </a:r>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9</a:t>
            </a:fld>
            <a:endParaRPr lang="en-US"/>
          </a:p>
        </p:txBody>
      </p:sp>
    </p:spTree>
    <p:extLst>
      <p:ext uri="{BB962C8B-B14F-4D97-AF65-F5344CB8AC3E}">
        <p14:creationId xmlns:p14="http://schemas.microsoft.com/office/powerpoint/2010/main" xmlns="" val="1780227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idx="10"/>
          </p:nvPr>
        </p:nvSpPr>
        <p:spPr/>
        <p:txBody>
          <a:bodyPr/>
          <a:lstStyle/>
          <a:p>
            <a:fld id="{94BE0827-DD0A-44AA-8A1E-4F90B52C43FF}" type="slidenum">
              <a:rPr lang="en-US" smtClean="0"/>
              <a:pPr/>
              <a:t>10</a:t>
            </a:fld>
            <a:endParaRPr lang="en-US"/>
          </a:p>
        </p:txBody>
      </p:sp>
    </p:spTree>
    <p:extLst>
      <p:ext uri="{BB962C8B-B14F-4D97-AF65-F5344CB8AC3E}">
        <p14:creationId xmlns:p14="http://schemas.microsoft.com/office/powerpoint/2010/main" xmlns="" val="284503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tr-T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6450E35-0943-4B9A-9FB8-B3969F750915}" type="slidenum">
              <a:rPr lang="en-US"/>
              <a:pPr/>
              <a:t>‹#›</a:t>
            </a:fld>
            <a:endParaRPr lang="en-US"/>
          </a:p>
        </p:txBody>
      </p:sp>
    </p:spTree>
    <p:extLst>
      <p:ext uri="{BB962C8B-B14F-4D97-AF65-F5344CB8AC3E}">
        <p14:creationId xmlns:p14="http://schemas.microsoft.com/office/powerpoint/2010/main" xmlns="" val="247502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91ED224-CCCC-4011-BCD2-CDFC5642A3DA}" type="slidenum">
              <a:rPr lang="en-US"/>
              <a:pPr/>
              <a:t>‹#›</a:t>
            </a:fld>
            <a:endParaRPr lang="en-US"/>
          </a:p>
        </p:txBody>
      </p:sp>
    </p:spTree>
    <p:extLst>
      <p:ext uri="{BB962C8B-B14F-4D97-AF65-F5344CB8AC3E}">
        <p14:creationId xmlns:p14="http://schemas.microsoft.com/office/powerpoint/2010/main" xmlns="" val="265695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74000" y="2525713"/>
            <a:ext cx="1484313" cy="21177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3419475" y="2525713"/>
            <a:ext cx="4302125" cy="211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F1AF7A5-98EC-4C52-BB3C-7DDD101AE577}" type="slidenum">
              <a:rPr lang="en-US"/>
              <a:pPr/>
              <a:t>‹#›</a:t>
            </a:fld>
            <a:endParaRPr lang="en-US"/>
          </a:p>
        </p:txBody>
      </p:sp>
    </p:spTree>
    <p:extLst>
      <p:ext uri="{BB962C8B-B14F-4D97-AF65-F5344CB8AC3E}">
        <p14:creationId xmlns:p14="http://schemas.microsoft.com/office/powerpoint/2010/main" xmlns="" val="121475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19475" y="2525713"/>
            <a:ext cx="5910263" cy="1216025"/>
          </a:xfrm>
        </p:spPr>
        <p:txBody>
          <a:bodyPr/>
          <a:lstStyle/>
          <a:p>
            <a:r>
              <a:rPr lang="en-US" smtClean="0"/>
              <a:t>Click to edit Master title style</a:t>
            </a:r>
            <a:endParaRPr lang="tr-TR"/>
          </a:p>
        </p:txBody>
      </p:sp>
      <p:sp>
        <p:nvSpPr>
          <p:cNvPr id="3" name="Date Placeholder 2"/>
          <p:cNvSpPr>
            <a:spLocks noGrp="1"/>
          </p:cNvSpPr>
          <p:nvPr>
            <p:ph type="dt" idx="10"/>
          </p:nvPr>
        </p:nvSpPr>
        <p:spPr>
          <a:xfrm>
            <a:off x="503238" y="6886575"/>
            <a:ext cx="2346325" cy="519113"/>
          </a:xfrm>
        </p:spPr>
        <p:txBody>
          <a:bodyPr/>
          <a:lstStyle>
            <a:lvl1pPr>
              <a:defRPr/>
            </a:lvl1pPr>
          </a:lstStyle>
          <a:p>
            <a:endParaRPr lang="en-US"/>
          </a:p>
        </p:txBody>
      </p:sp>
      <p:sp>
        <p:nvSpPr>
          <p:cNvPr id="4" name="Footer Placeholder 3"/>
          <p:cNvSpPr>
            <a:spLocks noGrp="1"/>
          </p:cNvSpPr>
          <p:nvPr>
            <p:ph type="ftr" idx="11"/>
          </p:nvPr>
        </p:nvSpPr>
        <p:spPr>
          <a:xfrm>
            <a:off x="3448050" y="6886575"/>
            <a:ext cx="3194050" cy="519113"/>
          </a:xfrm>
        </p:spPr>
        <p:txBody>
          <a:bodyPr/>
          <a:lstStyle>
            <a:lvl1pPr>
              <a:defRPr/>
            </a:lvl1pPr>
          </a:lstStyle>
          <a:p>
            <a:endParaRPr lang="en-US"/>
          </a:p>
        </p:txBody>
      </p:sp>
      <p:sp>
        <p:nvSpPr>
          <p:cNvPr id="5" name="Slide Number Placeholder 4"/>
          <p:cNvSpPr>
            <a:spLocks noGrp="1"/>
          </p:cNvSpPr>
          <p:nvPr>
            <p:ph type="sldNum" idx="12"/>
          </p:nvPr>
        </p:nvSpPr>
        <p:spPr>
          <a:xfrm>
            <a:off x="7227888" y="6886575"/>
            <a:ext cx="2346325" cy="519113"/>
          </a:xfrm>
        </p:spPr>
        <p:txBody>
          <a:bodyPr/>
          <a:lstStyle>
            <a:lvl1pPr>
              <a:defRPr/>
            </a:lvl1pPr>
          </a:lstStyle>
          <a:p>
            <a:fld id="{D7600AA6-C1EA-41CE-809A-548D9FE48064}" type="slidenum">
              <a:rPr lang="en-US" smtClean="0"/>
              <a:pPr/>
              <a:t>‹#›</a:t>
            </a:fld>
            <a:r>
              <a:rPr lang="en-US" dirty="0" smtClean="0"/>
              <a:t> / 37</a:t>
            </a:r>
            <a:endParaRPr lang="en-US" dirty="0"/>
          </a:p>
        </p:txBody>
      </p:sp>
    </p:spTree>
    <p:extLst>
      <p:ext uri="{BB962C8B-B14F-4D97-AF65-F5344CB8AC3E}">
        <p14:creationId xmlns:p14="http://schemas.microsoft.com/office/powerpoint/2010/main" xmlns="" val="3304771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tr-T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7600AA6-C1EA-41CE-809A-548D9FE48064}" type="slidenum">
              <a:rPr lang="en-US" smtClean="0"/>
              <a:pPr/>
              <a:t>‹#›</a:t>
            </a:fld>
            <a:r>
              <a:rPr lang="en-US" dirty="0" smtClean="0"/>
              <a:t> / 37</a:t>
            </a:r>
            <a:endParaRPr lang="en-US" dirty="0"/>
          </a:p>
        </p:txBody>
      </p:sp>
    </p:spTree>
    <p:extLst>
      <p:ext uri="{BB962C8B-B14F-4D97-AF65-F5344CB8AC3E}">
        <p14:creationId xmlns:p14="http://schemas.microsoft.com/office/powerpoint/2010/main" xmlns="" val="3188922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7600AA6-C1EA-41CE-809A-548D9FE48064}" type="slidenum">
              <a:rPr lang="en-US" smtClean="0"/>
              <a:pPr/>
              <a:t>‹#›</a:t>
            </a:fld>
            <a:r>
              <a:rPr lang="en-US" dirty="0" smtClean="0"/>
              <a:t> / 37</a:t>
            </a:r>
            <a:endParaRPr lang="en-US" dirty="0"/>
          </a:p>
        </p:txBody>
      </p:sp>
    </p:spTree>
    <p:extLst>
      <p:ext uri="{BB962C8B-B14F-4D97-AF65-F5344CB8AC3E}">
        <p14:creationId xmlns:p14="http://schemas.microsoft.com/office/powerpoint/2010/main" xmlns="" val="521458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7600AA6-C1EA-41CE-809A-548D9FE48064}" type="slidenum">
              <a:rPr lang="en-US" smtClean="0"/>
              <a:pPr/>
              <a:t>‹#›</a:t>
            </a:fld>
            <a:r>
              <a:rPr lang="en-US" dirty="0" smtClean="0"/>
              <a:t> / 37</a:t>
            </a:r>
            <a:endParaRPr lang="en-US" dirty="0"/>
          </a:p>
        </p:txBody>
      </p:sp>
    </p:spTree>
    <p:extLst>
      <p:ext uri="{BB962C8B-B14F-4D97-AF65-F5344CB8AC3E}">
        <p14:creationId xmlns:p14="http://schemas.microsoft.com/office/powerpoint/2010/main" xmlns="" val="2836712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079500" y="1728788"/>
            <a:ext cx="40624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94313" y="1728788"/>
            <a:ext cx="40640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fld id="{D7600AA6-C1EA-41CE-809A-548D9FE48064}" type="slidenum">
              <a:rPr lang="en-US" smtClean="0"/>
              <a:pPr/>
              <a:t>‹#›</a:t>
            </a:fld>
            <a:r>
              <a:rPr lang="en-US" dirty="0" smtClean="0"/>
              <a:t> / 37</a:t>
            </a:r>
          </a:p>
          <a:p>
            <a:endParaRPr lang="en-US" dirty="0"/>
          </a:p>
        </p:txBody>
      </p:sp>
    </p:spTree>
    <p:extLst>
      <p:ext uri="{BB962C8B-B14F-4D97-AF65-F5344CB8AC3E}">
        <p14:creationId xmlns:p14="http://schemas.microsoft.com/office/powerpoint/2010/main" xmlns="" val="3552967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fld id="{D7600AA6-C1EA-41CE-809A-548D9FE48064}" type="slidenum">
              <a:rPr lang="en-US" smtClean="0"/>
              <a:pPr/>
              <a:t>‹#›</a:t>
            </a:fld>
            <a:r>
              <a:rPr lang="en-US" dirty="0" smtClean="0"/>
              <a:t> / 37</a:t>
            </a:r>
          </a:p>
          <a:p>
            <a:endParaRPr lang="en-US" dirty="0"/>
          </a:p>
        </p:txBody>
      </p:sp>
    </p:spTree>
    <p:extLst>
      <p:ext uri="{BB962C8B-B14F-4D97-AF65-F5344CB8AC3E}">
        <p14:creationId xmlns:p14="http://schemas.microsoft.com/office/powerpoint/2010/main" xmlns="" val="3566916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D7600AA6-C1EA-41CE-809A-548D9FE48064}" type="slidenum">
              <a:rPr lang="en-US" smtClean="0"/>
              <a:pPr/>
              <a:t>‹#›</a:t>
            </a:fld>
            <a:r>
              <a:rPr lang="en-US" dirty="0" smtClean="0"/>
              <a:t> / 37</a:t>
            </a:r>
            <a:endParaRPr lang="en-US" dirty="0"/>
          </a:p>
        </p:txBody>
      </p:sp>
    </p:spTree>
    <p:extLst>
      <p:ext uri="{BB962C8B-B14F-4D97-AF65-F5344CB8AC3E}">
        <p14:creationId xmlns:p14="http://schemas.microsoft.com/office/powerpoint/2010/main" xmlns="" val="3925531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D7600AA6-C1EA-41CE-809A-548D9FE48064}" type="slidenum">
              <a:rPr lang="en-US" smtClean="0"/>
              <a:pPr/>
              <a:t>‹#›</a:t>
            </a:fld>
            <a:r>
              <a:rPr lang="en-US" dirty="0" smtClean="0"/>
              <a:t> / 37</a:t>
            </a:r>
            <a:endParaRPr lang="en-US" dirty="0"/>
          </a:p>
        </p:txBody>
      </p:sp>
    </p:spTree>
    <p:extLst>
      <p:ext uri="{BB962C8B-B14F-4D97-AF65-F5344CB8AC3E}">
        <p14:creationId xmlns:p14="http://schemas.microsoft.com/office/powerpoint/2010/main" xmlns="" val="266846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AC5C561-7CF5-4B45-A66C-3200F61AA21C}" type="slidenum">
              <a:rPr lang="en-US"/>
              <a:pPr/>
              <a:t>‹#›</a:t>
            </a:fld>
            <a:endParaRPr lang="en-US"/>
          </a:p>
        </p:txBody>
      </p:sp>
    </p:spTree>
    <p:extLst>
      <p:ext uri="{BB962C8B-B14F-4D97-AF65-F5344CB8AC3E}">
        <p14:creationId xmlns:p14="http://schemas.microsoft.com/office/powerpoint/2010/main" xmlns="" val="888411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7600AA6-C1EA-41CE-809A-548D9FE48064}" type="slidenum">
              <a:rPr lang="en-US" smtClean="0"/>
              <a:pPr/>
              <a:t>‹#›</a:t>
            </a:fld>
            <a:r>
              <a:rPr lang="en-US" dirty="0" smtClean="0"/>
              <a:t> / 37</a:t>
            </a:r>
            <a:endParaRPr lang="en-US" dirty="0"/>
          </a:p>
        </p:txBody>
      </p:sp>
    </p:spTree>
    <p:extLst>
      <p:ext uri="{BB962C8B-B14F-4D97-AF65-F5344CB8AC3E}">
        <p14:creationId xmlns:p14="http://schemas.microsoft.com/office/powerpoint/2010/main" xmlns="" val="2238379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7600AA6-C1EA-41CE-809A-548D9FE48064}" type="slidenum">
              <a:rPr lang="en-US" smtClean="0"/>
              <a:pPr/>
              <a:t>‹#›</a:t>
            </a:fld>
            <a:r>
              <a:rPr lang="en-US" dirty="0" smtClean="0"/>
              <a:t> / 37</a:t>
            </a:r>
            <a:endParaRPr lang="en-US" dirty="0"/>
          </a:p>
        </p:txBody>
      </p:sp>
    </p:spTree>
    <p:extLst>
      <p:ext uri="{BB962C8B-B14F-4D97-AF65-F5344CB8AC3E}">
        <p14:creationId xmlns:p14="http://schemas.microsoft.com/office/powerpoint/2010/main" xmlns="" val="2982673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7600AA6-C1EA-41CE-809A-548D9FE48064}" type="slidenum">
              <a:rPr lang="en-US" smtClean="0"/>
              <a:pPr/>
              <a:t>‹#›</a:t>
            </a:fld>
            <a:r>
              <a:rPr lang="en-US" dirty="0" smtClean="0"/>
              <a:t> / 37</a:t>
            </a:r>
            <a:endParaRPr lang="en-US" dirty="0"/>
          </a:p>
        </p:txBody>
      </p:sp>
    </p:spTree>
    <p:extLst>
      <p:ext uri="{BB962C8B-B14F-4D97-AF65-F5344CB8AC3E}">
        <p14:creationId xmlns:p14="http://schemas.microsoft.com/office/powerpoint/2010/main" xmlns="" val="962677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9800" y="863600"/>
            <a:ext cx="2068513" cy="5256213"/>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079500" y="863600"/>
            <a:ext cx="6057900" cy="5256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7600AA6-C1EA-41CE-809A-548D9FE48064}" type="slidenum">
              <a:rPr lang="en-US" smtClean="0"/>
              <a:pPr/>
              <a:t>‹#›</a:t>
            </a:fld>
            <a:r>
              <a:rPr lang="en-US" dirty="0" smtClean="0"/>
              <a:t> / 37</a:t>
            </a:r>
            <a:endParaRPr lang="en-US" dirty="0"/>
          </a:p>
        </p:txBody>
      </p:sp>
    </p:spTree>
    <p:extLst>
      <p:ext uri="{BB962C8B-B14F-4D97-AF65-F5344CB8AC3E}">
        <p14:creationId xmlns:p14="http://schemas.microsoft.com/office/powerpoint/2010/main" xmlns="" val="116422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BCCC459-2050-4348-917B-7B9B573F210D}" type="slidenum">
              <a:rPr lang="en-US"/>
              <a:pPr/>
              <a:t>‹#›</a:t>
            </a:fld>
            <a:endParaRPr lang="en-US"/>
          </a:p>
        </p:txBody>
      </p:sp>
    </p:spTree>
    <p:extLst>
      <p:ext uri="{BB962C8B-B14F-4D97-AF65-F5344CB8AC3E}">
        <p14:creationId xmlns:p14="http://schemas.microsoft.com/office/powerpoint/2010/main" xmlns="" val="426370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3419475" y="3924300"/>
            <a:ext cx="2892425" cy="71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464300" y="3924300"/>
            <a:ext cx="2894013" cy="71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008BA52-9B70-4C8B-AF23-D4B6E9ACEA24}" type="slidenum">
              <a:rPr lang="en-US"/>
              <a:pPr/>
              <a:t>‹#›</a:t>
            </a:fld>
            <a:endParaRPr lang="en-US"/>
          </a:p>
        </p:txBody>
      </p:sp>
    </p:spTree>
    <p:extLst>
      <p:ext uri="{BB962C8B-B14F-4D97-AF65-F5344CB8AC3E}">
        <p14:creationId xmlns:p14="http://schemas.microsoft.com/office/powerpoint/2010/main" xmlns="" val="102287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77D3DF01-B6EA-4A56-9C72-0E752438DAF9}" type="slidenum">
              <a:rPr lang="en-US"/>
              <a:pPr/>
              <a:t>‹#›</a:t>
            </a:fld>
            <a:endParaRPr lang="en-US"/>
          </a:p>
        </p:txBody>
      </p:sp>
    </p:spTree>
    <p:extLst>
      <p:ext uri="{BB962C8B-B14F-4D97-AF65-F5344CB8AC3E}">
        <p14:creationId xmlns:p14="http://schemas.microsoft.com/office/powerpoint/2010/main" xmlns="" val="236259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F4314EB8-30D9-46DF-BE97-A0B695710B2D}" type="slidenum">
              <a:rPr lang="en-US"/>
              <a:pPr/>
              <a:t>‹#›</a:t>
            </a:fld>
            <a:endParaRPr lang="en-US"/>
          </a:p>
        </p:txBody>
      </p:sp>
    </p:spTree>
    <p:extLst>
      <p:ext uri="{BB962C8B-B14F-4D97-AF65-F5344CB8AC3E}">
        <p14:creationId xmlns:p14="http://schemas.microsoft.com/office/powerpoint/2010/main" xmlns="" val="1003700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BC773252-8D35-4780-8C62-F5775B3A37A8}" type="slidenum">
              <a:rPr lang="en-US"/>
              <a:pPr/>
              <a:t>‹#›</a:t>
            </a:fld>
            <a:endParaRPr lang="en-US"/>
          </a:p>
        </p:txBody>
      </p:sp>
    </p:spTree>
    <p:extLst>
      <p:ext uri="{BB962C8B-B14F-4D97-AF65-F5344CB8AC3E}">
        <p14:creationId xmlns:p14="http://schemas.microsoft.com/office/powerpoint/2010/main" xmlns="" val="66502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6B6431B-23A7-455B-AFF7-AEFE0CB28815}" type="slidenum">
              <a:rPr lang="en-US"/>
              <a:pPr/>
              <a:t>‹#›</a:t>
            </a:fld>
            <a:endParaRPr lang="en-US"/>
          </a:p>
        </p:txBody>
      </p:sp>
    </p:spTree>
    <p:extLst>
      <p:ext uri="{BB962C8B-B14F-4D97-AF65-F5344CB8AC3E}">
        <p14:creationId xmlns:p14="http://schemas.microsoft.com/office/powerpoint/2010/main" xmlns="" val="269808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7889878-9139-40FC-BBED-60DDEB3A1FF9}" type="slidenum">
              <a:rPr lang="en-US"/>
              <a:pPr/>
              <a:t>‹#›</a:t>
            </a:fld>
            <a:endParaRPr lang="en-US"/>
          </a:p>
        </p:txBody>
      </p:sp>
    </p:spTree>
    <p:extLst>
      <p:ext uri="{BB962C8B-B14F-4D97-AF65-F5344CB8AC3E}">
        <p14:creationId xmlns:p14="http://schemas.microsoft.com/office/powerpoint/2010/main" xmlns="" val="183818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10080625" cy="75707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21600"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26" name="Rectangle 2"/>
          <p:cNvSpPr>
            <a:spLocks noGrp="1" noChangeArrowheads="1"/>
          </p:cNvSpPr>
          <p:nvPr>
            <p:ph type="title"/>
          </p:nvPr>
        </p:nvSpPr>
        <p:spPr bwMode="auto">
          <a:xfrm>
            <a:off x="3419475" y="2525713"/>
            <a:ext cx="5910263" cy="1216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3"/>
          <p:cNvSpPr>
            <a:spLocks noGrp="1" noChangeArrowheads="1"/>
          </p:cNvSpPr>
          <p:nvPr>
            <p:ph type="body" idx="1"/>
          </p:nvPr>
        </p:nvSpPr>
        <p:spPr bwMode="auto">
          <a:xfrm>
            <a:off x="3419475" y="3924300"/>
            <a:ext cx="5938838" cy="7191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28224" rIns="0" bIns="0" numCol="1" anchor="ctr" anchorCtr="0" compatLnSpc="1">
            <a:prstTxWarp prst="textNoShape">
              <a:avLst/>
            </a:prstTxWarp>
          </a:bodyPr>
          <a:lstStyle/>
          <a:p>
            <a:pPr lvl="0"/>
            <a:r>
              <a:rPr lang="en-GB" smtClean="0"/>
              <a:t>Click to add text</a:t>
            </a:r>
          </a:p>
        </p:txBody>
      </p:sp>
      <p:sp>
        <p:nvSpPr>
          <p:cNvPr id="1028" name="Rectangle 4"/>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defRPr>
            </a:lvl1pPr>
          </a:lstStyle>
          <a:p>
            <a:endParaRPr lang="en-US"/>
          </a:p>
        </p:txBody>
      </p:sp>
      <p:sp>
        <p:nvSpPr>
          <p:cNvPr id="1029" name="Rectangle 5"/>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defRPr>
            </a:lvl1pPr>
          </a:lstStyle>
          <a:p>
            <a:endParaRPr lang="en-US"/>
          </a:p>
        </p:txBody>
      </p:sp>
      <p:sp>
        <p:nvSpPr>
          <p:cNvPr id="1030" name="Rectangle 6"/>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defRPr>
            </a:lvl1pPr>
          </a:lstStyle>
          <a:p>
            <a:fld id="{3C43CA3E-433D-4992-B4BA-98384C395697}" type="slidenum">
              <a:rPr lang="en-US"/>
              <a:pPr/>
              <a:t>‹#›</a:t>
            </a:fld>
            <a:endParaRPr lang="en-US"/>
          </a:p>
        </p:txBody>
      </p:sp>
      <p:sp>
        <p:nvSpPr>
          <p:cNvPr id="1031" name="Text Box 7"/>
          <p:cNvSpPr txBox="1">
            <a:spLocks noChangeArrowheads="1"/>
          </p:cNvSpPr>
          <p:nvPr/>
        </p:nvSpPr>
        <p:spPr bwMode="auto">
          <a:xfrm>
            <a:off x="503238" y="1768475"/>
            <a:ext cx="9070975" cy="4989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hf hdr="0" ftr="0" dt="0"/>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21600"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50" name="Rectangle 2"/>
          <p:cNvSpPr>
            <a:spLocks noGrp="1" noChangeArrowheads="1"/>
          </p:cNvSpPr>
          <p:nvPr>
            <p:ph type="title"/>
          </p:nvPr>
        </p:nvSpPr>
        <p:spPr bwMode="auto">
          <a:xfrm>
            <a:off x="1079500" y="863600"/>
            <a:ext cx="8278813"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1" name="Rectangle 3"/>
          <p:cNvSpPr>
            <a:spLocks noGrp="1" noChangeArrowheads="1"/>
          </p:cNvSpPr>
          <p:nvPr>
            <p:ph type="body" idx="1"/>
          </p:nvPr>
        </p:nvSpPr>
        <p:spPr bwMode="auto">
          <a:xfrm>
            <a:off x="1079500" y="1728788"/>
            <a:ext cx="8278813" cy="4391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2" name="Rectangle 4"/>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defRPr>
            </a:lvl1pPr>
          </a:lstStyle>
          <a:p>
            <a:endParaRPr lang="en-US"/>
          </a:p>
        </p:txBody>
      </p:sp>
      <p:sp>
        <p:nvSpPr>
          <p:cNvPr id="2053" name="Rectangle 5"/>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defRPr>
            </a:lvl1pPr>
          </a:lstStyle>
          <a:p>
            <a:endParaRPr lang="en-US"/>
          </a:p>
        </p:txBody>
      </p:sp>
      <p:sp>
        <p:nvSpPr>
          <p:cNvPr id="2054" name="Rectangle 6"/>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defRPr>
            </a:lvl1pPr>
          </a:lstStyle>
          <a:p>
            <a:fld id="{D7600AA6-C1EA-41CE-809A-548D9FE48064}" type="slidenum">
              <a:rPr lang="en-US" smtClean="0"/>
              <a:pPr/>
              <a:t>‹#›</a:t>
            </a:fld>
            <a:r>
              <a:rPr lang="en-US" dirty="0" smtClean="0"/>
              <a:t> / 37</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9pPr>
    </p:titleStyle>
    <p:bodyStyle>
      <a:lvl1pPr marL="342900" indent="-342900" algn="l" defTabSz="449263" rtl="0" fontAlgn="base" hangingPunct="0">
        <a:lnSpc>
          <a:spcPct val="93000"/>
        </a:lnSpc>
        <a:spcBef>
          <a:spcPts val="1438"/>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ts val="115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ts val="863"/>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3419475" y="1597025"/>
            <a:ext cx="5911850" cy="2500313"/>
          </a:xfrm>
          <a:ln/>
        </p:spPr>
        <p:txBody>
          <a:bodyPr tIns="38808"/>
          <a:lstStyle/>
          <a:p>
            <a:pPr>
              <a:tabLst>
                <a:tab pos="723900" algn="l"/>
                <a:tab pos="1447800" algn="l"/>
                <a:tab pos="2171700" algn="l"/>
                <a:tab pos="2895600" algn="l"/>
                <a:tab pos="3619500" algn="l"/>
                <a:tab pos="4343400" algn="l"/>
                <a:tab pos="5067300" algn="l"/>
                <a:tab pos="5791200" algn="l"/>
              </a:tabLst>
            </a:pPr>
            <a:r>
              <a:rPr lang="en-US" dirty="0"/>
              <a:t>Jena based Implementation of a ISO 11179 Meta-data Registry</a:t>
            </a:r>
          </a:p>
        </p:txBody>
      </p:sp>
      <p:sp>
        <p:nvSpPr>
          <p:cNvPr id="4098" name="Rectangle 2"/>
          <p:cNvSpPr>
            <a:spLocks noGrp="1" noChangeArrowheads="1"/>
          </p:cNvSpPr>
          <p:nvPr>
            <p:ph type="subTitle" idx="4294967295"/>
          </p:nvPr>
        </p:nvSpPr>
        <p:spPr>
          <a:xfrm>
            <a:off x="3419475" y="4656138"/>
            <a:ext cx="5940425" cy="911225"/>
          </a:xfrm>
          <a:ln/>
        </p:spPr>
        <p:txBody>
          <a:bodyPr/>
          <a:lstStyle/>
          <a:p>
            <a:pPr marL="0" indent="0" algn="ctr">
              <a:spcAft>
                <a:spcPct val="0"/>
              </a:spcAft>
              <a:tabLst>
                <a:tab pos="723900" algn="l"/>
                <a:tab pos="1447800" algn="l"/>
                <a:tab pos="2171700" algn="l"/>
                <a:tab pos="2895600" algn="l"/>
                <a:tab pos="3619500" algn="l"/>
                <a:tab pos="4343400" algn="l"/>
                <a:tab pos="5067300" algn="l"/>
                <a:tab pos="5791200" algn="l"/>
              </a:tabLst>
            </a:pPr>
            <a:r>
              <a:rPr lang="en-US" dirty="0" smtClean="0"/>
              <a:t>A. </a:t>
            </a:r>
            <a:r>
              <a:rPr lang="en-US" dirty="0"/>
              <a:t>Anil </a:t>
            </a:r>
            <a:r>
              <a:rPr lang="en-US" dirty="0" err="1"/>
              <a:t>Sinaci</a:t>
            </a:r>
            <a:r>
              <a:rPr lang="en-US" dirty="0"/>
              <a:t>, SRDC</a:t>
            </a:r>
          </a:p>
          <a:p>
            <a:pPr marL="0" indent="0" algn="ctr">
              <a:spcAft>
                <a:spcPct val="0"/>
              </a:spcAft>
              <a:tabLst>
                <a:tab pos="723900" algn="l"/>
                <a:tab pos="1447800" algn="l"/>
                <a:tab pos="2171700" algn="l"/>
                <a:tab pos="2895600" algn="l"/>
                <a:tab pos="3619500" algn="l"/>
                <a:tab pos="4343400" algn="l"/>
                <a:tab pos="5067300" algn="l"/>
                <a:tab pos="5791200" algn="l"/>
              </a:tabLst>
            </a:pPr>
            <a:r>
              <a:rPr lang="en-US" dirty="0"/>
              <a:t>sinaci@apache.org</a:t>
            </a:r>
          </a:p>
        </p:txBody>
      </p:sp>
      <p:sp>
        <p:nvSpPr>
          <p:cNvPr id="7" name="Slide Number Placeholder 6"/>
          <p:cNvSpPr>
            <a:spLocks noGrp="1"/>
          </p:cNvSpPr>
          <p:nvPr>
            <p:ph type="sldNum" idx="12"/>
          </p:nvPr>
        </p:nvSpPr>
        <p:spPr/>
        <p:txBody>
          <a:bodyPr/>
          <a:lstStyle/>
          <a:p>
            <a:fld id="{D7600AA6-C1EA-41CE-809A-548D9FE48064}" type="slidenum">
              <a:rPr lang="en-US" smtClean="0"/>
              <a:pPr/>
              <a:t>1</a:t>
            </a:fld>
            <a:r>
              <a:rPr lang="en-US" smtClean="0"/>
              <a:t> / 37</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tr-TR" dirty="0"/>
          </a:p>
        </p:txBody>
      </p:sp>
      <p:sp>
        <p:nvSpPr>
          <p:cNvPr id="3" name="Content Placeholder 2"/>
          <p:cNvSpPr>
            <a:spLocks noGrp="1"/>
          </p:cNvSpPr>
          <p:nvPr>
            <p:ph idx="1"/>
          </p:nvPr>
        </p:nvSpPr>
        <p:spPr/>
        <p:txBody>
          <a:bodyPr/>
          <a:lstStyle/>
          <a:p>
            <a:r>
              <a:rPr lang="en-US" sz="2000" b="1" u="sng" dirty="0" smtClean="0"/>
              <a:t>The SALUS Project: </a:t>
            </a:r>
            <a:r>
              <a:rPr lang="en-US" sz="2000" b="1" u="sng" dirty="0" err="1" smtClean="0"/>
              <a:t>Pharmacovigilance</a:t>
            </a:r>
            <a:endParaRPr lang="en-US" sz="2000" b="1" u="sng" dirty="0" smtClean="0"/>
          </a:p>
          <a:p>
            <a:pPr marL="457200" indent="-457200">
              <a:buFont typeface="Arial" pitchFamily="34" charset="0"/>
              <a:buChar char="•"/>
            </a:pPr>
            <a:r>
              <a:rPr lang="en-US" sz="2000" dirty="0"/>
              <a:t>Current </a:t>
            </a:r>
            <a:r>
              <a:rPr lang="en-US" sz="2000" b="1" i="1" dirty="0"/>
              <a:t>post-market safety surveillance </a:t>
            </a:r>
            <a:r>
              <a:rPr lang="en-US" sz="2000" dirty="0"/>
              <a:t>and reporting activities are largely based on reports of suspected </a:t>
            </a:r>
            <a:r>
              <a:rPr lang="en-US" sz="2000" b="1" i="1" u="sng" dirty="0"/>
              <a:t>adverse drug reactions </a:t>
            </a:r>
            <a:r>
              <a:rPr lang="en-US" sz="2000" dirty="0"/>
              <a:t>sent to the regulatory </a:t>
            </a:r>
            <a:r>
              <a:rPr lang="en-US" sz="2000" dirty="0" smtClean="0"/>
              <a:t>bodies</a:t>
            </a:r>
          </a:p>
          <a:p>
            <a:pPr marL="857250" lvl="1" indent="-457200">
              <a:buFont typeface="Arial" pitchFamily="34" charset="0"/>
              <a:buChar char="•"/>
            </a:pPr>
            <a:r>
              <a:rPr lang="en-GB" sz="1600" dirty="0"/>
              <a:t>5% of all hospital admissions in Europe are due to an adverse drug reaction (ADR)</a:t>
            </a:r>
          </a:p>
          <a:p>
            <a:pPr marL="857250" lvl="1" indent="-457200">
              <a:buFont typeface="Arial" pitchFamily="34" charset="0"/>
              <a:buChar char="•"/>
            </a:pPr>
            <a:r>
              <a:rPr lang="en-GB" sz="1600" dirty="0"/>
              <a:t>ADRs are the fifth most common cause of hospital deaths</a:t>
            </a:r>
          </a:p>
          <a:p>
            <a:pPr marL="857250" lvl="1" indent="-457200">
              <a:buFont typeface="Arial" pitchFamily="34" charset="0"/>
              <a:buChar char="•"/>
            </a:pPr>
            <a:r>
              <a:rPr lang="en-US" sz="1600" dirty="0"/>
              <a:t>drug withdrawals (</a:t>
            </a:r>
            <a:r>
              <a:rPr lang="en-US" sz="1600" dirty="0" err="1"/>
              <a:t>eg</a:t>
            </a:r>
            <a:r>
              <a:rPr lang="en-US" sz="1600" dirty="0"/>
              <a:t>. </a:t>
            </a:r>
            <a:r>
              <a:rPr lang="en-US" sz="1600" dirty="0" err="1"/>
              <a:t>Vioxx</a:t>
            </a:r>
            <a:r>
              <a:rPr lang="en-US" sz="1600" dirty="0" smtClean="0"/>
              <a:t>)</a:t>
            </a:r>
            <a:endParaRPr lang="en-US" sz="2000" dirty="0" smtClean="0"/>
          </a:p>
          <a:p>
            <a:pPr marL="457200" indent="-457200">
              <a:buFont typeface="Arial" pitchFamily="34" charset="0"/>
              <a:buChar char="•"/>
            </a:pPr>
            <a:r>
              <a:rPr lang="en-US" sz="2000" dirty="0" smtClean="0">
                <a:sym typeface="Wingdings" pitchFamily="2" charset="2"/>
              </a:rPr>
              <a:t>Interoperability between clinical care and clinical research domains</a:t>
            </a:r>
          </a:p>
          <a:p>
            <a:pPr marL="0" indent="0"/>
            <a:r>
              <a:rPr lang="en-US" sz="1800" b="1" dirty="0" smtClean="0">
                <a:sym typeface="Wingdings" pitchFamily="2" charset="2"/>
              </a:rPr>
              <a:t>	 A semantic interoperability architecture based on </a:t>
            </a:r>
            <a:r>
              <a:rPr lang="en-US" sz="1800" b="1" u="sng" dirty="0" smtClean="0">
                <a:sym typeface="Wingdings" pitchFamily="2" charset="2"/>
              </a:rPr>
              <a:t>commonly accepted data elements</a:t>
            </a:r>
          </a:p>
          <a:p>
            <a:pPr marL="0" indent="0"/>
            <a:r>
              <a:rPr lang="en-US" sz="1800" dirty="0" smtClean="0">
                <a:sym typeface="Wingdings" pitchFamily="2" charset="2"/>
              </a:rPr>
              <a:t>					http://www.salusproject.eu</a:t>
            </a:r>
            <a:endParaRPr lang="en-US" sz="1800" dirty="0" smtClean="0"/>
          </a:p>
          <a:p>
            <a:endParaRPr lang="en-US" sz="1800" dirty="0" smtClean="0"/>
          </a:p>
        </p:txBody>
      </p:sp>
      <p:sp>
        <p:nvSpPr>
          <p:cNvPr id="7" name="Slide Number Placeholder 6"/>
          <p:cNvSpPr>
            <a:spLocks noGrp="1"/>
          </p:cNvSpPr>
          <p:nvPr>
            <p:ph type="sldNum" idx="12"/>
          </p:nvPr>
        </p:nvSpPr>
        <p:spPr/>
        <p:txBody>
          <a:bodyPr/>
          <a:lstStyle/>
          <a:p>
            <a:fld id="{D7600AA6-C1EA-41CE-809A-548D9FE48064}" type="slidenum">
              <a:rPr lang="en-US" smtClean="0"/>
              <a:pPr/>
              <a:t>10</a:t>
            </a:fld>
            <a:r>
              <a:rPr lang="en-US" smtClean="0"/>
              <a:t> / 37</a:t>
            </a:r>
            <a:endParaRPr lang="en-US" dirty="0"/>
          </a:p>
        </p:txBody>
      </p:sp>
    </p:spTree>
    <p:extLst>
      <p:ext uri="{BB962C8B-B14F-4D97-AF65-F5344CB8AC3E}">
        <p14:creationId xmlns:p14="http://schemas.microsoft.com/office/powerpoint/2010/main" xmlns="" val="2543073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SALUS Project</a:t>
            </a:r>
            <a:endParaRPr lang="tr-TR" dirty="0"/>
          </a:p>
        </p:txBody>
      </p:sp>
      <p:pic>
        <p:nvPicPr>
          <p:cNvPr id="5" name="Picture 4"/>
          <p:cNvPicPr/>
          <p:nvPr/>
        </p:nvPicPr>
        <p:blipFill>
          <a:blip r:embed="rId3" cstate="print"/>
          <a:srcRect/>
          <a:stretch>
            <a:fillRect/>
          </a:stretch>
        </p:blipFill>
        <p:spPr bwMode="auto">
          <a:xfrm>
            <a:off x="1151880" y="1835621"/>
            <a:ext cx="8208912" cy="4680520"/>
          </a:xfrm>
          <a:prstGeom prst="rect">
            <a:avLst/>
          </a:prstGeom>
          <a:noFill/>
          <a:ln w="9525">
            <a:noFill/>
            <a:miter lim="800000"/>
            <a:headEnd/>
            <a:tailEnd/>
          </a:ln>
        </p:spPr>
      </p:pic>
      <p:sp>
        <p:nvSpPr>
          <p:cNvPr id="6" name="Right Arrow 5"/>
          <p:cNvSpPr/>
          <p:nvPr/>
        </p:nvSpPr>
        <p:spPr bwMode="auto">
          <a:xfrm rot="19140598">
            <a:off x="5167390" y="2524539"/>
            <a:ext cx="2753483" cy="320696"/>
          </a:xfrm>
          <a:prstGeom prst="rightArrow">
            <a:avLst/>
          </a:prstGeom>
          <a:solidFill>
            <a:srgbClr val="FF0000">
              <a:alpha val="6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7" name="Oval 6"/>
          <p:cNvSpPr/>
          <p:nvPr/>
        </p:nvSpPr>
        <p:spPr bwMode="auto">
          <a:xfrm>
            <a:off x="6602567" y="772029"/>
            <a:ext cx="3365545" cy="1063592"/>
          </a:xfrm>
          <a:prstGeom prst="ellipse">
            <a:avLst/>
          </a:prstGeom>
          <a:solidFill>
            <a:srgbClr val="FF0000">
              <a:alpha val="39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smtClean="0">
                <a:ln>
                  <a:noFill/>
                </a:ln>
                <a:effectLst/>
                <a:latin typeface="Arial" charset="0"/>
                <a:ea typeface="宋体" charset="-122"/>
              </a:rPr>
              <a:t>Central &amp; Semantic Meta-data</a:t>
            </a:r>
            <a:r>
              <a:rPr kumimoji="0" lang="en-US" sz="2000" b="0" i="0" u="none" strike="noStrike" cap="none" normalizeH="0" dirty="0" smtClean="0">
                <a:ln>
                  <a:noFill/>
                </a:ln>
                <a:effectLst/>
                <a:latin typeface="Arial" charset="0"/>
                <a:ea typeface="宋体" charset="-122"/>
              </a:rPr>
              <a:t> Registry</a:t>
            </a:r>
            <a:endParaRPr kumimoji="0" lang="tr-TR" sz="2000" b="0" i="0" u="none" strike="noStrike" cap="none" normalizeH="0" baseline="0" dirty="0" smtClean="0">
              <a:ln>
                <a:noFill/>
              </a:ln>
              <a:effectLst/>
              <a:latin typeface="Arial" charset="0"/>
              <a:ea typeface="宋体" charset="-122"/>
            </a:endParaRPr>
          </a:p>
        </p:txBody>
      </p:sp>
      <p:sp>
        <p:nvSpPr>
          <p:cNvPr id="10" name="Slide Number Placeholder 9"/>
          <p:cNvSpPr>
            <a:spLocks noGrp="1"/>
          </p:cNvSpPr>
          <p:nvPr>
            <p:ph type="sldNum" idx="12"/>
          </p:nvPr>
        </p:nvSpPr>
        <p:spPr/>
        <p:txBody>
          <a:bodyPr/>
          <a:lstStyle/>
          <a:p>
            <a:fld id="{D7600AA6-C1EA-41CE-809A-548D9FE48064}" type="slidenum">
              <a:rPr lang="en-US" smtClean="0"/>
              <a:pPr/>
              <a:t>11</a:t>
            </a:fld>
            <a:r>
              <a:rPr lang="en-US" smtClean="0"/>
              <a:t> / 37</a:t>
            </a:r>
            <a:endParaRPr lang="en-US" dirty="0"/>
          </a:p>
        </p:txBody>
      </p:sp>
    </p:spTree>
    <p:extLst>
      <p:ext uri="{BB962C8B-B14F-4D97-AF65-F5344CB8AC3E}">
        <p14:creationId xmlns:p14="http://schemas.microsoft.com/office/powerpoint/2010/main" xmlns="" val="2817473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tr-TR" dirty="0"/>
          </a:p>
        </p:txBody>
      </p:sp>
      <p:sp>
        <p:nvSpPr>
          <p:cNvPr id="3" name="Content Placeholder 2"/>
          <p:cNvSpPr>
            <a:spLocks noGrp="1"/>
          </p:cNvSpPr>
          <p:nvPr>
            <p:ph idx="1"/>
          </p:nvPr>
        </p:nvSpPr>
        <p:spPr/>
        <p:txBody>
          <a:bodyPr/>
          <a:lstStyle/>
          <a:p>
            <a:r>
              <a:rPr lang="en-US" sz="2000" b="1" u="sng" dirty="0"/>
              <a:t>The BIVEE Project: Business Innovation Management</a:t>
            </a:r>
          </a:p>
          <a:p>
            <a:pPr>
              <a:buFont typeface="Arial" pitchFamily="34" charset="0"/>
              <a:buChar char="•"/>
            </a:pPr>
            <a:r>
              <a:rPr lang="en-US" sz="2000" dirty="0"/>
              <a:t>Software tools for the support of innovation &amp; improvement management within </a:t>
            </a:r>
            <a:r>
              <a:rPr lang="en-US" sz="2000" b="1" i="1" dirty="0"/>
              <a:t>Virtual Enterprises</a:t>
            </a:r>
          </a:p>
          <a:p>
            <a:pPr lvl="1">
              <a:buFont typeface="Arial" pitchFamily="34" charset="0"/>
              <a:buChar char="•"/>
            </a:pPr>
            <a:r>
              <a:rPr lang="en-US" sz="1600" dirty="0"/>
              <a:t>Document Centric </a:t>
            </a:r>
            <a:r>
              <a:rPr lang="en-US" sz="1600" dirty="0" smtClean="0"/>
              <a:t>Approach</a:t>
            </a:r>
          </a:p>
          <a:p>
            <a:pPr lvl="2">
              <a:buFont typeface="Arial" pitchFamily="34" charset="0"/>
              <a:buChar char="•"/>
            </a:pPr>
            <a:r>
              <a:rPr lang="en-US" sz="1200" dirty="0" smtClean="0"/>
              <a:t>Identify document structures through </a:t>
            </a:r>
            <a:r>
              <a:rPr lang="en-US" sz="1200" b="1" dirty="0" smtClean="0"/>
              <a:t>common building blocks</a:t>
            </a:r>
            <a:r>
              <a:rPr lang="en-US" sz="1200" dirty="0" smtClean="0"/>
              <a:t> </a:t>
            </a:r>
            <a:r>
              <a:rPr lang="en-US" sz="1200" dirty="0" smtClean="0">
                <a:sym typeface="Wingdings" pitchFamily="2" charset="2"/>
              </a:rPr>
              <a:t> common data elements</a:t>
            </a:r>
            <a:endParaRPr lang="en-US" sz="1200" dirty="0" smtClean="0"/>
          </a:p>
          <a:p>
            <a:pPr lvl="1">
              <a:buFont typeface="Arial" pitchFamily="34" charset="0"/>
              <a:buChar char="•"/>
            </a:pPr>
            <a:r>
              <a:rPr lang="en-US" sz="1600" dirty="0" smtClean="0"/>
              <a:t>CCTS – OASIS UBL</a:t>
            </a:r>
          </a:p>
          <a:p>
            <a:pPr lvl="2">
              <a:buFont typeface="Arial" pitchFamily="34" charset="0"/>
              <a:buChar char="•"/>
            </a:pPr>
            <a:r>
              <a:rPr lang="en-US" sz="1200" dirty="0" smtClean="0"/>
              <a:t>based on ISO/IEC 11179</a:t>
            </a:r>
          </a:p>
          <a:p>
            <a:pPr lvl="1">
              <a:buFont typeface="Arial" pitchFamily="34" charset="0"/>
              <a:buChar char="•"/>
            </a:pPr>
            <a:r>
              <a:rPr lang="en-US" sz="1600" dirty="0" smtClean="0"/>
              <a:t>Production &amp; Innovation Knowledge </a:t>
            </a:r>
            <a:r>
              <a:rPr lang="en-US" sz="1600" b="1" i="1" dirty="0" smtClean="0"/>
              <a:t>Repository </a:t>
            </a:r>
            <a:r>
              <a:rPr lang="en-US" sz="1600" dirty="0" smtClean="0">
                <a:sym typeface="Wingdings" pitchFamily="2" charset="2"/>
              </a:rPr>
              <a:t> Semantic Descriptors</a:t>
            </a:r>
          </a:p>
          <a:p>
            <a:pPr>
              <a:buFont typeface="Arial" pitchFamily="34" charset="0"/>
              <a:buChar char="•"/>
            </a:pPr>
            <a:r>
              <a:rPr lang="en-US" sz="1800" dirty="0">
                <a:sym typeface="Wingdings" pitchFamily="2" charset="2"/>
              </a:rPr>
              <a:t>Interoperability </a:t>
            </a:r>
            <a:r>
              <a:rPr lang="en-US" sz="1800" dirty="0" smtClean="0">
                <a:sym typeface="Wingdings" pitchFamily="2" charset="2"/>
              </a:rPr>
              <a:t>among business domains of collaborating partners within a Virtual Enterprise</a:t>
            </a:r>
            <a:endParaRPr lang="en-US" sz="1800" b="1" dirty="0" smtClean="0">
              <a:sym typeface="Wingdings" pitchFamily="2" charset="2"/>
            </a:endParaRPr>
          </a:p>
          <a:p>
            <a:r>
              <a:rPr lang="en-US" sz="1800" b="1" dirty="0" smtClean="0">
                <a:sym typeface="Wingdings" pitchFamily="2" charset="2"/>
              </a:rPr>
              <a:t>	 	An interoperability </a:t>
            </a:r>
            <a:r>
              <a:rPr lang="en-US" sz="1800" b="1" dirty="0">
                <a:sym typeface="Wingdings" pitchFamily="2" charset="2"/>
              </a:rPr>
              <a:t>architecture based on </a:t>
            </a:r>
            <a:r>
              <a:rPr lang="en-US" sz="1800" b="1" u="sng" dirty="0">
                <a:sym typeface="Wingdings" pitchFamily="2" charset="2"/>
              </a:rPr>
              <a:t>commonly accepted </a:t>
            </a:r>
            <a:r>
              <a:rPr lang="en-US" sz="1800" b="1" u="sng" dirty="0" smtClean="0">
                <a:sym typeface="Wingdings" pitchFamily="2" charset="2"/>
              </a:rPr>
              <a:t>semantic descriptors (meta-data)</a:t>
            </a:r>
          </a:p>
          <a:p>
            <a:r>
              <a:rPr lang="en-US" sz="1800" dirty="0" smtClean="0">
                <a:sym typeface="Wingdings" pitchFamily="2" charset="2"/>
              </a:rPr>
              <a:t>							http://www.bivee.eu</a:t>
            </a:r>
            <a:endParaRPr lang="en-US" sz="1800" dirty="0"/>
          </a:p>
          <a:p>
            <a:endParaRPr lang="tr-TR" sz="3600" dirty="0"/>
          </a:p>
        </p:txBody>
      </p:sp>
      <p:sp>
        <p:nvSpPr>
          <p:cNvPr id="7" name="Slide Number Placeholder 6"/>
          <p:cNvSpPr>
            <a:spLocks noGrp="1"/>
          </p:cNvSpPr>
          <p:nvPr>
            <p:ph type="sldNum" idx="12"/>
          </p:nvPr>
        </p:nvSpPr>
        <p:spPr/>
        <p:txBody>
          <a:bodyPr/>
          <a:lstStyle/>
          <a:p>
            <a:fld id="{D7600AA6-C1EA-41CE-809A-548D9FE48064}" type="slidenum">
              <a:rPr lang="en-US" smtClean="0"/>
              <a:pPr/>
              <a:t>12</a:t>
            </a:fld>
            <a:r>
              <a:rPr lang="en-US" smtClean="0"/>
              <a:t> / 37</a:t>
            </a:r>
            <a:endParaRPr lang="en-US" dirty="0"/>
          </a:p>
        </p:txBody>
      </p:sp>
    </p:spTree>
    <p:extLst>
      <p:ext uri="{BB962C8B-B14F-4D97-AF65-F5344CB8AC3E}">
        <p14:creationId xmlns:p14="http://schemas.microsoft.com/office/powerpoint/2010/main" xmlns="" val="1714225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BIVEE Project</a:t>
            </a:r>
            <a:endParaRPr lang="tr-TR" dirty="0"/>
          </a:p>
        </p:txBody>
      </p:sp>
      <p:sp>
        <p:nvSpPr>
          <p:cNvPr id="7" name="Rettangolo 69"/>
          <p:cNvSpPr/>
          <p:nvPr/>
        </p:nvSpPr>
        <p:spPr>
          <a:xfrm>
            <a:off x="1153522" y="1642644"/>
            <a:ext cx="8269380" cy="472425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it-IT" dirty="0"/>
          </a:p>
        </p:txBody>
      </p:sp>
      <p:sp>
        <p:nvSpPr>
          <p:cNvPr id="8" name="Cilindro 57"/>
          <p:cNvSpPr/>
          <p:nvPr/>
        </p:nvSpPr>
        <p:spPr>
          <a:xfrm>
            <a:off x="4058980" y="3087586"/>
            <a:ext cx="2234968" cy="2375468"/>
          </a:xfrm>
          <a:prstGeom prst="can">
            <a:avLst/>
          </a:prstGeom>
          <a:solidFill>
            <a:srgbClr val="EA7616"/>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it-IT" sz="4400" dirty="0">
              <a:solidFill>
                <a:schemeClr val="tx1"/>
              </a:solidFill>
            </a:endParaRPr>
          </a:p>
        </p:txBody>
      </p:sp>
      <p:sp>
        <p:nvSpPr>
          <p:cNvPr id="9" name="Rettangolo arrotondato 55"/>
          <p:cNvSpPr>
            <a:spLocks noChangeArrowheads="1"/>
          </p:cNvSpPr>
          <p:nvPr/>
        </p:nvSpPr>
        <p:spPr bwMode="auto">
          <a:xfrm>
            <a:off x="7262433" y="3101370"/>
            <a:ext cx="1936972" cy="3126584"/>
          </a:xfrm>
          <a:prstGeom prst="roundRect">
            <a:avLst>
              <a:gd name="adj" fmla="val 16667"/>
            </a:avLst>
          </a:prstGeom>
          <a:solidFill>
            <a:srgbClr val="FFFFFF"/>
          </a:solidFill>
          <a:ln w="9525">
            <a:solidFill>
              <a:srgbClr val="000000"/>
            </a:solidFill>
            <a:round/>
            <a:headEnd/>
            <a:tailEnd/>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1400">
              <a:latin typeface="Calibri" pitchFamily="34" charset="0"/>
            </a:endParaRPr>
          </a:p>
        </p:txBody>
      </p:sp>
      <p:sp>
        <p:nvSpPr>
          <p:cNvPr id="10" name="Rettangolo arrotondato 53"/>
          <p:cNvSpPr>
            <a:spLocks noChangeArrowheads="1"/>
          </p:cNvSpPr>
          <p:nvPr/>
        </p:nvSpPr>
        <p:spPr bwMode="auto">
          <a:xfrm>
            <a:off x="1228021" y="3027855"/>
            <a:ext cx="1936972" cy="3200100"/>
          </a:xfrm>
          <a:prstGeom prst="roundRect">
            <a:avLst>
              <a:gd name="adj" fmla="val 16667"/>
            </a:avLst>
          </a:prstGeom>
          <a:solidFill>
            <a:srgbClr val="FFFFFF"/>
          </a:solidFill>
          <a:ln w="9525">
            <a:solidFill>
              <a:srgbClr val="000000"/>
            </a:solidFill>
            <a:round/>
            <a:headEnd/>
            <a:tailEnd/>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1400">
              <a:latin typeface="Calibri" pitchFamily="34" charset="0"/>
            </a:endParaRPr>
          </a:p>
        </p:txBody>
      </p:sp>
      <p:pic>
        <p:nvPicPr>
          <p:cNvPr id="11" name="Picture 10" descr="http://t0.gstatic.com/images?q=tbn:ANd9GcRHM3uA8eTPxJWRdCjueFBFR-iMpjAlFGlGcpelKT6q9BI_I9H-"/>
          <p:cNvPicPr>
            <a:picLocks noChangeAspect="1" noChangeArrowheads="1"/>
          </p:cNvPicPr>
          <p:nvPr/>
        </p:nvPicPr>
        <p:blipFill>
          <a:blip r:embed="rId3" cstate="print"/>
          <a:srcRect/>
          <a:stretch>
            <a:fillRect/>
          </a:stretch>
        </p:blipFill>
        <p:spPr bwMode="auto">
          <a:xfrm>
            <a:off x="1526017" y="3404621"/>
            <a:ext cx="1129900" cy="505419"/>
          </a:xfrm>
          <a:prstGeom prst="rect">
            <a:avLst/>
          </a:prstGeom>
          <a:noFill/>
          <a:ln w="9525">
            <a:noFill/>
            <a:miter lim="800000"/>
            <a:headEnd/>
            <a:tailEnd/>
          </a:ln>
        </p:spPr>
      </p:pic>
      <p:pic>
        <p:nvPicPr>
          <p:cNvPr id="12" name="Picture 11" descr="http://t3.gstatic.com/images?q=tbn:ANd9GcTfOW8OZT-eJvlwVKX0VLPSmWJqds7dqs4_eyOk76v8YlqPHhX_oghUuh-b"/>
          <p:cNvPicPr>
            <a:picLocks noChangeAspect="1" noChangeArrowheads="1"/>
          </p:cNvPicPr>
          <p:nvPr/>
        </p:nvPicPr>
        <p:blipFill>
          <a:blip r:embed="rId4" cstate="print"/>
          <a:srcRect/>
          <a:stretch>
            <a:fillRect/>
          </a:stretch>
        </p:blipFill>
        <p:spPr bwMode="auto">
          <a:xfrm>
            <a:off x="2047509" y="3919230"/>
            <a:ext cx="893987" cy="588124"/>
          </a:xfrm>
          <a:prstGeom prst="rect">
            <a:avLst/>
          </a:prstGeom>
          <a:noFill/>
          <a:ln w="9525">
            <a:noFill/>
            <a:miter lim="800000"/>
            <a:headEnd/>
            <a:tailEnd/>
          </a:ln>
        </p:spPr>
      </p:pic>
      <p:sp>
        <p:nvSpPr>
          <p:cNvPr id="13" name="CasellaDiTesto 5"/>
          <p:cNvSpPr txBox="1">
            <a:spLocks noChangeArrowheads="1"/>
          </p:cNvSpPr>
          <p:nvPr/>
        </p:nvSpPr>
        <p:spPr bwMode="auto">
          <a:xfrm>
            <a:off x="1451518" y="3037044"/>
            <a:ext cx="1266482" cy="461004"/>
          </a:xfrm>
          <a:prstGeom prst="rect">
            <a:avLst/>
          </a:prstGeom>
          <a:noFill/>
          <a:ln w="9525">
            <a:noFill/>
            <a:miter lim="800000"/>
            <a:headEnd/>
            <a:tailEnd/>
          </a:ln>
        </p:spPr>
        <p:txBody>
          <a:bodyP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it-IT" sz="1400"/>
              <a:t>Business Processes</a:t>
            </a:r>
          </a:p>
        </p:txBody>
      </p:sp>
      <p:sp>
        <p:nvSpPr>
          <p:cNvPr id="14" name="CasellaDiTesto 6"/>
          <p:cNvSpPr txBox="1">
            <a:spLocks noChangeArrowheads="1"/>
          </p:cNvSpPr>
          <p:nvPr/>
        </p:nvSpPr>
        <p:spPr bwMode="auto">
          <a:xfrm>
            <a:off x="1640869" y="4113740"/>
            <a:ext cx="595991" cy="280277"/>
          </a:xfrm>
          <a:prstGeom prst="rect">
            <a:avLst/>
          </a:prstGeom>
          <a:noFill/>
          <a:ln w="9525">
            <a:noFill/>
            <a:miter lim="800000"/>
            <a:headEnd/>
            <a:tailEnd/>
          </a:ln>
        </p:spPr>
        <p:txBody>
          <a:bodyP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it-IT" sz="1400"/>
              <a:t>KPIs</a:t>
            </a:r>
          </a:p>
        </p:txBody>
      </p:sp>
      <p:pic>
        <p:nvPicPr>
          <p:cNvPr id="15" name="Picture 14" descr="http://t2.gstatic.com/images?q=tbn:ANd9GcQe5hSW6U-Z8k2Hl8x8IEBH625yEHoXFlMnYNXDPw9BbYoXnf2ZQA"/>
          <p:cNvPicPr>
            <a:picLocks noChangeAspect="1" noChangeArrowheads="1"/>
          </p:cNvPicPr>
          <p:nvPr/>
        </p:nvPicPr>
        <p:blipFill>
          <a:blip r:embed="rId5" cstate="print"/>
          <a:srcRect/>
          <a:stretch>
            <a:fillRect/>
          </a:stretch>
        </p:blipFill>
        <p:spPr bwMode="auto">
          <a:xfrm>
            <a:off x="7411431" y="3257591"/>
            <a:ext cx="819488" cy="1323278"/>
          </a:xfrm>
          <a:prstGeom prst="rect">
            <a:avLst/>
          </a:prstGeom>
          <a:noFill/>
          <a:ln w="9525">
            <a:noFill/>
            <a:miter lim="800000"/>
            <a:headEnd/>
            <a:tailEnd/>
          </a:ln>
        </p:spPr>
      </p:pic>
      <p:pic>
        <p:nvPicPr>
          <p:cNvPr id="16" name="Picture 15" descr="http://t2.gstatic.com/images?q=tbn:ANd9GcTQHrQwXR1d0VA1Z1gx23zwi69umiJJI3g6ZDfVG_ZmzmRKzsgO"/>
          <p:cNvPicPr>
            <a:picLocks noChangeAspect="1" noChangeArrowheads="1"/>
          </p:cNvPicPr>
          <p:nvPr/>
        </p:nvPicPr>
        <p:blipFill>
          <a:blip r:embed="rId6" cstate="print"/>
          <a:srcRect/>
          <a:stretch>
            <a:fillRect/>
          </a:stretch>
        </p:blipFill>
        <p:spPr bwMode="auto">
          <a:xfrm>
            <a:off x="7932924" y="3845714"/>
            <a:ext cx="670490" cy="955701"/>
          </a:xfrm>
          <a:prstGeom prst="rect">
            <a:avLst/>
          </a:prstGeom>
          <a:noFill/>
          <a:ln w="9525">
            <a:noFill/>
            <a:miter lim="800000"/>
            <a:headEnd/>
            <a:tailEnd/>
          </a:ln>
        </p:spPr>
      </p:pic>
      <p:sp>
        <p:nvSpPr>
          <p:cNvPr id="17" name="CasellaDiTesto 10"/>
          <p:cNvSpPr txBox="1">
            <a:spLocks noChangeArrowheads="1"/>
          </p:cNvSpPr>
          <p:nvPr/>
        </p:nvSpPr>
        <p:spPr bwMode="auto">
          <a:xfrm>
            <a:off x="8230919" y="3184075"/>
            <a:ext cx="946757" cy="712181"/>
          </a:xfrm>
          <a:prstGeom prst="rect">
            <a:avLst/>
          </a:prstGeom>
          <a:noFill/>
          <a:ln w="9525">
            <a:noFill/>
            <a:miter lim="800000"/>
            <a:headEnd/>
            <a:tailEnd/>
          </a:ln>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t>Innovation</a:t>
            </a:r>
          </a:p>
          <a:p>
            <a:r>
              <a:rPr lang="it-IT" sz="1400"/>
              <a:t>related</a:t>
            </a:r>
          </a:p>
          <a:p>
            <a:r>
              <a:rPr lang="it-IT" sz="1400"/>
              <a:t>docs</a:t>
            </a:r>
          </a:p>
        </p:txBody>
      </p:sp>
      <p:pic>
        <p:nvPicPr>
          <p:cNvPr id="18" name="Picture 17" descr="http://t3.gstatic.com/images?q=tbn:ANd9GcQLZhpTGFcjaLs1zCiMSSprBQa9Turr1LuAOvTR3DzI66eiGONs"/>
          <p:cNvPicPr>
            <a:picLocks noChangeAspect="1" noChangeArrowheads="1"/>
          </p:cNvPicPr>
          <p:nvPr/>
        </p:nvPicPr>
        <p:blipFill>
          <a:blip r:embed="rId7" cstate="print"/>
          <a:srcRect/>
          <a:stretch>
            <a:fillRect/>
          </a:stretch>
        </p:blipFill>
        <p:spPr bwMode="auto">
          <a:xfrm>
            <a:off x="1526017" y="4606906"/>
            <a:ext cx="744989" cy="488571"/>
          </a:xfrm>
          <a:prstGeom prst="rect">
            <a:avLst/>
          </a:prstGeom>
          <a:noFill/>
          <a:ln w="9525">
            <a:noFill/>
            <a:miter lim="800000"/>
            <a:headEnd/>
            <a:tailEnd/>
          </a:ln>
        </p:spPr>
      </p:pic>
      <p:sp>
        <p:nvSpPr>
          <p:cNvPr id="19" name="CasellaDiTesto 13"/>
          <p:cNvSpPr txBox="1">
            <a:spLocks noChangeArrowheads="1"/>
          </p:cNvSpPr>
          <p:nvPr/>
        </p:nvSpPr>
        <p:spPr bwMode="auto">
          <a:xfrm>
            <a:off x="1443758" y="5095477"/>
            <a:ext cx="1117484" cy="465598"/>
          </a:xfrm>
          <a:prstGeom prst="rect">
            <a:avLst/>
          </a:prstGeom>
          <a:noFill/>
          <a:ln w="9525">
            <a:noFill/>
            <a:miter lim="800000"/>
            <a:headEnd/>
            <a:tailEnd/>
          </a:ln>
        </p:spPr>
        <p:txBody>
          <a:bodyP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it-IT" sz="1400"/>
              <a:t>Production related docs</a:t>
            </a:r>
          </a:p>
        </p:txBody>
      </p:sp>
      <p:sp>
        <p:nvSpPr>
          <p:cNvPr id="20" name="Angolo ripiegato 20"/>
          <p:cNvSpPr>
            <a:spLocks noChangeArrowheads="1"/>
          </p:cNvSpPr>
          <p:nvPr/>
        </p:nvSpPr>
        <p:spPr bwMode="auto">
          <a:xfrm>
            <a:off x="4207978" y="3698683"/>
            <a:ext cx="409744" cy="367577"/>
          </a:xfrm>
          <a:prstGeom prst="foldedCorner">
            <a:avLst>
              <a:gd name="adj" fmla="val 16667"/>
            </a:avLst>
          </a:prstGeom>
          <a:solidFill>
            <a:srgbClr val="FFFFFF"/>
          </a:solidFill>
          <a:ln w="9525">
            <a:solidFill>
              <a:srgbClr val="000000"/>
            </a:solidFill>
            <a:round/>
            <a:headEnd/>
            <a:tailEnd/>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400">
                <a:latin typeface="Calibri" pitchFamily="34" charset="0"/>
              </a:rPr>
              <a:t>SD</a:t>
            </a:r>
            <a:endParaRPr lang="it-IT" sz="1400" baseline="-25000">
              <a:latin typeface="Calibri" pitchFamily="34" charset="0"/>
            </a:endParaRPr>
          </a:p>
        </p:txBody>
      </p:sp>
      <p:cxnSp>
        <p:nvCxnSpPr>
          <p:cNvPr id="21" name="Connettore 2 24"/>
          <p:cNvCxnSpPr>
            <a:endCxn id="20" idx="1"/>
          </p:cNvCxnSpPr>
          <p:nvPr/>
        </p:nvCxnSpPr>
        <p:spPr>
          <a:xfrm>
            <a:off x="2655917" y="3657331"/>
            <a:ext cx="1552061" cy="225141"/>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Connettore 2 25"/>
          <p:cNvCxnSpPr>
            <a:endCxn id="23" idx="1"/>
          </p:cNvCxnSpPr>
          <p:nvPr/>
        </p:nvCxnSpPr>
        <p:spPr>
          <a:xfrm>
            <a:off x="2941496" y="4213291"/>
            <a:ext cx="1489978" cy="110273"/>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Angolo ripiegato 28"/>
          <p:cNvSpPr>
            <a:spLocks noChangeArrowheads="1"/>
          </p:cNvSpPr>
          <p:nvPr/>
        </p:nvSpPr>
        <p:spPr bwMode="auto">
          <a:xfrm>
            <a:off x="4431474" y="4139776"/>
            <a:ext cx="372495" cy="367577"/>
          </a:xfrm>
          <a:prstGeom prst="foldedCorner">
            <a:avLst>
              <a:gd name="adj" fmla="val 16667"/>
            </a:avLst>
          </a:prstGeom>
          <a:solidFill>
            <a:srgbClr val="FFFFFF"/>
          </a:solidFill>
          <a:ln w="9525">
            <a:solidFill>
              <a:srgbClr val="000000"/>
            </a:solidFill>
            <a:round/>
            <a:headEnd/>
            <a:tailEnd/>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200" dirty="0">
                <a:latin typeface="Calibri" pitchFamily="34" charset="0"/>
              </a:rPr>
              <a:t>SD</a:t>
            </a:r>
          </a:p>
        </p:txBody>
      </p:sp>
      <p:sp>
        <p:nvSpPr>
          <p:cNvPr id="24" name="Angolo ripiegato 30"/>
          <p:cNvSpPr>
            <a:spLocks noChangeArrowheads="1"/>
          </p:cNvSpPr>
          <p:nvPr/>
        </p:nvSpPr>
        <p:spPr bwMode="auto">
          <a:xfrm>
            <a:off x="4282477" y="4580869"/>
            <a:ext cx="372495" cy="367577"/>
          </a:xfrm>
          <a:prstGeom prst="foldedCorner">
            <a:avLst>
              <a:gd name="adj" fmla="val 16667"/>
            </a:avLst>
          </a:prstGeom>
          <a:solidFill>
            <a:srgbClr val="FFFFFF"/>
          </a:solidFill>
          <a:ln w="9525">
            <a:solidFill>
              <a:srgbClr val="000000"/>
            </a:solidFill>
            <a:round/>
            <a:headEnd/>
            <a:tailEnd/>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200" dirty="0">
                <a:latin typeface="Calibri" pitchFamily="34" charset="0"/>
              </a:rPr>
              <a:t>SD</a:t>
            </a:r>
          </a:p>
        </p:txBody>
      </p:sp>
      <p:cxnSp>
        <p:nvCxnSpPr>
          <p:cNvPr id="25" name="Connettore 2 31"/>
          <p:cNvCxnSpPr>
            <a:endCxn id="24" idx="1"/>
          </p:cNvCxnSpPr>
          <p:nvPr/>
        </p:nvCxnSpPr>
        <p:spPr>
          <a:xfrm flipV="1">
            <a:off x="2271006" y="4764657"/>
            <a:ext cx="2011471" cy="85768"/>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Angolo ripiegato 34"/>
          <p:cNvSpPr>
            <a:spLocks noChangeArrowheads="1"/>
          </p:cNvSpPr>
          <p:nvPr/>
        </p:nvSpPr>
        <p:spPr bwMode="auto">
          <a:xfrm>
            <a:off x="5399960" y="3689494"/>
            <a:ext cx="372495" cy="367577"/>
          </a:xfrm>
          <a:prstGeom prst="foldedCorner">
            <a:avLst>
              <a:gd name="adj" fmla="val 16667"/>
            </a:avLst>
          </a:prstGeom>
          <a:solidFill>
            <a:srgbClr val="FFFFFF"/>
          </a:solidFill>
          <a:ln w="9525">
            <a:solidFill>
              <a:srgbClr val="000000"/>
            </a:solidFill>
            <a:round/>
            <a:headEnd/>
            <a:tailEnd/>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200" dirty="0">
                <a:latin typeface="Calibri" pitchFamily="34" charset="0"/>
              </a:rPr>
              <a:t>SD</a:t>
            </a:r>
            <a:endParaRPr lang="it-IT" sz="1400" dirty="0">
              <a:latin typeface="Calibri" pitchFamily="34" charset="0"/>
            </a:endParaRPr>
          </a:p>
        </p:txBody>
      </p:sp>
      <p:cxnSp>
        <p:nvCxnSpPr>
          <p:cNvPr id="27" name="Connettore 2 35"/>
          <p:cNvCxnSpPr>
            <a:endCxn id="26" idx="3"/>
          </p:cNvCxnSpPr>
          <p:nvPr/>
        </p:nvCxnSpPr>
        <p:spPr>
          <a:xfrm flipH="1" flipV="1">
            <a:off x="5772455" y="3873282"/>
            <a:ext cx="1638976" cy="45947"/>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8" name="Angolo ripiegato 38"/>
          <p:cNvSpPr>
            <a:spLocks noChangeArrowheads="1"/>
          </p:cNvSpPr>
          <p:nvPr/>
        </p:nvSpPr>
        <p:spPr bwMode="auto">
          <a:xfrm>
            <a:off x="5697956" y="4066261"/>
            <a:ext cx="372495" cy="367577"/>
          </a:xfrm>
          <a:prstGeom prst="foldedCorner">
            <a:avLst>
              <a:gd name="adj" fmla="val 16667"/>
            </a:avLst>
          </a:prstGeom>
          <a:solidFill>
            <a:srgbClr val="FFFFFF"/>
          </a:solidFill>
          <a:ln w="9525">
            <a:solidFill>
              <a:srgbClr val="000000"/>
            </a:solidFill>
            <a:round/>
            <a:headEnd/>
            <a:tailEnd/>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200" dirty="0">
                <a:latin typeface="Calibri" pitchFamily="34" charset="0"/>
              </a:rPr>
              <a:t>SD</a:t>
            </a:r>
          </a:p>
        </p:txBody>
      </p:sp>
      <p:cxnSp>
        <p:nvCxnSpPr>
          <p:cNvPr id="29" name="Connettore 2 39"/>
          <p:cNvCxnSpPr>
            <a:endCxn id="28" idx="3"/>
          </p:cNvCxnSpPr>
          <p:nvPr/>
        </p:nvCxnSpPr>
        <p:spPr>
          <a:xfrm flipH="1" flipV="1">
            <a:off x="6070451" y="4250049"/>
            <a:ext cx="1862473" cy="73515"/>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30" name="Picture 29" descr="http://t0.gstatic.com/images?q=tbn:ANd9GcTwwr5KPMig0yemVFFbM2IcCpQKqDbXDDy8y8PJGW8j-n5xTAkehA"/>
          <p:cNvPicPr>
            <a:picLocks noChangeAspect="1" noChangeArrowheads="1"/>
          </p:cNvPicPr>
          <p:nvPr/>
        </p:nvPicPr>
        <p:blipFill>
          <a:blip r:embed="rId8" cstate="print"/>
          <a:srcRect/>
          <a:stretch>
            <a:fillRect/>
          </a:stretch>
        </p:blipFill>
        <p:spPr bwMode="auto">
          <a:xfrm>
            <a:off x="2011984" y="5533243"/>
            <a:ext cx="1042985" cy="641728"/>
          </a:xfrm>
          <a:prstGeom prst="rect">
            <a:avLst/>
          </a:prstGeom>
          <a:noFill/>
          <a:ln w="9525">
            <a:noFill/>
            <a:miter lim="800000"/>
            <a:headEnd/>
            <a:tailEnd/>
          </a:ln>
        </p:spPr>
      </p:pic>
      <p:sp>
        <p:nvSpPr>
          <p:cNvPr id="31" name="Angolo ripiegato 43"/>
          <p:cNvSpPr>
            <a:spLocks noChangeArrowheads="1"/>
          </p:cNvSpPr>
          <p:nvPr/>
        </p:nvSpPr>
        <p:spPr bwMode="auto">
          <a:xfrm>
            <a:off x="5019269" y="4262541"/>
            <a:ext cx="372495" cy="367577"/>
          </a:xfrm>
          <a:prstGeom prst="foldedCorner">
            <a:avLst>
              <a:gd name="adj" fmla="val 16667"/>
            </a:avLst>
          </a:prstGeom>
          <a:solidFill>
            <a:srgbClr val="FFFFFF"/>
          </a:solidFill>
          <a:ln w="9525">
            <a:solidFill>
              <a:srgbClr val="000000"/>
            </a:solidFill>
            <a:round/>
            <a:headEnd/>
            <a:tailEnd/>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200" dirty="0">
                <a:latin typeface="Calibri" pitchFamily="34" charset="0"/>
              </a:rPr>
              <a:t>SD</a:t>
            </a:r>
            <a:endParaRPr lang="it-IT" sz="1400" dirty="0">
              <a:latin typeface="Calibri" pitchFamily="34" charset="0"/>
            </a:endParaRPr>
          </a:p>
        </p:txBody>
      </p:sp>
      <p:pic>
        <p:nvPicPr>
          <p:cNvPr id="32" name="Picture 31" descr="http://t1.gstatic.com/images?q=tbn:ANd9GcS223VvLhPscfQufeY0GomCkLCkL1CdgpjBZCUcvTo10sVI7s-i"/>
          <p:cNvPicPr>
            <a:picLocks noChangeAspect="1" noChangeArrowheads="1"/>
          </p:cNvPicPr>
          <p:nvPr/>
        </p:nvPicPr>
        <p:blipFill>
          <a:blip r:embed="rId9" cstate="print"/>
          <a:srcRect/>
          <a:stretch>
            <a:fillRect/>
          </a:stretch>
        </p:blipFill>
        <p:spPr bwMode="auto">
          <a:xfrm>
            <a:off x="7362978" y="5505674"/>
            <a:ext cx="1042985" cy="608465"/>
          </a:xfrm>
          <a:prstGeom prst="rect">
            <a:avLst/>
          </a:prstGeom>
          <a:noFill/>
          <a:ln w="9525">
            <a:noFill/>
            <a:miter lim="800000"/>
            <a:headEnd/>
            <a:tailEnd/>
          </a:ln>
        </p:spPr>
      </p:pic>
      <p:sp>
        <p:nvSpPr>
          <p:cNvPr id="33" name="Angolo ripiegato 51"/>
          <p:cNvSpPr>
            <a:spLocks noChangeArrowheads="1"/>
          </p:cNvSpPr>
          <p:nvPr/>
        </p:nvSpPr>
        <p:spPr bwMode="auto">
          <a:xfrm>
            <a:off x="4687759" y="4874931"/>
            <a:ext cx="372495" cy="367577"/>
          </a:xfrm>
          <a:prstGeom prst="foldedCorner">
            <a:avLst>
              <a:gd name="adj" fmla="val 16667"/>
            </a:avLst>
          </a:prstGeom>
          <a:solidFill>
            <a:srgbClr val="FFFFFF"/>
          </a:solidFill>
          <a:ln w="9525">
            <a:solidFill>
              <a:srgbClr val="000000"/>
            </a:solidFill>
            <a:round/>
            <a:headEnd/>
            <a:tailEnd/>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200" dirty="0">
                <a:latin typeface="Calibri" pitchFamily="34" charset="0"/>
              </a:rPr>
              <a:t>SD</a:t>
            </a:r>
            <a:endParaRPr lang="it-IT" sz="1400" dirty="0">
              <a:latin typeface="Calibri" pitchFamily="34" charset="0"/>
            </a:endParaRPr>
          </a:p>
        </p:txBody>
      </p:sp>
      <p:sp>
        <p:nvSpPr>
          <p:cNvPr id="34" name="CasellaDiTesto 54"/>
          <p:cNvSpPr txBox="1">
            <a:spLocks noChangeArrowheads="1"/>
          </p:cNvSpPr>
          <p:nvPr/>
        </p:nvSpPr>
        <p:spPr bwMode="auto">
          <a:xfrm>
            <a:off x="1377019" y="2406827"/>
            <a:ext cx="1266693" cy="707886"/>
          </a:xfrm>
          <a:prstGeom prst="rect">
            <a:avLst/>
          </a:prstGeom>
          <a:noFill/>
          <a:ln w="9525">
            <a:noFill/>
            <a:miter lim="800000"/>
            <a:headEnd/>
            <a:tailEnd/>
          </a:ln>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pPr>
            <a:r>
              <a:rPr lang="it-IT" sz="1600" b="1" dirty="0" err="1" smtClean="0"/>
              <a:t>Value</a:t>
            </a:r>
            <a:endParaRPr lang="it-IT" sz="1600" b="1" dirty="0" smtClean="0"/>
          </a:p>
          <a:p>
            <a:pPr>
              <a:lnSpc>
                <a:spcPts val="1600"/>
              </a:lnSpc>
            </a:pPr>
            <a:r>
              <a:rPr lang="it-IT" sz="1600" b="1" dirty="0" smtClean="0"/>
              <a:t>Production</a:t>
            </a:r>
            <a:endParaRPr lang="it-IT" sz="1600" b="1" dirty="0"/>
          </a:p>
          <a:p>
            <a:pPr>
              <a:lnSpc>
                <a:spcPts val="1600"/>
              </a:lnSpc>
            </a:pPr>
            <a:r>
              <a:rPr lang="it-IT" sz="1600" b="1" dirty="0" err="1"/>
              <a:t>Space</a:t>
            </a:r>
            <a:endParaRPr lang="it-IT" sz="1600" b="1" dirty="0"/>
          </a:p>
        </p:txBody>
      </p:sp>
      <p:pic>
        <p:nvPicPr>
          <p:cNvPr id="35" name="Immagine 0" descr="MOE_Figure.png"/>
          <p:cNvPicPr>
            <a:picLocks noChangeAspect="1" noChangeArrowheads="1"/>
          </p:cNvPicPr>
          <p:nvPr/>
        </p:nvPicPr>
        <p:blipFill>
          <a:blip r:embed="rId10" cstate="print"/>
          <a:srcRect l="70992" t="81718" r="21194" b="6386"/>
          <a:stretch>
            <a:fillRect/>
          </a:stretch>
        </p:blipFill>
        <p:spPr bwMode="auto">
          <a:xfrm>
            <a:off x="4796209" y="2707757"/>
            <a:ext cx="779135" cy="845428"/>
          </a:xfrm>
          <a:prstGeom prst="rect">
            <a:avLst/>
          </a:prstGeom>
          <a:noFill/>
          <a:ln w="9525">
            <a:noFill/>
            <a:miter lim="800000"/>
            <a:headEnd/>
            <a:tailEnd/>
          </a:ln>
        </p:spPr>
      </p:pic>
      <p:sp>
        <p:nvSpPr>
          <p:cNvPr id="36" name="CasellaDiTesto 60"/>
          <p:cNvSpPr txBox="1">
            <a:spLocks noChangeArrowheads="1"/>
          </p:cNvSpPr>
          <p:nvPr/>
        </p:nvSpPr>
        <p:spPr bwMode="auto">
          <a:xfrm>
            <a:off x="4552530" y="5458608"/>
            <a:ext cx="990215" cy="355325"/>
          </a:xfrm>
          <a:prstGeom prst="rect">
            <a:avLst/>
          </a:prstGeom>
          <a:noFill/>
          <a:ln w="9525">
            <a:noFill/>
            <a:miter lim="800000"/>
            <a:headEnd/>
            <a:tailEnd/>
          </a:ln>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b="1" dirty="0"/>
              <a:t>F-PIKR</a:t>
            </a:r>
          </a:p>
        </p:txBody>
      </p:sp>
      <p:sp>
        <p:nvSpPr>
          <p:cNvPr id="37" name="Freccia circolare a sinistra 63"/>
          <p:cNvSpPr/>
          <p:nvPr/>
        </p:nvSpPr>
        <p:spPr>
          <a:xfrm rot="15614076">
            <a:off x="6066963" y="1819952"/>
            <a:ext cx="1102732" cy="2011471"/>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it-IT">
              <a:solidFill>
                <a:schemeClr val="tx1"/>
              </a:solidFill>
            </a:endParaRPr>
          </a:p>
        </p:txBody>
      </p:sp>
      <p:sp>
        <p:nvSpPr>
          <p:cNvPr id="38" name="Freccia circolare a sinistra 64"/>
          <p:cNvSpPr/>
          <p:nvPr/>
        </p:nvSpPr>
        <p:spPr>
          <a:xfrm rot="16869886" flipV="1">
            <a:off x="3124255" y="1672997"/>
            <a:ext cx="1102732" cy="2231863"/>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it-IT">
              <a:solidFill>
                <a:schemeClr val="tx1"/>
              </a:solidFill>
            </a:endParaRPr>
          </a:p>
        </p:txBody>
      </p:sp>
      <p:sp>
        <p:nvSpPr>
          <p:cNvPr id="39" name="CasellaDiTesto 65"/>
          <p:cNvSpPr txBox="1">
            <a:spLocks noChangeArrowheads="1"/>
          </p:cNvSpPr>
          <p:nvPr/>
        </p:nvSpPr>
        <p:spPr bwMode="auto">
          <a:xfrm>
            <a:off x="3313991" y="2352432"/>
            <a:ext cx="1042985" cy="831414"/>
          </a:xfrm>
          <a:prstGeom prst="rect">
            <a:avLst/>
          </a:prstGeom>
          <a:noFill/>
          <a:ln w="9525">
            <a:noFill/>
            <a:miter lim="800000"/>
            <a:headEnd/>
            <a:tailEnd/>
          </a:ln>
        </p:spPr>
        <p:txBody>
          <a:bodyP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it-IT" sz="1400" dirty="0" err="1"/>
              <a:t>Semantic</a:t>
            </a:r>
            <a:endParaRPr lang="it-IT" sz="1400" dirty="0"/>
          </a:p>
          <a:p>
            <a:pPr>
              <a:lnSpc>
                <a:spcPts val="1500"/>
              </a:lnSpc>
            </a:pPr>
            <a:r>
              <a:rPr lang="it-IT" sz="1400" dirty="0" err="1"/>
              <a:t>Search</a:t>
            </a:r>
            <a:r>
              <a:rPr lang="it-IT" sz="1400" dirty="0" smtClean="0"/>
              <a:t>/</a:t>
            </a:r>
          </a:p>
          <a:p>
            <a:pPr>
              <a:lnSpc>
                <a:spcPts val="1500"/>
              </a:lnSpc>
            </a:pPr>
            <a:r>
              <a:rPr lang="it-IT" sz="1400" dirty="0" err="1" smtClean="0"/>
              <a:t>Query</a:t>
            </a:r>
            <a:r>
              <a:rPr lang="it-IT" sz="1400" dirty="0" smtClean="0"/>
              <a:t>/</a:t>
            </a:r>
            <a:endParaRPr lang="it-IT" sz="1400" dirty="0"/>
          </a:p>
          <a:p>
            <a:pPr>
              <a:lnSpc>
                <a:spcPts val="1500"/>
              </a:lnSpc>
            </a:pPr>
            <a:r>
              <a:rPr lang="it-IT" sz="1400" dirty="0" err="1" smtClean="0"/>
              <a:t>Reasoning</a:t>
            </a:r>
            <a:endParaRPr lang="it-IT" sz="1400" dirty="0"/>
          </a:p>
        </p:txBody>
      </p:sp>
      <p:sp>
        <p:nvSpPr>
          <p:cNvPr id="40" name="CasellaDiTesto 67"/>
          <p:cNvSpPr txBox="1">
            <a:spLocks noChangeArrowheads="1"/>
          </p:cNvSpPr>
          <p:nvPr/>
        </p:nvSpPr>
        <p:spPr bwMode="auto">
          <a:xfrm>
            <a:off x="6144950" y="2349369"/>
            <a:ext cx="1042985" cy="831414"/>
          </a:xfrm>
          <a:prstGeom prst="rect">
            <a:avLst/>
          </a:prstGeom>
          <a:noFill/>
          <a:ln w="9525">
            <a:noFill/>
            <a:miter lim="800000"/>
            <a:headEnd/>
            <a:tailEnd/>
          </a:ln>
        </p:spPr>
        <p:txBody>
          <a:bodyP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it-IT" sz="1400" dirty="0" err="1"/>
              <a:t>Semantic</a:t>
            </a:r>
            <a:endParaRPr lang="it-IT" sz="1400" dirty="0"/>
          </a:p>
          <a:p>
            <a:pPr>
              <a:lnSpc>
                <a:spcPts val="1500"/>
              </a:lnSpc>
            </a:pPr>
            <a:r>
              <a:rPr lang="it-IT" sz="1400" dirty="0" err="1"/>
              <a:t>Search</a:t>
            </a:r>
            <a:r>
              <a:rPr lang="it-IT" sz="1400" dirty="0" smtClean="0"/>
              <a:t>/</a:t>
            </a:r>
          </a:p>
          <a:p>
            <a:pPr>
              <a:lnSpc>
                <a:spcPts val="1500"/>
              </a:lnSpc>
            </a:pPr>
            <a:r>
              <a:rPr lang="it-IT" sz="1400" dirty="0" err="1" smtClean="0"/>
              <a:t>Query</a:t>
            </a:r>
            <a:r>
              <a:rPr lang="it-IT" sz="1400" dirty="0" smtClean="0"/>
              <a:t>/</a:t>
            </a:r>
            <a:endParaRPr lang="it-IT" sz="1400" dirty="0"/>
          </a:p>
          <a:p>
            <a:pPr>
              <a:lnSpc>
                <a:spcPts val="1500"/>
              </a:lnSpc>
            </a:pPr>
            <a:r>
              <a:rPr lang="it-IT" sz="1400" dirty="0" err="1" smtClean="0"/>
              <a:t>Reasoning</a:t>
            </a:r>
            <a:endParaRPr lang="it-IT" sz="1400" dirty="0"/>
          </a:p>
        </p:txBody>
      </p:sp>
      <p:sp>
        <p:nvSpPr>
          <p:cNvPr id="41" name="CasellaDiTesto 73"/>
          <p:cNvSpPr txBox="1">
            <a:spLocks noChangeArrowheads="1"/>
          </p:cNvSpPr>
          <p:nvPr/>
        </p:nvSpPr>
        <p:spPr bwMode="auto">
          <a:xfrm>
            <a:off x="3090494" y="3992745"/>
            <a:ext cx="1042985" cy="461004"/>
          </a:xfrm>
          <a:prstGeom prst="rect">
            <a:avLst/>
          </a:prstGeom>
          <a:noFill/>
          <a:ln w="9525">
            <a:noFill/>
            <a:miter lim="800000"/>
            <a:headEnd/>
            <a:tailEnd/>
          </a:ln>
        </p:spPr>
        <p:txBody>
          <a:bodyP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it-IT" sz="1400" i="1"/>
              <a:t>Semantic</a:t>
            </a:r>
          </a:p>
          <a:p>
            <a:pPr algn="ctr">
              <a:lnSpc>
                <a:spcPts val="1500"/>
              </a:lnSpc>
            </a:pPr>
            <a:r>
              <a:rPr lang="it-IT" sz="1400" i="1"/>
              <a:t>Annotation</a:t>
            </a:r>
          </a:p>
        </p:txBody>
      </p:sp>
      <p:sp>
        <p:nvSpPr>
          <p:cNvPr id="42" name="CasellaDiTesto 74"/>
          <p:cNvSpPr txBox="1">
            <a:spLocks noChangeArrowheads="1"/>
          </p:cNvSpPr>
          <p:nvPr/>
        </p:nvSpPr>
        <p:spPr bwMode="auto">
          <a:xfrm>
            <a:off x="6293947" y="3919230"/>
            <a:ext cx="1042985" cy="461004"/>
          </a:xfrm>
          <a:prstGeom prst="rect">
            <a:avLst/>
          </a:prstGeom>
          <a:noFill/>
          <a:ln w="9525">
            <a:noFill/>
            <a:miter lim="800000"/>
            <a:headEnd/>
            <a:tailEnd/>
          </a:ln>
        </p:spPr>
        <p:txBody>
          <a:bodyP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it-IT" sz="1400" i="1"/>
              <a:t>Semantic</a:t>
            </a:r>
          </a:p>
          <a:p>
            <a:pPr algn="ctr">
              <a:lnSpc>
                <a:spcPts val="1500"/>
              </a:lnSpc>
            </a:pPr>
            <a:r>
              <a:rPr lang="it-IT" sz="1400" i="1"/>
              <a:t>Annotation</a:t>
            </a:r>
          </a:p>
        </p:txBody>
      </p:sp>
      <p:pic>
        <p:nvPicPr>
          <p:cNvPr id="43" name="Picture 42" descr="http://t3.gstatic.com/images?q=tbn:ANd9GcTfOW8OZT-eJvlwVKX0VLPSmWJqds7dqs4_eyOk76v8YlqPHhX_oghUuh-b"/>
          <p:cNvPicPr>
            <a:picLocks noChangeAspect="1" noChangeArrowheads="1"/>
          </p:cNvPicPr>
          <p:nvPr/>
        </p:nvPicPr>
        <p:blipFill>
          <a:blip r:embed="rId4" cstate="print"/>
          <a:srcRect/>
          <a:stretch>
            <a:fillRect/>
          </a:stretch>
        </p:blipFill>
        <p:spPr bwMode="auto">
          <a:xfrm>
            <a:off x="7783926" y="4847361"/>
            <a:ext cx="893987" cy="588124"/>
          </a:xfrm>
          <a:prstGeom prst="rect">
            <a:avLst/>
          </a:prstGeom>
          <a:noFill/>
          <a:ln w="9525">
            <a:noFill/>
            <a:miter lim="800000"/>
            <a:headEnd/>
            <a:tailEnd/>
          </a:ln>
        </p:spPr>
      </p:pic>
      <p:sp>
        <p:nvSpPr>
          <p:cNvPr id="44" name="CasellaDiTesto 77"/>
          <p:cNvSpPr txBox="1">
            <a:spLocks noChangeArrowheads="1"/>
          </p:cNvSpPr>
          <p:nvPr/>
        </p:nvSpPr>
        <p:spPr bwMode="auto">
          <a:xfrm>
            <a:off x="8603414" y="5095477"/>
            <a:ext cx="595991" cy="280278"/>
          </a:xfrm>
          <a:prstGeom prst="rect">
            <a:avLst/>
          </a:prstGeom>
          <a:noFill/>
          <a:ln w="9525">
            <a:noFill/>
            <a:miter lim="800000"/>
            <a:headEnd/>
            <a:tailEnd/>
          </a:ln>
        </p:spPr>
        <p:txBody>
          <a:bodyP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it-IT" sz="1400"/>
              <a:t>KPIs</a:t>
            </a:r>
          </a:p>
        </p:txBody>
      </p:sp>
      <p:sp>
        <p:nvSpPr>
          <p:cNvPr id="45" name="CasellaDiTesto 78"/>
          <p:cNvSpPr txBox="1">
            <a:spLocks noChangeArrowheads="1"/>
          </p:cNvSpPr>
          <p:nvPr/>
        </p:nvSpPr>
        <p:spPr bwMode="auto">
          <a:xfrm>
            <a:off x="7709427" y="2461728"/>
            <a:ext cx="1188452" cy="682947"/>
          </a:xfrm>
          <a:prstGeom prst="rect">
            <a:avLst/>
          </a:prstGeom>
          <a:noFill/>
          <a:ln w="9525">
            <a:noFill/>
            <a:miter lim="800000"/>
            <a:headEnd/>
            <a:tailEnd/>
          </a:ln>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pPr>
            <a:r>
              <a:rPr lang="it-IT" b="1" dirty="0" smtClean="0"/>
              <a:t>Business </a:t>
            </a:r>
          </a:p>
          <a:p>
            <a:pPr>
              <a:lnSpc>
                <a:spcPts val="1600"/>
              </a:lnSpc>
            </a:pPr>
            <a:r>
              <a:rPr lang="it-IT" b="1" dirty="0" err="1" smtClean="0"/>
              <a:t>Innovation</a:t>
            </a:r>
            <a:endParaRPr lang="it-IT" b="1" dirty="0"/>
          </a:p>
          <a:p>
            <a:pPr>
              <a:lnSpc>
                <a:spcPts val="1600"/>
              </a:lnSpc>
            </a:pPr>
            <a:r>
              <a:rPr lang="it-IT" b="1" dirty="0" err="1"/>
              <a:t>Space</a:t>
            </a:r>
            <a:endParaRPr lang="it-IT" b="1" dirty="0"/>
          </a:p>
        </p:txBody>
      </p:sp>
      <p:sp>
        <p:nvSpPr>
          <p:cNvPr id="46" name="Angolo ripiegato 79"/>
          <p:cNvSpPr>
            <a:spLocks noChangeArrowheads="1"/>
          </p:cNvSpPr>
          <p:nvPr/>
        </p:nvSpPr>
        <p:spPr bwMode="auto">
          <a:xfrm>
            <a:off x="5697956" y="4580869"/>
            <a:ext cx="372495" cy="367577"/>
          </a:xfrm>
          <a:prstGeom prst="foldedCorner">
            <a:avLst>
              <a:gd name="adj" fmla="val 16667"/>
            </a:avLst>
          </a:prstGeom>
          <a:solidFill>
            <a:srgbClr val="FFFFFF"/>
          </a:solidFill>
          <a:ln w="9525">
            <a:solidFill>
              <a:srgbClr val="000000"/>
            </a:solidFill>
            <a:round/>
            <a:headEnd/>
            <a:tailEnd/>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200" dirty="0">
                <a:latin typeface="Calibri" pitchFamily="34" charset="0"/>
              </a:rPr>
              <a:t>SD</a:t>
            </a:r>
            <a:endParaRPr lang="it-IT" sz="1400" dirty="0">
              <a:latin typeface="Calibri" pitchFamily="34" charset="0"/>
            </a:endParaRPr>
          </a:p>
        </p:txBody>
      </p:sp>
      <p:cxnSp>
        <p:nvCxnSpPr>
          <p:cNvPr id="47" name="Connettore 2 80"/>
          <p:cNvCxnSpPr>
            <a:endCxn id="46" idx="3"/>
          </p:cNvCxnSpPr>
          <p:nvPr/>
        </p:nvCxnSpPr>
        <p:spPr>
          <a:xfrm flipH="1" flipV="1">
            <a:off x="6070451" y="4764657"/>
            <a:ext cx="1713475" cy="404335"/>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8" name="CasellaDiTesto 84"/>
          <p:cNvSpPr txBox="1">
            <a:spLocks noChangeArrowheads="1"/>
          </p:cNvSpPr>
          <p:nvPr/>
        </p:nvSpPr>
        <p:spPr bwMode="auto">
          <a:xfrm>
            <a:off x="1127137" y="1642644"/>
            <a:ext cx="2160469" cy="553998"/>
          </a:xfrm>
          <a:prstGeom prst="rect">
            <a:avLst/>
          </a:prstGeom>
          <a:noFill/>
          <a:ln w="9525">
            <a:noFill/>
            <a:miter lim="800000"/>
            <a:headEnd/>
            <a:tailEnd/>
          </a:ln>
        </p:spPr>
        <p:txBody>
          <a:bodyP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00"/>
              </a:lnSpc>
            </a:pPr>
            <a:r>
              <a:rPr lang="it-IT" b="1" dirty="0" err="1" smtClean="0"/>
              <a:t>Virtual</a:t>
            </a:r>
            <a:r>
              <a:rPr lang="it-IT" b="1" dirty="0" smtClean="0"/>
              <a:t> </a:t>
            </a:r>
            <a:r>
              <a:rPr lang="it-IT" b="1" dirty="0" err="1" smtClean="0"/>
              <a:t>Enterprise</a:t>
            </a:r>
            <a:r>
              <a:rPr lang="it-IT" b="1" dirty="0" smtClean="0"/>
              <a:t> </a:t>
            </a:r>
            <a:r>
              <a:rPr lang="it-IT" b="1" dirty="0" err="1" smtClean="0"/>
              <a:t>Environment</a:t>
            </a:r>
            <a:endParaRPr lang="it-IT" b="1" dirty="0"/>
          </a:p>
        </p:txBody>
      </p:sp>
      <p:sp>
        <p:nvSpPr>
          <p:cNvPr id="49" name="CasellaDiTesto 85"/>
          <p:cNvSpPr txBox="1">
            <a:spLocks noChangeArrowheads="1"/>
          </p:cNvSpPr>
          <p:nvPr/>
        </p:nvSpPr>
        <p:spPr bwMode="auto">
          <a:xfrm>
            <a:off x="4471828" y="1954223"/>
            <a:ext cx="1399959" cy="831643"/>
          </a:xfrm>
          <a:prstGeom prst="rect">
            <a:avLst/>
          </a:prstGeom>
          <a:noFill/>
          <a:ln w="9525">
            <a:noFill/>
            <a:miter lim="800000"/>
            <a:headEnd/>
            <a:tailEnd/>
          </a:ln>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it-IT" b="1"/>
              <a:t>BIVEE</a:t>
            </a:r>
          </a:p>
          <a:p>
            <a:pPr algn="ctr">
              <a:lnSpc>
                <a:spcPts val="2000"/>
              </a:lnSpc>
            </a:pPr>
            <a:r>
              <a:rPr lang="it-IT" b="1"/>
              <a:t>Ontologies</a:t>
            </a:r>
          </a:p>
          <a:p>
            <a:pPr algn="ctr">
              <a:lnSpc>
                <a:spcPts val="2000"/>
              </a:lnSpc>
            </a:pPr>
            <a:r>
              <a:rPr lang="it-IT" b="1"/>
              <a:t>(I-PIKR)</a:t>
            </a:r>
          </a:p>
        </p:txBody>
      </p:sp>
      <p:sp>
        <p:nvSpPr>
          <p:cNvPr id="50" name="CasellaDiTesto 86"/>
          <p:cNvSpPr txBox="1">
            <a:spLocks noChangeArrowheads="1"/>
          </p:cNvSpPr>
          <p:nvPr/>
        </p:nvSpPr>
        <p:spPr bwMode="auto">
          <a:xfrm>
            <a:off x="1111302" y="5639127"/>
            <a:ext cx="1042985" cy="460247"/>
          </a:xfrm>
          <a:prstGeom prst="rect">
            <a:avLst/>
          </a:prstGeom>
          <a:noFill/>
          <a:ln w="9525">
            <a:noFill/>
            <a:miter lim="800000"/>
            <a:headEnd/>
            <a:tailEnd/>
          </a:ln>
        </p:spPr>
        <p:txBody>
          <a:bodyP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it-IT" sz="1400" i="1" dirty="0" smtClean="0"/>
              <a:t>Production Data</a:t>
            </a:r>
            <a:endParaRPr lang="it-IT" sz="1400" i="1" dirty="0"/>
          </a:p>
        </p:txBody>
      </p:sp>
      <p:pic>
        <p:nvPicPr>
          <p:cNvPr id="51" name="Picture 50" descr="http://t2.gstatic.com/images?q=tbn:ANd9GcRiDUd0fVnn3d4lY2J4kiUVW1vgWTzU9cJ5SekKpDdcu9nyM29Rxg"/>
          <p:cNvPicPr>
            <a:picLocks noChangeAspect="1" noChangeArrowheads="1"/>
          </p:cNvPicPr>
          <p:nvPr/>
        </p:nvPicPr>
        <p:blipFill>
          <a:blip r:embed="rId11" cstate="print"/>
          <a:srcRect/>
          <a:stretch>
            <a:fillRect/>
          </a:stretch>
        </p:blipFill>
        <p:spPr bwMode="auto">
          <a:xfrm>
            <a:off x="4762060" y="6492427"/>
            <a:ext cx="824148" cy="813268"/>
          </a:xfrm>
          <a:prstGeom prst="rect">
            <a:avLst/>
          </a:prstGeom>
          <a:noFill/>
          <a:ln w="9525">
            <a:noFill/>
            <a:miter lim="800000"/>
            <a:headEnd/>
            <a:tailEnd/>
          </a:ln>
        </p:spPr>
      </p:pic>
      <p:sp>
        <p:nvSpPr>
          <p:cNvPr id="52" name="CasellaDiTesto 90"/>
          <p:cNvSpPr txBox="1">
            <a:spLocks noChangeArrowheads="1"/>
          </p:cNvSpPr>
          <p:nvPr/>
        </p:nvSpPr>
        <p:spPr bwMode="auto">
          <a:xfrm>
            <a:off x="5739864" y="6630269"/>
            <a:ext cx="1522569" cy="502702"/>
          </a:xfrm>
          <a:prstGeom prst="rect">
            <a:avLst/>
          </a:prstGeom>
          <a:noFill/>
          <a:ln w="9525">
            <a:noFill/>
            <a:miter lim="800000"/>
            <a:headEnd/>
            <a:tailEnd/>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pPr>
            <a:r>
              <a:rPr lang="it-IT" sz="1600" b="1" dirty="0" err="1"/>
              <a:t>External</a:t>
            </a:r>
            <a:endParaRPr lang="it-IT" sz="1600" b="1" dirty="0"/>
          </a:p>
          <a:p>
            <a:pPr>
              <a:lnSpc>
                <a:spcPts val="1600"/>
              </a:lnSpc>
            </a:pPr>
            <a:r>
              <a:rPr lang="it-IT" sz="1600" b="1" dirty="0" err="1"/>
              <a:t>Resources</a:t>
            </a:r>
            <a:endParaRPr lang="it-IT" sz="1600" b="1" dirty="0"/>
          </a:p>
        </p:txBody>
      </p:sp>
      <p:sp>
        <p:nvSpPr>
          <p:cNvPr id="53" name="Angolo ripiegato 91"/>
          <p:cNvSpPr>
            <a:spLocks noChangeArrowheads="1"/>
          </p:cNvSpPr>
          <p:nvPr/>
        </p:nvSpPr>
        <p:spPr bwMode="auto">
          <a:xfrm>
            <a:off x="5311493" y="4988267"/>
            <a:ext cx="372495" cy="367577"/>
          </a:xfrm>
          <a:prstGeom prst="foldedCorner">
            <a:avLst>
              <a:gd name="adj" fmla="val 16667"/>
            </a:avLst>
          </a:prstGeom>
          <a:solidFill>
            <a:srgbClr val="FFFFFF"/>
          </a:solidFill>
          <a:ln w="9525">
            <a:solidFill>
              <a:srgbClr val="000000"/>
            </a:solidFill>
            <a:round/>
            <a:headEnd/>
            <a:tailEnd/>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200" dirty="0">
                <a:latin typeface="Calibri" pitchFamily="34" charset="0"/>
              </a:rPr>
              <a:t>SD</a:t>
            </a:r>
            <a:endParaRPr lang="it-IT" sz="1400" dirty="0">
              <a:latin typeface="Calibri" pitchFamily="34" charset="0"/>
            </a:endParaRPr>
          </a:p>
        </p:txBody>
      </p:sp>
      <p:cxnSp>
        <p:nvCxnSpPr>
          <p:cNvPr id="54" name="Connettore 1 61"/>
          <p:cNvCxnSpPr>
            <a:stCxn id="31" idx="3"/>
            <a:endCxn id="28" idx="1"/>
          </p:cNvCxnSpPr>
          <p:nvPr/>
        </p:nvCxnSpPr>
        <p:spPr>
          <a:xfrm flipV="1">
            <a:off x="5391764" y="4250049"/>
            <a:ext cx="306193" cy="1962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Connettore 1 66"/>
          <p:cNvCxnSpPr>
            <a:stCxn id="28" idx="2"/>
            <a:endCxn id="46" idx="0"/>
          </p:cNvCxnSpPr>
          <p:nvPr/>
        </p:nvCxnSpPr>
        <p:spPr>
          <a:xfrm>
            <a:off x="5884203" y="4433838"/>
            <a:ext cx="0" cy="1470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Connettore 1 70"/>
          <p:cNvCxnSpPr>
            <a:stCxn id="53" idx="0"/>
            <a:endCxn id="26" idx="2"/>
          </p:cNvCxnSpPr>
          <p:nvPr/>
        </p:nvCxnSpPr>
        <p:spPr>
          <a:xfrm flipV="1">
            <a:off x="5497741" y="4057071"/>
            <a:ext cx="88467" cy="93119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Connettore 1 72"/>
          <p:cNvCxnSpPr>
            <a:stCxn id="33" idx="3"/>
            <a:endCxn id="53" idx="1"/>
          </p:cNvCxnSpPr>
          <p:nvPr/>
        </p:nvCxnSpPr>
        <p:spPr>
          <a:xfrm>
            <a:off x="5060253" y="5058719"/>
            <a:ext cx="251240" cy="11333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Connettore 1 81"/>
          <p:cNvCxnSpPr>
            <a:stCxn id="20" idx="2"/>
            <a:endCxn id="23" idx="0"/>
          </p:cNvCxnSpPr>
          <p:nvPr/>
        </p:nvCxnSpPr>
        <p:spPr>
          <a:xfrm>
            <a:off x="4412850" y="4066261"/>
            <a:ext cx="204872" cy="73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Connettore 1 93"/>
          <p:cNvCxnSpPr>
            <a:stCxn id="23" idx="3"/>
            <a:endCxn id="31" idx="1"/>
          </p:cNvCxnSpPr>
          <p:nvPr/>
        </p:nvCxnSpPr>
        <p:spPr>
          <a:xfrm>
            <a:off x="4803969" y="4323565"/>
            <a:ext cx="215300" cy="1227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Connettore 1 95"/>
          <p:cNvCxnSpPr>
            <a:stCxn id="24" idx="2"/>
            <a:endCxn id="33" idx="1"/>
          </p:cNvCxnSpPr>
          <p:nvPr/>
        </p:nvCxnSpPr>
        <p:spPr>
          <a:xfrm>
            <a:off x="4468724" y="4948446"/>
            <a:ext cx="219035" cy="11027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CasellaDiTesto 86"/>
          <p:cNvSpPr txBox="1">
            <a:spLocks noChangeArrowheads="1"/>
          </p:cNvSpPr>
          <p:nvPr/>
        </p:nvSpPr>
        <p:spPr bwMode="auto">
          <a:xfrm>
            <a:off x="8194370" y="5574597"/>
            <a:ext cx="1042985" cy="460247"/>
          </a:xfrm>
          <a:prstGeom prst="rect">
            <a:avLst/>
          </a:prstGeom>
          <a:noFill/>
          <a:ln w="9525">
            <a:noFill/>
            <a:miter lim="800000"/>
            <a:headEnd/>
            <a:tailEnd/>
          </a:ln>
        </p:spPr>
        <p:txBody>
          <a:bodyP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it-IT" sz="1400" i="1" dirty="0" err="1" smtClean="0"/>
              <a:t>Innovation</a:t>
            </a:r>
            <a:endParaRPr lang="it-IT" sz="1400" i="1" dirty="0" smtClean="0"/>
          </a:p>
          <a:p>
            <a:pPr algn="ctr">
              <a:lnSpc>
                <a:spcPts val="1500"/>
              </a:lnSpc>
            </a:pPr>
            <a:r>
              <a:rPr lang="it-IT" sz="1400" i="1" dirty="0" smtClean="0"/>
              <a:t>Data</a:t>
            </a:r>
            <a:endParaRPr lang="it-IT" sz="1400" i="1" dirty="0"/>
          </a:p>
        </p:txBody>
      </p:sp>
      <p:cxnSp>
        <p:nvCxnSpPr>
          <p:cNvPr id="62" name="Connettore 2 86"/>
          <p:cNvCxnSpPr>
            <a:stCxn id="51" idx="0"/>
            <a:endCxn id="31" idx="2"/>
          </p:cNvCxnSpPr>
          <p:nvPr/>
        </p:nvCxnSpPr>
        <p:spPr>
          <a:xfrm flipV="1">
            <a:off x="5174134" y="4630118"/>
            <a:ext cx="31383" cy="1862309"/>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63" name="Picture 62" descr="https://encrypted-tbn0.google.com/images?q=tbn:ANd9GcR7EmNh2pAU7mnd9ydHgtKKhNhsD6fFNtmtkvoNSV7MHULIbtrv"/>
          <p:cNvPicPr>
            <a:picLocks noChangeAspect="1" noChangeArrowheads="1"/>
          </p:cNvPicPr>
          <p:nvPr/>
        </p:nvPicPr>
        <p:blipFill>
          <a:blip r:embed="rId12" cstate="print"/>
          <a:srcRect/>
          <a:stretch>
            <a:fillRect/>
          </a:stretch>
        </p:blipFill>
        <p:spPr bwMode="auto">
          <a:xfrm>
            <a:off x="3279748" y="5394086"/>
            <a:ext cx="835640" cy="467648"/>
          </a:xfrm>
          <a:prstGeom prst="rect">
            <a:avLst/>
          </a:prstGeom>
          <a:noFill/>
        </p:spPr>
      </p:pic>
      <p:sp>
        <p:nvSpPr>
          <p:cNvPr id="64" name="CasellaDiTesto 86"/>
          <p:cNvSpPr txBox="1">
            <a:spLocks noChangeArrowheads="1"/>
          </p:cNvSpPr>
          <p:nvPr/>
        </p:nvSpPr>
        <p:spPr bwMode="auto">
          <a:xfrm>
            <a:off x="3644568" y="5803214"/>
            <a:ext cx="1403069" cy="477054"/>
          </a:xfrm>
          <a:prstGeom prst="rect">
            <a:avLst/>
          </a:prstGeom>
          <a:noFill/>
          <a:ln w="9525">
            <a:noFill/>
            <a:miter lim="800000"/>
            <a:headEnd/>
            <a:tailEnd/>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it-IT" sz="1400" i="1" dirty="0" smtClean="0"/>
              <a:t>VE </a:t>
            </a:r>
            <a:r>
              <a:rPr lang="it-IT" sz="1400" i="1" dirty="0" err="1" smtClean="0"/>
              <a:t>Members</a:t>
            </a:r>
            <a:endParaRPr lang="it-IT" sz="1400" i="1" dirty="0" smtClean="0"/>
          </a:p>
          <a:p>
            <a:pPr algn="ctr">
              <a:lnSpc>
                <a:spcPts val="1500"/>
              </a:lnSpc>
            </a:pPr>
            <a:r>
              <a:rPr lang="it-IT" sz="1400" i="1" dirty="0" smtClean="0"/>
              <a:t>(</a:t>
            </a:r>
            <a:r>
              <a:rPr lang="it-IT" sz="1400" i="1" dirty="0" err="1" smtClean="0"/>
              <a:t>competencies</a:t>
            </a:r>
            <a:r>
              <a:rPr lang="it-IT" sz="1400" i="1" dirty="0" smtClean="0"/>
              <a:t>)</a:t>
            </a:r>
            <a:endParaRPr lang="it-IT" sz="1400" i="1" dirty="0"/>
          </a:p>
        </p:txBody>
      </p:sp>
      <p:cxnSp>
        <p:nvCxnSpPr>
          <p:cNvPr id="65" name="Connettore 2 91"/>
          <p:cNvCxnSpPr>
            <a:stCxn id="63" idx="3"/>
            <a:endCxn id="33" idx="2"/>
          </p:cNvCxnSpPr>
          <p:nvPr/>
        </p:nvCxnSpPr>
        <p:spPr>
          <a:xfrm flipV="1">
            <a:off x="4115389" y="5242508"/>
            <a:ext cx="758617" cy="385402"/>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6" name="Connettore 2 71"/>
          <p:cNvCxnSpPr>
            <a:stCxn id="67" idx="0"/>
            <a:endCxn id="53" idx="3"/>
          </p:cNvCxnSpPr>
          <p:nvPr/>
        </p:nvCxnSpPr>
        <p:spPr>
          <a:xfrm rot="16200000" flipV="1">
            <a:off x="5848787" y="5007257"/>
            <a:ext cx="493316" cy="822914"/>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67" name="Picture 66" descr="https://encrypted-tbn0.google.com/images?q=tbn:ANd9GcR7EmNh2pAU7mnd9ydHgtKKhNhsD6fFNtmtkvoNSV7MHULIbtrv"/>
          <p:cNvPicPr>
            <a:picLocks noChangeAspect="1" noChangeArrowheads="1"/>
          </p:cNvPicPr>
          <p:nvPr/>
        </p:nvPicPr>
        <p:blipFill>
          <a:blip r:embed="rId12" cstate="print"/>
          <a:srcRect/>
          <a:stretch>
            <a:fillRect/>
          </a:stretch>
        </p:blipFill>
        <p:spPr bwMode="auto">
          <a:xfrm>
            <a:off x="6089081" y="5665371"/>
            <a:ext cx="835640" cy="467648"/>
          </a:xfrm>
          <a:prstGeom prst="rect">
            <a:avLst/>
          </a:prstGeom>
          <a:noFill/>
        </p:spPr>
      </p:pic>
      <p:sp>
        <p:nvSpPr>
          <p:cNvPr id="68" name="Right Arrow 67"/>
          <p:cNvSpPr/>
          <p:nvPr/>
        </p:nvSpPr>
        <p:spPr bwMode="auto">
          <a:xfrm rot="19140598">
            <a:off x="4864982" y="2875693"/>
            <a:ext cx="2753483" cy="320696"/>
          </a:xfrm>
          <a:prstGeom prst="rightArrow">
            <a:avLst/>
          </a:prstGeom>
          <a:solidFill>
            <a:srgbClr val="FF0000">
              <a:alpha val="6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69" name="Oval 68"/>
          <p:cNvSpPr/>
          <p:nvPr/>
        </p:nvSpPr>
        <p:spPr bwMode="auto">
          <a:xfrm>
            <a:off x="6300159" y="1123183"/>
            <a:ext cx="3365545" cy="1063592"/>
          </a:xfrm>
          <a:prstGeom prst="ellipse">
            <a:avLst/>
          </a:prstGeom>
          <a:solidFill>
            <a:srgbClr val="FF0000">
              <a:alpha val="39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smtClean="0">
                <a:ln>
                  <a:noFill/>
                </a:ln>
                <a:effectLst/>
                <a:latin typeface="Arial" charset="0"/>
                <a:ea typeface="宋体" charset="-122"/>
              </a:rPr>
              <a:t>Central &amp; Semantic Meta-data</a:t>
            </a:r>
            <a:r>
              <a:rPr kumimoji="0" lang="en-US" sz="2000" b="0" i="0" u="none" strike="noStrike" cap="none" normalizeH="0" dirty="0" smtClean="0">
                <a:ln>
                  <a:noFill/>
                </a:ln>
                <a:effectLst/>
                <a:latin typeface="Arial" charset="0"/>
                <a:ea typeface="宋体" charset="-122"/>
              </a:rPr>
              <a:t> Registry</a:t>
            </a:r>
            <a:endParaRPr kumimoji="0" lang="tr-TR" sz="2000" b="0" i="0" u="none" strike="noStrike" cap="none" normalizeH="0" baseline="0" dirty="0" smtClean="0">
              <a:ln>
                <a:noFill/>
              </a:ln>
              <a:effectLst/>
              <a:latin typeface="Arial" charset="0"/>
              <a:ea typeface="宋体" charset="-122"/>
            </a:endParaRPr>
          </a:p>
        </p:txBody>
      </p:sp>
      <p:sp>
        <p:nvSpPr>
          <p:cNvPr id="72" name="Slide Number Placeholder 71"/>
          <p:cNvSpPr>
            <a:spLocks noGrp="1"/>
          </p:cNvSpPr>
          <p:nvPr>
            <p:ph type="sldNum" idx="12"/>
          </p:nvPr>
        </p:nvSpPr>
        <p:spPr/>
        <p:txBody>
          <a:bodyPr/>
          <a:lstStyle/>
          <a:p>
            <a:fld id="{D7600AA6-C1EA-41CE-809A-548D9FE48064}" type="slidenum">
              <a:rPr lang="en-US" smtClean="0"/>
              <a:pPr/>
              <a:t>13</a:t>
            </a:fld>
            <a:r>
              <a:rPr lang="en-US" smtClean="0"/>
              <a:t> / 37</a:t>
            </a:r>
            <a:endParaRPr lang="en-US" dirty="0"/>
          </a:p>
        </p:txBody>
      </p:sp>
    </p:spTree>
    <p:extLst>
      <p:ext uri="{BB962C8B-B14F-4D97-AF65-F5344CB8AC3E}">
        <p14:creationId xmlns:p14="http://schemas.microsoft.com/office/powerpoint/2010/main" xmlns="" val="3731060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requirement</a:t>
            </a:r>
            <a:endParaRPr lang="tr-TR" dirty="0"/>
          </a:p>
        </p:txBody>
      </p:sp>
      <p:sp>
        <p:nvSpPr>
          <p:cNvPr id="3" name="Content Placeholder 2"/>
          <p:cNvSpPr>
            <a:spLocks noGrp="1"/>
          </p:cNvSpPr>
          <p:nvPr>
            <p:ph idx="1"/>
          </p:nvPr>
        </p:nvSpPr>
        <p:spPr/>
        <p:txBody>
          <a:bodyPr/>
          <a:lstStyle/>
          <a:p>
            <a:r>
              <a:rPr lang="en-US" sz="2400" dirty="0" smtClean="0"/>
              <a:t>A clear need for a </a:t>
            </a:r>
            <a:r>
              <a:rPr lang="en-US" sz="2400" b="1" i="1" dirty="0" smtClean="0"/>
              <a:t>Common Data Element Repository </a:t>
            </a:r>
            <a:r>
              <a:rPr lang="en-US" sz="2400" dirty="0" smtClean="0"/>
              <a:t>to facilitate the semantic interoperability between different application domains</a:t>
            </a:r>
          </a:p>
          <a:p>
            <a:pPr marL="857250" lvl="1" indent="-457200">
              <a:buFont typeface="Arial" pitchFamily="34" charset="0"/>
              <a:buChar char="•"/>
            </a:pPr>
            <a:r>
              <a:rPr lang="en-GB" sz="2000" dirty="0"/>
              <a:t>to store the building blocks of data models of different domains and </a:t>
            </a:r>
            <a:r>
              <a:rPr lang="en-GB" sz="2000" dirty="0" smtClean="0"/>
              <a:t>systems</a:t>
            </a:r>
          </a:p>
          <a:p>
            <a:pPr marL="857250" lvl="1" indent="-457200">
              <a:buFont typeface="Arial" pitchFamily="34" charset="0"/>
              <a:buChar char="•"/>
            </a:pPr>
            <a:r>
              <a:rPr lang="en-GB" sz="2000" dirty="0"/>
              <a:t>so that different data models are described through the aggregation and association of Common Data Elements</a:t>
            </a:r>
            <a:endParaRPr lang="en-US" sz="2000" dirty="0" smtClean="0"/>
          </a:p>
          <a:p>
            <a:pPr marL="857250" lvl="1" indent="-457200">
              <a:buFont typeface="Arial" pitchFamily="34" charset="0"/>
              <a:buChar char="•"/>
            </a:pPr>
            <a:r>
              <a:rPr lang="en-GB" sz="2000" dirty="0"/>
              <a:t>should deal with several annotations and links to external world </a:t>
            </a:r>
            <a:endParaRPr lang="en-GB" sz="2000" dirty="0" smtClean="0"/>
          </a:p>
          <a:p>
            <a:pPr marL="1257300" lvl="2" indent="-457200">
              <a:buFont typeface="Arial" pitchFamily="34" charset="0"/>
              <a:buChar char="•"/>
            </a:pPr>
            <a:r>
              <a:rPr lang="en-GB" sz="1600" dirty="0" smtClean="0"/>
              <a:t>several </a:t>
            </a:r>
            <a:r>
              <a:rPr lang="en-GB" sz="1600" dirty="0"/>
              <a:t>vocabularies, classification schemes and terminology systems are currently in use </a:t>
            </a:r>
            <a:r>
              <a:rPr lang="en-GB" sz="1600" dirty="0" smtClean="0"/>
              <a:t>for different domains</a:t>
            </a:r>
          </a:p>
          <a:p>
            <a:pPr marL="857250" lvl="1" indent="-457200">
              <a:buFont typeface="Arial" pitchFamily="34" charset="0"/>
              <a:buChar char="•"/>
            </a:pPr>
            <a:r>
              <a:rPr lang="en-GB" sz="2000" dirty="0"/>
              <a:t>should follow the characteristics of the Linked Data approach. </a:t>
            </a:r>
            <a:endParaRPr lang="en-US" sz="2000" dirty="0" smtClean="0"/>
          </a:p>
        </p:txBody>
      </p:sp>
      <p:sp>
        <p:nvSpPr>
          <p:cNvPr id="7" name="Slide Number Placeholder 6"/>
          <p:cNvSpPr>
            <a:spLocks noGrp="1"/>
          </p:cNvSpPr>
          <p:nvPr>
            <p:ph type="sldNum" idx="12"/>
          </p:nvPr>
        </p:nvSpPr>
        <p:spPr/>
        <p:txBody>
          <a:bodyPr/>
          <a:lstStyle/>
          <a:p>
            <a:fld id="{D7600AA6-C1EA-41CE-809A-548D9FE48064}" type="slidenum">
              <a:rPr lang="en-US" smtClean="0"/>
              <a:pPr/>
              <a:t>14</a:t>
            </a:fld>
            <a:r>
              <a:rPr lang="en-US" smtClean="0"/>
              <a:t> / 37</a:t>
            </a:r>
            <a:endParaRPr lang="en-US" dirty="0"/>
          </a:p>
        </p:txBody>
      </p:sp>
    </p:spTree>
    <p:extLst>
      <p:ext uri="{BB962C8B-B14F-4D97-AF65-F5344CB8AC3E}">
        <p14:creationId xmlns:p14="http://schemas.microsoft.com/office/powerpoint/2010/main" xmlns="" val="1421892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What is ISO/IEC 11179</a:t>
            </a:r>
            <a:r>
              <a:rPr lang="en-US" dirty="0" smtClean="0"/>
              <a:t> ?</a:t>
            </a:r>
            <a:endParaRPr lang="tr-TR" dirty="0"/>
          </a:p>
        </p:txBody>
      </p:sp>
      <p:sp>
        <p:nvSpPr>
          <p:cNvPr id="3" name="Content Placeholder 2"/>
          <p:cNvSpPr>
            <a:spLocks noGrp="1"/>
          </p:cNvSpPr>
          <p:nvPr>
            <p:ph idx="1"/>
          </p:nvPr>
        </p:nvSpPr>
        <p:spPr/>
        <p:txBody>
          <a:bodyPr/>
          <a:lstStyle/>
          <a:p>
            <a:pPr lvl="2"/>
            <a:endParaRPr lang="tr-TR" dirty="0" smtClean="0"/>
          </a:p>
          <a:p>
            <a:pPr lvl="1">
              <a:buFont typeface="Arial" pitchFamily="34" charset="0"/>
              <a:buChar char="•"/>
            </a:pPr>
            <a:r>
              <a:rPr lang="tr-TR" dirty="0" smtClean="0"/>
              <a:t>Family of standards addressing the;</a:t>
            </a:r>
          </a:p>
          <a:p>
            <a:pPr lvl="2">
              <a:buFont typeface="Arial" pitchFamily="34" charset="0"/>
              <a:buChar char="•"/>
            </a:pPr>
            <a:r>
              <a:rPr lang="tr-TR" dirty="0" smtClean="0"/>
              <a:t>Semantics of Data</a:t>
            </a:r>
          </a:p>
          <a:p>
            <a:pPr lvl="2">
              <a:buFont typeface="Arial" pitchFamily="34" charset="0"/>
              <a:buChar char="•"/>
            </a:pPr>
            <a:r>
              <a:rPr lang="tr-TR" dirty="0" smtClean="0"/>
              <a:t>Representation of Data</a:t>
            </a:r>
          </a:p>
          <a:p>
            <a:pPr lvl="2">
              <a:buFont typeface="Arial" pitchFamily="34" charset="0"/>
              <a:buChar char="•"/>
            </a:pPr>
            <a:r>
              <a:rPr lang="tr-TR" dirty="0" smtClean="0"/>
              <a:t>Registration of Data</a:t>
            </a:r>
          </a:p>
          <a:p>
            <a:pPr lvl="1">
              <a:buFont typeface="Arial" pitchFamily="34" charset="0"/>
              <a:buChar char="•"/>
            </a:pPr>
            <a:endParaRPr lang="en-US" dirty="0" smtClean="0"/>
          </a:p>
          <a:p>
            <a:pPr lvl="1">
              <a:buFont typeface="Arial" pitchFamily="34" charset="0"/>
              <a:buChar char="•"/>
            </a:pPr>
            <a:r>
              <a:rPr lang="tr-TR" dirty="0" smtClean="0"/>
              <a:t>ISO/IEC 11179 is;</a:t>
            </a:r>
          </a:p>
          <a:p>
            <a:pPr lvl="2">
              <a:buFont typeface="Arial" pitchFamily="34" charset="0"/>
              <a:buChar char="•"/>
            </a:pPr>
            <a:r>
              <a:rPr lang="tr-TR" dirty="0" smtClean="0"/>
              <a:t>Description of metadata in terms of Data Elements</a:t>
            </a:r>
          </a:p>
          <a:p>
            <a:pPr lvl="2">
              <a:buFont typeface="Arial" pitchFamily="34" charset="0"/>
              <a:buChar char="•"/>
            </a:pPr>
            <a:r>
              <a:rPr lang="tr-TR" dirty="0" smtClean="0"/>
              <a:t>Procedures to manage registry of Data Elements</a:t>
            </a:r>
            <a:endParaRPr lang="tr-TR" dirty="0"/>
          </a:p>
        </p:txBody>
      </p:sp>
      <p:sp>
        <p:nvSpPr>
          <p:cNvPr id="7" name="Slide Number Placeholder 6"/>
          <p:cNvSpPr>
            <a:spLocks noGrp="1"/>
          </p:cNvSpPr>
          <p:nvPr>
            <p:ph type="sldNum" idx="12"/>
          </p:nvPr>
        </p:nvSpPr>
        <p:spPr/>
        <p:txBody>
          <a:bodyPr/>
          <a:lstStyle/>
          <a:p>
            <a:fld id="{D7600AA6-C1EA-41CE-809A-548D9FE48064}" type="slidenum">
              <a:rPr lang="en-US" smtClean="0"/>
              <a:pPr/>
              <a:t>15</a:t>
            </a:fld>
            <a:r>
              <a:rPr lang="en-US" smtClean="0"/>
              <a:t> / 37</a:t>
            </a:r>
            <a:endParaRPr lang="en-US" dirty="0"/>
          </a:p>
        </p:txBody>
      </p:sp>
    </p:spTree>
    <p:extLst>
      <p:ext uri="{BB962C8B-B14F-4D97-AF65-F5344CB8AC3E}">
        <p14:creationId xmlns:p14="http://schemas.microsoft.com/office/powerpoint/2010/main" xmlns="" val="3079512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Parts</a:t>
            </a:r>
            <a:r>
              <a:rPr lang="en-US" dirty="0" smtClean="0"/>
              <a:t> of</a:t>
            </a:r>
            <a:r>
              <a:rPr lang="tr-TR" dirty="0" smtClean="0"/>
              <a:t> ISO/IEC 11179</a:t>
            </a:r>
            <a:endParaRPr lang="tr-TR" dirty="0"/>
          </a:p>
        </p:txBody>
      </p:sp>
      <p:sp>
        <p:nvSpPr>
          <p:cNvPr id="3" name="Content Placeholder 2"/>
          <p:cNvSpPr>
            <a:spLocks noGrp="1"/>
          </p:cNvSpPr>
          <p:nvPr>
            <p:ph idx="1"/>
          </p:nvPr>
        </p:nvSpPr>
        <p:spPr/>
        <p:txBody>
          <a:bodyPr/>
          <a:lstStyle/>
          <a:p>
            <a:r>
              <a:rPr lang="tr-TR" dirty="0" smtClean="0"/>
              <a:t> 	Consists of 6 parts defining</a:t>
            </a:r>
          </a:p>
          <a:p>
            <a:pPr lvl="2">
              <a:buFont typeface="Arial" pitchFamily="34" charset="0"/>
              <a:buChar char="•"/>
            </a:pPr>
            <a:r>
              <a:rPr lang="tr-TR" dirty="0" smtClean="0"/>
              <a:t>Framework for Specification</a:t>
            </a:r>
          </a:p>
          <a:p>
            <a:pPr lvl="2">
              <a:buFont typeface="Arial" pitchFamily="34" charset="0"/>
              <a:buChar char="•"/>
            </a:pPr>
            <a:r>
              <a:rPr lang="tr-TR" dirty="0" smtClean="0"/>
              <a:t>Classification</a:t>
            </a:r>
          </a:p>
          <a:p>
            <a:pPr lvl="2">
              <a:buFont typeface="Arial" pitchFamily="34" charset="0"/>
              <a:buChar char="•"/>
            </a:pPr>
            <a:r>
              <a:rPr lang="tr-TR" dirty="0" smtClean="0"/>
              <a:t>Registry Metamodel</a:t>
            </a:r>
          </a:p>
          <a:p>
            <a:pPr lvl="2">
              <a:buFont typeface="Arial" pitchFamily="34" charset="0"/>
              <a:buChar char="•"/>
            </a:pPr>
            <a:r>
              <a:rPr lang="tr-TR" dirty="0" smtClean="0"/>
              <a:t>Formulations of Data Definitions</a:t>
            </a:r>
          </a:p>
          <a:p>
            <a:pPr lvl="2">
              <a:buFont typeface="Arial" pitchFamily="34" charset="0"/>
              <a:buChar char="•"/>
            </a:pPr>
            <a:r>
              <a:rPr lang="tr-TR" dirty="0" smtClean="0"/>
              <a:t>Naming and Identification Principles</a:t>
            </a:r>
          </a:p>
          <a:p>
            <a:pPr lvl="2">
              <a:buFont typeface="Arial" pitchFamily="34" charset="0"/>
              <a:buChar char="•"/>
            </a:pPr>
            <a:r>
              <a:rPr lang="tr-TR" dirty="0" smtClean="0"/>
              <a:t>Registration </a:t>
            </a:r>
          </a:p>
          <a:p>
            <a:pPr lvl="2"/>
            <a:endParaRPr lang="tr-TR" dirty="0" smtClean="0"/>
          </a:p>
          <a:p>
            <a:pPr lvl="1"/>
            <a:r>
              <a:rPr lang="tr-TR" dirty="0" smtClean="0"/>
              <a:t>of Data Elements.				</a:t>
            </a:r>
            <a:endParaRPr lang="tr-TR" dirty="0"/>
          </a:p>
        </p:txBody>
      </p:sp>
      <p:sp>
        <p:nvSpPr>
          <p:cNvPr id="7" name="Slide Number Placeholder 6"/>
          <p:cNvSpPr>
            <a:spLocks noGrp="1"/>
          </p:cNvSpPr>
          <p:nvPr>
            <p:ph type="sldNum" idx="12"/>
          </p:nvPr>
        </p:nvSpPr>
        <p:spPr/>
        <p:txBody>
          <a:bodyPr/>
          <a:lstStyle/>
          <a:p>
            <a:fld id="{D7600AA6-C1EA-41CE-809A-548D9FE48064}" type="slidenum">
              <a:rPr lang="en-US" smtClean="0"/>
              <a:pPr/>
              <a:t>16</a:t>
            </a:fld>
            <a:r>
              <a:rPr lang="en-US" smtClean="0"/>
              <a:t> / 37</a:t>
            </a:r>
            <a:endParaRPr lang="en-US" dirty="0"/>
          </a:p>
        </p:txBody>
      </p:sp>
    </p:spTree>
    <p:extLst>
      <p:ext uri="{BB962C8B-B14F-4D97-AF65-F5344CB8AC3E}">
        <p14:creationId xmlns:p14="http://schemas.microsoft.com/office/powerpoint/2010/main" xmlns="" val="2614325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Purpose of ISO/IEC 11179</a:t>
            </a:r>
            <a:endParaRPr lang="tr-TR" dirty="0"/>
          </a:p>
        </p:txBody>
      </p:sp>
      <p:sp>
        <p:nvSpPr>
          <p:cNvPr id="3" name="Content Placeholder 2"/>
          <p:cNvSpPr>
            <a:spLocks noGrp="1"/>
          </p:cNvSpPr>
          <p:nvPr>
            <p:ph idx="1"/>
          </p:nvPr>
        </p:nvSpPr>
        <p:spPr/>
        <p:txBody>
          <a:bodyPr/>
          <a:lstStyle/>
          <a:p>
            <a:r>
              <a:rPr lang="tr-TR" dirty="0" smtClean="0"/>
              <a:t> ISO/IEC 11179 is to promote</a:t>
            </a:r>
            <a:endParaRPr lang="en-US" dirty="0" smtClean="0"/>
          </a:p>
          <a:p>
            <a:r>
              <a:rPr lang="en-US" sz="2400" dirty="0" smtClean="0"/>
              <a:t> Standard </a:t>
            </a:r>
            <a:r>
              <a:rPr lang="en-US" sz="2400" dirty="0"/>
              <a:t>description of data</a:t>
            </a:r>
          </a:p>
          <a:p>
            <a:r>
              <a:rPr lang="en-US" sz="2400" dirty="0"/>
              <a:t> Common understanding of data across organizational elements and between organizations</a:t>
            </a:r>
          </a:p>
          <a:p>
            <a:r>
              <a:rPr lang="en-US" sz="2400" dirty="0"/>
              <a:t> Re-use and standardization of data over time, space, and applications</a:t>
            </a:r>
          </a:p>
          <a:p>
            <a:r>
              <a:rPr lang="en-US" sz="2400" dirty="0"/>
              <a:t> Harmonization and standardization of data within an organization and across organizations</a:t>
            </a:r>
          </a:p>
          <a:p>
            <a:r>
              <a:rPr lang="en-US" sz="2400" dirty="0"/>
              <a:t> Management of the components of data</a:t>
            </a:r>
          </a:p>
          <a:p>
            <a:r>
              <a:rPr lang="en-US" sz="2400" dirty="0"/>
              <a:t> Re-use of the components of data</a:t>
            </a:r>
            <a:endParaRPr lang="tr-TR" sz="2400" dirty="0"/>
          </a:p>
        </p:txBody>
      </p:sp>
      <p:sp>
        <p:nvSpPr>
          <p:cNvPr id="7" name="Slide Number Placeholder 6"/>
          <p:cNvSpPr>
            <a:spLocks noGrp="1"/>
          </p:cNvSpPr>
          <p:nvPr>
            <p:ph type="sldNum" idx="12"/>
          </p:nvPr>
        </p:nvSpPr>
        <p:spPr/>
        <p:txBody>
          <a:bodyPr/>
          <a:lstStyle/>
          <a:p>
            <a:fld id="{D7600AA6-C1EA-41CE-809A-548D9FE48064}" type="slidenum">
              <a:rPr lang="en-US" smtClean="0"/>
              <a:pPr/>
              <a:t>17</a:t>
            </a:fld>
            <a:r>
              <a:rPr lang="en-US" smtClean="0"/>
              <a:t> / 37</a:t>
            </a:r>
            <a:endParaRPr lang="en-US" dirty="0"/>
          </a:p>
        </p:txBody>
      </p:sp>
    </p:spTree>
    <p:extLst>
      <p:ext uri="{BB962C8B-B14F-4D97-AF65-F5344CB8AC3E}">
        <p14:creationId xmlns:p14="http://schemas.microsoft.com/office/powerpoint/2010/main" xmlns="" val="1192847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Benefits </a:t>
            </a:r>
            <a:r>
              <a:rPr lang="en-US" dirty="0" smtClean="0"/>
              <a:t>of </a:t>
            </a:r>
            <a:r>
              <a:rPr lang="tr-TR" dirty="0" smtClean="0"/>
              <a:t>ISO/IEC 11179</a:t>
            </a:r>
            <a:endParaRPr lang="tr-TR" dirty="0"/>
          </a:p>
        </p:txBody>
      </p:sp>
      <p:sp>
        <p:nvSpPr>
          <p:cNvPr id="3" name="Content Placeholder 2"/>
          <p:cNvSpPr>
            <a:spLocks noGrp="1"/>
          </p:cNvSpPr>
          <p:nvPr>
            <p:ph idx="1"/>
          </p:nvPr>
        </p:nvSpPr>
        <p:spPr/>
        <p:txBody>
          <a:bodyPr/>
          <a:lstStyle/>
          <a:p>
            <a:pPr>
              <a:buFont typeface="Arial" pitchFamily="34" charset="0"/>
              <a:buChar char="•"/>
            </a:pPr>
            <a:r>
              <a:rPr lang="tr-TR" sz="2400" dirty="0" smtClean="0"/>
              <a:t>Similar CDE’s linked to same Concept’s;</a:t>
            </a:r>
          </a:p>
          <a:p>
            <a:pPr algn="ctr"/>
            <a:r>
              <a:rPr lang="tr-TR" sz="2400" dirty="0" smtClean="0"/>
              <a:t> </a:t>
            </a:r>
            <a:r>
              <a:rPr lang="tr-TR" sz="2400" b="1" i="1" dirty="0" smtClean="0"/>
              <a:t>reduced search time</a:t>
            </a:r>
            <a:endParaRPr lang="en-US" sz="2400" b="1" i="1" dirty="0" smtClean="0"/>
          </a:p>
          <a:p>
            <a:pPr>
              <a:buFont typeface="Arial" pitchFamily="34" charset="0"/>
              <a:buChar char="•"/>
            </a:pPr>
            <a:r>
              <a:rPr lang="tr-TR" sz="2400" dirty="0" smtClean="0"/>
              <a:t>All representations of a CDE can be shown together; </a:t>
            </a:r>
          </a:p>
          <a:p>
            <a:pPr algn="ctr"/>
            <a:r>
              <a:rPr lang="tr-TR" sz="2400" b="1" i="1" dirty="0" smtClean="0"/>
              <a:t>increased filexibility</a:t>
            </a:r>
            <a:endParaRPr lang="en-US" sz="2400" b="1" i="1" dirty="0" smtClean="0"/>
          </a:p>
          <a:p>
            <a:pPr>
              <a:buFont typeface="Arial" pitchFamily="34" charset="0"/>
              <a:buChar char="•"/>
            </a:pPr>
            <a:r>
              <a:rPr lang="tr-TR" sz="2400" dirty="0" smtClean="0"/>
              <a:t>CDE’s having same value domain can be shown together;</a:t>
            </a:r>
          </a:p>
          <a:p>
            <a:pPr algn="ctr"/>
            <a:r>
              <a:rPr lang="tr-TR" sz="2400" dirty="0" smtClean="0"/>
              <a:t>	</a:t>
            </a:r>
            <a:r>
              <a:rPr lang="tr-TR" sz="2400" b="1" i="1" dirty="0" smtClean="0"/>
              <a:t>easy administration of regi</a:t>
            </a:r>
            <a:r>
              <a:rPr lang="en-US" sz="2400" b="1" i="1" dirty="0" smtClean="0"/>
              <a:t>s</a:t>
            </a:r>
            <a:r>
              <a:rPr lang="tr-TR" sz="2400" b="1" i="1" dirty="0" smtClean="0"/>
              <a:t>try</a:t>
            </a:r>
            <a:endParaRPr lang="en-US" sz="2400" b="1" i="1" dirty="0" smtClean="0"/>
          </a:p>
          <a:p>
            <a:pPr>
              <a:buFont typeface="Arial" pitchFamily="34" charset="0"/>
              <a:buChar char="•"/>
            </a:pPr>
            <a:r>
              <a:rPr lang="tr-TR" sz="2400" dirty="0" smtClean="0"/>
              <a:t>Concept of Object Class and Property;</a:t>
            </a:r>
          </a:p>
          <a:p>
            <a:pPr algn="ctr"/>
            <a:r>
              <a:rPr lang="tr-TR" sz="2400" b="1" i="1" dirty="0" smtClean="0"/>
              <a:t>allows Linked Data representation</a:t>
            </a:r>
            <a:endParaRPr lang="en-US" sz="2400" b="1" i="1" dirty="0" smtClean="0"/>
          </a:p>
          <a:p>
            <a:pPr>
              <a:buFont typeface="Arial" pitchFamily="34" charset="0"/>
              <a:buChar char="•"/>
            </a:pPr>
            <a:r>
              <a:rPr lang="en-US" sz="2400" dirty="0" smtClean="0"/>
              <a:t>Classification through External Vocabularies</a:t>
            </a:r>
            <a:r>
              <a:rPr lang="tr-TR" sz="2400" dirty="0" smtClean="0"/>
              <a:t>;</a:t>
            </a:r>
            <a:endParaRPr lang="tr-TR" sz="2400" dirty="0"/>
          </a:p>
          <a:p>
            <a:pPr algn="ctr"/>
            <a:r>
              <a:rPr lang="tr-TR" sz="2400" b="1" i="1" dirty="0"/>
              <a:t>allows Linked Data </a:t>
            </a:r>
            <a:r>
              <a:rPr lang="en-US" sz="2400" b="1" i="1" dirty="0" smtClean="0"/>
              <a:t>integration</a:t>
            </a:r>
            <a:endParaRPr lang="tr-TR" sz="2400" b="1" i="1" dirty="0"/>
          </a:p>
          <a:p>
            <a:pPr algn="ctr"/>
            <a:endParaRPr lang="tr-TR" sz="2400" b="1" i="1" dirty="0" smtClean="0"/>
          </a:p>
        </p:txBody>
      </p:sp>
      <p:sp>
        <p:nvSpPr>
          <p:cNvPr id="7" name="Slide Number Placeholder 6"/>
          <p:cNvSpPr>
            <a:spLocks noGrp="1"/>
          </p:cNvSpPr>
          <p:nvPr>
            <p:ph type="sldNum" idx="12"/>
          </p:nvPr>
        </p:nvSpPr>
        <p:spPr/>
        <p:txBody>
          <a:bodyPr/>
          <a:lstStyle/>
          <a:p>
            <a:fld id="{D7600AA6-C1EA-41CE-809A-548D9FE48064}" type="slidenum">
              <a:rPr lang="en-US" smtClean="0"/>
              <a:pPr/>
              <a:t>18</a:t>
            </a:fld>
            <a:r>
              <a:rPr lang="en-US" smtClean="0"/>
              <a:t> / 37</a:t>
            </a:r>
            <a:endParaRPr lang="en-US" dirty="0"/>
          </a:p>
        </p:txBody>
      </p:sp>
    </p:spTree>
    <p:extLst>
      <p:ext uri="{BB962C8B-B14F-4D97-AF65-F5344CB8AC3E}">
        <p14:creationId xmlns:p14="http://schemas.microsoft.com/office/powerpoint/2010/main" xmlns="" val="3736479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Common Data Element</a:t>
            </a:r>
            <a:endParaRPr lang="tr-TR" dirty="0"/>
          </a:p>
        </p:txBody>
      </p:sp>
      <p:sp>
        <p:nvSpPr>
          <p:cNvPr id="3" name="Content Placeholder 2"/>
          <p:cNvSpPr>
            <a:spLocks noGrp="1"/>
          </p:cNvSpPr>
          <p:nvPr>
            <p:ph idx="1"/>
          </p:nvPr>
        </p:nvSpPr>
        <p:spPr/>
        <p:txBody>
          <a:bodyPr/>
          <a:lstStyle/>
          <a:p>
            <a:pPr>
              <a:buFont typeface="Arial" pitchFamily="34" charset="0"/>
              <a:buChar char="•"/>
            </a:pPr>
            <a:endParaRPr lang="en-US" dirty="0" smtClean="0"/>
          </a:p>
          <a:p>
            <a:pPr>
              <a:buFont typeface="Arial" pitchFamily="34" charset="0"/>
              <a:buChar char="•"/>
            </a:pPr>
            <a:r>
              <a:rPr lang="tr-TR" dirty="0" smtClean="0"/>
              <a:t>Logical unit of data</a:t>
            </a:r>
          </a:p>
          <a:p>
            <a:pPr>
              <a:buFont typeface="Arial" pitchFamily="34" charset="0"/>
              <a:buChar char="•"/>
            </a:pPr>
            <a:r>
              <a:rPr lang="tr-TR" dirty="0" smtClean="0"/>
              <a:t>Belongs to one kind of information</a:t>
            </a:r>
          </a:p>
          <a:p>
            <a:pPr>
              <a:buFont typeface="Arial" pitchFamily="34" charset="0"/>
              <a:buChar char="•"/>
            </a:pPr>
            <a:r>
              <a:rPr lang="tr-TR" dirty="0" smtClean="0"/>
              <a:t>Set of attributes specifies;</a:t>
            </a:r>
          </a:p>
          <a:p>
            <a:pPr lvl="2">
              <a:buFont typeface="Arial" pitchFamily="34" charset="0"/>
              <a:buChar char="•"/>
            </a:pPr>
            <a:r>
              <a:rPr lang="tr-TR" dirty="0" smtClean="0"/>
              <a:t>Identification</a:t>
            </a:r>
          </a:p>
          <a:p>
            <a:pPr lvl="2">
              <a:buFont typeface="Arial" pitchFamily="34" charset="0"/>
              <a:buChar char="•"/>
            </a:pPr>
            <a:r>
              <a:rPr lang="tr-TR" dirty="0" smtClean="0"/>
              <a:t>Definition</a:t>
            </a:r>
          </a:p>
          <a:p>
            <a:pPr lvl="2">
              <a:buFont typeface="Arial" pitchFamily="34" charset="0"/>
              <a:buChar char="•"/>
            </a:pPr>
            <a:r>
              <a:rPr lang="tr-TR" dirty="0" smtClean="0"/>
              <a:t>Representation</a:t>
            </a:r>
          </a:p>
          <a:p>
            <a:pPr lvl="2">
              <a:buFont typeface="Arial" pitchFamily="34" charset="0"/>
              <a:buChar char="•"/>
            </a:pPr>
            <a:r>
              <a:rPr lang="tr-TR" dirty="0" smtClean="0"/>
              <a:t>Permissible value</a:t>
            </a:r>
          </a:p>
        </p:txBody>
      </p:sp>
      <p:pic>
        <p:nvPicPr>
          <p:cNvPr id="10242" name="Picture 2" descr="18 Piece Little Reader Blocks Set - Cardboard Building Blocks - Made in US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8344" y="4211885"/>
            <a:ext cx="4286250"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7"/>
          <p:cNvSpPr>
            <a:spLocks noGrp="1"/>
          </p:cNvSpPr>
          <p:nvPr>
            <p:ph type="sldNum" idx="12"/>
          </p:nvPr>
        </p:nvSpPr>
        <p:spPr/>
        <p:txBody>
          <a:bodyPr/>
          <a:lstStyle/>
          <a:p>
            <a:fld id="{D7600AA6-C1EA-41CE-809A-548D9FE48064}" type="slidenum">
              <a:rPr lang="en-US" smtClean="0"/>
              <a:pPr/>
              <a:t>19</a:t>
            </a:fld>
            <a:r>
              <a:rPr lang="en-US" smtClean="0"/>
              <a:t> / 37</a:t>
            </a:r>
            <a:endParaRPr lang="en-US" dirty="0"/>
          </a:p>
        </p:txBody>
      </p:sp>
    </p:spTree>
    <p:extLst>
      <p:ext uri="{BB962C8B-B14F-4D97-AF65-F5344CB8AC3E}">
        <p14:creationId xmlns:p14="http://schemas.microsoft.com/office/powerpoint/2010/main" xmlns="" val="1273957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About me</a:t>
            </a:r>
            <a:endParaRPr lang="tr-TR" dirty="0"/>
          </a:p>
        </p:txBody>
      </p:sp>
      <p:sp>
        <p:nvSpPr>
          <p:cNvPr id="4" name="Content Placeholder 3"/>
          <p:cNvSpPr>
            <a:spLocks noGrp="1"/>
          </p:cNvSpPr>
          <p:nvPr>
            <p:ph idx="1"/>
          </p:nvPr>
        </p:nvSpPr>
        <p:spPr/>
        <p:txBody>
          <a:bodyPr/>
          <a:lstStyle/>
          <a:p>
            <a:pPr marL="457200" indent="-457200">
              <a:buFont typeface="Arial" pitchFamily="34" charset="0"/>
              <a:buChar char="•"/>
            </a:pPr>
            <a:r>
              <a:rPr lang="en-US" dirty="0" smtClean="0"/>
              <a:t>PhD student at</a:t>
            </a:r>
          </a:p>
          <a:p>
            <a:pPr marL="457200" indent="-457200">
              <a:buFont typeface="Arial" pitchFamily="34" charset="0"/>
              <a:buChar char="•"/>
            </a:pPr>
            <a:endParaRPr lang="en-US" dirty="0" smtClean="0"/>
          </a:p>
          <a:p>
            <a:pPr marL="457200" indent="-457200">
              <a:buFont typeface="Arial" pitchFamily="34" charset="0"/>
              <a:buChar char="•"/>
            </a:pPr>
            <a:r>
              <a:rPr lang="en-US" dirty="0" smtClean="0"/>
              <a:t>Senior Software Engineer at </a:t>
            </a:r>
          </a:p>
          <a:p>
            <a:pPr marL="457200" indent="-457200">
              <a:buFont typeface="Arial" pitchFamily="34" charset="0"/>
              <a:buChar char="•"/>
            </a:pPr>
            <a:r>
              <a:rPr lang="en-US" dirty="0" smtClean="0"/>
              <a:t>FP7 Projects:</a:t>
            </a:r>
            <a:endParaRPr lang="tr-TR" dirty="0"/>
          </a:p>
        </p:txBody>
      </p:sp>
      <p:pic>
        <p:nvPicPr>
          <p:cNvPr id="1028" name="Picture 4" descr="SAL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5997" y="4435040"/>
            <a:ext cx="5688632" cy="1104589"/>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2012.eswc-conferences.org/sites/default/files/IKS_lo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87984" y="5539629"/>
            <a:ext cx="2857500" cy="15525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72360" y="5787279"/>
            <a:ext cx="2247900" cy="10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30400" y="4592046"/>
            <a:ext cx="2676525" cy="79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8" name="Picture 14" descr="https://encrypted-tbn2.gstatic.com/images?q=tbn:ANd9GcTDAnC6x824robAkd-2jT4Y11PYsE2YgnxxpdYYVE85XnH_76tz"/>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04595" y="1475581"/>
            <a:ext cx="1371600" cy="1371601"/>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C:\Users\anil\SRDC\documents\srdcsirketlogo\logo_SRDC.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96496" y="2339677"/>
            <a:ext cx="274320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http://www.ceng.metu.edu.tr/lib/plugins/arctic/images/logo.shadow.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976416" y="1482039"/>
            <a:ext cx="1008112" cy="100811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Slide Number Placeholder 13"/>
          <p:cNvSpPr>
            <a:spLocks noGrp="1"/>
          </p:cNvSpPr>
          <p:nvPr>
            <p:ph type="sldNum" idx="12"/>
          </p:nvPr>
        </p:nvSpPr>
        <p:spPr/>
        <p:txBody>
          <a:bodyPr/>
          <a:lstStyle/>
          <a:p>
            <a:fld id="{D7600AA6-C1EA-41CE-809A-548D9FE48064}" type="slidenum">
              <a:rPr lang="en-US" smtClean="0"/>
              <a:pPr/>
              <a:t>2</a:t>
            </a:fld>
            <a:r>
              <a:rPr lang="en-US" smtClean="0"/>
              <a:t> / 37</a:t>
            </a:r>
            <a:endParaRPr lang="en-US" dirty="0"/>
          </a:p>
        </p:txBody>
      </p:sp>
    </p:spTree>
    <p:extLst>
      <p:ext uri="{BB962C8B-B14F-4D97-AF65-F5344CB8AC3E}">
        <p14:creationId xmlns:p14="http://schemas.microsoft.com/office/powerpoint/2010/main" xmlns="" val="425107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Common Data Element</a:t>
            </a:r>
            <a:endParaRPr lang="tr-TR" dirty="0"/>
          </a:p>
        </p:txBody>
      </p:sp>
      <p:sp>
        <p:nvSpPr>
          <p:cNvPr id="8" name="Rectangle 7"/>
          <p:cNvSpPr/>
          <p:nvPr/>
        </p:nvSpPr>
        <p:spPr bwMode="auto">
          <a:xfrm>
            <a:off x="3888184" y="2051645"/>
            <a:ext cx="2448272" cy="576064"/>
          </a:xfrm>
          <a:prstGeom prst="rect">
            <a:avLst/>
          </a:prstGeom>
          <a:solidFill>
            <a:srgbClr val="FFFF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Data Element</a:t>
            </a:r>
          </a:p>
        </p:txBody>
      </p:sp>
      <p:sp>
        <p:nvSpPr>
          <p:cNvPr id="9" name="Rectangle 8"/>
          <p:cNvSpPr/>
          <p:nvPr/>
        </p:nvSpPr>
        <p:spPr bwMode="auto">
          <a:xfrm>
            <a:off x="1799952" y="3140149"/>
            <a:ext cx="2448272" cy="576064"/>
          </a:xfrm>
          <a:prstGeom prst="rect">
            <a:avLst/>
          </a:prstGeom>
          <a:solidFill>
            <a:srgbClr val="FFFF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Data Element Concept</a:t>
            </a:r>
          </a:p>
        </p:txBody>
      </p:sp>
      <p:sp>
        <p:nvSpPr>
          <p:cNvPr id="10" name="Rectangle 9"/>
          <p:cNvSpPr/>
          <p:nvPr/>
        </p:nvSpPr>
        <p:spPr bwMode="auto">
          <a:xfrm>
            <a:off x="1115876" y="4283893"/>
            <a:ext cx="1368152" cy="576064"/>
          </a:xfrm>
          <a:prstGeom prst="rect">
            <a:avLst/>
          </a:prstGeom>
          <a:solidFill>
            <a:srgbClr val="FFFF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Object Class</a:t>
            </a:r>
          </a:p>
        </p:txBody>
      </p:sp>
      <p:sp>
        <p:nvSpPr>
          <p:cNvPr id="11" name="Rectangle 10"/>
          <p:cNvSpPr/>
          <p:nvPr/>
        </p:nvSpPr>
        <p:spPr bwMode="auto">
          <a:xfrm>
            <a:off x="3433936" y="4283893"/>
            <a:ext cx="1368152" cy="576064"/>
          </a:xfrm>
          <a:prstGeom prst="rect">
            <a:avLst/>
          </a:prstGeom>
          <a:solidFill>
            <a:srgbClr val="FFFF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Property</a:t>
            </a:r>
          </a:p>
        </p:txBody>
      </p:sp>
      <p:sp>
        <p:nvSpPr>
          <p:cNvPr id="12" name="Rectangle 11"/>
          <p:cNvSpPr/>
          <p:nvPr/>
        </p:nvSpPr>
        <p:spPr bwMode="auto">
          <a:xfrm>
            <a:off x="5976416" y="3142701"/>
            <a:ext cx="2448272" cy="576064"/>
          </a:xfrm>
          <a:prstGeom prst="rect">
            <a:avLst/>
          </a:prstGeom>
          <a:solidFill>
            <a:srgbClr val="FFFF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Value Domain</a:t>
            </a:r>
          </a:p>
        </p:txBody>
      </p:sp>
      <p:sp>
        <p:nvSpPr>
          <p:cNvPr id="13" name="Rectangle 12"/>
          <p:cNvSpPr/>
          <p:nvPr/>
        </p:nvSpPr>
        <p:spPr bwMode="auto">
          <a:xfrm>
            <a:off x="6210442" y="4322468"/>
            <a:ext cx="1980220" cy="576064"/>
          </a:xfrm>
          <a:prstGeom prst="rect">
            <a:avLst/>
          </a:prstGeom>
          <a:solidFill>
            <a:srgbClr val="FFFF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Representation</a:t>
            </a:r>
          </a:p>
        </p:txBody>
      </p:sp>
      <p:cxnSp>
        <p:nvCxnSpPr>
          <p:cNvPr id="16" name="Elbow Connector 15"/>
          <p:cNvCxnSpPr>
            <a:stCxn id="8" idx="2"/>
            <a:endCxn id="9" idx="0"/>
          </p:cNvCxnSpPr>
          <p:nvPr/>
        </p:nvCxnSpPr>
        <p:spPr bwMode="auto">
          <a:xfrm rot="5400000">
            <a:off x="3811984" y="1839813"/>
            <a:ext cx="512440" cy="2088232"/>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Elbow Connector 16"/>
          <p:cNvCxnSpPr>
            <a:stCxn id="8" idx="2"/>
            <a:endCxn id="12" idx="0"/>
          </p:cNvCxnSpPr>
          <p:nvPr/>
        </p:nvCxnSpPr>
        <p:spPr bwMode="auto">
          <a:xfrm rot="16200000" flipH="1">
            <a:off x="5898940" y="1841089"/>
            <a:ext cx="514992" cy="2088232"/>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Elbow Connector 19"/>
          <p:cNvCxnSpPr>
            <a:stCxn id="9" idx="2"/>
            <a:endCxn id="10" idx="0"/>
          </p:cNvCxnSpPr>
          <p:nvPr/>
        </p:nvCxnSpPr>
        <p:spPr bwMode="auto">
          <a:xfrm rot="5400000">
            <a:off x="2128180" y="3387985"/>
            <a:ext cx="567680" cy="1224136"/>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Elbow Connector 22"/>
          <p:cNvCxnSpPr>
            <a:stCxn id="9" idx="2"/>
            <a:endCxn id="11" idx="0"/>
          </p:cNvCxnSpPr>
          <p:nvPr/>
        </p:nvCxnSpPr>
        <p:spPr bwMode="auto">
          <a:xfrm rot="16200000" flipH="1">
            <a:off x="3287210" y="3453091"/>
            <a:ext cx="567680" cy="1093924"/>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 name="Straight Connector 30"/>
          <p:cNvCxnSpPr>
            <a:stCxn id="12" idx="2"/>
            <a:endCxn id="13" idx="0"/>
          </p:cNvCxnSpPr>
          <p:nvPr/>
        </p:nvCxnSpPr>
        <p:spPr bwMode="auto">
          <a:xfrm>
            <a:off x="7200552" y="3718765"/>
            <a:ext cx="0" cy="603703"/>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mc:AlternateContent xmlns:mc="http://schemas.openxmlformats.org/markup-compatibility/2006">
        <mc:Choice xmlns:a14="http://schemas.microsoft.com/office/drawing/2010/main" xmlns="" Requires="a14">
          <p:sp>
            <p:nvSpPr>
              <p:cNvPr id="35" name="TextBox 34"/>
              <p:cNvSpPr txBox="1"/>
              <p:nvPr/>
            </p:nvSpPr>
            <p:spPr>
              <a:xfrm>
                <a:off x="1798986" y="5498449"/>
                <a:ext cx="6625702" cy="6711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tr-TR" i="1" smtClean="0">
                              <a:latin typeface="Cambria Math"/>
                            </a:rPr>
                          </m:ctrlPr>
                        </m:dPr>
                        <m:e>
                          <m:f>
                            <m:fPr>
                              <m:type m:val="noBar"/>
                              <m:ctrlPr>
                                <a:rPr lang="tr-TR" i="1" smtClean="0">
                                  <a:latin typeface="Cambria Math"/>
                                </a:rPr>
                              </m:ctrlPr>
                            </m:fPr>
                            <m:num>
                              <m:r>
                                <a:rPr lang="en-US" b="0" i="1" smtClean="0">
                                  <a:latin typeface="Cambria Math"/>
                                </a:rPr>
                                <m:t>𝑂𝑏𝑗𝑒𝑐𝑡</m:t>
                              </m:r>
                            </m:num>
                            <m:den>
                              <m:r>
                                <a:rPr lang="en-US" b="0" i="1" smtClean="0">
                                  <a:latin typeface="Cambria Math"/>
                                </a:rPr>
                                <m:t>𝐶𝑙𝑎𝑠𝑠</m:t>
                              </m:r>
                            </m:den>
                          </m:f>
                          <m:r>
                            <a:rPr lang="tr-TR" i="1">
                              <a:latin typeface="Cambria Math"/>
                              <a:ea typeface="Cambria Math"/>
                            </a:rPr>
                            <m:t>+</m:t>
                          </m:r>
                          <m:r>
                            <a:rPr lang="en-US" b="0" i="1" smtClean="0">
                              <a:latin typeface="Cambria Math"/>
                              <a:ea typeface="Cambria Math"/>
                            </a:rPr>
                            <m:t>𝑃𝑟𝑜𝑝𝑒𝑟𝑡𝑦</m:t>
                          </m:r>
                          <m:r>
                            <a:rPr lang="en-US" b="0" i="1" smtClean="0">
                              <a:latin typeface="Cambria Math"/>
                              <a:ea typeface="Cambria Math"/>
                            </a:rPr>
                            <m:t> =</m:t>
                          </m:r>
                          <m:f>
                            <m:fPr>
                              <m:type m:val="noBar"/>
                              <m:ctrlPr>
                                <a:rPr lang="tr-TR" i="1">
                                  <a:latin typeface="Cambria Math"/>
                                </a:rPr>
                              </m:ctrlPr>
                            </m:fPr>
                            <m:num>
                              <m:r>
                                <a:rPr lang="en-US" b="0" i="1" smtClean="0">
                                  <a:latin typeface="Cambria Math"/>
                                </a:rPr>
                                <m:t>𝐷𝑎𝑡𝑎</m:t>
                              </m:r>
                              <m:r>
                                <a:rPr lang="en-US" b="0" i="1" smtClean="0">
                                  <a:latin typeface="Cambria Math"/>
                                </a:rPr>
                                <m:t> </m:t>
                              </m:r>
                              <m:r>
                                <a:rPr lang="en-US" b="0" i="1" smtClean="0">
                                  <a:latin typeface="Cambria Math"/>
                                </a:rPr>
                                <m:t>𝐸𝑙𝑒𝑚𝑒𝑛𝑡</m:t>
                              </m:r>
                            </m:num>
                            <m:den>
                              <m:r>
                                <a:rPr lang="en-US" i="1">
                                  <a:latin typeface="Cambria Math"/>
                                </a:rPr>
                                <m:t>𝐶</m:t>
                              </m:r>
                              <m:r>
                                <a:rPr lang="en-US" b="0" i="1" smtClean="0">
                                  <a:latin typeface="Cambria Math"/>
                                </a:rPr>
                                <m:t>𝑜𝑛𝑐𝑒𝑝𝑡</m:t>
                              </m:r>
                            </m:den>
                          </m:f>
                        </m:e>
                      </m:d>
                      <m:r>
                        <a:rPr lang="tr-TR" i="1" smtClean="0">
                          <a:latin typeface="Cambria Math"/>
                          <a:ea typeface="Cambria Math"/>
                        </a:rPr>
                        <m:t>+</m:t>
                      </m:r>
                      <m:f>
                        <m:fPr>
                          <m:type m:val="noBar"/>
                          <m:ctrlPr>
                            <a:rPr lang="tr-TR" i="1">
                              <a:latin typeface="Cambria Math"/>
                            </a:rPr>
                          </m:ctrlPr>
                        </m:fPr>
                        <m:num>
                          <m:r>
                            <a:rPr lang="en-US" b="0" i="1" smtClean="0">
                              <a:latin typeface="Cambria Math"/>
                            </a:rPr>
                            <m:t>𝑉𝑎𝑙𝑢𝑒</m:t>
                          </m:r>
                        </m:num>
                        <m:den>
                          <m:r>
                            <a:rPr lang="en-US" b="0" i="1" smtClean="0">
                              <a:latin typeface="Cambria Math"/>
                            </a:rPr>
                            <m:t>𝐷𝑜𝑚𝑎𝑖𝑛</m:t>
                          </m:r>
                        </m:den>
                      </m:f>
                      <m:r>
                        <a:rPr lang="en-US" i="1" smtClean="0">
                          <a:latin typeface="Cambria Math"/>
                          <a:ea typeface="Cambria Math"/>
                        </a:rPr>
                        <m:t>=</m:t>
                      </m:r>
                      <m:f>
                        <m:fPr>
                          <m:type m:val="noBar"/>
                          <m:ctrlPr>
                            <a:rPr lang="tr-TR" i="1">
                              <a:latin typeface="Cambria Math"/>
                            </a:rPr>
                          </m:ctrlPr>
                        </m:fPr>
                        <m:num>
                          <m:r>
                            <a:rPr lang="en-US" b="0" i="1" smtClean="0">
                              <a:latin typeface="Cambria Math"/>
                            </a:rPr>
                            <m:t>𝐷𝑎𝑡𝑎</m:t>
                          </m:r>
                        </m:num>
                        <m:den>
                          <m:r>
                            <a:rPr lang="en-US" b="0" i="1" smtClean="0">
                              <a:latin typeface="Cambria Math"/>
                            </a:rPr>
                            <m:t>𝐸𝑙𝑒𝑚𝑒𝑛𝑡</m:t>
                          </m:r>
                        </m:den>
                      </m:f>
                    </m:oMath>
                  </m:oMathPara>
                </a14:m>
                <a:endParaRPr lang="tr-TR" dirty="0"/>
              </a:p>
            </p:txBody>
          </p:sp>
        </mc:Choice>
        <mc:Fallback>
          <p:sp>
            <p:nvSpPr>
              <p:cNvPr id="35" name="TextBox 34"/>
              <p:cNvSpPr txBox="1">
                <a:spLocks noRot="1" noChangeAspect="1" noMove="1" noResize="1" noEditPoints="1" noAdjustHandles="1" noChangeArrowheads="1" noChangeShapeType="1" noTextEdit="1"/>
              </p:cNvSpPr>
              <p:nvPr/>
            </p:nvSpPr>
            <p:spPr>
              <a:xfrm>
                <a:off x="1798986" y="5498449"/>
                <a:ext cx="6625702" cy="671146"/>
              </a:xfrm>
              <a:prstGeom prst="rect">
                <a:avLst/>
              </a:prstGeom>
              <a:blipFill rotWithShape="1">
                <a:blip r:embed="rId3" cstate="print"/>
                <a:stretch>
                  <a:fillRect/>
                </a:stretch>
              </a:blipFill>
            </p:spPr>
            <p:txBody>
              <a:bodyPr/>
              <a:lstStyle/>
              <a:p>
                <a:r>
                  <a:rPr lang="tr-TR">
                    <a:noFill/>
                  </a:rPr>
                  <a:t> </a:t>
                </a:r>
              </a:p>
            </p:txBody>
          </p:sp>
        </mc:Fallback>
      </mc:AlternateContent>
      <p:sp>
        <p:nvSpPr>
          <p:cNvPr id="21" name="Slide Number Placeholder 20"/>
          <p:cNvSpPr>
            <a:spLocks noGrp="1"/>
          </p:cNvSpPr>
          <p:nvPr>
            <p:ph type="sldNum" idx="12"/>
          </p:nvPr>
        </p:nvSpPr>
        <p:spPr/>
        <p:txBody>
          <a:bodyPr/>
          <a:lstStyle/>
          <a:p>
            <a:fld id="{D7600AA6-C1EA-41CE-809A-548D9FE48064}" type="slidenum">
              <a:rPr lang="en-US" smtClean="0"/>
              <a:pPr/>
              <a:t>20</a:t>
            </a:fld>
            <a:r>
              <a:rPr lang="en-US" smtClean="0"/>
              <a:t> / 37</a:t>
            </a:r>
            <a:endParaRPr lang="en-US" dirty="0"/>
          </a:p>
        </p:txBody>
      </p:sp>
    </p:spTree>
    <p:extLst>
      <p:ext uri="{BB962C8B-B14F-4D97-AF65-F5344CB8AC3E}">
        <p14:creationId xmlns:p14="http://schemas.microsoft.com/office/powerpoint/2010/main" xmlns="" val="471685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Common Data Element</a:t>
            </a:r>
            <a:endParaRPr lang="tr-TR" dirty="0"/>
          </a:p>
        </p:txBody>
      </p:sp>
      <p:sp>
        <p:nvSpPr>
          <p:cNvPr id="6" name="Rectangle 5"/>
          <p:cNvSpPr/>
          <p:nvPr/>
        </p:nvSpPr>
        <p:spPr bwMode="auto">
          <a:xfrm>
            <a:off x="3457799" y="2339677"/>
            <a:ext cx="2880320" cy="432048"/>
          </a:xfrm>
          <a:prstGeom prst="rect">
            <a:avLst/>
          </a:prstGeom>
          <a:solidFill>
            <a:srgbClr val="C000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Person Birth Date Value</a:t>
            </a:r>
          </a:p>
        </p:txBody>
      </p:sp>
      <p:sp>
        <p:nvSpPr>
          <p:cNvPr id="8" name="Rectangle 7"/>
          <p:cNvSpPr/>
          <p:nvPr/>
        </p:nvSpPr>
        <p:spPr bwMode="auto">
          <a:xfrm>
            <a:off x="1657599" y="3595625"/>
            <a:ext cx="2055527" cy="432048"/>
          </a:xfrm>
          <a:prstGeom prst="rect">
            <a:avLst/>
          </a:prstGeom>
          <a:solidFill>
            <a:srgbClr val="C000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Person Birth Date</a:t>
            </a:r>
          </a:p>
        </p:txBody>
      </p:sp>
      <p:sp>
        <p:nvSpPr>
          <p:cNvPr id="9" name="Rectangle 8"/>
          <p:cNvSpPr/>
          <p:nvPr/>
        </p:nvSpPr>
        <p:spPr bwMode="auto">
          <a:xfrm>
            <a:off x="937519" y="4741200"/>
            <a:ext cx="1179895" cy="432048"/>
          </a:xfrm>
          <a:prstGeom prst="rect">
            <a:avLst/>
          </a:prstGeom>
          <a:solidFill>
            <a:srgbClr val="C000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Person</a:t>
            </a:r>
          </a:p>
        </p:txBody>
      </p:sp>
      <p:sp>
        <p:nvSpPr>
          <p:cNvPr id="10" name="Rectangle 9"/>
          <p:cNvSpPr/>
          <p:nvPr/>
        </p:nvSpPr>
        <p:spPr bwMode="auto">
          <a:xfrm>
            <a:off x="3009398" y="4747102"/>
            <a:ext cx="1407455" cy="432048"/>
          </a:xfrm>
          <a:prstGeom prst="rect">
            <a:avLst/>
          </a:prstGeom>
          <a:solidFill>
            <a:srgbClr val="C000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Birth Date</a:t>
            </a:r>
          </a:p>
        </p:txBody>
      </p:sp>
      <p:sp>
        <p:nvSpPr>
          <p:cNvPr id="11" name="Rectangle 10"/>
          <p:cNvSpPr/>
          <p:nvPr/>
        </p:nvSpPr>
        <p:spPr bwMode="auto">
          <a:xfrm>
            <a:off x="6178238" y="3595627"/>
            <a:ext cx="2055527" cy="1577622"/>
          </a:xfrm>
          <a:prstGeom prst="rect">
            <a:avLst/>
          </a:prstGeom>
          <a:solidFill>
            <a:srgbClr val="C000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effectLst/>
              <a:latin typeface="Arial" charset="0"/>
              <a:ea typeface="宋体" charset="-122"/>
            </a:endParaRPr>
          </a:p>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Birth Date Value</a:t>
            </a:r>
          </a:p>
        </p:txBody>
      </p:sp>
      <p:sp>
        <p:nvSpPr>
          <p:cNvPr id="12" name="Oval 11"/>
          <p:cNvSpPr/>
          <p:nvPr/>
        </p:nvSpPr>
        <p:spPr bwMode="auto">
          <a:xfrm>
            <a:off x="5752773" y="1950076"/>
            <a:ext cx="2376264" cy="576064"/>
          </a:xfrm>
          <a:prstGeom prst="ellipse">
            <a:avLst/>
          </a:prstGeom>
          <a:solidFill>
            <a:srgbClr val="FFFF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Data Element</a:t>
            </a:r>
            <a:endParaRPr kumimoji="0" lang="tr-TR" sz="1800" b="0" i="0" u="none" strike="noStrike" cap="none" normalizeH="0" baseline="0" dirty="0" smtClean="0">
              <a:ln>
                <a:noFill/>
              </a:ln>
              <a:effectLst/>
              <a:latin typeface="Arial" charset="0"/>
              <a:ea typeface="宋体" charset="-122"/>
            </a:endParaRPr>
          </a:p>
        </p:txBody>
      </p:sp>
      <p:cxnSp>
        <p:nvCxnSpPr>
          <p:cNvPr id="14" name="Elbow Connector 13"/>
          <p:cNvCxnSpPr>
            <a:stCxn id="6" idx="2"/>
            <a:endCxn id="8" idx="0"/>
          </p:cNvCxnSpPr>
          <p:nvPr/>
        </p:nvCxnSpPr>
        <p:spPr bwMode="auto">
          <a:xfrm rot="5400000">
            <a:off x="3379711" y="2077377"/>
            <a:ext cx="823900" cy="2212596"/>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Elbow Connector 14"/>
          <p:cNvCxnSpPr>
            <a:stCxn id="6" idx="2"/>
            <a:endCxn id="11" idx="0"/>
          </p:cNvCxnSpPr>
          <p:nvPr/>
        </p:nvCxnSpPr>
        <p:spPr bwMode="auto">
          <a:xfrm rot="16200000" flipH="1">
            <a:off x="5640029" y="2029654"/>
            <a:ext cx="823902" cy="2308043"/>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Elbow Connector 19"/>
          <p:cNvCxnSpPr>
            <a:stCxn id="8" idx="2"/>
            <a:endCxn id="9" idx="0"/>
          </p:cNvCxnSpPr>
          <p:nvPr/>
        </p:nvCxnSpPr>
        <p:spPr bwMode="auto">
          <a:xfrm rot="5400000">
            <a:off x="1749652" y="3805488"/>
            <a:ext cx="713527" cy="1157896"/>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Elbow Connector 26"/>
          <p:cNvCxnSpPr>
            <a:stCxn id="8" idx="2"/>
            <a:endCxn id="10" idx="0"/>
          </p:cNvCxnSpPr>
          <p:nvPr/>
        </p:nvCxnSpPr>
        <p:spPr bwMode="auto">
          <a:xfrm rot="16200000" flipH="1">
            <a:off x="2839530" y="3873505"/>
            <a:ext cx="719429" cy="1027763"/>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4" name="Straight Connector 33"/>
          <p:cNvCxnSpPr>
            <a:stCxn id="11" idx="1"/>
            <a:endCxn id="11" idx="3"/>
          </p:cNvCxnSpPr>
          <p:nvPr/>
        </p:nvCxnSpPr>
        <p:spPr bwMode="auto">
          <a:xfrm>
            <a:off x="6178238" y="4384438"/>
            <a:ext cx="2055527"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5" name="TextBox 34"/>
          <p:cNvSpPr txBox="1"/>
          <p:nvPr/>
        </p:nvSpPr>
        <p:spPr>
          <a:xfrm>
            <a:off x="6273452" y="4641820"/>
            <a:ext cx="2008883" cy="321306"/>
          </a:xfrm>
          <a:prstGeom prst="rect">
            <a:avLst/>
          </a:prstGeom>
          <a:noFill/>
        </p:spPr>
        <p:txBody>
          <a:bodyPr wrap="none" rtlCol="0">
            <a:spAutoFit/>
          </a:bodyPr>
          <a:lstStyle/>
          <a:p>
            <a:r>
              <a:rPr lang="en-US" sz="1600" dirty="0" smtClean="0"/>
              <a:t>Data type: Calendar</a:t>
            </a:r>
            <a:endParaRPr lang="tr-TR" sz="1600" dirty="0"/>
          </a:p>
        </p:txBody>
      </p:sp>
      <p:sp>
        <p:nvSpPr>
          <p:cNvPr id="40" name="Oval 39"/>
          <p:cNvSpPr/>
          <p:nvPr/>
        </p:nvSpPr>
        <p:spPr bwMode="auto">
          <a:xfrm>
            <a:off x="279845" y="3183675"/>
            <a:ext cx="2376264" cy="576064"/>
          </a:xfrm>
          <a:prstGeom prst="ellipse">
            <a:avLst/>
          </a:prstGeom>
          <a:solidFill>
            <a:srgbClr val="FFFF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Data Element Concept</a:t>
            </a:r>
            <a:endParaRPr kumimoji="0" lang="tr-TR" sz="1800" b="0" i="0" u="none" strike="noStrike" cap="none" normalizeH="0" baseline="0" dirty="0" smtClean="0">
              <a:ln>
                <a:noFill/>
              </a:ln>
              <a:effectLst/>
              <a:latin typeface="Arial" charset="0"/>
              <a:ea typeface="宋体" charset="-122"/>
            </a:endParaRPr>
          </a:p>
        </p:txBody>
      </p:sp>
      <p:sp>
        <p:nvSpPr>
          <p:cNvPr id="41" name="Oval 40"/>
          <p:cNvSpPr/>
          <p:nvPr/>
        </p:nvSpPr>
        <p:spPr bwMode="auto">
          <a:xfrm>
            <a:off x="441505" y="5104949"/>
            <a:ext cx="2159478" cy="504056"/>
          </a:xfrm>
          <a:prstGeom prst="ellipse">
            <a:avLst/>
          </a:prstGeom>
          <a:solidFill>
            <a:srgbClr val="FFFF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Object Class</a:t>
            </a:r>
            <a:endParaRPr kumimoji="0" lang="tr-TR" sz="1800" b="0" i="0" u="none" strike="noStrike" cap="none" normalizeH="0" baseline="0" dirty="0" smtClean="0">
              <a:ln>
                <a:noFill/>
              </a:ln>
              <a:effectLst/>
              <a:latin typeface="Arial" charset="0"/>
              <a:ea typeface="宋体" charset="-122"/>
            </a:endParaRPr>
          </a:p>
        </p:txBody>
      </p:sp>
      <p:sp>
        <p:nvSpPr>
          <p:cNvPr id="42" name="Oval 41"/>
          <p:cNvSpPr/>
          <p:nvPr/>
        </p:nvSpPr>
        <p:spPr bwMode="auto">
          <a:xfrm>
            <a:off x="2966867" y="5088213"/>
            <a:ext cx="1492517" cy="504056"/>
          </a:xfrm>
          <a:prstGeom prst="ellipse">
            <a:avLst/>
          </a:prstGeom>
          <a:solidFill>
            <a:srgbClr val="FFFF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Property</a:t>
            </a:r>
            <a:endParaRPr kumimoji="0" lang="tr-TR" sz="1800" b="0" i="0" u="none" strike="noStrike" cap="none" normalizeH="0" baseline="0" dirty="0" smtClean="0">
              <a:ln>
                <a:noFill/>
              </a:ln>
              <a:effectLst/>
              <a:latin typeface="Arial" charset="0"/>
              <a:ea typeface="宋体" charset="-122"/>
            </a:endParaRPr>
          </a:p>
        </p:txBody>
      </p:sp>
      <p:sp>
        <p:nvSpPr>
          <p:cNvPr id="43" name="Oval 42"/>
          <p:cNvSpPr/>
          <p:nvPr/>
        </p:nvSpPr>
        <p:spPr bwMode="auto">
          <a:xfrm>
            <a:off x="7176598" y="3307595"/>
            <a:ext cx="2256202" cy="504054"/>
          </a:xfrm>
          <a:prstGeom prst="ellipse">
            <a:avLst/>
          </a:prstGeom>
          <a:solidFill>
            <a:srgbClr val="FFFF00">
              <a:alpha val="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Value Domain</a:t>
            </a:r>
            <a:endParaRPr kumimoji="0" lang="tr-TR" sz="1800" b="0" i="0" u="none" strike="noStrike" cap="none" normalizeH="0" baseline="0" dirty="0" smtClean="0">
              <a:ln>
                <a:noFill/>
              </a:ln>
              <a:effectLst/>
              <a:latin typeface="Arial" charset="0"/>
              <a:ea typeface="宋体" charset="-122"/>
            </a:endParaRPr>
          </a:p>
        </p:txBody>
      </p:sp>
      <p:sp>
        <p:nvSpPr>
          <p:cNvPr id="44" name="Rounded Rectangle 43"/>
          <p:cNvSpPr/>
          <p:nvPr/>
        </p:nvSpPr>
        <p:spPr bwMode="auto">
          <a:xfrm>
            <a:off x="1521244" y="5808839"/>
            <a:ext cx="2037523" cy="648072"/>
          </a:xfrm>
          <a:prstGeom prst="roundRect">
            <a:avLst/>
          </a:prstGeom>
          <a:solidFill>
            <a:schemeClr val="tx1">
              <a:lumMod val="75000"/>
              <a:lumOff val="25000"/>
              <a:alpha val="3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dirty="0" smtClean="0"/>
              <a:t>The concept</a:t>
            </a:r>
          </a:p>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What?</a:t>
            </a:r>
            <a:endParaRPr kumimoji="0" lang="tr-TR" sz="1800" b="0" i="0" u="none" strike="noStrike" cap="none" normalizeH="0" baseline="0" dirty="0" smtClean="0">
              <a:ln>
                <a:noFill/>
              </a:ln>
              <a:effectLst/>
              <a:latin typeface="Arial" charset="0"/>
              <a:ea typeface="宋体" charset="-122"/>
            </a:endParaRPr>
          </a:p>
        </p:txBody>
      </p:sp>
      <p:sp>
        <p:nvSpPr>
          <p:cNvPr id="46" name="Rounded Rectangle 45"/>
          <p:cNvSpPr/>
          <p:nvPr/>
        </p:nvSpPr>
        <p:spPr bwMode="auto">
          <a:xfrm>
            <a:off x="6240948" y="5810644"/>
            <a:ext cx="2183740" cy="648072"/>
          </a:xfrm>
          <a:prstGeom prst="roundRect">
            <a:avLst/>
          </a:prstGeom>
          <a:solidFill>
            <a:schemeClr val="tx1">
              <a:lumMod val="75000"/>
              <a:lumOff val="25000"/>
              <a:alpha val="3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dirty="0" smtClean="0"/>
              <a:t>The representation</a:t>
            </a:r>
          </a:p>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How?</a:t>
            </a:r>
            <a:endParaRPr kumimoji="0" lang="tr-TR" sz="1800" b="0" i="0" u="none" strike="noStrike" cap="none" normalizeH="0" baseline="0" dirty="0" smtClean="0">
              <a:ln>
                <a:noFill/>
              </a:ln>
              <a:effectLst/>
              <a:latin typeface="Arial" charset="0"/>
              <a:ea typeface="宋体" charset="-122"/>
            </a:endParaRPr>
          </a:p>
        </p:txBody>
      </p:sp>
      <p:sp>
        <p:nvSpPr>
          <p:cNvPr id="24" name="Slide Number Placeholder 23"/>
          <p:cNvSpPr>
            <a:spLocks noGrp="1"/>
          </p:cNvSpPr>
          <p:nvPr>
            <p:ph type="sldNum" idx="12"/>
          </p:nvPr>
        </p:nvSpPr>
        <p:spPr/>
        <p:txBody>
          <a:bodyPr/>
          <a:lstStyle/>
          <a:p>
            <a:fld id="{D7600AA6-C1EA-41CE-809A-548D9FE48064}" type="slidenum">
              <a:rPr lang="en-US" smtClean="0"/>
              <a:pPr/>
              <a:t>21</a:t>
            </a:fld>
            <a:r>
              <a:rPr lang="en-US" smtClean="0"/>
              <a:t> / 37</a:t>
            </a:r>
            <a:endParaRPr lang="en-US" dirty="0"/>
          </a:p>
        </p:txBody>
      </p:sp>
    </p:spTree>
    <p:extLst>
      <p:ext uri="{BB962C8B-B14F-4D97-AF65-F5344CB8AC3E}">
        <p14:creationId xmlns:p14="http://schemas.microsoft.com/office/powerpoint/2010/main" xmlns="" val="4010342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Common Data Element</a:t>
            </a:r>
          </a:p>
        </p:txBody>
      </p:sp>
      <p:pic>
        <p:nvPicPr>
          <p:cNvPr id="5" name="Picture 39" descr="The graphic on this slide illustrates how synonymy is supported in controlled terminologies. The slide again shows the breakdown of the data element: Person Reported Age Value in to four separate components: PErson, reported, age and value. Each component has a concept unique identifier. As shown on the previous slide there is a component term, CUI, and UMLS ID. There is also a list of synonyms for the term. In our example the synonym participant is shown for person. "/>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7864" y="1979637"/>
            <a:ext cx="8732838"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432293" y="7324226"/>
            <a:ext cx="8640960" cy="235449"/>
          </a:xfrm>
          <a:prstGeom prst="rect">
            <a:avLst/>
          </a:prstGeom>
          <a:noFill/>
        </p:spPr>
        <p:txBody>
          <a:bodyPr wrap="square" rtlCol="0">
            <a:spAutoFit/>
          </a:bodyPr>
          <a:lstStyle/>
          <a:p>
            <a:pPr algn="r"/>
            <a:r>
              <a:rPr lang="tr-TR" sz="1000" dirty="0" smtClean="0"/>
              <a:t>diagram adopted from http://ncicbtraining.nci.nih.gov//TPOnline/TPOnline.dll/Public%20Course/COURSENO=COUR2006121515230703800967</a:t>
            </a:r>
            <a:endParaRPr lang="tr-TR" sz="1000" dirty="0"/>
          </a:p>
        </p:txBody>
      </p:sp>
      <p:sp>
        <p:nvSpPr>
          <p:cNvPr id="7" name="Oval 6"/>
          <p:cNvSpPr/>
          <p:nvPr/>
        </p:nvSpPr>
        <p:spPr bwMode="auto">
          <a:xfrm>
            <a:off x="575569" y="3628225"/>
            <a:ext cx="9505056" cy="1728192"/>
          </a:xfrm>
          <a:prstGeom prst="ellipse">
            <a:avLst/>
          </a:prstGeom>
          <a:solidFill>
            <a:srgbClr val="FF0000">
              <a:alpha val="4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8" name="TextBox 7"/>
          <p:cNvSpPr txBox="1"/>
          <p:nvPr/>
        </p:nvSpPr>
        <p:spPr>
          <a:xfrm>
            <a:off x="3887937" y="4920592"/>
            <a:ext cx="2880320" cy="435825"/>
          </a:xfrm>
          <a:prstGeom prst="rect">
            <a:avLst/>
          </a:prstGeom>
          <a:noFill/>
        </p:spPr>
        <p:txBody>
          <a:bodyPr wrap="square" rtlCol="0">
            <a:spAutoFit/>
          </a:bodyPr>
          <a:lstStyle/>
          <a:p>
            <a:pPr algn="ctr"/>
            <a:r>
              <a:rPr lang="en-US" sz="2400" dirty="0" smtClean="0"/>
              <a:t>Linked Data</a:t>
            </a:r>
            <a:endParaRPr lang="tr-TR" sz="2400" dirty="0"/>
          </a:p>
        </p:txBody>
      </p:sp>
      <p:sp>
        <p:nvSpPr>
          <p:cNvPr id="10" name="Rounded Rectangle 9"/>
          <p:cNvSpPr/>
          <p:nvPr/>
        </p:nvSpPr>
        <p:spPr bwMode="auto">
          <a:xfrm>
            <a:off x="6768257" y="5352640"/>
            <a:ext cx="2088232" cy="1753674"/>
          </a:xfrm>
          <a:prstGeom prst="roundRect">
            <a:avLst/>
          </a:prstGeom>
          <a:solidFill>
            <a:srgbClr val="00B8FF">
              <a:alpha val="0"/>
            </a:srgbClr>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indent="-285750">
              <a:buFont typeface="Arial" pitchFamily="34" charset="0"/>
              <a:buChar char="•"/>
            </a:pPr>
            <a:r>
              <a:rPr lang="en-US" sz="1600" dirty="0"/>
              <a:t>ICD9, ICD10</a:t>
            </a:r>
          </a:p>
          <a:p>
            <a:pPr marL="285750" indent="-285750">
              <a:buFont typeface="Arial" pitchFamily="34" charset="0"/>
              <a:buChar char="•"/>
            </a:pPr>
            <a:r>
              <a:rPr lang="en-US" sz="1600" dirty="0"/>
              <a:t>SNOMED CT</a:t>
            </a:r>
          </a:p>
          <a:p>
            <a:pPr marL="285750" indent="-285750">
              <a:buFont typeface="Arial" pitchFamily="34" charset="0"/>
              <a:buChar char="•"/>
            </a:pPr>
            <a:r>
              <a:rPr lang="en-US" sz="1600" dirty="0"/>
              <a:t>LOINC</a:t>
            </a:r>
          </a:p>
          <a:p>
            <a:pPr marL="285750" indent="-285750">
              <a:buFont typeface="Arial" pitchFamily="34" charset="0"/>
              <a:buChar char="•"/>
            </a:pPr>
            <a:r>
              <a:rPr lang="en-US" sz="1600" dirty="0" err="1"/>
              <a:t>RxNorm</a:t>
            </a:r>
            <a:endParaRPr lang="en-US" sz="1600" dirty="0"/>
          </a:p>
          <a:p>
            <a:pPr marL="285750" indent="-285750">
              <a:buFont typeface="Arial" pitchFamily="34" charset="0"/>
              <a:buChar char="•"/>
            </a:pPr>
            <a:r>
              <a:rPr lang="en-US" sz="1600" dirty="0"/>
              <a:t>WHO ART</a:t>
            </a:r>
          </a:p>
          <a:p>
            <a:pPr marL="285750" indent="-285750">
              <a:buFont typeface="Arial" pitchFamily="34" charset="0"/>
              <a:buChar char="•"/>
            </a:pPr>
            <a:r>
              <a:rPr lang="en-US" sz="1600" dirty="0" err="1"/>
              <a:t>MedDRA</a:t>
            </a:r>
            <a:endParaRPr lang="en-US" sz="1600" dirty="0"/>
          </a:p>
          <a:p>
            <a:pPr marL="285750" indent="-285750">
              <a:buFont typeface="Arial" pitchFamily="34" charset="0"/>
              <a:buChar char="•"/>
            </a:pPr>
            <a:r>
              <a:rPr lang="en-US" sz="1600" dirty="0"/>
              <a:t>….</a:t>
            </a:r>
          </a:p>
        </p:txBody>
      </p:sp>
      <p:sp>
        <p:nvSpPr>
          <p:cNvPr id="9" name="Oval 8"/>
          <p:cNvSpPr/>
          <p:nvPr/>
        </p:nvSpPr>
        <p:spPr bwMode="auto">
          <a:xfrm>
            <a:off x="568197" y="1403573"/>
            <a:ext cx="9505056" cy="1728192"/>
          </a:xfrm>
          <a:prstGeom prst="ellipse">
            <a:avLst/>
          </a:prstGeom>
          <a:solidFill>
            <a:srgbClr val="FF0000">
              <a:alpha val="4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11" name="TextBox 10"/>
          <p:cNvSpPr txBox="1"/>
          <p:nvPr/>
        </p:nvSpPr>
        <p:spPr>
          <a:xfrm>
            <a:off x="3744168" y="1475581"/>
            <a:ext cx="2880320" cy="435825"/>
          </a:xfrm>
          <a:prstGeom prst="rect">
            <a:avLst/>
          </a:prstGeom>
          <a:noFill/>
        </p:spPr>
        <p:txBody>
          <a:bodyPr wrap="square" rtlCol="0">
            <a:spAutoFit/>
          </a:bodyPr>
          <a:lstStyle/>
          <a:p>
            <a:pPr algn="ctr"/>
            <a:r>
              <a:rPr lang="en-US" sz="2400" dirty="0" smtClean="0"/>
              <a:t>Linked Data</a:t>
            </a:r>
            <a:endParaRPr lang="tr-TR" sz="2400" dirty="0"/>
          </a:p>
        </p:txBody>
      </p:sp>
      <p:sp>
        <p:nvSpPr>
          <p:cNvPr id="12" name="Rounded Rectangle 11"/>
          <p:cNvSpPr/>
          <p:nvPr/>
        </p:nvSpPr>
        <p:spPr bwMode="auto">
          <a:xfrm>
            <a:off x="7092587" y="1475581"/>
            <a:ext cx="1439572" cy="1094750"/>
          </a:xfrm>
          <a:prstGeom prst="roundRect">
            <a:avLst/>
          </a:prstGeom>
          <a:solidFill>
            <a:srgbClr val="00B8FF">
              <a:alpha val="0"/>
            </a:srgbClr>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sz="1600" dirty="0" smtClean="0"/>
              <a:t>Integration with other MDRs</a:t>
            </a:r>
            <a:endParaRPr lang="en-US" sz="1600" dirty="0"/>
          </a:p>
        </p:txBody>
      </p:sp>
      <p:sp>
        <p:nvSpPr>
          <p:cNvPr id="15" name="Slide Number Placeholder 14"/>
          <p:cNvSpPr>
            <a:spLocks noGrp="1"/>
          </p:cNvSpPr>
          <p:nvPr>
            <p:ph type="sldNum" idx="12"/>
          </p:nvPr>
        </p:nvSpPr>
        <p:spPr/>
        <p:txBody>
          <a:bodyPr/>
          <a:lstStyle/>
          <a:p>
            <a:fld id="{D7600AA6-C1EA-41CE-809A-548D9FE48064}" type="slidenum">
              <a:rPr lang="en-US" smtClean="0"/>
              <a:pPr/>
              <a:t>22</a:t>
            </a:fld>
            <a:r>
              <a:rPr lang="en-US" smtClean="0"/>
              <a:t> / 37</a:t>
            </a:r>
            <a:endParaRPr lang="en-US" dirty="0"/>
          </a:p>
        </p:txBody>
      </p:sp>
    </p:spTree>
    <p:extLst>
      <p:ext uri="{BB962C8B-B14F-4D97-AF65-F5344CB8AC3E}">
        <p14:creationId xmlns:p14="http://schemas.microsoft.com/office/powerpoint/2010/main" xmlns="" val="2874302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Common Data Element</a:t>
            </a:r>
            <a:endParaRPr lang="tr-TR" dirty="0"/>
          </a:p>
        </p:txBody>
      </p:sp>
      <p:sp>
        <p:nvSpPr>
          <p:cNvPr id="3" name="Content Placeholder 2"/>
          <p:cNvSpPr>
            <a:spLocks noGrp="1"/>
          </p:cNvSpPr>
          <p:nvPr>
            <p:ph idx="1"/>
          </p:nvPr>
        </p:nvSpPr>
        <p:spPr/>
        <p:txBody>
          <a:bodyPr/>
          <a:lstStyle/>
          <a:p>
            <a:pPr lvl="1">
              <a:buFont typeface="Arial" pitchFamily="34" charset="0"/>
              <a:buChar char="•"/>
            </a:pPr>
            <a:r>
              <a:rPr lang="tr-TR" sz="2400" dirty="0" smtClean="0"/>
              <a:t>Improves the quality of data</a:t>
            </a:r>
          </a:p>
          <a:p>
            <a:pPr lvl="1">
              <a:buFont typeface="Arial" pitchFamily="34" charset="0"/>
              <a:buChar char="•"/>
            </a:pPr>
            <a:r>
              <a:rPr lang="tr-TR" sz="2400" dirty="0" smtClean="0"/>
              <a:t>Simplifies data sharing</a:t>
            </a:r>
            <a:endParaRPr lang="en-US" sz="2400" dirty="0" smtClean="0"/>
          </a:p>
          <a:p>
            <a:pPr lvl="2">
              <a:buFont typeface="Arial" pitchFamily="34" charset="0"/>
              <a:buChar char="•"/>
            </a:pPr>
            <a:r>
              <a:rPr lang="en-US" sz="2000" dirty="0" smtClean="0"/>
              <a:t>Knowledge sharing</a:t>
            </a:r>
          </a:p>
          <a:p>
            <a:pPr lvl="1">
              <a:buFont typeface="Arial" pitchFamily="34" charset="0"/>
              <a:buChar char="•"/>
            </a:pPr>
            <a:r>
              <a:rPr lang="tr-TR" sz="2400" dirty="0" smtClean="0"/>
              <a:t>Promotes standard, consistent, universal data</a:t>
            </a:r>
          </a:p>
          <a:p>
            <a:pPr lvl="1">
              <a:buFont typeface="Arial" pitchFamily="34" charset="0"/>
              <a:buChar char="•"/>
            </a:pPr>
            <a:r>
              <a:rPr lang="tr-TR" sz="2400" dirty="0" smtClean="0"/>
              <a:t>Ease of </a:t>
            </a:r>
            <a:r>
              <a:rPr lang="en-US" sz="2400" dirty="0" smtClean="0"/>
              <a:t>development</a:t>
            </a:r>
          </a:p>
          <a:p>
            <a:pPr lvl="2">
              <a:buFont typeface="Arial" pitchFamily="34" charset="0"/>
              <a:buChar char="•"/>
            </a:pPr>
            <a:r>
              <a:rPr lang="tr-TR" sz="2000" dirty="0" smtClean="0"/>
              <a:t>data collection tools</a:t>
            </a:r>
            <a:endParaRPr lang="en-US" sz="2000" dirty="0" smtClean="0"/>
          </a:p>
          <a:p>
            <a:pPr lvl="1">
              <a:buFont typeface="Arial" pitchFamily="34" charset="0"/>
              <a:buChar char="•"/>
            </a:pPr>
            <a:r>
              <a:rPr lang="en-US" sz="2400" dirty="0" smtClean="0"/>
              <a:t>Data Interoperability between</a:t>
            </a:r>
          </a:p>
          <a:p>
            <a:pPr lvl="2">
              <a:buFont typeface="Arial" pitchFamily="34" charset="0"/>
              <a:buChar char="•"/>
            </a:pPr>
            <a:r>
              <a:rPr lang="en-US" sz="2000" dirty="0" smtClean="0"/>
              <a:t>applications</a:t>
            </a:r>
          </a:p>
          <a:p>
            <a:pPr lvl="2">
              <a:buFont typeface="Arial" pitchFamily="34" charset="0"/>
              <a:buChar char="•"/>
            </a:pPr>
            <a:r>
              <a:rPr lang="en-US" sz="2000" dirty="0" smtClean="0"/>
              <a:t>development teams</a:t>
            </a:r>
          </a:p>
          <a:p>
            <a:pPr lvl="2">
              <a:buFont typeface="Arial" pitchFamily="34" charset="0"/>
              <a:buChar char="•"/>
            </a:pPr>
            <a:r>
              <a:rPr lang="en-US" sz="2000" dirty="0"/>
              <a:t>e</a:t>
            </a:r>
            <a:r>
              <a:rPr lang="en-US" sz="2000" dirty="0" smtClean="0"/>
              <a:t>nterprises</a:t>
            </a:r>
          </a:p>
          <a:p>
            <a:pPr lvl="2">
              <a:buFont typeface="Arial" pitchFamily="34" charset="0"/>
              <a:buChar char="•"/>
            </a:pPr>
            <a:r>
              <a:rPr lang="en-US" sz="2000" dirty="0" smtClean="0"/>
              <a:t>…</a:t>
            </a:r>
          </a:p>
          <a:p>
            <a:pPr marL="1371600" lvl="3" indent="0"/>
            <a:r>
              <a:rPr lang="en-US" sz="1800" b="1" i="1" dirty="0" smtClean="0">
                <a:sym typeface="Wingdings" pitchFamily="2" charset="2"/>
              </a:rPr>
              <a:t> </a:t>
            </a:r>
            <a:r>
              <a:rPr lang="en-US" sz="1800" b="1" i="1" dirty="0" smtClean="0"/>
              <a:t>All require precise definitions of data</a:t>
            </a:r>
            <a:endParaRPr lang="tr-TR" sz="1800" b="1" i="1" dirty="0" smtClean="0"/>
          </a:p>
          <a:p>
            <a:pPr lvl="2">
              <a:buFont typeface="Arial" pitchFamily="34" charset="0"/>
              <a:buChar char="•"/>
            </a:pPr>
            <a:endParaRPr lang="tr-TR" sz="2000" dirty="0"/>
          </a:p>
        </p:txBody>
      </p:sp>
      <p:sp>
        <p:nvSpPr>
          <p:cNvPr id="7" name="Slide Number Placeholder 6"/>
          <p:cNvSpPr>
            <a:spLocks noGrp="1"/>
          </p:cNvSpPr>
          <p:nvPr>
            <p:ph type="sldNum" idx="12"/>
          </p:nvPr>
        </p:nvSpPr>
        <p:spPr/>
        <p:txBody>
          <a:bodyPr/>
          <a:lstStyle/>
          <a:p>
            <a:fld id="{D7600AA6-C1EA-41CE-809A-548D9FE48064}" type="slidenum">
              <a:rPr lang="en-US" smtClean="0"/>
              <a:pPr/>
              <a:t>23</a:t>
            </a:fld>
            <a:r>
              <a:rPr lang="en-US" smtClean="0"/>
              <a:t> / 37</a:t>
            </a:r>
            <a:endParaRPr lang="en-US" dirty="0"/>
          </a:p>
        </p:txBody>
      </p:sp>
    </p:spTree>
    <p:extLst>
      <p:ext uri="{BB962C8B-B14F-4D97-AF65-F5344CB8AC3E}">
        <p14:creationId xmlns:p14="http://schemas.microsoft.com/office/powerpoint/2010/main" xmlns="" val="2988613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ISO/IEC 11179 Implementations</a:t>
            </a:r>
            <a:endParaRPr lang="tr-TR" dirty="0"/>
          </a:p>
        </p:txBody>
      </p:sp>
      <p:sp>
        <p:nvSpPr>
          <p:cNvPr id="3" name="Content Placeholder 2"/>
          <p:cNvSpPr>
            <a:spLocks noGrp="1"/>
          </p:cNvSpPr>
          <p:nvPr>
            <p:ph idx="1"/>
          </p:nvPr>
        </p:nvSpPr>
        <p:spPr>
          <a:xfrm>
            <a:off x="1079500" y="1981100"/>
            <a:ext cx="8278813" cy="4391025"/>
          </a:xfrm>
        </p:spPr>
        <p:txBody>
          <a:bodyPr/>
          <a:lstStyle/>
          <a:p>
            <a:pPr>
              <a:buFont typeface="Arial" pitchFamily="34" charset="0"/>
              <a:buChar char="•"/>
            </a:pPr>
            <a:r>
              <a:rPr lang="tr-TR" sz="2800" dirty="0" smtClean="0"/>
              <a:t>OneMeta MDR, Data Foundations Inc.</a:t>
            </a:r>
          </a:p>
          <a:p>
            <a:pPr lvl="2">
              <a:buFont typeface="Arial" pitchFamily="34" charset="0"/>
              <a:buChar char="•"/>
            </a:pPr>
            <a:r>
              <a:rPr lang="tr-TR" sz="2000" dirty="0" smtClean="0"/>
              <a:t>extendible and configurable, commercial</a:t>
            </a:r>
            <a:endParaRPr lang="tr-TR" sz="2000" dirty="0"/>
          </a:p>
          <a:p>
            <a:pPr>
              <a:buFont typeface="Arial" pitchFamily="34" charset="0"/>
              <a:buChar char="•"/>
            </a:pPr>
            <a:r>
              <a:rPr lang="tr-TR" sz="2800" dirty="0" smtClean="0"/>
              <a:t>caDSR, US National Cancer Institute</a:t>
            </a:r>
          </a:p>
          <a:p>
            <a:pPr lvl="2">
              <a:buFont typeface="Arial" pitchFamily="34" charset="0"/>
              <a:buChar char="•"/>
            </a:pPr>
            <a:r>
              <a:rPr lang="tr-TR" sz="2000" dirty="0" smtClean="0"/>
              <a:t>Extension to standard, persisted on RDBMS</a:t>
            </a:r>
          </a:p>
          <a:p>
            <a:pPr>
              <a:buFont typeface="Arial" pitchFamily="34" charset="0"/>
              <a:buChar char="•"/>
            </a:pPr>
            <a:r>
              <a:rPr lang="tr-TR" sz="2800" dirty="0" smtClean="0"/>
              <a:t>CCTS, UN/CEFACT</a:t>
            </a:r>
          </a:p>
          <a:p>
            <a:pPr lvl="2">
              <a:buFont typeface="Arial" pitchFamily="34" charset="0"/>
              <a:buChar char="•"/>
            </a:pPr>
            <a:r>
              <a:rPr lang="tr-TR" sz="2000" dirty="0" smtClean="0"/>
              <a:t>Business data model standard based on 11179</a:t>
            </a:r>
            <a:endParaRPr lang="en-US" sz="2000" dirty="0" smtClean="0"/>
          </a:p>
          <a:p>
            <a:pPr lvl="1">
              <a:buFont typeface="Arial" pitchFamily="34" charset="0"/>
              <a:buChar char="•"/>
            </a:pPr>
            <a:r>
              <a:rPr lang="en-US" dirty="0" smtClean="0"/>
              <a:t>UBL is an implementation of CCTS</a:t>
            </a:r>
            <a:endParaRPr lang="tr-TR" dirty="0" smtClean="0"/>
          </a:p>
          <a:p>
            <a:pPr>
              <a:buFont typeface="Arial" pitchFamily="34" charset="0"/>
              <a:buChar char="•"/>
            </a:pPr>
            <a:r>
              <a:rPr lang="tr-TR" sz="2800" dirty="0" smtClean="0"/>
              <a:t>US National Information Exchange Model</a:t>
            </a:r>
            <a:r>
              <a:rPr lang="en-US" sz="2800" dirty="0" smtClean="0"/>
              <a:t> - NIEM</a:t>
            </a:r>
            <a:endParaRPr lang="tr-TR" sz="2800" dirty="0" smtClean="0"/>
          </a:p>
          <a:p>
            <a:pPr lvl="2">
              <a:buFont typeface="Arial" pitchFamily="34" charset="0"/>
              <a:buChar char="•"/>
            </a:pPr>
            <a:endParaRPr lang="tr-TR" sz="2000" dirty="0" smtClean="0"/>
          </a:p>
        </p:txBody>
      </p:sp>
      <p:sp>
        <p:nvSpPr>
          <p:cNvPr id="6" name="Slide Number Placeholder 5"/>
          <p:cNvSpPr>
            <a:spLocks noGrp="1"/>
          </p:cNvSpPr>
          <p:nvPr>
            <p:ph type="sldNum" idx="12"/>
          </p:nvPr>
        </p:nvSpPr>
        <p:spPr/>
        <p:txBody>
          <a:bodyPr/>
          <a:lstStyle/>
          <a:p>
            <a:fld id="{D7600AA6-C1EA-41CE-809A-548D9FE48064}" type="slidenum">
              <a:rPr lang="en-US" smtClean="0"/>
              <a:pPr/>
              <a:t>24</a:t>
            </a:fld>
            <a:r>
              <a:rPr lang="en-US" smtClean="0"/>
              <a:t> / 37</a:t>
            </a:r>
            <a:endParaRPr lang="en-US" dirty="0"/>
          </a:p>
        </p:txBody>
      </p:sp>
    </p:spTree>
    <p:extLst>
      <p:ext uri="{BB962C8B-B14F-4D97-AF65-F5344CB8AC3E}">
        <p14:creationId xmlns:p14="http://schemas.microsoft.com/office/powerpoint/2010/main" xmlns="" val="3276700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819" y="863601"/>
            <a:ext cx="9129139" cy="682625"/>
          </a:xfrm>
        </p:spPr>
        <p:txBody>
          <a:bodyPr/>
          <a:lstStyle/>
          <a:p>
            <a:r>
              <a:rPr lang="tr-TR" dirty="0" smtClean="0"/>
              <a:t>Organizations using ISO/IEC 11179</a:t>
            </a:r>
            <a:endParaRPr lang="tr-TR" dirty="0"/>
          </a:p>
        </p:txBody>
      </p:sp>
      <p:sp>
        <p:nvSpPr>
          <p:cNvPr id="3" name="Content Placeholder 2"/>
          <p:cNvSpPr>
            <a:spLocks noGrp="1"/>
          </p:cNvSpPr>
          <p:nvPr>
            <p:ph idx="1"/>
          </p:nvPr>
        </p:nvSpPr>
        <p:spPr>
          <a:xfrm>
            <a:off x="1079501" y="1691605"/>
            <a:ext cx="8278813" cy="5146692"/>
          </a:xfrm>
        </p:spPr>
        <p:txBody>
          <a:bodyPr/>
          <a:lstStyle/>
          <a:p>
            <a:pPr>
              <a:buFont typeface="Arial" pitchFamily="34" charset="0"/>
              <a:buChar char="•"/>
            </a:pPr>
            <a:endParaRPr lang="tr-TR" sz="2000" dirty="0"/>
          </a:p>
          <a:p>
            <a:pPr>
              <a:buFont typeface="Arial" pitchFamily="34" charset="0"/>
              <a:buChar char="•"/>
            </a:pPr>
            <a:r>
              <a:rPr lang="tr-TR" sz="2000" dirty="0"/>
              <a:t>Australian Institute of Health and Welfare - METeOR</a:t>
            </a:r>
          </a:p>
          <a:p>
            <a:pPr>
              <a:buFont typeface="Arial" pitchFamily="34" charset="0"/>
              <a:buChar char="•"/>
            </a:pPr>
            <a:r>
              <a:rPr lang="tr-TR" sz="2000" dirty="0"/>
              <a:t>US Department of Justice - Global Justice XML Data Model GJXDM</a:t>
            </a:r>
          </a:p>
          <a:p>
            <a:pPr>
              <a:buFont typeface="Arial" pitchFamily="34" charset="0"/>
              <a:buChar char="•"/>
            </a:pPr>
            <a:r>
              <a:rPr lang="tr-TR" sz="2000" dirty="0"/>
              <a:t>US Environmental Protection Agency - Environmental Data Registry</a:t>
            </a:r>
          </a:p>
          <a:p>
            <a:pPr>
              <a:buFont typeface="Arial" pitchFamily="34" charset="0"/>
              <a:buChar char="•"/>
            </a:pPr>
            <a:r>
              <a:rPr lang="tr-TR" sz="2000" dirty="0"/>
              <a:t>US Health Information Knowledgebase (USHIK)</a:t>
            </a:r>
          </a:p>
          <a:p>
            <a:pPr>
              <a:buFont typeface="Arial" pitchFamily="34" charset="0"/>
              <a:buChar char="•"/>
            </a:pPr>
            <a:r>
              <a:rPr lang="tr-TR" sz="2000" dirty="0"/>
              <a:t>Ohio State University - open Metadata Repository (openMDR)</a:t>
            </a:r>
          </a:p>
          <a:p>
            <a:pPr>
              <a:buFont typeface="Arial" pitchFamily="34" charset="0"/>
              <a:buChar char="•"/>
            </a:pPr>
            <a:r>
              <a:rPr lang="tr-TR" sz="2000" dirty="0"/>
              <a:t>Minnesota Department of Education Metadata Registry (K-12 Data)</a:t>
            </a:r>
          </a:p>
          <a:p>
            <a:pPr>
              <a:buFont typeface="Arial" pitchFamily="34" charset="0"/>
              <a:buChar char="•"/>
            </a:pPr>
            <a:r>
              <a:rPr lang="tr-TR" sz="2000" dirty="0"/>
              <a:t>Minnesota Department of Revenue Property Taxation</a:t>
            </a:r>
          </a:p>
          <a:p>
            <a:pPr>
              <a:buFont typeface="Arial" pitchFamily="34" charset="0"/>
              <a:buChar char="•"/>
            </a:pPr>
            <a:r>
              <a:rPr lang="tr-TR" sz="2000" dirty="0"/>
              <a:t>The Census Bureau Corporate Metadata Repository</a:t>
            </a:r>
          </a:p>
          <a:p>
            <a:pPr>
              <a:buFont typeface="Arial" pitchFamily="34" charset="0"/>
              <a:buChar char="•"/>
            </a:pPr>
            <a:r>
              <a:rPr lang="tr-TR" sz="2000" dirty="0"/>
              <a:t>Statistics Canada Integrated MetaDataBase</a:t>
            </a:r>
          </a:p>
          <a:p>
            <a:pPr>
              <a:buFont typeface="Arial" pitchFamily="34" charset="0"/>
              <a:buChar char="•"/>
            </a:pPr>
            <a:r>
              <a:rPr lang="tr-TR" sz="2000" dirty="0"/>
              <a:t>The Environmental Data Registry</a:t>
            </a:r>
          </a:p>
          <a:p>
            <a:endParaRPr lang="tr-TR" dirty="0"/>
          </a:p>
        </p:txBody>
      </p:sp>
      <p:sp>
        <p:nvSpPr>
          <p:cNvPr id="6" name="Slide Number Placeholder 5"/>
          <p:cNvSpPr>
            <a:spLocks noGrp="1"/>
          </p:cNvSpPr>
          <p:nvPr>
            <p:ph type="sldNum" idx="12"/>
          </p:nvPr>
        </p:nvSpPr>
        <p:spPr/>
        <p:txBody>
          <a:bodyPr/>
          <a:lstStyle/>
          <a:p>
            <a:fld id="{D7600AA6-C1EA-41CE-809A-548D9FE48064}" type="slidenum">
              <a:rPr lang="en-US" smtClean="0"/>
              <a:pPr/>
              <a:t>25</a:t>
            </a:fld>
            <a:r>
              <a:rPr lang="en-US" smtClean="0"/>
              <a:t> / 37</a:t>
            </a:r>
            <a:endParaRPr lang="en-US" dirty="0"/>
          </a:p>
        </p:txBody>
      </p:sp>
    </p:spTree>
    <p:extLst>
      <p:ext uri="{BB962C8B-B14F-4D97-AF65-F5344CB8AC3E}">
        <p14:creationId xmlns:p14="http://schemas.microsoft.com/office/powerpoint/2010/main" xmlns="" val="2952522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Design &amp; </a:t>
            </a:r>
            <a:r>
              <a:rPr lang="en-US" sz="4000" dirty="0" smtClean="0"/>
              <a:t>Implementation</a:t>
            </a:r>
            <a:r>
              <a:rPr lang="en-US" dirty="0" smtClean="0"/>
              <a:t/>
            </a:r>
            <a:br>
              <a:rPr lang="en-US" dirty="0" smtClean="0"/>
            </a:br>
            <a:r>
              <a:rPr lang="en-US" sz="2800" dirty="0" smtClean="0"/>
              <a:t>ISO/IEC 11179 Ontology</a:t>
            </a:r>
            <a:endParaRPr lang="tr-TR"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1880" y="1907629"/>
            <a:ext cx="8064896" cy="39897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lide Number Placeholder 6"/>
          <p:cNvSpPr>
            <a:spLocks noGrp="1"/>
          </p:cNvSpPr>
          <p:nvPr>
            <p:ph type="sldNum" idx="12"/>
          </p:nvPr>
        </p:nvSpPr>
        <p:spPr/>
        <p:txBody>
          <a:bodyPr/>
          <a:lstStyle/>
          <a:p>
            <a:fld id="{D7600AA6-C1EA-41CE-809A-548D9FE48064}" type="slidenum">
              <a:rPr lang="en-US" smtClean="0"/>
              <a:pPr/>
              <a:t>26</a:t>
            </a:fld>
            <a:r>
              <a:rPr lang="en-US" smtClean="0"/>
              <a:t> / 37</a:t>
            </a:r>
            <a:endParaRPr lang="en-US" dirty="0"/>
          </a:p>
        </p:txBody>
      </p:sp>
    </p:spTree>
    <p:extLst>
      <p:ext uri="{BB962C8B-B14F-4D97-AF65-F5344CB8AC3E}">
        <p14:creationId xmlns:p14="http://schemas.microsoft.com/office/powerpoint/2010/main" xmlns="" val="2657299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Ontology Design</a:t>
            </a:r>
            <a:endParaRPr lang="tr-T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7864" y="1691605"/>
            <a:ext cx="8568704" cy="501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lide Number Placeholder 6"/>
          <p:cNvSpPr>
            <a:spLocks noGrp="1"/>
          </p:cNvSpPr>
          <p:nvPr>
            <p:ph type="sldNum" idx="12"/>
          </p:nvPr>
        </p:nvSpPr>
        <p:spPr/>
        <p:txBody>
          <a:bodyPr/>
          <a:lstStyle/>
          <a:p>
            <a:fld id="{D7600AA6-C1EA-41CE-809A-548D9FE48064}" type="slidenum">
              <a:rPr lang="en-US" smtClean="0"/>
              <a:pPr/>
              <a:t>27</a:t>
            </a:fld>
            <a:r>
              <a:rPr lang="en-US" smtClean="0"/>
              <a:t> / 37</a:t>
            </a:r>
            <a:endParaRPr lang="en-US" dirty="0"/>
          </a:p>
        </p:txBody>
      </p:sp>
    </p:spTree>
    <p:extLst>
      <p:ext uri="{BB962C8B-B14F-4D97-AF65-F5344CB8AC3E}">
        <p14:creationId xmlns:p14="http://schemas.microsoft.com/office/powerpoint/2010/main" xmlns="" val="585063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&amp; Implementation</a:t>
            </a:r>
            <a:endParaRPr lang="tr-TR" dirty="0"/>
          </a:p>
        </p:txBody>
      </p:sp>
      <p:sp>
        <p:nvSpPr>
          <p:cNvPr id="5" name="Rectangle 2"/>
          <p:cNvSpPr>
            <a:spLocks noChangeArrowheads="1"/>
          </p:cNvSpPr>
          <p:nvPr/>
        </p:nvSpPr>
        <p:spPr bwMode="auto">
          <a:xfrm>
            <a:off x="0" y="0"/>
            <a:ext cx="1008062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 name="Object 5"/>
          <p:cNvGraphicFramePr>
            <a:graphicFrameLocks noChangeAspect="1"/>
          </p:cNvGraphicFramePr>
          <p:nvPr>
            <p:extLst>
              <p:ext uri="{D42A27DB-BD31-4B8C-83A1-F6EECF244321}">
                <p14:modId xmlns:p14="http://schemas.microsoft.com/office/powerpoint/2010/main" xmlns="" val="3873295731"/>
              </p:ext>
            </p:extLst>
          </p:nvPr>
        </p:nvGraphicFramePr>
        <p:xfrm>
          <a:off x="1655936" y="1691605"/>
          <a:ext cx="6624736" cy="5461970"/>
        </p:xfrm>
        <a:graphic>
          <a:graphicData uri="http://schemas.openxmlformats.org/presentationml/2006/ole">
            <p:oleObj spid="_x0000_s6238" name="Visio" r:id="rId3" imgW="4231053" imgH="3606583" progId="Visio.Drawing.11">
              <p:embed/>
            </p:oleObj>
          </a:graphicData>
        </a:graphic>
      </p:graphicFrame>
      <p:sp>
        <p:nvSpPr>
          <p:cNvPr id="9" name="Slide Number Placeholder 8"/>
          <p:cNvSpPr>
            <a:spLocks noGrp="1"/>
          </p:cNvSpPr>
          <p:nvPr>
            <p:ph type="sldNum" idx="12"/>
          </p:nvPr>
        </p:nvSpPr>
        <p:spPr/>
        <p:txBody>
          <a:bodyPr/>
          <a:lstStyle/>
          <a:p>
            <a:fld id="{D7600AA6-C1EA-41CE-809A-548D9FE48064}" type="slidenum">
              <a:rPr lang="en-US" smtClean="0"/>
              <a:pPr/>
              <a:t>28</a:t>
            </a:fld>
            <a:r>
              <a:rPr lang="en-US" smtClean="0"/>
              <a:t> / 37</a:t>
            </a:r>
            <a:endParaRPr lang="en-US" dirty="0"/>
          </a:p>
        </p:txBody>
      </p:sp>
    </p:spTree>
    <p:extLst>
      <p:ext uri="{BB962C8B-B14F-4D97-AF65-F5344CB8AC3E}">
        <p14:creationId xmlns:p14="http://schemas.microsoft.com/office/powerpoint/2010/main" xmlns="" val="3113868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&amp; Implementation</a:t>
            </a:r>
            <a:endParaRPr lang="tr-TR" dirty="0"/>
          </a:p>
        </p:txBody>
      </p:sp>
      <p:sp>
        <p:nvSpPr>
          <p:cNvPr id="5" name="Rectangle 2"/>
          <p:cNvSpPr>
            <a:spLocks noChangeArrowheads="1"/>
          </p:cNvSpPr>
          <p:nvPr/>
        </p:nvSpPr>
        <p:spPr bwMode="auto">
          <a:xfrm>
            <a:off x="0" y="0"/>
            <a:ext cx="1008062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 name="Object 5"/>
          <p:cNvGraphicFramePr>
            <a:graphicFrameLocks noChangeAspect="1"/>
          </p:cNvGraphicFramePr>
          <p:nvPr>
            <p:extLst>
              <p:ext uri="{D42A27DB-BD31-4B8C-83A1-F6EECF244321}">
                <p14:modId xmlns:p14="http://schemas.microsoft.com/office/powerpoint/2010/main" xmlns="" val="3389874480"/>
              </p:ext>
            </p:extLst>
          </p:nvPr>
        </p:nvGraphicFramePr>
        <p:xfrm>
          <a:off x="4104208" y="1763613"/>
          <a:ext cx="5184576" cy="5662531"/>
        </p:xfrm>
        <a:graphic>
          <a:graphicData uri="http://schemas.openxmlformats.org/presentationml/2006/ole">
            <p:oleObj spid="_x0000_s7265" name="Visio" r:id="rId3" imgW="3692250" imgH="4202951" progId="Visio.Drawing.11">
              <p:embed/>
            </p:oleObj>
          </a:graphicData>
        </a:graphic>
      </p:graphicFrame>
      <p:sp>
        <p:nvSpPr>
          <p:cNvPr id="7" name="Rectangle 6"/>
          <p:cNvSpPr/>
          <p:nvPr/>
        </p:nvSpPr>
        <p:spPr bwMode="auto">
          <a:xfrm>
            <a:off x="4824289" y="6300117"/>
            <a:ext cx="3744416" cy="144016"/>
          </a:xfrm>
          <a:prstGeom prst="rect">
            <a:avLst/>
          </a:prstGeom>
          <a:solidFill>
            <a:srgbClr val="00B8FF">
              <a:alpha val="6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smtClean="0">
                <a:ln>
                  <a:noFill/>
                </a:ln>
                <a:effectLst/>
                <a:latin typeface="Arial" charset="0"/>
                <a:ea typeface="宋体" charset="-122"/>
              </a:rPr>
              <a:t>JENA RDF/OWL</a:t>
            </a:r>
            <a:r>
              <a:rPr kumimoji="0" lang="en-US" sz="1100" b="1" i="0" u="none" strike="noStrike" cap="none" normalizeH="0" dirty="0" smtClean="0">
                <a:ln>
                  <a:noFill/>
                </a:ln>
                <a:effectLst/>
                <a:latin typeface="Arial" charset="0"/>
                <a:ea typeface="宋体" charset="-122"/>
              </a:rPr>
              <a:t> API</a:t>
            </a:r>
            <a:endParaRPr kumimoji="0" lang="tr-TR" sz="1100" b="1" i="0" u="none" strike="noStrike" cap="none" normalizeH="0" baseline="0" dirty="0" smtClean="0">
              <a:ln>
                <a:noFill/>
              </a:ln>
              <a:effectLst/>
              <a:latin typeface="Arial" charset="0"/>
              <a:ea typeface="宋体" charset="-122"/>
            </a:endParaRPr>
          </a:p>
        </p:txBody>
      </p:sp>
      <p:pic>
        <p:nvPicPr>
          <p:cNvPr id="7217" name="Picture 4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635821"/>
            <a:ext cx="4824289" cy="305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18" name="Picture 5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427909"/>
            <a:ext cx="5067300" cy="1381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Slide Number Placeholder 10"/>
          <p:cNvSpPr>
            <a:spLocks noGrp="1"/>
          </p:cNvSpPr>
          <p:nvPr>
            <p:ph type="sldNum" idx="12"/>
          </p:nvPr>
        </p:nvSpPr>
        <p:spPr/>
        <p:txBody>
          <a:bodyPr/>
          <a:lstStyle/>
          <a:p>
            <a:fld id="{D7600AA6-C1EA-41CE-809A-548D9FE48064}" type="slidenum">
              <a:rPr lang="en-US" smtClean="0"/>
              <a:pPr/>
              <a:t>29</a:t>
            </a:fld>
            <a:r>
              <a:rPr lang="en-US" smtClean="0"/>
              <a:t> / 37</a:t>
            </a:r>
            <a:endParaRPr lang="en-US" dirty="0"/>
          </a:p>
        </p:txBody>
      </p:sp>
    </p:spTree>
    <p:extLst>
      <p:ext uri="{BB962C8B-B14F-4D97-AF65-F5344CB8AC3E}">
        <p14:creationId xmlns:p14="http://schemas.microsoft.com/office/powerpoint/2010/main" xmlns="" val="683130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079500" y="893763"/>
            <a:ext cx="8280400" cy="625475"/>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Agenda</a:t>
            </a:r>
          </a:p>
        </p:txBody>
      </p:sp>
      <p:sp>
        <p:nvSpPr>
          <p:cNvPr id="5122" name="Rectangle 2"/>
          <p:cNvSpPr>
            <a:spLocks noGrp="1" noChangeArrowheads="1"/>
          </p:cNvSpPr>
          <p:nvPr>
            <p:ph type="body" idx="1"/>
          </p:nvPr>
        </p:nvSpPr>
        <p:spPr>
          <a:xfrm>
            <a:off x="1079500" y="1781968"/>
            <a:ext cx="8280400" cy="4302125"/>
          </a:xfrm>
          <a:ln/>
        </p:spPr>
        <p:txBody>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t>Introduction</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t>Motivation</a:t>
            </a:r>
          </a:p>
          <a:p>
            <a:pPr marL="831850" lvl="1"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t>FP7 – SALUS &amp; BIVEE Projects</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t>Background</a:t>
            </a:r>
          </a:p>
          <a:p>
            <a:pPr marL="831850" lvl="1"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t>ISO/IEC 11179</a:t>
            </a:r>
          </a:p>
          <a:p>
            <a:pPr marL="831850" lvl="1"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t>Common Data </a:t>
            </a:r>
            <a:r>
              <a:rPr lang="en-US" sz="2000" dirty="0" smtClean="0"/>
              <a:t>Elements</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t>Design &amp; Implementation</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t>Use-case</a:t>
            </a:r>
            <a:endParaRPr lang="en-US" sz="2400" dirty="0"/>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t>Summary</a:t>
            </a:r>
            <a:endParaRPr lang="en-US" sz="2400" dirty="0"/>
          </a:p>
        </p:txBody>
      </p:sp>
      <p:sp>
        <p:nvSpPr>
          <p:cNvPr id="7" name="Slide Number Placeholder 6"/>
          <p:cNvSpPr>
            <a:spLocks noGrp="1"/>
          </p:cNvSpPr>
          <p:nvPr>
            <p:ph type="sldNum" idx="12"/>
          </p:nvPr>
        </p:nvSpPr>
        <p:spPr/>
        <p:txBody>
          <a:bodyPr/>
          <a:lstStyle/>
          <a:p>
            <a:fld id="{D7600AA6-C1EA-41CE-809A-548D9FE48064}" type="slidenum">
              <a:rPr lang="en-US" smtClean="0"/>
              <a:pPr/>
              <a:t>3</a:t>
            </a:fld>
            <a:r>
              <a:rPr lang="en-US" smtClean="0"/>
              <a:t> / 37</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Use-case</a:t>
            </a:r>
            <a:endParaRPr lang="tr-TR" dirty="0"/>
          </a:p>
        </p:txBody>
      </p:sp>
      <p:sp>
        <p:nvSpPr>
          <p:cNvPr id="3" name="Content Placeholder 2"/>
          <p:cNvSpPr>
            <a:spLocks noGrp="1"/>
          </p:cNvSpPr>
          <p:nvPr>
            <p:ph idx="1"/>
          </p:nvPr>
        </p:nvSpPr>
        <p:spPr/>
        <p:txBody>
          <a:bodyPr/>
          <a:lstStyle/>
          <a:p>
            <a:r>
              <a:rPr lang="en-US" sz="2400" dirty="0" smtClean="0"/>
              <a:t>Once we have an implementation for a semantic MDR</a:t>
            </a:r>
          </a:p>
          <a:p>
            <a:pPr marL="457200" indent="-457200">
              <a:buFont typeface="Arial" pitchFamily="34" charset="0"/>
              <a:buChar char="•"/>
            </a:pPr>
            <a:r>
              <a:rPr lang="en-US" sz="2400" dirty="0" smtClean="0"/>
              <a:t>Need to populate with Common Data Elements</a:t>
            </a:r>
          </a:p>
          <a:p>
            <a:pPr marL="857250" lvl="1" indent="-457200">
              <a:buFont typeface="Arial" pitchFamily="34" charset="0"/>
              <a:buChar char="•"/>
            </a:pPr>
            <a:r>
              <a:rPr lang="en-US" sz="2000" b="1" i="1" dirty="0"/>
              <a:t>Mining </a:t>
            </a:r>
            <a:r>
              <a:rPr lang="en-US" sz="2000" dirty="0"/>
              <a:t>for </a:t>
            </a:r>
            <a:r>
              <a:rPr lang="en-US" sz="2000" dirty="0" smtClean="0"/>
              <a:t>CDEs</a:t>
            </a:r>
          </a:p>
          <a:p>
            <a:pPr marL="857250" lvl="1" indent="-457200">
              <a:buFont typeface="Arial" pitchFamily="34" charset="0"/>
              <a:buChar char="•"/>
            </a:pPr>
            <a:r>
              <a:rPr lang="en-US" sz="2000" dirty="0" smtClean="0"/>
              <a:t>Importers for different languages: </a:t>
            </a:r>
            <a:r>
              <a:rPr lang="en-US" sz="2000" dirty="0"/>
              <a:t>XML Schema, UML, and </a:t>
            </a:r>
            <a:r>
              <a:rPr lang="en-US" sz="2000" dirty="0" smtClean="0"/>
              <a:t>ontology languages (RDFS/OWL)</a:t>
            </a:r>
          </a:p>
          <a:p>
            <a:pPr marL="457200" indent="-457200">
              <a:buFont typeface="Arial" pitchFamily="34" charset="0"/>
              <a:buChar char="•"/>
            </a:pPr>
            <a:r>
              <a:rPr lang="en-US" sz="2400" dirty="0" smtClean="0"/>
              <a:t>Other applications must be built on top of the semantic MDR</a:t>
            </a:r>
          </a:p>
          <a:p>
            <a:pPr marL="857250" lvl="1" indent="-457200">
              <a:buFont typeface="Arial" pitchFamily="34" charset="0"/>
              <a:buChar char="•"/>
            </a:pPr>
            <a:r>
              <a:rPr lang="en-US" sz="2000" dirty="0" smtClean="0"/>
              <a:t>New content models referring to the CDEs</a:t>
            </a:r>
          </a:p>
          <a:p>
            <a:pPr marL="1257300" lvl="2" indent="-457200">
              <a:buFont typeface="Arial" pitchFamily="34" charset="0"/>
              <a:buChar char="•"/>
            </a:pPr>
            <a:r>
              <a:rPr lang="en-US" sz="2000" dirty="0"/>
              <a:t>Matching and mapping </a:t>
            </a:r>
            <a:r>
              <a:rPr lang="en-US" sz="2000" dirty="0">
                <a:sym typeface="Wingdings" pitchFamily="2" charset="2"/>
              </a:rPr>
              <a:t> Strong </a:t>
            </a:r>
            <a:r>
              <a:rPr lang="en-US" sz="2000" b="1" i="1" dirty="0" smtClean="0">
                <a:sym typeface="Wingdings" pitchFamily="2" charset="2"/>
              </a:rPr>
              <a:t>reasoning</a:t>
            </a:r>
            <a:endParaRPr lang="en-US" sz="2000" b="1" i="1" dirty="0">
              <a:sym typeface="Wingdings" pitchFamily="2" charset="2"/>
            </a:endParaRPr>
          </a:p>
          <a:p>
            <a:pPr marL="857250" lvl="1" indent="-457200">
              <a:buFont typeface="Arial" pitchFamily="34" charset="0"/>
              <a:buChar char="•"/>
            </a:pPr>
            <a:r>
              <a:rPr lang="en-US" sz="2000" dirty="0" smtClean="0"/>
              <a:t>Data Warehouses, Web Services, EHR Systems, Content Management Systems etc…</a:t>
            </a:r>
          </a:p>
          <a:p>
            <a:pPr marL="457200" indent="-457200">
              <a:buFont typeface="Arial" pitchFamily="34" charset="0"/>
              <a:buChar char="•"/>
            </a:pPr>
            <a:endParaRPr lang="en-US" sz="2400" dirty="0" smtClean="0"/>
          </a:p>
          <a:p>
            <a:pPr marL="857250" lvl="1" indent="-457200">
              <a:buFont typeface="Arial" pitchFamily="34" charset="0"/>
              <a:buChar char="•"/>
            </a:pPr>
            <a:endParaRPr lang="en-US" sz="2000" dirty="0" smtClean="0"/>
          </a:p>
        </p:txBody>
      </p:sp>
      <p:sp>
        <p:nvSpPr>
          <p:cNvPr id="7" name="Slide Number Placeholder 6"/>
          <p:cNvSpPr>
            <a:spLocks noGrp="1"/>
          </p:cNvSpPr>
          <p:nvPr>
            <p:ph type="sldNum" idx="12"/>
          </p:nvPr>
        </p:nvSpPr>
        <p:spPr/>
        <p:txBody>
          <a:bodyPr/>
          <a:lstStyle/>
          <a:p>
            <a:fld id="{D7600AA6-C1EA-41CE-809A-548D9FE48064}" type="slidenum">
              <a:rPr lang="en-US" smtClean="0"/>
              <a:pPr/>
              <a:t>30</a:t>
            </a:fld>
            <a:r>
              <a:rPr lang="en-US" smtClean="0"/>
              <a:t> / 37</a:t>
            </a:r>
            <a:endParaRPr lang="en-US" dirty="0"/>
          </a:p>
        </p:txBody>
      </p:sp>
    </p:spTree>
    <p:extLst>
      <p:ext uri="{BB962C8B-B14F-4D97-AF65-F5344CB8AC3E}">
        <p14:creationId xmlns:p14="http://schemas.microsoft.com/office/powerpoint/2010/main" xmlns="" val="2365907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Use-case</a:t>
            </a:r>
            <a:endParaRPr lang="tr-TR" dirty="0"/>
          </a:p>
        </p:txBody>
      </p:sp>
      <p:sp>
        <p:nvSpPr>
          <p:cNvPr id="3" name="Content Placeholder 2"/>
          <p:cNvSpPr>
            <a:spLocks noGrp="1"/>
          </p:cNvSpPr>
          <p:nvPr>
            <p:ph idx="1"/>
          </p:nvPr>
        </p:nvSpPr>
        <p:spPr/>
        <p:txBody>
          <a:bodyPr/>
          <a:lstStyle/>
          <a:p>
            <a:r>
              <a:rPr lang="en-US" dirty="0" smtClean="0"/>
              <a:t>List all “</a:t>
            </a:r>
            <a:r>
              <a:rPr lang="en-US" dirty="0" err="1" smtClean="0"/>
              <a:t>ClassificationScheme”s</a:t>
            </a:r>
            <a:endParaRPr lang="en-US" dirty="0" smtClean="0"/>
          </a:p>
          <a:p>
            <a:endParaRPr lang="en-US" dirty="0"/>
          </a:p>
          <a:p>
            <a:endParaRPr lang="en-US" dirty="0" smtClean="0"/>
          </a:p>
          <a:p>
            <a:endParaRPr lang="en-US" dirty="0"/>
          </a:p>
          <a:p>
            <a:r>
              <a:rPr lang="en-US" dirty="0" smtClean="0"/>
              <a:t>List all “</a:t>
            </a:r>
            <a:r>
              <a:rPr lang="en-US" dirty="0" err="1" smtClean="0"/>
              <a:t>ObjectClass”es</a:t>
            </a:r>
            <a:endParaRPr lang="tr-TR" dirty="0"/>
          </a:p>
          <a:p>
            <a:endParaRPr lang="tr-TR"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0826" y="2411685"/>
            <a:ext cx="6408712" cy="1500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0827" y="5138150"/>
            <a:ext cx="6408711" cy="151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Slide Number Placeholder 8"/>
          <p:cNvSpPr>
            <a:spLocks noGrp="1"/>
          </p:cNvSpPr>
          <p:nvPr>
            <p:ph type="sldNum" idx="12"/>
          </p:nvPr>
        </p:nvSpPr>
        <p:spPr/>
        <p:txBody>
          <a:bodyPr/>
          <a:lstStyle/>
          <a:p>
            <a:fld id="{D7600AA6-C1EA-41CE-809A-548D9FE48064}" type="slidenum">
              <a:rPr lang="en-US" smtClean="0"/>
              <a:pPr/>
              <a:t>31</a:t>
            </a:fld>
            <a:r>
              <a:rPr lang="en-US" smtClean="0"/>
              <a:t> / 37</a:t>
            </a:r>
            <a:endParaRPr lang="en-US" dirty="0"/>
          </a:p>
        </p:txBody>
      </p:sp>
    </p:spTree>
    <p:extLst>
      <p:ext uri="{BB962C8B-B14F-4D97-AF65-F5344CB8AC3E}">
        <p14:creationId xmlns:p14="http://schemas.microsoft.com/office/powerpoint/2010/main" xmlns="" val="1058836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Use-case</a:t>
            </a:r>
            <a:endParaRPr lang="tr-TR" dirty="0"/>
          </a:p>
        </p:txBody>
      </p:sp>
      <p:sp>
        <p:nvSpPr>
          <p:cNvPr id="3" name="Content Placeholder 2"/>
          <p:cNvSpPr>
            <a:spLocks noGrp="1"/>
          </p:cNvSpPr>
          <p:nvPr>
            <p:ph idx="1"/>
          </p:nvPr>
        </p:nvSpPr>
        <p:spPr/>
        <p:txBody>
          <a:bodyPr/>
          <a:lstStyle/>
          <a:p>
            <a:r>
              <a:rPr lang="en-US" dirty="0" smtClean="0"/>
              <a:t>Get all “</a:t>
            </a:r>
            <a:r>
              <a:rPr lang="en-US" dirty="0" err="1" smtClean="0"/>
              <a:t>Property”s</a:t>
            </a:r>
            <a:r>
              <a:rPr lang="en-US" dirty="0" smtClean="0"/>
              <a:t> of a Patient</a:t>
            </a:r>
            <a:endParaRPr lang="tr-TR" dirty="0"/>
          </a:p>
        </p:txBody>
      </p:sp>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3928" y="2627709"/>
            <a:ext cx="6820186"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7"/>
          <p:cNvSpPr>
            <a:spLocks noGrp="1"/>
          </p:cNvSpPr>
          <p:nvPr>
            <p:ph type="sldNum" idx="12"/>
          </p:nvPr>
        </p:nvSpPr>
        <p:spPr/>
        <p:txBody>
          <a:bodyPr/>
          <a:lstStyle/>
          <a:p>
            <a:fld id="{D7600AA6-C1EA-41CE-809A-548D9FE48064}" type="slidenum">
              <a:rPr lang="en-US" smtClean="0"/>
              <a:pPr/>
              <a:t>32</a:t>
            </a:fld>
            <a:r>
              <a:rPr lang="en-US" smtClean="0"/>
              <a:t> / 37</a:t>
            </a:r>
            <a:endParaRPr lang="en-US" dirty="0"/>
          </a:p>
        </p:txBody>
      </p:sp>
    </p:spTree>
    <p:extLst>
      <p:ext uri="{BB962C8B-B14F-4D97-AF65-F5344CB8AC3E}">
        <p14:creationId xmlns:p14="http://schemas.microsoft.com/office/powerpoint/2010/main" xmlns="" val="2297947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Use-case</a:t>
            </a:r>
            <a:endParaRPr lang="tr-TR" dirty="0"/>
          </a:p>
        </p:txBody>
      </p:sp>
      <p:sp>
        <p:nvSpPr>
          <p:cNvPr id="3" name="Content Placeholder 2"/>
          <p:cNvSpPr>
            <a:spLocks noGrp="1"/>
          </p:cNvSpPr>
          <p:nvPr>
            <p:ph idx="1"/>
          </p:nvPr>
        </p:nvSpPr>
        <p:spPr/>
        <p:txBody>
          <a:bodyPr/>
          <a:lstStyle/>
          <a:p>
            <a:r>
              <a:rPr lang="en-US" sz="2800" dirty="0" smtClean="0"/>
              <a:t>List all “</a:t>
            </a:r>
            <a:r>
              <a:rPr lang="en-US" sz="2800" dirty="0" err="1" smtClean="0"/>
              <a:t>DataElement”s</a:t>
            </a:r>
            <a:r>
              <a:rPr lang="en-US" sz="2800" dirty="0" smtClean="0"/>
              <a:t> which are “</a:t>
            </a:r>
            <a:r>
              <a:rPr lang="en-US" sz="2800" dirty="0" err="1" smtClean="0"/>
              <a:t>classifiedBy</a:t>
            </a:r>
            <a:r>
              <a:rPr lang="en-US" sz="2800" dirty="0" smtClean="0"/>
              <a:t>” </a:t>
            </a:r>
            <a:r>
              <a:rPr lang="en-US" sz="2800" b="1" i="1" dirty="0" smtClean="0"/>
              <a:t>Myocardial Infarction </a:t>
            </a:r>
            <a:r>
              <a:rPr lang="en-US" sz="2800" dirty="0" smtClean="0"/>
              <a:t>(</a:t>
            </a:r>
            <a:r>
              <a:rPr lang="en-US" sz="2800" dirty="0" err="1" smtClean="0"/>
              <a:t>ClassificationSchemeItem</a:t>
            </a:r>
            <a:r>
              <a:rPr lang="en-US" sz="2800" dirty="0" smtClean="0"/>
              <a:t>) and </a:t>
            </a:r>
            <a:r>
              <a:rPr lang="en-US" sz="2800" dirty="0" err="1" smtClean="0"/>
              <a:t>Nifedipine</a:t>
            </a:r>
            <a:r>
              <a:rPr lang="en-US" sz="2800" dirty="0" smtClean="0"/>
              <a:t> </a:t>
            </a:r>
            <a:r>
              <a:rPr lang="en-US" sz="2800" dirty="0"/>
              <a:t>(</a:t>
            </a:r>
            <a:r>
              <a:rPr lang="en-US" sz="2800" dirty="0" err="1"/>
              <a:t>ClassificationSchemeItem</a:t>
            </a:r>
            <a:r>
              <a:rPr lang="en-US" sz="2800" dirty="0"/>
              <a:t>)</a:t>
            </a:r>
            <a:r>
              <a:rPr lang="en-US" sz="2800" dirty="0" smtClean="0"/>
              <a:t> AND which have Allergy as “</a:t>
            </a:r>
            <a:r>
              <a:rPr lang="en-US" sz="2800" dirty="0" err="1" smtClean="0"/>
              <a:t>DataElementConcept</a:t>
            </a:r>
            <a:r>
              <a:rPr lang="en-US" sz="2800" dirty="0" smtClean="0"/>
              <a:t>”</a:t>
            </a:r>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9912" y="4067869"/>
            <a:ext cx="7856220" cy="25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7"/>
          <p:cNvSpPr>
            <a:spLocks noGrp="1"/>
          </p:cNvSpPr>
          <p:nvPr>
            <p:ph type="sldNum" idx="12"/>
          </p:nvPr>
        </p:nvSpPr>
        <p:spPr/>
        <p:txBody>
          <a:bodyPr/>
          <a:lstStyle/>
          <a:p>
            <a:fld id="{D7600AA6-C1EA-41CE-809A-548D9FE48064}" type="slidenum">
              <a:rPr lang="en-US" smtClean="0"/>
              <a:pPr/>
              <a:t>33</a:t>
            </a:fld>
            <a:r>
              <a:rPr lang="en-US" smtClean="0"/>
              <a:t> / 37</a:t>
            </a:r>
            <a:endParaRPr lang="en-US" dirty="0"/>
          </a:p>
        </p:txBody>
      </p:sp>
    </p:spTree>
    <p:extLst>
      <p:ext uri="{BB962C8B-B14F-4D97-AF65-F5344CB8AC3E}">
        <p14:creationId xmlns:p14="http://schemas.microsoft.com/office/powerpoint/2010/main" xmlns="" val="1703096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Use-case II</a:t>
            </a:r>
            <a:endParaRPr lang="tr-TR" dirty="0"/>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23888" y="2123653"/>
            <a:ext cx="8325496"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lide Number Placeholder 6"/>
          <p:cNvSpPr>
            <a:spLocks noGrp="1"/>
          </p:cNvSpPr>
          <p:nvPr>
            <p:ph type="sldNum" idx="12"/>
          </p:nvPr>
        </p:nvSpPr>
        <p:spPr/>
        <p:txBody>
          <a:bodyPr/>
          <a:lstStyle/>
          <a:p>
            <a:fld id="{D7600AA6-C1EA-41CE-809A-548D9FE48064}" type="slidenum">
              <a:rPr lang="en-US" smtClean="0"/>
              <a:pPr/>
              <a:t>34</a:t>
            </a:fld>
            <a:r>
              <a:rPr lang="en-US" smtClean="0"/>
              <a:t> / 37</a:t>
            </a:r>
            <a:endParaRPr lang="en-US" dirty="0"/>
          </a:p>
        </p:txBody>
      </p:sp>
    </p:spTree>
    <p:extLst>
      <p:ext uri="{BB962C8B-B14F-4D97-AF65-F5344CB8AC3E}">
        <p14:creationId xmlns:p14="http://schemas.microsoft.com/office/powerpoint/2010/main" xmlns="" val="1788521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tr-TR" dirty="0"/>
          </a:p>
        </p:txBody>
      </p:sp>
      <p:sp>
        <p:nvSpPr>
          <p:cNvPr id="3" name="Content Placeholder 2"/>
          <p:cNvSpPr>
            <a:spLocks noGrp="1"/>
          </p:cNvSpPr>
          <p:nvPr>
            <p:ph idx="1"/>
          </p:nvPr>
        </p:nvSpPr>
        <p:spPr/>
        <p:txBody>
          <a:bodyPr/>
          <a:lstStyle/>
          <a:p>
            <a:pPr>
              <a:buFont typeface="Arial" pitchFamily="34" charset="0"/>
              <a:buChar char="•"/>
            </a:pPr>
            <a:r>
              <a:rPr lang="en-US" sz="2000" dirty="0" smtClean="0"/>
              <a:t>Meta-data Registry to facilitate Semantic Interoperability through Common Data Elements (CDE)</a:t>
            </a:r>
          </a:p>
          <a:p>
            <a:pPr lvl="1">
              <a:buFont typeface="Arial" pitchFamily="34" charset="0"/>
              <a:buChar char="•"/>
            </a:pPr>
            <a:r>
              <a:rPr lang="en-US" sz="1800" dirty="0" smtClean="0"/>
              <a:t>For several different domains</a:t>
            </a:r>
          </a:p>
          <a:p>
            <a:pPr>
              <a:buFont typeface="Arial" pitchFamily="34" charset="0"/>
              <a:buChar char="•"/>
            </a:pPr>
            <a:r>
              <a:rPr lang="en-US" sz="2000" dirty="0" smtClean="0"/>
              <a:t>ISO/IEC 11179 based</a:t>
            </a:r>
          </a:p>
          <a:p>
            <a:pPr lvl="1">
              <a:buFont typeface="Arial" pitchFamily="34" charset="0"/>
              <a:buChar char="•"/>
            </a:pPr>
            <a:r>
              <a:rPr lang="en-US" sz="1800" dirty="0" smtClean="0"/>
              <a:t>well-established and commonly accepted standard</a:t>
            </a:r>
          </a:p>
          <a:p>
            <a:pPr>
              <a:buFont typeface="Arial" pitchFamily="34" charset="0"/>
              <a:buChar char="•"/>
            </a:pPr>
            <a:r>
              <a:rPr lang="en-US" sz="2000" dirty="0" smtClean="0"/>
              <a:t>Pure triple-store implementation access through Jena API</a:t>
            </a:r>
          </a:p>
          <a:p>
            <a:pPr lvl="1">
              <a:buFont typeface="Arial" pitchFamily="34" charset="0"/>
              <a:buChar char="•"/>
            </a:pPr>
            <a:r>
              <a:rPr lang="en-US" sz="1800" dirty="0" smtClean="0"/>
              <a:t>easy integration to Linked Data cloud</a:t>
            </a:r>
          </a:p>
          <a:p>
            <a:pPr lvl="2">
              <a:buFont typeface="Arial" pitchFamily="34" charset="0"/>
              <a:buChar char="•"/>
            </a:pPr>
            <a:r>
              <a:rPr lang="en-US" sz="1400" dirty="0" smtClean="0"/>
              <a:t>together with other MDR implementations </a:t>
            </a:r>
          </a:p>
          <a:p>
            <a:pPr marL="457200" indent="-457200">
              <a:buFont typeface="Arial" pitchFamily="34" charset="0"/>
              <a:buChar char="•"/>
            </a:pPr>
            <a:r>
              <a:rPr lang="en-US" sz="2000" dirty="0" smtClean="0"/>
              <a:t>Importers for CDE identification</a:t>
            </a:r>
          </a:p>
          <a:p>
            <a:pPr marL="857250" lvl="1" indent="-457200">
              <a:buFont typeface="Arial" pitchFamily="34" charset="0"/>
              <a:buChar char="•"/>
            </a:pPr>
            <a:r>
              <a:rPr lang="en-US" sz="1800" dirty="0" smtClean="0"/>
              <a:t>XML Schema, UML (v1.x and v2.x), RDFS/OWL based ontologies</a:t>
            </a:r>
          </a:p>
          <a:p>
            <a:pPr marL="457200" indent="-457200">
              <a:buFont typeface="Arial" pitchFamily="34" charset="0"/>
              <a:buChar char="•"/>
            </a:pPr>
            <a:r>
              <a:rPr lang="en-US" sz="2000" dirty="0" smtClean="0"/>
              <a:t>Apache Wicket based Web interface</a:t>
            </a:r>
            <a:endParaRPr lang="tr-TR" sz="2000" dirty="0"/>
          </a:p>
        </p:txBody>
      </p:sp>
      <p:sp>
        <p:nvSpPr>
          <p:cNvPr id="7" name="Slide Number Placeholder 6"/>
          <p:cNvSpPr>
            <a:spLocks noGrp="1"/>
          </p:cNvSpPr>
          <p:nvPr>
            <p:ph type="sldNum" idx="12"/>
          </p:nvPr>
        </p:nvSpPr>
        <p:spPr/>
        <p:txBody>
          <a:bodyPr/>
          <a:lstStyle/>
          <a:p>
            <a:fld id="{D7600AA6-C1EA-41CE-809A-548D9FE48064}" type="slidenum">
              <a:rPr lang="en-US" smtClean="0"/>
              <a:pPr/>
              <a:t>35</a:t>
            </a:fld>
            <a:r>
              <a:rPr lang="en-US" smtClean="0"/>
              <a:t> / 37</a:t>
            </a:r>
            <a:endParaRPr lang="en-US" dirty="0"/>
          </a:p>
        </p:txBody>
      </p:sp>
    </p:spTree>
    <p:extLst>
      <p:ext uri="{BB962C8B-B14F-4D97-AF65-F5344CB8AC3E}">
        <p14:creationId xmlns:p14="http://schemas.microsoft.com/office/powerpoint/2010/main" xmlns="" val="3592105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ISO/IEC</a:t>
            </a:r>
            <a:r>
              <a:rPr lang="en-US" dirty="0" smtClean="0"/>
              <a:t> 20943</a:t>
            </a:r>
            <a:endParaRPr lang="tr-TR" dirty="0"/>
          </a:p>
        </p:txBody>
      </p:sp>
      <p:sp>
        <p:nvSpPr>
          <p:cNvPr id="3" name="Content Placeholder 2"/>
          <p:cNvSpPr>
            <a:spLocks noGrp="1"/>
          </p:cNvSpPr>
          <p:nvPr>
            <p:ph idx="1"/>
          </p:nvPr>
        </p:nvSpPr>
        <p:spPr/>
        <p:txBody>
          <a:bodyPr/>
          <a:lstStyle/>
          <a:p>
            <a:r>
              <a:rPr lang="en-US" sz="2400" dirty="0" smtClean="0"/>
              <a:t>Procedures for achieving metadata registry (MDR) content consistency</a:t>
            </a:r>
          </a:p>
          <a:p>
            <a:pPr marL="857250" lvl="1" indent="-457200">
              <a:buFont typeface="Arial" pitchFamily="34" charset="0"/>
              <a:buChar char="•"/>
            </a:pPr>
            <a:r>
              <a:rPr lang="en-US" sz="2000" dirty="0" smtClean="0"/>
              <a:t>formalized ontology generation with well-defined concepts </a:t>
            </a:r>
            <a:endParaRPr lang="tr-TR" sz="2000" dirty="0"/>
          </a:p>
        </p:txBody>
      </p:sp>
      <p:grpSp>
        <p:nvGrpSpPr>
          <p:cNvPr id="31" name="Group 30"/>
          <p:cNvGrpSpPr/>
          <p:nvPr/>
        </p:nvGrpSpPr>
        <p:grpSpPr>
          <a:xfrm>
            <a:off x="1654478" y="2894746"/>
            <a:ext cx="7666353" cy="4291815"/>
            <a:chOff x="1023924" y="1487746"/>
            <a:chExt cx="8032777" cy="4584183"/>
          </a:xfrm>
        </p:grpSpPr>
        <p:cxnSp>
          <p:nvCxnSpPr>
            <p:cNvPr id="5" name="직선 연결선 117"/>
            <p:cNvCxnSpPr>
              <a:cxnSpLocks noChangeShapeType="1"/>
            </p:cNvCxnSpPr>
            <p:nvPr/>
          </p:nvCxnSpPr>
          <p:spPr bwMode="auto">
            <a:xfrm>
              <a:off x="4770424" y="5559683"/>
              <a:ext cx="1000125" cy="0"/>
            </a:xfrm>
            <a:prstGeom prst="line">
              <a:avLst/>
            </a:prstGeom>
            <a:noFill/>
            <a:ln w="9525" algn="ctr">
              <a:solidFill>
                <a:srgbClr val="080808"/>
              </a:solidFill>
              <a:round/>
              <a:headEnd/>
              <a:tailEnd type="triangle" w="lg" len="lg"/>
            </a:ln>
            <a:extLst>
              <a:ext uri="{909E8E84-426E-40DD-AFC4-6F175D3DCCD1}">
                <a14:hiddenFill xmlns:a14="http://schemas.microsoft.com/office/drawing/2010/main" xmlns="">
                  <a:noFill/>
                </a14:hiddenFill>
              </a:ext>
            </a:extLst>
          </p:spPr>
        </p:cxnSp>
        <p:sp>
          <p:nvSpPr>
            <p:cNvPr id="6" name="직사각형 6"/>
            <p:cNvSpPr/>
            <p:nvPr/>
          </p:nvSpPr>
          <p:spPr bwMode="auto">
            <a:xfrm>
              <a:off x="1142956" y="4100212"/>
              <a:ext cx="3643338" cy="1954783"/>
            </a:xfrm>
            <a:prstGeom prst="rect">
              <a:avLst/>
            </a:prstGeom>
            <a:solidFill>
              <a:schemeClr val="bg1"/>
            </a:solidFill>
            <a:ln>
              <a:solidFill>
                <a:srgbClr val="080808"/>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nchorCtr="1"/>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lnSpc>
                  <a:spcPts val="1700"/>
                </a:lnSpc>
                <a:defRPr/>
              </a:pPr>
              <a:r>
                <a:rPr lang="en-US" altLang="ko-KR">
                  <a:solidFill>
                    <a:srgbClr val="000000"/>
                  </a:solidFill>
                  <a:latin typeface="Times New Roman" pitchFamily="18" charset="0"/>
                  <a:ea typeface="굴림" pitchFamily="50" charset="-127"/>
                  <a:cs typeface="Times New Roman" pitchFamily="18" charset="0"/>
                </a:rPr>
                <a:t>MDRs</a:t>
              </a:r>
            </a:p>
            <a:p>
              <a:pPr algn="ctr">
                <a:lnSpc>
                  <a:spcPts val="1700"/>
                </a:lnSpc>
                <a:defRPr/>
              </a:pPr>
              <a:r>
                <a:rPr lang="en-US" altLang="ko-KR">
                  <a:solidFill>
                    <a:srgbClr val="000000"/>
                  </a:solidFill>
                  <a:latin typeface="Times New Roman" pitchFamily="18" charset="0"/>
                  <a:ea typeface="굴림" pitchFamily="50" charset="-127"/>
                  <a:cs typeface="Times New Roman" pitchFamily="18" charset="0"/>
                </a:rPr>
                <a:t>(Sets of concepts)</a:t>
              </a:r>
            </a:p>
            <a:p>
              <a:pPr algn="ctr">
                <a:defRPr/>
              </a:pPr>
              <a:endParaRPr lang="en-US" altLang="ko-KR" sz="2400">
                <a:solidFill>
                  <a:srgbClr val="000000"/>
                </a:solidFill>
                <a:latin typeface="Times New Roman" pitchFamily="18" charset="0"/>
                <a:ea typeface="굴림" pitchFamily="50" charset="-127"/>
                <a:cs typeface="Times New Roman" pitchFamily="18" charset="0"/>
              </a:endParaRPr>
            </a:p>
            <a:p>
              <a:pPr algn="ctr">
                <a:defRPr/>
              </a:pPr>
              <a:endParaRPr lang="en-US" altLang="ko-KR">
                <a:solidFill>
                  <a:srgbClr val="000000"/>
                </a:solidFill>
                <a:latin typeface="Times New Roman" pitchFamily="18" charset="0"/>
                <a:ea typeface="굴림" pitchFamily="50" charset="-127"/>
                <a:cs typeface="Times New Roman" pitchFamily="18" charset="0"/>
              </a:endParaRPr>
            </a:p>
            <a:p>
              <a:pPr algn="ctr">
                <a:defRPr/>
              </a:pPr>
              <a:endParaRPr lang="en-US" altLang="ko-KR">
                <a:solidFill>
                  <a:srgbClr val="000000"/>
                </a:solidFill>
                <a:latin typeface="Times New Roman" pitchFamily="18" charset="0"/>
                <a:ea typeface="굴림" pitchFamily="50" charset="-127"/>
                <a:cs typeface="Times New Roman" pitchFamily="18" charset="0"/>
              </a:endParaRPr>
            </a:p>
            <a:p>
              <a:pPr algn="ctr">
                <a:defRPr/>
              </a:pPr>
              <a:endParaRPr lang="en-US" altLang="ko-KR">
                <a:solidFill>
                  <a:srgbClr val="000000"/>
                </a:solidFill>
                <a:latin typeface="Times New Roman" pitchFamily="18" charset="0"/>
                <a:ea typeface="굴림" pitchFamily="50" charset="-127"/>
                <a:cs typeface="Times New Roman" pitchFamily="18" charset="0"/>
              </a:endParaRPr>
            </a:p>
            <a:p>
              <a:pPr algn="ctr">
                <a:defRPr/>
              </a:pPr>
              <a:endParaRPr lang="ko-KR" altLang="en-US">
                <a:solidFill>
                  <a:srgbClr val="000000"/>
                </a:solidFill>
                <a:latin typeface="Times New Roman" pitchFamily="18" charset="0"/>
                <a:ea typeface="굴림" pitchFamily="50" charset="-127"/>
                <a:cs typeface="Times New Roman" pitchFamily="18" charset="0"/>
              </a:endParaRPr>
            </a:p>
          </p:txBody>
        </p:sp>
        <p:sp>
          <p:nvSpPr>
            <p:cNvPr id="7" name="TextBox 8"/>
            <p:cNvSpPr txBox="1">
              <a:spLocks noChangeArrowheads="1"/>
            </p:cNvSpPr>
            <p:nvPr/>
          </p:nvSpPr>
          <p:spPr bwMode="auto">
            <a:xfrm>
              <a:off x="3035286" y="3559433"/>
              <a:ext cx="919163" cy="3698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0" hangingPunct="1">
                <a:defRPr kumimoji="1" kern="1200">
                  <a:solidFill>
                    <a:schemeClr val="tx1"/>
                  </a:solidFill>
                  <a:latin typeface="굴림" pitchFamily="50" charset="-127"/>
                  <a:ea typeface="굴림" pitchFamily="50" charset="-127"/>
                  <a:cs typeface="+mn-cs"/>
                </a:defRPr>
              </a:lvl6pPr>
              <a:lvl7pPr marL="2743200" algn="l" defTabSz="914400" rtl="0" eaLnBrk="1" latinLnBrk="0" hangingPunct="1">
                <a:defRPr kumimoji="1" kern="1200">
                  <a:solidFill>
                    <a:schemeClr val="tx1"/>
                  </a:solidFill>
                  <a:latin typeface="굴림" pitchFamily="50" charset="-127"/>
                  <a:ea typeface="굴림" pitchFamily="50" charset="-127"/>
                  <a:cs typeface="+mn-cs"/>
                </a:defRPr>
              </a:lvl7pPr>
              <a:lvl8pPr marL="3200400" algn="l" defTabSz="914400" rtl="0" eaLnBrk="1" latinLnBrk="0" hangingPunct="1">
                <a:defRPr kumimoji="1" kern="1200">
                  <a:solidFill>
                    <a:schemeClr val="tx1"/>
                  </a:solidFill>
                  <a:latin typeface="굴림" pitchFamily="50" charset="-127"/>
                  <a:ea typeface="굴림" pitchFamily="50" charset="-127"/>
                  <a:cs typeface="+mn-cs"/>
                </a:defRPr>
              </a:lvl8pPr>
              <a:lvl9pPr marL="3657600" algn="l" defTabSz="914400" rtl="0" eaLnBrk="1" latinLnBrk="0" hangingPunct="1">
                <a:defRPr kumimoji="1" kern="1200">
                  <a:solidFill>
                    <a:schemeClr val="tx1"/>
                  </a:solidFill>
                  <a:latin typeface="굴림" pitchFamily="50" charset="-127"/>
                  <a:ea typeface="굴림" pitchFamily="50" charset="-127"/>
                  <a:cs typeface="+mn-cs"/>
                </a:defRPr>
              </a:lvl9pPr>
            </a:lstStyle>
            <a:p>
              <a:pPr eaLnBrk="1" hangingPunct="1"/>
              <a:r>
                <a:rPr lang="en-US" altLang="ko-KR" i="1">
                  <a:solidFill>
                    <a:srgbClr val="000000"/>
                  </a:solidFill>
                  <a:latin typeface="Times New Roman" pitchFamily="18" charset="0"/>
                  <a:cs typeface="Times New Roman" pitchFamily="18" charset="0"/>
                </a:rPr>
                <a:t>realized</a:t>
              </a:r>
              <a:endParaRPr lang="ko-KR" altLang="en-US" sz="1400" i="1">
                <a:solidFill>
                  <a:srgbClr val="000000"/>
                </a:solidFill>
                <a:latin typeface="Times New Roman" pitchFamily="18" charset="0"/>
                <a:cs typeface="Times New Roman" pitchFamily="18" charset="0"/>
              </a:endParaRPr>
            </a:p>
          </p:txBody>
        </p:sp>
        <p:sp>
          <p:nvSpPr>
            <p:cNvPr id="8" name="TextBox 30"/>
            <p:cNvSpPr txBox="1">
              <a:spLocks noChangeArrowheads="1"/>
            </p:cNvSpPr>
            <p:nvPr/>
          </p:nvSpPr>
          <p:spPr bwMode="auto">
            <a:xfrm>
              <a:off x="7439011" y="4273808"/>
              <a:ext cx="6588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0" hangingPunct="1">
                <a:defRPr kumimoji="1" kern="1200">
                  <a:solidFill>
                    <a:schemeClr val="tx1"/>
                  </a:solidFill>
                  <a:latin typeface="굴림" pitchFamily="50" charset="-127"/>
                  <a:ea typeface="굴림" pitchFamily="50" charset="-127"/>
                  <a:cs typeface="+mn-cs"/>
                </a:defRPr>
              </a:lvl6pPr>
              <a:lvl7pPr marL="2743200" algn="l" defTabSz="914400" rtl="0" eaLnBrk="1" latinLnBrk="0" hangingPunct="1">
                <a:defRPr kumimoji="1" kern="1200">
                  <a:solidFill>
                    <a:schemeClr val="tx1"/>
                  </a:solidFill>
                  <a:latin typeface="굴림" pitchFamily="50" charset="-127"/>
                  <a:ea typeface="굴림" pitchFamily="50" charset="-127"/>
                  <a:cs typeface="+mn-cs"/>
                </a:defRPr>
              </a:lvl7pPr>
              <a:lvl8pPr marL="3200400" algn="l" defTabSz="914400" rtl="0" eaLnBrk="1" latinLnBrk="0" hangingPunct="1">
                <a:defRPr kumimoji="1" kern="1200">
                  <a:solidFill>
                    <a:schemeClr val="tx1"/>
                  </a:solidFill>
                  <a:latin typeface="굴림" pitchFamily="50" charset="-127"/>
                  <a:ea typeface="굴림" pitchFamily="50" charset="-127"/>
                  <a:cs typeface="+mn-cs"/>
                </a:defRPr>
              </a:lvl8pPr>
              <a:lvl9pPr marL="3657600" algn="l" defTabSz="914400" rtl="0" eaLnBrk="1" latinLnBrk="0" hangingPunct="1">
                <a:defRPr kumimoji="1" kern="1200">
                  <a:solidFill>
                    <a:schemeClr val="tx1"/>
                  </a:solidFill>
                  <a:latin typeface="굴림" pitchFamily="50" charset="-127"/>
                  <a:ea typeface="굴림" pitchFamily="50" charset="-127"/>
                  <a:cs typeface="+mn-cs"/>
                </a:defRPr>
              </a:lvl9pPr>
            </a:lstStyle>
            <a:p>
              <a:pPr eaLnBrk="1" hangingPunct="1"/>
              <a:r>
                <a:rPr lang="en-US" altLang="ko-KR" i="1">
                  <a:solidFill>
                    <a:srgbClr val="000000"/>
                  </a:solidFill>
                  <a:latin typeface="Times New Roman" pitchFamily="18" charset="0"/>
                  <a:cs typeface="Times New Roman" pitchFamily="18" charset="0"/>
                </a:rPr>
                <a:t>build</a:t>
              </a:r>
              <a:endParaRPr lang="ko-KR" altLang="en-US" i="1">
                <a:solidFill>
                  <a:srgbClr val="000000"/>
                </a:solidFill>
                <a:latin typeface="Times New Roman" pitchFamily="18" charset="0"/>
                <a:cs typeface="Times New Roman" pitchFamily="18" charset="0"/>
              </a:endParaRPr>
            </a:p>
          </p:txBody>
        </p:sp>
        <p:sp>
          <p:nvSpPr>
            <p:cNvPr id="9" name="원통 3"/>
            <p:cNvSpPr>
              <a:spLocks noChangeArrowheads="1"/>
            </p:cNvSpPr>
            <p:nvPr/>
          </p:nvSpPr>
          <p:spPr bwMode="auto">
            <a:xfrm>
              <a:off x="1323932" y="1702044"/>
              <a:ext cx="3286148" cy="1758959"/>
            </a:xfrm>
            <a:prstGeom prst="can">
              <a:avLst>
                <a:gd name="adj" fmla="val 26924"/>
              </a:avLst>
            </a:prstGeom>
            <a:solidFill>
              <a:schemeClr val="bg1"/>
            </a:solidFill>
            <a:ln>
              <a:solidFill>
                <a:srgbClr val="080808"/>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ko-KR" b="1">
                  <a:solidFill>
                    <a:srgbClr val="000000"/>
                  </a:solidFill>
                  <a:latin typeface="Times New Roman" pitchFamily="18" charset="0"/>
                  <a:ea typeface="굴림" pitchFamily="50" charset="-127"/>
                  <a:cs typeface="Times New Roman" pitchFamily="18" charset="0"/>
                </a:rPr>
                <a:t>Metadata Registry</a:t>
              </a:r>
            </a:p>
            <a:p>
              <a:pPr algn="ctr">
                <a:defRPr/>
              </a:pPr>
              <a:r>
                <a:rPr lang="en-US" altLang="ko-KR">
                  <a:solidFill>
                    <a:srgbClr val="000000"/>
                  </a:solidFill>
                  <a:latin typeface="Times New Roman" pitchFamily="18" charset="0"/>
                  <a:ea typeface="굴림" pitchFamily="50" charset="-127"/>
                  <a:cs typeface="Times New Roman" pitchFamily="18" charset="0"/>
                </a:rPr>
                <a:t>(ISO/IEC 11179)</a:t>
              </a:r>
            </a:p>
            <a:p>
              <a:pPr algn="ctr">
                <a:defRPr/>
              </a:pPr>
              <a:endParaRPr lang="en-US" altLang="ko-KR">
                <a:solidFill>
                  <a:srgbClr val="000000"/>
                </a:solidFill>
                <a:latin typeface="Times New Roman" pitchFamily="18" charset="0"/>
                <a:ea typeface="굴림" pitchFamily="50" charset="-127"/>
                <a:cs typeface="Times New Roman" pitchFamily="18" charset="0"/>
              </a:endParaRPr>
            </a:p>
            <a:p>
              <a:pPr algn="ctr">
                <a:defRPr/>
              </a:pPr>
              <a:endParaRPr lang="en-US" altLang="ko-KR">
                <a:solidFill>
                  <a:srgbClr val="000000"/>
                </a:solidFill>
                <a:latin typeface="Times New Roman" pitchFamily="18" charset="0"/>
                <a:ea typeface="굴림" pitchFamily="50" charset="-127"/>
                <a:cs typeface="Times New Roman" pitchFamily="18" charset="0"/>
              </a:endParaRPr>
            </a:p>
            <a:p>
              <a:pPr algn="ctr">
                <a:defRPr/>
              </a:pPr>
              <a:endParaRPr lang="en-US" altLang="ko-KR">
                <a:solidFill>
                  <a:srgbClr val="000000"/>
                </a:solidFill>
                <a:latin typeface="Times New Roman" pitchFamily="18" charset="0"/>
                <a:ea typeface="굴림" pitchFamily="50" charset="-127"/>
                <a:cs typeface="Times New Roman" pitchFamily="18" charset="0"/>
              </a:endParaRPr>
            </a:p>
            <a:p>
              <a:pPr algn="ctr">
                <a:defRPr/>
              </a:pPr>
              <a:endParaRPr lang="ko-KR" altLang="en-US">
                <a:solidFill>
                  <a:srgbClr val="000000"/>
                </a:solidFill>
                <a:latin typeface="Times New Roman" pitchFamily="18" charset="0"/>
                <a:ea typeface="굴림" pitchFamily="50" charset="-127"/>
                <a:cs typeface="Times New Roman" pitchFamily="18" charset="0"/>
              </a:endParaRPr>
            </a:p>
          </p:txBody>
        </p:sp>
        <p:sp>
          <p:nvSpPr>
            <p:cNvPr id="10" name="직사각형 45"/>
            <p:cNvSpPr/>
            <p:nvPr/>
          </p:nvSpPr>
          <p:spPr bwMode="auto">
            <a:xfrm>
              <a:off x="1555711" y="2586813"/>
              <a:ext cx="833313" cy="28575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ko-KR" sz="1400">
                  <a:solidFill>
                    <a:srgbClr val="000000"/>
                  </a:solidFill>
                  <a:latin typeface="Times New Roman" pitchFamily="18" charset="0"/>
                  <a:ea typeface="굴림" pitchFamily="50" charset="-127"/>
                  <a:cs typeface="Times New Roman" pitchFamily="18" charset="0"/>
                </a:rPr>
                <a:t>DEC</a:t>
              </a:r>
              <a:endParaRPr lang="ko-KR" altLang="en-US" sz="1400">
                <a:solidFill>
                  <a:srgbClr val="000000"/>
                </a:solidFill>
                <a:latin typeface="Times New Roman" pitchFamily="18" charset="0"/>
                <a:ea typeface="굴림" pitchFamily="50" charset="-127"/>
                <a:cs typeface="Times New Roman" pitchFamily="18" charset="0"/>
              </a:endParaRPr>
            </a:p>
          </p:txBody>
        </p:sp>
        <p:sp>
          <p:nvSpPr>
            <p:cNvPr id="11" name="직사각형 46"/>
            <p:cNvSpPr/>
            <p:nvPr/>
          </p:nvSpPr>
          <p:spPr bwMode="auto">
            <a:xfrm>
              <a:off x="3722794" y="2592638"/>
              <a:ext cx="833313" cy="28575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ko-KR" sz="1400">
                  <a:solidFill>
                    <a:srgbClr val="000000"/>
                  </a:solidFill>
                  <a:latin typeface="Times New Roman" pitchFamily="18" charset="0"/>
                  <a:ea typeface="굴림" pitchFamily="50" charset="-127"/>
                  <a:cs typeface="Times New Roman" pitchFamily="18" charset="0"/>
                </a:rPr>
                <a:t>CD</a:t>
              </a:r>
              <a:endParaRPr lang="ko-KR" altLang="en-US" sz="1400">
                <a:solidFill>
                  <a:srgbClr val="000000"/>
                </a:solidFill>
                <a:latin typeface="Times New Roman" pitchFamily="18" charset="0"/>
                <a:ea typeface="굴림" pitchFamily="50" charset="-127"/>
                <a:cs typeface="Times New Roman" pitchFamily="18" charset="0"/>
              </a:endParaRPr>
            </a:p>
          </p:txBody>
        </p:sp>
        <p:sp>
          <p:nvSpPr>
            <p:cNvPr id="12" name="직사각형 47"/>
            <p:cNvSpPr/>
            <p:nvPr/>
          </p:nvSpPr>
          <p:spPr bwMode="auto">
            <a:xfrm>
              <a:off x="2270091" y="2990570"/>
              <a:ext cx="833313" cy="28575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ko-KR" sz="1400">
                  <a:solidFill>
                    <a:srgbClr val="000000"/>
                  </a:solidFill>
                  <a:latin typeface="Times New Roman" pitchFamily="18" charset="0"/>
                  <a:ea typeface="굴림" pitchFamily="50" charset="-127"/>
                  <a:cs typeface="Times New Roman" pitchFamily="18" charset="0"/>
                </a:rPr>
                <a:t>DE</a:t>
              </a:r>
              <a:endParaRPr lang="ko-KR" altLang="en-US" sz="1400">
                <a:solidFill>
                  <a:srgbClr val="000000"/>
                </a:solidFill>
                <a:latin typeface="Times New Roman" pitchFamily="18" charset="0"/>
                <a:ea typeface="굴림" pitchFamily="50" charset="-127"/>
                <a:cs typeface="Times New Roman" pitchFamily="18" charset="0"/>
              </a:endParaRPr>
            </a:p>
          </p:txBody>
        </p:sp>
        <p:sp>
          <p:nvSpPr>
            <p:cNvPr id="13" name="직사각형 49"/>
            <p:cNvSpPr/>
            <p:nvPr/>
          </p:nvSpPr>
          <p:spPr bwMode="auto">
            <a:xfrm>
              <a:off x="2627281" y="2586813"/>
              <a:ext cx="833313" cy="28575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ko-KR" sz="1400">
                  <a:solidFill>
                    <a:srgbClr val="000000"/>
                  </a:solidFill>
                  <a:latin typeface="Times New Roman" pitchFamily="18" charset="0"/>
                  <a:ea typeface="굴림" pitchFamily="50" charset="-127"/>
                  <a:cs typeface="Times New Roman" pitchFamily="18" charset="0"/>
                </a:rPr>
                <a:t>OC</a:t>
              </a:r>
              <a:endParaRPr lang="ko-KR" altLang="en-US" sz="1400">
                <a:solidFill>
                  <a:srgbClr val="000000"/>
                </a:solidFill>
                <a:latin typeface="Times New Roman" pitchFamily="18" charset="0"/>
                <a:ea typeface="굴림" pitchFamily="50" charset="-127"/>
                <a:cs typeface="Times New Roman" pitchFamily="18" charset="0"/>
              </a:endParaRPr>
            </a:p>
          </p:txBody>
        </p:sp>
        <p:sp>
          <p:nvSpPr>
            <p:cNvPr id="14" name="Text Box 36"/>
            <p:cNvSpPr txBox="1">
              <a:spLocks noChangeArrowheads="1"/>
            </p:cNvSpPr>
            <p:nvPr/>
          </p:nvSpPr>
          <p:spPr bwMode="auto">
            <a:xfrm>
              <a:off x="3198799" y="2924433"/>
              <a:ext cx="731837" cy="338138"/>
            </a:xfrm>
            <a:prstGeom prst="rect">
              <a:avLst/>
            </a:prstGeom>
            <a:noFill/>
            <a:ln w="9525">
              <a:noFill/>
              <a:miter lim="800000"/>
              <a:headEnd/>
              <a:tailEnd/>
            </a:ln>
          </p:spPr>
          <p:txBody>
            <a:bodyPr>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0" hangingPunct="1">
                <a:defRPr kumimoji="1" kern="1200">
                  <a:solidFill>
                    <a:schemeClr val="tx1"/>
                  </a:solidFill>
                  <a:latin typeface="굴림" pitchFamily="50" charset="-127"/>
                  <a:ea typeface="굴림" pitchFamily="50" charset="-127"/>
                  <a:cs typeface="+mn-cs"/>
                </a:defRPr>
              </a:lvl6pPr>
              <a:lvl7pPr marL="2743200" algn="l" defTabSz="914400" rtl="0" eaLnBrk="1" latinLnBrk="0" hangingPunct="1">
                <a:defRPr kumimoji="1" kern="1200">
                  <a:solidFill>
                    <a:schemeClr val="tx1"/>
                  </a:solidFill>
                  <a:latin typeface="굴림" pitchFamily="50" charset="-127"/>
                  <a:ea typeface="굴림" pitchFamily="50" charset="-127"/>
                  <a:cs typeface="+mn-cs"/>
                </a:defRPr>
              </a:lvl7pPr>
              <a:lvl8pPr marL="3200400" algn="l" defTabSz="914400" rtl="0" eaLnBrk="1" latinLnBrk="0" hangingPunct="1">
                <a:defRPr kumimoji="1" kern="1200">
                  <a:solidFill>
                    <a:schemeClr val="tx1"/>
                  </a:solidFill>
                  <a:latin typeface="굴림" pitchFamily="50" charset="-127"/>
                  <a:ea typeface="굴림" pitchFamily="50" charset="-127"/>
                  <a:cs typeface="+mn-cs"/>
                </a:defRPr>
              </a:lvl8pPr>
              <a:lvl9pPr marL="3657600" algn="l" defTabSz="914400" rtl="0" eaLnBrk="1" latinLnBrk="0" hangingPunct="1">
                <a:defRPr kumimoji="1" kern="1200">
                  <a:solidFill>
                    <a:schemeClr val="tx1"/>
                  </a:solidFill>
                  <a:latin typeface="굴림" pitchFamily="50" charset="-127"/>
                  <a:ea typeface="굴림" pitchFamily="50" charset="-127"/>
                  <a:cs typeface="+mn-cs"/>
                </a:defRPr>
              </a:lvl9pPr>
            </a:lstStyle>
            <a:p>
              <a:pPr algn="ctr">
                <a:defRPr/>
              </a:pPr>
              <a:r>
                <a:rPr lang="en-US" altLang="ko-KR" sz="1600" b="1">
                  <a:solidFill>
                    <a:srgbClr val="000000"/>
                  </a:solidFill>
                  <a:latin typeface="Times New Roman" pitchFamily="18" charset="0"/>
                  <a:ea typeface="+mn-ea"/>
                  <a:cs typeface="Times New Roman" pitchFamily="18" charset="0"/>
                </a:rPr>
                <a:t>. . .  </a:t>
              </a:r>
            </a:p>
          </p:txBody>
        </p:sp>
        <p:cxnSp>
          <p:nvCxnSpPr>
            <p:cNvPr id="15" name="직선 화살표 연결선 54"/>
            <p:cNvCxnSpPr>
              <a:cxnSpLocks noChangeShapeType="1"/>
            </p:cNvCxnSpPr>
            <p:nvPr/>
          </p:nvCxnSpPr>
          <p:spPr bwMode="auto">
            <a:xfrm rot="5400000">
              <a:off x="2645555" y="3779302"/>
              <a:ext cx="639763" cy="3175"/>
            </a:xfrm>
            <a:prstGeom prst="straightConnector1">
              <a:avLst/>
            </a:prstGeom>
            <a:noFill/>
            <a:ln w="9525" algn="ctr">
              <a:solidFill>
                <a:srgbClr val="000000"/>
              </a:solidFill>
              <a:prstDash val="dash"/>
              <a:round/>
              <a:headEnd/>
              <a:tailEnd type="arrow" w="lg" len="lg"/>
            </a:ln>
            <a:extLst>
              <a:ext uri="{909E8E84-426E-40DD-AFC4-6F175D3DCCD1}">
                <a14:hiddenFill xmlns:a14="http://schemas.microsoft.com/office/drawing/2010/main" xmlns="">
                  <a:noFill/>
                </a14:hiddenFill>
              </a:ext>
            </a:extLst>
          </p:spPr>
        </p:cxnSp>
        <p:sp>
          <p:nvSpPr>
            <p:cNvPr id="16" name="직사각형 73"/>
            <p:cNvSpPr/>
            <p:nvPr/>
          </p:nvSpPr>
          <p:spPr bwMode="auto">
            <a:xfrm>
              <a:off x="5799824" y="4769112"/>
              <a:ext cx="3223537" cy="1302817"/>
            </a:xfrm>
            <a:prstGeom prst="rect">
              <a:avLst/>
            </a:prstGeom>
            <a:solidFill>
              <a:schemeClr val="bg1"/>
            </a:solidFill>
            <a:ln>
              <a:solidFill>
                <a:srgbClr val="080808"/>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nchorCtr="1"/>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lnSpc>
                  <a:spcPts val="1700"/>
                </a:lnSpc>
                <a:defRPr/>
              </a:pPr>
              <a:r>
                <a:rPr lang="en-US" altLang="ko-KR">
                  <a:solidFill>
                    <a:srgbClr val="FFFFFF"/>
                  </a:solidFill>
                  <a:latin typeface="Times New Roman" pitchFamily="18" charset="0"/>
                  <a:ea typeface="굴림" pitchFamily="50" charset="-127"/>
                  <a:cs typeface="Times New Roman" pitchFamily="18" charset="0"/>
                </a:rPr>
                <a:t>Our Proposal</a:t>
              </a:r>
            </a:p>
            <a:p>
              <a:pPr algn="ctr">
                <a:lnSpc>
                  <a:spcPts val="1700"/>
                </a:lnSpc>
                <a:defRPr/>
              </a:pPr>
              <a:endParaRPr lang="en-US" altLang="ko-KR">
                <a:solidFill>
                  <a:srgbClr val="000000"/>
                </a:solidFill>
                <a:latin typeface="Times New Roman" pitchFamily="18" charset="0"/>
                <a:ea typeface="굴림" pitchFamily="50" charset="-127"/>
                <a:cs typeface="Times New Roman" pitchFamily="18" charset="0"/>
              </a:endParaRPr>
            </a:p>
            <a:p>
              <a:pPr algn="ctr">
                <a:lnSpc>
                  <a:spcPts val="1700"/>
                </a:lnSpc>
                <a:defRPr/>
              </a:pPr>
              <a:endParaRPr lang="en-US" altLang="ko-KR">
                <a:solidFill>
                  <a:srgbClr val="000000"/>
                </a:solidFill>
                <a:latin typeface="Times New Roman" pitchFamily="18" charset="0"/>
                <a:ea typeface="굴림" pitchFamily="50" charset="-127"/>
                <a:cs typeface="Times New Roman" pitchFamily="18" charset="0"/>
              </a:endParaRPr>
            </a:p>
            <a:p>
              <a:pPr algn="ctr">
                <a:defRPr/>
              </a:pPr>
              <a:endParaRPr lang="en-US" altLang="ko-KR">
                <a:solidFill>
                  <a:srgbClr val="000000"/>
                </a:solidFill>
                <a:latin typeface="Times New Roman" pitchFamily="18" charset="0"/>
                <a:ea typeface="굴림" pitchFamily="50" charset="-127"/>
                <a:cs typeface="Times New Roman" pitchFamily="18" charset="0"/>
              </a:endParaRPr>
            </a:p>
            <a:p>
              <a:pPr algn="ctr">
                <a:defRPr/>
              </a:pPr>
              <a:endParaRPr lang="ko-KR" altLang="en-US">
                <a:solidFill>
                  <a:srgbClr val="000000"/>
                </a:solidFill>
                <a:latin typeface="Times New Roman" pitchFamily="18" charset="0"/>
                <a:ea typeface="굴림" pitchFamily="50" charset="-127"/>
                <a:cs typeface="Times New Roman" pitchFamily="18" charset="0"/>
              </a:endParaRPr>
            </a:p>
          </p:txBody>
        </p:sp>
        <p:sp>
          <p:nvSpPr>
            <p:cNvPr id="17" name="직사각형 70"/>
            <p:cNvSpPr/>
            <p:nvPr/>
          </p:nvSpPr>
          <p:spPr bwMode="auto">
            <a:xfrm>
              <a:off x="5837768" y="1870347"/>
              <a:ext cx="3218933" cy="2310326"/>
            </a:xfrm>
            <a:prstGeom prst="rect">
              <a:avLst/>
            </a:prstGeom>
            <a:solidFill>
              <a:schemeClr val="bg1"/>
            </a:solidFill>
            <a:ln>
              <a:solidFill>
                <a:srgbClr val="080808"/>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nchorCtr="1"/>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ko-KR" altLang="en-US">
                <a:solidFill>
                  <a:srgbClr val="FFFFFF"/>
                </a:solidFill>
                <a:latin typeface="Times New Roman" pitchFamily="18" charset="0"/>
                <a:ea typeface="굴림" pitchFamily="50" charset="-127"/>
                <a:cs typeface="Times New Roman" pitchFamily="18" charset="0"/>
              </a:endParaRPr>
            </a:p>
          </p:txBody>
        </p:sp>
        <p:pic>
          <p:nvPicPr>
            <p:cNvPr id="18" name="그림 4" descr="8.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18186" y="2048133"/>
              <a:ext cx="2986088" cy="211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Box 28"/>
            <p:cNvSpPr txBox="1">
              <a:spLocks noChangeArrowheads="1"/>
            </p:cNvSpPr>
            <p:nvPr/>
          </p:nvSpPr>
          <p:spPr bwMode="auto">
            <a:xfrm>
              <a:off x="6556361" y="1487746"/>
              <a:ext cx="16017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0" hangingPunct="1">
                <a:defRPr kumimoji="1" kern="1200">
                  <a:solidFill>
                    <a:schemeClr val="tx1"/>
                  </a:solidFill>
                  <a:latin typeface="굴림" pitchFamily="50" charset="-127"/>
                  <a:ea typeface="굴림" pitchFamily="50" charset="-127"/>
                  <a:cs typeface="+mn-cs"/>
                </a:defRPr>
              </a:lvl6pPr>
              <a:lvl7pPr marL="2743200" algn="l" defTabSz="914400" rtl="0" eaLnBrk="1" latinLnBrk="0" hangingPunct="1">
                <a:defRPr kumimoji="1" kern="1200">
                  <a:solidFill>
                    <a:schemeClr val="tx1"/>
                  </a:solidFill>
                  <a:latin typeface="굴림" pitchFamily="50" charset="-127"/>
                  <a:ea typeface="굴림" pitchFamily="50" charset="-127"/>
                  <a:cs typeface="+mn-cs"/>
                </a:defRPr>
              </a:lvl7pPr>
              <a:lvl8pPr marL="3200400" algn="l" defTabSz="914400" rtl="0" eaLnBrk="1" latinLnBrk="0" hangingPunct="1">
                <a:defRPr kumimoji="1" kern="1200">
                  <a:solidFill>
                    <a:schemeClr val="tx1"/>
                  </a:solidFill>
                  <a:latin typeface="굴림" pitchFamily="50" charset="-127"/>
                  <a:ea typeface="굴림" pitchFamily="50" charset="-127"/>
                  <a:cs typeface="+mn-cs"/>
                </a:defRPr>
              </a:lvl8pPr>
              <a:lvl9pPr marL="3657600" algn="l" defTabSz="914400" rtl="0" eaLnBrk="1" latinLnBrk="0" hangingPunct="1">
                <a:defRPr kumimoji="1" kern="1200">
                  <a:solidFill>
                    <a:schemeClr val="tx1"/>
                  </a:solidFill>
                  <a:latin typeface="굴림" pitchFamily="50" charset="-127"/>
                  <a:ea typeface="굴림" pitchFamily="50" charset="-127"/>
                  <a:cs typeface="+mn-cs"/>
                </a:defRPr>
              </a:lvl9pPr>
            </a:lstStyle>
            <a:p>
              <a:pPr eaLnBrk="1" hangingPunct="1"/>
              <a:r>
                <a:rPr lang="en-US" altLang="ko-KR" b="1">
                  <a:solidFill>
                    <a:srgbClr val="000000"/>
                  </a:solidFill>
                  <a:latin typeface="Times New Roman" pitchFamily="18" charset="0"/>
                  <a:cs typeface="Times New Roman" pitchFamily="18" charset="0"/>
                </a:rPr>
                <a:t>Web Ontology</a:t>
              </a:r>
              <a:endParaRPr lang="ko-KR" altLang="en-US" b="1">
                <a:solidFill>
                  <a:srgbClr val="000000"/>
                </a:solidFill>
                <a:latin typeface="Times New Roman" pitchFamily="18" charset="0"/>
                <a:cs typeface="Times New Roman" pitchFamily="18" charset="0"/>
              </a:endParaRPr>
            </a:p>
          </p:txBody>
        </p:sp>
        <p:cxnSp>
          <p:nvCxnSpPr>
            <p:cNvPr id="20" name="직선 화살표 연결선 123"/>
            <p:cNvCxnSpPr>
              <a:cxnSpLocks noChangeShapeType="1"/>
            </p:cNvCxnSpPr>
            <p:nvPr/>
          </p:nvCxnSpPr>
          <p:spPr bwMode="auto">
            <a:xfrm rot="16200000" flipV="1">
              <a:off x="7111193" y="4468277"/>
              <a:ext cx="601662" cy="0"/>
            </a:xfrm>
            <a:prstGeom prst="straightConnector1">
              <a:avLst/>
            </a:prstGeom>
            <a:noFill/>
            <a:ln w="9525" algn="ctr">
              <a:solidFill>
                <a:srgbClr val="000000"/>
              </a:solidFill>
              <a:round/>
              <a:headEnd/>
              <a:tailEnd type="triangle" w="lg" len="lg"/>
            </a:ln>
            <a:extLst>
              <a:ext uri="{909E8E84-426E-40DD-AFC4-6F175D3DCCD1}">
                <a14:hiddenFill xmlns:a14="http://schemas.microsoft.com/office/drawing/2010/main" xmlns="">
                  <a:noFill/>
                </a14:hiddenFill>
              </a:ext>
            </a:extLst>
          </p:spPr>
        </p:cxnSp>
        <p:sp>
          <p:nvSpPr>
            <p:cNvPr id="21" name="직사각형 130"/>
            <p:cNvSpPr>
              <a:spLocks noChangeArrowheads="1"/>
            </p:cNvSpPr>
            <p:nvPr/>
          </p:nvSpPr>
          <p:spPr bwMode="auto">
            <a:xfrm>
              <a:off x="6465874" y="4773871"/>
              <a:ext cx="19208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0" hangingPunct="1">
                <a:defRPr kumimoji="1" kern="1200">
                  <a:solidFill>
                    <a:schemeClr val="tx1"/>
                  </a:solidFill>
                  <a:latin typeface="굴림" pitchFamily="50" charset="-127"/>
                  <a:ea typeface="굴림" pitchFamily="50" charset="-127"/>
                  <a:cs typeface="+mn-cs"/>
                </a:defRPr>
              </a:lvl6pPr>
              <a:lvl7pPr marL="2743200" algn="l" defTabSz="914400" rtl="0" eaLnBrk="1" latinLnBrk="0" hangingPunct="1">
                <a:defRPr kumimoji="1" kern="1200">
                  <a:solidFill>
                    <a:schemeClr val="tx1"/>
                  </a:solidFill>
                  <a:latin typeface="굴림" pitchFamily="50" charset="-127"/>
                  <a:ea typeface="굴림" pitchFamily="50" charset="-127"/>
                  <a:cs typeface="+mn-cs"/>
                </a:defRPr>
              </a:lvl7pPr>
              <a:lvl8pPr marL="3200400" algn="l" defTabSz="914400" rtl="0" eaLnBrk="1" latinLnBrk="0" hangingPunct="1">
                <a:defRPr kumimoji="1" kern="1200">
                  <a:solidFill>
                    <a:schemeClr val="tx1"/>
                  </a:solidFill>
                  <a:latin typeface="굴림" pitchFamily="50" charset="-127"/>
                  <a:ea typeface="굴림" pitchFamily="50" charset="-127"/>
                  <a:cs typeface="+mn-cs"/>
                </a:defRPr>
              </a:lvl8pPr>
              <a:lvl9pPr marL="3657600" algn="l" defTabSz="914400" rtl="0" eaLnBrk="1" latinLnBrk="0" hangingPunct="1">
                <a:defRPr kumimoji="1" kern="1200">
                  <a:solidFill>
                    <a:schemeClr val="tx1"/>
                  </a:solidFill>
                  <a:latin typeface="굴림" pitchFamily="50" charset="-127"/>
                  <a:ea typeface="굴림" pitchFamily="50" charset="-127"/>
                  <a:cs typeface="+mn-cs"/>
                </a:defRPr>
              </a:lvl9pPr>
            </a:lstStyle>
            <a:p>
              <a:pPr algn="ctr">
                <a:lnSpc>
                  <a:spcPts val="1700"/>
                </a:lnSpc>
              </a:pPr>
              <a:r>
                <a:rPr lang="en-US" altLang="ko-KR" b="1">
                  <a:solidFill>
                    <a:srgbClr val="000000"/>
                  </a:solidFill>
                  <a:latin typeface="Times New Roman" pitchFamily="18" charset="0"/>
                  <a:cs typeface="Times New Roman" pitchFamily="18" charset="0"/>
                </a:rPr>
                <a:t>Scope of this Part</a:t>
              </a:r>
            </a:p>
          </p:txBody>
        </p:sp>
        <p:sp>
          <p:nvSpPr>
            <p:cNvPr id="22" name="TextBox 141"/>
            <p:cNvSpPr txBox="1">
              <a:spLocks noChangeArrowheads="1"/>
            </p:cNvSpPr>
            <p:nvPr/>
          </p:nvSpPr>
          <p:spPr bwMode="auto">
            <a:xfrm>
              <a:off x="4835511" y="5131058"/>
              <a:ext cx="863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0" hangingPunct="1">
                <a:defRPr kumimoji="1" kern="1200">
                  <a:solidFill>
                    <a:schemeClr val="tx1"/>
                  </a:solidFill>
                  <a:latin typeface="굴림" pitchFamily="50" charset="-127"/>
                  <a:ea typeface="굴림" pitchFamily="50" charset="-127"/>
                  <a:cs typeface="+mn-cs"/>
                </a:defRPr>
              </a:lvl6pPr>
              <a:lvl7pPr marL="2743200" algn="l" defTabSz="914400" rtl="0" eaLnBrk="1" latinLnBrk="0" hangingPunct="1">
                <a:defRPr kumimoji="1" kern="1200">
                  <a:solidFill>
                    <a:schemeClr val="tx1"/>
                  </a:solidFill>
                  <a:latin typeface="굴림" pitchFamily="50" charset="-127"/>
                  <a:ea typeface="굴림" pitchFamily="50" charset="-127"/>
                  <a:cs typeface="+mn-cs"/>
                </a:defRPr>
              </a:lvl7pPr>
              <a:lvl8pPr marL="3200400" algn="l" defTabSz="914400" rtl="0" eaLnBrk="1" latinLnBrk="0" hangingPunct="1">
                <a:defRPr kumimoji="1" kern="1200">
                  <a:solidFill>
                    <a:schemeClr val="tx1"/>
                  </a:solidFill>
                  <a:latin typeface="굴림" pitchFamily="50" charset="-127"/>
                  <a:ea typeface="굴림" pitchFamily="50" charset="-127"/>
                  <a:cs typeface="+mn-cs"/>
                </a:defRPr>
              </a:lvl8pPr>
              <a:lvl9pPr marL="3657600" algn="l" defTabSz="914400" rtl="0" eaLnBrk="1" latinLnBrk="0" hangingPunct="1">
                <a:defRPr kumimoji="1" kern="1200">
                  <a:solidFill>
                    <a:schemeClr val="tx1"/>
                  </a:solidFill>
                  <a:latin typeface="굴림" pitchFamily="50" charset="-127"/>
                  <a:ea typeface="굴림" pitchFamily="50" charset="-127"/>
                  <a:cs typeface="+mn-cs"/>
                </a:defRPr>
              </a:lvl9pPr>
            </a:lstStyle>
            <a:p>
              <a:pPr eaLnBrk="1" hangingPunct="1"/>
              <a:r>
                <a:rPr lang="en-US" altLang="ko-KR" i="1">
                  <a:solidFill>
                    <a:srgbClr val="000000"/>
                  </a:solidFill>
                  <a:latin typeface="Times New Roman" pitchFamily="18" charset="0"/>
                  <a:cs typeface="Times New Roman" pitchFamily="18" charset="0"/>
                </a:rPr>
                <a:t>utilized</a:t>
              </a:r>
              <a:endParaRPr lang="ko-KR" altLang="en-US" i="1">
                <a:solidFill>
                  <a:srgbClr val="000000"/>
                </a:solidFill>
                <a:latin typeface="Times New Roman" pitchFamily="18" charset="0"/>
                <a:cs typeface="Times New Roman" pitchFamily="18" charset="0"/>
              </a:endParaRPr>
            </a:p>
          </p:txBody>
        </p:sp>
        <p:sp>
          <p:nvSpPr>
            <p:cNvPr id="23" name="타원 65"/>
            <p:cNvSpPr/>
            <p:nvPr/>
          </p:nvSpPr>
          <p:spPr bwMode="auto">
            <a:xfrm>
              <a:off x="1193786" y="4626233"/>
              <a:ext cx="1301750" cy="1285875"/>
            </a:xfrm>
            <a:prstGeom prst="ellipse">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ko-KR" sz="1400" b="1">
                  <a:solidFill>
                    <a:srgbClr val="000000"/>
                  </a:solidFill>
                  <a:latin typeface="Times New Roman" pitchFamily="18" charset="0"/>
                  <a:cs typeface="Times New Roman" pitchFamily="18" charset="0"/>
                </a:rPr>
                <a:t>EDR</a:t>
              </a:r>
            </a:p>
            <a:p>
              <a:pPr algn="ctr">
                <a:defRPr/>
              </a:pPr>
              <a:endParaRPr lang="en-US" altLang="ko-KR" sz="1400" b="1">
                <a:solidFill>
                  <a:srgbClr val="000000"/>
                </a:solidFill>
                <a:latin typeface="Times New Roman" pitchFamily="18" charset="0"/>
                <a:cs typeface="Times New Roman" pitchFamily="18" charset="0"/>
              </a:endParaRPr>
            </a:p>
            <a:p>
              <a:pPr algn="ctr">
                <a:defRPr/>
              </a:pPr>
              <a:endParaRPr lang="ko-KR" altLang="en-US" sz="1400" b="1">
                <a:solidFill>
                  <a:srgbClr val="000000"/>
                </a:solidFill>
                <a:latin typeface="Times New Roman" pitchFamily="18" charset="0"/>
                <a:cs typeface="Times New Roman" pitchFamily="18" charset="0"/>
              </a:endParaRPr>
            </a:p>
          </p:txBody>
        </p:sp>
        <p:sp>
          <p:nvSpPr>
            <p:cNvPr id="24" name="직사각형 60"/>
            <p:cNvSpPr/>
            <p:nvPr/>
          </p:nvSpPr>
          <p:spPr>
            <a:xfrm>
              <a:off x="1023924" y="5070733"/>
              <a:ext cx="1657350" cy="642938"/>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ko-KR" sz="1200">
                  <a:solidFill>
                    <a:srgbClr val="000000"/>
                  </a:solidFill>
                  <a:latin typeface="Times New Roman" pitchFamily="18" charset="0"/>
                  <a:cs typeface="Times New Roman" pitchFamily="18" charset="0"/>
                </a:rPr>
                <a:t>(Environmental Data Registry)</a:t>
              </a:r>
              <a:endParaRPr lang="ko-KR" altLang="en-US" sz="1200">
                <a:solidFill>
                  <a:srgbClr val="000000"/>
                </a:solidFill>
                <a:latin typeface="Times New Roman" pitchFamily="18" charset="0"/>
                <a:cs typeface="Times New Roman" pitchFamily="18" charset="0"/>
              </a:endParaRPr>
            </a:p>
          </p:txBody>
        </p:sp>
        <p:sp>
          <p:nvSpPr>
            <p:cNvPr id="25" name="타원 67"/>
            <p:cNvSpPr/>
            <p:nvPr/>
          </p:nvSpPr>
          <p:spPr bwMode="auto">
            <a:xfrm>
              <a:off x="2335199" y="4626233"/>
              <a:ext cx="1303337" cy="1285875"/>
            </a:xfrm>
            <a:prstGeom prst="ellipse">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ko-KR" sz="1400" b="1">
                  <a:solidFill>
                    <a:srgbClr val="000000"/>
                  </a:solidFill>
                  <a:latin typeface="Times New Roman" pitchFamily="18" charset="0"/>
                  <a:cs typeface="Times New Roman" pitchFamily="18" charset="0"/>
                </a:rPr>
                <a:t>caDSR</a:t>
              </a:r>
            </a:p>
            <a:p>
              <a:pPr algn="ctr">
                <a:defRPr/>
              </a:pPr>
              <a:endParaRPr lang="en-US" altLang="ko-KR" sz="1400" b="1">
                <a:solidFill>
                  <a:srgbClr val="000000"/>
                </a:solidFill>
                <a:latin typeface="Times New Roman" pitchFamily="18" charset="0"/>
                <a:cs typeface="Times New Roman" pitchFamily="18" charset="0"/>
              </a:endParaRPr>
            </a:p>
            <a:p>
              <a:pPr algn="ctr">
                <a:defRPr/>
              </a:pPr>
              <a:endParaRPr lang="ko-KR" altLang="en-US" sz="1400" b="1">
                <a:solidFill>
                  <a:srgbClr val="000000"/>
                </a:solidFill>
                <a:latin typeface="Times New Roman" pitchFamily="18" charset="0"/>
                <a:cs typeface="Times New Roman" pitchFamily="18" charset="0"/>
              </a:endParaRPr>
            </a:p>
          </p:txBody>
        </p:sp>
        <p:sp>
          <p:nvSpPr>
            <p:cNvPr id="26" name="직사각형 63"/>
            <p:cNvSpPr/>
            <p:nvPr/>
          </p:nvSpPr>
          <p:spPr>
            <a:xfrm>
              <a:off x="2131999" y="5070733"/>
              <a:ext cx="1657350" cy="642938"/>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ko-KR" sz="1100">
                  <a:solidFill>
                    <a:srgbClr val="000000"/>
                  </a:solidFill>
                  <a:latin typeface="Times New Roman" pitchFamily="18" charset="0"/>
                  <a:cs typeface="Times New Roman" pitchFamily="18" charset="0"/>
                </a:rPr>
                <a:t>(US National </a:t>
              </a:r>
            </a:p>
            <a:p>
              <a:pPr algn="ctr">
                <a:defRPr/>
              </a:pPr>
              <a:r>
                <a:rPr lang="en-US" altLang="ko-KR" sz="1100">
                  <a:solidFill>
                    <a:srgbClr val="000000"/>
                  </a:solidFill>
                  <a:latin typeface="Times New Roman" pitchFamily="18" charset="0"/>
                  <a:cs typeface="Times New Roman" pitchFamily="18" charset="0"/>
                </a:rPr>
                <a:t>Cancer Institute)</a:t>
              </a:r>
              <a:endParaRPr lang="ko-KR" altLang="en-US" sz="1200">
                <a:solidFill>
                  <a:srgbClr val="000000"/>
                </a:solidFill>
                <a:latin typeface="Times New Roman" pitchFamily="18" charset="0"/>
                <a:cs typeface="Times New Roman" pitchFamily="18" charset="0"/>
              </a:endParaRPr>
            </a:p>
          </p:txBody>
        </p:sp>
        <p:sp>
          <p:nvSpPr>
            <p:cNvPr id="27" name="타원 68"/>
            <p:cNvSpPr/>
            <p:nvPr/>
          </p:nvSpPr>
          <p:spPr bwMode="auto">
            <a:xfrm>
              <a:off x="3435336" y="4626233"/>
              <a:ext cx="1303338" cy="1285875"/>
            </a:xfrm>
            <a:prstGeom prst="ellipse">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ko-KR" sz="1400" b="1">
                  <a:solidFill>
                    <a:srgbClr val="000000"/>
                  </a:solidFill>
                  <a:latin typeface="Times New Roman" pitchFamily="18" charset="0"/>
                  <a:cs typeface="Times New Roman" pitchFamily="18" charset="0"/>
                </a:rPr>
                <a:t>METeOR</a:t>
              </a:r>
            </a:p>
            <a:p>
              <a:pPr algn="ctr">
                <a:defRPr/>
              </a:pPr>
              <a:endParaRPr lang="en-US" altLang="ko-KR" sz="1400" b="1">
                <a:solidFill>
                  <a:srgbClr val="000000"/>
                </a:solidFill>
                <a:latin typeface="Times New Roman" pitchFamily="18" charset="0"/>
                <a:cs typeface="Times New Roman" pitchFamily="18" charset="0"/>
              </a:endParaRPr>
            </a:p>
            <a:p>
              <a:pPr algn="ctr">
                <a:defRPr/>
              </a:pPr>
              <a:endParaRPr lang="ko-KR" altLang="en-US" sz="1400" b="1">
                <a:solidFill>
                  <a:srgbClr val="000000"/>
                </a:solidFill>
                <a:latin typeface="Times New Roman" pitchFamily="18" charset="0"/>
                <a:cs typeface="Times New Roman" pitchFamily="18" charset="0"/>
              </a:endParaRPr>
            </a:p>
          </p:txBody>
        </p:sp>
        <p:sp>
          <p:nvSpPr>
            <p:cNvPr id="28" name="직사각형 59"/>
            <p:cNvSpPr/>
            <p:nvPr/>
          </p:nvSpPr>
          <p:spPr>
            <a:xfrm>
              <a:off x="3271824" y="5062796"/>
              <a:ext cx="1657350" cy="642937"/>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ko-KR" sz="1200">
                  <a:solidFill>
                    <a:srgbClr val="000000"/>
                  </a:solidFill>
                  <a:latin typeface="Times New Roman" pitchFamily="18" charset="0"/>
                  <a:cs typeface="Times New Roman" pitchFamily="18" charset="0"/>
                </a:rPr>
                <a:t>(Metadata Online Registry)</a:t>
              </a:r>
              <a:endParaRPr lang="ko-KR" altLang="en-US" sz="1200">
                <a:solidFill>
                  <a:srgbClr val="000000"/>
                </a:solidFill>
                <a:latin typeface="Times New Roman" pitchFamily="18" charset="0"/>
                <a:cs typeface="Times New Roman" pitchFamily="18" charset="0"/>
              </a:endParaRPr>
            </a:p>
          </p:txBody>
        </p:sp>
        <p:sp>
          <p:nvSpPr>
            <p:cNvPr id="29" name="모서리가 둥근 직사각형 111"/>
            <p:cNvSpPr/>
            <p:nvPr/>
          </p:nvSpPr>
          <p:spPr bwMode="auto">
            <a:xfrm>
              <a:off x="5899141" y="5134769"/>
              <a:ext cx="3000395" cy="357190"/>
            </a:xfrm>
            <a:prstGeom prst="roundRect">
              <a:avLst>
                <a:gd name="adj" fmla="val 30889"/>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nchorCtr="1"/>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lnSpc>
                  <a:spcPts val="1700"/>
                </a:lnSpc>
                <a:defRPr/>
              </a:pPr>
              <a:r>
                <a:rPr lang="en-US" altLang="ko-KR">
                  <a:solidFill>
                    <a:srgbClr val="FFFFFF"/>
                  </a:solidFill>
                  <a:latin typeface="Times New Roman" pitchFamily="18" charset="0"/>
                  <a:ea typeface="굴림" charset="-127"/>
                  <a:cs typeface="Times New Roman" pitchFamily="18" charset="0"/>
                </a:rPr>
                <a:t>Process Manager</a:t>
              </a:r>
            </a:p>
          </p:txBody>
        </p:sp>
        <p:sp>
          <p:nvSpPr>
            <p:cNvPr id="30" name="모서리가 둥근 직사각형 113"/>
            <p:cNvSpPr/>
            <p:nvPr/>
          </p:nvSpPr>
          <p:spPr bwMode="auto">
            <a:xfrm>
              <a:off x="5899141" y="5600966"/>
              <a:ext cx="3000395" cy="357191"/>
            </a:xfrm>
            <a:prstGeom prst="roundRect">
              <a:avLst>
                <a:gd name="adj" fmla="val 30889"/>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nchorCtr="1"/>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lnSpc>
                  <a:spcPts val="1700"/>
                </a:lnSpc>
                <a:defRPr/>
              </a:pPr>
              <a:r>
                <a:rPr lang="en-US" altLang="ko-KR">
                  <a:solidFill>
                    <a:srgbClr val="FFFFFF"/>
                  </a:solidFill>
                  <a:latin typeface="Times New Roman" pitchFamily="18" charset="0"/>
                  <a:ea typeface="굴림" charset="-127"/>
                  <a:cs typeface="Times New Roman" pitchFamily="18" charset="0"/>
                </a:rPr>
                <a:t>Mapping Info. and Rulus</a:t>
              </a:r>
            </a:p>
          </p:txBody>
        </p:sp>
      </p:grpSp>
      <p:sp>
        <p:nvSpPr>
          <p:cNvPr id="34" name="Slide Number Placeholder 33"/>
          <p:cNvSpPr>
            <a:spLocks noGrp="1"/>
          </p:cNvSpPr>
          <p:nvPr>
            <p:ph type="sldNum" idx="12"/>
          </p:nvPr>
        </p:nvSpPr>
        <p:spPr/>
        <p:txBody>
          <a:bodyPr/>
          <a:lstStyle/>
          <a:p>
            <a:fld id="{D7600AA6-C1EA-41CE-809A-548D9FE48064}" type="slidenum">
              <a:rPr lang="en-US" smtClean="0"/>
              <a:pPr/>
              <a:t>36</a:t>
            </a:fld>
            <a:r>
              <a:rPr lang="en-US" smtClean="0"/>
              <a:t> / 37</a:t>
            </a:r>
            <a:endParaRPr lang="en-US" dirty="0"/>
          </a:p>
        </p:txBody>
      </p:sp>
    </p:spTree>
    <p:extLst>
      <p:ext uri="{BB962C8B-B14F-4D97-AF65-F5344CB8AC3E}">
        <p14:creationId xmlns:p14="http://schemas.microsoft.com/office/powerpoint/2010/main" xmlns="" val="2788057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3969" y="3083169"/>
            <a:ext cx="2880320" cy="1620837"/>
          </a:xfrm>
        </p:spPr>
        <p:txBody>
          <a:bodyPr/>
          <a:lstStyle/>
          <a:p>
            <a:r>
              <a:rPr lang="en-US" dirty="0" smtClean="0"/>
              <a:t>Questions</a:t>
            </a:r>
            <a:endParaRPr lang="tr-TR" dirty="0"/>
          </a:p>
        </p:txBody>
      </p:sp>
      <p:pic>
        <p:nvPicPr>
          <p:cNvPr id="2050" name="Picture 2" descr="http://in-spiros.com/artofallowingmindset/wp-content/uploads/2009/02/questionmark-bra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08263" y="2843733"/>
            <a:ext cx="2810185" cy="280831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bwMode="auto">
          <a:xfrm>
            <a:off x="1871960" y="1544033"/>
            <a:ext cx="6262824" cy="16208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9pPr>
          </a:lstStyle>
          <a:p>
            <a:r>
              <a:rPr lang="en-US" dirty="0" smtClean="0">
                <a:solidFill>
                  <a:srgbClr val="C00000"/>
                </a:solidFill>
              </a:rPr>
              <a:t>Thank you for listening…</a:t>
            </a:r>
            <a:endParaRPr lang="tr-TR" dirty="0">
              <a:solidFill>
                <a:srgbClr val="C00000"/>
              </a:solidFill>
            </a:endParaRPr>
          </a:p>
        </p:txBody>
      </p:sp>
      <p:sp>
        <p:nvSpPr>
          <p:cNvPr id="6" name="TextBox 5"/>
          <p:cNvSpPr txBox="1"/>
          <p:nvPr/>
        </p:nvSpPr>
        <p:spPr>
          <a:xfrm>
            <a:off x="7272313" y="6950173"/>
            <a:ext cx="2808312" cy="607602"/>
          </a:xfrm>
          <a:prstGeom prst="rect">
            <a:avLst/>
          </a:prstGeom>
          <a:noFill/>
        </p:spPr>
        <p:txBody>
          <a:bodyPr wrap="square" rtlCol="0">
            <a:spAutoFit/>
          </a:bodyPr>
          <a:lstStyle/>
          <a:p>
            <a:r>
              <a:rPr lang="en-US" dirty="0" smtClean="0"/>
              <a:t>Special thanks to anilpacaci@gmail.com </a:t>
            </a:r>
            <a:endParaRPr lang="tr-TR" dirty="0"/>
          </a:p>
        </p:txBody>
      </p:sp>
      <p:sp>
        <p:nvSpPr>
          <p:cNvPr id="8" name="Rectangle 2"/>
          <p:cNvSpPr>
            <a:spLocks noGrp="1" noChangeArrowheads="1"/>
          </p:cNvSpPr>
          <p:nvPr>
            <p:ph type="subTitle" idx="4294967295"/>
          </p:nvPr>
        </p:nvSpPr>
        <p:spPr>
          <a:xfrm>
            <a:off x="1871960" y="5796061"/>
            <a:ext cx="5940425" cy="911225"/>
          </a:xfrm>
          <a:ln/>
        </p:spPr>
        <p:txBody>
          <a:bodyPr/>
          <a:lstStyle/>
          <a:p>
            <a:pPr marL="0" indent="0" algn="ctr">
              <a:spcAft>
                <a:spcPct val="0"/>
              </a:spcAft>
              <a:tabLst>
                <a:tab pos="723900" algn="l"/>
                <a:tab pos="1447800" algn="l"/>
                <a:tab pos="2171700" algn="l"/>
                <a:tab pos="2895600" algn="l"/>
                <a:tab pos="3619500" algn="l"/>
                <a:tab pos="4343400" algn="l"/>
                <a:tab pos="5067300" algn="l"/>
                <a:tab pos="5791200" algn="l"/>
              </a:tabLst>
            </a:pPr>
            <a:r>
              <a:rPr lang="en-US" dirty="0" smtClean="0"/>
              <a:t>A. </a:t>
            </a:r>
            <a:r>
              <a:rPr lang="en-US" dirty="0"/>
              <a:t>Anil </a:t>
            </a:r>
            <a:r>
              <a:rPr lang="en-US" dirty="0" err="1" smtClean="0"/>
              <a:t>Sinaci</a:t>
            </a:r>
            <a:endParaRPr lang="en-US" dirty="0"/>
          </a:p>
          <a:p>
            <a:pPr marL="0" indent="0" algn="ctr">
              <a:spcAft>
                <a:spcPct val="0"/>
              </a:spcAft>
              <a:tabLst>
                <a:tab pos="723900" algn="l"/>
                <a:tab pos="1447800" algn="l"/>
                <a:tab pos="2171700" algn="l"/>
                <a:tab pos="2895600" algn="l"/>
                <a:tab pos="3619500" algn="l"/>
                <a:tab pos="4343400" algn="l"/>
                <a:tab pos="5067300" algn="l"/>
                <a:tab pos="5791200" algn="l"/>
              </a:tabLst>
            </a:pPr>
            <a:r>
              <a:rPr lang="en-US" dirty="0" smtClean="0"/>
              <a:t>@</a:t>
            </a:r>
            <a:r>
              <a:rPr lang="en-US" dirty="0" err="1" smtClean="0"/>
              <a:t>aasinaci</a:t>
            </a:r>
            <a:endParaRPr lang="en-US" dirty="0"/>
          </a:p>
        </p:txBody>
      </p:sp>
      <p:sp>
        <p:nvSpPr>
          <p:cNvPr id="11" name="Slide Number Placeholder 10"/>
          <p:cNvSpPr>
            <a:spLocks noGrp="1"/>
          </p:cNvSpPr>
          <p:nvPr>
            <p:ph type="sldNum" idx="12"/>
          </p:nvPr>
        </p:nvSpPr>
        <p:spPr/>
        <p:txBody>
          <a:bodyPr/>
          <a:lstStyle/>
          <a:p>
            <a:fld id="{D7600AA6-C1EA-41CE-809A-548D9FE48064}" type="slidenum">
              <a:rPr lang="en-US" smtClean="0"/>
              <a:pPr/>
              <a:t>37</a:t>
            </a:fld>
            <a:r>
              <a:rPr lang="en-US" smtClean="0"/>
              <a:t> / 37</a:t>
            </a:r>
            <a:endParaRPr lang="en-US" dirty="0"/>
          </a:p>
        </p:txBody>
      </p:sp>
    </p:spTree>
    <p:extLst>
      <p:ext uri="{BB962C8B-B14F-4D97-AF65-F5344CB8AC3E}">
        <p14:creationId xmlns:p14="http://schemas.microsoft.com/office/powerpoint/2010/main" xmlns="" val="3021342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Meta-data?</a:t>
            </a:r>
            <a:endParaRPr lang="tr-TR"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data about data… (</a:t>
            </a:r>
            <a:r>
              <a:rPr lang="en-US" i="1" dirty="0" smtClean="0"/>
              <a:t>deprecated</a:t>
            </a:r>
            <a:r>
              <a:rPr lang="en-US" dirty="0" smtClean="0"/>
              <a:t>)</a:t>
            </a:r>
          </a:p>
          <a:p>
            <a:pPr marL="857250" lvl="1" indent="-457200">
              <a:buFont typeface="Arial" pitchFamily="34" charset="0"/>
              <a:buChar char="•"/>
            </a:pPr>
            <a:r>
              <a:rPr lang="en-US" dirty="0" smtClean="0"/>
              <a:t>at </a:t>
            </a:r>
            <a:r>
              <a:rPr lang="en-US" dirty="0"/>
              <a:t>design time the application contains no </a:t>
            </a:r>
            <a:r>
              <a:rPr lang="en-US" dirty="0" smtClean="0"/>
              <a:t>data</a:t>
            </a:r>
          </a:p>
          <a:p>
            <a:pPr marL="1257300" lvl="2" indent="-457200">
              <a:buFont typeface="Arial" pitchFamily="34" charset="0"/>
              <a:buChar char="•"/>
            </a:pPr>
            <a:r>
              <a:rPr lang="en-US" dirty="0" smtClean="0"/>
              <a:t>Descriptive metadata</a:t>
            </a:r>
          </a:p>
          <a:p>
            <a:pPr marL="857250" lvl="1" indent="-457200">
              <a:buFont typeface="Arial" pitchFamily="34" charset="0"/>
              <a:buChar char="•"/>
            </a:pPr>
            <a:r>
              <a:rPr lang="en-US" b="1" u="sng" dirty="0"/>
              <a:t>Structural Metadata</a:t>
            </a:r>
            <a:r>
              <a:rPr lang="en-US" dirty="0"/>
              <a:t> – data about the containers of </a:t>
            </a:r>
            <a:r>
              <a:rPr lang="en-US" dirty="0" smtClean="0"/>
              <a:t>data</a:t>
            </a:r>
          </a:p>
          <a:p>
            <a:pPr marL="457200" indent="-457200">
              <a:buFont typeface="Arial" pitchFamily="34" charset="0"/>
              <a:buChar char="•"/>
            </a:pPr>
            <a:r>
              <a:rPr lang="en-US" dirty="0"/>
              <a:t>m</a:t>
            </a:r>
            <a:r>
              <a:rPr lang="en-US" dirty="0" smtClean="0"/>
              <a:t>eta-data is data</a:t>
            </a:r>
          </a:p>
          <a:p>
            <a:pPr marL="857250" lvl="1" indent="-457200">
              <a:buFont typeface="Arial" pitchFamily="34" charset="0"/>
              <a:buChar char="•"/>
            </a:pPr>
            <a:r>
              <a:rPr lang="en-US" dirty="0" smtClean="0"/>
              <a:t>can be stored and managed</a:t>
            </a:r>
          </a:p>
          <a:p>
            <a:pPr marL="857250" lvl="1" indent="-457200">
              <a:buFont typeface="Arial" pitchFamily="34" charset="0"/>
              <a:buChar char="•"/>
            </a:pPr>
            <a:r>
              <a:rPr lang="en-US" dirty="0" smtClean="0"/>
              <a:t>meta-data registries</a:t>
            </a:r>
          </a:p>
        </p:txBody>
      </p:sp>
      <p:sp>
        <p:nvSpPr>
          <p:cNvPr id="7" name="Slide Number Placeholder 6"/>
          <p:cNvSpPr>
            <a:spLocks noGrp="1"/>
          </p:cNvSpPr>
          <p:nvPr>
            <p:ph type="sldNum" idx="12"/>
          </p:nvPr>
        </p:nvSpPr>
        <p:spPr/>
        <p:txBody>
          <a:bodyPr/>
          <a:lstStyle/>
          <a:p>
            <a:fld id="{D7600AA6-C1EA-41CE-809A-548D9FE48064}" type="slidenum">
              <a:rPr lang="en-US" smtClean="0"/>
              <a:pPr/>
              <a:t>4</a:t>
            </a:fld>
            <a:r>
              <a:rPr lang="en-US" smtClean="0"/>
              <a:t> / 37</a:t>
            </a:r>
            <a:endParaRPr lang="en-US" dirty="0"/>
          </a:p>
        </p:txBody>
      </p:sp>
    </p:spTree>
    <p:extLst>
      <p:ext uri="{BB962C8B-B14F-4D97-AF65-F5344CB8AC3E}">
        <p14:creationId xmlns:p14="http://schemas.microsoft.com/office/powerpoint/2010/main" xmlns="" val="3190876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Meta-data</a:t>
            </a:r>
            <a:endParaRPr lang="tr-TR"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56070" y="4571925"/>
            <a:ext cx="2305050" cy="227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70145" y="1624029"/>
            <a:ext cx="5676900" cy="263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Oval 5"/>
          <p:cNvSpPr/>
          <p:nvPr/>
        </p:nvSpPr>
        <p:spPr bwMode="auto">
          <a:xfrm>
            <a:off x="3899323" y="2632142"/>
            <a:ext cx="1224136" cy="311100"/>
          </a:xfrm>
          <a:prstGeom prst="ellipse">
            <a:avLst/>
          </a:prstGeom>
          <a:solidFill>
            <a:srgbClr val="00B8FF">
              <a:alpha val="0"/>
            </a:srgbClr>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8" name="Oval 7"/>
          <p:cNvSpPr/>
          <p:nvPr/>
        </p:nvSpPr>
        <p:spPr bwMode="auto">
          <a:xfrm>
            <a:off x="4081627" y="2123653"/>
            <a:ext cx="1329863" cy="432048"/>
          </a:xfrm>
          <a:prstGeom prst="ellipse">
            <a:avLst/>
          </a:prstGeom>
          <a:solidFill>
            <a:srgbClr val="00B8FF">
              <a:alpha val="0"/>
            </a:srgbClr>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9" name="Oval 8"/>
          <p:cNvSpPr/>
          <p:nvPr/>
        </p:nvSpPr>
        <p:spPr bwMode="auto">
          <a:xfrm>
            <a:off x="3992096" y="3131765"/>
            <a:ext cx="1080120" cy="288032"/>
          </a:xfrm>
          <a:prstGeom prst="ellipse">
            <a:avLst/>
          </a:prstGeom>
          <a:solidFill>
            <a:srgbClr val="00B8FF">
              <a:alpha val="0"/>
            </a:srgbClr>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10" name="Oval 9"/>
          <p:cNvSpPr/>
          <p:nvPr/>
        </p:nvSpPr>
        <p:spPr bwMode="auto">
          <a:xfrm>
            <a:off x="3456136" y="3563813"/>
            <a:ext cx="1329863" cy="432048"/>
          </a:xfrm>
          <a:prstGeom prst="ellipse">
            <a:avLst/>
          </a:prstGeom>
          <a:solidFill>
            <a:srgbClr val="00B8FF">
              <a:alpha val="0"/>
            </a:srgbClr>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11" name="Oval 10"/>
          <p:cNvSpPr/>
          <p:nvPr/>
        </p:nvSpPr>
        <p:spPr bwMode="auto">
          <a:xfrm>
            <a:off x="3992096" y="3995861"/>
            <a:ext cx="992403" cy="262161"/>
          </a:xfrm>
          <a:prstGeom prst="ellipse">
            <a:avLst/>
          </a:prstGeom>
          <a:solidFill>
            <a:srgbClr val="00B8FF">
              <a:alpha val="0"/>
            </a:srgbClr>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12" name="Oval 11"/>
          <p:cNvSpPr/>
          <p:nvPr/>
        </p:nvSpPr>
        <p:spPr bwMode="auto">
          <a:xfrm>
            <a:off x="4812393" y="5868069"/>
            <a:ext cx="992403" cy="262161"/>
          </a:xfrm>
          <a:prstGeom prst="ellipse">
            <a:avLst/>
          </a:prstGeom>
          <a:solidFill>
            <a:srgbClr val="00B8FF">
              <a:alpha val="0"/>
            </a:srgbClr>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13" name="Oval 12"/>
          <p:cNvSpPr/>
          <p:nvPr/>
        </p:nvSpPr>
        <p:spPr bwMode="auto">
          <a:xfrm>
            <a:off x="4821713" y="6130230"/>
            <a:ext cx="992403" cy="262161"/>
          </a:xfrm>
          <a:prstGeom prst="ellipse">
            <a:avLst/>
          </a:prstGeom>
          <a:solidFill>
            <a:srgbClr val="00B8FF">
              <a:alpha val="0"/>
            </a:srgbClr>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14" name="Oval 13"/>
          <p:cNvSpPr/>
          <p:nvPr/>
        </p:nvSpPr>
        <p:spPr bwMode="auto">
          <a:xfrm>
            <a:off x="4785999" y="6392391"/>
            <a:ext cx="1334433" cy="262161"/>
          </a:xfrm>
          <a:prstGeom prst="ellipse">
            <a:avLst/>
          </a:prstGeom>
          <a:solidFill>
            <a:srgbClr val="00B8FF">
              <a:alpha val="0"/>
            </a:srgbClr>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cxnSp>
        <p:nvCxnSpPr>
          <p:cNvPr id="15" name="Straight Arrow Connector 14"/>
          <p:cNvCxnSpPr>
            <a:stCxn id="8" idx="6"/>
          </p:cNvCxnSpPr>
          <p:nvPr/>
        </p:nvCxnSpPr>
        <p:spPr bwMode="auto">
          <a:xfrm>
            <a:off x="5411490" y="2339677"/>
            <a:ext cx="3013198" cy="1368152"/>
          </a:xfrm>
          <a:prstGeom prst="straightConnector1">
            <a:avLst/>
          </a:prstGeom>
          <a:solidFill>
            <a:srgbClr val="00B8FF"/>
          </a:solidFill>
          <a:ln w="9525" cap="flat" cmpd="sng" algn="ctr">
            <a:solidFill>
              <a:schemeClr val="tx1"/>
            </a:solidFill>
            <a:prstDash val="sys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Snip Single Corner Rectangle 15"/>
          <p:cNvSpPr/>
          <p:nvPr/>
        </p:nvSpPr>
        <p:spPr bwMode="auto">
          <a:xfrm>
            <a:off x="8424688" y="3509807"/>
            <a:ext cx="792088" cy="396044"/>
          </a:xfrm>
          <a:prstGeom prst="snip1Rect">
            <a:avLst/>
          </a:prstGeom>
          <a:solidFill>
            <a:srgbClr val="FFC000">
              <a:alpha val="1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Data</a:t>
            </a:r>
            <a:endParaRPr kumimoji="0" lang="tr-TR" sz="1800" b="0" i="0" u="none" strike="noStrike" cap="none" normalizeH="0" baseline="0" dirty="0" smtClean="0">
              <a:ln>
                <a:noFill/>
              </a:ln>
              <a:effectLst/>
              <a:latin typeface="Arial" charset="0"/>
              <a:ea typeface="宋体" charset="-122"/>
            </a:endParaRPr>
          </a:p>
        </p:txBody>
      </p:sp>
      <p:cxnSp>
        <p:nvCxnSpPr>
          <p:cNvPr id="18" name="Straight Arrow Connector 17"/>
          <p:cNvCxnSpPr/>
          <p:nvPr/>
        </p:nvCxnSpPr>
        <p:spPr bwMode="auto">
          <a:xfrm>
            <a:off x="5123459" y="2787692"/>
            <a:ext cx="3301229" cy="920137"/>
          </a:xfrm>
          <a:prstGeom prst="straightConnector1">
            <a:avLst/>
          </a:prstGeom>
          <a:solidFill>
            <a:srgbClr val="00B8FF"/>
          </a:solidFill>
          <a:ln w="9525" cap="flat" cmpd="sng" algn="ctr">
            <a:solidFill>
              <a:schemeClr val="tx1"/>
            </a:solidFill>
            <a:prstDash val="sys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Arrow Connector 20"/>
          <p:cNvCxnSpPr/>
          <p:nvPr/>
        </p:nvCxnSpPr>
        <p:spPr bwMode="auto">
          <a:xfrm>
            <a:off x="5072216" y="3275781"/>
            <a:ext cx="3352472" cy="486054"/>
          </a:xfrm>
          <a:prstGeom prst="straightConnector1">
            <a:avLst/>
          </a:prstGeom>
          <a:solidFill>
            <a:srgbClr val="00B8FF"/>
          </a:solidFill>
          <a:ln w="9525" cap="flat" cmpd="sng" algn="ctr">
            <a:solidFill>
              <a:schemeClr val="tx1"/>
            </a:solidFill>
            <a:prstDash val="sys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Straight Arrow Connector 23"/>
          <p:cNvCxnSpPr>
            <a:stCxn id="10" idx="6"/>
          </p:cNvCxnSpPr>
          <p:nvPr/>
        </p:nvCxnSpPr>
        <p:spPr bwMode="auto">
          <a:xfrm>
            <a:off x="4785999" y="3779837"/>
            <a:ext cx="3494673" cy="40196"/>
          </a:xfrm>
          <a:prstGeom prst="straightConnector1">
            <a:avLst/>
          </a:prstGeom>
          <a:solidFill>
            <a:srgbClr val="00B8FF"/>
          </a:solidFill>
          <a:ln w="9525" cap="flat" cmpd="sng" algn="ctr">
            <a:solidFill>
              <a:schemeClr val="tx1"/>
            </a:solidFill>
            <a:prstDash val="sys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Straight Arrow Connector 25"/>
          <p:cNvCxnSpPr>
            <a:stCxn id="11" idx="6"/>
          </p:cNvCxnSpPr>
          <p:nvPr/>
        </p:nvCxnSpPr>
        <p:spPr bwMode="auto">
          <a:xfrm flipV="1">
            <a:off x="4984499" y="3761835"/>
            <a:ext cx="3440189" cy="365107"/>
          </a:xfrm>
          <a:prstGeom prst="straightConnector1">
            <a:avLst/>
          </a:prstGeom>
          <a:solidFill>
            <a:srgbClr val="00B8FF"/>
          </a:solidFill>
          <a:ln w="9525" cap="flat" cmpd="sng" algn="ctr">
            <a:solidFill>
              <a:schemeClr val="tx1"/>
            </a:solidFill>
            <a:prstDash val="sys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2" name="Straight Arrow Connector 31"/>
          <p:cNvCxnSpPr>
            <a:stCxn id="12" idx="6"/>
          </p:cNvCxnSpPr>
          <p:nvPr/>
        </p:nvCxnSpPr>
        <p:spPr bwMode="auto">
          <a:xfrm flipV="1">
            <a:off x="5804796" y="3860229"/>
            <a:ext cx="2772292" cy="2138921"/>
          </a:xfrm>
          <a:prstGeom prst="straightConnector1">
            <a:avLst/>
          </a:prstGeom>
          <a:solidFill>
            <a:srgbClr val="00B8FF"/>
          </a:solidFill>
          <a:ln w="9525" cap="flat" cmpd="sng" algn="ctr">
            <a:solidFill>
              <a:schemeClr val="tx1"/>
            </a:solidFill>
            <a:prstDash val="sys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4" name="Straight Arrow Connector 33"/>
          <p:cNvCxnSpPr/>
          <p:nvPr/>
        </p:nvCxnSpPr>
        <p:spPr bwMode="auto">
          <a:xfrm flipV="1">
            <a:off x="5814116" y="3860229"/>
            <a:ext cx="2762972" cy="2401081"/>
          </a:xfrm>
          <a:prstGeom prst="straightConnector1">
            <a:avLst/>
          </a:prstGeom>
          <a:solidFill>
            <a:srgbClr val="00B8FF"/>
          </a:solidFill>
          <a:ln w="9525" cap="flat" cmpd="sng" algn="ctr">
            <a:solidFill>
              <a:schemeClr val="tx1"/>
            </a:solidFill>
            <a:prstDash val="sys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Arrow Connector 35"/>
          <p:cNvCxnSpPr>
            <a:stCxn id="14" idx="6"/>
          </p:cNvCxnSpPr>
          <p:nvPr/>
        </p:nvCxnSpPr>
        <p:spPr bwMode="auto">
          <a:xfrm flipV="1">
            <a:off x="6120432" y="3860229"/>
            <a:ext cx="2456656" cy="2663243"/>
          </a:xfrm>
          <a:prstGeom prst="straightConnector1">
            <a:avLst/>
          </a:prstGeom>
          <a:solidFill>
            <a:srgbClr val="00B8FF"/>
          </a:solidFill>
          <a:ln w="9525" cap="flat" cmpd="sng" algn="ctr">
            <a:solidFill>
              <a:schemeClr val="tx1"/>
            </a:solidFill>
            <a:prstDash val="sys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219" name="Rectangle 9218"/>
          <p:cNvSpPr/>
          <p:nvPr/>
        </p:nvSpPr>
        <p:spPr bwMode="auto">
          <a:xfrm>
            <a:off x="2470146" y="1624029"/>
            <a:ext cx="2351568" cy="355608"/>
          </a:xfrm>
          <a:prstGeom prst="rect">
            <a:avLst/>
          </a:prstGeom>
          <a:solidFill>
            <a:srgbClr val="00B8FF">
              <a:alpha val="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43" name="Rectangle 42"/>
          <p:cNvSpPr/>
          <p:nvPr/>
        </p:nvSpPr>
        <p:spPr bwMode="auto">
          <a:xfrm>
            <a:off x="2470145" y="2195223"/>
            <a:ext cx="1611482" cy="355608"/>
          </a:xfrm>
          <a:prstGeom prst="rect">
            <a:avLst/>
          </a:prstGeom>
          <a:solidFill>
            <a:srgbClr val="00B8FF">
              <a:alpha val="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44" name="Rectangle 43"/>
          <p:cNvSpPr/>
          <p:nvPr/>
        </p:nvSpPr>
        <p:spPr bwMode="auto">
          <a:xfrm>
            <a:off x="2470146" y="2675151"/>
            <a:ext cx="985990" cy="268091"/>
          </a:xfrm>
          <a:prstGeom prst="rect">
            <a:avLst/>
          </a:prstGeom>
          <a:solidFill>
            <a:srgbClr val="00B8FF">
              <a:alpha val="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45" name="Rectangle 44"/>
          <p:cNvSpPr/>
          <p:nvPr/>
        </p:nvSpPr>
        <p:spPr bwMode="auto">
          <a:xfrm>
            <a:off x="2470145" y="3151706"/>
            <a:ext cx="985990" cy="268091"/>
          </a:xfrm>
          <a:prstGeom prst="rect">
            <a:avLst/>
          </a:prstGeom>
          <a:solidFill>
            <a:srgbClr val="00B8FF">
              <a:alpha val="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46" name="Rectangle 45"/>
          <p:cNvSpPr/>
          <p:nvPr/>
        </p:nvSpPr>
        <p:spPr bwMode="auto">
          <a:xfrm>
            <a:off x="2470144" y="3627789"/>
            <a:ext cx="1175785" cy="278062"/>
          </a:xfrm>
          <a:prstGeom prst="rect">
            <a:avLst/>
          </a:prstGeom>
          <a:solidFill>
            <a:srgbClr val="00B8FF">
              <a:alpha val="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47" name="Rectangle 46"/>
          <p:cNvSpPr/>
          <p:nvPr/>
        </p:nvSpPr>
        <p:spPr bwMode="auto">
          <a:xfrm>
            <a:off x="2313307" y="3984675"/>
            <a:ext cx="985990" cy="268091"/>
          </a:xfrm>
          <a:prstGeom prst="rect">
            <a:avLst/>
          </a:prstGeom>
          <a:solidFill>
            <a:srgbClr val="00B8FF">
              <a:alpha val="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48" name="Rectangle 47"/>
          <p:cNvSpPr/>
          <p:nvPr/>
        </p:nvSpPr>
        <p:spPr bwMode="auto">
          <a:xfrm>
            <a:off x="4121066" y="5893930"/>
            <a:ext cx="664933" cy="760622"/>
          </a:xfrm>
          <a:prstGeom prst="rect">
            <a:avLst/>
          </a:prstGeom>
          <a:solidFill>
            <a:srgbClr val="00B8FF">
              <a:alpha val="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9220" name="Rectangle 9219"/>
          <p:cNvSpPr/>
          <p:nvPr/>
        </p:nvSpPr>
        <p:spPr bwMode="auto">
          <a:xfrm>
            <a:off x="215776" y="3493444"/>
            <a:ext cx="1440160" cy="400236"/>
          </a:xfrm>
          <a:prstGeom prst="rect">
            <a:avLst/>
          </a:prstGeom>
          <a:solidFill>
            <a:srgbClr val="FF0000">
              <a:alpha val="1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Meta-data</a:t>
            </a:r>
            <a:endParaRPr kumimoji="0" lang="tr-TR" sz="1800" b="0" i="0" u="none" strike="noStrike" cap="none" normalizeH="0" baseline="0" dirty="0" smtClean="0">
              <a:ln>
                <a:noFill/>
              </a:ln>
              <a:effectLst/>
              <a:latin typeface="Arial" charset="0"/>
              <a:ea typeface="宋体" charset="-122"/>
            </a:endParaRPr>
          </a:p>
        </p:txBody>
      </p:sp>
      <p:cxnSp>
        <p:nvCxnSpPr>
          <p:cNvPr id="9222" name="Straight Arrow Connector 9221"/>
          <p:cNvCxnSpPr>
            <a:stCxn id="9219" idx="1"/>
          </p:cNvCxnSpPr>
          <p:nvPr/>
        </p:nvCxnSpPr>
        <p:spPr bwMode="auto">
          <a:xfrm flipH="1">
            <a:off x="1655936" y="1801833"/>
            <a:ext cx="814210" cy="1691611"/>
          </a:xfrm>
          <a:prstGeom prst="straightConnector1">
            <a:avLst/>
          </a:prstGeom>
          <a:solidFill>
            <a:srgbClr val="00B8FF"/>
          </a:solidFill>
          <a:ln w="9525" cap="flat" cmpd="sng" algn="ctr">
            <a:solidFill>
              <a:srgbClr val="FF0000"/>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3" name="Straight Arrow Connector 52"/>
          <p:cNvCxnSpPr/>
          <p:nvPr/>
        </p:nvCxnSpPr>
        <p:spPr bwMode="auto">
          <a:xfrm flipH="1">
            <a:off x="1655936" y="2373027"/>
            <a:ext cx="814208" cy="1046770"/>
          </a:xfrm>
          <a:prstGeom prst="straightConnector1">
            <a:avLst/>
          </a:prstGeom>
          <a:solidFill>
            <a:srgbClr val="00B8FF"/>
          </a:solidFill>
          <a:ln w="9525" cap="flat" cmpd="sng" algn="ctr">
            <a:solidFill>
              <a:srgbClr val="FF0000"/>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6" name="Straight Arrow Connector 55"/>
          <p:cNvCxnSpPr>
            <a:stCxn id="44" idx="1"/>
          </p:cNvCxnSpPr>
          <p:nvPr/>
        </p:nvCxnSpPr>
        <p:spPr bwMode="auto">
          <a:xfrm flipH="1">
            <a:off x="1655936" y="2809197"/>
            <a:ext cx="814210" cy="709611"/>
          </a:xfrm>
          <a:prstGeom prst="straightConnector1">
            <a:avLst/>
          </a:prstGeom>
          <a:solidFill>
            <a:srgbClr val="00B8FF"/>
          </a:solidFill>
          <a:ln w="9525" cap="flat" cmpd="sng" algn="ctr">
            <a:solidFill>
              <a:srgbClr val="FF0000"/>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9" name="Straight Arrow Connector 58"/>
          <p:cNvCxnSpPr>
            <a:stCxn id="45" idx="1"/>
          </p:cNvCxnSpPr>
          <p:nvPr/>
        </p:nvCxnSpPr>
        <p:spPr bwMode="auto">
          <a:xfrm flipH="1">
            <a:off x="1655936" y="3285752"/>
            <a:ext cx="814209" cy="233056"/>
          </a:xfrm>
          <a:prstGeom prst="straightConnector1">
            <a:avLst/>
          </a:prstGeom>
          <a:solidFill>
            <a:srgbClr val="00B8FF"/>
          </a:solidFill>
          <a:ln w="9525" cap="flat" cmpd="sng" algn="ctr">
            <a:solidFill>
              <a:srgbClr val="FF0000"/>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2" name="Straight Arrow Connector 61"/>
          <p:cNvCxnSpPr>
            <a:endCxn id="9220" idx="3"/>
          </p:cNvCxnSpPr>
          <p:nvPr/>
        </p:nvCxnSpPr>
        <p:spPr bwMode="auto">
          <a:xfrm flipH="1" flipV="1">
            <a:off x="1655936" y="3693562"/>
            <a:ext cx="814208" cy="68274"/>
          </a:xfrm>
          <a:prstGeom prst="straightConnector1">
            <a:avLst/>
          </a:prstGeom>
          <a:solidFill>
            <a:srgbClr val="00B8FF"/>
          </a:solidFill>
          <a:ln w="9525" cap="flat" cmpd="sng" algn="ctr">
            <a:solidFill>
              <a:srgbClr val="FF0000"/>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5" name="Straight Arrow Connector 64"/>
          <p:cNvCxnSpPr>
            <a:stCxn id="47" idx="1"/>
            <a:endCxn id="9220" idx="3"/>
          </p:cNvCxnSpPr>
          <p:nvPr/>
        </p:nvCxnSpPr>
        <p:spPr bwMode="auto">
          <a:xfrm flipH="1" flipV="1">
            <a:off x="1655936" y="3693562"/>
            <a:ext cx="657371" cy="425159"/>
          </a:xfrm>
          <a:prstGeom prst="straightConnector1">
            <a:avLst/>
          </a:prstGeom>
          <a:solidFill>
            <a:srgbClr val="00B8FF"/>
          </a:solidFill>
          <a:ln w="9525" cap="flat" cmpd="sng" algn="ctr">
            <a:solidFill>
              <a:srgbClr val="FF0000"/>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 name="Straight Arrow Connector 67"/>
          <p:cNvCxnSpPr>
            <a:stCxn id="48" idx="1"/>
          </p:cNvCxnSpPr>
          <p:nvPr/>
        </p:nvCxnSpPr>
        <p:spPr bwMode="auto">
          <a:xfrm flipH="1" flipV="1">
            <a:off x="1655936" y="3820033"/>
            <a:ext cx="2465130" cy="2454208"/>
          </a:xfrm>
          <a:prstGeom prst="straightConnector1">
            <a:avLst/>
          </a:prstGeom>
          <a:solidFill>
            <a:srgbClr val="00B8FF"/>
          </a:solidFill>
          <a:ln w="9525" cap="flat" cmpd="sng" algn="ctr">
            <a:solidFill>
              <a:srgbClr val="FF0000"/>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0" name="Slide Number Placeholder 39"/>
          <p:cNvSpPr>
            <a:spLocks noGrp="1"/>
          </p:cNvSpPr>
          <p:nvPr>
            <p:ph type="sldNum" idx="12"/>
          </p:nvPr>
        </p:nvSpPr>
        <p:spPr/>
        <p:txBody>
          <a:bodyPr/>
          <a:lstStyle/>
          <a:p>
            <a:fld id="{D7600AA6-C1EA-41CE-809A-548D9FE48064}" type="slidenum">
              <a:rPr lang="en-US" smtClean="0"/>
              <a:pPr/>
              <a:t>5</a:t>
            </a:fld>
            <a:r>
              <a:rPr lang="en-US" smtClean="0"/>
              <a:t> / 37</a:t>
            </a:r>
            <a:endParaRPr lang="en-US" dirty="0"/>
          </a:p>
        </p:txBody>
      </p:sp>
    </p:spTree>
    <p:extLst>
      <p:ext uri="{BB962C8B-B14F-4D97-AF65-F5344CB8AC3E}">
        <p14:creationId xmlns:p14="http://schemas.microsoft.com/office/powerpoint/2010/main" xmlns="" val="1465598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of </a:t>
            </a:r>
            <a:r>
              <a:rPr lang="en-US" b="1" i="1" dirty="0" smtClean="0"/>
              <a:t>Interoperability</a:t>
            </a:r>
            <a:endParaRPr lang="tr-TR" b="1" i="1" dirty="0"/>
          </a:p>
        </p:txBody>
      </p:sp>
      <p:sp>
        <p:nvSpPr>
          <p:cNvPr id="3" name="Content Placeholder 2"/>
          <p:cNvSpPr>
            <a:spLocks noGrp="1"/>
          </p:cNvSpPr>
          <p:nvPr>
            <p:ph sz="half" idx="1"/>
          </p:nvPr>
        </p:nvSpPr>
        <p:spPr/>
        <p:txBody>
          <a:bodyPr/>
          <a:lstStyle/>
          <a:p>
            <a:r>
              <a:rPr lang="en-US" sz="2800" u="sng" dirty="0" smtClean="0"/>
              <a:t>Syntactic vs. Semantic</a:t>
            </a:r>
          </a:p>
          <a:p>
            <a:pPr marL="457200" indent="-457200">
              <a:buFont typeface="Arial" pitchFamily="34" charset="0"/>
              <a:buChar char="•"/>
            </a:pPr>
            <a:endParaRPr lang="en-US" sz="2800" dirty="0" smtClean="0"/>
          </a:p>
          <a:p>
            <a:pPr marL="457200" indent="-457200">
              <a:buFont typeface="Arial" pitchFamily="34" charset="0"/>
              <a:buChar char="•"/>
            </a:pPr>
            <a:r>
              <a:rPr lang="en-US" sz="2800" dirty="0" smtClean="0"/>
              <a:t>The ability to exchange information</a:t>
            </a:r>
          </a:p>
          <a:p>
            <a:pPr marL="857250" lvl="1" indent="-457200">
              <a:buFont typeface="Arial" pitchFamily="34" charset="0"/>
              <a:buChar char="•"/>
            </a:pPr>
            <a:r>
              <a:rPr lang="en-US" sz="2400" b="1" u="sng" dirty="0" smtClean="0"/>
              <a:t>access</a:t>
            </a:r>
          </a:p>
          <a:p>
            <a:pPr marL="457200" indent="-457200">
              <a:buFont typeface="Arial" pitchFamily="34" charset="0"/>
              <a:buChar char="•"/>
            </a:pPr>
            <a:r>
              <a:rPr lang="en-US" sz="2800" dirty="0" smtClean="0"/>
              <a:t>The ability to use the information once it has been exchanged</a:t>
            </a:r>
          </a:p>
          <a:p>
            <a:pPr marL="857250" lvl="1" indent="-457200">
              <a:buFont typeface="Arial" pitchFamily="34" charset="0"/>
              <a:buChar char="•"/>
            </a:pPr>
            <a:r>
              <a:rPr lang="en-US" sz="2400" b="1" u="sng" dirty="0" smtClean="0"/>
              <a:t>understand</a:t>
            </a:r>
          </a:p>
          <a:p>
            <a:pPr marL="457200" indent="-457200">
              <a:buFont typeface="Arial" pitchFamily="34" charset="0"/>
              <a:buChar char="•"/>
            </a:pPr>
            <a:endParaRPr lang="en-US" sz="2800" dirty="0"/>
          </a:p>
          <a:p>
            <a:pPr marL="457200" indent="-457200">
              <a:buFont typeface="Arial" pitchFamily="34" charset="0"/>
              <a:buChar char="•"/>
            </a:pPr>
            <a:endParaRPr lang="tr-TR" sz="2800" dirty="0"/>
          </a:p>
        </p:txBody>
      </p:sp>
      <p:pic>
        <p:nvPicPr>
          <p:cNvPr id="5" name="Picture 15" descr="The graphic on the slide are two cartoon illustrations of the examples on the slide. The first cartoon shows two people speaking to one another saying hello but they speak a different language. They are syntactically but not semantically interoperable as example one reads. The illustration for example 2 are two people communicating. One is speaking and the other is writing. They are semantically but not syntactically interoperable."/>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4328" y="1763613"/>
            <a:ext cx="4183062"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6990879" y="7317044"/>
            <a:ext cx="3089746" cy="242631"/>
          </a:xfrm>
          <a:prstGeom prst="rect">
            <a:avLst/>
          </a:prstGeom>
          <a:noFill/>
        </p:spPr>
        <p:txBody>
          <a:bodyPr wrap="square" rtlCol="0">
            <a:spAutoFit/>
          </a:bodyPr>
          <a:lstStyle/>
          <a:p>
            <a:r>
              <a:rPr lang="en-US" sz="1000" dirty="0" smtClean="0"/>
              <a:t>The figure is taken from a presentation of </a:t>
            </a:r>
            <a:r>
              <a:rPr lang="en-US" sz="1000" dirty="0" err="1" smtClean="0"/>
              <a:t>caSDR</a:t>
            </a:r>
            <a:endParaRPr lang="tr-TR" sz="1000" dirty="0"/>
          </a:p>
        </p:txBody>
      </p:sp>
      <p:sp>
        <p:nvSpPr>
          <p:cNvPr id="10" name="Slide Number Placeholder 9"/>
          <p:cNvSpPr>
            <a:spLocks noGrp="1"/>
          </p:cNvSpPr>
          <p:nvPr>
            <p:ph type="sldNum" idx="12"/>
          </p:nvPr>
        </p:nvSpPr>
        <p:spPr/>
        <p:txBody>
          <a:bodyPr/>
          <a:lstStyle/>
          <a:p>
            <a:fld id="{D7600AA6-C1EA-41CE-809A-548D9FE48064}" type="slidenum">
              <a:rPr lang="en-US" smtClean="0"/>
              <a:pPr/>
              <a:t>6</a:t>
            </a:fld>
            <a:r>
              <a:rPr lang="en-US" smtClean="0"/>
              <a:t> / 37</a:t>
            </a:r>
          </a:p>
          <a:p>
            <a:endParaRPr lang="en-US" dirty="0"/>
          </a:p>
        </p:txBody>
      </p:sp>
    </p:spTree>
    <p:extLst>
      <p:ext uri="{BB962C8B-B14F-4D97-AF65-F5344CB8AC3E}">
        <p14:creationId xmlns:p14="http://schemas.microsoft.com/office/powerpoint/2010/main" xmlns="" val="31103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Meta-data for Semantic Interoperability</a:t>
            </a:r>
            <a:endParaRPr lang="tr-TR" sz="3600" dirty="0"/>
          </a:p>
        </p:txBody>
      </p:sp>
      <p:sp>
        <p:nvSpPr>
          <p:cNvPr id="6" name="Content Placeholder 5"/>
          <p:cNvSpPr>
            <a:spLocks noGrp="1"/>
          </p:cNvSpPr>
          <p:nvPr>
            <p:ph idx="1"/>
          </p:nvPr>
        </p:nvSpPr>
        <p:spPr/>
        <p:txBody>
          <a:bodyPr/>
          <a:lstStyle/>
          <a:p>
            <a:pPr marL="457200" indent="-457200">
              <a:buFont typeface="Arial" pitchFamily="34" charset="0"/>
              <a:buChar char="•"/>
            </a:pPr>
            <a:r>
              <a:rPr lang="en-US" sz="1800" dirty="0" smtClean="0"/>
              <a:t>Precise </a:t>
            </a:r>
            <a:r>
              <a:rPr lang="en-US" sz="1800" b="1" i="1" u="sng" dirty="0" smtClean="0"/>
              <a:t>knowledge</a:t>
            </a:r>
            <a:r>
              <a:rPr lang="en-US" sz="1800" dirty="0" smtClean="0"/>
              <a:t> about how data is structured</a:t>
            </a:r>
          </a:p>
          <a:p>
            <a:pPr marL="457200" indent="-457200">
              <a:buFont typeface="Arial" pitchFamily="34" charset="0"/>
              <a:buChar char="•"/>
            </a:pPr>
            <a:r>
              <a:rPr lang="en-US" sz="1800" dirty="0" smtClean="0"/>
              <a:t>More efficient and productive with </a:t>
            </a:r>
            <a:r>
              <a:rPr lang="en-US" sz="1800" dirty="0"/>
              <a:t>a </a:t>
            </a:r>
            <a:r>
              <a:rPr lang="en-US" sz="1800" dirty="0" smtClean="0"/>
              <a:t>central, well-administered place </a:t>
            </a:r>
            <a:r>
              <a:rPr lang="en-US" sz="1800" dirty="0"/>
              <a:t>to </a:t>
            </a:r>
            <a:r>
              <a:rPr lang="en-US" sz="1800" dirty="0" smtClean="0"/>
              <a:t>seek for meta-data</a:t>
            </a:r>
          </a:p>
          <a:p>
            <a:pPr marL="857250" lvl="1" indent="-457200">
              <a:buFont typeface="Arial" pitchFamily="34" charset="0"/>
              <a:buChar char="•"/>
            </a:pPr>
            <a:r>
              <a:rPr lang="en-US" sz="1600" dirty="0"/>
              <a:t>Central, easily </a:t>
            </a:r>
            <a:r>
              <a:rPr lang="en-US" sz="1600" dirty="0" smtClean="0"/>
              <a:t>consumable</a:t>
            </a:r>
          </a:p>
          <a:p>
            <a:pPr marL="457200" indent="-457200">
              <a:buFont typeface="Arial" pitchFamily="34" charset="0"/>
              <a:buChar char="•"/>
            </a:pPr>
            <a:r>
              <a:rPr lang="en-US" sz="1800" dirty="0" smtClean="0"/>
              <a:t>Classifications with well-known terminology systems</a:t>
            </a:r>
          </a:p>
          <a:p>
            <a:pPr marL="457200" indent="-457200">
              <a:buFont typeface="Arial" pitchFamily="34" charset="0"/>
              <a:buChar char="•"/>
            </a:pPr>
            <a:r>
              <a:rPr lang="en-US" sz="1800" dirty="0" smtClean="0"/>
              <a:t>Build (or map) data models based on a </a:t>
            </a:r>
            <a:r>
              <a:rPr lang="en-US" sz="1800" b="1" i="1" dirty="0" smtClean="0"/>
              <a:t>common meta-model </a:t>
            </a:r>
          </a:p>
          <a:p>
            <a:pPr marL="457200" indent="-457200">
              <a:buFont typeface="Arial" pitchFamily="34" charset="0"/>
              <a:buChar char="•"/>
            </a:pPr>
            <a:endParaRPr lang="en-US" sz="1800" dirty="0" smtClean="0"/>
          </a:p>
          <a:p>
            <a:endParaRPr lang="tr-TR" sz="1800" dirty="0"/>
          </a:p>
        </p:txBody>
      </p:sp>
      <p:graphicFrame>
        <p:nvGraphicFramePr>
          <p:cNvPr id="13" name="Diagram 12"/>
          <p:cNvGraphicFramePr/>
          <p:nvPr>
            <p:extLst>
              <p:ext uri="{D42A27DB-BD31-4B8C-83A1-F6EECF244321}">
                <p14:modId xmlns:p14="http://schemas.microsoft.com/office/powerpoint/2010/main" xmlns="" val="3228997239"/>
              </p:ext>
            </p:extLst>
          </p:nvPr>
        </p:nvGraphicFramePr>
        <p:xfrm>
          <a:off x="1511920" y="4067869"/>
          <a:ext cx="1560007" cy="1088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xmlns="" val="2155785392"/>
              </p:ext>
            </p:extLst>
          </p:nvPr>
        </p:nvGraphicFramePr>
        <p:xfrm>
          <a:off x="1511920" y="5436021"/>
          <a:ext cx="1560007" cy="10880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6" name="Group 15"/>
          <p:cNvGrpSpPr/>
          <p:nvPr/>
        </p:nvGrpSpPr>
        <p:grpSpPr>
          <a:xfrm>
            <a:off x="4685881" y="4211885"/>
            <a:ext cx="1872208" cy="1872208"/>
            <a:chOff x="4536256" y="4499917"/>
            <a:chExt cx="1872208" cy="1872208"/>
          </a:xfrm>
        </p:grpSpPr>
        <p:sp>
          <p:nvSpPr>
            <p:cNvPr id="8" name="Flowchart: Magnetic Disk 7"/>
            <p:cNvSpPr/>
            <p:nvPr/>
          </p:nvSpPr>
          <p:spPr bwMode="auto">
            <a:xfrm>
              <a:off x="4536256" y="4499917"/>
              <a:ext cx="1872208" cy="1872208"/>
            </a:xfrm>
            <a:prstGeom prst="flowChartMagneticDisk">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graphicFrame>
          <p:nvGraphicFramePr>
            <p:cNvPr id="11" name="Diagram 10"/>
            <p:cNvGraphicFramePr/>
            <p:nvPr>
              <p:extLst>
                <p:ext uri="{D42A27DB-BD31-4B8C-83A1-F6EECF244321}">
                  <p14:modId xmlns:p14="http://schemas.microsoft.com/office/powerpoint/2010/main" xmlns="" val="3259841790"/>
                </p:ext>
              </p:extLst>
            </p:nvPr>
          </p:nvGraphicFramePr>
          <p:xfrm>
            <a:off x="4692356" y="5147989"/>
            <a:ext cx="1560007" cy="10880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extBox 11"/>
            <p:cNvSpPr txBox="1"/>
            <p:nvPr/>
          </p:nvSpPr>
          <p:spPr>
            <a:xfrm>
              <a:off x="5092731" y="4612965"/>
              <a:ext cx="710451" cy="349968"/>
            </a:xfrm>
            <a:prstGeom prst="rect">
              <a:avLst/>
            </a:prstGeom>
            <a:noFill/>
          </p:spPr>
          <p:txBody>
            <a:bodyPr wrap="none" rtlCol="0">
              <a:spAutoFit/>
            </a:bodyPr>
            <a:lstStyle/>
            <a:p>
              <a:r>
                <a:rPr lang="en-US" dirty="0" smtClean="0"/>
                <a:t>MDR</a:t>
              </a:r>
              <a:endParaRPr lang="tr-TR" dirty="0"/>
            </a:p>
          </p:txBody>
        </p:sp>
      </p:grpSp>
      <p:sp>
        <p:nvSpPr>
          <p:cNvPr id="18" name="Circular Arrow 17"/>
          <p:cNvSpPr/>
          <p:nvPr/>
        </p:nvSpPr>
        <p:spPr bwMode="auto">
          <a:xfrm rot="703009">
            <a:off x="2880072" y="4211885"/>
            <a:ext cx="2088232" cy="1224136"/>
          </a:xfrm>
          <a:prstGeom prst="circularArrow">
            <a:avLst>
              <a:gd name="adj1" fmla="val 12500"/>
              <a:gd name="adj2" fmla="val 555031"/>
              <a:gd name="adj3" fmla="val 20457681"/>
              <a:gd name="adj4" fmla="val 10800000"/>
              <a:gd name="adj5" fmla="val 12500"/>
            </a:avLst>
          </a:prstGeom>
          <a:solidFill>
            <a:srgbClr val="002060">
              <a:alpha val="16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22" name="Circular Arrow 21"/>
          <p:cNvSpPr/>
          <p:nvPr/>
        </p:nvSpPr>
        <p:spPr bwMode="auto">
          <a:xfrm rot="20705082" flipV="1">
            <a:off x="2831242" y="5047275"/>
            <a:ext cx="2433010" cy="1404402"/>
          </a:xfrm>
          <a:prstGeom prst="circularArrow">
            <a:avLst>
              <a:gd name="adj1" fmla="val 12500"/>
              <a:gd name="adj2" fmla="val 555031"/>
              <a:gd name="adj3" fmla="val 20457681"/>
              <a:gd name="adj4" fmla="val 10800000"/>
              <a:gd name="adj5" fmla="val 12500"/>
            </a:avLst>
          </a:prstGeom>
          <a:solidFill>
            <a:srgbClr val="002060">
              <a:alpha val="16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23" name="Cloud Callout 22"/>
          <p:cNvSpPr/>
          <p:nvPr/>
        </p:nvSpPr>
        <p:spPr bwMode="auto">
          <a:xfrm>
            <a:off x="6264448" y="4385882"/>
            <a:ext cx="1584176" cy="1008112"/>
          </a:xfrm>
          <a:prstGeom prst="cloudCallou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ea typeface="宋体" charset="-122"/>
              </a:rPr>
              <a:t>ISO/IEC 11179</a:t>
            </a:r>
            <a:endParaRPr kumimoji="0" lang="tr-TR" sz="1800" b="0" i="0" u="none" strike="noStrike" cap="none" normalizeH="0" baseline="0" dirty="0" smtClean="0">
              <a:ln>
                <a:noFill/>
              </a:ln>
              <a:effectLst/>
              <a:latin typeface="Arial" charset="0"/>
              <a:ea typeface="宋体" charset="-122"/>
            </a:endParaRPr>
          </a:p>
        </p:txBody>
      </p:sp>
      <p:sp>
        <p:nvSpPr>
          <p:cNvPr id="19" name="Slide Number Placeholder 18"/>
          <p:cNvSpPr>
            <a:spLocks noGrp="1"/>
          </p:cNvSpPr>
          <p:nvPr>
            <p:ph type="sldNum" idx="12"/>
          </p:nvPr>
        </p:nvSpPr>
        <p:spPr/>
        <p:txBody>
          <a:bodyPr/>
          <a:lstStyle/>
          <a:p>
            <a:fld id="{D7600AA6-C1EA-41CE-809A-548D9FE48064}" type="slidenum">
              <a:rPr lang="en-US" smtClean="0"/>
              <a:pPr/>
              <a:t>7</a:t>
            </a:fld>
            <a:r>
              <a:rPr lang="en-US" smtClean="0"/>
              <a:t> / 37</a:t>
            </a:r>
            <a:endParaRPr lang="en-US" dirty="0"/>
          </a:p>
        </p:txBody>
      </p:sp>
    </p:spTree>
    <p:extLst>
      <p:ext uri="{BB962C8B-B14F-4D97-AF65-F5344CB8AC3E}">
        <p14:creationId xmlns:p14="http://schemas.microsoft.com/office/powerpoint/2010/main" xmlns="" val="3382069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Jena based ISO </a:t>
            </a:r>
            <a:r>
              <a:rPr lang="en-US" dirty="0" smtClean="0"/>
              <a:t>11179</a:t>
            </a:r>
            <a:endParaRPr lang="tr-TR" dirty="0"/>
          </a:p>
        </p:txBody>
      </p:sp>
      <p:sp>
        <p:nvSpPr>
          <p:cNvPr id="3" name="Content Placeholder 2"/>
          <p:cNvSpPr>
            <a:spLocks noGrp="1"/>
          </p:cNvSpPr>
          <p:nvPr>
            <p:ph idx="1"/>
          </p:nvPr>
        </p:nvSpPr>
        <p:spPr/>
        <p:txBody>
          <a:bodyPr/>
          <a:lstStyle/>
          <a:p>
            <a:r>
              <a:rPr lang="en-US" sz="2400" dirty="0" smtClean="0"/>
              <a:t>There are lots of MDR instances out there</a:t>
            </a:r>
          </a:p>
          <a:p>
            <a:pPr marL="457200" indent="-457200">
              <a:buFont typeface="Arial" pitchFamily="34" charset="0"/>
              <a:buChar char="•"/>
            </a:pPr>
            <a:r>
              <a:rPr lang="en-US" sz="2400" dirty="0" smtClean="0"/>
              <a:t>Most of them are based on ISO/IEC 11179</a:t>
            </a:r>
          </a:p>
          <a:p>
            <a:pPr marL="857250" lvl="1" indent="-457200">
              <a:buFont typeface="Arial" pitchFamily="34" charset="0"/>
              <a:buChar char="•"/>
            </a:pPr>
            <a:r>
              <a:rPr lang="en-US" sz="2000" dirty="0" smtClean="0"/>
              <a:t>have the chance to interoperate semantically</a:t>
            </a:r>
          </a:p>
          <a:p>
            <a:pPr marL="457200" indent="-457200">
              <a:buFont typeface="Arial" pitchFamily="34" charset="0"/>
              <a:buChar char="•"/>
            </a:pPr>
            <a:r>
              <a:rPr lang="en-US" sz="2400" dirty="0" smtClean="0"/>
              <a:t>ISO/IEC 11179 ontology </a:t>
            </a:r>
          </a:p>
          <a:p>
            <a:pPr marL="857250" lvl="1" indent="-457200">
              <a:buFont typeface="Arial" pitchFamily="34" charset="0"/>
              <a:buChar char="•"/>
            </a:pPr>
            <a:r>
              <a:rPr lang="en-US" sz="2000" dirty="0" smtClean="0"/>
              <a:t>common vocabulary for meta-data level</a:t>
            </a:r>
          </a:p>
          <a:p>
            <a:pPr marL="457200" indent="-457200">
              <a:buFont typeface="Arial" pitchFamily="34" charset="0"/>
              <a:buChar char="•"/>
            </a:pPr>
            <a:r>
              <a:rPr lang="en-US" sz="2400" dirty="0" smtClean="0"/>
              <a:t>Manage all items, classifications, inter-relations and links to the external world (terminology systems, taxonomies, vocabularies)</a:t>
            </a:r>
          </a:p>
          <a:p>
            <a:pPr marL="857250" lvl="1" indent="-457200">
              <a:buFont typeface="Arial" pitchFamily="34" charset="0"/>
              <a:buChar char="•"/>
            </a:pPr>
            <a:r>
              <a:rPr lang="en-US" sz="2000" dirty="0" smtClean="0"/>
              <a:t>in a triple-store</a:t>
            </a:r>
          </a:p>
          <a:p>
            <a:pPr marL="857250" lvl="1" indent="-457200">
              <a:buFont typeface="Arial" pitchFamily="34" charset="0"/>
              <a:buChar char="•"/>
            </a:pPr>
            <a:r>
              <a:rPr lang="en-US" sz="2000" dirty="0"/>
              <a:t>e</a:t>
            </a:r>
            <a:r>
              <a:rPr lang="en-US" sz="2000" dirty="0" smtClean="0"/>
              <a:t>asily expose as RDF</a:t>
            </a:r>
          </a:p>
          <a:p>
            <a:pPr marL="857250" lvl="1" indent="-457200">
              <a:buFont typeface="Arial" pitchFamily="34" charset="0"/>
              <a:buChar char="•"/>
            </a:pPr>
            <a:r>
              <a:rPr lang="en-US" sz="2000" dirty="0"/>
              <a:t>e</a:t>
            </a:r>
            <a:r>
              <a:rPr lang="en-US" sz="2000" dirty="0" smtClean="0"/>
              <a:t>asily import as RDF</a:t>
            </a:r>
          </a:p>
          <a:p>
            <a:pPr marL="457200" indent="-457200">
              <a:buFont typeface="Arial" pitchFamily="34" charset="0"/>
              <a:buChar char="•"/>
            </a:pPr>
            <a:endParaRPr lang="tr-TR" sz="2400" dirty="0"/>
          </a:p>
        </p:txBody>
      </p:sp>
      <p:sp>
        <p:nvSpPr>
          <p:cNvPr id="7" name="Slide Number Placeholder 6"/>
          <p:cNvSpPr>
            <a:spLocks noGrp="1"/>
          </p:cNvSpPr>
          <p:nvPr>
            <p:ph type="sldNum" idx="12"/>
          </p:nvPr>
        </p:nvSpPr>
        <p:spPr/>
        <p:txBody>
          <a:bodyPr/>
          <a:lstStyle/>
          <a:p>
            <a:fld id="{D7600AA6-C1EA-41CE-809A-548D9FE48064}" type="slidenum">
              <a:rPr lang="en-US" smtClean="0"/>
              <a:pPr/>
              <a:t>8</a:t>
            </a:fld>
            <a:r>
              <a:rPr lang="en-US" smtClean="0"/>
              <a:t> / 37</a:t>
            </a:r>
            <a:endParaRPr lang="en-US" dirty="0"/>
          </a:p>
        </p:txBody>
      </p:sp>
    </p:spTree>
    <p:extLst>
      <p:ext uri="{BB962C8B-B14F-4D97-AF65-F5344CB8AC3E}">
        <p14:creationId xmlns:p14="http://schemas.microsoft.com/office/powerpoint/2010/main" xmlns="" val="3261044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Interoperable through LOD</a:t>
            </a:r>
            <a:r>
              <a:rPr lang="en-US" dirty="0"/>
              <a:t/>
            </a:r>
            <a:br>
              <a:rPr lang="en-US" dirty="0"/>
            </a:br>
            <a:endParaRPr lang="tr-TR" dirty="0"/>
          </a:p>
        </p:txBody>
      </p:sp>
      <p:pic>
        <p:nvPicPr>
          <p:cNvPr id="5" name="Picture 2" descr="http://richard.cyganiak.de/2007/10/lod/lod-datasets_2011-09-19.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1920" y="1331565"/>
            <a:ext cx="8424936" cy="555550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672160" y="7317044"/>
            <a:ext cx="6408465" cy="235449"/>
          </a:xfrm>
          <a:prstGeom prst="rect">
            <a:avLst/>
          </a:prstGeom>
          <a:noFill/>
        </p:spPr>
        <p:txBody>
          <a:bodyPr wrap="square" rtlCol="0">
            <a:spAutoFit/>
          </a:bodyPr>
          <a:lstStyle/>
          <a:p>
            <a:pPr algn="r"/>
            <a:r>
              <a:rPr lang="tr-TR" sz="1000" dirty="0"/>
              <a:t>Linking Open Data cloud diagram, by Richard Cyganiak and Anja Jentzsch. http://lod-cloud.net/</a:t>
            </a:r>
          </a:p>
        </p:txBody>
      </p:sp>
      <p:grpSp>
        <p:nvGrpSpPr>
          <p:cNvPr id="11" name="Group 10"/>
          <p:cNvGrpSpPr/>
          <p:nvPr/>
        </p:nvGrpSpPr>
        <p:grpSpPr>
          <a:xfrm>
            <a:off x="2232000" y="3139233"/>
            <a:ext cx="1296144" cy="1080527"/>
            <a:chOff x="575816" y="3738797"/>
            <a:chExt cx="1872208" cy="1872208"/>
          </a:xfrm>
          <a:solidFill>
            <a:srgbClr val="C00000">
              <a:alpha val="20000"/>
            </a:srgbClr>
          </a:solidFill>
        </p:grpSpPr>
        <p:sp>
          <p:nvSpPr>
            <p:cNvPr id="8" name="Flowchart: Magnetic Disk 7"/>
            <p:cNvSpPr/>
            <p:nvPr/>
          </p:nvSpPr>
          <p:spPr bwMode="auto">
            <a:xfrm>
              <a:off x="575816" y="3738797"/>
              <a:ext cx="1872208" cy="1872208"/>
            </a:xfrm>
            <a:prstGeom prst="flowChartMagneticDisk">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10" name="TextBox 9"/>
            <p:cNvSpPr txBox="1"/>
            <p:nvPr/>
          </p:nvSpPr>
          <p:spPr>
            <a:xfrm>
              <a:off x="1132291" y="3851845"/>
              <a:ext cx="710451" cy="349968"/>
            </a:xfrm>
            <a:prstGeom prst="rect">
              <a:avLst/>
            </a:prstGeom>
            <a:grpFill/>
          </p:spPr>
          <p:txBody>
            <a:bodyPr wrap="none" rtlCol="0">
              <a:spAutoFit/>
            </a:bodyPr>
            <a:lstStyle/>
            <a:p>
              <a:r>
                <a:rPr lang="en-US" dirty="0" smtClean="0"/>
                <a:t>MDR</a:t>
              </a:r>
              <a:endParaRPr lang="tr-TR" dirty="0"/>
            </a:p>
          </p:txBody>
        </p:sp>
      </p:grpSp>
      <p:sp>
        <p:nvSpPr>
          <p:cNvPr id="12" name="Rectangle 11"/>
          <p:cNvSpPr/>
          <p:nvPr/>
        </p:nvSpPr>
        <p:spPr bwMode="auto">
          <a:xfrm>
            <a:off x="3528144" y="3315081"/>
            <a:ext cx="432048" cy="728829"/>
          </a:xfrm>
          <a:prstGeom prst="rect">
            <a:avLst/>
          </a:prstGeom>
          <a:solidFill>
            <a:srgbClr val="FFFF00">
              <a:alpha val="23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1600" b="1" dirty="0" smtClean="0"/>
              <a:t>RDF</a:t>
            </a:r>
            <a:endParaRPr kumimoji="0" lang="tr-TR" sz="1600" b="1" i="0" u="none" strike="noStrike" cap="none" normalizeH="0" baseline="0" dirty="0" smtClean="0">
              <a:ln>
                <a:noFill/>
              </a:ln>
              <a:effectLst/>
            </a:endParaRPr>
          </a:p>
        </p:txBody>
      </p:sp>
      <p:grpSp>
        <p:nvGrpSpPr>
          <p:cNvPr id="13" name="Group 12"/>
          <p:cNvGrpSpPr/>
          <p:nvPr/>
        </p:nvGrpSpPr>
        <p:grpSpPr>
          <a:xfrm>
            <a:off x="6652878" y="2150866"/>
            <a:ext cx="1296144" cy="1080527"/>
            <a:chOff x="575816" y="3738797"/>
            <a:chExt cx="1872208" cy="1872208"/>
          </a:xfrm>
          <a:solidFill>
            <a:srgbClr val="C00000">
              <a:alpha val="20000"/>
            </a:srgbClr>
          </a:solidFill>
        </p:grpSpPr>
        <p:sp>
          <p:nvSpPr>
            <p:cNvPr id="14" name="Flowchart: Magnetic Disk 13"/>
            <p:cNvSpPr/>
            <p:nvPr/>
          </p:nvSpPr>
          <p:spPr bwMode="auto">
            <a:xfrm>
              <a:off x="575816" y="3738797"/>
              <a:ext cx="1872208" cy="1872208"/>
            </a:xfrm>
            <a:prstGeom prst="flowChartMagneticDisk">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15" name="TextBox 14"/>
            <p:cNvSpPr txBox="1"/>
            <p:nvPr/>
          </p:nvSpPr>
          <p:spPr>
            <a:xfrm>
              <a:off x="1132291" y="3851845"/>
              <a:ext cx="710451" cy="349968"/>
            </a:xfrm>
            <a:prstGeom prst="rect">
              <a:avLst/>
            </a:prstGeom>
            <a:grpFill/>
          </p:spPr>
          <p:txBody>
            <a:bodyPr wrap="none" rtlCol="0">
              <a:spAutoFit/>
            </a:bodyPr>
            <a:lstStyle/>
            <a:p>
              <a:r>
                <a:rPr lang="en-US" dirty="0" smtClean="0"/>
                <a:t>MDR</a:t>
              </a:r>
              <a:endParaRPr lang="tr-TR" dirty="0"/>
            </a:p>
          </p:txBody>
        </p:sp>
      </p:grpSp>
      <p:sp>
        <p:nvSpPr>
          <p:cNvPr id="16" name="Rectangle 15"/>
          <p:cNvSpPr/>
          <p:nvPr/>
        </p:nvSpPr>
        <p:spPr bwMode="auto">
          <a:xfrm>
            <a:off x="6220830" y="2393696"/>
            <a:ext cx="432048" cy="728829"/>
          </a:xfrm>
          <a:prstGeom prst="rect">
            <a:avLst/>
          </a:prstGeom>
          <a:solidFill>
            <a:srgbClr val="FFFF00">
              <a:alpha val="23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1600" b="1" dirty="0" smtClean="0"/>
              <a:t>RDF</a:t>
            </a:r>
            <a:endParaRPr kumimoji="0" lang="tr-TR" sz="1600" b="1" i="0" u="none" strike="noStrike" cap="none" normalizeH="0" baseline="0" dirty="0" smtClean="0">
              <a:ln>
                <a:noFill/>
              </a:ln>
              <a:effectLst/>
            </a:endParaRPr>
          </a:p>
        </p:txBody>
      </p:sp>
      <p:grpSp>
        <p:nvGrpSpPr>
          <p:cNvPr id="17" name="Group 16"/>
          <p:cNvGrpSpPr/>
          <p:nvPr/>
        </p:nvGrpSpPr>
        <p:grpSpPr>
          <a:xfrm>
            <a:off x="6156436" y="5075981"/>
            <a:ext cx="1296144" cy="1080527"/>
            <a:chOff x="575816" y="3738797"/>
            <a:chExt cx="1872208" cy="1872208"/>
          </a:xfrm>
          <a:solidFill>
            <a:srgbClr val="C00000">
              <a:alpha val="20000"/>
            </a:srgbClr>
          </a:solidFill>
        </p:grpSpPr>
        <p:sp>
          <p:nvSpPr>
            <p:cNvPr id="18" name="Flowchart: Magnetic Disk 17"/>
            <p:cNvSpPr/>
            <p:nvPr/>
          </p:nvSpPr>
          <p:spPr bwMode="auto">
            <a:xfrm>
              <a:off x="575816" y="3738797"/>
              <a:ext cx="1872208" cy="1872208"/>
            </a:xfrm>
            <a:prstGeom prst="flowChartMagneticDisk">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a typeface="宋体" charset="-122"/>
              </a:endParaRPr>
            </a:p>
          </p:txBody>
        </p:sp>
        <p:sp>
          <p:nvSpPr>
            <p:cNvPr id="19" name="TextBox 18"/>
            <p:cNvSpPr txBox="1"/>
            <p:nvPr/>
          </p:nvSpPr>
          <p:spPr>
            <a:xfrm>
              <a:off x="1132291" y="3851845"/>
              <a:ext cx="710451" cy="349968"/>
            </a:xfrm>
            <a:prstGeom prst="rect">
              <a:avLst/>
            </a:prstGeom>
            <a:grpFill/>
          </p:spPr>
          <p:txBody>
            <a:bodyPr wrap="none" rtlCol="0">
              <a:spAutoFit/>
            </a:bodyPr>
            <a:lstStyle/>
            <a:p>
              <a:r>
                <a:rPr lang="en-US" dirty="0" smtClean="0"/>
                <a:t>MDR</a:t>
              </a:r>
              <a:endParaRPr lang="tr-TR" dirty="0"/>
            </a:p>
          </p:txBody>
        </p:sp>
      </p:grpSp>
      <p:sp>
        <p:nvSpPr>
          <p:cNvPr id="20" name="Rectangle 19"/>
          <p:cNvSpPr/>
          <p:nvPr/>
        </p:nvSpPr>
        <p:spPr bwMode="auto">
          <a:xfrm>
            <a:off x="5724388" y="5251829"/>
            <a:ext cx="432048" cy="728829"/>
          </a:xfrm>
          <a:prstGeom prst="rect">
            <a:avLst/>
          </a:prstGeom>
          <a:solidFill>
            <a:srgbClr val="FFFF00">
              <a:alpha val="23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1600" b="1" dirty="0" smtClean="0"/>
              <a:t>RDF</a:t>
            </a:r>
            <a:endParaRPr kumimoji="0" lang="tr-TR" sz="1600" b="1" i="0" u="none" strike="noStrike" cap="none" normalizeH="0" baseline="0" dirty="0" smtClean="0">
              <a:ln>
                <a:noFill/>
              </a:ln>
              <a:effectLst/>
            </a:endParaRPr>
          </a:p>
        </p:txBody>
      </p:sp>
      <p:cxnSp>
        <p:nvCxnSpPr>
          <p:cNvPr id="22" name="Straight Connector 21"/>
          <p:cNvCxnSpPr>
            <a:stCxn id="12" idx="3"/>
            <a:endCxn id="16" idx="1"/>
          </p:cNvCxnSpPr>
          <p:nvPr/>
        </p:nvCxnSpPr>
        <p:spPr bwMode="auto">
          <a:xfrm flipV="1">
            <a:off x="3960192" y="2758111"/>
            <a:ext cx="2260638" cy="921385"/>
          </a:xfrm>
          <a:prstGeom prst="line">
            <a:avLst/>
          </a:prstGeom>
          <a:solidFill>
            <a:srgbClr val="00B8FF"/>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Straight Connector 22"/>
          <p:cNvCxnSpPr/>
          <p:nvPr/>
        </p:nvCxnSpPr>
        <p:spPr bwMode="auto">
          <a:xfrm flipV="1">
            <a:off x="5940412" y="3139233"/>
            <a:ext cx="496442" cy="2102983"/>
          </a:xfrm>
          <a:prstGeom prst="line">
            <a:avLst/>
          </a:prstGeom>
          <a:solidFill>
            <a:srgbClr val="00B8FF"/>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Straight Connector 25"/>
          <p:cNvCxnSpPr>
            <a:stCxn id="12" idx="2"/>
          </p:cNvCxnSpPr>
          <p:nvPr/>
        </p:nvCxnSpPr>
        <p:spPr bwMode="auto">
          <a:xfrm>
            <a:off x="3744168" y="4043910"/>
            <a:ext cx="1980220" cy="1572333"/>
          </a:xfrm>
          <a:prstGeom prst="line">
            <a:avLst/>
          </a:prstGeom>
          <a:solidFill>
            <a:srgbClr val="00B8FF"/>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 name="Flowchart: Magnetic Disk 29"/>
          <p:cNvSpPr/>
          <p:nvPr/>
        </p:nvSpPr>
        <p:spPr bwMode="auto">
          <a:xfrm>
            <a:off x="2232000" y="3679496"/>
            <a:ext cx="1296144" cy="429820"/>
          </a:xfrm>
          <a:prstGeom prst="flowChartMagneticDisk">
            <a:avLst/>
          </a:prstGeom>
          <a:solidFill>
            <a:srgbClr val="FFFF00">
              <a:alpha val="19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err="1" smtClean="0">
                <a:ln>
                  <a:noFill/>
                </a:ln>
                <a:effectLst/>
                <a:latin typeface="Arial" charset="0"/>
                <a:ea typeface="宋体" charset="-122"/>
              </a:rPr>
              <a:t>TripleStore</a:t>
            </a:r>
            <a:endParaRPr kumimoji="0" lang="tr-TR" sz="1800" b="0" i="0" u="none" strike="noStrike" cap="none" normalizeH="0" baseline="0" dirty="0" smtClean="0">
              <a:ln>
                <a:noFill/>
              </a:ln>
              <a:effectLst/>
              <a:latin typeface="Arial" charset="0"/>
              <a:ea typeface="宋体" charset="-122"/>
            </a:endParaRPr>
          </a:p>
        </p:txBody>
      </p:sp>
      <p:sp>
        <p:nvSpPr>
          <p:cNvPr id="32" name="Flowchart: Magnetic Disk 31"/>
          <p:cNvSpPr/>
          <p:nvPr/>
        </p:nvSpPr>
        <p:spPr bwMode="auto">
          <a:xfrm>
            <a:off x="6652878" y="2691129"/>
            <a:ext cx="1296144" cy="429820"/>
          </a:xfrm>
          <a:prstGeom prst="flowChartMagneticDisk">
            <a:avLst/>
          </a:prstGeom>
          <a:solidFill>
            <a:srgbClr val="FFFF00">
              <a:alpha val="19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err="1" smtClean="0">
                <a:ln>
                  <a:noFill/>
                </a:ln>
                <a:effectLst/>
                <a:latin typeface="Arial" charset="0"/>
                <a:ea typeface="宋体" charset="-122"/>
              </a:rPr>
              <a:t>TripleStore</a:t>
            </a:r>
            <a:endParaRPr kumimoji="0" lang="tr-TR" sz="1800" b="0" i="0" u="none" strike="noStrike" cap="none" normalizeH="0" baseline="0" dirty="0" smtClean="0">
              <a:ln>
                <a:noFill/>
              </a:ln>
              <a:effectLst/>
              <a:latin typeface="Arial" charset="0"/>
              <a:ea typeface="宋体" charset="-122"/>
            </a:endParaRPr>
          </a:p>
        </p:txBody>
      </p:sp>
      <p:sp>
        <p:nvSpPr>
          <p:cNvPr id="33" name="Flowchart: Magnetic Disk 32"/>
          <p:cNvSpPr/>
          <p:nvPr/>
        </p:nvSpPr>
        <p:spPr bwMode="auto">
          <a:xfrm>
            <a:off x="6156436" y="5616244"/>
            <a:ext cx="1296144" cy="429820"/>
          </a:xfrm>
          <a:prstGeom prst="flowChartMagneticDisk">
            <a:avLst/>
          </a:prstGeom>
          <a:solidFill>
            <a:srgbClr val="FFFF00">
              <a:alpha val="19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err="1" smtClean="0">
                <a:ln>
                  <a:noFill/>
                </a:ln>
                <a:effectLst/>
                <a:latin typeface="Arial" charset="0"/>
                <a:ea typeface="宋体" charset="-122"/>
              </a:rPr>
              <a:t>TripleStore</a:t>
            </a:r>
            <a:endParaRPr kumimoji="0" lang="tr-TR" sz="1800" b="0" i="0" u="none" strike="noStrike" cap="none" normalizeH="0" baseline="0" dirty="0" smtClean="0">
              <a:ln>
                <a:noFill/>
              </a:ln>
              <a:effectLst/>
              <a:latin typeface="Arial" charset="0"/>
              <a:ea typeface="宋体" charset="-122"/>
            </a:endParaRPr>
          </a:p>
        </p:txBody>
      </p:sp>
      <p:sp>
        <p:nvSpPr>
          <p:cNvPr id="27" name="Slide Number Placeholder 26"/>
          <p:cNvSpPr>
            <a:spLocks noGrp="1"/>
          </p:cNvSpPr>
          <p:nvPr>
            <p:ph type="sldNum" idx="12"/>
          </p:nvPr>
        </p:nvSpPr>
        <p:spPr/>
        <p:txBody>
          <a:bodyPr/>
          <a:lstStyle/>
          <a:p>
            <a:fld id="{D7600AA6-C1EA-41CE-809A-548D9FE48064}" type="slidenum">
              <a:rPr lang="en-US" smtClean="0"/>
              <a:pPr/>
              <a:t>9</a:t>
            </a:fld>
            <a:r>
              <a:rPr lang="en-US" smtClean="0"/>
              <a:t> / 37</a:t>
            </a:r>
            <a:endParaRPr lang="en-US" dirty="0"/>
          </a:p>
        </p:txBody>
      </p:sp>
    </p:spTree>
    <p:extLst>
      <p:ext uri="{BB962C8B-B14F-4D97-AF65-F5344CB8AC3E}">
        <p14:creationId xmlns:p14="http://schemas.microsoft.com/office/powerpoint/2010/main" xmlns="" val="1940743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宋体"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宋体"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宋体"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宋体"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4923</TotalTime>
  <Words>1939</Words>
  <Application>Microsoft Office PowerPoint</Application>
  <PresentationFormat>Custom</PresentationFormat>
  <Paragraphs>457</Paragraphs>
  <Slides>37</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Office Theme</vt:lpstr>
      <vt:lpstr>Office Theme</vt:lpstr>
      <vt:lpstr>Visio</vt:lpstr>
      <vt:lpstr>Jena based Implementation of a ISO 11179 Meta-data Registry</vt:lpstr>
      <vt:lpstr>About me</vt:lpstr>
      <vt:lpstr>Agenda</vt:lpstr>
      <vt:lpstr>What is Meta-data?</vt:lpstr>
      <vt:lpstr>Importance of Meta-data</vt:lpstr>
      <vt:lpstr>Problem of Interoperability</vt:lpstr>
      <vt:lpstr>Meta-data for Semantic Interoperability</vt:lpstr>
      <vt:lpstr>Jena based ISO 11179</vt:lpstr>
      <vt:lpstr>Interoperable through LOD </vt:lpstr>
      <vt:lpstr>Motivation</vt:lpstr>
      <vt:lpstr>SALUS Project</vt:lpstr>
      <vt:lpstr>Motivation</vt:lpstr>
      <vt:lpstr>BIVEE Project</vt:lpstr>
      <vt:lpstr>The requirement</vt:lpstr>
      <vt:lpstr>What is ISO/IEC 11179 ?</vt:lpstr>
      <vt:lpstr>Parts of ISO/IEC 11179</vt:lpstr>
      <vt:lpstr>Purpose of ISO/IEC 11179</vt:lpstr>
      <vt:lpstr>Benefits of ISO/IEC 11179</vt:lpstr>
      <vt:lpstr>Common Data Element</vt:lpstr>
      <vt:lpstr>Common Data Element</vt:lpstr>
      <vt:lpstr>Common Data Element</vt:lpstr>
      <vt:lpstr>Common Data Element</vt:lpstr>
      <vt:lpstr>Common Data Element</vt:lpstr>
      <vt:lpstr>ISO/IEC 11179 Implementations</vt:lpstr>
      <vt:lpstr>Organizations using ISO/IEC 11179</vt:lpstr>
      <vt:lpstr>Design &amp; Implementation ISO/IEC 11179 Ontology</vt:lpstr>
      <vt:lpstr>Ontology Design</vt:lpstr>
      <vt:lpstr>Design &amp; Implementation</vt:lpstr>
      <vt:lpstr>Design &amp; Implementation</vt:lpstr>
      <vt:lpstr>Use-case</vt:lpstr>
      <vt:lpstr>Use-case</vt:lpstr>
      <vt:lpstr>Use-case</vt:lpstr>
      <vt:lpstr>Use-case</vt:lpstr>
      <vt:lpstr>Use-case II</vt:lpstr>
      <vt:lpstr>Summary</vt:lpstr>
      <vt:lpstr>ISO/IEC 20943</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ApacheCon Europe 2012 Presentation Template - 1</dc:title>
  <dc:subject>ApacheCon Europe 2012 Presentation Template - 1</dc:subject>
  <dc:creator>anil</dc:creator>
  <cp:keywords>Apache OpenOffice ApacheCon business</cp:keywords>
  <dc:description>This is a presentation template for ApacheCon Europe 2012.
Background design by Yun Chao Xu.
Template implementation by Shenfeng Liu.
September 28, 2012</dc:description>
  <cp:lastModifiedBy>anil</cp:lastModifiedBy>
  <cp:revision>360</cp:revision>
  <cp:lastPrinted>2012-11-05T14:25:20Z</cp:lastPrinted>
  <dcterms:created xsi:type="dcterms:W3CDTF">2012-10-30T16:05:35Z</dcterms:created>
  <dcterms:modified xsi:type="dcterms:W3CDTF">2012-11-07T09:38:30Z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 </vt:lpwstr>
  </property>
</Properties>
</file>