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59" r:id="rId4"/>
    <p:sldId id="273" r:id="rId5"/>
    <p:sldId id="265" r:id="rId6"/>
    <p:sldId id="261" r:id="rId7"/>
    <p:sldId id="262" r:id="rId8"/>
    <p:sldId id="275" r:id="rId9"/>
    <p:sldId id="272" r:id="rId10"/>
    <p:sldId id="264" r:id="rId11"/>
    <p:sldId id="274" r:id="rId12"/>
    <p:sldId id="266" r:id="rId13"/>
    <p:sldId id="276" r:id="rId14"/>
    <p:sldId id="279" r:id="rId15"/>
    <p:sldId id="267" r:id="rId16"/>
    <p:sldId id="268" r:id="rId17"/>
    <p:sldId id="277" r:id="rId18"/>
    <p:sldId id="263" r:id="rId19"/>
    <p:sldId id="269" r:id="rId20"/>
    <p:sldId id="270" r:id="rId21"/>
    <p:sldId id="271" r:id="rId22"/>
    <p:sldId id="278" r:id="rId23"/>
    <p:sldId id="280" r:id="rId24"/>
    <p:sldId id="285" r:id="rId25"/>
    <p:sldId id="281" r:id="rId26"/>
    <p:sldId id="282" r:id="rId27"/>
    <p:sldId id="283" r:id="rId28"/>
    <p:sldId id="286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99" autoAdjust="0"/>
  </p:normalViewPr>
  <p:slideViewPr>
    <p:cSldViewPr>
      <p:cViewPr>
        <p:scale>
          <a:sx n="70" d="100"/>
          <a:sy n="70" d="100"/>
        </p:scale>
        <p:origin x="-996" y="-258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24B7A8C-0560-4C1B-8B6B-14E54BC95E3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9077C-CDF3-4168-A259-3C32A0FCB4BE}" type="slidenum">
              <a:rPr lang="en-US"/>
              <a:pPr/>
              <a:t>1</a:t>
            </a:fld>
            <a:endParaRPr lang="en-US"/>
          </a:p>
        </p:txBody>
      </p:sp>
      <p:sp>
        <p:nvSpPr>
          <p:cNvPr id="7169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0" name="Rectangle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475" y="2525713"/>
            <a:ext cx="5910263" cy="1216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888" y="3347789"/>
            <a:ext cx="8278813" cy="682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7227888" y="6886575"/>
            <a:ext cx="2346325" cy="519113"/>
          </a:xfrm>
          <a:prstGeom prst="rect">
            <a:avLst/>
          </a:prstGeom>
        </p:spPr>
        <p:txBody>
          <a:bodyPr/>
          <a:lstStyle/>
          <a:p>
            <a:fld id="{C20FF6CC-BC57-4FDF-8A12-38B24863D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 marL="1257300" indent="-342900">
              <a:buFont typeface="Arial" pitchFamily="34" charset="0"/>
              <a:buChar char="•"/>
              <a:defRPr sz="1800"/>
            </a:lvl3pPr>
            <a:lvl4pPr marL="1714500" indent="-342900">
              <a:buFont typeface="Arial" pitchFamily="34" charset="0"/>
              <a:buChar char="•"/>
              <a:defRPr sz="1600"/>
            </a:lvl4pPr>
            <a:lvl5pPr marL="2171700" indent="-34290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02A694-7546-4BE1-8C1E-12CA842B8B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fctwitt" TargetMode="Externa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2525713"/>
            <a:ext cx="591026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9475" y="3924300"/>
            <a:ext cx="59388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durch Klicken hinzufügen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863600"/>
            <a:ext cx="82788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728788"/>
            <a:ext cx="82788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000752" y="6886575"/>
            <a:ext cx="57346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20FF6CC-BC57-4FDF-8A12-38B24863DA69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768504" y="7020197"/>
            <a:ext cx="2016224" cy="43204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by </a:t>
            </a:r>
            <a:r>
              <a:rPr lang="en-US" sz="1400" baseline="0" dirty="0" smtClean="0">
                <a:solidFill>
                  <a:schemeClr val="accent1"/>
                </a:solidFill>
                <a:hlinkClick r:id="rId6"/>
              </a:rPr>
              <a:t>@</a:t>
            </a:r>
            <a:r>
              <a:rPr lang="en-US" sz="1400" baseline="0" dirty="0" err="1" smtClean="0">
                <a:solidFill>
                  <a:schemeClr val="accent1"/>
                </a:solidFill>
                <a:hlinkClick r:id="rId6"/>
              </a:rPr>
              <a:t>fctwitt</a:t>
            </a:r>
            <a:endParaRPr lang="en-US" sz="1400" baseline="0" dirty="0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8" name="Picture 2" descr="R:\PRS_FChrist\Talks\2012\ApacheCon\stanbol-logo-white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0184" r="4592" b="19750"/>
          <a:stretch/>
        </p:blipFill>
        <p:spPr bwMode="auto">
          <a:xfrm>
            <a:off x="43450" y="179437"/>
            <a:ext cx="2174780" cy="10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宋体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ts val="8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jpeg"/><Relationship Id="rId7" Type="http://schemas.openxmlformats.org/officeDocument/2006/relationships/oleObject" Target="file:///R:\PRS_FChrist\Talks\2012\ApacheCon\Zeichnung1\Drawing\~Zeichenblatt-1\Datenbank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wm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R:\PRS_FChrist\Talks\2012\ApacheCon\Zeichnung1\Drawing\~Zeichenblatt-1\Datenbank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9.w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photo/1165440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photo/988001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sxc.hu/photo/54135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sxc.hu/photo/95934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xc.hu/photo/959347" TargetMode="External"/><Relationship Id="rId4" Type="http://schemas.openxmlformats.org/officeDocument/2006/relationships/hyperlink" Target="http://www.sxc.hu/photo/11878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xc.hu/photo/1187880" TargetMode="External"/><Relationship Id="rId4" Type="http://schemas.openxmlformats.org/officeDocument/2006/relationships/hyperlink" Target="http://www.sxc.hu/photo/140142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xc.hu/photo/100993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hyperlink" Target="http://www.iks-project.eu/" TargetMode="Externa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0184" r="4592" b="19750"/>
          <a:stretch/>
        </p:blipFill>
        <p:spPr bwMode="auto">
          <a:xfrm>
            <a:off x="5097780" y="1691640"/>
            <a:ext cx="35737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2195661"/>
            <a:ext cx="5911850" cy="1944216"/>
          </a:xfrm>
          <a:ln/>
        </p:spPr>
        <p:txBody>
          <a:bodyPr tIns="38808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What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Can Do for You!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544368" y="4715941"/>
            <a:ext cx="4140225" cy="1296144"/>
          </a:xfrm>
          <a:ln/>
        </p:spPr>
        <p:txBody>
          <a:bodyPr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Fabian Christ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fchrist@apache.org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Semantic Lifting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Enhance content</a:t>
            </a:r>
            <a:br>
              <a:rPr lang="en-US" smtClean="0"/>
            </a:br>
            <a:r>
              <a:rPr lang="en-US" b="1" smtClean="0"/>
              <a:t>Stanbol Enhancer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Manage entities</a:t>
            </a:r>
            <a:br>
              <a:rPr lang="en-US" smtClean="0"/>
            </a:br>
            <a:r>
              <a:rPr lang="en-US" b="1" smtClean="0"/>
              <a:t>Entityhub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Store &amp; search</a:t>
            </a:r>
            <a:br>
              <a:rPr lang="en-US" smtClean="0"/>
            </a:br>
            <a:r>
              <a:rPr lang="en-US" b="1" smtClean="0"/>
              <a:t>Contenthub</a:t>
            </a:r>
            <a:endParaRPr lang="en-US" b="1" dirty="0"/>
          </a:p>
        </p:txBody>
      </p:sp>
      <p:pic>
        <p:nvPicPr>
          <p:cNvPr id="14343" name="Picture 7" descr="http://www.schulbilder.org/bild-dokument-p102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01" y="1201706"/>
            <a:ext cx="1315638" cy="18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012498" y="1710374"/>
            <a:ext cx="635071" cy="78879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de-DE" sz="1000" dirty="0" err="1"/>
              <a:t>Lorem</a:t>
            </a:r>
            <a:r>
              <a:rPr lang="de-DE" sz="1000" dirty="0"/>
              <a:t> Hans </a:t>
            </a:r>
            <a:r>
              <a:rPr lang="de-DE" sz="1000" dirty="0" err="1"/>
              <a:t>dolor</a:t>
            </a:r>
            <a:endParaRPr lang="de-DE" sz="10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5051772" y="2016449"/>
            <a:ext cx="476303" cy="196359"/>
          </a:xfrm>
          <a:prstGeom prst="rect">
            <a:avLst/>
          </a:prstGeom>
          <a:solidFill>
            <a:schemeClr val="accent4">
              <a:alpha val="34000"/>
            </a:schemeClr>
          </a:solidFill>
          <a:ln w="9525" cap="flat" cmpd="sng" algn="ctr">
            <a:solidFill>
              <a:srgbClr val="0082A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0794" tIns="50397" rIns="100794" bIns="50397" rtlCol="0" anchor="ctr">
            <a:prstTxWarp prst="textNoShape">
              <a:avLst/>
            </a:prstTxWarp>
          </a:bodyPr>
          <a:lstStyle/>
          <a:p>
            <a:pPr algn="ctr">
              <a:buNone/>
            </a:pPr>
            <a:endParaRPr lang="de-DE" dirty="0">
              <a:solidFill>
                <a:schemeClr val="bg1"/>
              </a:solidFill>
              <a:latin typeface="Arial Rounded MT Bold" pitchFamily="34" charset="0"/>
              <a:ea typeface="ＭＳ Ｐゴシック" pitchFamily="1" charset="-128"/>
            </a:endParaRPr>
          </a:p>
        </p:txBody>
      </p:sp>
      <p:pic>
        <p:nvPicPr>
          <p:cNvPr id="14345" name="Picture 9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65" y="1490463"/>
            <a:ext cx="1194255" cy="12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>
            <a:stCxn id="7" idx="3"/>
          </p:cNvCxnSpPr>
          <p:nvPr/>
        </p:nvCxnSpPr>
        <p:spPr bwMode="auto">
          <a:xfrm flipV="1">
            <a:off x="5528075" y="2016449"/>
            <a:ext cx="1865938" cy="981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9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5" y="3355157"/>
            <a:ext cx="1194255" cy="12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erade Verbindung mit Pfeil 18"/>
          <p:cNvCxnSpPr/>
          <p:nvPr/>
        </p:nvCxnSpPr>
        <p:spPr bwMode="auto">
          <a:xfrm flipV="1">
            <a:off x="5702077" y="3910785"/>
            <a:ext cx="1574626" cy="1833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47" name="Picture 11" descr="C:\Users\fchrist\AppData\Local\Microsoft\Windows\Temporary Internet Files\Content.IE5\T1VHB0RX\MC9004247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42" y="3275781"/>
            <a:ext cx="1021911" cy="13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8405554" y="3434533"/>
            <a:ext cx="883230" cy="87468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>
              <a:buNone/>
            </a:pPr>
            <a:r>
              <a:rPr lang="de-DE" dirty="0" err="1" smtClean="0"/>
              <a:t>Linked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Data</a:t>
            </a:r>
            <a:br>
              <a:rPr lang="de-DE" dirty="0" smtClean="0"/>
            </a:br>
            <a:r>
              <a:rPr lang="de-DE" dirty="0" err="1" smtClean="0"/>
              <a:t>Cloud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1411842">
            <a:off x="5808575" y="1666481"/>
            <a:ext cx="185178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Entity Extraction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 rot="21193830">
            <a:off x="5631576" y="3627364"/>
            <a:ext cx="155683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Entity Linking</a:t>
            </a:r>
            <a:endParaRPr lang="en-US" dirty="0"/>
          </a:p>
        </p:txBody>
      </p:sp>
      <p:pic>
        <p:nvPicPr>
          <p:cNvPr id="2050" name="Picture 2" descr="C:\Users\fchrist\AppData\Local\Microsoft\Windows\Temporary Internet Files\Content.IE5\C3AB8SXW\MC9000344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45" y="5507426"/>
            <a:ext cx="872168" cy="8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557522"/>
              </p:ext>
            </p:extLst>
          </p:nvPr>
        </p:nvGraphicFramePr>
        <p:xfrm>
          <a:off x="4761745" y="5590913"/>
          <a:ext cx="766330" cy="77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7" imgW="780396" imgH="788670" progId="Visio.Drawing.11">
                  <p:link updateAutomatic="1"/>
                </p:oleObj>
              </mc:Choice>
              <mc:Fallback>
                <p:oleObj name="Visio" r:id="rId7" imgW="780396" imgH="78867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1745" y="5590913"/>
                        <a:ext cx="766330" cy="77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364933" y="6491015"/>
            <a:ext cx="160813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Store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140364" y="6489002"/>
            <a:ext cx="177484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 Index</a:t>
            </a:r>
            <a:endParaRPr lang="en-US" dirty="0"/>
          </a:p>
        </p:txBody>
      </p:sp>
      <p:sp>
        <p:nvSpPr>
          <p:cNvPr id="13" name="Plus 12"/>
          <p:cNvSpPr/>
          <p:nvPr/>
        </p:nvSpPr>
        <p:spPr>
          <a:xfrm>
            <a:off x="5755512" y="5760057"/>
            <a:ext cx="435108" cy="43204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sp>
        <p:nvSpPr>
          <p:cNvPr id="14" name="Gleich 13"/>
          <p:cNvSpPr/>
          <p:nvPr/>
        </p:nvSpPr>
        <p:spPr>
          <a:xfrm>
            <a:off x="7627177" y="5796061"/>
            <a:ext cx="576064" cy="36004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fchrist\AppData\Local\Microsoft\Windows\Temporary Internet Files\Content.IE5\N3TQ0KYF\MC90007875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29" y="5494790"/>
            <a:ext cx="818480" cy="8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8273935" y="6473787"/>
            <a:ext cx="114646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Semantic</a:t>
            </a:r>
            <a:br>
              <a:rPr lang="en-US" dirty="0" smtClean="0"/>
            </a:b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>
          <a:xfrm>
            <a:off x="2679029" y="4762457"/>
            <a:ext cx="6480720" cy="1465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94" tIns="50397" rIns="100794" bIns="50397" rtlCol="0" anchor="b"/>
          <a:lstStyle/>
          <a:p>
            <a:pPr algn="ctr"/>
            <a:r>
              <a:rPr lang="en-US" sz="2600" dirty="0" smtClean="0"/>
              <a:t>Enhancements</a:t>
            </a:r>
            <a:endParaRPr lang="en-US" sz="26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664048" y="2915741"/>
            <a:ext cx="6480720" cy="1656184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t"/>
          <a:lstStyle/>
          <a:p>
            <a:pPr algn="ctr"/>
            <a:r>
              <a:rPr lang="en-US" sz="2600" dirty="0" smtClean="0"/>
              <a:t>Enhancement Chain</a:t>
            </a:r>
            <a:endParaRPr lang="en-US" sz="2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Enhancer and Enhancement Engines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9500" y="1728788"/>
            <a:ext cx="8278813" cy="826913"/>
          </a:xfrm>
        </p:spPr>
        <p:txBody>
          <a:bodyPr/>
          <a:lstStyle/>
          <a:p>
            <a:r>
              <a:rPr lang="en-US" dirty="0" smtClean="0"/>
              <a:t>Extract entities from unstructured textual content and link them to external data sources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9" name="Picture 3" descr="C:\Users\fchrist\AppData\Local\Microsoft\Windows\Temporary Internet Files\Content.IE5\N3TQ0KYF\MC9004326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3286690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christ\AppData\Local\Microsoft\Windows\Temporary Internet Files\Content.IE5\C3AB8SXW\MC9004135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64" y="2378189"/>
            <a:ext cx="1237500" cy="10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37" y="4956262"/>
            <a:ext cx="642968" cy="6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mit Pfeil 14"/>
          <p:cNvCxnSpPr>
            <a:stCxn id="4099" idx="3"/>
            <a:endCxn id="11" idx="1"/>
          </p:cNvCxnSpPr>
          <p:nvPr/>
        </p:nvCxnSpPr>
        <p:spPr bwMode="auto">
          <a:xfrm>
            <a:off x="1706126" y="3743833"/>
            <a:ext cx="957922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2" name="Picture 6" descr="C:\Users\fchrist\AppData\Local\Microsoft\Windows\Temporary Internet Files\Content.IE5\N3TQ0KYF\MC9004235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435">
            <a:off x="4939349" y="4988090"/>
            <a:ext cx="471176" cy="5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mit Pfeil 35"/>
          <p:cNvCxnSpPr>
            <a:stCxn id="22" idx="2"/>
            <a:endCxn id="4102" idx="0"/>
          </p:cNvCxnSpPr>
          <p:nvPr/>
        </p:nvCxnSpPr>
        <p:spPr bwMode="auto">
          <a:xfrm>
            <a:off x="5093737" y="4139877"/>
            <a:ext cx="1036" cy="86002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ingekerbter Richtungspfeil 17"/>
          <p:cNvSpPr/>
          <p:nvPr/>
        </p:nvSpPr>
        <p:spPr>
          <a:xfrm>
            <a:off x="3028124" y="3635821"/>
            <a:ext cx="1440160" cy="504056"/>
          </a:xfrm>
          <a:prstGeom prst="chevron">
            <a:avLst>
              <a:gd name="adj" fmla="val 288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Convert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Eingekerbter Richtungspfeil 21"/>
          <p:cNvSpPr/>
          <p:nvPr/>
        </p:nvSpPr>
        <p:spPr>
          <a:xfrm>
            <a:off x="4446332" y="3635821"/>
            <a:ext cx="1440160" cy="504056"/>
          </a:xfrm>
          <a:prstGeom prst="chevron">
            <a:avLst>
              <a:gd name="adj" fmla="val 288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LangID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40" name="Gerade Verbindung mit Pfeil 39"/>
          <p:cNvCxnSpPr>
            <a:stCxn id="23" idx="2"/>
            <a:endCxn id="14" idx="0"/>
          </p:cNvCxnSpPr>
          <p:nvPr/>
        </p:nvCxnSpPr>
        <p:spPr bwMode="auto">
          <a:xfrm>
            <a:off x="6528221" y="4139877"/>
            <a:ext cx="0" cy="81638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ingekerbter Richtungspfeil 22"/>
          <p:cNvSpPr/>
          <p:nvPr/>
        </p:nvSpPr>
        <p:spPr>
          <a:xfrm>
            <a:off x="5880816" y="3635821"/>
            <a:ext cx="1440160" cy="504056"/>
          </a:xfrm>
          <a:prstGeom prst="chevron">
            <a:avLst>
              <a:gd name="adj" fmla="val 288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NER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46" name="Gerade Verbindung mit Pfeil 45"/>
          <p:cNvCxnSpPr>
            <a:stCxn id="24" idx="2"/>
            <a:endCxn id="4110" idx="0"/>
          </p:cNvCxnSpPr>
          <p:nvPr/>
        </p:nvCxnSpPr>
        <p:spPr bwMode="auto">
          <a:xfrm flipH="1">
            <a:off x="7941108" y="4139877"/>
            <a:ext cx="9765" cy="84746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ingekerbter Richtungspfeil 23"/>
          <p:cNvSpPr/>
          <p:nvPr/>
        </p:nvSpPr>
        <p:spPr>
          <a:xfrm>
            <a:off x="7303468" y="3635821"/>
            <a:ext cx="1440160" cy="504056"/>
          </a:xfrm>
          <a:prstGeom prst="chevron">
            <a:avLst>
              <a:gd name="adj" fmla="val 288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Link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104" name="Picture 8" descr="C:\Users\fchrist\AppData\Local\Microsoft\Windows\Temporary Internet Files\Content.IE5\3X24H614\MC9004419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4" y="5210905"/>
            <a:ext cx="868638" cy="5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336335" y="4159485"/>
            <a:ext cx="1825295" cy="5564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Unstructured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Content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36334" y="5904827"/>
            <a:ext cx="1825295" cy="49451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Metadata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as RDF</a:t>
            </a:r>
          </a:p>
        </p:txBody>
      </p:sp>
      <p:cxnSp>
        <p:nvCxnSpPr>
          <p:cNvPr id="53" name="Gerade Verbindung mit Pfeil 52"/>
          <p:cNvCxnSpPr>
            <a:stCxn id="49" idx="1"/>
            <a:endCxn id="4104" idx="3"/>
          </p:cNvCxnSpPr>
          <p:nvPr/>
        </p:nvCxnSpPr>
        <p:spPr bwMode="auto">
          <a:xfrm flipH="1">
            <a:off x="1683302" y="5495283"/>
            <a:ext cx="995727" cy="8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8" name="Picture 12" descr="http://upload.wikimedia.org/wikipedia/commons/6/63/Wikipedia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97" y="5286996"/>
            <a:ext cx="617831" cy="6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upload.wikimedia.org/wikipedia/commons/thumb/7/73/DBpediaLogo.svg/250px-DBpedia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4987340"/>
            <a:ext cx="905047" cy="5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Stanbol Enhancer Overvie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32" y="899517"/>
            <a:ext cx="80123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8064648" y="6588149"/>
            <a:ext cx="1268296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b</a:t>
            </a:r>
            <a:r>
              <a:rPr lang="en-US" sz="800" dirty="0" smtClean="0">
                <a:solidFill>
                  <a:schemeClr val="accent1"/>
                </a:solidFill>
              </a:rPr>
              <a:t>y Rupert </a:t>
            </a:r>
            <a:r>
              <a:rPr lang="en-US" sz="800" dirty="0" err="1" smtClean="0">
                <a:solidFill>
                  <a:schemeClr val="accent1"/>
                </a:solidFill>
              </a:rPr>
              <a:t>Westenthaler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Enhancer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570663"/>
            <a:ext cx="7916828" cy="530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 rot="1301385">
            <a:off x="6479982" y="2490012"/>
            <a:ext cx="2944104" cy="951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de-DE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3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Entityhub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a network of remote sites for fast entity lookup using local caches for external and custom entity information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146317" y="-336268"/>
            <a:ext cx="4467175" cy="2376263"/>
            <a:chOff x="3146317" y="-336268"/>
            <a:chExt cx="4467175" cy="2376263"/>
          </a:xfrm>
        </p:grpSpPr>
        <p:pic>
          <p:nvPicPr>
            <p:cNvPr id="11" name="Picture 3" descr="C:\Users\fchrist\AppData\Local\Microsoft\Windows\Temporary Internet Files\Content.IE5\BF1EFAT3\MC900424808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6449">
              <a:off x="3146317" y="-336268"/>
              <a:ext cx="4467175" cy="23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 rot="18597">
              <a:off x="3662137" y="216100"/>
              <a:ext cx="3672408" cy="142453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Extracting Custom 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Entities</a:t>
              </a:r>
              <a:br>
                <a:rPr lang="en-US" sz="1600" b="1" dirty="0" smtClean="0">
                  <a:solidFill>
                    <a:schemeClr val="accent1"/>
                  </a:solidFill>
                </a:rPr>
              </a:br>
              <a:r>
                <a:rPr lang="en-US" sz="1600" b="1" dirty="0" smtClean="0">
                  <a:solidFill>
                    <a:schemeClr val="accent1"/>
                  </a:solidFill>
                </a:rPr>
                <a:t>with </a:t>
              </a:r>
              <a:r>
                <a:rPr lang="en-US" sz="1600" b="1" dirty="0">
                  <a:solidFill>
                    <a:schemeClr val="accent1"/>
                  </a:solidFill>
                </a:rPr>
                <a:t>the </a:t>
              </a:r>
              <a:r>
                <a:rPr lang="en-US" sz="1600" b="1" dirty="0" err="1">
                  <a:solidFill>
                    <a:schemeClr val="accent1"/>
                  </a:solidFill>
                </a:rPr>
                <a:t>Stanbol</a:t>
              </a:r>
              <a:r>
                <a:rPr lang="en-US" sz="1600" b="1" dirty="0">
                  <a:solidFill>
                    <a:schemeClr val="accent1"/>
                  </a:solidFill>
                </a:rPr>
                <a:t> Enhancer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by </a:t>
              </a:r>
              <a:r>
                <a:rPr lang="en-US" sz="1600" i="1" dirty="0" smtClean="0">
                  <a:solidFill>
                    <a:schemeClr val="accent1"/>
                  </a:solidFill>
                </a:rPr>
                <a:t>Rupert </a:t>
              </a:r>
              <a:r>
                <a:rPr lang="en-US" sz="1600" i="1" dirty="0" err="1">
                  <a:solidFill>
                    <a:schemeClr val="accent1"/>
                  </a:solidFill>
                </a:rPr>
                <a:t>Westenthaler</a:t>
              </a:r>
              <a:endParaRPr lang="en-US" sz="1600" i="1" dirty="0">
                <a:solidFill>
                  <a:schemeClr val="accent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/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dirty="0" smtClean="0">
                  <a:solidFill>
                    <a:schemeClr val="accent1"/>
                  </a:solidFill>
                </a:rPr>
                <a:t>Today </a:t>
              </a:r>
              <a:r>
                <a:rPr lang="en-US" sz="1600" dirty="0">
                  <a:solidFill>
                    <a:schemeClr val="accent1"/>
                  </a:solidFill>
                </a:rPr>
                <a:t>3:45 p.m.–4:30 </a:t>
              </a:r>
              <a:r>
                <a:rPr lang="en-US" sz="1600" dirty="0" smtClean="0">
                  <a:solidFill>
                    <a:schemeClr val="accent1"/>
                  </a:solidFill>
                </a:rPr>
                <a:t>p.m.</a:t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dirty="0" smtClean="0">
                  <a:solidFill>
                    <a:schemeClr val="accent1"/>
                  </a:solidFill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</a:rPr>
                <a:t>Level 2 Left</a:t>
              </a:r>
              <a:endParaRPr lang="en-US" sz="1600" dirty="0" smtClean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Gerade Verbindung 12"/>
          <p:cNvCxnSpPr/>
          <p:nvPr/>
        </p:nvCxnSpPr>
        <p:spPr bwMode="auto">
          <a:xfrm>
            <a:off x="2880072" y="3347789"/>
            <a:ext cx="0" cy="22322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2880072" y="5626893"/>
            <a:ext cx="2499832" cy="4572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Local Caches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384128" y="3095761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dbpedia</a:t>
            </a:r>
            <a:endParaRPr lang="en-US" sz="20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528144" y="3526030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eHealth</a:t>
            </a:r>
            <a:endParaRPr lang="en-US" sz="2000" dirty="0"/>
          </a:p>
        </p:txBody>
      </p:sp>
      <p:sp>
        <p:nvSpPr>
          <p:cNvPr id="18" name="Rechteckige Legende 17"/>
          <p:cNvSpPr/>
          <p:nvPr/>
        </p:nvSpPr>
        <p:spPr>
          <a:xfrm>
            <a:off x="1998920" y="2843733"/>
            <a:ext cx="1368152" cy="504056"/>
          </a:xfrm>
          <a:prstGeom prst="wedgeRectCallout">
            <a:avLst>
              <a:gd name="adj1" fmla="val 58811"/>
              <a:gd name="adj2" fmla="val 307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Local</a:t>
            </a:r>
            <a:br>
              <a:rPr lang="en-US" sz="1600" dirty="0" smtClean="0"/>
            </a:br>
            <a:r>
              <a:rPr lang="en-US" sz="1600" dirty="0" smtClean="0"/>
              <a:t>indices</a:t>
            </a:r>
            <a:endParaRPr lang="en-US" sz="1600" dirty="0"/>
          </a:p>
        </p:txBody>
      </p:sp>
      <p:sp>
        <p:nvSpPr>
          <p:cNvPr id="21" name="Rechteckige Legende 20"/>
          <p:cNvSpPr/>
          <p:nvPr/>
        </p:nvSpPr>
        <p:spPr>
          <a:xfrm>
            <a:off x="1907964" y="5003160"/>
            <a:ext cx="1368152" cy="504056"/>
          </a:xfrm>
          <a:prstGeom prst="wedgeRectCallout">
            <a:avLst>
              <a:gd name="adj1" fmla="val 63824"/>
              <a:gd name="adj2" fmla="val -584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Cached</a:t>
            </a:r>
            <a:br>
              <a:rPr lang="en-US" sz="1600" dirty="0" smtClean="0"/>
            </a:br>
            <a:r>
              <a:rPr lang="en-US" sz="1600" dirty="0" smtClean="0"/>
              <a:t>entities</a:t>
            </a:r>
            <a:endParaRPr lang="en-US" sz="1600" dirty="0"/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5379616" y="3347789"/>
            <a:ext cx="0" cy="22322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5379616" y="5626893"/>
            <a:ext cx="2499832" cy="4572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Remote Sites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880072" y="6108778"/>
            <a:ext cx="4999376" cy="4572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Referenced Sites</a:t>
            </a:r>
          </a:p>
        </p:txBody>
      </p:sp>
      <p:cxnSp>
        <p:nvCxnSpPr>
          <p:cNvPr id="26" name="Gerade Verbindung mit Pfeil 25"/>
          <p:cNvCxnSpPr>
            <a:stCxn id="2" idx="3"/>
          </p:cNvCxnSpPr>
          <p:nvPr/>
        </p:nvCxnSpPr>
        <p:spPr bwMode="auto">
          <a:xfrm flipV="1">
            <a:off x="2592040" y="3707829"/>
            <a:ext cx="792088" cy="75608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" idx="3"/>
          </p:cNvCxnSpPr>
          <p:nvPr/>
        </p:nvCxnSpPr>
        <p:spPr bwMode="auto">
          <a:xfrm>
            <a:off x="2592040" y="4463913"/>
            <a:ext cx="720080" cy="39604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1223888" y="4211885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Entityhub</a:t>
            </a:r>
            <a:endParaRPr lang="en-US" sz="20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498341" y="4211885"/>
            <a:ext cx="20622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7729169" y="3347789"/>
            <a:ext cx="2135679" cy="5886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Web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9" name="Rechteckige Legende 8"/>
          <p:cNvSpPr/>
          <p:nvPr/>
        </p:nvSpPr>
        <p:spPr>
          <a:xfrm>
            <a:off x="719832" y="3491805"/>
            <a:ext cx="1368152" cy="504056"/>
          </a:xfrm>
          <a:prstGeom prst="wedgeRectCallout">
            <a:avLst>
              <a:gd name="adj1" fmla="val 18154"/>
              <a:gd name="adj2" fmla="val 10785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Manage your entities</a:t>
            </a:r>
            <a:endParaRPr lang="en-US" sz="1600" dirty="0"/>
          </a:p>
        </p:txBody>
      </p:sp>
      <p:sp>
        <p:nvSpPr>
          <p:cNvPr id="39" name="Abgerundetes Rechteck 38"/>
          <p:cNvSpPr/>
          <p:nvPr/>
        </p:nvSpPr>
        <p:spPr>
          <a:xfrm>
            <a:off x="5845390" y="3274002"/>
            <a:ext cx="1571186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smtClean="0"/>
              <a:t>linkedct.org</a:t>
            </a:r>
            <a:endParaRPr lang="en-US" sz="2000" dirty="0"/>
          </a:p>
        </p:txBody>
      </p:sp>
      <p:sp>
        <p:nvSpPr>
          <p:cNvPr id="40" name="Rechteckige Legende 39"/>
          <p:cNvSpPr/>
          <p:nvPr/>
        </p:nvSpPr>
        <p:spPr>
          <a:xfrm>
            <a:off x="5400948" y="2699717"/>
            <a:ext cx="1368152" cy="504056"/>
          </a:xfrm>
          <a:prstGeom prst="wedgeRectCallout">
            <a:avLst>
              <a:gd name="adj1" fmla="val 21495"/>
              <a:gd name="adj2" fmla="val 7761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Linked Data support</a:t>
            </a:r>
            <a:endParaRPr lang="en-US" sz="1600" dirty="0"/>
          </a:p>
        </p:txBody>
      </p:sp>
      <p:cxnSp>
        <p:nvCxnSpPr>
          <p:cNvPr id="41" name="Gerade Verbindung mit Pfeil 40"/>
          <p:cNvCxnSpPr>
            <a:stCxn id="19" idx="3"/>
            <a:endCxn id="39" idx="1"/>
          </p:cNvCxnSpPr>
          <p:nvPr/>
        </p:nvCxnSpPr>
        <p:spPr bwMode="auto">
          <a:xfrm flipV="1">
            <a:off x="4735224" y="3526030"/>
            <a:ext cx="1110166" cy="108189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Abgerundetes Rechteck 43"/>
          <p:cNvSpPr/>
          <p:nvPr/>
        </p:nvSpPr>
        <p:spPr>
          <a:xfrm>
            <a:off x="5845390" y="4720949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/>
              <a:t>R</a:t>
            </a:r>
            <a:r>
              <a:rPr lang="en-US" sz="2000" dirty="0" smtClean="0"/>
              <a:t>euters</a:t>
            </a:r>
            <a:endParaRPr lang="en-US" sz="2000" dirty="0"/>
          </a:p>
        </p:txBody>
      </p:sp>
      <p:sp>
        <p:nvSpPr>
          <p:cNvPr id="45" name="Rechteckige Legende 44"/>
          <p:cNvSpPr/>
          <p:nvPr/>
        </p:nvSpPr>
        <p:spPr>
          <a:xfrm>
            <a:off x="6732500" y="4103873"/>
            <a:ext cx="1368152" cy="504056"/>
          </a:xfrm>
          <a:prstGeom prst="wedgeRectCallout">
            <a:avLst>
              <a:gd name="adj1" fmla="val -28630"/>
              <a:gd name="adj2" fmla="val 9273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Specific</a:t>
            </a:r>
          </a:p>
          <a:p>
            <a:pPr algn="ctr"/>
            <a:r>
              <a:rPr lang="en-US" sz="1600" dirty="0" smtClean="0"/>
              <a:t>extensions</a:t>
            </a:r>
            <a:endParaRPr lang="en-US" sz="1600" dirty="0"/>
          </a:p>
        </p:txBody>
      </p:sp>
      <p:cxnSp>
        <p:nvCxnSpPr>
          <p:cNvPr id="46" name="Gerade Verbindung mit Pfeil 45"/>
          <p:cNvCxnSpPr>
            <a:stCxn id="20" idx="3"/>
            <a:endCxn id="44" idx="1"/>
          </p:cNvCxnSpPr>
          <p:nvPr/>
        </p:nvCxnSpPr>
        <p:spPr bwMode="auto">
          <a:xfrm flipV="1">
            <a:off x="4902080" y="4972977"/>
            <a:ext cx="943310" cy="22108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3533928" y="4942030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reuters</a:t>
            </a:r>
            <a:endParaRPr lang="en-US" sz="200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367072" y="4355901"/>
            <a:ext cx="1368152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linkedct</a:t>
            </a:r>
            <a:endParaRPr lang="en-US" sz="2000" dirty="0"/>
          </a:p>
        </p:txBody>
      </p:sp>
      <p:sp>
        <p:nvSpPr>
          <p:cNvPr id="51" name="Textfeld 50"/>
          <p:cNvSpPr txBox="1"/>
          <p:nvPr/>
        </p:nvSpPr>
        <p:spPr>
          <a:xfrm>
            <a:off x="7759653" y="4678657"/>
            <a:ext cx="2105195" cy="5886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Specific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2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21" grpId="0" animBg="1"/>
      <p:bldP spid="23" grpId="0"/>
      <p:bldP spid="24" grpId="0"/>
      <p:bldP spid="38" grpId="0"/>
      <p:bldP spid="39" grpId="0" animBg="1"/>
      <p:bldP spid="40" grpId="0" animBg="1"/>
      <p:bldP spid="44" grpId="0" animBg="1"/>
      <p:bldP spid="45" grpId="0" animBg="1"/>
      <p:bldP spid="20" grpId="0" animBg="1"/>
      <p:bldP spid="19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20373"/>
              </p:ext>
            </p:extLst>
          </p:nvPr>
        </p:nvGraphicFramePr>
        <p:xfrm>
          <a:off x="4430225" y="5758630"/>
          <a:ext cx="7651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Visio" r:id="rId3" imgW="780396" imgH="788670" progId="Visio.Drawing.11">
                  <p:link updateAutomatic="1"/>
                </p:oleObj>
              </mc:Choice>
              <mc:Fallback>
                <p:oleObj name="Visio" r:id="rId3" imgW="780396" imgH="788670" progId="Visio.Drawing.11">
                  <p:link updateAutomatic="1"/>
                  <p:pic>
                    <p:nvPicPr>
                      <p:cNvPr id="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25" y="5758630"/>
                        <a:ext cx="7651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Contenthub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and index documents along with an arbitrary number of semantic indices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 rot="21226449">
            <a:off x="3146317" y="-336268"/>
            <a:ext cx="4467175" cy="2376263"/>
            <a:chOff x="5184328" y="3203773"/>
            <a:chExt cx="4467175" cy="2376263"/>
          </a:xfrm>
        </p:grpSpPr>
        <p:pic>
          <p:nvPicPr>
            <p:cNvPr id="6147" name="Picture 3" descr="C:\Users\fchrist\AppData\Local\Microsoft\Windows\Temporary Internet Files\Content.IE5\BF1EFAT3\MC900424808[1]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328" y="3203773"/>
              <a:ext cx="4467175" cy="23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 rot="392148">
              <a:off x="5691153" y="3768534"/>
              <a:ext cx="3672408" cy="142453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Semantic Indexing and </a:t>
              </a:r>
              <a:r>
                <a:rPr lang="en-US" sz="1600" b="1" dirty="0" smtClean="0">
                  <a:solidFill>
                    <a:schemeClr val="accent1"/>
                  </a:solidFill>
                </a:rPr>
                <a:t>Search</a:t>
              </a:r>
            </a:p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for </a:t>
              </a:r>
              <a:r>
                <a:rPr lang="en-US" sz="1600" b="1" dirty="0">
                  <a:solidFill>
                    <a:schemeClr val="accent1"/>
                  </a:solidFill>
                </a:rPr>
                <a:t>Content Management Systems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by Ali Anil </a:t>
              </a:r>
              <a:r>
                <a:rPr lang="en-US" sz="1600" dirty="0" err="1" smtClean="0">
                  <a:solidFill>
                    <a:schemeClr val="accent1"/>
                  </a:solidFill>
                </a:rPr>
                <a:t>Sinaci</a:t>
              </a:r>
              <a:endParaRPr lang="en-US" sz="1600" i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/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dirty="0" smtClean="0">
                  <a:solidFill>
                    <a:schemeClr val="accent1"/>
                  </a:solidFill>
                </a:rPr>
                <a:t>Tomorrow </a:t>
              </a:r>
              <a:r>
                <a:rPr lang="en-US" sz="1600" dirty="0">
                  <a:solidFill>
                    <a:schemeClr val="accent1"/>
                  </a:solidFill>
                </a:rPr>
                <a:t>9:15 a.m.–10 </a:t>
              </a:r>
              <a:r>
                <a:rPr lang="en-US" sz="1600" dirty="0" smtClean="0">
                  <a:solidFill>
                    <a:schemeClr val="accent1"/>
                  </a:solidFill>
                </a:rPr>
                <a:t>a.m.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in </a:t>
              </a:r>
              <a:r>
                <a:rPr lang="en-US" sz="1600" dirty="0">
                  <a:solidFill>
                    <a:schemeClr val="accent1"/>
                  </a:solidFill>
                </a:rPr>
                <a:t>Level 2 Left</a:t>
              </a:r>
              <a:endParaRPr lang="en-US" sz="1600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5184328" y="3491805"/>
            <a:ext cx="1577624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smtClean="0"/>
              <a:t>Enhancer</a:t>
            </a:r>
            <a:endParaRPr lang="en-US" sz="2000" dirty="0"/>
          </a:p>
        </p:txBody>
      </p:sp>
      <p:pic>
        <p:nvPicPr>
          <p:cNvPr id="13" name="Picture 3" descr="C:\Users\fchrist\AppData\Local\Microsoft\Windows\Temporary Internet Files\Content.IE5\N3TQ0KYF\MC90043260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3347789"/>
            <a:ext cx="720080" cy="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36335" y="4159485"/>
            <a:ext cx="1825295" cy="5564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Unstructured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Content</a:t>
            </a:r>
          </a:p>
        </p:txBody>
      </p:sp>
      <p:cxnSp>
        <p:nvCxnSpPr>
          <p:cNvPr id="15" name="Gerade Verbindung mit Pfeil 14"/>
          <p:cNvCxnSpPr>
            <a:stCxn id="13" idx="3"/>
            <a:endCxn id="9" idx="1"/>
          </p:cNvCxnSpPr>
          <p:nvPr/>
        </p:nvCxnSpPr>
        <p:spPr bwMode="auto">
          <a:xfrm flipV="1">
            <a:off x="1583928" y="3744157"/>
            <a:ext cx="792088" cy="948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3"/>
            <a:endCxn id="12" idx="1"/>
          </p:cNvCxnSpPr>
          <p:nvPr/>
        </p:nvCxnSpPr>
        <p:spPr bwMode="auto">
          <a:xfrm flipV="1">
            <a:off x="3953640" y="3743833"/>
            <a:ext cx="1230688" cy="32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68407"/>
              </p:ext>
            </p:extLst>
          </p:nvPr>
        </p:nvGraphicFramePr>
        <p:xfrm>
          <a:off x="4356588" y="4463596"/>
          <a:ext cx="7651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Visio" r:id="rId3" imgW="780396" imgH="788670" progId="Visio.Drawing.11">
                  <p:link updateAutomatic="1"/>
                </p:oleObj>
              </mc:Choice>
              <mc:Fallback>
                <p:oleObj name="Visio" r:id="rId3" imgW="780396" imgH="788670" progId="Visio.Drawing.11">
                  <p:link updateAutomatic="1"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588" y="4463596"/>
                        <a:ext cx="7651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76345"/>
              </p:ext>
            </p:extLst>
          </p:nvPr>
        </p:nvGraphicFramePr>
        <p:xfrm>
          <a:off x="4356588" y="5599012"/>
          <a:ext cx="7651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Visio" r:id="rId3" imgW="780396" imgH="788670" progId="Visio.Drawing.11">
                  <p:link updateAutomatic="1"/>
                </p:oleObj>
              </mc:Choice>
              <mc:Fallback>
                <p:oleObj name="Visio" r:id="rId3" imgW="780396" imgH="788670" progId="Visio.Drawing.11">
                  <p:link updateAutomatic="1"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588" y="5599012"/>
                        <a:ext cx="7651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324132" y="4571925"/>
            <a:ext cx="1434476" cy="5564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Storage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Layer</a:t>
            </a:r>
          </a:p>
        </p:txBody>
      </p:sp>
      <p:cxnSp>
        <p:nvCxnSpPr>
          <p:cNvPr id="23" name="Gerade Verbindung mit Pfeil 22"/>
          <p:cNvCxnSpPr>
            <a:stCxn id="9" idx="2"/>
          </p:cNvCxnSpPr>
          <p:nvPr/>
        </p:nvCxnSpPr>
        <p:spPr bwMode="auto">
          <a:xfrm>
            <a:off x="3164828" y="3996185"/>
            <a:ext cx="1112848" cy="5757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816176" y="4077835"/>
            <a:ext cx="923000" cy="2782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2. store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104208" y="3465605"/>
            <a:ext cx="936104" cy="2782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1. enhance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24132" y="5802430"/>
            <a:ext cx="1434476" cy="5564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Indexing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Layer</a:t>
            </a:r>
          </a:p>
        </p:txBody>
      </p:sp>
      <p:cxnSp>
        <p:nvCxnSpPr>
          <p:cNvPr id="30" name="Gerade Verbindung mit Pfeil 29"/>
          <p:cNvCxnSpPr>
            <a:stCxn id="9" idx="2"/>
          </p:cNvCxnSpPr>
          <p:nvPr/>
        </p:nvCxnSpPr>
        <p:spPr bwMode="auto">
          <a:xfrm>
            <a:off x="3164828" y="3996185"/>
            <a:ext cx="1112848" cy="172786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592040" y="5930381"/>
            <a:ext cx="1685636" cy="5149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indexed via </a:t>
            </a:r>
            <a:r>
              <a:rPr lang="en-US" sz="1400" i="1" dirty="0" err="1" smtClean="0">
                <a:solidFill>
                  <a:schemeClr val="accent1"/>
                </a:solidFill>
              </a:rPr>
              <a:t>LDPath</a:t>
            </a:r>
            <a:r>
              <a:rPr lang="en-US" sz="1400" i="1" dirty="0">
                <a:solidFill>
                  <a:schemeClr val="accent1"/>
                </a:solidFill>
              </a:rPr>
              <a:t/>
            </a:r>
            <a:br>
              <a:rPr lang="en-US" sz="1400" i="1" dirty="0">
                <a:solidFill>
                  <a:schemeClr val="accent1"/>
                </a:solidFill>
              </a:rPr>
            </a:br>
            <a:r>
              <a:rPr lang="en-US" sz="1400" i="1" dirty="0" smtClean="0">
                <a:solidFill>
                  <a:schemeClr val="accent1"/>
                </a:solidFill>
              </a:rPr>
              <a:t>configuration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64048" y="4942170"/>
            <a:ext cx="1057204" cy="37242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3. semantic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index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154027" y="5138347"/>
            <a:ext cx="1575142" cy="5149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keep in sync</a:t>
            </a:r>
            <a:br>
              <a:rPr lang="en-US" sz="1400" i="1" dirty="0" smtClean="0">
                <a:solidFill>
                  <a:schemeClr val="accent1"/>
                </a:solidFill>
              </a:rPr>
            </a:br>
            <a:r>
              <a:rPr lang="en-US" sz="1400" i="1" dirty="0" smtClean="0">
                <a:solidFill>
                  <a:schemeClr val="accent1"/>
                </a:solidFill>
              </a:rPr>
              <a:t>with CMS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376016" y="3492129"/>
            <a:ext cx="1577624" cy="50405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000" dirty="0" err="1" smtClean="0"/>
              <a:t>Contenthub</a:t>
            </a:r>
            <a:endParaRPr lang="en-US" sz="2000" dirty="0"/>
          </a:p>
        </p:txBody>
      </p:sp>
      <p:pic>
        <p:nvPicPr>
          <p:cNvPr id="13327" name="Picture 15" descr="C:\Users\fchrist\AppData\Local\Microsoft\Windows\Temporary Internet Files\Content.IE5\N3TQ0KYF\MC90043268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8" y="5128381"/>
            <a:ext cx="560821" cy="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651584"/>
              </p:ext>
            </p:extLst>
          </p:nvPr>
        </p:nvGraphicFramePr>
        <p:xfrm>
          <a:off x="7346581" y="4463596"/>
          <a:ext cx="7651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Visio" r:id="rId3" imgW="780396" imgH="788670" progId="Visio.Drawing.11">
                  <p:link updateAutomatic="1"/>
                </p:oleObj>
              </mc:Choice>
              <mc:Fallback>
                <p:oleObj name="Visio" r:id="rId3" imgW="780396" imgH="788670" progId="Visio.Drawing.11">
                  <p:link updateAutomatic="1"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581" y="4463596"/>
                        <a:ext cx="7651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feld 51"/>
          <p:cNvSpPr txBox="1"/>
          <p:nvPr/>
        </p:nvSpPr>
        <p:spPr>
          <a:xfrm>
            <a:off x="7992640" y="4581891"/>
            <a:ext cx="864096" cy="556456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CMS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Store</a:t>
            </a:r>
          </a:p>
        </p:txBody>
      </p:sp>
      <p:pic>
        <p:nvPicPr>
          <p:cNvPr id="54" name="Picture 15" descr="C:\Users\fchrist\AppData\Local\Microsoft\Windows\Temporary Internet Files\Content.IE5\N3TQ0KYF\MC90043268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4581891"/>
            <a:ext cx="560821" cy="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5" grpId="0"/>
      <p:bldP spid="28" grpId="0"/>
      <p:bldP spid="29" grpId="0"/>
      <p:bldP spid="34" grpId="0"/>
      <p:bldP spid="47" grpId="0"/>
      <p:bldP spid="48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Component Architecture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05522"/>
              </p:ext>
            </p:extLst>
          </p:nvPr>
        </p:nvGraphicFramePr>
        <p:xfrm>
          <a:off x="1439912" y="1907629"/>
          <a:ext cx="7416824" cy="421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Visio" r:id="rId3" imgW="5251606" imgH="2983770" progId="Visio.Drawing.11">
                  <p:embed/>
                </p:oleObj>
              </mc:Choice>
              <mc:Fallback>
                <p:oleObj name="Visio" r:id="rId3" imgW="5251606" imgH="29837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9912" y="1907629"/>
                        <a:ext cx="7416824" cy="421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1439912" y="1907629"/>
            <a:ext cx="3888432" cy="41764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sp>
        <p:nvSpPr>
          <p:cNvPr id="10" name="Rechteck 9"/>
          <p:cNvSpPr/>
          <p:nvPr/>
        </p:nvSpPr>
        <p:spPr>
          <a:xfrm>
            <a:off x="5305484" y="1907629"/>
            <a:ext cx="3528392" cy="41764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82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Management &amp; Reasoning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Manage ontology networks</a:t>
            </a:r>
            <a:br>
              <a:rPr lang="en-US" smtClean="0"/>
            </a:br>
            <a:r>
              <a:rPr lang="en-US" b="1" smtClean="0"/>
              <a:t>Ontology Manager</a:t>
            </a:r>
          </a:p>
          <a:p>
            <a:endParaRPr lang="en-US" smtClean="0"/>
          </a:p>
          <a:p>
            <a:r>
              <a:rPr lang="en-US" smtClean="0"/>
              <a:t>Transform ontologies</a:t>
            </a:r>
            <a:br>
              <a:rPr lang="en-US" smtClean="0"/>
            </a:br>
            <a:r>
              <a:rPr lang="en-US" b="1" smtClean="0"/>
              <a:t>Rules</a:t>
            </a:r>
          </a:p>
          <a:p>
            <a:endParaRPr lang="en-US" smtClean="0"/>
          </a:p>
          <a:p>
            <a:r>
              <a:rPr lang="en-US" smtClean="0"/>
              <a:t>Inference knowledge</a:t>
            </a:r>
            <a:br>
              <a:rPr lang="en-US" smtClean="0"/>
            </a:br>
            <a:r>
              <a:rPr lang="en-US" b="1" smtClean="0"/>
              <a:t>Reasoners</a:t>
            </a:r>
            <a:endParaRPr lang="en-US" b="1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20" name="Picture 4" descr="http://rdf.myexperiment.org/img/base_module_relationsh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1763613"/>
            <a:ext cx="1296144" cy="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df.myexperiment.org/img/base_module_relationsh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3159720"/>
            <a:ext cx="1296144" cy="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df.myexperiment.org/img/base_module_relationship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1"/>
          <a:stretch/>
        </p:blipFill>
        <p:spPr bwMode="auto">
          <a:xfrm>
            <a:off x="8182350" y="3159720"/>
            <a:ext cx="353580" cy="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7128544" y="3572514"/>
            <a:ext cx="792088" cy="144016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pic>
        <p:nvPicPr>
          <p:cNvPr id="12" name="Picture 4" descr="http://rdf.myexperiment.org/img/base_module_relationsh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96" y="4571925"/>
            <a:ext cx="1296144" cy="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>
          <a:xfrm>
            <a:off x="7078852" y="4954647"/>
            <a:ext cx="792088" cy="144016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pic>
        <p:nvPicPr>
          <p:cNvPr id="9221" name="Picture 5" descr="C:\Users\fchrist\AppData\Local\Microsoft\Windows\Temporary Internet Files\Content.IE5\BF1EFAT3\MC9004298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02" y="4560006"/>
            <a:ext cx="753856" cy="9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rdf.myexperiment.org/img/base_module_relationshi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40" y="1743754"/>
            <a:ext cx="1296144" cy="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Manager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environment for managing ontologies</a:t>
            </a:r>
          </a:p>
          <a:p>
            <a:r>
              <a:rPr lang="en-US" dirty="0" smtClean="0"/>
              <a:t>Manage ontology networks to activate/deactivate parts of complex ontologies</a:t>
            </a:r>
          </a:p>
          <a:p>
            <a:r>
              <a:rPr lang="en-US" dirty="0" smtClean="0"/>
              <a:t>Manage user sessions for ontologies allowing local user changes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and execution of inference rules</a:t>
            </a:r>
          </a:p>
          <a:p>
            <a:r>
              <a:rPr lang="en-US" dirty="0" smtClean="0"/>
              <a:t>Inference rules, also called transformation rules, take premises and return conclusions</a:t>
            </a:r>
          </a:p>
          <a:p>
            <a:r>
              <a:rPr lang="en-US" dirty="0" smtClean="0"/>
              <a:t>Rules can be organized in recipes which allow to execute a set of rules as a whole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Define rules for doing integrity checks on data fetched from heterogeneous external data sources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9023" r="3401" b="18430"/>
          <a:stretch/>
        </p:blipFill>
        <p:spPr bwMode="auto">
          <a:xfrm rot="19237812">
            <a:off x="3792920" y="3607072"/>
            <a:ext cx="2118351" cy="10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Stanbol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None/>
            </a:pPr>
            <a:r>
              <a:rPr lang="en-US" smtClean="0"/>
              <a:t>… provides a set of reusable</a:t>
            </a:r>
            <a:br>
              <a:rPr lang="en-US" smtClean="0"/>
            </a:br>
            <a:r>
              <a:rPr lang="en-US" smtClean="0"/>
              <a:t>components for semantic content management.</a:t>
            </a:r>
            <a:endParaRPr lang="en-US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1394254" y="5026119"/>
            <a:ext cx="3007895" cy="24062"/>
          </a:xfrm>
          <a:prstGeom prst="line">
            <a:avLst/>
          </a:prstGeom>
          <a:ln w="38100">
            <a:headEnd type="none" w="med" len="med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 bwMode="auto">
          <a:xfrm>
            <a:off x="1406273" y="4362376"/>
            <a:ext cx="2695075" cy="6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200" b="1" dirty="0" smtClean="0"/>
              <a:t>Traditional CMS</a:t>
            </a: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6001201" y="3698633"/>
            <a:ext cx="3009044" cy="24064"/>
          </a:xfrm>
          <a:prstGeom prst="line">
            <a:avLst/>
          </a:prstGeom>
          <a:ln w="381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 bwMode="auto">
          <a:xfrm>
            <a:off x="6338659" y="3024864"/>
            <a:ext cx="2310063" cy="6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200" b="1" dirty="0" smtClean="0"/>
              <a:t>Semantic CMS</a:t>
            </a: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426213" y="3710665"/>
            <a:ext cx="1554935" cy="1303422"/>
          </a:xfrm>
          <a:prstGeom prst="line">
            <a:avLst/>
          </a:prstGeom>
          <a:ln w="381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Reasoners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API for existing reasoning services</a:t>
            </a:r>
          </a:p>
          <a:p>
            <a:r>
              <a:rPr lang="en-US" dirty="0" smtClean="0"/>
              <a:t>Supports different </a:t>
            </a:r>
            <a:r>
              <a:rPr lang="en-US" dirty="0" err="1" smtClean="0"/>
              <a:t>reasoners</a:t>
            </a:r>
            <a:r>
              <a:rPr lang="en-US" dirty="0" smtClean="0"/>
              <a:t> and configuration in parallel</a:t>
            </a:r>
          </a:p>
          <a:p>
            <a:r>
              <a:rPr lang="en-US" dirty="0" smtClean="0"/>
              <a:t>Supported third-party </a:t>
            </a:r>
            <a:r>
              <a:rPr lang="en-US" dirty="0" err="1" smtClean="0"/>
              <a:t>reasoners</a:t>
            </a:r>
            <a:endParaRPr lang="en-US" dirty="0" smtClean="0"/>
          </a:p>
          <a:p>
            <a:pPr lvl="1"/>
            <a:r>
              <a:rPr lang="en-US" dirty="0" smtClean="0"/>
              <a:t>Jena RDFS</a:t>
            </a:r>
          </a:p>
          <a:p>
            <a:pPr lvl="1"/>
            <a:r>
              <a:rPr lang="en-US" dirty="0" smtClean="0"/>
              <a:t>OWL</a:t>
            </a:r>
          </a:p>
          <a:p>
            <a:pPr lvl="1"/>
            <a:r>
              <a:rPr lang="en-US" dirty="0" err="1" smtClean="0"/>
              <a:t>OWLMini</a:t>
            </a:r>
            <a:endParaRPr lang="en-US" dirty="0" smtClean="0"/>
          </a:p>
          <a:p>
            <a:pPr lvl="1"/>
            <a:r>
              <a:rPr lang="en-US" dirty="0" err="1" smtClean="0"/>
              <a:t>HermiT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brandsoftheworld.com/sites/default/files/styles/logo-thumbnail/public/0022/0855/bra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55" y="2195661"/>
            <a:ext cx="758950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ses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b="1" dirty="0" smtClean="0"/>
              <a:t>Felix</a:t>
            </a:r>
            <a:r>
              <a:rPr lang="en-US" dirty="0" smtClean="0"/>
              <a:t> as its </a:t>
            </a:r>
            <a:r>
              <a:rPr lang="en-US" dirty="0" err="1" smtClean="0"/>
              <a:t>OSGi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Apache </a:t>
            </a:r>
            <a:r>
              <a:rPr lang="en-US" b="1" dirty="0" smtClean="0"/>
              <a:t>Sling</a:t>
            </a:r>
            <a:r>
              <a:rPr lang="en-US" dirty="0" smtClean="0"/>
              <a:t> launcher and </a:t>
            </a:r>
            <a:r>
              <a:rPr lang="en-US" dirty="0" err="1" smtClean="0"/>
              <a:t>OSGi</a:t>
            </a:r>
            <a:r>
              <a:rPr lang="en-US" dirty="0" smtClean="0"/>
              <a:t> tools</a:t>
            </a:r>
          </a:p>
          <a:p>
            <a:r>
              <a:rPr lang="en-US" dirty="0"/>
              <a:t>Apache </a:t>
            </a:r>
            <a:r>
              <a:rPr lang="en-US" b="1" dirty="0" smtClean="0"/>
              <a:t>Maven</a:t>
            </a:r>
            <a:r>
              <a:rPr lang="en-US" dirty="0" smtClean="0"/>
              <a:t> as its build environment</a:t>
            </a:r>
          </a:p>
          <a:p>
            <a:r>
              <a:rPr lang="en-US" dirty="0" smtClean="0"/>
              <a:t>Apache </a:t>
            </a:r>
            <a:r>
              <a:rPr lang="en-US" b="1" dirty="0" err="1" smtClean="0"/>
              <a:t>Clerezza</a:t>
            </a:r>
            <a:r>
              <a:rPr lang="en-US" dirty="0" smtClean="0"/>
              <a:t> as its RDF framework</a:t>
            </a:r>
          </a:p>
          <a:p>
            <a:r>
              <a:rPr lang="en-US" dirty="0" smtClean="0"/>
              <a:t>Apache </a:t>
            </a:r>
            <a:r>
              <a:rPr lang="en-US" b="1" dirty="0" smtClean="0"/>
              <a:t>Jena</a:t>
            </a:r>
            <a:r>
              <a:rPr lang="en-US" dirty="0" smtClean="0"/>
              <a:t> to store triples</a:t>
            </a:r>
          </a:p>
          <a:p>
            <a:r>
              <a:rPr lang="en-US" dirty="0" smtClean="0"/>
              <a:t>Apache </a:t>
            </a:r>
            <a:r>
              <a:rPr lang="en-US" b="1" dirty="0" err="1" smtClean="0"/>
              <a:t>Solr</a:t>
            </a:r>
            <a:r>
              <a:rPr lang="en-US" dirty="0" smtClean="0"/>
              <a:t> for indexing and fast entity lookup</a:t>
            </a:r>
          </a:p>
          <a:p>
            <a:r>
              <a:rPr lang="en-US" dirty="0" smtClean="0"/>
              <a:t>Apache </a:t>
            </a:r>
            <a:r>
              <a:rPr lang="en-US" b="1" dirty="0" err="1" smtClean="0"/>
              <a:t>Tika</a:t>
            </a:r>
            <a:r>
              <a:rPr lang="en-US" dirty="0" smtClean="0"/>
              <a:t> to convert input</a:t>
            </a:r>
          </a:p>
          <a:p>
            <a:r>
              <a:rPr lang="en-US" dirty="0" smtClean="0"/>
              <a:t>Apache </a:t>
            </a:r>
            <a:r>
              <a:rPr lang="en-US" b="1" dirty="0" err="1" smtClean="0"/>
              <a:t>OpenNLP</a:t>
            </a:r>
            <a:r>
              <a:rPr lang="en-US" dirty="0" smtClean="0"/>
              <a:t> for entity extraction</a:t>
            </a:r>
          </a:p>
          <a:p>
            <a:r>
              <a:rPr lang="en-US" dirty="0" smtClean="0"/>
              <a:t>Apache </a:t>
            </a:r>
            <a:r>
              <a:rPr lang="en-US" b="1" dirty="0" smtClean="0"/>
              <a:t>Log4j</a:t>
            </a:r>
            <a:r>
              <a:rPr lang="en-US" dirty="0" smtClean="0"/>
              <a:t> for logging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0" name="Picture 2" descr="http://www.adempiere.com/images/c/c6/150px-Apache_Felix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99" y="1691605"/>
            <a:ext cx="1239256" cy="4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aven.apache.org/images/maventxt_logo_2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10" y="2799013"/>
            <a:ext cx="1356345" cy="3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ncubator.apache.org/clerezz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3199012"/>
            <a:ext cx="1040871" cy="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epimorphics.com/web/sites/all/documents/jena-logo-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53" y="3707829"/>
            <a:ext cx="978687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lucene.apache.org/images/sol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52" y="4109322"/>
            <a:ext cx="1105427" cy="6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tika.apache.org/tik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47" y="4858972"/>
            <a:ext cx="1134733" cy="3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logging.apache.org/log4j/1.2/images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10" y="5793059"/>
            <a:ext cx="1001315" cy="6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pache OpenNL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57" y="5436021"/>
            <a:ext cx="1547813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search engine optimization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801813" y="1728788"/>
            <a:ext cx="8278812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 descr="http://www.sxc.hu/pic/l/s/sv/svilen001/1165440_39445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1619597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192440" y="5796061"/>
            <a:ext cx="1713931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3"/>
              </a:rPr>
              <a:t>http://www.sxc.hu/photo/1165440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913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related content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388" name="Picture 4" descr="http://www.sxc.hu/pic/l/c/co/cobrasoft/988001_95892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1835621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554777" y="6318119"/>
            <a:ext cx="1656223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3"/>
              </a:rPr>
              <a:t>http://www.sxc.hu/photo/988001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04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refinement service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758073" y="5967571"/>
            <a:ext cx="1656223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2"/>
              </a:rPr>
              <a:t>http://www.sxc.hu/photo/541350</a:t>
            </a:r>
            <a:endParaRPr lang="en-US" sz="800" dirty="0"/>
          </a:p>
        </p:txBody>
      </p:sp>
      <p:pic>
        <p:nvPicPr>
          <p:cNvPr id="8" name="Picture 2" descr="http://www.sxc.hu/pic/l/b/be/benis979/959347_3431250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30694" r="19623" b="8288"/>
          <a:stretch/>
        </p:blipFill>
        <p:spPr bwMode="auto">
          <a:xfrm rot="20068487">
            <a:off x="134603" y="3253664"/>
            <a:ext cx="4450080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 rot="18699323">
            <a:off x="462208" y="4951803"/>
            <a:ext cx="1656223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4"/>
              </a:rPr>
              <a:t>http://www.sxc.hu/photo/959347</a:t>
            </a:r>
            <a:endParaRPr lang="en-US" sz="800" dirty="0"/>
          </a:p>
        </p:txBody>
      </p:sp>
      <p:pic>
        <p:nvPicPr>
          <p:cNvPr id="19458" name="Picture 2" descr="http://www.sxc.hu/pic/l/l/lu/lustfish/541350_813538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7592" b="7741"/>
          <a:stretch/>
        </p:blipFill>
        <p:spPr bwMode="auto">
          <a:xfrm>
            <a:off x="4032200" y="2161847"/>
            <a:ext cx="5382096" cy="381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semantic search engine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2" descr="http://www.sxc.hu/pic/l/b/be/benis979/959347_343125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30694" r="19623" b="8288"/>
          <a:stretch/>
        </p:blipFill>
        <p:spPr bwMode="auto">
          <a:xfrm rot="20068487">
            <a:off x="1502757" y="3889878"/>
            <a:ext cx="4450080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xc.hu/pic/l/s/sv/svilen001/1187880_9491674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4549" r="7727" b="14481"/>
          <a:stretch/>
        </p:blipFill>
        <p:spPr bwMode="auto">
          <a:xfrm>
            <a:off x="5256336" y="1475580"/>
            <a:ext cx="2858591" cy="54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15844391">
            <a:off x="4738148" y="5744232"/>
            <a:ext cx="1656184" cy="34203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800" dirty="0">
                <a:hlinkClick r:id="rId4"/>
              </a:rPr>
              <a:t>http://www.sxc.hu/photo/1187880</a:t>
            </a:r>
            <a:endParaRPr lang="en-US" sz="800" dirty="0" smtClean="0">
              <a:solidFill>
                <a:schemeClr val="accent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18699323">
            <a:off x="1830362" y="5588017"/>
            <a:ext cx="1656223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hlinkClick r:id="rId5"/>
              </a:rPr>
              <a:t>http://www.sxc.hu/photo/959347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03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document classification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5362" name="Picture 2" descr="http://www.sxc.hu/pic/l/s/sv/svilen001/1187880_9491674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4549" r="7727" b="14481"/>
          <a:stretch/>
        </p:blipFill>
        <p:spPr bwMode="auto">
          <a:xfrm>
            <a:off x="885577" y="1619597"/>
            <a:ext cx="2858591" cy="54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xc.hu/pic/l/m/mr/mrceviz/1401426_632857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2105651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3600152" y="4031865"/>
            <a:ext cx="1080120" cy="324036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7848624" y="5994083"/>
            <a:ext cx="1656184" cy="2880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800" dirty="0">
                <a:hlinkClick r:id="rId4"/>
              </a:rPr>
              <a:t>http://www.sxc.hu/photo/1401426</a:t>
            </a:r>
            <a:endParaRPr lang="en-US" sz="800" dirty="0" smtClean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5919696">
            <a:off x="295382" y="5292691"/>
            <a:ext cx="1656184" cy="34203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800" dirty="0">
                <a:hlinkClick r:id="rId5"/>
              </a:rPr>
              <a:t>http://www.sxc.hu/photo/1187880</a:t>
            </a:r>
            <a:endParaRPr lang="en-US" sz="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use case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 descr="http://www.sxc.hu/pic/l/s/sv/svilen001/1009933_45151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9770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48424" y="2555701"/>
            <a:ext cx="3024336" cy="216024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Thanks for your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attention!</a:t>
            </a:r>
          </a:p>
        </p:txBody>
      </p:sp>
      <p:sp>
        <p:nvSpPr>
          <p:cNvPr id="6" name="Rechteck 5"/>
          <p:cNvSpPr/>
          <p:nvPr/>
        </p:nvSpPr>
        <p:spPr>
          <a:xfrm rot="16200000">
            <a:off x="-609772" y="3532395"/>
            <a:ext cx="1713931" cy="2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hlinkClick r:id="rId3"/>
              </a:rPr>
              <a:t>http://www.sxc.hu/photo/1009933</a:t>
            </a:r>
            <a:endParaRPr lang="de-DE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98963" algn="l"/>
              </a:tabLst>
            </a:pPr>
            <a:r>
              <a:rPr lang="en-US" dirty="0" smtClean="0"/>
              <a:t>started within the	project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Interactive Knowledge Stack</a:t>
            </a:r>
            <a:r>
              <a:rPr lang="en-US" dirty="0" smtClean="0"/>
              <a:t> – 2009 - 2012</a:t>
            </a:r>
          </a:p>
          <a:p>
            <a:r>
              <a:rPr lang="en-US" dirty="0" smtClean="0"/>
              <a:t>Funded in part by a €6.58m grant from the EU for a consortium of 7 research and 6 industrial partners</a:t>
            </a:r>
          </a:p>
          <a:p>
            <a:endParaRPr lang="en-US" sz="1600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software architecture</a:t>
            </a:r>
            <a:r>
              <a:rPr lang="en-US" dirty="0" smtClean="0"/>
              <a:t> for semantically</a:t>
            </a:r>
            <a:br>
              <a:rPr lang="en-US" dirty="0" smtClean="0"/>
            </a:br>
            <a:r>
              <a:rPr lang="en-US" dirty="0" smtClean="0"/>
              <a:t>enabled content management systems.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open-source community</a:t>
            </a:r>
            <a:r>
              <a:rPr lang="en-US" dirty="0" smtClean="0"/>
              <a:t> to bring</a:t>
            </a:r>
            <a:br>
              <a:rPr lang="en-US" dirty="0" smtClean="0"/>
            </a:br>
            <a:r>
              <a:rPr lang="en-US" b="1" dirty="0" smtClean="0"/>
              <a:t>semantic technologies </a:t>
            </a:r>
            <a:r>
              <a:rPr lang="en-US" dirty="0" smtClean="0"/>
              <a:t>to content</a:t>
            </a:r>
            <a:br>
              <a:rPr lang="en-US" dirty="0" smtClean="0"/>
            </a:br>
            <a:r>
              <a:rPr lang="en-US" dirty="0" smtClean="0"/>
              <a:t>management system platforms.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630750"/>
              </p:ext>
            </p:extLst>
          </p:nvPr>
        </p:nvGraphicFramePr>
        <p:xfrm>
          <a:off x="7416576" y="3059757"/>
          <a:ext cx="2173582" cy="160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3" imgW="6963300" imgH="5143500" progId="Visio.Drawing.11">
                  <p:embed/>
                </p:oleObj>
              </mc:Choice>
              <mc:Fallback>
                <p:oleObj name="Visio" r:id="rId3" imgW="6963300" imgH="51435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576" y="3059757"/>
                        <a:ext cx="2173582" cy="1605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 15" descr="iks-logo_cmyk.eps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986765"/>
            <a:ext cx="1137459" cy="3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9023" r="3401" b="18430"/>
          <a:stretch/>
        </p:blipFill>
        <p:spPr bwMode="auto">
          <a:xfrm>
            <a:off x="7056536" y="4931965"/>
            <a:ext cx="2673484" cy="1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05709"/>
              </p:ext>
            </p:extLst>
          </p:nvPr>
        </p:nvGraphicFramePr>
        <p:xfrm>
          <a:off x="143768" y="2051645"/>
          <a:ext cx="12319369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3" imgW="6518062" imgH="1638360" progId="Visio.Drawing.11">
                  <p:embed/>
                </p:oleObj>
              </mc:Choice>
              <mc:Fallback>
                <p:oleObj name="Visio" r:id="rId3" imgW="6518062" imgH="16383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768" y="2051645"/>
                        <a:ext cx="12319369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7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83E-6 -3.82192E-7 L -0.26426 -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3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Semantic CMS?</a:t>
            </a:r>
            <a:endParaRPr lang="en-US" dirty="0"/>
          </a:p>
        </p:txBody>
      </p:sp>
      <p:sp>
        <p:nvSpPr>
          <p:cNvPr id="3" name="Textplatzhalter 4"/>
          <p:cNvSpPr txBox="1">
            <a:spLocks/>
          </p:cNvSpPr>
          <p:nvPr/>
        </p:nvSpPr>
        <p:spPr>
          <a:xfrm>
            <a:off x="1121090" y="1776939"/>
            <a:ext cx="2996508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b="1" dirty="0" smtClean="0"/>
              <a:t>Traditional CMS</a:t>
            </a:r>
            <a:endParaRPr lang="en-US" sz="2400" b="1" dirty="0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1121090" y="2491242"/>
            <a:ext cx="3847214" cy="3880883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dirty="0" smtClean="0"/>
              <a:t>Atomic unit</a:t>
            </a:r>
            <a:r>
              <a:rPr lang="en-US" sz="2000" dirty="0" smtClean="0"/>
              <a:t>: Document</a:t>
            </a:r>
          </a:p>
          <a:p>
            <a:r>
              <a:rPr lang="en-US" sz="2000" b="1" dirty="0" smtClean="0"/>
              <a:t>Properties as meta-data</a:t>
            </a:r>
          </a:p>
          <a:p>
            <a:pPr lvl="1"/>
            <a:r>
              <a:rPr lang="en-US" sz="1800" dirty="0" smtClean="0"/>
              <a:t>e.g. author</a:t>
            </a:r>
          </a:p>
          <a:p>
            <a:pPr lvl="1"/>
            <a:r>
              <a:rPr lang="en-US" sz="1800" dirty="0" smtClean="0"/>
              <a:t>tags, keywords</a:t>
            </a:r>
          </a:p>
          <a:p>
            <a:r>
              <a:rPr lang="en-US" sz="2000" b="1" dirty="0" smtClean="0"/>
              <a:t>Keyword search</a:t>
            </a:r>
            <a:r>
              <a:rPr lang="en-US" sz="2000" dirty="0" smtClean="0"/>
              <a:t> for</a:t>
            </a:r>
          </a:p>
          <a:p>
            <a:pPr lvl="1"/>
            <a:r>
              <a:rPr lang="en-US" sz="1800" dirty="0" smtClean="0"/>
              <a:t>strings in docs</a:t>
            </a:r>
          </a:p>
          <a:p>
            <a:r>
              <a:rPr lang="en-US" sz="2000" b="1" dirty="0" smtClean="0"/>
              <a:t>Document Management</a:t>
            </a:r>
          </a:p>
          <a:p>
            <a:pPr lvl="1"/>
            <a:r>
              <a:rPr lang="en-US" sz="1800" dirty="0" smtClean="0"/>
              <a:t>Document types</a:t>
            </a:r>
          </a:p>
          <a:p>
            <a:pPr lvl="1"/>
            <a:r>
              <a:rPr lang="en-US" sz="1800" dirty="0" smtClean="0"/>
              <a:t>Document workflow</a:t>
            </a:r>
            <a:endParaRPr lang="en-US" sz="1800" dirty="0"/>
          </a:p>
        </p:txBody>
      </p:sp>
      <p:sp>
        <p:nvSpPr>
          <p:cNvPr id="5" name="Textplatzhalter 6"/>
          <p:cNvSpPr txBox="1">
            <a:spLocks/>
          </p:cNvSpPr>
          <p:nvPr/>
        </p:nvSpPr>
        <p:spPr>
          <a:xfrm>
            <a:off x="5282506" y="1766307"/>
            <a:ext cx="2998166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b="1" dirty="0" smtClean="0"/>
              <a:t>Semantic CMS</a:t>
            </a:r>
            <a:endParaRPr lang="en-US" sz="2400" b="1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5413890" y="2491242"/>
            <a:ext cx="4162926" cy="3880883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b="1" dirty="0" smtClean="0"/>
              <a:t>Atomic unit</a:t>
            </a:r>
            <a:r>
              <a:rPr lang="en-US" sz="2000" dirty="0" smtClean="0"/>
              <a:t>: Entity</a:t>
            </a:r>
          </a:p>
          <a:p>
            <a:r>
              <a:rPr lang="en-US" sz="2000" b="1" dirty="0" smtClean="0"/>
              <a:t>Semantic meta-data</a:t>
            </a:r>
          </a:p>
          <a:p>
            <a:pPr lvl="1"/>
            <a:r>
              <a:rPr lang="en-US" sz="1800" dirty="0" smtClean="0"/>
              <a:t>Defined entity types</a:t>
            </a:r>
          </a:p>
          <a:p>
            <a:pPr lvl="1"/>
            <a:r>
              <a:rPr lang="en-US" sz="1800" dirty="0" smtClean="0"/>
              <a:t>Linked entities</a:t>
            </a:r>
          </a:p>
          <a:p>
            <a:r>
              <a:rPr lang="en-US" sz="2000" b="1" dirty="0" smtClean="0"/>
              <a:t>Semantic search</a:t>
            </a:r>
            <a:r>
              <a:rPr lang="en-US" sz="2000" dirty="0" smtClean="0"/>
              <a:t> for</a:t>
            </a:r>
          </a:p>
          <a:p>
            <a:pPr lvl="1"/>
            <a:r>
              <a:rPr lang="en-US" sz="1800" dirty="0" smtClean="0"/>
              <a:t>entities and their relations</a:t>
            </a:r>
          </a:p>
          <a:p>
            <a:r>
              <a:rPr lang="en-US" sz="2000" b="1" dirty="0" smtClean="0"/>
              <a:t>Knowledge Management</a:t>
            </a:r>
          </a:p>
          <a:p>
            <a:pPr lvl="1"/>
            <a:r>
              <a:rPr lang="en-US" sz="1800" dirty="0" smtClean="0"/>
              <a:t>Entity management</a:t>
            </a:r>
          </a:p>
          <a:p>
            <a:pPr lvl="1"/>
            <a:r>
              <a:rPr lang="en-US" sz="1800" dirty="0" smtClean="0"/>
              <a:t>Ontologies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Not Replace – but Extend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to replace existing CMS technology</a:t>
            </a:r>
          </a:p>
          <a:p>
            <a:r>
              <a:rPr lang="en-US" dirty="0" err="1" smtClean="0"/>
              <a:t>Stanbol</a:t>
            </a:r>
            <a:r>
              <a:rPr lang="en-US" dirty="0" smtClean="0"/>
              <a:t> components offer service oriented integration</a:t>
            </a:r>
          </a:p>
          <a:p>
            <a:r>
              <a:rPr lang="en-US" dirty="0" smtClean="0"/>
              <a:t>Integration through a </a:t>
            </a:r>
            <a:r>
              <a:rPr lang="en-US" dirty="0" err="1" smtClean="0"/>
              <a:t>RESTful</a:t>
            </a:r>
            <a:r>
              <a:rPr lang="en-US" dirty="0" smtClean="0"/>
              <a:t> web service API</a:t>
            </a:r>
          </a:p>
          <a:p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1551890" y="3762825"/>
            <a:ext cx="2533421" cy="12997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600" dirty="0"/>
              <a:t>Traditional CMS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551890" y="5274761"/>
            <a:ext cx="2533421" cy="6631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600" dirty="0"/>
              <a:t>Database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953505" y="3762825"/>
            <a:ext cx="2533421" cy="21750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2600" dirty="0" err="1" smtClean="0"/>
              <a:t>Stanbol</a:t>
            </a:r>
            <a:r>
              <a:rPr lang="en-US" sz="2600" dirty="0" smtClean="0"/>
              <a:t> Semantic</a:t>
            </a:r>
          </a:p>
          <a:p>
            <a:pPr algn="ctr"/>
            <a:r>
              <a:rPr lang="en-US" sz="2600" dirty="0" smtClean="0"/>
              <a:t>Services</a:t>
            </a:r>
            <a:endParaRPr lang="en-US" sz="2600" dirty="0"/>
          </a:p>
        </p:txBody>
      </p:sp>
      <p:sp>
        <p:nvSpPr>
          <p:cNvPr id="11" name="Bogen 10"/>
          <p:cNvSpPr/>
          <p:nvPr/>
        </p:nvSpPr>
        <p:spPr>
          <a:xfrm rot="21331723">
            <a:off x="3762615" y="3754802"/>
            <a:ext cx="2241613" cy="848806"/>
          </a:xfrm>
          <a:prstGeom prst="arc">
            <a:avLst>
              <a:gd name="adj1" fmla="val 11028843"/>
              <a:gd name="adj2" fmla="val 21071899"/>
            </a:avLst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3" name="Bogen 12"/>
          <p:cNvSpPr/>
          <p:nvPr/>
        </p:nvSpPr>
        <p:spPr>
          <a:xfrm rot="11145406">
            <a:off x="4098899" y="4379489"/>
            <a:ext cx="2114260" cy="848806"/>
          </a:xfrm>
          <a:prstGeom prst="arc">
            <a:avLst>
              <a:gd name="adj1" fmla="val 11409011"/>
              <a:gd name="adj2" fmla="val 21071899"/>
            </a:avLst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 bwMode="auto">
          <a:xfrm>
            <a:off x="4085312" y="4275593"/>
            <a:ext cx="1868194" cy="7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0794" tIns="50397" rIns="100794" bIns="50397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600" b="1" dirty="0" smtClean="0"/>
              <a:t>HTTP</a:t>
            </a:r>
            <a:endParaRPr lang="en-US" sz="2600" b="1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084715" y="3025035"/>
            <a:ext cx="2256155" cy="113159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t" anchorCtr="0"/>
          <a:lstStyle/>
          <a:p>
            <a:pPr algn="r"/>
            <a:r>
              <a:rPr lang="en-US" dirty="0" smtClean="0"/>
              <a:t>Web Apps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scenarios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Standalone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included HTTP server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b="1" dirty="0" smtClean="0"/>
              <a:t>Web Application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Servlet-Container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b="1" dirty="0" smtClean="0"/>
              <a:t>Embedded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part of another</a:t>
            </a:r>
            <a:br>
              <a:rPr lang="en-US" dirty="0" smtClean="0"/>
            </a:br>
            <a:r>
              <a:rPr lang="en-US" dirty="0" smtClean="0"/>
              <a:t>Java application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 descr="C:\Users\fchrist\AppData\Local\Microsoft\Windows\Temporary Internet Files\Content.IE5\BF1EFAT3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1450394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9023" r="3401" b="18430"/>
          <a:stretch/>
        </p:blipFill>
        <p:spPr bwMode="auto">
          <a:xfrm>
            <a:off x="7118274" y="1835621"/>
            <a:ext cx="1518213" cy="7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christ\AppData\Local\Microsoft\Windows\Temporary Internet Files\Content.IE5\BF1EFAT3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35" y="3097043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omcat.apache.org/images/tomcat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90" y="3224688"/>
            <a:ext cx="13906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7972719" y="3458132"/>
            <a:ext cx="1285312" cy="610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  <p:pic>
        <p:nvPicPr>
          <p:cNvPr id="12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9023" r="3401" b="18430"/>
          <a:stretch/>
        </p:blipFill>
        <p:spPr bwMode="auto">
          <a:xfrm>
            <a:off x="8015872" y="3458132"/>
            <a:ext cx="1242159" cy="6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184328" y="4715941"/>
            <a:ext cx="4156542" cy="144016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t" anchorCtr="0"/>
          <a:lstStyle/>
          <a:p>
            <a:r>
              <a:rPr lang="en-US" dirty="0" smtClean="0"/>
              <a:t>Java Application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084714" y="4859957"/>
            <a:ext cx="2132061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t"/>
          <a:lstStyle/>
          <a:p>
            <a:pPr algn="ctr"/>
            <a:r>
              <a:rPr lang="en-US" sz="1600" dirty="0" err="1" smtClean="0"/>
              <a:t>OSGi</a:t>
            </a:r>
            <a:r>
              <a:rPr lang="en-US" sz="1600" dirty="0" smtClean="0"/>
              <a:t> Environment</a:t>
            </a:r>
            <a:endParaRPr lang="en-US" sz="1600" dirty="0"/>
          </a:p>
        </p:txBody>
      </p:sp>
      <p:pic>
        <p:nvPicPr>
          <p:cNvPr id="16" name="Picture 2" descr="R:\PRS_FChrist\Talks\2012\ApacheCon\stanbol-logo-white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9023" r="3401" b="18430"/>
          <a:stretch/>
        </p:blipFill>
        <p:spPr bwMode="auto">
          <a:xfrm>
            <a:off x="7591712" y="5219997"/>
            <a:ext cx="1242159" cy="6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>
            <a:stCxn id="17" idx="3"/>
            <a:endCxn id="14" idx="1"/>
          </p:cNvCxnSpPr>
          <p:nvPr/>
        </p:nvCxnSpPr>
        <p:spPr bwMode="auto">
          <a:xfrm flipV="1">
            <a:off x="6264448" y="5400017"/>
            <a:ext cx="820266" cy="18002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0855755">
            <a:off x="6217381" y="5221530"/>
            <a:ext cx="914400" cy="2160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Java API</a:t>
            </a:r>
          </a:p>
        </p:txBody>
      </p:sp>
      <p:sp>
        <p:nvSpPr>
          <p:cNvPr id="17" name="Rechteck 16"/>
          <p:cNvSpPr/>
          <p:nvPr/>
        </p:nvSpPr>
        <p:spPr>
          <a:xfrm>
            <a:off x="5328344" y="5219998"/>
            <a:ext cx="93610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sz="1600" dirty="0" smtClean="0"/>
              <a:t>App</a:t>
            </a:r>
            <a:endParaRPr lang="en-US" sz="1600" dirty="0"/>
          </a:p>
        </p:txBody>
      </p:sp>
      <p:cxnSp>
        <p:nvCxnSpPr>
          <p:cNvPr id="19" name="Gerade Verbindung mit Pfeil 18"/>
          <p:cNvCxnSpPr>
            <a:endCxn id="8" idx="1"/>
          </p:cNvCxnSpPr>
          <p:nvPr/>
        </p:nvCxnSpPr>
        <p:spPr bwMode="auto">
          <a:xfrm>
            <a:off x="4976130" y="3662838"/>
            <a:ext cx="81390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25882" y="3309229"/>
            <a:ext cx="914400" cy="305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REST API</a:t>
            </a:r>
          </a:p>
        </p:txBody>
      </p:sp>
      <p:cxnSp>
        <p:nvCxnSpPr>
          <p:cNvPr id="23" name="Gerade Verbindung mit Pfeil 22"/>
          <p:cNvCxnSpPr>
            <a:endCxn id="10242" idx="1"/>
          </p:cNvCxnSpPr>
          <p:nvPr/>
        </p:nvCxnSpPr>
        <p:spPr bwMode="auto">
          <a:xfrm>
            <a:off x="5576749" y="2016189"/>
            <a:ext cx="975731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576749" y="1682958"/>
            <a:ext cx="914400" cy="3053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19073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included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component offers its documentation at an HTML endpoint as part of its </a:t>
            </a:r>
            <a:r>
              <a:rPr lang="en-US" dirty="0" err="1" smtClean="0"/>
              <a:t>RESTful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02A694-7546-4BE1-8C1E-12CA842B8B1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2627709"/>
            <a:ext cx="6408712" cy="42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36256" y="2555701"/>
            <a:ext cx="3384376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http://localhost:8080</a:t>
            </a:r>
          </a:p>
        </p:txBody>
      </p:sp>
    </p:spTree>
    <p:extLst>
      <p:ext uri="{BB962C8B-B14F-4D97-AF65-F5344CB8AC3E}">
        <p14:creationId xmlns:p14="http://schemas.microsoft.com/office/powerpoint/2010/main" val="23266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OSGi</a:t>
            </a:r>
            <a:r>
              <a:rPr lang="en-US" dirty="0" smtClean="0"/>
              <a:t> Component Architecture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What Apache Stanbol Can Do for You!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0FF6CC-BC57-4FDF-8A12-38B24863DA6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647813"/>
              </p:ext>
            </p:extLst>
          </p:nvPr>
        </p:nvGraphicFramePr>
        <p:xfrm>
          <a:off x="1439912" y="1907629"/>
          <a:ext cx="7416824" cy="421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3" imgW="5251606" imgH="2983770" progId="Visio.Drawing.11">
                  <p:embed/>
                </p:oleObj>
              </mc:Choice>
              <mc:Fallback>
                <p:oleObj name="Visio" r:id="rId3" imgW="5251606" imgH="29837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9912" y="1907629"/>
                        <a:ext cx="7416824" cy="421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1439912" y="1907629"/>
            <a:ext cx="3888432" cy="417646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042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ApacheConEU12-Titel">
  <a:themeElements>
    <a:clrScheme name="ApacheConEU12">
      <a:dk1>
        <a:srgbClr val="000000"/>
      </a:dk1>
      <a:lt1>
        <a:srgbClr val="FFFFFF"/>
      </a:lt1>
      <a:dk2>
        <a:srgbClr val="996633"/>
      </a:dk2>
      <a:lt2>
        <a:srgbClr val="DCB89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Lariss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acheConEU12-Inhalt">
  <a:themeElements>
    <a:clrScheme name="ApacheConEU12">
      <a:dk1>
        <a:srgbClr val="94622F"/>
      </a:dk1>
      <a:lt1>
        <a:srgbClr val="FFFFFF"/>
      </a:lt1>
      <a:dk2>
        <a:srgbClr val="94622F"/>
      </a:dk2>
      <a:lt2>
        <a:srgbClr val="DCB894"/>
      </a:lt2>
      <a:accent1>
        <a:srgbClr val="000000"/>
      </a:accent1>
      <a:accent2>
        <a:srgbClr val="C00000"/>
      </a:accent2>
      <a:accent3>
        <a:srgbClr val="BFBFBF"/>
      </a:accent3>
      <a:accent4>
        <a:srgbClr val="C9935D"/>
      </a:accent4>
      <a:accent5>
        <a:srgbClr val="FFC000"/>
      </a:accent5>
      <a:accent6>
        <a:srgbClr val="FFFF00"/>
      </a:accent6>
      <a:hlink>
        <a:srgbClr val="000000"/>
      </a:hlink>
      <a:folHlink>
        <a:srgbClr val="000000"/>
      </a:folHlink>
    </a:clrScheme>
    <a:fontScheme name="Lariss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6633"/>
        </a:solidFill>
      </a:spPr>
      <a:bodyPr lIns="100794" tIns="50397" rIns="100794" bIns="50397" rtlCol="0" anchor="ctr"/>
      <a:lstStyle>
        <a:defPPr algn="ctr">
          <a:defRPr sz="2600" dirty="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 anchor="ctr">
        <a:noAutofit/>
      </a:bodyPr>
      <a:lstStyle>
        <a:defPPr algn="ctr">
          <a:defRPr sz="14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Benutzerdefiniert</PresentationFormat>
  <Paragraphs>244</Paragraphs>
  <Slides>27</Slides>
  <Notes>1</Notes>
  <HiddenSlides>0</HiddenSlides>
  <MMClips>0</MMClips>
  <ScaleCrop>false</ScaleCrop>
  <HeadingPairs>
    <vt:vector size="8" baseType="variant">
      <vt:variant>
        <vt:lpstr>Design</vt:lpstr>
      </vt:variant>
      <vt:variant>
        <vt:i4>2</vt:i4>
      </vt:variant>
      <vt:variant>
        <vt:lpstr>Verknüpfungen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ApacheConEU12-Titel</vt:lpstr>
      <vt:lpstr>ApacheConEU12-Inhalt</vt:lpstr>
      <vt:lpstr>R:\PRS_FChrist\Talks\2012\ApacheCon\Zeichnung1\Drawing\~Zeichenblatt-1\Datenbank</vt:lpstr>
      <vt:lpstr>R:\PRS_FChrist\Talks\2012\ApacheCon\Zeichnung1\Drawing\~Zeichenblatt-1\Datenbank</vt:lpstr>
      <vt:lpstr>R:\PRS_FChrist\Talks\2012\ApacheCon\Zeichnung1\Drawing\~Zeichenblatt-1\Datenbank</vt:lpstr>
      <vt:lpstr>R:\PRS_FChrist\Talks\2012\ApacheCon\Zeichnung1\Drawing\~Zeichenblatt-1\Datenbank</vt:lpstr>
      <vt:lpstr>R:\PRS_FChrist\Talks\2012\ApacheCon\Zeichnung1\Drawing\~Zeichenblatt-1\Datenbank</vt:lpstr>
      <vt:lpstr>Visio</vt:lpstr>
      <vt:lpstr>What   Can Do for You!</vt:lpstr>
      <vt:lpstr>About Stanbol</vt:lpstr>
      <vt:lpstr>started within the project</vt:lpstr>
      <vt:lpstr>Timeline</vt:lpstr>
      <vt:lpstr>What is a Semantic CMS?</vt:lpstr>
      <vt:lpstr>Do Not Replace – but Extend</vt:lpstr>
      <vt:lpstr>Integration scenarios</vt:lpstr>
      <vt:lpstr>Help included</vt:lpstr>
      <vt:lpstr>OSGi Component Architecture</vt:lpstr>
      <vt:lpstr>Semantic Lifting</vt:lpstr>
      <vt:lpstr>Enhancer and Enhancement Engines</vt:lpstr>
      <vt:lpstr>PowerPoint-Präsentation</vt:lpstr>
      <vt:lpstr>Short Enhancer</vt:lpstr>
      <vt:lpstr>Entityhub</vt:lpstr>
      <vt:lpstr>Contenthub</vt:lpstr>
      <vt:lpstr>OSGi Component Architecture</vt:lpstr>
      <vt:lpstr>Knowledge Management &amp; Reasoning</vt:lpstr>
      <vt:lpstr>Ontology Manager</vt:lpstr>
      <vt:lpstr>Rules</vt:lpstr>
      <vt:lpstr>Reasoners</vt:lpstr>
      <vt:lpstr>Uses …</vt:lpstr>
      <vt:lpstr>for search engine optimization</vt:lpstr>
      <vt:lpstr>for related content</vt:lpstr>
      <vt:lpstr>as a refinement service</vt:lpstr>
      <vt:lpstr>as a semantic search engine</vt:lpstr>
      <vt:lpstr>for document classification</vt:lpstr>
      <vt:lpstr>for your use 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ApacheCon Europe 2012 Presentation Template - 1</dc:title>
  <dc:subject>ApacheCon Europe 2012 Presentation Template - 1</dc:subject>
  <dc:creator>Fabian Christ</dc:creator>
  <cp:keywords>Apache OpenOffice ApacheCon business</cp:keywords>
  <dc:description>This is a presentation template for ApacheCon Europe 2012.
Background design by Yun Chao Xu.
Template implementation by Shenfeng Liu.
September 28, 2012</dc:description>
  <cp:lastModifiedBy>fchrist</cp:lastModifiedBy>
  <cp:revision>72</cp:revision>
  <cp:lastPrinted>1601-01-01T00:00:00Z</cp:lastPrinted>
  <dcterms:created xsi:type="dcterms:W3CDTF">2012-10-31T13:49:02Z</dcterms:created>
  <dcterms:modified xsi:type="dcterms:W3CDTF">2012-11-07T12:52:51Z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 </vt:lpwstr>
  </property>
</Properties>
</file>