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handoutMasterIdLst>
    <p:handoutMasterId r:id="rId48"/>
  </p:handoutMasterIdLst>
  <p:sldIdLst>
    <p:sldId id="256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320" r:id="rId37"/>
    <p:sldId id="302" r:id="rId38"/>
    <p:sldId id="303" r:id="rId39"/>
    <p:sldId id="304" r:id="rId40"/>
    <p:sldId id="321" r:id="rId41"/>
    <p:sldId id="315" r:id="rId42"/>
    <p:sldId id="316" r:id="rId43"/>
    <p:sldId id="317" r:id="rId44"/>
    <p:sldId id="318" r:id="rId45"/>
    <p:sldId id="319" r:id="rId46"/>
  </p:sldIdLst>
  <p:sldSz cx="10080625" cy="7559675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12" y="-10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Arial" pitchFamily="18"/>
              <a:ea typeface="宋体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Arial" pitchFamily="18"/>
              <a:ea typeface="宋体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Arial" pitchFamily="18"/>
              <a:ea typeface="宋体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3F1F210-6325-46EB-8D7B-E327C45299A6}" type="slidenum">
              <a:t>‹#›</a:t>
            </a:fld>
            <a:endParaRPr lang="en-US" sz="1400" b="0" i="0" u="none" strike="noStrike" kern="1200" dirty="0">
              <a:ln>
                <a:noFill/>
              </a:ln>
              <a:latin typeface="Arial" pitchFamily="18"/>
              <a:ea typeface="宋体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65902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>
            <a:lvl1pPr lvl="0" rtl="0" hangingPunct="0">
              <a:buNone/>
              <a:tabLst/>
              <a:defRPr lang="en-US" sz="1400" kern="1200">
                <a:latin typeface="Arial" pitchFamily="18"/>
                <a:ea typeface="宋体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>
            <a:lvl1pPr lvl="0" algn="r" rtl="0" hangingPunct="0">
              <a:buNone/>
              <a:tabLst/>
              <a:defRPr lang="en-US" sz="1400" kern="1200">
                <a:latin typeface="Arial" pitchFamily="18"/>
                <a:ea typeface="宋体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/>
          <a:lstStyle>
            <a:lvl1pPr lvl="0" rtl="0" hangingPunct="0">
              <a:buNone/>
              <a:tabLst/>
              <a:defRPr lang="en-US" sz="1400" kern="1200">
                <a:latin typeface="Arial" pitchFamily="18"/>
                <a:ea typeface="宋体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/>
          <a:lstStyle>
            <a:lvl1pPr lvl="0" algn="r" rtl="0" hangingPunct="0">
              <a:buNone/>
              <a:tabLst/>
              <a:defRPr lang="en-US" sz="1400" kern="1200">
                <a:latin typeface="Arial" pitchFamily="18"/>
                <a:ea typeface="宋体" pitchFamily="2"/>
                <a:cs typeface="Tahoma" pitchFamily="2"/>
              </a:defRPr>
            </a:lvl1pPr>
          </a:lstStyle>
          <a:p>
            <a:pPr lvl="0"/>
            <a:fld id="{644DF35C-1A19-4E6A-B736-6FAE05CA3DF0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0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宋体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81326" algn="l"/>
                <a:tab pos="962653" algn="l"/>
                <a:tab pos="1443979" algn="l"/>
                <a:tab pos="1925305" algn="l"/>
                <a:tab pos="2406632" algn="l"/>
                <a:tab pos="2887958" algn="l"/>
                <a:tab pos="3369284" algn="l"/>
                <a:tab pos="3850611" algn="l"/>
                <a:tab pos="4331937" algn="l"/>
                <a:tab pos="4813264" algn="l"/>
                <a:tab pos="5294590" algn="l"/>
                <a:tab pos="5775916" algn="l"/>
                <a:tab pos="6257243" algn="l"/>
                <a:tab pos="6738569" algn="l"/>
                <a:tab pos="7219895" algn="l"/>
                <a:tab pos="7701222" algn="l"/>
                <a:tab pos="8182548" algn="l"/>
                <a:tab pos="8663874" algn="l"/>
                <a:tab pos="9145201" algn="l"/>
                <a:tab pos="9626527" algn="l"/>
              </a:tabLst>
              <a:defRPr sz="25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81326" algn="l"/>
                <a:tab pos="962653" algn="l"/>
                <a:tab pos="1443979" algn="l"/>
                <a:tab pos="1925305" algn="l"/>
                <a:tab pos="2406632" algn="l"/>
                <a:tab pos="2887958" algn="l"/>
                <a:tab pos="3369284" algn="l"/>
                <a:tab pos="3850611" algn="l"/>
                <a:tab pos="4331937" algn="l"/>
                <a:tab pos="4813264" algn="l"/>
                <a:tab pos="5294590" algn="l"/>
                <a:tab pos="5775916" algn="l"/>
                <a:tab pos="6257243" algn="l"/>
                <a:tab pos="6738569" algn="l"/>
                <a:tab pos="7219895" algn="l"/>
                <a:tab pos="7701222" algn="l"/>
                <a:tab pos="8182548" algn="l"/>
                <a:tab pos="8663874" algn="l"/>
                <a:tab pos="9145201" algn="l"/>
                <a:tab pos="9626527" algn="l"/>
              </a:tabLst>
              <a:defRPr sz="25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>
              <a:tabLst>
                <a:tab pos="0" algn="l"/>
                <a:tab pos="481326" algn="l"/>
                <a:tab pos="962653" algn="l"/>
                <a:tab pos="1443979" algn="l"/>
                <a:tab pos="1925305" algn="l"/>
                <a:tab pos="2406632" algn="l"/>
                <a:tab pos="2887958" algn="l"/>
                <a:tab pos="3369284" algn="l"/>
                <a:tab pos="3850611" algn="l"/>
                <a:tab pos="4331937" algn="l"/>
                <a:tab pos="4813264" algn="l"/>
                <a:tab pos="5294590" algn="l"/>
                <a:tab pos="5775916" algn="l"/>
                <a:tab pos="6257243" algn="l"/>
                <a:tab pos="6738569" algn="l"/>
                <a:tab pos="7219895" algn="l"/>
                <a:tab pos="7701222" algn="l"/>
                <a:tab pos="8182548" algn="l"/>
                <a:tab pos="8663874" algn="l"/>
                <a:tab pos="9145201" algn="l"/>
                <a:tab pos="9626527" algn="l"/>
              </a:tabLst>
              <a:defRPr sz="25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>
              <a:tabLst>
                <a:tab pos="0" algn="l"/>
                <a:tab pos="481326" algn="l"/>
                <a:tab pos="962653" algn="l"/>
                <a:tab pos="1443979" algn="l"/>
                <a:tab pos="1925305" algn="l"/>
                <a:tab pos="2406632" algn="l"/>
                <a:tab pos="2887958" algn="l"/>
                <a:tab pos="3369284" algn="l"/>
                <a:tab pos="3850611" algn="l"/>
                <a:tab pos="4331937" algn="l"/>
                <a:tab pos="4813264" algn="l"/>
                <a:tab pos="5294590" algn="l"/>
                <a:tab pos="5775916" algn="l"/>
                <a:tab pos="6257243" algn="l"/>
                <a:tab pos="6738569" algn="l"/>
                <a:tab pos="7219895" algn="l"/>
                <a:tab pos="7701222" algn="l"/>
                <a:tab pos="8182548" algn="l"/>
                <a:tab pos="8663874" algn="l"/>
                <a:tab pos="9145201" algn="l"/>
                <a:tab pos="9626527" algn="l"/>
              </a:tabLst>
              <a:defRPr sz="25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>
              <a:tabLst>
                <a:tab pos="0" algn="l"/>
                <a:tab pos="481326" algn="l"/>
                <a:tab pos="962653" algn="l"/>
                <a:tab pos="1443979" algn="l"/>
                <a:tab pos="1925305" algn="l"/>
                <a:tab pos="2406632" algn="l"/>
                <a:tab pos="2887958" algn="l"/>
                <a:tab pos="3369284" algn="l"/>
                <a:tab pos="3850611" algn="l"/>
                <a:tab pos="4331937" algn="l"/>
                <a:tab pos="4813264" algn="l"/>
                <a:tab pos="5294590" algn="l"/>
                <a:tab pos="5775916" algn="l"/>
                <a:tab pos="6257243" algn="l"/>
                <a:tab pos="6738569" algn="l"/>
                <a:tab pos="7219895" algn="l"/>
                <a:tab pos="7701222" algn="l"/>
                <a:tab pos="8182548" algn="l"/>
                <a:tab pos="8663874" algn="l"/>
                <a:tab pos="9145201" algn="l"/>
                <a:tab pos="9626527" algn="l"/>
              </a:tabLst>
              <a:defRPr sz="25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647294" indent="-24066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81326" algn="l"/>
                <a:tab pos="962653" algn="l"/>
                <a:tab pos="1443979" algn="l"/>
                <a:tab pos="1925305" algn="l"/>
                <a:tab pos="2406632" algn="l"/>
                <a:tab pos="2887958" algn="l"/>
                <a:tab pos="3369284" algn="l"/>
                <a:tab pos="3850611" algn="l"/>
                <a:tab pos="4331937" algn="l"/>
                <a:tab pos="4813264" algn="l"/>
                <a:tab pos="5294590" algn="l"/>
                <a:tab pos="5775916" algn="l"/>
                <a:tab pos="6257243" algn="l"/>
                <a:tab pos="6738569" algn="l"/>
                <a:tab pos="7219895" algn="l"/>
                <a:tab pos="7701222" algn="l"/>
                <a:tab pos="8182548" algn="l"/>
                <a:tab pos="8663874" algn="l"/>
                <a:tab pos="9145201" algn="l"/>
                <a:tab pos="9626527" algn="l"/>
              </a:tabLst>
              <a:defRPr sz="25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3128621" indent="-24066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81326" algn="l"/>
                <a:tab pos="962653" algn="l"/>
                <a:tab pos="1443979" algn="l"/>
                <a:tab pos="1925305" algn="l"/>
                <a:tab pos="2406632" algn="l"/>
                <a:tab pos="2887958" algn="l"/>
                <a:tab pos="3369284" algn="l"/>
                <a:tab pos="3850611" algn="l"/>
                <a:tab pos="4331937" algn="l"/>
                <a:tab pos="4813264" algn="l"/>
                <a:tab pos="5294590" algn="l"/>
                <a:tab pos="5775916" algn="l"/>
                <a:tab pos="6257243" algn="l"/>
                <a:tab pos="6738569" algn="l"/>
                <a:tab pos="7219895" algn="l"/>
                <a:tab pos="7701222" algn="l"/>
                <a:tab pos="8182548" algn="l"/>
                <a:tab pos="8663874" algn="l"/>
                <a:tab pos="9145201" algn="l"/>
                <a:tab pos="9626527" algn="l"/>
              </a:tabLst>
              <a:defRPr sz="25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609947" indent="-24066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81326" algn="l"/>
                <a:tab pos="962653" algn="l"/>
                <a:tab pos="1443979" algn="l"/>
                <a:tab pos="1925305" algn="l"/>
                <a:tab pos="2406632" algn="l"/>
                <a:tab pos="2887958" algn="l"/>
                <a:tab pos="3369284" algn="l"/>
                <a:tab pos="3850611" algn="l"/>
                <a:tab pos="4331937" algn="l"/>
                <a:tab pos="4813264" algn="l"/>
                <a:tab pos="5294590" algn="l"/>
                <a:tab pos="5775916" algn="l"/>
                <a:tab pos="6257243" algn="l"/>
                <a:tab pos="6738569" algn="l"/>
                <a:tab pos="7219895" algn="l"/>
                <a:tab pos="7701222" algn="l"/>
                <a:tab pos="8182548" algn="l"/>
                <a:tab pos="8663874" algn="l"/>
                <a:tab pos="9145201" algn="l"/>
                <a:tab pos="9626527" algn="l"/>
              </a:tabLst>
              <a:defRPr sz="25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4091275" indent="-24066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81326" algn="l"/>
                <a:tab pos="962653" algn="l"/>
                <a:tab pos="1443979" algn="l"/>
                <a:tab pos="1925305" algn="l"/>
                <a:tab pos="2406632" algn="l"/>
                <a:tab pos="2887958" algn="l"/>
                <a:tab pos="3369284" algn="l"/>
                <a:tab pos="3850611" algn="l"/>
                <a:tab pos="4331937" algn="l"/>
                <a:tab pos="4813264" algn="l"/>
                <a:tab pos="5294590" algn="l"/>
                <a:tab pos="5775916" algn="l"/>
                <a:tab pos="6257243" algn="l"/>
                <a:tab pos="6738569" algn="l"/>
                <a:tab pos="7219895" algn="l"/>
                <a:tab pos="7701222" algn="l"/>
                <a:tab pos="8182548" algn="l"/>
                <a:tab pos="8663874" algn="l"/>
                <a:tab pos="9145201" algn="l"/>
                <a:tab pos="9626527" algn="l"/>
              </a:tabLst>
              <a:defRPr sz="25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/>
            <a:fld id="{28A3437D-B140-1149-B3FA-D6A72F78BE72}" type="slidenum">
              <a:rPr lang="en-US" sz="1500">
                <a:solidFill>
                  <a:srgbClr val="000000"/>
                </a:solidFill>
                <a:latin typeface="Times New Roman" charset="0"/>
              </a:rPr>
              <a:pPr eaLnBrk="1"/>
              <a:t>2</a:t>
            </a:fld>
            <a:endParaRPr lang="en-US" sz="15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054839" y="810968"/>
            <a:ext cx="5448308" cy="40083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265" tIns="48133" rIns="96265" bIns="48133" anchor="ctr"/>
          <a:lstStyle/>
          <a:p>
            <a:endParaRPr lang="en-US" dirty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757322" y="5078072"/>
            <a:ext cx="6041654" cy="4806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4278521" y="10156145"/>
            <a:ext cx="3279465" cy="53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80BECB28-11FB-3345-B653-6D73D0521E1C}" type="slidenum">
              <a:rPr lang="en-US" sz="1500">
                <a:solidFill>
                  <a:srgbClr val="000000"/>
                </a:solidFill>
                <a:latin typeface="Times New Roman" charset="0"/>
              </a:rPr>
              <a:pPr algn="r" eaLnBrk="1">
                <a:lnSpc>
                  <a:spcPct val="95000"/>
                </a:lnSpc>
              </a:pPr>
              <a:t>2</a:t>
            </a:fld>
            <a:endParaRPr lang="en-US" sz="15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BDB5588-7EBB-354E-A009-4AEB8363D7B4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1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1213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7239" y="5076826"/>
            <a:ext cx="6046786" cy="48117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3312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5796848-21DA-3D48-AF56-7A822F9D6E8C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1213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7239" y="5076826"/>
            <a:ext cx="6046786" cy="4714876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3312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3F0436-F3FB-0940-B75B-371708B77DBF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r">
              <a:lnSpc>
                <a:spcPct val="102000"/>
              </a:lnSpc>
              <a:buClrTx/>
              <a:buFontTx/>
              <a:buNone/>
            </a:pPr>
            <a:fld id="{9B5C257C-8845-B243-A69F-259D7ABFCF14}" type="slidenum">
              <a:rPr lang="en-US" sz="1400">
                <a:latin typeface="Times New Roman" charset="0"/>
              </a:rPr>
              <a:pPr algn="r">
                <a:lnSpc>
                  <a:spcPct val="102000"/>
                </a:lnSpc>
                <a:buClrTx/>
                <a:buFontTx/>
                <a:buNone/>
              </a:pPr>
              <a:t>44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371601" y="763587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en-US" dirty="0"/>
          </a:p>
        </p:txBody>
      </p:sp>
      <p:sp>
        <p:nvSpPr>
          <p:cNvPr id="7885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948388-D909-44FF-BC6E-52E9B3FB094B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8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CF50CB-8D74-4969-B37C-7D33539B6DD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3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1763713"/>
            <a:ext cx="2266950" cy="4989512"/>
          </a:xfrm>
        </p:spPr>
        <p:txBody>
          <a:bodyPr vert="eaVert"/>
          <a:lstStyle>
            <a:lvl1pPr>
              <a:buNone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665321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A1E047-4570-4A5F-BAD0-4613C6B4671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6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812DA7-8D38-455A-943E-F98B0DF7F98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4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41E332-D504-4B11-914B-2264CC1DE31F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5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buNone/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86CF98-41CA-42F0-A02A-A8692227FDD2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0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728788"/>
            <a:ext cx="40640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28788"/>
            <a:ext cx="40640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D9A258-EBE7-4394-B3EF-DDEA8B69E828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1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9DC8D0-EF34-456D-919B-E9400F9FF71A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4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429955-B439-4895-96D4-11D0C6EEFA8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7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1C44D1-295E-45C3-A5D6-6D15B129061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60DF82-2DC2-4159-A19B-502CF19C7C2B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5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E70424-F573-4147-A5AC-B7948E2E51F0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9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58E578-0AA8-4B2A-95B2-634423A8F99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8E5DC4-5EBD-4EAC-9F02-24A257979344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9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9800" y="863600"/>
            <a:ext cx="2070100" cy="5256213"/>
          </a:xfrm>
        </p:spPr>
        <p:txBody>
          <a:bodyPr vert="eaVert"/>
          <a:lstStyle>
            <a:lvl1pPr>
              <a:buNone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863600"/>
            <a:ext cx="6057900" cy="5256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F00775-E4C4-42F0-A693-4D61990D8F5B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4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8701CE-F8A6-439F-A156-180A55E5860E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8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5D3947-211E-4A99-8B2E-D663916E4B22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8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49B15B-F654-416C-8509-106D459C75FB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3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9A93BC-594D-4786-A218-7D0FD05ADBA5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7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5F1A5D-1342-4EED-8343-04DC7ACB9A22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0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4021B0-304F-474A-8D0B-1485BC1F3F9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2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A31B4D-C749-4B0C-8503-AD8A0669E095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9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71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3420000" y="2526120"/>
            <a:ext cx="5912279" cy="12178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4" name="Subtitle Placeholder 3"/>
          <p:cNvSpPr txBox="1">
            <a:spLocks noGrp="1"/>
          </p:cNvSpPr>
          <p:nvPr>
            <p:ph type="subTitle" sz="quarter" idx="4294967295"/>
          </p:nvPr>
        </p:nvSpPr>
        <p:spPr>
          <a:xfrm>
            <a:off x="3420000" y="3924000"/>
            <a:ext cx="5940000" cy="72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>
            <a:lvl1pPr lvl="0" rtl="0" hangingPunct="0">
              <a:buNone/>
              <a:tabLst/>
              <a:defRPr lang="en-US" sz="1400" kern="1200">
                <a:latin typeface="Arial" pitchFamily="18"/>
                <a:ea typeface="宋体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>
            <a:lvl1pPr lvl="0" algn="ctr" rtl="0" hangingPunct="0">
              <a:buNone/>
              <a:tabLst/>
              <a:defRPr lang="en-US" sz="1400" kern="1200">
                <a:latin typeface="Arial" pitchFamily="18"/>
                <a:ea typeface="宋体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>
            <a:lvl1pPr lvl="0" algn="r" rtl="0" hangingPunct="0">
              <a:buNone/>
              <a:tabLst/>
              <a:defRPr lang="en-US" sz="1400" kern="1200">
                <a:latin typeface="Arial" pitchFamily="18"/>
                <a:ea typeface="宋体" pitchFamily="2"/>
                <a:cs typeface="Tahoma" pitchFamily="2"/>
              </a:defRPr>
            </a:lvl1pPr>
          </a:lstStyle>
          <a:p>
            <a:pPr lvl="0"/>
            <a:fld id="{B2656D55-EF0F-4D51-96EF-EAE157F25CD2}" type="slidenum"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Arial" pitchFamily="18"/>
          <a:ea typeface="宋体" pitchFamily="2"/>
          <a:cs typeface="Tahoma" pitchFamily="2"/>
        </a:defRPr>
      </a:lvl1pPr>
    </p:titleStyle>
    <p:bodyStyle>
      <a:lvl1pPr marL="0" marR="0" indent="0" algn="ctr" rtl="0" hangingPunct="0">
        <a:tabLst/>
        <a:defRPr lang="en-US" sz="3200" b="0" i="0" u="none" strike="noStrike" kern="1200">
          <a:ln>
            <a:noFill/>
          </a:ln>
          <a:latin typeface="Arial" pitchFamily="18"/>
          <a:ea typeface="宋体" pitchFamily="2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1080000" y="864000"/>
            <a:ext cx="8280000" cy="684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1080000" y="1728000"/>
            <a:ext cx="8280000" cy="4392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>
            <a:defPPr marL="432000" lvl="0" indent="-324000">
              <a:spcBef>
                <a:spcPts val="1440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宋体" pitchFamily="2"/>
                <a:cs typeface="Tahoma" pitchFamily="2"/>
              </a:defRPr>
            </a:defPPr>
            <a:lvl1pPr marL="432000" lvl="0" indent="-324000">
              <a:spcBef>
                <a:spcPts val="144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宋体" pitchFamily="2"/>
                <a:cs typeface="Tahoma" pitchFamily="2"/>
              </a:defRPr>
            </a:lvl1pPr>
            <a:lvl2pPr marL="864000" lvl="1" indent="-324000">
              <a:spcBef>
                <a:spcPts val="1151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宋体" pitchFamily="2"/>
                <a:cs typeface="Tahoma" pitchFamily="2"/>
              </a:defRPr>
            </a:lvl2pPr>
            <a:lvl3pPr marL="1295999" lvl="2" indent="-288000">
              <a:spcBef>
                <a:spcPts val="865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宋体" pitchFamily="2"/>
                <a:cs typeface="Tahoma" pitchFamily="2"/>
              </a:defRPr>
            </a:lvl3pPr>
            <a:lvl4pPr marL="1728000" lvl="3" indent="-216000">
              <a:spcBef>
                <a:spcPts val="575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宋体" pitchFamily="2"/>
                <a:cs typeface="Tahoma" pitchFamily="2"/>
              </a:defRPr>
            </a:lvl4pPr>
            <a:lvl5pPr marL="2160000" lvl="4" indent="-216000">
              <a:spcBef>
                <a:spcPts val="289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宋体" pitchFamily="2"/>
                <a:cs typeface="Tahoma" pitchFamily="2"/>
              </a:defRPr>
            </a:lvl5pPr>
            <a:lvl6pPr marL="2592000" lvl="5" indent="-216000">
              <a:spcBef>
                <a:spcPts val="289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宋体" pitchFamily="2"/>
                <a:cs typeface="Tahoma" pitchFamily="2"/>
              </a:defRPr>
            </a:lvl6pPr>
            <a:lvl7pPr marL="3024000" lvl="6" indent="-216000">
              <a:spcBef>
                <a:spcPts val="289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宋体" pitchFamily="2"/>
                <a:cs typeface="Tahoma" pitchFamily="2"/>
              </a:defRPr>
            </a:lvl7pPr>
            <a:lvl8pPr marL="3456000" lvl="7" indent="-216000">
              <a:spcBef>
                <a:spcPts val="289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宋体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宋体" pitchFamily="2"/>
                <a:cs typeface="Tahoma" pitchFamily="2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>
            <a:lvl1pPr lvl="0" rtl="0" hangingPunct="0">
              <a:buNone/>
              <a:tabLst/>
              <a:defRPr lang="en-US" sz="1400" kern="1200">
                <a:latin typeface="Arial" pitchFamily="18"/>
                <a:ea typeface="宋体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>
            <a:lvl1pPr lvl="0" algn="ctr" rtl="0" hangingPunct="0">
              <a:buNone/>
              <a:tabLst/>
              <a:defRPr lang="en-US" sz="1400" kern="1200">
                <a:latin typeface="Arial" pitchFamily="18"/>
                <a:ea typeface="宋体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>
            <a:lvl1pPr lvl="0" algn="r" rtl="0" hangingPunct="0">
              <a:buNone/>
              <a:tabLst/>
              <a:defRPr lang="en-US" sz="1400" kern="1200">
                <a:latin typeface="Arial" pitchFamily="18"/>
                <a:ea typeface="宋体" pitchFamily="2"/>
                <a:cs typeface="Tahoma" pitchFamily="2"/>
              </a:defRPr>
            </a:lvl1pPr>
          </a:lstStyle>
          <a:p>
            <a:pPr lvl="0"/>
            <a:fld id="{FBF81A75-007E-4F87-A00F-D1CA634FD423}" type="slidenum"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rtl="0" hangingPunct="0">
        <a:buFont typeface="+mj-lt"/>
        <a:buNone/>
        <a:tabLst/>
        <a:defRPr lang="en-US" sz="4400" b="0" i="0" u="none" strike="noStrike" kern="1200" baseline="0" dirty="0">
          <a:ln>
            <a:noFill/>
          </a:ln>
          <a:latin typeface="Arial" pitchFamily="18"/>
          <a:ea typeface="宋体" pitchFamily="2"/>
          <a:cs typeface="Tahoma" pitchFamily="2"/>
        </a:defRPr>
      </a:lvl1pPr>
    </p:titleStyle>
    <p:bodyStyle>
      <a:lvl1pPr marL="108000" indent="0" rtl="0" hangingPunct="0">
        <a:spcBef>
          <a:spcPts val="1440"/>
        </a:spcBef>
        <a:spcAft>
          <a:spcPts val="0"/>
        </a:spcAft>
        <a:buNone/>
        <a:tabLst/>
        <a:defRPr lang="en-US" sz="3200" b="0" i="0" u="none" strike="noStrike" kern="1200">
          <a:ln>
            <a:noFill/>
          </a:ln>
          <a:latin typeface="Arial" pitchFamily="18"/>
          <a:ea typeface="宋体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068512" y="2419911"/>
            <a:ext cx="7924800" cy="1477328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dirty="0" smtClean="0"/>
              <a:t>Building a scalable multi-tenanted </a:t>
            </a:r>
            <a:r>
              <a:rPr lang="en-US" sz="3200" i="1" dirty="0" smtClean="0"/>
              <a:t>Application Server on the Cloud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using Tomcat, Axis2 &amp; Synapse</a:t>
            </a:r>
            <a:endParaRPr lang="en-US" sz="3200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3059112" y="4336573"/>
            <a:ext cx="5940000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2400" dirty="0" smtClean="0"/>
              <a:t>Senaka Fernando </a:t>
            </a:r>
          </a:p>
          <a:p>
            <a:pPr lvl="0">
              <a:buNone/>
            </a:pPr>
            <a:r>
              <a:rPr lang="en-US" sz="2400" dirty="0" smtClean="0"/>
              <a:t>(senaka at apache.org)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Proxy Port to </a:t>
            </a:r>
            <a:r>
              <a:rPr lang="en-US" dirty="0"/>
              <a:t>R</a:t>
            </a:r>
            <a:r>
              <a:rPr lang="en-US" dirty="0" smtClean="0"/>
              <a:t>eal </a:t>
            </a:r>
            <a:r>
              <a:rPr lang="en-US" dirty="0"/>
              <a:t>P</a:t>
            </a:r>
            <a:r>
              <a:rPr lang="en-US" dirty="0" smtClean="0"/>
              <a:t>ort Mapping</a:t>
            </a:r>
            <a:endParaRPr lang="en-US" dirty="0"/>
          </a:p>
        </p:txBody>
      </p:sp>
      <p:pic>
        <p:nvPicPr>
          <p:cNvPr id="4" name="Content Placeholder 3" descr="Slide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38" b="-343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21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Proxy Port to Real Port Mapping</a:t>
            </a:r>
          </a:p>
        </p:txBody>
      </p:sp>
      <p:pic>
        <p:nvPicPr>
          <p:cNvPr id="4" name="Content Placeholder 3" descr="Slid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5" b="133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54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Synapse Message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912" y="1798637"/>
            <a:ext cx="9697145" cy="417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Dynamic Load Membership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825" y="1691606"/>
            <a:ext cx="86409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5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Application Server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83075"/>
            <a:ext cx="10080625" cy="1931987"/>
          </a:xfrm>
        </p:spPr>
        <p:txBody>
          <a:bodyPr/>
          <a:lstStyle/>
          <a:p>
            <a:r>
              <a:rPr lang="en-US" sz="2800" dirty="0" smtClean="0"/>
              <a:t>Based </a:t>
            </a:r>
            <a:r>
              <a:rPr lang="en-US" sz="2800" dirty="0" smtClean="0"/>
              <a:t>on Apache </a:t>
            </a:r>
            <a:r>
              <a:rPr lang="en-US" sz="2800" b="1" dirty="0" smtClean="0"/>
              <a:t>Tomcat</a:t>
            </a:r>
            <a:r>
              <a:rPr lang="en-US" sz="2800" dirty="0" smtClean="0"/>
              <a:t>, </a:t>
            </a:r>
            <a:r>
              <a:rPr lang="en-US" sz="2800" dirty="0"/>
              <a:t>Apache </a:t>
            </a:r>
            <a:r>
              <a:rPr lang="en-US" sz="2800" b="1" dirty="0" smtClean="0"/>
              <a:t>Tribes</a:t>
            </a:r>
            <a:r>
              <a:rPr lang="en-US" sz="2800" dirty="0" smtClean="0"/>
              <a:t> </a:t>
            </a:r>
            <a:r>
              <a:rPr lang="en-US" sz="2800" dirty="0" smtClean="0"/>
              <a:t>&amp; Apache </a:t>
            </a:r>
            <a:r>
              <a:rPr lang="en-US" sz="2800" b="1" dirty="0" smtClean="0"/>
              <a:t>Axis2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056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Webapp hosting</a:t>
            </a:r>
          </a:p>
          <a:p>
            <a:pPr lvl="1"/>
            <a:r>
              <a:rPr lang="en-US" smtClean="0"/>
              <a:t>Uses embedded Tomcat</a:t>
            </a:r>
          </a:p>
          <a:p>
            <a:r>
              <a:rPr lang="en-US" smtClean="0"/>
              <a:t>Services hosting</a:t>
            </a:r>
          </a:p>
          <a:p>
            <a:pPr lvl="1"/>
            <a:r>
              <a:rPr lang="en-US" smtClean="0"/>
              <a:t>Axis2 AAR services</a:t>
            </a:r>
          </a:p>
          <a:p>
            <a:pPr lvl="1"/>
            <a:r>
              <a:rPr lang="en-US" smtClean="0"/>
              <a:t>Data services</a:t>
            </a:r>
          </a:p>
          <a:p>
            <a:pPr lvl="1"/>
            <a:r>
              <a:rPr lang="en-US" smtClean="0"/>
              <a:t>etc…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9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Tomcat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Tomcat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Stuck thread detection valve</a:t>
            </a:r>
          </a:p>
          <a:p>
            <a:pPr marL="457200" indent="-457200"/>
            <a:r>
              <a:rPr lang="en-US" dirty="0" smtClean="0"/>
              <a:t>Multi-tenant access log</a:t>
            </a:r>
          </a:p>
          <a:p>
            <a:pPr marL="457200" indent="-457200"/>
            <a:r>
              <a:rPr lang="en-US" dirty="0" smtClean="0"/>
              <a:t>Web app </a:t>
            </a:r>
            <a:r>
              <a:rPr lang="en-US" dirty="0" smtClean="0"/>
              <a:t>lazy loader valve</a:t>
            </a:r>
          </a:p>
          <a:p>
            <a:pPr marL="457200" indent="-457200"/>
            <a:r>
              <a:rPr lang="en-US" dirty="0" smtClean="0"/>
              <a:t>Tenant-aware management console</a:t>
            </a:r>
          </a:p>
          <a:p>
            <a:pPr marL="457200" indent="-457200"/>
            <a:r>
              <a:rPr lang="en-US" dirty="0" smtClean="0"/>
              <a:t>Tenant-aware </a:t>
            </a:r>
            <a:r>
              <a:rPr lang="en-US" dirty="0" smtClean="0"/>
              <a:t>web app </a:t>
            </a:r>
            <a:r>
              <a:rPr lang="en-US" dirty="0" smtClean="0"/>
              <a:t>contexts</a:t>
            </a:r>
          </a:p>
          <a:p>
            <a:pPr marL="457200" indent="-457200"/>
            <a:r>
              <a:rPr lang="en-US" dirty="0" smtClean="0"/>
              <a:t>Tenant-aware session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Request Interception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672160" y="2771726"/>
            <a:ext cx="648072" cy="230425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30" tIns="45716" rIns="91430" bIns="45716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  <a:cs typeface="MS Gothic" charset="0"/>
              </a:rPr>
              <a:t>Access Log Valve</a:t>
            </a:r>
            <a:endParaRPr lang="en-US" dirty="0">
              <a:solidFill>
                <a:srgbClr val="000000"/>
              </a:solidFill>
              <a:cs typeface="MS Gothic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112320" y="2771726"/>
            <a:ext cx="648072" cy="2304256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30" tIns="45716" rIns="91430" bIns="45716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  <a:cs typeface="MS Gothic" charset="0"/>
              </a:rPr>
              <a:t>Lazy Loader Valve</a:t>
            </a:r>
            <a:endParaRPr lang="en-US" dirty="0">
              <a:solidFill>
                <a:srgbClr val="000000"/>
              </a:solidFill>
              <a:cs typeface="MS Gothic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24489" y="2771726"/>
            <a:ext cx="648072" cy="23042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30" tIns="45716" rIns="91430" bIns="45716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  <a:cs typeface="MS Gothic" charset="0"/>
              </a:rPr>
              <a:t>Stuck Thread Detector</a:t>
            </a:r>
            <a:r>
              <a:rPr lang="en-US" dirty="0">
                <a:solidFill>
                  <a:srgbClr val="000000"/>
                </a:solidFill>
                <a:cs typeface="MS Gothic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MS Gothic" charset="0"/>
              </a:rPr>
              <a:t>Valve</a:t>
            </a:r>
            <a:endParaRPr lang="en-US" dirty="0">
              <a:solidFill>
                <a:srgbClr val="000000"/>
              </a:solidFill>
              <a:cs typeface="MS Gothic" charset="0"/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 bwMode="auto">
          <a:xfrm>
            <a:off x="4320232" y="3923853"/>
            <a:ext cx="7920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stCxn id="5" idx="3"/>
          </p:cNvCxnSpPr>
          <p:nvPr/>
        </p:nvCxnSpPr>
        <p:spPr bwMode="auto">
          <a:xfrm>
            <a:off x="5760392" y="3923853"/>
            <a:ext cx="86409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endCxn id="4" idx="1"/>
          </p:cNvCxnSpPr>
          <p:nvPr/>
        </p:nvCxnSpPr>
        <p:spPr bwMode="auto">
          <a:xfrm>
            <a:off x="2520032" y="3923853"/>
            <a:ext cx="115212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19832" y="3714695"/>
            <a:ext cx="1152128" cy="36932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Clients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208663" y="3419799"/>
            <a:ext cx="1199920" cy="115212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MS Gothic" charset="0"/>
              </a:rPr>
              <a:t>Web App</a:t>
            </a:r>
            <a:endParaRPr lang="en-US" sz="1200" dirty="0">
              <a:solidFill>
                <a:schemeClr val="bg1"/>
              </a:solidFill>
              <a:latin typeface="Arial" charset="0"/>
              <a:ea typeface="ＭＳ Ｐゴシック" charset="0"/>
              <a:cs typeface="MS Gothic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272561" y="3923853"/>
            <a:ext cx="9361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2232001" y="2771726"/>
            <a:ext cx="648072" cy="230425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30" tIns="45716" rIns="91430" bIns="45716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rPr>
              <a:t>Tenant Identification &amp; Tenant Context Creation</a:t>
            </a: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 bwMode="auto">
          <a:xfrm>
            <a:off x="1583928" y="3923853"/>
            <a:ext cx="64807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26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Screen shot 2011-10-10 at 8.40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" b="1989"/>
          <a:stretch>
            <a:fillRect/>
          </a:stretch>
        </p:blipFill>
        <p:spPr>
          <a:xfrm>
            <a:off x="1606114" y="1570037"/>
            <a:ext cx="8387198" cy="47384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Management Console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125912" y="4922837"/>
            <a:ext cx="1066800" cy="6858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spcCol="0" rtlCol="0" anchor="t" anchorCtr="0" compatLnSpc="1">
            <a:prstTxWarp prst="textNoShape">
              <a:avLst/>
            </a:prstTxWarp>
          </a:bodyPr>
          <a:lstStyle/>
          <a:p>
            <a:pPr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latin typeface="Arial" charset="0"/>
              <a:ea typeface="ＭＳ Ｐゴシック" charset="0"/>
              <a:cs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04825" y="157165"/>
            <a:ext cx="90678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/>
            <a:r>
              <a:rPr lang="en-GB" sz="3600" dirty="0">
                <a:solidFill>
                  <a:srgbClr val="FF6633"/>
                </a:solidFill>
              </a:rPr>
              <a:t>About the </a:t>
            </a:r>
            <a:r>
              <a:rPr lang="en-GB" sz="3600" dirty="0" smtClean="0">
                <a:solidFill>
                  <a:srgbClr val="FF6633"/>
                </a:solidFill>
              </a:rPr>
              <a:t>Presenter</a:t>
            </a:r>
            <a:endParaRPr lang="en-GB" sz="3600" dirty="0">
              <a:solidFill>
                <a:srgbClr val="FF6633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03238" y="1371602"/>
            <a:ext cx="90678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074" rIns="0" bIns="0"/>
          <a:lstStyle>
            <a:lvl1pPr marL="338138" indent="-338138" eaLnBrk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188" indent="-280988" eaLnBrk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>
              <a:lnSpc>
                <a:spcPct val="73000"/>
              </a:lnSpc>
              <a:spcAft>
                <a:spcPts val="1425"/>
              </a:spcAft>
              <a:buFont typeface="Times New Roman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Senaka Fernando</a:t>
            </a:r>
            <a:endParaRPr lang="en-GB" altLang="ja-JP" dirty="0">
              <a:solidFill>
                <a:srgbClr val="000000"/>
              </a:solidFill>
            </a:endParaRPr>
          </a:p>
          <a:p>
            <a:pPr lvl="1" eaLnBrk="1">
              <a:lnSpc>
                <a:spcPct val="73000"/>
              </a:lnSpc>
              <a:spcAft>
                <a:spcPts val="1138"/>
              </a:spcAft>
              <a:buFont typeface="Times New Roman" charset="0"/>
              <a:buChar char="–"/>
            </a:pPr>
            <a:r>
              <a:rPr lang="en-GB" sz="1800" dirty="0" smtClean="0">
                <a:solidFill>
                  <a:srgbClr val="000000"/>
                </a:solidFill>
              </a:rPr>
              <a:t>Committer Apache Web Services</a:t>
            </a:r>
          </a:p>
          <a:p>
            <a:pPr lvl="1" eaLnBrk="1">
              <a:lnSpc>
                <a:spcPct val="73000"/>
              </a:lnSpc>
              <a:spcAft>
                <a:spcPts val="1138"/>
              </a:spcAft>
              <a:buFont typeface="Times New Roman" charset="0"/>
              <a:buChar char="–"/>
            </a:pPr>
            <a:r>
              <a:rPr lang="en-GB" sz="1800" dirty="0" smtClean="0">
                <a:solidFill>
                  <a:srgbClr val="000000"/>
                </a:solidFill>
              </a:rPr>
              <a:t>PMC Member Apache Incubator &amp; Apache Axis</a:t>
            </a:r>
            <a:endParaRPr lang="en-GB" sz="1800" dirty="0">
              <a:solidFill>
                <a:srgbClr val="000000"/>
              </a:solidFill>
            </a:endParaRPr>
          </a:p>
          <a:p>
            <a:pPr lvl="1" eaLnBrk="1">
              <a:lnSpc>
                <a:spcPct val="73000"/>
              </a:lnSpc>
              <a:spcAft>
                <a:spcPts val="1138"/>
              </a:spcAft>
              <a:buFont typeface="Times New Roman" charset="0"/>
              <a:buChar char="–"/>
            </a:pPr>
            <a:r>
              <a:rPr lang="en-GB" sz="1800" dirty="0" smtClean="0">
                <a:solidFill>
                  <a:srgbClr val="000000"/>
                </a:solidFill>
              </a:rPr>
              <a:t>Member, Apache </a:t>
            </a:r>
            <a:r>
              <a:rPr lang="en-GB" sz="1800" dirty="0">
                <a:solidFill>
                  <a:srgbClr val="000000"/>
                </a:solidFill>
              </a:rPr>
              <a:t>Software Foundation</a:t>
            </a:r>
          </a:p>
          <a:p>
            <a:pPr lvl="1" eaLnBrk="1">
              <a:lnSpc>
                <a:spcPct val="73000"/>
              </a:lnSpc>
              <a:spcAft>
                <a:spcPts val="1138"/>
              </a:spcAft>
              <a:buFont typeface="Times New Roman" charset="0"/>
              <a:buChar char="–"/>
            </a:pPr>
            <a:r>
              <a:rPr lang="en-GB" sz="1800" dirty="0" smtClean="0">
                <a:solidFill>
                  <a:srgbClr val="000000"/>
                </a:solidFill>
              </a:rPr>
              <a:t>Technical Lead &amp; Member Integration Technologies Management Committee, WSO2</a:t>
            </a:r>
          </a:p>
          <a:p>
            <a:pPr lvl="1" eaLnBrk="1">
              <a:lnSpc>
                <a:spcPct val="73000"/>
              </a:lnSpc>
              <a:spcAft>
                <a:spcPts val="1138"/>
              </a:spcAft>
              <a:buFont typeface="Times New Roman" charset="0"/>
              <a:buChar char="–"/>
            </a:pPr>
            <a:r>
              <a:rPr lang="en-GB" sz="1800" dirty="0" smtClean="0">
                <a:solidFill>
                  <a:srgbClr val="000000"/>
                </a:solidFill>
              </a:rPr>
              <a:t>Twitter: @senaka</a:t>
            </a:r>
          </a:p>
          <a:p>
            <a:pPr lvl="1" eaLnBrk="1">
              <a:lnSpc>
                <a:spcPct val="73000"/>
              </a:lnSpc>
              <a:spcAft>
                <a:spcPts val="1138"/>
              </a:spcAft>
              <a:buFont typeface="Times New Roman" charset="0"/>
              <a:buChar char="–"/>
            </a:pPr>
            <a:endParaRPr lang="en-GB" sz="1800" dirty="0">
              <a:solidFill>
                <a:srgbClr val="000000"/>
              </a:solidFill>
            </a:endParaRPr>
          </a:p>
          <a:p>
            <a:pPr eaLnBrk="1">
              <a:lnSpc>
                <a:spcPct val="73000"/>
              </a:lnSpc>
              <a:spcAft>
                <a:spcPts val="1425"/>
              </a:spcAft>
              <a:buFont typeface="Times New Roman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ApacheCon NA 2011</a:t>
            </a:r>
            <a:endParaRPr lang="en-GB" altLang="ja-JP" dirty="0">
              <a:solidFill>
                <a:srgbClr val="000000"/>
              </a:solidFill>
            </a:endParaRPr>
          </a:p>
          <a:p>
            <a:pPr lvl="1" eaLnBrk="1">
              <a:lnSpc>
                <a:spcPct val="73000"/>
              </a:lnSpc>
              <a:spcAft>
                <a:spcPts val="1138"/>
              </a:spcAft>
              <a:buFont typeface="Times New Roman" charset="0"/>
              <a:buChar char="–"/>
            </a:pPr>
            <a:r>
              <a:rPr lang="en-GB" sz="1800" dirty="0" smtClean="0">
                <a:solidFill>
                  <a:srgbClr val="000000"/>
                </a:solidFill>
              </a:rPr>
              <a:t>Afkham Azeez</a:t>
            </a:r>
          </a:p>
          <a:p>
            <a:pPr lvl="1" eaLnBrk="1">
              <a:lnSpc>
                <a:spcPct val="73000"/>
              </a:lnSpc>
              <a:spcAft>
                <a:spcPts val="1138"/>
              </a:spcAft>
              <a:buFont typeface="Times New Roman" charset="0"/>
              <a:buChar char="–"/>
            </a:pPr>
            <a:r>
              <a:rPr lang="en-GB" sz="1800" dirty="0" smtClean="0">
                <a:solidFill>
                  <a:srgbClr val="000000"/>
                </a:solidFill>
              </a:rPr>
              <a:t>Selvaratnam Uthiayashankar</a:t>
            </a:r>
            <a:endParaRPr lang="en-GB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41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Management Console</a:t>
            </a:r>
          </a:p>
        </p:txBody>
      </p:sp>
      <p:pic>
        <p:nvPicPr>
          <p:cNvPr id="4" name="Content Placeholder 3" descr="Screen shot 2011-10-10 at 8.40.4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7" r="-6777"/>
          <a:stretch>
            <a:fillRect/>
          </a:stretch>
        </p:blipFill>
        <p:spPr>
          <a:xfrm>
            <a:off x="1011614" y="1551781"/>
            <a:ext cx="9591298" cy="5276056"/>
          </a:xfrm>
        </p:spPr>
      </p:pic>
    </p:spTree>
    <p:extLst>
      <p:ext uri="{BB962C8B-B14F-4D97-AF65-F5344CB8AC3E}">
        <p14:creationId xmlns:p14="http://schemas.microsoft.com/office/powerpoint/2010/main" val="14565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Tomcat Sample Web Application</a:t>
            </a:r>
            <a:endParaRPr lang="en-US" dirty="0"/>
          </a:p>
        </p:txBody>
      </p:sp>
      <p:pic>
        <p:nvPicPr>
          <p:cNvPr id="4" name="Content Placeholder 3" descr="Screen shot 2011-10-13 at 2.52.0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" r="-267"/>
          <a:stretch/>
        </p:blipFill>
        <p:spPr>
          <a:xfrm>
            <a:off x="773112" y="1616770"/>
            <a:ext cx="8610600" cy="5592067"/>
          </a:xfrm>
        </p:spPr>
      </p:pic>
      <p:sp>
        <p:nvSpPr>
          <p:cNvPr id="5" name="Rectangle 4"/>
          <p:cNvSpPr/>
          <p:nvPr/>
        </p:nvSpPr>
        <p:spPr bwMode="auto">
          <a:xfrm>
            <a:off x="1611312" y="1646237"/>
            <a:ext cx="2133600" cy="16172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spcCol="0" rtlCol="0" anchor="t" anchorCtr="0" compatLnSpc="1">
            <a:prstTxWarp prst="textNoShape">
              <a:avLst/>
            </a:prstTxWarp>
          </a:bodyPr>
          <a:lstStyle/>
          <a:p>
            <a:pPr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latin typeface="Arial" charset="0"/>
              <a:ea typeface="ＭＳ Ｐゴシック" charset="0"/>
              <a:cs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Tenant-aware Session Manager</a:t>
            </a:r>
            <a:endParaRPr lang="en-US" dirty="0"/>
          </a:p>
        </p:txBody>
      </p:sp>
      <p:pic>
        <p:nvPicPr>
          <p:cNvPr id="4" name="Content Placeholder 3" descr="Screen shot 2011-10-13 at 2.09.5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9" r="-82"/>
          <a:stretch/>
        </p:blipFill>
        <p:spPr>
          <a:xfrm>
            <a:off x="1687512" y="1728980"/>
            <a:ext cx="6629400" cy="5857682"/>
          </a:xfrm>
        </p:spPr>
      </p:pic>
    </p:spTree>
    <p:extLst>
      <p:ext uri="{BB962C8B-B14F-4D97-AF65-F5344CB8AC3E}">
        <p14:creationId xmlns:p14="http://schemas.microsoft.com/office/powerpoint/2010/main" val="7301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User &amp; Role Management</a:t>
            </a:r>
            <a:endParaRPr lang="en-US" dirty="0"/>
          </a:p>
        </p:txBody>
      </p:sp>
      <p:pic>
        <p:nvPicPr>
          <p:cNvPr id="4" name="Content Placeholder 3" descr="Screen shot 2011-10-10 at 8.46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39" b="-11039"/>
          <a:stretch>
            <a:fillRect/>
          </a:stretch>
        </p:blipFill>
        <p:spPr>
          <a:xfrm>
            <a:off x="1001712" y="1187549"/>
            <a:ext cx="9007153" cy="5194584"/>
          </a:xfrm>
        </p:spPr>
      </p:pic>
    </p:spTree>
    <p:extLst>
      <p:ext uri="{BB962C8B-B14F-4D97-AF65-F5344CB8AC3E}">
        <p14:creationId xmlns:p14="http://schemas.microsoft.com/office/powerpoint/2010/main" val="19953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Identity (web.xml)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marL="108000" indent="0">
              <a:buNone/>
            </a:pPr>
            <a:endParaRPr lang="en-GB" dirty="0" smtClean="0"/>
          </a:p>
          <a:p>
            <a:pPr marL="108000" indent="0">
              <a:buNone/>
            </a:pPr>
            <a:r>
              <a:rPr lang="en-GB" dirty="0" smtClean="0"/>
              <a:t>Automatically ties into Stratos Identity</a:t>
            </a:r>
          </a:p>
          <a:p>
            <a:endParaRPr lang="en-US" dirty="0"/>
          </a:p>
        </p:txBody>
      </p:sp>
      <p:pic>
        <p:nvPicPr>
          <p:cNvPr id="4" name="Picture 3" descr="Screen shot 2011-10-17 at 11.49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78" y="2351899"/>
            <a:ext cx="7370779" cy="142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SaaS Mode</a:t>
            </a:r>
            <a:endParaRPr lang="en-US" dirty="0"/>
          </a:p>
        </p:txBody>
      </p:sp>
      <p:pic>
        <p:nvPicPr>
          <p:cNvPr id="5" name="Picture 4" descr="Screen shot 2011-10-17 at 11.44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12" y="2186864"/>
            <a:ext cx="7632237" cy="121197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0147" y="3430706"/>
            <a:ext cx="9072563" cy="923959"/>
          </a:xfrm>
          <a:prstGeom prst="rect">
            <a:avLst/>
          </a:prstGeom>
        </p:spPr>
        <p:txBody>
          <a:bodyPr vert="horz" lIns="100782" tIns="50391" rIns="100782" bIns="50391" rtlCol="0">
            <a:normAutofit/>
          </a:bodyPr>
          <a:lstStyle>
            <a:lvl1pPr marL="342860" indent="-342860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One </a:t>
            </a:r>
            <a:r>
              <a:rPr lang="en-US" dirty="0" smtClean="0"/>
              <a:t>web app </a:t>
            </a:r>
            <a:r>
              <a:rPr lang="en-US" dirty="0" smtClean="0"/>
              <a:t>shared amongst selected tenants</a:t>
            </a:r>
          </a:p>
        </p:txBody>
      </p:sp>
      <p:pic>
        <p:nvPicPr>
          <p:cNvPr id="7" name="Picture 6" descr="Screen shot 2011-10-17 at 12.10.55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27" y="4058744"/>
            <a:ext cx="8964216" cy="2410628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10148" y="1560478"/>
            <a:ext cx="9072563" cy="923959"/>
          </a:xfrm>
          <a:prstGeom prst="rect">
            <a:avLst/>
          </a:prstGeom>
        </p:spPr>
        <p:txBody>
          <a:bodyPr vert="horz" lIns="100782" tIns="50391" rIns="100782" bIns="50391" rtlCol="0">
            <a:normAutofit/>
          </a:bodyPr>
          <a:lstStyle>
            <a:lvl1pPr marL="342860" indent="-342860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One </a:t>
            </a:r>
            <a:r>
              <a:rPr lang="en-US" dirty="0" smtClean="0"/>
              <a:t>web app </a:t>
            </a:r>
            <a:r>
              <a:rPr lang="en-US" dirty="0" smtClean="0"/>
              <a:t>shared amongst </a:t>
            </a:r>
            <a:r>
              <a:rPr lang="en-US" dirty="0" smtClean="0"/>
              <a:t>all </a:t>
            </a:r>
            <a:r>
              <a:rPr lang="en-US" dirty="0" smtClean="0"/>
              <a:t>tenants</a:t>
            </a:r>
          </a:p>
        </p:txBody>
      </p:sp>
    </p:spTree>
    <p:extLst>
      <p:ext uri="{BB962C8B-B14F-4D97-AF65-F5344CB8AC3E}">
        <p14:creationId xmlns:p14="http://schemas.microsoft.com/office/powerpoint/2010/main" val="9200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Axis2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Axis2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Deployers</a:t>
            </a:r>
          </a:p>
          <a:p>
            <a:pPr lvl="1"/>
            <a:r>
              <a:rPr lang="en-US" smtClean="0"/>
              <a:t>Webapp Deployer</a:t>
            </a:r>
          </a:p>
          <a:p>
            <a:pPr lvl="1"/>
            <a:r>
              <a:rPr lang="en-US" smtClean="0"/>
              <a:t>AAR Deployer</a:t>
            </a:r>
          </a:p>
          <a:p>
            <a:pPr lvl="1"/>
            <a:r>
              <a:rPr lang="en-US" smtClean="0"/>
              <a:t>Data Service Deployer</a:t>
            </a:r>
          </a:p>
          <a:p>
            <a:r>
              <a:rPr lang="en-US" smtClean="0"/>
              <a:t>Isolated AxisConfiguration &amp; ConfigurationContext per tenant</a:t>
            </a:r>
          </a:p>
          <a:p>
            <a:r>
              <a:rPr lang="en-US" smtClean="0"/>
              <a:t>Lazy loading</a:t>
            </a:r>
          </a:p>
          <a:p>
            <a:r>
              <a:rPr lang="en-US" smtClean="0"/>
              <a:t>Ghost Deployer</a:t>
            </a:r>
          </a:p>
          <a:p>
            <a:r>
              <a:rPr lang="en-US" smtClean="0"/>
              <a:t>Multitenant Message Receiver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232000" y="2771725"/>
            <a:ext cx="4752529" cy="259228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spcCol="0" rtlCol="0" anchor="t" anchorCtr="0" compatLnSpc="1">
            <a:prstTxWarp prst="textNoShape">
              <a:avLst/>
            </a:prstTxWarp>
          </a:bodyPr>
          <a:lstStyle/>
          <a:p>
            <a:pPr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latin typeface="Arial" charset="0"/>
              <a:ea typeface="ＭＳ Ｐゴシック" charset="0"/>
              <a:cs typeface="MS Gothic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520032" y="3203774"/>
            <a:ext cx="4248472" cy="2880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spcCol="0" rtlCol="0" anchor="t" anchorCtr="0" compatLnSpc="1">
            <a:prstTxWarp prst="textNoShape">
              <a:avLst/>
            </a:prstTxWarp>
          </a:bodyPr>
          <a:lstStyle/>
          <a:p>
            <a:pPr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latin typeface="Arial" charset="0"/>
                <a:ea typeface="ＭＳ Ｐゴシック" charset="0"/>
                <a:cs typeface="MS Gothic" charset="0"/>
              </a:rPr>
              <a:t>In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520032" y="3707829"/>
            <a:ext cx="4248472" cy="288032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spcCol="0" rtlCol="0" anchor="t" anchorCtr="0" compatLnSpc="1">
            <a:prstTxWarp prst="textNoShape">
              <a:avLst/>
            </a:prstTxWarp>
          </a:bodyPr>
          <a:lstStyle/>
          <a:p>
            <a:pPr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latin typeface="Arial" charset="0"/>
                <a:ea typeface="ＭＳ Ｐゴシック" charset="0"/>
                <a:cs typeface="MS Gothic" charset="0"/>
              </a:rPr>
              <a:t>Out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520032" y="4283893"/>
            <a:ext cx="4248472" cy="288032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spcCol="0" rtlCol="0" anchor="t" anchorCtr="0" compatLnSpc="1">
            <a:prstTxWarp prst="textNoShape">
              <a:avLst/>
            </a:prstTxWarp>
          </a:bodyPr>
          <a:lstStyle/>
          <a:p>
            <a:pPr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latin typeface="Arial" charset="0"/>
                <a:ea typeface="ＭＳ Ｐゴシック" charset="0"/>
                <a:cs typeface="MS Gothic" charset="0"/>
              </a:rPr>
              <a:t>In Fault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520032" y="4787950"/>
            <a:ext cx="4248472" cy="288032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spcCol="0" rtlCol="0" anchor="t" anchorCtr="0" compatLnSpc="1">
            <a:prstTxWarp prst="textNoShape">
              <a:avLst/>
            </a:prstTxWarp>
          </a:bodyPr>
          <a:lstStyle/>
          <a:p>
            <a:pPr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latin typeface="Arial" charset="0"/>
                <a:ea typeface="ＭＳ Ｐゴシック" charset="0"/>
                <a:cs typeface="MS Gothic" charset="0"/>
              </a:rPr>
              <a:t>Out Fault</a:t>
            </a:r>
          </a:p>
        </p:txBody>
      </p:sp>
      <p:sp>
        <p:nvSpPr>
          <p:cNvPr id="9" name="Isosceles Triangle 8"/>
          <p:cNvSpPr/>
          <p:nvPr/>
        </p:nvSpPr>
        <p:spPr bwMode="auto">
          <a:xfrm rot="5400000">
            <a:off x="3492140" y="3023753"/>
            <a:ext cx="648072" cy="576064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spcCol="0" rtlCol="0" anchor="t" anchorCtr="0" compatLnSpc="1">
            <a:prstTxWarp prst="textNoShape">
              <a:avLst/>
            </a:prstTxWarp>
          </a:bodyPr>
          <a:lstStyle/>
          <a:p>
            <a:pPr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latin typeface="Arial" charset="0"/>
              <a:ea typeface="ＭＳ Ｐゴシック" charset="0"/>
              <a:cs typeface="MS Gothic" charset="0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16200000">
            <a:off x="5597520" y="3540879"/>
            <a:ext cx="648072" cy="576064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spcCol="0" rtlCol="0" anchor="t" anchorCtr="0" compatLnSpc="1">
            <a:prstTxWarp prst="textNoShape">
              <a:avLst/>
            </a:prstTxWarp>
          </a:bodyPr>
          <a:lstStyle/>
          <a:p>
            <a:pPr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latin typeface="Arial" charset="0"/>
              <a:ea typeface="ＭＳ Ｐゴシック" charset="0"/>
              <a:cs typeface="MS Gothic" charset="0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5400000">
            <a:off x="3492141" y="4103874"/>
            <a:ext cx="648072" cy="576064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spcCol="0" rtlCol="0" anchor="t" anchorCtr="0" compatLnSpc="1">
            <a:prstTxWarp prst="textNoShape">
              <a:avLst/>
            </a:prstTxWarp>
          </a:bodyPr>
          <a:lstStyle/>
          <a:p>
            <a:pPr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latin typeface="Arial" charset="0"/>
              <a:ea typeface="ＭＳ Ｐゴシック" charset="0"/>
              <a:cs typeface="MS Gothic" charset="0"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16200000">
            <a:off x="5580373" y="4679937"/>
            <a:ext cx="648072" cy="576064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spcCol="0" rtlCol="0" anchor="t" anchorCtr="0" compatLnSpc="1">
            <a:prstTxWarp prst="textNoShape">
              <a:avLst/>
            </a:prstTxWarp>
          </a:bodyPr>
          <a:lstStyle/>
          <a:p>
            <a:pPr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latin typeface="Arial" charset="0"/>
              <a:ea typeface="ＭＳ Ｐゴシック" charset="0"/>
              <a:cs typeface="MS Gothic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272560" y="2843733"/>
            <a:ext cx="1152128" cy="244827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spcCol="0" rtlCol="0" anchor="ctr" anchorCtr="0" compatLnSpc="1">
            <a:prstTxWarp prst="textNoShape">
              <a:avLst/>
            </a:prstTxWarp>
          </a:bodyPr>
          <a:lstStyle/>
          <a:p>
            <a:pPr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MS Gothic" charset="0"/>
              </a:rPr>
              <a:t>Message Receiver</a:t>
            </a:r>
          </a:p>
        </p:txBody>
      </p:sp>
      <p:cxnSp>
        <p:nvCxnSpPr>
          <p:cNvPr id="15" name="Straight Arrow Connector 14"/>
          <p:cNvCxnSpPr>
            <a:stCxn id="5" idx="3"/>
          </p:cNvCxnSpPr>
          <p:nvPr/>
        </p:nvCxnSpPr>
        <p:spPr bwMode="auto">
          <a:xfrm>
            <a:off x="6768505" y="3347789"/>
            <a:ext cx="64807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endCxn id="6" idx="3"/>
          </p:cNvCxnSpPr>
          <p:nvPr/>
        </p:nvCxnSpPr>
        <p:spPr bwMode="auto">
          <a:xfrm flipH="1">
            <a:off x="6768505" y="3851845"/>
            <a:ext cx="64807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6624489" y="4931965"/>
            <a:ext cx="64807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624489" y="4427909"/>
            <a:ext cx="64807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Oval 19"/>
          <p:cNvSpPr/>
          <p:nvPr/>
        </p:nvSpPr>
        <p:spPr bwMode="auto">
          <a:xfrm>
            <a:off x="8784728" y="3574357"/>
            <a:ext cx="1008112" cy="99756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spcCol="0" rtlCol="0" anchor="b" anchorCtr="0" compatLnSpc="1">
            <a:prstTxWarp prst="textNoShape">
              <a:avLst/>
            </a:prstTxWarp>
          </a:bodyPr>
          <a:lstStyle/>
          <a:p>
            <a:pPr algn="ctr"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MS Gothic" charset="0"/>
              </a:rPr>
              <a:t>ServiceImpl</a:t>
            </a:r>
            <a:endParaRPr lang="en-US" sz="1200" dirty="0">
              <a:solidFill>
                <a:schemeClr val="bg1"/>
              </a:solidFill>
              <a:latin typeface="Arial" charset="0"/>
              <a:ea typeface="ＭＳ Ｐゴシック" charset="0"/>
              <a:cs typeface="MS Gothic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0" idx="2"/>
          </p:cNvCxnSpPr>
          <p:nvPr/>
        </p:nvCxnSpPr>
        <p:spPr bwMode="auto">
          <a:xfrm>
            <a:off x="8424689" y="4067870"/>
            <a:ext cx="360039" cy="52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/>
        </p:nvSpPr>
        <p:spPr bwMode="auto">
          <a:xfrm>
            <a:off x="503808" y="3203773"/>
            <a:ext cx="504056" cy="172819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30" tIns="45716" rIns="91430" bIns="45716" numCol="1" spcCol="0" rtlCol="0" anchor="t" anchorCtr="0" compatLnSpc="1">
            <a:prstTxWarp prst="textNoShape">
              <a:avLst/>
            </a:prstTxWarp>
          </a:bodyPr>
          <a:lstStyle/>
          <a:p>
            <a:pPr algn="ctr"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latin typeface="Arial" charset="0"/>
                <a:ea typeface="ＭＳ Ｐゴシック" charset="0"/>
                <a:cs typeface="MS Gothic" charset="0"/>
              </a:rPr>
              <a:t>Client</a:t>
            </a:r>
          </a:p>
        </p:txBody>
      </p:sp>
      <p:cxnSp>
        <p:nvCxnSpPr>
          <p:cNvPr id="26" name="Straight Arrow Connector 25"/>
          <p:cNvCxnSpPr>
            <a:stCxn id="24" idx="3"/>
            <a:endCxn id="31" idx="1"/>
          </p:cNvCxnSpPr>
          <p:nvPr/>
        </p:nvCxnSpPr>
        <p:spPr bwMode="auto">
          <a:xfrm>
            <a:off x="1007865" y="4067869"/>
            <a:ext cx="43204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3096096" y="2339678"/>
            <a:ext cx="2592288" cy="36932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Messaging Engine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439912" y="2771725"/>
            <a:ext cx="504056" cy="2592288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30" tIns="45716" rIns="91430" bIns="45716" numCol="1" spcCol="0" rtlCol="0" anchor="t" anchorCtr="0" compatLnSpc="1">
            <a:prstTxWarp prst="textNoShape">
              <a:avLst/>
            </a:prstTxWarp>
          </a:bodyPr>
          <a:lstStyle/>
          <a:p>
            <a:pPr algn="ctr"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latin typeface="Arial" charset="0"/>
                <a:ea typeface="ＭＳ Ｐゴシック" charset="0"/>
                <a:cs typeface="MS Gothic" charset="0"/>
              </a:rPr>
              <a:t>Transports</a:t>
            </a:r>
          </a:p>
        </p:txBody>
      </p:sp>
      <p:cxnSp>
        <p:nvCxnSpPr>
          <p:cNvPr id="34" name="Straight Arrow Connector 33"/>
          <p:cNvCxnSpPr>
            <a:endCxn id="5" idx="1"/>
          </p:cNvCxnSpPr>
          <p:nvPr/>
        </p:nvCxnSpPr>
        <p:spPr bwMode="auto">
          <a:xfrm>
            <a:off x="1943968" y="3347789"/>
            <a:ext cx="57606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1943968" y="4427909"/>
            <a:ext cx="57606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6" idx="1"/>
          </p:cNvCxnSpPr>
          <p:nvPr/>
        </p:nvCxnSpPr>
        <p:spPr bwMode="auto">
          <a:xfrm flipH="1">
            <a:off x="1943968" y="3851845"/>
            <a:ext cx="57606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1943968" y="4931965"/>
            <a:ext cx="57606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971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Multi-tenant Message Receiver</a:t>
            </a:r>
            <a:endParaRPr lang="en-US" dirty="0"/>
          </a:p>
        </p:txBody>
      </p:sp>
      <p:pic>
        <p:nvPicPr>
          <p:cNvPr id="4" name="Content Placeholder 3" descr="multitenant-axis2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26" r="-15826"/>
          <a:stretch>
            <a:fillRect/>
          </a:stretch>
        </p:blipFill>
        <p:spPr>
          <a:xfrm>
            <a:off x="1227664" y="1728788"/>
            <a:ext cx="7984071" cy="4391025"/>
          </a:xfrm>
        </p:spPr>
      </p:pic>
    </p:spTree>
    <p:extLst>
      <p:ext uri="{BB962C8B-B14F-4D97-AF65-F5344CB8AC3E}">
        <p14:creationId xmlns:p14="http://schemas.microsoft.com/office/powerpoint/2010/main" val="23430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80000" y="893160"/>
            <a:ext cx="8280000" cy="6253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Agenda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80000" y="1728000"/>
            <a:ext cx="8280000" cy="4302000"/>
          </a:xfrm>
        </p:spPr>
        <p:txBody>
          <a:bodyPr/>
          <a:lstStyle>
            <a:defPPr marL="432000" lvl="0" indent="-324000">
              <a:spcBef>
                <a:spcPts val="1440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宋体" pitchFamily="2"/>
                <a:cs typeface="Tahoma" pitchFamily="2"/>
              </a:defRPr>
            </a:defPPr>
            <a:lvl1pPr marL="432000" lvl="0" indent="-324000">
              <a:spcBef>
                <a:spcPts val="144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宋体" pitchFamily="2"/>
                <a:cs typeface="Tahoma" pitchFamily="2"/>
              </a:defRPr>
            </a:lvl1pPr>
            <a:lvl2pPr marL="864000" lvl="1" indent="-324000">
              <a:spcBef>
                <a:spcPts val="1151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宋体" pitchFamily="2"/>
                <a:cs typeface="Tahoma" pitchFamily="2"/>
              </a:defRPr>
            </a:lvl2pPr>
            <a:lvl3pPr marL="1295999" lvl="2" indent="-288000">
              <a:spcBef>
                <a:spcPts val="865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宋体" pitchFamily="2"/>
                <a:cs typeface="Tahoma" pitchFamily="2"/>
              </a:defRPr>
            </a:lvl3pPr>
            <a:lvl4pPr marL="1728000" lvl="3" indent="-216000">
              <a:spcBef>
                <a:spcPts val="575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宋体" pitchFamily="2"/>
                <a:cs typeface="Tahoma" pitchFamily="2"/>
              </a:defRPr>
            </a:lvl4pPr>
            <a:lvl5pPr marL="2160000" lvl="4" indent="-216000">
              <a:spcBef>
                <a:spcPts val="289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宋体" pitchFamily="2"/>
                <a:cs typeface="Tahoma" pitchFamily="2"/>
              </a:defRPr>
            </a:lvl5pPr>
            <a:lvl6pPr marL="2592000" lvl="5" indent="-216000">
              <a:spcBef>
                <a:spcPts val="289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宋体" pitchFamily="2"/>
                <a:cs typeface="Tahoma" pitchFamily="2"/>
              </a:defRPr>
            </a:lvl6pPr>
            <a:lvl7pPr marL="3024000" lvl="6" indent="-216000">
              <a:spcBef>
                <a:spcPts val="289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宋体" pitchFamily="2"/>
                <a:cs typeface="Tahoma" pitchFamily="2"/>
              </a:defRPr>
            </a:lvl7pPr>
            <a:lvl8pPr marL="3456000" lvl="7" indent="-216000">
              <a:spcBef>
                <a:spcPts val="289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宋体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宋体" pitchFamily="2"/>
                <a:cs typeface="Tahoma" pitchFamily="2"/>
              </a:defRPr>
            </a:lvl9pPr>
          </a:lstStyle>
          <a:p>
            <a:pPr lvl="0"/>
            <a:r>
              <a:rPr lang="en-US" dirty="0" smtClean="0"/>
              <a:t>Overall Architecture</a:t>
            </a:r>
            <a:endParaRPr lang="en-US" dirty="0"/>
          </a:p>
          <a:p>
            <a:pPr lvl="0"/>
            <a:r>
              <a:rPr lang="en-US" dirty="0" smtClean="0"/>
              <a:t>Elastic Load Balancer</a:t>
            </a:r>
            <a:endParaRPr lang="en-US" dirty="0"/>
          </a:p>
          <a:p>
            <a:pPr lvl="0"/>
            <a:r>
              <a:rPr lang="en-US" dirty="0" smtClean="0"/>
              <a:t>Application Server</a:t>
            </a:r>
            <a:endParaRPr lang="en-US" dirty="0"/>
          </a:p>
          <a:p>
            <a:pPr lvl="0"/>
            <a:r>
              <a:rPr lang="en-US" dirty="0" smtClean="0"/>
              <a:t>Data &amp; Storage</a:t>
            </a:r>
          </a:p>
          <a:p>
            <a:pPr lvl="0"/>
            <a:r>
              <a:rPr lang="en-US" dirty="0" smtClean="0"/>
              <a:t>Metering &amp; Billing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Axis2 Configuration &amp; Contexts</a:t>
            </a:r>
            <a:endParaRPr lang="en-US" dirty="0"/>
          </a:p>
        </p:txBody>
      </p:sp>
      <p:pic>
        <p:nvPicPr>
          <p:cNvPr id="4" name="Content Placeholder 3" descr="Axis2-ContextHierarchy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6" r="-546"/>
          <a:stretch/>
        </p:blipFill>
        <p:spPr>
          <a:xfrm>
            <a:off x="2220912" y="1722437"/>
            <a:ext cx="5261122" cy="5500904"/>
          </a:xfrm>
        </p:spPr>
      </p:pic>
    </p:spTree>
    <p:extLst>
      <p:ext uri="{BB962C8B-B14F-4D97-AF65-F5344CB8AC3E}">
        <p14:creationId xmlns:p14="http://schemas.microsoft.com/office/powerpoint/2010/main" val="6569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Tenants &amp; Super Tenant</a:t>
            </a:r>
            <a:endParaRPr lang="en-US" dirty="0"/>
          </a:p>
        </p:txBody>
      </p:sp>
      <p:pic>
        <p:nvPicPr>
          <p:cNvPr id="4" name="Content Placeholder 3" descr="Axis2-ContextHierarchy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75" r="-46875"/>
          <a:stretch>
            <a:fillRect/>
          </a:stretch>
        </p:blipFill>
        <p:spPr>
          <a:xfrm>
            <a:off x="-65088" y="3341687"/>
            <a:ext cx="6754416" cy="3714750"/>
          </a:xfrm>
        </p:spPr>
      </p:pic>
      <p:pic>
        <p:nvPicPr>
          <p:cNvPr id="6" name="Content Placeholder 3" descr="Axis2-ContextHierarch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75" r="-46875"/>
          <a:stretch>
            <a:fillRect/>
          </a:stretch>
        </p:blipFill>
        <p:spPr>
          <a:xfrm>
            <a:off x="4368271" y="1969134"/>
            <a:ext cx="4123657" cy="22679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4083" y="2929346"/>
            <a:ext cx="1680104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dirty="0" smtClean="0"/>
              <a:t>Super Tenant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2328" y="1648460"/>
            <a:ext cx="2268141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dirty="0" smtClean="0"/>
              <a:t>Tenant: foo.com</a:t>
            </a:r>
            <a:endParaRPr lang="en-US" dirty="0"/>
          </a:p>
        </p:txBody>
      </p:sp>
      <p:pic>
        <p:nvPicPr>
          <p:cNvPr id="11" name="Content Placeholder 3" descr="Axis2-ContextHierarch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75" r="-46875"/>
          <a:stretch>
            <a:fillRect/>
          </a:stretch>
        </p:blipFill>
        <p:spPr>
          <a:xfrm>
            <a:off x="4364569" y="4788534"/>
            <a:ext cx="4123657" cy="22679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96028" y="4465637"/>
            <a:ext cx="2268141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dirty="0" smtClean="0"/>
              <a:t>Tenant: </a:t>
            </a:r>
            <a:r>
              <a:rPr lang="en-US" dirty="0" smtClean="0"/>
              <a:t>bar.com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Pluggable Deployers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960192" y="2113111"/>
            <a:ext cx="3240360" cy="57606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rPr>
              <a:t>Deployment Engine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51881" y="3697287"/>
            <a:ext cx="1584176" cy="5760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rPr>
              <a:t>Webapp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40112" y="4705399"/>
            <a:ext cx="1728192" cy="57606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rPr>
              <a:t>Data </a:t>
            </a:r>
          </a:p>
          <a:p>
            <a:pPr algn="ctr"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rPr>
              <a:t>Services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992641" y="3702558"/>
            <a:ext cx="1584176" cy="58660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  <a:cs typeface="MS Gothic" charset="0"/>
              </a:rPr>
              <a:t>POJO Services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MS Gothic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688385" y="4705399"/>
            <a:ext cx="1584176" cy="5866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0" tIns="45716" rIns="91430" bIns="45716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  <a:cs typeface="MS Gothic" charset="0"/>
              </a:rPr>
              <a:t>JAXWS</a:t>
            </a:r>
          </a:p>
          <a:p>
            <a:pPr algn="ctr" defTabSz="45715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  <a:cs typeface="MS Gothic" charset="0"/>
              </a:rPr>
              <a:t>Services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MS Gothic" charset="0"/>
            </a:endParaRPr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 bwMode="auto">
          <a:xfrm flipH="1">
            <a:off x="1943969" y="2689175"/>
            <a:ext cx="3636404" cy="100811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4" idx="2"/>
            <a:endCxn id="6" idx="0"/>
          </p:cNvCxnSpPr>
          <p:nvPr/>
        </p:nvCxnSpPr>
        <p:spPr bwMode="auto">
          <a:xfrm flipH="1">
            <a:off x="4104209" y="2689174"/>
            <a:ext cx="1476164" cy="20162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4" idx="2"/>
            <a:endCxn id="8" idx="0"/>
          </p:cNvCxnSpPr>
          <p:nvPr/>
        </p:nvCxnSpPr>
        <p:spPr bwMode="auto">
          <a:xfrm>
            <a:off x="5580373" y="2689174"/>
            <a:ext cx="900100" cy="20162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4" idx="2"/>
            <a:endCxn id="7" idx="0"/>
          </p:cNvCxnSpPr>
          <p:nvPr/>
        </p:nvCxnSpPr>
        <p:spPr bwMode="auto">
          <a:xfrm>
            <a:off x="5580372" y="2689175"/>
            <a:ext cx="3204356" cy="101338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158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Pluggable Deployers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28349" y="2160516"/>
            <a:ext cx="4368271" cy="18479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28349" y="5039783"/>
            <a:ext cx="4368271" cy="18479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67241" y="3107866"/>
            <a:ext cx="4368271" cy="18479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Screen shot 2011-10-17 at 2.3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7" y="3177863"/>
            <a:ext cx="4232372" cy="1693927"/>
          </a:xfrm>
          <a:prstGeom prst="rect">
            <a:avLst/>
          </a:prstGeom>
        </p:spPr>
      </p:pic>
      <p:pic>
        <p:nvPicPr>
          <p:cNvPr id="25" name="Picture 24" descr="Screen shot 2011-10-17 at 2.3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354" y="2244512"/>
            <a:ext cx="4232372" cy="1693927"/>
          </a:xfrm>
          <a:prstGeom prst="rect">
            <a:avLst/>
          </a:prstGeom>
        </p:spPr>
      </p:pic>
      <p:pic>
        <p:nvPicPr>
          <p:cNvPr id="26" name="Picture 25" descr="Screen shot 2011-10-17 at 2.3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354" y="5123780"/>
            <a:ext cx="4232372" cy="169392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7242" y="2687885"/>
            <a:ext cx="1680104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dirty="0" smtClean="0"/>
              <a:t>Super Tenant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628349" y="1740534"/>
            <a:ext cx="2268141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dirty="0" smtClean="0"/>
              <a:t>Tenant: foo.com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628349" y="4577010"/>
            <a:ext cx="2268141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dirty="0" smtClean="0"/>
              <a:t>Tenant: bar.com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Deployment Synchronizer</a:t>
            </a:r>
            <a:endParaRPr lang="en-US" dirty="0"/>
          </a:p>
        </p:txBody>
      </p:sp>
      <p:pic>
        <p:nvPicPr>
          <p:cNvPr id="7" name="Content Placeholder 3" descr="synchronizer.jpe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51" r="-25951"/>
          <a:stretch>
            <a:fillRect/>
          </a:stretch>
        </p:blipFill>
        <p:spPr>
          <a:xfrm>
            <a:off x="-758027" y="1601436"/>
            <a:ext cx="10751339" cy="5912201"/>
          </a:xfrm>
        </p:spPr>
      </p:pic>
    </p:spTree>
    <p:extLst>
      <p:ext uri="{BB962C8B-B14F-4D97-AF65-F5344CB8AC3E}">
        <p14:creationId xmlns:p14="http://schemas.microsoft.com/office/powerpoint/2010/main" val="42421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&amp;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WSO2 Cloud Data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WSO2 Data Server</a:t>
            </a:r>
          </a:p>
          <a:p>
            <a:pPr lvl="1"/>
            <a:r>
              <a:rPr lang="en-US" sz="2000" dirty="0" smtClean="0"/>
              <a:t>Carbonized Cassandra Cluster </a:t>
            </a:r>
          </a:p>
          <a:p>
            <a:pPr lvl="1"/>
            <a:r>
              <a:rPr lang="en-US" sz="2000" dirty="0" smtClean="0"/>
              <a:t>Database cluster </a:t>
            </a:r>
          </a:p>
          <a:p>
            <a:pPr lvl="1"/>
            <a:r>
              <a:rPr lang="en-US" sz="2000" dirty="0" smtClean="0"/>
              <a:t>Carbonized HDFS Cluster </a:t>
            </a:r>
          </a:p>
          <a:p>
            <a:r>
              <a:rPr lang="en-US" sz="2400" dirty="0" smtClean="0"/>
              <a:t>&lt;Data&gt; PaaS Offerings</a:t>
            </a:r>
          </a:p>
          <a:p>
            <a:pPr lvl="1"/>
            <a:r>
              <a:rPr lang="en-US" sz="2000" dirty="0" smtClean="0"/>
              <a:t>Apache Cassandra as a Service </a:t>
            </a:r>
          </a:p>
          <a:p>
            <a:pPr lvl="1"/>
            <a:r>
              <a:rPr lang="en-US" sz="2000" dirty="0" smtClean="0"/>
              <a:t>Relational Database as a Service </a:t>
            </a:r>
          </a:p>
          <a:p>
            <a:pPr lvl="1"/>
            <a:r>
              <a:rPr lang="en-US" sz="2000" dirty="0" smtClean="0"/>
              <a:t>HDFS as a Service  </a:t>
            </a:r>
          </a:p>
          <a:p>
            <a:r>
              <a:rPr lang="en-US" sz="2400" dirty="0" smtClean="0"/>
              <a:t>We are also planning Map/Reduce as a Service as  Future work.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87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Polyglot Data Architecture</a:t>
            </a:r>
            <a:endParaRPr lang="en-US" dirty="0"/>
          </a:p>
        </p:txBody>
      </p:sp>
      <p:pic>
        <p:nvPicPr>
          <p:cNvPr id="7" name="Content Placeholder 7" descr="datalandscap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70" r="-12670"/>
          <a:stretch>
            <a:fillRect/>
          </a:stretch>
        </p:blipFill>
        <p:spPr>
          <a:xfrm>
            <a:off x="-807742" y="1716677"/>
            <a:ext cx="10634737" cy="4969786"/>
          </a:xfrm>
        </p:spPr>
      </p:pic>
    </p:spTree>
    <p:extLst>
      <p:ext uri="{BB962C8B-B14F-4D97-AF65-F5344CB8AC3E}">
        <p14:creationId xmlns:p14="http://schemas.microsoft.com/office/powerpoint/2010/main" val="29719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as a Service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60129" y="5366016"/>
            <a:ext cx="8380783" cy="1919021"/>
          </a:xfrm>
        </p:spPr>
        <p:txBody>
          <a:bodyPr>
            <a:normAutofit/>
          </a:bodyPr>
          <a:lstStyle/>
          <a:p>
            <a:pPr marL="342900" indent="-342900" defTabSz="718995">
              <a:defRPr/>
            </a:pPr>
            <a:r>
              <a:rPr lang="en-US" sz="2400" dirty="0"/>
              <a:t>Users can log in to the  Stratos data page and create a Database and receive a JDBC URL. </a:t>
            </a:r>
          </a:p>
          <a:p>
            <a:pPr marL="342900" indent="-342900" defTabSz="718995">
              <a:defRPr/>
            </a:pPr>
            <a:r>
              <a:rPr lang="en-US" sz="2400" dirty="0"/>
              <a:t>A DB will be allocated from an Amazon RDS cluster</a:t>
            </a:r>
          </a:p>
          <a:p>
            <a:pPr marL="742908" lvl="1" indent="-342900" defTabSz="718995">
              <a:defRPr/>
            </a:pPr>
            <a:r>
              <a:rPr lang="en-US" sz="2200" dirty="0"/>
              <a:t>Tenant isolation &amp; and integrated with WSO2 Security model. </a:t>
            </a:r>
          </a:p>
          <a:p>
            <a:pPr marL="457200" indent="-457200" defTabSz="718995">
              <a:defRPr/>
            </a:pPr>
            <a:endParaRPr lang="en-US" dirty="0"/>
          </a:p>
        </p:txBody>
      </p:sp>
      <p:pic>
        <p:nvPicPr>
          <p:cNvPr id="9" name="Picture 3" descr="db-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2" y="1620395"/>
            <a:ext cx="4422216" cy="368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Metering &amp; Billing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864240" y="3107866"/>
            <a:ext cx="6132380" cy="176392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Architecture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64110" y="3611844"/>
            <a:ext cx="924057" cy="7559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dirty="0" smtClean="0"/>
              <a:t>ELB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620286" y="3611844"/>
            <a:ext cx="756047" cy="75596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">
                <a:srgbClr val="0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dirty="0"/>
              <a:t>AS</a:t>
            </a:r>
            <a:r>
              <a:rPr lang="en-US" baseline="-25000" dirty="0"/>
              <a:t>1</a:t>
            </a:r>
            <a:endParaRPr lang="en-US" baseline="-25000" dirty="0"/>
          </a:p>
        </p:txBody>
      </p:sp>
      <p:sp>
        <p:nvSpPr>
          <p:cNvPr id="6" name="Oval 5"/>
          <p:cNvSpPr/>
          <p:nvPr/>
        </p:nvSpPr>
        <p:spPr>
          <a:xfrm>
            <a:off x="5796359" y="3611844"/>
            <a:ext cx="756047" cy="75596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">
                <a:srgbClr val="0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dirty="0"/>
              <a:t>AS</a:t>
            </a:r>
            <a:r>
              <a:rPr lang="en-US" baseline="-25000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6888427" y="3611844"/>
            <a:ext cx="756047" cy="75596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">
                <a:srgbClr val="0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dirty="0"/>
              <a:t>AS</a:t>
            </a:r>
            <a:r>
              <a:rPr lang="en-US" baseline="-25000" dirty="0"/>
              <a:t>3</a:t>
            </a:r>
            <a:endParaRPr lang="en-US" baseline="-25000" dirty="0"/>
          </a:p>
        </p:txBody>
      </p:sp>
      <p:sp>
        <p:nvSpPr>
          <p:cNvPr id="8" name="Oval 7"/>
          <p:cNvSpPr/>
          <p:nvPr/>
        </p:nvSpPr>
        <p:spPr>
          <a:xfrm>
            <a:off x="8652536" y="3611844"/>
            <a:ext cx="756047" cy="75596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">
                <a:srgbClr val="0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dirty="0"/>
              <a:t>AS</a:t>
            </a:r>
            <a:r>
              <a:rPr lang="en-US" baseline="-25000" dirty="0"/>
              <a:t>n</a:t>
            </a:r>
            <a:endParaRPr lang="en-US" baseline="-25000" dirty="0"/>
          </a:p>
        </p:txBody>
      </p:sp>
      <p:cxnSp>
        <p:nvCxnSpPr>
          <p:cNvPr id="11" name="Straight Arrow Connector 10"/>
          <p:cNvCxnSpPr>
            <a:stCxn id="4" idx="3"/>
            <a:endCxn id="9" idx="2"/>
          </p:cNvCxnSpPr>
          <p:nvPr/>
        </p:nvCxnSpPr>
        <p:spPr>
          <a:xfrm>
            <a:off x="2688167" y="3989828"/>
            <a:ext cx="11760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28349" y="4955787"/>
            <a:ext cx="3360208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dirty="0" smtClean="0"/>
              <a:t>Application Server Cluster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8010" y="3792699"/>
            <a:ext cx="1008063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dirty="0" smtClean="0"/>
              <a:t>Clients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3"/>
            <a:endCxn id="4" idx="1"/>
          </p:cNvCxnSpPr>
          <p:nvPr/>
        </p:nvCxnSpPr>
        <p:spPr>
          <a:xfrm>
            <a:off x="1176073" y="3982088"/>
            <a:ext cx="588037" cy="77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2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Usage Metering/Throttling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73112" y="1583938"/>
            <a:ext cx="8803482" cy="5763883"/>
          </a:xfrm>
        </p:spPr>
        <p:txBody>
          <a:bodyPr>
            <a:normAutofit/>
          </a:bodyPr>
          <a:lstStyle/>
          <a:p>
            <a:pPr marL="0" indent="0" algn="ctr" defTabSz="718995">
              <a:buNone/>
              <a:defRPr/>
            </a:pPr>
            <a:r>
              <a:rPr lang="en-US" sz="2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Usage Metering</a:t>
            </a:r>
          </a:p>
          <a:p>
            <a:pPr marL="757744" lvl="1" indent="-300635" defTabSz="718995">
              <a:spcAft>
                <a:spcPts val="1136"/>
              </a:spcAft>
              <a:buFont typeface="Arial"/>
              <a:buChar char="•"/>
              <a:defRPr/>
            </a:pPr>
            <a:r>
              <a:rPr lang="en-US" sz="1900" dirty="0"/>
              <a:t>Registry Resource Volume</a:t>
            </a:r>
          </a:p>
          <a:p>
            <a:pPr marL="757744" lvl="1" indent="-300635" defTabSz="718995">
              <a:spcAft>
                <a:spcPts val="1136"/>
              </a:spcAft>
              <a:buFont typeface="Arial"/>
              <a:buChar char="•"/>
              <a:defRPr/>
            </a:pPr>
            <a:r>
              <a:rPr lang="en-US" sz="1900" dirty="0"/>
              <a:t>Number of users</a:t>
            </a:r>
          </a:p>
          <a:p>
            <a:pPr marL="757744" lvl="1" indent="-300635" defTabSz="718995">
              <a:spcAft>
                <a:spcPts val="1136"/>
              </a:spcAft>
              <a:buFont typeface="Arial"/>
              <a:buChar char="•"/>
              <a:defRPr/>
            </a:pPr>
            <a:r>
              <a:rPr lang="en-US" sz="1900" dirty="0" smtClean="0"/>
              <a:t>App server </a:t>
            </a:r>
            <a:r>
              <a:rPr lang="en-US" sz="1900" dirty="0"/>
              <a:t>Service Bandwidths/Request </a:t>
            </a:r>
            <a:r>
              <a:rPr lang="en-US" sz="1900" dirty="0" smtClean="0"/>
              <a:t>Response</a:t>
            </a:r>
          </a:p>
          <a:p>
            <a:pPr marL="757744" lvl="1" indent="-300635" defTabSz="718995">
              <a:spcAft>
                <a:spcPts val="1136"/>
              </a:spcAft>
              <a:buFont typeface="Arial"/>
              <a:buChar char="•"/>
              <a:defRPr/>
            </a:pPr>
            <a:r>
              <a:rPr lang="en-US" sz="1900" dirty="0" smtClean="0"/>
              <a:t>ESB </a:t>
            </a:r>
            <a:r>
              <a:rPr lang="en-US" sz="1900" dirty="0"/>
              <a:t>Mediation Data(Bandwidths Data)</a:t>
            </a:r>
          </a:p>
          <a:p>
            <a:pPr marL="0" indent="0" algn="ctr" defTabSz="718995">
              <a:buNone/>
              <a:defRPr/>
            </a:pPr>
            <a:r>
              <a:rPr lang="en-US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Throttling</a:t>
            </a:r>
            <a:endParaRPr lang="en-US" sz="29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57744" lvl="1" indent="-300635" defTabSz="718995">
              <a:spcAft>
                <a:spcPts val="1136"/>
              </a:spcAft>
              <a:buFont typeface="Arial"/>
              <a:buChar char="•"/>
              <a:defRPr/>
            </a:pPr>
            <a:r>
              <a:rPr lang="en-US" sz="1900" dirty="0"/>
              <a:t>Number of users</a:t>
            </a:r>
          </a:p>
          <a:p>
            <a:pPr marL="757744" lvl="1" indent="-300635" defTabSz="718995">
              <a:spcAft>
                <a:spcPts val="1136"/>
              </a:spcAft>
              <a:buFont typeface="Arial"/>
              <a:buChar char="•"/>
              <a:defRPr/>
            </a:pPr>
            <a:r>
              <a:rPr lang="en-US" sz="1900" dirty="0"/>
              <a:t>Registry Resource Volume</a:t>
            </a:r>
            <a:endParaRPr lang="en-US" sz="1900" b="1" dirty="0"/>
          </a:p>
          <a:p>
            <a:pPr marL="757744" lvl="1" indent="-300635" defTabSz="718995">
              <a:spcAft>
                <a:spcPts val="1136"/>
              </a:spcAft>
              <a:buFont typeface="Arial"/>
              <a:buChar char="•"/>
              <a:defRPr/>
            </a:pPr>
            <a:r>
              <a:rPr lang="en-US" sz="1900" dirty="0"/>
              <a:t>Number of Request and Response counts</a:t>
            </a:r>
          </a:p>
          <a:p>
            <a:pPr marL="757744" lvl="1" indent="-300635" defTabSz="718995">
              <a:spcAft>
                <a:spcPts val="1136"/>
              </a:spcAft>
              <a:buFont typeface="Arial"/>
              <a:buChar char="•"/>
              <a:defRPr/>
            </a:pPr>
            <a:r>
              <a:rPr lang="en-US" sz="1900" dirty="0"/>
              <a:t>Service incoming and outgoing bandwidths</a:t>
            </a:r>
          </a:p>
        </p:txBody>
      </p:sp>
      <p:pic>
        <p:nvPicPr>
          <p:cNvPr id="10" name="Picture 5" descr="C:\Users\TOSHIBA\AppData\Local\Microsoft\Windows\Temporary Internet Files\Content.IE5\M91ASEJ8\MC90043615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830" y="4719803"/>
            <a:ext cx="2497539" cy="271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C:\Users\TOSHIBA\AppData\Local\Microsoft\Windows\Temporary Internet Files\Content.IE5\IXT2V6YB\MC9003201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39" y="1611937"/>
            <a:ext cx="2495923" cy="26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6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Stratos Billing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Scheduled invoice generation</a:t>
            </a:r>
            <a:endParaRPr lang="en-US" dirty="0" smtClean="0"/>
          </a:p>
          <a:p>
            <a:r>
              <a:rPr lang="en-US" dirty="0" smtClean="0"/>
              <a:t>Ability to view past invoices and the current(interim) invoice</a:t>
            </a:r>
            <a:endParaRPr lang="en-US" dirty="0" smtClean="0"/>
          </a:p>
          <a:p>
            <a:r>
              <a:rPr lang="en-US" dirty="0" smtClean="0"/>
              <a:t>Securely pay the invoice via Paypal</a:t>
            </a:r>
            <a:endParaRPr lang="en-US" dirty="0" smtClean="0"/>
          </a:p>
          <a:p>
            <a:r>
              <a:rPr lang="en-US" dirty="0" smtClean="0"/>
              <a:t>Notifies customers via email on payments</a:t>
            </a:r>
            <a:endParaRPr lang="en-US" dirty="0" smtClean="0"/>
          </a:p>
          <a:p>
            <a:r>
              <a:rPr lang="en-US" dirty="0" smtClean="0"/>
              <a:t>Notifies the super-admin on customers exceeding the credit limit</a:t>
            </a:r>
            <a:endParaRPr lang="en-US" dirty="0" smtClean="0"/>
          </a:p>
          <a:p>
            <a:r>
              <a:rPr lang="en-US" dirty="0" smtClean="0"/>
              <a:t>Presents a summary to the super-admin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01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" y="435735"/>
            <a:ext cx="3723328" cy="518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22" y="685971"/>
            <a:ext cx="4342423" cy="173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24" y="2801632"/>
            <a:ext cx="5366640" cy="133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405" y="4558555"/>
            <a:ext cx="3428059" cy="274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344038" y="1371941"/>
            <a:ext cx="457182" cy="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02" tIns="45702" rIns="91402" bIns="45702"/>
          <a:lstStyle/>
          <a:p>
            <a:pPr defTabSz="718995">
              <a:defRPr/>
            </a:pPr>
            <a:endParaRPr lang="en-US" dirty="0">
              <a:cs typeface="msmincho" charset="0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7087134" y="2514644"/>
            <a:ext cx="1615" cy="4567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02" tIns="45702" rIns="91402" bIns="45702"/>
          <a:lstStyle/>
          <a:p>
            <a:pPr defTabSz="718995">
              <a:defRPr/>
            </a:pPr>
            <a:endParaRPr lang="en-US" dirty="0">
              <a:cs typeface="msmincho" charset="0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7087134" y="4114074"/>
            <a:ext cx="1615" cy="4584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02" tIns="45702" rIns="91402" bIns="45702"/>
          <a:lstStyle/>
          <a:p>
            <a:pPr defTabSz="718995">
              <a:defRPr/>
            </a:pPr>
            <a:endParaRPr lang="en-US" dirty="0">
              <a:cs typeface="msminch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73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7"/>
          <p:cNvSpPr txBox="1">
            <a:spLocks/>
          </p:cNvSpPr>
          <p:nvPr/>
        </p:nvSpPr>
        <p:spPr bwMode="auto">
          <a:xfrm>
            <a:off x="2493167" y="5803791"/>
            <a:ext cx="5322889" cy="79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599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41468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14683" indent="0" algn="ctr" defTabSz="41468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032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500">
                <a:solidFill>
                  <a:srgbClr val="000000"/>
                </a:solidFill>
                <a:latin typeface="+mn-lt"/>
                <a:ea typeface="+mn-ea"/>
              </a:defRPr>
            </a:lvl2pPr>
            <a:lvl3pPr marL="829366" indent="0" algn="ctr" defTabSz="41468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200">
                <a:solidFill>
                  <a:srgbClr val="000000"/>
                </a:solidFill>
                <a:latin typeface="+mn-lt"/>
                <a:ea typeface="+mn-ea"/>
              </a:defRPr>
            </a:lvl3pPr>
            <a:lvl4pPr marL="1244049" indent="0" algn="ctr" defTabSz="41468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srgbClr val="000000"/>
                </a:solidFill>
                <a:latin typeface="+mn-lt"/>
                <a:ea typeface="+mn-ea"/>
              </a:defRPr>
            </a:lvl4pPr>
            <a:lvl5pPr marL="1658732" indent="0" algn="ctr" defTabSz="41468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srgbClr val="000000"/>
                </a:solidFill>
                <a:latin typeface="+mn-lt"/>
                <a:ea typeface="+mn-ea"/>
              </a:defRPr>
            </a:lvl5pPr>
            <a:lvl6pPr marL="2073416" indent="0" algn="ctr" defTabSz="41468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800">
                <a:solidFill>
                  <a:srgbClr val="000000"/>
                </a:solidFill>
                <a:latin typeface="+mn-lt"/>
                <a:ea typeface="+mn-ea"/>
              </a:defRPr>
            </a:lvl6pPr>
            <a:lvl7pPr marL="2488099" indent="0" algn="ctr" defTabSz="41468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800">
                <a:solidFill>
                  <a:srgbClr val="000000"/>
                </a:solidFill>
                <a:latin typeface="+mn-lt"/>
                <a:ea typeface="+mn-ea"/>
              </a:defRPr>
            </a:lvl7pPr>
            <a:lvl8pPr marL="2902782" indent="0" algn="ctr" defTabSz="41468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800">
                <a:solidFill>
                  <a:srgbClr val="000000"/>
                </a:solidFill>
                <a:latin typeface="+mn-lt"/>
                <a:ea typeface="+mn-ea"/>
              </a:defRPr>
            </a:lvl8pPr>
            <a:lvl9pPr marL="3317465" indent="0" algn="ctr" defTabSz="41468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3200" b="1" dirty="0" smtClean="0"/>
              <a:t>Questions &amp; Answers</a:t>
            </a:r>
            <a:endParaRPr lang="en-US" sz="3200" b="1" dirty="0" smtClean="0"/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1839912" y="1460391"/>
            <a:ext cx="6629400" cy="4267199"/>
            <a:chOff x="565342" y="685799"/>
            <a:chExt cx="8790306" cy="4895850"/>
          </a:xfrm>
        </p:grpSpPr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863" y="685799"/>
              <a:ext cx="4914900" cy="489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565342" y="5149211"/>
              <a:ext cx="8790306" cy="32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7" rIns="91432" bIns="45717">
              <a:spAutoFit/>
            </a:bodyPr>
            <a:lstStyle/>
            <a:p>
              <a:pPr algn="ctr" defTabSz="827841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800">
                  <a:solidFill>
                    <a:srgbClr val="000000"/>
                  </a:solidFill>
                  <a:latin typeface="Trebuchet MS" pitchFamily="34" charset="0"/>
                  <a:ea typeface="Arial Unicode MS" pitchFamily="34" charset="-128"/>
                  <a:cs typeface="Arial Unicode MS" pitchFamily="34" charset="-128"/>
                </a:rPr>
                <a:t>Image: http://www.gembapantarei.com/2009/03/how_do_lean_processes_prevent_human_error.html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24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755650" y="2844800"/>
            <a:ext cx="8569325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</a:pPr>
            <a:r>
              <a:rPr lang="en-US" sz="3200" b="1" dirty="0">
                <a:solidFill>
                  <a:srgbClr val="FF950E"/>
                </a:solidFill>
                <a:latin typeface="Trebuchet MS" charset="0"/>
              </a:rPr>
              <a:t>Thank You!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75816" y="4283075"/>
            <a:ext cx="936104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9281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Elastic Load Balancer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4283816"/>
            <a:ext cx="10080625" cy="1931917"/>
          </a:xfrm>
        </p:spPr>
        <p:txBody>
          <a:bodyPr/>
          <a:lstStyle/>
          <a:p>
            <a:r>
              <a:rPr lang="en-US" dirty="0" smtClean="0"/>
              <a:t>Based on Apache </a:t>
            </a:r>
            <a:r>
              <a:rPr lang="en-US" b="1" dirty="0" smtClean="0"/>
              <a:t>Synapse</a:t>
            </a:r>
            <a:r>
              <a:rPr lang="en-US" dirty="0" smtClean="0"/>
              <a:t> &amp; Apache </a:t>
            </a:r>
            <a:r>
              <a:rPr lang="en-US" b="1" dirty="0" smtClean="0"/>
              <a:t>Tribes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1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High-level Architecture</a:t>
            </a:r>
            <a:endParaRPr lang="en-US" dirty="0"/>
          </a:p>
        </p:txBody>
      </p:sp>
      <p:pic>
        <p:nvPicPr>
          <p:cNvPr id="4" name="Content Placeholder 3" descr="Slide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11809"/>
          <a:stretch/>
        </p:blipFill>
        <p:spPr>
          <a:xfrm>
            <a:off x="101609" y="1547590"/>
            <a:ext cx="9763240" cy="5904656"/>
          </a:xfrm>
        </p:spPr>
      </p:pic>
    </p:spTree>
    <p:extLst>
      <p:ext uri="{BB962C8B-B14F-4D97-AF65-F5344CB8AC3E}">
        <p14:creationId xmlns:p14="http://schemas.microsoft.com/office/powerpoint/2010/main" val="5290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</a:t>
            </a:r>
            <a:endParaRPr lang="en-US" dirty="0"/>
          </a:p>
        </p:txBody>
      </p:sp>
      <p:pic>
        <p:nvPicPr>
          <p:cNvPr id="35" name="Content Placeholder 34" descr="Slide1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5" b="13335"/>
          <a:stretch>
            <a:fillRect/>
          </a:stretch>
        </p:blipFill>
        <p:spPr>
          <a:xfrm>
            <a:off x="1227677" y="1728788"/>
            <a:ext cx="7984045" cy="4391025"/>
          </a:xfrm>
        </p:spPr>
      </p:pic>
    </p:spTree>
    <p:extLst>
      <p:ext uri="{BB962C8B-B14F-4D97-AF65-F5344CB8AC3E}">
        <p14:creationId xmlns:p14="http://schemas.microsoft.com/office/powerpoint/2010/main" val="33659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Practical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 descr="Slide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5" b="133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83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Configuration</a:t>
            </a:r>
            <a:endParaRPr lang="en-US" dirty="0"/>
          </a:p>
        </p:txBody>
      </p:sp>
      <p:pic>
        <p:nvPicPr>
          <p:cNvPr id="4" name="Content Placeholder 3" descr="Screen shot 2011-10-11 at 10.40.5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40" b="-5240"/>
          <a:stretch>
            <a:fillRect/>
          </a:stretch>
        </p:blipFill>
        <p:spPr>
          <a:xfrm>
            <a:off x="884237" y="1672234"/>
            <a:ext cx="8423275" cy="4632580"/>
          </a:xfrm>
        </p:spPr>
      </p:pic>
    </p:spTree>
    <p:extLst>
      <p:ext uri="{BB962C8B-B14F-4D97-AF65-F5344CB8AC3E}">
        <p14:creationId xmlns:p14="http://schemas.microsoft.com/office/powerpoint/2010/main" val="34245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acheCon_Eu_2012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acheCon_Eu_2012_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5085</TotalTime>
  <Words>505</Words>
  <Application>Microsoft Office PowerPoint</Application>
  <PresentationFormat>On-screen Show (4:3)</PresentationFormat>
  <Paragraphs>159</Paragraphs>
  <Slides>44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ApacheCon_Eu_2012_1</vt:lpstr>
      <vt:lpstr>ApacheCon_Eu_2012_11</vt:lpstr>
      <vt:lpstr>Building a scalable multi-tenanted Application Server on the Cloud using Tomcat, Axis2 &amp; Synapse</vt:lpstr>
      <vt:lpstr>PowerPoint Presentation</vt:lpstr>
      <vt:lpstr>Agenda</vt:lpstr>
      <vt:lpstr>Overall Architecture</vt:lpstr>
      <vt:lpstr>Elastic Load Balancer</vt:lpstr>
      <vt:lpstr>High-level Architecture</vt:lpstr>
      <vt:lpstr>Load Balancing</vt:lpstr>
      <vt:lpstr>Practical Example</vt:lpstr>
      <vt:lpstr>Configuration</vt:lpstr>
      <vt:lpstr>Proxy Port to Real Port Mapping</vt:lpstr>
      <vt:lpstr>Proxy Port to Real Port Mapping</vt:lpstr>
      <vt:lpstr>Synapse Message Flow</vt:lpstr>
      <vt:lpstr>Dynamic Load Membership</vt:lpstr>
      <vt:lpstr>Application Server</vt:lpstr>
      <vt:lpstr>Features</vt:lpstr>
      <vt:lpstr>Tomcat</vt:lpstr>
      <vt:lpstr>Tomcat</vt:lpstr>
      <vt:lpstr>Request Interception</vt:lpstr>
      <vt:lpstr>Management Console</vt:lpstr>
      <vt:lpstr>Management Console</vt:lpstr>
      <vt:lpstr>Tomcat Sample Web Application</vt:lpstr>
      <vt:lpstr>Tenant-aware Session Manager</vt:lpstr>
      <vt:lpstr>User &amp; Role Management</vt:lpstr>
      <vt:lpstr>Integrated Identity (web.xml)</vt:lpstr>
      <vt:lpstr>SaaS Mode</vt:lpstr>
      <vt:lpstr>Axis2</vt:lpstr>
      <vt:lpstr>Axis2</vt:lpstr>
      <vt:lpstr>Messaging</vt:lpstr>
      <vt:lpstr>Multi-tenant Message Receiver</vt:lpstr>
      <vt:lpstr>Axis2 Configuration &amp; Contexts</vt:lpstr>
      <vt:lpstr>Tenants &amp; Super Tenant</vt:lpstr>
      <vt:lpstr>Pluggable Deployers</vt:lpstr>
      <vt:lpstr>Pluggable Deployers</vt:lpstr>
      <vt:lpstr>Deployment Synchronizer</vt:lpstr>
      <vt:lpstr>Data &amp; Storage</vt:lpstr>
      <vt:lpstr>WSO2 Cloud Data Solutions</vt:lpstr>
      <vt:lpstr>Polyglot Data Architecture</vt:lpstr>
      <vt:lpstr>Database as a Service </vt:lpstr>
      <vt:lpstr>Metering &amp; Billing</vt:lpstr>
      <vt:lpstr>Usage Metering/Throttling</vt:lpstr>
      <vt:lpstr>Stratos Billing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ApacheCon Europe 2012 Presentation Template - 1</dc:title>
  <dc:subject>ApacheCon Europe 2012 Presentation Template - 1</dc:subject>
  <dc:creator>Shenfeng Liu</dc:creator>
  <cp:keywords>Apache OpenOffice ApacheCon business</cp:keywords>
  <dc:description>This is a presentation template for ApacheCon Europe 2012.
Background design by Yun Chao Xu.
Template implementation by Shenfeng Liu.
September 28, 2012</dc:description>
  <cp:lastModifiedBy>Senaka</cp:lastModifiedBy>
  <cp:revision>17</cp:revision>
  <dcterms:created xsi:type="dcterms:W3CDTF">2012-09-28T15:20:42Z</dcterms:created>
  <dcterms:modified xsi:type="dcterms:W3CDTF">2012-11-07T09:47:32Z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&lt;a href="http://templates.services.openoffice.org/bsd-license"&gt;BSD&lt;/a&gt; </vt:lpwstr>
  </property>
</Properties>
</file>