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11" r:id="rId1"/>
  </p:sldMasterIdLst>
  <p:notesMasterIdLst>
    <p:notesMasterId r:id="rId65"/>
  </p:notesMasterIdLst>
  <p:sldIdLst>
    <p:sldId id="256" r:id="rId2"/>
    <p:sldId id="390" r:id="rId3"/>
    <p:sldId id="370" r:id="rId4"/>
    <p:sldId id="263" r:id="rId5"/>
    <p:sldId id="391" r:id="rId6"/>
    <p:sldId id="392" r:id="rId7"/>
    <p:sldId id="393" r:id="rId8"/>
    <p:sldId id="395" r:id="rId9"/>
    <p:sldId id="396" r:id="rId10"/>
    <p:sldId id="359" r:id="rId11"/>
    <p:sldId id="397" r:id="rId12"/>
    <p:sldId id="398" r:id="rId13"/>
    <p:sldId id="274" r:id="rId14"/>
    <p:sldId id="399" r:id="rId15"/>
    <p:sldId id="400" r:id="rId16"/>
    <p:sldId id="402" r:id="rId17"/>
    <p:sldId id="401" r:id="rId18"/>
    <p:sldId id="403" r:id="rId19"/>
    <p:sldId id="404" r:id="rId20"/>
    <p:sldId id="413" r:id="rId21"/>
    <p:sldId id="353" r:id="rId22"/>
    <p:sldId id="364" r:id="rId23"/>
    <p:sldId id="414" r:id="rId24"/>
    <p:sldId id="415" r:id="rId25"/>
    <p:sldId id="416" r:id="rId26"/>
    <p:sldId id="304" r:id="rId27"/>
    <p:sldId id="303" r:id="rId28"/>
    <p:sldId id="417" r:id="rId29"/>
    <p:sldId id="418" r:id="rId30"/>
    <p:sldId id="419" r:id="rId31"/>
    <p:sldId id="421" r:id="rId32"/>
    <p:sldId id="422" r:id="rId33"/>
    <p:sldId id="420" r:id="rId34"/>
    <p:sldId id="272" r:id="rId35"/>
    <p:sldId id="302" r:id="rId36"/>
    <p:sldId id="373" r:id="rId37"/>
    <p:sldId id="374" r:id="rId38"/>
    <p:sldId id="375" r:id="rId39"/>
    <p:sldId id="367" r:id="rId40"/>
    <p:sldId id="423" r:id="rId41"/>
    <p:sldId id="425" r:id="rId42"/>
    <p:sldId id="426" r:id="rId43"/>
    <p:sldId id="427" r:id="rId44"/>
    <p:sldId id="428" r:id="rId45"/>
    <p:sldId id="429" r:id="rId46"/>
    <p:sldId id="430" r:id="rId47"/>
    <p:sldId id="431" r:id="rId48"/>
    <p:sldId id="432" r:id="rId49"/>
    <p:sldId id="433" r:id="rId50"/>
    <p:sldId id="434" r:id="rId51"/>
    <p:sldId id="435" r:id="rId52"/>
    <p:sldId id="436" r:id="rId53"/>
    <p:sldId id="437" r:id="rId54"/>
    <p:sldId id="438" r:id="rId55"/>
    <p:sldId id="439" r:id="rId56"/>
    <p:sldId id="405" r:id="rId57"/>
    <p:sldId id="406" r:id="rId58"/>
    <p:sldId id="407" r:id="rId59"/>
    <p:sldId id="408" r:id="rId60"/>
    <p:sldId id="409" r:id="rId61"/>
    <p:sldId id="411" r:id="rId62"/>
    <p:sldId id="344" r:id="rId63"/>
    <p:sldId id="410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143200"/>
    <a:srgbClr val="99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0" autoAdjust="0"/>
    <p:restoredTop sz="90492" autoAdjust="0"/>
  </p:normalViewPr>
  <p:slideViewPr>
    <p:cSldViewPr snapToGrid="0" snapToObjects="1">
      <p:cViewPr>
        <p:scale>
          <a:sx n="95" d="100"/>
          <a:sy n="95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/>
              </a:defRPr>
            </a:lvl1pPr>
          </a:lstStyle>
          <a:p>
            <a:fld id="{0F9E4CE3-6020-1C42-A27E-DA37F40675E1}" type="datetimeFigureOut">
              <a:rPr lang="en-US" smtClean="0"/>
              <a:pPr/>
              <a:t>06/11/2012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/>
              </a:defRPr>
            </a:lvl1pPr>
          </a:lstStyle>
          <a:p>
            <a:fld id="{72A2A27A-81C0-FD46-9718-431A726E8D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6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Gill San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Gill San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Gill San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Gill San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Gill San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we are going to be considering</a:t>
            </a:r>
            <a:r>
              <a:rPr lang="en-US" baseline="0" dirty="0" smtClean="0"/>
              <a:t> tradeoffs when we make our choice; but how do we know these tradeoffs are worth making?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 Black suggests that a tell tale sign that you don’t _need_ </a:t>
            </a:r>
            <a:r>
              <a:rPr lang="en-US" dirty="0" err="1" smtClean="0"/>
              <a:t>NoSQL</a:t>
            </a:r>
            <a:r>
              <a:rPr lang="en-US" dirty="0" smtClean="0"/>
              <a:t> is when you cannot decide</a:t>
            </a:r>
            <a:r>
              <a:rPr lang="en-US" baseline="0" dirty="0" smtClean="0"/>
              <a:t> between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would argue that you probably cannot decide</a:t>
            </a:r>
            <a:r>
              <a:rPr lang="en-US" baseline="0" dirty="0" smtClean="0"/>
              <a:t> because you haven’t learned enough about the solutions and how they will fit your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Learn about how you would model your application; learn about the key design decisions of the project itself; learn about the algorithms it uses.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5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Cassandra is based on the distribution model of Amazon</a:t>
            </a:r>
            <a:r>
              <a:rPr lang="en-US" baseline="0" dirty="0" smtClean="0"/>
              <a:t> Dynamo with the data model of Google Big Table. We drop Vector Clocks from </a:t>
            </a:r>
            <a:r>
              <a:rPr lang="en-US" baseline="0" dirty="0" err="1" smtClean="0"/>
              <a:t>Dyanamo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favour</a:t>
            </a:r>
            <a:r>
              <a:rPr lang="en-US" baseline="0" dirty="0" smtClean="0"/>
              <a:t> of column-based “last write wins” conflict resolution from Big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02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DHT</a:t>
            </a:r>
            <a:r>
              <a:rPr lang="en-US" baseline="0" dirty="0" smtClean="0"/>
              <a:t>. The usual way of </a:t>
            </a:r>
            <a:r>
              <a:rPr lang="en-US" baseline="0" dirty="0" err="1" smtClean="0"/>
              <a:t>visualising</a:t>
            </a:r>
            <a:r>
              <a:rPr lang="en-US" baseline="0" dirty="0" smtClean="0"/>
              <a:t> is to draw a ring where we start at hash 0 and move round to our largest number (here 2^127).</a:t>
            </a:r>
          </a:p>
          <a:p>
            <a:r>
              <a:rPr lang="en-US" baseline="0" dirty="0" smtClean="0"/>
              <a:t>We pick “tokens” within this space (here we have 6 nodes and hence 6 tokens).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should</a:t>
            </a:r>
            <a:r>
              <a:rPr lang="en-US" baseline="0" dirty="0" smtClean="0"/>
              <a:t> we go about choosing a </a:t>
            </a:r>
            <a:r>
              <a:rPr lang="en-US" baseline="0" dirty="0" err="1" smtClean="0"/>
              <a:t>NoSQL</a:t>
            </a:r>
            <a:r>
              <a:rPr lang="en-US" baseline="0" dirty="0" smtClean="0"/>
              <a:t> solution?</a:t>
            </a:r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the way that </a:t>
            </a:r>
            <a:r>
              <a:rPr lang="en-US" baseline="0" dirty="0" err="1" smtClean="0"/>
              <a:t>NoSQL</a:t>
            </a:r>
            <a:r>
              <a:rPr lang="en-US" baseline="0" dirty="0" smtClean="0"/>
              <a:t> is often approached</a:t>
            </a:r>
          </a:p>
          <a:p>
            <a:r>
              <a:rPr lang="en-US" baseline="0" dirty="0" smtClean="0"/>
              <a:t>A light-hearted take on both how people approach </a:t>
            </a:r>
            <a:r>
              <a:rPr lang="en-US" baseline="0" dirty="0" err="1" smtClean="0"/>
              <a:t>NoSQL</a:t>
            </a:r>
            <a:r>
              <a:rPr lang="en-US" baseline="0" dirty="0" smtClean="0"/>
              <a:t> and to some extent the tools themselves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5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write or read data, we calculate</a:t>
            </a:r>
            <a:r>
              <a:rPr lang="en-US" baseline="0" dirty="0" smtClean="0"/>
              <a:t> a hash of the row key to decide which node should be responsible for the data.</a:t>
            </a:r>
          </a:p>
          <a:p>
            <a:r>
              <a:rPr lang="en-US" baseline="0" dirty="0" smtClean="0"/>
              <a:t>We can connect to _any_ node in the cluster to issue our command; this will act as a coordinator node and store/get the data for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94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Replicas are</a:t>
            </a:r>
            <a:r>
              <a:rPr lang="en-US" baseline="0" dirty="0" smtClean="0"/>
              <a:t> picked by traversing round the tokens.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32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with</a:t>
            </a:r>
            <a:r>
              <a:rPr lang="en-US" baseline="0" dirty="0" smtClean="0"/>
              <a:t> RF=3 we need two of our 3 replicas to respond to consider the operation a success.</a:t>
            </a:r>
          </a:p>
          <a:p>
            <a:r>
              <a:rPr lang="en-US" baseline="0" dirty="0" smtClean="0"/>
              <a:t>When writing, all 3 replicas will still receive the write immediately; we just won’t _require_ them to respond to consider an operation successful (for CL &lt; ALL).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63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 1.0, hints were written to a live replica. Now written to the coordinator.</a:t>
            </a:r>
            <a:r>
              <a:rPr lang="en-US" baseline="0" dirty="0" smtClean="0"/>
              <a:t> The hint tells the coordinator to update the unreachable replica when it comes back online.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82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Reading at CL:ONE, we get our result from #1.</a:t>
            </a:r>
            <a:r>
              <a:rPr lang="en-US" baseline="0" dirty="0" smtClean="0"/>
              <a:t> There is then a % chance that we’ll query #2 and #3 for their value and then update any out-of-date replicas.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84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good way of choosing </a:t>
            </a:r>
            <a:r>
              <a:rPr lang="en-US" baseline="0" dirty="0" err="1" smtClean="0"/>
              <a:t>NoSQL</a:t>
            </a:r>
            <a:r>
              <a:rPr lang="en-US" baseline="0" dirty="0" smtClean="0"/>
              <a:t> is by considering the tradeoffs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work</a:t>
            </a:r>
            <a:r>
              <a:rPr lang="en-US" baseline="0" dirty="0" smtClean="0"/>
              <a:t> for Hailo, these are patterns I find myself using frequently and anti-patterns I try to avoid.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A27A-81C0-FD46-9718-431A726E8DF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7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24CA-1163-AC4B-9E73-BEB7CB561702}" type="datetimeFigureOut">
              <a:rPr lang="en-US" smtClean="0"/>
              <a:t>06/11/2012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ill Sans"/>
                <a:ea typeface="+mj-ea"/>
                <a:cs typeface="+mj-cs"/>
              </a:defRPr>
            </a:lvl1pPr>
          </a:lstStyle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x-non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C4A24CA-1163-AC4B-9E73-BEB7CB561702}" type="datetimeFigureOut">
              <a:rPr lang="en-US" smtClean="0"/>
              <a:t>06/11/2012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91EE-4AB3-0E4D-A3D6-6B3FE591B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24CA-1163-AC4B-9E73-BEB7CB561702}" type="datetimeFigureOut">
              <a:rPr lang="en-US" smtClean="0"/>
              <a:t>06/11/2012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C4A24CA-1163-AC4B-9E73-BEB7CB561702}" type="datetimeFigureOut">
              <a:rPr lang="en-US" smtClean="0"/>
              <a:t>06/11/2012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C4A24CA-1163-AC4B-9E73-BEB7CB561702}" type="datetimeFigureOut">
              <a:rPr lang="en-US" smtClean="0"/>
              <a:t>06/11/2012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24CA-1163-AC4B-9E73-BEB7CB561702}" type="datetimeFigureOut">
              <a:rPr lang="en-US" smtClean="0"/>
              <a:t>06/11/2012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91EE-4AB3-0E4D-A3D6-6B3FE591B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24CA-1163-AC4B-9E73-BEB7CB561702}" type="datetimeFigureOut">
              <a:rPr lang="en-US" smtClean="0"/>
              <a:t>06/11/2012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91EE-4AB3-0E4D-A3D6-6B3FE591B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24CA-1163-AC4B-9E73-BEB7CB561702}" type="datetimeFigureOut">
              <a:rPr lang="en-US" smtClean="0"/>
              <a:t>06/11/2012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91EE-4AB3-0E4D-A3D6-6B3FE591B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24CA-1163-AC4B-9E73-BEB7CB561702}" type="datetimeFigureOut">
              <a:rPr lang="en-US" smtClean="0"/>
              <a:t>06/11/2012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ill Sans"/>
                <a:ea typeface="+mj-ea"/>
                <a:cs typeface="+mj-cs"/>
              </a:defRPr>
            </a:lvl1pPr>
          </a:lstStyle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24CA-1163-AC4B-9E73-BEB7CB561702}" type="datetimeFigureOut">
              <a:rPr lang="en-US" smtClean="0"/>
              <a:t>06/11/2012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91EE-4AB3-0E4D-A3D6-6B3FE591B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C4A24CA-1163-AC4B-9E73-BEB7CB561702}" type="datetimeFigureOut">
              <a:rPr lang="en-US" smtClean="0"/>
              <a:t>06/11/2012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91EE-4AB3-0E4D-A3D6-6B3FE591B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C4A24CA-1163-AC4B-9E73-BEB7CB561702}" type="datetimeFigureOut">
              <a:rPr lang="en-US" smtClean="0"/>
              <a:t>06/11/2012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91EE-4AB3-0E4D-A3D6-6B3FE591BD3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24CA-1163-AC4B-9E73-BEB7CB561702}" type="datetimeFigureOut">
              <a:rPr lang="en-US" smtClean="0"/>
              <a:t>06/11/2012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91EE-4AB3-0E4D-A3D6-6B3FE591B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24CA-1163-AC4B-9E73-BEB7CB561702}" type="datetimeFigureOut">
              <a:rPr lang="en-US" smtClean="0"/>
              <a:t>06/11/2012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91EE-4AB3-0E4D-A3D6-6B3FE591B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ill Sans"/>
                <a:ea typeface="+mj-ea"/>
                <a:cs typeface="+mj-cs"/>
              </a:defRPr>
            </a:lvl1pPr>
          </a:lstStyle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C4A24CA-1163-AC4B-9E73-BEB7CB561702}" type="datetimeFigureOut">
              <a:rPr lang="en-US" smtClean="0"/>
              <a:t>06/11/2012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</a:defRPr>
            </a:lvl1pPr>
          </a:lstStyle>
          <a:p>
            <a:fld id="{DC4A24CA-1163-AC4B-9E73-BEB7CB561702}" type="datetimeFigureOut">
              <a:rPr lang="en-US" smtClean="0"/>
              <a:pPr/>
              <a:t>06/11/2012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Gill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</a:defRPr>
            </a:lvl1pPr>
          </a:lstStyle>
          <a:p>
            <a:fld id="{AE8691EE-4AB3-0E4D-A3D6-6B3FE591BD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545985"/>
            <a:ext cx="6811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 concepts, patterns</a:t>
            </a:r>
            <a:r>
              <a:rPr lang="en-US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anti-patterns -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ApacheCon</a:t>
            </a:r>
            <a:r>
              <a:rPr lang="en-US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EU 2012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367037" y="6545985"/>
            <a:ext cx="891894" cy="3511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Gill Sans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Gill Sans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Gill Sans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Gill Sans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Gill Sans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Gill Sans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techblog.netflix.com/2011/11/benchmarking-cassandra-scalability-on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blog.cubrid.org/dev-platform/nosql-benchmarking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nosqltapes.com/video/benjamin-black-on-nosql-cloud-computing-and-fast_ip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alberton.info/nosql_databases_what_when_why_phpuk2011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thingsdistributed.com/files/amazon-dynamo-sosp2007.pdf" TargetMode="External"/><Relationship Id="rId4" Type="http://schemas.openxmlformats.org/officeDocument/2006/relationships/hyperlink" Target="http://labs.google.com/papers/bigtable-osdi06.pdf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iki.apache.org/cassandra/API%23Read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iki.apache.org/cassandra/API%23Write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iki.apache.org/cassandra/HintedHandof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iki.apache.org/cassandra/ReadRepair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research.google.com/archive/bigtable-osdi06.pdf" TargetMode="External"/><Relationship Id="rId3" Type="http://schemas.openxmlformats.org/officeDocument/2006/relationships/hyperlink" Target="http://www.slideshare.net/geminimobile/bigtable-4820829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lideshare.net/rbranson/how-do-i-cassandra/4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slideshare.net/argv0/riak-use-cases-dissecting-the-solutions-to-hard-problems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famkruithof.net/guid-uuid-timebased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rubyscale.com/2011/basic-time-series-with-cassandra/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ria101.wordpress.com/2010/02/22/cassandra-randompartitioner-vs-orderpreservingpartitioner/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rubyscale.com/2010/beware-the-supercolumn-its-a-trap-for-the-unwary/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nosqlsummer.org/" TargetMode="External"/><Relationship Id="rId4" Type="http://schemas.openxmlformats.org/officeDocument/2006/relationships/hyperlink" Target="http://www.datastax.com/events/cassandrasf2011/presentations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eetup.com/Cassandra-London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stax.com/technologies/hadoop" TargetMode="External"/><Relationship Id="rId4" Type="http://schemas.openxmlformats.org/officeDocument/2006/relationships/hyperlink" Target="http://www.acunu.com/acunu-analytics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atastax.com/technologies/sol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3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3640" y="986499"/>
            <a:ext cx="75160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Gill Sans"/>
                <a:cs typeface="Gill Sans"/>
              </a:rPr>
              <a:t>Cassandra concepts, patterns and anti-patterns</a:t>
            </a:r>
          </a:p>
          <a:p>
            <a:pPr algn="r"/>
            <a:endParaRPr lang="en-US" sz="5400" dirty="0">
              <a:latin typeface="Gill Sans"/>
              <a:cs typeface="Gill Sans"/>
            </a:endParaRPr>
          </a:p>
          <a:p>
            <a:pPr algn="r"/>
            <a:r>
              <a:rPr lang="en-US" sz="3600" dirty="0" smtClean="0">
                <a:latin typeface="Gill Sans"/>
                <a:cs typeface="Gill Sans"/>
              </a:rPr>
              <a:t>Dave Gardner</a:t>
            </a:r>
            <a:endParaRPr lang="en-US" sz="3600" dirty="0">
              <a:latin typeface="Gill Sans"/>
              <a:cs typeface="Gill Sans"/>
            </a:endParaRPr>
          </a:p>
          <a:p>
            <a:pPr algn="r"/>
            <a:r>
              <a:rPr lang="en-US" sz="3600" dirty="0" smtClean="0">
                <a:latin typeface="Gill Sans"/>
                <a:cs typeface="Gill Sans"/>
              </a:rPr>
              <a:t>@</a:t>
            </a:r>
            <a:r>
              <a:rPr lang="en-US" sz="3600" dirty="0" err="1" smtClean="0">
                <a:latin typeface="Gill Sans"/>
                <a:cs typeface="Gill Sans"/>
              </a:rPr>
              <a:t>davegardnerisme</a:t>
            </a:r>
            <a:endParaRPr lang="en-US" sz="3600" dirty="0" smtClean="0">
              <a:latin typeface="Gill Sans"/>
              <a:cs typeface="Gill Sans"/>
            </a:endParaRPr>
          </a:p>
          <a:p>
            <a:pPr algn="r"/>
            <a:r>
              <a:rPr lang="en-US" sz="3600" dirty="0" err="1" smtClean="0">
                <a:latin typeface="Gill Sans"/>
                <a:cs typeface="Gill Sans"/>
              </a:rPr>
              <a:t>ApacheCon</a:t>
            </a:r>
            <a:r>
              <a:rPr lang="en-US" sz="3600" dirty="0" smtClean="0">
                <a:latin typeface="Gill Sans"/>
                <a:cs typeface="Gill Sans"/>
              </a:rPr>
              <a:t> EU 2012</a:t>
            </a:r>
            <a:endParaRPr lang="en-US" sz="3600" dirty="0">
              <a:latin typeface="Gill Sans"/>
              <a:cs typeface="Gill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0602" y="0"/>
            <a:ext cx="2281853" cy="96685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819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5" y="903723"/>
            <a:ext cx="9365697" cy="5007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686" y="0"/>
            <a:ext cx="1643445" cy="7279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1546" y="5992408"/>
            <a:ext cx="9155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ill Sans"/>
                <a:hlinkClick r:id="rId4"/>
              </a:rPr>
              <a:t>http://techblog.netflix.com/2011/11/benchmarking-cassandra-scalability-</a:t>
            </a:r>
            <a:r>
              <a:rPr lang="en-US" sz="2000" dirty="0" smtClean="0">
                <a:latin typeface="Gill Sans"/>
                <a:hlinkClick r:id="rId4"/>
              </a:rPr>
              <a:t>on.html</a:t>
            </a:r>
            <a:endParaRPr lang="en-US" sz="2000" dirty="0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8525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3636" y="2251360"/>
            <a:ext cx="72620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Gill Sans"/>
              </a:rPr>
              <a:t>High availability</a:t>
            </a:r>
          </a:p>
          <a:p>
            <a:endParaRPr lang="en-US" sz="4800" dirty="0">
              <a:latin typeface="Gill Sans"/>
            </a:endParaRPr>
          </a:p>
          <a:p>
            <a:r>
              <a:rPr lang="en-US" sz="4000" i="1" dirty="0">
                <a:latin typeface="Gill Sans"/>
              </a:rPr>
              <a:t>Cassandra is fault-resistant with tunable consistency levels</a:t>
            </a:r>
          </a:p>
        </p:txBody>
      </p:sp>
    </p:spTree>
    <p:extLst>
      <p:ext uri="{BB962C8B-B14F-4D97-AF65-F5344CB8AC3E}">
        <p14:creationId xmlns:p14="http://schemas.microsoft.com/office/powerpoint/2010/main" val="23461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3636" y="2251360"/>
            <a:ext cx="72620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Gill Sans"/>
              </a:rPr>
              <a:t>Low latency, solid performance</a:t>
            </a:r>
          </a:p>
          <a:p>
            <a:endParaRPr lang="en-US" sz="4000" dirty="0">
              <a:latin typeface="Gill Sans"/>
            </a:endParaRPr>
          </a:p>
          <a:p>
            <a:r>
              <a:rPr lang="en-US" sz="4000" i="1" dirty="0">
                <a:latin typeface="Gill Sans"/>
              </a:rPr>
              <a:t>Cassandra has very good write performance</a:t>
            </a:r>
            <a:endParaRPr lang="en-US" sz="3200" i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3655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37" y="6302"/>
            <a:ext cx="8402049" cy="59830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2399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Gill Sans"/>
                <a:hlinkClick r:id="rId4"/>
              </a:rPr>
              <a:t>http://blog.cubrid.org/dev-platform/nosql-benchmarking/</a:t>
            </a:r>
            <a:endParaRPr lang="en-US" sz="2000" dirty="0">
              <a:latin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1178" y="363867"/>
            <a:ext cx="36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Gill Sans"/>
              </a:rPr>
              <a:t>* Add pinch of salt</a:t>
            </a:r>
            <a:endParaRPr lang="en-US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032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3636" y="2251360"/>
            <a:ext cx="72620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Gill Sans"/>
              </a:rPr>
              <a:t>Operational simplicity</a:t>
            </a:r>
          </a:p>
          <a:p>
            <a:endParaRPr lang="en-US" sz="4000" dirty="0">
              <a:latin typeface="Gill Sans"/>
            </a:endParaRPr>
          </a:p>
          <a:p>
            <a:r>
              <a:rPr lang="en-US" sz="4000" i="1" dirty="0">
                <a:latin typeface="Gill Sans"/>
              </a:rPr>
              <a:t>Homogenous cluster, no “master” node, no SPOF</a:t>
            </a:r>
          </a:p>
        </p:txBody>
      </p:sp>
    </p:spTree>
    <p:extLst>
      <p:ext uri="{BB962C8B-B14F-4D97-AF65-F5344CB8AC3E}">
        <p14:creationId xmlns:p14="http://schemas.microsoft.com/office/powerpoint/2010/main" val="332041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3636" y="2251360"/>
            <a:ext cx="726209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Gill Sans"/>
              </a:rPr>
              <a:t>Rich data model</a:t>
            </a:r>
          </a:p>
          <a:p>
            <a:endParaRPr lang="en-US" sz="4000" dirty="0">
              <a:latin typeface="Gill Sans"/>
            </a:endParaRPr>
          </a:p>
          <a:p>
            <a:r>
              <a:rPr lang="en-US" sz="4000" i="1" dirty="0">
                <a:latin typeface="Gill Sans"/>
              </a:rPr>
              <a:t>Cassandra is more than simple key-value – columns, composites, counters, secondary indexes</a:t>
            </a:r>
            <a:endParaRPr lang="en-US" sz="4800" i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9113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7852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Choosing </a:t>
            </a:r>
            <a:r>
              <a:rPr lang="en-US" sz="6000" dirty="0" err="1" smtClean="0">
                <a:latin typeface="Gill Sans"/>
                <a:cs typeface="Gill Sans"/>
              </a:rPr>
              <a:t>NoSQL</a:t>
            </a:r>
            <a:r>
              <a:rPr lang="en-US" sz="6000" dirty="0" smtClean="0">
                <a:latin typeface="Gill Sans"/>
                <a:cs typeface="Gill Sans"/>
              </a:rPr>
              <a:t>...</a:t>
            </a:r>
            <a:endParaRPr lang="en-US" sz="6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8896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3636" y="1212254"/>
            <a:ext cx="7377546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"/>
                <a:cs typeface="Helvetica"/>
              </a:rPr>
              <a:t>“they say … I can’t decide between this project and this project even though they look nothing like each other</a:t>
            </a:r>
            <a:r>
              <a:rPr lang="en-US" sz="3600" dirty="0" smtClean="0">
                <a:latin typeface="Gill Sans"/>
                <a:cs typeface="Helvetica"/>
              </a:rPr>
              <a:t>.  And </a:t>
            </a:r>
            <a:r>
              <a:rPr lang="en-US" sz="3600" dirty="0">
                <a:latin typeface="Gill Sans"/>
                <a:cs typeface="Helvetica"/>
              </a:rPr>
              <a:t>the fact that you can’t decide indicates that you don’t actually have a problem that requires them.”</a:t>
            </a:r>
            <a:br>
              <a:rPr lang="en-US" sz="3600" dirty="0">
                <a:latin typeface="Gill Sans"/>
                <a:cs typeface="Helvetica"/>
              </a:rPr>
            </a:br>
            <a:endParaRPr lang="en-US" sz="3600" dirty="0" smtClean="0">
              <a:latin typeface="Gill Sans"/>
              <a:cs typeface="Helvetica"/>
            </a:endParaRPr>
          </a:p>
          <a:p>
            <a:r>
              <a:rPr lang="en-US" sz="2000" dirty="0" smtClean="0">
                <a:latin typeface="Gill Sans"/>
                <a:cs typeface="Helvetica"/>
                <a:hlinkClick r:id="rId3"/>
              </a:rPr>
              <a:t>http</a:t>
            </a:r>
            <a:r>
              <a:rPr lang="en-US" sz="2000" dirty="0">
                <a:latin typeface="Gill Sans"/>
                <a:cs typeface="Helvetica"/>
                <a:hlinkClick r:id="rId3"/>
              </a:rPr>
              <a:t>://nosqltapes.com/video/benjamin-black-on-nosql-cloud-computing-and-</a:t>
            </a:r>
            <a:r>
              <a:rPr lang="en-US" sz="2000" dirty="0" smtClean="0">
                <a:latin typeface="Gill Sans"/>
                <a:cs typeface="Helvetica"/>
                <a:hlinkClick r:id="rId3"/>
              </a:rPr>
              <a:t>fast_ip</a:t>
            </a:r>
            <a:r>
              <a:rPr lang="en-US" sz="2000" i="1" dirty="0" smtClean="0">
                <a:solidFill>
                  <a:srgbClr val="7F7F7F"/>
                </a:solidFill>
                <a:latin typeface="Gill Sans"/>
                <a:cs typeface="Helvetica"/>
              </a:rPr>
              <a:t/>
            </a:r>
            <a:br>
              <a:rPr lang="en-US" sz="2000" i="1" dirty="0" smtClean="0">
                <a:solidFill>
                  <a:srgbClr val="7F7F7F"/>
                </a:solidFill>
                <a:latin typeface="Gill Sans"/>
                <a:cs typeface="Helvetica"/>
              </a:rPr>
            </a:br>
            <a:r>
              <a:rPr lang="en-US" sz="2000" i="1" dirty="0" smtClean="0">
                <a:solidFill>
                  <a:srgbClr val="7F7F7F"/>
                </a:solidFill>
                <a:latin typeface="Gill Sans"/>
                <a:cs typeface="Helvetica"/>
              </a:rPr>
              <a:t>(at </a:t>
            </a:r>
            <a:r>
              <a:rPr lang="en-US" sz="2000" i="1" dirty="0">
                <a:solidFill>
                  <a:srgbClr val="7F7F7F"/>
                </a:solidFill>
                <a:latin typeface="Gill Sans"/>
                <a:cs typeface="Helvetica"/>
              </a:rPr>
              <a:t>30:</a:t>
            </a:r>
            <a:r>
              <a:rPr lang="en-US" sz="2000" i="1" dirty="0" smtClean="0">
                <a:solidFill>
                  <a:srgbClr val="7F7F7F"/>
                </a:solidFill>
                <a:latin typeface="Gill Sans"/>
                <a:cs typeface="Helvetica"/>
              </a:rPr>
              <a:t>15)</a:t>
            </a:r>
            <a:endParaRPr lang="en-US" sz="2000" i="1" dirty="0">
              <a:solidFill>
                <a:srgbClr val="7F7F7F"/>
              </a:solidFill>
              <a:latin typeface="Gill Sans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906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401445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Or you haven’t learned enough about them..</a:t>
            </a:r>
            <a:endParaRPr lang="en-US" sz="6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29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173" y="1758000"/>
            <a:ext cx="782315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>
                <a:latin typeface="Gill Sans"/>
              </a:rPr>
              <a:t>What tradeoffs are you making?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latin typeface="Gill Sans"/>
              </a:rPr>
              <a:t>How is it designed?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latin typeface="Gill Sans"/>
              </a:rPr>
              <a:t>What algorithms does it use</a:t>
            </a:r>
            <a:r>
              <a:rPr lang="en-US" sz="3600" dirty="0" smtClean="0">
                <a:latin typeface="Gill Sans"/>
              </a:rPr>
              <a:t>?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Gill Sans"/>
              </a:rPr>
              <a:t>Are the fundamental design decisions sane?</a:t>
            </a:r>
          </a:p>
          <a:p>
            <a:endParaRPr lang="en-US" sz="3600" dirty="0">
              <a:latin typeface="Gill Sans"/>
            </a:endParaRPr>
          </a:p>
          <a:p>
            <a:endParaRPr lang="en-US" sz="3600" dirty="0">
              <a:latin typeface="Gill Sans"/>
            </a:endParaRPr>
          </a:p>
          <a:p>
            <a:r>
              <a:rPr lang="en-US" sz="2000" dirty="0">
                <a:latin typeface="Gill Sans"/>
                <a:hlinkClick r:id="rId3"/>
              </a:rPr>
              <a:t>http://www.alberton.info/nosql_databases_what_when_why_phpuk2011.html</a:t>
            </a:r>
            <a:endParaRPr lang="en-US" sz="2100" dirty="0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113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081" y="966850"/>
            <a:ext cx="75583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Gill Sans"/>
              </a:rPr>
              <a:t>Agenda</a:t>
            </a:r>
          </a:p>
          <a:p>
            <a:endParaRPr lang="en-US" sz="4000" dirty="0" smtClean="0">
              <a:latin typeface="Gill Sans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latin typeface="Gill Sans"/>
              </a:rPr>
              <a:t>Choosing </a:t>
            </a:r>
            <a:r>
              <a:rPr lang="en-US" sz="4000" dirty="0" err="1" smtClean="0">
                <a:latin typeface="Gill Sans"/>
              </a:rPr>
              <a:t>NoSQL</a:t>
            </a:r>
            <a:endParaRPr lang="en-US" sz="4000" dirty="0" smtClean="0">
              <a:latin typeface="Gill Sans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latin typeface="Gill Sans"/>
              </a:rPr>
              <a:t>Cassandra concepts</a:t>
            </a:r>
            <a:br>
              <a:rPr lang="en-US" sz="4000" dirty="0" smtClean="0">
                <a:latin typeface="Gill Sans"/>
              </a:rPr>
            </a:br>
            <a:r>
              <a:rPr lang="en-US" sz="4000" dirty="0" smtClean="0">
                <a:latin typeface="Gill Sans"/>
              </a:rPr>
              <a:t>(Dynamo and Big Table)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latin typeface="Gill Sans"/>
              </a:rPr>
              <a:t>Patterns and anti-patterns of use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0602" y="0"/>
            <a:ext cx="2281853" cy="96685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165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7852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Concepts...</a:t>
            </a:r>
            <a:endParaRPr lang="en-US" sz="6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7794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887" y="1831246"/>
            <a:ext cx="442609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ill Sans"/>
              </a:rPr>
              <a:t>Consistent hashing</a:t>
            </a:r>
          </a:p>
          <a:p>
            <a:r>
              <a:rPr lang="en-US" sz="3600" strike="sngStrike" dirty="0" smtClean="0">
                <a:latin typeface="Gill Sans"/>
              </a:rPr>
              <a:t>Vector clocks</a:t>
            </a:r>
            <a:r>
              <a:rPr lang="en-US" sz="3600" dirty="0" smtClean="0">
                <a:latin typeface="Gill Sans"/>
              </a:rPr>
              <a:t> *</a:t>
            </a:r>
          </a:p>
          <a:p>
            <a:r>
              <a:rPr lang="en-US" sz="3600" dirty="0" smtClean="0">
                <a:latin typeface="Gill Sans"/>
              </a:rPr>
              <a:t>Gossip protocol</a:t>
            </a:r>
          </a:p>
          <a:p>
            <a:r>
              <a:rPr lang="en-US" sz="3600" dirty="0" smtClean="0">
                <a:latin typeface="Gill Sans"/>
              </a:rPr>
              <a:t>Hinted handoff</a:t>
            </a:r>
          </a:p>
          <a:p>
            <a:r>
              <a:rPr lang="en-US" sz="3600" dirty="0" smtClean="0">
                <a:latin typeface="Gill Sans"/>
              </a:rPr>
              <a:t>Read repair</a:t>
            </a:r>
            <a:endParaRPr lang="en-US" sz="3600" dirty="0">
              <a:latin typeface="Gill Sans"/>
            </a:endParaRPr>
          </a:p>
          <a:p>
            <a:endParaRPr lang="en-US" sz="3600" dirty="0" smtClean="0">
              <a:latin typeface="Gill Sans"/>
            </a:endParaRPr>
          </a:p>
          <a:p>
            <a:r>
              <a:rPr lang="en-US" sz="2100" dirty="0" smtClean="0">
                <a:latin typeface="Gill Sans"/>
                <a:hlinkClick r:id="rId3"/>
              </a:rPr>
              <a:t>http://www.allthingsdistributed.com/files/amazon-dynamo-sosp2007.pdf</a:t>
            </a:r>
            <a:endParaRPr lang="en-US" sz="2100" dirty="0" smtClean="0">
              <a:latin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2154" y="1834254"/>
            <a:ext cx="39632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Gill Sans"/>
              </a:rPr>
              <a:t>Columnar</a:t>
            </a:r>
          </a:p>
          <a:p>
            <a:pPr algn="r"/>
            <a:r>
              <a:rPr lang="en-US" sz="3600" dirty="0" err="1">
                <a:latin typeface="Gill Sans"/>
              </a:rPr>
              <a:t>SSTable</a:t>
            </a:r>
            <a:r>
              <a:rPr lang="en-US" sz="3600" dirty="0">
                <a:latin typeface="Gill Sans"/>
              </a:rPr>
              <a:t> </a:t>
            </a:r>
            <a:r>
              <a:rPr lang="en-US" sz="3600" dirty="0" smtClean="0">
                <a:latin typeface="Gill Sans"/>
              </a:rPr>
              <a:t>storage</a:t>
            </a:r>
            <a:endParaRPr lang="en-US" sz="3600" dirty="0">
              <a:latin typeface="Gill Sans"/>
            </a:endParaRPr>
          </a:p>
          <a:p>
            <a:pPr algn="r"/>
            <a:r>
              <a:rPr lang="en-US" sz="3600" dirty="0">
                <a:latin typeface="Gill Sans"/>
              </a:rPr>
              <a:t>Append-</a:t>
            </a:r>
            <a:r>
              <a:rPr lang="en-US" sz="3600" dirty="0" smtClean="0">
                <a:latin typeface="Gill Sans"/>
              </a:rPr>
              <a:t>only</a:t>
            </a:r>
            <a:endParaRPr lang="en-US" sz="3600" dirty="0">
              <a:latin typeface="Gill Sans"/>
            </a:endParaRPr>
          </a:p>
          <a:p>
            <a:pPr algn="r"/>
            <a:r>
              <a:rPr lang="en-US" sz="3600" dirty="0" err="1" smtClean="0">
                <a:latin typeface="Gill Sans"/>
              </a:rPr>
              <a:t>Memtable</a:t>
            </a:r>
            <a:endParaRPr lang="en-US" sz="3600" dirty="0">
              <a:latin typeface="Gill Sans"/>
            </a:endParaRPr>
          </a:p>
          <a:p>
            <a:pPr algn="r"/>
            <a:r>
              <a:rPr lang="en-US" sz="3600" dirty="0" smtClean="0">
                <a:latin typeface="Gill Sans"/>
              </a:rPr>
              <a:t>Compaction</a:t>
            </a:r>
            <a:endParaRPr lang="en-US" sz="3600" dirty="0">
              <a:latin typeface="Gill Sans"/>
            </a:endParaRPr>
          </a:p>
          <a:p>
            <a:pPr algn="r"/>
            <a:endParaRPr lang="en-US" sz="3600" dirty="0" smtClean="0">
              <a:latin typeface="Gill Sans"/>
            </a:endParaRPr>
          </a:p>
          <a:p>
            <a:pPr algn="r"/>
            <a:r>
              <a:rPr lang="en-US" sz="2100" dirty="0">
                <a:latin typeface="Gill Sans"/>
                <a:hlinkClick r:id="rId4"/>
              </a:rPr>
              <a:t>http://labs.google.com/papers/bigtable-osdi06.</a:t>
            </a:r>
            <a:r>
              <a:rPr lang="en-US" sz="2100" dirty="0" smtClean="0">
                <a:latin typeface="Gill Sans"/>
                <a:hlinkClick r:id="rId4"/>
              </a:rPr>
              <a:t>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8752" y="6097396"/>
            <a:ext cx="3305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Bradley Hand ITC TT-Bold"/>
                <a:cs typeface="Bradley Hand ITC TT-Bold"/>
              </a:rPr>
              <a:t>* not in Cassandra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Bradley Hand ITC TT-Bold"/>
              <a:cs typeface="Bradley Hand ITC TT-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6188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Gill Sans"/>
                <a:cs typeface="Gill Sans"/>
              </a:rPr>
              <a:t>Amazon Dynamo + Google Big Table</a:t>
            </a:r>
            <a:endParaRPr lang="en-US" sz="44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4732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31431" y="1189636"/>
            <a:ext cx="4200094" cy="4415609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64804" y="819165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4804" y="834700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Georgia"/>
                <a:cs typeface="Georgia"/>
              </a:rPr>
              <a:t>1</a:t>
            </a:r>
            <a:endParaRPr lang="en-US" sz="3200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64804" y="5234774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31431" y="1945899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26747" y="1945899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6747" y="1961434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Georgia"/>
                <a:cs typeface="Georgia"/>
              </a:rPr>
              <a:t>2</a:t>
            </a:r>
            <a:endParaRPr lang="en-US" sz="4800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26747" y="4094840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261" y="6036048"/>
            <a:ext cx="75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"/>
              </a:rPr>
              <a:t>Client</a:t>
            </a:r>
            <a:endParaRPr lang="en-US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31431" y="4094840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31525" y="589754"/>
            <a:ext cx="1912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radley Hand ITC TT-Bold"/>
                <a:cs typeface="Bradley Hand ITC TT-Bold"/>
              </a:rPr>
              <a:t>t</a:t>
            </a:r>
            <a:r>
              <a:rPr lang="en-US" sz="2000" dirty="0" smtClean="0">
                <a:latin typeface="Bradley Hand ITC TT-Bold"/>
                <a:cs typeface="Bradley Hand ITC TT-Bold"/>
              </a:rPr>
              <a:t>okens are integers from</a:t>
            </a:r>
            <a:br>
              <a:rPr lang="en-US" sz="2000" dirty="0" smtClean="0">
                <a:latin typeface="Bradley Hand ITC TT-Bold"/>
                <a:cs typeface="Bradley Hand ITC TT-Bold"/>
              </a:rPr>
            </a:br>
            <a:r>
              <a:rPr lang="en-US" sz="2000" dirty="0" smtClean="0">
                <a:latin typeface="Bradley Hand ITC TT-Bold"/>
                <a:cs typeface="Bradley Hand ITC TT-Bold"/>
              </a:rPr>
              <a:t>0 to 2</a:t>
            </a:r>
            <a:r>
              <a:rPr lang="en-US" sz="2000" baseline="30000" dirty="0" smtClean="0">
                <a:latin typeface="Bradley Hand ITC TT-Bold"/>
                <a:cs typeface="Bradley Hand ITC TT-Bold"/>
              </a:rPr>
              <a:t>127</a:t>
            </a:r>
            <a:endParaRPr lang="en-US" sz="2000" baseline="30000" dirty="0">
              <a:latin typeface="Bradley Hand ITC TT-Bold"/>
              <a:cs typeface="Bradley Hand ITC TT-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731" y="5148843"/>
            <a:ext cx="1912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adley Hand ITC TT-Bold"/>
                <a:cs typeface="Bradley Hand ITC TT-Bold"/>
              </a:rPr>
              <a:t>Distributed Hash Table (DHT)</a:t>
            </a:r>
            <a:endParaRPr lang="en-US" sz="2000" baseline="30000" dirty="0">
              <a:latin typeface="Bradley Hand ITC TT-Bold"/>
              <a:cs typeface="Bradley Hand ITC TT-Bol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1784" y="4106385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64804" y="5234774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31431" y="4106385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01831" y="1992079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3014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31431" y="1189636"/>
            <a:ext cx="4200094" cy="4415609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64804" y="819165"/>
            <a:ext cx="704778" cy="74094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4804" y="834700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Georgia"/>
                <a:cs typeface="Georgia"/>
              </a:rPr>
              <a:t>1</a:t>
            </a:r>
            <a:endParaRPr lang="en-US" sz="3200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64804" y="5234774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31431" y="1945899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26747" y="1945899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6747" y="1961434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Georgia"/>
                <a:cs typeface="Georgia"/>
              </a:rPr>
              <a:t>2</a:t>
            </a:r>
            <a:endParaRPr lang="en-US" sz="4800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26747" y="4094840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261" y="6036048"/>
            <a:ext cx="75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"/>
              </a:rPr>
              <a:t>Client</a:t>
            </a:r>
            <a:endParaRPr lang="en-US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31431" y="4094840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078" y="4034095"/>
            <a:ext cx="191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adley Hand ITC TT-Bold"/>
                <a:cs typeface="Bradley Hand ITC TT-Bold"/>
              </a:rPr>
              <a:t>Coordinator node</a:t>
            </a:r>
            <a:endParaRPr lang="en-US" sz="2000" baseline="30000" dirty="0">
              <a:latin typeface="Bradley Hand ITC TT-Bold"/>
              <a:cs typeface="Bradley Hand ITC TT-Bol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1784" y="4106385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64804" y="5234774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31431" y="4106385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01831" y="1992079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6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206609" y="1697182"/>
            <a:ext cx="1307664" cy="240920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57184" y="3731946"/>
            <a:ext cx="576827" cy="32523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79391" y="3662026"/>
            <a:ext cx="1505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radley Hand ITC TT-Bold"/>
                <a:cs typeface="Bradley Hand ITC TT-Bold"/>
              </a:rPr>
              <a:t>c</a:t>
            </a:r>
            <a:r>
              <a:rPr lang="en-US" sz="2000" dirty="0" smtClean="0">
                <a:latin typeface="Bradley Hand ITC TT-Bold"/>
                <a:cs typeface="Bradley Hand ITC TT-Bold"/>
              </a:rPr>
              <a:t>onsistent hashing</a:t>
            </a:r>
            <a:endParaRPr lang="en-US" sz="2000" dirty="0">
              <a:latin typeface="Bradley Hand ITC TT-Bold"/>
              <a:cs typeface="Bradley Hand ITC TT-Bold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09789" y="5414035"/>
            <a:ext cx="752398" cy="8110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ill Sans"/>
              </a:rPr>
              <a:t>Client</a:t>
            </a:r>
            <a:endParaRPr lang="en-US" sz="1600" dirty="0">
              <a:latin typeface="Gill San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249749" y="4773933"/>
            <a:ext cx="1304772" cy="81976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20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31431" y="1189636"/>
            <a:ext cx="4200094" cy="4415609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64804" y="819165"/>
            <a:ext cx="704778" cy="74094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4804" y="834700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Georgia"/>
                <a:cs typeface="Georgia"/>
              </a:rPr>
              <a:t>1</a:t>
            </a:r>
            <a:endParaRPr lang="en-US" sz="3200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64804" y="5234774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31431" y="1945899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26747" y="1945899"/>
            <a:ext cx="704778" cy="74094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6747" y="1961434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Georgia"/>
                <a:cs typeface="Georgia"/>
              </a:rPr>
              <a:t>2</a:t>
            </a:r>
            <a:endParaRPr lang="en-US" sz="4800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26747" y="4094840"/>
            <a:ext cx="704778" cy="74094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261" y="6036048"/>
            <a:ext cx="75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"/>
              </a:rPr>
              <a:t>Client</a:t>
            </a:r>
            <a:endParaRPr lang="en-US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31431" y="4094840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16256" y="1582981"/>
            <a:ext cx="191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radley Hand ITC TT-Bold"/>
                <a:cs typeface="Bradley Hand ITC TT-Bold"/>
              </a:rPr>
              <a:t>r</a:t>
            </a:r>
            <a:r>
              <a:rPr lang="en-US" sz="2000" dirty="0" smtClean="0">
                <a:latin typeface="Bradley Hand ITC TT-Bold"/>
                <a:cs typeface="Bradley Hand ITC TT-Bold"/>
              </a:rPr>
              <a:t>eplication factor (RF) 3</a:t>
            </a:r>
            <a:endParaRPr lang="en-US" sz="2000" baseline="30000" dirty="0">
              <a:latin typeface="Bradley Hand ITC TT-Bold"/>
              <a:cs typeface="Bradley Hand ITC TT-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078" y="4034095"/>
            <a:ext cx="191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radley Hand ITC TT-Bold"/>
                <a:cs typeface="Bradley Hand ITC TT-Bold"/>
              </a:rPr>
              <a:t>c</a:t>
            </a:r>
            <a:r>
              <a:rPr lang="en-US" sz="2000" dirty="0" smtClean="0">
                <a:latin typeface="Bradley Hand ITC TT-Bold"/>
                <a:cs typeface="Bradley Hand ITC TT-Bold"/>
              </a:rPr>
              <a:t>oordinator node</a:t>
            </a:r>
            <a:endParaRPr lang="en-US" sz="2000" baseline="30000" dirty="0">
              <a:latin typeface="Bradley Hand ITC TT-Bold"/>
              <a:cs typeface="Bradley Hand ITC TT-Bol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1784" y="4106385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64804" y="5234774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31431" y="4106385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01831" y="1992079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6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206609" y="1697182"/>
            <a:ext cx="1307664" cy="2409204"/>
          </a:xfrm>
          <a:prstGeom prst="straightConnector1">
            <a:avLst/>
          </a:prstGeom>
          <a:ln w="38100" cmpd="sng"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09789" y="5414035"/>
            <a:ext cx="752398" cy="8110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ill Sans"/>
              </a:rPr>
              <a:t>Client</a:t>
            </a:r>
            <a:endParaRPr lang="en-US" sz="1600" dirty="0">
              <a:latin typeface="Gill San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249749" y="4773933"/>
            <a:ext cx="1304772" cy="81976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70479" flipH="1">
            <a:off x="5614012" y="1081322"/>
            <a:ext cx="576827" cy="3252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94046" flipH="1">
            <a:off x="6706123" y="3241174"/>
            <a:ext cx="576827" cy="325239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V="1">
            <a:off x="3359009" y="2546210"/>
            <a:ext cx="2563809" cy="1712576"/>
          </a:xfrm>
          <a:prstGeom prst="straightConnector1">
            <a:avLst/>
          </a:prstGeom>
          <a:ln w="38100" cmpd="sng"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359009" y="4411186"/>
            <a:ext cx="2563809" cy="0"/>
          </a:xfrm>
          <a:prstGeom prst="straightConnector1">
            <a:avLst/>
          </a:prstGeom>
          <a:ln w="38100" cmpd="sng"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75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754925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Consistency Level (CL)</a:t>
            </a:r>
          </a:p>
          <a:p>
            <a:pPr algn="ctr"/>
            <a:endParaRPr lang="en-US" sz="6000" dirty="0">
              <a:latin typeface="Gill Sans"/>
              <a:cs typeface="Gill Sans"/>
            </a:endParaRPr>
          </a:p>
          <a:p>
            <a:pPr algn="ctr"/>
            <a:r>
              <a:rPr lang="en-US" sz="4000" dirty="0">
                <a:latin typeface="Gill Sans"/>
              </a:rPr>
              <a:t>How many replicas must respond to declare success?</a:t>
            </a:r>
          </a:p>
          <a:p>
            <a:pPr algn="ctr"/>
            <a:endParaRPr lang="en-US" sz="4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938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841303"/>
              </p:ext>
            </p:extLst>
          </p:nvPr>
        </p:nvGraphicFramePr>
        <p:xfrm>
          <a:off x="924628" y="2149573"/>
          <a:ext cx="7368858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372"/>
                <a:gridCol w="48644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"/>
                        </a:rPr>
                        <a:t>Level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"/>
                        </a:rPr>
                        <a:t>Description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Gill Sans"/>
                        </a:rPr>
                        <a:t>ONE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Gill Sans"/>
                        </a:rPr>
                        <a:t>1</a:t>
                      </a:r>
                      <a:r>
                        <a:rPr lang="en-US" sz="2000" baseline="30000" dirty="0" smtClean="0">
                          <a:latin typeface="Gill Sans"/>
                        </a:rPr>
                        <a:t>st</a:t>
                      </a:r>
                      <a:r>
                        <a:rPr lang="en-US" sz="2000" dirty="0" smtClean="0">
                          <a:latin typeface="Gill Sans"/>
                        </a:rPr>
                        <a:t> Response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Gill Sans"/>
                        </a:rPr>
                        <a:t>QUORUM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Gill Sans"/>
                        </a:rPr>
                        <a:t>N/2 + 1 replicas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Gill Sans"/>
                        </a:rPr>
                        <a:t>LOCAL_QUORUM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Gill Sans"/>
                        </a:rPr>
                        <a:t>N/2 + 1 replicas</a:t>
                      </a:r>
                      <a:r>
                        <a:rPr lang="en-US" sz="2000" baseline="0" dirty="0" smtClean="0">
                          <a:latin typeface="Gill Sans"/>
                        </a:rPr>
                        <a:t> in local data </a:t>
                      </a:r>
                      <a:r>
                        <a:rPr lang="en-US" sz="2000" baseline="0" dirty="0" err="1" smtClean="0">
                          <a:latin typeface="Gill Sans"/>
                        </a:rPr>
                        <a:t>centre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Gill Sans"/>
                        </a:rPr>
                        <a:t>EACH_QUORUM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Gill Sans"/>
                        </a:rPr>
                        <a:t>N/2 + 1 replicas</a:t>
                      </a:r>
                      <a:r>
                        <a:rPr lang="en-US" sz="2000" baseline="0" dirty="0" smtClean="0">
                          <a:latin typeface="Gill Sans"/>
                        </a:rPr>
                        <a:t> in each data </a:t>
                      </a:r>
                      <a:r>
                        <a:rPr lang="en-US" sz="2000" baseline="0" dirty="0" err="1" smtClean="0">
                          <a:latin typeface="Gill Sans"/>
                        </a:rPr>
                        <a:t>centre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Gill Sans"/>
                        </a:rPr>
                        <a:t>ALL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Gill Sans"/>
                        </a:rPr>
                        <a:t>All replicas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924628" y="2987023"/>
            <a:ext cx="736885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24627" y="5689576"/>
            <a:ext cx="73688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Gill Sans"/>
                <a:hlinkClick r:id="rId2"/>
              </a:rPr>
              <a:t>http://wiki.apache.org/cassandra/API#Read</a:t>
            </a:r>
            <a:endParaRPr lang="en-US" sz="2100" dirty="0" smtClean="0">
              <a:latin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4628" y="646605"/>
            <a:ext cx="736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ill Sans"/>
                <a:cs typeface="Gill Sans"/>
              </a:rPr>
              <a:t>For read operations</a:t>
            </a:r>
            <a:endParaRPr lang="en-US" sz="24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0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519728"/>
              </p:ext>
            </p:extLst>
          </p:nvPr>
        </p:nvGraphicFramePr>
        <p:xfrm>
          <a:off x="924628" y="2114938"/>
          <a:ext cx="7368858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45"/>
                <a:gridCol w="49222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"/>
                        </a:rPr>
                        <a:t>Level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"/>
                        </a:rPr>
                        <a:t>Description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Gill Sans"/>
                        </a:rPr>
                        <a:t>ANY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Gill Sans"/>
                        </a:rPr>
                        <a:t>One</a:t>
                      </a:r>
                      <a:r>
                        <a:rPr lang="en-US" sz="2000" baseline="0" dirty="0" smtClean="0">
                          <a:latin typeface="Gill Sans"/>
                        </a:rPr>
                        <a:t> node, </a:t>
                      </a:r>
                      <a:r>
                        <a:rPr lang="en-US" sz="2000" dirty="0" smtClean="0">
                          <a:latin typeface="Gill Sans"/>
                        </a:rPr>
                        <a:t>including</a:t>
                      </a:r>
                      <a:r>
                        <a:rPr lang="en-US" sz="2000" baseline="0" dirty="0" smtClean="0">
                          <a:latin typeface="Gill Sans"/>
                        </a:rPr>
                        <a:t> hinted handoff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Gill Sans"/>
                        </a:rPr>
                        <a:t>ONE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Gill Sans"/>
                        </a:rPr>
                        <a:t>One</a:t>
                      </a:r>
                      <a:r>
                        <a:rPr lang="en-US" sz="2000" baseline="0" dirty="0" smtClean="0">
                          <a:latin typeface="Gill Sans"/>
                        </a:rPr>
                        <a:t> node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Gill Sans"/>
                        </a:rPr>
                        <a:t>QUORUM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Gill Sans"/>
                        </a:rPr>
                        <a:t>N/2 + 1 replicas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Gill Sans"/>
                        </a:rPr>
                        <a:t>LOCAL_QUORUM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Gill Sans"/>
                        </a:rPr>
                        <a:t>N/2 + 1 replicas</a:t>
                      </a:r>
                      <a:r>
                        <a:rPr lang="en-US" sz="2000" baseline="0" dirty="0" smtClean="0">
                          <a:latin typeface="Gill Sans"/>
                        </a:rPr>
                        <a:t> in local data </a:t>
                      </a:r>
                      <a:r>
                        <a:rPr lang="en-US" sz="2000" baseline="0" dirty="0" err="1" smtClean="0">
                          <a:latin typeface="Gill Sans"/>
                        </a:rPr>
                        <a:t>centre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Gill Sans"/>
                        </a:rPr>
                        <a:t>EACH_QUORUM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Gill Sans"/>
                        </a:rPr>
                        <a:t>N/2 + 1 replicas</a:t>
                      </a:r>
                      <a:r>
                        <a:rPr lang="en-US" sz="2000" baseline="0" dirty="0" smtClean="0">
                          <a:latin typeface="Gill Sans"/>
                        </a:rPr>
                        <a:t> in each data </a:t>
                      </a:r>
                      <a:r>
                        <a:rPr lang="en-US" sz="2000" baseline="0" dirty="0" err="1" smtClean="0">
                          <a:latin typeface="Gill Sans"/>
                        </a:rPr>
                        <a:t>centre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Gill Sans"/>
                        </a:rPr>
                        <a:t>ALL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Gill Sans"/>
                        </a:rPr>
                        <a:t>All replicas</a:t>
                      </a:r>
                      <a:endParaRPr lang="en-US" sz="2000" dirty="0">
                        <a:latin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924628" y="3440378"/>
            <a:ext cx="736885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4629" y="5724211"/>
            <a:ext cx="73688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Gill Sans"/>
                <a:hlinkClick r:id="rId2"/>
              </a:rPr>
              <a:t>http://wiki.apache.org/cassandra/API#Write</a:t>
            </a:r>
            <a:endParaRPr lang="en-US" sz="2100" dirty="0" smtClean="0">
              <a:latin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4628" y="646605"/>
            <a:ext cx="736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ill Sans"/>
                <a:cs typeface="Gill Sans"/>
              </a:rPr>
              <a:t>For write operations</a:t>
            </a:r>
            <a:endParaRPr lang="en-US" sz="24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0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31431" y="1189636"/>
            <a:ext cx="4200094" cy="4415609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64804" y="819165"/>
            <a:ext cx="704778" cy="74094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4804" y="834700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Georgia"/>
                <a:cs typeface="Georgia"/>
              </a:rPr>
              <a:t>1</a:t>
            </a:r>
            <a:endParaRPr lang="en-US" sz="3200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64804" y="5234774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31431" y="1945899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26747" y="1945899"/>
            <a:ext cx="704778" cy="74094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6747" y="1961434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Georgia"/>
                <a:cs typeface="Georgia"/>
              </a:rPr>
              <a:t>2</a:t>
            </a:r>
            <a:endParaRPr lang="en-US" sz="4800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26747" y="4094840"/>
            <a:ext cx="704778" cy="7409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261" y="6036048"/>
            <a:ext cx="75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"/>
              </a:rPr>
              <a:t>Client</a:t>
            </a:r>
            <a:endParaRPr lang="en-US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31431" y="4094840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078" y="4034095"/>
            <a:ext cx="191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radley Hand ITC TT-Bold"/>
                <a:cs typeface="Bradley Hand ITC TT-Bold"/>
              </a:rPr>
              <a:t>c</a:t>
            </a:r>
            <a:r>
              <a:rPr lang="en-US" sz="2000" dirty="0" smtClean="0">
                <a:latin typeface="Bradley Hand ITC TT-Bold"/>
                <a:cs typeface="Bradley Hand ITC TT-Bold"/>
              </a:rPr>
              <a:t>oordinator node</a:t>
            </a:r>
            <a:endParaRPr lang="en-US" sz="2000" baseline="30000" dirty="0">
              <a:latin typeface="Bradley Hand ITC TT-Bold"/>
              <a:cs typeface="Bradley Hand ITC TT-Bol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1784" y="4106385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64804" y="5234774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31431" y="4106385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01831" y="1992079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6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206609" y="1697182"/>
            <a:ext cx="1307664" cy="2409204"/>
          </a:xfrm>
          <a:prstGeom prst="straightConnector1">
            <a:avLst/>
          </a:prstGeom>
          <a:ln w="38100" cmpd="sng">
            <a:prstDash val="soli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09789" y="5414035"/>
            <a:ext cx="752398" cy="8110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ill Sans"/>
              </a:rPr>
              <a:t>Client</a:t>
            </a:r>
            <a:endParaRPr lang="en-US" sz="1600" dirty="0">
              <a:latin typeface="Gill San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249749" y="4773933"/>
            <a:ext cx="1304772" cy="81976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359009" y="2546210"/>
            <a:ext cx="2563809" cy="1712576"/>
          </a:xfrm>
          <a:prstGeom prst="straightConnector1">
            <a:avLst/>
          </a:prstGeom>
          <a:ln w="38100" cmpd="sng">
            <a:prstDash val="soli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359009" y="4411186"/>
            <a:ext cx="2563809" cy="0"/>
          </a:xfrm>
          <a:prstGeom prst="straightConnector1">
            <a:avLst/>
          </a:prstGeom>
          <a:ln w="38100" cmpd="sng"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03818" y="326868"/>
            <a:ext cx="2509581" cy="101566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Gill Sans"/>
              </a:rPr>
              <a:t>RF = 3</a:t>
            </a:r>
          </a:p>
          <a:p>
            <a:pPr algn="ctr"/>
            <a:r>
              <a:rPr lang="en-US" sz="3000" dirty="0" smtClean="0">
                <a:latin typeface="Gill Sans"/>
              </a:rPr>
              <a:t>CL = Quorum</a:t>
            </a:r>
          </a:p>
        </p:txBody>
      </p:sp>
    </p:spTree>
    <p:extLst>
      <p:ext uri="{BB962C8B-B14F-4D97-AF65-F5344CB8AC3E}">
        <p14:creationId xmlns:p14="http://schemas.microsoft.com/office/powerpoint/2010/main" val="91069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754925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Hinted Handoff</a:t>
            </a:r>
          </a:p>
          <a:p>
            <a:pPr algn="ctr"/>
            <a:endParaRPr lang="en-US" sz="6000" dirty="0">
              <a:latin typeface="Gill Sans"/>
              <a:cs typeface="Gill Sans"/>
            </a:endParaRPr>
          </a:p>
          <a:p>
            <a:pPr algn="ctr"/>
            <a:r>
              <a:rPr lang="en-US" sz="4000" dirty="0" smtClean="0">
                <a:latin typeface="Gill Sans"/>
              </a:rPr>
              <a:t>A hint is written to the coordinator</a:t>
            </a:r>
            <a:br>
              <a:rPr lang="en-US" sz="4000" dirty="0" smtClean="0">
                <a:latin typeface="Gill Sans"/>
              </a:rPr>
            </a:br>
            <a:r>
              <a:rPr lang="en-US" sz="4000" dirty="0" smtClean="0">
                <a:latin typeface="Gill Sans"/>
              </a:rPr>
              <a:t>node when a replica is down</a:t>
            </a:r>
            <a:endParaRPr lang="en-US" sz="2000" dirty="0" smtClean="0">
              <a:latin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629" y="5724211"/>
            <a:ext cx="73688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ill Sans"/>
                <a:hlinkClick r:id="rId3"/>
              </a:rPr>
              <a:t>http://wiki.apache.org/cassandra/</a:t>
            </a:r>
            <a:r>
              <a:rPr lang="en-US" sz="2100" dirty="0" smtClean="0">
                <a:latin typeface="Gill Sans"/>
                <a:hlinkClick r:id="rId3"/>
              </a:rPr>
              <a:t>HintedHandoff</a:t>
            </a:r>
            <a:endParaRPr lang="en-US" sz="21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3486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7852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Choosing </a:t>
            </a:r>
            <a:r>
              <a:rPr lang="en-US" sz="6000" dirty="0" err="1" smtClean="0">
                <a:latin typeface="Gill Sans"/>
                <a:cs typeface="Gill Sans"/>
              </a:rPr>
              <a:t>NoSQL</a:t>
            </a:r>
            <a:r>
              <a:rPr lang="en-US" sz="6000" dirty="0" smtClean="0">
                <a:latin typeface="Gill Sans"/>
                <a:cs typeface="Gill Sans"/>
              </a:rPr>
              <a:t>...</a:t>
            </a:r>
            <a:endParaRPr lang="en-US" sz="6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9564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31431" y="1189636"/>
            <a:ext cx="4200094" cy="4415609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64804" y="819165"/>
            <a:ext cx="704778" cy="74094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4804" y="834700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Georgia"/>
                <a:cs typeface="Georgia"/>
              </a:rPr>
              <a:t>1</a:t>
            </a:r>
            <a:endParaRPr lang="en-US" sz="3200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64804" y="5234774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31431" y="1945899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26747" y="1945899"/>
            <a:ext cx="704778" cy="74094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6747" y="1961434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Georgia"/>
                <a:cs typeface="Georgia"/>
              </a:rPr>
              <a:t>2</a:t>
            </a:r>
            <a:endParaRPr lang="en-US" sz="4800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26747" y="4094840"/>
            <a:ext cx="704778" cy="74094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261" y="6036048"/>
            <a:ext cx="75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"/>
              </a:rPr>
              <a:t>Client</a:t>
            </a:r>
            <a:endParaRPr lang="en-US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31431" y="4094840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078" y="4034095"/>
            <a:ext cx="191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radley Hand ITC TT-Bold"/>
                <a:cs typeface="Bradley Hand ITC TT-Bold"/>
              </a:rPr>
              <a:t>c</a:t>
            </a:r>
            <a:r>
              <a:rPr lang="en-US" sz="2000" dirty="0" smtClean="0">
                <a:latin typeface="Bradley Hand ITC TT-Bold"/>
                <a:cs typeface="Bradley Hand ITC TT-Bold"/>
              </a:rPr>
              <a:t>oordinator node</a:t>
            </a:r>
            <a:endParaRPr lang="en-US" sz="2000" baseline="30000" dirty="0">
              <a:latin typeface="Bradley Hand ITC TT-Bold"/>
              <a:cs typeface="Bradley Hand ITC TT-Bol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1784" y="4106385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64804" y="5234774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31431" y="4106385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01831" y="1992079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6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206609" y="1697182"/>
            <a:ext cx="1307664" cy="2409204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09789" y="5414035"/>
            <a:ext cx="752398" cy="8110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ill Sans"/>
              </a:rPr>
              <a:t>Client</a:t>
            </a:r>
            <a:endParaRPr lang="en-US" sz="1600" dirty="0">
              <a:latin typeface="Gill San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249749" y="4773933"/>
            <a:ext cx="1304772" cy="81976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359009" y="2546210"/>
            <a:ext cx="2563809" cy="1712576"/>
          </a:xfrm>
          <a:prstGeom prst="straightConnector1">
            <a:avLst/>
          </a:prstGeom>
          <a:ln w="38100" cmpd="sng">
            <a:prstDash val="soli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359009" y="4411186"/>
            <a:ext cx="2563809" cy="0"/>
          </a:xfrm>
          <a:prstGeom prst="straightConnector1">
            <a:avLst/>
          </a:prstGeom>
          <a:ln w="38100" cmpd="sng">
            <a:prstDash val="soli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03818" y="326868"/>
            <a:ext cx="2509581" cy="101566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Gill Sans"/>
              </a:rPr>
              <a:t>RF = 3</a:t>
            </a:r>
          </a:p>
          <a:p>
            <a:pPr algn="ctr"/>
            <a:r>
              <a:rPr lang="en-US" sz="3000" dirty="0" smtClean="0">
                <a:latin typeface="Gill Sans"/>
              </a:rPr>
              <a:t>CL = Quorum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82824" y="527930"/>
            <a:ext cx="191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adley Hand ITC TT-Bold"/>
                <a:cs typeface="Bradley Hand ITC TT-Bold"/>
              </a:rPr>
              <a:t>node offline</a:t>
            </a:r>
            <a:endParaRPr lang="en-US" sz="2000" baseline="30000" dirty="0">
              <a:latin typeface="Bradley Hand ITC TT-Bold"/>
              <a:cs typeface="Bradley Hand ITC TT-Bold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81170">
            <a:off x="2473162" y="5007495"/>
            <a:ext cx="497593" cy="32523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69122" y="5266650"/>
            <a:ext cx="752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adley Hand ITC TT-Bold"/>
                <a:cs typeface="Bradley Hand ITC TT-Bold"/>
              </a:rPr>
              <a:t>hint</a:t>
            </a:r>
            <a:endParaRPr lang="en-US" sz="2000" dirty="0">
              <a:latin typeface="Bradley Hand ITC TT-Bold"/>
              <a:cs typeface="Bradley Hand ITC TT-Bold"/>
            </a:endParaRPr>
          </a:p>
        </p:txBody>
      </p:sp>
    </p:spTree>
    <p:extLst>
      <p:ext uri="{BB962C8B-B14F-4D97-AF65-F5344CB8AC3E}">
        <p14:creationId xmlns:p14="http://schemas.microsoft.com/office/powerpoint/2010/main" val="28621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754925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Read Repair</a:t>
            </a:r>
          </a:p>
          <a:p>
            <a:pPr algn="ctr"/>
            <a:endParaRPr lang="en-US" sz="6000" dirty="0">
              <a:latin typeface="Gill Sans"/>
              <a:cs typeface="Gill Sans"/>
            </a:endParaRPr>
          </a:p>
          <a:p>
            <a:pPr algn="ctr"/>
            <a:r>
              <a:rPr lang="en-US" sz="4000" dirty="0" smtClean="0">
                <a:latin typeface="Gill Sans"/>
              </a:rPr>
              <a:t>Background digest query on-read to find and update out-of-date replicas</a:t>
            </a:r>
            <a:r>
              <a:rPr lang="en-US" sz="4000" baseline="30000" dirty="0" smtClean="0">
                <a:latin typeface="Gill Sans"/>
              </a:rPr>
              <a:t>*</a:t>
            </a:r>
            <a:endParaRPr lang="en-US" sz="2000" baseline="30000" dirty="0" smtClean="0">
              <a:latin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629" y="5603899"/>
            <a:ext cx="73688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ill Sans"/>
                <a:hlinkClick r:id="rId3"/>
              </a:rPr>
              <a:t>http://wiki.apache.org/cassandra/</a:t>
            </a:r>
            <a:r>
              <a:rPr lang="en-US" sz="2100" dirty="0" smtClean="0">
                <a:latin typeface="Gill Sans"/>
                <a:hlinkClick r:id="rId3"/>
              </a:rPr>
              <a:t>ReadRepair</a:t>
            </a:r>
            <a:endParaRPr lang="en-US" sz="2100" dirty="0" smtClean="0">
              <a:latin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2431" y="6126341"/>
            <a:ext cx="5901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adley Hand ITC TT-Bold"/>
                <a:cs typeface="Bradley Hand ITC TT-Bold"/>
              </a:rPr>
              <a:t>*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adley Hand ITC TT-Bold"/>
                <a:cs typeface="Bradley Hand ITC TT-Bold"/>
              </a:rPr>
              <a:t>c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adley Hand ITC TT-Bold"/>
                <a:cs typeface="Bradley Hand ITC TT-Bold"/>
              </a:rPr>
              <a:t>arried out in the background unless CL:ALL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Bradley Hand ITC TT-Bold"/>
              <a:cs typeface="Bradley Hand ITC TT-Bold"/>
            </a:endParaRPr>
          </a:p>
        </p:txBody>
      </p:sp>
    </p:spTree>
    <p:extLst>
      <p:ext uri="{BB962C8B-B14F-4D97-AF65-F5344CB8AC3E}">
        <p14:creationId xmlns:p14="http://schemas.microsoft.com/office/powerpoint/2010/main" val="394649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31431" y="1189636"/>
            <a:ext cx="4200094" cy="4415609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64804" y="819165"/>
            <a:ext cx="704778" cy="74094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4804" y="834700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Georgia"/>
                <a:cs typeface="Georgia"/>
              </a:rPr>
              <a:t>1</a:t>
            </a:r>
            <a:endParaRPr lang="en-US" sz="3200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64804" y="5234774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31431" y="1945899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26747" y="1945899"/>
            <a:ext cx="704778" cy="7409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6747" y="1961434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Georgia"/>
                <a:cs typeface="Georgia"/>
              </a:rPr>
              <a:t>2</a:t>
            </a:r>
            <a:endParaRPr lang="en-US" sz="4800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26747" y="4094840"/>
            <a:ext cx="704778" cy="7409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261" y="6036048"/>
            <a:ext cx="75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"/>
              </a:rPr>
              <a:t>Client</a:t>
            </a:r>
            <a:endParaRPr lang="en-US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31431" y="4094840"/>
            <a:ext cx="704778" cy="740941"/>
          </a:xfrm>
          <a:prstGeom prst="ellipse">
            <a:avLst/>
          </a:prstGeom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078" y="4034095"/>
            <a:ext cx="191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radley Hand ITC TT-Bold"/>
                <a:cs typeface="Bradley Hand ITC TT-Bold"/>
              </a:rPr>
              <a:t>c</a:t>
            </a:r>
            <a:r>
              <a:rPr lang="en-US" sz="2000" dirty="0" smtClean="0">
                <a:latin typeface="Bradley Hand ITC TT-Bold"/>
                <a:cs typeface="Bradley Hand ITC TT-Bold"/>
              </a:rPr>
              <a:t>oordinator node</a:t>
            </a:r>
            <a:endParaRPr lang="en-US" sz="2000" baseline="30000" dirty="0">
              <a:latin typeface="Bradley Hand ITC TT-Bold"/>
              <a:cs typeface="Bradley Hand ITC TT-Bol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1784" y="4106385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64804" y="5234774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31431" y="4106385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01831" y="1992079"/>
            <a:ext cx="704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/>
                <a:cs typeface="Georgia"/>
              </a:rPr>
              <a:t>6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206609" y="1697182"/>
            <a:ext cx="1307664" cy="2409204"/>
          </a:xfrm>
          <a:prstGeom prst="straightConnector1">
            <a:avLst/>
          </a:prstGeom>
          <a:ln w="38100" cmpd="sng">
            <a:prstDash val="solid"/>
            <a:headEnd type="arrow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09789" y="5414035"/>
            <a:ext cx="752398" cy="8110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ill Sans"/>
              </a:rPr>
              <a:t>Client</a:t>
            </a:r>
            <a:endParaRPr lang="en-US" sz="1600" dirty="0">
              <a:latin typeface="Gill San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249749" y="4773933"/>
            <a:ext cx="1304772" cy="819767"/>
          </a:xfrm>
          <a:prstGeom prst="straightConnector1">
            <a:avLst/>
          </a:prstGeom>
          <a:ln w="38100" cmpd="sng">
            <a:headEnd type="arrow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4999794" y="1527661"/>
            <a:ext cx="1000217" cy="538736"/>
          </a:xfrm>
          <a:prstGeom prst="straightConnector1">
            <a:avLst/>
          </a:prstGeom>
          <a:ln w="38100" cmpd="sng"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03818" y="326868"/>
            <a:ext cx="2509581" cy="101566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Gill Sans"/>
              </a:rPr>
              <a:t>RF = 3</a:t>
            </a:r>
          </a:p>
          <a:p>
            <a:pPr algn="ctr"/>
            <a:r>
              <a:rPr lang="en-US" sz="3000" dirty="0" smtClean="0">
                <a:latin typeface="Gill Sans"/>
              </a:rPr>
              <a:t>CL = One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892840" y="1683815"/>
            <a:ext cx="1192416" cy="2336912"/>
          </a:xfrm>
          <a:prstGeom prst="straightConnector1">
            <a:avLst/>
          </a:prstGeom>
          <a:ln w="38100" cmpd="sng"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71888" y="5101950"/>
            <a:ext cx="28715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radley Hand ITC TT-Bold"/>
                <a:cs typeface="Bradley Hand ITC TT-Bold"/>
              </a:rPr>
              <a:t>b</a:t>
            </a:r>
            <a:r>
              <a:rPr lang="en-US" sz="2400" dirty="0" smtClean="0">
                <a:latin typeface="Bradley Hand ITC TT-Bold"/>
                <a:cs typeface="Bradley Hand ITC TT-Bold"/>
              </a:rPr>
              <a:t>ackground digest query, then update out-of-date replicas</a:t>
            </a:r>
            <a:endParaRPr lang="en-US" sz="2400" dirty="0">
              <a:latin typeface="Bradley Hand ITC TT-Bold"/>
              <a:cs typeface="Bradley Hand ITC TT-Bold"/>
            </a:endParaRPr>
          </a:p>
        </p:txBody>
      </p:sp>
    </p:spTree>
    <p:extLst>
      <p:ext uri="{BB962C8B-B14F-4D97-AF65-F5344CB8AC3E}">
        <p14:creationId xmlns:p14="http://schemas.microsoft.com/office/powerpoint/2010/main" val="162814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7852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Big Table...</a:t>
            </a:r>
            <a:endParaRPr lang="en-US" sz="6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028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1173" y="1088421"/>
            <a:ext cx="7823155" cy="5032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Gill Sans"/>
              </a:rPr>
              <a:t>Sparse column based data model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err="1" smtClean="0">
                <a:latin typeface="Gill Sans"/>
              </a:rPr>
              <a:t>SSTable</a:t>
            </a:r>
            <a:r>
              <a:rPr lang="en-US" sz="3600" dirty="0" smtClean="0">
                <a:latin typeface="Gill Sans"/>
              </a:rPr>
              <a:t> disk storage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Gill Sans"/>
              </a:rPr>
              <a:t>Append-only commit log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err="1" smtClean="0">
                <a:latin typeface="Gill Sans"/>
              </a:rPr>
              <a:t>Memtable</a:t>
            </a:r>
            <a:r>
              <a:rPr lang="en-US" sz="3600" dirty="0" smtClean="0">
                <a:latin typeface="Gill Sans"/>
              </a:rPr>
              <a:t> (buffer and sort)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Gill Sans"/>
              </a:rPr>
              <a:t>Immutable </a:t>
            </a:r>
            <a:r>
              <a:rPr lang="en-US" sz="3600" dirty="0" err="1" smtClean="0">
                <a:latin typeface="Gill Sans"/>
              </a:rPr>
              <a:t>SSTable</a:t>
            </a:r>
            <a:r>
              <a:rPr lang="en-US" sz="3600" dirty="0" smtClean="0">
                <a:latin typeface="Gill Sans"/>
              </a:rPr>
              <a:t> files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Gill Sans"/>
              </a:rPr>
              <a:t>Compaction</a:t>
            </a:r>
            <a:endParaRPr lang="en-US" sz="3600" dirty="0">
              <a:latin typeface="Gill Sans"/>
            </a:endParaRPr>
          </a:p>
          <a:p>
            <a:endParaRPr lang="en-US" sz="2100" dirty="0" smtClean="0">
              <a:latin typeface="Gill Sans"/>
            </a:endParaRPr>
          </a:p>
          <a:p>
            <a:endParaRPr lang="en-US" sz="2100" dirty="0" smtClean="0">
              <a:latin typeface="Gill Sans"/>
            </a:endParaRPr>
          </a:p>
          <a:p>
            <a:endParaRPr lang="en-US" sz="2100" dirty="0" smtClean="0">
              <a:latin typeface="Gill Sans"/>
            </a:endParaRPr>
          </a:p>
          <a:p>
            <a:r>
              <a:rPr lang="en-US" sz="2100" dirty="0" smtClean="0">
                <a:latin typeface="Gill Sans"/>
                <a:hlinkClick r:id="rId2"/>
              </a:rPr>
              <a:t>http:</a:t>
            </a:r>
            <a:r>
              <a:rPr lang="en-US" sz="2100" dirty="0">
                <a:latin typeface="Gill Sans"/>
                <a:hlinkClick r:id="rId2"/>
              </a:rPr>
              <a:t>//research.google.com/archive/bigtable-osdi06.</a:t>
            </a:r>
            <a:r>
              <a:rPr lang="en-US" sz="2100" dirty="0" smtClean="0">
                <a:latin typeface="Gill Sans"/>
                <a:hlinkClick r:id="rId2"/>
              </a:rPr>
              <a:t>pdf</a:t>
            </a:r>
            <a:endParaRPr lang="en-US" sz="2100" dirty="0" smtClean="0">
              <a:latin typeface="Gill Sans"/>
            </a:endParaRPr>
          </a:p>
          <a:p>
            <a:r>
              <a:rPr lang="en-US" sz="2100" dirty="0" smtClean="0">
                <a:latin typeface="Gill Sans"/>
                <a:hlinkClick r:id="rId3"/>
              </a:rPr>
              <a:t>http://www.slideshare.net/geminimobile/bigtable-4820829</a:t>
            </a:r>
            <a:endParaRPr lang="en-US" sz="2100" dirty="0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9621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4410456" y="1898478"/>
            <a:ext cx="576827" cy="37761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07957" y="1713914"/>
            <a:ext cx="222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adley Hand ITC TT-Bold"/>
                <a:cs typeface="Bradley Hand ITC TT-Bold"/>
              </a:rPr>
              <a:t>+ timestamp</a:t>
            </a:r>
            <a:endParaRPr lang="en-US" sz="2000" dirty="0">
              <a:latin typeface="Bradley Hand ITC TT-Bold"/>
              <a:cs typeface="Bradley Hand ITC TT-Bold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17037" y="2369985"/>
            <a:ext cx="1238536" cy="2344125"/>
            <a:chOff x="6333778" y="2634226"/>
            <a:chExt cx="1238536" cy="2344125"/>
          </a:xfrm>
        </p:grpSpPr>
        <p:sp>
          <p:nvSpPr>
            <p:cNvPr id="10" name="Rounded Rectangle 9"/>
            <p:cNvSpPr/>
            <p:nvPr/>
          </p:nvSpPr>
          <p:spPr>
            <a:xfrm>
              <a:off x="6333778" y="2634226"/>
              <a:ext cx="1238536" cy="19286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>
                  <a:latin typeface="Gill Sans"/>
                </a:rPr>
                <a:t>Name</a:t>
              </a:r>
            </a:p>
            <a:p>
              <a:pPr algn="ctr"/>
              <a:endParaRPr lang="en-US" sz="2100" dirty="0">
                <a:latin typeface="Gill Sans"/>
              </a:endParaRPr>
            </a:p>
            <a:p>
              <a:pPr algn="ctr"/>
              <a:endParaRPr lang="en-US" sz="2100" dirty="0" smtClean="0">
                <a:latin typeface="Gill Sans"/>
              </a:endParaRPr>
            </a:p>
            <a:p>
              <a:pPr algn="ctr"/>
              <a:r>
                <a:rPr lang="en-US" sz="2100" dirty="0" smtClean="0">
                  <a:latin typeface="Gill Sans"/>
                </a:rPr>
                <a:t>Value</a:t>
              </a:r>
            </a:p>
          </p:txBody>
        </p:sp>
        <p:cxnSp>
          <p:nvCxnSpPr>
            <p:cNvPr id="11" name="Straight Connector 10"/>
            <p:cNvCxnSpPr>
              <a:stCxn id="10" idx="1"/>
              <a:endCxn id="10" idx="3"/>
            </p:cNvCxnSpPr>
            <p:nvPr/>
          </p:nvCxnSpPr>
          <p:spPr>
            <a:xfrm>
              <a:off x="6333778" y="3598540"/>
              <a:ext cx="1238536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333778" y="4562853"/>
              <a:ext cx="123853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Gill Sans"/>
                </a:rPr>
                <a:t>Column</a:t>
              </a:r>
              <a:endParaRPr lang="en-US" sz="2100" dirty="0">
                <a:latin typeface="Gill San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082218" y="4714110"/>
            <a:ext cx="3706662" cy="147732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Gill Sans"/>
              </a:rPr>
              <a:t>Timestamp used for conflict resolution (last write wins)</a:t>
            </a:r>
          </a:p>
        </p:txBody>
      </p:sp>
    </p:spTree>
    <p:extLst>
      <p:ext uri="{BB962C8B-B14F-4D97-AF65-F5344CB8AC3E}">
        <p14:creationId xmlns:p14="http://schemas.microsoft.com/office/powerpoint/2010/main" val="40726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6490558" y="2369984"/>
            <a:ext cx="1238536" cy="1928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Gill Sans"/>
              </a:rPr>
              <a:t>Name</a:t>
            </a:r>
          </a:p>
          <a:p>
            <a:pPr algn="ctr"/>
            <a:endParaRPr lang="en-US" dirty="0">
              <a:latin typeface="Gill Sans"/>
            </a:endParaRPr>
          </a:p>
          <a:p>
            <a:pPr algn="ctr"/>
            <a:endParaRPr lang="en-US" dirty="0" smtClean="0">
              <a:latin typeface="Gill Sans"/>
            </a:endParaRPr>
          </a:p>
          <a:p>
            <a:pPr algn="ctr"/>
            <a:r>
              <a:rPr lang="en-US" sz="2100" dirty="0" smtClean="0">
                <a:latin typeface="Gill Sans"/>
              </a:rPr>
              <a:t>Value</a:t>
            </a:r>
          </a:p>
        </p:txBody>
      </p:sp>
      <p:cxnSp>
        <p:nvCxnSpPr>
          <p:cNvPr id="43" name="Straight Connector 42"/>
          <p:cNvCxnSpPr>
            <a:stCxn id="42" idx="1"/>
            <a:endCxn id="42" idx="3"/>
          </p:cNvCxnSpPr>
          <p:nvPr/>
        </p:nvCxnSpPr>
        <p:spPr>
          <a:xfrm>
            <a:off x="6490558" y="3334298"/>
            <a:ext cx="1238536" cy="0"/>
          </a:xfrm>
          <a:prstGeom prst="lin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90558" y="4298611"/>
            <a:ext cx="123853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Gill Sans"/>
              </a:rPr>
              <a:t>Column</a:t>
            </a:r>
            <a:endParaRPr lang="en-US" sz="2100" dirty="0">
              <a:latin typeface="Gill San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730280" y="2369984"/>
            <a:ext cx="1238536" cy="1928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Gill Sans"/>
              </a:rPr>
              <a:t>Name</a:t>
            </a:r>
          </a:p>
          <a:p>
            <a:pPr algn="ctr"/>
            <a:endParaRPr lang="en-US" dirty="0">
              <a:latin typeface="Gill Sans"/>
            </a:endParaRPr>
          </a:p>
          <a:p>
            <a:pPr algn="ctr"/>
            <a:endParaRPr lang="en-US" dirty="0" smtClean="0">
              <a:latin typeface="Gill Sans"/>
            </a:endParaRPr>
          </a:p>
          <a:p>
            <a:pPr algn="ctr"/>
            <a:r>
              <a:rPr lang="en-US" sz="2100" dirty="0" smtClean="0">
                <a:latin typeface="Gill Sans"/>
              </a:rPr>
              <a:t>Value</a:t>
            </a:r>
          </a:p>
        </p:txBody>
      </p:sp>
      <p:cxnSp>
        <p:nvCxnSpPr>
          <p:cNvPr id="46" name="Straight Connector 45"/>
          <p:cNvCxnSpPr>
            <a:stCxn id="45" idx="1"/>
            <a:endCxn id="45" idx="3"/>
          </p:cNvCxnSpPr>
          <p:nvPr/>
        </p:nvCxnSpPr>
        <p:spPr>
          <a:xfrm>
            <a:off x="4730280" y="3334298"/>
            <a:ext cx="1238536" cy="0"/>
          </a:xfrm>
          <a:prstGeom prst="lin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30280" y="4298611"/>
            <a:ext cx="123853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Gill Sans"/>
              </a:rPr>
              <a:t>Column</a:t>
            </a:r>
            <a:endParaRPr lang="en-US" sz="2100" dirty="0">
              <a:latin typeface="Gill Sans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17037" y="2369985"/>
            <a:ext cx="1238536" cy="2344125"/>
            <a:chOff x="6333778" y="2634226"/>
            <a:chExt cx="1238536" cy="2344125"/>
          </a:xfrm>
        </p:grpSpPr>
        <p:sp>
          <p:nvSpPr>
            <p:cNvPr id="49" name="Rounded Rectangle 48"/>
            <p:cNvSpPr/>
            <p:nvPr/>
          </p:nvSpPr>
          <p:spPr>
            <a:xfrm>
              <a:off x="6333778" y="2634226"/>
              <a:ext cx="1238536" cy="19286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>
                  <a:latin typeface="Gill Sans"/>
                </a:rPr>
                <a:t>Name</a:t>
              </a:r>
            </a:p>
            <a:p>
              <a:pPr algn="ctr"/>
              <a:endParaRPr lang="en-US" sz="2100" dirty="0">
                <a:latin typeface="Gill Sans"/>
              </a:endParaRPr>
            </a:p>
            <a:p>
              <a:pPr algn="ctr"/>
              <a:endParaRPr lang="en-US" sz="2100" dirty="0" smtClean="0">
                <a:latin typeface="Gill Sans"/>
              </a:endParaRPr>
            </a:p>
            <a:p>
              <a:pPr algn="ctr"/>
              <a:r>
                <a:rPr lang="en-US" sz="2100" dirty="0" smtClean="0">
                  <a:latin typeface="Gill Sans"/>
                </a:rPr>
                <a:t>Value</a:t>
              </a:r>
            </a:p>
          </p:txBody>
        </p:sp>
        <p:cxnSp>
          <p:nvCxnSpPr>
            <p:cNvPr id="50" name="Straight Connector 49"/>
            <p:cNvCxnSpPr>
              <a:stCxn id="49" idx="1"/>
              <a:endCxn id="49" idx="3"/>
            </p:cNvCxnSpPr>
            <p:nvPr/>
          </p:nvCxnSpPr>
          <p:spPr>
            <a:xfrm>
              <a:off x="6333778" y="3598540"/>
              <a:ext cx="1238536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333778" y="4562853"/>
              <a:ext cx="123853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Gill Sans"/>
                </a:rPr>
                <a:t>Column</a:t>
              </a:r>
              <a:endParaRPr lang="en-US" sz="2100" dirty="0">
                <a:latin typeface="Gill San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765501" y="1740497"/>
            <a:ext cx="503072" cy="32933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1505055"/>
            <a:ext cx="276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Bradley Hand ITC TT-Bold"/>
                <a:cs typeface="Bradley Hand ITC TT-Bold"/>
              </a:rPr>
              <a:t>we can have millions of columns *</a:t>
            </a:r>
            <a:endParaRPr lang="en-US" sz="2000" dirty="0">
              <a:latin typeface="Bradley Hand ITC TT-Bold"/>
              <a:cs typeface="Bradley Hand ITC TT-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9176" y="5850253"/>
            <a:ext cx="3516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Bradley Hand ITC TT-Bold"/>
                <a:cs typeface="Bradley Hand ITC TT-Bold"/>
              </a:rPr>
              <a:t>* theoretically up to 2 billion</a:t>
            </a:r>
            <a:endParaRPr lang="en-US" sz="2000" dirty="0">
              <a:latin typeface="Bradley Hand ITC TT-Bold"/>
              <a:cs typeface="Bradley Hand ITC TT-Bold"/>
            </a:endParaRPr>
          </a:p>
        </p:txBody>
      </p:sp>
    </p:spTree>
    <p:extLst>
      <p:ext uri="{BB962C8B-B14F-4D97-AF65-F5344CB8AC3E}">
        <p14:creationId xmlns:p14="http://schemas.microsoft.com/office/powerpoint/2010/main" val="1306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800111" y="2659307"/>
            <a:ext cx="7403071" cy="10027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432000" tIns="144000" rIns="432000" bIns="144000" rtlCol="0">
            <a:spAutoFit/>
          </a:bodyPr>
          <a:lstStyle/>
          <a:p>
            <a:endParaRPr lang="en-US" sz="40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01147" y="3295823"/>
            <a:ext cx="7403071" cy="10027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432000" tIns="144000" rIns="432000" bIns="144000" rtlCol="0">
            <a:spAutoFit/>
          </a:bodyPr>
          <a:lstStyle/>
          <a:p>
            <a:endParaRPr lang="en-US" sz="40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01147" y="3811492"/>
            <a:ext cx="7403071" cy="10027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432000" tIns="144000" rIns="432000" bIns="144000" rtlCol="0">
            <a:spAutoFit/>
          </a:bodyPr>
          <a:lstStyle/>
          <a:p>
            <a:endParaRPr lang="en-US" sz="40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02346" y="1996612"/>
            <a:ext cx="7403071" cy="10027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432000" tIns="144000" rIns="432000" bIns="144000" rtlCol="0">
            <a:spAutoFit/>
          </a:bodyPr>
          <a:lstStyle/>
          <a:p>
            <a:endParaRPr lang="en-US" sz="40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90558" y="2369984"/>
            <a:ext cx="1238536" cy="1928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Gill Sans"/>
              </a:rPr>
              <a:t>Name</a:t>
            </a:r>
          </a:p>
          <a:p>
            <a:pPr algn="ctr"/>
            <a:endParaRPr lang="en-US" dirty="0">
              <a:latin typeface="Gill Sans"/>
            </a:endParaRPr>
          </a:p>
          <a:p>
            <a:pPr algn="ctr"/>
            <a:endParaRPr lang="en-US" dirty="0" smtClean="0">
              <a:latin typeface="Gill Sans"/>
            </a:endParaRPr>
          </a:p>
          <a:p>
            <a:pPr algn="ctr"/>
            <a:r>
              <a:rPr lang="en-US" sz="2100" dirty="0" smtClean="0">
                <a:latin typeface="Gill Sans"/>
              </a:rPr>
              <a:t>Value</a:t>
            </a:r>
          </a:p>
        </p:txBody>
      </p:sp>
      <p:cxnSp>
        <p:nvCxnSpPr>
          <p:cNvPr id="7" name="Straight Connector 6"/>
          <p:cNvCxnSpPr>
            <a:stCxn id="4" idx="1"/>
            <a:endCxn id="4" idx="3"/>
          </p:cNvCxnSpPr>
          <p:nvPr/>
        </p:nvCxnSpPr>
        <p:spPr>
          <a:xfrm>
            <a:off x="6490558" y="3334298"/>
            <a:ext cx="1238536" cy="0"/>
          </a:xfrm>
          <a:prstGeom prst="lin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90558" y="4298611"/>
            <a:ext cx="123853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Gill Sans"/>
              </a:rPr>
              <a:t>Column</a:t>
            </a:r>
            <a:endParaRPr lang="en-US" sz="2100" dirty="0">
              <a:latin typeface="Gill San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30280" y="2369984"/>
            <a:ext cx="1238536" cy="1928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Gill Sans"/>
              </a:rPr>
              <a:t>Name</a:t>
            </a:r>
          </a:p>
          <a:p>
            <a:pPr algn="ctr"/>
            <a:endParaRPr lang="en-US" dirty="0">
              <a:latin typeface="Gill Sans"/>
            </a:endParaRPr>
          </a:p>
          <a:p>
            <a:pPr algn="ctr"/>
            <a:endParaRPr lang="en-US" dirty="0" smtClean="0">
              <a:latin typeface="Gill Sans"/>
            </a:endParaRPr>
          </a:p>
          <a:p>
            <a:pPr algn="ctr"/>
            <a:r>
              <a:rPr lang="en-US" sz="2100" dirty="0" smtClean="0">
                <a:latin typeface="Gill Sans"/>
              </a:rPr>
              <a:t>Value</a:t>
            </a:r>
          </a:p>
        </p:txBody>
      </p:sp>
      <p:cxnSp>
        <p:nvCxnSpPr>
          <p:cNvPr id="12" name="Straight Connector 11"/>
          <p:cNvCxnSpPr>
            <a:stCxn id="11" idx="1"/>
            <a:endCxn id="11" idx="3"/>
          </p:cNvCxnSpPr>
          <p:nvPr/>
        </p:nvCxnSpPr>
        <p:spPr>
          <a:xfrm>
            <a:off x="4730280" y="3334298"/>
            <a:ext cx="1238536" cy="0"/>
          </a:xfrm>
          <a:prstGeom prst="lin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30280" y="4298611"/>
            <a:ext cx="123853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Gill Sans"/>
              </a:rPr>
              <a:t>Column</a:t>
            </a:r>
            <a:endParaRPr lang="en-US" sz="2100" dirty="0">
              <a:latin typeface="Gill San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17037" y="2369985"/>
            <a:ext cx="1238536" cy="2344125"/>
            <a:chOff x="6333778" y="2634226"/>
            <a:chExt cx="1238536" cy="2344125"/>
          </a:xfrm>
        </p:grpSpPr>
        <p:sp>
          <p:nvSpPr>
            <p:cNvPr id="15" name="Rounded Rectangle 14"/>
            <p:cNvSpPr/>
            <p:nvPr/>
          </p:nvSpPr>
          <p:spPr>
            <a:xfrm>
              <a:off x="6333778" y="2634226"/>
              <a:ext cx="1238536" cy="19286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>
                  <a:latin typeface="Gill Sans"/>
                </a:rPr>
                <a:t>Name</a:t>
              </a:r>
            </a:p>
            <a:p>
              <a:pPr algn="ctr"/>
              <a:endParaRPr lang="en-US" sz="2100" dirty="0">
                <a:latin typeface="Gill Sans"/>
              </a:endParaRPr>
            </a:p>
            <a:p>
              <a:pPr algn="ctr"/>
              <a:endParaRPr lang="en-US" sz="2100" dirty="0" smtClean="0">
                <a:latin typeface="Gill Sans"/>
              </a:endParaRPr>
            </a:p>
            <a:p>
              <a:pPr algn="ctr"/>
              <a:r>
                <a:rPr lang="en-US" sz="2100" dirty="0" smtClean="0">
                  <a:latin typeface="Gill Sans"/>
                </a:rPr>
                <a:t>Value</a:t>
              </a:r>
            </a:p>
          </p:txBody>
        </p:sp>
        <p:cxnSp>
          <p:nvCxnSpPr>
            <p:cNvPr id="16" name="Straight Connector 15"/>
            <p:cNvCxnSpPr>
              <a:stCxn id="15" idx="1"/>
              <a:endCxn id="15" idx="3"/>
            </p:cNvCxnSpPr>
            <p:nvPr/>
          </p:nvCxnSpPr>
          <p:spPr>
            <a:xfrm>
              <a:off x="6333778" y="3598540"/>
              <a:ext cx="1238536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333778" y="4562853"/>
              <a:ext cx="123853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Gill Sans"/>
                </a:rPr>
                <a:t>Column</a:t>
              </a:r>
              <a:endParaRPr lang="en-US" sz="2100" dirty="0">
                <a:latin typeface="Gill Sans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2524108" y="2025025"/>
            <a:ext cx="0" cy="279102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96422" y="3134567"/>
            <a:ext cx="151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ill Sans"/>
              </a:rPr>
              <a:t>Row Key</a:t>
            </a:r>
            <a:endParaRPr lang="en-US" sz="2400" b="1" dirty="0">
              <a:latin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1359" y="1518869"/>
            <a:ext cx="4712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Gill Sans"/>
              </a:rPr>
              <a:t>Row</a:t>
            </a:r>
            <a:endParaRPr lang="en-US" sz="21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9379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35027" y="1689223"/>
            <a:ext cx="7728742" cy="34193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/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1359" y="1102699"/>
            <a:ext cx="4712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Gill Sans"/>
              </a:rPr>
              <a:t>Column Family</a:t>
            </a:r>
            <a:endParaRPr lang="en-US" sz="2100" dirty="0">
              <a:latin typeface="Gill San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5481" y="1890878"/>
            <a:ext cx="7403071" cy="1002788"/>
            <a:chOff x="795481" y="2652854"/>
            <a:chExt cx="7403071" cy="1002788"/>
          </a:xfrm>
        </p:grpSpPr>
        <p:sp>
          <p:nvSpPr>
            <p:cNvPr id="19" name="Rounded Rectangle 18"/>
            <p:cNvSpPr/>
            <p:nvPr/>
          </p:nvSpPr>
          <p:spPr>
            <a:xfrm>
              <a:off x="795481" y="2652854"/>
              <a:ext cx="7403071" cy="10027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432000" tIns="144000" rIns="432000" bIns="144000" rtlCol="0">
              <a:spAutoFit/>
            </a:bodyPr>
            <a:lstStyle/>
            <a:p>
              <a:endParaRPr lang="en-US" sz="4000" dirty="0">
                <a:solidFill>
                  <a:schemeClr val="tx1"/>
                </a:solidFill>
                <a:latin typeface="Gill San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17037" y="2871326"/>
              <a:ext cx="1238536" cy="47441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>
                  <a:latin typeface="Gill Sans"/>
                </a:rPr>
                <a:t>Column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524108" y="2721371"/>
              <a:ext cx="0" cy="87158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896422" y="2876899"/>
              <a:ext cx="15156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Gill Sans"/>
                </a:rPr>
                <a:t>Row Key</a:t>
              </a:r>
              <a:endParaRPr lang="en-US" sz="2400" dirty="0">
                <a:latin typeface="Gill San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733725" y="2868826"/>
              <a:ext cx="1238536" cy="47441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>
                  <a:latin typeface="Gill Sans"/>
                </a:rPr>
                <a:t>Column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496877" y="2866326"/>
              <a:ext cx="1238536" cy="47441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>
                  <a:latin typeface="Gill Sans"/>
                </a:rPr>
                <a:t>Column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3001" y="2957188"/>
            <a:ext cx="7403071" cy="1002788"/>
            <a:chOff x="795481" y="2652854"/>
            <a:chExt cx="7403071" cy="1002788"/>
          </a:xfrm>
        </p:grpSpPr>
        <p:sp>
          <p:nvSpPr>
            <p:cNvPr id="24" name="Rounded Rectangle 23"/>
            <p:cNvSpPr/>
            <p:nvPr/>
          </p:nvSpPr>
          <p:spPr>
            <a:xfrm>
              <a:off x="795481" y="2652854"/>
              <a:ext cx="7403071" cy="10027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432000" tIns="144000" rIns="432000" bIns="144000" rtlCol="0">
              <a:spAutoFit/>
            </a:bodyPr>
            <a:lstStyle/>
            <a:p>
              <a:endParaRPr lang="en-US" sz="4000" dirty="0">
                <a:solidFill>
                  <a:schemeClr val="tx1"/>
                </a:solidFill>
                <a:latin typeface="Gill Sans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017037" y="2871326"/>
              <a:ext cx="1238536" cy="47441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>
                  <a:latin typeface="Gill Sans"/>
                </a:rPr>
                <a:t>Column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524108" y="2721371"/>
              <a:ext cx="0" cy="87158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96422" y="2876899"/>
              <a:ext cx="15156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Gill Sans"/>
                </a:rPr>
                <a:t>Row Key</a:t>
              </a:r>
              <a:endParaRPr lang="en-US" sz="2400" dirty="0">
                <a:latin typeface="Gill San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733725" y="2868826"/>
              <a:ext cx="1238536" cy="47441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>
                  <a:latin typeface="Gill Sans"/>
                </a:rPr>
                <a:t>Column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496877" y="2866326"/>
              <a:ext cx="1238536" cy="47441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>
                  <a:latin typeface="Gill Sans"/>
                </a:rPr>
                <a:t>Column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90521" y="4023498"/>
            <a:ext cx="7403071" cy="1002788"/>
            <a:chOff x="795481" y="2652854"/>
            <a:chExt cx="7403071" cy="1002788"/>
          </a:xfrm>
        </p:grpSpPr>
        <p:sp>
          <p:nvSpPr>
            <p:cNvPr id="31" name="Rounded Rectangle 30"/>
            <p:cNvSpPr/>
            <p:nvPr/>
          </p:nvSpPr>
          <p:spPr>
            <a:xfrm>
              <a:off x="795481" y="2652854"/>
              <a:ext cx="7403071" cy="10027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432000" tIns="144000" rIns="432000" bIns="144000" rtlCol="0">
              <a:spAutoFit/>
            </a:bodyPr>
            <a:lstStyle/>
            <a:p>
              <a:endParaRPr lang="en-US" sz="4000" dirty="0">
                <a:solidFill>
                  <a:schemeClr val="tx1"/>
                </a:solidFill>
                <a:latin typeface="Gill Sans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017037" y="2871326"/>
              <a:ext cx="1238536" cy="47441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>
                  <a:latin typeface="Gill Sans"/>
                </a:rPr>
                <a:t>Column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524108" y="2721371"/>
              <a:ext cx="0" cy="87158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96422" y="2876899"/>
              <a:ext cx="15156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Gill Sans"/>
                </a:rPr>
                <a:t>Row Key</a:t>
              </a:r>
              <a:endParaRPr lang="en-US" sz="2400" dirty="0">
                <a:latin typeface="Gill Sans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733725" y="2868826"/>
              <a:ext cx="1238536" cy="47441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>
                  <a:latin typeface="Gill Sans"/>
                </a:rPr>
                <a:t>Column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496877" y="2866326"/>
              <a:ext cx="1238536" cy="47441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>
                  <a:latin typeface="Gill Sans"/>
                </a:rPr>
                <a:t>Column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55460" y="5343244"/>
            <a:ext cx="439852" cy="29853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247392" y="5390940"/>
            <a:ext cx="3657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adley Hand ITC TT-Bold"/>
                <a:cs typeface="Bradley Hand ITC TT-Bold"/>
              </a:rPr>
              <a:t>we can have billions of rows</a:t>
            </a:r>
            <a:endParaRPr lang="en-US" sz="2000" dirty="0">
              <a:latin typeface="Bradley Hand ITC TT-Bold"/>
              <a:cs typeface="Bradley Hand ITC TT-Bold"/>
            </a:endParaRPr>
          </a:p>
        </p:txBody>
      </p:sp>
    </p:spTree>
    <p:extLst>
      <p:ext uri="{BB962C8B-B14F-4D97-AF65-F5344CB8AC3E}">
        <p14:creationId xmlns:p14="http://schemas.microsoft.com/office/powerpoint/2010/main" val="19755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18677" y="1697771"/>
            <a:ext cx="836014" cy="9852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432000" tIns="144000" rIns="432000" bIns="144000" rtlCol="0">
            <a:spAutoFit/>
          </a:bodyPr>
          <a:lstStyle/>
          <a:p>
            <a:endParaRPr lang="en-US" sz="40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9293" y="1999517"/>
            <a:ext cx="81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</a:rPr>
              <a:t>Write</a:t>
            </a:r>
            <a:endParaRPr lang="en-US" dirty="0">
              <a:solidFill>
                <a:srgbClr val="000000"/>
              </a:solidFill>
              <a:latin typeface="Gill Sans"/>
            </a:endParaRPr>
          </a:p>
        </p:txBody>
      </p:sp>
      <p:cxnSp>
        <p:nvCxnSpPr>
          <p:cNvPr id="23" name="Straight Arrow Connector 22"/>
          <p:cNvCxnSpPr>
            <a:stCxn id="19" idx="3"/>
          </p:cNvCxnSpPr>
          <p:nvPr/>
        </p:nvCxnSpPr>
        <p:spPr>
          <a:xfrm>
            <a:off x="1954691" y="2190399"/>
            <a:ext cx="1892465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ocument 5"/>
          <p:cNvSpPr/>
          <p:nvPr/>
        </p:nvSpPr>
        <p:spPr>
          <a:xfrm>
            <a:off x="864182" y="3978259"/>
            <a:ext cx="1325963" cy="1125506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432000" tIns="144000" rIns="432000" bIns="144000" rtlCol="0">
            <a:spAutoFit/>
          </a:bodyPr>
          <a:lstStyle/>
          <a:p>
            <a:endParaRPr lang="en-US" sz="4000" dirty="0">
              <a:solidFill>
                <a:schemeClr val="tx1"/>
              </a:solidFill>
              <a:latin typeface="Gill San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74261" y="3523447"/>
            <a:ext cx="8265881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Document 27"/>
          <p:cNvSpPr/>
          <p:nvPr/>
        </p:nvSpPr>
        <p:spPr>
          <a:xfrm>
            <a:off x="4055583" y="3959585"/>
            <a:ext cx="1325962" cy="1125506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432000" tIns="144000" rIns="432000" bIns="144000" rtlCol="0">
            <a:spAutoFit/>
          </a:bodyPr>
          <a:lstStyle/>
          <a:p>
            <a:endParaRPr lang="en-US" sz="40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29" name="Document 28"/>
          <p:cNvSpPr/>
          <p:nvPr/>
        </p:nvSpPr>
        <p:spPr>
          <a:xfrm>
            <a:off x="4055583" y="5240436"/>
            <a:ext cx="1325962" cy="1125506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432000" tIns="144000" rIns="432000" bIns="144000" rtlCol="0">
            <a:spAutoFit/>
          </a:bodyPr>
          <a:lstStyle/>
          <a:p>
            <a:endParaRPr lang="en-US" sz="40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30" name="Document 29"/>
          <p:cNvSpPr/>
          <p:nvPr/>
        </p:nvSpPr>
        <p:spPr>
          <a:xfrm>
            <a:off x="5776726" y="5240436"/>
            <a:ext cx="1291643" cy="1125506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432000" tIns="144000" rIns="432000" bIns="144000" rtlCol="0">
            <a:spAutoFit/>
          </a:bodyPr>
          <a:lstStyle/>
          <a:p>
            <a:endParaRPr lang="en-US" sz="40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31" name="Document 30"/>
          <p:cNvSpPr/>
          <p:nvPr/>
        </p:nvSpPr>
        <p:spPr>
          <a:xfrm>
            <a:off x="5776726" y="3978259"/>
            <a:ext cx="1288651" cy="1125506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432000" tIns="144000" rIns="432000" bIns="144000" rtlCol="0">
            <a:spAutoFit/>
          </a:bodyPr>
          <a:lstStyle/>
          <a:p>
            <a:endParaRPr lang="en-US" sz="40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45021" y="1645028"/>
            <a:ext cx="1336524" cy="10027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432000" tIns="144000" rIns="432000" bIns="144000" rtlCol="0">
            <a:spAutoFit/>
          </a:bodyPr>
          <a:lstStyle/>
          <a:p>
            <a:endParaRPr lang="en-US" sz="40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55581" y="1925090"/>
            <a:ext cx="132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Gill Sans"/>
              </a:rPr>
              <a:t>Memtable</a:t>
            </a:r>
            <a:endParaRPr lang="en-US" dirty="0">
              <a:latin typeface="Gill San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55582" y="4224991"/>
            <a:ext cx="132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Gill Sans"/>
              </a:rPr>
              <a:t>SSTable</a:t>
            </a:r>
            <a:endParaRPr lang="en-US" dirty="0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58574" y="5471507"/>
            <a:ext cx="132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Gill Sans"/>
              </a:rPr>
              <a:t>SSTable</a:t>
            </a:r>
            <a:endParaRPr lang="en-US" dirty="0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39414" y="4227999"/>
            <a:ext cx="132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Gill Sans"/>
              </a:rPr>
              <a:t>SSTable</a:t>
            </a:r>
            <a:endParaRPr lang="en-US" dirty="0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42406" y="5474515"/>
            <a:ext cx="132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Gill Sans"/>
              </a:rPr>
              <a:t>SSTable</a:t>
            </a:r>
            <a:endParaRPr lang="en-US" dirty="0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4182" y="4141137"/>
            <a:ext cx="132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</a:rPr>
              <a:t>Commit Log</a:t>
            </a:r>
            <a:endParaRPr lang="en-US" dirty="0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29304" y="2881060"/>
            <a:ext cx="2032000" cy="46166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Gill Sans"/>
              </a:rPr>
              <a:t>Memory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97500" y="3604498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999999"/>
                </a:solidFill>
                <a:latin typeface="Gill Sans"/>
              </a:rPr>
              <a:t>Disk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524000" y="2683027"/>
            <a:ext cx="0" cy="115787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671875" y="2664447"/>
            <a:ext cx="0" cy="124138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24628" y="646605"/>
            <a:ext cx="736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ill Sans"/>
                <a:cs typeface="Gill Sans"/>
              </a:rPr>
              <a:t>Write path</a:t>
            </a:r>
            <a:endParaRPr lang="en-US" sz="2400" dirty="0">
              <a:latin typeface="Gill Sans"/>
              <a:cs typeface="Gill San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5381544" y="1296081"/>
            <a:ext cx="555014" cy="3293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904962" y="923856"/>
            <a:ext cx="2193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adley Hand ITC TT-Bold"/>
                <a:cs typeface="Bradley Hand ITC TT-Bold"/>
              </a:rPr>
              <a:t>buffer writes and sort data</a:t>
            </a:r>
            <a:endParaRPr lang="en-US" sz="2000" dirty="0">
              <a:latin typeface="Bradley Hand ITC TT-Bold"/>
              <a:cs typeface="Bradley Hand ITC TT-Bold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91351" y="2722939"/>
            <a:ext cx="2193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radley Hand ITC TT-Bold"/>
                <a:cs typeface="Bradley Hand ITC TT-Bold"/>
              </a:rPr>
              <a:t>f</a:t>
            </a:r>
            <a:r>
              <a:rPr lang="en-US" sz="2000" dirty="0" smtClean="0">
                <a:latin typeface="Bradley Hand ITC TT-Bold"/>
                <a:cs typeface="Bradley Hand ITC TT-Bold"/>
              </a:rPr>
              <a:t>lush on time or size trigger</a:t>
            </a:r>
            <a:endParaRPr lang="en-US" sz="2000" dirty="0">
              <a:latin typeface="Bradley Hand ITC TT-Bold"/>
              <a:cs typeface="Bradley Hand ITC TT-Bold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3957">
            <a:off x="3432161" y="5846433"/>
            <a:ext cx="439738" cy="33373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022276" y="5871396"/>
            <a:ext cx="1455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adley Hand ITC TT-Bold"/>
                <a:cs typeface="Bradley Hand ITC TT-Bold"/>
              </a:rPr>
              <a:t>immutable</a:t>
            </a:r>
            <a:endParaRPr lang="en-US" sz="2000" dirty="0">
              <a:latin typeface="Bradley Hand ITC TT-Bold"/>
              <a:cs typeface="Bradley Hand ITC TT-Bold"/>
            </a:endParaRPr>
          </a:p>
        </p:txBody>
      </p:sp>
    </p:spTree>
    <p:extLst>
      <p:ext uri="{BB962C8B-B14F-4D97-AF65-F5344CB8AC3E}">
        <p14:creationId xmlns:p14="http://schemas.microsoft.com/office/powerpoint/2010/main" val="12227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173" y="1480920"/>
            <a:ext cx="7823155" cy="515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Gill Sans"/>
              </a:rPr>
              <a:t>Find data store that doesn’t use SQL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u="sng" dirty="0" smtClean="0">
                <a:latin typeface="Gill Sans"/>
              </a:rPr>
              <a:t>Anything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Gill Sans"/>
              </a:rPr>
              <a:t>Cram all the things into it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Gill Sans"/>
              </a:rPr>
              <a:t>Triumphantly blog this success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Gill Sans"/>
              </a:rPr>
              <a:t>Complain a month later when it bursts into flames</a:t>
            </a:r>
          </a:p>
          <a:p>
            <a:endParaRPr lang="en-US" sz="3600" dirty="0" smtClean="0">
              <a:latin typeface="Gill Sans"/>
            </a:endParaRPr>
          </a:p>
          <a:p>
            <a:endParaRPr lang="en-US" sz="3600" dirty="0">
              <a:latin typeface="Gill Sans"/>
            </a:endParaRPr>
          </a:p>
          <a:p>
            <a:r>
              <a:rPr lang="en-US" sz="2000" dirty="0">
                <a:latin typeface="Gill Sans"/>
                <a:hlinkClick r:id="rId3"/>
              </a:rPr>
              <a:t>http://www.slideshare.net/rbranson/how-do-i-cassandra/</a:t>
            </a:r>
            <a:r>
              <a:rPr lang="en-US" sz="2000" dirty="0" smtClean="0">
                <a:latin typeface="Gill Sans"/>
                <a:hlinkClick r:id="rId3"/>
              </a:rPr>
              <a:t>4</a:t>
            </a:r>
            <a:endParaRPr lang="en-US" sz="2000" dirty="0" smtClean="0">
              <a:latin typeface="Gill Sans"/>
            </a:endParaRPr>
          </a:p>
          <a:p>
            <a:endParaRPr lang="en-US" sz="2100" dirty="0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4255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173" y="1209912"/>
            <a:ext cx="78231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Gill Sans"/>
              </a:rPr>
              <a:t>Sorted</a:t>
            </a:r>
            <a:r>
              <a:rPr lang="en-US" sz="4000" dirty="0" smtClean="0">
                <a:latin typeface="Gill Sans"/>
              </a:rPr>
              <a:t> data written to disk in blocks</a:t>
            </a:r>
          </a:p>
          <a:p>
            <a:pPr algn="ctr"/>
            <a:endParaRPr lang="en-US" sz="4000" dirty="0" smtClean="0">
              <a:latin typeface="Gill Sans"/>
            </a:endParaRPr>
          </a:p>
          <a:p>
            <a:pPr algn="ctr"/>
            <a:r>
              <a:rPr lang="en-US" sz="4000" dirty="0" smtClean="0">
                <a:latin typeface="Gill Sans"/>
              </a:rPr>
              <a:t>Each </a:t>
            </a:r>
            <a:r>
              <a:rPr lang="en-US" sz="4000" dirty="0">
                <a:latin typeface="Gill Sans"/>
              </a:rPr>
              <a:t>“query” can be answered from a single slice of </a:t>
            </a:r>
            <a:r>
              <a:rPr lang="en-US" sz="4000" dirty="0" smtClean="0">
                <a:latin typeface="Gill Sans"/>
              </a:rPr>
              <a:t>disk</a:t>
            </a:r>
            <a:endParaRPr lang="en-US" sz="2400" dirty="0">
              <a:latin typeface="Gill Sans"/>
              <a:cs typeface="Gill Sans"/>
            </a:endParaRPr>
          </a:p>
          <a:p>
            <a:pPr algn="ctr"/>
            <a:endParaRPr lang="en-US" sz="4000" dirty="0">
              <a:latin typeface="Gill Sans"/>
              <a:cs typeface="Gill Sans"/>
            </a:endParaRPr>
          </a:p>
          <a:p>
            <a:pPr algn="ctr"/>
            <a:r>
              <a:rPr lang="en-US" sz="4000" dirty="0" smtClean="0">
                <a:latin typeface="Gill Sans"/>
                <a:cs typeface="Gill Sans"/>
              </a:rPr>
              <a:t>Therefore start </a:t>
            </a:r>
            <a:r>
              <a:rPr lang="en-US" sz="4000" dirty="0">
                <a:latin typeface="Gill Sans"/>
                <a:cs typeface="Gill Sans"/>
              </a:rPr>
              <a:t>from your queries and work backwards</a:t>
            </a:r>
          </a:p>
          <a:p>
            <a:pPr algn="ctr"/>
            <a:endParaRPr lang="en-US" sz="4000" dirty="0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857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3738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Patterns and </a:t>
            </a:r>
            <a:br>
              <a:rPr lang="en-US" sz="6000" dirty="0" smtClean="0">
                <a:latin typeface="Gill Sans"/>
                <a:cs typeface="Gill Sans"/>
              </a:rPr>
            </a:br>
            <a:r>
              <a:rPr lang="en-US" sz="6000" dirty="0" smtClean="0">
                <a:latin typeface="Gill Sans"/>
                <a:cs typeface="Gill Sans"/>
              </a:rPr>
              <a:t>anti-patterns...</a:t>
            </a:r>
            <a:endParaRPr lang="en-US" sz="6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609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7789" y="-13368"/>
            <a:ext cx="10507578" cy="656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9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2818" y="1879486"/>
            <a:ext cx="749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Storing entities as individual columns under one row</a:t>
            </a:r>
            <a:endParaRPr lang="en-US" sz="6000" dirty="0"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6223"/>
            <a:ext cx="9144000" cy="906366"/>
          </a:xfrm>
          <a:prstGeom prst="rect">
            <a:avLst/>
          </a:prstGeom>
          <a:solidFill>
            <a:srgbClr val="99CC33"/>
          </a:solidFill>
        </p:spPr>
        <p:txBody>
          <a:bodyPr wrap="square" lIns="432000" tIns="144000" rIns="432000" bIns="144000" rtlCol="0">
            <a:spAutoFit/>
          </a:bodyPr>
          <a:lstStyle/>
          <a:p>
            <a:pPr algn="ctr"/>
            <a:r>
              <a:rPr lang="en-US" sz="4000" dirty="0" smtClean="0">
                <a:latin typeface="Gill Sans"/>
              </a:rPr>
              <a:t>Pattern</a:t>
            </a:r>
            <a:endParaRPr lang="en-US" sz="40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1631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45" y="2386793"/>
            <a:ext cx="9144000" cy="26785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0544" y="2386793"/>
            <a:ext cx="7250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urier New"/>
                <a:cs typeface="Courier New"/>
              </a:rPr>
              <a:t>r</a:t>
            </a:r>
            <a:r>
              <a:rPr lang="en-US" sz="3200" b="1" dirty="0" smtClean="0">
                <a:solidFill>
                  <a:schemeClr val="bg1"/>
                </a:solidFill>
                <a:latin typeface="Courier New"/>
                <a:cs typeface="Courier New"/>
              </a:rPr>
              <a:t>ow: 			USERID1234</a:t>
            </a:r>
          </a:p>
          <a:p>
            <a:endParaRPr lang="en-US" sz="3200" b="1" dirty="0">
              <a:solidFill>
                <a:schemeClr val="bg1"/>
              </a:solidFill>
              <a:latin typeface="Courier New"/>
              <a:cs typeface="Courier New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Courier New"/>
                <a:cs typeface="Courier New"/>
              </a:rPr>
              <a:t>n</a:t>
            </a:r>
            <a:r>
              <a:rPr lang="en-US" sz="3200" b="1" dirty="0" smtClean="0">
                <a:solidFill>
                  <a:schemeClr val="bg1"/>
                </a:solidFill>
                <a:latin typeface="Courier New"/>
                <a:cs typeface="Courier New"/>
              </a:rPr>
              <a:t>ame:			Dave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 New"/>
                <a:cs typeface="Courier New"/>
              </a:rPr>
              <a:t>e</a:t>
            </a:r>
            <a:r>
              <a:rPr lang="en-US" sz="3200" b="1" dirty="0" smtClean="0">
                <a:solidFill>
                  <a:schemeClr val="bg1"/>
                </a:solidFill>
                <a:latin typeface="Courier New"/>
                <a:cs typeface="Courier New"/>
              </a:rPr>
              <a:t>mail:		dave@cruft.co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 New"/>
                <a:cs typeface="Courier New"/>
              </a:rPr>
              <a:t>j</a:t>
            </a:r>
            <a:r>
              <a:rPr lang="en-US" sz="3200" b="1" dirty="0" smtClean="0">
                <a:solidFill>
                  <a:schemeClr val="bg1"/>
                </a:solidFill>
                <a:latin typeface="Courier New"/>
                <a:cs typeface="Courier New"/>
              </a:rPr>
              <a:t>ob:			Developer</a:t>
            </a:r>
            <a:endParaRPr lang="en-US" sz="3200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6223"/>
            <a:ext cx="9144000" cy="906366"/>
          </a:xfrm>
          <a:prstGeom prst="rect">
            <a:avLst/>
          </a:prstGeom>
          <a:solidFill>
            <a:srgbClr val="99CC33"/>
          </a:solidFill>
        </p:spPr>
        <p:txBody>
          <a:bodyPr wrap="square" lIns="432000" tIns="144000" rIns="432000" bIns="144000" rtlCol="0">
            <a:spAutoFit/>
          </a:bodyPr>
          <a:lstStyle/>
          <a:p>
            <a:pPr algn="ctr"/>
            <a:r>
              <a:rPr lang="en-US" sz="4000" dirty="0" smtClean="0">
                <a:latin typeface="Gill Sans"/>
              </a:rPr>
              <a:t>Pattern</a:t>
            </a:r>
            <a:endParaRPr lang="en-US" sz="4000" dirty="0">
              <a:latin typeface="Gill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12767" y="5349556"/>
            <a:ext cx="576827" cy="373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9593" y="5430497"/>
            <a:ext cx="432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adley Hand ITC TT-Bold"/>
                <a:cs typeface="Bradley Hand ITC TT-Bold"/>
              </a:rPr>
              <a:t>we can use C* secondary indexes to fetch all users with job=developer</a:t>
            </a:r>
            <a:endParaRPr lang="en-US" sz="2000" dirty="0">
              <a:latin typeface="Bradley Hand ITC TT-Bold"/>
              <a:cs typeface="Bradley Hand ITC TT-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465166" y="1677611"/>
            <a:ext cx="576827" cy="415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1993" y="1438681"/>
            <a:ext cx="4326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radley Hand ITC TT-Bold"/>
                <a:cs typeface="Bradley Hand ITC TT-Bold"/>
              </a:rPr>
              <a:t>o</a:t>
            </a:r>
            <a:r>
              <a:rPr lang="en-US" sz="2000" dirty="0" smtClean="0">
                <a:latin typeface="Bradley Hand ITC TT-Bold"/>
                <a:cs typeface="Bradley Hand ITC TT-Bold"/>
              </a:rPr>
              <a:t>ne row per user</a:t>
            </a:r>
            <a:endParaRPr lang="en-US" sz="2000" dirty="0">
              <a:latin typeface="Bradley Hand ITC TT-Bold"/>
              <a:cs typeface="Bradley Hand ITC TT-Bold"/>
            </a:endParaRPr>
          </a:p>
        </p:txBody>
      </p:sp>
    </p:spTree>
    <p:extLst>
      <p:ext uri="{BB962C8B-B14F-4D97-AF65-F5344CB8AC3E}">
        <p14:creationId xmlns:p14="http://schemas.microsoft.com/office/powerpoint/2010/main" val="20995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2818" y="2668198"/>
            <a:ext cx="749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Storing whole entity as single column blob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-6223"/>
            <a:ext cx="9144000" cy="906366"/>
          </a:xfrm>
          <a:prstGeom prst="rect">
            <a:avLst/>
          </a:prstGeom>
          <a:solidFill>
            <a:srgbClr val="FF9900"/>
          </a:solidFill>
        </p:spPr>
        <p:txBody>
          <a:bodyPr wrap="square" lIns="432000" tIns="144000" rIns="432000" bIns="144000" rtlCol="0">
            <a:spAutoFit/>
          </a:bodyPr>
          <a:lstStyle/>
          <a:p>
            <a:pPr algn="ctr"/>
            <a:r>
              <a:rPr lang="en-US" sz="4000" dirty="0" smtClean="0">
                <a:latin typeface="Gill Sans"/>
              </a:rPr>
              <a:t>Anti-pattern</a:t>
            </a:r>
            <a:endParaRPr lang="en-US" sz="40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5438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45" y="2386793"/>
            <a:ext cx="9144000" cy="26785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0544" y="2386793"/>
            <a:ext cx="84439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urier New"/>
                <a:cs typeface="Courier New"/>
              </a:rPr>
              <a:t>r</a:t>
            </a:r>
            <a:r>
              <a:rPr lang="en-US" sz="3200" b="1" dirty="0" smtClean="0">
                <a:solidFill>
                  <a:schemeClr val="bg1"/>
                </a:solidFill>
                <a:latin typeface="Courier New"/>
                <a:cs typeface="Courier New"/>
              </a:rPr>
              <a:t>ow: 			USERID1234</a:t>
            </a:r>
          </a:p>
          <a:p>
            <a:endParaRPr lang="en-US" sz="3200" b="1" dirty="0">
              <a:solidFill>
                <a:schemeClr val="bg1"/>
              </a:solidFill>
              <a:latin typeface="Courier New"/>
              <a:cs typeface="Courier New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Courier New"/>
                <a:cs typeface="Courier New"/>
              </a:rPr>
              <a:t>d</a:t>
            </a:r>
            <a:r>
              <a:rPr lang="en-US" sz="3200" b="1" dirty="0" smtClean="0">
                <a:solidFill>
                  <a:schemeClr val="bg1"/>
                </a:solidFill>
                <a:latin typeface="Courier New"/>
                <a:cs typeface="Courier New"/>
              </a:rPr>
              <a:t>ata: 		{</a:t>
            </a:r>
            <a:r>
              <a:rPr lang="en-US" sz="3200" b="1" dirty="0">
                <a:solidFill>
                  <a:schemeClr val="bg1"/>
                </a:solidFill>
                <a:latin typeface="Courier New"/>
                <a:cs typeface="Courier New"/>
              </a:rPr>
              <a:t>"</a:t>
            </a:r>
            <a:r>
              <a:rPr lang="en-US" sz="3200" b="1" dirty="0" err="1">
                <a:solidFill>
                  <a:schemeClr val="bg1"/>
                </a:solidFill>
                <a:latin typeface="Courier New"/>
                <a:cs typeface="Courier New"/>
              </a:rPr>
              <a:t>name":"Dave</a:t>
            </a:r>
            <a:r>
              <a:rPr lang="en-US" sz="3200" b="1" dirty="0">
                <a:solidFill>
                  <a:schemeClr val="bg1"/>
                </a:solidFill>
                <a:latin typeface="Courier New"/>
                <a:cs typeface="Courier New"/>
              </a:rPr>
              <a:t>"</a:t>
            </a:r>
            <a:r>
              <a:rPr lang="en-US" sz="3200" b="1" dirty="0" smtClean="0">
                <a:solidFill>
                  <a:schemeClr val="bg1"/>
                </a:solidFill>
                <a:latin typeface="Courier New"/>
                <a:cs typeface="Courier New"/>
              </a:rPr>
              <a:t>, 					"</a:t>
            </a:r>
            <a:r>
              <a:rPr lang="en-US" sz="3200" b="1" dirty="0">
                <a:solidFill>
                  <a:schemeClr val="bg1"/>
                </a:solidFill>
                <a:latin typeface="Courier New"/>
                <a:cs typeface="Courier New"/>
              </a:rPr>
              <a:t>email":"</a:t>
            </a:r>
            <a:r>
              <a:rPr lang="en-US" sz="3200" b="1" dirty="0" err="1">
                <a:solidFill>
                  <a:schemeClr val="bg1"/>
                </a:solidFill>
                <a:latin typeface="Courier New"/>
                <a:cs typeface="Courier New"/>
              </a:rPr>
              <a:t>dave@cruft.co</a:t>
            </a:r>
            <a:r>
              <a:rPr lang="en-US" sz="3200" b="1" dirty="0">
                <a:solidFill>
                  <a:schemeClr val="bg1"/>
                </a:solidFill>
                <a:latin typeface="Courier New"/>
                <a:cs typeface="Courier New"/>
              </a:rPr>
              <a:t>"</a:t>
            </a:r>
            <a:r>
              <a:rPr lang="en-US" sz="3200" b="1" dirty="0" smtClean="0">
                <a:solidFill>
                  <a:schemeClr val="bg1"/>
                </a:solidFill>
                <a:latin typeface="Courier New"/>
                <a:cs typeface="Courier New"/>
              </a:rPr>
              <a:t>, 					"</a:t>
            </a:r>
            <a:r>
              <a:rPr lang="en-US" sz="3200" b="1" dirty="0" err="1">
                <a:solidFill>
                  <a:schemeClr val="bg1"/>
                </a:solidFill>
                <a:latin typeface="Courier New"/>
                <a:cs typeface="Courier New"/>
              </a:rPr>
              <a:t>job":"Developer</a:t>
            </a:r>
            <a:r>
              <a:rPr lang="en-US" sz="3200" b="1" dirty="0">
                <a:solidFill>
                  <a:schemeClr val="bg1"/>
                </a:solidFill>
                <a:latin typeface="Courier New"/>
                <a:cs typeface="Courier New"/>
              </a:rPr>
              <a:t>"}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12767" y="5349556"/>
            <a:ext cx="576827" cy="373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9593" y="5430497"/>
            <a:ext cx="432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radley Hand ITC TT-Bold"/>
                <a:cs typeface="Bradley Hand ITC TT-Bold"/>
              </a:rPr>
              <a:t>n</a:t>
            </a:r>
            <a:r>
              <a:rPr lang="en-US" sz="2000" dirty="0" smtClean="0">
                <a:latin typeface="Bradley Hand ITC TT-Bold"/>
                <a:cs typeface="Bradley Hand ITC TT-Bold"/>
              </a:rPr>
              <a:t>ow we can’t use secondary indexes nor easily update safely</a:t>
            </a:r>
            <a:endParaRPr lang="en-US" sz="2000" dirty="0">
              <a:latin typeface="Bradley Hand ITC TT-Bold"/>
              <a:cs typeface="Bradley Hand ITC TT-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465166" y="1677611"/>
            <a:ext cx="576827" cy="415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1993" y="1438681"/>
            <a:ext cx="4326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radley Hand ITC TT-Bold"/>
                <a:cs typeface="Bradley Hand ITC TT-Bold"/>
              </a:rPr>
              <a:t>o</a:t>
            </a:r>
            <a:r>
              <a:rPr lang="en-US" sz="2000" dirty="0" smtClean="0">
                <a:latin typeface="Bradley Hand ITC TT-Bold"/>
                <a:cs typeface="Bradley Hand ITC TT-Bold"/>
              </a:rPr>
              <a:t>ne row per user</a:t>
            </a:r>
            <a:endParaRPr lang="en-US" sz="2000" dirty="0">
              <a:latin typeface="Bradley Hand ITC TT-Bold"/>
              <a:cs typeface="Bradley Hand ITC TT-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6223"/>
            <a:ext cx="9144000" cy="906366"/>
          </a:xfrm>
          <a:prstGeom prst="rect">
            <a:avLst/>
          </a:prstGeom>
          <a:solidFill>
            <a:srgbClr val="FF9900"/>
          </a:solidFill>
        </p:spPr>
        <p:txBody>
          <a:bodyPr wrap="square" lIns="432000" tIns="144000" rIns="432000" bIns="144000" rtlCol="0">
            <a:spAutoFit/>
          </a:bodyPr>
          <a:lstStyle/>
          <a:p>
            <a:pPr algn="ctr"/>
            <a:r>
              <a:rPr lang="en-US" sz="4000" dirty="0" smtClean="0">
                <a:latin typeface="Gill Sans"/>
              </a:rPr>
              <a:t>Anti-pattern</a:t>
            </a:r>
            <a:endParaRPr lang="en-US" sz="40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5407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2818" y="2240422"/>
            <a:ext cx="749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Mutate just the changes to entities, make use of C* conflict resolution</a:t>
            </a:r>
            <a:endParaRPr lang="en-US" sz="6000" dirty="0"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6223"/>
            <a:ext cx="9144000" cy="906366"/>
          </a:xfrm>
          <a:prstGeom prst="rect">
            <a:avLst/>
          </a:prstGeom>
          <a:solidFill>
            <a:srgbClr val="99CC33"/>
          </a:solidFill>
        </p:spPr>
        <p:txBody>
          <a:bodyPr wrap="square" lIns="432000" tIns="144000" rIns="432000" bIns="144000" rtlCol="0">
            <a:spAutoFit/>
          </a:bodyPr>
          <a:lstStyle/>
          <a:p>
            <a:pPr algn="ctr"/>
            <a:r>
              <a:rPr lang="en-US" sz="4000" dirty="0" smtClean="0">
                <a:latin typeface="Gill Sans"/>
              </a:rPr>
              <a:t>Pattern</a:t>
            </a:r>
            <a:endParaRPr lang="en-US" sz="40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4501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45" y="2386793"/>
            <a:ext cx="9144000" cy="21985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0544" y="2386793"/>
            <a:ext cx="72505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ourier New"/>
                <a:cs typeface="Courier New"/>
              </a:rPr>
              <a:t>$</a:t>
            </a:r>
            <a:r>
              <a:rPr lang="en-US" sz="3200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userCf</a:t>
            </a:r>
            <a:r>
              <a:rPr lang="en-US" sz="3200" b="1" dirty="0" smtClean="0">
                <a:solidFill>
                  <a:schemeClr val="bg1"/>
                </a:solidFill>
                <a:latin typeface="Courier New"/>
                <a:cs typeface="Courier New"/>
              </a:rPr>
              <a:t>-&gt;insert(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Courier New"/>
                <a:cs typeface="Courier New"/>
              </a:rPr>
              <a:t>   "USER1234</a:t>
            </a:r>
            <a:r>
              <a:rPr lang="en-US" sz="3200" b="1" dirty="0">
                <a:solidFill>
                  <a:schemeClr val="bg1"/>
                </a:solidFill>
                <a:latin typeface="Courier New"/>
                <a:cs typeface="Courier New"/>
              </a:rPr>
              <a:t>"</a:t>
            </a:r>
            <a:r>
              <a:rPr lang="en-US" sz="3200" b="1" dirty="0" smtClean="0">
                <a:solidFill>
                  <a:schemeClr val="bg1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Courier New"/>
                <a:cs typeface="Courier New"/>
              </a:rPr>
              <a:t>   array(</a:t>
            </a:r>
            <a:r>
              <a:rPr lang="en-US" sz="3200" b="1" dirty="0">
                <a:solidFill>
                  <a:schemeClr val="bg1"/>
                </a:solidFill>
                <a:latin typeface="Courier New"/>
                <a:cs typeface="Courier New"/>
              </a:rPr>
              <a:t>"</a:t>
            </a:r>
            <a:r>
              <a:rPr lang="en-US" sz="3200" b="1" dirty="0" smtClean="0">
                <a:solidFill>
                  <a:schemeClr val="bg1"/>
                </a:solidFill>
                <a:latin typeface="Courier New"/>
                <a:cs typeface="Courier New"/>
              </a:rPr>
              <a:t>job</a:t>
            </a:r>
            <a:r>
              <a:rPr lang="en-US" sz="3200" b="1" dirty="0">
                <a:solidFill>
                  <a:schemeClr val="bg1"/>
                </a:solidFill>
                <a:latin typeface="Courier New"/>
                <a:cs typeface="Courier New"/>
              </a:rPr>
              <a:t>"</a:t>
            </a:r>
            <a:r>
              <a:rPr lang="en-US" sz="3200" b="1" dirty="0" smtClean="0">
                <a:solidFill>
                  <a:schemeClr val="bg1"/>
                </a:solidFill>
                <a:latin typeface="Courier New"/>
                <a:cs typeface="Courier New"/>
              </a:rPr>
              <a:t> =&gt; </a:t>
            </a:r>
            <a:r>
              <a:rPr lang="en-US" sz="3200" b="1" dirty="0">
                <a:solidFill>
                  <a:schemeClr val="bg1"/>
                </a:solidFill>
                <a:latin typeface="Courier New"/>
                <a:cs typeface="Courier New"/>
              </a:rPr>
              <a:t>"</a:t>
            </a:r>
            <a:r>
              <a:rPr lang="en-US" sz="3200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Cruft</a:t>
            </a:r>
            <a:r>
              <a:rPr lang="en-US" sz="3200" b="1" dirty="0">
                <a:solidFill>
                  <a:schemeClr val="bg1"/>
                </a:solidFill>
                <a:latin typeface="Courier New"/>
                <a:cs typeface="Courier New"/>
              </a:rPr>
              <a:t>"</a:t>
            </a:r>
            <a:r>
              <a:rPr lang="en-US" sz="3200" b="1" dirty="0" smtClean="0">
                <a:solidFill>
                  <a:schemeClr val="bg1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3200" b="1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Courier New"/>
                <a:cs typeface="Courier New"/>
              </a:rPr>
              <a:t>   );</a:t>
            </a:r>
            <a:endParaRPr lang="en-US" sz="3200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6223"/>
            <a:ext cx="9144000" cy="906366"/>
          </a:xfrm>
          <a:prstGeom prst="rect">
            <a:avLst/>
          </a:prstGeom>
          <a:solidFill>
            <a:srgbClr val="99CC33"/>
          </a:solidFill>
        </p:spPr>
        <p:txBody>
          <a:bodyPr wrap="square" lIns="432000" tIns="144000" rIns="432000" bIns="144000" rtlCol="0">
            <a:spAutoFit/>
          </a:bodyPr>
          <a:lstStyle/>
          <a:p>
            <a:pPr algn="ctr"/>
            <a:r>
              <a:rPr lang="en-US" sz="4000" dirty="0" smtClean="0">
                <a:latin typeface="Gill Sans"/>
              </a:rPr>
              <a:t>Pattern</a:t>
            </a:r>
            <a:endParaRPr lang="en-US" sz="4000" dirty="0">
              <a:latin typeface="Gill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48030" y="5015356"/>
            <a:ext cx="576827" cy="373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593" y="5108932"/>
            <a:ext cx="6261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radley Hand ITC TT-Bold"/>
                <a:cs typeface="Bradley Hand ITC TT-Bold"/>
              </a:rPr>
              <a:t>w</a:t>
            </a:r>
            <a:r>
              <a:rPr lang="en-US" sz="2000" dirty="0" smtClean="0">
                <a:latin typeface="Bradley Hand ITC TT-Bold"/>
                <a:cs typeface="Bradley Hand ITC TT-Bold"/>
              </a:rPr>
              <a:t>e only update the “job” column, avoiding any race conditions on reading all properties and then writing all, having only updated one</a:t>
            </a:r>
            <a:endParaRPr lang="en-US" sz="2000" dirty="0">
              <a:latin typeface="Bradley Hand ITC TT-Bold"/>
              <a:cs typeface="Bradley Hand ITC TT-Bold"/>
            </a:endParaRPr>
          </a:p>
        </p:txBody>
      </p:sp>
    </p:spTree>
    <p:extLst>
      <p:ext uri="{BB962C8B-B14F-4D97-AF65-F5344CB8AC3E}">
        <p14:creationId xmlns:p14="http://schemas.microsoft.com/office/powerpoint/2010/main" val="77712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2818" y="2668198"/>
            <a:ext cx="749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Lock, read, update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-6223"/>
            <a:ext cx="9144000" cy="906366"/>
          </a:xfrm>
          <a:prstGeom prst="rect">
            <a:avLst/>
          </a:prstGeom>
          <a:solidFill>
            <a:srgbClr val="FF9900"/>
          </a:solidFill>
        </p:spPr>
        <p:txBody>
          <a:bodyPr wrap="square" lIns="432000" tIns="144000" rIns="432000" bIns="144000" rtlCol="0">
            <a:spAutoFit/>
          </a:bodyPr>
          <a:lstStyle/>
          <a:p>
            <a:pPr algn="ctr"/>
            <a:r>
              <a:rPr lang="en-US" sz="4000" dirty="0" smtClean="0">
                <a:latin typeface="Gill Sans"/>
              </a:rPr>
              <a:t>Anti-pattern</a:t>
            </a:r>
            <a:endParaRPr lang="en-US" sz="40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040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3636" y="2401445"/>
            <a:ext cx="72620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ill Sans"/>
              </a:rPr>
              <a:t>“</a:t>
            </a:r>
            <a:r>
              <a:rPr lang="en-US" sz="4000" dirty="0" err="1">
                <a:latin typeface="Gill Sans"/>
              </a:rPr>
              <a:t>NoSQL</a:t>
            </a:r>
            <a:r>
              <a:rPr lang="en-US" sz="4000" dirty="0">
                <a:latin typeface="Gill Sans"/>
              </a:rPr>
              <a:t> DBs trade off traditional features to better support new and emerging use cases</a:t>
            </a:r>
            <a:r>
              <a:rPr lang="en-US" sz="4000" dirty="0" smtClean="0">
                <a:latin typeface="Gill Sans"/>
              </a:rPr>
              <a:t>”</a:t>
            </a:r>
          </a:p>
          <a:p>
            <a:endParaRPr lang="en-US" sz="4000" dirty="0" smtClean="0">
              <a:latin typeface="Gill Sans"/>
            </a:endParaRPr>
          </a:p>
          <a:p>
            <a:endParaRPr lang="en-US" sz="4000" dirty="0">
              <a:latin typeface="Gill Sans"/>
            </a:endParaRPr>
          </a:p>
          <a:p>
            <a:r>
              <a:rPr lang="en-US" sz="2000" dirty="0">
                <a:latin typeface="Gill Sans"/>
                <a:hlinkClick r:id="rId3"/>
              </a:rPr>
              <a:t>http://www.slideshare.net/argv0/riak-use-cases-dissecting-the-solutions-to-hard-problems</a:t>
            </a:r>
            <a:endParaRPr lang="en-US" sz="2000" dirty="0">
              <a:latin typeface="Gill Sans"/>
            </a:endParaRPr>
          </a:p>
          <a:p>
            <a:endParaRPr lang="en-US" sz="20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10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2818" y="2240422"/>
            <a:ext cx="749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Don’t overwrite anything; store as time series data</a:t>
            </a:r>
            <a:endParaRPr lang="en-US" sz="6000" dirty="0"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6223"/>
            <a:ext cx="9144000" cy="906366"/>
          </a:xfrm>
          <a:prstGeom prst="rect">
            <a:avLst/>
          </a:prstGeom>
          <a:solidFill>
            <a:srgbClr val="99CC33"/>
          </a:solidFill>
        </p:spPr>
        <p:txBody>
          <a:bodyPr wrap="square" lIns="432000" tIns="144000" rIns="432000" bIns="144000" rtlCol="0">
            <a:spAutoFit/>
          </a:bodyPr>
          <a:lstStyle/>
          <a:p>
            <a:pPr algn="ctr"/>
            <a:r>
              <a:rPr lang="en-US" sz="4000" dirty="0" smtClean="0">
                <a:latin typeface="Gill Sans"/>
              </a:rPr>
              <a:t>Pattern</a:t>
            </a:r>
            <a:endParaRPr lang="en-US" sz="40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904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45" y="2386793"/>
            <a:ext cx="9144000" cy="26785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0544" y="2386793"/>
            <a:ext cx="7250547" cy="255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urier New"/>
                <a:cs typeface="Courier New"/>
              </a:rPr>
              <a:t>r</a:t>
            </a:r>
            <a:r>
              <a:rPr lang="en-US" sz="3200" b="1" dirty="0" smtClean="0">
                <a:solidFill>
                  <a:schemeClr val="bg1"/>
                </a:solidFill>
                <a:latin typeface="Courier New"/>
                <a:cs typeface="Courier New"/>
              </a:rPr>
              <a:t>ow: 			USERID1234</a:t>
            </a:r>
          </a:p>
          <a:p>
            <a:endParaRPr lang="en-US" sz="3200" b="1" dirty="0">
              <a:solidFill>
                <a:schemeClr val="bg1"/>
              </a:solidFill>
              <a:latin typeface="Courier New"/>
              <a:cs typeface="Courier New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ourier New"/>
                <a:cs typeface="Courier New"/>
              </a:rPr>
              <a:t>a384cff0</a:t>
            </a:r>
            <a:r>
              <a:rPr lang="en-US" sz="2400" b="1" dirty="0">
                <a:solidFill>
                  <a:schemeClr val="bg1"/>
                </a:solidFill>
                <a:latin typeface="Courier New"/>
                <a:cs typeface="Courier New"/>
              </a:rPr>
              <a:t>-26c1-11e2-81c1-</a:t>
            </a:r>
            <a:r>
              <a:rPr lang="en-US" sz="2400" b="1" dirty="0" smtClean="0">
                <a:solidFill>
                  <a:schemeClr val="bg1"/>
                </a:solidFill>
                <a:latin typeface="Courier New"/>
                <a:cs typeface="Courier New"/>
              </a:rPr>
              <a:t>0800200c9a66</a:t>
            </a:r>
            <a:r>
              <a:rPr lang="en-US" sz="2400" b="1" dirty="0">
                <a:solidFill>
                  <a:schemeClr val="bg1"/>
                </a:solidFill>
                <a:latin typeface="Courier New"/>
                <a:cs typeface="Courier New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Courier New"/>
                <a:cs typeface="Courier New"/>
              </a:rPr>
            </a:br>
            <a:r>
              <a:rPr lang="en-US" sz="2400" b="1" dirty="0">
                <a:solidFill>
                  <a:schemeClr val="bg1"/>
                </a:solidFill>
                <a:latin typeface="Courier New"/>
                <a:cs typeface="Courier New"/>
              </a:rPr>
              <a:t>{"</a:t>
            </a:r>
            <a:r>
              <a:rPr lang="en-US" sz="2400" b="1" dirty="0" err="1">
                <a:solidFill>
                  <a:schemeClr val="bg1"/>
                </a:solidFill>
                <a:latin typeface="Courier New"/>
                <a:cs typeface="Courier New"/>
              </a:rPr>
              <a:t>action"</a:t>
            </a:r>
            <a:r>
              <a:rPr lang="en-US" sz="2400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:</a:t>
            </a:r>
            <a:r>
              <a:rPr lang="en-US" sz="2400" b="1" dirty="0" err="1">
                <a:solidFill>
                  <a:schemeClr val="bg1"/>
                </a:solidFill>
                <a:latin typeface="Courier New"/>
                <a:cs typeface="Courier New"/>
              </a:rPr>
              <a:t>"</a:t>
            </a:r>
            <a:r>
              <a:rPr lang="en-US" sz="2400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create</a:t>
            </a:r>
            <a:r>
              <a:rPr lang="en-US" sz="2400" b="1" dirty="0" smtClean="0">
                <a:solidFill>
                  <a:schemeClr val="bg1"/>
                </a:solidFill>
                <a:latin typeface="Courier New"/>
                <a:cs typeface="Courier New"/>
              </a:rPr>
              <a:t>"</a:t>
            </a:r>
            <a:r>
              <a:rPr lang="en-US" sz="2400" b="1" dirty="0">
                <a:solidFill>
                  <a:schemeClr val="bg1"/>
                </a:solidFill>
                <a:latin typeface="Courier New"/>
                <a:cs typeface="Courier New"/>
              </a:rPr>
              <a:t>, "</a:t>
            </a:r>
            <a:r>
              <a:rPr lang="en-US" sz="2400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name</a:t>
            </a:r>
            <a:r>
              <a:rPr lang="en-US" sz="2400" b="1" dirty="0" err="1">
                <a:solidFill>
                  <a:schemeClr val="bg1"/>
                </a:solidFill>
                <a:latin typeface="Courier New"/>
                <a:cs typeface="Courier New"/>
              </a:rPr>
              <a:t>"</a:t>
            </a:r>
            <a:r>
              <a:rPr lang="en-US" sz="2400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:</a:t>
            </a:r>
            <a:r>
              <a:rPr lang="en-US" sz="2400" b="1" dirty="0" err="1">
                <a:solidFill>
                  <a:schemeClr val="bg1"/>
                </a:solidFill>
                <a:latin typeface="Courier New"/>
                <a:cs typeface="Courier New"/>
              </a:rPr>
              <a:t>"</a:t>
            </a:r>
            <a:r>
              <a:rPr lang="en-US" sz="2400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Dave</a:t>
            </a:r>
            <a:r>
              <a:rPr lang="en-US" sz="2400" b="1" dirty="0">
                <a:solidFill>
                  <a:schemeClr val="bg1"/>
                </a:solidFill>
                <a:latin typeface="Courier New"/>
                <a:cs typeface="Courier New"/>
              </a:rPr>
              <a:t>"</a:t>
            </a:r>
            <a:r>
              <a:rPr lang="en-US" sz="2400" b="1" dirty="0" smtClean="0">
                <a:solidFill>
                  <a:schemeClr val="bg1"/>
                </a:solidFill>
                <a:latin typeface="Courier New"/>
                <a:cs typeface="Courier New"/>
              </a:rPr>
              <a:t>}</a:t>
            </a:r>
            <a:br>
              <a:rPr lang="en-US" sz="2400" b="1" dirty="0" smtClean="0">
                <a:solidFill>
                  <a:schemeClr val="bg1"/>
                </a:solidFill>
                <a:latin typeface="Courier New"/>
                <a:cs typeface="Courier New"/>
              </a:rPr>
            </a:br>
            <a:r>
              <a:rPr lang="cs-CZ" sz="2400" b="1" dirty="0">
                <a:solidFill>
                  <a:schemeClr val="bg1"/>
                </a:solidFill>
                <a:latin typeface="Courier New"/>
                <a:cs typeface="Courier New"/>
              </a:rPr>
              <a:t>10dc4c40-26c2-11e2-81c1-</a:t>
            </a:r>
            <a:r>
              <a:rPr lang="cs-CZ" sz="2400" b="1" dirty="0" smtClean="0">
                <a:solidFill>
                  <a:schemeClr val="bg1"/>
                </a:solidFill>
                <a:latin typeface="Courier New"/>
                <a:cs typeface="Courier New"/>
              </a:rPr>
              <a:t>0800200c9a66</a:t>
            </a:r>
            <a:br>
              <a:rPr lang="cs-CZ" sz="2400" b="1" dirty="0" smtClean="0">
                <a:solidFill>
                  <a:schemeClr val="bg1"/>
                </a:solidFill>
                <a:latin typeface="Courier New"/>
                <a:cs typeface="Courier New"/>
              </a:rPr>
            </a:br>
            <a:r>
              <a:rPr lang="en-US" sz="2400" b="1" dirty="0">
                <a:solidFill>
                  <a:schemeClr val="bg1"/>
                </a:solidFill>
                <a:latin typeface="Courier New"/>
                <a:cs typeface="Courier New"/>
              </a:rPr>
              <a:t>{"</a:t>
            </a:r>
            <a:r>
              <a:rPr lang="en-US" sz="2400" b="1" dirty="0" err="1">
                <a:solidFill>
                  <a:schemeClr val="bg1"/>
                </a:solidFill>
                <a:latin typeface="Courier New"/>
                <a:cs typeface="Courier New"/>
              </a:rPr>
              <a:t>action":"update</a:t>
            </a:r>
            <a:r>
              <a:rPr lang="en-US" sz="2400" b="1" dirty="0">
                <a:solidFill>
                  <a:schemeClr val="bg1"/>
                </a:solidFill>
                <a:latin typeface="Courier New"/>
                <a:cs typeface="Courier New"/>
              </a:rPr>
              <a:t>", "</a:t>
            </a:r>
            <a:r>
              <a:rPr lang="en-US" sz="2400" b="1" dirty="0" err="1">
                <a:solidFill>
                  <a:schemeClr val="bg1"/>
                </a:solidFill>
                <a:latin typeface="Courier New"/>
                <a:cs typeface="Courier New"/>
              </a:rPr>
              <a:t>name":"</a:t>
            </a:r>
            <a:r>
              <a:rPr lang="en-US" sz="2400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foo</a:t>
            </a:r>
            <a:r>
              <a:rPr lang="en-US" sz="2400" b="1" dirty="0">
                <a:solidFill>
                  <a:schemeClr val="bg1"/>
                </a:solidFill>
                <a:latin typeface="Courier New"/>
                <a:cs typeface="Courier New"/>
              </a:rPr>
              <a:t>"</a:t>
            </a:r>
            <a:r>
              <a:rPr lang="en-US" sz="2400" b="1" dirty="0" smtClean="0">
                <a:solidFill>
                  <a:schemeClr val="bg1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6223"/>
            <a:ext cx="9144000" cy="906366"/>
          </a:xfrm>
          <a:prstGeom prst="rect">
            <a:avLst/>
          </a:prstGeom>
          <a:solidFill>
            <a:srgbClr val="99CC33"/>
          </a:solidFill>
        </p:spPr>
        <p:txBody>
          <a:bodyPr wrap="square" lIns="432000" tIns="144000" rIns="432000" bIns="144000" rtlCol="0">
            <a:spAutoFit/>
          </a:bodyPr>
          <a:lstStyle/>
          <a:p>
            <a:pPr algn="ctr"/>
            <a:r>
              <a:rPr lang="en-US" sz="4000" dirty="0" smtClean="0">
                <a:latin typeface="Gill Sans"/>
              </a:rPr>
              <a:t>Pattern</a:t>
            </a:r>
            <a:endParaRPr lang="en-US" sz="4000" dirty="0">
              <a:latin typeface="Gill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12767" y="5349556"/>
            <a:ext cx="576827" cy="373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9593" y="5430497"/>
            <a:ext cx="6719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radley Hand ITC TT-Bold"/>
                <a:cs typeface="Bradley Hand ITC TT-Bold"/>
              </a:rPr>
              <a:t>c</a:t>
            </a:r>
            <a:r>
              <a:rPr lang="en-US" sz="2000" dirty="0" smtClean="0">
                <a:latin typeface="Bradley Hand ITC TT-Bold"/>
                <a:cs typeface="Bradley Hand ITC TT-Bold"/>
              </a:rPr>
              <a:t>olumn name is a type 1 UUID (time </a:t>
            </a:r>
            <a:r>
              <a:rPr lang="en-US" sz="2000" dirty="0">
                <a:latin typeface="Bradley Hand ITC TT-Bold"/>
                <a:cs typeface="Bradley Hand ITC TT-Bold"/>
              </a:rPr>
              <a:t>based)</a:t>
            </a:r>
            <a:br>
              <a:rPr lang="en-US" sz="2000" dirty="0">
                <a:latin typeface="Bradley Hand ITC TT-Bold"/>
                <a:cs typeface="Bradley Hand ITC TT-Bold"/>
              </a:rPr>
            </a:br>
            <a:r>
              <a:rPr lang="en-US" sz="2000" dirty="0">
                <a:latin typeface="Bradley Hand ITC TT-Bold"/>
                <a:cs typeface="Bradley Hand ITC TT-Bold"/>
                <a:hlinkClick r:id="rId4"/>
              </a:rPr>
              <a:t>http://www.famkruithof.net/guid-uuid-</a:t>
            </a:r>
            <a:r>
              <a:rPr lang="en-US" sz="2000" dirty="0" smtClean="0">
                <a:latin typeface="Bradley Hand ITC TT-Bold"/>
                <a:cs typeface="Bradley Hand ITC TT-Bold"/>
                <a:hlinkClick r:id="rId4"/>
              </a:rPr>
              <a:t>timebased.html</a:t>
            </a:r>
            <a:endParaRPr lang="en-US" sz="2000" dirty="0" smtClean="0">
              <a:latin typeface="Bradley Hand ITC TT-Bold"/>
              <a:cs typeface="Bradley Hand ITC TT-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465166" y="1677611"/>
            <a:ext cx="576827" cy="415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1993" y="1438681"/>
            <a:ext cx="507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radley Hand ITC TT-Bold"/>
                <a:cs typeface="Bradley Hand ITC TT-Bold"/>
              </a:rPr>
              <a:t>o</a:t>
            </a:r>
            <a:r>
              <a:rPr lang="en-US" sz="2000" dirty="0" smtClean="0">
                <a:latin typeface="Bradley Hand ITC TT-Bold"/>
                <a:cs typeface="Bradley Hand ITC TT-Bold"/>
              </a:rPr>
              <a:t>ne row per user; many columns (wide row)</a:t>
            </a:r>
            <a:endParaRPr lang="en-US" sz="2000" dirty="0">
              <a:latin typeface="Bradley Hand ITC TT-Bold"/>
              <a:cs typeface="Bradley Hand ITC TT-Bold"/>
            </a:endParaRPr>
          </a:p>
        </p:txBody>
      </p:sp>
    </p:spTree>
    <p:extLst>
      <p:ext uri="{BB962C8B-B14F-4D97-AF65-F5344CB8AC3E}">
        <p14:creationId xmlns:p14="http://schemas.microsoft.com/office/powerpoint/2010/main" val="107786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2818" y="2668198"/>
            <a:ext cx="749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We can store all sorts of stuff as time series</a:t>
            </a:r>
          </a:p>
          <a:p>
            <a:pPr algn="ctr"/>
            <a:endParaRPr lang="en-US" sz="6000" dirty="0">
              <a:latin typeface="Gill Sans"/>
              <a:cs typeface="Gill Sans"/>
            </a:endParaRPr>
          </a:p>
          <a:p>
            <a:endParaRPr lang="en-US" sz="2000" dirty="0" smtClean="0">
              <a:latin typeface="Gill Sans"/>
              <a:hlinkClick r:id="rId3"/>
            </a:endParaRPr>
          </a:p>
          <a:p>
            <a:r>
              <a:rPr lang="en-US" sz="2000" dirty="0" smtClean="0">
                <a:latin typeface="Gill Sans"/>
                <a:hlinkClick r:id="rId3"/>
              </a:rPr>
              <a:t>http</a:t>
            </a:r>
            <a:r>
              <a:rPr lang="en-US" sz="2000" dirty="0">
                <a:latin typeface="Gill Sans"/>
                <a:hlinkClick r:id="rId3"/>
              </a:rPr>
              <a:t>://rubyscale.com/2011/basic-time-series-with-cassandra</a:t>
            </a:r>
            <a:r>
              <a:rPr lang="en-US" sz="2000" dirty="0" smtClean="0">
                <a:latin typeface="Gill Sans"/>
                <a:hlinkClick r:id="rId3"/>
              </a:rPr>
              <a:t>/</a:t>
            </a:r>
            <a:endParaRPr lang="en-US" sz="2000" dirty="0">
              <a:latin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6223"/>
            <a:ext cx="9144000" cy="906366"/>
          </a:xfrm>
          <a:prstGeom prst="rect">
            <a:avLst/>
          </a:prstGeom>
          <a:solidFill>
            <a:srgbClr val="99CC33"/>
          </a:solidFill>
        </p:spPr>
        <p:txBody>
          <a:bodyPr wrap="square" lIns="432000" tIns="144000" rIns="432000" bIns="144000" rtlCol="0">
            <a:spAutoFit/>
          </a:bodyPr>
          <a:lstStyle/>
          <a:p>
            <a:pPr algn="ctr"/>
            <a:r>
              <a:rPr lang="en-US" sz="4000" dirty="0" smtClean="0">
                <a:latin typeface="Gill Sans"/>
              </a:rPr>
              <a:t>Pattern</a:t>
            </a:r>
            <a:endParaRPr lang="en-US" sz="40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8515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2818" y="2668198"/>
            <a:ext cx="7493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Order Preserving </a:t>
            </a:r>
            <a:r>
              <a:rPr lang="en-US" sz="6000" dirty="0" err="1" smtClean="0">
                <a:latin typeface="Gill Sans"/>
                <a:cs typeface="Gill Sans"/>
              </a:rPr>
              <a:t>Paritioner</a:t>
            </a:r>
            <a:r>
              <a:rPr lang="en-US" sz="6000" dirty="0">
                <a:latin typeface="Gill Sans"/>
                <a:cs typeface="Gill Sans"/>
              </a:rPr>
              <a:t> </a:t>
            </a:r>
            <a:r>
              <a:rPr lang="en-US" sz="6000" dirty="0" smtClean="0">
                <a:latin typeface="Gill Sans"/>
                <a:cs typeface="Gill Sans"/>
              </a:rPr>
              <a:t>(OPP)</a:t>
            </a:r>
          </a:p>
          <a:p>
            <a:pPr algn="ctr"/>
            <a:endParaRPr lang="en-US" sz="3000" dirty="0" smtClean="0">
              <a:latin typeface="Gill Sans"/>
              <a:cs typeface="Gill Sans"/>
            </a:endParaRPr>
          </a:p>
          <a:p>
            <a:endParaRPr lang="en-US" sz="3200" dirty="0">
              <a:latin typeface="Gill Sans"/>
            </a:endParaRPr>
          </a:p>
          <a:p>
            <a:r>
              <a:rPr lang="en-US" sz="2000" dirty="0">
                <a:latin typeface="Gill Sans"/>
                <a:hlinkClick r:id="rId3"/>
              </a:rPr>
              <a:t>http://ria101.wordpress.com/2010/02/22/cassandra-randompartitioner-vs-orderpreservingpartitioner</a:t>
            </a:r>
            <a:r>
              <a:rPr lang="en-US" sz="2000" dirty="0" smtClean="0">
                <a:latin typeface="Gill Sans"/>
                <a:hlinkClick r:id="rId3"/>
              </a:rPr>
              <a:t>/</a:t>
            </a:r>
            <a:endParaRPr lang="en-US" sz="2000" dirty="0">
              <a:latin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6223"/>
            <a:ext cx="9144000" cy="906366"/>
          </a:xfrm>
          <a:prstGeom prst="rect">
            <a:avLst/>
          </a:prstGeom>
          <a:solidFill>
            <a:srgbClr val="FF9900"/>
          </a:solidFill>
        </p:spPr>
        <p:txBody>
          <a:bodyPr wrap="square" lIns="432000" tIns="144000" rIns="432000" bIns="144000" rtlCol="0">
            <a:spAutoFit/>
          </a:bodyPr>
          <a:lstStyle/>
          <a:p>
            <a:pPr algn="ctr"/>
            <a:r>
              <a:rPr lang="en-US" sz="4000" dirty="0" smtClean="0">
                <a:latin typeface="Gill Sans"/>
              </a:rPr>
              <a:t>Anti-pattern</a:t>
            </a:r>
            <a:endParaRPr lang="en-US" sz="40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916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2818" y="3029134"/>
            <a:ext cx="749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Distributed counters</a:t>
            </a:r>
            <a:endParaRPr lang="en-US" sz="6000" dirty="0"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6223"/>
            <a:ext cx="9144000" cy="906366"/>
          </a:xfrm>
          <a:prstGeom prst="rect">
            <a:avLst/>
          </a:prstGeom>
          <a:solidFill>
            <a:srgbClr val="99CC33"/>
          </a:solidFill>
        </p:spPr>
        <p:txBody>
          <a:bodyPr wrap="square" lIns="432000" tIns="144000" rIns="432000" bIns="144000" rtlCol="0">
            <a:spAutoFit/>
          </a:bodyPr>
          <a:lstStyle/>
          <a:p>
            <a:pPr algn="ctr"/>
            <a:r>
              <a:rPr lang="en-US" sz="4000" dirty="0" smtClean="0">
                <a:latin typeface="Gill Sans"/>
              </a:rPr>
              <a:t>Pattern</a:t>
            </a:r>
            <a:endParaRPr lang="en-US" sz="40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9623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2818" y="2668198"/>
            <a:ext cx="7493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Super Columns</a:t>
            </a:r>
          </a:p>
          <a:p>
            <a:pPr algn="ctr"/>
            <a:endParaRPr lang="en-US" sz="3000" dirty="0" smtClean="0">
              <a:latin typeface="Gill Sans"/>
              <a:cs typeface="Gill Sans"/>
            </a:endParaRPr>
          </a:p>
          <a:p>
            <a:pPr algn="ctr"/>
            <a:r>
              <a:rPr lang="en-US" sz="3200" dirty="0" smtClean="0">
                <a:latin typeface="Gill Sans"/>
              </a:rPr>
              <a:t>(a trap for the unwary)</a:t>
            </a:r>
          </a:p>
          <a:p>
            <a:endParaRPr lang="en-US" sz="3200" dirty="0">
              <a:latin typeface="Gill Sans"/>
            </a:endParaRPr>
          </a:p>
          <a:p>
            <a:endParaRPr lang="en-US" sz="3200" dirty="0">
              <a:latin typeface="Gill Sans"/>
            </a:endParaRPr>
          </a:p>
          <a:p>
            <a:r>
              <a:rPr lang="en-US" sz="2000" dirty="0">
                <a:latin typeface="Gill Sans"/>
                <a:hlinkClick r:id="rId3"/>
              </a:rPr>
              <a:t>http://rubyscale.com/2010/beware-the-supercolumn-its-a-trap-for-the-unwary/</a:t>
            </a:r>
            <a:endParaRPr lang="en-US" sz="2000" dirty="0">
              <a:latin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6223"/>
            <a:ext cx="9144000" cy="906366"/>
          </a:xfrm>
          <a:prstGeom prst="rect">
            <a:avLst/>
          </a:prstGeom>
          <a:solidFill>
            <a:srgbClr val="FF9900"/>
          </a:solidFill>
        </p:spPr>
        <p:txBody>
          <a:bodyPr wrap="square" lIns="432000" tIns="144000" rIns="432000" bIns="144000" rtlCol="0">
            <a:spAutoFit/>
          </a:bodyPr>
          <a:lstStyle/>
          <a:p>
            <a:pPr algn="ctr"/>
            <a:r>
              <a:rPr lang="en-US" sz="4000" dirty="0" smtClean="0">
                <a:latin typeface="Gill Sans"/>
              </a:rPr>
              <a:t>Anti-pattern</a:t>
            </a:r>
            <a:endParaRPr lang="en-US" sz="40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002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7852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In conclusion...</a:t>
            </a:r>
            <a:endParaRPr lang="en-US" sz="6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634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424535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Gill Sans"/>
              </a:rPr>
              <a:t>Cassandra is founded on </a:t>
            </a:r>
            <a:r>
              <a:rPr lang="en-US" sz="6000" dirty="0" smtClean="0">
                <a:latin typeface="Gill Sans"/>
              </a:rPr>
              <a:t>sound design </a:t>
            </a:r>
            <a:r>
              <a:rPr lang="en-US" sz="6000" dirty="0">
                <a:latin typeface="Gill Sans"/>
              </a:rPr>
              <a:t>principles</a:t>
            </a:r>
          </a:p>
        </p:txBody>
      </p:sp>
    </p:spTree>
    <p:extLst>
      <p:ext uri="{BB962C8B-B14F-4D97-AF65-F5344CB8AC3E}">
        <p14:creationId xmlns:p14="http://schemas.microsoft.com/office/powerpoint/2010/main" val="29634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424535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</a:rPr>
              <a:t>The data model is </a:t>
            </a:r>
            <a:br>
              <a:rPr lang="en-US" sz="6000" dirty="0" smtClean="0">
                <a:latin typeface="Gill Sans"/>
              </a:rPr>
            </a:br>
            <a:r>
              <a:rPr lang="en-US" sz="6000" dirty="0" smtClean="0">
                <a:latin typeface="Gill Sans"/>
              </a:rPr>
              <a:t>incredibly powerful</a:t>
            </a:r>
            <a:endParaRPr lang="en-US" sz="60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923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939645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Gill Sans"/>
              </a:rPr>
              <a:t>CQL and a new </a:t>
            </a:r>
            <a:r>
              <a:rPr lang="en-US" sz="6000" dirty="0" smtClean="0">
                <a:latin typeface="Gill Sans"/>
              </a:rPr>
              <a:t>breed</a:t>
            </a:r>
            <a:br>
              <a:rPr lang="en-US" sz="6000" dirty="0" smtClean="0">
                <a:latin typeface="Gill Sans"/>
              </a:rPr>
            </a:br>
            <a:r>
              <a:rPr lang="en-US" sz="6000" dirty="0" smtClean="0">
                <a:latin typeface="Gill Sans"/>
              </a:rPr>
              <a:t>of </a:t>
            </a:r>
            <a:r>
              <a:rPr lang="en-US" sz="6000" dirty="0">
                <a:latin typeface="Gill Sans"/>
              </a:rPr>
              <a:t>clients </a:t>
            </a:r>
            <a:r>
              <a:rPr lang="en-US" sz="6000" dirty="0" smtClean="0">
                <a:latin typeface="Gill Sans"/>
              </a:rPr>
              <a:t>are making</a:t>
            </a:r>
            <a:br>
              <a:rPr lang="en-US" sz="6000" dirty="0" smtClean="0">
                <a:latin typeface="Gill Sans"/>
              </a:rPr>
            </a:br>
            <a:r>
              <a:rPr lang="en-US" sz="6000" dirty="0" smtClean="0">
                <a:latin typeface="Gill Sans"/>
              </a:rPr>
              <a:t>it easier to use</a:t>
            </a:r>
            <a:endParaRPr lang="en-US" sz="60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7087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3636" y="1212254"/>
            <a:ext cx="73775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ill Sans"/>
              </a:rPr>
              <a:t>More widely used, tested and documented </a:t>
            </a:r>
            <a:r>
              <a:rPr lang="en-US" sz="4000" dirty="0" smtClean="0">
                <a:latin typeface="Gill Sans"/>
              </a:rPr>
              <a:t>software..</a:t>
            </a:r>
            <a:endParaRPr lang="en-US" sz="4000" dirty="0">
              <a:latin typeface="Gill Sans"/>
            </a:endParaRPr>
          </a:p>
          <a:p>
            <a:r>
              <a:rPr lang="en-US" sz="3200" i="1" dirty="0" smtClean="0">
                <a:solidFill>
                  <a:schemeClr val="bg1">
                    <a:lumMod val="50000"/>
                  </a:schemeClr>
                </a:solidFill>
                <a:latin typeface="Gill Sans"/>
              </a:rPr>
              <a:t>(MySQL 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  <a:latin typeface="Gill Sans"/>
              </a:rPr>
              <a:t>first OS release </a:t>
            </a:r>
            <a:r>
              <a:rPr lang="en-US" sz="3200" i="1" dirty="0" smtClean="0">
                <a:solidFill>
                  <a:schemeClr val="bg1">
                    <a:lumMod val="50000"/>
                  </a:schemeClr>
                </a:solidFill>
                <a:latin typeface="Gill Sans"/>
              </a:rPr>
              <a:t>1998)</a:t>
            </a:r>
            <a:endParaRPr lang="en-US" sz="3200" i="1" dirty="0">
              <a:solidFill>
                <a:schemeClr val="bg1">
                  <a:lumMod val="50000"/>
                </a:schemeClr>
              </a:solidFill>
              <a:latin typeface="Gill Sans"/>
            </a:endParaRPr>
          </a:p>
          <a:p>
            <a:endParaRPr lang="en-US" sz="3200" i="1" dirty="0">
              <a:latin typeface="Gill Sans"/>
            </a:endParaRPr>
          </a:p>
          <a:p>
            <a:r>
              <a:rPr lang="en-US" sz="4000" dirty="0" smtClean="0">
                <a:latin typeface="Gill Sans"/>
              </a:rPr>
              <a:t/>
            </a:r>
            <a:br>
              <a:rPr lang="en-US" sz="4000" dirty="0" smtClean="0">
                <a:latin typeface="Gill Sans"/>
              </a:rPr>
            </a:br>
            <a:r>
              <a:rPr lang="en-US" sz="4000" dirty="0" smtClean="0">
                <a:latin typeface="Gill Sans"/>
              </a:rPr>
              <a:t>.. </a:t>
            </a:r>
            <a:r>
              <a:rPr lang="en-US" sz="4000" dirty="0">
                <a:latin typeface="Gill Sans"/>
              </a:rPr>
              <a:t>f</a:t>
            </a:r>
            <a:r>
              <a:rPr lang="en-US" sz="4000" dirty="0" smtClean="0">
                <a:latin typeface="Gill Sans"/>
              </a:rPr>
              <a:t>or a </a:t>
            </a:r>
            <a:r>
              <a:rPr lang="en-US" sz="4000" dirty="0">
                <a:latin typeface="Gill Sans"/>
              </a:rPr>
              <a:t>relatively immature product</a:t>
            </a:r>
            <a:br>
              <a:rPr lang="en-US" sz="4000" dirty="0">
                <a:latin typeface="Gill Sans"/>
              </a:rPr>
            </a:br>
            <a:r>
              <a:rPr lang="en-US" sz="3200" i="1" dirty="0" smtClean="0">
                <a:solidFill>
                  <a:srgbClr val="7F7F7F"/>
                </a:solidFill>
                <a:latin typeface="Gill Sans"/>
              </a:rPr>
              <a:t>(Cassandra </a:t>
            </a:r>
            <a:r>
              <a:rPr lang="en-US" sz="3200" i="1" dirty="0">
                <a:solidFill>
                  <a:srgbClr val="7F7F7F"/>
                </a:solidFill>
                <a:latin typeface="Gill Sans"/>
              </a:rPr>
              <a:t>first open-sourced in </a:t>
            </a:r>
            <a:r>
              <a:rPr lang="en-US" sz="3200" i="1" dirty="0" smtClean="0">
                <a:solidFill>
                  <a:srgbClr val="7F7F7F"/>
                </a:solidFill>
                <a:latin typeface="Gill Sans"/>
              </a:rPr>
              <a:t>2008)</a:t>
            </a:r>
            <a:endParaRPr lang="en-US" sz="3200" dirty="0">
              <a:solidFill>
                <a:srgbClr val="7F7F7F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803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939645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</a:rPr>
              <a:t>Lots of tools and integrations exist to</a:t>
            </a:r>
            <a:br>
              <a:rPr lang="en-US" sz="6000" dirty="0" smtClean="0">
                <a:latin typeface="Gill Sans"/>
              </a:rPr>
            </a:br>
            <a:r>
              <a:rPr lang="en-US" sz="6000" dirty="0" smtClean="0">
                <a:latin typeface="Gill Sans"/>
              </a:rPr>
              <a:t>expand the feature set</a:t>
            </a:r>
            <a:endParaRPr lang="en-US" sz="6000" b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6431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25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Gill Sans"/>
              </a:rPr>
              <a:t>There is a </a:t>
            </a:r>
            <a:r>
              <a:rPr lang="en-US" sz="6000" dirty="0" smtClean="0">
                <a:latin typeface="Gill Sans"/>
              </a:rPr>
              <a:t>strong</a:t>
            </a:r>
            <a:br>
              <a:rPr lang="en-US" sz="6000" dirty="0" smtClean="0">
                <a:latin typeface="Gill Sans"/>
              </a:rPr>
            </a:br>
            <a:r>
              <a:rPr lang="en-US" sz="6000" dirty="0" smtClean="0">
                <a:latin typeface="Gill Sans"/>
              </a:rPr>
              <a:t>community </a:t>
            </a:r>
            <a:r>
              <a:rPr lang="en-US" sz="6000" dirty="0">
                <a:latin typeface="Gill Sans"/>
              </a:rPr>
              <a:t>and multiple companies offering professional support</a:t>
            </a:r>
            <a:endParaRPr lang="en-US" sz="6000" b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3937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650" y="648168"/>
            <a:ext cx="7664258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Gill Sans"/>
              </a:rPr>
              <a:t>Thanks</a:t>
            </a:r>
          </a:p>
          <a:p>
            <a:endParaRPr lang="en-US" sz="6000" dirty="0" smtClean="0">
              <a:latin typeface="Gill Sans"/>
            </a:endParaRPr>
          </a:p>
          <a:p>
            <a:endParaRPr lang="en-US" sz="6000" dirty="0" smtClean="0">
              <a:latin typeface="Gill Sans"/>
            </a:endParaRPr>
          </a:p>
          <a:p>
            <a:r>
              <a:rPr lang="en-US" sz="2100" dirty="0" smtClean="0">
                <a:latin typeface="Gill Sans"/>
              </a:rPr>
              <a:t>Learn more about Cassandra (if you’re ever in London)</a:t>
            </a:r>
          </a:p>
          <a:p>
            <a:r>
              <a:rPr lang="en-US" sz="2100" dirty="0" smtClean="0">
                <a:latin typeface="Gill Sans"/>
                <a:hlinkClick r:id="rId2"/>
              </a:rPr>
              <a:t>meetup.com/Cassandra-</a:t>
            </a:r>
            <a:r>
              <a:rPr lang="en-US" sz="2100" dirty="0" smtClean="0">
                <a:latin typeface="Gill Sans"/>
                <a:hlinkClick r:id="rId2"/>
              </a:rPr>
              <a:t>London</a:t>
            </a:r>
            <a:endParaRPr lang="en-US" sz="2100" dirty="0">
              <a:latin typeface="Gill Sans"/>
            </a:endParaRPr>
          </a:p>
          <a:p>
            <a:endParaRPr lang="en-US" sz="2100" dirty="0" smtClean="0">
              <a:latin typeface="Gill Sans"/>
            </a:endParaRPr>
          </a:p>
          <a:p>
            <a:r>
              <a:rPr lang="en-US" sz="2100" dirty="0" smtClean="0">
                <a:latin typeface="Gill Sans"/>
              </a:rPr>
              <a:t>Learn </a:t>
            </a:r>
            <a:r>
              <a:rPr lang="en-US" sz="2100" dirty="0" smtClean="0">
                <a:latin typeface="Gill Sans"/>
              </a:rPr>
              <a:t>more about the </a:t>
            </a:r>
            <a:r>
              <a:rPr lang="en-US" sz="2100" dirty="0">
                <a:latin typeface="Gill Sans"/>
              </a:rPr>
              <a:t>fundamentals</a:t>
            </a:r>
            <a:br>
              <a:rPr lang="en-US" sz="2100" dirty="0">
                <a:latin typeface="Gill Sans"/>
              </a:rPr>
            </a:br>
            <a:r>
              <a:rPr lang="en-US" sz="2100" dirty="0">
                <a:latin typeface="Gill Sans"/>
                <a:hlinkClick r:id="rId3"/>
              </a:rPr>
              <a:t>http://nosqlsummer.org</a:t>
            </a:r>
            <a:r>
              <a:rPr lang="en-US" sz="2100" dirty="0" smtClean="0">
                <a:latin typeface="Gill Sans"/>
                <a:hlinkClick r:id="rId3"/>
              </a:rPr>
              <a:t>/</a:t>
            </a:r>
            <a:endParaRPr lang="en-US" sz="2100" dirty="0">
              <a:latin typeface="Gill Sans"/>
            </a:endParaRPr>
          </a:p>
          <a:p>
            <a:endParaRPr lang="en-US" sz="2100" dirty="0" smtClean="0">
              <a:latin typeface="Gill Sans"/>
            </a:endParaRPr>
          </a:p>
          <a:p>
            <a:r>
              <a:rPr lang="en-US" sz="2100" dirty="0" smtClean="0">
                <a:latin typeface="Gill Sans"/>
              </a:rPr>
              <a:t>Watch </a:t>
            </a:r>
            <a:r>
              <a:rPr lang="en-US" sz="2100" dirty="0" smtClean="0">
                <a:latin typeface="Gill Sans"/>
              </a:rPr>
              <a:t>videos from Cassandra SF 2011</a:t>
            </a:r>
          </a:p>
          <a:p>
            <a:r>
              <a:rPr lang="en-US" sz="2100" dirty="0" smtClean="0">
                <a:latin typeface="Gill Sans"/>
                <a:hlinkClick r:id="rId4"/>
              </a:rPr>
              <a:t>http://www.datastax.com/events/cassandrasf2011/presentations</a:t>
            </a:r>
            <a:endParaRPr lang="en-US" sz="2100" dirty="0" smtClean="0">
              <a:latin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92" y="648168"/>
            <a:ext cx="1490292" cy="1629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137" y="2353344"/>
            <a:ext cx="460881" cy="3937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91413" y="2487489"/>
            <a:ext cx="222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Bradley Hand ITC TT-Bold"/>
                <a:cs typeface="Bradley Hand ITC TT-Bold"/>
              </a:rPr>
              <a:t>l</a:t>
            </a:r>
            <a:r>
              <a:rPr lang="en-US" sz="2000" dirty="0" smtClean="0">
                <a:latin typeface="Bradley Hand ITC TT-Bold"/>
                <a:cs typeface="Bradley Hand ITC TT-Bold"/>
              </a:rPr>
              <a:t>ooking for a job?</a:t>
            </a:r>
            <a:endParaRPr lang="en-US" sz="2000" dirty="0">
              <a:latin typeface="Bradley Hand ITC TT-Bold"/>
              <a:cs typeface="Bradley Hand ITC TT-Bold"/>
            </a:endParaRPr>
          </a:p>
        </p:txBody>
      </p:sp>
    </p:spTree>
    <p:extLst>
      <p:ext uri="{BB962C8B-B14F-4D97-AF65-F5344CB8AC3E}">
        <p14:creationId xmlns:p14="http://schemas.microsoft.com/office/powerpoint/2010/main" val="9745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650" y="648168"/>
            <a:ext cx="766425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Gill Sans"/>
              </a:rPr>
              <a:t>Extending functionality</a:t>
            </a:r>
          </a:p>
          <a:p>
            <a:endParaRPr lang="en-US" sz="6000" dirty="0" smtClean="0">
              <a:latin typeface="Gill Sans"/>
            </a:endParaRPr>
          </a:p>
          <a:p>
            <a:r>
              <a:rPr lang="en-US" sz="2100" dirty="0" smtClean="0">
                <a:latin typeface="Gill Sans"/>
              </a:rPr>
              <a:t>Search via Apache </a:t>
            </a:r>
            <a:r>
              <a:rPr lang="en-US" sz="2100" dirty="0" err="1" smtClean="0">
                <a:latin typeface="Gill Sans"/>
              </a:rPr>
              <a:t>Solr</a:t>
            </a:r>
            <a:r>
              <a:rPr lang="en-US" sz="2100" dirty="0">
                <a:latin typeface="Gill Sans"/>
              </a:rPr>
              <a:t> </a:t>
            </a:r>
            <a:r>
              <a:rPr lang="en-US" sz="2100" dirty="0" smtClean="0">
                <a:latin typeface="Gill Sans"/>
              </a:rPr>
              <a:t>and </a:t>
            </a:r>
            <a:r>
              <a:rPr lang="en-US" sz="2100" dirty="0" err="1" smtClean="0">
                <a:latin typeface="Gill Sans"/>
              </a:rPr>
              <a:t>DataStax</a:t>
            </a:r>
            <a:r>
              <a:rPr lang="en-US" sz="2100" dirty="0" smtClean="0">
                <a:latin typeface="Gill Sans"/>
              </a:rPr>
              <a:t> Enterprise</a:t>
            </a:r>
            <a:br>
              <a:rPr lang="en-US" sz="2100" dirty="0" smtClean="0">
                <a:latin typeface="Gill Sans"/>
              </a:rPr>
            </a:br>
            <a:r>
              <a:rPr lang="en-US" sz="2100" dirty="0" smtClean="0">
                <a:latin typeface="Gill Sans"/>
                <a:hlinkClick r:id="rId2"/>
              </a:rPr>
              <a:t>http</a:t>
            </a:r>
            <a:r>
              <a:rPr lang="en-US" sz="2100" dirty="0">
                <a:latin typeface="Gill Sans"/>
                <a:hlinkClick r:id="rId2"/>
              </a:rPr>
              <a:t>://www.datastax.com/technologies/</a:t>
            </a:r>
            <a:r>
              <a:rPr lang="en-US" sz="2100" dirty="0" smtClean="0">
                <a:latin typeface="Gill Sans"/>
                <a:hlinkClick r:id="rId2"/>
              </a:rPr>
              <a:t>solr</a:t>
            </a:r>
            <a:endParaRPr lang="en-US" sz="2100" dirty="0" smtClean="0">
              <a:latin typeface="Gill Sans"/>
            </a:endParaRPr>
          </a:p>
          <a:p>
            <a:endParaRPr lang="en-US" sz="2100" dirty="0">
              <a:latin typeface="Gill Sans"/>
            </a:endParaRPr>
          </a:p>
          <a:p>
            <a:r>
              <a:rPr lang="en-US" sz="2100" dirty="0" smtClean="0">
                <a:latin typeface="Gill Sans"/>
              </a:rPr>
              <a:t>Batch processing via Apache </a:t>
            </a:r>
            <a:r>
              <a:rPr lang="en-US" sz="2100" dirty="0" err="1" smtClean="0">
                <a:latin typeface="Gill Sans"/>
              </a:rPr>
              <a:t>Hadoop</a:t>
            </a:r>
            <a:r>
              <a:rPr lang="en-US" sz="2100" dirty="0" smtClean="0">
                <a:latin typeface="Gill Sans"/>
              </a:rPr>
              <a:t> and </a:t>
            </a:r>
            <a:r>
              <a:rPr lang="en-US" sz="2100" dirty="0" err="1" smtClean="0">
                <a:latin typeface="Gill Sans"/>
              </a:rPr>
              <a:t>DataStax</a:t>
            </a:r>
            <a:r>
              <a:rPr lang="en-US" sz="2100" dirty="0" smtClean="0">
                <a:latin typeface="Gill Sans"/>
              </a:rPr>
              <a:t> Enterprise</a:t>
            </a:r>
            <a:r>
              <a:rPr lang="en-US" sz="2100" dirty="0">
                <a:latin typeface="Gill Sans"/>
              </a:rPr>
              <a:t/>
            </a:r>
            <a:br>
              <a:rPr lang="en-US" sz="2100" dirty="0">
                <a:latin typeface="Gill Sans"/>
              </a:rPr>
            </a:br>
            <a:r>
              <a:rPr lang="en-US" sz="2100" dirty="0">
                <a:latin typeface="Gill Sans"/>
                <a:hlinkClick r:id="rId3"/>
              </a:rPr>
              <a:t>http://www.datastax.com/technologies/</a:t>
            </a:r>
            <a:r>
              <a:rPr lang="en-US" sz="2100" dirty="0" smtClean="0">
                <a:latin typeface="Gill Sans"/>
                <a:hlinkClick r:id="rId3"/>
              </a:rPr>
              <a:t>hadoop</a:t>
            </a:r>
            <a:endParaRPr lang="en-US" sz="2100" dirty="0" smtClean="0">
              <a:latin typeface="Gill Sans"/>
            </a:endParaRPr>
          </a:p>
          <a:p>
            <a:endParaRPr lang="en-US" sz="2100" dirty="0" smtClean="0">
              <a:latin typeface="Gill Sans"/>
            </a:endParaRPr>
          </a:p>
          <a:p>
            <a:r>
              <a:rPr lang="en-US" sz="2100" dirty="0" smtClean="0">
                <a:latin typeface="Gill Sans"/>
              </a:rPr>
              <a:t>Real-time analytics via </a:t>
            </a:r>
            <a:r>
              <a:rPr lang="en-US" sz="2100" dirty="0" err="1" smtClean="0">
                <a:latin typeface="Gill Sans"/>
              </a:rPr>
              <a:t>Acunu</a:t>
            </a:r>
            <a:r>
              <a:rPr lang="en-US" sz="2100" dirty="0">
                <a:latin typeface="Gill Sans"/>
              </a:rPr>
              <a:t> Reflex</a:t>
            </a:r>
            <a:br>
              <a:rPr lang="en-US" sz="2100" dirty="0">
                <a:latin typeface="Gill Sans"/>
              </a:rPr>
            </a:br>
            <a:r>
              <a:rPr lang="en-US" sz="2100" dirty="0">
                <a:latin typeface="Gill Sans"/>
                <a:hlinkClick r:id="rId4"/>
              </a:rPr>
              <a:t>http://www.acunu.com/acunu-</a:t>
            </a:r>
            <a:r>
              <a:rPr lang="en-US" sz="2100" dirty="0" smtClean="0">
                <a:latin typeface="Gill Sans"/>
                <a:hlinkClick r:id="rId4"/>
              </a:rPr>
              <a:t>analytics.html</a:t>
            </a:r>
            <a:endParaRPr lang="en-US" sz="2100" dirty="0" smtClean="0">
              <a:latin typeface="Gill Sans"/>
            </a:endParaRPr>
          </a:p>
          <a:p>
            <a:endParaRPr lang="en-US" sz="2100" dirty="0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8392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3636" y="1212254"/>
            <a:ext cx="737754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ill Sans"/>
              </a:rPr>
              <a:t>Ad-hoc </a:t>
            </a:r>
            <a:r>
              <a:rPr lang="en-US" sz="4000" dirty="0" smtClean="0">
                <a:latin typeface="Gill Sans"/>
              </a:rPr>
              <a:t>querying..</a:t>
            </a:r>
            <a:endParaRPr lang="en-US" sz="4000" dirty="0">
              <a:latin typeface="Gill Sans"/>
            </a:endParaRPr>
          </a:p>
          <a:p>
            <a:r>
              <a:rPr lang="en-US" sz="3200" i="1" dirty="0" smtClean="0">
                <a:solidFill>
                  <a:srgbClr val="7F7F7F"/>
                </a:solidFill>
                <a:latin typeface="Gill Sans"/>
              </a:rPr>
              <a:t>(SQL </a:t>
            </a:r>
            <a:r>
              <a:rPr lang="en-US" sz="3200" i="1" dirty="0">
                <a:solidFill>
                  <a:srgbClr val="7F7F7F"/>
                </a:solidFill>
                <a:latin typeface="Gill Sans"/>
              </a:rPr>
              <a:t>join, group by, having, </a:t>
            </a:r>
            <a:r>
              <a:rPr lang="en-US" sz="3200" i="1" dirty="0" smtClean="0">
                <a:solidFill>
                  <a:srgbClr val="7F7F7F"/>
                </a:solidFill>
                <a:latin typeface="Gill Sans"/>
              </a:rPr>
              <a:t>order)</a:t>
            </a:r>
            <a:endParaRPr lang="en-US" sz="4000" i="1" dirty="0" smtClean="0">
              <a:solidFill>
                <a:srgbClr val="7F7F7F"/>
              </a:solidFill>
              <a:latin typeface="Gill Sans"/>
            </a:endParaRPr>
          </a:p>
          <a:p>
            <a:endParaRPr lang="en-US" sz="4000" i="1" dirty="0">
              <a:latin typeface="Gill Sans"/>
            </a:endParaRPr>
          </a:p>
          <a:p>
            <a:r>
              <a:rPr lang="en-US" sz="4000" dirty="0" smtClean="0">
                <a:latin typeface="Gill Sans"/>
              </a:rPr>
              <a:t/>
            </a:r>
            <a:br>
              <a:rPr lang="en-US" sz="4000" dirty="0" smtClean="0">
                <a:latin typeface="Gill Sans"/>
              </a:rPr>
            </a:br>
            <a:r>
              <a:rPr lang="en-US" sz="4000" dirty="0" smtClean="0">
                <a:latin typeface="Gill Sans"/>
              </a:rPr>
              <a:t>.. for </a:t>
            </a:r>
            <a:r>
              <a:rPr lang="en-US" sz="4000" dirty="0">
                <a:latin typeface="Gill Sans"/>
              </a:rPr>
              <a:t>a rich data model with limited ad-hoc querying ability</a:t>
            </a:r>
            <a:br>
              <a:rPr lang="en-US" sz="4000" dirty="0">
                <a:latin typeface="Gill Sans"/>
              </a:rPr>
            </a:br>
            <a:r>
              <a:rPr lang="en-US" sz="3200" i="1" dirty="0" smtClean="0">
                <a:solidFill>
                  <a:srgbClr val="7F7F7F"/>
                </a:solidFill>
                <a:latin typeface="Gill Sans"/>
              </a:rPr>
              <a:t>(Cassandra </a:t>
            </a:r>
            <a:r>
              <a:rPr lang="en-US" sz="3200" i="1" dirty="0">
                <a:solidFill>
                  <a:srgbClr val="7F7F7F"/>
                </a:solidFill>
                <a:latin typeface="Gill Sans"/>
              </a:rPr>
              <a:t>makes you </a:t>
            </a:r>
            <a:r>
              <a:rPr lang="en-US" sz="3200" i="1" dirty="0" err="1" smtClean="0">
                <a:solidFill>
                  <a:srgbClr val="7F7F7F"/>
                </a:solidFill>
                <a:latin typeface="Gill Sans"/>
              </a:rPr>
              <a:t>denormalise</a:t>
            </a:r>
            <a:r>
              <a:rPr lang="en-US" sz="3200" i="1" dirty="0" smtClean="0">
                <a:solidFill>
                  <a:srgbClr val="7F7F7F"/>
                </a:solidFill>
                <a:latin typeface="Gill Sans"/>
              </a:rPr>
              <a:t>)</a:t>
            </a:r>
            <a:endParaRPr lang="en-US" sz="3200" i="1" dirty="0">
              <a:solidFill>
                <a:srgbClr val="7F7F7F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9077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7852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ill Sans"/>
                <a:cs typeface="Gill Sans"/>
              </a:rPr>
              <a:t>What do we get in return?</a:t>
            </a:r>
            <a:endParaRPr lang="en-US" sz="6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185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3636" y="2251360"/>
            <a:ext cx="72620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Gill Sans"/>
              </a:rPr>
              <a:t>Proven horizontal scalability</a:t>
            </a:r>
          </a:p>
          <a:p>
            <a:endParaRPr lang="en-US" sz="4000" dirty="0">
              <a:latin typeface="Gill Sans"/>
            </a:endParaRPr>
          </a:p>
          <a:p>
            <a:r>
              <a:rPr lang="en-US" sz="4000" i="1" dirty="0">
                <a:latin typeface="Gill Sans"/>
              </a:rPr>
              <a:t>Cassandra scales reads and writes linearly as new nodes are added</a:t>
            </a:r>
          </a:p>
        </p:txBody>
      </p:sp>
    </p:spTree>
    <p:extLst>
      <p:ext uri="{BB962C8B-B14F-4D97-AF65-F5344CB8AC3E}">
        <p14:creationId xmlns:p14="http://schemas.microsoft.com/office/powerpoint/2010/main" val="7779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Custom 2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CC6633"/>
      </a:hlink>
      <a:folHlink>
        <a:srgbClr val="FF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22775</TotalTime>
  <Words>1709</Words>
  <Application>Microsoft Macintosh PowerPoint</Application>
  <PresentationFormat>On-screen Show (4:3)</PresentationFormat>
  <Paragraphs>419</Paragraphs>
  <Slides>63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Perception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Hailo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Apache Cassandra</dc:title>
  <dc:creator>Dave Gardner</dc:creator>
  <cp:lastModifiedBy>Dave Gardner</cp:lastModifiedBy>
  <cp:revision>463</cp:revision>
  <dcterms:created xsi:type="dcterms:W3CDTF">2011-10-29T13:13:14Z</dcterms:created>
  <dcterms:modified xsi:type="dcterms:W3CDTF">2012-11-07T08:55:30Z</dcterms:modified>
</cp:coreProperties>
</file>