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89" r:id="rId2"/>
    <p:sldMasterId id="2147483702" r:id="rId3"/>
  </p:sldMasterIdLst>
  <p:notesMasterIdLst>
    <p:notesMasterId r:id="rId33"/>
  </p:notesMasterIdLst>
  <p:handoutMasterIdLst>
    <p:handoutMasterId r:id="rId34"/>
  </p:handoutMasterIdLst>
  <p:sldIdLst>
    <p:sldId id="300" r:id="rId4"/>
    <p:sldId id="259" r:id="rId5"/>
    <p:sldId id="264" r:id="rId6"/>
    <p:sldId id="345" r:id="rId7"/>
    <p:sldId id="272" r:id="rId8"/>
    <p:sldId id="348" r:id="rId9"/>
    <p:sldId id="355" r:id="rId10"/>
    <p:sldId id="385" r:id="rId11"/>
    <p:sldId id="451" r:id="rId12"/>
    <p:sldId id="455" r:id="rId13"/>
    <p:sldId id="419" r:id="rId14"/>
    <p:sldId id="422" r:id="rId15"/>
    <p:sldId id="458" r:id="rId16"/>
    <p:sldId id="459" r:id="rId17"/>
    <p:sldId id="429" r:id="rId18"/>
    <p:sldId id="430" r:id="rId19"/>
    <p:sldId id="432" r:id="rId20"/>
    <p:sldId id="440" r:id="rId21"/>
    <p:sldId id="460" r:id="rId22"/>
    <p:sldId id="416" r:id="rId23"/>
    <p:sldId id="442" r:id="rId24"/>
    <p:sldId id="445" r:id="rId25"/>
    <p:sldId id="446" r:id="rId26"/>
    <p:sldId id="461" r:id="rId27"/>
    <p:sldId id="443" r:id="rId28"/>
    <p:sldId id="449" r:id="rId29"/>
    <p:sldId id="450" r:id="rId30"/>
    <p:sldId id="337" r:id="rId31"/>
    <p:sldId id="462" r:id="rId3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scaleToFitPaper="1" frameSlides="1"/>
  <p:clrMru>
    <a:srgbClr val="FD8608"/>
    <a:srgbClr val="E9E9E9"/>
    <a:srgbClr val="999999"/>
    <a:srgbClr val="282828"/>
    <a:srgbClr val="666666"/>
    <a:srgbClr val="F39300"/>
    <a:srgbClr val="777876"/>
    <a:srgbClr val="656563"/>
    <a:srgbClr val="F49600"/>
    <a:srgbClr val="767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3" autoAdjust="0"/>
    <p:restoredTop sz="98894" autoAdjust="0"/>
  </p:normalViewPr>
  <p:slideViewPr>
    <p:cSldViewPr snapToGrid="0" snapToObjects="1">
      <p:cViewPr varScale="1">
        <p:scale>
          <a:sx n="91" d="100"/>
          <a:sy n="91" d="100"/>
        </p:scale>
        <p:origin x="-360" y="-102"/>
      </p:cViewPr>
      <p:guideLst>
        <p:guide orient="horz" pos="2694"/>
        <p:guide orient="horz" pos="365"/>
        <p:guide orient="horz" pos="1280"/>
        <p:guide orient="horz" pos="3854"/>
        <p:guide pos="2880"/>
        <p:guide pos="469"/>
        <p:guide pos="285"/>
        <p:guide pos="5480"/>
        <p:guide pos="4373"/>
      </p:guideLst>
    </p:cSldViewPr>
  </p:slideViewPr>
  <p:outlineViewPr>
    <p:cViewPr>
      <p:scale>
        <a:sx n="33" d="100"/>
        <a:sy n="33" d="100"/>
      </p:scale>
      <p:origin x="0" y="1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6" d="100"/>
        <a:sy n="106" d="100"/>
      </p:scale>
      <p:origin x="0" y="6968"/>
    </p:cViewPr>
  </p:sorterViewPr>
  <p:notesViewPr>
    <p:cSldViewPr snapToGrid="0" snapToObjects="1">
      <p:cViewPr varScale="1">
        <p:scale>
          <a:sx n="135" d="100"/>
          <a:sy n="135" d="100"/>
        </p:scale>
        <p:origin x="-1812" y="-78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2A0FC-D380-43F6-A28B-B3682F479E63}" type="datetime1">
              <a:rPr lang="en-GB" smtClean="0"/>
              <a:t>01/11/2012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1BE6E-3C56-4740-A35F-6D9A73271F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009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189F1-E7E9-489F-8D82-B2190536A9E0}" type="datetime1">
              <a:rPr lang="en-GB" smtClean="0"/>
              <a:t>01/11/2012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s-IS" smtClean="0"/>
              <a:t>Click to edit Master text styles</a:t>
            </a:r>
          </a:p>
          <a:p>
            <a:pPr lvl="1"/>
            <a:r>
              <a:rPr lang="is-IS" smtClean="0"/>
              <a:t>Second level</a:t>
            </a:r>
          </a:p>
          <a:p>
            <a:pPr lvl="2"/>
            <a:r>
              <a:rPr lang="is-IS" smtClean="0"/>
              <a:t>Third level</a:t>
            </a:r>
          </a:p>
          <a:p>
            <a:pPr lvl="3"/>
            <a:r>
              <a:rPr lang="is-IS" smtClean="0"/>
              <a:t>Fourth level</a:t>
            </a:r>
          </a:p>
          <a:p>
            <a:pPr lvl="4"/>
            <a:r>
              <a:rPr lang="is-I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73DF0-703C-1147-80E3-B7855C1D50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644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73DF0-703C-1147-80E3-B7855C1D501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022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73DF0-703C-1147-80E3-B7855C1D501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8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53534"/>
            <a:ext cx="8229600" cy="2787650"/>
          </a:xfrm>
        </p:spPr>
        <p:txBody>
          <a:bodyPr lIns="0" tIns="0" rIns="0" bIns="0" anchor="b" anchorCtr="0">
            <a:normAutofit/>
          </a:bodyPr>
          <a:lstStyle>
            <a:lvl1pPr marL="0">
              <a:lnSpc>
                <a:spcPts val="3500"/>
              </a:lnSpc>
              <a:defRPr sz="3300">
                <a:solidFill>
                  <a:srgbClr val="777876"/>
                </a:solidFill>
              </a:defRPr>
            </a:lvl1pPr>
          </a:lstStyle>
          <a:p>
            <a:r>
              <a:rPr lang="is-I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23733"/>
            <a:ext cx="8229600" cy="18669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400">
                <a:solidFill>
                  <a:srgbClr val="7677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62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2561"/>
          </a:xfrm>
        </p:spPr>
        <p:txBody>
          <a:bodyPr/>
          <a:lstStyle>
            <a:lvl1pPr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ounded Rectangle 9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noFill/>
          <a:ln w="12700" cap="flat" cmpd="sng" algn="ctr">
            <a:solidFill>
              <a:srgbClr val="FD870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5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2561"/>
          </a:xfrm>
        </p:spPr>
        <p:txBody>
          <a:bodyPr/>
          <a:lstStyle>
            <a:lvl1pPr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52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ts val="2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597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with Sub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5743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2406"/>
            <a:ext cx="8229600" cy="3433763"/>
          </a:xfrm>
        </p:spPr>
        <p:txBody>
          <a:bodyPr tIns="0"/>
          <a:lstStyle/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035181"/>
            <a:ext cx="8229600" cy="657225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651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32002"/>
            <a:ext cx="4038600" cy="4094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360" y="2032002"/>
            <a:ext cx="4038600" cy="4094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53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2561"/>
          </a:xfrm>
        </p:spPr>
        <p:txBody>
          <a:bodyPr/>
          <a:lstStyle>
            <a:lvl1pPr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15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634987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319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1397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rgbClr val="EF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600" y="2032002"/>
            <a:ext cx="8229600" cy="4094163"/>
          </a:xfrm>
        </p:spPr>
        <p:txBody>
          <a:bodyPr/>
          <a:lstStyle/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33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2002"/>
            <a:ext cx="8244000" cy="4094163"/>
          </a:xfrm>
        </p:spPr>
        <p:txBody>
          <a:bodyPr tIns="0" bIns="46800" anchor="ctr" anchorCtr="0"/>
          <a:lstStyle>
            <a:lvl1pPr>
              <a:lnSpc>
                <a:spcPts val="1500"/>
              </a:lnSpc>
              <a:defRPr sz="1200"/>
            </a:lvl1pPr>
            <a:lvl2pPr>
              <a:lnSpc>
                <a:spcPts val="1500"/>
              </a:lnSpc>
              <a:defRPr sz="1200"/>
            </a:lvl2pPr>
            <a:lvl3pPr>
              <a:lnSpc>
                <a:spcPts val="1500"/>
              </a:lnSpc>
              <a:defRPr sz="1200"/>
            </a:lvl3pPr>
            <a:lvl4pPr>
              <a:lnSpc>
                <a:spcPts val="1500"/>
              </a:lnSpc>
              <a:defRPr sz="1200"/>
            </a:lvl4pPr>
            <a:lvl5pPr>
              <a:lnSpc>
                <a:spcPts val="1500"/>
              </a:lnSpc>
              <a:defRPr sz="1200"/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ounded Rectangle 9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noFill/>
          <a:ln w="12700" cap="flat" cmpd="sng" algn="ctr">
            <a:solidFill>
              <a:srgbClr val="FD870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3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2565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ts val="2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787977"/>
                </a:solidFill>
              </a:defRPr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 tIns="0" rIns="0" bIns="0">
            <a:normAutofit/>
          </a:bodyPr>
          <a:lstStyle>
            <a:lvl1pPr marL="0" indent="-540000">
              <a:lnSpc>
                <a:spcPct val="150000"/>
              </a:lnSpc>
              <a:buClr>
                <a:schemeClr val="tx2"/>
              </a:buClr>
              <a:buFont typeface="+mj-lt"/>
              <a:buAutoNum type="arabicPeriod"/>
              <a:defRPr sz="2000" cap="all">
                <a:solidFill>
                  <a:srgbClr val="767776"/>
                </a:solidFill>
              </a:defRPr>
            </a:lvl1pPr>
            <a:lvl2pPr marL="0" indent="-540000">
              <a:lnSpc>
                <a:spcPct val="150000"/>
              </a:lnSpc>
              <a:buClr>
                <a:schemeClr val="tx2"/>
              </a:buClr>
              <a:buFont typeface="+mj-lt"/>
              <a:buAutoNum type="arabicPeriod" startAt="2"/>
              <a:defRPr sz="2000" cap="all">
                <a:solidFill>
                  <a:srgbClr val="767776"/>
                </a:solidFill>
              </a:defRPr>
            </a:lvl2pPr>
            <a:lvl3pPr marL="0" indent="-540000">
              <a:lnSpc>
                <a:spcPct val="150000"/>
              </a:lnSpc>
              <a:buClr>
                <a:schemeClr val="tx2"/>
              </a:buClr>
              <a:buFont typeface="+mj-lt"/>
              <a:buAutoNum type="arabicPeriod" startAt="3"/>
              <a:defRPr sz="2000" cap="all">
                <a:solidFill>
                  <a:srgbClr val="767776"/>
                </a:solidFill>
              </a:defRPr>
            </a:lvl3pPr>
            <a:lvl4pPr marL="0" indent="-540000">
              <a:lnSpc>
                <a:spcPct val="150000"/>
              </a:lnSpc>
              <a:buClr>
                <a:schemeClr val="tx2"/>
              </a:buClr>
              <a:buFont typeface="+mj-lt"/>
              <a:buAutoNum type="arabicPeriod" startAt="4"/>
              <a:defRPr sz="2000" cap="all">
                <a:solidFill>
                  <a:srgbClr val="767776"/>
                </a:solidFill>
              </a:defRPr>
            </a:lvl4pPr>
            <a:lvl5pPr marL="0" indent="-540000">
              <a:lnSpc>
                <a:spcPct val="150000"/>
              </a:lnSpc>
              <a:buClr>
                <a:schemeClr val="tx2"/>
              </a:buClr>
              <a:buFont typeface="+mj-lt"/>
              <a:buAutoNum type="arabicPeriod" startAt="5"/>
              <a:defRPr sz="2000" cap="all">
                <a:solidFill>
                  <a:srgbClr val="767776"/>
                </a:solidFill>
              </a:defRPr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59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rgbClr val="EF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579436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2406"/>
            <a:ext cx="8229600" cy="3433763"/>
          </a:xfrm>
        </p:spPr>
        <p:txBody>
          <a:bodyPr tIns="0"/>
          <a:lstStyle/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035181"/>
            <a:ext cx="8229600" cy="657225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with Sub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rgbClr val="EF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579436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2406"/>
            <a:ext cx="8229600" cy="3433763"/>
          </a:xfrm>
        </p:spPr>
        <p:txBody>
          <a:bodyPr tIns="0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035181"/>
            <a:ext cx="8229600" cy="657225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ig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rgbClr val="EF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2002"/>
            <a:ext cx="8229600" cy="4094163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FontTx/>
              <a:buNone/>
              <a:defRPr sz="3200" b="1" cap="all"/>
            </a:lvl1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lin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rgbClr val="303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5743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2406"/>
            <a:ext cx="8229600" cy="3433763"/>
          </a:xfrm>
        </p:spPr>
        <p:txBody>
          <a:bodyPr tIns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035181"/>
            <a:ext cx="8229600" cy="657225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Messag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rgbClr val="3030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71600" y="2032002"/>
            <a:ext cx="8229600" cy="4094163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FontTx/>
              <a:buNone/>
              <a:defRPr sz="3200" b="1" cap="all">
                <a:solidFill>
                  <a:schemeClr val="bg1"/>
                </a:solidFill>
              </a:defRPr>
            </a:lvl1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lin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2406"/>
            <a:ext cx="8229600" cy="3433763"/>
          </a:xfrm>
        </p:spPr>
        <p:txBody>
          <a:bodyPr tIns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035181"/>
            <a:ext cx="8229600" cy="657225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Messag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71600" y="2032002"/>
            <a:ext cx="8229600" cy="4094163"/>
          </a:xfrm>
        </p:spPr>
        <p:txBody>
          <a:bodyPr>
            <a:normAutofit/>
          </a:bodyPr>
          <a:lstStyle>
            <a:lvl1pPr marL="0" indent="0">
              <a:lnSpc>
                <a:spcPts val="3600"/>
              </a:lnSpc>
              <a:buFontTx/>
              <a:buNone/>
              <a:defRPr sz="3200" b="1" cap="all" spc="-50">
                <a:solidFill>
                  <a:schemeClr val="bg1"/>
                </a:solidFill>
              </a:defRPr>
            </a:lvl1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 userDrawn="1"/>
        </p:nvSpPr>
        <p:spPr>
          <a:xfrm>
            <a:off x="4572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 userDrawn="1"/>
        </p:nvSpPr>
        <p:spPr>
          <a:xfrm>
            <a:off x="46626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32002"/>
            <a:ext cx="4038600" cy="4094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360" y="2032002"/>
            <a:ext cx="4038600" cy="4094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33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57200" y="888144"/>
            <a:ext cx="8244000" cy="5238025"/>
          </a:xfrm>
        </p:spPr>
        <p:txBody>
          <a:bodyPr lIns="0" tIns="0" rIns="0" bIns="0">
            <a:normAutofit/>
          </a:bodyPr>
          <a:lstStyle>
            <a:lvl1pPr marL="0" indent="-540000">
              <a:lnSpc>
                <a:spcPct val="150000"/>
              </a:lnSpc>
              <a:buClrTx/>
              <a:buFont typeface="+mj-lt"/>
              <a:buAutoNum type="arabicPeriod"/>
              <a:defRPr sz="2000" cap="all"/>
            </a:lvl1pPr>
            <a:lvl2pPr marL="0" indent="-540000">
              <a:lnSpc>
                <a:spcPct val="150000"/>
              </a:lnSpc>
              <a:buClrTx/>
              <a:buFont typeface="+mj-lt"/>
              <a:buAutoNum type="arabicPeriod" startAt="2"/>
              <a:defRPr sz="2000" cap="all"/>
            </a:lvl2pPr>
            <a:lvl3pPr marL="0" indent="-540000">
              <a:lnSpc>
                <a:spcPct val="150000"/>
              </a:lnSpc>
              <a:buClrTx/>
              <a:buFont typeface="+mj-lt"/>
              <a:buAutoNum type="arabicPeriod" startAt="3"/>
              <a:defRPr sz="2000" cap="all"/>
            </a:lvl3pPr>
            <a:lvl4pPr marL="0" indent="-540000">
              <a:lnSpc>
                <a:spcPct val="150000"/>
              </a:lnSpc>
              <a:buClrTx/>
              <a:buFont typeface="+mj-lt"/>
              <a:buAutoNum type="arabicPeriod" startAt="4"/>
              <a:defRPr sz="2000" cap="all"/>
            </a:lvl4pPr>
            <a:lvl5pPr marL="0" indent="-540000">
              <a:lnSpc>
                <a:spcPct val="150000"/>
              </a:lnSpc>
              <a:buClrTx/>
              <a:buFont typeface="+mj-lt"/>
              <a:buAutoNum type="arabicPeriod" startAt="5"/>
              <a:defRPr sz="2000" cap="all"/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3181"/>
            <a:ext cx="2133600" cy="365125"/>
          </a:xfrm>
        </p:spPr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011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 userDrawn="1"/>
        </p:nvSpPr>
        <p:spPr>
          <a:xfrm>
            <a:off x="4572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>
            <a:off x="46626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5737"/>
          </a:xfrm>
        </p:spPr>
        <p:txBody>
          <a:bodyPr/>
          <a:lstStyle>
            <a:lvl1pPr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6737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 userDrawn="1"/>
        </p:nvSpPr>
        <p:spPr>
          <a:xfrm>
            <a:off x="4572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 userDrawn="1"/>
        </p:nvSpPr>
        <p:spPr>
          <a:xfrm>
            <a:off x="46626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32002"/>
            <a:ext cx="4038600" cy="4094163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360" y="2032002"/>
            <a:ext cx="4038600" cy="4094163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 userDrawn="1"/>
        </p:nvSpPr>
        <p:spPr>
          <a:xfrm>
            <a:off x="4572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rgbClr val="4545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>
            <a:off x="46626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rgbClr val="4545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2561"/>
          </a:xfrm>
        </p:spPr>
        <p:txBody>
          <a:bodyPr/>
          <a:lstStyle>
            <a:lvl1pPr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 userDrawn="1"/>
        </p:nvSpPr>
        <p:spPr>
          <a:xfrm>
            <a:off x="4572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 userDrawn="1"/>
        </p:nvSpPr>
        <p:spPr>
          <a:xfrm>
            <a:off x="46626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32002"/>
            <a:ext cx="4038600" cy="4094163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360" y="2032002"/>
            <a:ext cx="4038600" cy="4094163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 userDrawn="1"/>
        </p:nvSpPr>
        <p:spPr>
          <a:xfrm>
            <a:off x="4572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 userDrawn="1"/>
        </p:nvSpPr>
        <p:spPr>
          <a:xfrm>
            <a:off x="4662600" y="2032002"/>
            <a:ext cx="4038600" cy="4094163"/>
          </a:xfrm>
          <a:prstGeom prst="roundRect">
            <a:avLst>
              <a:gd name="adj" fmla="val 55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2561"/>
          </a:xfrm>
        </p:spPr>
        <p:txBody>
          <a:bodyPr/>
          <a:lstStyle>
            <a:lvl1pPr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  <a:noFill/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  <a:noFill/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Singl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32002"/>
            <a:ext cx="4038600" cy="4094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360" y="2032002"/>
            <a:ext cx="4038600" cy="4094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ingle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5737"/>
          </a:xfrm>
        </p:spPr>
        <p:txBody>
          <a:bodyPr/>
          <a:lstStyle>
            <a:lvl1pPr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Single BG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32002"/>
            <a:ext cx="4038600" cy="4094163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360" y="2032002"/>
            <a:ext cx="4038600" cy="4094163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ingle BG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chemeClr val="tx1">
              <a:lumMod val="90000"/>
              <a:lumOff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2561"/>
          </a:xfrm>
        </p:spPr>
        <p:txBody>
          <a:bodyPr/>
          <a:lstStyle>
            <a:lvl1pPr>
              <a:defRPr/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Single BG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>
            <a:lvl1pPr>
              <a:defRPr>
                <a:solidFill>
                  <a:srgbClr val="787978"/>
                </a:solidFill>
              </a:defRPr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32002"/>
            <a:ext cx="4038600" cy="4094163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360" y="2032002"/>
            <a:ext cx="4038600" cy="4094163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ig Messag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6484938" cy="117093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71600" y="2032002"/>
            <a:ext cx="8229600" cy="4094163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FontTx/>
              <a:buNone/>
              <a:defRPr sz="3200" b="1" cap="none">
                <a:solidFill>
                  <a:srgbClr val="595959"/>
                </a:solidFill>
              </a:defRPr>
            </a:lvl1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9491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ingle BG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5737"/>
          </a:xfrm>
        </p:spPr>
        <p:txBody>
          <a:bodyPr/>
          <a:lstStyle>
            <a:lvl1pPr>
              <a:defRPr>
                <a:solidFill>
                  <a:srgbClr val="767776"/>
                </a:solidFill>
              </a:defRPr>
            </a:lvl1pPr>
          </a:lstStyle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175"/>
            <a:ext cx="4040188" cy="1025524"/>
          </a:xfrm>
          <a:noFill/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0705"/>
            <a:ext cx="4040188" cy="3065463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45" y="2031999"/>
            <a:ext cx="4041775" cy="1028700"/>
          </a:xfrm>
          <a:noFill/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45" y="3060699"/>
            <a:ext cx="4041775" cy="3065464"/>
          </a:xfrm>
        </p:spPr>
        <p:txBody>
          <a:bodyPr/>
          <a:lstStyle>
            <a:lvl1pPr>
              <a:buClr>
                <a:schemeClr val="bg1"/>
              </a:buClr>
              <a:defRPr sz="2000">
                <a:solidFill>
                  <a:srgbClr val="FFFFFF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rgbClr val="FFFFF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189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0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574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040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496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86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554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194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0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Aft>
                <a:spcPts val="500"/>
              </a:spcAft>
              <a:defRPr/>
            </a:lvl1pPr>
            <a:lvl2pPr>
              <a:spcAft>
                <a:spcPts val="500"/>
              </a:spcAft>
              <a:defRPr/>
            </a:lvl2pPr>
            <a:lvl3pPr>
              <a:spcAft>
                <a:spcPts val="500"/>
              </a:spcAft>
              <a:defRPr/>
            </a:lvl3pPr>
            <a:lvl4pPr>
              <a:spcAft>
                <a:spcPts val="500"/>
              </a:spcAft>
              <a:defRPr/>
            </a:lvl4pPr>
            <a:lvl5pPr>
              <a:spcAft>
                <a:spcPts val="500"/>
              </a:spcAft>
              <a:defRPr/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Fourthx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961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777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3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7209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8202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000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6849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4583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481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69304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1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8"/>
            <a:ext cx="6484938" cy="145256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90488" indent="0">
              <a:spcAft>
                <a:spcPts val="500"/>
              </a:spcAft>
              <a:buNone/>
              <a:defRPr/>
            </a:lvl1pPr>
            <a:lvl2pPr>
              <a:spcAft>
                <a:spcPts val="500"/>
              </a:spcAft>
              <a:buNone/>
              <a:defRPr/>
            </a:lvl2pPr>
            <a:lvl3pPr>
              <a:spcAft>
                <a:spcPts val="500"/>
              </a:spcAft>
              <a:buNone/>
              <a:defRPr/>
            </a:lvl3pPr>
            <a:lvl4pPr>
              <a:spcAft>
                <a:spcPts val="500"/>
              </a:spcAft>
              <a:buNone/>
              <a:defRPr/>
            </a:lvl4pPr>
            <a:lvl5pPr>
              <a:spcAft>
                <a:spcPts val="500"/>
              </a:spcAft>
              <a:buNone/>
              <a:defRPr/>
            </a:lvl5pPr>
          </a:lstStyle>
          <a:p>
            <a:pPr lvl="0"/>
            <a:r>
              <a:rPr lang="is-IS" dirty="0" smtClean="0"/>
              <a:t>Click to edit Master text style</a:t>
            </a:r>
            <a:br>
              <a:rPr lang="is-IS" dirty="0" smtClean="0"/>
            </a:br>
            <a:r>
              <a:rPr lang="is-IS" dirty="0" smtClean="0"/>
              <a:t>Second level</a:t>
            </a:r>
            <a:br>
              <a:rPr lang="is-IS" dirty="0" smtClean="0"/>
            </a:br>
            <a:r>
              <a:rPr lang="is-IS" dirty="0" smtClean="0"/>
              <a:t>Third level</a:t>
            </a:r>
            <a:br>
              <a:rPr lang="is-IS" dirty="0" smtClean="0"/>
            </a:br>
            <a:r>
              <a:rPr lang="is-IS" dirty="0" smtClean="0"/>
              <a:t>Fourth level</a:t>
            </a:r>
            <a:br>
              <a:rPr lang="is-IS" dirty="0" smtClean="0"/>
            </a:br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9619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9481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705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8603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0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with Sublin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035181"/>
            <a:ext cx="8229600" cy="657225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92406"/>
            <a:ext cx="8229600" cy="3433763"/>
          </a:xfrm>
        </p:spPr>
        <p:txBody>
          <a:bodyPr tIns="0"/>
          <a:lstStyle>
            <a:lvl1pPr>
              <a:spcAft>
                <a:spcPts val="500"/>
              </a:spcAft>
              <a:defRPr sz="1600"/>
            </a:lvl1pPr>
            <a:lvl2pPr>
              <a:spcAft>
                <a:spcPts val="500"/>
              </a:spcAft>
              <a:defRPr sz="1600"/>
            </a:lvl2pPr>
            <a:lvl3pPr>
              <a:spcAft>
                <a:spcPts val="500"/>
              </a:spcAft>
              <a:defRPr sz="1600"/>
            </a:lvl3pPr>
            <a:lvl4pPr>
              <a:spcAft>
                <a:spcPts val="500"/>
              </a:spcAft>
              <a:defRPr sz="1600"/>
            </a:lvl4pPr>
            <a:lvl5pPr>
              <a:spcAft>
                <a:spcPts val="500"/>
              </a:spcAft>
              <a:defRPr sz="1600"/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88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with Sublin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5743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692406"/>
            <a:ext cx="8229600" cy="3433763"/>
          </a:xfrm>
        </p:spPr>
        <p:txBody>
          <a:bodyPr tIns="0"/>
          <a:lstStyle>
            <a:lvl1pPr>
              <a:spcAft>
                <a:spcPts val="500"/>
              </a:spcAft>
              <a:defRPr sz="1400"/>
            </a:lvl1pPr>
            <a:lvl2pPr>
              <a:spcAft>
                <a:spcPts val="500"/>
              </a:spcAft>
              <a:defRPr sz="1400"/>
            </a:lvl2pPr>
            <a:lvl3pPr>
              <a:spcAft>
                <a:spcPts val="500"/>
              </a:spcAft>
              <a:defRPr sz="1400"/>
            </a:lvl3pPr>
            <a:lvl4pPr>
              <a:spcAft>
                <a:spcPts val="500"/>
              </a:spcAft>
              <a:defRPr sz="1400"/>
            </a:lvl4pPr>
            <a:lvl5pPr>
              <a:spcAft>
                <a:spcPts val="500"/>
              </a:spcAft>
              <a:defRPr sz="1400"/>
            </a:lvl5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3"/>
          </p:nvPr>
        </p:nvSpPr>
        <p:spPr>
          <a:xfrm>
            <a:off x="457200" y="2035181"/>
            <a:ext cx="8229600" cy="657225"/>
          </a:xfrm>
        </p:spPr>
        <p:txBody>
          <a:bodyPr lIns="288000" anchor="t" anchorCtr="0">
            <a:normAutofit/>
          </a:bodyPr>
          <a:lstStyle>
            <a:lvl1pPr marL="0" indent="0">
              <a:buNone/>
              <a:defRPr sz="2000" b="1" kern="600" cap="all" spc="-5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dirty="0" smtClean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88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79437"/>
            <a:ext cx="6484938" cy="1452565"/>
          </a:xfrm>
        </p:spPr>
        <p:txBody>
          <a:bodyPr/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32002"/>
            <a:ext cx="4038600" cy="4094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360" y="2032002"/>
            <a:ext cx="4038600" cy="4094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ounded Rectangle 9"/>
          <p:cNvSpPr/>
          <p:nvPr userDrawn="1"/>
        </p:nvSpPr>
        <p:spPr>
          <a:xfrm>
            <a:off x="457200" y="2032002"/>
            <a:ext cx="8229600" cy="4094163"/>
          </a:xfrm>
          <a:prstGeom prst="roundRect">
            <a:avLst>
              <a:gd name="adj" fmla="val 5500"/>
            </a:avLst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09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587316"/>
            <a:ext cx="6484938" cy="1452564"/>
          </a:xfrm>
          <a:prstGeom prst="rect">
            <a:avLst/>
          </a:prstGeom>
        </p:spPr>
        <p:txBody>
          <a:bodyPr vert="horz" lIns="288000" tIns="46800" rIns="91440" bIns="45720" rtlCol="0" anchor="t">
            <a:noAutofit/>
          </a:bodyPr>
          <a:lstStyle/>
          <a:p>
            <a:r>
              <a:rPr lang="is-IS" dirty="0" smtClean="0"/>
              <a:t>Click to edit Master title stylE</a:t>
            </a:r>
            <a:br>
              <a:rPr lang="is-IS" dirty="0" smtClean="0"/>
            </a:br>
            <a:r>
              <a:rPr lang="is-IS" sz="1700" dirty="0" smtClean="0"/>
              <a:t>SUBLINE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2002"/>
            <a:ext cx="8229600" cy="4094163"/>
          </a:xfrm>
          <a:prstGeom prst="rect">
            <a:avLst/>
          </a:prstGeom>
          <a:noFill/>
        </p:spPr>
        <p:txBody>
          <a:bodyPr vert="horz" lIns="180000" tIns="180000" rIns="144000" bIns="144000" rtlCol="0">
            <a:noAutofit/>
          </a:bodyPr>
          <a:lstStyle/>
          <a:p>
            <a:pPr lvl="0"/>
            <a:r>
              <a:rPr lang="is-IS" dirty="0" smtClean="0"/>
              <a:t>Click to edit Master text styles</a:t>
            </a:r>
          </a:p>
          <a:p>
            <a:pPr lvl="1"/>
            <a:r>
              <a:rPr lang="is-IS" dirty="0" smtClean="0"/>
              <a:t>Second level</a:t>
            </a:r>
          </a:p>
          <a:p>
            <a:pPr lvl="2"/>
            <a:r>
              <a:rPr lang="is-IS" dirty="0" smtClean="0"/>
              <a:t>Third level</a:t>
            </a:r>
          </a:p>
          <a:p>
            <a:pPr lvl="3"/>
            <a:r>
              <a:rPr lang="is-IS" dirty="0" smtClean="0"/>
              <a:t>Fourth level</a:t>
            </a:r>
          </a:p>
          <a:p>
            <a:pPr lvl="4"/>
            <a:r>
              <a:rPr lang="is-I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4538" y="6353181"/>
            <a:ext cx="28956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 kern="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Berlin | 07/02/2012 | zanox | 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318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kern="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67D39C5-B81F-6640-83E7-F2163AC3F9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auto">
          <a:xfrm>
            <a:off x="1" y="-1"/>
            <a:ext cx="9144000" cy="108000"/>
          </a:xfrm>
          <a:prstGeom prst="rect">
            <a:avLst/>
          </a:prstGeom>
          <a:solidFill>
            <a:srgbClr val="FF9933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74725">
              <a:spcBef>
                <a:spcPct val="0"/>
              </a:spcBef>
              <a:tabLst>
                <a:tab pos="381000" algn="l"/>
              </a:tabLst>
              <a:defRPr/>
            </a:pPr>
            <a:endParaRPr lang="en-GB" sz="900" kern="1200" dirty="0">
              <a:solidFill>
                <a:srgbClr val="4D4D4D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0" name="Picture 8" descr="110105_zanox_logo.emf"/>
          <p:cNvPicPr>
            <a:picLocks noChangeAspect="1"/>
          </p:cNvPicPr>
          <p:nvPr userDrawn="1"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012" y="371317"/>
            <a:ext cx="1358791" cy="21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31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1" r:id="rId3"/>
    <p:sldLayoutId id="2147483675" r:id="rId4"/>
    <p:sldLayoutId id="2147483681" r:id="rId5"/>
    <p:sldLayoutId id="2147483684" r:id="rId6"/>
    <p:sldLayoutId id="2147483676" r:id="rId7"/>
    <p:sldLayoutId id="2147483685" r:id="rId8"/>
    <p:sldLayoutId id="2147483682" r:id="rId9"/>
    <p:sldLayoutId id="2147483683" r:id="rId10"/>
    <p:sldLayoutId id="2147483688" r:id="rId11"/>
    <p:sldLayoutId id="2147483677" r:id="rId12"/>
    <p:sldLayoutId id="2147483678" r:id="rId13"/>
    <p:sldLayoutId id="2147483679" r:id="rId14"/>
    <p:sldLayoutId id="2147483680" r:id="rId15"/>
    <p:sldLayoutId id="2147483654" r:id="rId16"/>
    <p:sldLayoutId id="2147483655" r:id="rId17"/>
    <p:sldLayoutId id="2147483650" r:id="rId18"/>
    <p:sldLayoutId id="2147483687" r:id="rId19"/>
    <p:sldLayoutId id="2147483657" r:id="rId20"/>
    <p:sldLayoutId id="2147483686" r:id="rId21"/>
    <p:sldLayoutId id="2147483662" r:id="rId22"/>
    <p:sldLayoutId id="2147483658" r:id="rId23"/>
    <p:sldLayoutId id="2147483659" r:id="rId24"/>
    <p:sldLayoutId id="2147483663" r:id="rId25"/>
    <p:sldLayoutId id="2147483660" r:id="rId26"/>
    <p:sldLayoutId id="2147483661" r:id="rId27"/>
    <p:sldLayoutId id="2147483664" r:id="rId28"/>
    <p:sldLayoutId id="2147483652" r:id="rId29"/>
    <p:sldLayoutId id="2147483653" r:id="rId30"/>
    <p:sldLayoutId id="2147483665" r:id="rId31"/>
    <p:sldLayoutId id="2147483666" r:id="rId32"/>
    <p:sldLayoutId id="2147483667" r:id="rId33"/>
    <p:sldLayoutId id="2147483668" r:id="rId34"/>
    <p:sldLayoutId id="2147483669" r:id="rId35"/>
    <p:sldLayoutId id="2147483670" r:id="rId36"/>
    <p:sldLayoutId id="2147483671" r:id="rId37"/>
    <p:sldLayoutId id="2147483672" r:id="rId38"/>
    <p:sldLayoutId id="2147483673" r:id="rId39"/>
    <p:sldLayoutId id="2147483674" r:id="rId40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ts val="2600"/>
        </a:lnSpc>
        <a:spcBef>
          <a:spcPct val="0"/>
        </a:spcBef>
        <a:buNone/>
        <a:defRPr sz="2500" b="0" i="0" kern="1200" cap="all" spc="-50" baseline="0">
          <a:solidFill>
            <a:srgbClr val="767776"/>
          </a:solidFill>
          <a:latin typeface="Arial"/>
          <a:ea typeface="+mj-ea"/>
          <a:cs typeface="Arial"/>
        </a:defRPr>
      </a:lvl1pPr>
    </p:titleStyle>
    <p:bodyStyle>
      <a:lvl1pPr marL="360000" indent="-252000" algn="l" defTabSz="457200" rtl="0" eaLnBrk="1" latinLnBrk="0" hangingPunct="1">
        <a:lnSpc>
          <a:spcPts val="2000"/>
        </a:lnSpc>
        <a:spcBef>
          <a:spcPts val="0"/>
        </a:spcBef>
        <a:spcAft>
          <a:spcPts val="500"/>
        </a:spcAft>
        <a:buClr>
          <a:schemeClr val="accent1"/>
        </a:buClr>
        <a:buSzPct val="100000"/>
        <a:buFont typeface="Lucida Grande"/>
        <a:buChar char="●"/>
        <a:defRPr sz="1600" kern="600" spc="0">
          <a:solidFill>
            <a:srgbClr val="777876"/>
          </a:solidFill>
          <a:latin typeface="+mn-lt"/>
          <a:ea typeface="+mn-ea"/>
          <a:cs typeface="+mn-cs"/>
        </a:defRPr>
      </a:lvl1pPr>
      <a:lvl2pPr marL="720000" indent="-252000" algn="l" defTabSz="457200" rtl="0" eaLnBrk="1" latinLnBrk="0" hangingPunct="1">
        <a:lnSpc>
          <a:spcPts val="2000"/>
        </a:lnSpc>
        <a:spcBef>
          <a:spcPts val="0"/>
        </a:spcBef>
        <a:spcAft>
          <a:spcPts val="500"/>
        </a:spcAft>
        <a:buClr>
          <a:schemeClr val="tx1">
            <a:lumMod val="50000"/>
            <a:lumOff val="50000"/>
          </a:schemeClr>
        </a:buClr>
        <a:buSzPct val="100000"/>
        <a:buFont typeface="Lucida Grande"/>
        <a:buChar char="●"/>
        <a:defRPr sz="1600" kern="600" spc="0">
          <a:solidFill>
            <a:srgbClr val="777876"/>
          </a:solidFill>
          <a:latin typeface="+mn-lt"/>
          <a:ea typeface="+mn-ea"/>
          <a:cs typeface="+mn-cs"/>
        </a:defRPr>
      </a:lvl2pPr>
      <a:lvl3pPr marL="1080000" indent="-252000" algn="l" defTabSz="457200" rtl="0" eaLnBrk="1" latinLnBrk="0" hangingPunct="1">
        <a:lnSpc>
          <a:spcPts val="2000"/>
        </a:lnSpc>
        <a:spcBef>
          <a:spcPts val="0"/>
        </a:spcBef>
        <a:spcAft>
          <a:spcPts val="500"/>
        </a:spcAft>
        <a:buClr>
          <a:schemeClr val="tx1">
            <a:lumMod val="50000"/>
            <a:lumOff val="50000"/>
          </a:schemeClr>
        </a:buClr>
        <a:buSzPct val="100000"/>
        <a:buFont typeface="Lucida Grande"/>
        <a:buChar char="●"/>
        <a:defRPr sz="1600" kern="600" spc="0">
          <a:solidFill>
            <a:srgbClr val="777876"/>
          </a:solidFill>
          <a:latin typeface="+mn-lt"/>
          <a:ea typeface="+mn-ea"/>
          <a:cs typeface="+mn-cs"/>
        </a:defRPr>
      </a:lvl3pPr>
      <a:lvl4pPr marL="1440000" indent="-252000" algn="l" defTabSz="457200" rtl="0" eaLnBrk="1" latinLnBrk="0" hangingPunct="1">
        <a:lnSpc>
          <a:spcPts val="2000"/>
        </a:lnSpc>
        <a:spcBef>
          <a:spcPts val="0"/>
        </a:spcBef>
        <a:spcAft>
          <a:spcPts val="500"/>
        </a:spcAft>
        <a:buClr>
          <a:schemeClr val="tx1">
            <a:lumMod val="50000"/>
            <a:lumOff val="50000"/>
          </a:schemeClr>
        </a:buClr>
        <a:buSzPct val="100000"/>
        <a:buFont typeface="Lucida Grande"/>
        <a:buChar char="●"/>
        <a:defRPr sz="1600" kern="600" spc="0">
          <a:solidFill>
            <a:srgbClr val="777876"/>
          </a:solidFill>
          <a:latin typeface="+mn-lt"/>
          <a:ea typeface="+mn-ea"/>
          <a:cs typeface="+mn-cs"/>
        </a:defRPr>
      </a:lvl4pPr>
      <a:lvl5pPr marL="1800000" indent="-252000" algn="l" defTabSz="457200" rtl="0" eaLnBrk="1" latinLnBrk="0" hangingPunct="1">
        <a:lnSpc>
          <a:spcPts val="2000"/>
        </a:lnSpc>
        <a:spcBef>
          <a:spcPts val="0"/>
        </a:spcBef>
        <a:spcAft>
          <a:spcPts val="500"/>
        </a:spcAft>
        <a:buClr>
          <a:schemeClr val="tx1">
            <a:lumMod val="50000"/>
            <a:lumOff val="50000"/>
          </a:schemeClr>
        </a:buClr>
        <a:buSzPct val="100000"/>
        <a:buFont typeface="Lucida Grande"/>
        <a:buChar char="●"/>
        <a:defRPr sz="1600" kern="600" spc="0">
          <a:solidFill>
            <a:srgbClr val="77787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46A9B-52E2-4B6E-9648-CB6D99C8316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D9BDB-B67C-4DB7-A8AA-F45C184AE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7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FF46A-A1E6-42F2-B2EA-1F906BAB3F9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2AA48-A4CF-4737-9297-7E36314B3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38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in/draganmilosevic" TargetMode="External"/><Relationship Id="rId2" Type="http://schemas.openxmlformats.org/officeDocument/2006/relationships/hyperlink" Target="mailto:dragan.milosevic@zanox.co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Flexible Distributed Reporting </a:t>
            </a:r>
            <a:r>
              <a:rPr lang="en-US" b="1" dirty="0" smtClean="0"/>
              <a:t>for Millions of Publishers and</a:t>
            </a:r>
            <a:br>
              <a:rPr lang="en-US" b="1" dirty="0" smtClean="0"/>
            </a:br>
            <a:r>
              <a:rPr lang="en-US" b="1" dirty="0" smtClean="0"/>
              <a:t>Thousands of Advertisers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Berlin | </a:t>
            </a:r>
            <a:fld id="{6B5672C6-FB44-5548-AB37-9401593763FE}" type="datetime1">
              <a:rPr lang="de-DE" smtClean="0"/>
              <a:pPr/>
              <a:t>01.11.2012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268" y="3574249"/>
            <a:ext cx="1676400" cy="400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623733"/>
            <a:ext cx="16764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38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ounded Rectangle 134"/>
          <p:cNvSpPr/>
          <p:nvPr/>
        </p:nvSpPr>
        <p:spPr>
          <a:xfrm>
            <a:off x="1908493" y="3529030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100" b="1" dirty="0" smtClean="0"/>
              <a:t>2012-09-03 17:00:00.000 </a:t>
            </a:r>
            <a:endParaRPr lang="en-US" sz="1100" b="1" dirty="0"/>
          </a:p>
        </p:txBody>
      </p:sp>
      <p:sp>
        <p:nvSpPr>
          <p:cNvPr id="170" name="Rounded Rectangle 169"/>
          <p:cNvSpPr/>
          <p:nvPr/>
        </p:nvSpPr>
        <p:spPr>
          <a:xfrm>
            <a:off x="1915611" y="3536148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2012-09-03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20" name="Rounded Rectangle 119"/>
          <p:cNvSpPr/>
          <p:nvPr/>
        </p:nvSpPr>
        <p:spPr>
          <a:xfrm>
            <a:off x="1903741" y="2709862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100" b="1" dirty="0" smtClean="0"/>
              <a:t>2012-09-03 09:00:00.000 </a:t>
            </a:r>
            <a:endParaRPr lang="en-US" sz="1100" b="1" dirty="0"/>
          </a:p>
        </p:txBody>
      </p:sp>
      <p:sp>
        <p:nvSpPr>
          <p:cNvPr id="125" name="Rounded Rectangle 124"/>
          <p:cNvSpPr/>
          <p:nvPr/>
        </p:nvSpPr>
        <p:spPr>
          <a:xfrm>
            <a:off x="1906117" y="3119446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100" b="1" dirty="0" smtClean="0"/>
              <a:t>2012-09-03 15:00:00.000 </a:t>
            </a:r>
            <a:endParaRPr lang="en-US" sz="1100" b="1" dirty="0"/>
          </a:p>
        </p:txBody>
      </p:sp>
      <p:sp>
        <p:nvSpPr>
          <p:cNvPr id="140" name="Rounded Rectangle 139"/>
          <p:cNvSpPr/>
          <p:nvPr/>
        </p:nvSpPr>
        <p:spPr>
          <a:xfrm>
            <a:off x="1910869" y="3938614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100" b="1" dirty="0" smtClean="0"/>
              <a:t>2012-09-03 22:00:00.000 </a:t>
            </a:r>
            <a:endParaRPr lang="en-US" sz="1100" b="1" dirty="0"/>
          </a:p>
        </p:txBody>
      </p:sp>
      <p:sp>
        <p:nvSpPr>
          <p:cNvPr id="145" name="Rounded Rectangle 144"/>
          <p:cNvSpPr/>
          <p:nvPr/>
        </p:nvSpPr>
        <p:spPr>
          <a:xfrm>
            <a:off x="1913245" y="4348198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100" b="1" dirty="0" smtClean="0"/>
              <a:t>2012-09-04 14:00:00.000 </a:t>
            </a:r>
            <a:endParaRPr lang="en-US" sz="1100" b="1" dirty="0"/>
          </a:p>
        </p:txBody>
      </p:sp>
      <p:sp>
        <p:nvSpPr>
          <p:cNvPr id="150" name="Rounded Rectangle 149"/>
          <p:cNvSpPr/>
          <p:nvPr/>
        </p:nvSpPr>
        <p:spPr>
          <a:xfrm>
            <a:off x="1917997" y="5167366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100" b="1" dirty="0" smtClean="0"/>
              <a:t>2012-09-04 17:00:00.000 </a:t>
            </a:r>
            <a:endParaRPr lang="en-US" sz="1100" b="1" dirty="0"/>
          </a:p>
        </p:txBody>
      </p:sp>
      <p:sp>
        <p:nvSpPr>
          <p:cNvPr id="155" name="Rounded Rectangle 154"/>
          <p:cNvSpPr/>
          <p:nvPr/>
        </p:nvSpPr>
        <p:spPr>
          <a:xfrm>
            <a:off x="1920373" y="5576950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100" b="1" dirty="0" smtClean="0"/>
              <a:t>2012-09-04 19:00:00.000 </a:t>
            </a:r>
            <a:endParaRPr lang="en-US" sz="1100" b="1" dirty="0"/>
          </a:p>
        </p:txBody>
      </p:sp>
      <p:sp>
        <p:nvSpPr>
          <p:cNvPr id="168" name="Rounded Rectangle 167"/>
          <p:cNvSpPr/>
          <p:nvPr/>
        </p:nvSpPr>
        <p:spPr>
          <a:xfrm>
            <a:off x="1910859" y="2716980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2012-09-03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69" name="Rounded Rectangle 168"/>
          <p:cNvSpPr/>
          <p:nvPr/>
        </p:nvSpPr>
        <p:spPr>
          <a:xfrm>
            <a:off x="1913235" y="3126564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2012-09-03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71" name="Rounded Rectangle 170"/>
          <p:cNvSpPr/>
          <p:nvPr/>
        </p:nvSpPr>
        <p:spPr>
          <a:xfrm>
            <a:off x="1917987" y="3945732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2012-09-03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72" name="Rounded Rectangle 171"/>
          <p:cNvSpPr/>
          <p:nvPr/>
        </p:nvSpPr>
        <p:spPr>
          <a:xfrm>
            <a:off x="1920363" y="4355316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2012-09-04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73" name="Rounded Rectangle 172"/>
          <p:cNvSpPr/>
          <p:nvPr/>
        </p:nvSpPr>
        <p:spPr>
          <a:xfrm>
            <a:off x="1925115" y="5174484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2012-09-04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74" name="Rounded Rectangle 173"/>
          <p:cNvSpPr/>
          <p:nvPr/>
        </p:nvSpPr>
        <p:spPr>
          <a:xfrm>
            <a:off x="1927491" y="5584068"/>
            <a:ext cx="91119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2012-09-04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271" name="Rectangle 270"/>
          <p:cNvSpPr/>
          <p:nvPr/>
        </p:nvSpPr>
        <p:spPr>
          <a:xfrm>
            <a:off x="591109" y="2746174"/>
            <a:ext cx="1078384" cy="2563428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926123" y="293429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30" name="Rounded Rectangle 229"/>
          <p:cNvSpPr/>
          <p:nvPr/>
        </p:nvSpPr>
        <p:spPr>
          <a:xfrm>
            <a:off x="710332" y="36406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1" name="Rounded Rectangle 230"/>
          <p:cNvSpPr/>
          <p:nvPr/>
        </p:nvSpPr>
        <p:spPr>
          <a:xfrm>
            <a:off x="710332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2" name="Rounded Rectangle 231"/>
          <p:cNvSpPr/>
          <p:nvPr/>
        </p:nvSpPr>
        <p:spPr>
          <a:xfrm>
            <a:off x="710331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3" name="Rounded Rectangle 232"/>
          <p:cNvSpPr/>
          <p:nvPr/>
        </p:nvSpPr>
        <p:spPr>
          <a:xfrm>
            <a:off x="1155623" y="3641151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4" name="Rounded Rectangle 233"/>
          <p:cNvSpPr/>
          <p:nvPr/>
        </p:nvSpPr>
        <p:spPr>
          <a:xfrm>
            <a:off x="1155623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5" name="Rounded Rectangle 234"/>
          <p:cNvSpPr/>
          <p:nvPr/>
        </p:nvSpPr>
        <p:spPr>
          <a:xfrm>
            <a:off x="1155622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6" name="Rounded Rectangle 235"/>
          <p:cNvSpPr/>
          <p:nvPr/>
        </p:nvSpPr>
        <p:spPr>
          <a:xfrm>
            <a:off x="710330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7" name="Rounded Rectangle 236"/>
          <p:cNvSpPr/>
          <p:nvPr/>
        </p:nvSpPr>
        <p:spPr>
          <a:xfrm>
            <a:off x="710332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8" name="Rounded Rectangle 237"/>
          <p:cNvSpPr/>
          <p:nvPr/>
        </p:nvSpPr>
        <p:spPr>
          <a:xfrm>
            <a:off x="710331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9" name="Rounded Rectangle 238"/>
          <p:cNvSpPr/>
          <p:nvPr/>
        </p:nvSpPr>
        <p:spPr>
          <a:xfrm>
            <a:off x="1155621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0" name="Rounded Rectangle 239"/>
          <p:cNvSpPr/>
          <p:nvPr/>
        </p:nvSpPr>
        <p:spPr>
          <a:xfrm>
            <a:off x="1155623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1" name="Rounded Rectangle 240"/>
          <p:cNvSpPr/>
          <p:nvPr/>
        </p:nvSpPr>
        <p:spPr>
          <a:xfrm>
            <a:off x="1155622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5" name="Rounded Rectangle 114"/>
          <p:cNvSpPr/>
          <p:nvPr/>
        </p:nvSpPr>
        <p:spPr>
          <a:xfrm>
            <a:off x="1903742" y="2271712"/>
            <a:ext cx="911199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Date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6" name="Rounded Rectangle 115"/>
          <p:cNvSpPr/>
          <p:nvPr/>
        </p:nvSpPr>
        <p:spPr>
          <a:xfrm>
            <a:off x="2878468" y="2278856"/>
            <a:ext cx="913959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7" name="Rounded Rectangle 116"/>
          <p:cNvSpPr/>
          <p:nvPr/>
        </p:nvSpPr>
        <p:spPr>
          <a:xfrm>
            <a:off x="3856690" y="227885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8" name="Rounded Rectangle 117"/>
          <p:cNvSpPr/>
          <p:nvPr/>
        </p:nvSpPr>
        <p:spPr>
          <a:xfrm>
            <a:off x="4853670" y="227885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9" name="Rounded Rectangle 118"/>
          <p:cNvSpPr/>
          <p:nvPr/>
        </p:nvSpPr>
        <p:spPr>
          <a:xfrm>
            <a:off x="6978824" y="227885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Commission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1" name="Rounded Rectangle 120"/>
          <p:cNvSpPr/>
          <p:nvPr/>
        </p:nvSpPr>
        <p:spPr>
          <a:xfrm>
            <a:off x="2878467" y="2717006"/>
            <a:ext cx="91395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22" name="Rounded Rectangle 121"/>
          <p:cNvSpPr/>
          <p:nvPr/>
        </p:nvSpPr>
        <p:spPr>
          <a:xfrm>
            <a:off x="3856689" y="271700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3" name="Rounded Rectangle 122"/>
          <p:cNvSpPr/>
          <p:nvPr/>
        </p:nvSpPr>
        <p:spPr>
          <a:xfrm>
            <a:off x="4853669" y="271700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4" name="Rounded Rectangle 123"/>
          <p:cNvSpPr/>
          <p:nvPr/>
        </p:nvSpPr>
        <p:spPr>
          <a:xfrm>
            <a:off x="6978823" y="271700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23.56 €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6" name="Rounded Rectangle 125"/>
          <p:cNvSpPr/>
          <p:nvPr/>
        </p:nvSpPr>
        <p:spPr>
          <a:xfrm>
            <a:off x="2880843" y="3126590"/>
            <a:ext cx="91395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127" name="Rounded Rectangle 126"/>
          <p:cNvSpPr/>
          <p:nvPr/>
        </p:nvSpPr>
        <p:spPr>
          <a:xfrm>
            <a:off x="3859065" y="312659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endParaRPr lang="en-US" dirty="0"/>
          </a:p>
        </p:txBody>
      </p:sp>
      <p:sp>
        <p:nvSpPr>
          <p:cNvPr id="128" name="Rounded Rectangle 127"/>
          <p:cNvSpPr/>
          <p:nvPr/>
        </p:nvSpPr>
        <p:spPr>
          <a:xfrm>
            <a:off x="4856045" y="3126589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endParaRPr lang="en-US" dirty="0"/>
          </a:p>
        </p:txBody>
      </p:sp>
      <p:sp>
        <p:nvSpPr>
          <p:cNvPr id="129" name="Rounded Rectangle 128"/>
          <p:cNvSpPr/>
          <p:nvPr/>
        </p:nvSpPr>
        <p:spPr>
          <a:xfrm>
            <a:off x="6981199" y="312659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9.24 €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6" name="Rounded Rectangle 135"/>
          <p:cNvSpPr/>
          <p:nvPr/>
        </p:nvSpPr>
        <p:spPr>
          <a:xfrm>
            <a:off x="2883219" y="3536174"/>
            <a:ext cx="91395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137" name="Rounded Rectangle 136"/>
          <p:cNvSpPr/>
          <p:nvPr/>
        </p:nvSpPr>
        <p:spPr>
          <a:xfrm>
            <a:off x="3861441" y="3536174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8" name="Rounded Rectangle 137"/>
          <p:cNvSpPr/>
          <p:nvPr/>
        </p:nvSpPr>
        <p:spPr>
          <a:xfrm>
            <a:off x="4858421" y="3536173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endParaRPr lang="en-US" dirty="0"/>
          </a:p>
        </p:txBody>
      </p:sp>
      <p:sp>
        <p:nvSpPr>
          <p:cNvPr id="139" name="Rounded Rectangle 138"/>
          <p:cNvSpPr/>
          <p:nvPr/>
        </p:nvSpPr>
        <p:spPr>
          <a:xfrm>
            <a:off x="6983575" y="3536174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/>
              <a:t>4</a:t>
            </a:r>
            <a:r>
              <a:rPr lang="en-US" sz="1400" b="1" dirty="0" smtClean="0"/>
              <a:t>3.81 €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1" name="Rounded Rectangle 140"/>
          <p:cNvSpPr/>
          <p:nvPr/>
        </p:nvSpPr>
        <p:spPr>
          <a:xfrm>
            <a:off x="2885595" y="3945758"/>
            <a:ext cx="91395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42" name="Rounded Rectangle 141"/>
          <p:cNvSpPr/>
          <p:nvPr/>
        </p:nvSpPr>
        <p:spPr>
          <a:xfrm>
            <a:off x="3863817" y="3945758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3" name="Rounded Rectangle 142"/>
          <p:cNvSpPr/>
          <p:nvPr/>
        </p:nvSpPr>
        <p:spPr>
          <a:xfrm>
            <a:off x="4860797" y="3945757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Cheap auto insurance</a:t>
            </a:r>
            <a:endParaRPr lang="en-US" dirty="0"/>
          </a:p>
        </p:txBody>
      </p:sp>
      <p:sp>
        <p:nvSpPr>
          <p:cNvPr id="144" name="Rounded Rectangle 143"/>
          <p:cNvSpPr/>
          <p:nvPr/>
        </p:nvSpPr>
        <p:spPr>
          <a:xfrm>
            <a:off x="6985951" y="3945758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7.22 €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6" name="Rounded Rectangle 145"/>
          <p:cNvSpPr/>
          <p:nvPr/>
        </p:nvSpPr>
        <p:spPr>
          <a:xfrm>
            <a:off x="2887971" y="4355342"/>
            <a:ext cx="91395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47" name="Rounded Rectangle 146"/>
          <p:cNvSpPr/>
          <p:nvPr/>
        </p:nvSpPr>
        <p:spPr>
          <a:xfrm>
            <a:off x="3866193" y="4355342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8" name="Rounded Rectangle 147"/>
          <p:cNvSpPr/>
          <p:nvPr/>
        </p:nvSpPr>
        <p:spPr>
          <a:xfrm>
            <a:off x="4863173" y="4355341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9" name="Rounded Rectangle 148"/>
          <p:cNvSpPr/>
          <p:nvPr/>
        </p:nvSpPr>
        <p:spPr>
          <a:xfrm>
            <a:off x="6988327" y="4355342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73.05 €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1" name="Rounded Rectangle 150"/>
          <p:cNvSpPr/>
          <p:nvPr/>
        </p:nvSpPr>
        <p:spPr>
          <a:xfrm>
            <a:off x="2892723" y="5174510"/>
            <a:ext cx="91395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152" name="Rounded Rectangle 151"/>
          <p:cNvSpPr/>
          <p:nvPr/>
        </p:nvSpPr>
        <p:spPr>
          <a:xfrm>
            <a:off x="3870945" y="517451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3" name="Rounded Rectangle 152"/>
          <p:cNvSpPr/>
          <p:nvPr/>
        </p:nvSpPr>
        <p:spPr>
          <a:xfrm>
            <a:off x="4867925" y="5174509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4" name="Rounded Rectangle 153"/>
          <p:cNvSpPr/>
          <p:nvPr/>
        </p:nvSpPr>
        <p:spPr>
          <a:xfrm>
            <a:off x="6993079" y="517451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12.03 €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6" name="Rounded Rectangle 155"/>
          <p:cNvSpPr/>
          <p:nvPr/>
        </p:nvSpPr>
        <p:spPr>
          <a:xfrm>
            <a:off x="2895099" y="5584094"/>
            <a:ext cx="91395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57" name="Rounded Rectangle 156"/>
          <p:cNvSpPr/>
          <p:nvPr/>
        </p:nvSpPr>
        <p:spPr>
          <a:xfrm>
            <a:off x="3873321" y="5584094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8" name="Rounded Rectangle 157"/>
          <p:cNvSpPr/>
          <p:nvPr/>
        </p:nvSpPr>
        <p:spPr>
          <a:xfrm>
            <a:off x="4870301" y="5584093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/>
              <a:t>Cheap auto insurance</a:t>
            </a:r>
            <a:endParaRPr lang="en-US" dirty="0"/>
          </a:p>
        </p:txBody>
      </p:sp>
      <p:sp>
        <p:nvSpPr>
          <p:cNvPr id="159" name="Rounded Rectangle 158"/>
          <p:cNvSpPr/>
          <p:nvPr/>
        </p:nvSpPr>
        <p:spPr>
          <a:xfrm>
            <a:off x="6995455" y="5584094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9.72 €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1" name="Rounded Rectangle 180"/>
          <p:cNvSpPr/>
          <p:nvPr/>
        </p:nvSpPr>
        <p:spPr>
          <a:xfrm>
            <a:off x="6988327" y="3134374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9.24 €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2" name="Rounded Rectangle 181"/>
          <p:cNvSpPr/>
          <p:nvPr/>
        </p:nvSpPr>
        <p:spPr>
          <a:xfrm>
            <a:off x="7291222" y="3133961"/>
            <a:ext cx="687776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9.24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3" name="Rounded Rectangle 182"/>
          <p:cNvSpPr/>
          <p:nvPr/>
        </p:nvSpPr>
        <p:spPr>
          <a:xfrm>
            <a:off x="7639855" y="3133961"/>
            <a:ext cx="343888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r"/>
            <a:r>
              <a:rPr lang="en-US" sz="1400" b="1" dirty="0" smtClean="0">
                <a:solidFill>
                  <a:schemeClr val="tx1"/>
                </a:solidFill>
              </a:rPr>
              <a:t>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4" name="Rounded Rectangle 183"/>
          <p:cNvSpPr/>
          <p:nvPr/>
        </p:nvSpPr>
        <p:spPr>
          <a:xfrm>
            <a:off x="6985963" y="3134374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+ 43.81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5" name="Rounded Rectangle 184"/>
          <p:cNvSpPr/>
          <p:nvPr/>
        </p:nvSpPr>
        <p:spPr>
          <a:xfrm>
            <a:off x="6990708" y="3134374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5</a:t>
            </a:r>
            <a:r>
              <a:rPr lang="en-US" sz="1400" b="1" dirty="0" smtClean="0">
                <a:solidFill>
                  <a:schemeClr val="tx1"/>
                </a:solidFill>
              </a:rPr>
              <a:t>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6" name="Rounded Rectangle 185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87" name="Rounded Rectangle 186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88" name="Rounded Rectangle 187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89" name="Right Arrow 188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ight Arrow 189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ounded Rectangle 190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92" name="Rounded Rectangle 191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93" name="10-Point Star 192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94" name="Rounded Rectangle 193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195" name="10-Point Star 194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96" name="Right Arrow 195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81"/>
          <p:cNvSpPr/>
          <p:nvPr/>
        </p:nvSpPr>
        <p:spPr>
          <a:xfrm>
            <a:off x="7803356" y="2717005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83" name="Rounded Rectangle 82"/>
          <p:cNvSpPr/>
          <p:nvPr/>
        </p:nvSpPr>
        <p:spPr>
          <a:xfrm>
            <a:off x="7805737" y="3126588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85" name="Rounded Rectangle 84"/>
          <p:cNvSpPr/>
          <p:nvPr/>
        </p:nvSpPr>
        <p:spPr>
          <a:xfrm>
            <a:off x="7805737" y="3945754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86" name="Rounded Rectangle 85"/>
          <p:cNvSpPr/>
          <p:nvPr/>
        </p:nvSpPr>
        <p:spPr>
          <a:xfrm>
            <a:off x="7810499" y="4355337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87" name="Rounded Rectangle 86"/>
          <p:cNvSpPr/>
          <p:nvPr/>
        </p:nvSpPr>
        <p:spPr>
          <a:xfrm>
            <a:off x="7817642" y="5174503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88" name="Rounded Rectangle 87"/>
          <p:cNvSpPr/>
          <p:nvPr/>
        </p:nvSpPr>
        <p:spPr>
          <a:xfrm>
            <a:off x="7820023" y="5584086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79616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 tmFilter="0, 0; .2, .5; .8, .5; 1, 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0" autoRev="1" fill="hold"/>
                                        <p:tgtEl>
                                          <p:spTgt spid="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5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5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5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5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5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5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1.66667E-6 3.94633E-6 L 1.66667E-6 -0.0587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38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1.94444E-6 2.62549E-6 L 1.94444E-6 -0.0589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61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2.77778E-7 2.62549E-6 L -2.77778E-7 -0.0589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6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4.72222E-6 2.62549E-6 L 4.72222E-6 -0.0589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61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2.22222E-6 2.62549E-6 L -2.22222E-6 -0.0589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61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4.72222E-6 -5.46043E-7 L 0.03316 -5.46043E-7 " pathEditMode="relative" rAng="0" ptsTypes="AA">
                                      <p:cBhvr>
                                        <p:cTn id="86" dur="5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5.55112E-17 0 L -0.03611 0 " pathEditMode="relative" rAng="0" ptsTypes="AA">
                                      <p:cBhvr>
                                        <p:cTn id="88" dur="5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6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24" dur="10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26" dur="10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28" dur="1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30" dur="10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32" dur="10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34" dur="1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36" dur="2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39" dur="2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2" dur="2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5" dur="25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8" dur="2500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1" dur="25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4" dur="2500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7" dur="2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0" dur="2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3" dur="2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6" dur="2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9" dur="2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2" dur="2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5" dur="1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2" presetClass="exit" presetSubtype="2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8" dur="1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1" dur="1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4" dur="1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7" dur="1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0" dur="1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3" dur="1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22" presetClass="exit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9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2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5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8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1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4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22" presetClass="exit" presetSubtype="2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0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6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9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2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5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8" dur="1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1" dur="1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22" presetClass="exit" presetSubtype="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4" dur="1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7" dur="1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0" dur="1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3" dur="1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6" dur="1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9" dur="1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2" dur="1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5" dur="1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8" dur="1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1" dur="1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4" dur="1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7" dur="1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42" presetClass="path" presetSubtype="0" accel="50000" decel="50000" fill="hold" grpId="3" nodeType="withEffect">
                                  <p:stCondLst>
                                    <p:cond delay="17500"/>
                                  </p:stCondLst>
                                  <p:childTnLst>
                                    <p:animMotion origin="layout" path="M -0.65295 1.85185E-6 L -0.78368 0.31366 " pathEditMode="relative" rAng="0" ptsTypes="AA">
                                      <p:cBhvr>
                                        <p:cTn id="28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45" y="15671"/>
                                    </p:animMotion>
                                  </p:childTnLst>
                                </p:cTn>
                              </p:par>
                              <p:par>
                                <p:cTn id="281" presetID="53" presetClass="exit" presetSubtype="32" fill="hold" grpId="2" nodeType="withEffect">
                                  <p:stCondLst>
                                    <p:cond delay="19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42" presetClass="path" presetSubtype="0" accel="50000" decel="50000" fill="hold" grpId="3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-0.65295 -1.85185E-6 L -0.78403 0.25371 " pathEditMode="relative" rAng="0" ptsTypes="AA">
                                      <p:cBhvr>
                                        <p:cTn id="28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62" y="12685"/>
                                    </p:animMotion>
                                  </p:childTnLst>
                                </p:cTn>
                              </p:par>
                              <p:par>
                                <p:cTn id="288" presetID="53" presetClass="exit" presetSubtype="32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9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42" presetClass="path" presetSubtype="0" accel="50000" decel="50000" fill="hold" grpId="3" nodeType="withEffect">
                                  <p:stCondLst>
                                    <p:cond delay="13000"/>
                                  </p:stCondLst>
                                  <p:childTnLst>
                                    <p:animMotion origin="layout" path="M -0.65295 3.7037E-6 L -0.78403 0.13426 " pathEditMode="relative" rAng="0" ptsTypes="AA">
                                      <p:cBhvr>
                                        <p:cTn id="29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62" y="6713"/>
                                    </p:animMotion>
                                  </p:childTnLst>
                                </p:cTn>
                              </p:par>
                              <p:par>
                                <p:cTn id="295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6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42" presetClass="path" presetSubtype="0" accel="50000" decel="50000" fill="hold" grpId="3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0.65295 1.48148E-6 L -0.78455 0.07454 " pathEditMode="relative" rAng="0" ptsTypes="AA">
                                      <p:cBhvr>
                                        <p:cTn id="301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80" y="3727"/>
                                    </p:animMotion>
                                  </p:childTnLst>
                                </p:cTn>
                              </p:par>
                              <p:par>
                                <p:cTn id="302" presetID="53" presetClass="exit" presetSubtype="32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42" presetClass="path" presetSubtype="0" accel="50000" decel="50000" fill="hold" grpId="3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0.65295 -2.96296E-6 L -0.78525 -0.0449 " pathEditMode="relative" rAng="0" ptsTypes="AA">
                                      <p:cBhvr>
                                        <p:cTn id="308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15" y="-2245"/>
                                    </p:animMotion>
                                  </p:childTnLst>
                                </p:cTn>
                              </p:par>
                              <p:par>
                                <p:cTn id="309" presetID="53" presetClass="exit" presetSubtype="32" fill="hold" grpId="2" nodeType="withEffect">
                                  <p:stCondLst>
                                    <p:cond delay="13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0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42" presetClass="path" presetSubtype="0" accel="50000" decel="50000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animMotion origin="layout" path="M -0.65295 4.81481E-6 L -0.78559 -0.10463 " pathEditMode="relative" rAng="0" ptsTypes="AA">
                                      <p:cBhvr>
                                        <p:cTn id="315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32" y="-5231"/>
                                    </p:animMotion>
                                  </p:childTnLst>
                                </p:cTn>
                              </p:par>
                              <p:par>
                                <p:cTn id="316" presetID="53" presetClass="exit" presetSubtype="32" fill="hold" grpId="2" nodeType="withEffect">
                                  <p:stCondLst>
                                    <p:cond delay="16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7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135" grpId="1" animBg="1"/>
      <p:bldP spid="170" grpId="0" animBg="1"/>
      <p:bldP spid="170" grpId="1" animBg="1"/>
      <p:bldP spid="170" grpId="2" animBg="1"/>
      <p:bldP spid="120" grpId="0" animBg="1"/>
      <p:bldP spid="125" grpId="0" animBg="1"/>
      <p:bldP spid="140" grpId="0" animBg="1"/>
      <p:bldP spid="145" grpId="0" animBg="1"/>
      <p:bldP spid="150" grpId="0" animBg="1"/>
      <p:bldP spid="155" grpId="0" animBg="1"/>
      <p:bldP spid="168" grpId="0" animBg="1"/>
      <p:bldP spid="168" grpId="1" animBg="1"/>
      <p:bldP spid="169" grpId="0" animBg="1"/>
      <p:bldP spid="169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  <p:bldP spid="238" grpId="0" animBg="1"/>
      <p:bldP spid="115" grpId="0" animBg="1"/>
      <p:bldP spid="121" grpId="0" animBg="1"/>
      <p:bldP spid="122" grpId="0" animBg="1"/>
      <p:bldP spid="123" grpId="0" animBg="1"/>
      <p:bldP spid="124" grpId="0" animBg="1"/>
      <p:bldP spid="126" grpId="0" animBg="1"/>
      <p:bldP spid="127" grpId="0" animBg="1"/>
      <p:bldP spid="128" grpId="0" animBg="1"/>
      <p:bldP spid="129" grpId="0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1" grpId="0" animBg="1"/>
      <p:bldP spid="142" grpId="0" animBg="1"/>
      <p:bldP spid="143" grpId="0" animBg="1"/>
      <p:bldP spid="144" grpId="0" animBg="1"/>
      <p:bldP spid="146" grpId="0" animBg="1"/>
      <p:bldP spid="147" grpId="0" animBg="1"/>
      <p:bldP spid="148" grpId="0" animBg="1"/>
      <p:bldP spid="149" grpId="0" animBg="1"/>
      <p:bldP spid="151" grpId="0" animBg="1"/>
      <p:bldP spid="152" grpId="0" animBg="1"/>
      <p:bldP spid="153" grpId="0" animBg="1"/>
      <p:bldP spid="154" grpId="0" animBg="1"/>
      <p:bldP spid="156" grpId="0" animBg="1"/>
      <p:bldP spid="157" grpId="0" animBg="1"/>
      <p:bldP spid="158" grpId="0" animBg="1"/>
      <p:bldP spid="159" grpId="0" animBg="1"/>
      <p:bldP spid="181" grpId="0" build="allAtOnce" animBg="1"/>
      <p:bldP spid="182" grpId="0"/>
      <p:bldP spid="182" grpId="1"/>
      <p:bldP spid="182" grpId="2"/>
      <p:bldP spid="182" grpId="3"/>
      <p:bldP spid="183" grpId="0"/>
      <p:bldP spid="183" grpId="1"/>
      <p:bldP spid="183" grpId="2"/>
      <p:bldP spid="183" grpId="3"/>
      <p:bldP spid="184" grpId="0" build="allAtOnce"/>
      <p:bldP spid="184" grpId="1" build="allAtOnce"/>
      <p:bldP spid="185" grpId="0" build="allAtOnce"/>
      <p:bldP spid="82" grpId="0" animBg="1"/>
      <p:bldP spid="82" grpId="1" animBg="1"/>
      <p:bldP spid="82" grpId="2" animBg="1"/>
      <p:bldP spid="82" grpId="3" animBg="1"/>
      <p:bldP spid="83" grpId="0" animBg="1"/>
      <p:bldP spid="83" grpId="1" animBg="1"/>
      <p:bldP spid="83" grpId="2" animBg="1"/>
      <p:bldP spid="83" grpId="3" animBg="1"/>
      <p:bldP spid="85" grpId="0" animBg="1"/>
      <p:bldP spid="85" grpId="1" animBg="1"/>
      <p:bldP spid="85" grpId="2" animBg="1"/>
      <p:bldP spid="85" grpId="3" animBg="1"/>
      <p:bldP spid="86" grpId="0" animBg="1"/>
      <p:bldP spid="86" grpId="1" animBg="1"/>
      <p:bldP spid="86" grpId="2" animBg="1"/>
      <p:bldP spid="86" grpId="3" animBg="1"/>
      <p:bldP spid="87" grpId="0" animBg="1"/>
      <p:bldP spid="87" grpId="1" animBg="1"/>
      <p:bldP spid="87" grpId="2" animBg="1"/>
      <p:bldP spid="87" grpId="3" animBg="1"/>
      <p:bldP spid="88" grpId="0" animBg="1"/>
      <p:bldP spid="88" grpId="1" animBg="1"/>
      <p:bldP spid="88" grpId="2" animBg="1"/>
      <p:bldP spid="88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ounded Rectangle 101"/>
          <p:cNvSpPr/>
          <p:nvPr/>
        </p:nvSpPr>
        <p:spPr>
          <a:xfrm>
            <a:off x="1907729" y="4348198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271" name="Rectangle 270"/>
          <p:cNvSpPr/>
          <p:nvPr/>
        </p:nvSpPr>
        <p:spPr>
          <a:xfrm>
            <a:off x="591109" y="2746174"/>
            <a:ext cx="1078384" cy="2563428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926123" y="293429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30" name="Rounded Rectangle 229"/>
          <p:cNvSpPr/>
          <p:nvPr/>
        </p:nvSpPr>
        <p:spPr>
          <a:xfrm>
            <a:off x="710332" y="36406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1" name="Rounded Rectangle 230"/>
          <p:cNvSpPr/>
          <p:nvPr/>
        </p:nvSpPr>
        <p:spPr>
          <a:xfrm>
            <a:off x="710332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2" name="Rounded Rectangle 231"/>
          <p:cNvSpPr/>
          <p:nvPr/>
        </p:nvSpPr>
        <p:spPr>
          <a:xfrm>
            <a:off x="710331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3" name="Rounded Rectangle 232"/>
          <p:cNvSpPr/>
          <p:nvPr/>
        </p:nvSpPr>
        <p:spPr>
          <a:xfrm>
            <a:off x="1155623" y="3641151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4" name="Rounded Rectangle 233"/>
          <p:cNvSpPr/>
          <p:nvPr/>
        </p:nvSpPr>
        <p:spPr>
          <a:xfrm>
            <a:off x="1155623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5" name="Rounded Rectangle 234"/>
          <p:cNvSpPr/>
          <p:nvPr/>
        </p:nvSpPr>
        <p:spPr>
          <a:xfrm>
            <a:off x="1155622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6" name="Rounded Rectangle 235"/>
          <p:cNvSpPr/>
          <p:nvPr/>
        </p:nvSpPr>
        <p:spPr>
          <a:xfrm>
            <a:off x="710330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7" name="Rounded Rectangle 236"/>
          <p:cNvSpPr/>
          <p:nvPr/>
        </p:nvSpPr>
        <p:spPr>
          <a:xfrm>
            <a:off x="710332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8" name="Rounded Rectangle 237"/>
          <p:cNvSpPr/>
          <p:nvPr/>
        </p:nvSpPr>
        <p:spPr>
          <a:xfrm>
            <a:off x="710331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9" name="Rounded Rectangle 238"/>
          <p:cNvSpPr/>
          <p:nvPr/>
        </p:nvSpPr>
        <p:spPr>
          <a:xfrm>
            <a:off x="1155621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0" name="Rounded Rectangle 239"/>
          <p:cNvSpPr/>
          <p:nvPr/>
        </p:nvSpPr>
        <p:spPr>
          <a:xfrm>
            <a:off x="1155623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1" name="Rounded Rectangle 240"/>
          <p:cNvSpPr/>
          <p:nvPr/>
        </p:nvSpPr>
        <p:spPr>
          <a:xfrm>
            <a:off x="1155622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82" name="Rounded Rectangle 81"/>
          <p:cNvSpPr/>
          <p:nvPr/>
        </p:nvSpPr>
        <p:spPr>
          <a:xfrm>
            <a:off x="1898226" y="2271712"/>
            <a:ext cx="9332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Date</a:t>
            </a:r>
            <a:endParaRPr lang="en-US" dirty="0"/>
          </a:p>
        </p:txBody>
      </p:sp>
      <p:sp>
        <p:nvSpPr>
          <p:cNvPr id="83" name="Rounded Rectangle 82"/>
          <p:cNvSpPr/>
          <p:nvPr/>
        </p:nvSpPr>
        <p:spPr>
          <a:xfrm>
            <a:off x="2876092" y="2278856"/>
            <a:ext cx="910819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4" name="Rounded Rectangle 83"/>
          <p:cNvSpPr/>
          <p:nvPr/>
        </p:nvSpPr>
        <p:spPr>
          <a:xfrm>
            <a:off x="3851174" y="227885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5" name="Rounded Rectangle 84"/>
          <p:cNvSpPr/>
          <p:nvPr/>
        </p:nvSpPr>
        <p:spPr>
          <a:xfrm>
            <a:off x="4848154" y="227885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6" name="Rounded Rectangle 85"/>
          <p:cNvSpPr/>
          <p:nvPr/>
        </p:nvSpPr>
        <p:spPr>
          <a:xfrm>
            <a:off x="6973308" y="227885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Commission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7" name="Rounded Rectangle 86"/>
          <p:cNvSpPr/>
          <p:nvPr/>
        </p:nvSpPr>
        <p:spPr>
          <a:xfrm>
            <a:off x="1898225" y="2709862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2012-09-03 </a:t>
            </a:r>
            <a:endParaRPr lang="en-US" sz="1100" b="1" dirty="0"/>
          </a:p>
        </p:txBody>
      </p:sp>
      <p:sp>
        <p:nvSpPr>
          <p:cNvPr id="88" name="Rounded Rectangle 87"/>
          <p:cNvSpPr/>
          <p:nvPr/>
        </p:nvSpPr>
        <p:spPr>
          <a:xfrm>
            <a:off x="2876091" y="2717006"/>
            <a:ext cx="91081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89" name="Rounded Rectangle 88"/>
          <p:cNvSpPr/>
          <p:nvPr/>
        </p:nvSpPr>
        <p:spPr>
          <a:xfrm>
            <a:off x="3851173" y="271700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0" name="Rounded Rectangle 89"/>
          <p:cNvSpPr/>
          <p:nvPr/>
        </p:nvSpPr>
        <p:spPr>
          <a:xfrm>
            <a:off x="4848153" y="271700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1" name="Rounded Rectangle 90"/>
          <p:cNvSpPr/>
          <p:nvPr/>
        </p:nvSpPr>
        <p:spPr>
          <a:xfrm>
            <a:off x="6980435" y="271700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23.56 €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2" name="Rounded Rectangle 91"/>
          <p:cNvSpPr/>
          <p:nvPr/>
        </p:nvSpPr>
        <p:spPr>
          <a:xfrm>
            <a:off x="1900601" y="3119446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2012-09-03</a:t>
            </a:r>
            <a:endParaRPr lang="en-US" sz="1100" b="1" dirty="0"/>
          </a:p>
        </p:txBody>
      </p:sp>
      <p:sp>
        <p:nvSpPr>
          <p:cNvPr id="93" name="Rounded Rectangle 92"/>
          <p:cNvSpPr/>
          <p:nvPr/>
        </p:nvSpPr>
        <p:spPr>
          <a:xfrm>
            <a:off x="2878467" y="3126590"/>
            <a:ext cx="91081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94" name="Rounded Rectangle 93"/>
          <p:cNvSpPr/>
          <p:nvPr/>
        </p:nvSpPr>
        <p:spPr>
          <a:xfrm>
            <a:off x="3853549" y="312659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endParaRPr lang="en-US" dirty="0"/>
          </a:p>
        </p:txBody>
      </p:sp>
      <p:sp>
        <p:nvSpPr>
          <p:cNvPr id="95" name="Rounded Rectangle 94"/>
          <p:cNvSpPr/>
          <p:nvPr/>
        </p:nvSpPr>
        <p:spPr>
          <a:xfrm>
            <a:off x="4850529" y="3126589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endParaRPr lang="en-US" dirty="0"/>
          </a:p>
        </p:txBody>
      </p:sp>
      <p:sp>
        <p:nvSpPr>
          <p:cNvPr id="96" name="Rounded Rectangle 95"/>
          <p:cNvSpPr/>
          <p:nvPr/>
        </p:nvSpPr>
        <p:spPr>
          <a:xfrm>
            <a:off x="6975683" y="312659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53.05 €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1905353" y="3938614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2012-09-03</a:t>
            </a:r>
            <a:endParaRPr lang="en-US" sz="1100" b="1" dirty="0"/>
          </a:p>
        </p:txBody>
      </p:sp>
      <p:sp>
        <p:nvSpPr>
          <p:cNvPr id="98" name="Rounded Rectangle 97"/>
          <p:cNvSpPr/>
          <p:nvPr/>
        </p:nvSpPr>
        <p:spPr>
          <a:xfrm>
            <a:off x="2883219" y="3945758"/>
            <a:ext cx="91081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99" name="Rounded Rectangle 98"/>
          <p:cNvSpPr/>
          <p:nvPr/>
        </p:nvSpPr>
        <p:spPr>
          <a:xfrm>
            <a:off x="3858301" y="3945758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0" name="Rounded Rectangle 99"/>
          <p:cNvSpPr/>
          <p:nvPr/>
        </p:nvSpPr>
        <p:spPr>
          <a:xfrm>
            <a:off x="4855281" y="3945757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Cheap auto insurance</a:t>
            </a:r>
            <a:endParaRPr lang="en-US" dirty="0"/>
          </a:p>
        </p:txBody>
      </p:sp>
      <p:sp>
        <p:nvSpPr>
          <p:cNvPr id="101" name="Rounded Rectangle 100"/>
          <p:cNvSpPr/>
          <p:nvPr/>
        </p:nvSpPr>
        <p:spPr>
          <a:xfrm>
            <a:off x="6980435" y="3945758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7.22 €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" name="Rounded Rectangle 102"/>
          <p:cNvSpPr/>
          <p:nvPr/>
        </p:nvSpPr>
        <p:spPr>
          <a:xfrm>
            <a:off x="2885595" y="4355342"/>
            <a:ext cx="91081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04" name="Rounded Rectangle 103"/>
          <p:cNvSpPr/>
          <p:nvPr/>
        </p:nvSpPr>
        <p:spPr>
          <a:xfrm>
            <a:off x="3860677" y="4355342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5" name="Rounded Rectangle 104"/>
          <p:cNvSpPr/>
          <p:nvPr/>
        </p:nvSpPr>
        <p:spPr>
          <a:xfrm>
            <a:off x="4857657" y="4355341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6" name="Rounded Rectangle 105"/>
          <p:cNvSpPr/>
          <p:nvPr/>
        </p:nvSpPr>
        <p:spPr>
          <a:xfrm>
            <a:off x="6982811" y="4355342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73.05 €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7" name="Rounded Rectangle 106"/>
          <p:cNvSpPr/>
          <p:nvPr/>
        </p:nvSpPr>
        <p:spPr>
          <a:xfrm>
            <a:off x="1912481" y="5167366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108" name="Rounded Rectangle 107"/>
          <p:cNvSpPr/>
          <p:nvPr/>
        </p:nvSpPr>
        <p:spPr>
          <a:xfrm>
            <a:off x="2890347" y="5174510"/>
            <a:ext cx="91081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109" name="Rounded Rectangle 108"/>
          <p:cNvSpPr/>
          <p:nvPr/>
        </p:nvSpPr>
        <p:spPr>
          <a:xfrm>
            <a:off x="3865429" y="517451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0" name="Rounded Rectangle 109"/>
          <p:cNvSpPr/>
          <p:nvPr/>
        </p:nvSpPr>
        <p:spPr>
          <a:xfrm>
            <a:off x="4862409" y="5174509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1" name="Rounded Rectangle 110"/>
          <p:cNvSpPr/>
          <p:nvPr/>
        </p:nvSpPr>
        <p:spPr>
          <a:xfrm>
            <a:off x="6987563" y="517451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12.03 €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2" name="Rounded Rectangle 111"/>
          <p:cNvSpPr/>
          <p:nvPr/>
        </p:nvSpPr>
        <p:spPr>
          <a:xfrm>
            <a:off x="1914857" y="5576950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113" name="Rounded Rectangle 112"/>
          <p:cNvSpPr/>
          <p:nvPr/>
        </p:nvSpPr>
        <p:spPr>
          <a:xfrm>
            <a:off x="2892723" y="5584094"/>
            <a:ext cx="910819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14" name="Rounded Rectangle 113"/>
          <p:cNvSpPr/>
          <p:nvPr/>
        </p:nvSpPr>
        <p:spPr>
          <a:xfrm>
            <a:off x="3867805" y="5584094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0" name="Rounded Rectangle 129"/>
          <p:cNvSpPr/>
          <p:nvPr/>
        </p:nvSpPr>
        <p:spPr>
          <a:xfrm>
            <a:off x="4864785" y="5584093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/>
              <a:t>Cheap auto insurance</a:t>
            </a:r>
            <a:endParaRPr lang="en-US" dirty="0"/>
          </a:p>
        </p:txBody>
      </p:sp>
      <p:sp>
        <p:nvSpPr>
          <p:cNvPr id="131" name="Rounded Rectangle 130"/>
          <p:cNvSpPr/>
          <p:nvPr/>
        </p:nvSpPr>
        <p:spPr>
          <a:xfrm>
            <a:off x="6989939" y="5584094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9.72 €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3" name="Rounded Rectangle 162"/>
          <p:cNvSpPr/>
          <p:nvPr/>
        </p:nvSpPr>
        <p:spPr>
          <a:xfrm>
            <a:off x="1891234" y="2711260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64" name="Rounded Rectangle 163"/>
          <p:cNvSpPr/>
          <p:nvPr/>
        </p:nvSpPr>
        <p:spPr>
          <a:xfrm>
            <a:off x="1893610" y="3120844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65" name="Rounded Rectangle 164"/>
          <p:cNvSpPr/>
          <p:nvPr/>
        </p:nvSpPr>
        <p:spPr>
          <a:xfrm>
            <a:off x="1898362" y="3940012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67" name="Rounded Rectangle 166"/>
          <p:cNvSpPr/>
          <p:nvPr/>
        </p:nvSpPr>
        <p:spPr>
          <a:xfrm>
            <a:off x="1905490" y="5168764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75" name="Rounded Rectangle 174"/>
          <p:cNvSpPr/>
          <p:nvPr/>
        </p:nvSpPr>
        <p:spPr>
          <a:xfrm>
            <a:off x="1907866" y="5578348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87" name="Rounded Rectangle 186"/>
          <p:cNvSpPr/>
          <p:nvPr/>
        </p:nvSpPr>
        <p:spPr>
          <a:xfrm>
            <a:off x="6971037" y="3133357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53.05 €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8" name="Rounded Rectangle 187"/>
          <p:cNvSpPr/>
          <p:nvPr/>
        </p:nvSpPr>
        <p:spPr>
          <a:xfrm>
            <a:off x="7222400" y="3133356"/>
            <a:ext cx="687776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53.05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9" name="Rounded Rectangle 188"/>
          <p:cNvSpPr/>
          <p:nvPr/>
        </p:nvSpPr>
        <p:spPr>
          <a:xfrm>
            <a:off x="7671035" y="3133356"/>
            <a:ext cx="343888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r"/>
            <a:r>
              <a:rPr lang="en-US" sz="1400" b="1" dirty="0" smtClean="0">
                <a:solidFill>
                  <a:schemeClr val="tx1"/>
                </a:solidFill>
              </a:rPr>
              <a:t>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0" name="Rounded Rectangle 189"/>
          <p:cNvSpPr/>
          <p:nvPr/>
        </p:nvSpPr>
        <p:spPr>
          <a:xfrm>
            <a:off x="6971037" y="3133357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 +12.03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1" name="Rounded Rectangle 190"/>
          <p:cNvSpPr/>
          <p:nvPr/>
        </p:nvSpPr>
        <p:spPr>
          <a:xfrm>
            <a:off x="6971037" y="3133357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65.08 €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7" name="Rounded Rectangle 196"/>
          <p:cNvSpPr/>
          <p:nvPr/>
        </p:nvSpPr>
        <p:spPr>
          <a:xfrm>
            <a:off x="6982811" y="271700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23.56 €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8" name="Rounded Rectangle 197"/>
          <p:cNvSpPr/>
          <p:nvPr/>
        </p:nvSpPr>
        <p:spPr>
          <a:xfrm>
            <a:off x="7234312" y="2717006"/>
            <a:ext cx="687776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23.56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9" name="Rounded Rectangle 198"/>
          <p:cNvSpPr/>
          <p:nvPr/>
        </p:nvSpPr>
        <p:spPr>
          <a:xfrm>
            <a:off x="7682947" y="2717006"/>
            <a:ext cx="343888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r"/>
            <a:r>
              <a:rPr lang="en-US" sz="1400" b="1" dirty="0" smtClean="0">
                <a:solidFill>
                  <a:schemeClr val="tx1"/>
                </a:solidFill>
              </a:rPr>
              <a:t>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0" name="Rounded Rectangle 199"/>
          <p:cNvSpPr/>
          <p:nvPr/>
        </p:nvSpPr>
        <p:spPr>
          <a:xfrm>
            <a:off x="6982811" y="2717006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  + 73.05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1" name="Rounded Rectangle 200"/>
          <p:cNvSpPr/>
          <p:nvPr/>
        </p:nvSpPr>
        <p:spPr>
          <a:xfrm>
            <a:off x="6982811" y="2717006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96.61 €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7" name="Rounded Rectangle 206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208" name="Rounded Rectangle 207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209" name="Rounded Rectangle 208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210" name="Right Arrow 209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ight Arrow 210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ounded Rectangle 211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213" name="Rounded Rectangle 212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14" name="10-Point Star 213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5" name="Rounded Rectangle 214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17" name="10-Point Star 216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8" name="Right Arrow 217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ounded Rectangle 165"/>
          <p:cNvSpPr/>
          <p:nvPr/>
        </p:nvSpPr>
        <p:spPr>
          <a:xfrm>
            <a:off x="1900738" y="4349596"/>
            <a:ext cx="933200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7803356" y="2717005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15" name="Rounded Rectangle 114"/>
          <p:cNvSpPr/>
          <p:nvPr/>
        </p:nvSpPr>
        <p:spPr>
          <a:xfrm>
            <a:off x="7805737" y="3126588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16" name="Rounded Rectangle 115"/>
          <p:cNvSpPr/>
          <p:nvPr/>
        </p:nvSpPr>
        <p:spPr>
          <a:xfrm>
            <a:off x="7805737" y="3945754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19" name="Rounded Rectangle 118"/>
          <p:cNvSpPr/>
          <p:nvPr/>
        </p:nvSpPr>
        <p:spPr>
          <a:xfrm>
            <a:off x="7820023" y="5584086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70576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4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0" tmFilter="0, 0; .2, .5; .8, .5; 1, 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0" autoRev="1" fill="hold"/>
                                        <p:tgtEl>
                                          <p:spTgt spid="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5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5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5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5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5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5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3.33333E-6 2.96296E-6 L 3.33333E-6 -0.2983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931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3.88889E-6 -2.96296E-6 L 3.88889E-6 -0.299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97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1.11111E-6 -2.96296E-6 L -1.11111E-6 -0.299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977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1.11111E-6 -2.96296E-6 L 1.11111E-6 -0.2993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977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5.55556E-7 -2.96296E-6 L 5.55556E-7 -0.299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977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4.72222E-6 -5.46043E-7 L 0.03316 -5.46043E-7 " pathEditMode="relative" rAng="0" ptsTypes="AA">
                                      <p:cBhvr>
                                        <p:cTn id="83" dur="5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" y="0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-1.38889E-6 -1.11111E-6 L -0.03316 -1.11111E-6 " pathEditMode="relative" rAng="0" ptsTypes="AA">
                                      <p:cBhvr>
                                        <p:cTn id="85" dur="5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24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5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9" dur="5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16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5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1" dur="5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5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5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3" dur="5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42" presetClass="path" presetSubtype="0" accel="50000" decel="50000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-4.16667E-6 -2.59259E-6 L -4.16667E-6 -0.23634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29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42" presetClass="path" presetSubtype="0" accel="50000" decel="5000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2.22222E-6 1.48148E-6 L 2.22222E-6 -0.23727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75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42" presetClass="path" presetSubtype="0" accel="50000" decel="5000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-2.77778E-7 1.07102E-6 L -2.77778E-7 -0.2371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67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42" presetClass="path" presetSubtype="0" accel="50000" decel="5000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1.94444E-6 1.07102E-6 L 1.94444E-6 -0.2371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67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42" presetClass="path" presetSubtype="0" accel="50000" decel="5000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1.38889E-6 1.07102E-6 L 1.38889E-6 -0.2371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67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2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grpId="0" nodeType="withEffect">
                                  <p:stCondLst>
                                    <p:cond delay="31000"/>
                                  </p:stCondLst>
                                  <p:childTnLst>
                                    <p:animMotion origin="layout" path="M 4.72222E-6 -5.46043E-7 L 0.03316 -5.46043E-7 " pathEditMode="relative" rAng="0" ptsTypes="AA">
                                      <p:cBhvr>
                                        <p:cTn id="155" dur="5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" y="0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42" presetClass="path" presetSubtype="0" accel="50000" decel="50000" fill="hold" grpId="0" nodeType="withEffect">
                                  <p:stCondLst>
                                    <p:cond delay="31000"/>
                                  </p:stCondLst>
                                  <p:childTnLst>
                                    <p:animMotion origin="layout" path="M -1.38889E-6 -1.11111E-6 L -0.03316 -1.11111E-6 " pathEditMode="relative" rAng="0" ptsTypes="AA">
                                      <p:cBhvr>
                                        <p:cTn id="157" dur="5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0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nodeType="withEffect">
                                  <p:stCondLst>
                                    <p:cond delay="36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2" nodeType="withEffect">
                                  <p:stCondLst>
                                    <p:cond delay="4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2" nodeType="withEffect">
                                  <p:stCondLst>
                                    <p:cond delay="4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0" nodeType="withEffect">
                                  <p:stCondLst>
                                    <p:cond delay="4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4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5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87" dur="1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89" dur="10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9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91" dur="10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93" dur="10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5" dur="2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8" dur="2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1" dur="2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4" dur="2500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7" dur="2500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0" dur="25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3" dur="25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6" dur="2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9" dur="2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2" dur="2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5" dur="2500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8" dur="2500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1" dur="250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4" dur="25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7" dur="2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0" dur="2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3" dur="2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6" dur="2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9" dur="1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22" presetClass="exit" presetSubtype="2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2" dur="1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5" dur="1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22" presetClass="exit" presetSubtype="2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8" dur="1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1" dur="1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4" dur="1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22" presetClass="exit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0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22" presetClass="exit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82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8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22" presetClass="exit" presetSubtype="2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8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22" presetClass="exit" presetSubtype="2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0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3" dur="1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6" dur="1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9" dur="1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22" presetClass="exit" presetSubtype="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2" dur="1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22" presetClass="exit" presetSubtype="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5" dur="1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8" dur="1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21" dur="1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24" dur="1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27" dur="1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30" dur="1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33" dur="1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36" dur="1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42" presetClass="path" presetSubtype="0" accel="50000" decel="50000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animMotion origin="layout" path="M -0.65295 1.85185E-6 L -0.73263 0.31366 " pathEditMode="relative" rAng="0" ptsTypes="AA">
                                      <p:cBhvr>
                                        <p:cTn id="339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3" y="15671"/>
                                    </p:animMotion>
                                  </p:childTnLst>
                                </p:cTn>
                              </p:par>
                              <p:par>
                                <p:cTn id="340" presetID="53" presetClass="exit" presetSubtype="32" fill="hold" grpId="2" nodeType="withEffect">
                                  <p:stCondLst>
                                    <p:cond delay="16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1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42" presetClass="path" presetSubtype="0" accel="50000" decel="50000" fill="hold" grpId="3" nodeType="withEffect">
                                  <p:stCondLst>
                                    <p:cond delay="13000"/>
                                  </p:stCondLst>
                                  <p:childTnLst>
                                    <p:animMotion origin="layout" path="M -0.65295 -1.85185E-6 L -0.73298 0.25371 " pathEditMode="relative" rAng="0" ptsTypes="AA">
                                      <p:cBhvr>
                                        <p:cTn id="346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12685"/>
                                    </p:animMotion>
                                  </p:childTnLst>
                                </p:cTn>
                              </p:par>
                              <p:par>
                                <p:cTn id="34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8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42" presetClass="path" presetSubtype="0" accel="50000" decel="50000" fill="hold" grpId="3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0.65295 3.7037E-6 L -0.73298 0.13426 " pathEditMode="relative" rAng="0" ptsTypes="AA">
                                      <p:cBhvr>
                                        <p:cTn id="353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6713"/>
                                    </p:animMotion>
                                  </p:childTnLst>
                                </p:cTn>
                              </p:par>
                              <p:par>
                                <p:cTn id="354" presetID="53" presetClass="exit" presetSubtype="32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5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42" presetClass="path" presetSubtype="0" accel="50000" decel="50000" fill="hold" grpId="3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0.65295 4.81481E-6 L -0.73454 -0.10463 " pathEditMode="relative" rAng="0" ptsTypes="AA">
                                      <p:cBhvr>
                                        <p:cTn id="360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0" y="-5231"/>
                                    </p:animMotion>
                                  </p:childTnLst>
                                </p:cTn>
                              </p:par>
                              <p:par>
                                <p:cTn id="361" presetID="53" presetClass="exit" presetSubtype="32" fill="hold" grpId="2" nodeType="withEffect">
                                  <p:stCondLst>
                                    <p:cond delay="13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2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2" grpId="1" animBg="1"/>
      <p:bldP spid="241" grpId="0" animBg="1"/>
      <p:bldP spid="82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3" grpId="0" animBg="1"/>
      <p:bldP spid="114" grpId="0" animBg="1"/>
      <p:bldP spid="130" grpId="0" animBg="1"/>
      <p:bldP spid="131" grpId="0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7" grpId="0" animBg="1"/>
      <p:bldP spid="167" grpId="1" animBg="1"/>
      <p:bldP spid="167" grpId="2" animBg="1"/>
      <p:bldP spid="175" grpId="0" animBg="1"/>
      <p:bldP spid="175" grpId="1" animBg="1"/>
      <p:bldP spid="187" grpId="0" build="allAtOnce" animBg="1"/>
      <p:bldP spid="188" grpId="0"/>
      <p:bldP spid="188" grpId="1"/>
      <p:bldP spid="188" grpId="2"/>
      <p:bldP spid="188" grpId="3"/>
      <p:bldP spid="189" grpId="0"/>
      <p:bldP spid="189" grpId="1"/>
      <p:bldP spid="189" grpId="2"/>
      <p:bldP spid="189" grpId="3"/>
      <p:bldP spid="190" grpId="0" build="allAtOnce"/>
      <p:bldP spid="190" grpId="1" build="allAtOnce"/>
      <p:bldP spid="191" grpId="0" build="allAtOnce"/>
      <p:bldP spid="197" grpId="0" build="allAtOnce" animBg="1"/>
      <p:bldP spid="198" grpId="0"/>
      <p:bldP spid="198" grpId="1"/>
      <p:bldP spid="198" grpId="2"/>
      <p:bldP spid="198" grpId="3"/>
      <p:bldP spid="199" grpId="0"/>
      <p:bldP spid="199" grpId="1"/>
      <p:bldP spid="199" grpId="2"/>
      <p:bldP spid="199" grpId="3"/>
      <p:bldP spid="200" grpId="0" build="allAtOnce"/>
      <p:bldP spid="200" grpId="1" build="allAtOnce"/>
      <p:bldP spid="201" grpId="0" build="allAtOnce"/>
      <p:bldP spid="166" grpId="0" animBg="1"/>
      <p:bldP spid="166" grpId="1" animBg="1"/>
      <p:bldP spid="166" grpId="2" animBg="1"/>
      <p:bldP spid="81" grpId="0" animBg="1"/>
      <p:bldP spid="81" grpId="1" animBg="1"/>
      <p:bldP spid="81" grpId="2" animBg="1"/>
      <p:bldP spid="81" grpId="3" animBg="1"/>
      <p:bldP spid="115" grpId="0" animBg="1"/>
      <p:bldP spid="115" grpId="1" animBg="1"/>
      <p:bldP spid="115" grpId="2" animBg="1"/>
      <p:bldP spid="115" grpId="3" animBg="1"/>
      <p:bldP spid="116" grpId="0" animBg="1"/>
      <p:bldP spid="116" grpId="1" animBg="1"/>
      <p:bldP spid="116" grpId="2" animBg="1"/>
      <p:bldP spid="116" grpId="3" animBg="1"/>
      <p:bldP spid="119" grpId="0" animBg="1"/>
      <p:bldP spid="119" grpId="1" animBg="1"/>
      <p:bldP spid="119" grpId="2" animBg="1"/>
      <p:bldP spid="119" grpId="3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Rectangle 270"/>
          <p:cNvSpPr/>
          <p:nvPr/>
        </p:nvSpPr>
        <p:spPr>
          <a:xfrm>
            <a:off x="591109" y="2746174"/>
            <a:ext cx="1078384" cy="2563428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926123" y="293429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30" name="Rounded Rectangle 229"/>
          <p:cNvSpPr/>
          <p:nvPr/>
        </p:nvSpPr>
        <p:spPr>
          <a:xfrm>
            <a:off x="710332" y="36406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1" name="Rounded Rectangle 230"/>
          <p:cNvSpPr/>
          <p:nvPr/>
        </p:nvSpPr>
        <p:spPr>
          <a:xfrm>
            <a:off x="710332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2" name="Rounded Rectangle 231"/>
          <p:cNvSpPr/>
          <p:nvPr/>
        </p:nvSpPr>
        <p:spPr>
          <a:xfrm>
            <a:off x="710331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3" name="Rounded Rectangle 232"/>
          <p:cNvSpPr/>
          <p:nvPr/>
        </p:nvSpPr>
        <p:spPr>
          <a:xfrm>
            <a:off x="1155623" y="3641151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4" name="Rounded Rectangle 233"/>
          <p:cNvSpPr/>
          <p:nvPr/>
        </p:nvSpPr>
        <p:spPr>
          <a:xfrm>
            <a:off x="1155623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5" name="Rounded Rectangle 234"/>
          <p:cNvSpPr/>
          <p:nvPr/>
        </p:nvSpPr>
        <p:spPr>
          <a:xfrm>
            <a:off x="1155622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6" name="Rounded Rectangle 235"/>
          <p:cNvSpPr/>
          <p:nvPr/>
        </p:nvSpPr>
        <p:spPr>
          <a:xfrm>
            <a:off x="710330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7" name="Rounded Rectangle 236"/>
          <p:cNvSpPr/>
          <p:nvPr/>
        </p:nvSpPr>
        <p:spPr>
          <a:xfrm>
            <a:off x="710332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8" name="Rounded Rectangle 237"/>
          <p:cNvSpPr/>
          <p:nvPr/>
        </p:nvSpPr>
        <p:spPr>
          <a:xfrm>
            <a:off x="710331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9" name="Rounded Rectangle 238"/>
          <p:cNvSpPr/>
          <p:nvPr/>
        </p:nvSpPr>
        <p:spPr>
          <a:xfrm>
            <a:off x="1155621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0" name="Rounded Rectangle 239"/>
          <p:cNvSpPr/>
          <p:nvPr/>
        </p:nvSpPr>
        <p:spPr>
          <a:xfrm>
            <a:off x="1155623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1" name="Rounded Rectangle 240"/>
          <p:cNvSpPr/>
          <p:nvPr/>
        </p:nvSpPr>
        <p:spPr>
          <a:xfrm>
            <a:off x="1155622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81" name="Rounded Rectangle 80"/>
          <p:cNvSpPr/>
          <p:nvPr/>
        </p:nvSpPr>
        <p:spPr>
          <a:xfrm>
            <a:off x="1899204" y="2271712"/>
            <a:ext cx="925231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Date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5" name="Rounded Rectangle 114"/>
          <p:cNvSpPr/>
          <p:nvPr/>
        </p:nvSpPr>
        <p:spPr>
          <a:xfrm>
            <a:off x="2880844" y="2278856"/>
            <a:ext cx="899361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6" name="Rounded Rectangle 115"/>
          <p:cNvSpPr/>
          <p:nvPr/>
        </p:nvSpPr>
        <p:spPr>
          <a:xfrm>
            <a:off x="3844468" y="227885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7" name="Rounded Rectangle 116"/>
          <p:cNvSpPr/>
          <p:nvPr/>
        </p:nvSpPr>
        <p:spPr>
          <a:xfrm>
            <a:off x="4841448" y="227885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8" name="Rounded Rectangle 117"/>
          <p:cNvSpPr/>
          <p:nvPr/>
        </p:nvSpPr>
        <p:spPr>
          <a:xfrm>
            <a:off x="6966602" y="227885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Commission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9" name="Rounded Rectangle 118"/>
          <p:cNvSpPr/>
          <p:nvPr/>
        </p:nvSpPr>
        <p:spPr>
          <a:xfrm>
            <a:off x="1899203" y="2709862"/>
            <a:ext cx="9252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2012-09-03 </a:t>
            </a:r>
            <a:endParaRPr lang="en-US" sz="1100" b="1" dirty="0"/>
          </a:p>
        </p:txBody>
      </p:sp>
      <p:sp>
        <p:nvSpPr>
          <p:cNvPr id="120" name="Rounded Rectangle 119"/>
          <p:cNvSpPr/>
          <p:nvPr/>
        </p:nvSpPr>
        <p:spPr>
          <a:xfrm>
            <a:off x="2880843" y="2717006"/>
            <a:ext cx="89936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21" name="Rounded Rectangle 120"/>
          <p:cNvSpPr/>
          <p:nvPr/>
        </p:nvSpPr>
        <p:spPr>
          <a:xfrm>
            <a:off x="3844467" y="271700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2" name="Rounded Rectangle 121"/>
          <p:cNvSpPr/>
          <p:nvPr/>
        </p:nvSpPr>
        <p:spPr>
          <a:xfrm>
            <a:off x="4841447" y="271700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3" name="Rounded Rectangle 122"/>
          <p:cNvSpPr/>
          <p:nvPr/>
        </p:nvSpPr>
        <p:spPr>
          <a:xfrm>
            <a:off x="6966601" y="271700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23.56 €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4" name="Rounded Rectangle 123"/>
          <p:cNvSpPr/>
          <p:nvPr/>
        </p:nvSpPr>
        <p:spPr>
          <a:xfrm>
            <a:off x="1901579" y="3119446"/>
            <a:ext cx="9252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2012-09-03</a:t>
            </a:r>
            <a:endParaRPr lang="en-US" sz="1100" b="1" dirty="0"/>
          </a:p>
        </p:txBody>
      </p:sp>
      <p:sp>
        <p:nvSpPr>
          <p:cNvPr id="125" name="Rounded Rectangle 124"/>
          <p:cNvSpPr/>
          <p:nvPr/>
        </p:nvSpPr>
        <p:spPr>
          <a:xfrm>
            <a:off x="2883219" y="3126590"/>
            <a:ext cx="89936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126" name="Rounded Rectangle 125"/>
          <p:cNvSpPr/>
          <p:nvPr/>
        </p:nvSpPr>
        <p:spPr>
          <a:xfrm>
            <a:off x="3846843" y="312659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endParaRPr lang="en-US" dirty="0"/>
          </a:p>
        </p:txBody>
      </p:sp>
      <p:sp>
        <p:nvSpPr>
          <p:cNvPr id="127" name="Rounded Rectangle 126"/>
          <p:cNvSpPr/>
          <p:nvPr/>
        </p:nvSpPr>
        <p:spPr>
          <a:xfrm>
            <a:off x="4843823" y="3126589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endParaRPr lang="en-US" dirty="0"/>
          </a:p>
        </p:txBody>
      </p:sp>
      <p:sp>
        <p:nvSpPr>
          <p:cNvPr id="128" name="Rounded Rectangle 127"/>
          <p:cNvSpPr/>
          <p:nvPr/>
        </p:nvSpPr>
        <p:spPr>
          <a:xfrm>
            <a:off x="6968977" y="312659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53.05 €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9" name="Rounded Rectangle 128"/>
          <p:cNvSpPr/>
          <p:nvPr/>
        </p:nvSpPr>
        <p:spPr>
          <a:xfrm>
            <a:off x="1906331" y="3938614"/>
            <a:ext cx="9252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2012-09-03</a:t>
            </a:r>
            <a:endParaRPr lang="en-US" sz="1100" b="1" dirty="0"/>
          </a:p>
        </p:txBody>
      </p:sp>
      <p:sp>
        <p:nvSpPr>
          <p:cNvPr id="132" name="Rounded Rectangle 131"/>
          <p:cNvSpPr/>
          <p:nvPr/>
        </p:nvSpPr>
        <p:spPr>
          <a:xfrm>
            <a:off x="2887971" y="3945758"/>
            <a:ext cx="89936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33" name="Rounded Rectangle 132"/>
          <p:cNvSpPr/>
          <p:nvPr/>
        </p:nvSpPr>
        <p:spPr>
          <a:xfrm>
            <a:off x="3851595" y="3945758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4" name="Rounded Rectangle 133"/>
          <p:cNvSpPr/>
          <p:nvPr/>
        </p:nvSpPr>
        <p:spPr>
          <a:xfrm>
            <a:off x="4848575" y="3945757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Cheap auto insurance</a:t>
            </a:r>
            <a:endParaRPr lang="en-US" dirty="0"/>
          </a:p>
        </p:txBody>
      </p:sp>
      <p:sp>
        <p:nvSpPr>
          <p:cNvPr id="135" name="Rounded Rectangle 134"/>
          <p:cNvSpPr/>
          <p:nvPr/>
        </p:nvSpPr>
        <p:spPr>
          <a:xfrm>
            <a:off x="6973729" y="3945758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7.22 €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6" name="Rounded Rectangle 135"/>
          <p:cNvSpPr/>
          <p:nvPr/>
        </p:nvSpPr>
        <p:spPr>
          <a:xfrm>
            <a:off x="1908707" y="4348198"/>
            <a:ext cx="9252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137" name="Rounded Rectangle 136"/>
          <p:cNvSpPr/>
          <p:nvPr/>
        </p:nvSpPr>
        <p:spPr>
          <a:xfrm>
            <a:off x="2890347" y="4355342"/>
            <a:ext cx="89936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38" name="Rounded Rectangle 137"/>
          <p:cNvSpPr/>
          <p:nvPr/>
        </p:nvSpPr>
        <p:spPr>
          <a:xfrm>
            <a:off x="3853971" y="4355342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9" name="Rounded Rectangle 138"/>
          <p:cNvSpPr/>
          <p:nvPr/>
        </p:nvSpPr>
        <p:spPr>
          <a:xfrm>
            <a:off x="4850951" y="4355341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0" name="Rounded Rectangle 139"/>
          <p:cNvSpPr/>
          <p:nvPr/>
        </p:nvSpPr>
        <p:spPr>
          <a:xfrm>
            <a:off x="6976105" y="4355342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73.05 €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1" name="Rounded Rectangle 140"/>
          <p:cNvSpPr/>
          <p:nvPr/>
        </p:nvSpPr>
        <p:spPr>
          <a:xfrm>
            <a:off x="1913459" y="5167366"/>
            <a:ext cx="9252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142" name="Rounded Rectangle 141"/>
          <p:cNvSpPr/>
          <p:nvPr/>
        </p:nvSpPr>
        <p:spPr>
          <a:xfrm>
            <a:off x="2895099" y="5174510"/>
            <a:ext cx="89936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143" name="Rounded Rectangle 142"/>
          <p:cNvSpPr/>
          <p:nvPr/>
        </p:nvSpPr>
        <p:spPr>
          <a:xfrm>
            <a:off x="3858723" y="517451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4" name="Rounded Rectangle 143"/>
          <p:cNvSpPr/>
          <p:nvPr/>
        </p:nvSpPr>
        <p:spPr>
          <a:xfrm>
            <a:off x="4855703" y="5174509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5" name="Rounded Rectangle 144"/>
          <p:cNvSpPr/>
          <p:nvPr/>
        </p:nvSpPr>
        <p:spPr>
          <a:xfrm>
            <a:off x="6980857" y="517451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12.03 €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6" name="Rounded Rectangle 145"/>
          <p:cNvSpPr/>
          <p:nvPr/>
        </p:nvSpPr>
        <p:spPr>
          <a:xfrm>
            <a:off x="1915835" y="5576950"/>
            <a:ext cx="9252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147" name="Rounded Rectangle 146"/>
          <p:cNvSpPr/>
          <p:nvPr/>
        </p:nvSpPr>
        <p:spPr>
          <a:xfrm>
            <a:off x="2897475" y="5584094"/>
            <a:ext cx="89936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48" name="Rounded Rectangle 147"/>
          <p:cNvSpPr/>
          <p:nvPr/>
        </p:nvSpPr>
        <p:spPr>
          <a:xfrm>
            <a:off x="3861099" y="5584094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9" name="Rounded Rectangle 148"/>
          <p:cNvSpPr/>
          <p:nvPr/>
        </p:nvSpPr>
        <p:spPr>
          <a:xfrm>
            <a:off x="4858079" y="5584093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/>
              <a:t>Cheap auto insurance</a:t>
            </a:r>
            <a:endParaRPr lang="en-US" dirty="0"/>
          </a:p>
        </p:txBody>
      </p:sp>
      <p:sp>
        <p:nvSpPr>
          <p:cNvPr id="150" name="Rounded Rectangle 149"/>
          <p:cNvSpPr/>
          <p:nvPr/>
        </p:nvSpPr>
        <p:spPr>
          <a:xfrm>
            <a:off x="6983233" y="5584094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9.72 €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1" name="Rounded Rectangle 150"/>
          <p:cNvSpPr/>
          <p:nvPr/>
        </p:nvSpPr>
        <p:spPr>
          <a:xfrm>
            <a:off x="6980857" y="271810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23.56 €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2" name="Rounded Rectangle 151"/>
          <p:cNvSpPr/>
          <p:nvPr/>
        </p:nvSpPr>
        <p:spPr>
          <a:xfrm>
            <a:off x="7231372" y="2718100"/>
            <a:ext cx="687776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23.56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7680007" y="2718100"/>
            <a:ext cx="343888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r"/>
            <a:r>
              <a:rPr lang="en-US" sz="1400" b="1" dirty="0" smtClean="0">
                <a:solidFill>
                  <a:schemeClr val="tx1"/>
                </a:solidFill>
              </a:rPr>
              <a:t>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4" name="Rounded Rectangle 153"/>
          <p:cNvSpPr/>
          <p:nvPr/>
        </p:nvSpPr>
        <p:spPr>
          <a:xfrm>
            <a:off x="6980857" y="2715347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  + 7.22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5" name="Rounded Rectangle 154"/>
          <p:cNvSpPr/>
          <p:nvPr/>
        </p:nvSpPr>
        <p:spPr>
          <a:xfrm>
            <a:off x="6980857" y="2714976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30.78 €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6" name="Rounded Rectangle 155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57" name="Rounded Rectangle 156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58" name="Rounded Rectangle 157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59" name="Right Arrow 158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ight Arrow 159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ounded Rectangle 160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68" name="10-Point Star 167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69" name="Rounded Rectangle 168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170" name="10-Point Star 169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71" name="Right Arrow 170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le 69"/>
          <p:cNvSpPr/>
          <p:nvPr/>
        </p:nvSpPr>
        <p:spPr>
          <a:xfrm>
            <a:off x="7803356" y="2717005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71" name="Rounded Rectangle 70"/>
          <p:cNvSpPr/>
          <p:nvPr/>
        </p:nvSpPr>
        <p:spPr>
          <a:xfrm>
            <a:off x="7805737" y="3126588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73" name="Rounded Rectangle 72"/>
          <p:cNvSpPr/>
          <p:nvPr/>
        </p:nvSpPr>
        <p:spPr>
          <a:xfrm>
            <a:off x="7810499" y="4355337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74" name="Rounded Rectangle 73"/>
          <p:cNvSpPr/>
          <p:nvPr/>
        </p:nvSpPr>
        <p:spPr>
          <a:xfrm>
            <a:off x="7817642" y="5174503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75" name="Rounded Rectangle 74"/>
          <p:cNvSpPr/>
          <p:nvPr/>
        </p:nvSpPr>
        <p:spPr>
          <a:xfrm>
            <a:off x="7820023" y="5584086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40553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0" tmFilter="0, 0; .2, .5; .8, .5; 1, 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0" autoRev="1" fill="hold"/>
                                        <p:tgtEl>
                                          <p:spTgt spid="1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5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5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5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5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5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2.22222E-6 1.11111E-6 L -2.22222E-6 -0.1754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7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3.61111E-6 3.7037E-6 L -3.61111E-6 -0.1766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84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1.38889E-6 3.7037E-6 L 1.38889E-6 -0.1766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843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5.55556E-7 3.7037E-6 L -5.55556E-7 -0.17662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84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4.72222E-6 -5.46043E-7 L 0.03316 -5.46043E-7 " pathEditMode="relative" rAng="0" ptsTypes="AA">
                                      <p:cBhvr>
                                        <p:cTn id="71" dur="5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-1.38889E-6 -1.11111E-6 L -0.03316 -1.11111E-6 " pathEditMode="relative" rAng="0" ptsTypes="AA">
                                      <p:cBhvr>
                                        <p:cTn id="73" dur="5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40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06" dur="1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08" dur="1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10" dur="1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12" dur="1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14" dur="1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6" dur="2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2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9" dur="2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xit" presetSubtype="2" fill="hold" grpId="4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2" dur="2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5" dur="2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8" dur="2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31" dur="2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34" dur="2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37" dur="2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0" dur="2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3" dur="2500"/>
                                        <p:tgtEl>
                                          <p:spTgt spid="1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6" dur="25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9" dur="25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2" presetClass="exit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8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1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4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7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0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2" presetClass="exit" presetSubtype="2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6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9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2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5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8" dur="1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1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4" dur="1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7" dur="1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0" dur="1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3" dur="1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42" presetClass="path" presetSubtype="0" accel="50000" decel="50000" fill="hold" grpId="3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0.65295 1.85185E-6 L -0.78281 0.22176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3" y="11088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53" presetClass="exit" presetSubtype="32" fill="hold" grpId="2" nodeType="withEffect">
                                  <p:stCondLst>
                                    <p:cond delay="13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42" presetClass="path" presetSubtype="0" accel="50000" decel="50000" fill="hold" grpId="3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0.65295 -1.85185E-6 L -0.78316 0.16181 " pathEditMode="relative" rAng="0" ptsTypes="AA">
                                      <p:cBhvr>
                                        <p:cTn id="213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10" y="8079"/>
                                    </p:animMotion>
                                  </p:childTnLst>
                                </p:cTn>
                              </p:par>
                              <p:par>
                                <p:cTn id="214" presetID="53" presetClass="exit" presetSubtype="32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42" presetClass="path" presetSubtype="0" accel="50000" decel="50000" fill="hold" grpId="3" nodeType="withEffect">
                                  <p:stCondLst>
                                    <p:cond delay="13000"/>
                                  </p:stCondLst>
                                  <p:childTnLst>
                                    <p:animMotion origin="layout" path="M -0.65295 1.48148E-6 L -0.78368 -0.01736 " pathEditMode="relative" rAng="0" ptsTypes="AA">
                                      <p:cBhvr>
                                        <p:cTn id="22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45" y="-880"/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2" presetClass="path" presetSubtype="0" accel="50000" decel="50000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animMotion origin="layout" path="M -0.65295 -2.96296E-6 L -0.78438 -0.1368 " pathEditMode="relative" rAng="0" ptsTypes="AA">
                                      <p:cBhvr>
                                        <p:cTn id="227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80" y="-6852"/>
                                    </p:animMotion>
                                  </p:childTnLst>
                                </p:cTn>
                              </p:par>
                              <p:par>
                                <p:cTn id="228" presetID="53" presetClass="exit" presetSubtype="32" fill="hold" grpId="2" nodeType="withEffect">
                                  <p:stCondLst>
                                    <p:cond delay="16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9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42" presetClass="path" presetSubtype="0" accel="50000" decel="50000" fill="hold" grpId="3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-0.65295 4.81481E-6 L -0.78472 -0.19653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97" y="-9838"/>
                                    </p:animMotion>
                                  </p:childTnLst>
                                </p:cTn>
                              </p:par>
                              <p:par>
                                <p:cTn id="235" presetID="53" presetClass="exit" presetSubtype="32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" grpId="0" animBg="1"/>
      <p:bldP spid="117" grpId="0" animBg="1"/>
      <p:bldP spid="119" grpId="0" animBg="1"/>
      <p:bldP spid="120" grpId="0" animBg="1"/>
      <p:bldP spid="121" grpId="0" animBg="1"/>
      <p:bldP spid="122" grpId="0" animBg="1"/>
      <p:bldP spid="123" grpId="1" animBg="1"/>
      <p:bldP spid="124" grpId="0" animBg="1"/>
      <p:bldP spid="125" grpId="0" animBg="1"/>
      <p:bldP spid="126" grpId="0" animBg="1"/>
      <p:bldP spid="127" grpId="0" animBg="1"/>
      <p:bldP spid="128" grpId="1" animBg="1"/>
      <p:bldP spid="129" grpId="0" animBg="1"/>
      <p:bldP spid="129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5" grpId="0" animBg="1"/>
      <p:bldP spid="135" grpId="1" animBg="1"/>
      <p:bldP spid="136" grpId="0" animBg="1"/>
      <p:bldP spid="137" grpId="0" animBg="1"/>
      <p:bldP spid="138" grpId="0" animBg="1"/>
      <p:bldP spid="139" grpId="0" animBg="1"/>
      <p:bldP spid="140" grpId="1" animBg="1"/>
      <p:bldP spid="141" grpId="0" animBg="1"/>
      <p:bldP spid="142" grpId="0" animBg="1"/>
      <p:bldP spid="143" grpId="0" animBg="1"/>
      <p:bldP spid="144" grpId="0" animBg="1"/>
      <p:bldP spid="145" grpId="1" animBg="1"/>
      <p:bldP spid="146" grpId="0" animBg="1"/>
      <p:bldP spid="147" grpId="0" animBg="1"/>
      <p:bldP spid="148" grpId="0" animBg="1"/>
      <p:bldP spid="149" grpId="0" animBg="1"/>
      <p:bldP spid="150" grpId="1" animBg="1"/>
      <p:bldP spid="151" grpId="0" build="allAtOnce" animBg="1"/>
      <p:bldP spid="152" grpId="0"/>
      <p:bldP spid="152" grpId="1"/>
      <p:bldP spid="152" grpId="2"/>
      <p:bldP spid="152" grpId="4"/>
      <p:bldP spid="153" grpId="0"/>
      <p:bldP spid="153" grpId="1"/>
      <p:bldP spid="153" grpId="2"/>
      <p:bldP spid="153" grpId="4"/>
      <p:bldP spid="154" grpId="0" build="allAtOnce"/>
      <p:bldP spid="154" grpId="1" build="allAtOnce"/>
      <p:bldP spid="155" grpId="0" build="allAtOnce"/>
      <p:bldP spid="70" grpId="0" animBg="1"/>
      <p:bldP spid="70" grpId="1" animBg="1"/>
      <p:bldP spid="70" grpId="2" animBg="1"/>
      <p:bldP spid="70" grpId="3" animBg="1"/>
      <p:bldP spid="71" grpId="0" animBg="1"/>
      <p:bldP spid="71" grpId="1" animBg="1"/>
      <p:bldP spid="71" grpId="2" animBg="1"/>
      <p:bldP spid="71" grpId="3" animBg="1"/>
      <p:bldP spid="73" grpId="0" animBg="1"/>
      <p:bldP spid="73" grpId="1" animBg="1"/>
      <p:bldP spid="73" grpId="2" animBg="1"/>
      <p:bldP spid="73" grpId="3" animBg="1"/>
      <p:bldP spid="74" grpId="0" animBg="1"/>
      <p:bldP spid="74" grpId="1" animBg="1"/>
      <p:bldP spid="74" grpId="2" animBg="1"/>
      <p:bldP spid="74" grpId="3" animBg="1"/>
      <p:bldP spid="75" grpId="0" animBg="1"/>
      <p:bldP spid="75" grpId="1" animBg="1"/>
      <p:bldP spid="75" grpId="2" animBg="1"/>
      <p:bldP spid="75" grpId="3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Rectangle 270"/>
          <p:cNvSpPr/>
          <p:nvPr/>
        </p:nvSpPr>
        <p:spPr>
          <a:xfrm>
            <a:off x="591109" y="2746174"/>
            <a:ext cx="1078384" cy="2563428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03/11/2012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926123" y="293429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30" name="Rounded Rectangle 229"/>
          <p:cNvSpPr/>
          <p:nvPr/>
        </p:nvSpPr>
        <p:spPr>
          <a:xfrm>
            <a:off x="710332" y="36406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1" name="Rounded Rectangle 230"/>
          <p:cNvSpPr/>
          <p:nvPr/>
        </p:nvSpPr>
        <p:spPr>
          <a:xfrm>
            <a:off x="710332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2" name="Rounded Rectangle 231"/>
          <p:cNvSpPr/>
          <p:nvPr/>
        </p:nvSpPr>
        <p:spPr>
          <a:xfrm>
            <a:off x="710331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3" name="Rounded Rectangle 232"/>
          <p:cNvSpPr/>
          <p:nvPr/>
        </p:nvSpPr>
        <p:spPr>
          <a:xfrm>
            <a:off x="1155623" y="3641151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4" name="Rounded Rectangle 233"/>
          <p:cNvSpPr/>
          <p:nvPr/>
        </p:nvSpPr>
        <p:spPr>
          <a:xfrm>
            <a:off x="1155623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5" name="Rounded Rectangle 234"/>
          <p:cNvSpPr/>
          <p:nvPr/>
        </p:nvSpPr>
        <p:spPr>
          <a:xfrm>
            <a:off x="1155622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6" name="Rounded Rectangle 235"/>
          <p:cNvSpPr/>
          <p:nvPr/>
        </p:nvSpPr>
        <p:spPr>
          <a:xfrm>
            <a:off x="710330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7" name="Rounded Rectangle 236"/>
          <p:cNvSpPr/>
          <p:nvPr/>
        </p:nvSpPr>
        <p:spPr>
          <a:xfrm>
            <a:off x="710332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8" name="Rounded Rectangle 237"/>
          <p:cNvSpPr/>
          <p:nvPr/>
        </p:nvSpPr>
        <p:spPr>
          <a:xfrm>
            <a:off x="710331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9" name="Rounded Rectangle 238"/>
          <p:cNvSpPr/>
          <p:nvPr/>
        </p:nvSpPr>
        <p:spPr>
          <a:xfrm>
            <a:off x="1155621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0" name="Rounded Rectangle 239"/>
          <p:cNvSpPr/>
          <p:nvPr/>
        </p:nvSpPr>
        <p:spPr>
          <a:xfrm>
            <a:off x="1155623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1" name="Rounded Rectangle 240"/>
          <p:cNvSpPr/>
          <p:nvPr/>
        </p:nvSpPr>
        <p:spPr>
          <a:xfrm>
            <a:off x="1155622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0" name="Rounded Rectangle 69"/>
          <p:cNvSpPr/>
          <p:nvPr/>
        </p:nvSpPr>
        <p:spPr>
          <a:xfrm>
            <a:off x="1898989" y="2271712"/>
            <a:ext cx="925445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Date</a:t>
            </a:r>
            <a:endParaRPr lang="en-US" dirty="0"/>
          </a:p>
        </p:txBody>
      </p:sp>
      <p:sp>
        <p:nvSpPr>
          <p:cNvPr id="71" name="Rounded Rectangle 70"/>
          <p:cNvSpPr/>
          <p:nvPr/>
        </p:nvSpPr>
        <p:spPr>
          <a:xfrm>
            <a:off x="2880844" y="2278856"/>
            <a:ext cx="899146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2" name="Rounded Rectangle 71"/>
          <p:cNvSpPr/>
          <p:nvPr/>
        </p:nvSpPr>
        <p:spPr>
          <a:xfrm>
            <a:off x="3844253" y="227885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6966387" y="227885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Commission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4" name="Rounded Rectangle 73"/>
          <p:cNvSpPr/>
          <p:nvPr/>
        </p:nvSpPr>
        <p:spPr>
          <a:xfrm>
            <a:off x="1898988" y="2709862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2012-09-03 </a:t>
            </a:r>
            <a:endParaRPr lang="en-US" sz="1100" b="1" dirty="0"/>
          </a:p>
        </p:txBody>
      </p:sp>
      <p:sp>
        <p:nvSpPr>
          <p:cNvPr id="75" name="Rounded Rectangle 74"/>
          <p:cNvSpPr/>
          <p:nvPr/>
        </p:nvSpPr>
        <p:spPr>
          <a:xfrm>
            <a:off x="2880843" y="2717006"/>
            <a:ext cx="899146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76" name="Rounded Rectangle 75"/>
          <p:cNvSpPr/>
          <p:nvPr/>
        </p:nvSpPr>
        <p:spPr>
          <a:xfrm>
            <a:off x="3844252" y="271700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6966386" y="271700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30.78 €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8" name="Rounded Rectangle 77"/>
          <p:cNvSpPr/>
          <p:nvPr/>
        </p:nvSpPr>
        <p:spPr>
          <a:xfrm>
            <a:off x="1901364" y="3119446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2012-09-03</a:t>
            </a:r>
            <a:endParaRPr lang="en-US" sz="1100" b="1" dirty="0"/>
          </a:p>
        </p:txBody>
      </p:sp>
      <p:sp>
        <p:nvSpPr>
          <p:cNvPr id="79" name="Rounded Rectangle 78"/>
          <p:cNvSpPr/>
          <p:nvPr/>
        </p:nvSpPr>
        <p:spPr>
          <a:xfrm>
            <a:off x="2883219" y="3126590"/>
            <a:ext cx="899146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80" name="Rounded Rectangle 79"/>
          <p:cNvSpPr/>
          <p:nvPr/>
        </p:nvSpPr>
        <p:spPr>
          <a:xfrm>
            <a:off x="3846628" y="312659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endParaRPr lang="en-US" dirty="0"/>
          </a:p>
        </p:txBody>
      </p:sp>
      <p:sp>
        <p:nvSpPr>
          <p:cNvPr id="82" name="Rounded Rectangle 81"/>
          <p:cNvSpPr/>
          <p:nvPr/>
        </p:nvSpPr>
        <p:spPr>
          <a:xfrm>
            <a:off x="6968762" y="312659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53.05 €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Rounded Rectangle 82"/>
          <p:cNvSpPr/>
          <p:nvPr/>
        </p:nvSpPr>
        <p:spPr>
          <a:xfrm>
            <a:off x="1908492" y="4348198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84" name="Rounded Rectangle 83"/>
          <p:cNvSpPr/>
          <p:nvPr/>
        </p:nvSpPr>
        <p:spPr>
          <a:xfrm>
            <a:off x="2890347" y="4355342"/>
            <a:ext cx="899146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85" name="Rounded Rectangle 84"/>
          <p:cNvSpPr/>
          <p:nvPr/>
        </p:nvSpPr>
        <p:spPr>
          <a:xfrm>
            <a:off x="3853756" y="4355342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6" name="Rounded Rectangle 85"/>
          <p:cNvSpPr/>
          <p:nvPr/>
        </p:nvSpPr>
        <p:spPr>
          <a:xfrm>
            <a:off x="6975890" y="4355342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73.05 €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7" name="Rounded Rectangle 86"/>
          <p:cNvSpPr/>
          <p:nvPr/>
        </p:nvSpPr>
        <p:spPr>
          <a:xfrm>
            <a:off x="1913244" y="5167366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88" name="Rounded Rectangle 87"/>
          <p:cNvSpPr/>
          <p:nvPr/>
        </p:nvSpPr>
        <p:spPr>
          <a:xfrm>
            <a:off x="2895099" y="5174510"/>
            <a:ext cx="899146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89" name="Rounded Rectangle 88"/>
          <p:cNvSpPr/>
          <p:nvPr/>
        </p:nvSpPr>
        <p:spPr>
          <a:xfrm>
            <a:off x="3858508" y="517451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0" name="Rounded Rectangle 89"/>
          <p:cNvSpPr/>
          <p:nvPr/>
        </p:nvSpPr>
        <p:spPr>
          <a:xfrm>
            <a:off x="6980642" y="517451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12.03 €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1" name="Rounded Rectangle 90"/>
          <p:cNvSpPr/>
          <p:nvPr/>
        </p:nvSpPr>
        <p:spPr>
          <a:xfrm>
            <a:off x="1915620" y="5576950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2012-09-04</a:t>
            </a:r>
            <a:endParaRPr lang="en-US" sz="1100" b="1" dirty="0"/>
          </a:p>
        </p:txBody>
      </p:sp>
      <p:sp>
        <p:nvSpPr>
          <p:cNvPr id="92" name="Rounded Rectangle 91"/>
          <p:cNvSpPr/>
          <p:nvPr/>
        </p:nvSpPr>
        <p:spPr>
          <a:xfrm>
            <a:off x="2897475" y="5584094"/>
            <a:ext cx="899146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93" name="Rounded Rectangle 92"/>
          <p:cNvSpPr/>
          <p:nvPr/>
        </p:nvSpPr>
        <p:spPr>
          <a:xfrm>
            <a:off x="3860884" y="5584094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4" name="Rounded Rectangle 93"/>
          <p:cNvSpPr/>
          <p:nvPr/>
        </p:nvSpPr>
        <p:spPr>
          <a:xfrm>
            <a:off x="6983018" y="5584094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9.72 €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5" name="Rounded Rectangle 94"/>
          <p:cNvSpPr/>
          <p:nvPr/>
        </p:nvSpPr>
        <p:spPr>
          <a:xfrm>
            <a:off x="4841448" y="227885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6" name="Rounded Rectangle 95"/>
          <p:cNvSpPr/>
          <p:nvPr/>
        </p:nvSpPr>
        <p:spPr>
          <a:xfrm>
            <a:off x="1904157" y="2722780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97" name="Rounded Rectangle 96"/>
          <p:cNvSpPr/>
          <p:nvPr/>
        </p:nvSpPr>
        <p:spPr>
          <a:xfrm>
            <a:off x="1906533" y="3132364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1913661" y="4361116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1918413" y="5180284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1920789" y="5589868"/>
            <a:ext cx="925445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2012-09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6966386" y="4348197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30.78 €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2" name="Rounded Rectangle 101"/>
          <p:cNvSpPr/>
          <p:nvPr/>
        </p:nvSpPr>
        <p:spPr>
          <a:xfrm>
            <a:off x="7216902" y="4350207"/>
            <a:ext cx="687776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30.78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7665537" y="4350207"/>
            <a:ext cx="343888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r"/>
            <a:r>
              <a:rPr lang="en-US" sz="1400" b="1" dirty="0" smtClean="0">
                <a:solidFill>
                  <a:schemeClr val="tx1"/>
                </a:solidFill>
              </a:rPr>
              <a:t>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4" name="Rounded Rectangle 103"/>
          <p:cNvSpPr/>
          <p:nvPr/>
        </p:nvSpPr>
        <p:spPr>
          <a:xfrm>
            <a:off x="6966386" y="4348197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  + 73.05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5" name="Rounded Rectangle 104"/>
          <p:cNvSpPr/>
          <p:nvPr/>
        </p:nvSpPr>
        <p:spPr>
          <a:xfrm>
            <a:off x="6966386" y="4348196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103.83 €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6" name="Rounded Rectangle 105"/>
          <p:cNvSpPr/>
          <p:nvPr/>
        </p:nvSpPr>
        <p:spPr>
          <a:xfrm>
            <a:off x="6966386" y="3128523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53.05 €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7" name="Rounded Rectangle 106"/>
          <p:cNvSpPr/>
          <p:nvPr/>
        </p:nvSpPr>
        <p:spPr>
          <a:xfrm>
            <a:off x="7216899" y="3127780"/>
            <a:ext cx="687776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53.05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8" name="Rounded Rectangle 107"/>
          <p:cNvSpPr/>
          <p:nvPr/>
        </p:nvSpPr>
        <p:spPr>
          <a:xfrm>
            <a:off x="7665534" y="3127780"/>
            <a:ext cx="343888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r"/>
            <a:r>
              <a:rPr lang="en-US" sz="1400" b="1" dirty="0" smtClean="0">
                <a:solidFill>
                  <a:schemeClr val="tx1"/>
                </a:solidFill>
              </a:rPr>
              <a:t>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9" name="Rounded Rectangle 108"/>
          <p:cNvSpPr/>
          <p:nvPr/>
        </p:nvSpPr>
        <p:spPr>
          <a:xfrm>
            <a:off x="6966386" y="3128523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 +12.03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0" name="Rounded Rectangle 109"/>
          <p:cNvSpPr/>
          <p:nvPr/>
        </p:nvSpPr>
        <p:spPr>
          <a:xfrm>
            <a:off x="6966386" y="3129848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65.08 €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1" name="Rounded Rectangle 110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12" name="Rounded Rectangle 111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13" name="Rounded Rectangle 112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14" name="Right Arrow 113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ight Arrow 129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57" name="10-Point Star 156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58" name="Rounded Rectangle 157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159" name="10-Point Star 158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60" name="Right Arrow 159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ounded Rectangle 114"/>
          <p:cNvSpPr/>
          <p:nvPr/>
        </p:nvSpPr>
        <p:spPr>
          <a:xfrm>
            <a:off x="7805737" y="3126588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16" name="Rounded Rectangle 115"/>
          <p:cNvSpPr/>
          <p:nvPr/>
        </p:nvSpPr>
        <p:spPr>
          <a:xfrm>
            <a:off x="7810499" y="4355337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18" name="Rounded Rectangle 117"/>
          <p:cNvSpPr/>
          <p:nvPr/>
        </p:nvSpPr>
        <p:spPr>
          <a:xfrm>
            <a:off x="7820023" y="5584086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19" name="Rounded Rectangle 118"/>
          <p:cNvSpPr/>
          <p:nvPr/>
        </p:nvSpPr>
        <p:spPr>
          <a:xfrm>
            <a:off x="573402" y="2165131"/>
            <a:ext cx="8034351" cy="3830102"/>
          </a:xfrm>
          <a:prstGeom prst="roundRect">
            <a:avLst>
              <a:gd name="adj" fmla="val 10877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GB" b="1" dirty="0" smtClean="0"/>
              <a:t>MR Indexing		</a:t>
            </a:r>
            <a:r>
              <a:rPr lang="en-GB" dirty="0" smtClean="0"/>
              <a:t>Aggregated records are saved as Lucene indexes</a:t>
            </a:r>
          </a:p>
          <a:p>
            <a:r>
              <a:rPr lang="en-GB" dirty="0"/>
              <a:t>	</a:t>
            </a:r>
            <a:r>
              <a:rPr lang="en-GB" dirty="0" smtClean="0"/>
              <a:t>		</a:t>
            </a:r>
            <a:r>
              <a:rPr lang="en-GB" dirty="0"/>
              <a:t>	</a:t>
            </a:r>
            <a:r>
              <a:rPr lang="en-GB" dirty="0" smtClean="0"/>
              <a:t>Optimised mappers for  simultaneous aggregation </a:t>
            </a:r>
            <a:endParaRPr lang="en-GB" dirty="0" smtClean="0"/>
          </a:p>
          <a:p>
            <a:r>
              <a:rPr lang="en-GB" dirty="0" smtClean="0"/>
              <a:t>				Partitioners enable parallel building of different indexes </a:t>
            </a:r>
            <a:r>
              <a:rPr lang="en-GB" dirty="0"/>
              <a:t>	</a:t>
            </a:r>
            <a:r>
              <a:rPr lang="en-GB" dirty="0" smtClean="0"/>
              <a:t>			</a:t>
            </a:r>
            <a:r>
              <a:rPr lang="en-GB" dirty="0" smtClean="0"/>
              <a:t> </a:t>
            </a:r>
          </a:p>
          <a:p>
            <a:r>
              <a:rPr lang="en-GB" b="1" dirty="0" smtClean="0"/>
              <a:t>Searcher Group</a:t>
            </a:r>
            <a:r>
              <a:rPr lang="en-GB" dirty="0" smtClean="0"/>
              <a:t>	Merger has several searcher groups on its disposal</a:t>
            </a:r>
            <a:br>
              <a:rPr lang="en-GB" dirty="0" smtClean="0"/>
            </a:br>
            <a:r>
              <a:rPr lang="en-GB" dirty="0" smtClean="0"/>
              <a:t>				Searchers from same group have same group fields</a:t>
            </a:r>
          </a:p>
          <a:p>
            <a:r>
              <a:rPr lang="en-GB" dirty="0"/>
              <a:t>	</a:t>
            </a:r>
            <a:r>
              <a:rPr lang="en-GB" dirty="0" smtClean="0"/>
              <a:t>			Date aggregation makes searchers different</a:t>
            </a:r>
          </a:p>
          <a:p>
            <a:endParaRPr lang="en-GB" b="1" dirty="0" smtClean="0"/>
          </a:p>
          <a:p>
            <a:pPr>
              <a:spcBef>
                <a:spcPts val="900"/>
              </a:spcBef>
            </a:pPr>
            <a:r>
              <a:rPr lang="en-GB" b="1" dirty="0" smtClean="0"/>
              <a:t>Date Field</a:t>
            </a:r>
            <a:r>
              <a:rPr lang="en-GB" b="1" dirty="0" smtClean="0"/>
              <a:t>	  </a:t>
            </a:r>
            <a:r>
              <a:rPr lang="en-GB" b="1" dirty="0" smtClean="0"/>
              <a:t>	A</a:t>
            </a:r>
            <a:r>
              <a:rPr lang="en-GB" dirty="0" smtClean="0"/>
              <a:t>ggregated date value is stored in this field</a:t>
            </a:r>
          </a:p>
          <a:p>
            <a:r>
              <a:rPr lang="en-GB" dirty="0"/>
              <a:t>	</a:t>
            </a:r>
            <a:r>
              <a:rPr lang="en-GB" dirty="0" smtClean="0"/>
              <a:t>			Several aggregation levels are available (Hour, Day,…)</a:t>
            </a:r>
          </a:p>
          <a:p>
            <a:r>
              <a:rPr lang="en-GB" dirty="0"/>
              <a:t>	</a:t>
            </a:r>
            <a:r>
              <a:rPr lang="en-GB" dirty="0" smtClean="0"/>
              <a:t>			Make possible to optimise searcher selection</a:t>
            </a:r>
            <a:endParaRPr lang="en-GB" dirty="0" smtClean="0"/>
          </a:p>
          <a:p>
            <a:r>
              <a:rPr lang="en-GB" dirty="0"/>
              <a:t>				</a:t>
            </a:r>
            <a:r>
              <a:rPr lang="en-GB" dirty="0" smtClean="0"/>
              <a:t>Multiple searchers can have same date aggregation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1183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4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5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5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5E-6 -4.07407E-6 L 5E-6 0.2372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852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4.44444E-6 1.85185E-6 L 4.44444E-6 0.241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8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4.16667E-6 1.85185E-6 L -4.16667E-6 0.241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8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2.5E-6 1.85185E-6 L -2.5E-6 0.2419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8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4.72222E-6 -5.46043E-7 L 0.03316 -5.46043E-7 " pathEditMode="relative" rAng="0" ptsTypes="AA">
                                      <p:cBhvr>
                                        <p:cTn id="70" dur="5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" y="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-1.38889E-6 -1.11111E-6 L -0.03316 -1.11111E-6 " pathEditMode="relative" rAng="0" ptsTypes="AA">
                                      <p:cBhvr>
                                        <p:cTn id="72" dur="5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0" nodeType="withEffect">
                                  <p:stCondLst>
                                    <p:cond delay="24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5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5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5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6" dur="5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5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5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5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mph" presetSubtype="2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2.5E-6 2.59259E-6 L 2.5E-6 -0.30047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23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2" presetClass="path" presetSubtype="0" accel="50000" decel="5000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1.94444E-6 -2.96296E-6 L -0.00156 -0.29977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5000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42" presetClass="path" presetSubtype="0" accel="50000" decel="5000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3.33333E-6 -2.96296E-6 L -0.00157 -0.29977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500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42" presetClass="path" presetSubtype="0" accel="50000" decel="5000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animMotion origin="layout" path="M 5E-6 -2.96296E-6 L -0.00156 -0.29977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5000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2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0" nodeType="withEffect">
                                  <p:stCondLst>
                                    <p:cond delay="31000"/>
                                  </p:stCondLst>
                                  <p:childTnLst>
                                    <p:animMotion origin="layout" path="M 4.44444E-6 3.7037E-7 L 0.0276 3.7037E-7 " pathEditMode="relative" rAng="0" ptsTypes="AA">
                                      <p:cBhvr>
                                        <p:cTn id="132" dur="5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2" y="0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grpId="0" nodeType="withEffect">
                                  <p:stCondLst>
                                    <p:cond delay="31000"/>
                                  </p:stCondLst>
                                  <p:childTnLst>
                                    <p:animMotion origin="layout" path="M -1.38889E-6 -1.11111E-6 L -0.03316 -1.11111E-6 " pathEditMode="relative" rAng="0" ptsTypes="AA">
                                      <p:cBhvr>
                                        <p:cTn id="134" dur="5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nodeType="withEffect">
                                  <p:stCondLst>
                                    <p:cond delay="36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4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2" nodeType="withEffect">
                                  <p:stCondLst>
                                    <p:cond delay="4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0" nodeType="withEffect">
                                  <p:stCondLst>
                                    <p:cond delay="4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4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3000"/>
                            </p:stCondLst>
                            <p:childTnLst>
                              <p:par>
                                <p:cTn id="1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3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6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9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61" dur="10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63" dur="10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65" dur="10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7" dur="2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0" dur="2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3" dur="2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6" dur="2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9" dur="2500"/>
                                        <p:tgtEl>
                                          <p:spTgt spid="10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2" dur="2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5" dur="2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8" dur="2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1" dur="2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4" dur="2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7" dur="2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0" dur="2500"/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3" dur="2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6" dur="2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9" dur="2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2" dur="2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5" dur="2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2" presetClass="exit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22" presetClass="exit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2" presetClass="exit" presetSubtype="2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22" presetClass="exit" presetSubtype="2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22" presetClass="exit" presetSubtype="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8" dur="1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1" dur="1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4" dur="1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2" presetClass="exit" presetSubtype="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7" dur="1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0" dur="1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3" dur="1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6" dur="1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9" dur="1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2" dur="1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5" dur="1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42" presetClass="path" presetSubtype="0" accel="50000" decel="50000" fill="hold" grpId="3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0.65295 -1.85185E-6 L -0.73368 0.16134 " pathEditMode="relative" rAng="0" ptsTypes="AA">
                                      <p:cBhvr>
                                        <p:cTn id="278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5" y="8056"/>
                                    </p:animMotion>
                                  </p:childTnLst>
                                </p:cTn>
                              </p:par>
                              <p:par>
                                <p:cTn id="279" presetID="53" presetClass="exit" presetSubtype="32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42" presetClass="path" presetSubtype="0" accel="50000" decel="50000" fill="hold" grpId="3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0.65295 1.48148E-6 L -0.7342 -0.01783 " pathEditMode="relative" rAng="0" ptsTypes="AA">
                                      <p:cBhvr>
                                        <p:cTn id="285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62" y="-903"/>
                                    </p:animMotion>
                                  </p:childTnLst>
                                </p:cTn>
                              </p:par>
                              <p:par>
                                <p:cTn id="286" presetID="53" presetClass="exit" presetSubtype="32" fill="hold" grpId="2" nodeType="withEffect">
                                  <p:stCondLst>
                                    <p:cond delay="13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42" presetClass="path" presetSubtype="0" accel="50000" decel="50000" fill="hold" grpId="3" nodeType="withEffect">
                                  <p:stCondLst>
                                    <p:cond delay="13000"/>
                                  </p:stCondLst>
                                  <p:childTnLst>
                                    <p:animMotion origin="layout" path="M -0.65295 4.81481E-6 L -0.73524 -0.197 " pathEditMode="relative" rAng="0" ptsTypes="AA">
                                      <p:cBhvr>
                                        <p:cTn id="292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15" y="-9861"/>
                                    </p:animMotion>
                                  </p:childTnLst>
                                </p:cTn>
                              </p:par>
                              <p:par>
                                <p:cTn id="293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8" dur="2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2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0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" grpId="0" animBg="1"/>
      <p:bldP spid="70" grpId="0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9" grpId="0" animBg="1"/>
      <p:bldP spid="80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2" grpId="0" animBg="1"/>
      <p:bldP spid="93" grpId="0" animBg="1"/>
      <p:bldP spid="94" grpId="0" animBg="1"/>
      <p:bldP spid="96" grpId="0" animBg="1"/>
      <p:bldP spid="96" grpId="1" animBg="1"/>
      <p:bldP spid="96" grpId="2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99" grpId="2" animBg="1"/>
      <p:bldP spid="100" grpId="0" animBg="1"/>
      <p:bldP spid="100" grpId="1" animBg="1"/>
      <p:bldP spid="101" grpId="0" build="allAtOnce" animBg="1"/>
      <p:bldP spid="102" grpId="0"/>
      <p:bldP spid="102" grpId="1"/>
      <p:bldP spid="102" grpId="2"/>
      <p:bldP spid="102" grpId="3"/>
      <p:bldP spid="103" grpId="0"/>
      <p:bldP spid="103" grpId="1"/>
      <p:bldP spid="103" grpId="2"/>
      <p:bldP spid="103" grpId="3"/>
      <p:bldP spid="104" grpId="0" build="allAtOnce"/>
      <p:bldP spid="104" grpId="1" build="allAtOnce"/>
      <p:bldP spid="105" grpId="0" build="allAtOnce"/>
      <p:bldP spid="106" grpId="0" build="allAtOnce" animBg="1"/>
      <p:bldP spid="107" grpId="0"/>
      <p:bldP spid="107" grpId="1"/>
      <p:bldP spid="107" grpId="2"/>
      <p:bldP spid="107" grpId="3"/>
      <p:bldP spid="108" grpId="0"/>
      <p:bldP spid="108" grpId="1"/>
      <p:bldP spid="108" grpId="2"/>
      <p:bldP spid="108" grpId="3"/>
      <p:bldP spid="109" grpId="0" build="allAtOnce"/>
      <p:bldP spid="109" grpId="1" build="allAtOnce"/>
      <p:bldP spid="110" grpId="0" build="allAtOnce"/>
      <p:bldP spid="115" grpId="0" animBg="1"/>
      <p:bldP spid="115" grpId="1" animBg="1"/>
      <p:bldP spid="115" grpId="2" animBg="1"/>
      <p:bldP spid="115" grpId="3" animBg="1"/>
      <p:bldP spid="116" grpId="0" animBg="1"/>
      <p:bldP spid="116" grpId="1" animBg="1"/>
      <p:bldP spid="116" grpId="2" animBg="1"/>
      <p:bldP spid="116" grpId="3" animBg="1"/>
      <p:bldP spid="118" grpId="0" animBg="1"/>
      <p:bldP spid="118" grpId="1" animBg="1"/>
      <p:bldP spid="118" grpId="2" animBg="1"/>
      <p:bldP spid="118" grpId="3" animBg="1"/>
      <p:bldP spid="119" grpId="0" animBg="1"/>
      <p:bldP spid="11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02/11/2012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765" y="694765"/>
            <a:ext cx="5441576" cy="544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tangle 201"/>
          <p:cNvSpPr/>
          <p:nvPr/>
        </p:nvSpPr>
        <p:spPr>
          <a:xfrm>
            <a:off x="591109" y="2746174"/>
            <a:ext cx="1078384" cy="2563428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2253718" y="2216258"/>
            <a:ext cx="613861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926123" y="293429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30" name="Rounded Rectangle 229"/>
          <p:cNvSpPr/>
          <p:nvPr/>
        </p:nvSpPr>
        <p:spPr>
          <a:xfrm>
            <a:off x="710332" y="36406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1" name="Rounded Rectangle 230"/>
          <p:cNvSpPr/>
          <p:nvPr/>
        </p:nvSpPr>
        <p:spPr>
          <a:xfrm>
            <a:off x="710332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2" name="Rounded Rectangle 231"/>
          <p:cNvSpPr/>
          <p:nvPr/>
        </p:nvSpPr>
        <p:spPr>
          <a:xfrm>
            <a:off x="710331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3" name="Rounded Rectangle 232"/>
          <p:cNvSpPr/>
          <p:nvPr/>
        </p:nvSpPr>
        <p:spPr>
          <a:xfrm>
            <a:off x="1155623" y="3641151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4" name="Rounded Rectangle 233"/>
          <p:cNvSpPr/>
          <p:nvPr/>
        </p:nvSpPr>
        <p:spPr>
          <a:xfrm>
            <a:off x="1155623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5" name="Rounded Rectangle 234"/>
          <p:cNvSpPr/>
          <p:nvPr/>
        </p:nvSpPr>
        <p:spPr>
          <a:xfrm>
            <a:off x="1155622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6" name="Rounded Rectangle 235"/>
          <p:cNvSpPr/>
          <p:nvPr/>
        </p:nvSpPr>
        <p:spPr>
          <a:xfrm>
            <a:off x="710330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7" name="Rounded Rectangle 236"/>
          <p:cNvSpPr/>
          <p:nvPr/>
        </p:nvSpPr>
        <p:spPr>
          <a:xfrm>
            <a:off x="710332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8" name="Rounded Rectangle 237"/>
          <p:cNvSpPr/>
          <p:nvPr/>
        </p:nvSpPr>
        <p:spPr>
          <a:xfrm>
            <a:off x="710331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9" name="Rounded Rectangle 238"/>
          <p:cNvSpPr/>
          <p:nvPr/>
        </p:nvSpPr>
        <p:spPr>
          <a:xfrm>
            <a:off x="1155621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0" name="Rounded Rectangle 239"/>
          <p:cNvSpPr/>
          <p:nvPr/>
        </p:nvSpPr>
        <p:spPr>
          <a:xfrm>
            <a:off x="1155623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1" name="Rounded Rectangle 240"/>
          <p:cNvSpPr/>
          <p:nvPr/>
        </p:nvSpPr>
        <p:spPr>
          <a:xfrm>
            <a:off x="1155622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1" name="Rounded Rectangle 110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12" name="Rounded Rectangle 111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13" name="Rounded Rectangle 112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14" name="Right Arrow 113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ight Arrow 129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57" name="10-Point Star 156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58" name="Rounded Rectangle 157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159" name="10-Point Star 158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60" name="Right Arrow 159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6782781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6867829" y="287666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2" name="Rounded Rectangle 171"/>
          <p:cNvSpPr/>
          <p:nvPr/>
        </p:nvSpPr>
        <p:spPr>
          <a:xfrm>
            <a:off x="6872534" y="329098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3" name="Rounded Rectangle 172"/>
          <p:cNvSpPr/>
          <p:nvPr/>
        </p:nvSpPr>
        <p:spPr>
          <a:xfrm>
            <a:off x="6877239" y="370530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4" name="Rectangle 173"/>
          <p:cNvSpPr/>
          <p:nvPr/>
        </p:nvSpPr>
        <p:spPr>
          <a:xfrm>
            <a:off x="5299765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77" name="Rounded Rectangle 176"/>
          <p:cNvSpPr/>
          <p:nvPr/>
        </p:nvSpPr>
        <p:spPr>
          <a:xfrm>
            <a:off x="5405016" y="2876666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8" name="Rounded Rectangle 177"/>
          <p:cNvSpPr/>
          <p:nvPr/>
        </p:nvSpPr>
        <p:spPr>
          <a:xfrm>
            <a:off x="5405016" y="370530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0" name="Rectangle 179"/>
          <p:cNvSpPr/>
          <p:nvPr/>
        </p:nvSpPr>
        <p:spPr>
          <a:xfrm>
            <a:off x="3813098" y="2394490"/>
            <a:ext cx="1338335" cy="3401618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3896315" y="287666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3" name="Rounded Rectangle 182"/>
          <p:cNvSpPr/>
          <p:nvPr/>
        </p:nvSpPr>
        <p:spPr>
          <a:xfrm>
            <a:off x="3896225" y="3290986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7" name="Rounded Rectangle 186"/>
          <p:cNvSpPr/>
          <p:nvPr/>
        </p:nvSpPr>
        <p:spPr>
          <a:xfrm>
            <a:off x="7325968" y="447049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8" name="Rounded Rectangle 187"/>
          <p:cNvSpPr/>
          <p:nvPr/>
        </p:nvSpPr>
        <p:spPr>
          <a:xfrm>
            <a:off x="7323968" y="4796049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9" name="Rounded Rectangle 188"/>
          <p:cNvSpPr/>
          <p:nvPr/>
        </p:nvSpPr>
        <p:spPr>
          <a:xfrm>
            <a:off x="7321968" y="512160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0" name="Rounded Rectangle 189"/>
          <p:cNvSpPr/>
          <p:nvPr/>
        </p:nvSpPr>
        <p:spPr>
          <a:xfrm>
            <a:off x="7325968" y="545083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1" name="Rounded Rectangle 190"/>
          <p:cNvSpPr/>
          <p:nvPr/>
        </p:nvSpPr>
        <p:spPr>
          <a:xfrm>
            <a:off x="5844765" y="511388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2" name="Rounded Rectangle 191"/>
          <p:cNvSpPr/>
          <p:nvPr/>
        </p:nvSpPr>
        <p:spPr>
          <a:xfrm>
            <a:off x="5848765" y="544311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3" name="Rounded Rectangle 192"/>
          <p:cNvSpPr/>
          <p:nvPr/>
        </p:nvSpPr>
        <p:spPr>
          <a:xfrm>
            <a:off x="5843100" y="480023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4" name="Rounded Rectangle 193"/>
          <p:cNvSpPr/>
          <p:nvPr/>
        </p:nvSpPr>
        <p:spPr>
          <a:xfrm>
            <a:off x="4363441" y="447049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5" name="Rounded Rectangle 194"/>
          <p:cNvSpPr/>
          <p:nvPr/>
        </p:nvSpPr>
        <p:spPr>
          <a:xfrm>
            <a:off x="4361441" y="4796049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en-US" sz="1400" b="1" dirty="0" smtClean="0"/>
              <a:t>5-Days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6" name="Rounded Rectangle 195"/>
          <p:cNvSpPr/>
          <p:nvPr/>
        </p:nvSpPr>
        <p:spPr>
          <a:xfrm>
            <a:off x="4359441" y="512160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7" name="Rounded Rectangle 196"/>
          <p:cNvSpPr/>
          <p:nvPr/>
        </p:nvSpPr>
        <p:spPr>
          <a:xfrm>
            <a:off x="4363441" y="545083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Year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8" name="Rounded Rectangle 197"/>
          <p:cNvSpPr/>
          <p:nvPr/>
        </p:nvSpPr>
        <p:spPr>
          <a:xfrm>
            <a:off x="4365423" y="415611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32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4444E-6 L 0.62587 0.03195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85" y="159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38889E-6 1.85185E-6 L 0.62587 -0.06667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85" y="-333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88889E-6 -4.44444E-6 L 0.67466 0.08125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33" y="405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88889E-6 1.85185E-6 L 0.67466 0.08009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33" y="400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1.38889E-6 2.96296E-6 L 0.46319 0.26157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60" y="1307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3.88889E-6 3.7037E-7 L 0.51198 0.21551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90" y="1076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1.38889E-6 3.7037E-7 L 0.46319 0.25926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60" y="1296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1.38889E-6 3.7037E-6 L 0.30121 0.02847 " pathEditMode="relative" rAng="0" ptsTypes="AA">
                                      <p:cBhvr>
                                        <p:cTn id="24" dur="5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52" y="141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1.38889E-6 -1.48148E-6 L 0.30121 0.025 " pathEditMode="relative" rAng="0" ptsTypes="AA">
                                      <p:cBhvr>
                                        <p:cTn id="26" dur="5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52" y="125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3.88889E-6 2.96296E-6 L 0.35 0.1706 " pathEditMode="relative" rAng="0" ptsTypes="AA">
                                      <p:cBhvr>
                                        <p:cTn id="28" dur="5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8519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3.88889E-6 3.7037E-6 L 0.35 0.17314 " pathEditMode="relative" rAng="0" ptsTypes="AA">
                                      <p:cBhvr>
                                        <p:cTn id="30" dur="5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865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3.88889E-6 -1.48148E-6 L 0.35 0.17176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00" y="8588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5E-6 2.22222E-6 L 0.22119 -0.06574 " pathEditMode="relative" rAng="0" ptsTypes="AA">
                                      <p:cBhvr>
                                        <p:cTn id="34" dur="5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59" y="-328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70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0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7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7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 animBg="1"/>
      <p:bldP spid="4" grpId="0" animBg="1"/>
      <p:bldP spid="216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 autoUpdateAnimBg="0"/>
      <p:bldP spid="237" grpId="0" animBg="1"/>
      <p:bldP spid="238" grpId="0" animBg="1"/>
      <p:bldP spid="239" grpId="0" animBg="1"/>
      <p:bldP spid="240" grpId="0" animBg="1"/>
      <p:bldP spid="241" grpId="0" animBg="1"/>
      <p:bldP spid="128" grpId="0" animBg="1"/>
      <p:bldP spid="171" grpId="0" animBg="1"/>
      <p:bldP spid="172" grpId="0" animBg="1"/>
      <p:bldP spid="173" grpId="0" animBg="1"/>
      <p:bldP spid="174" grpId="0" animBg="1"/>
      <p:bldP spid="177" grpId="0" animBg="1"/>
      <p:bldP spid="178" grpId="0" animBg="1"/>
      <p:bldP spid="180" grpId="0" animBg="1"/>
      <p:bldP spid="182" grpId="0" animBg="1"/>
      <p:bldP spid="183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53718" y="2216258"/>
            <a:ext cx="613861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12" name="Rounded Rectangle 111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13" name="Rounded Rectangle 112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14" name="Right Arrow 113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ight Arrow 129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57" name="10-Point Star 156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58" name="Rounded Rectangle 157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159" name="10-Point Star 158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60" name="Right Arrow 159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6782781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6878622" y="4466817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40" name="Rounded Rectangle 139"/>
          <p:cNvSpPr/>
          <p:nvPr/>
        </p:nvSpPr>
        <p:spPr>
          <a:xfrm>
            <a:off x="6878621" y="4792452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1" name="Rounded Rectangle 170"/>
          <p:cNvSpPr/>
          <p:nvPr/>
        </p:nvSpPr>
        <p:spPr>
          <a:xfrm>
            <a:off x="6867829" y="287666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2" name="Rounded Rectangle 171"/>
          <p:cNvSpPr/>
          <p:nvPr/>
        </p:nvSpPr>
        <p:spPr>
          <a:xfrm>
            <a:off x="6872534" y="329098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3" name="Rounded Rectangle 172"/>
          <p:cNvSpPr/>
          <p:nvPr/>
        </p:nvSpPr>
        <p:spPr>
          <a:xfrm>
            <a:off x="6877239" y="370530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4" name="Rectangle 173"/>
          <p:cNvSpPr/>
          <p:nvPr/>
        </p:nvSpPr>
        <p:spPr>
          <a:xfrm>
            <a:off x="5299765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77" name="Rounded Rectangle 176"/>
          <p:cNvSpPr/>
          <p:nvPr/>
        </p:nvSpPr>
        <p:spPr>
          <a:xfrm>
            <a:off x="5405016" y="2876666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8" name="Rounded Rectangle 177"/>
          <p:cNvSpPr/>
          <p:nvPr/>
        </p:nvSpPr>
        <p:spPr>
          <a:xfrm>
            <a:off x="5405016" y="370530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0" name="Rectangle 179"/>
          <p:cNvSpPr/>
          <p:nvPr/>
        </p:nvSpPr>
        <p:spPr>
          <a:xfrm>
            <a:off x="3813098" y="2394490"/>
            <a:ext cx="1338335" cy="3401618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3896315" y="287666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3" name="Rounded Rectangle 182"/>
          <p:cNvSpPr/>
          <p:nvPr/>
        </p:nvSpPr>
        <p:spPr>
          <a:xfrm>
            <a:off x="3896225" y="3290986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9" name="Rounded Rectangle 148"/>
          <p:cNvSpPr/>
          <p:nvPr/>
        </p:nvSpPr>
        <p:spPr>
          <a:xfrm>
            <a:off x="5398625" y="5430210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2" name="Rounded Rectangle 151"/>
          <p:cNvSpPr/>
          <p:nvPr/>
        </p:nvSpPr>
        <p:spPr>
          <a:xfrm>
            <a:off x="5398624" y="4793038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5" name="Rounded Rectangle 154"/>
          <p:cNvSpPr/>
          <p:nvPr/>
        </p:nvSpPr>
        <p:spPr>
          <a:xfrm>
            <a:off x="5398623" y="511028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6" name="Rounded Rectangle 115"/>
          <p:cNvSpPr/>
          <p:nvPr/>
        </p:nvSpPr>
        <p:spPr>
          <a:xfrm>
            <a:off x="3899851" y="414712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7" name="Rounded Rectangle 116"/>
          <p:cNvSpPr/>
          <p:nvPr/>
        </p:nvSpPr>
        <p:spPr>
          <a:xfrm>
            <a:off x="3899851" y="446919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8" name="Rounded Rectangle 117"/>
          <p:cNvSpPr/>
          <p:nvPr/>
        </p:nvSpPr>
        <p:spPr>
          <a:xfrm>
            <a:off x="3899850" y="479482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20" name="Rounded Rectangle 119"/>
          <p:cNvSpPr/>
          <p:nvPr/>
        </p:nvSpPr>
        <p:spPr>
          <a:xfrm>
            <a:off x="3896225" y="512520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21" name="Rounded Rectangle 120"/>
          <p:cNvSpPr/>
          <p:nvPr/>
        </p:nvSpPr>
        <p:spPr>
          <a:xfrm>
            <a:off x="3896224" y="545083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5" name="Rounded Rectangle 184"/>
          <p:cNvSpPr/>
          <p:nvPr/>
        </p:nvSpPr>
        <p:spPr>
          <a:xfrm>
            <a:off x="6878620" y="5121605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6" name="Rounded Rectangle 185"/>
          <p:cNvSpPr/>
          <p:nvPr/>
        </p:nvSpPr>
        <p:spPr>
          <a:xfrm>
            <a:off x="6878619" y="5447240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7" name="Rounded Rectangle 186"/>
          <p:cNvSpPr/>
          <p:nvPr/>
        </p:nvSpPr>
        <p:spPr>
          <a:xfrm>
            <a:off x="7325968" y="447049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8" name="Rounded Rectangle 187"/>
          <p:cNvSpPr/>
          <p:nvPr/>
        </p:nvSpPr>
        <p:spPr>
          <a:xfrm>
            <a:off x="7323968" y="4796049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9" name="Rounded Rectangle 188"/>
          <p:cNvSpPr/>
          <p:nvPr/>
        </p:nvSpPr>
        <p:spPr>
          <a:xfrm>
            <a:off x="7321968" y="512160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0" name="Rounded Rectangle 189"/>
          <p:cNvSpPr/>
          <p:nvPr/>
        </p:nvSpPr>
        <p:spPr>
          <a:xfrm>
            <a:off x="7325968" y="545083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1" name="Rounded Rectangle 190"/>
          <p:cNvSpPr/>
          <p:nvPr/>
        </p:nvSpPr>
        <p:spPr>
          <a:xfrm>
            <a:off x="5844765" y="511388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2" name="Rounded Rectangle 191"/>
          <p:cNvSpPr/>
          <p:nvPr/>
        </p:nvSpPr>
        <p:spPr>
          <a:xfrm>
            <a:off x="5848765" y="544311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3" name="Rounded Rectangle 192"/>
          <p:cNvSpPr/>
          <p:nvPr/>
        </p:nvSpPr>
        <p:spPr>
          <a:xfrm>
            <a:off x="5843100" y="480023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4" name="Rounded Rectangle 193"/>
          <p:cNvSpPr/>
          <p:nvPr/>
        </p:nvSpPr>
        <p:spPr>
          <a:xfrm>
            <a:off x="4363441" y="447049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5" name="Rounded Rectangle 194"/>
          <p:cNvSpPr/>
          <p:nvPr/>
        </p:nvSpPr>
        <p:spPr>
          <a:xfrm>
            <a:off x="4361441" y="4796049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en-US" sz="1400" b="1" dirty="0" smtClean="0"/>
              <a:t>5-Days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6" name="Rounded Rectangle 195"/>
          <p:cNvSpPr/>
          <p:nvPr/>
        </p:nvSpPr>
        <p:spPr>
          <a:xfrm>
            <a:off x="4359441" y="512160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7" name="Rounded Rectangle 196"/>
          <p:cNvSpPr/>
          <p:nvPr/>
        </p:nvSpPr>
        <p:spPr>
          <a:xfrm>
            <a:off x="4363441" y="545083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Year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8" name="Rounded Rectangle 197"/>
          <p:cNvSpPr/>
          <p:nvPr/>
        </p:nvSpPr>
        <p:spPr>
          <a:xfrm>
            <a:off x="4365423" y="415611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1" name="Rounded Rectangle 200"/>
          <p:cNvSpPr/>
          <p:nvPr/>
        </p:nvSpPr>
        <p:spPr>
          <a:xfrm>
            <a:off x="2937435" y="247198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11124" y="2216258"/>
            <a:ext cx="1557326" cy="3719594"/>
          </a:xfrm>
          <a:prstGeom prst="roundRect">
            <a:avLst>
              <a:gd name="adj" fmla="val 1268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33894" y="2091132"/>
            <a:ext cx="501753" cy="347007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797100" y="3082380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4" name="Rounded Rectangle 73"/>
          <p:cNvSpPr/>
          <p:nvPr/>
        </p:nvSpPr>
        <p:spPr>
          <a:xfrm>
            <a:off x="801805" y="3504449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14863" y="4095299"/>
            <a:ext cx="1337167" cy="170080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714863" y="2636446"/>
            <a:ext cx="1337167" cy="1331122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GROUP BY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792339" y="533403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r"/>
            <a:r>
              <a:rPr lang="en-US" sz="1100" b="1" dirty="0" smtClean="0">
                <a:solidFill>
                  <a:schemeClr val="bg1"/>
                </a:solidFill>
              </a:rPr>
              <a:t>2012-11-08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Rounded Rectangle 82"/>
          <p:cNvSpPr/>
          <p:nvPr/>
        </p:nvSpPr>
        <p:spPr>
          <a:xfrm>
            <a:off x="755155" y="5243488"/>
            <a:ext cx="540331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 TO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5" name="Rounded Rectangle 84"/>
          <p:cNvSpPr/>
          <p:nvPr/>
        </p:nvSpPr>
        <p:spPr>
          <a:xfrm>
            <a:off x="792281" y="4918062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r"/>
            <a:r>
              <a:rPr lang="en-US" sz="1100" b="1" dirty="0" smtClean="0">
                <a:solidFill>
                  <a:schemeClr val="bg1"/>
                </a:solidFill>
              </a:rPr>
              <a:t>2012-09-04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6" name="Rounded Rectangle 85"/>
          <p:cNvSpPr/>
          <p:nvPr/>
        </p:nvSpPr>
        <p:spPr>
          <a:xfrm>
            <a:off x="793193" y="4827515"/>
            <a:ext cx="540331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FROM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7" name="Rounded Rectangle 86"/>
          <p:cNvSpPr/>
          <p:nvPr/>
        </p:nvSpPr>
        <p:spPr>
          <a:xfrm>
            <a:off x="799075" y="448981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                    </a:t>
            </a:r>
            <a:r>
              <a:rPr lang="en-US" sz="1400" b="1" dirty="0" smtClean="0">
                <a:solidFill>
                  <a:schemeClr val="bg1"/>
                </a:solidFill>
              </a:rPr>
              <a:t>Jim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8" name="Rounded Rectangle 87"/>
          <p:cNvSpPr/>
          <p:nvPr/>
        </p:nvSpPr>
        <p:spPr>
          <a:xfrm>
            <a:off x="797044" y="4401715"/>
            <a:ext cx="1023738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PUBLISHER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Multiply 15"/>
          <p:cNvSpPr/>
          <p:nvPr/>
        </p:nvSpPr>
        <p:spPr>
          <a:xfrm>
            <a:off x="5090693" y="2081700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/>
          <p:cNvGrpSpPr/>
          <p:nvPr/>
        </p:nvGrpSpPr>
        <p:grpSpPr>
          <a:xfrm>
            <a:off x="3583785" y="2287882"/>
            <a:ext cx="718230" cy="484319"/>
            <a:chOff x="2792278" y="4157418"/>
            <a:chExt cx="1250894" cy="1154623"/>
          </a:xfrm>
        </p:grpSpPr>
        <p:sp>
          <p:nvSpPr>
            <p:cNvPr id="126" name="Diagonal Stripe 125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7" name="Diagonal Stripe 126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9" name="Diagonal Stripe 128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Diagonal Stripe 131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6539011" y="2287323"/>
            <a:ext cx="718230" cy="484319"/>
            <a:chOff x="2792278" y="4157418"/>
            <a:chExt cx="1250894" cy="1154623"/>
          </a:xfrm>
        </p:grpSpPr>
        <p:sp>
          <p:nvSpPr>
            <p:cNvPr id="134" name="Diagonal Stripe 133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Diagonal Stripe 134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Diagonal Stripe 135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Diagonal Stripe 136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44" name="Multiply 143"/>
          <p:cNvSpPr/>
          <p:nvPr/>
        </p:nvSpPr>
        <p:spPr>
          <a:xfrm>
            <a:off x="3620234" y="2073882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Multiply 144"/>
          <p:cNvSpPr/>
          <p:nvPr/>
        </p:nvSpPr>
        <p:spPr>
          <a:xfrm>
            <a:off x="7204234" y="4195767"/>
            <a:ext cx="287178" cy="548456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Multiply 147"/>
          <p:cNvSpPr/>
          <p:nvPr/>
        </p:nvSpPr>
        <p:spPr>
          <a:xfrm>
            <a:off x="7204234" y="4526005"/>
            <a:ext cx="287178" cy="548456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0" name="Group 149"/>
          <p:cNvGrpSpPr/>
          <p:nvPr/>
        </p:nvGrpSpPr>
        <p:grpSpPr>
          <a:xfrm>
            <a:off x="7163277" y="4995021"/>
            <a:ext cx="360997" cy="282888"/>
            <a:chOff x="2792278" y="4157418"/>
            <a:chExt cx="1250894" cy="1154623"/>
          </a:xfrm>
        </p:grpSpPr>
        <p:sp>
          <p:nvSpPr>
            <p:cNvPr id="151" name="Diagonal Stripe 150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3" name="Diagonal Stripe 152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4" name="Diagonal Stripe 153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Diagonal Stripe 160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7169944" y="5320549"/>
            <a:ext cx="360997" cy="282888"/>
            <a:chOff x="2792278" y="4157418"/>
            <a:chExt cx="1250894" cy="1154623"/>
          </a:xfrm>
        </p:grpSpPr>
        <p:sp>
          <p:nvSpPr>
            <p:cNvPr id="163" name="Diagonal Stripe 162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4" name="Diagonal Stripe 163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5" name="Diagonal Stripe 164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6" name="Diagonal Stripe 165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57200" y="4896986"/>
            <a:ext cx="1880853" cy="1227189"/>
            <a:chOff x="4253247" y="5935852"/>
            <a:chExt cx="1880853" cy="1227189"/>
          </a:xfrm>
        </p:grpSpPr>
        <p:sp>
          <p:nvSpPr>
            <p:cNvPr id="20" name="Rounded Rectangle 19"/>
            <p:cNvSpPr/>
            <p:nvPr/>
          </p:nvSpPr>
          <p:spPr>
            <a:xfrm>
              <a:off x="4253247" y="5935852"/>
              <a:ext cx="1880853" cy="1227189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2012-09-04</a:t>
              </a:r>
            </a:p>
            <a:p>
              <a:pPr algn="ctr"/>
              <a:endParaRPr lang="en-US" sz="24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2012-11-08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4674680" y="6375371"/>
              <a:ext cx="1037985" cy="396723"/>
            </a:xfrm>
            <a:prstGeom prst="downArrow">
              <a:avLst>
                <a:gd name="adj1" fmla="val 66151"/>
                <a:gd name="adj2" fmla="val 60664"/>
              </a:avLst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7" name="Rounded Rectangle 206"/>
          <p:cNvSpPr/>
          <p:nvPr/>
        </p:nvSpPr>
        <p:spPr>
          <a:xfrm>
            <a:off x="457198" y="3450308"/>
            <a:ext cx="1880853" cy="2679291"/>
          </a:xfrm>
          <a:prstGeom prst="roundRect">
            <a:avLst>
              <a:gd name="adj" fmla="val 12582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2012-09-04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2012-10-01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2012-11-01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2012-11-08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08" name="Down Arrow 207"/>
          <p:cNvSpPr/>
          <p:nvPr/>
        </p:nvSpPr>
        <p:spPr>
          <a:xfrm>
            <a:off x="878633" y="5388670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DAY</a:t>
            </a:r>
            <a:endParaRPr lang="en-US" sz="1200" b="1" dirty="0"/>
          </a:p>
        </p:txBody>
      </p:sp>
      <p:sp>
        <p:nvSpPr>
          <p:cNvPr id="209" name="Down Arrow 208"/>
          <p:cNvSpPr/>
          <p:nvPr/>
        </p:nvSpPr>
        <p:spPr>
          <a:xfrm>
            <a:off x="878633" y="4630299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200" b="1" dirty="0" smtClean="0"/>
              <a:t>MONTH</a:t>
            </a:r>
            <a:endParaRPr lang="en-US" sz="1200" b="1" dirty="0"/>
          </a:p>
        </p:txBody>
      </p:sp>
      <p:sp>
        <p:nvSpPr>
          <p:cNvPr id="210" name="Down Arrow 209"/>
          <p:cNvSpPr/>
          <p:nvPr/>
        </p:nvSpPr>
        <p:spPr>
          <a:xfrm>
            <a:off x="878633" y="3844737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DAY</a:t>
            </a:r>
            <a:endParaRPr lang="en-US" sz="1200" b="1" dirty="0"/>
          </a:p>
        </p:txBody>
      </p:sp>
      <p:sp>
        <p:nvSpPr>
          <p:cNvPr id="24" name="Rectangle 23"/>
          <p:cNvSpPr/>
          <p:nvPr/>
        </p:nvSpPr>
        <p:spPr>
          <a:xfrm>
            <a:off x="533893" y="4274712"/>
            <a:ext cx="1737820" cy="104583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ounded Rectangle 210"/>
          <p:cNvSpPr/>
          <p:nvPr/>
        </p:nvSpPr>
        <p:spPr>
          <a:xfrm>
            <a:off x="2392006" y="5210675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12" name="Rounded Rectangle 211"/>
          <p:cNvSpPr/>
          <p:nvPr/>
        </p:nvSpPr>
        <p:spPr>
          <a:xfrm>
            <a:off x="2394387" y="4402524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13" name="Rounded Rectangle 212"/>
          <p:cNvSpPr/>
          <p:nvPr/>
        </p:nvSpPr>
        <p:spPr>
          <a:xfrm>
            <a:off x="2392230" y="3609431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14" name="Rounded Rectangle 213"/>
          <p:cNvSpPr/>
          <p:nvPr/>
        </p:nvSpPr>
        <p:spPr>
          <a:xfrm>
            <a:off x="2404247" y="2808066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2402237" y="2806926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GROUP BY CHECK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2391823" y="3606084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FILTER CHECK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689656" y="3302351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ounded Rectangle 104"/>
          <p:cNvSpPr/>
          <p:nvPr/>
        </p:nvSpPr>
        <p:spPr>
          <a:xfrm>
            <a:off x="2391822" y="5204939"/>
            <a:ext cx="1268898" cy="594824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SEARCHER SELECTION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38" name="Rounded Rectangle 137"/>
          <p:cNvSpPr/>
          <p:nvPr/>
        </p:nvSpPr>
        <p:spPr>
          <a:xfrm>
            <a:off x="2396992" y="4401651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GROUP SELECTION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42" name="Down Arrow 141"/>
          <p:cNvSpPr/>
          <p:nvPr/>
        </p:nvSpPr>
        <p:spPr>
          <a:xfrm>
            <a:off x="2693940" y="4101790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Down Arrow 142"/>
          <p:cNvSpPr/>
          <p:nvPr/>
        </p:nvSpPr>
        <p:spPr>
          <a:xfrm>
            <a:off x="2679241" y="4914283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2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0.06198 -0.04005 C 0.075 -0.04885 0.09271 -0.05139 0.11111 -0.04723 C 0.13108 -0.04237 0.1467 -0.03195 0.15643 -0.0176 L 0.20417 0.04791 " pathEditMode="relative" rAng="600004" ptsTypes="FffFF">
                                      <p:cBhvr>
                                        <p:cTn id="7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77" y="-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30" presetClass="emph" presetSubtype="0" repeatCount="1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1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3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3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3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6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 tmFilter="0, 0; .2, .5; .8, .5; 1, 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1000" autoRev="1" fill="hold"/>
                                        <p:tgtEl>
                                          <p:spTgt spid="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1" presetClass="emph" presetSubtype="2" repeatCount="2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 tmFilter="0, 0; .2, .5; .8, .5; 1, 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1000" autoRev="1" fill="hold"/>
                                        <p:tgtEl>
                                          <p:spTgt spid="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16" presetClass="entr" presetSubtype="37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6" presetClass="emph" presetSubtype="0" repeatCount="200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1" presetClass="emph" presetSubtype="2" repeatCount="200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" presetClass="emph" presetSubtype="2" repeatCount="300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3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3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3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6" presetClass="emph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 tmFilter="0, 0; .2, .5; .8, .5; 1, 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1000" autoRev="1" fill="hold"/>
                                        <p:tgtEl>
                                          <p:spTgt spid="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22" presetClass="exit" presetSubtype="1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6" presetClass="entr" presetSubtype="37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5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6" presetClass="emph" presetSubtype="0" repeatCount="200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1" presetClass="emph" presetSubtype="2" repeatCount="200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2" presetClass="emph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animRot by="120000">
                                      <p:cBhvr>
                                        <p:cTn id="1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30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mph" presetSubtype="2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26" presetClass="emph" presetSubtype="0" repeatCount="200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1" presetClass="emph" presetSubtype="2" repeatCount="2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2" presetClass="emph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Rot by="120000">
                                      <p:cBhvr>
                                        <p:cTn id="1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1" presetID="1" presetClass="emph" presetSubtype="2" repeatCount="200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mph" presetSubtype="2" repeatCount="200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6" presetClass="emph" presetSubtype="0" repeatCount="2000" fill="hold" grpId="3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1" presetClass="emph" presetSubtype="2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2" presetClass="emph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animRot by="120000">
                                      <p:cBhvr>
                                        <p:cTn id="18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4000"/>
                            </p:stCondLst>
                            <p:childTnLst>
                              <p:par>
                                <p:cTn id="202" presetID="32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6000"/>
                            </p:stCondLst>
                            <p:childTnLst>
                              <p:par>
                                <p:cTn id="245" presetID="32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8000"/>
                            </p:stCondLst>
                            <p:childTnLst>
                              <p:par>
                                <p:cTn id="276" presetID="32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4000"/>
                            </p:stCondLst>
                            <p:childTnLst>
                              <p:par>
                                <p:cTn id="29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6000"/>
                            </p:stCondLst>
                            <p:childTnLst>
                              <p:par>
                                <p:cTn id="298" presetID="27" presetClass="emph" presetSubtype="0" repeatCount="2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9" dur="1000" autoRev="1" fill="remov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00" dur="1000" autoRev="1" fill="remov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1" dur="1000" autoRev="1" fill="remov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2" dur="1000" autoRev="1" fill="remov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4" dur="1000" autoRev="1" fill="remove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05" dur="1000" autoRev="1" fill="remove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6" dur="1000" autoRev="1" fill="remove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7" dur="1000" autoRev="1" fill="remove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6" presetClass="entr" presetSubtype="37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0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6" presetClass="entr" presetSubtype="37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3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15" presetID="1" presetClass="emph" presetSubtype="2" repeatCount="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6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7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8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2000"/>
                                        <p:tgtEl>
                                          <p:spTgt spid="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2000"/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0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10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3" dur="2000"/>
                                        <p:tgtEl>
                                          <p:spTgt spid="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22" presetClass="entr" presetSubtype="1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6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1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2000"/>
                                        <p:tgtEl>
                                          <p:spTgt spid="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22" presetClass="entr" presetSubtype="1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2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0" presetClass="entr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2000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10" presetClass="entr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20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22" presetClass="entr" presetSubtype="4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1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28000"/>
                            </p:stCondLst>
                            <p:childTnLst>
                              <p:par>
                                <p:cTn id="353" presetID="1" presetClass="emph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4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5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6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1" dur="1000" tmFilter="0, 0; .2, .5; .8, .5; 1, 0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2" dur="500" autoRev="1" fill="hold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3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2000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6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8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8" grpId="1" animBg="1"/>
      <p:bldP spid="128" grpId="2" animBg="1"/>
      <p:bldP spid="128" grpId="3" animBg="1"/>
      <p:bldP spid="174" grpId="0" animBg="1"/>
      <p:bldP spid="177" grpId="0" animBg="1"/>
      <p:bldP spid="178" grpId="0" animBg="1"/>
      <p:bldP spid="180" grpId="0" animBg="1"/>
      <p:bldP spid="180" grpId="1" animBg="1"/>
      <p:bldP spid="182" grpId="0" animBg="1"/>
      <p:bldP spid="183" grpId="0" animBg="1"/>
      <p:bldP spid="149" grpId="0" animBg="1"/>
      <p:bldP spid="152" grpId="0" animBg="1"/>
      <p:bldP spid="155" grpId="0" animBg="1"/>
      <p:bldP spid="116" grpId="0" animBg="1"/>
      <p:bldP spid="117" grpId="0" animBg="1"/>
      <p:bldP spid="118" grpId="0" animBg="1"/>
      <p:bldP spid="120" grpId="0" animBg="1"/>
      <p:bldP spid="121" grpId="0" animBg="1"/>
      <p:bldP spid="187" grpId="0" animBg="1"/>
      <p:bldP spid="188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6" grpId="0" animBg="1"/>
      <p:bldP spid="5" grpId="0" animBg="1"/>
      <p:bldP spid="5" grpId="1" animBg="1"/>
      <p:bldP spid="73" grpId="0" animBg="1"/>
      <p:bldP spid="74" grpId="0" animBg="1"/>
      <p:bldP spid="7" grpId="0" animBg="1"/>
      <p:bldP spid="7" grpId="1" animBg="1"/>
      <p:bldP spid="76" grpId="0" animBg="1"/>
      <p:bldP spid="76" grpId="1" animBg="1"/>
      <p:bldP spid="82" grpId="0" animBg="1"/>
      <p:bldP spid="83" grpId="0"/>
      <p:bldP spid="85" grpId="0" animBg="1"/>
      <p:bldP spid="86" grpId="0"/>
      <p:bldP spid="87" grpId="0" animBg="1"/>
      <p:bldP spid="88" grpId="0"/>
      <p:bldP spid="16" grpId="0" animBg="1"/>
      <p:bldP spid="16" grpId="1" animBg="1"/>
      <p:bldP spid="144" grpId="0" animBg="1"/>
      <p:bldP spid="144" grpId="1" animBg="1"/>
      <p:bldP spid="145" grpId="0" animBg="1"/>
      <p:bldP spid="148" grpId="0" animBg="1"/>
      <p:bldP spid="207" grpId="0" animBg="1"/>
      <p:bldP spid="208" grpId="0" animBg="1"/>
      <p:bldP spid="209" grpId="0" animBg="1"/>
      <p:bldP spid="209" grpId="1" uiExpand="1" build="allAtOnce" animBg="1"/>
      <p:bldP spid="210" grpId="0" animBg="1"/>
      <p:bldP spid="24" grpId="0" animBg="1"/>
      <p:bldP spid="92" grpId="0" animBg="1"/>
      <p:bldP spid="101" grpId="0" animBg="1"/>
      <p:bldP spid="11" grpId="0" animBg="1"/>
      <p:bldP spid="105" grpId="0" animBg="1"/>
      <p:bldP spid="138" grpId="0" animBg="1"/>
      <p:bldP spid="142" grpId="0" animBg="1"/>
      <p:bldP spid="14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53718" y="2216258"/>
            <a:ext cx="613861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12" name="Rounded Rectangle 111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13" name="Rounded Rectangle 112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14" name="Right Arrow 113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ight Arrow 129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57" name="10-Point Star 156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58" name="Rounded Rectangle 157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159" name="10-Point Star 158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60" name="Right Arrow 159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6782781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6878622" y="4466817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40" name="Rounded Rectangle 139"/>
          <p:cNvSpPr/>
          <p:nvPr/>
        </p:nvSpPr>
        <p:spPr>
          <a:xfrm>
            <a:off x="6878621" y="4792452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1" name="Rounded Rectangle 170"/>
          <p:cNvSpPr/>
          <p:nvPr/>
        </p:nvSpPr>
        <p:spPr>
          <a:xfrm>
            <a:off x="6867829" y="287666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2" name="Rounded Rectangle 171"/>
          <p:cNvSpPr/>
          <p:nvPr/>
        </p:nvSpPr>
        <p:spPr>
          <a:xfrm>
            <a:off x="6872534" y="329098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3" name="Rounded Rectangle 172"/>
          <p:cNvSpPr/>
          <p:nvPr/>
        </p:nvSpPr>
        <p:spPr>
          <a:xfrm>
            <a:off x="6877239" y="370530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4" name="Rectangle 173"/>
          <p:cNvSpPr/>
          <p:nvPr/>
        </p:nvSpPr>
        <p:spPr>
          <a:xfrm>
            <a:off x="5299765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77" name="Rounded Rectangle 176"/>
          <p:cNvSpPr/>
          <p:nvPr/>
        </p:nvSpPr>
        <p:spPr>
          <a:xfrm>
            <a:off x="5405016" y="2876666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8" name="Rounded Rectangle 177"/>
          <p:cNvSpPr/>
          <p:nvPr/>
        </p:nvSpPr>
        <p:spPr>
          <a:xfrm>
            <a:off x="5405016" y="370530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0" name="Rectangle 179"/>
          <p:cNvSpPr/>
          <p:nvPr/>
        </p:nvSpPr>
        <p:spPr>
          <a:xfrm>
            <a:off x="3813098" y="2394490"/>
            <a:ext cx="1338335" cy="3401618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3896315" y="287666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3" name="Rounded Rectangle 182"/>
          <p:cNvSpPr/>
          <p:nvPr/>
        </p:nvSpPr>
        <p:spPr>
          <a:xfrm>
            <a:off x="3896225" y="3290986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9" name="Rounded Rectangle 148"/>
          <p:cNvSpPr/>
          <p:nvPr/>
        </p:nvSpPr>
        <p:spPr>
          <a:xfrm>
            <a:off x="5398625" y="5430210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2" name="Rounded Rectangle 151"/>
          <p:cNvSpPr/>
          <p:nvPr/>
        </p:nvSpPr>
        <p:spPr>
          <a:xfrm>
            <a:off x="5398624" y="4793038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5" name="Rounded Rectangle 154"/>
          <p:cNvSpPr/>
          <p:nvPr/>
        </p:nvSpPr>
        <p:spPr>
          <a:xfrm>
            <a:off x="5398623" y="511028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6" name="Rounded Rectangle 115"/>
          <p:cNvSpPr/>
          <p:nvPr/>
        </p:nvSpPr>
        <p:spPr>
          <a:xfrm>
            <a:off x="3899851" y="414712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7" name="Rounded Rectangle 116"/>
          <p:cNvSpPr/>
          <p:nvPr/>
        </p:nvSpPr>
        <p:spPr>
          <a:xfrm>
            <a:off x="3899851" y="446919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8" name="Rounded Rectangle 117"/>
          <p:cNvSpPr/>
          <p:nvPr/>
        </p:nvSpPr>
        <p:spPr>
          <a:xfrm>
            <a:off x="3899850" y="479482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20" name="Rounded Rectangle 119"/>
          <p:cNvSpPr/>
          <p:nvPr/>
        </p:nvSpPr>
        <p:spPr>
          <a:xfrm>
            <a:off x="3896225" y="512520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21" name="Rounded Rectangle 120"/>
          <p:cNvSpPr/>
          <p:nvPr/>
        </p:nvSpPr>
        <p:spPr>
          <a:xfrm>
            <a:off x="3896224" y="545083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5" name="Rounded Rectangle 184"/>
          <p:cNvSpPr/>
          <p:nvPr/>
        </p:nvSpPr>
        <p:spPr>
          <a:xfrm>
            <a:off x="6878620" y="5121605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6" name="Rounded Rectangle 185"/>
          <p:cNvSpPr/>
          <p:nvPr/>
        </p:nvSpPr>
        <p:spPr>
          <a:xfrm>
            <a:off x="6878619" y="5447240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7" name="Rounded Rectangle 186"/>
          <p:cNvSpPr/>
          <p:nvPr/>
        </p:nvSpPr>
        <p:spPr>
          <a:xfrm>
            <a:off x="7325968" y="447049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8" name="Rounded Rectangle 187"/>
          <p:cNvSpPr/>
          <p:nvPr/>
        </p:nvSpPr>
        <p:spPr>
          <a:xfrm>
            <a:off x="7323968" y="4796049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9" name="Rounded Rectangle 188"/>
          <p:cNvSpPr/>
          <p:nvPr/>
        </p:nvSpPr>
        <p:spPr>
          <a:xfrm>
            <a:off x="7321968" y="512160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0" name="Rounded Rectangle 189"/>
          <p:cNvSpPr/>
          <p:nvPr/>
        </p:nvSpPr>
        <p:spPr>
          <a:xfrm>
            <a:off x="7325968" y="545083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1" name="Rounded Rectangle 190"/>
          <p:cNvSpPr/>
          <p:nvPr/>
        </p:nvSpPr>
        <p:spPr>
          <a:xfrm>
            <a:off x="5844765" y="511388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2" name="Rounded Rectangle 191"/>
          <p:cNvSpPr/>
          <p:nvPr/>
        </p:nvSpPr>
        <p:spPr>
          <a:xfrm>
            <a:off x="5848765" y="544311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3" name="Rounded Rectangle 192"/>
          <p:cNvSpPr/>
          <p:nvPr/>
        </p:nvSpPr>
        <p:spPr>
          <a:xfrm>
            <a:off x="5843100" y="480023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4" name="Rounded Rectangle 193"/>
          <p:cNvSpPr/>
          <p:nvPr/>
        </p:nvSpPr>
        <p:spPr>
          <a:xfrm>
            <a:off x="4363441" y="447049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5" name="Rounded Rectangle 194"/>
          <p:cNvSpPr/>
          <p:nvPr/>
        </p:nvSpPr>
        <p:spPr>
          <a:xfrm>
            <a:off x="4361441" y="4796049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en-US" sz="1400" b="1" dirty="0" smtClean="0"/>
              <a:t>5-Days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6" name="Rounded Rectangle 195"/>
          <p:cNvSpPr/>
          <p:nvPr/>
        </p:nvSpPr>
        <p:spPr>
          <a:xfrm>
            <a:off x="4359441" y="512160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7" name="Rounded Rectangle 196"/>
          <p:cNvSpPr/>
          <p:nvPr/>
        </p:nvSpPr>
        <p:spPr>
          <a:xfrm>
            <a:off x="4363441" y="545083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Year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8" name="Rounded Rectangle 197"/>
          <p:cNvSpPr/>
          <p:nvPr/>
        </p:nvSpPr>
        <p:spPr>
          <a:xfrm>
            <a:off x="4365423" y="415611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1" name="Rounded Rectangle 200"/>
          <p:cNvSpPr/>
          <p:nvPr/>
        </p:nvSpPr>
        <p:spPr>
          <a:xfrm>
            <a:off x="2937435" y="247198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11124" y="2216258"/>
            <a:ext cx="1557326" cy="3719594"/>
          </a:xfrm>
          <a:prstGeom prst="roundRect">
            <a:avLst>
              <a:gd name="adj" fmla="val 1268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33894" y="2091132"/>
            <a:ext cx="501753" cy="347007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797100" y="3082380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14863" y="4095299"/>
            <a:ext cx="1337167" cy="170080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714863" y="2636446"/>
            <a:ext cx="1337167" cy="1331122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GROUP BY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792339" y="533403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r"/>
            <a:r>
              <a:rPr lang="en-US" sz="1100" b="1" dirty="0" smtClean="0">
                <a:solidFill>
                  <a:schemeClr val="bg1"/>
                </a:solidFill>
              </a:rPr>
              <a:t>2012-11-08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Rounded Rectangle 82"/>
          <p:cNvSpPr/>
          <p:nvPr/>
        </p:nvSpPr>
        <p:spPr>
          <a:xfrm>
            <a:off x="750393" y="5245869"/>
            <a:ext cx="540331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 TO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5" name="Rounded Rectangle 84"/>
          <p:cNvSpPr/>
          <p:nvPr/>
        </p:nvSpPr>
        <p:spPr>
          <a:xfrm>
            <a:off x="792281" y="4918062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r"/>
            <a:r>
              <a:rPr lang="en-US" sz="1100" b="1" dirty="0" smtClean="0">
                <a:solidFill>
                  <a:schemeClr val="bg1"/>
                </a:solidFill>
              </a:rPr>
              <a:t>2012-09-04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6" name="Rounded Rectangle 85"/>
          <p:cNvSpPr/>
          <p:nvPr/>
        </p:nvSpPr>
        <p:spPr>
          <a:xfrm>
            <a:off x="788431" y="4827515"/>
            <a:ext cx="540331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FROM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7" name="Rounded Rectangle 86"/>
          <p:cNvSpPr/>
          <p:nvPr/>
        </p:nvSpPr>
        <p:spPr>
          <a:xfrm>
            <a:off x="799075" y="448981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                    </a:t>
            </a:r>
            <a:r>
              <a:rPr lang="en-US" sz="1400" b="1" dirty="0" smtClean="0">
                <a:solidFill>
                  <a:schemeClr val="bg1"/>
                </a:solidFill>
              </a:rPr>
              <a:t>Jim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 smtClean="0"/>
              <a:t> 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8" name="Rounded Rectangle 87"/>
          <p:cNvSpPr/>
          <p:nvPr/>
        </p:nvSpPr>
        <p:spPr>
          <a:xfrm>
            <a:off x="797391" y="4401768"/>
            <a:ext cx="1060470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PUBLISHER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Multiply 15"/>
          <p:cNvSpPr/>
          <p:nvPr/>
        </p:nvSpPr>
        <p:spPr>
          <a:xfrm>
            <a:off x="5090693" y="2081700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/>
          <p:cNvGrpSpPr/>
          <p:nvPr/>
        </p:nvGrpSpPr>
        <p:grpSpPr>
          <a:xfrm>
            <a:off x="3583785" y="2287882"/>
            <a:ext cx="718230" cy="484319"/>
            <a:chOff x="2792278" y="4157418"/>
            <a:chExt cx="1250894" cy="1154623"/>
          </a:xfrm>
        </p:grpSpPr>
        <p:sp>
          <p:nvSpPr>
            <p:cNvPr id="126" name="Diagonal Stripe 125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7" name="Diagonal Stripe 126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9" name="Diagonal Stripe 128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Diagonal Stripe 131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6539011" y="2287323"/>
            <a:ext cx="718230" cy="484319"/>
            <a:chOff x="2792278" y="4157418"/>
            <a:chExt cx="1250894" cy="1154623"/>
          </a:xfrm>
        </p:grpSpPr>
        <p:sp>
          <p:nvSpPr>
            <p:cNvPr id="134" name="Diagonal Stripe 133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Diagonal Stripe 134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Diagonal Stripe 135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Diagonal Stripe 136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45" name="Multiply 144"/>
          <p:cNvSpPr/>
          <p:nvPr/>
        </p:nvSpPr>
        <p:spPr>
          <a:xfrm>
            <a:off x="4236225" y="3888723"/>
            <a:ext cx="287178" cy="548456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Multiply 147"/>
          <p:cNvSpPr/>
          <p:nvPr/>
        </p:nvSpPr>
        <p:spPr>
          <a:xfrm>
            <a:off x="4233739" y="5180126"/>
            <a:ext cx="287178" cy="548456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0" name="Group 149"/>
          <p:cNvGrpSpPr/>
          <p:nvPr/>
        </p:nvGrpSpPr>
        <p:grpSpPr>
          <a:xfrm>
            <a:off x="4204077" y="4355687"/>
            <a:ext cx="360997" cy="282888"/>
            <a:chOff x="2792278" y="4157418"/>
            <a:chExt cx="1250894" cy="1154623"/>
          </a:xfrm>
        </p:grpSpPr>
        <p:sp>
          <p:nvSpPr>
            <p:cNvPr id="151" name="Diagonal Stripe 150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3" name="Diagonal Stripe 152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4" name="Diagonal Stripe 153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Diagonal Stripe 160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4209929" y="4678857"/>
            <a:ext cx="360997" cy="282888"/>
            <a:chOff x="2792278" y="4157418"/>
            <a:chExt cx="1250894" cy="1154623"/>
          </a:xfrm>
        </p:grpSpPr>
        <p:sp>
          <p:nvSpPr>
            <p:cNvPr id="163" name="Diagonal Stripe 162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4" name="Diagonal Stripe 163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5" name="Diagonal Stripe 164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6" name="Diagonal Stripe 165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" y="4906925"/>
            <a:ext cx="1880853" cy="1224164"/>
            <a:chOff x="457200" y="4906925"/>
            <a:chExt cx="1880853" cy="1224164"/>
          </a:xfrm>
        </p:grpSpPr>
        <p:sp>
          <p:nvSpPr>
            <p:cNvPr id="20" name="Rounded Rectangle 19"/>
            <p:cNvSpPr/>
            <p:nvPr/>
          </p:nvSpPr>
          <p:spPr>
            <a:xfrm>
              <a:off x="457200" y="4906925"/>
              <a:ext cx="1880853" cy="1224164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2012-09-04</a:t>
              </a:r>
            </a:p>
            <a:p>
              <a:pPr algn="ctr"/>
              <a:endParaRPr lang="en-US" sz="24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2012-11-08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878633" y="5352290"/>
              <a:ext cx="1037985" cy="396723"/>
            </a:xfrm>
            <a:prstGeom prst="downArrow">
              <a:avLst>
                <a:gd name="adj1" fmla="val 66151"/>
                <a:gd name="adj2" fmla="val 60664"/>
              </a:avLst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204371" y="5001150"/>
            <a:ext cx="360997" cy="282888"/>
            <a:chOff x="2792278" y="4157418"/>
            <a:chExt cx="1250894" cy="1154623"/>
          </a:xfrm>
        </p:grpSpPr>
        <p:sp>
          <p:nvSpPr>
            <p:cNvPr id="99" name="Diagonal Stripe 98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0" name="Diagonal Stripe 99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2" name="Diagonal Stripe 101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3" name="Diagonal Stripe 102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" name="Left-Right Arrow 7"/>
          <p:cNvSpPr/>
          <p:nvPr/>
        </p:nvSpPr>
        <p:spPr>
          <a:xfrm>
            <a:off x="4325620" y="3720975"/>
            <a:ext cx="3292983" cy="2428426"/>
          </a:xfrm>
          <a:prstGeom prst="leftRightArrow">
            <a:avLst>
              <a:gd name="adj1" fmla="val 62365"/>
              <a:gd name="adj2" fmla="val 37367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Both 1</a:t>
            </a:r>
            <a:r>
              <a:rPr lang="en-US" b="1" baseline="30000" dirty="0" smtClean="0"/>
              <a:t>st</a:t>
            </a:r>
            <a:r>
              <a:rPr lang="en-US" b="1" dirty="0" smtClean="0"/>
              <a:t> and 3</a:t>
            </a:r>
            <a:r>
              <a:rPr lang="en-US" b="1" baseline="30000" dirty="0" smtClean="0"/>
              <a:t>rd</a:t>
            </a:r>
            <a:r>
              <a:rPr lang="en-US" b="1" dirty="0" smtClean="0"/>
              <a:t> group can be used, but which one is </a:t>
            </a:r>
            <a:r>
              <a:rPr lang="en-US" b="1" dirty="0" smtClean="0">
                <a:solidFill>
                  <a:srgbClr val="00B050"/>
                </a:solidFill>
              </a:rPr>
              <a:t>better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216" name="Rounded Rectangle 215"/>
          <p:cNvSpPr/>
          <p:nvPr/>
        </p:nvSpPr>
        <p:spPr>
          <a:xfrm>
            <a:off x="457675" y="2027815"/>
            <a:ext cx="1880853" cy="4103274"/>
          </a:xfrm>
          <a:prstGeom prst="roundRect">
            <a:avLst>
              <a:gd name="adj" fmla="val 1191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2012-09-04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2012-09-06</a:t>
            </a:r>
          </a:p>
          <a:p>
            <a:pPr algn="ctr"/>
            <a:endParaRPr lang="en-US" sz="2400" b="1" dirty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2012-10-01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2012-11-01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2012-11-06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2012-11-08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7" name="Down Arrow 216"/>
          <p:cNvSpPr/>
          <p:nvPr/>
        </p:nvSpPr>
        <p:spPr>
          <a:xfrm>
            <a:off x="860058" y="5406193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DAY</a:t>
            </a:r>
            <a:endParaRPr lang="en-US" sz="1200" b="1" dirty="0"/>
          </a:p>
        </p:txBody>
      </p:sp>
      <p:sp>
        <p:nvSpPr>
          <p:cNvPr id="218" name="Down Arrow 217"/>
          <p:cNvSpPr/>
          <p:nvPr/>
        </p:nvSpPr>
        <p:spPr>
          <a:xfrm>
            <a:off x="860058" y="3900421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200" b="1" dirty="0" smtClean="0"/>
              <a:t>MONTH</a:t>
            </a:r>
            <a:endParaRPr lang="en-US" sz="1200" b="1" dirty="0"/>
          </a:p>
        </p:txBody>
      </p:sp>
      <p:sp>
        <p:nvSpPr>
          <p:cNvPr id="219" name="Down Arrow 218"/>
          <p:cNvSpPr/>
          <p:nvPr/>
        </p:nvSpPr>
        <p:spPr>
          <a:xfrm>
            <a:off x="860058" y="2404256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DAY</a:t>
            </a:r>
            <a:endParaRPr lang="en-US" sz="1200" b="1" dirty="0"/>
          </a:p>
        </p:txBody>
      </p:sp>
      <p:sp>
        <p:nvSpPr>
          <p:cNvPr id="220" name="Down Arrow 219"/>
          <p:cNvSpPr/>
          <p:nvPr/>
        </p:nvSpPr>
        <p:spPr>
          <a:xfrm>
            <a:off x="860057" y="3146853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200" b="1" dirty="0" smtClean="0"/>
              <a:t>5-DAYS</a:t>
            </a:r>
            <a:endParaRPr lang="en-US" sz="1200" b="1" dirty="0"/>
          </a:p>
        </p:txBody>
      </p:sp>
      <p:sp>
        <p:nvSpPr>
          <p:cNvPr id="221" name="Down Arrow 220"/>
          <p:cNvSpPr/>
          <p:nvPr/>
        </p:nvSpPr>
        <p:spPr>
          <a:xfrm>
            <a:off x="860056" y="4657506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200" b="1" dirty="0" smtClean="0"/>
              <a:t>5-DAYS</a:t>
            </a:r>
            <a:endParaRPr lang="en-US" sz="1200" b="1" dirty="0"/>
          </a:p>
        </p:txBody>
      </p:sp>
      <p:sp>
        <p:nvSpPr>
          <p:cNvPr id="222" name="Rectangle 221"/>
          <p:cNvSpPr/>
          <p:nvPr/>
        </p:nvSpPr>
        <p:spPr>
          <a:xfrm>
            <a:off x="510142" y="2814850"/>
            <a:ext cx="1737820" cy="104583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/>
        </p:nvSpPr>
        <p:spPr>
          <a:xfrm>
            <a:off x="510142" y="4292471"/>
            <a:ext cx="1737820" cy="104583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/>
          <p:cNvSpPr/>
          <p:nvPr/>
        </p:nvSpPr>
        <p:spPr>
          <a:xfrm>
            <a:off x="503518" y="3553651"/>
            <a:ext cx="1737820" cy="104583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Rounded Rectangle 387"/>
          <p:cNvSpPr/>
          <p:nvPr/>
        </p:nvSpPr>
        <p:spPr>
          <a:xfrm>
            <a:off x="2392006" y="5210675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89" name="Rounded Rectangle 388"/>
          <p:cNvSpPr/>
          <p:nvPr/>
        </p:nvSpPr>
        <p:spPr>
          <a:xfrm>
            <a:off x="2394387" y="4402524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90" name="Rounded Rectangle 389"/>
          <p:cNvSpPr/>
          <p:nvPr/>
        </p:nvSpPr>
        <p:spPr>
          <a:xfrm>
            <a:off x="2392230" y="3609431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91" name="Rounded Rectangle 390"/>
          <p:cNvSpPr/>
          <p:nvPr/>
        </p:nvSpPr>
        <p:spPr>
          <a:xfrm>
            <a:off x="2404247" y="2808066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2402237" y="2806926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GROUP BY CHECK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2391823" y="3606084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FILTER CHECK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5" name="Rounded Rectangle 104"/>
          <p:cNvSpPr/>
          <p:nvPr/>
        </p:nvSpPr>
        <p:spPr>
          <a:xfrm>
            <a:off x="2391822" y="5204939"/>
            <a:ext cx="1268898" cy="594824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SEARCHER SELECTION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38" name="Rounded Rectangle 137"/>
          <p:cNvSpPr/>
          <p:nvPr/>
        </p:nvSpPr>
        <p:spPr>
          <a:xfrm>
            <a:off x="2396992" y="4401651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GROUP SELECTION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689656" y="3302351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Down Arrow 141"/>
          <p:cNvSpPr/>
          <p:nvPr/>
        </p:nvSpPr>
        <p:spPr>
          <a:xfrm>
            <a:off x="2693940" y="4101790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Down Arrow 142"/>
          <p:cNvSpPr/>
          <p:nvPr/>
        </p:nvSpPr>
        <p:spPr>
          <a:xfrm>
            <a:off x="2679241" y="4914283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Multiply 376"/>
          <p:cNvSpPr/>
          <p:nvPr/>
        </p:nvSpPr>
        <p:spPr>
          <a:xfrm>
            <a:off x="5894231" y="4270356"/>
            <a:ext cx="372931" cy="613659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Multiply 350"/>
          <p:cNvSpPr/>
          <p:nvPr/>
        </p:nvSpPr>
        <p:spPr>
          <a:xfrm>
            <a:off x="2168450" y="4113640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Rounded Rectangle 324"/>
          <p:cNvSpPr/>
          <p:nvPr/>
        </p:nvSpPr>
        <p:spPr>
          <a:xfrm>
            <a:off x="428919" y="1979629"/>
            <a:ext cx="8319152" cy="4188625"/>
          </a:xfrm>
          <a:prstGeom prst="roundRect">
            <a:avLst>
              <a:gd name="adj" fmla="val 8399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           OR</a:t>
            </a:r>
          </a:p>
        </p:txBody>
      </p:sp>
      <p:grpSp>
        <p:nvGrpSpPr>
          <p:cNvPr id="335" name="Group 334"/>
          <p:cNvGrpSpPr/>
          <p:nvPr/>
        </p:nvGrpSpPr>
        <p:grpSpPr>
          <a:xfrm>
            <a:off x="2948571" y="2239209"/>
            <a:ext cx="3010959" cy="424136"/>
            <a:chOff x="2948571" y="2239209"/>
            <a:chExt cx="3010959" cy="424136"/>
          </a:xfrm>
        </p:grpSpPr>
        <p:sp>
          <p:nvSpPr>
            <p:cNvPr id="336" name="Rounded Rectangle 335"/>
            <p:cNvSpPr/>
            <p:nvPr/>
          </p:nvSpPr>
          <p:spPr>
            <a:xfrm>
              <a:off x="2948571" y="2239209"/>
              <a:ext cx="927070" cy="416133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Date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37" name="Rounded Rectangle 336"/>
            <p:cNvSpPr/>
            <p:nvPr/>
          </p:nvSpPr>
          <p:spPr>
            <a:xfrm>
              <a:off x="3942783" y="2247212"/>
              <a:ext cx="954907" cy="416133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38" name="Rounded Rectangle 337"/>
            <p:cNvSpPr/>
            <p:nvPr/>
          </p:nvSpPr>
          <p:spPr>
            <a:xfrm>
              <a:off x="4966241" y="2247212"/>
              <a:ext cx="993289" cy="416133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330" name="Group 329"/>
          <p:cNvGrpSpPr/>
          <p:nvPr/>
        </p:nvGrpSpPr>
        <p:grpSpPr>
          <a:xfrm>
            <a:off x="2970951" y="4587808"/>
            <a:ext cx="5170369" cy="424136"/>
            <a:chOff x="2970951" y="4587808"/>
            <a:chExt cx="5170369" cy="424136"/>
          </a:xfrm>
        </p:grpSpPr>
        <p:sp>
          <p:nvSpPr>
            <p:cNvPr id="331" name="Rounded Rectangle 330"/>
            <p:cNvSpPr/>
            <p:nvPr/>
          </p:nvSpPr>
          <p:spPr>
            <a:xfrm>
              <a:off x="2970951" y="4587808"/>
              <a:ext cx="927070" cy="416133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Date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32" name="Rounded Rectangle 331"/>
            <p:cNvSpPr/>
            <p:nvPr/>
          </p:nvSpPr>
          <p:spPr>
            <a:xfrm>
              <a:off x="3965165" y="4595811"/>
              <a:ext cx="954907" cy="416133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33" name="Rounded Rectangle 332"/>
            <p:cNvSpPr/>
            <p:nvPr/>
          </p:nvSpPr>
          <p:spPr>
            <a:xfrm>
              <a:off x="4988623" y="4595811"/>
              <a:ext cx="993289" cy="416133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endParaRPr lang="en-US" dirty="0"/>
            </a:p>
          </p:txBody>
        </p:sp>
        <p:sp>
          <p:nvSpPr>
            <p:cNvPr id="334" name="Rounded Rectangle 333"/>
            <p:cNvSpPr/>
            <p:nvPr/>
          </p:nvSpPr>
          <p:spPr>
            <a:xfrm>
              <a:off x="6052119" y="4595810"/>
              <a:ext cx="2089201" cy="416133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329" name="Rectangle 328"/>
          <p:cNvSpPr/>
          <p:nvPr/>
        </p:nvSpPr>
        <p:spPr>
          <a:xfrm>
            <a:off x="2355574" y="4503487"/>
            <a:ext cx="442799" cy="15523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b="1" dirty="0" smtClean="0"/>
              <a:t>3</a:t>
            </a:r>
            <a:r>
              <a:rPr lang="en-US" b="1" baseline="30000" dirty="0" smtClean="0"/>
              <a:t>rd</a:t>
            </a:r>
            <a:r>
              <a:rPr lang="en-US" b="1" dirty="0" smtClean="0"/>
              <a:t> Group</a:t>
            </a:r>
            <a:endParaRPr lang="en-US" b="1" dirty="0"/>
          </a:p>
        </p:txBody>
      </p:sp>
      <p:sp>
        <p:nvSpPr>
          <p:cNvPr id="328" name="Rectangle 327"/>
          <p:cNvSpPr/>
          <p:nvPr/>
        </p:nvSpPr>
        <p:spPr>
          <a:xfrm>
            <a:off x="2355574" y="4503486"/>
            <a:ext cx="5971333" cy="1552333"/>
          </a:xfrm>
          <a:prstGeom prst="rect">
            <a:avLst/>
          </a:prstGeom>
          <a:noFill/>
          <a:ln w="28575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/>
          </a:p>
          <a:p>
            <a:pPr algn="ctr"/>
            <a:r>
              <a:rPr lang="en-US" sz="2800" b="1" dirty="0" smtClean="0"/>
              <a:t>Post aggregation is needed</a:t>
            </a:r>
            <a:endParaRPr lang="en-US" sz="2800" b="1" dirty="0"/>
          </a:p>
        </p:txBody>
      </p:sp>
      <p:sp>
        <p:nvSpPr>
          <p:cNvPr id="326" name="Rectangle 325"/>
          <p:cNvSpPr/>
          <p:nvPr/>
        </p:nvSpPr>
        <p:spPr>
          <a:xfrm>
            <a:off x="2355574" y="2148045"/>
            <a:ext cx="5968803" cy="1552333"/>
          </a:xfrm>
          <a:prstGeom prst="rect">
            <a:avLst/>
          </a:prstGeom>
          <a:noFill/>
          <a:ln w="28575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sz="2800" b="1" dirty="0" smtClean="0"/>
              <a:t>Exactly what Query needs</a:t>
            </a:r>
            <a:endParaRPr lang="en-US" sz="2800" b="1" dirty="0"/>
          </a:p>
        </p:txBody>
      </p:sp>
      <p:sp>
        <p:nvSpPr>
          <p:cNvPr id="327" name="Rectangle 326"/>
          <p:cNvSpPr/>
          <p:nvPr/>
        </p:nvSpPr>
        <p:spPr>
          <a:xfrm>
            <a:off x="2355574" y="2149239"/>
            <a:ext cx="442799" cy="1552332"/>
          </a:xfrm>
          <a:prstGeom prst="rect">
            <a:avLst/>
          </a:prstGeom>
          <a:noFill/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Group</a:t>
            </a:r>
            <a:endParaRPr lang="en-US" b="1" dirty="0"/>
          </a:p>
        </p:txBody>
      </p:sp>
      <p:grpSp>
        <p:nvGrpSpPr>
          <p:cNvPr id="339" name="Query"/>
          <p:cNvGrpSpPr/>
          <p:nvPr/>
        </p:nvGrpSpPr>
        <p:grpSpPr>
          <a:xfrm>
            <a:off x="533894" y="2091132"/>
            <a:ext cx="1634556" cy="3844720"/>
            <a:chOff x="533894" y="2091132"/>
            <a:chExt cx="1634556" cy="3844720"/>
          </a:xfrm>
        </p:grpSpPr>
        <p:sp>
          <p:nvSpPr>
            <p:cNvPr id="340" name="Rounded Rectangle 339"/>
            <p:cNvSpPr/>
            <p:nvPr/>
          </p:nvSpPr>
          <p:spPr>
            <a:xfrm>
              <a:off x="611124" y="2216258"/>
              <a:ext cx="1557326" cy="3719594"/>
            </a:xfrm>
            <a:prstGeom prst="roundRect">
              <a:avLst>
                <a:gd name="adj" fmla="val 12686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1" name="Rounded Rectangle 340"/>
            <p:cNvSpPr/>
            <p:nvPr/>
          </p:nvSpPr>
          <p:spPr>
            <a:xfrm>
              <a:off x="797100" y="3082380"/>
              <a:ext cx="1171900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42" name="Rounded Rectangle 341"/>
            <p:cNvSpPr/>
            <p:nvPr/>
          </p:nvSpPr>
          <p:spPr>
            <a:xfrm>
              <a:off x="714863" y="4095299"/>
              <a:ext cx="1337167" cy="1700809"/>
            </a:xfrm>
            <a:prstGeom prst="roundRect">
              <a:avLst>
                <a:gd name="adj" fmla="val 0"/>
              </a:avLst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FILTER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3" name="Rounded Rectangle 342"/>
            <p:cNvSpPr/>
            <p:nvPr/>
          </p:nvSpPr>
          <p:spPr>
            <a:xfrm>
              <a:off x="714863" y="2636446"/>
              <a:ext cx="1337167" cy="1331122"/>
            </a:xfrm>
            <a:prstGeom prst="roundRect">
              <a:avLst>
                <a:gd name="adj" fmla="val 0"/>
              </a:avLst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t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GROUP BY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4" name="Rounded Rectangle 343"/>
            <p:cNvSpPr/>
            <p:nvPr/>
          </p:nvSpPr>
          <p:spPr>
            <a:xfrm>
              <a:off x="799075" y="4489815"/>
              <a:ext cx="1171900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ctr"/>
              <a:r>
                <a:rPr lang="en-US" sz="1100" b="1" dirty="0" smtClean="0">
                  <a:solidFill>
                    <a:schemeClr val="tx1"/>
                  </a:solidFill>
                </a:rPr>
                <a:t>                    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Jim</a:t>
              </a:r>
              <a:r>
                <a:rPr lang="en-US" sz="1100" b="1" dirty="0" smtClean="0">
                  <a:solidFill>
                    <a:schemeClr val="tx1"/>
                  </a:solidFill>
                </a:rPr>
                <a:t> </a:t>
              </a:r>
              <a:r>
                <a:rPr lang="en-US" sz="1400" b="1" dirty="0" smtClean="0"/>
                <a:t> 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45" name="Rounded Rectangle 344"/>
            <p:cNvSpPr/>
            <p:nvPr/>
          </p:nvSpPr>
          <p:spPr>
            <a:xfrm>
              <a:off x="797391" y="4401768"/>
              <a:ext cx="1060470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r>
                <a:rPr lang="en-US" sz="1200" b="1" dirty="0" smtClean="0"/>
                <a:t>PUBLISHER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46" name="Rounded Rectangle 345"/>
            <p:cNvSpPr/>
            <p:nvPr/>
          </p:nvSpPr>
          <p:spPr>
            <a:xfrm>
              <a:off x="792339" y="5334035"/>
              <a:ext cx="1171900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bg1"/>
                  </a:solidFill>
                </a:rPr>
                <a:t>2012-11-08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47" name="Rounded Rectangle 346"/>
            <p:cNvSpPr/>
            <p:nvPr/>
          </p:nvSpPr>
          <p:spPr>
            <a:xfrm>
              <a:off x="750393" y="5245869"/>
              <a:ext cx="540331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r>
                <a:rPr lang="en-US" sz="1200" b="1" dirty="0" smtClean="0"/>
                <a:t> TO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48" name="Rounded Rectangle 347"/>
            <p:cNvSpPr/>
            <p:nvPr/>
          </p:nvSpPr>
          <p:spPr>
            <a:xfrm>
              <a:off x="792281" y="4918062"/>
              <a:ext cx="1171900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bg1"/>
                  </a:solidFill>
                </a:rPr>
                <a:t>2012-09-04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49" name="Rounded Rectangle 348"/>
            <p:cNvSpPr/>
            <p:nvPr/>
          </p:nvSpPr>
          <p:spPr>
            <a:xfrm>
              <a:off x="788431" y="4827515"/>
              <a:ext cx="540331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r>
                <a:rPr lang="en-US" sz="1200" b="1" dirty="0" smtClean="0"/>
                <a:t>FROM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350" name="Oval 349"/>
            <p:cNvSpPr/>
            <p:nvPr/>
          </p:nvSpPr>
          <p:spPr>
            <a:xfrm>
              <a:off x="533894" y="2091132"/>
              <a:ext cx="501753" cy="347007"/>
            </a:xfrm>
            <a:prstGeom prst="ellipse">
              <a:avLst/>
            </a:prstGeom>
            <a:solidFill>
              <a:srgbClr val="6666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Q</a:t>
              </a:r>
              <a:endParaRPr lang="en-US" dirty="0"/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604086" y="2898926"/>
            <a:ext cx="538673" cy="363239"/>
            <a:chOff x="2792278" y="4157418"/>
            <a:chExt cx="1250894" cy="1154623"/>
          </a:xfrm>
        </p:grpSpPr>
        <p:sp>
          <p:nvSpPr>
            <p:cNvPr id="379" name="Diagonal Stripe 378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0" name="Diagonal Stripe 379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1" name="Diagonal Stripe 380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2" name="Diagonal Stripe 381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83" name="Group 382"/>
          <p:cNvGrpSpPr/>
          <p:nvPr/>
        </p:nvGrpSpPr>
        <p:grpSpPr>
          <a:xfrm>
            <a:off x="603417" y="4311417"/>
            <a:ext cx="538673" cy="363239"/>
            <a:chOff x="2792278" y="4157418"/>
            <a:chExt cx="1250894" cy="1154623"/>
          </a:xfrm>
        </p:grpSpPr>
        <p:sp>
          <p:nvSpPr>
            <p:cNvPr id="384" name="Diagonal Stripe 383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5" name="Diagonal Stripe 384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6" name="Diagonal Stripe 385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7" name="Diagonal Stripe 386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57" name="Group 356"/>
          <p:cNvGrpSpPr/>
          <p:nvPr/>
        </p:nvGrpSpPr>
        <p:grpSpPr>
          <a:xfrm>
            <a:off x="3752003" y="2051033"/>
            <a:ext cx="538673" cy="363239"/>
            <a:chOff x="2792278" y="4157418"/>
            <a:chExt cx="1250894" cy="1154623"/>
          </a:xfrm>
        </p:grpSpPr>
        <p:sp>
          <p:nvSpPr>
            <p:cNvPr id="358" name="Diagonal Stripe 357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9" name="Diagonal Stripe 358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0" name="Diagonal Stripe 359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1" name="Diagonal Stripe 360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4772491" y="2050446"/>
            <a:ext cx="538673" cy="363239"/>
            <a:chOff x="2792278" y="4157418"/>
            <a:chExt cx="1250894" cy="1154623"/>
          </a:xfrm>
        </p:grpSpPr>
        <p:sp>
          <p:nvSpPr>
            <p:cNvPr id="363" name="Diagonal Stripe 362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4" name="Diagonal Stripe 363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5" name="Diagonal Stripe 364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6" name="Diagonal Stripe 365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7" name="Group 366"/>
          <p:cNvGrpSpPr/>
          <p:nvPr/>
        </p:nvGrpSpPr>
        <p:grpSpPr>
          <a:xfrm>
            <a:off x="4808057" y="4408079"/>
            <a:ext cx="538673" cy="363239"/>
            <a:chOff x="2792278" y="4157418"/>
            <a:chExt cx="1250894" cy="1154623"/>
          </a:xfrm>
        </p:grpSpPr>
        <p:sp>
          <p:nvSpPr>
            <p:cNvPr id="368" name="Diagonal Stripe 367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9" name="Diagonal Stripe 368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0" name="Diagonal Stripe 369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1" name="Diagonal Stripe 370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72" name="Group 371"/>
          <p:cNvGrpSpPr/>
          <p:nvPr/>
        </p:nvGrpSpPr>
        <p:grpSpPr>
          <a:xfrm>
            <a:off x="3779598" y="4414190"/>
            <a:ext cx="538673" cy="363239"/>
            <a:chOff x="2792278" y="4157418"/>
            <a:chExt cx="1250894" cy="1154623"/>
          </a:xfrm>
        </p:grpSpPr>
        <p:sp>
          <p:nvSpPr>
            <p:cNvPr id="373" name="Diagonal Stripe 372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4" name="Diagonal Stripe 373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5" name="Diagonal Stripe 374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6" name="Diagonal Stripe 375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428919" y="1979629"/>
            <a:ext cx="8319152" cy="4188625"/>
            <a:chOff x="645922" y="2177593"/>
            <a:chExt cx="7798827" cy="3739114"/>
          </a:xfrm>
        </p:grpSpPr>
        <p:sp>
          <p:nvSpPr>
            <p:cNvPr id="106" name="Rounded Rectangle 105"/>
            <p:cNvSpPr/>
            <p:nvPr/>
          </p:nvSpPr>
          <p:spPr>
            <a:xfrm>
              <a:off x="645922" y="2177593"/>
              <a:ext cx="7798827" cy="3739114"/>
            </a:xfrm>
            <a:prstGeom prst="roundRect">
              <a:avLst>
                <a:gd name="adj" fmla="val 8399"/>
              </a:avLst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3200" b="1" dirty="0" smtClean="0"/>
                <a:t>OR</a:t>
              </a:r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1584771" y="4505870"/>
              <a:ext cx="869086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Date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08" name="Rounded Rectangle 107"/>
            <p:cNvSpPr/>
            <p:nvPr/>
          </p:nvSpPr>
          <p:spPr>
            <a:xfrm>
              <a:off x="2516801" y="4513014"/>
              <a:ext cx="895182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3476246" y="4513014"/>
              <a:ext cx="931163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endParaRPr lang="en-US" dirty="0"/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4473226" y="4513013"/>
              <a:ext cx="1958531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15" name="Rounded Rectangle 114"/>
            <p:cNvSpPr/>
            <p:nvPr/>
          </p:nvSpPr>
          <p:spPr>
            <a:xfrm>
              <a:off x="6598380" y="4513014"/>
              <a:ext cx="1298294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Commission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1584771" y="4944020"/>
              <a:ext cx="869086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100" b="1" dirty="0" smtClean="0"/>
                <a:t>2012-09-03 </a:t>
              </a:r>
              <a:endParaRPr lang="en-US" sz="1100" b="1" dirty="0"/>
            </a:p>
          </p:txBody>
        </p:sp>
        <p:sp>
          <p:nvSpPr>
            <p:cNvPr id="122" name="Rounded Rectangle 121"/>
            <p:cNvSpPr/>
            <p:nvPr/>
          </p:nvSpPr>
          <p:spPr>
            <a:xfrm>
              <a:off x="2516800" y="4951164"/>
              <a:ext cx="895182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Jim</a:t>
              </a:r>
              <a:endParaRPr lang="en-US" dirty="0"/>
            </a:p>
          </p:txBody>
        </p:sp>
        <p:sp>
          <p:nvSpPr>
            <p:cNvPr id="123" name="Rounded Rectangle 122"/>
            <p:cNvSpPr/>
            <p:nvPr/>
          </p:nvSpPr>
          <p:spPr>
            <a:xfrm>
              <a:off x="3476245" y="4951164"/>
              <a:ext cx="931163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HUK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24" name="Rounded Rectangle 123"/>
            <p:cNvSpPr/>
            <p:nvPr/>
          </p:nvSpPr>
          <p:spPr>
            <a:xfrm>
              <a:off x="4473225" y="4951163"/>
              <a:ext cx="1958531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100" b="1" dirty="0" smtClean="0"/>
                <a:t>Auto insurance company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41" name="Rounded Rectangle 140"/>
            <p:cNvSpPr/>
            <p:nvPr/>
          </p:nvSpPr>
          <p:spPr>
            <a:xfrm>
              <a:off x="1591899" y="5352623"/>
              <a:ext cx="869086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100" b="1" dirty="0" smtClean="0"/>
                <a:t>2012-09-03</a:t>
              </a:r>
              <a:endParaRPr lang="en-US" sz="1100" b="1" dirty="0"/>
            </a:p>
          </p:txBody>
        </p:sp>
        <p:sp>
          <p:nvSpPr>
            <p:cNvPr id="146" name="Rounded Rectangle 145"/>
            <p:cNvSpPr/>
            <p:nvPr/>
          </p:nvSpPr>
          <p:spPr>
            <a:xfrm>
              <a:off x="2523928" y="5359767"/>
              <a:ext cx="895182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Jim</a:t>
              </a:r>
              <a:endParaRPr lang="en-US" dirty="0"/>
            </a:p>
          </p:txBody>
        </p:sp>
        <p:sp>
          <p:nvSpPr>
            <p:cNvPr id="147" name="Rounded Rectangle 146"/>
            <p:cNvSpPr/>
            <p:nvPr/>
          </p:nvSpPr>
          <p:spPr>
            <a:xfrm>
              <a:off x="3483373" y="5359767"/>
              <a:ext cx="931163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HUK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67" name="Rounded Rectangle 166"/>
            <p:cNvSpPr/>
            <p:nvPr/>
          </p:nvSpPr>
          <p:spPr>
            <a:xfrm>
              <a:off x="4480353" y="5359766"/>
              <a:ext cx="1958531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100" b="1" dirty="0" smtClean="0"/>
                <a:t>Cheap auto insurance</a:t>
              </a:r>
              <a:endParaRPr lang="en-US" dirty="0"/>
            </a:p>
          </p:txBody>
        </p:sp>
        <p:sp>
          <p:nvSpPr>
            <p:cNvPr id="168" name="Rounded Rectangle 167"/>
            <p:cNvSpPr/>
            <p:nvPr/>
          </p:nvSpPr>
          <p:spPr>
            <a:xfrm>
              <a:off x="6605507" y="5359767"/>
              <a:ext cx="1298294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7.22 €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69" name="Rounded Rectangle 168"/>
            <p:cNvSpPr/>
            <p:nvPr/>
          </p:nvSpPr>
          <p:spPr>
            <a:xfrm>
              <a:off x="6600755" y="4951565"/>
              <a:ext cx="1298294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23.56 €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70" name="Rounded Rectangle 169"/>
            <p:cNvSpPr/>
            <p:nvPr/>
          </p:nvSpPr>
          <p:spPr>
            <a:xfrm>
              <a:off x="1563790" y="2409316"/>
              <a:ext cx="869086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Date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75" name="Rounded Rectangle 174"/>
            <p:cNvSpPr/>
            <p:nvPr/>
          </p:nvSpPr>
          <p:spPr>
            <a:xfrm>
              <a:off x="2495819" y="2416460"/>
              <a:ext cx="895182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79" name="Rounded Rectangle 178"/>
            <p:cNvSpPr/>
            <p:nvPr/>
          </p:nvSpPr>
          <p:spPr>
            <a:xfrm>
              <a:off x="3455264" y="2416460"/>
              <a:ext cx="931163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81" name="Rounded Rectangle 180"/>
            <p:cNvSpPr/>
            <p:nvPr/>
          </p:nvSpPr>
          <p:spPr>
            <a:xfrm>
              <a:off x="4452244" y="2416459"/>
              <a:ext cx="1958531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84" name="Rounded Rectangle 183"/>
            <p:cNvSpPr/>
            <p:nvPr/>
          </p:nvSpPr>
          <p:spPr>
            <a:xfrm>
              <a:off x="6577398" y="2416460"/>
              <a:ext cx="1298294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Commission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99" name="Rounded Rectangle 198"/>
            <p:cNvSpPr/>
            <p:nvPr/>
          </p:nvSpPr>
          <p:spPr>
            <a:xfrm>
              <a:off x="1563789" y="2847466"/>
              <a:ext cx="869086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100" b="1" dirty="0" smtClean="0"/>
                <a:t>2012-09-03 </a:t>
              </a:r>
              <a:endParaRPr lang="en-US" sz="1100" b="1" dirty="0"/>
            </a:p>
          </p:txBody>
        </p:sp>
        <p:sp>
          <p:nvSpPr>
            <p:cNvPr id="200" name="Rounded Rectangle 199"/>
            <p:cNvSpPr/>
            <p:nvPr/>
          </p:nvSpPr>
          <p:spPr>
            <a:xfrm>
              <a:off x="2495818" y="2854610"/>
              <a:ext cx="895182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Jim</a:t>
              </a:r>
              <a:endParaRPr lang="en-US" dirty="0"/>
            </a:p>
          </p:txBody>
        </p:sp>
        <p:sp>
          <p:nvSpPr>
            <p:cNvPr id="202" name="Rounded Rectangle 201"/>
            <p:cNvSpPr/>
            <p:nvPr/>
          </p:nvSpPr>
          <p:spPr>
            <a:xfrm>
              <a:off x="3455263" y="2854610"/>
              <a:ext cx="931163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HUK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03" name="Rounded Rectangle 202"/>
            <p:cNvSpPr/>
            <p:nvPr/>
          </p:nvSpPr>
          <p:spPr>
            <a:xfrm>
              <a:off x="6579773" y="2855011"/>
              <a:ext cx="1298294" cy="371475"/>
            </a:xfrm>
            <a:prstGeom prst="roundRect">
              <a:avLst>
                <a:gd name="adj" fmla="val 6891"/>
              </a:avLst>
            </a:prstGeom>
            <a:solidFill>
              <a:srgbClr val="F393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tIns="36000" bIns="36000" rtlCol="0" anchor="ctr"/>
            <a:lstStyle/>
            <a:p>
              <a:pPr algn="ctr"/>
              <a:r>
                <a:rPr lang="en-US" sz="1400" b="1" dirty="0" smtClean="0"/>
                <a:t>30.78 €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1079306" y="4430597"/>
              <a:ext cx="6970621" cy="1385741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1079306" y="4430598"/>
              <a:ext cx="415104" cy="1385740"/>
            </a:xfrm>
            <a:prstGeom prst="rect">
              <a:avLst/>
            </a:prstGeom>
            <a:noFill/>
            <a:ln w="285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b="1" dirty="0" smtClean="0"/>
                <a:t>3</a:t>
              </a:r>
              <a:r>
                <a:rPr lang="en-US" b="1" baseline="30000" dirty="0" smtClean="0"/>
                <a:t>rd</a:t>
              </a:r>
              <a:r>
                <a:rPr lang="en-US" b="1" dirty="0" smtClean="0"/>
                <a:t> Group</a:t>
              </a:r>
              <a:endParaRPr lang="en-US" b="1" dirty="0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1043115" y="2327935"/>
              <a:ext cx="7004440" cy="1385741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1039227" y="2320792"/>
              <a:ext cx="415104" cy="1385740"/>
            </a:xfrm>
            <a:prstGeom prst="rect">
              <a:avLst/>
            </a:prstGeom>
            <a:noFill/>
            <a:ln w="285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b="1" dirty="0" smtClean="0"/>
                <a:t>1</a:t>
              </a:r>
              <a:r>
                <a:rPr lang="en-US" b="1" baseline="30000" dirty="0" smtClean="0"/>
                <a:t>st</a:t>
              </a:r>
              <a:r>
                <a:rPr lang="en-US" b="1" dirty="0" smtClean="0"/>
                <a:t> Group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1551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0.06198 -0.04005 C 0.075 -0.04885 0.09271 -0.05139 0.11111 -0.04723 C 0.13108 -0.04237 0.1467 -0.03195 0.15643 -0.0176 L 0.20417 0.04791 " pathEditMode="relative" rAng="600004" ptsTypes="FffFF">
                                      <p:cBhvr>
                                        <p:cTn id="6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77" y="-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30" presetClass="emph" presetSubtype="0" repeatCount="8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mph" presetSubtype="2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3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3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3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6" presetClass="emph" presetSubtype="0" repeatCount="2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 tmFilter="0, 0; .2, .5; .8, .5; 1, 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1000" autoRev="1" fill="hold"/>
                                        <p:tgtEl>
                                          <p:spTgt spid="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1" presetClass="emph" presetSubtype="2" repeatCount="2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6" presetClass="emph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 tmFilter="0, 0; .2, .5; .8, .5; 1, 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1000" autoRev="1" fill="hold"/>
                                        <p:tgtEl>
                                          <p:spTgt spid="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16" presetClass="entr" presetSubtype="37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6" presetClass="emph" presetSubtype="0" repeatCount="200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1" presetClass="emph" presetSubtype="2" repeatCount="200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30" presetClass="emph" presetSubtype="0" repeatCount="11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6" presetClass="emph" presetSubtype="0" repeatCount="2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 tmFilter="0, 0; .2, .5; .8, .5; 1, 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1000" autoRev="1" fill="hold"/>
                                        <p:tgtEl>
                                          <p:spTgt spid="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1" presetClass="emph" presetSubtype="2" repeatCount="2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2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2" presetClass="emph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Rot by="120000">
                                      <p:cBhvr>
                                        <p:cTn id="1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0" presetID="26" presetClass="emph" presetSubtype="0" repeatCount="2000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1" presetClass="emph" presetSubtype="2" repeatCount="200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rgb" dir="cw">
                                      <p:cBhvr>
                                        <p:cTn id="144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5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2" presetClass="emph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Rot by="120000">
                                      <p:cBhvr>
                                        <p:cTn id="1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3" presetID="1" presetClass="emph" presetSubtype="2" repeatCount="400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mph" presetSubtype="2" repeatCount="400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6" presetClass="emph" presetSubtype="0" repeatCount="2000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 tmFilter="0, 0; .2, .5; .8, .5; 1, 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1000" autoRev="1" fill="hold"/>
                                        <p:tgtEl>
                                          <p:spTgt spid="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1" presetClass="emph" presetSubtype="2" repeatCount="200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animClr clrSpc="rgb" dir="cw">
                                      <p:cBhvr>
                                        <p:cTn id="165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7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2" presetClass="emph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Rot by="120000">
                                      <p:cBhvr>
                                        <p:cTn id="16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4" presetID="26" presetClass="emph" presetSubtype="0" repeatCount="2000" fill="hold" grpId="3" nodeType="withEffect">
                                  <p:stCondLst>
                                    <p:cond delay="1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1" presetClass="emph" presetSubtype="2" repeatCount="2000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2" presetClass="emph" presetSubtype="0" fill="hold" nodeType="withEffect">
                                  <p:stCondLst>
                                    <p:cond delay="21000"/>
                                  </p:stCondLst>
                                  <p:childTnLst>
                                    <p:animRot by="120000">
                                      <p:cBhvr>
                                        <p:cTn id="18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000"/>
                            </p:stCondLst>
                            <p:childTnLst>
                              <p:par>
                                <p:cTn id="197" presetID="32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6000"/>
                            </p:stCondLst>
                            <p:childTnLst>
                              <p:par>
                                <p:cTn id="204" presetID="32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8000"/>
                            </p:stCondLst>
                            <p:childTnLst>
                              <p:par>
                                <p:cTn id="235" presetID="32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4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3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3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3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3000"/>
                            </p:stCondLst>
                            <p:childTnLst>
                              <p:par>
                                <p:cTn id="2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2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2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1" dur="2000"/>
                                        <p:tgtEl>
                                          <p:spTgt spid="3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2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000"/>
                            </p:stCondLst>
                            <p:childTnLst>
                              <p:par>
                                <p:cTn id="2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2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2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2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4000"/>
                            </p:stCondLst>
                            <p:childTnLst>
                              <p:par>
                                <p:cTn id="2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1000"/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5000"/>
                            </p:stCondLst>
                            <p:childTnLst>
                              <p:par>
                                <p:cTn id="2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1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5" dur="1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8"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3"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6" dur="1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9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3" dur="5000"/>
                                        <p:tgtEl>
                                          <p:spTgt spid="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6000"/>
                            </p:stCondLst>
                            <p:childTnLst>
                              <p:par>
                                <p:cTn id="31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7"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7000"/>
                            </p:stCondLst>
                            <p:childTnLst>
                              <p:par>
                                <p:cTn id="3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1" dur="5000"/>
                                        <p:tgtEl>
                                          <p:spTgt spid="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5"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2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5" dur="2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8" dur="2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1" dur="2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2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8" dur="2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2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4" dur="2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7" dur="2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2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4000"/>
                            </p:stCondLst>
                            <p:childTnLst>
                              <p:par>
                                <p:cTn id="3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4" dur="2000"/>
                                        <p:tgtEl>
                                          <p:spTgt spid="3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7" dur="2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0" dur="2000"/>
                                        <p:tgtEl>
                                          <p:spTgt spid="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3" dur="2000"/>
                                        <p:tgtEl>
                                          <p:spTgt spid="3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6" dur="2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9" dur="2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2" dur="2000"/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6000"/>
                            </p:stCondLst>
                            <p:childTnLst>
                              <p:par>
                                <p:cTn id="385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6" dur="2000"/>
                                        <p:tgtEl>
                                          <p:spTgt spid="32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2000"/>
                                        <p:tgtEl>
                                          <p:spTgt spid="32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8" dur="2000"/>
                                        <p:tgtEl>
                                          <p:spTgt spid="3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8000"/>
                            </p:stCondLst>
                            <p:childTnLst>
                              <p:par>
                                <p:cTn id="39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2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5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8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1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4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7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3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6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9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2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8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2000"/>
                            </p:stCondLst>
                            <p:childTnLst>
                              <p:par>
                                <p:cTn id="4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4000"/>
                            </p:stCondLst>
                            <p:childTnLst>
                              <p:par>
                                <p:cTn id="439" presetID="27" presetClass="emph" presetSubtype="0" repeatCount="2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0" dur="1000" autoRev="1" fill="remove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1" dur="1000" autoRev="1" fill="remove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2" dur="1000" autoRev="1" fill="remove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3" dur="1000" autoRev="1" fill="remove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6" presetClass="entr" presetSubtype="37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6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48" presetID="1" presetClass="emph" presetSubtype="2" repeatCount="1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9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0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1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4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7" dur="2000"/>
                                        <p:tgtEl>
                                          <p:spTgt spid="2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2000"/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3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10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6" dur="2000"/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22" presetClass="entr" presetSubtype="1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9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1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2" dur="2000"/>
                                        <p:tgtEl>
                                          <p:spTgt spid="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22" presetClass="entr" presetSubtype="1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5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6" presetID="10" presetClass="entr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2000"/>
                                        <p:tgtEl>
                                          <p:spTgt spid="2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22" presetClass="entr" presetSubtype="1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1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2" presetID="10" presetClass="entr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2000"/>
                                        <p:tgtEl>
                                          <p:spTgt spid="2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22" presetClass="entr" presetSubtype="1" fill="hold" grpId="0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7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8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0" dur="2000"/>
                                        <p:tgtEl>
                                          <p:spTgt spid="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2000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22" presetClass="entr" presetSubtype="4" fill="hold" nodeType="withEffect">
                                  <p:stCondLst>
                                    <p:cond delay="2400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6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34000"/>
                            </p:stCondLst>
                            <p:childTnLst>
                              <p:par>
                                <p:cTn id="498" presetID="1" presetClass="emph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9" dur="2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0" dur="2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1" dur="2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4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5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6" dur="1000" tmFilter="0, 0; .2, .5; .8, .5; 1, 0"/>
                                        <p:tgtEl>
                                          <p:spTgt spid="2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7" dur="500" autoRev="1" fill="hold"/>
                                        <p:tgtEl>
                                          <p:spTgt spid="220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0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2" dur="1000" tmFilter="0, 0; .2, .5; .8, .5; 1, 0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3" dur="500" autoRev="1" fill="hold"/>
                                        <p:tgtEl>
                                          <p:spTgt spid="221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6" dur="2000"/>
                                        <p:tgtEl>
                                          <p:spTgt spid="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7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9" dur="2000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38000"/>
                            </p:stCondLst>
                            <p:childTnLst>
                              <p:par>
                                <p:cTn id="5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3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39000"/>
                            </p:stCondLst>
                            <p:childTnLst>
                              <p:par>
                                <p:cTn id="525" presetID="1" presetClass="emph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6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7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8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3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7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8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9" dur="1000" tmFilter="0, 0; .2, .5; .8, .5; 1, 0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0" dur="500" autoRev="1" fill="hold"/>
                                        <p:tgtEl>
                                          <p:spTgt spid="218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3" dur="2000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43000"/>
                            </p:stCondLst>
                            <p:childTnLst>
                              <p:par>
                                <p:cTn id="5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44000"/>
                            </p:stCondLst>
                            <p:childTnLst>
                              <p:par>
                                <p:cTn id="549" presetID="27" presetClass="emph" presetSubtype="0" repeatCount="2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0" dur="1000" autoRev="1" fill="remove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51" dur="1000" autoRev="1" fill="remove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2" dur="1000" autoRev="1" fill="remove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3" dur="1000" autoRev="1" fill="remove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48000"/>
                            </p:stCondLst>
                            <p:childTnLst>
                              <p:par>
                                <p:cTn id="55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7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8" grpId="2" animBg="1"/>
      <p:bldP spid="128" grpId="3" animBg="1"/>
      <p:bldP spid="139" grpId="0" animBg="1"/>
      <p:bldP spid="140" grpId="0" animBg="1"/>
      <p:bldP spid="171" grpId="0" animBg="1"/>
      <p:bldP spid="172" grpId="0" animBg="1"/>
      <p:bldP spid="173" grpId="0" animBg="1"/>
      <p:bldP spid="174" grpId="0" animBg="1"/>
      <p:bldP spid="177" grpId="0" animBg="1"/>
      <p:bldP spid="178" grpId="0" animBg="1"/>
      <p:bldP spid="180" grpId="0" animBg="1"/>
      <p:bldP spid="180" grpId="1" animBg="1"/>
      <p:bldP spid="180" grpId="2" animBg="1"/>
      <p:bldP spid="149" grpId="0" animBg="1"/>
      <p:bldP spid="152" grpId="0" animBg="1"/>
      <p:bldP spid="155" grpId="0" animBg="1"/>
      <p:bldP spid="185" grpId="0" animBg="1"/>
      <p:bldP spid="186" grpId="0" animBg="1"/>
      <p:bldP spid="187" grpId="1" animBg="1"/>
      <p:bldP spid="188" grpId="1" animBg="1"/>
      <p:bldP spid="189" grpId="0" animBg="1"/>
      <p:bldP spid="190" grpId="0" animBg="1"/>
      <p:bldP spid="191" grpId="0" animBg="1"/>
      <p:bldP spid="192" grpId="0" animBg="1"/>
      <p:bldP spid="193" grpId="0" animBg="1"/>
      <p:bldP spid="197" grpId="0" animBg="1"/>
      <p:bldP spid="198" grpId="0" animBg="1"/>
      <p:bldP spid="6" grpId="0" animBg="1"/>
      <p:bldP spid="5" grpId="0" animBg="1"/>
      <p:bldP spid="5" grpId="1" animBg="1"/>
      <p:bldP spid="73" grpId="0" animBg="1"/>
      <p:bldP spid="7" grpId="0" animBg="1"/>
      <p:bldP spid="7" grpId="1" animBg="1"/>
      <p:bldP spid="76" grpId="0" animBg="1"/>
      <p:bldP spid="76" grpId="1" animBg="1"/>
      <p:bldP spid="82" grpId="0" animBg="1"/>
      <p:bldP spid="83" grpId="0"/>
      <p:bldP spid="85" grpId="0" animBg="1"/>
      <p:bldP spid="86" grpId="0"/>
      <p:bldP spid="87" grpId="0" animBg="1"/>
      <p:bldP spid="88" grpId="0"/>
      <p:bldP spid="16" grpId="0" animBg="1"/>
      <p:bldP spid="16" grpId="1" animBg="1"/>
      <p:bldP spid="145" grpId="0" animBg="1"/>
      <p:bldP spid="148" grpId="0" animBg="1"/>
      <p:bldP spid="8" grpId="0" animBg="1"/>
      <p:bldP spid="8" grpId="1" animBg="1"/>
      <p:bldP spid="216" grpId="0" animBg="1"/>
      <p:bldP spid="217" grpId="0" animBg="1"/>
      <p:bldP spid="218" grpId="0" animBg="1"/>
      <p:bldP spid="218" grpId="1" uiExpand="1" build="allAtOnce" animBg="1"/>
      <p:bldP spid="219" grpId="0" animBg="1"/>
      <p:bldP spid="220" grpId="0" animBg="1"/>
      <p:bldP spid="220" grpId="1" uiExpand="1" build="allAtOnce" animBg="1"/>
      <p:bldP spid="221" grpId="0" animBg="1"/>
      <p:bldP spid="221" grpId="1" uiExpand="1" build="allAtOnce" animBg="1"/>
      <p:bldP spid="222" grpId="1" animBg="1"/>
      <p:bldP spid="222" grpId="2" animBg="1"/>
      <p:bldP spid="223" grpId="1" animBg="1"/>
      <p:bldP spid="223" grpId="2" animBg="1"/>
      <p:bldP spid="224" grpId="1" animBg="1"/>
      <p:bldP spid="92" grpId="0" animBg="1"/>
      <p:bldP spid="101" grpId="0" animBg="1"/>
      <p:bldP spid="105" grpId="0" animBg="1"/>
      <p:bldP spid="138" grpId="0" animBg="1"/>
      <p:bldP spid="11" grpId="0" animBg="1"/>
      <p:bldP spid="142" grpId="0" animBg="1"/>
      <p:bldP spid="143" grpId="0" animBg="1"/>
      <p:bldP spid="377" grpId="0" animBg="1"/>
      <p:bldP spid="377" grpId="1" uiExpand="1" animBg="1"/>
      <p:bldP spid="351" grpId="0" animBg="1"/>
      <p:bldP spid="351" grpId="1" animBg="1"/>
      <p:bldP spid="325" grpId="0" animBg="1"/>
      <p:bldP spid="325" grpId="1" uiExpand="1" build="allAtOnce" animBg="1"/>
      <p:bldP spid="329" grpId="0"/>
      <p:bldP spid="329" grpId="1"/>
      <p:bldP spid="328" grpId="0" build="allAtOnce" animBg="1"/>
      <p:bldP spid="328" grpId="1" uiExpand="1" build="allAtOnce" animBg="1"/>
      <p:bldP spid="326" grpId="0" animBg="1"/>
      <p:bldP spid="326" grpId="1" uiExpand="1" build="allAtOnce" animBg="1"/>
      <p:bldP spid="327" grpId="0"/>
      <p:bldP spid="327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53718" y="2216258"/>
            <a:ext cx="613861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12" name="Rounded Rectangle 111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13" name="Rounded Rectangle 112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14" name="Right Arrow 113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ight Arrow 129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ounded Rectangle 130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56" name="Rounded Rectangle 155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57" name="10-Point Star 156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58" name="Rounded Rectangle 157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159" name="10-Point Star 158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60" name="Right Arrow 159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6782781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6878622" y="4466817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40" name="Rounded Rectangle 139"/>
          <p:cNvSpPr/>
          <p:nvPr/>
        </p:nvSpPr>
        <p:spPr>
          <a:xfrm>
            <a:off x="6878621" y="4792452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1" name="Rounded Rectangle 170"/>
          <p:cNvSpPr/>
          <p:nvPr/>
        </p:nvSpPr>
        <p:spPr>
          <a:xfrm>
            <a:off x="6867829" y="287666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2" name="Rounded Rectangle 171"/>
          <p:cNvSpPr/>
          <p:nvPr/>
        </p:nvSpPr>
        <p:spPr>
          <a:xfrm>
            <a:off x="6872534" y="329098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3" name="Rounded Rectangle 172"/>
          <p:cNvSpPr/>
          <p:nvPr/>
        </p:nvSpPr>
        <p:spPr>
          <a:xfrm>
            <a:off x="6877239" y="370530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4" name="Rectangle 173"/>
          <p:cNvSpPr/>
          <p:nvPr/>
        </p:nvSpPr>
        <p:spPr>
          <a:xfrm>
            <a:off x="5299765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77" name="Rounded Rectangle 176"/>
          <p:cNvSpPr/>
          <p:nvPr/>
        </p:nvSpPr>
        <p:spPr>
          <a:xfrm>
            <a:off x="5405016" y="2876666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8" name="Rounded Rectangle 177"/>
          <p:cNvSpPr/>
          <p:nvPr/>
        </p:nvSpPr>
        <p:spPr>
          <a:xfrm>
            <a:off x="5405016" y="3705307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0" name="Rectangle 179"/>
          <p:cNvSpPr/>
          <p:nvPr/>
        </p:nvSpPr>
        <p:spPr>
          <a:xfrm>
            <a:off x="3813098" y="2394490"/>
            <a:ext cx="1338335" cy="3401618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3896315" y="287666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3" name="Rounded Rectangle 182"/>
          <p:cNvSpPr/>
          <p:nvPr/>
        </p:nvSpPr>
        <p:spPr>
          <a:xfrm>
            <a:off x="3896225" y="3290986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9" name="Rounded Rectangle 148"/>
          <p:cNvSpPr/>
          <p:nvPr/>
        </p:nvSpPr>
        <p:spPr>
          <a:xfrm>
            <a:off x="5398625" y="5430210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2" name="Rounded Rectangle 151"/>
          <p:cNvSpPr/>
          <p:nvPr/>
        </p:nvSpPr>
        <p:spPr>
          <a:xfrm>
            <a:off x="5398624" y="4793038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5" name="Rounded Rectangle 154"/>
          <p:cNvSpPr/>
          <p:nvPr/>
        </p:nvSpPr>
        <p:spPr>
          <a:xfrm>
            <a:off x="5398623" y="511028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6" name="Rounded Rectangle 115"/>
          <p:cNvSpPr/>
          <p:nvPr/>
        </p:nvSpPr>
        <p:spPr>
          <a:xfrm>
            <a:off x="3899851" y="414712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7" name="Rounded Rectangle 116"/>
          <p:cNvSpPr/>
          <p:nvPr/>
        </p:nvSpPr>
        <p:spPr>
          <a:xfrm>
            <a:off x="3899851" y="446919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8" name="Rounded Rectangle 117"/>
          <p:cNvSpPr/>
          <p:nvPr/>
        </p:nvSpPr>
        <p:spPr>
          <a:xfrm>
            <a:off x="3899850" y="479482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20" name="Rounded Rectangle 119"/>
          <p:cNvSpPr/>
          <p:nvPr/>
        </p:nvSpPr>
        <p:spPr>
          <a:xfrm>
            <a:off x="3896225" y="512520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21" name="Rounded Rectangle 120"/>
          <p:cNvSpPr/>
          <p:nvPr/>
        </p:nvSpPr>
        <p:spPr>
          <a:xfrm>
            <a:off x="3896224" y="545083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5" name="Rounded Rectangle 184"/>
          <p:cNvSpPr/>
          <p:nvPr/>
        </p:nvSpPr>
        <p:spPr>
          <a:xfrm>
            <a:off x="6878620" y="5121605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6" name="Rounded Rectangle 185"/>
          <p:cNvSpPr/>
          <p:nvPr/>
        </p:nvSpPr>
        <p:spPr>
          <a:xfrm>
            <a:off x="6878619" y="5447240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7" name="Rounded Rectangle 186"/>
          <p:cNvSpPr/>
          <p:nvPr/>
        </p:nvSpPr>
        <p:spPr>
          <a:xfrm>
            <a:off x="7325968" y="447049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8" name="Rounded Rectangle 187"/>
          <p:cNvSpPr/>
          <p:nvPr/>
        </p:nvSpPr>
        <p:spPr>
          <a:xfrm>
            <a:off x="7323968" y="4796049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9" name="Rounded Rectangle 188"/>
          <p:cNvSpPr/>
          <p:nvPr/>
        </p:nvSpPr>
        <p:spPr>
          <a:xfrm>
            <a:off x="7321968" y="512160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0" name="Rounded Rectangle 189"/>
          <p:cNvSpPr/>
          <p:nvPr/>
        </p:nvSpPr>
        <p:spPr>
          <a:xfrm>
            <a:off x="7325968" y="545083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1" name="Rounded Rectangle 190"/>
          <p:cNvSpPr/>
          <p:nvPr/>
        </p:nvSpPr>
        <p:spPr>
          <a:xfrm>
            <a:off x="5844765" y="511388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2" name="Rounded Rectangle 191"/>
          <p:cNvSpPr/>
          <p:nvPr/>
        </p:nvSpPr>
        <p:spPr>
          <a:xfrm>
            <a:off x="5848765" y="544311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3" name="Rounded Rectangle 192"/>
          <p:cNvSpPr/>
          <p:nvPr/>
        </p:nvSpPr>
        <p:spPr>
          <a:xfrm>
            <a:off x="5843100" y="480023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4" name="Rounded Rectangle 193"/>
          <p:cNvSpPr/>
          <p:nvPr/>
        </p:nvSpPr>
        <p:spPr>
          <a:xfrm>
            <a:off x="4363441" y="4470493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Day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5" name="Rounded Rectangle 194"/>
          <p:cNvSpPr/>
          <p:nvPr/>
        </p:nvSpPr>
        <p:spPr>
          <a:xfrm>
            <a:off x="4361441" y="4796049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72000" rtlCol="0" anchor="ctr"/>
          <a:lstStyle/>
          <a:p>
            <a:pPr algn="ctr"/>
            <a:r>
              <a:rPr lang="en-US" sz="1400" b="1" dirty="0" smtClean="0"/>
              <a:t>5-Days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6" name="Rounded Rectangle 195"/>
          <p:cNvSpPr/>
          <p:nvPr/>
        </p:nvSpPr>
        <p:spPr>
          <a:xfrm>
            <a:off x="4359441" y="5121605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Month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7" name="Rounded Rectangle 196"/>
          <p:cNvSpPr/>
          <p:nvPr/>
        </p:nvSpPr>
        <p:spPr>
          <a:xfrm>
            <a:off x="4363441" y="545083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Year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8" name="Rounded Rectangle 197"/>
          <p:cNvSpPr/>
          <p:nvPr/>
        </p:nvSpPr>
        <p:spPr>
          <a:xfrm>
            <a:off x="4365423" y="4156117"/>
            <a:ext cx="721988" cy="248788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400" b="1" dirty="0" smtClean="0"/>
              <a:t>Hour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01" name="Rounded Rectangle 200"/>
          <p:cNvSpPr/>
          <p:nvPr/>
        </p:nvSpPr>
        <p:spPr>
          <a:xfrm>
            <a:off x="2937435" y="247198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11124" y="2216258"/>
            <a:ext cx="1557326" cy="3719594"/>
          </a:xfrm>
          <a:prstGeom prst="roundRect">
            <a:avLst>
              <a:gd name="adj" fmla="val 1268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33894" y="2091132"/>
            <a:ext cx="501753" cy="347007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14863" y="4095299"/>
            <a:ext cx="1337167" cy="1700809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714863" y="2636446"/>
            <a:ext cx="1337167" cy="1331122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GROUP BY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792339" y="533403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r"/>
            <a:r>
              <a:rPr lang="en-US" sz="1100" b="1" dirty="0" smtClean="0">
                <a:solidFill>
                  <a:schemeClr val="bg1"/>
                </a:solidFill>
              </a:rPr>
              <a:t>2012-11-08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Rounded Rectangle 82"/>
          <p:cNvSpPr/>
          <p:nvPr/>
        </p:nvSpPr>
        <p:spPr>
          <a:xfrm>
            <a:off x="755155" y="5243488"/>
            <a:ext cx="540331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 TO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5" name="Rounded Rectangle 84"/>
          <p:cNvSpPr/>
          <p:nvPr/>
        </p:nvSpPr>
        <p:spPr>
          <a:xfrm>
            <a:off x="792281" y="4918062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r"/>
            <a:r>
              <a:rPr lang="en-US" sz="1100" b="1" dirty="0" smtClean="0">
                <a:solidFill>
                  <a:schemeClr val="bg1"/>
                </a:solidFill>
              </a:rPr>
              <a:t>2012-09-04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6" name="Rounded Rectangle 85"/>
          <p:cNvSpPr/>
          <p:nvPr/>
        </p:nvSpPr>
        <p:spPr>
          <a:xfrm>
            <a:off x="793193" y="4827515"/>
            <a:ext cx="540331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FROM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7" name="Rounded Rectangle 86"/>
          <p:cNvSpPr/>
          <p:nvPr/>
        </p:nvSpPr>
        <p:spPr>
          <a:xfrm>
            <a:off x="799075" y="4489815"/>
            <a:ext cx="1171900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b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                    </a:t>
            </a:r>
            <a:r>
              <a:rPr lang="en-US" sz="1400" b="1" dirty="0" smtClean="0">
                <a:solidFill>
                  <a:schemeClr val="bg1"/>
                </a:solidFill>
              </a:rPr>
              <a:t>Jim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8" name="Rounded Rectangle 87"/>
          <p:cNvSpPr/>
          <p:nvPr/>
        </p:nvSpPr>
        <p:spPr>
          <a:xfrm>
            <a:off x="797044" y="4401715"/>
            <a:ext cx="1023738" cy="321469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r>
              <a:rPr lang="en-US" sz="1200" b="1" dirty="0" smtClean="0"/>
              <a:t>PUBLISHER</a:t>
            </a:r>
            <a:r>
              <a:rPr lang="en-US" sz="1400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3583785" y="2287882"/>
            <a:ext cx="718230" cy="484319"/>
            <a:chOff x="2792278" y="4157418"/>
            <a:chExt cx="1250894" cy="1154623"/>
          </a:xfrm>
        </p:grpSpPr>
        <p:sp>
          <p:nvSpPr>
            <p:cNvPr id="126" name="Diagonal Stripe 125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7" name="Diagonal Stripe 126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9" name="Diagonal Stripe 128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2" name="Diagonal Stripe 131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6539011" y="2287323"/>
            <a:ext cx="718230" cy="484319"/>
            <a:chOff x="2792278" y="4157418"/>
            <a:chExt cx="1250894" cy="1154623"/>
          </a:xfrm>
        </p:grpSpPr>
        <p:sp>
          <p:nvSpPr>
            <p:cNvPr id="134" name="Diagonal Stripe 133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5" name="Diagonal Stripe 134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Diagonal Stripe 135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Diagonal Stripe 136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48" name="Multiply 147"/>
          <p:cNvSpPr/>
          <p:nvPr/>
        </p:nvSpPr>
        <p:spPr>
          <a:xfrm>
            <a:off x="5719682" y="4844604"/>
            <a:ext cx="287178" cy="548456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0" name="Group 149"/>
          <p:cNvGrpSpPr/>
          <p:nvPr/>
        </p:nvGrpSpPr>
        <p:grpSpPr>
          <a:xfrm>
            <a:off x="5689155" y="4663647"/>
            <a:ext cx="360997" cy="282888"/>
            <a:chOff x="2792278" y="4157418"/>
            <a:chExt cx="1250894" cy="1154623"/>
          </a:xfrm>
        </p:grpSpPr>
        <p:sp>
          <p:nvSpPr>
            <p:cNvPr id="151" name="Diagonal Stripe 150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3" name="Diagonal Stripe 152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4" name="Diagonal Stripe 153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Diagonal Stripe 160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5694366" y="5299869"/>
            <a:ext cx="360997" cy="282888"/>
            <a:chOff x="2792278" y="4157418"/>
            <a:chExt cx="1250894" cy="1154623"/>
          </a:xfrm>
        </p:grpSpPr>
        <p:sp>
          <p:nvSpPr>
            <p:cNvPr id="163" name="Diagonal Stripe 162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4" name="Diagonal Stripe 163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5" name="Diagonal Stripe 164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6" name="Diagonal Stripe 165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57200" y="4896986"/>
            <a:ext cx="1880853" cy="1227189"/>
            <a:chOff x="4253247" y="5935852"/>
            <a:chExt cx="1880853" cy="1227189"/>
          </a:xfrm>
        </p:grpSpPr>
        <p:sp>
          <p:nvSpPr>
            <p:cNvPr id="20" name="Rounded Rectangle 19"/>
            <p:cNvSpPr/>
            <p:nvPr/>
          </p:nvSpPr>
          <p:spPr>
            <a:xfrm>
              <a:off x="4253247" y="5935852"/>
              <a:ext cx="1880853" cy="1227189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2012-09-04</a:t>
              </a:r>
            </a:p>
            <a:p>
              <a:pPr algn="ctr"/>
              <a:endParaRPr lang="en-US" sz="24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2012-11-08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4674680" y="6375371"/>
              <a:ext cx="1037985" cy="396723"/>
            </a:xfrm>
            <a:prstGeom prst="downArrow">
              <a:avLst>
                <a:gd name="adj1" fmla="val 66151"/>
                <a:gd name="adj2" fmla="val 60664"/>
              </a:avLst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5068215" y="2287322"/>
            <a:ext cx="718230" cy="484319"/>
            <a:chOff x="2792278" y="4157418"/>
            <a:chExt cx="1250894" cy="1154623"/>
          </a:xfrm>
        </p:grpSpPr>
        <p:sp>
          <p:nvSpPr>
            <p:cNvPr id="104" name="Diagonal Stripe 103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6" name="Diagonal Stripe 105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7" name="Diagonal Stripe 106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Diagonal Stripe 107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09" name="Multiply 108"/>
          <p:cNvSpPr/>
          <p:nvPr/>
        </p:nvSpPr>
        <p:spPr>
          <a:xfrm>
            <a:off x="784769" y="2876667"/>
            <a:ext cx="1179411" cy="106002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ounded Rectangle 109"/>
          <p:cNvSpPr/>
          <p:nvPr/>
        </p:nvSpPr>
        <p:spPr>
          <a:xfrm>
            <a:off x="3719722" y="2806926"/>
            <a:ext cx="4557504" cy="3060474"/>
          </a:xfrm>
          <a:prstGeom prst="roundRect">
            <a:avLst>
              <a:gd name="adj" fmla="val 6532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/>
              <a:t>Group Selection is faced with a very </a:t>
            </a:r>
            <a:br>
              <a:rPr lang="en-GB" b="1" dirty="0" smtClean="0"/>
            </a:br>
            <a:r>
              <a:rPr lang="en-GB" b="1" dirty="0" smtClean="0"/>
              <a:t>hard challenge because: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b="1" dirty="0" smtClean="0"/>
              <a:t>Each and every Group passed both </a:t>
            </a:r>
            <a:br>
              <a:rPr lang="en-GB" b="1" dirty="0" smtClean="0"/>
            </a:br>
            <a:r>
              <a:rPr lang="en-GB" b="1" dirty="0" smtClean="0"/>
              <a:t>group-by and filter checks,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b="1" dirty="0" smtClean="0"/>
              <a:t>There is no Group that offers exactly what is requested by query,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b="1" dirty="0" smtClean="0"/>
              <a:t>Solution is to somehow estimate the applicability of every group.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457198" y="3450308"/>
            <a:ext cx="1880853" cy="2679291"/>
          </a:xfrm>
          <a:prstGeom prst="roundRect">
            <a:avLst>
              <a:gd name="adj" fmla="val 12582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2012-09-04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2012-10-01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2012-11-01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2012-11-08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08" name="Down Arrow 207"/>
          <p:cNvSpPr/>
          <p:nvPr/>
        </p:nvSpPr>
        <p:spPr>
          <a:xfrm>
            <a:off x="878633" y="5388670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DAY</a:t>
            </a:r>
            <a:endParaRPr lang="en-US" sz="1200" b="1" dirty="0"/>
          </a:p>
        </p:txBody>
      </p:sp>
      <p:sp>
        <p:nvSpPr>
          <p:cNvPr id="209" name="Down Arrow 208"/>
          <p:cNvSpPr/>
          <p:nvPr/>
        </p:nvSpPr>
        <p:spPr>
          <a:xfrm>
            <a:off x="878633" y="4630299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200" b="1" dirty="0" smtClean="0"/>
              <a:t>MONTH</a:t>
            </a:r>
            <a:endParaRPr lang="en-US" sz="1200" b="1" dirty="0"/>
          </a:p>
        </p:txBody>
      </p:sp>
      <p:sp>
        <p:nvSpPr>
          <p:cNvPr id="210" name="Down Arrow 209"/>
          <p:cNvSpPr/>
          <p:nvPr/>
        </p:nvSpPr>
        <p:spPr>
          <a:xfrm>
            <a:off x="878633" y="3844737"/>
            <a:ext cx="1037985" cy="357051"/>
          </a:xfrm>
          <a:prstGeom prst="downArrow">
            <a:avLst>
              <a:gd name="adj1" fmla="val 66151"/>
              <a:gd name="adj2" fmla="val 60664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DAY</a:t>
            </a:r>
            <a:endParaRPr lang="en-US" sz="1200" b="1" dirty="0"/>
          </a:p>
        </p:txBody>
      </p:sp>
      <p:sp>
        <p:nvSpPr>
          <p:cNvPr id="24" name="Rectangle 23"/>
          <p:cNvSpPr/>
          <p:nvPr/>
        </p:nvSpPr>
        <p:spPr>
          <a:xfrm>
            <a:off x="533893" y="4274712"/>
            <a:ext cx="1737820" cy="1045837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ounded Rectangle 118"/>
          <p:cNvSpPr/>
          <p:nvPr/>
        </p:nvSpPr>
        <p:spPr>
          <a:xfrm>
            <a:off x="7596188" y="2264635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0.19</a:t>
            </a:r>
            <a:endParaRPr lang="en-US" dirty="0"/>
          </a:p>
        </p:txBody>
      </p:sp>
      <p:sp>
        <p:nvSpPr>
          <p:cNvPr id="122" name="Rounded Rectangle 121"/>
          <p:cNvSpPr/>
          <p:nvPr/>
        </p:nvSpPr>
        <p:spPr>
          <a:xfrm>
            <a:off x="6078659" y="2264634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0.42</a:t>
            </a:r>
            <a:endParaRPr lang="en-US" dirty="0"/>
          </a:p>
        </p:txBody>
      </p:sp>
      <p:sp>
        <p:nvSpPr>
          <p:cNvPr id="123" name="Rounded Rectangle 122"/>
          <p:cNvSpPr/>
          <p:nvPr/>
        </p:nvSpPr>
        <p:spPr>
          <a:xfrm>
            <a:off x="4602284" y="226463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0.39</a:t>
            </a:r>
            <a:endParaRPr lang="en-US" dirty="0"/>
          </a:p>
        </p:txBody>
      </p:sp>
      <p:sp>
        <p:nvSpPr>
          <p:cNvPr id="124" name="Rounded Rectangle 123"/>
          <p:cNvSpPr/>
          <p:nvPr/>
        </p:nvSpPr>
        <p:spPr>
          <a:xfrm>
            <a:off x="5824047" y="4471580"/>
            <a:ext cx="1953114" cy="583993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Aggregation</a:t>
            </a:r>
            <a:r>
              <a:rPr lang="en-US" sz="1200" dirty="0" smtClean="0"/>
              <a:t> </a:t>
            </a:r>
            <a:r>
              <a:rPr lang="en-US" sz="1200" b="1" dirty="0" smtClean="0"/>
              <a:t>Day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Available Data</a:t>
            </a:r>
            <a:r>
              <a:rPr lang="en-US" sz="1200" dirty="0" smtClean="0"/>
              <a:t> </a:t>
            </a:r>
            <a:r>
              <a:rPr lang="en-US" sz="1200" b="1" dirty="0" smtClean="0"/>
              <a:t>01.01.2012 – present</a:t>
            </a:r>
            <a:endParaRPr lang="en-US" sz="1200" b="1" dirty="0"/>
          </a:p>
        </p:txBody>
      </p:sp>
      <p:sp>
        <p:nvSpPr>
          <p:cNvPr id="141" name="Rounded Rectangle 140"/>
          <p:cNvSpPr/>
          <p:nvPr/>
        </p:nvSpPr>
        <p:spPr>
          <a:xfrm>
            <a:off x="5824047" y="5101436"/>
            <a:ext cx="1953114" cy="583993"/>
          </a:xfrm>
          <a:prstGeom prst="roundRect">
            <a:avLst>
              <a:gd name="adj" fmla="val 12634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36000" rIns="72000" bIns="7200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Aggregation</a:t>
            </a:r>
            <a:r>
              <a:rPr lang="en-US" sz="1200" dirty="0" smtClean="0"/>
              <a:t> </a:t>
            </a:r>
            <a:r>
              <a:rPr lang="en-US" sz="1200" b="1" dirty="0" smtClean="0"/>
              <a:t>Day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Available Data</a:t>
            </a:r>
            <a:r>
              <a:rPr lang="en-US" sz="1200" dirty="0" smtClean="0"/>
              <a:t> </a:t>
            </a:r>
            <a:r>
              <a:rPr lang="en-US" sz="1200" b="1" dirty="0" smtClean="0"/>
              <a:t>01.01.2011 – 31.12.2011</a:t>
            </a:r>
            <a:endParaRPr lang="en-US" sz="1200" b="1" dirty="0"/>
          </a:p>
        </p:txBody>
      </p:sp>
      <p:sp>
        <p:nvSpPr>
          <p:cNvPr id="146" name="Rounded Rectangle 145"/>
          <p:cNvSpPr/>
          <p:nvPr/>
        </p:nvSpPr>
        <p:spPr>
          <a:xfrm>
            <a:off x="2392006" y="5210675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67" name="Rounded Rectangle 166"/>
          <p:cNvSpPr/>
          <p:nvPr/>
        </p:nvSpPr>
        <p:spPr>
          <a:xfrm>
            <a:off x="2394387" y="4402524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68" name="Rounded Rectangle 167"/>
          <p:cNvSpPr/>
          <p:nvPr/>
        </p:nvSpPr>
        <p:spPr>
          <a:xfrm>
            <a:off x="2392230" y="3609431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69" name="Rounded Rectangle 168"/>
          <p:cNvSpPr/>
          <p:nvPr/>
        </p:nvSpPr>
        <p:spPr>
          <a:xfrm>
            <a:off x="2404247" y="2808066"/>
            <a:ext cx="1268898" cy="589088"/>
          </a:xfrm>
          <a:prstGeom prst="roundRect">
            <a:avLst>
              <a:gd name="adj" fmla="val 11185"/>
            </a:avLst>
          </a:prstGeom>
          <a:noFill/>
          <a:ln w="19050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2391823" y="3606084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FILTER CHECK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38" name="Rounded Rectangle 137"/>
          <p:cNvSpPr/>
          <p:nvPr/>
        </p:nvSpPr>
        <p:spPr>
          <a:xfrm>
            <a:off x="2396992" y="4401651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GROUP SELECTION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5" name="Rounded Rectangle 104"/>
          <p:cNvSpPr/>
          <p:nvPr/>
        </p:nvSpPr>
        <p:spPr>
          <a:xfrm>
            <a:off x="2391822" y="5204939"/>
            <a:ext cx="1268898" cy="594824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SEARCHER SELECTION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2402237" y="2806926"/>
            <a:ext cx="1268898" cy="589088"/>
          </a:xfrm>
          <a:prstGeom prst="roundRect">
            <a:avLst>
              <a:gd name="adj" fmla="val 11185"/>
            </a:avLst>
          </a:prstGeom>
          <a:solidFill>
            <a:schemeClr val="bg1">
              <a:lumMod val="95000"/>
            </a:schemeClr>
          </a:solidFill>
          <a:ln w="28575">
            <a:solidFill>
              <a:srgbClr val="E9E9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GROUP BY CHECK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689656" y="3302351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Down Arrow 141"/>
          <p:cNvSpPr/>
          <p:nvPr/>
        </p:nvSpPr>
        <p:spPr>
          <a:xfrm>
            <a:off x="2693940" y="4101790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Down Arrow 142"/>
          <p:cNvSpPr/>
          <p:nvPr/>
        </p:nvSpPr>
        <p:spPr>
          <a:xfrm>
            <a:off x="2679241" y="4914283"/>
            <a:ext cx="694059" cy="377655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7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0.06198 -0.04005 C 0.075 -0.04885 0.09271 -0.05139 0.11111 -0.04723 C 0.13108 -0.04237 0.1467 -0.03195 0.15643 -0.0176 L 0.20417 0.04791 " pathEditMode="relative" rAng="600004" ptsTypes="FffFF">
                                      <p:cBhvr>
                                        <p:cTn id="6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77" y="-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30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 tmFilter="0, 0; .2, .5; .8, .5; 1, 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1000" autoRev="1" fill="hold"/>
                                        <p:tgtEl>
                                          <p:spTgt spid="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 tmFilter="0, 0; .2, .5; .8, .5; 1, 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1000" autoRev="1" fill="hold"/>
                                        <p:tgtEl>
                                          <p:spTgt spid="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30" presetClass="emph" presetSubtype="0" repeatCount="16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mph" presetSubtype="2" repeatCount="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2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mph" presetSubtype="2" repeatCount="2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16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2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6" presetClass="emph" presetSubtype="0" repeatCount="2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 tmFilter="0, 0; .2, .5; .8, .5; 1, 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1000" autoRev="1" fill="hold"/>
                                        <p:tgtEl>
                                          <p:spTgt spid="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32" presetClass="emph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Rot by="120000">
                                      <p:cBhvr>
                                        <p:cTn id="1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8" presetID="1" presetClass="emph" presetSubtype="2" repeatCount="200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rgb" dir="cw">
                                      <p:cBhvr>
                                        <p:cTn id="129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0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26" presetClass="emph" presetSubtype="0" repeatCount="200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 tmFilter="0, 0; .2, .5; .8, .5; 1, 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1000" autoRev="1" fill="hold"/>
                                        <p:tgtEl>
                                          <p:spTgt spid="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32" presetClass="emph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Rot by="120000">
                                      <p:cBhvr>
                                        <p:cTn id="1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1" presetID="26" presetClass="emph" presetSubtype="0" repeatCount="2000" fill="hold" grpId="2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1" presetClass="emph" presetSubtype="2" repeatCount="200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Clr clrSpc="rgb" dir="cw">
                                      <p:cBhvr>
                                        <p:cTn id="145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6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2" presetClass="emph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4" presetID="1" presetClass="emph" presetSubtype="2" repeatCount="8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mph" presetSubtype="2" repeatCount="8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6" presetClass="emph" presetSubtype="0" repeatCount="2000" fill="hold" grpId="2" nodeType="withEffect">
                                  <p:stCondLst>
                                    <p:cond delay="1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 tmFilter="0, 0; .2, .5; .8, .5; 1, 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1000" autoRev="1" fill="hold"/>
                                        <p:tgtEl>
                                          <p:spTgt spid="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1" presetClass="emph" presetSubtype="2" repeatCount="2000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2" presetClass="emph" presetSubtype="0" fill="hold" nodeType="withEffect">
                                  <p:stCondLst>
                                    <p:cond delay="21000"/>
                                  </p:stCondLst>
                                  <p:childTnLst>
                                    <p:animRot by="120000">
                                      <p:cBhvr>
                                        <p:cTn id="1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5" presetID="26" presetClass="emph" presetSubtype="0" repeatCount="200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 tmFilter="0, 0; .2, .5; .8, .5; 1, 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7" dur="1000" autoRev="1" fill="hold"/>
                                        <p:tgtEl>
                                          <p:spTgt spid="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8" presetID="1" presetClass="emph" presetSubtype="2" repeatCount="200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animClr clrSpc="rgb" dir="cw">
                                      <p:cBhvr>
                                        <p:cTn id="179" dur="2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0" dur="2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2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mph" presetSubtype="2" repeatCount="200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2" presetClass="emph" presetSubtype="0" fill="hold" nodeType="withEffect">
                                  <p:stCondLst>
                                    <p:cond delay="26000"/>
                                  </p:stCondLst>
                                  <p:childTnLst>
                                    <p:animRot by="120000">
                                      <p:cBhvr>
                                        <p:cTn id="18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2" presetID="26" presetClass="emph" presetSubtype="0" repeatCount="2000" fill="hold" grpId="3" nodeType="withEffect">
                                  <p:stCondLst>
                                    <p:cond delay="2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 tmFilter="0, 0; .2, .5; .8, .5; 1, 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1" presetClass="emph" presetSubtype="2" repeatCount="2000" fill="hold" nodeType="withEffect">
                                  <p:stCondLst>
                                    <p:cond delay="27000"/>
                                  </p:stCondLst>
                                  <p:childTnLst>
                                    <p:animClr clrSpc="rgb" dir="cw">
                                      <p:cBhvr>
                                        <p:cTn id="196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2" presetClass="emph" presetSubtype="0" fill="hold" nodeType="withEffect">
                                  <p:stCondLst>
                                    <p:cond delay="31000"/>
                                  </p:stCondLst>
                                  <p:childTnLst>
                                    <p:animRot by="120000">
                                      <p:cBhvr>
                                        <p:cTn id="2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000"/>
                            </p:stCondLst>
                            <p:childTnLst>
                              <p:par>
                                <p:cTn id="2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000"/>
                            </p:stCondLst>
                            <p:childTnLst>
                              <p:par>
                                <p:cTn id="2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3000"/>
                            </p:stCondLst>
                            <p:childTnLst>
                              <p:par>
                                <p:cTn id="2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5000"/>
                            </p:stCondLst>
                            <p:childTnLst>
                              <p:par>
                                <p:cTn id="2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00"/>
                            </p:stCondLst>
                            <p:childTnLst>
                              <p:par>
                                <p:cTn id="265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6" dur="2000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0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2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5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4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2500"/>
                            </p:stCondLst>
                            <p:childTnLst>
                              <p:par>
                                <p:cTn id="30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5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8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4500"/>
                            </p:stCondLst>
                            <p:childTnLst>
                              <p:par>
                                <p:cTn id="341" presetID="32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1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2000"/>
                            </p:stCondLst>
                            <p:childTnLst>
                              <p:par>
                                <p:cTn id="3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4000"/>
                            </p:stCondLst>
                            <p:childTnLst>
                              <p:par>
                                <p:cTn id="35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6000"/>
                            </p:stCondLst>
                            <p:childTnLst>
                              <p:par>
                                <p:cTn id="363" presetID="27" presetClass="emph" presetSubtype="0" repeatCount="4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4" dur="1000" autoRev="1" fill="remov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5" dur="1000" autoRev="1" fill="remov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6" dur="1000" autoRev="1" fill="remov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7" dur="1000" autoRev="1" fill="remov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27" presetClass="emph" presetSubtype="0" repeatCount="4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9" dur="1000" autoRev="1" fill="remove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0" dur="1000" autoRev="1" fill="remove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1" dur="1000" autoRev="1" fill="remove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1000" autoRev="1" fill="remove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8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1" dur="10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4" dur="10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7" dur="10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0" dur="10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26" presetClass="emph" presetSubtype="0" repeatCount="4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2" dur="1000" tmFilter="0, 0; .2, .5; .8, .5; 1, 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3" dur="500" autoRev="1" fill="hold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4" presetID="26" presetClass="emph" presetSubtype="0" repeatCount="4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5" dur="1000" tmFilter="0, 0; .2, .5; .8, .5; 1, 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6" dur="500" autoRev="1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0" dur="20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3" dur="20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6" dur="20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9" dur="20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2000"/>
                            </p:stCondLst>
                            <p:childTnLst>
                              <p:par>
                                <p:cTn id="412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3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16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3000"/>
                            </p:stCondLst>
                            <p:childTnLst>
                              <p:par>
                                <p:cTn id="41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1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4000"/>
                            </p:stCondLst>
                            <p:childTnLst>
                              <p:par>
                                <p:cTn id="423" presetID="1" presetClass="emph" presetSubtype="2" repeatCount="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4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5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6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9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2000"/>
                                        <p:tgtEl>
                                          <p:spTgt spid="2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2000"/>
                                        <p:tgtEl>
                                          <p:spTgt spid="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22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8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10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1" dur="2000"/>
                                        <p:tgtEl>
                                          <p:spTgt spid="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22" presetClass="entr" presetSubtype="1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4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5" presetID="1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7" dur="2000"/>
                                        <p:tgtEl>
                                          <p:spTgt spid="2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8" presetID="22" presetClass="entr" presetSubtype="1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0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1" presetID="10" presetClass="entr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3" dur="2000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4" presetID="10" presetClass="entr" presetSubtype="0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6" dur="20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7" presetID="22" presetClass="entr" presetSubtype="4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9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461" presetID="1" presetClass="emph" presetSubtype="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2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3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4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8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9" dur="1000" tmFilter="0, 0; .2, .5; .8, .5; 1, 0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0" dur="500" autoRev="1" fill="hold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3" dur="2000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4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6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8" grpId="2" animBg="1"/>
      <p:bldP spid="128" grpId="3" animBg="1"/>
      <p:bldP spid="139" grpId="0" animBg="1"/>
      <p:bldP spid="140" grpId="0" animBg="1"/>
      <p:bldP spid="171" grpId="0" animBg="1"/>
      <p:bldP spid="172" grpId="0" animBg="1"/>
      <p:bldP spid="173" grpId="0" animBg="1"/>
      <p:bldP spid="174" grpId="0" animBg="1"/>
      <p:bldP spid="174" grpId="1" animBg="1"/>
      <p:bldP spid="174" grpId="2" animBg="1"/>
      <p:bldP spid="180" grpId="0" animBg="1"/>
      <p:bldP spid="180" grpId="1" animBg="1"/>
      <p:bldP spid="180" grpId="2" animBg="1"/>
      <p:bldP spid="182" grpId="0" animBg="1"/>
      <p:bldP spid="183" grpId="0" animBg="1"/>
      <p:bldP spid="116" grpId="0" animBg="1"/>
      <p:bldP spid="117" grpId="0" animBg="1"/>
      <p:bldP spid="118" grpId="0" animBg="1"/>
      <p:bldP spid="120" grpId="0" animBg="1"/>
      <p:bldP spid="121" grpId="0" animBg="1"/>
      <p:bldP spid="185" grpId="0" animBg="1"/>
      <p:bldP spid="186" grpId="0" animBg="1"/>
      <p:bldP spid="187" grpId="0" animBg="1"/>
      <p:bldP spid="187" grpId="1" animBg="1"/>
      <p:bldP spid="188" grpId="0" animBg="1"/>
      <p:bldP spid="188" grpId="1" animBg="1"/>
      <p:bldP spid="189" grpId="0" animBg="1"/>
      <p:bldP spid="190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6" grpId="0" animBg="1"/>
      <p:bldP spid="5" grpId="0" animBg="1"/>
      <p:bldP spid="5" grpId="1" animBg="1"/>
      <p:bldP spid="7" grpId="0" animBg="1"/>
      <p:bldP spid="7" grpId="1" animBg="1"/>
      <p:bldP spid="76" grpId="0" animBg="1"/>
      <p:bldP spid="76" grpId="1" animBg="1"/>
      <p:bldP spid="82" grpId="0" animBg="1"/>
      <p:bldP spid="83" grpId="0"/>
      <p:bldP spid="85" grpId="0" animBg="1"/>
      <p:bldP spid="86" grpId="0"/>
      <p:bldP spid="87" grpId="0" animBg="1"/>
      <p:bldP spid="88" grpId="0"/>
      <p:bldP spid="148" grpId="0" animBg="1"/>
      <p:bldP spid="109" grpId="0" animBg="1"/>
      <p:bldP spid="110" grpId="0" animBg="1"/>
      <p:bldP spid="110" grpId="1" build="allAtOnce" animBg="1"/>
      <p:bldP spid="207" grpId="0" animBg="1"/>
      <p:bldP spid="208" grpId="0" animBg="1"/>
      <p:bldP spid="209" grpId="0" animBg="1"/>
      <p:bldP spid="209" grpId="1" build="allAtOnce" animBg="1"/>
      <p:bldP spid="210" grpId="0" animBg="1"/>
      <p:bldP spid="24" grpId="0" animBg="1"/>
      <p:bldP spid="119" grpId="0" animBg="1"/>
      <p:bldP spid="122" grpId="0" animBg="1"/>
      <p:bldP spid="123" grpId="0" animBg="1"/>
      <p:bldP spid="124" grpId="0" animBg="1"/>
      <p:bldP spid="124" grpId="1" animBg="1"/>
      <p:bldP spid="141" grpId="0" animBg="1"/>
      <p:bldP spid="141" grpId="1" animBg="1"/>
      <p:bldP spid="101" grpId="0" animBg="1"/>
      <p:bldP spid="138" grpId="0" animBg="1"/>
      <p:bldP spid="105" grpId="0" animBg="1"/>
      <p:bldP spid="92" grpId="0" animBg="1"/>
      <p:bldP spid="11" grpId="0" animBg="1"/>
      <p:bldP spid="142" grpId="0" animBg="1"/>
      <p:bldP spid="14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02/11/2012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765" y="694765"/>
            <a:ext cx="5441576" cy="544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08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de-DE" b="1" dirty="0" smtClean="0">
                <a:cs typeface="Arial"/>
              </a:rPr>
              <a:t>ABOUT </a:t>
            </a:r>
            <a:r>
              <a:rPr lang="en-US" b="1" dirty="0" smtClean="0">
                <a:cs typeface="Arial"/>
              </a:rPr>
              <a:t>zanox</a:t>
            </a:r>
            <a:r>
              <a:rPr lang="de-DE" b="1" dirty="0" smtClean="0">
                <a:cs typeface="Arial"/>
              </a:rPr>
              <a:t> AND </a:t>
            </a:r>
            <a:r>
              <a:rPr lang="en-US" b="1" dirty="0" smtClean="0">
                <a:cs typeface="Arial"/>
              </a:rPr>
              <a:t>Me</a:t>
            </a:r>
          </a:p>
          <a:p>
            <a:pPr>
              <a:buClr>
                <a:schemeClr val="tx2"/>
              </a:buClr>
            </a:pPr>
            <a:r>
              <a:rPr lang="nb-NO" dirty="0" smtClean="0"/>
              <a:t>Reporting </a:t>
            </a:r>
            <a:r>
              <a:rPr lang="nb-NO" dirty="0"/>
              <a:t>in general</a:t>
            </a:r>
          </a:p>
          <a:p>
            <a:pPr>
              <a:buClr>
                <a:schemeClr val="tx2"/>
              </a:buClr>
            </a:pPr>
            <a:r>
              <a:rPr lang="en-US" dirty="0"/>
              <a:t>QUERY ROUTING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</p:spTree>
    <p:extLst>
      <p:ext uri="{BB962C8B-B14F-4D97-AF65-F5344CB8AC3E}">
        <p14:creationId xmlns:p14="http://schemas.microsoft.com/office/powerpoint/2010/main" val="386109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ounded Rectangle 186"/>
          <p:cNvSpPr/>
          <p:nvPr/>
        </p:nvSpPr>
        <p:spPr>
          <a:xfrm>
            <a:off x="667236" y="2216258"/>
            <a:ext cx="278716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Berlin | 07/02/2012 | zanox | Presentation title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" name="10-Point Star 19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2" name="10-Point Star 21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3" name="Right Arrow 22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ounded Rectangle 155"/>
          <p:cNvSpPr/>
          <p:nvPr/>
        </p:nvSpPr>
        <p:spPr>
          <a:xfrm>
            <a:off x="2253718" y="2216258"/>
            <a:ext cx="613861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6782781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6878622" y="4466817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9" name="Rounded Rectangle 158"/>
          <p:cNvSpPr/>
          <p:nvPr/>
        </p:nvSpPr>
        <p:spPr>
          <a:xfrm>
            <a:off x="6878621" y="4792452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0" name="Rectangle 159"/>
          <p:cNvSpPr/>
          <p:nvPr/>
        </p:nvSpPr>
        <p:spPr>
          <a:xfrm>
            <a:off x="5299765" y="2394490"/>
            <a:ext cx="1338335" cy="3401619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61" name="Rectangle 160"/>
          <p:cNvSpPr/>
          <p:nvPr/>
        </p:nvSpPr>
        <p:spPr>
          <a:xfrm>
            <a:off x="3813098" y="2394490"/>
            <a:ext cx="1338335" cy="3401618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5398625" y="5430210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3" name="Rounded Rectangle 162"/>
          <p:cNvSpPr/>
          <p:nvPr/>
        </p:nvSpPr>
        <p:spPr>
          <a:xfrm>
            <a:off x="5398624" y="4793038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4" name="Rounded Rectangle 163"/>
          <p:cNvSpPr/>
          <p:nvPr/>
        </p:nvSpPr>
        <p:spPr>
          <a:xfrm>
            <a:off x="5398623" y="511028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5" name="Rounded Rectangle 164"/>
          <p:cNvSpPr/>
          <p:nvPr/>
        </p:nvSpPr>
        <p:spPr>
          <a:xfrm>
            <a:off x="3899851" y="414712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6" name="Rounded Rectangle 165"/>
          <p:cNvSpPr/>
          <p:nvPr/>
        </p:nvSpPr>
        <p:spPr>
          <a:xfrm>
            <a:off x="3899851" y="446919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7" name="Rounded Rectangle 166"/>
          <p:cNvSpPr/>
          <p:nvPr/>
        </p:nvSpPr>
        <p:spPr>
          <a:xfrm>
            <a:off x="3899850" y="479482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8" name="Rounded Rectangle 167"/>
          <p:cNvSpPr/>
          <p:nvPr/>
        </p:nvSpPr>
        <p:spPr>
          <a:xfrm>
            <a:off x="3896225" y="512520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9" name="Rounded Rectangle 168"/>
          <p:cNvSpPr/>
          <p:nvPr/>
        </p:nvSpPr>
        <p:spPr>
          <a:xfrm>
            <a:off x="3896224" y="545083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0" name="Rounded Rectangle 169"/>
          <p:cNvSpPr/>
          <p:nvPr/>
        </p:nvSpPr>
        <p:spPr>
          <a:xfrm>
            <a:off x="6878620" y="5121605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1" name="Rounded Rectangle 170"/>
          <p:cNvSpPr/>
          <p:nvPr/>
        </p:nvSpPr>
        <p:spPr>
          <a:xfrm>
            <a:off x="6878619" y="5447240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2" name="Rounded Rectangle 171"/>
          <p:cNvSpPr/>
          <p:nvPr/>
        </p:nvSpPr>
        <p:spPr>
          <a:xfrm>
            <a:off x="2937435" y="247198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88" name="Rectangle 187"/>
          <p:cNvSpPr/>
          <p:nvPr/>
        </p:nvSpPr>
        <p:spPr>
          <a:xfrm>
            <a:off x="830115" y="467851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822857" y="353294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92" name="Rectangle 191"/>
          <p:cNvSpPr/>
          <p:nvPr/>
        </p:nvSpPr>
        <p:spPr>
          <a:xfrm>
            <a:off x="830115" y="2376390"/>
            <a:ext cx="1338335" cy="105719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198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00046 L -0.32934 -0.1930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58" y="-963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22222E-6 1.11111E-6 L -0.32934 -0.19792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76" y="-990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22222E-6 -4.07407E-6 L -0.28524 -0.28703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71" y="-1435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5E-6 -2.22222E-6 L -0.28542 -0.29398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71" y="-1469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1.38889E-6 -2.96296E-6 L -0.23958 -0.34143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79" y="-1708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0.00069 -0.00092 L -0.49392 -0.075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70" y="-370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1.11111E-6 -0.00139 L -0.44913 -0.12176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65" y="-601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0.00139 -0.00232 L -0.4026 -0.16945 " pathEditMode="relative" rAng="0" ptsTypes="AA">
                                      <p:cBhvr>
                                        <p:cTn id="24" dur="5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08" y="-835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3.33333E-6 2.59259E-6 L -0.65469 0.09606 " pathEditMode="relative" rAng="0" ptsTypes="AA">
                                      <p:cBhvr>
                                        <p:cTn id="30" dur="5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743" y="479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33333E-6 -1.11111E-6 L -0.65469 0.09074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743" y="4537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0.00174 -0.00093 L -0.60955 0.0419 " pathEditMode="relative" rAng="0" ptsTypes="AA">
                                      <p:cBhvr>
                                        <p:cTn id="34" dur="5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99" y="213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0.00035 -2.96296E-6 L -0.56476 -0.00578 " pathEditMode="relative" rAng="0" ptsTypes="AA">
                                      <p:cBhvr>
                                        <p:cTn id="36" dur="5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229" y="-301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0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0.00069 4.81481E-6 L -0.04931 4.81481E-6 " pathEditMode="relative" rAng="0" ptsTypes="AA">
                                      <p:cBhvr>
                                        <p:cTn id="42" dur="5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7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7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7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7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7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88" grpId="0" animBg="1"/>
      <p:bldP spid="191" grpId="0" animBg="1"/>
      <p:bldP spid="19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Berlin | 07/02/2012 | zanox | Presentation title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" name="10-Point Star 19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2" name="10-Point Star 21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3" name="Right Arrow 22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ounded Rectangle 155"/>
          <p:cNvSpPr/>
          <p:nvPr/>
        </p:nvSpPr>
        <p:spPr>
          <a:xfrm>
            <a:off x="667236" y="2216258"/>
            <a:ext cx="278716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/>
          <p:cNvSpPr/>
          <p:nvPr/>
        </p:nvSpPr>
        <p:spPr>
          <a:xfrm>
            <a:off x="830115" y="467851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896522" y="512730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9" name="Rounded Rectangle 158"/>
          <p:cNvSpPr/>
          <p:nvPr/>
        </p:nvSpPr>
        <p:spPr>
          <a:xfrm>
            <a:off x="1721292" y="5407458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0" name="Rectangle 159"/>
          <p:cNvSpPr/>
          <p:nvPr/>
        </p:nvSpPr>
        <p:spPr>
          <a:xfrm>
            <a:off x="822857" y="353294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61" name="Rectangle 160"/>
          <p:cNvSpPr/>
          <p:nvPr/>
        </p:nvSpPr>
        <p:spPr>
          <a:xfrm>
            <a:off x="830115" y="2376390"/>
            <a:ext cx="1338335" cy="105719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1716722" y="426649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3" name="Rounded Rectangle 162"/>
          <p:cNvSpPr/>
          <p:nvPr/>
        </p:nvSpPr>
        <p:spPr>
          <a:xfrm>
            <a:off x="875666" y="427286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4" name="Rounded Rectangle 163"/>
          <p:cNvSpPr/>
          <p:nvPr/>
        </p:nvSpPr>
        <p:spPr>
          <a:xfrm>
            <a:off x="1294425" y="4270484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5" name="Rounded Rectangle 164"/>
          <p:cNvSpPr/>
          <p:nvPr/>
        </p:nvSpPr>
        <p:spPr>
          <a:xfrm>
            <a:off x="1292871" y="282518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6" name="Rounded Rectangle 165"/>
          <p:cNvSpPr/>
          <p:nvPr/>
        </p:nvSpPr>
        <p:spPr>
          <a:xfrm>
            <a:off x="889426" y="282518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7" name="Rounded Rectangle 166"/>
          <p:cNvSpPr/>
          <p:nvPr/>
        </p:nvSpPr>
        <p:spPr>
          <a:xfrm>
            <a:off x="1709268" y="311009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8" name="Rounded Rectangle 167"/>
          <p:cNvSpPr/>
          <p:nvPr/>
        </p:nvSpPr>
        <p:spPr>
          <a:xfrm>
            <a:off x="1292872" y="311232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9" name="Rounded Rectangle 168"/>
          <p:cNvSpPr/>
          <p:nvPr/>
        </p:nvSpPr>
        <p:spPr>
          <a:xfrm>
            <a:off x="889427" y="311631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0" name="Rounded Rectangle 169"/>
          <p:cNvSpPr/>
          <p:nvPr/>
        </p:nvSpPr>
        <p:spPr>
          <a:xfrm>
            <a:off x="1309972" y="5407458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1" name="Rounded Rectangle 170"/>
          <p:cNvSpPr/>
          <p:nvPr/>
        </p:nvSpPr>
        <p:spPr>
          <a:xfrm>
            <a:off x="896523" y="5412065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2" name="Rounded Rectangle 171"/>
          <p:cNvSpPr/>
          <p:nvPr/>
        </p:nvSpPr>
        <p:spPr>
          <a:xfrm>
            <a:off x="2483189" y="247197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2883219" y="2415799"/>
            <a:ext cx="501753" cy="347007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52" name="Rounded Rectangle 51"/>
          <p:cNvSpPr/>
          <p:nvPr/>
        </p:nvSpPr>
        <p:spPr>
          <a:xfrm>
            <a:off x="3635936" y="2211131"/>
            <a:ext cx="4818634" cy="3719593"/>
          </a:xfrm>
          <a:prstGeom prst="roundRect">
            <a:avLst>
              <a:gd name="adj" fmla="val 585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Exhaustive Estimation based on number of Hits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83079" y="2766877"/>
            <a:ext cx="1338335" cy="191163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387790" y="2766878"/>
            <a:ext cx="1338335" cy="1911634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891634" y="2766877"/>
            <a:ext cx="1338335" cy="191163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883079" y="4828254"/>
            <a:ext cx="1338335" cy="360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3026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4225392" y="528407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0.39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387790" y="4836515"/>
            <a:ext cx="1338335" cy="360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2696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892501" y="4844776"/>
            <a:ext cx="1338335" cy="360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5221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5737869" y="528758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0.42</a:t>
            </a:r>
            <a:endParaRPr lang="en-US" dirty="0"/>
          </a:p>
        </p:txBody>
      </p:sp>
      <p:sp>
        <p:nvSpPr>
          <p:cNvPr id="61" name="Rounded Rectangle 60"/>
          <p:cNvSpPr/>
          <p:nvPr/>
        </p:nvSpPr>
        <p:spPr>
          <a:xfrm>
            <a:off x="7250346" y="529109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0.19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4423789" y="2674067"/>
            <a:ext cx="3823053" cy="2030955"/>
          </a:xfrm>
          <a:prstGeom prst="roundRect">
            <a:avLst>
              <a:gd name="adj" fmla="val 585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dirty="0" smtClean="0">
                <a:solidFill>
                  <a:srgbClr val="FFC000"/>
                </a:solidFill>
              </a:rPr>
              <a:t>M</a:t>
            </a:r>
            <a:r>
              <a:rPr lang="en-US" sz="2000" b="1" dirty="0" smtClean="0">
                <a:solidFill>
                  <a:schemeClr val="bg1"/>
                </a:solidFill>
              </a:rPr>
              <a:t>erger creates </a:t>
            </a:r>
            <a:r>
              <a:rPr lang="en-US" sz="2000" b="1" dirty="0" smtClean="0">
                <a:solidFill>
                  <a:srgbClr val="FFC000"/>
                </a:solidFill>
              </a:rPr>
              <a:t>E</a:t>
            </a:r>
            <a:r>
              <a:rPr lang="en-US" sz="2000" b="1" dirty="0" smtClean="0">
                <a:solidFill>
                  <a:schemeClr val="bg1"/>
                </a:solidFill>
              </a:rPr>
              <a:t>stimation </a:t>
            </a:r>
            <a:r>
              <a:rPr lang="en-US" sz="2000" b="1" dirty="0" smtClean="0">
                <a:solidFill>
                  <a:srgbClr val="FFC000"/>
                </a:solidFill>
              </a:rPr>
              <a:t>Q</a:t>
            </a:r>
            <a:r>
              <a:rPr lang="en-US" sz="2000" b="1" dirty="0" smtClean="0">
                <a:solidFill>
                  <a:schemeClr val="bg1"/>
                </a:solidFill>
              </a:rPr>
              <a:t>uery to asks every single </a:t>
            </a:r>
            <a:r>
              <a:rPr lang="en-US" sz="2000" b="1" dirty="0" smtClean="0">
                <a:solidFill>
                  <a:srgbClr val="FFC000"/>
                </a:solidFill>
              </a:rPr>
              <a:t>S</a:t>
            </a:r>
            <a:r>
              <a:rPr lang="en-US" sz="2000" b="1" dirty="0" smtClean="0">
                <a:solidFill>
                  <a:schemeClr val="bg1"/>
                </a:solidFill>
              </a:rPr>
              <a:t>earcher in each Group to provide information about how many records it has to aggregate for given query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2467961" y="246083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4432414" y="4767395"/>
            <a:ext cx="3823053" cy="1029836"/>
          </a:xfrm>
          <a:prstGeom prst="roundRect">
            <a:avLst>
              <a:gd name="adj" fmla="val 585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Every </a:t>
            </a:r>
            <a:r>
              <a:rPr lang="en-US" sz="2000" b="1" dirty="0" smtClean="0">
                <a:solidFill>
                  <a:srgbClr val="FFC000"/>
                </a:solidFill>
              </a:rPr>
              <a:t>S</a:t>
            </a:r>
            <a:r>
              <a:rPr lang="en-US" sz="2000" b="1" dirty="0" smtClean="0">
                <a:solidFill>
                  <a:schemeClr val="bg1"/>
                </a:solidFill>
              </a:rPr>
              <a:t>earcher only retrieves the number of hits and sends this back as </a:t>
            </a:r>
            <a:r>
              <a:rPr lang="en-US" sz="2000" b="1" dirty="0" smtClean="0">
                <a:solidFill>
                  <a:srgbClr val="FFC000"/>
                </a:solidFill>
              </a:rPr>
              <a:t>E</a:t>
            </a:r>
            <a:r>
              <a:rPr lang="en-US" sz="2000" b="1" dirty="0" smtClean="0">
                <a:solidFill>
                  <a:schemeClr val="bg1"/>
                </a:solidFill>
              </a:rPr>
              <a:t>stimation </a:t>
            </a:r>
            <a:r>
              <a:rPr lang="en-US" sz="2000" b="1" dirty="0" smtClean="0">
                <a:solidFill>
                  <a:srgbClr val="FFC000"/>
                </a:solidFill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</a:rPr>
              <a:t>esult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853838" y="4266496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1292871" y="4255080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1723278" y="4269542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896522" y="5116168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889426" y="5409398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1304476" y="5400924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1719526" y="5392450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866069" y="3101182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294425" y="3098956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1722781" y="3096730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866068" y="2818467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1294424" y="2816241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2474146" y="2460837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2474145" y="2449699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2467960" y="244969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2467959" y="245956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2474144" y="2450170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2467958" y="245956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2465615" y="2449697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2474280" y="246083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2474143" y="2459567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2465614" y="2449696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2483189" y="2450170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3696640" y="3532942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3699293" y="5151961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4" name="Equal 3"/>
          <p:cNvSpPr/>
          <p:nvPr/>
        </p:nvSpPr>
        <p:spPr>
          <a:xfrm>
            <a:off x="4095753" y="3573211"/>
            <a:ext cx="328476" cy="197723"/>
          </a:xfrm>
          <a:prstGeom prst="mathEqual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2" name="Equal 91"/>
          <p:cNvSpPr/>
          <p:nvPr/>
        </p:nvSpPr>
        <p:spPr>
          <a:xfrm>
            <a:off x="4105713" y="5201723"/>
            <a:ext cx="328476" cy="197723"/>
          </a:xfrm>
          <a:prstGeom prst="mathEqual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3974353" y="3116314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0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3974353" y="3418572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847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3974353" y="3720830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1398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3974353" y="4023088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781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3974353" y="4325346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6971107" y="3116313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0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6971107" y="3418571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0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6971107" y="3720829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3065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6971107" y="4023087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2156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5467263" y="3116314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1712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5467263" y="3418572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0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5467263" y="3720830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984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1" name="Title 1"/>
          <p:cNvSpPr>
            <a:spLocks noGrp="1"/>
          </p:cNvSpPr>
          <p:nvPr>
            <p:ph type="title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195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5E-6 4.81481E-6 L -0.17622 0.05 " pathEditMode="relative" rAng="0" ptsTypes="AA">
                                      <p:cBhvr>
                                        <p:cTn id="50" dur="5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25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61111E-6 4.81481E-6 L -0.17621 0.09745 " pathEditMode="relative" rAng="0" ptsTypes="AA">
                                      <p:cBhvr>
                                        <p:cTn id="62" dur="5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486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94444E-6 -4.81481E-6 L -0.13038 0.05163 " pathEditMode="relative" rAng="0" ptsTypes="AA">
                                      <p:cBhvr>
                                        <p:cTn id="74" dur="5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28" y="2569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5E-6 -4.81481E-6 L -0.12969 0.09908 " pathEditMode="relative" rAng="0" ptsTypes="AA">
                                      <p:cBhvr>
                                        <p:cTn id="86" dur="5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3" y="495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5E-6 4.81481E-6 L -0.08438 0.09745 " pathEditMode="relative" rAng="0" ptsTypes="AA">
                                      <p:cBhvr>
                                        <p:cTn id="98" dur="5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4861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94444E-6 3.7037E-6 L -0.17621 0.26273 " pathEditMode="relative" rAng="0" ptsTypes="AA">
                                      <p:cBhvr>
                                        <p:cTn id="110" dur="5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13125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2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5E-6 4.81481E-6 L -0.12969 0.26134 " pathEditMode="relative" rAng="0" ptsTypes="AA">
                                      <p:cBhvr>
                                        <p:cTn id="122" dur="5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3" y="13056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88889E-6 -4.81481E-6 L -0.0842 0.26297 " pathEditMode="relative" rAng="0" ptsTypes="AA">
                                      <p:cBhvr>
                                        <p:cTn id="134" dur="5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13148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2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94444E-6 4.81481E-6 L -0.17621 0.38634 " pathEditMode="relative" rAng="0" ptsTypes="AA">
                                      <p:cBhvr>
                                        <p:cTn id="146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19306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94444E-6 4.81481E-6 L -0.17621 0.43217 " pathEditMode="relative" rAng="0" ptsTypes="AA">
                                      <p:cBhvr>
                                        <p:cTn id="158" dur="5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21597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2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88889E-6 -4.81481E-6 L -0.12951 0.4338 " pathEditMode="relative" rAng="0" ptsTypes="AA">
                                      <p:cBhvr>
                                        <p:cTn id="170" dur="5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6" y="2169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" dur="2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61111E-6 3.7037E-6 L -0.08611 0.43356 " pathEditMode="relative" rAng="0" ptsTypes="AA">
                                      <p:cBhvr>
                                        <p:cTn id="182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6" y="21667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2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500"/>
                            </p:stCondLst>
                            <p:childTnLst>
                              <p:par>
                                <p:cTn id="1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3000"/>
                            </p:stCondLst>
                            <p:childTnLst>
                              <p:par>
                                <p:cTn id="20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0"/>
                            </p:stCondLst>
                            <p:childTnLst>
                              <p:par>
                                <p:cTn id="2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5000"/>
                            </p:stCondLst>
                            <p:childTnLst>
                              <p:par>
                                <p:cTn id="2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0"/>
                            </p:stCondLst>
                            <p:childTnLst>
                              <p:par>
                                <p:cTn id="2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42" presetClass="path" presetSubtype="0" accel="50000" decel="5000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-0.00105 -0.00231 L 0.17395 -0.05462 " pathEditMode="relative" rAng="0" ptsTypes="AA">
                                      <p:cBhvr>
                                        <p:cTn id="226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2616"/>
                                    </p:animMotion>
                                  </p:childTnLst>
                                </p:cTn>
                              </p:par>
                              <p:par>
                                <p:cTn id="227" presetID="42" presetClass="path" presetSubtype="0" accel="50000" decel="50000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0.17396 -0.05463 L 0.37691 0.04514 " pathEditMode="relative" rAng="0" ptsTypes="AA">
                                      <p:cBhvr>
                                        <p:cTn id="228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4977"/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1" presetClass="exit" presetSubtype="0" fill="hold" grpId="3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5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42" presetClass="path" presetSubtype="0" accel="50000" decel="5000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2.77778E-6 4.07407E-6 L 0.12812 -0.09306 " pathEditMode="relative" rAng="0" ptsTypes="AA">
                                      <p:cBhvr>
                                        <p:cTn id="239" dur="5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06" y="-4653"/>
                                    </p:animMotion>
                                  </p:childTnLst>
                                </p:cTn>
                              </p:par>
                              <p:par>
                                <p:cTn id="240" presetID="42" presetClass="path" presetSubtype="0" accel="50000" decel="50000" fill="hold" grpId="2" nodeType="withEffect">
                                  <p:stCondLst>
                                    <p:cond delay="9500"/>
                                  </p:stCondLst>
                                  <p:childTnLst>
                                    <p:animMotion origin="layout" path="M 0.12708 -0.09537 L 0.33003 0.13333 " pathEditMode="relative" rAng="0" ptsTypes="AA">
                                      <p:cBhvr>
                                        <p:cTn id="241" dur="5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1435"/>
                                    </p:animMotion>
                                  </p:childTnLst>
                                </p:cTn>
                              </p:par>
                              <p:par>
                                <p:cTn id="242" presetID="1" presetClass="exit" presetSubtype="0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0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2.22222E-6 1.11111E-6 L 0.175 -0.09259 " pathEditMode="relative" rAng="0" ptsTypes="AA">
                                      <p:cBhvr>
                                        <p:cTn id="252" dur="5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4630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42" presetClass="path" presetSubtype="0" accel="50000" decel="50000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0.17396 -0.09583 L 0.37691 0.08959 " pathEditMode="relative" rAng="0" ptsTypes="AA">
                                      <p:cBhvr>
                                        <p:cTn id="254" dur="5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9259"/>
                                    </p:animMotion>
                                  </p:childTnLst>
                                </p:cTn>
                              </p:par>
                              <p:par>
                                <p:cTn id="255" presetID="1" presetClass="exit" presetSubtype="0" fill="hold" grpId="3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42" presetClass="path" presetSubtype="0" accel="50000" decel="5000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2.77778E-6 -2.22222E-6 L 0.12812 -0.05092 " pathEditMode="relative" rAng="0" ptsTypes="AA">
                                      <p:cBhvr>
                                        <p:cTn id="265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06" y="-2546"/>
                                    </p:animMotion>
                                  </p:childTnLst>
                                </p:cTn>
                              </p:par>
                              <p:par>
                                <p:cTn id="266" presetID="42" presetClass="path" presetSubtype="0" accel="50000" decel="50000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0.12708 -0.05417 L 0.33003 0.08541 " pathEditMode="relative" rAng="0" ptsTypes="AA">
                                      <p:cBhvr>
                                        <p:cTn id="267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6968"/>
                                    </p:animMotion>
                                  </p:childTnLst>
                                </p:cTn>
                              </p:par>
                              <p:par>
                                <p:cTn id="268" presetID="1" presetClass="exit" presetSubtype="0" fill="hold" grpId="3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53" presetClass="entr" presetSubtype="16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42" presetClass="path" presetSubtype="0" accel="50000" decel="5000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-0.00296 0.00463 L 0.07725 -0.0912 " pathEditMode="relative" rAng="0" ptsTypes="AA">
                                      <p:cBhvr>
                                        <p:cTn id="278" dur="5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792"/>
                                    </p:animMotion>
                                  </p:childTnLst>
                                </p:cTn>
                              </p:par>
                              <p:par>
                                <p:cTn id="279" presetID="42" presetClass="path" presetSubtype="0" accel="50000" decel="50000" fill="hold" grpId="2" nodeType="withEffect">
                                  <p:stCondLst>
                                    <p:cond delay="12500"/>
                                  </p:stCondLst>
                                  <p:childTnLst>
                                    <p:animMotion origin="layout" path="M 0.08021 -0.09514 L 0.28316 0.18449 " pathEditMode="relative" rAng="0" ptsTypes="AA">
                                      <p:cBhvr>
                                        <p:cTn id="280" dur="5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3981"/>
                                    </p:animMotion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3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grpId="0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42" presetClass="path" presetSubtype="0" accel="50000" decel="5000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2.77778E-6 -7.40741E-7 L 0.17517 -0.26944 " pathEditMode="relative" rAng="0" ptsTypes="AA">
                                      <p:cBhvr>
                                        <p:cTn id="291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13472"/>
                                    </p:animMotion>
                                  </p:childTnLst>
                                </p:cTn>
                              </p:par>
                              <p:par>
                                <p:cTn id="292" presetID="42" presetClass="path" presetSubtype="0" accel="50000" decel="50000" fill="hold" grpId="2" nodeType="withEffect">
                                  <p:stCondLst>
                                    <p:cond delay="8500"/>
                                  </p:stCondLst>
                                  <p:childTnLst>
                                    <p:animMotion origin="layout" path="M 0.17517 -0.26574 L 0.54601 -0.16597 " pathEditMode="relative" rAng="0" ptsTypes="AA">
                                      <p:cBhvr>
                                        <p:cTn id="293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4977"/>
                                    </p:animMotion>
                                  </p:childTnLst>
                                </p:cTn>
                              </p:par>
                              <p:par>
                                <p:cTn id="294" presetID="1" presetClass="exit" presetSubtype="0" fill="hold" grpId="3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ntr" presetSubtype="0" fill="hold" grpId="0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42" presetClass="path" presetSubtype="0" accel="50000" decel="5000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0.00121 -0.00046 L 0.12604 -0.26828 " pathEditMode="relative" rAng="0" ptsTypes="AA">
                                      <p:cBhvr>
                                        <p:cTn id="304" dur="5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-13403"/>
                                    </p:animMotion>
                                  </p:childTnLst>
                                </p:cTn>
                              </p:par>
                              <p:par>
                                <p:cTn id="305" presetID="42" presetClass="path" presetSubtype="0" accel="50000" decel="50000" fill="hold" grpId="2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.12725 -0.26412 L 0.49809 -0.12454 " pathEditMode="relative" rAng="0" ptsTypes="AA">
                                      <p:cBhvr>
                                        <p:cTn id="306" dur="5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6968"/>
                                    </p:animMotion>
                                  </p:childTnLst>
                                </p:cTn>
                              </p:par>
                              <p:par>
                                <p:cTn id="307" presetID="1" presetClass="exit" presetSubtype="0" fill="hold" grpId="3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ntr" presetSubtype="0" fill="hold" grpId="0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53" presetClass="entr" presetSubtype="16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42" presetClass="path" presetSubtype="0" accel="50000" decel="5000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1.38889E-6 -1.11111E-6 L 0.08021 -0.26481 " pathEditMode="relative" rAng="0" ptsTypes="AA">
                                      <p:cBhvr>
                                        <p:cTn id="317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13241"/>
                                    </p:animMotion>
                                  </p:childTnLst>
                                </p:cTn>
                              </p:par>
                              <p:par>
                                <p:cTn id="318" presetID="42" presetClass="path" presetSubtype="0" accel="50000" decel="50000" fill="hold" grpId="2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0.08021 -0.2662 L 0.45105 -0.08078 " pathEditMode="relative" rAng="0" ptsTypes="AA">
                                      <p:cBhvr>
                                        <p:cTn id="319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9259"/>
                                    </p:animMotion>
                                  </p:childTnLst>
                                </p:cTn>
                              </p:par>
                              <p:par>
                                <p:cTn id="320" presetID="1" presetClass="exit" presetSubtype="0" fill="hold" grpId="3" nodeType="withEffect">
                                  <p:stCondLst>
                                    <p:cond delay="1650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ntr" presetSubtype="0" fill="hold" grpId="0" nodeType="withEffect">
                                  <p:stCondLst>
                                    <p:cond delay="1650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53" presetClass="entr" presetSubtype="16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42" presetClass="path" presetSubtype="0" accel="50000" decel="5000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-0.00365 -0.00093 L 0.16406 -0.38819 " pathEditMode="relative" rAng="0" ptsTypes="AA">
                                      <p:cBhvr>
                                        <p:cTn id="330" dur="5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85" y="-19375"/>
                                    </p:animMotion>
                                  </p:childTnLst>
                                </p:cTn>
                              </p:par>
                              <p:par>
                                <p:cTn id="331" presetID="42" presetClass="path" presetSubtype="0" accel="50000" decel="50000" fill="hold" grpId="2" nodeType="withEffect">
                                  <p:stCondLst>
                                    <p:cond delay="13000"/>
                                  </p:stCondLst>
                                  <p:childTnLst>
                                    <p:animMotion origin="layout" path="M 0.17066 -0.38958 L 0.70608 -0.28981 " pathEditMode="relative" rAng="0" ptsTypes="AA">
                                      <p:cBhvr>
                                        <p:cTn id="332" dur="5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4977"/>
                                    </p:animMotion>
                                  </p:childTnLst>
                                </p:cTn>
                              </p:par>
                              <p:par>
                                <p:cTn id="333" presetID="1" presetClass="exit" presetSubtype="0" fill="hold" grpId="3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5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42" presetClass="path" presetSubtype="0" accel="50000" decel="5000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2.22222E-6 -1.85185E-6 L 0.17205 -0.43009 " pathEditMode="relative" rAng="0" ptsTypes="AA">
                                      <p:cBhvr>
                                        <p:cTn id="343" dur="5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-21505"/>
                                    </p:animMotion>
                                  </p:childTnLst>
                                </p:cTn>
                              </p:par>
                              <p:par>
                                <p:cTn id="344" presetID="42" presetClass="path" presetSubtype="0" accel="50000" decel="50000" fill="hold" grpId="2" nodeType="withEffect">
                                  <p:stCondLst>
                                    <p:cond delay="9500"/>
                                  </p:stCondLst>
                                  <p:childTnLst>
                                    <p:animMotion origin="layout" path="M 0.17135 -0.4324 L 0.70902 -0.29375 " pathEditMode="relative" rAng="0" ptsTypes="AA">
                                      <p:cBhvr>
                                        <p:cTn id="345" dur="5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75" y="6921"/>
                                    </p:animMotion>
                                  </p:childTnLst>
                                </p:cTn>
                              </p:par>
                              <p:par>
                                <p:cTn id="346" presetID="1" presetClass="exit" presetSubtype="0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grpId="0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0243 0.00347 L 0.1224 -0.42523 " pathEditMode="relative" rAng="0" ptsTypes="AA">
                                      <p:cBhvr>
                                        <p:cTn id="356" dur="5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33" y="-21435"/>
                                    </p:animMotion>
                                  </p:childTnLst>
                                </p:cTn>
                              </p:par>
                              <p:par>
                                <p:cTn id="357" presetID="42" presetClass="path" presetSubtype="0" accel="50000" decel="50000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0.12604 -0.43102 L 0.66372 -0.2456 " pathEditMode="relative" rAng="0" ptsTypes="AA">
                                      <p:cBhvr>
                                        <p:cTn id="358" dur="5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75" y="9259"/>
                                    </p:animMotion>
                                  </p:childTnLst>
                                </p:cTn>
                              </p:par>
                              <p:par>
                                <p:cTn id="359" presetID="1" presetClass="exit" presetSubtype="0" fill="hold" grpId="3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53" presetClass="entr" presetSubtype="16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42" presetClass="path" presetSubtype="0" accel="50000" decel="50000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3.88889E-6 -3.7037E-6 L 0.08298 -0.43333 " pathEditMode="relative" rAng="0" ptsTypes="AA">
                                      <p:cBhvr>
                                        <p:cTn id="369" dur="5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9" y="-21667"/>
                                    </p:animMotion>
                                  </p:childTnLst>
                                </p:cTn>
                              </p:par>
                              <p:par>
                                <p:cTn id="370" presetID="42" presetClass="path" presetSubtype="0" accel="50000" decel="50000" fill="hold" grpId="2" nodeType="withEffect">
                                  <p:stCondLst>
                                    <p:cond delay="10500"/>
                                  </p:stCondLst>
                                  <p:childTnLst>
                                    <p:animMotion origin="layout" path="M 0.08055 -0.42986 L 0.61597 -0.20116 " pathEditMode="relative" rAng="0" ptsTypes="AA">
                                      <p:cBhvr>
                                        <p:cTn id="371" dur="5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71" y="11435"/>
                                    </p:animMotion>
                                  </p:childTnLst>
                                </p:cTn>
                              </p:par>
                              <p:par>
                                <p:cTn id="372" presetID="1" presetClass="exit" presetSubtype="0" fill="hold" grpId="3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ntr" presetSubtype="0" fill="hold" grpId="0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9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2" grpId="1" animBg="1"/>
      <p:bldP spid="63" grpId="0" animBg="1"/>
      <p:bldP spid="63" grpId="1" animBg="1"/>
      <p:bldP spid="63" grpId="2" animBg="1"/>
      <p:bldP spid="64" grpId="0" animBg="1"/>
      <p:bldP spid="64" grpId="1" animBg="1"/>
      <p:bldP spid="65" grpId="0" animBg="1"/>
      <p:bldP spid="65" grpId="1" animBg="1"/>
      <p:bldP spid="65" grpId="2" animBg="1"/>
      <p:bldP spid="65" grpId="3" animBg="1"/>
      <p:bldP spid="66" grpId="0" animBg="1"/>
      <p:bldP spid="66" grpId="1" animBg="1"/>
      <p:bldP spid="66" grpId="2" animBg="1"/>
      <p:bldP spid="66" grpId="3" animBg="1"/>
      <p:bldP spid="67" grpId="0" animBg="1"/>
      <p:bldP spid="67" grpId="1" animBg="1"/>
      <p:bldP spid="67" grpId="2" animBg="1"/>
      <p:bldP spid="67" grpId="3" animBg="1"/>
      <p:bldP spid="68" grpId="0" animBg="1"/>
      <p:bldP spid="68" grpId="1" animBg="1"/>
      <p:bldP spid="68" grpId="2" animBg="1"/>
      <p:bldP spid="68" grpId="3" animBg="1"/>
      <p:bldP spid="69" grpId="0" animBg="1"/>
      <p:bldP spid="69" grpId="1" animBg="1"/>
      <p:bldP spid="69" grpId="2" animBg="1"/>
      <p:bldP spid="69" grpId="3" animBg="1"/>
      <p:bldP spid="70" grpId="0" animBg="1"/>
      <p:bldP spid="70" grpId="1" animBg="1"/>
      <p:bldP spid="70" grpId="2" animBg="1"/>
      <p:bldP spid="70" grpId="3" animBg="1"/>
      <p:bldP spid="71" grpId="0" animBg="1"/>
      <p:bldP spid="71" grpId="1" animBg="1"/>
      <p:bldP spid="71" grpId="2" animBg="1"/>
      <p:bldP spid="71" grpId="3" animBg="1"/>
      <p:bldP spid="72" grpId="0" animBg="1"/>
      <p:bldP spid="72" grpId="1" animBg="1"/>
      <p:bldP spid="72" grpId="2" animBg="1"/>
      <p:bldP spid="72" grpId="3" animBg="1"/>
      <p:bldP spid="73" grpId="0" animBg="1"/>
      <p:bldP spid="73" grpId="1" animBg="1"/>
      <p:bldP spid="73" grpId="2" animBg="1"/>
      <p:bldP spid="73" grpId="3" animBg="1"/>
      <p:bldP spid="74" grpId="0" animBg="1"/>
      <p:bldP spid="74" grpId="1" animBg="1"/>
      <p:bldP spid="74" grpId="2" animBg="1"/>
      <p:bldP spid="74" grpId="3" animBg="1"/>
      <p:bldP spid="75" grpId="0" animBg="1"/>
      <p:bldP spid="75" grpId="1" animBg="1"/>
      <p:bldP spid="75" grpId="2" animBg="1"/>
      <p:bldP spid="75" grpId="3" animBg="1"/>
      <p:bldP spid="76" grpId="0" animBg="1"/>
      <p:bldP spid="76" grpId="1" animBg="1"/>
      <p:bldP spid="76" grpId="2" animBg="1"/>
      <p:bldP spid="76" grpId="3" animBg="1"/>
      <p:bldP spid="77" grpId="0" animBg="1"/>
      <p:bldP spid="77" grpId="1" animBg="1"/>
      <p:bldP spid="77" grpId="2" animBg="1"/>
      <p:bldP spid="78" grpId="0" animBg="1"/>
      <p:bldP spid="78" grpId="1" animBg="1"/>
      <p:bldP spid="78" grpId="2" animBg="1"/>
      <p:bldP spid="79" grpId="0" animBg="1"/>
      <p:bldP spid="79" grpId="1" animBg="1"/>
      <p:bldP spid="79" grpId="2" animBg="1"/>
      <p:bldP spid="80" grpId="0" animBg="1"/>
      <p:bldP spid="80" grpId="1" animBg="1"/>
      <p:bldP spid="80" grpId="2" animBg="1"/>
      <p:bldP spid="82" grpId="0" animBg="1"/>
      <p:bldP spid="82" grpId="1" animBg="1"/>
      <p:bldP spid="82" grpId="2" animBg="1"/>
      <p:bldP spid="83" grpId="0" animBg="1"/>
      <p:bldP spid="83" grpId="1" animBg="1"/>
      <p:bldP spid="83" grpId="2" animBg="1"/>
      <p:bldP spid="84" grpId="0" animBg="1"/>
      <p:bldP spid="84" grpId="1" animBg="1"/>
      <p:bldP spid="84" grpId="2" animBg="1"/>
      <p:bldP spid="85" grpId="0" animBg="1"/>
      <p:bldP spid="85" grpId="1" animBg="1"/>
      <p:bldP spid="85" grpId="2" animBg="1"/>
      <p:bldP spid="86" grpId="0" animBg="1"/>
      <p:bldP spid="86" grpId="1" animBg="1"/>
      <p:bldP spid="86" grpId="2" animBg="1"/>
      <p:bldP spid="87" grpId="0" animBg="1"/>
      <p:bldP spid="87" grpId="1" animBg="1"/>
      <p:bldP spid="87" grpId="2" animBg="1"/>
      <p:bldP spid="88" grpId="0" animBg="1"/>
      <p:bldP spid="88" grpId="1" animBg="1"/>
      <p:bldP spid="88" grpId="2" animBg="1"/>
      <p:bldP spid="89" grpId="0" animBg="1"/>
      <p:bldP spid="89" grpId="1" animBg="1"/>
      <p:bldP spid="90" grpId="0" animBg="1"/>
      <p:bldP spid="90" grpId="1" animBg="1"/>
      <p:bldP spid="4" grpId="0" animBg="1"/>
      <p:bldP spid="4" grpId="1" animBg="1"/>
      <p:bldP spid="92" grpId="0" animBg="1"/>
      <p:bldP spid="92" grpId="1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Berlin | 07/02/2012 | zanox | Presentation title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" name="10-Point Star 19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2" name="10-Point Star 21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3" name="Right Arrow 22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ounded Rectangle 155"/>
          <p:cNvSpPr/>
          <p:nvPr/>
        </p:nvSpPr>
        <p:spPr>
          <a:xfrm>
            <a:off x="667236" y="2216258"/>
            <a:ext cx="278716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/>
          <p:cNvSpPr/>
          <p:nvPr/>
        </p:nvSpPr>
        <p:spPr>
          <a:xfrm>
            <a:off x="830115" y="467851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896522" y="512730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9" name="Rounded Rectangle 158"/>
          <p:cNvSpPr/>
          <p:nvPr/>
        </p:nvSpPr>
        <p:spPr>
          <a:xfrm>
            <a:off x="1721292" y="5407458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0" name="Rectangle 159"/>
          <p:cNvSpPr/>
          <p:nvPr/>
        </p:nvSpPr>
        <p:spPr>
          <a:xfrm>
            <a:off x="822857" y="353294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61" name="Rectangle 160"/>
          <p:cNvSpPr/>
          <p:nvPr/>
        </p:nvSpPr>
        <p:spPr>
          <a:xfrm>
            <a:off x="830115" y="2376390"/>
            <a:ext cx="1338335" cy="105719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1716722" y="426649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3" name="Rounded Rectangle 162"/>
          <p:cNvSpPr/>
          <p:nvPr/>
        </p:nvSpPr>
        <p:spPr>
          <a:xfrm>
            <a:off x="875666" y="427286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4" name="Rounded Rectangle 163"/>
          <p:cNvSpPr/>
          <p:nvPr/>
        </p:nvSpPr>
        <p:spPr>
          <a:xfrm>
            <a:off x="1294425" y="4270484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5" name="Rounded Rectangle 164"/>
          <p:cNvSpPr/>
          <p:nvPr/>
        </p:nvSpPr>
        <p:spPr>
          <a:xfrm>
            <a:off x="1292871" y="282518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6" name="Rounded Rectangle 165"/>
          <p:cNvSpPr/>
          <p:nvPr/>
        </p:nvSpPr>
        <p:spPr>
          <a:xfrm>
            <a:off x="889426" y="282518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7" name="Rounded Rectangle 166"/>
          <p:cNvSpPr/>
          <p:nvPr/>
        </p:nvSpPr>
        <p:spPr>
          <a:xfrm>
            <a:off x="1709268" y="311009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8" name="Rounded Rectangle 167"/>
          <p:cNvSpPr/>
          <p:nvPr/>
        </p:nvSpPr>
        <p:spPr>
          <a:xfrm>
            <a:off x="1292872" y="311232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9" name="Rounded Rectangle 168"/>
          <p:cNvSpPr/>
          <p:nvPr/>
        </p:nvSpPr>
        <p:spPr>
          <a:xfrm>
            <a:off x="889427" y="311631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0" name="Rounded Rectangle 169"/>
          <p:cNvSpPr/>
          <p:nvPr/>
        </p:nvSpPr>
        <p:spPr>
          <a:xfrm>
            <a:off x="1309972" y="5407458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1" name="Rounded Rectangle 170"/>
          <p:cNvSpPr/>
          <p:nvPr/>
        </p:nvSpPr>
        <p:spPr>
          <a:xfrm>
            <a:off x="896523" y="5412065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2" name="Rounded Rectangle 171"/>
          <p:cNvSpPr/>
          <p:nvPr/>
        </p:nvSpPr>
        <p:spPr>
          <a:xfrm>
            <a:off x="2483189" y="247197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2883219" y="2415799"/>
            <a:ext cx="501753" cy="347007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52" name="Rounded Rectangle 51"/>
          <p:cNvSpPr/>
          <p:nvPr/>
        </p:nvSpPr>
        <p:spPr>
          <a:xfrm>
            <a:off x="3635936" y="2211131"/>
            <a:ext cx="4818634" cy="3719593"/>
          </a:xfrm>
          <a:prstGeom prst="roundRect">
            <a:avLst>
              <a:gd name="adj" fmla="val 585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Selective Estimation based on number of Hits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83079" y="2766877"/>
            <a:ext cx="1338335" cy="191163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387790" y="2766878"/>
            <a:ext cx="1338335" cy="1911634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891634" y="2766877"/>
            <a:ext cx="1338335" cy="191163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883079" y="4828254"/>
            <a:ext cx="1338335" cy="360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3026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4225392" y="528407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0.47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387790" y="4836515"/>
            <a:ext cx="1338335" cy="360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2696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5737869" y="528758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0.53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4423789" y="2674067"/>
            <a:ext cx="3823053" cy="2030955"/>
          </a:xfrm>
          <a:prstGeom prst="roundRect">
            <a:avLst>
              <a:gd name="adj" fmla="val 585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Merger creates Estimation Query to asks every single Searcher only in </a:t>
            </a:r>
            <a:r>
              <a:rPr lang="en-US" sz="2000" b="1" dirty="0" smtClean="0">
                <a:solidFill>
                  <a:srgbClr val="FFC000"/>
                </a:solidFill>
              </a:rPr>
              <a:t>selected groups of searchers</a:t>
            </a:r>
            <a:r>
              <a:rPr lang="en-US" sz="2000" b="1" dirty="0" smtClean="0">
                <a:solidFill>
                  <a:schemeClr val="bg1"/>
                </a:solidFill>
              </a:rPr>
              <a:t> about how many records it has to aggregate for given query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2467961" y="246083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4432414" y="4767395"/>
            <a:ext cx="3823053" cy="1029836"/>
          </a:xfrm>
          <a:prstGeom prst="roundRect">
            <a:avLst>
              <a:gd name="adj" fmla="val 585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Selected Searchers retrieve the number of hits and send this back as their estimation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853838" y="4266496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1292871" y="4255080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1723278" y="4269542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866069" y="3101182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294425" y="3098956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1722781" y="3096730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866068" y="2818467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1294424" y="2816241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2474146" y="2460837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2474145" y="2449699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2467960" y="244969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2467959" y="245956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2474144" y="2450170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2467958" y="2459568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2465615" y="2449697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3696640" y="3532942"/>
            <a:ext cx="409073" cy="27826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EQ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3699293" y="5151961"/>
            <a:ext cx="409073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rgbClr val="FFC000"/>
                </a:solidFill>
              </a:rPr>
              <a:t>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4" name="Equal 3"/>
          <p:cNvSpPr/>
          <p:nvPr/>
        </p:nvSpPr>
        <p:spPr>
          <a:xfrm>
            <a:off x="4095753" y="3573211"/>
            <a:ext cx="328476" cy="197723"/>
          </a:xfrm>
          <a:prstGeom prst="mathEqual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2" name="Equal 91"/>
          <p:cNvSpPr/>
          <p:nvPr/>
        </p:nvSpPr>
        <p:spPr>
          <a:xfrm>
            <a:off x="4105713" y="5201723"/>
            <a:ext cx="328476" cy="197723"/>
          </a:xfrm>
          <a:prstGeom prst="mathEqual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3974353" y="3116314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0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3974353" y="3418572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847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3974353" y="3720830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1398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3974353" y="4023088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781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3974353" y="4325346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5467263" y="3116314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1712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5467263" y="3418572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0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5467263" y="3720830"/>
            <a:ext cx="1179387" cy="278263"/>
          </a:xfrm>
          <a:prstGeom prst="roundRect">
            <a:avLst>
              <a:gd name="adj" fmla="val 5000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984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1" name="Multiply 90"/>
          <p:cNvSpPr/>
          <p:nvPr/>
        </p:nvSpPr>
        <p:spPr>
          <a:xfrm>
            <a:off x="6971095" y="3340937"/>
            <a:ext cx="1179411" cy="106002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Multiply 104"/>
          <p:cNvSpPr/>
          <p:nvPr/>
        </p:nvSpPr>
        <p:spPr>
          <a:xfrm>
            <a:off x="712630" y="4454859"/>
            <a:ext cx="287178" cy="548456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105"/>
          <p:cNvGrpSpPr/>
          <p:nvPr/>
        </p:nvGrpSpPr>
        <p:grpSpPr>
          <a:xfrm>
            <a:off x="710664" y="3399592"/>
            <a:ext cx="360997" cy="282888"/>
            <a:chOff x="2792278" y="4157418"/>
            <a:chExt cx="1250894" cy="1154623"/>
          </a:xfrm>
        </p:grpSpPr>
        <p:sp>
          <p:nvSpPr>
            <p:cNvPr id="107" name="Diagonal Stripe 106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Diagonal Stripe 107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" name="Diagonal Stripe 108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0" name="Diagonal Stripe 109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12596" y="2245783"/>
            <a:ext cx="360997" cy="282888"/>
            <a:chOff x="2792278" y="4157418"/>
            <a:chExt cx="1250894" cy="1154623"/>
          </a:xfrm>
        </p:grpSpPr>
        <p:sp>
          <p:nvSpPr>
            <p:cNvPr id="112" name="Diagonal Stripe 111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3" name="Diagonal Stripe 112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4" name="Diagonal Stripe 113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5" name="Diagonal Stripe 114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5" name="Title 1"/>
          <p:cNvSpPr>
            <a:spLocks noGrp="1"/>
          </p:cNvSpPr>
          <p:nvPr>
            <p:ph type="title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2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0"/>
                            </p:stCondLst>
                            <p:childTnLst>
                              <p:par>
                                <p:cTn id="5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5E-6 4.81481E-6 L -0.17622 0.05 " pathEditMode="relative" rAng="0" ptsTypes="AA">
                                      <p:cBhvr>
                                        <p:cTn id="73" dur="5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250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61111E-6 4.81481E-6 L -0.17621 0.09745 " pathEditMode="relative" rAng="0" ptsTypes="AA">
                                      <p:cBhvr>
                                        <p:cTn id="85" dur="5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4861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2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94444E-6 -4.81481E-6 L -0.13038 0.05163 " pathEditMode="relative" rAng="0" ptsTypes="AA">
                                      <p:cBhvr>
                                        <p:cTn id="97" dur="5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28" y="2569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2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5E-6 -4.81481E-6 L -0.12969 0.09908 " pathEditMode="relative" rAng="0" ptsTypes="AA">
                                      <p:cBhvr>
                                        <p:cTn id="109" dur="5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3" y="4954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5E-6 4.81481E-6 L -0.08438 0.09745 " pathEditMode="relative" rAng="0" ptsTypes="AA">
                                      <p:cBhvr>
                                        <p:cTn id="121" dur="5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4861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2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94444E-6 3.7037E-6 L -0.17621 0.26273 " pathEditMode="relative" rAng="0" ptsTypes="AA">
                                      <p:cBhvr>
                                        <p:cTn id="133" dur="5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13125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2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5E-6 4.81481E-6 L -0.12969 0.26134 " pathEditMode="relative" rAng="0" ptsTypes="AA">
                                      <p:cBhvr>
                                        <p:cTn id="145" dur="5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3" y="13056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2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88889E-6 -4.81481E-6 L -0.0842 0.26297 " pathEditMode="relative" rAng="0" ptsTypes="AA">
                                      <p:cBhvr>
                                        <p:cTn id="157" dur="5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13148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53" presetClass="exit" presetSubtype="3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" dur="2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0"/>
                            </p:stCondLst>
                            <p:childTnLst>
                              <p:par>
                                <p:cTn id="19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42" presetClass="path" presetSubtype="0" accel="50000" decel="5000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-0.00105 -0.00231 L 0.17395 -0.05462 " pathEditMode="relative" rAng="0" ptsTypes="AA">
                                      <p:cBhvr>
                                        <p:cTn id="205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2616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42" presetClass="path" presetSubtype="0" accel="50000" decel="50000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0.17396 -0.05463 L 0.37691 0.04514 " pathEditMode="relative" rAng="0" ptsTypes="AA">
                                      <p:cBhvr>
                                        <p:cTn id="207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4977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3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5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42" presetClass="path" presetSubtype="0" accel="50000" decel="5000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2.77778E-6 4.07407E-6 L 0.12812 -0.09306 " pathEditMode="relative" rAng="0" ptsTypes="AA">
                                      <p:cBhvr>
                                        <p:cTn id="218" dur="5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06" y="-4653"/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42" presetClass="path" presetSubtype="0" accel="50000" decel="50000" fill="hold" grpId="2" nodeType="withEffect">
                                  <p:stCondLst>
                                    <p:cond delay="9500"/>
                                  </p:stCondLst>
                                  <p:childTnLst>
                                    <p:animMotion origin="layout" path="M 0.12708 -0.09537 L 0.33003 0.13333 " pathEditMode="relative" rAng="0" ptsTypes="AA">
                                      <p:cBhvr>
                                        <p:cTn id="220" dur="5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1435"/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2.22222E-6 1.11111E-6 L 0.175 -0.09259 " pathEditMode="relative" rAng="0" ptsTypes="AA">
                                      <p:cBhvr>
                                        <p:cTn id="231" dur="5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4630"/>
                                    </p:animMotion>
                                  </p:childTnLst>
                                </p:cTn>
                              </p:par>
                              <p:par>
                                <p:cTn id="232" presetID="42" presetClass="path" presetSubtype="0" accel="50000" decel="50000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0.17396 -0.09583 L 0.37691 0.08959 " pathEditMode="relative" rAng="0" ptsTypes="AA">
                                      <p:cBhvr>
                                        <p:cTn id="233" dur="5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9259"/>
                                    </p:animMotion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grpId="3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42" presetClass="path" presetSubtype="0" accel="50000" decel="5000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2.77778E-6 -2.22222E-6 L 0.12812 -0.05092 " pathEditMode="relative" rAng="0" ptsTypes="AA">
                                      <p:cBhvr>
                                        <p:cTn id="244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06" y="-2546"/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42" presetClass="path" presetSubtype="0" accel="50000" decel="50000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0.12708 -0.05417 L 0.33003 0.08541 " pathEditMode="relative" rAng="0" ptsTypes="AA">
                                      <p:cBhvr>
                                        <p:cTn id="246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6968"/>
                                    </p:animMotion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3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53" presetClass="entr" presetSubtype="16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42" presetClass="path" presetSubtype="0" accel="50000" decel="5000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-0.00296 0.00463 L 0.07725 -0.0912 " pathEditMode="relative" rAng="0" ptsTypes="AA">
                                      <p:cBhvr>
                                        <p:cTn id="257" dur="5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792"/>
                                    </p:animMotion>
                                  </p:childTnLst>
                                </p:cTn>
                              </p:par>
                              <p:par>
                                <p:cTn id="258" presetID="42" presetClass="path" presetSubtype="0" accel="50000" decel="50000" fill="hold" grpId="2" nodeType="withEffect">
                                  <p:stCondLst>
                                    <p:cond delay="12500"/>
                                  </p:stCondLst>
                                  <p:childTnLst>
                                    <p:animMotion origin="layout" path="M 0.08021 -0.09514 L 0.28316 0.18449 " pathEditMode="relative" rAng="0" ptsTypes="AA">
                                      <p:cBhvr>
                                        <p:cTn id="259" dur="5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13981"/>
                                    </p:animMotion>
                                  </p:childTnLst>
                                </p:cTn>
                              </p:par>
                              <p:par>
                                <p:cTn id="260" presetID="1" presetClass="exit" presetSubtype="0" fill="hold" grpId="3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0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42" presetClass="path" presetSubtype="0" accel="50000" decel="5000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2.77778E-6 -7.40741E-7 L 0.17517 -0.26944 " pathEditMode="relative" rAng="0" ptsTypes="AA">
                                      <p:cBhvr>
                                        <p:cTn id="270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13472"/>
                                    </p:animMotion>
                                  </p:childTnLst>
                                </p:cTn>
                              </p:par>
                              <p:par>
                                <p:cTn id="271" presetID="42" presetClass="path" presetSubtype="0" accel="50000" decel="50000" fill="hold" grpId="2" nodeType="withEffect">
                                  <p:stCondLst>
                                    <p:cond delay="8500"/>
                                  </p:stCondLst>
                                  <p:childTnLst>
                                    <p:animMotion origin="layout" path="M 0.17517 -0.26574 L 0.54601 -0.16597 " pathEditMode="relative" rAng="0" ptsTypes="AA">
                                      <p:cBhvr>
                                        <p:cTn id="272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4977"/>
                                    </p:animMotion>
                                  </p:childTnLst>
                                </p:cTn>
                              </p:par>
                              <p:par>
                                <p:cTn id="273" presetID="1" presetClass="exit" presetSubtype="0" fill="hold" grpId="3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grpId="0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42" presetClass="path" presetSubtype="0" accel="50000" decel="5000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0.00121 -0.00046 L 0.12604 -0.26828 " pathEditMode="relative" rAng="0" ptsTypes="AA">
                                      <p:cBhvr>
                                        <p:cTn id="283" dur="5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-13403"/>
                                    </p:animMotion>
                                  </p:childTnLst>
                                </p:cTn>
                              </p:par>
                              <p:par>
                                <p:cTn id="284" presetID="42" presetClass="path" presetSubtype="0" accel="50000" decel="50000" fill="hold" grpId="2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.12725 -0.26412 L 0.49809 -0.12454 " pathEditMode="relative" rAng="0" ptsTypes="AA">
                                      <p:cBhvr>
                                        <p:cTn id="285" dur="5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6968"/>
                                    </p:animMotion>
                                  </p:childTnLst>
                                </p:cTn>
                              </p:par>
                              <p:par>
                                <p:cTn id="286" presetID="1" presetClass="exit" presetSubtype="0" fill="hold" grpId="3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" presetClass="entr" presetSubtype="0" fill="hold" grpId="0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53" presetClass="entr" presetSubtype="16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42" presetClass="path" presetSubtype="0" accel="50000" decel="5000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1.38889E-6 -1.11111E-6 L 0.08021 -0.26481 " pathEditMode="relative" rAng="0" ptsTypes="AA">
                                      <p:cBhvr>
                                        <p:cTn id="296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13241"/>
                                    </p:animMotion>
                                  </p:childTnLst>
                                </p:cTn>
                              </p:par>
                              <p:par>
                                <p:cTn id="297" presetID="42" presetClass="path" presetSubtype="0" accel="50000" decel="50000" fill="hold" grpId="2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0.08021 -0.2662 L 0.45105 -0.08078 " pathEditMode="relative" rAng="0" ptsTypes="AA">
                                      <p:cBhvr>
                                        <p:cTn id="298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9259"/>
                                    </p:animMotion>
                                  </p:childTnLst>
                                </p:cTn>
                              </p:par>
                              <p:par>
                                <p:cTn id="299" presetID="1" presetClass="exit" presetSubtype="0" fill="hold" grpId="3" nodeType="withEffect">
                                  <p:stCondLst>
                                    <p:cond delay="1650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ntr" presetSubtype="0" fill="hold" grpId="0" nodeType="withEffect">
                                  <p:stCondLst>
                                    <p:cond delay="1650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2000"/>
                            </p:stCondLst>
                            <p:childTnLst>
                              <p:par>
                                <p:cTn id="3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animBg="1"/>
      <p:bldP spid="159" grpId="0" animBg="1"/>
      <p:bldP spid="170" grpId="0" animBg="1"/>
      <p:bldP spid="171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60" grpId="0" animBg="1"/>
      <p:bldP spid="62" grpId="0" animBg="1"/>
      <p:bldP spid="62" grpId="1" animBg="1"/>
      <p:bldP spid="63" grpId="0" animBg="1"/>
      <p:bldP spid="63" grpId="1" animBg="1"/>
      <p:bldP spid="63" grpId="2" animBg="1"/>
      <p:bldP spid="64" grpId="0" animBg="1"/>
      <p:bldP spid="64" grpId="1" animBg="1"/>
      <p:bldP spid="65" grpId="0" animBg="1"/>
      <p:bldP spid="65" grpId="1" animBg="1"/>
      <p:bldP spid="65" grpId="2" animBg="1"/>
      <p:bldP spid="65" grpId="3" animBg="1"/>
      <p:bldP spid="66" grpId="0" animBg="1"/>
      <p:bldP spid="66" grpId="1" animBg="1"/>
      <p:bldP spid="66" grpId="2" animBg="1"/>
      <p:bldP spid="66" grpId="3" animBg="1"/>
      <p:bldP spid="67" grpId="0" animBg="1"/>
      <p:bldP spid="67" grpId="1" animBg="1"/>
      <p:bldP spid="67" grpId="2" animBg="1"/>
      <p:bldP spid="67" grpId="3" animBg="1"/>
      <p:bldP spid="72" grpId="0" animBg="1"/>
      <p:bldP spid="72" grpId="1" animBg="1"/>
      <p:bldP spid="72" grpId="2" animBg="1"/>
      <p:bldP spid="72" grpId="3" animBg="1"/>
      <p:bldP spid="73" grpId="0" animBg="1"/>
      <p:bldP spid="73" grpId="1" animBg="1"/>
      <p:bldP spid="73" grpId="2" animBg="1"/>
      <p:bldP spid="73" grpId="3" animBg="1"/>
      <p:bldP spid="74" grpId="0" animBg="1"/>
      <p:bldP spid="74" grpId="1" animBg="1"/>
      <p:bldP spid="74" grpId="2" animBg="1"/>
      <p:bldP spid="74" grpId="3" animBg="1"/>
      <p:bldP spid="75" grpId="0" animBg="1"/>
      <p:bldP spid="75" grpId="1" animBg="1"/>
      <p:bldP spid="75" grpId="2" animBg="1"/>
      <p:bldP spid="75" grpId="3" animBg="1"/>
      <p:bldP spid="76" grpId="0" animBg="1"/>
      <p:bldP spid="76" grpId="1" animBg="1"/>
      <p:bldP spid="76" grpId="2" animBg="1"/>
      <p:bldP spid="76" grpId="3" animBg="1"/>
      <p:bldP spid="77" grpId="0" animBg="1"/>
      <p:bldP spid="77" grpId="1" animBg="1"/>
      <p:bldP spid="77" grpId="2" animBg="1"/>
      <p:bldP spid="78" grpId="0" animBg="1"/>
      <p:bldP spid="78" grpId="1" animBg="1"/>
      <p:bldP spid="78" grpId="2" animBg="1"/>
      <p:bldP spid="79" grpId="0" animBg="1"/>
      <p:bldP spid="79" grpId="1" animBg="1"/>
      <p:bldP spid="79" grpId="2" animBg="1"/>
      <p:bldP spid="80" grpId="0" animBg="1"/>
      <p:bldP spid="80" grpId="1" animBg="1"/>
      <p:bldP spid="80" grpId="2" animBg="1"/>
      <p:bldP spid="82" grpId="0" animBg="1"/>
      <p:bldP spid="82" grpId="1" animBg="1"/>
      <p:bldP spid="82" grpId="2" animBg="1"/>
      <p:bldP spid="83" grpId="0" animBg="1"/>
      <p:bldP spid="83" grpId="1" animBg="1"/>
      <p:bldP spid="83" grpId="2" animBg="1"/>
      <p:bldP spid="84" grpId="0" animBg="1"/>
      <p:bldP spid="84" grpId="1" animBg="1"/>
      <p:bldP spid="84" grpId="2" animBg="1"/>
      <p:bldP spid="89" grpId="0" animBg="1"/>
      <p:bldP spid="89" grpId="1" animBg="1"/>
      <p:bldP spid="90" grpId="0" animBg="1"/>
      <p:bldP spid="90" grpId="1" animBg="1"/>
      <p:bldP spid="4" grpId="0" animBg="1"/>
      <p:bldP spid="4" grpId="1" animBg="1"/>
      <p:bldP spid="92" grpId="0" animBg="1"/>
      <p:bldP spid="92" grpId="1" animBg="1"/>
      <p:bldP spid="93" grpId="0" animBg="1"/>
      <p:bldP spid="94" grpId="0" animBg="1"/>
      <p:bldP spid="95" grpId="0" animBg="1"/>
      <p:bldP spid="96" grpId="0" animBg="1"/>
      <p:bldP spid="97" grpId="0" animBg="1"/>
      <p:bldP spid="102" grpId="0" animBg="1"/>
      <p:bldP spid="103" grpId="0" animBg="1"/>
      <p:bldP spid="104" grpId="0" animBg="1"/>
      <p:bldP spid="91" grpId="0" animBg="1"/>
      <p:bldP spid="10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Berlin | 07/02/2012 | zanox | Presentation title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" name="10-Point Star 19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2" name="10-Point Star 21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3" name="Right Arrow 22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ounded Rectangle 155"/>
          <p:cNvSpPr/>
          <p:nvPr/>
        </p:nvSpPr>
        <p:spPr>
          <a:xfrm>
            <a:off x="667236" y="2216258"/>
            <a:ext cx="278716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/>
          <p:cNvSpPr/>
          <p:nvPr/>
        </p:nvSpPr>
        <p:spPr>
          <a:xfrm>
            <a:off x="830115" y="467851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822857" y="353294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18000" rIns="36000" bIns="18000"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61" name="Rectangle 160"/>
          <p:cNvSpPr/>
          <p:nvPr/>
        </p:nvSpPr>
        <p:spPr>
          <a:xfrm>
            <a:off x="830115" y="2376390"/>
            <a:ext cx="1338335" cy="105719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2483189" y="247197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2" name="Rounded Rectangle 51"/>
          <p:cNvSpPr/>
          <p:nvPr/>
        </p:nvSpPr>
        <p:spPr>
          <a:xfrm>
            <a:off x="3635936" y="2211131"/>
            <a:ext cx="4818634" cy="3719593"/>
          </a:xfrm>
          <a:prstGeom prst="roundRect">
            <a:avLst>
              <a:gd name="adj" fmla="val 585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Rule Estimation based on unneeded fields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83079" y="2766877"/>
            <a:ext cx="1338335" cy="191163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387790" y="2766878"/>
            <a:ext cx="1338335" cy="1911634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891634" y="2766877"/>
            <a:ext cx="1338335" cy="191163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883079" y="4828254"/>
            <a:ext cx="1338335" cy="360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92328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4225392" y="528407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0.39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387790" y="4836515"/>
            <a:ext cx="1338335" cy="360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76854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892501" y="4844776"/>
            <a:ext cx="1338335" cy="360588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169182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5737869" y="528758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0.42</a:t>
            </a:r>
            <a:endParaRPr lang="en-US" dirty="0"/>
          </a:p>
        </p:txBody>
      </p:sp>
      <p:sp>
        <p:nvSpPr>
          <p:cNvPr id="61" name="Rounded Rectangle 60"/>
          <p:cNvSpPr/>
          <p:nvPr/>
        </p:nvSpPr>
        <p:spPr>
          <a:xfrm>
            <a:off x="7250346" y="5291093"/>
            <a:ext cx="638175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dirty="0" smtClean="0"/>
              <a:t>0.19</a:t>
            </a:r>
            <a:endParaRPr lang="en-US" dirty="0"/>
          </a:p>
        </p:txBody>
      </p:sp>
      <p:sp>
        <p:nvSpPr>
          <p:cNvPr id="106" name="Rounded Rectangle 105"/>
          <p:cNvSpPr/>
          <p:nvPr/>
        </p:nvSpPr>
        <p:spPr>
          <a:xfrm>
            <a:off x="1155485" y="474296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7" name="Rounded Rectangle 106"/>
          <p:cNvSpPr/>
          <p:nvPr/>
        </p:nvSpPr>
        <p:spPr>
          <a:xfrm>
            <a:off x="1151759" y="506865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8" name="Rounded Rectangle 107"/>
          <p:cNvSpPr/>
          <p:nvPr/>
        </p:nvSpPr>
        <p:spPr>
          <a:xfrm>
            <a:off x="1151759" y="5391333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9" name="Rounded Rectangle 108"/>
          <p:cNvSpPr/>
          <p:nvPr/>
        </p:nvSpPr>
        <p:spPr>
          <a:xfrm>
            <a:off x="1145533" y="358858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1" name="Rounded Rectangle 110"/>
          <p:cNvSpPr/>
          <p:nvPr/>
        </p:nvSpPr>
        <p:spPr>
          <a:xfrm>
            <a:off x="1141807" y="423695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2" name="Rounded Rectangle 111"/>
          <p:cNvSpPr/>
          <p:nvPr/>
        </p:nvSpPr>
        <p:spPr>
          <a:xfrm>
            <a:off x="1148705" y="244109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3" name="Rounded Rectangle 112"/>
          <p:cNvSpPr/>
          <p:nvPr/>
        </p:nvSpPr>
        <p:spPr>
          <a:xfrm>
            <a:off x="1144979" y="276677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2249211" y="2766879"/>
            <a:ext cx="1135761" cy="2968828"/>
            <a:chOff x="2249211" y="2766879"/>
            <a:chExt cx="1135761" cy="2968828"/>
          </a:xfrm>
        </p:grpSpPr>
        <p:sp>
          <p:nvSpPr>
            <p:cNvPr id="130" name="Rounded Rectangle 129"/>
            <p:cNvSpPr/>
            <p:nvPr/>
          </p:nvSpPr>
          <p:spPr>
            <a:xfrm>
              <a:off x="2249211" y="2766879"/>
              <a:ext cx="1135761" cy="2968828"/>
            </a:xfrm>
            <a:prstGeom prst="roundRect">
              <a:avLst>
                <a:gd name="adj" fmla="val 12686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3" name="Rounded Rectangle 132"/>
            <p:cNvSpPr/>
            <p:nvPr/>
          </p:nvSpPr>
          <p:spPr>
            <a:xfrm>
              <a:off x="2352951" y="3962393"/>
              <a:ext cx="952224" cy="1622310"/>
            </a:xfrm>
            <a:prstGeom prst="roundRect">
              <a:avLst>
                <a:gd name="adj" fmla="val 0"/>
              </a:avLst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FILTER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34" name="Rounded Rectangle 133"/>
            <p:cNvSpPr/>
            <p:nvPr/>
          </p:nvSpPr>
          <p:spPr>
            <a:xfrm>
              <a:off x="2352952" y="3034661"/>
              <a:ext cx="952224" cy="832532"/>
            </a:xfrm>
            <a:prstGeom prst="roundRect">
              <a:avLst>
                <a:gd name="adj" fmla="val 0"/>
              </a:avLst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36000" rIns="0" bIns="36000" rtlCol="0" anchor="t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GROUP BY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35" name="Rounded Rectangle 134"/>
            <p:cNvSpPr/>
            <p:nvPr/>
          </p:nvSpPr>
          <p:spPr>
            <a:xfrm>
              <a:off x="2430427" y="5122630"/>
              <a:ext cx="799853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bg1"/>
                  </a:solidFill>
                </a:rPr>
                <a:t>2012-11-08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2393242" y="5032083"/>
              <a:ext cx="540331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r>
                <a:rPr lang="en-US" sz="1200" b="1" dirty="0" smtClean="0"/>
                <a:t> </a:t>
              </a:r>
              <a:r>
                <a:rPr lang="en-US" sz="1000" b="1" dirty="0" smtClean="0"/>
                <a:t>TO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37" name="Rounded Rectangle 136"/>
            <p:cNvSpPr/>
            <p:nvPr/>
          </p:nvSpPr>
          <p:spPr>
            <a:xfrm>
              <a:off x="2430369" y="4706657"/>
              <a:ext cx="799912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36000" rIns="18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bg1"/>
                  </a:solidFill>
                </a:rPr>
                <a:t>2012-09-04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38" name="Rounded Rectangle 137"/>
            <p:cNvSpPr/>
            <p:nvPr/>
          </p:nvSpPr>
          <p:spPr>
            <a:xfrm>
              <a:off x="2431280" y="4616110"/>
              <a:ext cx="540331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t"/>
            <a:lstStyle/>
            <a:p>
              <a:r>
                <a:rPr lang="en-US" sz="1000" b="1" dirty="0" smtClean="0"/>
                <a:t>FROM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39" name="Rounded Rectangle 138"/>
            <p:cNvSpPr/>
            <p:nvPr/>
          </p:nvSpPr>
          <p:spPr>
            <a:xfrm>
              <a:off x="2437163" y="4278410"/>
              <a:ext cx="793118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tx1"/>
                  </a:solidFill>
                </a:rPr>
                <a:t>                                        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Jim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40" name="Rounded Rectangle 139"/>
            <p:cNvSpPr/>
            <p:nvPr/>
          </p:nvSpPr>
          <p:spPr>
            <a:xfrm>
              <a:off x="2435131" y="4190310"/>
              <a:ext cx="870044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0" rIns="18000" bIns="0" rtlCol="0" anchor="t"/>
            <a:lstStyle/>
            <a:p>
              <a:r>
                <a:rPr lang="en-US" sz="1000" b="1" dirty="0" smtClean="0"/>
                <a:t>PUBLISHER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41" name="Multiply 140"/>
            <p:cNvSpPr/>
            <p:nvPr/>
          </p:nvSpPr>
          <p:spPr>
            <a:xfrm>
              <a:off x="2402081" y="3126756"/>
              <a:ext cx="828199" cy="812372"/>
            </a:xfrm>
            <a:prstGeom prst="mathMultiply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2" name="Rounded Rectangle 141"/>
          <p:cNvSpPr/>
          <p:nvPr/>
        </p:nvSpPr>
        <p:spPr>
          <a:xfrm>
            <a:off x="4061070" y="3177969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3" name="Rounded Rectangle 142"/>
          <p:cNvSpPr/>
          <p:nvPr/>
        </p:nvSpPr>
        <p:spPr>
          <a:xfrm>
            <a:off x="5561844" y="317232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4" name="Rounded Rectangle 143"/>
          <p:cNvSpPr/>
          <p:nvPr/>
        </p:nvSpPr>
        <p:spPr>
          <a:xfrm>
            <a:off x="7074219" y="3177969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5" name="Rounded Rectangle 144"/>
          <p:cNvSpPr/>
          <p:nvPr/>
        </p:nvSpPr>
        <p:spPr>
          <a:xfrm>
            <a:off x="7074219" y="3922006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8" name="Rounded Rectangle 177"/>
          <p:cNvSpPr/>
          <p:nvPr/>
        </p:nvSpPr>
        <p:spPr>
          <a:xfrm>
            <a:off x="896517" y="512730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79" name="Rounded Rectangle 178"/>
          <p:cNvSpPr/>
          <p:nvPr/>
        </p:nvSpPr>
        <p:spPr>
          <a:xfrm>
            <a:off x="1721287" y="5407453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0" name="Rounded Rectangle 179"/>
          <p:cNvSpPr/>
          <p:nvPr/>
        </p:nvSpPr>
        <p:spPr>
          <a:xfrm>
            <a:off x="1716717" y="4266491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1" name="Rounded Rectangle 180"/>
          <p:cNvSpPr/>
          <p:nvPr/>
        </p:nvSpPr>
        <p:spPr>
          <a:xfrm>
            <a:off x="875661" y="4272861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2" name="Rounded Rectangle 181"/>
          <p:cNvSpPr/>
          <p:nvPr/>
        </p:nvSpPr>
        <p:spPr>
          <a:xfrm>
            <a:off x="1294420" y="4270479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3" name="Rounded Rectangle 182"/>
          <p:cNvSpPr/>
          <p:nvPr/>
        </p:nvSpPr>
        <p:spPr>
          <a:xfrm>
            <a:off x="1292866" y="2825181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4" name="Rounded Rectangle 183"/>
          <p:cNvSpPr/>
          <p:nvPr/>
        </p:nvSpPr>
        <p:spPr>
          <a:xfrm>
            <a:off x="889421" y="282518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5" name="Rounded Rectangle 184"/>
          <p:cNvSpPr/>
          <p:nvPr/>
        </p:nvSpPr>
        <p:spPr>
          <a:xfrm>
            <a:off x="1709263" y="311009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6" name="Rounded Rectangle 185"/>
          <p:cNvSpPr/>
          <p:nvPr/>
        </p:nvSpPr>
        <p:spPr>
          <a:xfrm>
            <a:off x="1292867" y="3112318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7" name="Rounded Rectangle 186"/>
          <p:cNvSpPr/>
          <p:nvPr/>
        </p:nvSpPr>
        <p:spPr>
          <a:xfrm>
            <a:off x="889422" y="311630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8" name="Rounded Rectangle 187"/>
          <p:cNvSpPr/>
          <p:nvPr/>
        </p:nvSpPr>
        <p:spPr>
          <a:xfrm>
            <a:off x="1309967" y="5407453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9" name="Rounded Rectangle 188"/>
          <p:cNvSpPr/>
          <p:nvPr/>
        </p:nvSpPr>
        <p:spPr>
          <a:xfrm>
            <a:off x="896518" y="5412060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90" name="Rectangle 189"/>
          <p:cNvSpPr/>
          <p:nvPr/>
        </p:nvSpPr>
        <p:spPr>
          <a:xfrm>
            <a:off x="830110" y="4678507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baseline="30000" dirty="0" smtClean="0">
                <a:solidFill>
                  <a:schemeClr val="tx1"/>
                </a:solidFill>
              </a:rPr>
              <a:t>rd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822852" y="3532937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</a:rPr>
              <a:t>nd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192" name="Rectangle 191"/>
          <p:cNvSpPr/>
          <p:nvPr/>
        </p:nvSpPr>
        <p:spPr>
          <a:xfrm>
            <a:off x="830110" y="2376385"/>
            <a:ext cx="1338335" cy="105719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51" name="Oval 50"/>
          <p:cNvSpPr/>
          <p:nvPr/>
        </p:nvSpPr>
        <p:spPr>
          <a:xfrm>
            <a:off x="2883219" y="2586134"/>
            <a:ext cx="501753" cy="347007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61070" y="3456575"/>
            <a:ext cx="966818" cy="27131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92328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5564225" y="3458030"/>
            <a:ext cx="966818" cy="27131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76854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7071362" y="3462792"/>
            <a:ext cx="966818" cy="27131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92328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7077392" y="4201066"/>
            <a:ext cx="966818" cy="27131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76854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4108335" y="2674067"/>
            <a:ext cx="3823053" cy="2030955"/>
          </a:xfrm>
          <a:prstGeom prst="roundRect">
            <a:avLst>
              <a:gd name="adj" fmla="val 585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Merger creates estimation based on </a:t>
            </a:r>
            <a:r>
              <a:rPr lang="en-US" sz="2000" b="1" dirty="0" smtClean="0">
                <a:solidFill>
                  <a:srgbClr val="FFC000"/>
                </a:solidFill>
              </a:rPr>
              <a:t>rules</a:t>
            </a:r>
            <a:r>
              <a:rPr lang="en-US" sz="2000" b="1" dirty="0" smtClean="0">
                <a:solidFill>
                  <a:schemeClr val="bg1"/>
                </a:solidFill>
              </a:rPr>
              <a:t> that can be as simple as being based on the </a:t>
            </a:r>
            <a:r>
              <a:rPr lang="en-US" sz="2000" b="1" dirty="0" smtClean="0">
                <a:solidFill>
                  <a:srgbClr val="FFC000"/>
                </a:solidFill>
              </a:rPr>
              <a:t>cardinality</a:t>
            </a:r>
            <a:r>
              <a:rPr lang="en-US" sz="2000" b="1" dirty="0" smtClean="0">
                <a:solidFill>
                  <a:schemeClr val="bg1"/>
                </a:solidFill>
              </a:rPr>
              <a:t> of fields that have to be aggregated due to not being requested by query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4116960" y="4767395"/>
            <a:ext cx="3823053" cy="1029836"/>
          </a:xfrm>
          <a:prstGeom prst="roundRect">
            <a:avLst>
              <a:gd name="adj" fmla="val 5850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en-US" sz="2000" b="1" dirty="0" smtClean="0">
                <a:solidFill>
                  <a:srgbClr val="FFC000"/>
                </a:solidFill>
              </a:rPr>
              <a:t>Hadoop </a:t>
            </a:r>
            <a:r>
              <a:rPr lang="en-US" sz="2000" b="1" dirty="0" smtClean="0">
                <a:solidFill>
                  <a:schemeClr val="bg1"/>
                </a:solidFill>
              </a:rPr>
              <a:t>can provide further insight into underlying data and improve estimation rules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74" name="Title 1"/>
          <p:cNvSpPr>
            <a:spLocks noGrp="1"/>
          </p:cNvSpPr>
          <p:nvPr>
            <p:ph type="title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5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3" dur="200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6" dur="20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9" dur="20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0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00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0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0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" presetClass="emph" presetSubtype="2" repeatCount="1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 tmFilter="0, 0; .2, .5; .8, .5; 1, 0"/>
                                        <p:tgtEl>
                                          <p:spTgt spid="19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1000" autoRev="1" fill="hold"/>
                                        <p:tgtEl>
                                          <p:spTgt spid="192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1" presetClass="emph" presetSubtype="2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6" presetClass="emph" presetSubtype="0" repeatCount="300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2000" tmFilter="0, 0; .2, .5; .8, .5; 1, 0"/>
                                        <p:tgtEl>
                                          <p:spTgt spid="1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1000" autoRev="1" fill="hold"/>
                                        <p:tgtEl>
                                          <p:spTgt spid="191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1" presetClass="emph" presetSubtype="2" repeatCount="300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6" presetClass="emph" presetSubtype="0" repeatCount="500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 tmFilter="0, 0; .2, .5; .8, .5; 1, 0"/>
                                        <p:tgtEl>
                                          <p:spTgt spid="1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1000" autoRev="1" fill="hold"/>
                                        <p:tgtEl>
                                          <p:spTgt spid="190">
                                            <p:bg/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1" presetClass="emph" presetSubtype="2" repeatCount="300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Clr clrSpc="rgb" dir="cw">
                                      <p:cBhvr>
                                        <p:cTn id="175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" presetClass="emph" presetSubtype="2" repeatCount="2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4000"/>
                            </p:stCondLst>
                            <p:childTnLst>
                              <p:par>
                                <p:cTn id="2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" grpId="0" animBg="1"/>
      <p:bldP spid="160" grpId="0" animBg="1"/>
      <p:bldP spid="16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106" grpId="0" animBg="1"/>
      <p:bldP spid="107" grpId="0" animBg="1"/>
      <p:bldP spid="108" grpId="0" animBg="1"/>
      <p:bldP spid="109" grpId="0" animBg="1"/>
      <p:bldP spid="111" grpId="0" animBg="1"/>
      <p:bldP spid="112" grpId="0" animBg="1"/>
      <p:bldP spid="113" grpId="0" animBg="1"/>
      <p:bldP spid="142" grpId="0" animBg="1"/>
      <p:bldP spid="143" grpId="0" animBg="1"/>
      <p:bldP spid="144" grpId="0" animBg="1"/>
      <p:bldP spid="145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0" grpId="1" uiExpand="1" build="allAtOnce" animBg="1"/>
      <p:bldP spid="191" grpId="0" animBg="1"/>
      <p:bldP spid="191" grpId="1" uiExpand="1" build="allAtOnce" animBg="1"/>
      <p:bldP spid="192" grpId="0" animBg="1"/>
      <p:bldP spid="192" grpId="1" uiExpand="1" build="allAtOnce" animBg="1"/>
      <p:bldP spid="51" grpId="0" animBg="1"/>
      <p:bldP spid="5" grpId="0" animBg="1"/>
      <p:bldP spid="193" grpId="0" animBg="1"/>
      <p:bldP spid="194" grpId="0" animBg="1"/>
      <p:bldP spid="195" grpId="0" animBg="1"/>
      <p:bldP spid="62" grpId="0" animBg="1"/>
      <p:bldP spid="62" grpId="1" animBg="1"/>
      <p:bldP spid="64" grpId="0" animBg="1"/>
      <p:bldP spid="64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02/11/2012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765" y="694765"/>
            <a:ext cx="5441576" cy="544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86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Rounded Rectangle 243"/>
          <p:cNvSpPr/>
          <p:nvPr/>
        </p:nvSpPr>
        <p:spPr>
          <a:xfrm>
            <a:off x="5343049" y="2268071"/>
            <a:ext cx="3101699" cy="1821524"/>
          </a:xfrm>
          <a:prstGeom prst="roundRect">
            <a:avLst>
              <a:gd name="adj" fmla="val 7823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en-GB" b="1" dirty="0" smtClean="0"/>
              <a:t>We have created separate searcher group for </a:t>
            </a:r>
            <a:r>
              <a:rPr lang="en-GB" b="1" dirty="0" smtClean="0">
                <a:solidFill>
                  <a:srgbClr val="FFC000"/>
                </a:solidFill>
              </a:rPr>
              <a:t>every possible combination</a:t>
            </a:r>
            <a:r>
              <a:rPr lang="en-GB" b="1" dirty="0" smtClean="0"/>
              <a:t> of group-fields. Therefore we are well prepared for each query that can hit us.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5338741" y="4220142"/>
            <a:ext cx="3101699" cy="1635786"/>
          </a:xfrm>
          <a:prstGeom prst="roundRect">
            <a:avLst>
              <a:gd name="adj" fmla="val 7823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t"/>
          <a:lstStyle/>
          <a:p>
            <a:pPr algn="ctr"/>
            <a:r>
              <a:rPr lang="en-GB" b="1" dirty="0" smtClean="0"/>
              <a:t>But we are attacked where we haven’t thought that it is possible. One </a:t>
            </a:r>
            <a:r>
              <a:rPr lang="en-GB" b="1" dirty="0" smtClean="0">
                <a:solidFill>
                  <a:srgbClr val="FFC000"/>
                </a:solidFill>
              </a:rPr>
              <a:t>new field have been requested</a:t>
            </a:r>
            <a:r>
              <a:rPr lang="en-GB" b="1" dirty="0" smtClean="0"/>
              <a:t> and that has spoiled everything 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6212704" y="2217893"/>
            <a:ext cx="2163200" cy="3719593"/>
          </a:xfrm>
          <a:prstGeom prst="roundRect">
            <a:avLst>
              <a:gd name="adj" fmla="val 10742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ounded Rectangle 177"/>
          <p:cNvSpPr/>
          <p:nvPr/>
        </p:nvSpPr>
        <p:spPr>
          <a:xfrm>
            <a:off x="4695650" y="2216247"/>
            <a:ext cx="2026668" cy="3719593"/>
          </a:xfrm>
          <a:prstGeom prst="roundRect">
            <a:avLst>
              <a:gd name="adj" fmla="val 10742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ounded Rectangle 102"/>
          <p:cNvSpPr/>
          <p:nvPr/>
        </p:nvSpPr>
        <p:spPr>
          <a:xfrm>
            <a:off x="3230280" y="2216248"/>
            <a:ext cx="1978295" cy="3719593"/>
          </a:xfrm>
          <a:prstGeom prst="roundRect">
            <a:avLst>
              <a:gd name="adj" fmla="val 10742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3040971" y="2216253"/>
            <a:ext cx="777994" cy="3719593"/>
          </a:xfrm>
          <a:prstGeom prst="roundRect">
            <a:avLst>
              <a:gd name="adj" fmla="val 25699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ounded Rectangle 91"/>
          <p:cNvSpPr/>
          <p:nvPr/>
        </p:nvSpPr>
        <p:spPr>
          <a:xfrm>
            <a:off x="667236" y="2216258"/>
            <a:ext cx="278716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Berlin | 07/02/2012 | zanox | Presentation title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" name="10-Point Star 19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2" name="10-Point Star 21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3" name="Right Arrow 22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830115" y="467851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3</a:t>
            </a:r>
            <a:r>
              <a:rPr lang="en-US" sz="1600" baseline="30000" dirty="0" smtClean="0">
                <a:solidFill>
                  <a:schemeClr val="tx1"/>
                </a:solidFill>
              </a:rPr>
              <a:t>rd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22857" y="353294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18000" rIns="36000" bIns="18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2</a:t>
            </a:r>
            <a:r>
              <a:rPr lang="en-US" sz="1600" baseline="30000" dirty="0" smtClean="0">
                <a:solidFill>
                  <a:schemeClr val="tx1"/>
                </a:solidFill>
              </a:rPr>
              <a:t>nd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70" name="Rectangle 69"/>
          <p:cNvSpPr/>
          <p:nvPr/>
        </p:nvSpPr>
        <p:spPr>
          <a:xfrm>
            <a:off x="830115" y="2376390"/>
            <a:ext cx="1338335" cy="105719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</a:t>
            </a:r>
            <a:r>
              <a:rPr lang="en-US" sz="1600" baseline="30000" dirty="0" smtClean="0">
                <a:solidFill>
                  <a:schemeClr val="tx1"/>
                </a:solidFill>
              </a:rPr>
              <a:t>st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155485" y="474296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2" name="Rounded Rectangle 71"/>
          <p:cNvSpPr/>
          <p:nvPr/>
        </p:nvSpPr>
        <p:spPr>
          <a:xfrm>
            <a:off x="1151759" y="506865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1151759" y="5391333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4" name="Rounded Rectangle 73"/>
          <p:cNvSpPr/>
          <p:nvPr/>
        </p:nvSpPr>
        <p:spPr>
          <a:xfrm>
            <a:off x="1145533" y="358858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5" name="Rounded Rectangle 74"/>
          <p:cNvSpPr/>
          <p:nvPr/>
        </p:nvSpPr>
        <p:spPr>
          <a:xfrm>
            <a:off x="1141807" y="423695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6" name="Rounded Rectangle 75"/>
          <p:cNvSpPr/>
          <p:nvPr/>
        </p:nvSpPr>
        <p:spPr>
          <a:xfrm>
            <a:off x="1148705" y="244109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1144979" y="276677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3" name="Rounded Rectangle 92"/>
          <p:cNvSpPr/>
          <p:nvPr/>
        </p:nvSpPr>
        <p:spPr>
          <a:xfrm>
            <a:off x="2483189" y="247197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284844" y="4678512"/>
            <a:ext cx="1338335" cy="1057194"/>
            <a:chOff x="2284844" y="4678512"/>
            <a:chExt cx="1338335" cy="1057194"/>
          </a:xfrm>
        </p:grpSpPr>
        <p:sp>
          <p:nvSpPr>
            <p:cNvPr id="94" name="Rectangle 93"/>
            <p:cNvSpPr/>
            <p:nvPr/>
          </p:nvSpPr>
          <p:spPr>
            <a:xfrm>
              <a:off x="2284844" y="4678512"/>
              <a:ext cx="1338335" cy="105719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tIns="36000" rIns="36000" b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4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2603434" y="4743213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48011" y="4679356"/>
            <a:ext cx="1338335" cy="1057195"/>
            <a:chOff x="3748011" y="4679356"/>
            <a:chExt cx="1338335" cy="1057195"/>
          </a:xfrm>
        </p:grpSpPr>
        <p:sp>
          <p:nvSpPr>
            <p:cNvPr id="99" name="Rectangle 98"/>
            <p:cNvSpPr/>
            <p:nvPr/>
          </p:nvSpPr>
          <p:spPr>
            <a:xfrm>
              <a:off x="3748011" y="4679356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5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4069655" y="506949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746947" y="3513948"/>
            <a:ext cx="1338335" cy="1057195"/>
            <a:chOff x="3746947" y="3513948"/>
            <a:chExt cx="1338335" cy="1057195"/>
          </a:xfrm>
        </p:grpSpPr>
        <p:sp>
          <p:nvSpPr>
            <p:cNvPr id="104" name="Rectangle 103"/>
            <p:cNvSpPr/>
            <p:nvPr/>
          </p:nvSpPr>
          <p:spPr>
            <a:xfrm>
              <a:off x="3746947" y="3513948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6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4068591" y="390408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4068591" y="4226769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746946" y="2375325"/>
            <a:ext cx="1338335" cy="1057195"/>
            <a:chOff x="3746946" y="2375325"/>
            <a:chExt cx="1338335" cy="1057195"/>
          </a:xfrm>
        </p:grpSpPr>
        <p:sp>
          <p:nvSpPr>
            <p:cNvPr id="108" name="Rectangle 107"/>
            <p:cNvSpPr/>
            <p:nvPr/>
          </p:nvSpPr>
          <p:spPr>
            <a:xfrm>
              <a:off x="3746946" y="2375325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7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4068590" y="3088146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124" name="Rounded Rectangle 123"/>
          <p:cNvSpPr/>
          <p:nvPr/>
        </p:nvSpPr>
        <p:spPr>
          <a:xfrm>
            <a:off x="2273906" y="2766777"/>
            <a:ext cx="1336958" cy="1830723"/>
          </a:xfrm>
          <a:prstGeom prst="roundRect">
            <a:avLst>
              <a:gd name="adj" fmla="val 9302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2890243" y="2590926"/>
            <a:ext cx="501753" cy="347007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114" name="Rounded Rectangle 113"/>
          <p:cNvSpPr/>
          <p:nvPr/>
        </p:nvSpPr>
        <p:spPr>
          <a:xfrm>
            <a:off x="2371957" y="3874289"/>
            <a:ext cx="1162405" cy="632977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18000" rIns="7200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FILTER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2371958" y="2981325"/>
            <a:ext cx="1162405" cy="826287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000" rIns="0" bIns="3600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GROUP BY</a:t>
            </a:r>
            <a:endParaRPr lang="en-US" sz="1200" b="1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54138" y="3986883"/>
            <a:ext cx="995172" cy="473861"/>
            <a:chOff x="2454138" y="3908310"/>
            <a:chExt cx="995172" cy="473861"/>
          </a:xfrm>
        </p:grpSpPr>
        <p:sp>
          <p:nvSpPr>
            <p:cNvPr id="120" name="Rounded Rectangle 119"/>
            <p:cNvSpPr/>
            <p:nvPr/>
          </p:nvSpPr>
          <p:spPr>
            <a:xfrm>
              <a:off x="2456169" y="4010696"/>
              <a:ext cx="993141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tx1"/>
                  </a:solidFill>
                </a:rPr>
                <a:t>                                        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Jim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21" name="Rounded Rectangle 120"/>
            <p:cNvSpPr/>
            <p:nvPr/>
          </p:nvSpPr>
          <p:spPr>
            <a:xfrm>
              <a:off x="2454138" y="3908310"/>
              <a:ext cx="870044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0" rIns="18000" bIns="0" rtlCol="0" anchor="t"/>
            <a:lstStyle/>
            <a:p>
              <a:r>
                <a:rPr lang="en-US" sz="1000" b="1" dirty="0" smtClean="0"/>
                <a:t>PUBLISHER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122" name="Multiply 121"/>
          <p:cNvSpPr/>
          <p:nvPr/>
        </p:nvSpPr>
        <p:spPr>
          <a:xfrm>
            <a:off x="2483189" y="3125436"/>
            <a:ext cx="902022" cy="688016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28"/>
          <p:cNvSpPr/>
          <p:nvPr/>
        </p:nvSpPr>
        <p:spPr>
          <a:xfrm>
            <a:off x="2470602" y="348677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39" name="Group 138"/>
          <p:cNvGrpSpPr/>
          <p:nvPr/>
        </p:nvGrpSpPr>
        <p:grpSpPr>
          <a:xfrm>
            <a:off x="2456498" y="3987209"/>
            <a:ext cx="995172" cy="473861"/>
            <a:chOff x="6522433" y="5200948"/>
            <a:chExt cx="995172" cy="473861"/>
          </a:xfrm>
        </p:grpSpPr>
        <p:sp>
          <p:nvSpPr>
            <p:cNvPr id="140" name="Rounded Rectangle 139"/>
            <p:cNvSpPr/>
            <p:nvPr/>
          </p:nvSpPr>
          <p:spPr>
            <a:xfrm>
              <a:off x="6524464" y="5303334"/>
              <a:ext cx="993141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tx1"/>
                  </a:solidFill>
                </a:rPr>
                <a:t>                                        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HUK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41" name="Rounded Rectangle 140"/>
            <p:cNvSpPr/>
            <p:nvPr/>
          </p:nvSpPr>
          <p:spPr>
            <a:xfrm>
              <a:off x="6522433" y="5200948"/>
              <a:ext cx="870044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0" rIns="18000" bIns="0" rtlCol="0" anchor="t"/>
            <a:lstStyle/>
            <a:p>
              <a:r>
                <a:rPr lang="en-US" sz="1000" b="1" dirty="0" smtClean="0"/>
                <a:t>ADVERTISER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2452207" y="3987180"/>
            <a:ext cx="995172" cy="473861"/>
            <a:chOff x="7021034" y="4344640"/>
            <a:chExt cx="995172" cy="473861"/>
          </a:xfrm>
        </p:grpSpPr>
        <p:sp>
          <p:nvSpPr>
            <p:cNvPr id="175" name="Rounded Rectangle 174"/>
            <p:cNvSpPr/>
            <p:nvPr/>
          </p:nvSpPr>
          <p:spPr>
            <a:xfrm>
              <a:off x="7023065" y="4447026"/>
              <a:ext cx="993141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tx1"/>
                  </a:solidFill>
                </a:rPr>
                <a:t>                                        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Insurance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76" name="Rounded Rectangle 175"/>
            <p:cNvSpPr/>
            <p:nvPr/>
          </p:nvSpPr>
          <p:spPr>
            <a:xfrm>
              <a:off x="7021034" y="4344640"/>
              <a:ext cx="870044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0" rIns="18000" bIns="0" rtlCol="0" anchor="t"/>
            <a:lstStyle/>
            <a:p>
              <a:r>
                <a:rPr lang="en-US" sz="1000" b="1" dirty="0" smtClean="0"/>
                <a:t>KEYWORD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177" name="Rounded Rectangle 176"/>
          <p:cNvSpPr/>
          <p:nvPr/>
        </p:nvSpPr>
        <p:spPr>
          <a:xfrm>
            <a:off x="2477096" y="318326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Website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225449" y="4678511"/>
            <a:ext cx="1338335" cy="1057195"/>
            <a:chOff x="5207161" y="4678511"/>
            <a:chExt cx="1338335" cy="1057195"/>
          </a:xfrm>
        </p:grpSpPr>
        <p:sp>
          <p:nvSpPr>
            <p:cNvPr id="180" name="Rectangle 179"/>
            <p:cNvSpPr/>
            <p:nvPr/>
          </p:nvSpPr>
          <p:spPr>
            <a:xfrm>
              <a:off x="5207161" y="4678511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tIns="72000" rIns="0" bIns="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8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81" name="Rounded Rectangle 180"/>
            <p:cNvSpPr/>
            <p:nvPr/>
          </p:nvSpPr>
          <p:spPr>
            <a:xfrm>
              <a:off x="5528805" y="5068650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5522865" y="474296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83" name="Rounded Rectangle 182"/>
            <p:cNvSpPr/>
            <p:nvPr/>
          </p:nvSpPr>
          <p:spPr>
            <a:xfrm>
              <a:off x="5522865" y="5393802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226863" y="3513948"/>
            <a:ext cx="1338335" cy="1057195"/>
            <a:chOff x="7038499" y="5004507"/>
            <a:chExt cx="1338335" cy="1057195"/>
          </a:xfrm>
        </p:grpSpPr>
        <p:sp>
          <p:nvSpPr>
            <p:cNvPr id="188" name="Rectangle 187"/>
            <p:cNvSpPr/>
            <p:nvPr/>
          </p:nvSpPr>
          <p:spPr>
            <a:xfrm>
              <a:off x="7038499" y="5004507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9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89" name="Rounded Rectangle 188"/>
            <p:cNvSpPr/>
            <p:nvPr/>
          </p:nvSpPr>
          <p:spPr>
            <a:xfrm>
              <a:off x="7363869" y="5068960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90" name="Rounded Rectangle 189"/>
            <p:cNvSpPr/>
            <p:nvPr/>
          </p:nvSpPr>
          <p:spPr>
            <a:xfrm>
              <a:off x="7360143" y="5394646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91" name="Rounded Rectangle 190"/>
            <p:cNvSpPr/>
            <p:nvPr/>
          </p:nvSpPr>
          <p:spPr>
            <a:xfrm>
              <a:off x="7360143" y="5717328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233153" y="2375325"/>
            <a:ext cx="1338335" cy="1057195"/>
            <a:chOff x="7101973" y="2339174"/>
            <a:chExt cx="1338335" cy="1057195"/>
          </a:xfrm>
        </p:grpSpPr>
        <p:sp>
          <p:nvSpPr>
            <p:cNvPr id="192" name="Rectangle 191"/>
            <p:cNvSpPr/>
            <p:nvPr/>
          </p:nvSpPr>
          <p:spPr>
            <a:xfrm>
              <a:off x="7101973" y="2339174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10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93" name="Rounded Rectangle 192"/>
            <p:cNvSpPr/>
            <p:nvPr/>
          </p:nvSpPr>
          <p:spPr>
            <a:xfrm>
              <a:off x="7427343" y="240362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6714614" y="4680200"/>
            <a:ext cx="1338335" cy="1057195"/>
            <a:chOff x="5207161" y="4678511"/>
            <a:chExt cx="1338335" cy="1057195"/>
          </a:xfrm>
        </p:grpSpPr>
        <p:sp>
          <p:nvSpPr>
            <p:cNvPr id="224" name="Rectangle 223"/>
            <p:cNvSpPr/>
            <p:nvPr/>
          </p:nvSpPr>
          <p:spPr>
            <a:xfrm>
              <a:off x="5207161" y="4678511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tIns="72000" rIns="0" bIns="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11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226" name="Rounded Rectangle 225"/>
            <p:cNvSpPr/>
            <p:nvPr/>
          </p:nvSpPr>
          <p:spPr>
            <a:xfrm>
              <a:off x="5522865" y="474296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27" name="Rounded Rectangle 226"/>
            <p:cNvSpPr/>
            <p:nvPr/>
          </p:nvSpPr>
          <p:spPr>
            <a:xfrm>
              <a:off x="5522865" y="5393802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6716028" y="3515637"/>
            <a:ext cx="1338335" cy="1057195"/>
            <a:chOff x="7038499" y="5004507"/>
            <a:chExt cx="1338335" cy="1057195"/>
          </a:xfrm>
        </p:grpSpPr>
        <p:sp>
          <p:nvSpPr>
            <p:cNvPr id="229" name="Rectangle 228"/>
            <p:cNvSpPr/>
            <p:nvPr/>
          </p:nvSpPr>
          <p:spPr>
            <a:xfrm>
              <a:off x="7038499" y="5004507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12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230" name="Rounded Rectangle 229"/>
            <p:cNvSpPr/>
            <p:nvPr/>
          </p:nvSpPr>
          <p:spPr>
            <a:xfrm>
              <a:off x="7363869" y="5068960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31" name="Rounded Rectangle 230"/>
            <p:cNvSpPr/>
            <p:nvPr/>
          </p:nvSpPr>
          <p:spPr>
            <a:xfrm>
              <a:off x="7360143" y="5394646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722318" y="2377014"/>
            <a:ext cx="1338335" cy="1057195"/>
            <a:chOff x="6722318" y="2377014"/>
            <a:chExt cx="1338335" cy="1057195"/>
          </a:xfrm>
        </p:grpSpPr>
        <p:sp>
          <p:nvSpPr>
            <p:cNvPr id="234" name="Rectangle 233"/>
            <p:cNvSpPr/>
            <p:nvPr/>
          </p:nvSpPr>
          <p:spPr>
            <a:xfrm>
              <a:off x="6722318" y="2377014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13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235" name="Rounded Rectangle 234"/>
            <p:cNvSpPr/>
            <p:nvPr/>
          </p:nvSpPr>
          <p:spPr>
            <a:xfrm>
              <a:off x="7047688" y="244146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36" name="Rounded Rectangle 235"/>
            <p:cNvSpPr/>
            <p:nvPr/>
          </p:nvSpPr>
          <p:spPr>
            <a:xfrm>
              <a:off x="7047688" y="308923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238" name="Rounded Rectangle 237"/>
          <p:cNvSpPr/>
          <p:nvPr/>
        </p:nvSpPr>
        <p:spPr>
          <a:xfrm>
            <a:off x="2472396" y="3486402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2253717" y="2377014"/>
            <a:ext cx="1386421" cy="2220486"/>
            <a:chOff x="2253717" y="2377014"/>
            <a:chExt cx="1386421" cy="2220486"/>
          </a:xfrm>
        </p:grpSpPr>
        <p:sp>
          <p:nvSpPr>
            <p:cNvPr id="240" name="Rounded Rectangle 239"/>
            <p:cNvSpPr/>
            <p:nvPr/>
          </p:nvSpPr>
          <p:spPr>
            <a:xfrm>
              <a:off x="2253717" y="2377014"/>
              <a:ext cx="1386421" cy="2220486"/>
            </a:xfrm>
            <a:prstGeom prst="roundRect">
              <a:avLst>
                <a:gd name="adj" fmla="val 10059"/>
              </a:avLst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400" tIns="36000" rIns="14400" bIns="36000" rtlCol="0" anchor="t"/>
            <a:lstStyle/>
            <a:p>
              <a:pPr algn="ctr"/>
              <a:r>
                <a:rPr lang="en-GB" sz="1600" b="1" dirty="0" smtClean="0"/>
                <a:t>There are so many groups but no one has </a:t>
              </a:r>
              <a:r>
                <a:rPr lang="en-GB" sz="1600" b="1" dirty="0" smtClean="0"/>
                <a:t>fields</a:t>
              </a:r>
              <a:endParaRPr lang="en-GB" sz="1600" b="1" dirty="0" smtClean="0"/>
            </a:p>
          </p:txBody>
        </p:sp>
        <p:sp>
          <p:nvSpPr>
            <p:cNvPr id="241" name="Rounded Rectangle 240"/>
            <p:cNvSpPr/>
            <p:nvPr/>
          </p:nvSpPr>
          <p:spPr>
            <a:xfrm>
              <a:off x="2473677" y="349386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42" name="Rounded Rectangle 241"/>
            <p:cNvSpPr/>
            <p:nvPr/>
          </p:nvSpPr>
          <p:spPr>
            <a:xfrm>
              <a:off x="2473677" y="3852298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43" name="Rounded Rectangle 242"/>
            <p:cNvSpPr/>
            <p:nvPr/>
          </p:nvSpPr>
          <p:spPr>
            <a:xfrm>
              <a:off x="2473677" y="4207244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239" name="Rounded Rectangle 238"/>
          <p:cNvSpPr/>
          <p:nvPr/>
        </p:nvSpPr>
        <p:spPr>
          <a:xfrm>
            <a:off x="645922" y="2216247"/>
            <a:ext cx="7860123" cy="3721239"/>
          </a:xfrm>
          <a:prstGeom prst="roundRect">
            <a:avLst>
              <a:gd name="adj" fmla="val 5507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0" tIns="36000" rIns="360000" bIns="36000" rtlCol="0" anchor="t"/>
          <a:lstStyle/>
          <a:p>
            <a:r>
              <a:rPr lang="en-GB" b="1" dirty="0" smtClean="0"/>
              <a:t>Creating a separate searcher group for each and every possible group-field combination in query is </a:t>
            </a:r>
            <a:r>
              <a:rPr lang="en-GB" b="1" dirty="0" smtClean="0">
                <a:solidFill>
                  <a:srgbClr val="FFC000"/>
                </a:solidFill>
              </a:rPr>
              <a:t>simply not feasible</a:t>
            </a:r>
            <a:r>
              <a:rPr lang="en-GB" b="1" dirty="0" smtClean="0"/>
              <a:t> because number of searcher-groups grows extremely fast (exponentially)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569452"/>
              </p:ext>
            </p:extLst>
          </p:nvPr>
        </p:nvGraphicFramePr>
        <p:xfrm>
          <a:off x="1472666" y="3245737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2822"/>
                <a:gridCol w="32831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group fields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searcher groups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3</a:t>
                      </a:r>
                      <a:r>
                        <a:rPr lang="en-US" dirty="0" smtClean="0"/>
                        <a:t> – 1 = 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4</a:t>
                      </a:r>
                      <a:r>
                        <a:rPr lang="en-US" dirty="0" smtClean="0"/>
                        <a:t> – 1 = 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9</a:t>
                      </a:r>
                      <a:r>
                        <a:rPr lang="en-US" dirty="0" smtClean="0"/>
                        <a:t> – 1 = </a:t>
                      </a:r>
                      <a:r>
                        <a:rPr lang="en-US" b="1" dirty="0" smtClean="0"/>
                        <a:t>511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645922" y="5181366"/>
            <a:ext cx="7860123" cy="64713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r>
              <a:rPr lang="en-US" b="1" dirty="0" smtClean="0">
                <a:solidFill>
                  <a:srgbClr val="FFC000"/>
                </a:solidFill>
              </a:rPr>
              <a:t>Solution</a:t>
            </a:r>
            <a:r>
              <a:rPr lang="en-US" b="1" dirty="0"/>
              <a:t> </a:t>
            </a:r>
            <a:r>
              <a:rPr lang="en-US" b="1" dirty="0" smtClean="0"/>
              <a:t>is to analyze already processed queries to </a:t>
            </a:r>
            <a:r>
              <a:rPr lang="en-US" b="1" dirty="0" smtClean="0">
                <a:solidFill>
                  <a:srgbClr val="FFC000"/>
                </a:solidFill>
              </a:rPr>
              <a:t>discard low performing groups</a:t>
            </a:r>
            <a:r>
              <a:rPr lang="en-US" b="1" dirty="0" smtClean="0"/>
              <a:t> and to </a:t>
            </a:r>
            <a:r>
              <a:rPr lang="en-US" b="1" dirty="0" smtClean="0">
                <a:solidFill>
                  <a:srgbClr val="FFC000"/>
                </a:solidFill>
              </a:rPr>
              <a:t>create new ones</a:t>
            </a:r>
            <a:r>
              <a:rPr lang="en-US" b="1" dirty="0" smtClean="0"/>
              <a:t> for emerging queries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96" name="Title 1"/>
          <p:cNvSpPr>
            <a:spLocks noGrp="1"/>
          </p:cNvSpPr>
          <p:nvPr>
            <p:ph type="title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044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20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4000"/>
                            </p:stCondLst>
                            <p:childTnLst>
                              <p:par>
                                <p:cTn id="9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" presetClass="emph" presetSubtype="2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2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20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6000"/>
                            </p:stCondLst>
                            <p:childTnLst>
                              <p:par>
                                <p:cTn id="1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8000"/>
                            </p:stCondLst>
                            <p:childTnLst>
                              <p:par>
                                <p:cTn id="1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2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0"/>
                            </p:stCondLst>
                            <p:childTnLst>
                              <p:par>
                                <p:cTn id="1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000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000"/>
                            </p:stCondLst>
                            <p:childTnLst>
                              <p:par>
                                <p:cTn id="2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000"/>
                            </p:stCondLst>
                            <p:childTnLst>
                              <p:par>
                                <p:cTn id="21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2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3" dur="20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" grpId="0" animBg="1"/>
      <p:bldP spid="244" grpId="1" animBg="1"/>
      <p:bldP spid="245" grpId="0" animBg="1"/>
      <p:bldP spid="245" grpId="1" animBg="1"/>
      <p:bldP spid="196" grpId="0" animBg="1"/>
      <p:bldP spid="178" grpId="0" animBg="1"/>
      <p:bldP spid="103" grpId="0" animBg="1"/>
      <p:bldP spid="97" grpId="0" animBg="1"/>
      <p:bldP spid="124" grpId="0" animBg="1"/>
      <p:bldP spid="123" grpId="0" animBg="1"/>
      <p:bldP spid="114" grpId="0" animBg="1"/>
      <p:bldP spid="115" grpId="0" animBg="1"/>
      <p:bldP spid="122" grpId="0" animBg="1"/>
      <p:bldP spid="122" grpId="1" animBg="1"/>
      <p:bldP spid="122" grpId="2" animBg="1"/>
      <p:bldP spid="122" grpId="3" animBg="1"/>
      <p:bldP spid="129" grpId="0" animBg="1"/>
      <p:bldP spid="129" grpId="1" animBg="1"/>
      <p:bldP spid="129" grpId="2" animBg="1"/>
      <p:bldP spid="129" grpId="3" animBg="1"/>
      <p:bldP spid="177" grpId="0" animBg="1"/>
      <p:bldP spid="177" grpId="1" animBg="1"/>
      <p:bldP spid="238" grpId="0" animBg="1"/>
      <p:bldP spid="239" grpId="0" animBg="1"/>
      <p:bldP spid="239" grpId="1" animBg="1"/>
      <p:bldP spid="29" grpId="0"/>
      <p:bldP spid="29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Rounded Rectangle 195"/>
          <p:cNvSpPr/>
          <p:nvPr/>
        </p:nvSpPr>
        <p:spPr>
          <a:xfrm>
            <a:off x="6212704" y="2217893"/>
            <a:ext cx="2163200" cy="3719593"/>
          </a:xfrm>
          <a:prstGeom prst="roundRect">
            <a:avLst>
              <a:gd name="adj" fmla="val 10742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ounded Rectangle 177"/>
          <p:cNvSpPr/>
          <p:nvPr/>
        </p:nvSpPr>
        <p:spPr>
          <a:xfrm>
            <a:off x="4695650" y="2216247"/>
            <a:ext cx="2026668" cy="3719593"/>
          </a:xfrm>
          <a:prstGeom prst="roundRect">
            <a:avLst>
              <a:gd name="adj" fmla="val 10742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ounded Rectangle 102"/>
          <p:cNvSpPr/>
          <p:nvPr/>
        </p:nvSpPr>
        <p:spPr>
          <a:xfrm>
            <a:off x="3230280" y="2216248"/>
            <a:ext cx="1978295" cy="3719593"/>
          </a:xfrm>
          <a:prstGeom prst="roundRect">
            <a:avLst>
              <a:gd name="adj" fmla="val 10742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3040971" y="2216253"/>
            <a:ext cx="777994" cy="3719593"/>
          </a:xfrm>
          <a:prstGeom prst="roundRect">
            <a:avLst>
              <a:gd name="adj" fmla="val 25699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ounded Rectangle 91"/>
          <p:cNvSpPr/>
          <p:nvPr/>
        </p:nvSpPr>
        <p:spPr>
          <a:xfrm>
            <a:off x="667236" y="2216258"/>
            <a:ext cx="278716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Berlin | 07/02/2012 | zanox | Presentation title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" name="10-Point Star 19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2" name="10-Point Star 21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3" name="Right Arrow 22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830115" y="467851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3</a:t>
            </a:r>
            <a:r>
              <a:rPr lang="en-US" sz="1600" baseline="30000" dirty="0" smtClean="0">
                <a:solidFill>
                  <a:schemeClr val="tx1"/>
                </a:solidFill>
              </a:rPr>
              <a:t>rd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22857" y="353294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18000" rIns="36000" bIns="18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2</a:t>
            </a:r>
            <a:r>
              <a:rPr lang="en-US" sz="1600" baseline="30000" dirty="0" smtClean="0">
                <a:solidFill>
                  <a:schemeClr val="tx1"/>
                </a:solidFill>
              </a:rPr>
              <a:t>nd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70" name="Rectangle 69"/>
          <p:cNvSpPr/>
          <p:nvPr/>
        </p:nvSpPr>
        <p:spPr>
          <a:xfrm>
            <a:off x="830115" y="2376390"/>
            <a:ext cx="1338335" cy="105719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</a:t>
            </a:r>
            <a:r>
              <a:rPr lang="en-US" sz="1600" baseline="30000" dirty="0" smtClean="0">
                <a:solidFill>
                  <a:schemeClr val="tx1"/>
                </a:solidFill>
              </a:rPr>
              <a:t>st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155485" y="474296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2" name="Rounded Rectangle 71"/>
          <p:cNvSpPr/>
          <p:nvPr/>
        </p:nvSpPr>
        <p:spPr>
          <a:xfrm>
            <a:off x="1151759" y="506865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1151759" y="5391333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4" name="Rounded Rectangle 73"/>
          <p:cNvSpPr/>
          <p:nvPr/>
        </p:nvSpPr>
        <p:spPr>
          <a:xfrm>
            <a:off x="1145533" y="358858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5" name="Rounded Rectangle 74"/>
          <p:cNvSpPr/>
          <p:nvPr/>
        </p:nvSpPr>
        <p:spPr>
          <a:xfrm>
            <a:off x="1141807" y="423695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6" name="Rounded Rectangle 75"/>
          <p:cNvSpPr/>
          <p:nvPr/>
        </p:nvSpPr>
        <p:spPr>
          <a:xfrm>
            <a:off x="1148705" y="244109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1144979" y="276677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284844" y="4678512"/>
            <a:ext cx="1338335" cy="1057194"/>
            <a:chOff x="2284844" y="4678512"/>
            <a:chExt cx="1338335" cy="1057194"/>
          </a:xfrm>
        </p:grpSpPr>
        <p:sp>
          <p:nvSpPr>
            <p:cNvPr id="94" name="Rectangle 93"/>
            <p:cNvSpPr/>
            <p:nvPr/>
          </p:nvSpPr>
          <p:spPr>
            <a:xfrm>
              <a:off x="2284844" y="4678512"/>
              <a:ext cx="1338335" cy="105719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tIns="36000" rIns="36000" b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4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2603434" y="4743213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48011" y="4679356"/>
            <a:ext cx="1338335" cy="1057195"/>
            <a:chOff x="3748011" y="4679356"/>
            <a:chExt cx="1338335" cy="1057195"/>
          </a:xfrm>
        </p:grpSpPr>
        <p:sp>
          <p:nvSpPr>
            <p:cNvPr id="99" name="Rectangle 98"/>
            <p:cNvSpPr/>
            <p:nvPr/>
          </p:nvSpPr>
          <p:spPr>
            <a:xfrm>
              <a:off x="3748011" y="4679356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5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4069655" y="506949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746947" y="3513948"/>
            <a:ext cx="1338335" cy="1057195"/>
            <a:chOff x="3746947" y="3513948"/>
            <a:chExt cx="1338335" cy="1057195"/>
          </a:xfrm>
        </p:grpSpPr>
        <p:sp>
          <p:nvSpPr>
            <p:cNvPr id="104" name="Rectangle 103"/>
            <p:cNvSpPr/>
            <p:nvPr/>
          </p:nvSpPr>
          <p:spPr>
            <a:xfrm>
              <a:off x="3746947" y="3513948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6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4068591" y="390408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4068591" y="4226769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746946" y="2375325"/>
            <a:ext cx="1338335" cy="1057195"/>
            <a:chOff x="3746946" y="2375325"/>
            <a:chExt cx="1338335" cy="1057195"/>
          </a:xfrm>
        </p:grpSpPr>
        <p:sp>
          <p:nvSpPr>
            <p:cNvPr id="108" name="Rectangle 107"/>
            <p:cNvSpPr/>
            <p:nvPr/>
          </p:nvSpPr>
          <p:spPr>
            <a:xfrm>
              <a:off x="3746946" y="2375325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7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4068590" y="3088146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25449" y="4678511"/>
            <a:ext cx="1338335" cy="1057195"/>
            <a:chOff x="5207161" y="4678511"/>
            <a:chExt cx="1338335" cy="1057195"/>
          </a:xfrm>
        </p:grpSpPr>
        <p:sp>
          <p:nvSpPr>
            <p:cNvPr id="180" name="Rectangle 179"/>
            <p:cNvSpPr/>
            <p:nvPr/>
          </p:nvSpPr>
          <p:spPr>
            <a:xfrm>
              <a:off x="5207161" y="4678511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tIns="72000" rIns="0" bIns="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8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81" name="Rounded Rectangle 180"/>
            <p:cNvSpPr/>
            <p:nvPr/>
          </p:nvSpPr>
          <p:spPr>
            <a:xfrm>
              <a:off x="5528805" y="5068650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82" name="Rounded Rectangle 181"/>
            <p:cNvSpPr/>
            <p:nvPr/>
          </p:nvSpPr>
          <p:spPr>
            <a:xfrm>
              <a:off x="5522865" y="474296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83" name="Rounded Rectangle 182"/>
            <p:cNvSpPr/>
            <p:nvPr/>
          </p:nvSpPr>
          <p:spPr>
            <a:xfrm>
              <a:off x="5522865" y="5393802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226863" y="3513948"/>
            <a:ext cx="1338335" cy="1057195"/>
            <a:chOff x="7038499" y="5004507"/>
            <a:chExt cx="1338335" cy="1057195"/>
          </a:xfrm>
        </p:grpSpPr>
        <p:sp>
          <p:nvSpPr>
            <p:cNvPr id="188" name="Rectangle 187"/>
            <p:cNvSpPr/>
            <p:nvPr/>
          </p:nvSpPr>
          <p:spPr>
            <a:xfrm>
              <a:off x="7038499" y="5004507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9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89" name="Rounded Rectangle 188"/>
            <p:cNvSpPr/>
            <p:nvPr/>
          </p:nvSpPr>
          <p:spPr>
            <a:xfrm>
              <a:off x="7363869" y="5068960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90" name="Rounded Rectangle 189"/>
            <p:cNvSpPr/>
            <p:nvPr/>
          </p:nvSpPr>
          <p:spPr>
            <a:xfrm>
              <a:off x="7360143" y="5394646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91" name="Rounded Rectangle 190"/>
            <p:cNvSpPr/>
            <p:nvPr/>
          </p:nvSpPr>
          <p:spPr>
            <a:xfrm>
              <a:off x="7360143" y="5717328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233153" y="2375325"/>
            <a:ext cx="1338335" cy="1057195"/>
            <a:chOff x="7101973" y="2339174"/>
            <a:chExt cx="1338335" cy="1057195"/>
          </a:xfrm>
        </p:grpSpPr>
        <p:sp>
          <p:nvSpPr>
            <p:cNvPr id="192" name="Rectangle 191"/>
            <p:cNvSpPr/>
            <p:nvPr/>
          </p:nvSpPr>
          <p:spPr>
            <a:xfrm>
              <a:off x="7101973" y="2339174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10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93" name="Rounded Rectangle 192"/>
            <p:cNvSpPr/>
            <p:nvPr/>
          </p:nvSpPr>
          <p:spPr>
            <a:xfrm>
              <a:off x="7427343" y="240362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6714614" y="4680200"/>
            <a:ext cx="1338335" cy="1057195"/>
            <a:chOff x="5207161" y="4678511"/>
            <a:chExt cx="1338335" cy="1057195"/>
          </a:xfrm>
        </p:grpSpPr>
        <p:sp>
          <p:nvSpPr>
            <p:cNvPr id="224" name="Rectangle 223"/>
            <p:cNvSpPr/>
            <p:nvPr/>
          </p:nvSpPr>
          <p:spPr>
            <a:xfrm>
              <a:off x="5207161" y="4678511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tIns="72000" rIns="0" bIns="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11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226" name="Rounded Rectangle 225"/>
            <p:cNvSpPr/>
            <p:nvPr/>
          </p:nvSpPr>
          <p:spPr>
            <a:xfrm>
              <a:off x="5522865" y="474296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27" name="Rounded Rectangle 226"/>
            <p:cNvSpPr/>
            <p:nvPr/>
          </p:nvSpPr>
          <p:spPr>
            <a:xfrm>
              <a:off x="5522865" y="5393802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6716028" y="3515637"/>
            <a:ext cx="1338335" cy="1057195"/>
            <a:chOff x="7038499" y="5004507"/>
            <a:chExt cx="1338335" cy="1057195"/>
          </a:xfrm>
        </p:grpSpPr>
        <p:sp>
          <p:nvSpPr>
            <p:cNvPr id="229" name="Rectangle 228"/>
            <p:cNvSpPr/>
            <p:nvPr/>
          </p:nvSpPr>
          <p:spPr>
            <a:xfrm>
              <a:off x="7038499" y="5004507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12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230" name="Rounded Rectangle 229"/>
            <p:cNvSpPr/>
            <p:nvPr/>
          </p:nvSpPr>
          <p:spPr>
            <a:xfrm>
              <a:off x="7363869" y="5068960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31" name="Rounded Rectangle 230"/>
            <p:cNvSpPr/>
            <p:nvPr/>
          </p:nvSpPr>
          <p:spPr>
            <a:xfrm>
              <a:off x="7360143" y="5394646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Advertiser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722318" y="2377014"/>
            <a:ext cx="1338335" cy="1057195"/>
            <a:chOff x="6722318" y="2377014"/>
            <a:chExt cx="1338335" cy="1057195"/>
          </a:xfrm>
        </p:grpSpPr>
        <p:sp>
          <p:nvSpPr>
            <p:cNvPr id="234" name="Rectangle 233"/>
            <p:cNvSpPr/>
            <p:nvPr/>
          </p:nvSpPr>
          <p:spPr>
            <a:xfrm>
              <a:off x="6722318" y="2377014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13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235" name="Rounded Rectangle 234"/>
            <p:cNvSpPr/>
            <p:nvPr/>
          </p:nvSpPr>
          <p:spPr>
            <a:xfrm>
              <a:off x="7047688" y="244146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36" name="Rounded Rectangle 235"/>
            <p:cNvSpPr/>
            <p:nvPr/>
          </p:nvSpPr>
          <p:spPr>
            <a:xfrm>
              <a:off x="7047688" y="308923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1141807" y="2377705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451236</a:t>
            </a:r>
            <a:endParaRPr lang="en-US" sz="1600" b="1" dirty="0"/>
          </a:p>
        </p:txBody>
      </p:sp>
      <p:sp>
        <p:nvSpPr>
          <p:cNvPr id="109" name="Rounded Rectangle 108"/>
          <p:cNvSpPr/>
          <p:nvPr/>
        </p:nvSpPr>
        <p:spPr>
          <a:xfrm>
            <a:off x="1141807" y="2903922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45.54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10" name="Rounded Rectangle 109"/>
          <p:cNvSpPr/>
          <p:nvPr/>
        </p:nvSpPr>
        <p:spPr>
          <a:xfrm>
            <a:off x="1143480" y="3532617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/>
              <a:t>9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1143480" y="4058834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15.54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13" name="Rounded Rectangle 112"/>
          <p:cNvSpPr/>
          <p:nvPr/>
        </p:nvSpPr>
        <p:spPr>
          <a:xfrm>
            <a:off x="1145913" y="4687529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221128</a:t>
            </a:r>
            <a:endParaRPr lang="en-US" sz="1600" b="1" dirty="0"/>
          </a:p>
        </p:txBody>
      </p:sp>
      <p:sp>
        <p:nvSpPr>
          <p:cNvPr id="116" name="Rounded Rectangle 115"/>
          <p:cNvSpPr/>
          <p:nvPr/>
        </p:nvSpPr>
        <p:spPr>
          <a:xfrm>
            <a:off x="1145913" y="5213746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82.87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17" name="Rounded Rectangle 116"/>
          <p:cNvSpPr/>
          <p:nvPr/>
        </p:nvSpPr>
        <p:spPr>
          <a:xfrm>
            <a:off x="2590049" y="4686076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2876136</a:t>
            </a:r>
            <a:endParaRPr lang="en-US" sz="1600" b="1" dirty="0"/>
          </a:p>
        </p:txBody>
      </p:sp>
      <p:sp>
        <p:nvSpPr>
          <p:cNvPr id="118" name="Rounded Rectangle 117"/>
          <p:cNvSpPr/>
          <p:nvPr/>
        </p:nvSpPr>
        <p:spPr>
          <a:xfrm>
            <a:off x="2590049" y="5212293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23.54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19" name="Rounded Rectangle 118"/>
          <p:cNvSpPr/>
          <p:nvPr/>
        </p:nvSpPr>
        <p:spPr>
          <a:xfrm>
            <a:off x="4057995" y="4684623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236</a:t>
            </a:r>
            <a:endParaRPr lang="en-US" sz="1600" b="1" dirty="0"/>
          </a:p>
        </p:txBody>
      </p:sp>
      <p:sp>
        <p:nvSpPr>
          <p:cNvPr id="125" name="Rounded Rectangle 124"/>
          <p:cNvSpPr/>
          <p:nvPr/>
        </p:nvSpPr>
        <p:spPr>
          <a:xfrm>
            <a:off x="4057995" y="5210840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92.33 </a:t>
            </a:r>
            <a:r>
              <a:rPr lang="en-US" sz="1600" dirty="0" smtClean="0"/>
              <a:t>ms</a:t>
            </a:r>
            <a:endParaRPr lang="en-US" sz="1600" dirty="0"/>
          </a:p>
        </p:txBody>
      </p:sp>
      <p:sp>
        <p:nvSpPr>
          <p:cNvPr id="126" name="Rounded Rectangle 125"/>
          <p:cNvSpPr/>
          <p:nvPr/>
        </p:nvSpPr>
        <p:spPr>
          <a:xfrm>
            <a:off x="5530703" y="4680789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</a:t>
            </a:r>
            <a:endParaRPr lang="en-US" sz="1600" b="1" dirty="0"/>
          </a:p>
        </p:txBody>
      </p:sp>
      <p:sp>
        <p:nvSpPr>
          <p:cNvPr id="127" name="Rounded Rectangle 126"/>
          <p:cNvSpPr/>
          <p:nvPr/>
        </p:nvSpPr>
        <p:spPr>
          <a:xfrm>
            <a:off x="5530703" y="5207006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147.82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28" name="Rounded Rectangle 127"/>
          <p:cNvSpPr/>
          <p:nvPr/>
        </p:nvSpPr>
        <p:spPr>
          <a:xfrm>
            <a:off x="7021319" y="4681717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228732</a:t>
            </a:r>
            <a:endParaRPr lang="en-US" sz="1600" b="1" dirty="0"/>
          </a:p>
        </p:txBody>
      </p:sp>
      <p:sp>
        <p:nvSpPr>
          <p:cNvPr id="130" name="Rounded Rectangle 129"/>
          <p:cNvSpPr/>
          <p:nvPr/>
        </p:nvSpPr>
        <p:spPr>
          <a:xfrm>
            <a:off x="7021319" y="5207934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61.03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31" name="Rounded Rectangle 130"/>
          <p:cNvSpPr/>
          <p:nvPr/>
        </p:nvSpPr>
        <p:spPr>
          <a:xfrm>
            <a:off x="7022104" y="3516919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89</a:t>
            </a:r>
            <a:endParaRPr lang="en-US" sz="1600" b="1" dirty="0"/>
          </a:p>
        </p:txBody>
      </p:sp>
      <p:sp>
        <p:nvSpPr>
          <p:cNvPr id="132" name="Rounded Rectangle 131"/>
          <p:cNvSpPr/>
          <p:nvPr/>
        </p:nvSpPr>
        <p:spPr>
          <a:xfrm>
            <a:off x="7022104" y="4043136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215.04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33" name="Rounded Rectangle 132"/>
          <p:cNvSpPr/>
          <p:nvPr/>
        </p:nvSpPr>
        <p:spPr>
          <a:xfrm>
            <a:off x="7028640" y="2376084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15</a:t>
            </a:r>
            <a:endParaRPr lang="en-US" sz="1600" b="1" dirty="0"/>
          </a:p>
        </p:txBody>
      </p:sp>
      <p:sp>
        <p:nvSpPr>
          <p:cNvPr id="134" name="Rounded Rectangle 133"/>
          <p:cNvSpPr/>
          <p:nvPr/>
        </p:nvSpPr>
        <p:spPr>
          <a:xfrm>
            <a:off x="7028640" y="2902301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105.02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35" name="Rounded Rectangle 134"/>
          <p:cNvSpPr/>
          <p:nvPr/>
        </p:nvSpPr>
        <p:spPr>
          <a:xfrm>
            <a:off x="5542463" y="2380085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5644</a:t>
            </a:r>
            <a:endParaRPr lang="en-US" sz="1600" b="1" dirty="0"/>
          </a:p>
        </p:txBody>
      </p:sp>
      <p:sp>
        <p:nvSpPr>
          <p:cNvPr id="136" name="Rounded Rectangle 135"/>
          <p:cNvSpPr/>
          <p:nvPr/>
        </p:nvSpPr>
        <p:spPr>
          <a:xfrm>
            <a:off x="5542463" y="2906302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29.76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37" name="Rounded Rectangle 136"/>
          <p:cNvSpPr/>
          <p:nvPr/>
        </p:nvSpPr>
        <p:spPr>
          <a:xfrm>
            <a:off x="4056286" y="2376943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4</a:t>
            </a:r>
            <a:endParaRPr lang="en-US" sz="1600" b="1" dirty="0"/>
          </a:p>
        </p:txBody>
      </p:sp>
      <p:sp>
        <p:nvSpPr>
          <p:cNvPr id="138" name="Rounded Rectangle 137"/>
          <p:cNvSpPr/>
          <p:nvPr/>
        </p:nvSpPr>
        <p:spPr>
          <a:xfrm>
            <a:off x="4056286" y="2903160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563.04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42" name="Rounded Rectangle 141"/>
          <p:cNvSpPr/>
          <p:nvPr/>
        </p:nvSpPr>
        <p:spPr>
          <a:xfrm>
            <a:off x="4057995" y="3516247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32</a:t>
            </a:r>
            <a:endParaRPr lang="en-US" sz="1600" b="1" dirty="0"/>
          </a:p>
        </p:txBody>
      </p:sp>
      <p:sp>
        <p:nvSpPr>
          <p:cNvPr id="143" name="Rounded Rectangle 142"/>
          <p:cNvSpPr/>
          <p:nvPr/>
        </p:nvSpPr>
        <p:spPr>
          <a:xfrm>
            <a:off x="4057995" y="4042464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87.03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44" name="Rounded Rectangle 143"/>
          <p:cNvSpPr/>
          <p:nvPr/>
        </p:nvSpPr>
        <p:spPr>
          <a:xfrm>
            <a:off x="5539950" y="3513828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543765</a:t>
            </a:r>
            <a:endParaRPr lang="en-US" sz="1600" b="1" dirty="0"/>
          </a:p>
        </p:txBody>
      </p:sp>
      <p:sp>
        <p:nvSpPr>
          <p:cNvPr id="145" name="Rounded Rectangle 144"/>
          <p:cNvSpPr/>
          <p:nvPr/>
        </p:nvSpPr>
        <p:spPr>
          <a:xfrm>
            <a:off x="5539950" y="4040045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35.87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46" name="Multiply 145"/>
          <p:cNvSpPr/>
          <p:nvPr/>
        </p:nvSpPr>
        <p:spPr>
          <a:xfrm>
            <a:off x="615636" y="3216599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Multiply 147"/>
          <p:cNvSpPr/>
          <p:nvPr/>
        </p:nvSpPr>
        <p:spPr>
          <a:xfrm>
            <a:off x="5007056" y="4353327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Multiply 148"/>
          <p:cNvSpPr/>
          <p:nvPr/>
        </p:nvSpPr>
        <p:spPr>
          <a:xfrm>
            <a:off x="6503967" y="2056592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Multiply 149"/>
          <p:cNvSpPr/>
          <p:nvPr/>
        </p:nvSpPr>
        <p:spPr>
          <a:xfrm>
            <a:off x="6503966" y="3197905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Multiply 151"/>
          <p:cNvSpPr/>
          <p:nvPr/>
        </p:nvSpPr>
        <p:spPr>
          <a:xfrm>
            <a:off x="5024105" y="2035363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Multiply 152"/>
          <p:cNvSpPr/>
          <p:nvPr/>
        </p:nvSpPr>
        <p:spPr>
          <a:xfrm>
            <a:off x="3542820" y="4361851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4" name="Group 153"/>
          <p:cNvGrpSpPr/>
          <p:nvPr/>
        </p:nvGrpSpPr>
        <p:grpSpPr>
          <a:xfrm>
            <a:off x="599500" y="2129030"/>
            <a:ext cx="718230" cy="484319"/>
            <a:chOff x="2792278" y="4157418"/>
            <a:chExt cx="1250894" cy="1154623"/>
          </a:xfrm>
        </p:grpSpPr>
        <p:sp>
          <p:nvSpPr>
            <p:cNvPr id="155" name="Diagonal Stripe 154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6" name="Diagonal Stripe 155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7" name="Diagonal Stripe 156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8" name="Diagonal Stripe 157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599500" y="3278492"/>
            <a:ext cx="718230" cy="484319"/>
            <a:chOff x="2792278" y="4157418"/>
            <a:chExt cx="1250894" cy="1154623"/>
          </a:xfrm>
        </p:grpSpPr>
        <p:sp>
          <p:nvSpPr>
            <p:cNvPr id="170" name="Diagonal Stripe 169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1" name="Diagonal Stripe 170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2" name="Diagonal Stripe 171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3" name="Diagonal Stripe 172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590409" y="4429587"/>
            <a:ext cx="718230" cy="484319"/>
            <a:chOff x="2792278" y="4157418"/>
            <a:chExt cx="1250894" cy="1154623"/>
          </a:xfrm>
        </p:grpSpPr>
        <p:sp>
          <p:nvSpPr>
            <p:cNvPr id="198" name="Diagonal Stripe 197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9" name="Diagonal Stripe 198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0" name="Diagonal Stripe 199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1" name="Diagonal Stripe 200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748011" y="3518437"/>
            <a:ext cx="1338335" cy="1057195"/>
            <a:chOff x="6114824" y="4435826"/>
            <a:chExt cx="1338335" cy="1057195"/>
          </a:xfrm>
        </p:grpSpPr>
        <p:sp>
          <p:nvSpPr>
            <p:cNvPr id="202" name="Rectangle 201"/>
            <p:cNvSpPr/>
            <p:nvPr/>
          </p:nvSpPr>
          <p:spPr>
            <a:xfrm>
              <a:off x="6114824" y="4435826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14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203" name="Rounded Rectangle 202"/>
            <p:cNvSpPr/>
            <p:nvPr/>
          </p:nvSpPr>
          <p:spPr>
            <a:xfrm>
              <a:off x="6440194" y="4500279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04" name="Rounded Rectangle 203"/>
            <p:cNvSpPr/>
            <p:nvPr/>
          </p:nvSpPr>
          <p:spPr>
            <a:xfrm>
              <a:off x="6436468" y="482596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05" name="Rounded Rectangle 204"/>
            <p:cNvSpPr/>
            <p:nvPr/>
          </p:nvSpPr>
          <p:spPr>
            <a:xfrm>
              <a:off x="6436468" y="514864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273906" y="2471979"/>
            <a:ext cx="1336958" cy="2125521"/>
            <a:chOff x="2273906" y="2471979"/>
            <a:chExt cx="1336958" cy="2125521"/>
          </a:xfrm>
        </p:grpSpPr>
        <p:sp>
          <p:nvSpPr>
            <p:cNvPr id="208" name="Rounded Rectangle 207"/>
            <p:cNvSpPr/>
            <p:nvPr/>
          </p:nvSpPr>
          <p:spPr>
            <a:xfrm>
              <a:off x="2483189" y="2471979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</a:t>
              </a:r>
              <a:endParaRPr lang="en-US" dirty="0"/>
            </a:p>
          </p:txBody>
        </p:sp>
        <p:sp>
          <p:nvSpPr>
            <p:cNvPr id="209" name="Rounded Rectangle 208"/>
            <p:cNvSpPr/>
            <p:nvPr/>
          </p:nvSpPr>
          <p:spPr>
            <a:xfrm>
              <a:off x="2273906" y="2766777"/>
              <a:ext cx="1336958" cy="1830723"/>
            </a:xfrm>
            <a:prstGeom prst="roundRect">
              <a:avLst>
                <a:gd name="adj" fmla="val 930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0" name="Oval 209"/>
            <p:cNvSpPr/>
            <p:nvPr/>
          </p:nvSpPr>
          <p:spPr>
            <a:xfrm>
              <a:off x="2890243" y="2590926"/>
              <a:ext cx="501753" cy="347007"/>
            </a:xfrm>
            <a:prstGeom prst="ellipse">
              <a:avLst/>
            </a:prstGeom>
            <a:solidFill>
              <a:srgbClr val="6666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Q</a:t>
              </a:r>
              <a:endParaRPr lang="en-US" dirty="0"/>
            </a:p>
          </p:txBody>
        </p:sp>
        <p:sp>
          <p:nvSpPr>
            <p:cNvPr id="211" name="Rounded Rectangle 210"/>
            <p:cNvSpPr/>
            <p:nvPr/>
          </p:nvSpPr>
          <p:spPr>
            <a:xfrm>
              <a:off x="2371957" y="3874289"/>
              <a:ext cx="1162405" cy="632977"/>
            </a:xfrm>
            <a:prstGeom prst="roundRect">
              <a:avLst>
                <a:gd name="adj" fmla="val 0"/>
              </a:avLst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72000" tIns="18000" rIns="72000" rtlCol="0" anchor="t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FILTER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12" name="Rounded Rectangle 211"/>
            <p:cNvSpPr/>
            <p:nvPr/>
          </p:nvSpPr>
          <p:spPr>
            <a:xfrm>
              <a:off x="2371958" y="2981325"/>
              <a:ext cx="1162405" cy="826287"/>
            </a:xfrm>
            <a:prstGeom prst="roundRect">
              <a:avLst>
                <a:gd name="adj" fmla="val 0"/>
              </a:avLst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18000" rIns="0" bIns="36000" rtlCol="0" anchor="t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GROUP BY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grpSp>
          <p:nvGrpSpPr>
            <p:cNvPr id="213" name="Group 212"/>
            <p:cNvGrpSpPr/>
            <p:nvPr/>
          </p:nvGrpSpPr>
          <p:grpSpPr>
            <a:xfrm>
              <a:off x="2454138" y="3986883"/>
              <a:ext cx="995172" cy="473861"/>
              <a:chOff x="2454138" y="3908310"/>
              <a:chExt cx="995172" cy="473861"/>
            </a:xfrm>
          </p:grpSpPr>
          <p:sp>
            <p:nvSpPr>
              <p:cNvPr id="214" name="Rounded Rectangle 213"/>
              <p:cNvSpPr/>
              <p:nvPr/>
            </p:nvSpPr>
            <p:spPr>
              <a:xfrm>
                <a:off x="2456169" y="4010696"/>
                <a:ext cx="993141" cy="371475"/>
              </a:xfrm>
              <a:prstGeom prst="roundRect">
                <a:avLst>
                  <a:gd name="adj" fmla="val 6891"/>
                </a:avLst>
              </a:prstGeom>
              <a:solidFill>
                <a:srgbClr val="99999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0" rtlCol="0" anchor="b"/>
              <a:lstStyle/>
              <a:p>
                <a:pPr algn="r"/>
                <a:r>
                  <a:rPr lang="en-US" sz="1100" b="1" dirty="0" smtClean="0">
                    <a:solidFill>
                      <a:schemeClr val="tx1"/>
                    </a:solidFill>
                  </a:rPr>
                  <a:t>                                        </a:t>
                </a:r>
                <a:r>
                  <a:rPr lang="en-US" sz="1400" b="1" dirty="0" smtClean="0">
                    <a:solidFill>
                      <a:schemeClr val="bg1"/>
                    </a:solidFill>
                  </a:rPr>
                  <a:t>Jim</a:t>
                </a:r>
                <a:r>
                  <a:rPr lang="en-US" sz="1400" b="1" dirty="0" smtClean="0"/>
                  <a:t> 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215" name="Rounded Rectangle 214"/>
              <p:cNvSpPr/>
              <p:nvPr/>
            </p:nvSpPr>
            <p:spPr>
              <a:xfrm>
                <a:off x="2454138" y="3908310"/>
                <a:ext cx="870044" cy="321469"/>
              </a:xfrm>
              <a:prstGeom prst="roundRect">
                <a:avLst>
                  <a:gd name="adj" fmla="val 6891"/>
                </a:avLst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18000" tIns="0" rIns="18000" bIns="0" rtlCol="0" anchor="t"/>
              <a:lstStyle/>
              <a:p>
                <a:r>
                  <a:rPr lang="en-US" sz="1000" b="1" dirty="0" smtClean="0"/>
                  <a:t>PUBLISHER</a:t>
                </a:r>
                <a:r>
                  <a:rPr lang="en-US" sz="1400" b="1" dirty="0" smtClean="0"/>
                  <a:t> 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p:grpSp>
        <p:sp>
          <p:nvSpPr>
            <p:cNvPr id="217" name="Rounded Rectangle 216"/>
            <p:cNvSpPr/>
            <p:nvPr/>
          </p:nvSpPr>
          <p:spPr>
            <a:xfrm>
              <a:off x="2470602" y="348677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grpSp>
          <p:nvGrpSpPr>
            <p:cNvPr id="218" name="Group 217"/>
            <p:cNvGrpSpPr/>
            <p:nvPr/>
          </p:nvGrpSpPr>
          <p:grpSpPr>
            <a:xfrm>
              <a:off x="2456498" y="3987209"/>
              <a:ext cx="995172" cy="473861"/>
              <a:chOff x="6522433" y="5200948"/>
              <a:chExt cx="995172" cy="473861"/>
            </a:xfrm>
          </p:grpSpPr>
          <p:sp>
            <p:nvSpPr>
              <p:cNvPr id="219" name="Rounded Rectangle 218"/>
              <p:cNvSpPr/>
              <p:nvPr/>
            </p:nvSpPr>
            <p:spPr>
              <a:xfrm>
                <a:off x="6524464" y="5303334"/>
                <a:ext cx="993141" cy="371475"/>
              </a:xfrm>
              <a:prstGeom prst="roundRect">
                <a:avLst>
                  <a:gd name="adj" fmla="val 6891"/>
                </a:avLst>
              </a:prstGeom>
              <a:solidFill>
                <a:srgbClr val="99999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0" rtlCol="0" anchor="b"/>
              <a:lstStyle/>
              <a:p>
                <a:pPr algn="r"/>
                <a:r>
                  <a:rPr lang="en-US" sz="1100" b="1" dirty="0" smtClean="0">
                    <a:solidFill>
                      <a:schemeClr val="tx1"/>
                    </a:solidFill>
                  </a:rPr>
                  <a:t>                                        </a:t>
                </a:r>
                <a:r>
                  <a:rPr lang="en-US" sz="1400" b="1" dirty="0" smtClean="0">
                    <a:solidFill>
                      <a:schemeClr val="bg1"/>
                    </a:solidFill>
                  </a:rPr>
                  <a:t>HUK</a:t>
                </a:r>
                <a:r>
                  <a:rPr lang="en-US" sz="1400" b="1" dirty="0" smtClean="0"/>
                  <a:t> 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220" name="Rounded Rectangle 219"/>
              <p:cNvSpPr/>
              <p:nvPr/>
            </p:nvSpPr>
            <p:spPr>
              <a:xfrm>
                <a:off x="6522433" y="5200948"/>
                <a:ext cx="870044" cy="321469"/>
              </a:xfrm>
              <a:prstGeom prst="roundRect">
                <a:avLst>
                  <a:gd name="adj" fmla="val 6891"/>
                </a:avLst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18000" tIns="0" rIns="18000" bIns="0" rtlCol="0" anchor="t"/>
              <a:lstStyle/>
              <a:p>
                <a:r>
                  <a:rPr lang="en-US" sz="1000" b="1" dirty="0" smtClean="0"/>
                  <a:t>ADVERTISER</a:t>
                </a:r>
                <a:r>
                  <a:rPr lang="en-US" sz="1400" b="1" dirty="0" smtClean="0"/>
                  <a:t> 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p:grpSp>
        <p:grpSp>
          <p:nvGrpSpPr>
            <p:cNvPr id="221" name="Group 220"/>
            <p:cNvGrpSpPr/>
            <p:nvPr/>
          </p:nvGrpSpPr>
          <p:grpSpPr>
            <a:xfrm>
              <a:off x="2452207" y="3987180"/>
              <a:ext cx="995172" cy="473861"/>
              <a:chOff x="7021034" y="4344640"/>
              <a:chExt cx="995172" cy="473861"/>
            </a:xfrm>
          </p:grpSpPr>
          <p:sp>
            <p:nvSpPr>
              <p:cNvPr id="222" name="Rounded Rectangle 221"/>
              <p:cNvSpPr/>
              <p:nvPr/>
            </p:nvSpPr>
            <p:spPr>
              <a:xfrm>
                <a:off x="7023065" y="4447026"/>
                <a:ext cx="993141" cy="371475"/>
              </a:xfrm>
              <a:prstGeom prst="roundRect">
                <a:avLst>
                  <a:gd name="adj" fmla="val 6891"/>
                </a:avLst>
              </a:prstGeom>
              <a:solidFill>
                <a:srgbClr val="99999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0" rtlCol="0" anchor="b"/>
              <a:lstStyle/>
              <a:p>
                <a:pPr algn="r"/>
                <a:r>
                  <a:rPr lang="en-US" sz="1100" b="1" dirty="0" smtClean="0">
                    <a:solidFill>
                      <a:schemeClr val="tx1"/>
                    </a:solidFill>
                  </a:rPr>
                  <a:t>                                        </a:t>
                </a:r>
                <a:r>
                  <a:rPr lang="en-US" sz="1400" b="1" dirty="0" smtClean="0">
                    <a:solidFill>
                      <a:schemeClr val="bg1"/>
                    </a:solidFill>
                  </a:rPr>
                  <a:t>Insurance</a:t>
                </a:r>
                <a:r>
                  <a:rPr lang="en-US" sz="1400" b="1" dirty="0" smtClean="0"/>
                  <a:t> 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  <p:sp>
            <p:nvSpPr>
              <p:cNvPr id="225" name="Rounded Rectangle 224"/>
              <p:cNvSpPr/>
              <p:nvPr/>
            </p:nvSpPr>
            <p:spPr>
              <a:xfrm>
                <a:off x="7021034" y="4344640"/>
                <a:ext cx="870044" cy="321469"/>
              </a:xfrm>
              <a:prstGeom prst="roundRect">
                <a:avLst>
                  <a:gd name="adj" fmla="val 6891"/>
                </a:avLst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18000" tIns="0" rIns="18000" bIns="0" rtlCol="0" anchor="t"/>
              <a:lstStyle/>
              <a:p>
                <a:r>
                  <a:rPr lang="en-US" sz="1000" b="1" dirty="0" smtClean="0"/>
                  <a:t>KEYWORD</a:t>
                </a:r>
                <a:r>
                  <a:rPr lang="en-US" sz="1400" b="1" dirty="0" smtClean="0"/>
                  <a:t> 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p:grpSp>
        <p:sp>
          <p:nvSpPr>
            <p:cNvPr id="232" name="Rounded Rectangle 231"/>
            <p:cNvSpPr/>
            <p:nvPr/>
          </p:nvSpPr>
          <p:spPr>
            <a:xfrm>
              <a:off x="2477096" y="318326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33" name="Rounded Rectangle 232"/>
            <p:cNvSpPr/>
            <p:nvPr/>
          </p:nvSpPr>
          <p:spPr>
            <a:xfrm>
              <a:off x="2472396" y="3486402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2253717" y="2377014"/>
            <a:ext cx="1386421" cy="2220486"/>
            <a:chOff x="2253717" y="2377014"/>
            <a:chExt cx="1386421" cy="2220486"/>
          </a:xfrm>
        </p:grpSpPr>
        <p:sp>
          <p:nvSpPr>
            <p:cNvPr id="98" name="Rounded Rectangle 97"/>
            <p:cNvSpPr/>
            <p:nvPr/>
          </p:nvSpPr>
          <p:spPr>
            <a:xfrm>
              <a:off x="2253717" y="2377014"/>
              <a:ext cx="1386421" cy="2220486"/>
            </a:xfrm>
            <a:prstGeom prst="roundRect">
              <a:avLst>
                <a:gd name="adj" fmla="val 10059"/>
              </a:avLst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400" tIns="36000" rIns="14400" bIns="36000" rtlCol="0" anchor="t"/>
            <a:lstStyle/>
            <a:p>
              <a:pPr algn="ctr"/>
              <a:r>
                <a:rPr lang="en-GB" sz="1600" b="1" dirty="0" smtClean="0"/>
                <a:t>There are so many groups but no one has </a:t>
              </a:r>
              <a:r>
                <a:rPr lang="en-GB" sz="1600" b="1" dirty="0" smtClean="0"/>
                <a:t>fields</a:t>
              </a:r>
              <a:endParaRPr lang="en-GB" sz="1600" b="1" dirty="0" smtClean="0"/>
            </a:p>
          </p:txBody>
        </p:sp>
        <p:sp>
          <p:nvSpPr>
            <p:cNvPr id="100" name="Rounded Rectangle 99"/>
            <p:cNvSpPr/>
            <p:nvPr/>
          </p:nvSpPr>
          <p:spPr>
            <a:xfrm>
              <a:off x="2473677" y="349386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2473677" y="3852298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2473677" y="4207244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2055589" y="4432187"/>
            <a:ext cx="718230" cy="484319"/>
            <a:chOff x="2792278" y="4157418"/>
            <a:chExt cx="1250894" cy="1154623"/>
          </a:xfrm>
        </p:grpSpPr>
        <p:sp>
          <p:nvSpPr>
            <p:cNvPr id="160" name="Diagonal Stripe 159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1" name="Diagonal Stripe 160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2" name="Diagonal Stripe 161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3" name="Diagonal Stripe 162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51" name="Multiply 150"/>
          <p:cNvSpPr/>
          <p:nvPr/>
        </p:nvSpPr>
        <p:spPr>
          <a:xfrm>
            <a:off x="3534362" y="3197905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Multiply 146"/>
          <p:cNvSpPr/>
          <p:nvPr/>
        </p:nvSpPr>
        <p:spPr>
          <a:xfrm>
            <a:off x="3547392" y="2041505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4" name="Group 163"/>
          <p:cNvGrpSpPr/>
          <p:nvPr/>
        </p:nvGrpSpPr>
        <p:grpSpPr>
          <a:xfrm>
            <a:off x="3517957" y="4427041"/>
            <a:ext cx="718230" cy="484319"/>
            <a:chOff x="2792278" y="4157418"/>
            <a:chExt cx="1250894" cy="1154623"/>
          </a:xfrm>
        </p:grpSpPr>
        <p:sp>
          <p:nvSpPr>
            <p:cNvPr id="165" name="Diagonal Stripe 164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6" name="Diagonal Stripe 165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7" name="Diagonal Stripe 166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8" name="Diagonal Stripe 167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3081380" y="2384152"/>
            <a:ext cx="718230" cy="484319"/>
            <a:chOff x="2792278" y="4157418"/>
            <a:chExt cx="1250894" cy="1154623"/>
          </a:xfrm>
        </p:grpSpPr>
        <p:sp>
          <p:nvSpPr>
            <p:cNvPr id="246" name="Diagonal Stripe 245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7" name="Diagonal Stripe 246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8" name="Diagonal Stripe 247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9" name="Diagonal Stripe 248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74" name="Title 1"/>
          <p:cNvSpPr>
            <a:spLocks noGrp="1"/>
          </p:cNvSpPr>
          <p:nvPr>
            <p:ph type="title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2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5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0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3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3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6" presetClass="entr" presetSubtype="3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6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6" presetClass="entr" presetSubtype="37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9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6" presetClass="entr" presetSubtype="37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2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6" presetClass="entr" presetSubtype="37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5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6" presetClass="entr" presetSubtype="37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6" presetClass="entr" presetSubtype="3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1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6000"/>
                            </p:stCondLst>
                            <p:childTnLst>
                              <p:par>
                                <p:cTn id="1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9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8000"/>
                            </p:stCondLst>
                            <p:childTnLst>
                              <p:par>
                                <p:cTn id="18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2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5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2000"/>
                            </p:stCondLst>
                            <p:childTnLst>
                              <p:par>
                                <p:cTn id="20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8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1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3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5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-0.32587 -4.81481E-6 " pathEditMode="relative" rAng="0" ptsTypes="AA">
                                      <p:cBhvr>
                                        <p:cTn id="272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02" y="0"/>
                                    </p:animMotion>
                                  </p:childTnLst>
                                </p:cTn>
                              </p:par>
                              <p:par>
                                <p:cTn id="27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33333E-6 L -0.32587 3.33333E-6 " pathEditMode="relative" rAng="0" ptsTypes="AA">
                                      <p:cBhvr>
                                        <p:cTn id="274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02" y="0"/>
                                    </p:animMotion>
                                  </p:childTnLst>
                                </p:cTn>
                              </p:par>
                              <p:par>
                                <p:cTn id="2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40741E-7 L -0.32622 -7.40741E-7 " pathEditMode="relative" rAng="0" ptsTypes="AA">
                                      <p:cBhvr>
                                        <p:cTn id="276" dur="2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19" y="0"/>
                                    </p:animMotion>
                                  </p:childTnLst>
                                </p:cTn>
                              </p:par>
                              <p:par>
                                <p:cTn id="277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8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2000"/>
                            </p:stCondLst>
                            <p:childTnLst>
                              <p:par>
                                <p:cTn id="28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33333E-6 L -2.22222E-6 -0.1787 " pathEditMode="relative" rAng="0" ptsTypes="AA">
                                      <p:cBhvr>
                                        <p:cTn id="282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935"/>
                                    </p:animMotion>
                                  </p:childTnLst>
                                </p:cTn>
                              </p:par>
                              <p:par>
                                <p:cTn id="283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3333E-7 -4.44444E-6 L -0.48073 -4.44444E-6 " pathEditMode="relative" rAng="0" ptsTypes="AA">
                                      <p:cBhvr>
                                        <p:cTn id="284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45" y="0"/>
                                    </p:animMotion>
                                  </p:childTnLst>
                                </p:cTn>
                              </p:par>
                              <p:par>
                                <p:cTn id="285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3333E-7 3.7037E-6 L -0.48073 3.7037E-6 " pathEditMode="relative" rAng="0" ptsTypes="AA">
                                      <p:cBhvr>
                                        <p:cTn id="286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45" y="0"/>
                                    </p:animMotion>
                                  </p:childTnLst>
                                </p:cTn>
                              </p:par>
                              <p:par>
                                <p:cTn id="287" presetID="42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66667E-6 -1.85185E-6 L -0.48003 -1.85185E-6 " pathEditMode="relative" rAng="0" ptsTypes="AA">
                                      <p:cBhvr>
                                        <p:cTn id="28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10" y="0"/>
                                    </p:animMotion>
                                  </p:childTnLst>
                                </p:cTn>
                              </p:par>
                              <p:par>
                                <p:cTn id="289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0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5000"/>
                            </p:stCondLst>
                            <p:childTnLst>
                              <p:par>
                                <p:cTn id="29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0.1787 L -2.22222E-6 -3.33333E-6 " pathEditMode="relative" rAng="0" ptsTypes="AA">
                                      <p:cBhvr>
                                        <p:cTn id="29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9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22" presetClass="entr" presetSubtype="8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5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8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2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1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4500"/>
                            </p:stCondLst>
                            <p:childTnLst>
                              <p:par>
                                <p:cTn id="313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9" dur="2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2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1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6500"/>
                            </p:stCondLst>
                            <p:childTnLst>
                              <p:par>
                                <p:cTn id="324" presetID="53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5" dur="20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20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0" dur="2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20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2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8500"/>
                            </p:stCondLst>
                            <p:childTnLst>
                              <p:par>
                                <p:cTn id="335" presetID="53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6" dur="2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2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1" dur="2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20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10500"/>
                            </p:stCondLst>
                            <p:childTnLst>
                              <p:par>
                                <p:cTn id="346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7" dur="2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2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9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2" dur="2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2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2500"/>
                            </p:stCondLst>
                            <p:childTnLst>
                              <p:par>
                                <p:cTn id="357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8" dur="2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2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3" dur="2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2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5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2000"/>
                            </p:stCondLst>
                            <p:childTnLst>
                              <p:par>
                                <p:cTn id="3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2000"/>
                            </p:stCondLst>
                            <p:childTnLst>
                              <p:par>
                                <p:cTn id="376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7" dur="2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2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4000"/>
                            </p:stCondLst>
                            <p:childTnLst>
                              <p:par>
                                <p:cTn id="3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4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 animBg="1"/>
      <p:bldP spid="178" grpId="0" animBg="1"/>
      <p:bldP spid="69" grpId="0" animBg="1"/>
      <p:bldP spid="74" grpId="0" animBg="1"/>
      <p:bldP spid="75" grpId="0" animBg="1"/>
      <p:bldP spid="2" grpId="0" animBg="1"/>
      <p:bldP spid="2" grpId="1" animBg="1"/>
      <p:bldP spid="109" grpId="0" animBg="1"/>
      <p:bldP spid="109" grpId="1" animBg="1"/>
      <p:bldP spid="110" grpId="0" animBg="1"/>
      <p:bldP spid="110" grpId="1" animBg="1"/>
      <p:bldP spid="112" grpId="0" animBg="1"/>
      <p:bldP spid="112" grpId="1" animBg="1"/>
      <p:bldP spid="113" grpId="0" animBg="1"/>
      <p:bldP spid="113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28" grpId="2" animBg="1"/>
      <p:bldP spid="130" grpId="0" animBg="1"/>
      <p:bldP spid="130" grpId="1" animBg="1"/>
      <p:bldP spid="130" grpId="2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4" grpId="2" animBg="1"/>
      <p:bldP spid="145" grpId="0" animBg="1"/>
      <p:bldP spid="145" grpId="1" animBg="1"/>
      <p:bldP spid="145" grpId="2" animBg="1"/>
      <p:bldP spid="146" grpId="0" animBg="1"/>
      <p:bldP spid="146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2" grpId="0" animBg="1"/>
      <p:bldP spid="152" grpId="1" animBg="1"/>
      <p:bldP spid="153" grpId="0" animBg="1"/>
      <p:bldP spid="153" grpId="1" animBg="1"/>
      <p:bldP spid="151" grpId="0" animBg="1"/>
      <p:bldP spid="151" grpId="1" animBg="1"/>
      <p:bldP spid="147" grpId="0" animBg="1"/>
      <p:bldP spid="147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ounded Rectangle 102"/>
          <p:cNvSpPr/>
          <p:nvPr/>
        </p:nvSpPr>
        <p:spPr>
          <a:xfrm>
            <a:off x="3230280" y="2216248"/>
            <a:ext cx="1978295" cy="3719593"/>
          </a:xfrm>
          <a:prstGeom prst="roundRect">
            <a:avLst>
              <a:gd name="adj" fmla="val 10742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3040971" y="2216253"/>
            <a:ext cx="777994" cy="3719593"/>
          </a:xfrm>
          <a:prstGeom prst="roundRect">
            <a:avLst>
              <a:gd name="adj" fmla="val 25699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ounded Rectangle 91"/>
          <p:cNvSpPr/>
          <p:nvPr/>
        </p:nvSpPr>
        <p:spPr>
          <a:xfrm>
            <a:off x="667236" y="2216258"/>
            <a:ext cx="2787164" cy="3719593"/>
          </a:xfrm>
          <a:prstGeom prst="roundRect">
            <a:avLst>
              <a:gd name="adj" fmla="val 5850"/>
            </a:avLst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Berlin | 07/02/2012 | zanox | Presentation title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" name="10-Point Star 19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2" name="10-Point Star 21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3" name="Right Arrow 22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830115" y="4678512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3</a:t>
            </a:r>
            <a:r>
              <a:rPr lang="en-US" sz="1600" baseline="30000" dirty="0" smtClean="0">
                <a:solidFill>
                  <a:schemeClr val="tx1"/>
                </a:solidFill>
              </a:rPr>
              <a:t>rd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39791" y="3516008"/>
            <a:ext cx="1338335" cy="105719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18000" rIns="36000" bIns="18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9</a:t>
            </a:r>
            <a:r>
              <a:rPr lang="en-US" sz="1600" baseline="30000" dirty="0" smtClean="0">
                <a:solidFill>
                  <a:schemeClr val="tx1"/>
                </a:solidFill>
              </a:rPr>
              <a:t>th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70" name="Rectangle 69"/>
          <p:cNvSpPr/>
          <p:nvPr/>
        </p:nvSpPr>
        <p:spPr>
          <a:xfrm>
            <a:off x="830115" y="2376390"/>
            <a:ext cx="1338335" cy="1057194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1</a:t>
            </a:r>
            <a:r>
              <a:rPr lang="en-US" sz="1600" baseline="30000" dirty="0" smtClean="0">
                <a:solidFill>
                  <a:schemeClr val="tx1"/>
                </a:solidFill>
              </a:rPr>
              <a:t>st</a:t>
            </a:r>
            <a:r>
              <a:rPr lang="en-US" sz="1600" dirty="0" smtClean="0">
                <a:solidFill>
                  <a:schemeClr val="tx1"/>
                </a:solidFill>
              </a:rPr>
              <a:t> Group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155485" y="474296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2" name="Rounded Rectangle 71"/>
          <p:cNvSpPr/>
          <p:nvPr/>
        </p:nvSpPr>
        <p:spPr>
          <a:xfrm>
            <a:off x="1151759" y="506865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1151759" y="5391333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4" name="Rounded Rectangle 73"/>
          <p:cNvSpPr/>
          <p:nvPr/>
        </p:nvSpPr>
        <p:spPr>
          <a:xfrm>
            <a:off x="1162467" y="3580120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Website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5" name="Rounded Rectangle 74"/>
          <p:cNvSpPr/>
          <p:nvPr/>
        </p:nvSpPr>
        <p:spPr>
          <a:xfrm>
            <a:off x="1158741" y="4228488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6" name="Rounded Rectangle 75"/>
          <p:cNvSpPr/>
          <p:nvPr/>
        </p:nvSpPr>
        <p:spPr>
          <a:xfrm>
            <a:off x="1148705" y="244109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1144979" y="276677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284844" y="4678512"/>
            <a:ext cx="1338335" cy="1057194"/>
            <a:chOff x="2284844" y="4678512"/>
            <a:chExt cx="1338335" cy="1057194"/>
          </a:xfrm>
        </p:grpSpPr>
        <p:sp>
          <p:nvSpPr>
            <p:cNvPr id="94" name="Rectangle 93"/>
            <p:cNvSpPr/>
            <p:nvPr/>
          </p:nvSpPr>
          <p:spPr>
            <a:xfrm>
              <a:off x="2284844" y="4678512"/>
              <a:ext cx="1338335" cy="105719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tIns="36000" rIns="36000" b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4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2603434" y="4743213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31077" y="4679356"/>
            <a:ext cx="1338335" cy="1057195"/>
            <a:chOff x="3748011" y="4679356"/>
            <a:chExt cx="1338335" cy="1057195"/>
          </a:xfrm>
        </p:grpSpPr>
        <p:sp>
          <p:nvSpPr>
            <p:cNvPr id="99" name="Rectangle 98"/>
            <p:cNvSpPr/>
            <p:nvPr/>
          </p:nvSpPr>
          <p:spPr>
            <a:xfrm>
              <a:off x="3748011" y="4679356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tIns="36000" rIns="36000" bIns="18000" rtlCol="0" anchor="t"/>
            <a:lstStyle/>
            <a:p>
              <a:r>
                <a:rPr lang="en-US" sz="1600" dirty="0" smtClean="0">
                  <a:solidFill>
                    <a:schemeClr val="tx1"/>
                  </a:solidFill>
                </a:rPr>
                <a:t>11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75" name="Rounded Rectangle 174"/>
            <p:cNvSpPr/>
            <p:nvPr/>
          </p:nvSpPr>
          <p:spPr>
            <a:xfrm>
              <a:off x="4062656" y="4740429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76" name="Rounded Rectangle 175"/>
            <p:cNvSpPr/>
            <p:nvPr/>
          </p:nvSpPr>
          <p:spPr>
            <a:xfrm>
              <a:off x="4064406" y="5397180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1141807" y="2377705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20236</a:t>
            </a:r>
            <a:endParaRPr lang="en-US" sz="1600" b="1" dirty="0"/>
          </a:p>
        </p:txBody>
      </p:sp>
      <p:sp>
        <p:nvSpPr>
          <p:cNvPr id="109" name="Rounded Rectangle 108"/>
          <p:cNvSpPr/>
          <p:nvPr/>
        </p:nvSpPr>
        <p:spPr>
          <a:xfrm>
            <a:off x="1141807" y="2903922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45.54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74" name="Rounded Rectangle 173"/>
          <p:cNvSpPr/>
          <p:nvPr/>
        </p:nvSpPr>
        <p:spPr>
          <a:xfrm>
            <a:off x="1162467" y="3908576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0" name="Rounded Rectangle 109"/>
          <p:cNvSpPr/>
          <p:nvPr/>
        </p:nvSpPr>
        <p:spPr>
          <a:xfrm>
            <a:off x="1143480" y="3532617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91234</a:t>
            </a:r>
            <a:endParaRPr lang="en-US" sz="1600" b="1" dirty="0"/>
          </a:p>
        </p:txBody>
      </p:sp>
      <p:sp>
        <p:nvSpPr>
          <p:cNvPr id="112" name="Rounded Rectangle 111"/>
          <p:cNvSpPr/>
          <p:nvPr/>
        </p:nvSpPr>
        <p:spPr>
          <a:xfrm>
            <a:off x="1143480" y="4058834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15.54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13" name="Rounded Rectangle 112"/>
          <p:cNvSpPr/>
          <p:nvPr/>
        </p:nvSpPr>
        <p:spPr>
          <a:xfrm>
            <a:off x="1145913" y="4687529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221128</a:t>
            </a:r>
            <a:endParaRPr lang="en-US" sz="1600" b="1" dirty="0"/>
          </a:p>
        </p:txBody>
      </p:sp>
      <p:sp>
        <p:nvSpPr>
          <p:cNvPr id="116" name="Rounded Rectangle 115"/>
          <p:cNvSpPr/>
          <p:nvPr/>
        </p:nvSpPr>
        <p:spPr>
          <a:xfrm>
            <a:off x="1145913" y="5213746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82.87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17" name="Rounded Rectangle 116"/>
          <p:cNvSpPr/>
          <p:nvPr/>
        </p:nvSpPr>
        <p:spPr>
          <a:xfrm>
            <a:off x="2590049" y="4686076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286136</a:t>
            </a:r>
            <a:endParaRPr lang="en-US" sz="1600" b="1" dirty="0"/>
          </a:p>
        </p:txBody>
      </p:sp>
      <p:sp>
        <p:nvSpPr>
          <p:cNvPr id="118" name="Rounded Rectangle 117"/>
          <p:cNvSpPr/>
          <p:nvPr/>
        </p:nvSpPr>
        <p:spPr>
          <a:xfrm>
            <a:off x="2590049" y="5212293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23.54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119" name="Rounded Rectangle 118"/>
          <p:cNvSpPr/>
          <p:nvPr/>
        </p:nvSpPr>
        <p:spPr>
          <a:xfrm>
            <a:off x="4041061" y="4684623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22336</a:t>
            </a:r>
            <a:endParaRPr lang="en-US" sz="1600" b="1" dirty="0"/>
          </a:p>
        </p:txBody>
      </p:sp>
      <p:sp>
        <p:nvSpPr>
          <p:cNvPr id="125" name="Rounded Rectangle 124"/>
          <p:cNvSpPr/>
          <p:nvPr/>
        </p:nvSpPr>
        <p:spPr>
          <a:xfrm>
            <a:off x="4041061" y="5210840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92.33 </a:t>
            </a:r>
            <a:r>
              <a:rPr lang="en-US" sz="1600" dirty="0" smtClean="0"/>
              <a:t>ms</a:t>
            </a:r>
            <a:endParaRPr lang="en-US" sz="16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3748011" y="3518437"/>
            <a:ext cx="1338335" cy="1057195"/>
            <a:chOff x="6114824" y="4435826"/>
            <a:chExt cx="1338335" cy="1057195"/>
          </a:xfrm>
        </p:grpSpPr>
        <p:sp>
          <p:nvSpPr>
            <p:cNvPr id="202" name="Rectangle 201"/>
            <p:cNvSpPr/>
            <p:nvPr/>
          </p:nvSpPr>
          <p:spPr>
            <a:xfrm>
              <a:off x="6114824" y="4435826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14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203" name="Rounded Rectangle 202"/>
            <p:cNvSpPr/>
            <p:nvPr/>
          </p:nvSpPr>
          <p:spPr>
            <a:xfrm>
              <a:off x="6440194" y="4500279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Website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04" name="Rounded Rectangle 203"/>
            <p:cNvSpPr/>
            <p:nvPr/>
          </p:nvSpPr>
          <p:spPr>
            <a:xfrm>
              <a:off x="6436468" y="4825965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05" name="Rounded Rectangle 204"/>
            <p:cNvSpPr/>
            <p:nvPr/>
          </p:nvSpPr>
          <p:spPr>
            <a:xfrm>
              <a:off x="6436468" y="5148647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7055644" y="2229652"/>
            <a:ext cx="1143157" cy="105759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36000" bIns="36000" rtlCol="0" anchor="t"/>
          <a:lstStyle/>
          <a:p>
            <a:pPr algn="r"/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8759" y="2243138"/>
            <a:ext cx="86891" cy="102822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ounded Rectangle 141"/>
          <p:cNvSpPr/>
          <p:nvPr/>
        </p:nvSpPr>
        <p:spPr>
          <a:xfrm>
            <a:off x="4057995" y="3516247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32546</a:t>
            </a:r>
            <a:endParaRPr lang="en-US" sz="1600" b="1" dirty="0"/>
          </a:p>
        </p:txBody>
      </p:sp>
      <p:sp>
        <p:nvSpPr>
          <p:cNvPr id="143" name="Rounded Rectangle 142"/>
          <p:cNvSpPr/>
          <p:nvPr/>
        </p:nvSpPr>
        <p:spPr>
          <a:xfrm>
            <a:off x="4057995" y="4042464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727.23</a:t>
            </a:r>
            <a:r>
              <a:rPr lang="en-US" sz="1600" dirty="0" smtClean="0"/>
              <a:t> ms</a:t>
            </a:r>
            <a:endParaRPr lang="en-US" sz="1600" dirty="0"/>
          </a:p>
        </p:txBody>
      </p:sp>
      <p:sp>
        <p:nvSpPr>
          <p:cNvPr id="208" name="Rounded Rectangle 207"/>
          <p:cNvSpPr/>
          <p:nvPr/>
        </p:nvSpPr>
        <p:spPr>
          <a:xfrm>
            <a:off x="2483189" y="247197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9" name="Rounded Rectangle 208"/>
          <p:cNvSpPr/>
          <p:nvPr/>
        </p:nvSpPr>
        <p:spPr>
          <a:xfrm>
            <a:off x="2273906" y="2766777"/>
            <a:ext cx="1336958" cy="1830723"/>
          </a:xfrm>
          <a:prstGeom prst="roundRect">
            <a:avLst>
              <a:gd name="adj" fmla="val 9302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2890243" y="2590926"/>
            <a:ext cx="501753" cy="347007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11" name="Rounded Rectangle 210"/>
          <p:cNvSpPr/>
          <p:nvPr/>
        </p:nvSpPr>
        <p:spPr>
          <a:xfrm>
            <a:off x="2371957" y="3874289"/>
            <a:ext cx="1162405" cy="632977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2000" tIns="18000" rIns="7200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FILTER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12" name="Rounded Rectangle 211"/>
          <p:cNvSpPr/>
          <p:nvPr/>
        </p:nvSpPr>
        <p:spPr>
          <a:xfrm>
            <a:off x="2371958" y="2981325"/>
            <a:ext cx="1162405" cy="826287"/>
          </a:xfrm>
          <a:prstGeom prst="roundRect">
            <a:avLst>
              <a:gd name="adj" fmla="val 0"/>
            </a:avLst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000" rIns="0" bIns="36000" rtlCol="0" anchor="t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GROUP BY</a:t>
            </a:r>
            <a:endParaRPr lang="en-US" sz="1200" b="1" dirty="0">
              <a:solidFill>
                <a:schemeClr val="tx1"/>
              </a:solidFill>
            </a:endParaRPr>
          </a:p>
        </p:txBody>
      </p:sp>
      <p:grpSp>
        <p:nvGrpSpPr>
          <p:cNvPr id="213" name="Group 212"/>
          <p:cNvGrpSpPr/>
          <p:nvPr/>
        </p:nvGrpSpPr>
        <p:grpSpPr>
          <a:xfrm>
            <a:off x="2454138" y="3986883"/>
            <a:ext cx="995172" cy="473861"/>
            <a:chOff x="2454138" y="3908310"/>
            <a:chExt cx="995172" cy="473861"/>
          </a:xfrm>
        </p:grpSpPr>
        <p:sp>
          <p:nvSpPr>
            <p:cNvPr id="214" name="Rounded Rectangle 213"/>
            <p:cNvSpPr/>
            <p:nvPr/>
          </p:nvSpPr>
          <p:spPr>
            <a:xfrm>
              <a:off x="2456169" y="4010696"/>
              <a:ext cx="993141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tx1"/>
                  </a:solidFill>
                </a:rPr>
                <a:t>                                        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Jim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15" name="Rounded Rectangle 214"/>
            <p:cNvSpPr/>
            <p:nvPr/>
          </p:nvSpPr>
          <p:spPr>
            <a:xfrm>
              <a:off x="2454138" y="3908310"/>
              <a:ext cx="870044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0" rIns="18000" bIns="0" rtlCol="0" anchor="t"/>
            <a:lstStyle/>
            <a:p>
              <a:r>
                <a:rPr lang="en-US" sz="1000" b="1" dirty="0" smtClean="0"/>
                <a:t>PUBLISHER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18" name="Group 217"/>
          <p:cNvGrpSpPr/>
          <p:nvPr/>
        </p:nvGrpSpPr>
        <p:grpSpPr>
          <a:xfrm>
            <a:off x="2456498" y="3987209"/>
            <a:ext cx="995172" cy="473861"/>
            <a:chOff x="6522433" y="5200948"/>
            <a:chExt cx="995172" cy="473861"/>
          </a:xfrm>
        </p:grpSpPr>
        <p:sp>
          <p:nvSpPr>
            <p:cNvPr id="219" name="Rounded Rectangle 218"/>
            <p:cNvSpPr/>
            <p:nvPr/>
          </p:nvSpPr>
          <p:spPr>
            <a:xfrm>
              <a:off x="6524464" y="5303334"/>
              <a:ext cx="993141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tx1"/>
                  </a:solidFill>
                </a:rPr>
                <a:t>                                        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HUK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20" name="Rounded Rectangle 219"/>
            <p:cNvSpPr/>
            <p:nvPr/>
          </p:nvSpPr>
          <p:spPr>
            <a:xfrm>
              <a:off x="6522433" y="5200948"/>
              <a:ext cx="870044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0" rIns="18000" bIns="0" rtlCol="0" anchor="t"/>
            <a:lstStyle/>
            <a:p>
              <a:r>
                <a:rPr lang="en-US" sz="1000" b="1" dirty="0" smtClean="0"/>
                <a:t>ADVERTISER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2452207" y="3987180"/>
            <a:ext cx="995172" cy="473861"/>
            <a:chOff x="7021034" y="4344640"/>
            <a:chExt cx="995172" cy="473861"/>
          </a:xfrm>
        </p:grpSpPr>
        <p:sp>
          <p:nvSpPr>
            <p:cNvPr id="222" name="Rounded Rectangle 221"/>
            <p:cNvSpPr/>
            <p:nvPr/>
          </p:nvSpPr>
          <p:spPr>
            <a:xfrm>
              <a:off x="7023065" y="4447026"/>
              <a:ext cx="993141" cy="371475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0" rtlCol="0" anchor="b"/>
            <a:lstStyle/>
            <a:p>
              <a:pPr algn="r"/>
              <a:r>
                <a:rPr lang="en-US" sz="1100" b="1" dirty="0" smtClean="0">
                  <a:solidFill>
                    <a:schemeClr val="tx1"/>
                  </a:solidFill>
                </a:rPr>
                <a:t>                                        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Insurance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25" name="Rounded Rectangle 224"/>
            <p:cNvSpPr/>
            <p:nvPr/>
          </p:nvSpPr>
          <p:spPr>
            <a:xfrm>
              <a:off x="7021034" y="4344640"/>
              <a:ext cx="870044" cy="321469"/>
            </a:xfrm>
            <a:prstGeom prst="roundRect">
              <a:avLst>
                <a:gd name="adj" fmla="val 6891"/>
              </a:avLst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8000" tIns="0" rIns="18000" bIns="0" rtlCol="0" anchor="t"/>
            <a:lstStyle/>
            <a:p>
              <a:r>
                <a:rPr lang="en-US" sz="1000" b="1" dirty="0" smtClean="0"/>
                <a:t>KEYWORD</a:t>
              </a:r>
              <a:r>
                <a:rPr lang="en-US" sz="1400" b="1" dirty="0" smtClean="0"/>
                <a:t> 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232" name="Rounded Rectangle 231"/>
          <p:cNvSpPr/>
          <p:nvPr/>
        </p:nvSpPr>
        <p:spPr>
          <a:xfrm>
            <a:off x="2477096" y="318326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Website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3" name="Rounded Rectangle 232"/>
          <p:cNvSpPr/>
          <p:nvPr/>
        </p:nvSpPr>
        <p:spPr>
          <a:xfrm>
            <a:off x="2477158" y="3486402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164" name="Group 163"/>
          <p:cNvGrpSpPr/>
          <p:nvPr/>
        </p:nvGrpSpPr>
        <p:grpSpPr>
          <a:xfrm>
            <a:off x="3501023" y="4435508"/>
            <a:ext cx="718230" cy="484319"/>
            <a:chOff x="2792278" y="4157418"/>
            <a:chExt cx="1250894" cy="1154623"/>
          </a:xfrm>
        </p:grpSpPr>
        <p:sp>
          <p:nvSpPr>
            <p:cNvPr id="165" name="Diagonal Stripe 164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6" name="Diagonal Stripe 165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7" name="Diagonal Stripe 166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8" name="Diagonal Stripe 167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582566" y="2134839"/>
            <a:ext cx="718230" cy="484319"/>
            <a:chOff x="2792278" y="4157418"/>
            <a:chExt cx="1250894" cy="1154623"/>
          </a:xfrm>
        </p:grpSpPr>
        <p:sp>
          <p:nvSpPr>
            <p:cNvPr id="179" name="Diagonal Stripe 178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4" name="Diagonal Stripe 183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5" name="Diagonal Stripe 184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6" name="Diagonal Stripe 185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598876" y="3273848"/>
            <a:ext cx="718230" cy="484319"/>
            <a:chOff x="2792278" y="4157418"/>
            <a:chExt cx="1250894" cy="1154623"/>
          </a:xfrm>
        </p:grpSpPr>
        <p:sp>
          <p:nvSpPr>
            <p:cNvPr id="194" name="Diagonal Stripe 193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5" name="Diagonal Stripe 194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6" name="Diagonal Stripe 205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7" name="Diagonal Stripe 206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6" name="Group 215"/>
          <p:cNvGrpSpPr/>
          <p:nvPr/>
        </p:nvGrpSpPr>
        <p:grpSpPr>
          <a:xfrm>
            <a:off x="615186" y="4438258"/>
            <a:ext cx="718230" cy="484319"/>
            <a:chOff x="2792278" y="4157418"/>
            <a:chExt cx="1250894" cy="1154623"/>
          </a:xfrm>
        </p:grpSpPr>
        <p:sp>
          <p:nvSpPr>
            <p:cNvPr id="238" name="Diagonal Stripe 237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9" name="Diagonal Stripe 238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0" name="Diagonal Stripe 239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1" name="Diagonal Stripe 240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2046440" y="4427251"/>
            <a:ext cx="718230" cy="484319"/>
            <a:chOff x="2792278" y="4157418"/>
            <a:chExt cx="1250894" cy="1154623"/>
          </a:xfrm>
        </p:grpSpPr>
        <p:sp>
          <p:nvSpPr>
            <p:cNvPr id="252" name="Diagonal Stripe 251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3" name="Diagonal Stripe 252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4" name="Diagonal Stripe 253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5" name="Diagonal Stripe 254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746946" y="3513880"/>
            <a:ext cx="1338335" cy="1057195"/>
            <a:chOff x="3746946" y="2375325"/>
            <a:chExt cx="1338335" cy="1057195"/>
          </a:xfrm>
        </p:grpSpPr>
        <p:sp>
          <p:nvSpPr>
            <p:cNvPr id="108" name="Rectangle 107"/>
            <p:cNvSpPr/>
            <p:nvPr/>
          </p:nvSpPr>
          <p:spPr>
            <a:xfrm>
              <a:off x="3746946" y="2375325"/>
              <a:ext cx="1338335" cy="10571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lIns="36000" rtlCol="0" anchor="t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15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th</a:t>
              </a:r>
              <a:r>
                <a:rPr lang="en-US" sz="1600" dirty="0" smtClean="0">
                  <a:solidFill>
                    <a:schemeClr val="tx1"/>
                  </a:solidFill>
                </a:rPr>
                <a:t> Group</a:t>
              </a:r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4068590" y="3088146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256" name="Rounded Rectangle 255"/>
            <p:cNvSpPr/>
            <p:nvPr/>
          </p:nvSpPr>
          <p:spPr>
            <a:xfrm>
              <a:off x="4077051" y="2766394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sp>
        <p:nvSpPr>
          <p:cNvPr id="257" name="Multiply 256"/>
          <p:cNvSpPr/>
          <p:nvPr/>
        </p:nvSpPr>
        <p:spPr>
          <a:xfrm>
            <a:off x="3551310" y="3211806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5678807" y="3721902"/>
            <a:ext cx="2514672" cy="1063863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36000" bIns="36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Fields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20" name="Rounded Rectangle 119"/>
          <p:cNvSpPr/>
          <p:nvPr/>
        </p:nvSpPr>
        <p:spPr>
          <a:xfrm>
            <a:off x="6040036" y="3790647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Website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1" name="Rounded Rectangle 120"/>
          <p:cNvSpPr/>
          <p:nvPr/>
        </p:nvSpPr>
        <p:spPr>
          <a:xfrm>
            <a:off x="6036310" y="4116333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2" name="Rounded Rectangle 121"/>
          <p:cNvSpPr/>
          <p:nvPr/>
        </p:nvSpPr>
        <p:spPr>
          <a:xfrm>
            <a:off x="6036310" y="4439015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3" name="Rounded Rectangle 122"/>
          <p:cNvSpPr/>
          <p:nvPr/>
        </p:nvSpPr>
        <p:spPr>
          <a:xfrm>
            <a:off x="7157869" y="3735722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9874</a:t>
            </a:r>
            <a:endParaRPr lang="en-US" sz="1600" b="1" dirty="0"/>
          </a:p>
        </p:txBody>
      </p:sp>
      <p:sp>
        <p:nvSpPr>
          <p:cNvPr id="124" name="Rounded Rectangle 123"/>
          <p:cNvSpPr/>
          <p:nvPr/>
        </p:nvSpPr>
        <p:spPr>
          <a:xfrm>
            <a:off x="7157869" y="4261939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12</a:t>
            </a:r>
            <a:r>
              <a:rPr lang="en-US" sz="1600" b="1" dirty="0" smtClean="0"/>
              <a:t>9.14</a:t>
            </a:r>
            <a:r>
              <a:rPr lang="en-US" sz="1600" dirty="0" smtClean="0"/>
              <a:t> </a:t>
            </a:r>
            <a:r>
              <a:rPr lang="en-US" sz="1600" dirty="0" smtClean="0"/>
              <a:t>ms</a:t>
            </a:r>
            <a:endParaRPr lang="en-US" sz="1600" dirty="0"/>
          </a:p>
        </p:txBody>
      </p:sp>
      <p:sp>
        <p:nvSpPr>
          <p:cNvPr id="127" name="Rounded Rectangle 126"/>
          <p:cNvSpPr/>
          <p:nvPr/>
        </p:nvSpPr>
        <p:spPr>
          <a:xfrm>
            <a:off x="6036309" y="5228359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8" name="Rounded Rectangle 127"/>
          <p:cNvSpPr/>
          <p:nvPr/>
        </p:nvSpPr>
        <p:spPr>
          <a:xfrm>
            <a:off x="6036309" y="5551041"/>
            <a:ext cx="966818" cy="278606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9" name="Rounded Rectangle 128"/>
          <p:cNvSpPr/>
          <p:nvPr/>
        </p:nvSpPr>
        <p:spPr>
          <a:xfrm>
            <a:off x="7157868" y="4847748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/>
              <a:t>queries</a:t>
            </a:r>
          </a:p>
          <a:p>
            <a:pPr algn="ctr"/>
            <a:r>
              <a:rPr lang="en-US" sz="1600" b="1" dirty="0" smtClean="0"/>
              <a:t>22678</a:t>
            </a:r>
            <a:endParaRPr lang="en-US" sz="1600" b="1" dirty="0"/>
          </a:p>
        </p:txBody>
      </p:sp>
      <p:sp>
        <p:nvSpPr>
          <p:cNvPr id="130" name="Rounded Rectangle 129"/>
          <p:cNvSpPr/>
          <p:nvPr/>
        </p:nvSpPr>
        <p:spPr>
          <a:xfrm>
            <a:off x="7157868" y="5373965"/>
            <a:ext cx="1026644" cy="52859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18000" rIns="18000" bIns="54000" rtlCol="0" anchor="ctr"/>
          <a:lstStyle/>
          <a:p>
            <a:pPr algn="ctr"/>
            <a:r>
              <a:rPr lang="en-US" sz="1600" dirty="0" smtClean="0"/>
              <a:t>response</a:t>
            </a:r>
            <a:endParaRPr lang="en-US" sz="1600" dirty="0"/>
          </a:p>
          <a:p>
            <a:pPr algn="ctr"/>
            <a:r>
              <a:rPr lang="en-US" sz="1600" b="1" dirty="0" smtClean="0"/>
              <a:t>989.28</a:t>
            </a:r>
            <a:r>
              <a:rPr lang="en-US" sz="1600" dirty="0" smtClean="0"/>
              <a:t> </a:t>
            </a:r>
            <a:r>
              <a:rPr lang="en-US" sz="1600" dirty="0" smtClean="0"/>
              <a:t>ms</a:t>
            </a:r>
            <a:endParaRPr lang="en-US" sz="1600" dirty="0"/>
          </a:p>
        </p:txBody>
      </p:sp>
      <p:sp>
        <p:nvSpPr>
          <p:cNvPr id="132" name="Rectangle 131"/>
          <p:cNvSpPr/>
          <p:nvPr/>
        </p:nvSpPr>
        <p:spPr>
          <a:xfrm>
            <a:off x="5678806" y="4844695"/>
            <a:ext cx="2514672" cy="1063863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36000" tIns="36000" bIns="36000" rtlCol="0" anchor="t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Fields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33" name="Down Arrow 132"/>
          <p:cNvSpPr/>
          <p:nvPr/>
        </p:nvSpPr>
        <p:spPr>
          <a:xfrm>
            <a:off x="6594739" y="3348891"/>
            <a:ext cx="694059" cy="321946"/>
          </a:xfrm>
          <a:prstGeom prst="down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=</a:t>
            </a:r>
            <a:endParaRPr lang="en-US" b="1" dirty="0"/>
          </a:p>
        </p:txBody>
      </p:sp>
      <p:sp>
        <p:nvSpPr>
          <p:cNvPr id="139" name="Multiply 138"/>
          <p:cNvSpPr/>
          <p:nvPr/>
        </p:nvSpPr>
        <p:spPr>
          <a:xfrm>
            <a:off x="5460432" y="4511429"/>
            <a:ext cx="497241" cy="818212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ounded Rectangle 139"/>
          <p:cNvSpPr/>
          <p:nvPr/>
        </p:nvSpPr>
        <p:spPr>
          <a:xfrm>
            <a:off x="5343049" y="2237598"/>
            <a:ext cx="3065845" cy="1295019"/>
          </a:xfrm>
          <a:prstGeom prst="roundRect">
            <a:avLst>
              <a:gd name="adj" fmla="val 5850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8000" rtlCol="0" anchor="t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We optimized system by adding </a:t>
            </a:r>
            <a:r>
              <a:rPr lang="en-US" sz="2000" b="1" dirty="0" smtClean="0">
                <a:solidFill>
                  <a:srgbClr val="FD8608"/>
                </a:solidFill>
              </a:rPr>
              <a:t>specialized </a:t>
            </a:r>
            <a:r>
              <a:rPr lang="en-US" sz="2000" b="1" dirty="0" smtClean="0">
                <a:solidFill>
                  <a:srgbClr val="FD8608"/>
                </a:solidFill>
              </a:rPr>
              <a:t>group</a:t>
            </a:r>
            <a:r>
              <a:rPr lang="en-US" sz="2000" b="1" dirty="0" smtClean="0">
                <a:solidFill>
                  <a:schemeClr val="bg1"/>
                </a:solidFill>
              </a:rPr>
              <a:t> that is excellent for found slow queries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pSp>
        <p:nvGrpSpPr>
          <p:cNvPr id="134" name="Group 133"/>
          <p:cNvGrpSpPr/>
          <p:nvPr/>
        </p:nvGrpSpPr>
        <p:grpSpPr>
          <a:xfrm>
            <a:off x="5426707" y="3469315"/>
            <a:ext cx="718230" cy="484319"/>
            <a:chOff x="2792278" y="4157418"/>
            <a:chExt cx="1250894" cy="1154623"/>
          </a:xfrm>
        </p:grpSpPr>
        <p:sp>
          <p:nvSpPr>
            <p:cNvPr id="135" name="Diagonal Stripe 134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6" name="Diagonal Stripe 135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7" name="Diagonal Stripe 136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8" name="Diagonal Stripe 137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2253717" y="2377014"/>
            <a:ext cx="1386421" cy="2220486"/>
            <a:chOff x="2253717" y="2377014"/>
            <a:chExt cx="1386421" cy="2220486"/>
          </a:xfrm>
        </p:grpSpPr>
        <p:sp>
          <p:nvSpPr>
            <p:cNvPr id="144" name="Rounded Rectangle 143"/>
            <p:cNvSpPr/>
            <p:nvPr/>
          </p:nvSpPr>
          <p:spPr>
            <a:xfrm>
              <a:off x="2253717" y="2377014"/>
              <a:ext cx="1386421" cy="2220486"/>
            </a:xfrm>
            <a:prstGeom prst="roundRect">
              <a:avLst>
                <a:gd name="adj" fmla="val 10059"/>
              </a:avLst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4400" tIns="72000" rIns="14400" bIns="36000" rtlCol="0" anchor="t"/>
            <a:lstStyle/>
            <a:p>
              <a:pPr algn="ctr"/>
              <a:r>
                <a:rPr lang="en-GB" sz="1600" b="1" dirty="0" smtClean="0"/>
                <a:t>There </a:t>
              </a:r>
              <a:r>
                <a:rPr lang="en-GB" sz="1600" b="1" dirty="0" smtClean="0"/>
                <a:t>is no group that is optimized for queries having fields</a:t>
              </a:r>
              <a:endParaRPr lang="en-GB" sz="1600" b="1" dirty="0" smtClean="0"/>
            </a:p>
          </p:txBody>
        </p:sp>
        <p:sp>
          <p:nvSpPr>
            <p:cNvPr id="146" name="Rounded Rectangle 145"/>
            <p:cNvSpPr/>
            <p:nvPr/>
          </p:nvSpPr>
          <p:spPr>
            <a:xfrm>
              <a:off x="2473677" y="3852298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Publisher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47" name="Rounded Rectangle 146"/>
            <p:cNvSpPr/>
            <p:nvPr/>
          </p:nvSpPr>
          <p:spPr>
            <a:xfrm>
              <a:off x="2473677" y="4207244"/>
              <a:ext cx="966818" cy="278606"/>
            </a:xfrm>
            <a:prstGeom prst="roundRect">
              <a:avLst>
                <a:gd name="adj" fmla="val 6891"/>
              </a:avLst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en-US" sz="1400" b="1" dirty="0" smtClean="0"/>
                <a:t>Keyword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101959" y="2377705"/>
            <a:ext cx="718230" cy="484319"/>
            <a:chOff x="2792278" y="4157418"/>
            <a:chExt cx="1250894" cy="1154623"/>
          </a:xfrm>
        </p:grpSpPr>
        <p:sp>
          <p:nvSpPr>
            <p:cNvPr id="149" name="Diagonal Stripe 148"/>
            <p:cNvSpPr/>
            <p:nvPr/>
          </p:nvSpPr>
          <p:spPr>
            <a:xfrm>
              <a:off x="3332136" y="4157418"/>
              <a:ext cx="711036" cy="115462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0" name="Diagonal Stripe 149"/>
            <p:cNvSpPr/>
            <p:nvPr/>
          </p:nvSpPr>
          <p:spPr>
            <a:xfrm flipH="1">
              <a:off x="2792278" y="4587498"/>
              <a:ext cx="539858" cy="724543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1" name="Diagonal Stripe 150"/>
            <p:cNvSpPr/>
            <p:nvPr/>
          </p:nvSpPr>
          <p:spPr>
            <a:xfrm flipH="1">
              <a:off x="2960351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2" name="Diagonal Stripe 151"/>
            <p:cNvSpPr/>
            <p:nvPr/>
          </p:nvSpPr>
          <p:spPr>
            <a:xfrm flipH="1">
              <a:off x="3044387" y="4587498"/>
              <a:ext cx="371785" cy="542441"/>
            </a:xfrm>
            <a:prstGeom prst="diagStripe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53" name="Title 1"/>
          <p:cNvSpPr>
            <a:spLocks noGrp="1"/>
          </p:cNvSpPr>
          <p:nvPr>
            <p:ph type="title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72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0" presetClass="emph" presetSubtype="0" repeatCount="300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5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8500"/>
                            </p:stCondLst>
                            <p:childTnLst>
                              <p:par>
                                <p:cTn id="8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0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4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0.21319 -0.1886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60" y="-9444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.00092 L 0.21406 -0.18797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94" y="-9444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22222E-6 L 0.21406 -0.1875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94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406 -0.18797 L 0.34132 -0.18797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0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406 -0.1875 L 0.34132 -0.1875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0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9" presetID="30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0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1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2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3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4000"/>
                            </p:stCondLst>
                            <p:childTnLst>
                              <p:par>
                                <p:cTn id="16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9" dur="2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1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53" presetClass="exit" presetSubtype="3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9" dur="2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53" presetClass="exit" presetSubtype="3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2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53" presetClass="exit" presetSubtype="32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53" presetClass="exit" presetSubtype="32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4" dur="2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53" presetClass="exit" presetSubtype="3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9" dur="2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53" presetClass="exit" presetSubtype="3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4" dur="2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53" presetClass="exit" presetSubtype="32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2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53" presetClass="exit" presetSubtype="32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2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2" presetClass="exit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9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2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5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8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1" dur="2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000"/>
                            </p:stCondLst>
                            <p:childTnLst>
                              <p:par>
                                <p:cTn id="246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7" dur="20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4000"/>
                            </p:stCondLst>
                            <p:childTnLst>
                              <p:par>
                                <p:cTn id="25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6000"/>
                            </p:stCondLst>
                            <p:childTnLst>
                              <p:par>
                                <p:cTn id="25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6 L -2.77778E-7 -0.04259 " pathEditMode="relative" rAng="0" ptsTypes="AA">
                                      <p:cBhvr>
                                        <p:cTn id="257" dur="2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8000"/>
                            </p:stCondLst>
                            <p:childTnLst>
                              <p:par>
                                <p:cTn id="2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53" presetClass="exit" presetSubtype="3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5" dur="2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2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0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0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2000"/>
                            </p:stCondLst>
                            <p:childTnLst>
                              <p:par>
                                <p:cTn id="278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9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4000"/>
                            </p:stCondLst>
                            <p:childTnLst>
                              <p:par>
                                <p:cTn id="28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4000"/>
                            </p:stCondLst>
                            <p:childTnLst>
                              <p:par>
                                <p:cTn id="28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19 -0.18866 L 3.88889E-6 -0.16922 " pathEditMode="relative" rAng="0" ptsTypes="AA">
                                      <p:cBhvr>
                                        <p:cTn id="28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0" y="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0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9" grpId="0" animBg="1"/>
      <p:bldP spid="109" grpId="1" animBg="1"/>
      <p:bldP spid="110" grpId="0" animBg="1"/>
      <p:bldP spid="110" grpId="1" animBg="1"/>
      <p:bldP spid="112" grpId="0" animBg="1"/>
      <p:bldP spid="112" grpId="1" animBg="1"/>
      <p:bldP spid="113" grpId="0" animBg="1"/>
      <p:bldP spid="113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5" grpId="0" animBg="1"/>
      <p:bldP spid="125" grpId="1" animBg="1"/>
      <p:bldP spid="102" grpId="0" animBg="1"/>
      <p:bldP spid="102" grpId="1" animBg="1"/>
      <p:bldP spid="8" grpId="0" animBg="1"/>
      <p:bldP spid="8" grpId="1" animBg="1"/>
      <p:bldP spid="142" grpId="0" animBg="1"/>
      <p:bldP spid="142" grpId="1" animBg="1"/>
      <p:bldP spid="142" grpId="2" animBg="1"/>
      <p:bldP spid="142" grpId="3" animBg="1"/>
      <p:bldP spid="143" grpId="0" animBg="1"/>
      <p:bldP spid="143" grpId="1" animBg="1"/>
      <p:bldP spid="143" grpId="2" animBg="1"/>
      <p:bldP spid="143" grpId="3" animBg="1"/>
      <p:bldP spid="143" grpId="4" animBg="1"/>
      <p:bldP spid="232" grpId="0" animBg="1"/>
      <p:bldP spid="233" grpId="0" animBg="1"/>
      <p:bldP spid="257" grpId="0" animBg="1"/>
      <p:bldP spid="257" grpId="1" animBg="1"/>
      <p:bldP spid="115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7" grpId="0" animBg="1"/>
      <p:bldP spid="128" grpId="0" animBg="1"/>
      <p:bldP spid="129" grpId="0" animBg="1"/>
      <p:bldP spid="130" grpId="0" animBg="1"/>
      <p:bldP spid="130" grpId="1" animBg="1"/>
      <p:bldP spid="132" grpId="0" animBg="1"/>
      <p:bldP spid="133" grpId="0" animBg="1"/>
      <p:bldP spid="133" grpId="1" animBg="1"/>
      <p:bldP spid="139" grpId="0" animBg="1"/>
      <p:bldP spid="14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ABOUT zanox </a:t>
            </a:r>
            <a:r>
              <a:rPr lang="en-US" dirty="0" smtClean="0"/>
              <a:t>and</a:t>
            </a:r>
            <a:r>
              <a:rPr lang="de-DE" dirty="0" smtClean="0"/>
              <a:t> </a:t>
            </a:r>
            <a:r>
              <a:rPr lang="en-US" dirty="0" smtClean="0"/>
              <a:t>me</a:t>
            </a:r>
          </a:p>
          <a:p>
            <a:pPr>
              <a:buClr>
                <a:schemeClr val="tx2"/>
              </a:buClr>
            </a:pPr>
            <a:r>
              <a:rPr lang="nb-NO" dirty="0" smtClean="0"/>
              <a:t>Reporting in general</a:t>
            </a:r>
            <a:endParaRPr lang="nb-NO" dirty="0"/>
          </a:p>
          <a:p>
            <a:pPr>
              <a:buClr>
                <a:schemeClr val="tx2"/>
              </a:buClr>
            </a:pPr>
            <a:r>
              <a:rPr lang="en-US" dirty="0"/>
              <a:t>QUERY ROUTING</a:t>
            </a:r>
          </a:p>
          <a:p>
            <a:pPr>
              <a:buClr>
                <a:schemeClr val="tx2"/>
              </a:buClr>
            </a:pPr>
            <a:r>
              <a:rPr lang="en-US" b="1" dirty="0" smtClean="0"/>
              <a:t>questions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</p:spTree>
    <p:extLst>
      <p:ext uri="{BB962C8B-B14F-4D97-AF65-F5344CB8AC3E}">
        <p14:creationId xmlns:p14="http://schemas.microsoft.com/office/powerpoint/2010/main" val="33434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02/11/2012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765" y="694765"/>
            <a:ext cx="5441576" cy="544157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79437"/>
            <a:ext cx="6484938" cy="1455744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ZANOX NETWORK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Picture 2" descr="zanox_network.e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436" y="1608138"/>
            <a:ext cx="6012000" cy="4616086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</p:spTree>
    <p:extLst>
      <p:ext uri="{BB962C8B-B14F-4D97-AF65-F5344CB8AC3E}">
        <p14:creationId xmlns:p14="http://schemas.microsoft.com/office/powerpoint/2010/main" val="1957178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36273"/>
            <a:ext cx="8229600" cy="3961613"/>
          </a:xfrm>
        </p:spPr>
        <p:txBody>
          <a:bodyPr/>
          <a:lstStyle/>
          <a:p>
            <a:r>
              <a:rPr lang="en-GB" dirty="0" smtClean="0"/>
              <a:t>Senior Architect at Zanox</a:t>
            </a:r>
          </a:p>
          <a:p>
            <a:pPr lvl="1"/>
            <a:r>
              <a:rPr lang="en-GB" dirty="0" smtClean="0"/>
              <a:t>6+ years experience in building distributed search systems based on Lucene Lucid Certified Apache Solr/Lucene Developer</a:t>
            </a:r>
          </a:p>
          <a:p>
            <a:pPr lvl="1"/>
            <a:r>
              <a:rPr lang="en-GB" dirty="0" smtClean="0"/>
              <a:t>4+ years of using Hadoop for mining billions of views and millions of clicks Cloudera Certified Developer for Apache Hadoop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I </a:t>
            </a:r>
            <a:r>
              <a:rPr lang="en-GB" dirty="0"/>
              <a:t>have applied different machine-learning </a:t>
            </a:r>
            <a:r>
              <a:rPr lang="en-GB" dirty="0" smtClean="0"/>
              <a:t>techniques mainly to </a:t>
            </a:r>
            <a:r>
              <a:rPr lang="en-GB" dirty="0"/>
              <a:t>optimise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resource </a:t>
            </a:r>
            <a:r>
              <a:rPr lang="en-GB" dirty="0"/>
              <a:t>usage while performing distributed search during my </a:t>
            </a:r>
            <a:r>
              <a:rPr lang="en-GB" dirty="0" smtClean="0"/>
              <a:t>PhD</a:t>
            </a:r>
          </a:p>
          <a:p>
            <a:pPr lvl="1"/>
            <a:r>
              <a:rPr lang="en-GB" dirty="0" smtClean="0"/>
              <a:t>See my book: “Beyond Centralised Search Engines</a:t>
            </a:r>
            <a:br>
              <a:rPr lang="en-GB" dirty="0" smtClean="0"/>
            </a:br>
            <a:r>
              <a:rPr lang="en-GB" dirty="0" smtClean="0"/>
              <a:t>			    An Agent-Based Filtering Framework”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How can you reach me?</a:t>
            </a:r>
          </a:p>
          <a:p>
            <a:pPr lvl="1"/>
            <a:r>
              <a:rPr lang="en-GB" dirty="0" smtClean="0">
                <a:hlinkClick r:id="rId2"/>
              </a:rPr>
              <a:t>dragan.milosevic@zanox.com</a:t>
            </a:r>
            <a:endParaRPr lang="en-GB" dirty="0" smtClean="0"/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www.linkedin.com/in/draganmilosevic</a:t>
            </a:r>
            <a:r>
              <a:rPr lang="en-US" dirty="0" smtClean="0"/>
              <a:t>  </a:t>
            </a:r>
          </a:p>
          <a:p>
            <a:pPr lvl="1"/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</p:spTree>
    <p:extLst>
      <p:ext uri="{BB962C8B-B14F-4D97-AF65-F5344CB8AC3E}">
        <p14:creationId xmlns:p14="http://schemas.microsoft.com/office/powerpoint/2010/main" val="45801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ABOUT zanox </a:t>
            </a:r>
            <a:r>
              <a:rPr lang="en-US" dirty="0" smtClean="0"/>
              <a:t>and</a:t>
            </a:r>
            <a:r>
              <a:rPr lang="de-DE" dirty="0" smtClean="0"/>
              <a:t> </a:t>
            </a:r>
            <a:r>
              <a:rPr lang="en-US" dirty="0" smtClean="0"/>
              <a:t>me</a:t>
            </a:r>
          </a:p>
          <a:p>
            <a:pPr>
              <a:buClr>
                <a:schemeClr val="tx2"/>
              </a:buClr>
            </a:pPr>
            <a:r>
              <a:rPr lang="nb-NO" b="1" dirty="0" smtClean="0"/>
              <a:t>Reporting in general</a:t>
            </a:r>
            <a:endParaRPr lang="nb-NO" b="1" dirty="0"/>
          </a:p>
          <a:p>
            <a:pPr>
              <a:buClr>
                <a:schemeClr val="tx2"/>
              </a:buClr>
            </a:pPr>
            <a:r>
              <a:rPr lang="en-US" dirty="0" smtClean="0"/>
              <a:t>QUERY ROUTING</a:t>
            </a:r>
            <a:endParaRPr lang="en-US" dirty="0"/>
          </a:p>
          <a:p>
            <a:pPr>
              <a:buClr>
                <a:schemeClr val="tx2"/>
              </a:buClr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in general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4775" y="2210984"/>
            <a:ext cx="1119187" cy="1704982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r"/>
            <a:endParaRPr lang="en-US" dirty="0"/>
          </a:p>
          <a:p>
            <a:pPr algn="r"/>
            <a:r>
              <a:rPr lang="en-US" dirty="0" smtClean="0"/>
              <a:t>Tracking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4779" y="4034419"/>
            <a:ext cx="1119187" cy="1966315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Custom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109789" y="2210989"/>
            <a:ext cx="1909762" cy="3799286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r"/>
            <a:r>
              <a:rPr lang="en-US" dirty="0" smtClean="0"/>
              <a:t>Map Reduce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204094" y="2195497"/>
            <a:ext cx="2528888" cy="3805237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Distributed Reporting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215056" y="274617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4321569" y="2414587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4321569" y="273665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4321568" y="306228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7512844" y="2205038"/>
            <a:ext cx="864394" cy="3805237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r"/>
            <a:r>
              <a:rPr lang="en-US" dirty="0" smtClean="0"/>
              <a:t>JBoss</a:t>
            </a:r>
            <a:endParaRPr lang="en-US" dirty="0"/>
          </a:p>
        </p:txBody>
      </p:sp>
      <p:sp>
        <p:nvSpPr>
          <p:cNvPr id="85" name="Rounded Rectangle 84"/>
          <p:cNvSpPr/>
          <p:nvPr/>
        </p:nvSpPr>
        <p:spPr>
          <a:xfrm>
            <a:off x="4766860" y="2414587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86" name="Rounded Rectangle 85"/>
          <p:cNvSpPr/>
          <p:nvPr/>
        </p:nvSpPr>
        <p:spPr>
          <a:xfrm>
            <a:off x="4766860" y="273665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87" name="Rounded Rectangle 86"/>
          <p:cNvSpPr/>
          <p:nvPr/>
        </p:nvSpPr>
        <p:spPr>
          <a:xfrm>
            <a:off x="4766859" y="306228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88" name="Rounded Rectangle 87"/>
          <p:cNvSpPr/>
          <p:nvPr/>
        </p:nvSpPr>
        <p:spPr>
          <a:xfrm>
            <a:off x="5209776" y="241458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89" name="Rounded Rectangle 88"/>
          <p:cNvSpPr/>
          <p:nvPr/>
        </p:nvSpPr>
        <p:spPr>
          <a:xfrm>
            <a:off x="5209776" y="273664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0" name="Rounded Rectangle 89"/>
          <p:cNvSpPr/>
          <p:nvPr/>
        </p:nvSpPr>
        <p:spPr>
          <a:xfrm>
            <a:off x="5209775" y="306228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1" name="Rounded Rectangle 90"/>
          <p:cNvSpPr/>
          <p:nvPr/>
        </p:nvSpPr>
        <p:spPr>
          <a:xfrm>
            <a:off x="5655067" y="241458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2" name="Rounded Rectangle 91"/>
          <p:cNvSpPr/>
          <p:nvPr/>
        </p:nvSpPr>
        <p:spPr>
          <a:xfrm>
            <a:off x="5655067" y="273664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3" name="Rounded Rectangle 92"/>
          <p:cNvSpPr/>
          <p:nvPr/>
        </p:nvSpPr>
        <p:spPr>
          <a:xfrm>
            <a:off x="5655066" y="306228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4" name="Rounded Rectangle 93"/>
          <p:cNvSpPr/>
          <p:nvPr/>
        </p:nvSpPr>
        <p:spPr>
          <a:xfrm>
            <a:off x="6215056" y="386119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95" name="Rounded Rectangle 94"/>
          <p:cNvSpPr/>
          <p:nvPr/>
        </p:nvSpPr>
        <p:spPr>
          <a:xfrm>
            <a:off x="4321569" y="352960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6" name="Rounded Rectangle 95"/>
          <p:cNvSpPr/>
          <p:nvPr/>
        </p:nvSpPr>
        <p:spPr>
          <a:xfrm>
            <a:off x="4321569" y="385166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7" name="Rounded Rectangle 96"/>
          <p:cNvSpPr/>
          <p:nvPr/>
        </p:nvSpPr>
        <p:spPr>
          <a:xfrm>
            <a:off x="4321568" y="417730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8" name="Rounded Rectangle 97"/>
          <p:cNvSpPr/>
          <p:nvPr/>
        </p:nvSpPr>
        <p:spPr>
          <a:xfrm>
            <a:off x="4766860" y="3529606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99" name="Rounded Rectangle 98"/>
          <p:cNvSpPr/>
          <p:nvPr/>
        </p:nvSpPr>
        <p:spPr>
          <a:xfrm>
            <a:off x="4766860" y="385166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0" name="Rounded Rectangle 99"/>
          <p:cNvSpPr/>
          <p:nvPr/>
        </p:nvSpPr>
        <p:spPr>
          <a:xfrm>
            <a:off x="4766859" y="417730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1" name="Rounded Rectangle 100"/>
          <p:cNvSpPr/>
          <p:nvPr/>
        </p:nvSpPr>
        <p:spPr>
          <a:xfrm>
            <a:off x="5209776" y="3529605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2" name="Rounded Rectangle 101"/>
          <p:cNvSpPr/>
          <p:nvPr/>
        </p:nvSpPr>
        <p:spPr>
          <a:xfrm>
            <a:off x="5209776" y="3851668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3" name="Rounded Rectangle 102"/>
          <p:cNvSpPr/>
          <p:nvPr/>
        </p:nvSpPr>
        <p:spPr>
          <a:xfrm>
            <a:off x="5209775" y="4177303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4" name="Rounded Rectangle 103"/>
          <p:cNvSpPr/>
          <p:nvPr/>
        </p:nvSpPr>
        <p:spPr>
          <a:xfrm>
            <a:off x="5655067" y="3529605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5" name="Rounded Rectangle 104"/>
          <p:cNvSpPr/>
          <p:nvPr/>
        </p:nvSpPr>
        <p:spPr>
          <a:xfrm>
            <a:off x="5655067" y="3851668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6" name="Rounded Rectangle 105"/>
          <p:cNvSpPr/>
          <p:nvPr/>
        </p:nvSpPr>
        <p:spPr>
          <a:xfrm>
            <a:off x="5655066" y="4177303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7" name="Rounded Rectangle 106"/>
          <p:cNvSpPr/>
          <p:nvPr/>
        </p:nvSpPr>
        <p:spPr>
          <a:xfrm>
            <a:off x="6215056" y="497621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08" name="Rounded Rectangle 107"/>
          <p:cNvSpPr/>
          <p:nvPr/>
        </p:nvSpPr>
        <p:spPr>
          <a:xfrm>
            <a:off x="4321569" y="464462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09" name="Rounded Rectangle 108"/>
          <p:cNvSpPr/>
          <p:nvPr/>
        </p:nvSpPr>
        <p:spPr>
          <a:xfrm>
            <a:off x="4321569" y="4966688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0" name="Rounded Rectangle 109"/>
          <p:cNvSpPr/>
          <p:nvPr/>
        </p:nvSpPr>
        <p:spPr>
          <a:xfrm>
            <a:off x="4321568" y="529232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1" name="Rounded Rectangle 110"/>
          <p:cNvSpPr/>
          <p:nvPr/>
        </p:nvSpPr>
        <p:spPr>
          <a:xfrm>
            <a:off x="4766860" y="4644625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2" name="Rounded Rectangle 111"/>
          <p:cNvSpPr/>
          <p:nvPr/>
        </p:nvSpPr>
        <p:spPr>
          <a:xfrm>
            <a:off x="4766860" y="4966688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3" name="Rounded Rectangle 112"/>
          <p:cNvSpPr/>
          <p:nvPr/>
        </p:nvSpPr>
        <p:spPr>
          <a:xfrm>
            <a:off x="4766859" y="529232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4" name="Rounded Rectangle 113"/>
          <p:cNvSpPr/>
          <p:nvPr/>
        </p:nvSpPr>
        <p:spPr>
          <a:xfrm>
            <a:off x="5209776" y="4644624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5" name="Rounded Rectangle 114"/>
          <p:cNvSpPr/>
          <p:nvPr/>
        </p:nvSpPr>
        <p:spPr>
          <a:xfrm>
            <a:off x="5209776" y="4966687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6" name="Rounded Rectangle 115"/>
          <p:cNvSpPr/>
          <p:nvPr/>
        </p:nvSpPr>
        <p:spPr>
          <a:xfrm>
            <a:off x="5209775" y="5292322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7" name="Rounded Rectangle 116"/>
          <p:cNvSpPr/>
          <p:nvPr/>
        </p:nvSpPr>
        <p:spPr>
          <a:xfrm>
            <a:off x="5655067" y="4644624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8" name="Rounded Rectangle 117"/>
          <p:cNvSpPr/>
          <p:nvPr/>
        </p:nvSpPr>
        <p:spPr>
          <a:xfrm>
            <a:off x="5655067" y="4966687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19" name="Rounded Rectangle 118"/>
          <p:cNvSpPr/>
          <p:nvPr/>
        </p:nvSpPr>
        <p:spPr>
          <a:xfrm>
            <a:off x="5655066" y="5292322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20" name="Rounded Rectangle 119"/>
          <p:cNvSpPr/>
          <p:nvPr/>
        </p:nvSpPr>
        <p:spPr>
          <a:xfrm>
            <a:off x="7755731" y="241458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755731" y="287416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7755731" y="333374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7755731" y="379332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7755731" y="425290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7755731" y="471248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7755731" y="517206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895349" y="4110025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895349" y="4434474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895345" y="4757723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142" name="Rounded Rectangle 141"/>
          <p:cNvSpPr/>
          <p:nvPr/>
        </p:nvSpPr>
        <p:spPr>
          <a:xfrm>
            <a:off x="895344" y="508276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147" name="Rounded Rectangle 146"/>
          <p:cNvSpPr/>
          <p:nvPr/>
        </p:nvSpPr>
        <p:spPr>
          <a:xfrm>
            <a:off x="895343" y="540601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48" name="Rounded Rectangle 147"/>
          <p:cNvSpPr/>
          <p:nvPr/>
        </p:nvSpPr>
        <p:spPr>
          <a:xfrm>
            <a:off x="1354930" y="4108838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49" name="Rounded Rectangle 148"/>
          <p:cNvSpPr/>
          <p:nvPr/>
        </p:nvSpPr>
        <p:spPr>
          <a:xfrm>
            <a:off x="1354930" y="4433287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150" name="Rounded Rectangle 149"/>
          <p:cNvSpPr/>
          <p:nvPr/>
        </p:nvSpPr>
        <p:spPr>
          <a:xfrm>
            <a:off x="1354926" y="4756536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151" name="Rounded Rectangle 150"/>
          <p:cNvSpPr/>
          <p:nvPr/>
        </p:nvSpPr>
        <p:spPr>
          <a:xfrm>
            <a:off x="1354925" y="5081579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52" name="Rounded Rectangle 151"/>
          <p:cNvSpPr/>
          <p:nvPr/>
        </p:nvSpPr>
        <p:spPr>
          <a:xfrm>
            <a:off x="1354924" y="540483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61" name="Rounded Rectangle 160"/>
          <p:cNvSpPr/>
          <p:nvPr/>
        </p:nvSpPr>
        <p:spPr>
          <a:xfrm>
            <a:off x="895349" y="231635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895349" y="2640801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895345" y="296405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895344" y="328909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65" name="Rounded Rectangle 164"/>
          <p:cNvSpPr/>
          <p:nvPr/>
        </p:nvSpPr>
        <p:spPr>
          <a:xfrm>
            <a:off x="1354930" y="231516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1354930" y="263961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1354926" y="296286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1354925" y="328790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69" name="Rounded Rectangle 168"/>
          <p:cNvSpPr/>
          <p:nvPr/>
        </p:nvSpPr>
        <p:spPr>
          <a:xfrm>
            <a:off x="6210292" y="3062283"/>
            <a:ext cx="378619" cy="255983"/>
          </a:xfrm>
          <a:prstGeom prst="roundRect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6221006" y="4177302"/>
            <a:ext cx="378619" cy="255983"/>
          </a:xfrm>
          <a:prstGeom prst="roundRect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6215055" y="5292321"/>
            <a:ext cx="378619" cy="255983"/>
          </a:xfrm>
          <a:prstGeom prst="roundRect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</a:t>
            </a:r>
          </a:p>
        </p:txBody>
      </p:sp>
      <p:sp>
        <p:nvSpPr>
          <p:cNvPr id="216" name="10-Point Star 215"/>
          <p:cNvSpPr/>
          <p:nvPr/>
        </p:nvSpPr>
        <p:spPr>
          <a:xfrm>
            <a:off x="2263397" y="2379244"/>
            <a:ext cx="772882" cy="774000"/>
          </a:xfrm>
          <a:prstGeom prst="star10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7" name="10-Point Star 216"/>
          <p:cNvSpPr/>
          <p:nvPr/>
        </p:nvSpPr>
        <p:spPr>
          <a:xfrm>
            <a:off x="2980927" y="2670568"/>
            <a:ext cx="914400" cy="914400"/>
          </a:xfrm>
          <a:prstGeom prst="star10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8" name="10-Point Star 217"/>
          <p:cNvSpPr/>
          <p:nvPr/>
        </p:nvSpPr>
        <p:spPr>
          <a:xfrm>
            <a:off x="2263397" y="3196057"/>
            <a:ext cx="752400" cy="750903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1" name="10-Point Star 220"/>
          <p:cNvSpPr/>
          <p:nvPr/>
        </p:nvSpPr>
        <p:spPr>
          <a:xfrm>
            <a:off x="3005032" y="2241945"/>
            <a:ext cx="468000" cy="468000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2" name="10-Point Star 221"/>
          <p:cNvSpPr/>
          <p:nvPr/>
        </p:nvSpPr>
        <p:spPr>
          <a:xfrm>
            <a:off x="3496592" y="2290946"/>
            <a:ext cx="432000" cy="432000"/>
          </a:xfrm>
          <a:prstGeom prst="star10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10-Point Star 223"/>
          <p:cNvSpPr/>
          <p:nvPr/>
        </p:nvSpPr>
        <p:spPr>
          <a:xfrm>
            <a:off x="3188679" y="3584968"/>
            <a:ext cx="752400" cy="750903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5" name="10-Point Star 224"/>
          <p:cNvSpPr/>
          <p:nvPr/>
        </p:nvSpPr>
        <p:spPr>
          <a:xfrm>
            <a:off x="2263396" y="3967655"/>
            <a:ext cx="1000800" cy="999032"/>
          </a:xfrm>
          <a:prstGeom prst="star10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10-Point Star 225"/>
          <p:cNvSpPr/>
          <p:nvPr/>
        </p:nvSpPr>
        <p:spPr>
          <a:xfrm>
            <a:off x="2221438" y="4938112"/>
            <a:ext cx="428400" cy="428625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7" name="10-Point Star 226"/>
          <p:cNvSpPr/>
          <p:nvPr/>
        </p:nvSpPr>
        <p:spPr>
          <a:xfrm>
            <a:off x="3120392" y="4761957"/>
            <a:ext cx="752400" cy="750903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10-Point Star 227"/>
          <p:cNvSpPr/>
          <p:nvPr/>
        </p:nvSpPr>
        <p:spPr>
          <a:xfrm>
            <a:off x="3295457" y="4349746"/>
            <a:ext cx="396000" cy="396000"/>
          </a:xfrm>
          <a:prstGeom prst="star10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1" name="10-Point Star 230"/>
          <p:cNvSpPr/>
          <p:nvPr/>
        </p:nvSpPr>
        <p:spPr>
          <a:xfrm>
            <a:off x="2674927" y="5137409"/>
            <a:ext cx="396000" cy="396000"/>
          </a:xfrm>
          <a:prstGeom prst="star10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32307" y="235073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154" name="Oval 153"/>
          <p:cNvSpPr/>
          <p:nvPr/>
        </p:nvSpPr>
        <p:spPr>
          <a:xfrm>
            <a:off x="1394251" y="3004139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155" name="Oval 154"/>
          <p:cNvSpPr/>
          <p:nvPr/>
        </p:nvSpPr>
        <p:spPr>
          <a:xfrm>
            <a:off x="932307" y="415616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156" name="Oval 155"/>
          <p:cNvSpPr/>
          <p:nvPr/>
        </p:nvSpPr>
        <p:spPr>
          <a:xfrm>
            <a:off x="1394251" y="480688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157" name="Oval 156"/>
          <p:cNvSpPr/>
          <p:nvPr/>
        </p:nvSpPr>
        <p:spPr>
          <a:xfrm>
            <a:off x="3329460" y="503376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58" name="Oval 157"/>
          <p:cNvSpPr/>
          <p:nvPr/>
        </p:nvSpPr>
        <p:spPr>
          <a:xfrm>
            <a:off x="3337394" y="503048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59" name="Oval 158"/>
          <p:cNvSpPr/>
          <p:nvPr/>
        </p:nvSpPr>
        <p:spPr>
          <a:xfrm>
            <a:off x="3329460" y="503048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60" name="Oval 159"/>
          <p:cNvSpPr/>
          <p:nvPr/>
        </p:nvSpPr>
        <p:spPr>
          <a:xfrm>
            <a:off x="3307939" y="503886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72" name="Oval 171"/>
          <p:cNvSpPr/>
          <p:nvPr/>
        </p:nvSpPr>
        <p:spPr>
          <a:xfrm>
            <a:off x="3329460" y="504686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73" name="Oval 172"/>
          <p:cNvSpPr/>
          <p:nvPr/>
        </p:nvSpPr>
        <p:spPr>
          <a:xfrm>
            <a:off x="2611451" y="438318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74" name="Oval 173"/>
          <p:cNvSpPr/>
          <p:nvPr/>
        </p:nvSpPr>
        <p:spPr>
          <a:xfrm>
            <a:off x="2611506" y="438547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75" name="Oval 174"/>
          <p:cNvSpPr/>
          <p:nvPr/>
        </p:nvSpPr>
        <p:spPr>
          <a:xfrm>
            <a:off x="2611451" y="437497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76" name="Oval 175"/>
          <p:cNvSpPr/>
          <p:nvPr/>
        </p:nvSpPr>
        <p:spPr>
          <a:xfrm>
            <a:off x="2611451" y="437771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77" name="Oval 176"/>
          <p:cNvSpPr/>
          <p:nvPr/>
        </p:nvSpPr>
        <p:spPr>
          <a:xfrm>
            <a:off x="3337394" y="446939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78" name="Oval 177"/>
          <p:cNvSpPr/>
          <p:nvPr/>
        </p:nvSpPr>
        <p:spPr>
          <a:xfrm>
            <a:off x="3346300" y="446552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79" name="Oval 178"/>
          <p:cNvSpPr/>
          <p:nvPr/>
        </p:nvSpPr>
        <p:spPr>
          <a:xfrm>
            <a:off x="3329460" y="446717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0" name="Oval 179"/>
          <p:cNvSpPr/>
          <p:nvPr/>
        </p:nvSpPr>
        <p:spPr>
          <a:xfrm>
            <a:off x="2611396" y="438318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1" name="Oval 180"/>
          <p:cNvSpPr/>
          <p:nvPr/>
        </p:nvSpPr>
        <p:spPr>
          <a:xfrm>
            <a:off x="2611451" y="438547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2" name="Oval 181"/>
          <p:cNvSpPr/>
          <p:nvPr/>
        </p:nvSpPr>
        <p:spPr>
          <a:xfrm>
            <a:off x="2611396" y="437497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3" name="Oval 182"/>
          <p:cNvSpPr/>
          <p:nvPr/>
        </p:nvSpPr>
        <p:spPr>
          <a:xfrm>
            <a:off x="2611396" y="437771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5" name="Oval 184"/>
          <p:cNvSpPr/>
          <p:nvPr/>
        </p:nvSpPr>
        <p:spPr>
          <a:xfrm>
            <a:off x="2611506" y="4373198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6" name="Oval 185"/>
          <p:cNvSpPr/>
          <p:nvPr/>
        </p:nvSpPr>
        <p:spPr>
          <a:xfrm>
            <a:off x="2611396" y="4380896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7" name="Oval 186"/>
          <p:cNvSpPr/>
          <p:nvPr/>
        </p:nvSpPr>
        <p:spPr>
          <a:xfrm>
            <a:off x="2607366" y="438318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8" name="Oval 187"/>
          <p:cNvSpPr/>
          <p:nvPr/>
        </p:nvSpPr>
        <p:spPr>
          <a:xfrm>
            <a:off x="2607366" y="4379269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89" name="Oval 188"/>
          <p:cNvSpPr/>
          <p:nvPr/>
        </p:nvSpPr>
        <p:spPr>
          <a:xfrm>
            <a:off x="3329515" y="502310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0" name="Oval 189"/>
          <p:cNvSpPr/>
          <p:nvPr/>
        </p:nvSpPr>
        <p:spPr>
          <a:xfrm>
            <a:off x="3341112" y="504369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1" name="Oval 190"/>
          <p:cNvSpPr/>
          <p:nvPr/>
        </p:nvSpPr>
        <p:spPr>
          <a:xfrm>
            <a:off x="3344247" y="504369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2" name="Oval 191"/>
          <p:cNvSpPr/>
          <p:nvPr/>
        </p:nvSpPr>
        <p:spPr>
          <a:xfrm>
            <a:off x="3329336" y="502310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3" name="Oval 192"/>
          <p:cNvSpPr/>
          <p:nvPr/>
        </p:nvSpPr>
        <p:spPr>
          <a:xfrm>
            <a:off x="3329460" y="502738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4" name="Oval 193"/>
          <p:cNvSpPr/>
          <p:nvPr/>
        </p:nvSpPr>
        <p:spPr>
          <a:xfrm>
            <a:off x="3314572" y="503048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5" name="Oval 194"/>
          <p:cNvSpPr/>
          <p:nvPr/>
        </p:nvSpPr>
        <p:spPr>
          <a:xfrm>
            <a:off x="3335448" y="5046866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6" name="Oval 195"/>
          <p:cNvSpPr/>
          <p:nvPr/>
        </p:nvSpPr>
        <p:spPr>
          <a:xfrm>
            <a:off x="3314572" y="503886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7" name="Oval 196"/>
          <p:cNvSpPr/>
          <p:nvPr/>
        </p:nvSpPr>
        <p:spPr>
          <a:xfrm>
            <a:off x="3329460" y="503048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8" name="Oval 197"/>
          <p:cNvSpPr/>
          <p:nvPr/>
        </p:nvSpPr>
        <p:spPr>
          <a:xfrm>
            <a:off x="3314572" y="503886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199" name="Oval 198"/>
          <p:cNvSpPr/>
          <p:nvPr/>
        </p:nvSpPr>
        <p:spPr>
          <a:xfrm>
            <a:off x="3341112" y="447456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200" name="Oval 199"/>
          <p:cNvSpPr/>
          <p:nvPr/>
        </p:nvSpPr>
        <p:spPr>
          <a:xfrm>
            <a:off x="3358915" y="447754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201" name="Oval 200"/>
          <p:cNvSpPr/>
          <p:nvPr/>
        </p:nvSpPr>
        <p:spPr>
          <a:xfrm>
            <a:off x="3341112" y="447456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202" name="Oval 201"/>
          <p:cNvSpPr/>
          <p:nvPr/>
        </p:nvSpPr>
        <p:spPr>
          <a:xfrm>
            <a:off x="3341112" y="446939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203" name="Oval 202"/>
          <p:cNvSpPr/>
          <p:nvPr/>
        </p:nvSpPr>
        <p:spPr>
          <a:xfrm>
            <a:off x="3337504" y="446717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204" name="Oval 203"/>
          <p:cNvSpPr/>
          <p:nvPr/>
        </p:nvSpPr>
        <p:spPr>
          <a:xfrm>
            <a:off x="3341112" y="447277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</a:t>
            </a:r>
            <a:endParaRPr lang="en-US" sz="1000" dirty="0"/>
          </a:p>
        </p:txBody>
      </p:sp>
      <p:sp>
        <p:nvSpPr>
          <p:cNvPr id="205" name="Oval 204"/>
          <p:cNvSpPr/>
          <p:nvPr/>
        </p:nvSpPr>
        <p:spPr>
          <a:xfrm>
            <a:off x="1391888" y="333374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06" name="Oval 205"/>
          <p:cNvSpPr/>
          <p:nvPr/>
        </p:nvSpPr>
        <p:spPr>
          <a:xfrm>
            <a:off x="932307" y="332261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07" name="Oval 206"/>
          <p:cNvSpPr/>
          <p:nvPr/>
        </p:nvSpPr>
        <p:spPr>
          <a:xfrm>
            <a:off x="932307" y="301881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08" name="Oval 207"/>
          <p:cNvSpPr/>
          <p:nvPr/>
        </p:nvSpPr>
        <p:spPr>
          <a:xfrm>
            <a:off x="1391888" y="269836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09" name="Oval 208"/>
          <p:cNvSpPr/>
          <p:nvPr/>
        </p:nvSpPr>
        <p:spPr>
          <a:xfrm>
            <a:off x="932307" y="268683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10" name="Oval 209"/>
          <p:cNvSpPr/>
          <p:nvPr/>
        </p:nvSpPr>
        <p:spPr>
          <a:xfrm>
            <a:off x="1391888" y="236104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11" name="Oval 210"/>
          <p:cNvSpPr/>
          <p:nvPr/>
        </p:nvSpPr>
        <p:spPr>
          <a:xfrm>
            <a:off x="1389397" y="415616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12" name="Oval 211"/>
          <p:cNvSpPr/>
          <p:nvPr/>
        </p:nvSpPr>
        <p:spPr>
          <a:xfrm>
            <a:off x="931171" y="447991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13" name="Oval 212"/>
          <p:cNvSpPr/>
          <p:nvPr/>
        </p:nvSpPr>
        <p:spPr>
          <a:xfrm>
            <a:off x="1394251" y="447991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14" name="Oval 213"/>
          <p:cNvSpPr/>
          <p:nvPr/>
        </p:nvSpPr>
        <p:spPr>
          <a:xfrm>
            <a:off x="932313" y="480688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15" name="Oval 214"/>
          <p:cNvSpPr/>
          <p:nvPr/>
        </p:nvSpPr>
        <p:spPr>
          <a:xfrm>
            <a:off x="923240" y="513159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19" name="Oval 218"/>
          <p:cNvSpPr/>
          <p:nvPr/>
        </p:nvSpPr>
        <p:spPr>
          <a:xfrm>
            <a:off x="1389397" y="5118816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20" name="Oval 219"/>
          <p:cNvSpPr/>
          <p:nvPr/>
        </p:nvSpPr>
        <p:spPr>
          <a:xfrm>
            <a:off x="923240" y="545693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23" name="Oval 222"/>
          <p:cNvSpPr/>
          <p:nvPr/>
        </p:nvSpPr>
        <p:spPr>
          <a:xfrm>
            <a:off x="1389397" y="544492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33" name="Oval 232"/>
          <p:cNvSpPr/>
          <p:nvPr/>
        </p:nvSpPr>
        <p:spPr>
          <a:xfrm>
            <a:off x="7792696" y="292295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Q</a:t>
            </a:r>
            <a:endParaRPr lang="en-US" sz="1000" dirty="0"/>
          </a:p>
        </p:txBody>
      </p:sp>
      <p:sp>
        <p:nvSpPr>
          <p:cNvPr id="234" name="Oval 233"/>
          <p:cNvSpPr/>
          <p:nvPr/>
        </p:nvSpPr>
        <p:spPr>
          <a:xfrm>
            <a:off x="6229454" y="277882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Q</a:t>
            </a:r>
            <a:endParaRPr lang="en-US" sz="1000" dirty="0"/>
          </a:p>
        </p:txBody>
      </p:sp>
      <p:sp>
        <p:nvSpPr>
          <p:cNvPr id="235" name="Oval 234"/>
          <p:cNvSpPr/>
          <p:nvPr/>
        </p:nvSpPr>
        <p:spPr>
          <a:xfrm>
            <a:off x="6234218" y="277882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Q</a:t>
            </a:r>
            <a:endParaRPr lang="en-US" sz="1000" dirty="0"/>
          </a:p>
        </p:txBody>
      </p:sp>
      <p:sp>
        <p:nvSpPr>
          <p:cNvPr id="236" name="Oval 235"/>
          <p:cNvSpPr/>
          <p:nvPr/>
        </p:nvSpPr>
        <p:spPr>
          <a:xfrm>
            <a:off x="6238982" y="277882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Q</a:t>
            </a:r>
            <a:endParaRPr lang="en-US" sz="1000" dirty="0"/>
          </a:p>
        </p:txBody>
      </p:sp>
      <p:sp>
        <p:nvSpPr>
          <p:cNvPr id="237" name="Oval 236"/>
          <p:cNvSpPr/>
          <p:nvPr/>
        </p:nvSpPr>
        <p:spPr>
          <a:xfrm>
            <a:off x="6243746" y="277882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Q</a:t>
            </a:r>
            <a:endParaRPr lang="en-US" sz="1000" dirty="0"/>
          </a:p>
        </p:txBody>
      </p:sp>
      <p:sp>
        <p:nvSpPr>
          <p:cNvPr id="238" name="Oval 237"/>
          <p:cNvSpPr/>
          <p:nvPr/>
        </p:nvSpPr>
        <p:spPr>
          <a:xfrm>
            <a:off x="6248510" y="277882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Q</a:t>
            </a:r>
            <a:endParaRPr lang="en-US" sz="1000" dirty="0"/>
          </a:p>
        </p:txBody>
      </p:sp>
      <p:sp>
        <p:nvSpPr>
          <p:cNvPr id="239" name="Oval 238"/>
          <p:cNvSpPr/>
          <p:nvPr/>
        </p:nvSpPr>
        <p:spPr>
          <a:xfrm>
            <a:off x="4358533" y="245076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</a:t>
            </a:r>
          </a:p>
        </p:txBody>
      </p:sp>
      <p:sp>
        <p:nvSpPr>
          <p:cNvPr id="240" name="Oval 239"/>
          <p:cNvSpPr/>
          <p:nvPr/>
        </p:nvSpPr>
        <p:spPr>
          <a:xfrm>
            <a:off x="4358532" y="277473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</a:t>
            </a:r>
          </a:p>
        </p:txBody>
      </p:sp>
      <p:sp>
        <p:nvSpPr>
          <p:cNvPr id="241" name="Oval 240"/>
          <p:cNvSpPr/>
          <p:nvPr/>
        </p:nvSpPr>
        <p:spPr>
          <a:xfrm>
            <a:off x="4358531" y="309870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</a:t>
            </a:r>
          </a:p>
        </p:txBody>
      </p:sp>
      <p:sp>
        <p:nvSpPr>
          <p:cNvPr id="242" name="Oval 241"/>
          <p:cNvSpPr/>
          <p:nvPr/>
        </p:nvSpPr>
        <p:spPr>
          <a:xfrm>
            <a:off x="4803823" y="278706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</a:t>
            </a:r>
          </a:p>
        </p:txBody>
      </p:sp>
      <p:sp>
        <p:nvSpPr>
          <p:cNvPr id="243" name="Oval 242"/>
          <p:cNvSpPr/>
          <p:nvPr/>
        </p:nvSpPr>
        <p:spPr>
          <a:xfrm>
            <a:off x="4803824" y="310373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</a:t>
            </a:r>
          </a:p>
        </p:txBody>
      </p:sp>
      <p:sp>
        <p:nvSpPr>
          <p:cNvPr id="244" name="Oval 243"/>
          <p:cNvSpPr/>
          <p:nvPr/>
        </p:nvSpPr>
        <p:spPr>
          <a:xfrm>
            <a:off x="6202605" y="2764613"/>
            <a:ext cx="403519" cy="219101"/>
          </a:xfrm>
          <a:prstGeom prst="ellipse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R</a:t>
            </a:r>
          </a:p>
        </p:txBody>
      </p:sp>
      <p:sp>
        <p:nvSpPr>
          <p:cNvPr id="246" name="Oval 245"/>
          <p:cNvSpPr/>
          <p:nvPr/>
        </p:nvSpPr>
        <p:spPr>
          <a:xfrm>
            <a:off x="923240" y="235568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47" name="Oval 246"/>
          <p:cNvSpPr/>
          <p:nvPr/>
        </p:nvSpPr>
        <p:spPr>
          <a:xfrm>
            <a:off x="1389397" y="236796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48" name="Oval 247"/>
          <p:cNvSpPr/>
          <p:nvPr/>
        </p:nvSpPr>
        <p:spPr>
          <a:xfrm>
            <a:off x="923240" y="301447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49" name="Oval 248"/>
          <p:cNvSpPr/>
          <p:nvPr/>
        </p:nvSpPr>
        <p:spPr>
          <a:xfrm>
            <a:off x="1389397" y="301080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0" name="Oval 249"/>
          <p:cNvSpPr/>
          <p:nvPr/>
        </p:nvSpPr>
        <p:spPr>
          <a:xfrm>
            <a:off x="923240" y="4160068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1" name="Oval 250"/>
          <p:cNvSpPr/>
          <p:nvPr/>
        </p:nvSpPr>
        <p:spPr>
          <a:xfrm>
            <a:off x="932313" y="4475729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2" name="Oval 251"/>
          <p:cNvSpPr/>
          <p:nvPr/>
        </p:nvSpPr>
        <p:spPr>
          <a:xfrm>
            <a:off x="932368" y="480688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3" name="Oval 252"/>
          <p:cNvSpPr/>
          <p:nvPr/>
        </p:nvSpPr>
        <p:spPr>
          <a:xfrm>
            <a:off x="1389397" y="512425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4" name="Oval 253"/>
          <p:cNvSpPr/>
          <p:nvPr/>
        </p:nvSpPr>
        <p:spPr>
          <a:xfrm>
            <a:off x="1389397" y="545693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5" name="Oval 254"/>
          <p:cNvSpPr/>
          <p:nvPr/>
        </p:nvSpPr>
        <p:spPr>
          <a:xfrm>
            <a:off x="932368" y="545693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6" name="Oval 255"/>
          <p:cNvSpPr/>
          <p:nvPr/>
        </p:nvSpPr>
        <p:spPr>
          <a:xfrm>
            <a:off x="1389397" y="4482286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7" name="Oval 256"/>
          <p:cNvSpPr/>
          <p:nvPr/>
        </p:nvSpPr>
        <p:spPr>
          <a:xfrm>
            <a:off x="1389397" y="269129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8" name="Oval 257"/>
          <p:cNvSpPr/>
          <p:nvPr/>
        </p:nvSpPr>
        <p:spPr>
          <a:xfrm>
            <a:off x="931171" y="236677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59" name="Oval 258"/>
          <p:cNvSpPr/>
          <p:nvPr/>
        </p:nvSpPr>
        <p:spPr>
          <a:xfrm>
            <a:off x="932368" y="269129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0" name="Oval 259"/>
          <p:cNvSpPr/>
          <p:nvPr/>
        </p:nvSpPr>
        <p:spPr>
          <a:xfrm>
            <a:off x="1394251" y="236796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1" name="Oval 260"/>
          <p:cNvSpPr/>
          <p:nvPr/>
        </p:nvSpPr>
        <p:spPr>
          <a:xfrm>
            <a:off x="932368" y="302203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2" name="Oval 261"/>
          <p:cNvSpPr/>
          <p:nvPr/>
        </p:nvSpPr>
        <p:spPr>
          <a:xfrm>
            <a:off x="1389397" y="3004138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3" name="Oval 262"/>
          <p:cNvSpPr/>
          <p:nvPr/>
        </p:nvSpPr>
        <p:spPr>
          <a:xfrm>
            <a:off x="932368" y="332799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4" name="Oval 263"/>
          <p:cNvSpPr/>
          <p:nvPr/>
        </p:nvSpPr>
        <p:spPr>
          <a:xfrm>
            <a:off x="1389397" y="3333745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5" name="Oval 264"/>
          <p:cNvSpPr/>
          <p:nvPr/>
        </p:nvSpPr>
        <p:spPr>
          <a:xfrm>
            <a:off x="932368" y="416283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6" name="Oval 265"/>
          <p:cNvSpPr/>
          <p:nvPr/>
        </p:nvSpPr>
        <p:spPr>
          <a:xfrm>
            <a:off x="1389397" y="416104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7" name="Oval 266"/>
          <p:cNvSpPr/>
          <p:nvPr/>
        </p:nvSpPr>
        <p:spPr>
          <a:xfrm>
            <a:off x="931171" y="447333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8" name="Oval 267"/>
          <p:cNvSpPr/>
          <p:nvPr/>
        </p:nvSpPr>
        <p:spPr>
          <a:xfrm>
            <a:off x="1389397" y="4482286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69" name="Oval 268"/>
          <p:cNvSpPr/>
          <p:nvPr/>
        </p:nvSpPr>
        <p:spPr>
          <a:xfrm>
            <a:off x="932423" y="480688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70" name="Oval 269"/>
          <p:cNvSpPr/>
          <p:nvPr/>
        </p:nvSpPr>
        <p:spPr>
          <a:xfrm>
            <a:off x="1394306" y="480688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71" name="Oval 270"/>
          <p:cNvSpPr/>
          <p:nvPr/>
        </p:nvSpPr>
        <p:spPr>
          <a:xfrm>
            <a:off x="923240" y="513159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72" name="Oval 271"/>
          <p:cNvSpPr/>
          <p:nvPr/>
        </p:nvSpPr>
        <p:spPr>
          <a:xfrm>
            <a:off x="1391888" y="5121668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73" name="Oval 272"/>
          <p:cNvSpPr/>
          <p:nvPr/>
        </p:nvSpPr>
        <p:spPr>
          <a:xfrm>
            <a:off x="931171" y="5456929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74" name="Oval 273"/>
          <p:cNvSpPr/>
          <p:nvPr/>
        </p:nvSpPr>
        <p:spPr>
          <a:xfrm>
            <a:off x="1394306" y="5446108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14" name="Oval 13"/>
          <p:cNvSpPr/>
          <p:nvPr/>
        </p:nvSpPr>
        <p:spPr>
          <a:xfrm>
            <a:off x="6193623" y="3103923"/>
            <a:ext cx="411956" cy="182750"/>
          </a:xfrm>
          <a:prstGeom prst="ellipse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/>
              <a:t>OK</a:t>
            </a:r>
            <a:endParaRPr lang="en-US" sz="500" dirty="0"/>
          </a:p>
        </p:txBody>
      </p:sp>
      <p:sp>
        <p:nvSpPr>
          <p:cNvPr id="275" name="Oval 274"/>
          <p:cNvSpPr/>
          <p:nvPr/>
        </p:nvSpPr>
        <p:spPr>
          <a:xfrm>
            <a:off x="6198386" y="3103923"/>
            <a:ext cx="411956" cy="182750"/>
          </a:xfrm>
          <a:prstGeom prst="ellipse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/>
              <a:t>OK</a:t>
            </a:r>
            <a:endParaRPr lang="en-US" sz="500" dirty="0"/>
          </a:p>
        </p:txBody>
      </p:sp>
      <p:sp>
        <p:nvSpPr>
          <p:cNvPr id="229" name="TextBox 228"/>
          <p:cNvSpPr txBox="1"/>
          <p:nvPr/>
        </p:nvSpPr>
        <p:spPr>
          <a:xfrm>
            <a:off x="672197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</a:t>
            </a:r>
            <a:endParaRPr lang="en-US" dirty="0"/>
          </a:p>
        </p:txBody>
      </p:sp>
      <p:sp>
        <p:nvSpPr>
          <p:cNvPr id="230" name="TextBox 229"/>
          <p:cNvSpPr txBox="1"/>
          <p:nvPr/>
        </p:nvSpPr>
        <p:spPr>
          <a:xfrm>
            <a:off x="672200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03:00</a:t>
            </a:r>
            <a:endParaRPr lang="en-US" dirty="0"/>
          </a:p>
        </p:txBody>
      </p:sp>
      <p:sp>
        <p:nvSpPr>
          <p:cNvPr id="232" name="TextBox 231"/>
          <p:cNvSpPr txBox="1"/>
          <p:nvPr/>
        </p:nvSpPr>
        <p:spPr>
          <a:xfrm>
            <a:off x="672203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06:00</a:t>
            </a:r>
            <a:endParaRPr lang="en-US" dirty="0"/>
          </a:p>
        </p:txBody>
      </p:sp>
      <p:sp>
        <p:nvSpPr>
          <p:cNvPr id="245" name="TextBox 244"/>
          <p:cNvSpPr txBox="1"/>
          <p:nvPr/>
        </p:nvSpPr>
        <p:spPr>
          <a:xfrm>
            <a:off x="672206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09:00</a:t>
            </a:r>
            <a:endParaRPr lang="en-US" dirty="0"/>
          </a:p>
        </p:txBody>
      </p:sp>
      <p:sp>
        <p:nvSpPr>
          <p:cNvPr id="276" name="TextBox 275"/>
          <p:cNvSpPr txBox="1"/>
          <p:nvPr/>
        </p:nvSpPr>
        <p:spPr>
          <a:xfrm>
            <a:off x="672209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12:00</a:t>
            </a:r>
            <a:endParaRPr lang="en-US" dirty="0"/>
          </a:p>
        </p:txBody>
      </p:sp>
      <p:sp>
        <p:nvSpPr>
          <p:cNvPr id="277" name="TextBox 276"/>
          <p:cNvSpPr txBox="1"/>
          <p:nvPr/>
        </p:nvSpPr>
        <p:spPr>
          <a:xfrm>
            <a:off x="672212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15:00</a:t>
            </a:r>
            <a:endParaRPr lang="en-US" dirty="0"/>
          </a:p>
        </p:txBody>
      </p:sp>
      <p:sp>
        <p:nvSpPr>
          <p:cNvPr id="278" name="TextBox 277"/>
          <p:cNvSpPr txBox="1"/>
          <p:nvPr/>
        </p:nvSpPr>
        <p:spPr>
          <a:xfrm>
            <a:off x="672215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18:00</a:t>
            </a:r>
            <a:endParaRPr lang="en-US" dirty="0"/>
          </a:p>
        </p:txBody>
      </p:sp>
      <p:sp>
        <p:nvSpPr>
          <p:cNvPr id="279" name="TextBox 278"/>
          <p:cNvSpPr txBox="1"/>
          <p:nvPr/>
        </p:nvSpPr>
        <p:spPr>
          <a:xfrm>
            <a:off x="672218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21:00</a:t>
            </a:r>
            <a:endParaRPr lang="en-US" dirty="0"/>
          </a:p>
        </p:txBody>
      </p:sp>
      <p:sp>
        <p:nvSpPr>
          <p:cNvPr id="280" name="TextBox 279"/>
          <p:cNvSpPr txBox="1"/>
          <p:nvPr/>
        </p:nvSpPr>
        <p:spPr>
          <a:xfrm>
            <a:off x="672221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</a:t>
            </a:r>
            <a:endParaRPr lang="en-US" dirty="0"/>
          </a:p>
        </p:txBody>
      </p:sp>
      <p:sp>
        <p:nvSpPr>
          <p:cNvPr id="281" name="TextBox 280"/>
          <p:cNvSpPr txBox="1"/>
          <p:nvPr/>
        </p:nvSpPr>
        <p:spPr>
          <a:xfrm>
            <a:off x="672224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01:00</a:t>
            </a:r>
            <a:endParaRPr lang="en-US" dirty="0"/>
          </a:p>
        </p:txBody>
      </p:sp>
      <p:sp>
        <p:nvSpPr>
          <p:cNvPr id="282" name="TextBox 281"/>
          <p:cNvSpPr txBox="1"/>
          <p:nvPr/>
        </p:nvSpPr>
        <p:spPr>
          <a:xfrm>
            <a:off x="672227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02:00</a:t>
            </a:r>
            <a:endParaRPr lang="en-US" dirty="0"/>
          </a:p>
        </p:txBody>
      </p:sp>
      <p:sp>
        <p:nvSpPr>
          <p:cNvPr id="283" name="TextBox 282"/>
          <p:cNvSpPr txBox="1"/>
          <p:nvPr/>
        </p:nvSpPr>
        <p:spPr>
          <a:xfrm>
            <a:off x="672230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03:00</a:t>
            </a:r>
            <a:endParaRPr lang="en-US" dirty="0"/>
          </a:p>
        </p:txBody>
      </p:sp>
      <p:sp>
        <p:nvSpPr>
          <p:cNvPr id="284" name="TextBox 283"/>
          <p:cNvSpPr txBox="1"/>
          <p:nvPr/>
        </p:nvSpPr>
        <p:spPr>
          <a:xfrm>
            <a:off x="672233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04:00</a:t>
            </a:r>
            <a:endParaRPr lang="en-US" dirty="0"/>
          </a:p>
        </p:txBody>
      </p:sp>
      <p:sp>
        <p:nvSpPr>
          <p:cNvPr id="285" name="TextBox 284"/>
          <p:cNvSpPr txBox="1"/>
          <p:nvPr/>
        </p:nvSpPr>
        <p:spPr>
          <a:xfrm>
            <a:off x="672236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05:00</a:t>
            </a:r>
            <a:endParaRPr lang="en-US" dirty="0"/>
          </a:p>
        </p:txBody>
      </p:sp>
      <p:sp>
        <p:nvSpPr>
          <p:cNvPr id="286" name="TextBox 285"/>
          <p:cNvSpPr txBox="1"/>
          <p:nvPr/>
        </p:nvSpPr>
        <p:spPr>
          <a:xfrm>
            <a:off x="672239" y="16316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06:00</a:t>
            </a:r>
            <a:endParaRPr lang="en-US" dirty="0"/>
          </a:p>
        </p:txBody>
      </p:sp>
      <p:sp>
        <p:nvSpPr>
          <p:cNvPr id="287" name="Oval 286"/>
          <p:cNvSpPr/>
          <p:nvPr/>
        </p:nvSpPr>
        <p:spPr>
          <a:xfrm>
            <a:off x="923240" y="235525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88" name="Oval 287"/>
          <p:cNvSpPr/>
          <p:nvPr/>
        </p:nvSpPr>
        <p:spPr>
          <a:xfrm>
            <a:off x="1394306" y="2367964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89" name="Oval 288"/>
          <p:cNvSpPr/>
          <p:nvPr/>
        </p:nvSpPr>
        <p:spPr>
          <a:xfrm>
            <a:off x="932423" y="2691459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0" name="Oval 289"/>
          <p:cNvSpPr/>
          <p:nvPr/>
        </p:nvSpPr>
        <p:spPr>
          <a:xfrm>
            <a:off x="1389397" y="268673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1" name="Oval 290"/>
          <p:cNvSpPr/>
          <p:nvPr/>
        </p:nvSpPr>
        <p:spPr>
          <a:xfrm>
            <a:off x="923240" y="301088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2" name="Oval 291"/>
          <p:cNvSpPr/>
          <p:nvPr/>
        </p:nvSpPr>
        <p:spPr>
          <a:xfrm>
            <a:off x="1389397" y="3008786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3" name="Oval 292"/>
          <p:cNvSpPr/>
          <p:nvPr/>
        </p:nvSpPr>
        <p:spPr>
          <a:xfrm>
            <a:off x="923240" y="332379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4" name="Oval 293"/>
          <p:cNvSpPr/>
          <p:nvPr/>
        </p:nvSpPr>
        <p:spPr>
          <a:xfrm>
            <a:off x="1394306" y="333016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5" name="Oval 294"/>
          <p:cNvSpPr/>
          <p:nvPr/>
        </p:nvSpPr>
        <p:spPr>
          <a:xfrm>
            <a:off x="931171" y="4156163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6" name="Oval 295"/>
          <p:cNvSpPr/>
          <p:nvPr/>
        </p:nvSpPr>
        <p:spPr>
          <a:xfrm>
            <a:off x="1389397" y="415172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7" name="Oval 296"/>
          <p:cNvSpPr/>
          <p:nvPr/>
        </p:nvSpPr>
        <p:spPr>
          <a:xfrm>
            <a:off x="932423" y="447333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8" name="Oval 297"/>
          <p:cNvSpPr/>
          <p:nvPr/>
        </p:nvSpPr>
        <p:spPr>
          <a:xfrm>
            <a:off x="1389397" y="4477542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299" name="Oval 298"/>
          <p:cNvSpPr/>
          <p:nvPr/>
        </p:nvSpPr>
        <p:spPr>
          <a:xfrm>
            <a:off x="932478" y="480688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300" name="Oval 299"/>
          <p:cNvSpPr/>
          <p:nvPr/>
        </p:nvSpPr>
        <p:spPr>
          <a:xfrm>
            <a:off x="1394361" y="4805811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301" name="Oval 300"/>
          <p:cNvSpPr/>
          <p:nvPr/>
        </p:nvSpPr>
        <p:spPr>
          <a:xfrm>
            <a:off x="932478" y="5134560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302" name="Oval 301"/>
          <p:cNvSpPr/>
          <p:nvPr/>
        </p:nvSpPr>
        <p:spPr>
          <a:xfrm>
            <a:off x="1389397" y="5121668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303" name="Oval 302"/>
          <p:cNvSpPr/>
          <p:nvPr/>
        </p:nvSpPr>
        <p:spPr>
          <a:xfrm>
            <a:off x="923240" y="5456928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304" name="Oval 303"/>
          <p:cNvSpPr/>
          <p:nvPr/>
        </p:nvSpPr>
        <p:spPr>
          <a:xfrm>
            <a:off x="1389397" y="5456927"/>
            <a:ext cx="304690" cy="17580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D</a:t>
            </a:r>
            <a:endParaRPr lang="en-US" sz="1000" dirty="0"/>
          </a:p>
        </p:txBody>
      </p:sp>
      <p:sp>
        <p:nvSpPr>
          <p:cNvPr id="305" name="TextBox 304"/>
          <p:cNvSpPr txBox="1"/>
          <p:nvPr/>
        </p:nvSpPr>
        <p:spPr>
          <a:xfrm>
            <a:off x="6718697" y="162955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00:00:00.000</a:t>
            </a:r>
            <a:endParaRPr lang="en-US" dirty="0"/>
          </a:p>
        </p:txBody>
      </p:sp>
      <p:sp>
        <p:nvSpPr>
          <p:cNvPr id="306" name="TextBox 305"/>
          <p:cNvSpPr txBox="1"/>
          <p:nvPr/>
        </p:nvSpPr>
        <p:spPr>
          <a:xfrm>
            <a:off x="6718713" y="162957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00:00:00.005</a:t>
            </a:r>
            <a:endParaRPr lang="en-US" dirty="0"/>
          </a:p>
        </p:txBody>
      </p:sp>
      <p:sp>
        <p:nvSpPr>
          <p:cNvPr id="307" name="TextBox 306"/>
          <p:cNvSpPr txBox="1"/>
          <p:nvPr/>
        </p:nvSpPr>
        <p:spPr>
          <a:xfrm>
            <a:off x="6718729" y="162958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00:00:00.010</a:t>
            </a:r>
            <a:endParaRPr lang="en-US" dirty="0"/>
          </a:p>
        </p:txBody>
      </p:sp>
      <p:sp>
        <p:nvSpPr>
          <p:cNvPr id="308" name="TextBox 307"/>
          <p:cNvSpPr txBox="1"/>
          <p:nvPr/>
        </p:nvSpPr>
        <p:spPr>
          <a:xfrm>
            <a:off x="6718745" y="1629603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00:00:00.015</a:t>
            </a:r>
            <a:endParaRPr lang="en-US" dirty="0"/>
          </a:p>
        </p:txBody>
      </p:sp>
      <p:sp>
        <p:nvSpPr>
          <p:cNvPr id="309" name="TextBox 308"/>
          <p:cNvSpPr txBox="1"/>
          <p:nvPr/>
        </p:nvSpPr>
        <p:spPr>
          <a:xfrm>
            <a:off x="6718761" y="162961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00:00:00.020</a:t>
            </a:r>
            <a:endParaRPr lang="en-US" dirty="0"/>
          </a:p>
        </p:txBody>
      </p:sp>
      <p:sp>
        <p:nvSpPr>
          <p:cNvPr id="310" name="TextBox 309"/>
          <p:cNvSpPr txBox="1"/>
          <p:nvPr/>
        </p:nvSpPr>
        <p:spPr>
          <a:xfrm>
            <a:off x="6718777" y="162963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00:00:00.025</a:t>
            </a:r>
            <a:endParaRPr lang="en-US" dirty="0"/>
          </a:p>
        </p:txBody>
      </p:sp>
      <p:sp>
        <p:nvSpPr>
          <p:cNvPr id="311" name="TextBox 310"/>
          <p:cNvSpPr txBox="1"/>
          <p:nvPr/>
        </p:nvSpPr>
        <p:spPr>
          <a:xfrm>
            <a:off x="6718793" y="162965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00:00:00.030</a:t>
            </a:r>
            <a:endParaRPr lang="en-US" dirty="0"/>
          </a:p>
        </p:txBody>
      </p:sp>
      <p:sp>
        <p:nvSpPr>
          <p:cNvPr id="312" name="TextBox 311"/>
          <p:cNvSpPr txBox="1"/>
          <p:nvPr/>
        </p:nvSpPr>
        <p:spPr>
          <a:xfrm>
            <a:off x="6718809" y="162966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00:00:00.035</a:t>
            </a:r>
            <a:endParaRPr lang="en-US" dirty="0"/>
          </a:p>
        </p:txBody>
      </p:sp>
      <p:sp>
        <p:nvSpPr>
          <p:cNvPr id="313" name="TextBox 312"/>
          <p:cNvSpPr txBox="1"/>
          <p:nvPr/>
        </p:nvSpPr>
        <p:spPr>
          <a:xfrm>
            <a:off x="6718825" y="1629683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00:00:00.040</a:t>
            </a:r>
            <a:endParaRPr lang="en-US" dirty="0"/>
          </a:p>
        </p:txBody>
      </p:sp>
      <p:sp>
        <p:nvSpPr>
          <p:cNvPr id="314" name="TextBox 313"/>
          <p:cNvSpPr txBox="1"/>
          <p:nvPr/>
        </p:nvSpPr>
        <p:spPr>
          <a:xfrm>
            <a:off x="6718841" y="162969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00:00:00.045</a:t>
            </a:r>
            <a:endParaRPr lang="en-US" dirty="0"/>
          </a:p>
        </p:txBody>
      </p:sp>
      <p:sp>
        <p:nvSpPr>
          <p:cNvPr id="315" name="TextBox 314"/>
          <p:cNvSpPr txBox="1"/>
          <p:nvPr/>
        </p:nvSpPr>
        <p:spPr>
          <a:xfrm>
            <a:off x="6718857" y="162971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00:00:00.050</a:t>
            </a:r>
            <a:endParaRPr lang="en-US" dirty="0"/>
          </a:p>
        </p:txBody>
      </p:sp>
      <p:sp>
        <p:nvSpPr>
          <p:cNvPr id="316" name="TextBox 315"/>
          <p:cNvSpPr txBox="1"/>
          <p:nvPr/>
        </p:nvSpPr>
        <p:spPr>
          <a:xfrm>
            <a:off x="6718873" y="162973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00:00:00.055</a:t>
            </a:r>
            <a:endParaRPr lang="en-US" dirty="0"/>
          </a:p>
        </p:txBody>
      </p:sp>
      <p:sp>
        <p:nvSpPr>
          <p:cNvPr id="317" name="TextBox 316"/>
          <p:cNvSpPr txBox="1"/>
          <p:nvPr/>
        </p:nvSpPr>
        <p:spPr>
          <a:xfrm>
            <a:off x="6718889" y="162974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00:00:00.060</a:t>
            </a:r>
            <a:endParaRPr lang="en-US" dirty="0"/>
          </a:p>
        </p:txBody>
      </p:sp>
      <p:sp>
        <p:nvSpPr>
          <p:cNvPr id="318" name="TextBox 317"/>
          <p:cNvSpPr txBox="1"/>
          <p:nvPr/>
        </p:nvSpPr>
        <p:spPr>
          <a:xfrm>
            <a:off x="6718905" y="1629763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00:00:00.065</a:t>
            </a:r>
            <a:endParaRPr lang="en-US" dirty="0"/>
          </a:p>
        </p:txBody>
      </p:sp>
      <p:sp>
        <p:nvSpPr>
          <p:cNvPr id="319" name="TextBox 318"/>
          <p:cNvSpPr txBox="1"/>
          <p:nvPr/>
        </p:nvSpPr>
        <p:spPr>
          <a:xfrm>
            <a:off x="6718921" y="162977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00:00:00.070</a:t>
            </a:r>
            <a:endParaRPr lang="en-US" dirty="0"/>
          </a:p>
        </p:txBody>
      </p:sp>
      <p:sp>
        <p:nvSpPr>
          <p:cNvPr id="320" name="TextBox 319"/>
          <p:cNvSpPr txBox="1"/>
          <p:nvPr/>
        </p:nvSpPr>
        <p:spPr>
          <a:xfrm>
            <a:off x="6718937" y="162979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00:00:00.075</a:t>
            </a:r>
            <a:endParaRPr lang="en-US" dirty="0"/>
          </a:p>
        </p:txBody>
      </p:sp>
      <p:sp>
        <p:nvSpPr>
          <p:cNvPr id="321" name="TextBox 320"/>
          <p:cNvSpPr txBox="1"/>
          <p:nvPr/>
        </p:nvSpPr>
        <p:spPr>
          <a:xfrm>
            <a:off x="6718953" y="162981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00:00:00.080</a:t>
            </a:r>
            <a:endParaRPr lang="en-US" dirty="0"/>
          </a:p>
        </p:txBody>
      </p:sp>
      <p:sp>
        <p:nvSpPr>
          <p:cNvPr id="322" name="TextBox 321"/>
          <p:cNvSpPr txBox="1"/>
          <p:nvPr/>
        </p:nvSpPr>
        <p:spPr>
          <a:xfrm>
            <a:off x="6718969" y="162982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00:00:00.085</a:t>
            </a:r>
            <a:endParaRPr lang="en-US" dirty="0"/>
          </a:p>
        </p:txBody>
      </p:sp>
      <p:sp>
        <p:nvSpPr>
          <p:cNvPr id="323" name="TextBox 322"/>
          <p:cNvSpPr txBox="1"/>
          <p:nvPr/>
        </p:nvSpPr>
        <p:spPr>
          <a:xfrm>
            <a:off x="6718985" y="1629843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00:00:00.090</a:t>
            </a:r>
            <a:endParaRPr lang="en-US" dirty="0"/>
          </a:p>
        </p:txBody>
      </p:sp>
      <p:sp>
        <p:nvSpPr>
          <p:cNvPr id="324" name="TextBox 323"/>
          <p:cNvSpPr txBox="1"/>
          <p:nvPr/>
        </p:nvSpPr>
        <p:spPr>
          <a:xfrm>
            <a:off x="6719001" y="162985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00:00:00.095</a:t>
            </a:r>
            <a:endParaRPr lang="en-US" dirty="0"/>
          </a:p>
        </p:txBody>
      </p:sp>
      <p:sp>
        <p:nvSpPr>
          <p:cNvPr id="325" name="TextBox 324"/>
          <p:cNvSpPr txBox="1"/>
          <p:nvPr/>
        </p:nvSpPr>
        <p:spPr>
          <a:xfrm>
            <a:off x="6719017" y="162987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00:00:00.100</a:t>
            </a:r>
            <a:endParaRPr lang="en-US" dirty="0"/>
          </a:p>
        </p:txBody>
      </p:sp>
      <p:sp>
        <p:nvSpPr>
          <p:cNvPr id="326" name="TextBox 325"/>
          <p:cNvSpPr txBox="1"/>
          <p:nvPr/>
        </p:nvSpPr>
        <p:spPr>
          <a:xfrm>
            <a:off x="6719033" y="162989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00:00:00.200</a:t>
            </a:r>
            <a:endParaRPr lang="en-US" dirty="0"/>
          </a:p>
        </p:txBody>
      </p:sp>
      <p:sp>
        <p:nvSpPr>
          <p:cNvPr id="327" name="TextBox 326"/>
          <p:cNvSpPr txBox="1"/>
          <p:nvPr/>
        </p:nvSpPr>
        <p:spPr>
          <a:xfrm>
            <a:off x="6719049" y="162990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00:00:00.300</a:t>
            </a:r>
            <a:endParaRPr lang="en-US" dirty="0"/>
          </a:p>
        </p:txBody>
      </p:sp>
      <p:sp>
        <p:nvSpPr>
          <p:cNvPr id="328" name="TextBox 327"/>
          <p:cNvSpPr txBox="1"/>
          <p:nvPr/>
        </p:nvSpPr>
        <p:spPr>
          <a:xfrm>
            <a:off x="6719065" y="1629923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00:00:00.400</a:t>
            </a:r>
            <a:endParaRPr lang="en-US" dirty="0"/>
          </a:p>
        </p:txBody>
      </p:sp>
      <p:sp>
        <p:nvSpPr>
          <p:cNvPr id="329" name="TextBox 328"/>
          <p:cNvSpPr txBox="1"/>
          <p:nvPr/>
        </p:nvSpPr>
        <p:spPr>
          <a:xfrm>
            <a:off x="6719081" y="162993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00:00:00.500</a:t>
            </a:r>
            <a:endParaRPr lang="en-US" dirty="0"/>
          </a:p>
        </p:txBody>
      </p:sp>
      <p:sp>
        <p:nvSpPr>
          <p:cNvPr id="330" name="TextBox 329"/>
          <p:cNvSpPr txBox="1"/>
          <p:nvPr/>
        </p:nvSpPr>
        <p:spPr>
          <a:xfrm>
            <a:off x="6719097" y="162995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00:00:00.600</a:t>
            </a:r>
            <a:endParaRPr lang="en-US" dirty="0"/>
          </a:p>
        </p:txBody>
      </p:sp>
      <p:sp>
        <p:nvSpPr>
          <p:cNvPr id="331" name="TextBox 330"/>
          <p:cNvSpPr txBox="1"/>
          <p:nvPr/>
        </p:nvSpPr>
        <p:spPr>
          <a:xfrm>
            <a:off x="6719113" y="162997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00:00:00.650</a:t>
            </a:r>
            <a:endParaRPr lang="en-US" dirty="0"/>
          </a:p>
        </p:txBody>
      </p:sp>
      <p:sp>
        <p:nvSpPr>
          <p:cNvPr id="332" name="TextBox 331"/>
          <p:cNvSpPr txBox="1"/>
          <p:nvPr/>
        </p:nvSpPr>
        <p:spPr>
          <a:xfrm>
            <a:off x="6719129" y="162998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00:00:00.700</a:t>
            </a:r>
            <a:endParaRPr lang="en-US" dirty="0"/>
          </a:p>
        </p:txBody>
      </p:sp>
      <p:sp>
        <p:nvSpPr>
          <p:cNvPr id="333" name="TextBox 332"/>
          <p:cNvSpPr txBox="1"/>
          <p:nvPr/>
        </p:nvSpPr>
        <p:spPr>
          <a:xfrm>
            <a:off x="6719145" y="1630003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00:00:00.750</a:t>
            </a:r>
            <a:endParaRPr lang="en-US" dirty="0"/>
          </a:p>
        </p:txBody>
      </p:sp>
      <p:sp>
        <p:nvSpPr>
          <p:cNvPr id="334" name="TextBox 333"/>
          <p:cNvSpPr txBox="1"/>
          <p:nvPr/>
        </p:nvSpPr>
        <p:spPr>
          <a:xfrm>
            <a:off x="6719161" y="163001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00:00:00.800</a:t>
            </a:r>
            <a:endParaRPr lang="en-US" dirty="0"/>
          </a:p>
        </p:txBody>
      </p:sp>
      <p:sp>
        <p:nvSpPr>
          <p:cNvPr id="335" name="TextBox 334"/>
          <p:cNvSpPr txBox="1"/>
          <p:nvPr/>
        </p:nvSpPr>
        <p:spPr>
          <a:xfrm>
            <a:off x="6719177" y="163003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00:00:00.850</a:t>
            </a:r>
            <a:endParaRPr lang="en-US" dirty="0"/>
          </a:p>
        </p:txBody>
      </p:sp>
      <p:sp>
        <p:nvSpPr>
          <p:cNvPr id="336" name="TextBox 335"/>
          <p:cNvSpPr txBox="1"/>
          <p:nvPr/>
        </p:nvSpPr>
        <p:spPr>
          <a:xfrm>
            <a:off x="6719193" y="163005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00:00:00.900</a:t>
            </a:r>
            <a:endParaRPr lang="en-US" dirty="0"/>
          </a:p>
        </p:txBody>
      </p:sp>
      <p:sp>
        <p:nvSpPr>
          <p:cNvPr id="337" name="TextBox 336"/>
          <p:cNvSpPr txBox="1"/>
          <p:nvPr/>
        </p:nvSpPr>
        <p:spPr>
          <a:xfrm>
            <a:off x="6719209" y="1630067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00:00:00.910</a:t>
            </a:r>
            <a:endParaRPr lang="en-US" dirty="0"/>
          </a:p>
        </p:txBody>
      </p:sp>
      <p:sp>
        <p:nvSpPr>
          <p:cNvPr id="338" name="TextBox 337"/>
          <p:cNvSpPr txBox="1"/>
          <p:nvPr/>
        </p:nvSpPr>
        <p:spPr>
          <a:xfrm>
            <a:off x="6719225" y="1630083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00:00:00.920</a:t>
            </a:r>
            <a:endParaRPr lang="en-US" dirty="0"/>
          </a:p>
        </p:txBody>
      </p:sp>
      <p:sp>
        <p:nvSpPr>
          <p:cNvPr id="339" name="TextBox 338"/>
          <p:cNvSpPr txBox="1"/>
          <p:nvPr/>
        </p:nvSpPr>
        <p:spPr>
          <a:xfrm>
            <a:off x="6719241" y="163009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00:00:00.930</a:t>
            </a:r>
            <a:endParaRPr lang="en-US" dirty="0"/>
          </a:p>
        </p:txBody>
      </p:sp>
      <p:sp>
        <p:nvSpPr>
          <p:cNvPr id="340" name="TextBox 339"/>
          <p:cNvSpPr txBox="1"/>
          <p:nvPr/>
        </p:nvSpPr>
        <p:spPr>
          <a:xfrm>
            <a:off x="6719257" y="1630115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00:00:00.940</a:t>
            </a:r>
            <a:endParaRPr lang="en-US" dirty="0"/>
          </a:p>
        </p:txBody>
      </p:sp>
      <p:sp>
        <p:nvSpPr>
          <p:cNvPr id="341" name="TextBox 340"/>
          <p:cNvSpPr txBox="1"/>
          <p:nvPr/>
        </p:nvSpPr>
        <p:spPr>
          <a:xfrm>
            <a:off x="6719273" y="1630131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00:00:00.950</a:t>
            </a:r>
            <a:endParaRPr lang="en-US" dirty="0"/>
          </a:p>
        </p:txBody>
      </p:sp>
      <p:sp>
        <p:nvSpPr>
          <p:cNvPr id="347" name="TextBox 346"/>
          <p:cNvSpPr txBox="1"/>
          <p:nvPr/>
        </p:nvSpPr>
        <p:spPr>
          <a:xfrm>
            <a:off x="3633405" y="1647548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00:00:00</a:t>
            </a:r>
            <a:endParaRPr lang="en-US" dirty="0"/>
          </a:p>
        </p:txBody>
      </p:sp>
      <p:sp>
        <p:nvSpPr>
          <p:cNvPr id="348" name="TextBox 347"/>
          <p:cNvSpPr txBox="1"/>
          <p:nvPr/>
        </p:nvSpPr>
        <p:spPr>
          <a:xfrm>
            <a:off x="3633421" y="1647564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00:02:00</a:t>
            </a:r>
            <a:endParaRPr lang="en-US" dirty="0"/>
          </a:p>
        </p:txBody>
      </p:sp>
      <p:sp>
        <p:nvSpPr>
          <p:cNvPr id="349" name="TextBox 348"/>
          <p:cNvSpPr txBox="1"/>
          <p:nvPr/>
        </p:nvSpPr>
        <p:spPr>
          <a:xfrm>
            <a:off x="3633437" y="164758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00:04:00</a:t>
            </a:r>
            <a:endParaRPr lang="en-US" dirty="0"/>
          </a:p>
        </p:txBody>
      </p:sp>
      <p:sp>
        <p:nvSpPr>
          <p:cNvPr id="350" name="TextBox 349"/>
          <p:cNvSpPr txBox="1"/>
          <p:nvPr/>
        </p:nvSpPr>
        <p:spPr>
          <a:xfrm>
            <a:off x="3633453" y="164759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00:06:00</a:t>
            </a:r>
            <a:endParaRPr lang="en-US" dirty="0"/>
          </a:p>
        </p:txBody>
      </p:sp>
      <p:sp>
        <p:nvSpPr>
          <p:cNvPr id="351" name="TextBox 350"/>
          <p:cNvSpPr txBox="1"/>
          <p:nvPr/>
        </p:nvSpPr>
        <p:spPr>
          <a:xfrm>
            <a:off x="3633469" y="1647612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00:08:00</a:t>
            </a:r>
            <a:endParaRPr lang="en-US" dirty="0"/>
          </a:p>
        </p:txBody>
      </p:sp>
      <p:sp>
        <p:nvSpPr>
          <p:cNvPr id="352" name="TextBox 351"/>
          <p:cNvSpPr txBox="1"/>
          <p:nvPr/>
        </p:nvSpPr>
        <p:spPr>
          <a:xfrm>
            <a:off x="3633485" y="1647628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00:10:00</a:t>
            </a:r>
            <a:endParaRPr lang="en-US" dirty="0"/>
          </a:p>
        </p:txBody>
      </p:sp>
      <p:sp>
        <p:nvSpPr>
          <p:cNvPr id="353" name="TextBox 352"/>
          <p:cNvSpPr txBox="1"/>
          <p:nvPr/>
        </p:nvSpPr>
        <p:spPr>
          <a:xfrm>
            <a:off x="3633501" y="1647644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00:10:20</a:t>
            </a:r>
            <a:endParaRPr lang="en-US" dirty="0"/>
          </a:p>
        </p:txBody>
      </p:sp>
      <p:sp>
        <p:nvSpPr>
          <p:cNvPr id="354" name="TextBox 353"/>
          <p:cNvSpPr txBox="1"/>
          <p:nvPr/>
        </p:nvSpPr>
        <p:spPr>
          <a:xfrm>
            <a:off x="3633517" y="164766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00:10:40</a:t>
            </a:r>
            <a:endParaRPr lang="en-US" dirty="0"/>
          </a:p>
        </p:txBody>
      </p:sp>
      <p:sp>
        <p:nvSpPr>
          <p:cNvPr id="355" name="TextBox 354"/>
          <p:cNvSpPr txBox="1"/>
          <p:nvPr/>
        </p:nvSpPr>
        <p:spPr>
          <a:xfrm>
            <a:off x="3633533" y="1647676"/>
            <a:ext cx="1065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00:11:00</a:t>
            </a:r>
            <a:endParaRPr lang="en-US" dirty="0"/>
          </a:p>
        </p:txBody>
      </p:sp>
      <p:sp>
        <p:nvSpPr>
          <p:cNvPr id="356" name="TextBox 355"/>
          <p:cNvSpPr txBox="1"/>
          <p:nvPr/>
        </p:nvSpPr>
        <p:spPr>
          <a:xfrm>
            <a:off x="3633549" y="1647692"/>
            <a:ext cx="1065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00:11:20</a:t>
            </a:r>
            <a:endParaRPr lang="en-US" dirty="0"/>
          </a:p>
        </p:txBody>
      </p:sp>
      <p:sp>
        <p:nvSpPr>
          <p:cNvPr id="357" name="TextBox 356"/>
          <p:cNvSpPr txBox="1"/>
          <p:nvPr/>
        </p:nvSpPr>
        <p:spPr>
          <a:xfrm>
            <a:off x="3633565" y="1647708"/>
            <a:ext cx="1065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00:11:40</a:t>
            </a:r>
            <a:endParaRPr lang="en-US" dirty="0"/>
          </a:p>
        </p:txBody>
      </p:sp>
      <p:sp>
        <p:nvSpPr>
          <p:cNvPr id="358" name="TextBox 357"/>
          <p:cNvSpPr txBox="1"/>
          <p:nvPr/>
        </p:nvSpPr>
        <p:spPr>
          <a:xfrm>
            <a:off x="3633581" y="1647724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00:12:00</a:t>
            </a:r>
            <a:endParaRPr lang="en-US" dirty="0"/>
          </a:p>
        </p:txBody>
      </p:sp>
      <p:sp>
        <p:nvSpPr>
          <p:cNvPr id="359" name="TextBox 358"/>
          <p:cNvSpPr txBox="1"/>
          <p:nvPr/>
        </p:nvSpPr>
        <p:spPr>
          <a:xfrm>
            <a:off x="3633597" y="164774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00:14:00</a:t>
            </a:r>
            <a:endParaRPr lang="en-US" dirty="0"/>
          </a:p>
        </p:txBody>
      </p:sp>
      <p:sp>
        <p:nvSpPr>
          <p:cNvPr id="360" name="TextBox 359"/>
          <p:cNvSpPr txBox="1"/>
          <p:nvPr/>
        </p:nvSpPr>
        <p:spPr>
          <a:xfrm>
            <a:off x="3633613" y="164775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00:16:00</a:t>
            </a:r>
            <a:endParaRPr lang="en-US" dirty="0"/>
          </a:p>
        </p:txBody>
      </p:sp>
      <p:sp>
        <p:nvSpPr>
          <p:cNvPr id="361" name="TextBox 360"/>
          <p:cNvSpPr txBox="1"/>
          <p:nvPr/>
        </p:nvSpPr>
        <p:spPr>
          <a:xfrm>
            <a:off x="3633629" y="1647772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00:18:00</a:t>
            </a:r>
            <a:endParaRPr lang="en-US" dirty="0"/>
          </a:p>
        </p:txBody>
      </p:sp>
      <p:sp>
        <p:nvSpPr>
          <p:cNvPr id="362" name="TextBox 361"/>
          <p:cNvSpPr txBox="1"/>
          <p:nvPr/>
        </p:nvSpPr>
        <p:spPr>
          <a:xfrm>
            <a:off x="3633645" y="1647788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00:20:00</a:t>
            </a:r>
            <a:endParaRPr lang="en-US" dirty="0"/>
          </a:p>
        </p:txBody>
      </p:sp>
      <p:sp>
        <p:nvSpPr>
          <p:cNvPr id="363" name="TextBox 362"/>
          <p:cNvSpPr txBox="1"/>
          <p:nvPr/>
        </p:nvSpPr>
        <p:spPr>
          <a:xfrm>
            <a:off x="3633661" y="1647804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00:22:00</a:t>
            </a:r>
            <a:endParaRPr lang="en-US" dirty="0"/>
          </a:p>
        </p:txBody>
      </p:sp>
      <p:sp>
        <p:nvSpPr>
          <p:cNvPr id="364" name="TextBox 363"/>
          <p:cNvSpPr txBox="1"/>
          <p:nvPr/>
        </p:nvSpPr>
        <p:spPr>
          <a:xfrm>
            <a:off x="3633677" y="164782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00:24:00</a:t>
            </a:r>
            <a:endParaRPr lang="en-US" dirty="0"/>
          </a:p>
        </p:txBody>
      </p:sp>
      <p:sp>
        <p:nvSpPr>
          <p:cNvPr id="365" name="TextBox 364"/>
          <p:cNvSpPr txBox="1"/>
          <p:nvPr/>
        </p:nvSpPr>
        <p:spPr>
          <a:xfrm>
            <a:off x="3633693" y="164783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00:26:00</a:t>
            </a:r>
            <a:endParaRPr lang="en-US" dirty="0"/>
          </a:p>
        </p:txBody>
      </p:sp>
      <p:sp>
        <p:nvSpPr>
          <p:cNvPr id="366" name="TextBox 365"/>
          <p:cNvSpPr txBox="1"/>
          <p:nvPr/>
        </p:nvSpPr>
        <p:spPr>
          <a:xfrm>
            <a:off x="3633709" y="1647852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00:28:00</a:t>
            </a:r>
            <a:endParaRPr lang="en-US" dirty="0"/>
          </a:p>
        </p:txBody>
      </p:sp>
      <p:sp>
        <p:nvSpPr>
          <p:cNvPr id="36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369" name="Rounded Rectangle 368"/>
          <p:cNvSpPr/>
          <p:nvPr/>
        </p:nvSpPr>
        <p:spPr>
          <a:xfrm>
            <a:off x="1272962" y="2743203"/>
            <a:ext cx="6454588" cy="2590799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/>
          </a:p>
          <a:p>
            <a:r>
              <a:rPr lang="en-GB" dirty="0" smtClean="0"/>
              <a:t>Name	</a:t>
            </a:r>
            <a:r>
              <a:rPr lang="en-GB" b="1" dirty="0" smtClean="0">
                <a:solidFill>
                  <a:srgbClr val="FD8608"/>
                </a:solidFill>
              </a:rPr>
              <a:t>S</a:t>
            </a:r>
            <a:r>
              <a:rPr lang="en-GB" b="1" dirty="0" smtClean="0"/>
              <a:t>earcher</a:t>
            </a:r>
          </a:p>
          <a:p>
            <a:pPr>
              <a:spcBef>
                <a:spcPts val="900"/>
              </a:spcBef>
            </a:pPr>
            <a:r>
              <a:rPr lang="en-GB" dirty="0" smtClean="0"/>
              <a:t>Role	Knows how to build reports for queries</a:t>
            </a:r>
          </a:p>
          <a:p>
            <a:r>
              <a:rPr lang="en-GB" dirty="0" smtClean="0"/>
              <a:t>		Able to load assigned indexes from HDFS</a:t>
            </a:r>
          </a:p>
          <a:p>
            <a:pPr>
              <a:spcBef>
                <a:spcPts val="900"/>
              </a:spcBef>
            </a:pPr>
            <a:r>
              <a:rPr lang="en-GB" dirty="0" smtClean="0"/>
              <a:t>Design	RPC Server</a:t>
            </a:r>
          </a:p>
          <a:p>
            <a:r>
              <a:rPr lang="en-GB" dirty="0" smtClean="0"/>
              <a:t>		Query optimiser</a:t>
            </a:r>
          </a:p>
          <a:p>
            <a:r>
              <a:rPr lang="en-GB" dirty="0" smtClean="0"/>
              <a:t>		Lucene searcher with RAM or FS directories</a:t>
            </a:r>
          </a:p>
          <a:p>
            <a:r>
              <a:rPr lang="en-GB" dirty="0" smtClean="0"/>
              <a:t>		Report aggregation component</a:t>
            </a:r>
          </a:p>
          <a:p>
            <a:endParaRPr lang="en-US" dirty="0"/>
          </a:p>
        </p:txBody>
      </p:sp>
      <p:sp>
        <p:nvSpPr>
          <p:cNvPr id="371" name="Rounded Rectangle 370"/>
          <p:cNvSpPr/>
          <p:nvPr/>
        </p:nvSpPr>
        <p:spPr>
          <a:xfrm>
            <a:off x="1272957" y="2743198"/>
            <a:ext cx="6454588" cy="2590799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/>
          </a:p>
          <a:p>
            <a:r>
              <a:rPr lang="en-GB" dirty="0"/>
              <a:t>Name	</a:t>
            </a:r>
            <a:r>
              <a:rPr lang="en-GB" b="1" dirty="0">
                <a:solidFill>
                  <a:srgbClr val="FD8608"/>
                </a:solidFill>
              </a:rPr>
              <a:t>M</a:t>
            </a:r>
            <a:r>
              <a:rPr lang="en-GB" b="1" dirty="0"/>
              <a:t>erger</a:t>
            </a:r>
          </a:p>
          <a:p>
            <a:pPr>
              <a:spcBef>
                <a:spcPts val="900"/>
              </a:spcBef>
            </a:pPr>
            <a:r>
              <a:rPr lang="en-GB" dirty="0"/>
              <a:t>Role	Knows how to build sub-queries for searchers</a:t>
            </a:r>
          </a:p>
          <a:p>
            <a:r>
              <a:rPr lang="en-GB" dirty="0"/>
              <a:t>		Able to </a:t>
            </a:r>
            <a:r>
              <a:rPr lang="en-GB" dirty="0" smtClean="0"/>
              <a:t>assign </a:t>
            </a:r>
            <a:r>
              <a:rPr lang="en-GB" dirty="0"/>
              <a:t>indexes to searchers</a:t>
            </a:r>
          </a:p>
          <a:p>
            <a:r>
              <a:rPr lang="en-GB" dirty="0"/>
              <a:t>		Aware of available searchers  </a:t>
            </a:r>
          </a:p>
          <a:p>
            <a:pPr>
              <a:spcBef>
                <a:spcPts val="900"/>
              </a:spcBef>
            </a:pPr>
            <a:r>
              <a:rPr lang="en-GB" dirty="0"/>
              <a:t>Design	RPC Server</a:t>
            </a:r>
          </a:p>
          <a:p>
            <a:r>
              <a:rPr lang="en-GB" dirty="0"/>
              <a:t>		Report aggregation component</a:t>
            </a:r>
          </a:p>
          <a:p>
            <a:r>
              <a:rPr lang="en-GB" dirty="0"/>
              <a:t>		Sorting and master-data management</a:t>
            </a:r>
          </a:p>
          <a:p>
            <a:endParaRPr lang="en-US" dirty="0"/>
          </a:p>
        </p:txBody>
      </p:sp>
      <p:sp>
        <p:nvSpPr>
          <p:cNvPr id="372" name="Rounded Rectangle 371"/>
          <p:cNvSpPr/>
          <p:nvPr/>
        </p:nvSpPr>
        <p:spPr>
          <a:xfrm>
            <a:off x="1263992" y="2752163"/>
            <a:ext cx="6454588" cy="2590799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/>
          </a:p>
          <a:p>
            <a:r>
              <a:rPr lang="en-GB" dirty="0"/>
              <a:t>Name	</a:t>
            </a:r>
            <a:r>
              <a:rPr lang="en-GB" b="1" dirty="0">
                <a:solidFill>
                  <a:srgbClr val="FD8608"/>
                </a:solidFill>
              </a:rPr>
              <a:t>O</a:t>
            </a:r>
            <a:r>
              <a:rPr lang="en-GB" b="1" dirty="0"/>
              <a:t>bserver</a:t>
            </a:r>
          </a:p>
          <a:p>
            <a:pPr>
              <a:spcBef>
                <a:spcPts val="900"/>
              </a:spcBef>
            </a:pPr>
            <a:r>
              <a:rPr lang="en-GB" dirty="0"/>
              <a:t>Role	Checks the health of mergers and searchers  </a:t>
            </a:r>
          </a:p>
          <a:p>
            <a:r>
              <a:rPr lang="en-GB" dirty="0"/>
              <a:t>		Automatic deployment of clusters</a:t>
            </a:r>
          </a:p>
          <a:p>
            <a:r>
              <a:rPr lang="en-GB" dirty="0"/>
              <a:t>		Repair unhealthy mergers and searchers</a:t>
            </a:r>
          </a:p>
          <a:p>
            <a:r>
              <a:rPr lang="en-GB" dirty="0"/>
              <a:t>		Provide information about observed clusters</a:t>
            </a:r>
          </a:p>
          <a:p>
            <a:pPr>
              <a:spcBef>
                <a:spcPts val="900"/>
              </a:spcBef>
            </a:pPr>
            <a:r>
              <a:rPr lang="en-GB" dirty="0"/>
              <a:t>Design	RPC Server</a:t>
            </a:r>
          </a:p>
          <a:p>
            <a:endParaRPr lang="en-US" dirty="0"/>
          </a:p>
        </p:txBody>
      </p:sp>
      <p:sp>
        <p:nvSpPr>
          <p:cNvPr id="373" name="Rounded Rectangle 372"/>
          <p:cNvSpPr/>
          <p:nvPr/>
        </p:nvSpPr>
        <p:spPr>
          <a:xfrm>
            <a:off x="1263992" y="2752163"/>
            <a:ext cx="6454588" cy="2590799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/>
          </a:p>
          <a:p>
            <a:r>
              <a:rPr lang="en-GB" dirty="0"/>
              <a:t>Name	</a:t>
            </a:r>
            <a:r>
              <a:rPr lang="en-GB" b="1" dirty="0">
                <a:solidFill>
                  <a:srgbClr val="FD8608"/>
                </a:solidFill>
              </a:rPr>
              <a:t>C</a:t>
            </a:r>
            <a:r>
              <a:rPr lang="en-GB" b="1" dirty="0"/>
              <a:t>lient</a:t>
            </a:r>
          </a:p>
          <a:p>
            <a:pPr>
              <a:spcBef>
                <a:spcPts val="900"/>
              </a:spcBef>
            </a:pPr>
            <a:r>
              <a:rPr lang="en-GB" dirty="0"/>
              <a:t>Role	Keep track of available mergers  </a:t>
            </a:r>
          </a:p>
          <a:p>
            <a:r>
              <a:rPr lang="en-GB" dirty="0"/>
              <a:t>		Rerouting of failed queries</a:t>
            </a:r>
          </a:p>
          <a:p>
            <a:r>
              <a:rPr lang="en-GB" dirty="0"/>
              <a:t>		Take care of load when assigning queries</a:t>
            </a:r>
          </a:p>
          <a:p>
            <a:pPr>
              <a:spcBef>
                <a:spcPts val="900"/>
              </a:spcBef>
            </a:pPr>
            <a:r>
              <a:rPr lang="en-GB" dirty="0"/>
              <a:t>Design	JBoss application</a:t>
            </a:r>
          </a:p>
          <a:p>
            <a:r>
              <a:rPr lang="en-GB" dirty="0"/>
              <a:t>		RPC client for communication with mergers</a:t>
            </a:r>
          </a:p>
          <a:p>
            <a:endParaRPr lang="en-US" dirty="0"/>
          </a:p>
        </p:txBody>
      </p:sp>
      <p:sp>
        <p:nvSpPr>
          <p:cNvPr id="374" name="Rounded Rectangle 373"/>
          <p:cNvSpPr/>
          <p:nvPr/>
        </p:nvSpPr>
        <p:spPr>
          <a:xfrm>
            <a:off x="1263992" y="2752163"/>
            <a:ext cx="6454588" cy="2590799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/>
          </a:p>
          <a:p>
            <a:r>
              <a:rPr lang="en-GB" dirty="0"/>
              <a:t>Name	</a:t>
            </a:r>
            <a:r>
              <a:rPr lang="en-GB" b="1" dirty="0">
                <a:solidFill>
                  <a:srgbClr val="FD8608"/>
                </a:solidFill>
              </a:rPr>
              <a:t>T</a:t>
            </a:r>
            <a:r>
              <a:rPr lang="en-GB" b="1" dirty="0"/>
              <a:t>racking Server</a:t>
            </a:r>
          </a:p>
          <a:p>
            <a:pPr>
              <a:spcBef>
                <a:spcPts val="900"/>
              </a:spcBef>
            </a:pPr>
            <a:r>
              <a:rPr lang="en-GB" dirty="0"/>
              <a:t>Role	Tracks events such as sales, clicks, views …  </a:t>
            </a:r>
          </a:p>
          <a:p>
            <a:r>
              <a:rPr lang="en-GB" dirty="0"/>
              <a:t>		Writes tracked events to HDFS</a:t>
            </a:r>
          </a:p>
          <a:p>
            <a:r>
              <a:rPr lang="en-GB" dirty="0"/>
              <a:t>		…</a:t>
            </a:r>
          </a:p>
          <a:p>
            <a:pPr>
              <a:spcBef>
                <a:spcPts val="900"/>
              </a:spcBef>
            </a:pPr>
            <a:r>
              <a:rPr lang="en-GB" dirty="0"/>
              <a:t>Design	Proprietary application</a:t>
            </a:r>
          </a:p>
          <a:p>
            <a:endParaRPr lang="en-US" dirty="0"/>
          </a:p>
        </p:txBody>
      </p:sp>
      <p:sp>
        <p:nvSpPr>
          <p:cNvPr id="375" name="Rounded Rectangle 374"/>
          <p:cNvSpPr/>
          <p:nvPr/>
        </p:nvSpPr>
        <p:spPr>
          <a:xfrm>
            <a:off x="1263992" y="2752163"/>
            <a:ext cx="6454588" cy="2590799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/>
          </a:p>
          <a:p>
            <a:r>
              <a:rPr lang="en-GB" dirty="0"/>
              <a:t>Name	</a:t>
            </a:r>
            <a:r>
              <a:rPr lang="en-GB" b="1" dirty="0">
                <a:solidFill>
                  <a:srgbClr val="FD8608"/>
                </a:solidFill>
              </a:rPr>
              <a:t>D</a:t>
            </a:r>
            <a:r>
              <a:rPr lang="en-GB" b="1" dirty="0"/>
              <a:t>atabase server</a:t>
            </a:r>
          </a:p>
          <a:p>
            <a:r>
              <a:rPr lang="en-GB" b="1" dirty="0"/>
              <a:t>		</a:t>
            </a:r>
            <a:r>
              <a:rPr lang="en-GB" b="1" dirty="0">
                <a:solidFill>
                  <a:srgbClr val="FD8608"/>
                </a:solidFill>
              </a:rPr>
              <a:t>F</a:t>
            </a:r>
            <a:r>
              <a:rPr lang="en-GB" b="1" dirty="0"/>
              <a:t>TP server</a:t>
            </a:r>
          </a:p>
          <a:p>
            <a:r>
              <a:rPr lang="en-GB" b="1" dirty="0"/>
              <a:t>		</a:t>
            </a:r>
            <a:r>
              <a:rPr lang="en-GB" b="1" dirty="0">
                <a:solidFill>
                  <a:srgbClr val="FD8608"/>
                </a:solidFill>
              </a:rPr>
              <a:t>L</a:t>
            </a:r>
            <a:r>
              <a:rPr lang="en-GB" b="1" dirty="0"/>
              <a:t>og server</a:t>
            </a:r>
          </a:p>
          <a:p>
            <a:pPr>
              <a:spcBef>
                <a:spcPts val="900"/>
              </a:spcBef>
            </a:pPr>
            <a:r>
              <a:rPr lang="en-GB" dirty="0"/>
              <a:t>Role	Provides data needed for reporting</a:t>
            </a:r>
          </a:p>
          <a:p>
            <a:r>
              <a:rPr lang="en-GB" dirty="0"/>
              <a:t>		…</a:t>
            </a:r>
          </a:p>
          <a:p>
            <a:pPr>
              <a:spcBef>
                <a:spcPts val="900"/>
              </a:spcBef>
            </a:pPr>
            <a:r>
              <a:rPr lang="en-GB" dirty="0"/>
              <a:t>Design	…</a:t>
            </a:r>
          </a:p>
          <a:p>
            <a:endParaRPr lang="en-US" dirty="0"/>
          </a:p>
        </p:txBody>
      </p:sp>
      <p:sp>
        <p:nvSpPr>
          <p:cNvPr id="376" name="Rounded Rectangle 375"/>
          <p:cNvSpPr/>
          <p:nvPr/>
        </p:nvSpPr>
        <p:spPr>
          <a:xfrm>
            <a:off x="1263992" y="2752163"/>
            <a:ext cx="6454588" cy="2590799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/>
          </a:p>
          <a:p>
            <a:r>
              <a:rPr lang="en-GB" dirty="0"/>
              <a:t>Name	</a:t>
            </a:r>
            <a:r>
              <a:rPr lang="en-GB" b="1" dirty="0">
                <a:solidFill>
                  <a:srgbClr val="FD8608"/>
                </a:solidFill>
              </a:rPr>
              <a:t>G</a:t>
            </a:r>
            <a:r>
              <a:rPr lang="en-GB" b="1" dirty="0"/>
              <a:t>oogle</a:t>
            </a:r>
          </a:p>
          <a:p>
            <a:r>
              <a:rPr lang="en-GB" b="1" dirty="0"/>
              <a:t>		</a:t>
            </a:r>
            <a:r>
              <a:rPr lang="en-GB" b="1" dirty="0">
                <a:solidFill>
                  <a:srgbClr val="FD8608"/>
                </a:solidFill>
              </a:rPr>
              <a:t>Y</a:t>
            </a:r>
            <a:r>
              <a:rPr lang="en-GB" b="1" dirty="0"/>
              <a:t>ahoo</a:t>
            </a:r>
          </a:p>
          <a:p>
            <a:r>
              <a:rPr lang="en-GB" b="1" dirty="0"/>
              <a:t>		</a:t>
            </a:r>
            <a:r>
              <a:rPr lang="en-GB" b="1" dirty="0">
                <a:solidFill>
                  <a:srgbClr val="FD8608"/>
                </a:solidFill>
              </a:rPr>
              <a:t>M</a:t>
            </a:r>
            <a:r>
              <a:rPr lang="en-GB" b="1" dirty="0"/>
              <a:t>iva</a:t>
            </a:r>
          </a:p>
          <a:p>
            <a:pPr>
              <a:spcBef>
                <a:spcPts val="900"/>
              </a:spcBef>
            </a:pPr>
            <a:r>
              <a:rPr lang="en-GB" dirty="0"/>
              <a:t>Role	Provides search engine cost data</a:t>
            </a:r>
          </a:p>
          <a:p>
            <a:r>
              <a:rPr lang="en-GB" dirty="0"/>
              <a:t>		…</a:t>
            </a:r>
          </a:p>
          <a:p>
            <a:pPr>
              <a:spcBef>
                <a:spcPts val="900"/>
              </a:spcBef>
            </a:pPr>
            <a:r>
              <a:rPr lang="en-GB" dirty="0"/>
              <a:t>Design	…</a:t>
            </a:r>
          </a:p>
          <a:p>
            <a:endParaRPr lang="en-US" dirty="0"/>
          </a:p>
        </p:txBody>
      </p:sp>
      <p:sp>
        <p:nvSpPr>
          <p:cNvPr id="11" name="10-Point Star 10"/>
          <p:cNvSpPr/>
          <p:nvPr/>
        </p:nvSpPr>
        <p:spPr>
          <a:xfrm>
            <a:off x="3872792" y="1929239"/>
            <a:ext cx="4264690" cy="4103260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QUERY ROUTING</a:t>
            </a:r>
            <a:endParaRPr lang="en-US" sz="3600" dirty="0"/>
          </a:p>
        </p:txBody>
      </p:sp>
      <p:sp>
        <p:nvSpPr>
          <p:cNvPr id="377" name="Rounded Rectangle 376"/>
          <p:cNvSpPr/>
          <p:nvPr/>
        </p:nvSpPr>
        <p:spPr>
          <a:xfrm>
            <a:off x="645922" y="2268071"/>
            <a:ext cx="7798827" cy="3648635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/>
              <a:t>Data-Import</a:t>
            </a:r>
            <a:r>
              <a:rPr lang="en-GB" dirty="0"/>
              <a:t>	</a:t>
            </a:r>
            <a:r>
              <a:rPr lang="en-GB" dirty="0" smtClean="0"/>
              <a:t>  Data </a:t>
            </a:r>
            <a:r>
              <a:rPr lang="en-GB" dirty="0"/>
              <a:t>producers are </a:t>
            </a:r>
            <a:r>
              <a:rPr lang="en-GB" dirty="0" smtClean="0"/>
              <a:t>pushing data during a whole day</a:t>
            </a:r>
            <a:endParaRPr lang="en-GB" b="1" dirty="0" smtClean="0"/>
          </a:p>
          <a:p>
            <a:pPr>
              <a:spcBef>
                <a:spcPts val="900"/>
              </a:spcBef>
            </a:pPr>
            <a:r>
              <a:rPr lang="en-GB" b="1" dirty="0" smtClean="0"/>
              <a:t>MR Jobs	  </a:t>
            </a:r>
            <a:r>
              <a:rPr lang="en-GB" dirty="0" smtClean="0"/>
              <a:t>Reporting jobs are started at midnight    </a:t>
            </a:r>
          </a:p>
          <a:p>
            <a:r>
              <a:rPr lang="en-GB" dirty="0"/>
              <a:t>	</a:t>
            </a:r>
            <a:r>
              <a:rPr lang="en-GB" dirty="0" smtClean="0"/>
              <a:t>		  It takes around 6 hours to process data from yesterday</a:t>
            </a:r>
          </a:p>
          <a:p>
            <a:r>
              <a:rPr lang="en-GB" dirty="0"/>
              <a:t>	</a:t>
            </a:r>
            <a:r>
              <a:rPr lang="en-GB" dirty="0" smtClean="0"/>
              <a:t>		  Index loading normally lasts no more that 30 minutes  </a:t>
            </a:r>
          </a:p>
          <a:p>
            <a:pPr>
              <a:spcBef>
                <a:spcPts val="900"/>
              </a:spcBef>
            </a:pPr>
            <a:r>
              <a:rPr lang="en-GB" b="1" dirty="0" smtClean="0"/>
              <a:t>Reporting</a:t>
            </a:r>
            <a:r>
              <a:rPr lang="en-GB" dirty="0" smtClean="0"/>
              <a:t>	  There are multiple search clusters for redundancy</a:t>
            </a:r>
          </a:p>
          <a:p>
            <a:r>
              <a:rPr lang="en-GB" dirty="0" smtClean="0"/>
              <a:t>			  Every cluster has one merger that coordinates searchers</a:t>
            </a:r>
          </a:p>
          <a:p>
            <a:r>
              <a:rPr lang="en-GB" dirty="0" smtClean="0"/>
              <a:t>			  The health of every cluster is ensured by observer</a:t>
            </a:r>
          </a:p>
          <a:p>
            <a:r>
              <a:rPr lang="en-GB" dirty="0" smtClean="0"/>
              <a:t>			  Searchers are grouped based on their capabilities</a:t>
            </a:r>
          </a:p>
          <a:p>
            <a:r>
              <a:rPr lang="en-GB" dirty="0" smtClean="0"/>
              <a:t>			  Within </a:t>
            </a:r>
            <a:r>
              <a:rPr lang="en-GB" dirty="0"/>
              <a:t>100ms queries are propagated to best searchers</a:t>
            </a:r>
            <a:endParaRPr lang="en-GB" dirty="0" smtClean="0"/>
          </a:p>
          <a:p>
            <a:r>
              <a:rPr lang="en-US" dirty="0" smtClean="0"/>
              <a:t>			  </a:t>
            </a:r>
            <a:r>
              <a:rPr lang="en-GB" dirty="0" smtClean="0"/>
              <a:t>Capable </a:t>
            </a:r>
            <a:r>
              <a:rPr lang="en-GB" dirty="0"/>
              <a:t>to provide reports in sub-second </a:t>
            </a:r>
            <a:r>
              <a:rPr lang="en-GB" dirty="0" smtClean="0"/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236158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200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5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20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20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2" dur="200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00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4" dur="2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53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20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20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2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3" dur="20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20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5" dur="2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2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1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20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20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5" dur="2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9" dur="20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20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1" dur="2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7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0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2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2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5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7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0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2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2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5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7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8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0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2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5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7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2" dur="20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20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4" dur="2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8" dur="20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20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0" dur="2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1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3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4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6" dur="2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2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8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9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1" dur="2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2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3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6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2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8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9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1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3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4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6" dur="2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2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2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2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3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4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6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8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9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1" dur="2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2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3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6" dur="2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2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8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9" presetID="5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1" dur="2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2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3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4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1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" presetClass="exit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1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2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1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8" presetID="1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0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4" presetID="1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1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1" presetClass="entr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2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2" presetID="1" presetClass="entr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1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6" presetID="1" presetClass="entr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8" presetID="1" presetClass="entr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1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2" presetID="1" presetClass="entr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4" presetID="1" presetClass="entr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6" presetID="1" presetClass="entr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8" presetID="1" presetClass="entr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0" presetID="1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2" presetID="1" presetClass="entr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1" presetClass="entr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" presetClass="entr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8" presetID="1" presetClass="entr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1" presetClass="entr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2" presetID="1" presetClass="entr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4" presetID="1" presetClass="entr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1" presetClass="entr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8" presetID="1" presetClass="entr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0" presetID="1" presetClass="entr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" presetClass="entr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4" presetID="1" presetClass="entr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6" presetID="1" presetClass="entr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8" presetID="1" presetClass="entr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0" presetID="1" presetClass="entr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1" presetClass="entr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" presetClass="entr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" presetClass="entr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8" presetID="1" presetClass="entr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0" presetID="1" presetClass="entr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1" presetClass="entr" presetSubtype="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4" presetID="1" presetClass="entr" presetSubtype="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6" presetID="1" presetClass="entr" presetSubtype="0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1" presetClass="entr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0" presetID="1" presetClass="entr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2" presetID="1" presetClass="entr" presetSubtype="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1" presetClass="entr" presetSubtype="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6" presetID="1" presetClass="entr" presetSubtype="0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8" presetID="1" presetClass="entr" presetSubtype="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1" presetClass="entr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2" presetID="1" presetClass="entr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4" presetID="1" presetClass="entr" presetSubtype="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" presetClass="entr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8" presetID="1" presetClass="entr" presetSubtype="0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0" presetID="1" presetClass="entr" presetSubtype="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1" presetClass="entr" presetSubtype="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4" presetID="1" presetClass="entr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6" presetID="1" presetClass="entr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1" presetClass="entr" presetSubtype="0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0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61111E-6 4.44444E-6 L 0.16805 0.04537 " pathEditMode="relative" rAng="0" ptsTypes="AA">
                                      <p:cBhvr>
                                        <p:cTn id="67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2269"/>
                                    </p:animMotion>
                                  </p:childTnLst>
                                </p:cTn>
                              </p:par>
                              <p:par>
                                <p:cTn id="672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7778E-6 -4.44444E-6 L 0.11753 -0.04976 " pathEditMode="relative" rAng="0" ptsTypes="AA">
                                      <p:cBhvr>
                                        <p:cTn id="673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2500"/>
                                    </p:animMotion>
                                  </p:childTnLst>
                                </p:cTn>
                              </p:par>
                              <p:par>
                                <p:cTn id="674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1.11022E-16 L 0.16805 -0.21782 " pathEditMode="relative" rAng="0" ptsTypes="AA">
                                      <p:cBhvr>
                                        <p:cTn id="675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0903"/>
                                    </p:animMotion>
                                  </p:childTnLst>
                                </p:cTn>
                              </p:par>
                              <p:par>
                                <p:cTn id="67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259E-6 L 0.11753 -0.31273 " pathEditMode="relative" rAng="0" ptsTypes="AA">
                                      <p:cBhvr>
                                        <p:cTn id="677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15648"/>
                                    </p:animMotion>
                                  </p:childTnLst>
                                </p:cTn>
                              </p:par>
                              <p:par>
                                <p:cTn id="678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61111E-6 -2.59259E-6 L 0.11771 -0.09791 " pathEditMode="relative" rAng="0" ptsTypes="AA">
                                      <p:cBhvr>
                                        <p:cTn id="679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-4907"/>
                                    </p:animMotion>
                                  </p:childTnLst>
                                </p:cTn>
                              </p:par>
                              <p:par>
                                <p:cTn id="680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61111E-6 -2.22222E-6 L 0.16805 -0.09629 " pathEditMode="relative" rAng="0" ptsTypes="AA">
                                      <p:cBhvr>
                                        <p:cTn id="681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4815"/>
                                    </p:animMotion>
                                  </p:childTnLst>
                                </p:cTn>
                              </p:par>
                              <p:par>
                                <p:cTn id="68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7.40741E-7 L 0.16805 -0.04676 " pathEditMode="relative" rAng="0" ptsTypes="AA">
                                      <p:cBhvr>
                                        <p:cTn id="683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2338"/>
                                    </p:animMotion>
                                  </p:childTnLst>
                                </p:cTn>
                              </p:par>
                              <p:par>
                                <p:cTn id="684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61111E-6 0 L 0.11771 0 " pathEditMode="relative" rAng="0" ptsTypes="AA">
                                      <p:cBhvr>
                                        <p:cTn id="685" dur="2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0"/>
                                    </p:animMotion>
                                  </p:childTnLst>
                                </p:cTn>
                              </p:par>
                              <p:par>
                                <p:cTn id="686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61111E-6 1.85185E-6 L 0.16805 1.85185E-6 " pathEditMode="relative" rAng="0" ptsTypes="AA">
                                      <p:cBhvr>
                                        <p:cTn id="687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0"/>
                                    </p:animMotion>
                                  </p:childTnLst>
                                </p:cTn>
                              </p:par>
                              <p:par>
                                <p:cTn id="688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61111E-6 -4.44444E-6 L 0.11771 0.04399 " pathEditMode="relative" rAng="0" ptsTypes="AA">
                                      <p:cBhvr>
                                        <p:cTn id="689" dur="2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2199"/>
                                    </p:animMotion>
                                  </p:childTnLst>
                                </p:cTn>
                              </p:par>
                              <p:par>
                                <p:cTn id="690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3.61111E-6 1.11022E-16 L 0.11805 -0.21435 " pathEditMode="relative" rAng="0" ptsTypes="AA">
                                      <p:cBhvr>
                                        <p:cTn id="691" dur="2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-10718"/>
                                    </p:animMotion>
                                  </p:childTnLst>
                                </p:cTn>
                              </p:par>
                              <p:par>
                                <p:cTn id="692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-2.22222E-6 L 0.16823 -0.26504 " pathEditMode="relative" rAng="0" ptsTypes="AA">
                                      <p:cBhvr>
                                        <p:cTn id="693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3264"/>
                                    </p:animMotion>
                                  </p:childTnLst>
                                </p:cTn>
                              </p:par>
                              <p:par>
                                <p:cTn id="69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0.11753 -0.26157 " pathEditMode="relative" rAng="0" ptsTypes="AA">
                                      <p:cBhvr>
                                        <p:cTn id="695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13079"/>
                                    </p:animMotion>
                                  </p:childTnLst>
                                </p:cTn>
                              </p:par>
                              <p:par>
                                <p:cTn id="696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2.59259E-6 L 0.16805 -0.30926 " pathEditMode="relative" rAng="0" ptsTypes="AA">
                                      <p:cBhvr>
                                        <p:cTn id="697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5463"/>
                                    </p:animMotion>
                                  </p:childTnLst>
                                </p:cTn>
                              </p:par>
                              <p:par>
                                <p:cTn id="698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2222E-6 3.7037E-7 L 0.16806 -0.35995 " pathEditMode="relative" rAng="0" ptsTypes="AA">
                                      <p:cBhvr>
                                        <p:cTn id="699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8009"/>
                                    </p:animMotion>
                                  </p:childTnLst>
                                </p:cTn>
                              </p:par>
                              <p:par>
                                <p:cTn id="70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22222E-6 L 0.11701 -0.3581 " pathEditMode="relative" rAng="0" ptsTypes="AA">
                                      <p:cBhvr>
                                        <p:cTn id="701" dur="2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17917"/>
                                    </p:animMotion>
                                  </p:childTnLst>
                                </p:cTn>
                              </p:par>
                              <p:par>
                                <p:cTn id="702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72222E-6 -3.33333E-6 L 0.1691 -0.40393 " pathEditMode="relative" rAng="0" ptsTypes="AA">
                                      <p:cBhvr>
                                        <p:cTn id="703" dur="2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-20208"/>
                                    </p:animMotion>
                                  </p:childTnLst>
                                </p:cTn>
                              </p:par>
                              <p:par>
                                <p:cTn id="704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61111E-6 -2.96296E-6 L 0.11701 -0.40231 " pathEditMode="relative" rAng="0" ptsTypes="AA">
                                      <p:cBhvr>
                                        <p:cTn id="705" dur="20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20116"/>
                                    </p:animMotion>
                                  </p:childTnLst>
                                </p:cTn>
                              </p:par>
                              <p:par>
                                <p:cTn id="706" presetID="42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3.61111E-6 4.44444E-6 L 0.16805 0.04537 " pathEditMode="relative" rAng="0" ptsTypes="AA">
                                      <p:cBhvr>
                                        <p:cTn id="707" dur="2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2269"/>
                                    </p:animMotion>
                                  </p:childTnLst>
                                </p:cTn>
                              </p:par>
                              <p:par>
                                <p:cTn id="708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61111E-6 -4.44444E-6 L 0.11771 0.04399 " pathEditMode="relative" rAng="0" ptsTypes="AA">
                                      <p:cBhvr>
                                        <p:cTn id="709" dur="2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2199"/>
                                    </p:animMotion>
                                  </p:childTnLst>
                                </p:cTn>
                              </p:par>
                              <p:par>
                                <p:cTn id="710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7.40741E-7 L 0.16805 -0.04676 " pathEditMode="relative" rAng="0" ptsTypes="AA">
                                      <p:cBhvr>
                                        <p:cTn id="711" dur="20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2338"/>
                                    </p:animMotion>
                                  </p:childTnLst>
                                </p:cTn>
                              </p:par>
                              <p:par>
                                <p:cTn id="712" presetID="42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77778E-6 -4.44444E-6 L 0.11753 -0.04976 " pathEditMode="relative" rAng="0" ptsTypes="AA">
                                      <p:cBhvr>
                                        <p:cTn id="713" dur="2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2500"/>
                                    </p:animMotion>
                                  </p:childTnLst>
                                </p:cTn>
                              </p:par>
                              <p:par>
                                <p:cTn id="714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1.11022E-16 L 0.16805 -0.21782 " pathEditMode="relative" rAng="0" ptsTypes="AA">
                                      <p:cBhvr>
                                        <p:cTn id="715" dur="20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0903"/>
                                    </p:animMotion>
                                  </p:childTnLst>
                                </p:cTn>
                              </p:par>
                              <p:par>
                                <p:cTn id="716" presetID="42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2.77778E-6 -2.22222E-6 L 0.16823 -0.26504 " pathEditMode="relative" rAng="0" ptsTypes="AA">
                                      <p:cBhvr>
                                        <p:cTn id="717" dur="20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3264"/>
                                    </p:animMotion>
                                  </p:childTnLst>
                                </p:cTn>
                              </p:par>
                              <p:par>
                                <p:cTn id="718" presetID="42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3.61111E-6 2.59259E-6 L 0.16805 -0.30926 " pathEditMode="relative" rAng="0" ptsTypes="AA">
                                      <p:cBhvr>
                                        <p:cTn id="719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5463"/>
                                    </p:animMotion>
                                  </p:childTnLst>
                                </p:cTn>
                              </p:par>
                              <p:par>
                                <p:cTn id="720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61111E-6 2.22222E-6 L 0.11701 -0.3581 " pathEditMode="relative" rAng="0" ptsTypes="AA">
                                      <p:cBhvr>
                                        <p:cTn id="721" dur="2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17917"/>
                                    </p:animMotion>
                                  </p:childTnLst>
                                </p:cTn>
                              </p:par>
                              <p:par>
                                <p:cTn id="722" presetID="42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3.61111E-6 -2.96296E-6 L 0.11701 -0.40231 " pathEditMode="relative" rAng="0" ptsTypes="AA">
                                      <p:cBhvr>
                                        <p:cTn id="723" dur="2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20116"/>
                                    </p:animMotion>
                                  </p:childTnLst>
                                </p:cTn>
                              </p:par>
                              <p:par>
                                <p:cTn id="724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72222E-6 -3.33333E-6 L 0.1691 -0.40393 " pathEditMode="relative" rAng="0" ptsTypes="AA">
                                      <p:cBhvr>
                                        <p:cTn id="725" dur="2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-20208"/>
                                    </p:animMotion>
                                  </p:childTnLst>
                                </p:cTn>
                              </p:par>
                              <p:par>
                                <p:cTn id="726" presetID="42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77778E-6 -2.22222E-6 L 0.11753 -0.26157 " pathEditMode="relative" rAng="0" ptsTypes="AA">
                                      <p:cBhvr>
                                        <p:cTn id="727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13079"/>
                                    </p:animMotion>
                                  </p:childTnLst>
                                </p:cTn>
                              </p:par>
                              <p:par>
                                <p:cTn id="728" presetID="42" presetClass="path" presetSubtype="0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3.61111E-6 0 L 0.11771 0 " pathEditMode="relative" rAng="0" ptsTypes="AA">
                                      <p:cBhvr>
                                        <p:cTn id="729" dur="20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0"/>
                                    </p:animMotion>
                                  </p:childTnLst>
                                </p:cTn>
                              </p:par>
                              <p:par>
                                <p:cTn id="730" presetID="42" presetClass="path" presetSubtype="0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3.61111E-6 4.44444E-6 L 0.16805 0.04537 " pathEditMode="relative" rAng="0" ptsTypes="AA">
                                      <p:cBhvr>
                                        <p:cTn id="731" dur="2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2269"/>
                                    </p:animMotion>
                                  </p:childTnLst>
                                </p:cTn>
                              </p:par>
                              <p:par>
                                <p:cTn id="732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3.61111E-6 1.85185E-6 L 0.16805 1.85185E-6 " pathEditMode="relative" rAng="0" ptsTypes="AA">
                                      <p:cBhvr>
                                        <p:cTn id="733" dur="2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0"/>
                                    </p:animMotion>
                                  </p:childTnLst>
                                </p:cTn>
                              </p:par>
                              <p:par>
                                <p:cTn id="734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3.61111E-6 -4.44444E-6 L 0.11771 0.04399 " pathEditMode="relative" rAng="0" ptsTypes="AA">
                                      <p:cBhvr>
                                        <p:cTn id="735" dur="20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2199"/>
                                    </p:animMotion>
                                  </p:childTnLst>
                                </p:cTn>
                              </p:par>
                              <p:par>
                                <p:cTn id="736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61111E-6 7.40741E-7 L 0.16805 -0.04676 " pathEditMode="relative" rAng="0" ptsTypes="AA">
                                      <p:cBhvr>
                                        <p:cTn id="737" dur="20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2338"/>
                                    </p:animMotion>
                                  </p:childTnLst>
                                </p:cTn>
                              </p:par>
                              <p:par>
                                <p:cTn id="738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2.77778E-6 -4.44444E-6 L 0.11753 -0.04976 " pathEditMode="relative" rAng="0" ptsTypes="AA">
                                      <p:cBhvr>
                                        <p:cTn id="739" dur="20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2500"/>
                                    </p:animMotion>
                                  </p:childTnLst>
                                </p:cTn>
                              </p:par>
                              <p:par>
                                <p:cTn id="740" presetID="42" presetClass="path" presetSubtype="0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3.61111E-6 -2.22222E-6 L 0.16805 -0.09629 " pathEditMode="relative" rAng="0" ptsTypes="AA">
                                      <p:cBhvr>
                                        <p:cTn id="741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4815"/>
                                    </p:animMotion>
                                  </p:childTnLst>
                                </p:cTn>
                              </p:par>
                              <p:par>
                                <p:cTn id="742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3.61111E-6 -2.59259E-6 L 0.11771 -0.09791 " pathEditMode="relative" rAng="0" ptsTypes="AA">
                                      <p:cBhvr>
                                        <p:cTn id="743" dur="2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-4907"/>
                                    </p:animMotion>
                                  </p:childTnLst>
                                </p:cTn>
                              </p:par>
                              <p:par>
                                <p:cTn id="744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61111E-6 1.11022E-16 L 0.16805 -0.21782 " pathEditMode="relative" rAng="0" ptsTypes="AA">
                                      <p:cBhvr>
                                        <p:cTn id="745" dur="2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0903"/>
                                    </p:animMotion>
                                  </p:childTnLst>
                                </p:cTn>
                              </p:par>
                              <p:par>
                                <p:cTn id="746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3.61111E-6 1.11022E-16 L 0.11805 -0.21435 " pathEditMode="relative" rAng="0" ptsTypes="AA">
                                      <p:cBhvr>
                                        <p:cTn id="747" dur="2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-10718"/>
                                    </p:animMotion>
                                  </p:childTnLst>
                                </p:cTn>
                              </p:par>
                              <p:par>
                                <p:cTn id="748" presetID="42" presetClass="path" presetSubtype="0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77778E-6 -2.22222E-6 L 0.16823 -0.26504 " pathEditMode="relative" rAng="0" ptsTypes="AA">
                                      <p:cBhvr>
                                        <p:cTn id="749" dur="20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3264"/>
                                    </p:animMotion>
                                  </p:childTnLst>
                                </p:cTn>
                              </p:par>
                              <p:par>
                                <p:cTn id="750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2.77778E-6 -2.22222E-6 L 0.11753 -0.26157 " pathEditMode="relative" rAng="0" ptsTypes="AA">
                                      <p:cBhvr>
                                        <p:cTn id="751" dur="20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13079"/>
                                    </p:animMotion>
                                  </p:childTnLst>
                                </p:cTn>
                              </p:par>
                              <p:par>
                                <p:cTn id="752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61111E-6 2.59259E-6 L 0.16805 -0.30926 " pathEditMode="relative" rAng="0" ptsTypes="AA">
                                      <p:cBhvr>
                                        <p:cTn id="753" dur="20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5463"/>
                                    </p:animMotion>
                                  </p:childTnLst>
                                </p:cTn>
                              </p:par>
                              <p:par>
                                <p:cTn id="754" presetID="42" presetClass="path" presetSubtype="0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2.77778E-6 2.59259E-6 L 0.11753 -0.31273 " pathEditMode="relative" rAng="0" ptsTypes="AA">
                                      <p:cBhvr>
                                        <p:cTn id="755" dur="20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15648"/>
                                    </p:animMotion>
                                  </p:childTnLst>
                                </p:cTn>
                              </p:par>
                              <p:par>
                                <p:cTn id="756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4.72222E-6 3.7037E-7 L 0.16806 -0.35995 " pathEditMode="relative" rAng="0" ptsTypes="AA">
                                      <p:cBhvr>
                                        <p:cTn id="757" dur="2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8009"/>
                                    </p:animMotion>
                                  </p:childTnLst>
                                </p:cTn>
                              </p:par>
                              <p:par>
                                <p:cTn id="758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61111E-6 2.22222E-6 L 0.11701 -0.3581 " pathEditMode="relative" rAng="0" ptsTypes="AA">
                                      <p:cBhvr>
                                        <p:cTn id="759" dur="20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17917"/>
                                    </p:animMotion>
                                  </p:childTnLst>
                                </p:cTn>
                              </p:par>
                              <p:par>
                                <p:cTn id="760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4.72222E-6 -3.33333E-6 L 0.1691 -0.40393 " pathEditMode="relative" rAng="0" ptsTypes="AA">
                                      <p:cBhvr>
                                        <p:cTn id="761" dur="2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-20208"/>
                                    </p:animMotion>
                                  </p:childTnLst>
                                </p:cTn>
                              </p:par>
                              <p:par>
                                <p:cTn id="762" presetID="42" presetClass="path" presetSubtype="0" accel="50000" decel="5000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61111E-6 -2.96296E-6 L 0.11701 -0.40231 " pathEditMode="relative" rAng="0" ptsTypes="AA">
                                      <p:cBhvr>
                                        <p:cTn id="763" dur="2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20116"/>
                                    </p:animMotion>
                                  </p:childTnLst>
                                </p:cTn>
                              </p:par>
                              <p:par>
                                <p:cTn id="764" presetID="42" presetClass="path" presetSubtype="0" accel="50000" decel="5000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3.61111E-6 4.44444E-6 L 0.16805 0.04537 " pathEditMode="relative" rAng="0" ptsTypes="AA">
                                      <p:cBhvr>
                                        <p:cTn id="765" dur="2000" fill="hold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2269"/>
                                    </p:animMotion>
                                  </p:childTnLst>
                                </p:cTn>
                              </p:par>
                              <p:par>
                                <p:cTn id="766" presetID="42" presetClass="path" presetSubtype="0" accel="50000" decel="5000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3.61111E-6 -4.44444E-6 L 0.11771 0.04399 " pathEditMode="relative" rAng="0" ptsTypes="AA">
                                      <p:cBhvr>
                                        <p:cTn id="767" dur="2000" fill="hold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2199"/>
                                    </p:animMotion>
                                  </p:childTnLst>
                                </p:cTn>
                              </p:par>
                              <p:par>
                                <p:cTn id="768" presetID="42" presetClass="path" presetSubtype="0" accel="50000" decel="5000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3.61111E-6 1.85185E-6 L 0.16805 1.85185E-6 " pathEditMode="relative" rAng="0" ptsTypes="AA">
                                      <p:cBhvr>
                                        <p:cTn id="769" dur="2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0"/>
                                    </p:animMotion>
                                  </p:childTnLst>
                                </p:cTn>
                              </p:par>
                              <p:par>
                                <p:cTn id="770" presetID="42" presetClass="path" presetSubtype="0" accel="50000" decel="5000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-3.61111E-6 0 L 0.11771 0 " pathEditMode="relative" rAng="0" ptsTypes="AA">
                                      <p:cBhvr>
                                        <p:cTn id="771" dur="20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0"/>
                                    </p:animMotion>
                                  </p:childTnLst>
                                </p:cTn>
                              </p:par>
                              <p:par>
                                <p:cTn id="772" presetID="42" presetClass="path" presetSubtype="0" accel="50000" decel="5000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3.61111E-6 7.40741E-7 L 0.16805 -0.04676 " pathEditMode="relative" rAng="0" ptsTypes="AA">
                                      <p:cBhvr>
                                        <p:cTn id="773" dur="2000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2338"/>
                                    </p:animMotion>
                                  </p:childTnLst>
                                </p:cTn>
                              </p:par>
                              <p:par>
                                <p:cTn id="774" presetID="42" presetClass="path" presetSubtype="0" accel="50000" decel="5000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2.77778E-6 -4.44444E-6 L 0.11753 -0.04976 " pathEditMode="relative" rAng="0" ptsTypes="AA">
                                      <p:cBhvr>
                                        <p:cTn id="775" dur="20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2500"/>
                                    </p:animMotion>
                                  </p:childTnLst>
                                </p:cTn>
                              </p:par>
                              <p:par>
                                <p:cTn id="776" presetID="42" presetClass="path" presetSubtype="0" accel="50000" decel="5000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3.61111E-6 -2.22222E-6 L 0.16805 -0.09629 " pathEditMode="relative" rAng="0" ptsTypes="AA">
                                      <p:cBhvr>
                                        <p:cTn id="777" dur="2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4815"/>
                                    </p:animMotion>
                                  </p:childTnLst>
                                </p:cTn>
                              </p:par>
                              <p:par>
                                <p:cTn id="778" presetID="42" presetClass="path" presetSubtype="0" accel="50000" decel="5000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3.61111E-6 -2.59259E-6 L 0.11771 -0.09791 " pathEditMode="relative" rAng="0" ptsTypes="AA">
                                      <p:cBhvr>
                                        <p:cTn id="779" dur="20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-4907"/>
                                    </p:animMotion>
                                  </p:childTnLst>
                                </p:cTn>
                              </p:par>
                              <p:par>
                                <p:cTn id="780" presetID="42" presetClass="path" presetSubtype="0" accel="50000" decel="5000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3.61111E-6 1.11022E-16 L 0.16805 -0.21782 " pathEditMode="relative" rAng="0" ptsTypes="AA">
                                      <p:cBhvr>
                                        <p:cTn id="781" dur="2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0903"/>
                                    </p:animMotion>
                                  </p:childTnLst>
                                </p:cTn>
                              </p:par>
                              <p:par>
                                <p:cTn id="782" presetID="42" presetClass="path" presetSubtype="0" accel="50000" decel="50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3.61111E-6 1.11022E-16 L 0.11805 -0.21435 " pathEditMode="relative" rAng="0" ptsTypes="AA">
                                      <p:cBhvr>
                                        <p:cTn id="783" dur="20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-10718"/>
                                    </p:animMotion>
                                  </p:childTnLst>
                                </p:cTn>
                              </p:par>
                              <p:par>
                                <p:cTn id="784" presetID="42" presetClass="path" presetSubtype="0" accel="50000" decel="5000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-2.77778E-6 -2.22222E-6 L 0.16823 -0.26504 " pathEditMode="relative" rAng="0" ptsTypes="AA">
                                      <p:cBhvr>
                                        <p:cTn id="785" dur="20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3264"/>
                                    </p:animMotion>
                                  </p:childTnLst>
                                </p:cTn>
                              </p:par>
                              <p:par>
                                <p:cTn id="786" presetID="42" presetClass="path" presetSubtype="0" accel="50000" decel="5000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2.77778E-6 -2.22222E-6 L 0.11753 -0.26157 " pathEditMode="relative" rAng="0" ptsTypes="AA">
                                      <p:cBhvr>
                                        <p:cTn id="787" dur="20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13079"/>
                                    </p:animMotion>
                                  </p:childTnLst>
                                </p:cTn>
                              </p:par>
                              <p:par>
                                <p:cTn id="788" presetID="42" presetClass="path" presetSubtype="0" accel="50000" decel="5000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3.61111E-6 2.59259E-6 L 0.16805 -0.30926 " pathEditMode="relative" rAng="0" ptsTypes="AA">
                                      <p:cBhvr>
                                        <p:cTn id="789" dur="20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5463"/>
                                    </p:animMotion>
                                  </p:childTnLst>
                                </p:cTn>
                              </p:par>
                              <p:par>
                                <p:cTn id="790" presetID="42" presetClass="path" presetSubtype="0" accel="50000" decel="5000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2.77778E-6 2.59259E-6 L 0.11753 -0.31273 " pathEditMode="relative" rAng="0" ptsTypes="AA">
                                      <p:cBhvr>
                                        <p:cTn id="791" dur="20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8" y="-15648"/>
                                    </p:animMotion>
                                  </p:childTnLst>
                                </p:cTn>
                              </p:par>
                              <p:par>
                                <p:cTn id="792" presetID="42" presetClass="path" presetSubtype="0" accel="50000" decel="5000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-4.72222E-6 3.7037E-7 L 0.16806 -0.35995 " pathEditMode="relative" rAng="0" ptsTypes="AA">
                                      <p:cBhvr>
                                        <p:cTn id="793" dur="2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18009"/>
                                    </p:animMotion>
                                  </p:childTnLst>
                                </p:cTn>
                              </p:par>
                              <p:par>
                                <p:cTn id="794" presetID="42" presetClass="path" presetSubtype="0" accel="50000" decel="5000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3.61111E-6 2.22222E-6 L 0.11701 -0.3581 " pathEditMode="relative" rAng="0" ptsTypes="AA">
                                      <p:cBhvr>
                                        <p:cTn id="795" dur="20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17917"/>
                                    </p:animMotion>
                                  </p:childTnLst>
                                </p:cTn>
                              </p:par>
                              <p:par>
                                <p:cTn id="796" presetID="42" presetClass="path" presetSubtype="0" accel="50000" decel="5000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-4.72222E-6 -3.33333E-6 L 0.1691 -0.40393 " pathEditMode="relative" rAng="0" ptsTypes="AA">
                                      <p:cBhvr>
                                        <p:cTn id="797" dur="20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-20208"/>
                                    </p:animMotion>
                                  </p:childTnLst>
                                </p:cTn>
                              </p:par>
                              <p:par>
                                <p:cTn id="798" presetID="42" presetClass="path" presetSubtype="0" accel="50000" decel="5000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3.61111E-6 -2.96296E-6 L 0.11701 -0.40231 " pathEditMode="relative" rAng="0" ptsTypes="AA">
                                      <p:cBhvr>
                                        <p:cTn id="799" dur="2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2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>
                            <p:stCondLst>
                              <p:cond delay="9500"/>
                            </p:stCondLst>
                            <p:childTnLst>
                              <p:par>
                                <p:cTn id="801" presetID="53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7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8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9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2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3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4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7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8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9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2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3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7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8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2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3"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7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8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3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7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8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2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3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7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8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2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3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7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8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9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2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3"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7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8"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9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2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3"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4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7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8"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9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2" dur="5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3" dur="5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4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7"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8"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9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2" dur="5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3" dur="5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4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7"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8" dur="5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2"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3"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4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7"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8"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9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2"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3"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4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7"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8"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9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2" dur="5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3" dur="5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4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7"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8"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9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2" dur="5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3" dur="5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4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7"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8"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9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2"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3"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4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7" dur="5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8" dur="5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9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2" dur="50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3" dur="50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4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7"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8"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9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2" dur="50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3" dur="50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4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7" dur="5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8" dur="5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9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2"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3"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4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7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8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9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2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3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4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7"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8"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9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2" dur="5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3" dur="5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4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7"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8"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9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2"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3"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4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7"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8"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9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2" dur="5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3" dur="5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4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7" dur="5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8" dur="5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9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2" dur="5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3" dur="5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7"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8" dur="5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9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2" dur="50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3" dur="50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4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7" dur="50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8" dur="50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9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2" dur="5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3" dur="5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4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7"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8" dur="5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9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2"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3" dur="5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7" dur="5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8" dur="5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9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2" dur="50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3" dur="50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4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7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8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9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2" dur="50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3" dur="50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4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7" dur="50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8" dur="50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9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2" dur="5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3" dur="5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4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7" dur="5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8" dur="5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9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2" dur="50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3" dur="50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4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7" dur="5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8" dur="5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9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2"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3"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4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7" dur="50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8" dur="50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9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1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2" dur="50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3" dur="50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4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1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3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5" presetID="1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7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9" presetID="1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1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3" presetID="1" presetClass="exit" presetSubtype="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7" presetID="1" presetClass="exit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9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52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3" presetID="8" presetClass="emph" presetSubtype="0" repeatCount="2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21600000">
                                      <p:cBhvr>
                                        <p:cTn id="1154" dur="2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5" presetID="8" presetClass="emp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21600000">
                                      <p:cBhvr>
                                        <p:cTn id="1156" dur="3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7" presetID="8" presetClass="emph" presetSubtype="0" repeatCount="300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Rot by="21600000">
                                      <p:cBhvr>
                                        <p:cTn id="1158" dur="3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9" presetID="8" presetClass="emph" presetSubtype="0" repeatCount="5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Rot by="21600000">
                                      <p:cBhvr>
                                        <p:cTn id="1160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1" presetID="8" presetClass="emph" presetSubtype="0" repeatCount="2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Rot by="21600000">
                                      <p:cBhvr>
                                        <p:cTn id="1162" dur="2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3" presetID="8" presetClass="emph" presetSubtype="0" repeatCount="400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Rot by="21600000">
                                      <p:cBhvr>
                                        <p:cTn id="1164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5" presetID="8" presetClass="emph" presetSubtype="0" repeatCount="200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Rot by="21600000">
                                      <p:cBhvr>
                                        <p:cTn id="1166" dur="3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7" presetID="8" presetClass="emph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Rot by="21600000">
                                      <p:cBhvr>
                                        <p:cTn id="1168" dur="2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9" presetID="8" presetClass="emph" presetSubtype="0" repeatCount="2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Rot by="21600000">
                                      <p:cBhvr>
                                        <p:cTn id="1170" dur="2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71" presetID="8" presetClass="emph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Rot by="21600000">
                                      <p:cBhvr>
                                        <p:cTn id="1172" dur="3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6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0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2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4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6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8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0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2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4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6" presetID="1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8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0" presetID="1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2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4" presetID="1" presetClass="exit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6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8" presetID="1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0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2" presetID="1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4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6" presetID="1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8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0" presetID="1" presetClass="exit" presetSubtype="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2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4" presetID="1" presetClass="exit" presetSubtype="0" fill="hold" grpId="1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1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6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8" presetID="1" presetClass="exit" presetSubtype="0" fill="hold" grpId="1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0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1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2" presetID="1" presetClass="exit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4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6" presetID="1" presetClass="exit" presetSubtype="0" fill="hold" grpId="1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8" presetID="1" presetClass="entr" presetSubtype="0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0" presetID="1" presetClass="exit" presetSubtype="0" fill="hold" grpId="1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1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2" presetID="1" presetClass="entr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1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4" presetID="1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6" presetID="1" presetClass="entr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8" presetID="1" presetClass="exit" presetSubtype="0" fill="hold" grpId="1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1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0" presetID="1" presetClass="entr" presetSubtype="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1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11111 -0.37708 " pathEditMode="relative" rAng="0" ptsTypes="AA">
                                      <p:cBhvr>
                                        <p:cTn id="1277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6" y="-18866"/>
                                    </p:animMotion>
                                  </p:childTnLst>
                                </p:cTn>
                              </p:par>
                              <p:par>
                                <p:cTn id="127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6 L 0.11024 -0.3294 " pathEditMode="relative" rAng="0" ptsTypes="AA">
                                      <p:cBhvr>
                                        <p:cTn id="1279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-16481"/>
                                    </p:animMotion>
                                  </p:childTnLst>
                                </p:cTn>
                              </p:par>
                              <p:par>
                                <p:cTn id="128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6 L 0.1592 -0.3294 " pathEditMode="relative" rAng="0" ptsTypes="AA">
                                      <p:cBhvr>
                                        <p:cTn id="1281" dur="2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1" y="-16481"/>
                                    </p:animMotion>
                                  </p:childTnLst>
                                </p:cTn>
                              </p:par>
                              <p:par>
                                <p:cTn id="128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7037E-6 L 0.16146 -0.28449 " pathEditMode="relative" rAng="0" ptsTypes="AA">
                                      <p:cBhvr>
                                        <p:cTn id="1283" dur="2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-14236"/>
                                    </p:animMotion>
                                  </p:childTnLst>
                                </p:cTn>
                              </p:par>
                              <p:par>
                                <p:cTn id="128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0.11111 -0.28611 " pathEditMode="relative" rAng="0" ptsTypes="AA">
                                      <p:cBhvr>
                                        <p:cTn id="1285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6" y="-14306"/>
                                    </p:animMotion>
                                  </p:childTnLst>
                                </p:cTn>
                              </p:par>
                              <p:par>
                                <p:cTn id="128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2901 -0.23495 " pathEditMode="relative" rAng="0" ptsTypes="AA">
                                      <p:cBhvr>
                                        <p:cTn id="1287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-11759"/>
                                    </p:animMotion>
                                  </p:childTnLst>
                                </p:cTn>
                              </p:par>
                              <p:par>
                                <p:cTn id="128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0.33576 -0.23541 " pathEditMode="relative" rAng="0" ptsTypes="AA">
                                      <p:cBhvr>
                                        <p:cTn id="1289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88" y="-11782"/>
                                    </p:animMotion>
                                  </p:childTnLst>
                                </p:cTn>
                              </p:par>
                              <p:par>
                                <p:cTn id="129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44444E-6 L 0.2901 -0.18819 " pathEditMode="relative" rAng="0" ptsTypes="AA">
                                      <p:cBhvr>
                                        <p:cTn id="1291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-9421"/>
                                    </p:animMotion>
                                  </p:childTnLst>
                                </p:cTn>
                              </p:par>
                              <p:par>
                                <p:cTn id="129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9259E-6 L 0.33576 -0.1882 " pathEditMode="relative" rAng="0" ptsTypes="AA">
                                      <p:cBhvr>
                                        <p:cTn id="1293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88" y="-9421"/>
                                    </p:animMotion>
                                  </p:childTnLst>
                                </p:cTn>
                              </p:par>
                              <p:par>
                                <p:cTn id="129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15833 -0.29467 " pathEditMode="relative" rAng="0" ptsTypes="AA">
                                      <p:cBhvr>
                                        <p:cTn id="1295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4745"/>
                                    </p:animMotion>
                                  </p:childTnLst>
                                </p:cTn>
                              </p:par>
                              <p:par>
                                <p:cTn id="129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0.20972 -0.29468 " pathEditMode="relative" rAng="0" ptsTypes="AA">
                                      <p:cBhvr>
                                        <p:cTn id="1297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86" y="-14745"/>
                                    </p:animMotion>
                                  </p:childTnLst>
                                </p:cTn>
                              </p:par>
                              <p:par>
                                <p:cTn id="129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7 L 0.25729 -0.29444 " pathEditMode="relative" rAng="0" ptsTypes="AA">
                                      <p:cBhvr>
                                        <p:cTn id="1299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65" y="-14722"/>
                                    </p:animMotion>
                                  </p:childTnLst>
                                </p:cTn>
                              </p:par>
                              <p:par>
                                <p:cTn id="1300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1" dur="30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2" dur="30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3" dur="3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5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6" dur="3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7" dur="3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8" dur="3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0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1" dur="3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2" dur="3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3" dur="3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5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6" dur="3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7" dur="3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8" dur="3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0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1" dur="3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2" dur="3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3" dur="3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5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6" dur="3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7" dur="3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28" dur="3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0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1" dur="3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2" dur="3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3" dur="3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5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6" dur="3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7" dur="3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8" dur="3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0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1" dur="30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2" dur="30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43" dur="3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5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6" dur="30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7" dur="30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48" dur="3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0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1" dur="3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2" dur="3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3" dur="3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5" presetID="53" presetClass="exit" presetSubtype="32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6" dur="3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7" dur="3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8" dur="3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0" presetID="32" presetClass="emph" presetSubtype="0" repeatCount="3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3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66" presetID="32" presetClass="emph" presetSubtype="0" repeatCount="3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3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2" presetID="32" presetClass="emph" presetSubtype="0" repeatCount="3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37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7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7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78" presetID="32" presetClass="emph" presetSubtype="0" repeatCount="3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37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8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8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84" presetID="32" presetClass="emph" presetSubtype="0" repeatCount="3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38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8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8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8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90" presetID="32" presetClass="emph" presetSubtype="0" repeatCount="3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39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9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9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9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9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96" presetID="32" presetClass="emph" presetSubtype="0" repeatCount="3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39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9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9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0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0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02" presetID="32" presetClass="emph" presetSubtype="0" repeatCount="3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40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0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0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0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0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08" presetID="32" presetClass="emph" presetSubtype="0" repeatCount="3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40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14" presetID="32" presetClass="emph" presetSubtype="0" repeatCount="3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4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20" presetID="32" presetClass="emph" presetSubtype="0" repeatCount="3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4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26" presetID="32" presetClass="emph" presetSubtype="0" repeatCount="3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14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2" presetID="26" presetClass="emph" presetSubtype="0" repeatCount="500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3" dur="500" tmFilter="0, 0; .2, .5; .8, .5; 1, 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4" dur="250" autoRev="1" fill="hold"/>
                                        <p:tgtEl>
                                          <p:spTgt spid="1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35" presetID="6" presetClass="entr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8" presetID="6" presetClass="entr" presetSubtype="16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40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1" presetID="37" presetClass="path" presetSubtype="0" accel="50000" decel="5000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0.00086 -0.00023 L 0.04461 0.04352 C 0.05451 0.05278 0.05972 0.06667 0.05989 0.08125 C 0.05989 0.09769 0.05434 0.11088 0.04479 0.12014 L 0.00086 0.16458 " pathEditMode="relative" rAng="5400000" ptsTypes="FffFF">
                                      <p:cBhvr>
                                        <p:cTn id="14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1" y="8241"/>
                                    </p:animMotion>
                                  </p:childTnLst>
                                </p:cTn>
                              </p:par>
                              <p:par>
                                <p:cTn id="1443" presetID="37" presetClass="path" presetSubtype="0" accel="50000" decel="5000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0.00069 -0.00046 L 0.04444 0.08565 C 0.05434 0.10394 0.05955 0.13125 0.05972 0.15995 C 0.05972 0.19236 0.05416 0.21829 0.04462 0.23657 L 0.00069 0.32431 " pathEditMode="relative" rAng="5400000" ptsTypes="FffFF">
                                      <p:cBhvr>
                                        <p:cTn id="1444" dur="2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1" y="16227"/>
                                    </p:animMotion>
                                  </p:childTnLst>
                                </p:cTn>
                              </p:par>
                              <p:par>
                                <p:cTn id="1445" presetID="6" presetClass="exit" presetSubtype="32" fill="hold" grpId="2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8" presetID="6" presetClass="exit" presetSubtype="32" fill="hold" grpId="2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49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1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3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5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7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9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1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3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5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7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9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1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3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5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7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9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1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3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5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7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9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1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3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5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7" presetID="1" presetClass="entr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9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05556E-6 -1.85185E-6 L 0.2901 -0.07129 " pathEditMode="relative" rAng="0" ptsTypes="AA">
                                      <p:cBhvr>
                                        <p:cTn id="1500" dur="4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-3565"/>
                                    </p:animMotion>
                                  </p:childTnLst>
                                </p:cTn>
                              </p:par>
                              <p:par>
                                <p:cTn id="1501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05556E-6 -4.81481E-6 L 0.33576 -0.07175 " pathEditMode="relative" rAng="0" ptsTypes="AA">
                                      <p:cBhvr>
                                        <p:cTn id="1502" dur="4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88" y="-3588"/>
                                    </p:animMotion>
                                  </p:childTnLst>
                                </p:cTn>
                              </p:par>
                              <p:par>
                                <p:cTn id="1503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05556E-6 -4.44444E-6 L 0.2901 -0.02037 " pathEditMode="relative" rAng="0" ptsTypes="AA">
                                      <p:cBhvr>
                                        <p:cTn id="1504" dur="4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-1019"/>
                                    </p:animMotion>
                                  </p:childTnLst>
                                </p:cTn>
                              </p:par>
                              <p:par>
                                <p:cTn id="1505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05556E-6 2.59259E-6 L 0.33576 -0.02084 " pathEditMode="relative" rAng="0" ptsTypes="AA">
                                      <p:cBhvr>
                                        <p:cTn id="1506" dur="4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88" y="-1042"/>
                                    </p:animMotion>
                                  </p:childTnLst>
                                </p:cTn>
                              </p:par>
                              <p:par>
                                <p:cTn id="1507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05556E-6 -2.96296E-6 L 0.33576 0.09584 " pathEditMode="relative" rAng="0" ptsTypes="AA">
                                      <p:cBhvr>
                                        <p:cTn id="1508" dur="4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88" y="4792"/>
                                    </p:animMotion>
                                  </p:childTnLst>
                                </p:cTn>
                              </p:par>
                              <p:par>
                                <p:cTn id="1509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05556E-6 -3.7037E-7 L 0.2901 0.09468 " pathEditMode="relative" rAng="0" ptsTypes="AA">
                                      <p:cBhvr>
                                        <p:cTn id="1510" dur="4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4722"/>
                                    </p:animMotion>
                                  </p:childTnLst>
                                </p:cTn>
                              </p:par>
                              <p:par>
                                <p:cTn id="1511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88889E-6 -1.85185E-6 L 0.2901 0.1382 " pathEditMode="relative" rAng="0" ptsTypes="AA">
                                      <p:cBhvr>
                                        <p:cTn id="1512" dur="4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7" y="6898"/>
                                    </p:animMotion>
                                  </p:childTnLst>
                                </p:cTn>
                              </p:par>
                              <p:par>
                                <p:cTn id="1513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88889E-6 1.11111E-6 L 0.33628 0.13866 " pathEditMode="relative" rAng="0" ptsTypes="AA">
                                      <p:cBhvr>
                                        <p:cTn id="1514" dur="40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6" y="6921"/>
                                    </p:animMotion>
                                  </p:childTnLst>
                                </p:cTn>
                              </p:par>
                              <p:par>
                                <p:cTn id="1515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8.33333E-7 1.11111E-6 L 0.10955 -0.05046 " pathEditMode="relative" rAng="0" ptsTypes="AA">
                                      <p:cBhvr>
                                        <p:cTn id="1516" dur="4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9" y="-2523"/>
                                    </p:animMotion>
                                  </p:childTnLst>
                                </p:cTn>
                              </p:par>
                              <p:par>
                                <p:cTn id="1517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1.94444E-6 1.85185E-6 L 0.10955 -0.00301 " pathEditMode="relative" rAng="0" ptsTypes="AA">
                                      <p:cBhvr>
                                        <p:cTn id="1518" dur="4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9" y="-162"/>
                                    </p:animMotion>
                                  </p:childTnLst>
                                </p:cTn>
                              </p:par>
                              <p:par>
                                <p:cTn id="1519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4.72222E-6 1.85185E-6 L 0.15746 -0.00301 " pathEditMode="relative" rAng="0" ptsTypes="AA">
                                      <p:cBhvr>
                                        <p:cTn id="1520" dur="4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65" y="-162"/>
                                    </p:animMotion>
                                  </p:childTnLst>
                                </p:cTn>
                              </p:par>
                              <p:par>
                                <p:cTn id="1521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8.33333E-7 1.11111E-6 L 0.1592 0.04491 " pathEditMode="relative" rAng="0" ptsTypes="AA">
                                      <p:cBhvr>
                                        <p:cTn id="1522" dur="4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1" y="2245"/>
                                    </p:animMotion>
                                  </p:childTnLst>
                                </p:cTn>
                              </p:par>
                              <p:par>
                                <p:cTn id="1523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8.33333E-7 -3.33333E-6 L 0.11111 0.04422 " pathEditMode="relative" rAng="0" ptsTypes="AA">
                                      <p:cBhvr>
                                        <p:cTn id="1524" dur="4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6" y="2199"/>
                                    </p:animMotion>
                                  </p:childTnLst>
                                </p:cTn>
                              </p:par>
                              <p:par>
                                <p:cTn id="1525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33333E-6 3.7037E-6 L 0.1125 -0.2125 " pathEditMode="relative" rAng="0" ptsTypes="AA">
                                      <p:cBhvr>
                                        <p:cTn id="1526" dur="4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-10625"/>
                                    </p:animMotion>
                                  </p:childTnLst>
                                </p:cTn>
                              </p:par>
                              <p:par>
                                <p:cTn id="1527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-3.61111E-6 -1.11111E-6 L 0.10886 -0.16805 " pathEditMode="relative" rAng="0" ptsTypes="AA">
                                      <p:cBhvr>
                                        <p:cTn id="1528" dur="4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34" y="-8403"/>
                                    </p:animMotion>
                                  </p:childTnLst>
                                </p:cTn>
                              </p:par>
                              <p:par>
                                <p:cTn id="1529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33333E-6 -3.7037E-6 L 0.1592 -0.16689 " pathEditMode="relative" rAng="0" ptsTypes="AA">
                                      <p:cBhvr>
                                        <p:cTn id="1530" dur="4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1" y="-8356"/>
                                    </p:animMotion>
                                  </p:childTnLst>
                                </p:cTn>
                              </p:par>
                              <p:par>
                                <p:cTn id="1531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8.33333E-7 3.7037E-6 L 0.1592 -0.11598 " pathEditMode="relative" rAng="0" ptsTypes="AA">
                                      <p:cBhvr>
                                        <p:cTn id="1532" dur="4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51" y="-5810"/>
                                    </p:animMotion>
                                  </p:childTnLst>
                                </p:cTn>
                              </p:par>
                              <p:par>
                                <p:cTn id="1533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3.33333E-6 -3.7037E-6 L 0.11267 -0.11713 " pathEditMode="relative" rAng="0" ptsTypes="AA">
                                      <p:cBhvr>
                                        <p:cTn id="1534" dur="4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-5856"/>
                                    </p:animMotion>
                                  </p:childTnLst>
                                </p:cTn>
                              </p:par>
                              <p:par>
                                <p:cTn id="1535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1.94444E-6 2.22222E-6 L 0.15625 0.0294 " pathEditMode="relative" rAng="0" ptsTypes="AA">
                                      <p:cBhvr>
                                        <p:cTn id="1536" dur="4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3" y="1458"/>
                                    </p:animMotion>
                                  </p:childTnLst>
                                </p:cTn>
                              </p:par>
                              <p:par>
                                <p:cTn id="1537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2.22222E-6 7.40741E-7 L 0.20729 0.02917 " pathEditMode="relative" rAng="0" ptsTypes="AA">
                                      <p:cBhvr>
                                        <p:cTn id="1538" dur="4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65" y="1458"/>
                                    </p:animMotion>
                                  </p:childTnLst>
                                </p:cTn>
                              </p:par>
                              <p:par>
                                <p:cTn id="1539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1.94444E-6 2.22222E-6 L 0.2559 0.0294 " pathEditMode="relative" rAng="0" ptsTypes="AA">
                                      <p:cBhvr>
                                        <p:cTn id="1540" dur="4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1458"/>
                                    </p:animMotion>
                                  </p:childTnLst>
                                </p:cTn>
                              </p:par>
                              <p:par>
                                <p:cTn id="1541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1.94444E-6 -1.85185E-6 L 0.15833 -0.13055 " pathEditMode="relative" rAng="0" ptsTypes="AA">
                                      <p:cBhvr>
                                        <p:cTn id="1542" dur="4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6528"/>
                                    </p:animMotion>
                                  </p:childTnLst>
                                </p:cTn>
                              </p:par>
                              <p:par>
                                <p:cTn id="1543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2.77778E-6 -3.7037E-7 L 0.20972 -0.13032 " pathEditMode="relative" rAng="0" ptsTypes="AA">
                                      <p:cBhvr>
                                        <p:cTn id="1544" dur="4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86" y="-6528"/>
                                    </p:animMotion>
                                  </p:childTnLst>
                                </p:cTn>
                              </p:par>
                              <p:par>
                                <p:cTn id="1545" presetID="42" presetClass="path" presetSubtype="0" accel="50000" decel="5000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animMotion origin="layout" path="M 1.94444E-6 -4.81481E-6 L 0.2559 -0.13101 " pathEditMode="relative" rAng="0" ptsTypes="AA">
                                      <p:cBhvr>
                                        <p:cTn id="1546" dur="4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95" y="-6551"/>
                                    </p:animMotion>
                                  </p:childTnLst>
                                </p:cTn>
                              </p:par>
                              <p:par>
                                <p:cTn id="154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48" dur="40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9" dur="40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0" dur="4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3" dur="4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4" dur="4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5" dur="4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8" dur="40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9" dur="40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0" dur="4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3" dur="40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4" dur="40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5" dur="4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8" dur="4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9" dur="4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0" dur="4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3" dur="4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4" dur="4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75" dur="4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8" dur="40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9" dur="40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0" dur="4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3" dur="40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4" dur="40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5" dur="4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8" dur="40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9" dur="40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0" dur="4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3" dur="40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4" dur="40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5" dur="4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8" dur="40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9" dur="40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0" dur="4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3" dur="40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4" dur="40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5" dur="4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8" dur="40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9" dur="40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0" dur="4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3" dur="4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4" dur="4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5" dur="4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8" dur="40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9" dur="40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0" dur="4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3" dur="40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4" dur="40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5" dur="4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8" dur="40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9" dur="40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0" dur="4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3" dur="40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4" dur="40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5" dur="4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8" dur="40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9" dur="40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0" dur="4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3" dur="4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4" dur="4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5" dur="4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8" dur="40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9" dur="40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0" dur="4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3" dur="40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4" dur="40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5" dur="4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7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8" dur="40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9" dur="40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60" dur="4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2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3" dur="40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4" dur="40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65" dur="4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7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66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6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7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7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7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73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6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79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6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85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6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91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69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9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9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9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9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97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6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03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0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0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0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0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0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09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15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21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27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33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39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45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51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5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5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5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57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63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69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75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81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8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8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8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8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8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87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93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79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9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9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9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9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99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8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05" presetID="32" presetClass="emph" presetSubtype="0" repeatCount="400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Rot by="120000">
                                      <p:cBhvr>
                                        <p:cTn id="180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0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1" fill="hold">
                      <p:stCondLst>
                        <p:cond delay="indefinite"/>
                      </p:stCondLst>
                      <p:childTnLst>
                        <p:par>
                          <p:cTn id="1812" fill="hold">
                            <p:stCondLst>
                              <p:cond delay="0"/>
                            </p:stCondLst>
                            <p:childTnLst>
                              <p:par>
                                <p:cTn id="1813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15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6" presetID="26" presetClass="emph" presetSubtype="0" repeatCount="2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7" dur="1000" tmFilter="0, 0; .2, .5; .8, .5; 1, 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8" dur="500" autoRev="1" fill="hold"/>
                                        <p:tgtEl>
                                          <p:spTgt spid="1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19" presetID="42" presetClass="path" presetSubtype="0" accel="50000" decel="50000" fill="hold" grpId="4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0.00139 0.00046 L -0.16614 0.14213 " pathEditMode="relative" rAng="0" ptsTypes="AA">
                                      <p:cBhvr>
                                        <p:cTn id="1820" dur="2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85" y="7083"/>
                                    </p:animMotion>
                                  </p:childTnLst>
                                </p:cTn>
                              </p:par>
                              <p:par>
                                <p:cTn id="1821" presetID="26" presetClass="emph" presetSubtype="0" repeatCount="400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2" dur="500" tmFilter="0, 0; .2, .5; .8, .5; 1, 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3" dur="250" autoRev="1" fill="hold"/>
                                        <p:tgtEl>
                                          <p:spTgt spid="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24" presetID="60" presetClass="path" presetSubtype="0" accel="50000" decel="50000" fill="hold" grpId="5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-0.16615 0.14213 C -0.15156 0.16852 -0.12934 0.2037 -0.11771 0.19236 C -0.10035 0.17685 -0.16111 0.04861 -0.14045 0.03055 C -0.12153 0.01366 -0.07726 0.13449 -0.05937 0.11736 C -0.04045 0.10116 -0.0901 0.02917 -0.06997 0.0118 C -0.05208 -0.0037 -0.03576 0.0588 -0.01944 0.04491 C -0.00382 0.03171 -0.03212 -0.00278 -0.01823 -0.01482 C -0.01007 -0.02199 -0.00399 -0.01134 0.00069 -0.00347 " pathEditMode="relative" rAng="-1989765" ptsTypes="ffffffff">
                                      <p:cBhvr>
                                        <p:cTn id="1825" dur="2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-7130"/>
                                    </p:animMotion>
                                  </p:childTnLst>
                                </p:cTn>
                              </p:par>
                              <p:par>
                                <p:cTn id="1826" presetID="26" presetClass="emph" presetSubtype="0" repeatCount="200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7" dur="1000" tmFilter="0, 0; .2, .5; .8, .5; 1, 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8" dur="500" autoRev="1" fill="hold"/>
                                        <p:tgtEl>
                                          <p:spTgt spid="1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29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-3.61111E-6 1.11111E-6 L -0.16961 -0.02199 " pathEditMode="relative" rAng="0" ptsTypes="AA">
                                      <p:cBhvr>
                                        <p:cTn id="1830" dur="2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90" y="-1111"/>
                                    </p:animMotion>
                                  </p:childTnLst>
                                </p:cTn>
                              </p:par>
                              <p:par>
                                <p:cTn id="1831" presetID="53" presetClass="exit" presetSubtype="32" fill="hold" grpId="2" nodeType="withEffect">
                                  <p:stCondLst>
                                    <p:cond delay="1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2" dur="50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3" dur="50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4" dur="5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6" presetID="26" presetClass="emph" presetSubtype="0" repeatCount="1000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39" presetID="1" presetClass="entr" presetSubtype="0" fill="hold" grpId="1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1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1" presetID="1" presetClass="entr" presetSubtype="0" fill="hold" grpId="1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1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3" presetID="1" presetClass="entr" presetSubtype="0" fill="hold" grpId="1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1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5" presetID="1" presetClass="entr" presetSubtype="0" fill="hold" grpId="1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1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7" presetID="1" presetClass="entr" presetSubtype="0" fill="hold" grpId="1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1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9" presetID="42" presetClass="path" presetSubtype="0" accel="50000" decel="5000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animMotion origin="layout" path="M 0.00139 -0.00093 L -0.1566 -0.00093 " pathEditMode="relative" rAng="0" ptsTypes="AA">
                                      <p:cBhvr>
                                        <p:cTn id="1850" dur="2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99" y="0"/>
                                    </p:animMotion>
                                  </p:childTnLst>
                                </p:cTn>
                              </p:par>
                              <p:par>
                                <p:cTn id="1851" presetID="42" presetClass="path" presetSubtype="0" accel="50000" decel="5000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animMotion origin="layout" path="M 0.00087 -0.00093 L -0.15712 0.04421 " pathEditMode="relative" rAng="0" ptsTypes="AA">
                                      <p:cBhvr>
                                        <p:cTn id="1852" dur="2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99" y="2245"/>
                                    </p:animMotion>
                                  </p:childTnLst>
                                </p:cTn>
                              </p:par>
                              <p:par>
                                <p:cTn id="1853" presetID="42" presetClass="path" presetSubtype="0" accel="50000" decel="5000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animMotion origin="layout" path="M 0.00035 -0.00093 L -0.20677 0.04375 " pathEditMode="relative" rAng="0" ptsTypes="AA">
                                      <p:cBhvr>
                                        <p:cTn id="1854" dur="2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65" y="2222"/>
                                    </p:animMotion>
                                  </p:childTnLst>
                                </p:cTn>
                              </p:par>
                              <p:par>
                                <p:cTn id="1855" presetID="42" presetClass="path" presetSubtype="0" accel="50000" decel="5000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animMotion origin="layout" path="M -0.00017 -0.00093 L -0.20781 -0.00185 " pathEditMode="relative" rAng="0" ptsTypes="AA">
                                      <p:cBhvr>
                                        <p:cTn id="1856" dur="2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82" y="-46"/>
                                    </p:animMotion>
                                  </p:childTnLst>
                                </p:cTn>
                              </p:par>
                              <p:par>
                                <p:cTn id="1857" presetID="42" presetClass="path" presetSubtype="0" accel="50000" decel="5000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animMotion origin="layout" path="M -0.00069 -0.00093 L -0.20885 -0.04907 " pathEditMode="relative" rAng="0" ptsTypes="AA">
                                      <p:cBhvr>
                                        <p:cTn id="1858" dur="2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17" y="-2407"/>
                                    </p:animMotion>
                                  </p:childTnLst>
                                </p:cTn>
                              </p:par>
                              <p:par>
                                <p:cTn id="1859" presetID="53" presetClass="exit" presetSubtype="32" fill="hold" grpId="2" nodeType="withEffect">
                                  <p:stCondLst>
                                    <p:cond delay="2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0" dur="50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1" dur="50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2" dur="5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4" presetID="53" presetClass="exit" presetSubtype="32" fill="hold" grpId="2" nodeType="withEffect">
                                  <p:stCondLst>
                                    <p:cond delay="2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5" dur="50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6" dur="50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7" dur="5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9" presetID="53" presetClass="exit" presetSubtype="32" fill="hold" grpId="2" nodeType="withEffect">
                                  <p:stCondLst>
                                    <p:cond delay="2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70" dur="50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1" dur="50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2" dur="5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4" presetID="53" presetClass="exit" presetSubtype="32" fill="hold" grpId="2" nodeType="withEffect">
                                  <p:stCondLst>
                                    <p:cond delay="2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75" dur="50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6" dur="50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77" dur="5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9" presetID="53" presetClass="exit" presetSubtype="32" fill="hold" grpId="2" nodeType="withEffect">
                                  <p:stCondLst>
                                    <p:cond delay="2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0" dur="50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1" dur="50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2" dur="5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4" presetID="26" presetClass="emph" presetSubtype="0" repeatCount="1000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5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86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87" presetID="26" presetClass="emph" presetSubtype="0" repeatCount="1000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8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90" presetID="26" presetClass="emph" presetSubtype="0" repeatCount="1000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1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92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93" presetID="26" presetClass="emph" presetSubtype="0" repeatCount="1000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4" dur="500" tmFilter="0, 0; .2, .5; .8, .5; 1, 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95" dur="250" autoRev="1" fill="hold"/>
                                        <p:tgtEl>
                                          <p:spTgt spid="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96" presetID="26" presetClass="emph" presetSubtype="0" repeatCount="1000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7" dur="500" tmFilter="0, 0; .2, .5; .8, .5; 1, 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98" dur="250" autoRev="1" fill="hold"/>
                                        <p:tgtEl>
                                          <p:spTgt spid="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99" presetID="1" presetClass="entr" presetSubtype="0" fill="hold" grpId="1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1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1" presetID="1" presetClass="entr" presetSubtype="0" fill="hold" grpId="1" nodeType="withEffect">
                                  <p:stCondLst>
                                    <p:cond delay="26500"/>
                                  </p:stCondLst>
                                  <p:childTnLst>
                                    <p:set>
                                      <p:cBhvr>
                                        <p:cTn id="1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3" presetID="1" presetClass="entr" presetSubtype="0" fill="hold" grpId="1" nodeType="with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1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5" presetID="1" presetClass="entr" presetSubtype="0" fill="hold" grpId="1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1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7" presetID="1" presetClass="entr" presetSubtype="0" fill="hold" grpId="1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1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9" presetID="42" presetClass="path" presetSubtype="0" accel="50000" decel="50000" fill="hold" grpId="0" nodeType="withEffect">
                                  <p:stCondLst>
                                    <p:cond delay="26000"/>
                                  </p:stCondLst>
                                  <p:childTnLst>
                                    <p:animMotion origin="layout" path="M -0.00139 -0.00047 L 0.20539 0.04722 " pathEditMode="relative" rAng="0" ptsTypes="AA">
                                      <p:cBhvr>
                                        <p:cTn id="1910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2384"/>
                                    </p:animMotion>
                                  </p:childTnLst>
                                </p:cTn>
                              </p:par>
                              <p:par>
                                <p:cTn id="1911" presetID="42" presetClass="path" presetSubtype="0" accel="50000" decel="50000" fill="hold" grpId="0" nodeType="withEffect">
                                  <p:stCondLst>
                                    <p:cond delay="26500"/>
                                  </p:stCondLst>
                                  <p:childTnLst>
                                    <p:animMotion origin="layout" path="M -2.77778E-7 1.85185E-6 L 0.20677 0.00046 " pathEditMode="relative" rAng="0" ptsTypes="AA">
                                      <p:cBhvr>
                                        <p:cTn id="1912" dur="20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23"/>
                                    </p:animMotion>
                                  </p:childTnLst>
                                </p:cTn>
                              </p:par>
                              <p:par>
                                <p:cTn id="1913" presetID="42" presetClass="path" presetSubtype="0" accel="50000" decel="50000" fill="hold" grpId="0" nodeType="withEffect">
                                  <p:stCondLst>
                                    <p:cond delay="27000"/>
                                  </p:stCondLst>
                                  <p:childTnLst>
                                    <p:animMotion origin="layout" path="M -2.77778E-7 -3.7037E-7 L 0.20747 -0.0463 " pathEditMode="relative" rAng="0" ptsTypes="AA">
                                      <p:cBhvr>
                                        <p:cTn id="1914" dur="2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65" y="-2315"/>
                                    </p:animMotion>
                                  </p:childTnLst>
                                </p:cTn>
                              </p:par>
                              <p:par>
                                <p:cTn id="1915" presetID="42" presetClass="path" presetSubtype="0" accel="50000" decel="50000" fill="hold" grpId="0" nodeType="withEffect">
                                  <p:stCondLst>
                                    <p:cond delay="26000"/>
                                  </p:stCondLst>
                                  <p:childTnLst>
                                    <p:animMotion origin="layout" path="M -0.00209 -0.00232 L 0.15451 -0.00371 " pathEditMode="relative" rAng="0" ptsTypes="AA">
                                      <p:cBhvr>
                                        <p:cTn id="1916" dur="2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30" y="-69"/>
                                    </p:animMotion>
                                  </p:childTnLst>
                                </p:cTn>
                              </p:par>
                              <p:par>
                                <p:cTn id="1917" presetID="42" presetClass="path" presetSubtype="0" accel="50000" decel="50000" fill="hold" grpId="0" nodeType="withEffect">
                                  <p:stCondLst>
                                    <p:cond delay="26000"/>
                                  </p:stCondLst>
                                  <p:childTnLst>
                                    <p:animMotion origin="layout" path="M -0.00209 -0.00231 L 0.15451 -0.04977 " pathEditMode="relative" rAng="0" ptsTypes="AA">
                                      <p:cBhvr>
                                        <p:cTn id="1918" dur="20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30" y="-2384"/>
                                    </p:animMotion>
                                  </p:childTnLst>
                                </p:cTn>
                              </p:par>
                              <p:par>
                                <p:cTn id="1919" presetID="53" presetClass="exit" presetSubtype="32" fill="hold" grpId="2" nodeType="withEffect">
                                  <p:stCondLst>
                                    <p:cond delay="29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20" dur="20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1" dur="20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2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4" presetID="53" presetClass="exit" presetSubtype="32" fill="hold" grpId="2" nodeType="withEffect">
                                  <p:stCondLst>
                                    <p:cond delay="29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25" dur="20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6" dur="20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7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9" presetID="53" presetClass="exit" presetSubtype="32" fill="hold" grpId="2" nodeType="withEffect">
                                  <p:stCondLst>
                                    <p:cond delay="29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30" dur="20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1" dur="20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2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4" presetID="53" presetClass="exit" presetSubtype="32" fill="hold" grpId="2" nodeType="withEffect">
                                  <p:stCondLst>
                                    <p:cond delay="29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35" dur="20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6" dur="20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7"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9" presetID="53" presetClass="exit" presetSubtype="32" fill="hold" grpId="2" nodeType="withEffect">
                                  <p:stCondLst>
                                    <p:cond delay="29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40" dur="20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1" dur="20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42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4" presetID="26" presetClass="emph" presetSubtype="0" repeatCount="4000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47" presetID="6" presetClass="entr" presetSubtype="16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1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49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0" presetID="42" presetClass="path" presetSubtype="0" accel="50000" decel="50000" fill="hold" grpId="0" nodeType="withEffect">
                                  <p:stCondLst>
                                    <p:cond delay="31000"/>
                                  </p:stCondLst>
                                  <p:childTnLst>
                                    <p:animMotion origin="layout" path="M 3.61111E-6 -7.40741E-7 L 0.16909 0.02315 " pathEditMode="relative" rAng="0" ptsTypes="AA">
                                      <p:cBhvr>
                                        <p:cTn id="1951" dur="2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1157"/>
                                    </p:animMotion>
                                  </p:childTnLst>
                                </p:cTn>
                              </p:par>
                              <p:par>
                                <p:cTn id="1952" presetID="37" presetClass="path" presetSubtype="0" accel="50000" decel="50000" fill="hold" grpId="2" nodeType="withEffect">
                                  <p:stCondLst>
                                    <p:cond delay="33000"/>
                                  </p:stCondLst>
                                  <p:childTnLst>
                                    <p:animMotion origin="layout" path="M 0.16909 0.02315 L 0.19548 0.04375 C 0.20104 0.04838 0.20937 0.05093 0.21805 0.05093 C 0.22795 0.05093 0.23576 0.04838 0.24149 0.04375 L 0.26805 0.02315 " pathEditMode="relative" rAng="0" ptsTypes="FffFF">
                                      <p:cBhvr>
                                        <p:cTn id="1953" dur="2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48" y="1389"/>
                                    </p:animMotion>
                                  </p:childTnLst>
                                </p:cTn>
                              </p:par>
                              <p:par>
                                <p:cTn id="1954" presetID="6" presetClass="exit" presetSubtype="32" fill="hold" grpId="3" nodeType="withEffect">
                                  <p:stCondLst>
                                    <p:cond delay="3500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55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9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3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7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1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3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5" presetID="1" presetClass="exit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7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9" presetID="1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9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1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3" presetID="1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5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7" presetID="1" presetClass="exit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9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9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1" presetID="1" presetClass="exit" presetSubtype="0" fill="hold" grpId="1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3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5" presetID="1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7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9" presetID="1" presetClass="exit" presetSubtype="0" fill="hold" grpId="1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0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1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3" presetID="1" presetClass="exit" presetSubtype="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0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5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7" presetID="1" presetClass="exit" presetSubtype="0" fill="hold" grpId="1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2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9" presetID="1" presetClass="entr" presetSubtype="0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2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1" presetID="1" presetClass="exit" presetSubtype="0" fill="hold" grpId="1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2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3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2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5" presetID="1" presetClass="exit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0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7" presetID="1" presetClass="entr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9" presetID="1" presetClass="exit" presetSubtype="0" fill="hold" grpId="1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2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1" presetID="1" presetClass="entr" presetSubtype="0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20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3" presetID="1" presetClass="exit" presetSubtype="0" fill="hold" grpId="1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5" presetID="1" presetClass="entr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7" presetID="1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20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9" presetID="1" presetClass="entr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2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1" presetID="1" presetClass="exit" presetSubtype="0" fill="hold" grpId="1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20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3" presetID="1" presetClass="entr" presetSubtype="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2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5" presetID="1" presetClass="exit" presetSubtype="0" fill="hold" grpId="1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7" presetID="1" presetClass="entr" presetSubtype="0" fill="hold" grpId="0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9" presetID="1" presetClass="exit" presetSubtype="0" fill="hold" grpId="1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0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1" presetID="1" presetClass="entr" presetSubtype="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3" presetID="1" presetClass="exit" presetSubtype="0" fill="hold" grpId="1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20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5" presetID="1" presetClass="entr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2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7" presetID="1" presetClass="exit" presetSubtype="0" fill="hold" grpId="1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20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9" presetID="1" presetClass="entr" presetSubtype="0" fill="hold" grpId="0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2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1" presetID="1" presetClass="exit" presetSubtype="0" fill="hold" grpId="1" nodeType="withEffect">
                                  <p:stCondLst>
                                    <p:cond delay="24000"/>
                                  </p:stCondLst>
                                  <p:childTnLst>
                                    <p:set>
                                      <p:cBhvr>
                                        <p:cTn id="20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3" presetID="1" presetClass="entr" presetSubtype="0" fill="hold" grpId="0" nodeType="withEffect">
                                  <p:stCondLst>
                                    <p:cond delay="24000"/>
                                  </p:stCondLst>
                                  <p:childTnLst>
                                    <p:set>
                                      <p:cBhvr>
                                        <p:cTn id="20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5" presetID="1" presetClass="exit" presetSubtype="0" fill="hold" grpId="1" nodeType="withEffect">
                                  <p:stCondLst>
                                    <p:cond delay="25000"/>
                                  </p:stCondLst>
                                  <p:childTnLst>
                                    <p:set>
                                      <p:cBhvr>
                                        <p:cTn id="2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7" presetID="1" presetClass="entr" presetSubtype="0" fill="hold" grpId="0" nodeType="withEffect">
                                  <p:stCondLst>
                                    <p:cond delay="25000"/>
                                  </p:stCondLst>
                                  <p:childTnLst>
                                    <p:set>
                                      <p:cBhvr>
                                        <p:cTn id="20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9" presetID="1" presetClass="exit" presetSubtype="0" fill="hold" grpId="1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20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1" presetID="1" presetClass="entr" presetSubtype="0" fill="hold" grpId="0" nodeType="with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2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3" presetID="1" presetClass="exit" presetSubtype="0" fill="hold" grpId="1" nodeType="with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20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5" presetID="1" presetClass="entr" presetSubtype="0" fill="hold" grpId="0" nodeType="with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2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7" presetID="1" presetClass="exit" presetSubtype="0" fill="hold" grpId="1" nodeType="withEffect">
                                  <p:stCondLst>
                                    <p:cond delay="28000"/>
                                  </p:stCondLst>
                                  <p:childTnLst>
                                    <p:set>
                                      <p:cBhvr>
                                        <p:cTn id="2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9" presetID="1" presetClass="entr" presetSubtype="0" fill="hold" grpId="0" nodeType="withEffect">
                                  <p:stCondLst>
                                    <p:cond delay="28000"/>
                                  </p:stCondLst>
                                  <p:childTnLst>
                                    <p:set>
                                      <p:cBhvr>
                                        <p:cTn id="2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1" presetID="1" presetClass="exit" presetSubtype="0" fill="hold" grpId="1" nodeType="with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20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3" presetID="1" presetClass="entr" presetSubtype="0" fill="hold" grpId="0" nodeType="with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2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5" presetID="1" presetClass="exit" presetSubtype="0" fill="hold" grpId="1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0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7" presetID="1" presetClass="entr" presetSubtype="0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9" presetID="1" presetClass="exit" presetSubtype="0" fill="hold" grpId="1" nodeType="withEffect">
                                  <p:stCondLst>
                                    <p:cond delay="31000"/>
                                  </p:stCondLst>
                                  <p:childTnLst>
                                    <p:set>
                                      <p:cBhvr>
                                        <p:cTn id="2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1" presetID="1" presetClass="entr" presetSubtype="0" fill="hold" grpId="0" nodeType="withEffect">
                                  <p:stCondLst>
                                    <p:cond delay="31000"/>
                                  </p:stCondLst>
                                  <p:childTnLst>
                                    <p:set>
                                      <p:cBhvr>
                                        <p:cTn id="2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3" presetID="1" presetClass="exit" presetSubtype="0" fill="hold" grpId="1" nodeType="withEffect">
                                  <p:stCondLst>
                                    <p:cond delay="32000"/>
                                  </p:stCondLst>
                                  <p:childTnLst>
                                    <p:set>
                                      <p:cBhvr>
                                        <p:cTn id="20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5" presetID="1" presetClass="entr" presetSubtype="0" fill="hold" grpId="0" nodeType="withEffect">
                                  <p:stCondLst>
                                    <p:cond delay="32000"/>
                                  </p:stCondLst>
                                  <p:childTnLst>
                                    <p:set>
                                      <p:cBhvr>
                                        <p:cTn id="20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7" presetID="1" presetClass="exit" presetSubtype="0" fill="hold" grpId="1" nodeType="withEffect">
                                  <p:stCondLst>
                                    <p:cond delay="33000"/>
                                  </p:stCondLst>
                                  <p:childTnLst>
                                    <p:set>
                                      <p:cBhvr>
                                        <p:cTn id="2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9" presetID="1" presetClass="entr" presetSubtype="0" fill="hold" grpId="0" nodeType="withEffect">
                                  <p:stCondLst>
                                    <p:cond delay="33000"/>
                                  </p:stCondLst>
                                  <p:childTnLst>
                                    <p:set>
                                      <p:cBhvr>
                                        <p:cTn id="2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1" presetID="1" presetClass="exit" presetSubtype="0" fill="hold" grpId="1" nodeType="withEffect">
                                  <p:stCondLst>
                                    <p:cond delay="34000"/>
                                  </p:stCondLst>
                                  <p:childTnLst>
                                    <p:set>
                                      <p:cBhvr>
                                        <p:cTn id="20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3" presetID="1" presetClass="entr" presetSubtype="0" fill="hold" grpId="0" nodeType="withEffect">
                                  <p:stCondLst>
                                    <p:cond delay="34000"/>
                                  </p:stCondLst>
                                  <p:childTnLst>
                                    <p:set>
                                      <p:cBhvr>
                                        <p:cTn id="2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5" presetID="1" presetClass="exit" presetSubtype="0" fill="hold" grpId="1" nodeType="with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20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7" presetID="1" presetClass="entr" presetSubtype="0" fill="hold" grpId="0" nodeType="with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2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9" presetID="1" presetClass="exit" presetSubtype="0" fill="hold" grpId="1" nodeType="withEffect">
                                  <p:stCondLst>
                                    <p:cond delay="36000"/>
                                  </p:stCondLst>
                                  <p:childTnLst>
                                    <p:set>
                                      <p:cBhvr>
                                        <p:cTn id="2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1" presetID="1" presetClass="entr" presetSubtype="0" fill="hold" grpId="0" nodeType="withEffect">
                                  <p:stCondLst>
                                    <p:cond delay="36000"/>
                                  </p:stCondLst>
                                  <p:childTnLst>
                                    <p:set>
                                      <p:cBhvr>
                                        <p:cTn id="2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3" fill="hold">
                      <p:stCondLst>
                        <p:cond delay="indefinite"/>
                      </p:stCondLst>
                      <p:childTnLst>
                        <p:par>
                          <p:cTn id="2104" fill="hold">
                            <p:stCondLst>
                              <p:cond delay="0"/>
                            </p:stCondLst>
                            <p:childTnLst>
                              <p:par>
                                <p:cTn id="2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7" dur="20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8" dur="20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9" dur="2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0" fill="hold">
                      <p:stCondLst>
                        <p:cond delay="indefinite"/>
                      </p:stCondLst>
                      <p:childTnLst>
                        <p:par>
                          <p:cTn id="2111" fill="hold">
                            <p:stCondLst>
                              <p:cond delay="0"/>
                            </p:stCondLst>
                            <p:childTnLst>
                              <p:par>
                                <p:cTn id="21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13" dur="20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4" dur="20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15" dur="2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0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23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4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25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28" dur="50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9" dur="50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30" dur="5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33" dur="50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4" dur="50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35" dur="5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38" dur="5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9" dur="5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40" dur="5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3" dur="50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4" dur="50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45" dur="5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8" dur="50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9" dur="50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50" dur="5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53" dur="50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4" dur="50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55" dur="5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58" dur="50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9" dur="50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0" dur="5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3" dur="50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4" dur="50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5" dur="5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8" dur="50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9" dur="50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0" dur="5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73" dur="50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4" dur="50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5" dur="5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78" dur="50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9" dur="50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0" dur="5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83" dur="50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4" dur="50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5" dur="5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88" dur="50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9" dur="50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90" dur="5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3" dur="50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4" dur="50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95" dur="5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8" dur="5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9" dur="5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00" dur="5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03" dur="50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4" dur="50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05" dur="5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08" dur="50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9" dur="50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0" dur="5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3" dur="50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4" dur="50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5" dur="5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8" dur="50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9" dur="50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20" dur="5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3" dur="50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4" dur="5000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25" dur="5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8" dur="50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9" dur="50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0" dur="5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33" dur="50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4" dur="50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5" dur="5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38" dur="50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9" dur="50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0" dur="5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43" dur="50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4" dur="50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45" dur="5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48" dur="50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9" dur="50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50" dur="5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53" dur="50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4" dur="5000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55" dur="5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58" dur="50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9" dur="50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60" dur="5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3" dur="50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4" dur="500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65" dur="5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8" dur="50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9" dur="50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70" dur="5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73" dur="50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4" dur="50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75" dur="5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78" dur="50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9" dur="500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0" dur="5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83" dur="500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4" dur="500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5" dur="5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88" dur="50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9" dur="50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90" dur="5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93" dur="500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4" dur="5000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95" dur="5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98" dur="50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9" dur="500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00" dur="5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3" dur="50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4" dur="50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05" dur="5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08" dur="50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9" dur="50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10" dur="5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3" dur="50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4" dur="50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15" dur="5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8" dur="50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9" dur="50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0" dur="5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23" dur="50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4" dur="500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5" dur="5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28" dur="50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9" dur="50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0" dur="5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3" dur="50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4" dur="50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5" dur="5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8" dur="50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9" dur="50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40" dur="5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3" dur="50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4" dur="500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45" dur="5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8" dur="50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9" dur="50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50" dur="5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53" dur="50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4" dur="50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55" dur="5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58" dur="50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9" dur="5000"/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60" dur="5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3" dur="500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4" dur="500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65" dur="5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8" dur="500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9" dur="5000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70" dur="5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73" dur="50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4" dur="5000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75" dur="5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78" dur="50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9" dur="5000"/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0" dur="5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3" dur="50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4" dur="50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5" dur="5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8" dur="50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9" dur="50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90" dur="5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93" dur="500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4" dur="500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95" dur="5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98" dur="50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9" dur="50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0" dur="5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03" dur="500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4" dur="500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5" dur="5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08" dur="500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9" dur="500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10" dur="5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13" dur="50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4" dur="50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15" dur="5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18" dur="50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9" dur="50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20" dur="5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23" dur="500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4" dur="500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25" dur="5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28" dur="50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9" dur="50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30" dur="5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33" dur="50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4" dur="50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35" dur="5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38" dur="500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9" dur="500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40" dur="5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43" dur="500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4" dur="500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45" dur="5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48" dur="50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9" dur="50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50" dur="5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3" dur="50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4" dur="50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55" dur="5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58" dur="5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9" dur="50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60" dur="5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3" dur="50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4" dur="50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65" dur="5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8" dur="50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9" dur="50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70" dur="5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73" dur="50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4" dur="50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75" dur="5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78" dur="500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9" dur="500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0" dur="5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83" dur="50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4" dur="50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85" dur="5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88" dur="50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9" dur="50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90" dur="5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93" dur="50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4" dur="50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95" dur="5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98" dur="50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9" dur="50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00" dur="5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03" dur="50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4" dur="50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05" dur="5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08" dur="5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9" dur="5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10" dur="5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13" dur="5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4" dur="5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15" dur="5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18" dur="5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9" dur="5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20" dur="5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23" dur="5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4" dur="50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25" dur="5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28" dur="5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9" dur="50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30" dur="5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33" dur="5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4" dur="5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35" dur="5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38" dur="5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9" dur="50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40" dur="5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3" dur="50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4" dur="500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45" dur="5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48" dur="50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9" dur="50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0" dur="5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53" dur="5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4" dur="50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5" dur="5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58" dur="5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9" dur="50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0" dur="5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2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63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4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6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7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68" dur="5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9" dur="5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70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2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3" dur="5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4" dur="5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75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7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78" dur="5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9" dur="5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80" dur="5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2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3" dur="5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4" dur="5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85" dur="5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8" dur="5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9" dur="5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90" dur="5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93" dur="50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4" dur="50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95" dur="5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98" dur="5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9" dur="5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00" dur="5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03" dur="5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4" dur="5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05" dur="5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08" dur="50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9" dur="50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10" dur="5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3" dur="5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4" dur="5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15" dur="5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8" dur="5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9" dur="5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20" dur="5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3" dur="50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4" dur="50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25" dur="5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28" dur="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9" dur="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30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33" dur="50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4" dur="50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35" dur="5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38" dur="50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9" dur="50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0" dur="5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43" dur="5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4" dur="50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45" dur="5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48" dur="50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9" dur="50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50" dur="5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53" dur="50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4" dur="50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55" dur="5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58" dur="5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9" dur="50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60" dur="5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63" dur="5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4" dur="50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65" dur="5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68" dur="50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9" dur="50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70" dur="5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73" dur="50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4" dur="50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75" dur="5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78" dur="50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9" dur="50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80" dur="5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83" dur="50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4" dur="50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85" dur="5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88" dur="50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9" dur="50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90" dur="5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3" dur="50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4" dur="50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95" dur="5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98" dur="50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9" dur="50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00" dur="5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3" dur="5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4" dur="5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05" dur="5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8" dur="50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9" dur="50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10" dur="5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13" dur="50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4" dur="50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15" dur="5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18" dur="50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9" dur="50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0" dur="5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23" dur="50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4" dur="50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25" dur="5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28" dur="50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9" dur="50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30" dur="5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33" dur="5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4" dur="50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35" dur="5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38" dur="50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9" dur="50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40" dur="5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43" dur="50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4" dur="50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45" dur="5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48" dur="50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9" dur="50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50" dur="5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53" dur="50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4" dur="50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55" dur="5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58" dur="5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9" dur="5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60" dur="5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63" dur="5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4" dur="5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65" dur="5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68" dur="50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9" dur="50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70" dur="5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73" dur="50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4" dur="50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75" dur="5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78" dur="5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9" dur="5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80" dur="5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3" dur="50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4" dur="50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85" dur="5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8" dur="5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9" dur="5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90" dur="5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93" dur="5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4" dur="5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95" dur="5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98" dur="5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9" dur="5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0" dur="5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03" dur="50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4" dur="50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5" dur="5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08" dur="5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9" dur="5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10" dur="5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3" dur="5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4" dur="50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15" dur="5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18" dur="5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9" dur="5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20" dur="5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3" dur="5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4" dur="50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25" dur="5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8" dur="5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9" dur="50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30" dur="5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33" dur="5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4" dur="5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35" dur="5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38" dur="5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9" dur="5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40" dur="5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43" dur="5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4" dur="5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45" dur="5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48" dur="5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9" dur="5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50" dur="5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53" dur="50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4" dur="50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55" dur="5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58" dur="5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9" dur="5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60" dur="5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3" dur="5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4" dur="50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65" dur="5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68" dur="5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9" dur="50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70" dur="5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73" dur="5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4" dur="5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75" dur="5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7" presetID="53" presetClass="exit" presetSubtype="3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78" dur="50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9" dur="50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0" dur="5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2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83" dur="5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4" dur="50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85" dur="5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88" dur="5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9" dur="5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90" dur="5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2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93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4" dur="5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9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98" dur="50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9" dur="50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00" dur="5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03" dur="50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4" dur="5000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05" dur="5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08" dur="50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9" dur="50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10" dur="5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13" dur="50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4" dur="50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15" dur="5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18" dur="50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9" dur="50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20" dur="5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23" dur="50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4" dur="50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25" dur="5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28" dur="50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9" dur="50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30" dur="5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3" dur="50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4" dur="50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35" dur="5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7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8" dur="50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9" dur="50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40" dur="5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2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3" dur="50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4" dur="50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45" dur="5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7" presetID="5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48" dur="5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9" dur="5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50" dur="5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53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4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55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58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9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60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63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4" dur="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65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68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9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0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73" dur="5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4" dur="5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75" dur="5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78" dur="5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9" dur="5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80" dur="5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83" dur="5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4" dur="5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85" dur="5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88" dur="5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9" dur="50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90" dur="5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93" dur="5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4" dur="5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95" dur="5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98" dur="5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9" dur="5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00" dur="5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3" dur="5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4" dur="5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05" dur="5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08" dur="5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9" dur="5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10" dur="5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13" dur="5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4" dur="5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15" dur="5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18" dur="50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9" dur="50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20" dur="5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23" dur="50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4" dur="50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25" dur="5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28" dur="5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9" dur="5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0" dur="5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33" dur="5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4" dur="50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35" dur="5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38" dur="5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9" dur="50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40" dur="5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43" dur="50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4" dur="50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45" dur="5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48" dur="50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9" dur="50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50" dur="5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53" dur="50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4" dur="50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55" dur="5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58" dur="50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9" dur="50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60" dur="5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3" dur="5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4" dur="5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65" dur="5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68" dur="50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9" dur="50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70" dur="5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73" dur="50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4" dur="50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75" dur="5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78" dur="50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9" dur="50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80" dur="5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83" dur="50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4" dur="50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85" dur="5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88" dur="50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9" dur="50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0" dur="5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93" dur="50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4" dur="50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5" dur="5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98" dur="5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9" dur="50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00" dur="5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2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03" dur="50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4" dur="50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05" dur="5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7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08" dur="5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9" dur="50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10" dur="5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13" dur="50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4" dur="50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15" dur="5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18" dur="500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9" dur="500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20" dur="5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3" dur="5000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4" dur="5000"/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25" dur="5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0" grpId="1" animBg="1"/>
      <p:bldP spid="10" grpId="2" animBg="1"/>
      <p:bldP spid="10" grpId="3" animBg="1"/>
      <p:bldP spid="12" grpId="0" animBg="1"/>
      <p:bldP spid="12" grpId="1" animBg="1"/>
      <p:bldP spid="12" grpId="2" animBg="1"/>
      <p:bldP spid="12" grpId="3" animBg="1"/>
      <p:bldP spid="13" grpId="0" animBg="1"/>
      <p:bldP spid="13" grpId="1" animBg="1"/>
      <p:bldP spid="13" grpId="2" animBg="1"/>
      <p:bldP spid="13" grpId="3" animBg="1"/>
      <p:bldP spid="22" grpId="0" animBg="1"/>
      <p:bldP spid="22" grpId="1" animBg="1"/>
      <p:bldP spid="22" grpId="2" animBg="1"/>
      <p:bldP spid="22" grpId="3" animBg="1"/>
      <p:bldP spid="38" grpId="0" animBg="1"/>
      <p:bldP spid="85" grpId="0" animBg="1"/>
      <p:bldP spid="85" grpId="1" animBg="1"/>
      <p:bldP spid="85" grpId="2" animBg="1"/>
      <p:bldP spid="86" grpId="0" animBg="1"/>
      <p:bldP spid="86" grpId="1" animBg="1"/>
      <p:bldP spid="86" grpId="2" animBg="1"/>
      <p:bldP spid="86" grpId="3" animBg="1"/>
      <p:bldP spid="87" grpId="0" animBg="1"/>
      <p:bldP spid="87" grpId="1" animBg="1"/>
      <p:bldP spid="87" grpId="2" animBg="1"/>
      <p:bldP spid="87" grpId="3" animBg="1"/>
      <p:bldP spid="88" grpId="0" animBg="1"/>
      <p:bldP spid="88" grpId="1" animBg="1"/>
      <p:bldP spid="88" grpId="2" animBg="1"/>
      <p:bldP spid="89" grpId="0" animBg="1"/>
      <p:bldP spid="89" grpId="1" animBg="1"/>
      <p:bldP spid="89" grpId="2" animBg="1"/>
      <p:bldP spid="90" grpId="0" animBg="1"/>
      <p:bldP spid="90" grpId="1" animBg="1"/>
      <p:bldP spid="90" grpId="2" animBg="1"/>
      <p:bldP spid="91" grpId="0" animBg="1"/>
      <p:bldP spid="91" grpId="1" animBg="1"/>
      <p:bldP spid="91" grpId="2" animBg="1"/>
      <p:bldP spid="92" grpId="0" animBg="1"/>
      <p:bldP spid="92" grpId="1" animBg="1"/>
      <p:bldP spid="92" grpId="2" animBg="1"/>
      <p:bldP spid="93" grpId="0" animBg="1"/>
      <p:bldP spid="93" grpId="1" animBg="1"/>
      <p:bldP spid="93" grpId="2" animBg="1"/>
      <p:bldP spid="94" grpId="0" animBg="1"/>
      <p:bldP spid="94" grpId="1" animBg="1"/>
      <p:bldP spid="94" grpId="2" animBg="1"/>
      <p:bldP spid="95" grpId="0" animBg="1"/>
      <p:bldP spid="95" grpId="1" animBg="1"/>
      <p:bldP spid="95" grpId="2" animBg="1"/>
      <p:bldP spid="96" grpId="0" animBg="1"/>
      <p:bldP spid="96" grpId="1" animBg="1"/>
      <p:bldP spid="96" grpId="2" animBg="1"/>
      <p:bldP spid="97" grpId="0" animBg="1"/>
      <p:bldP spid="97" grpId="1" animBg="1"/>
      <p:bldP spid="97" grpId="2" animBg="1"/>
      <p:bldP spid="98" grpId="0" animBg="1"/>
      <p:bldP spid="98" grpId="1" animBg="1"/>
      <p:bldP spid="98" grpId="2" animBg="1"/>
      <p:bldP spid="99" grpId="0" animBg="1"/>
      <p:bldP spid="99" grpId="1" animBg="1"/>
      <p:bldP spid="99" grpId="2" animBg="1"/>
      <p:bldP spid="100" grpId="0" animBg="1"/>
      <p:bldP spid="100" grpId="1" animBg="1"/>
      <p:bldP spid="100" grpId="2" animBg="1"/>
      <p:bldP spid="101" grpId="0" animBg="1"/>
      <p:bldP spid="101" grpId="1" animBg="1"/>
      <p:bldP spid="101" grpId="2" animBg="1"/>
      <p:bldP spid="102" grpId="0" animBg="1"/>
      <p:bldP spid="102" grpId="1" animBg="1"/>
      <p:bldP spid="102" grpId="2" animBg="1"/>
      <p:bldP spid="103" grpId="0" animBg="1"/>
      <p:bldP spid="103" grpId="1" animBg="1"/>
      <p:bldP spid="103" grpId="2" animBg="1"/>
      <p:bldP spid="104" grpId="0" animBg="1"/>
      <p:bldP spid="104" grpId="1" animBg="1"/>
      <p:bldP spid="104" grpId="2" animBg="1"/>
      <p:bldP spid="105" grpId="0" animBg="1"/>
      <p:bldP spid="105" grpId="1" animBg="1"/>
      <p:bldP spid="105" grpId="2" animBg="1"/>
      <p:bldP spid="106" grpId="0" animBg="1"/>
      <p:bldP spid="106" grpId="1" animBg="1"/>
      <p:bldP spid="106" grpId="2" animBg="1"/>
      <p:bldP spid="107" grpId="0" animBg="1"/>
      <p:bldP spid="107" grpId="1" animBg="1"/>
      <p:bldP spid="108" grpId="0" animBg="1"/>
      <p:bldP spid="108" grpId="1" animBg="1"/>
      <p:bldP spid="108" grpId="2" animBg="1"/>
      <p:bldP spid="109" grpId="0" animBg="1"/>
      <p:bldP spid="109" grpId="1" animBg="1"/>
      <p:bldP spid="109" grpId="2" animBg="1"/>
      <p:bldP spid="110" grpId="0" animBg="1"/>
      <p:bldP spid="110" grpId="1" animBg="1"/>
      <p:bldP spid="110" grpId="2" animBg="1"/>
      <p:bldP spid="111" grpId="0" animBg="1"/>
      <p:bldP spid="111" grpId="1" animBg="1"/>
      <p:bldP spid="111" grpId="2" animBg="1"/>
      <p:bldP spid="112" grpId="0" animBg="1"/>
      <p:bldP spid="112" grpId="1" animBg="1"/>
      <p:bldP spid="112" grpId="2" animBg="1"/>
      <p:bldP spid="113" grpId="0" animBg="1"/>
      <p:bldP spid="113" grpId="1" animBg="1"/>
      <p:bldP spid="113" grpId="2" animBg="1"/>
      <p:bldP spid="114" grpId="0" animBg="1"/>
      <p:bldP spid="114" grpId="1" animBg="1"/>
      <p:bldP spid="114" grpId="2" animBg="1"/>
      <p:bldP spid="115" grpId="0" animBg="1"/>
      <p:bldP spid="115" grpId="1" animBg="1"/>
      <p:bldP spid="115" grpId="2" animBg="1"/>
      <p:bldP spid="116" grpId="0" animBg="1"/>
      <p:bldP spid="116" grpId="1" animBg="1"/>
      <p:bldP spid="116" grpId="2" animBg="1"/>
      <p:bldP spid="117" grpId="0" animBg="1"/>
      <p:bldP spid="117" grpId="1" animBg="1"/>
      <p:bldP spid="117" grpId="2" animBg="1"/>
      <p:bldP spid="118" grpId="0" animBg="1"/>
      <p:bldP spid="118" grpId="1" animBg="1"/>
      <p:bldP spid="118" grpId="2" animBg="1"/>
      <p:bldP spid="119" grpId="0" animBg="1"/>
      <p:bldP spid="119" grpId="1" animBg="1"/>
      <p:bldP spid="119" grpId="2" animBg="1"/>
      <p:bldP spid="120" grpId="0" animBg="1"/>
      <p:bldP spid="120" grpId="1" animBg="1"/>
      <p:bldP spid="121" grpId="0" animBg="1"/>
      <p:bldP spid="121" grpId="1" animBg="1"/>
      <p:bldP spid="121" grpId="2" animBg="1"/>
      <p:bldP spid="121" grpId="3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69" grpId="2" animBg="1"/>
      <p:bldP spid="170" grpId="0" animBg="1"/>
      <p:bldP spid="170" grpId="1" animBg="1"/>
      <p:bldP spid="171" grpId="0" animBg="1"/>
      <p:bldP spid="171" grpId="1" animBg="1"/>
      <p:bldP spid="216" grpId="0" animBg="1"/>
      <p:bldP spid="216" grpId="1" animBg="1"/>
      <p:bldP spid="216" grpId="2" animBg="1"/>
      <p:bldP spid="217" grpId="0" animBg="1"/>
      <p:bldP spid="217" grpId="1" animBg="1"/>
      <p:bldP spid="217" grpId="2" animBg="1"/>
      <p:bldP spid="218" grpId="0" animBg="1"/>
      <p:bldP spid="218" grpId="1" animBg="1"/>
      <p:bldP spid="218" grpId="2" animBg="1"/>
      <p:bldP spid="221" grpId="0" animBg="1"/>
      <p:bldP spid="221" grpId="1" animBg="1"/>
      <p:bldP spid="221" grpId="2" animBg="1"/>
      <p:bldP spid="222" grpId="0" animBg="1"/>
      <p:bldP spid="222" grpId="1" animBg="1"/>
      <p:bldP spid="222" grpId="2" animBg="1"/>
      <p:bldP spid="224" grpId="0" animBg="1"/>
      <p:bldP spid="224" grpId="1" animBg="1"/>
      <p:bldP spid="224" grpId="2" animBg="1"/>
      <p:bldP spid="225" grpId="0" animBg="1"/>
      <p:bldP spid="225" grpId="1" animBg="1"/>
      <p:bldP spid="225" grpId="2" animBg="1"/>
      <p:bldP spid="226" grpId="0" animBg="1"/>
      <p:bldP spid="226" grpId="1" animBg="1"/>
      <p:bldP spid="226" grpId="2" animBg="1"/>
      <p:bldP spid="227" grpId="0" animBg="1"/>
      <p:bldP spid="227" grpId="1" animBg="1"/>
      <p:bldP spid="227" grpId="2" animBg="1"/>
      <p:bldP spid="228" grpId="0" animBg="1"/>
      <p:bldP spid="228" grpId="1" animBg="1"/>
      <p:bldP spid="228" grpId="2" animBg="1"/>
      <p:bldP spid="231" grpId="0" animBg="1"/>
      <p:bldP spid="231" grpId="1" animBg="1"/>
      <p:bldP spid="231" grpId="2" animBg="1"/>
      <p:bldP spid="4" grpId="0" animBg="1"/>
      <p:bldP spid="4" grpId="1" animBg="1"/>
      <p:bldP spid="4" grpId="2" animBg="1"/>
      <p:bldP spid="4" grpId="3" animBg="1"/>
      <p:bldP spid="154" grpId="0" animBg="1"/>
      <p:bldP spid="154" grpId="1" animBg="1"/>
      <p:bldP spid="154" grpId="2" animBg="1"/>
      <p:bldP spid="154" grpId="3" animBg="1"/>
      <p:bldP spid="155" grpId="0" animBg="1"/>
      <p:bldP spid="155" grpId="1" animBg="1"/>
      <p:bldP spid="155" grpId="2" animBg="1"/>
      <p:bldP spid="155" grpId="3" animBg="1"/>
      <p:bldP spid="156" grpId="0" animBg="1"/>
      <p:bldP spid="156" grpId="1" animBg="1"/>
      <p:bldP spid="156" grpId="2" animBg="1"/>
      <p:bldP spid="156" grpId="3" animBg="1"/>
      <p:bldP spid="157" grpId="0" animBg="1"/>
      <p:bldP spid="157" grpId="1" animBg="1"/>
      <p:bldP spid="157" grpId="2" animBg="1"/>
      <p:bldP spid="157" grpId="3" animBg="1"/>
      <p:bldP spid="158" grpId="0" animBg="1"/>
      <p:bldP spid="158" grpId="1" animBg="1"/>
      <p:bldP spid="158" grpId="2" animBg="1"/>
      <p:bldP spid="158" grpId="3" animBg="1"/>
      <p:bldP spid="159" grpId="0" animBg="1"/>
      <p:bldP spid="159" grpId="1" animBg="1"/>
      <p:bldP spid="159" grpId="2" animBg="1"/>
      <p:bldP spid="159" grpId="3" animBg="1"/>
      <p:bldP spid="160" grpId="0" animBg="1"/>
      <p:bldP spid="160" grpId="1" animBg="1"/>
      <p:bldP spid="160" grpId="2" animBg="1"/>
      <p:bldP spid="160" grpId="3" animBg="1"/>
      <p:bldP spid="172" grpId="0" animBg="1"/>
      <p:bldP spid="172" grpId="1" animBg="1"/>
      <p:bldP spid="172" grpId="2" animBg="1"/>
      <p:bldP spid="172" grpId="3" animBg="1"/>
      <p:bldP spid="173" grpId="0" animBg="1"/>
      <p:bldP spid="173" grpId="1" animBg="1"/>
      <p:bldP spid="173" grpId="2" animBg="1"/>
      <p:bldP spid="173" grpId="3" animBg="1"/>
      <p:bldP spid="174" grpId="0" animBg="1"/>
      <p:bldP spid="174" grpId="1" animBg="1"/>
      <p:bldP spid="174" grpId="2" animBg="1"/>
      <p:bldP spid="174" grpId="3" animBg="1"/>
      <p:bldP spid="175" grpId="0" animBg="1"/>
      <p:bldP spid="175" grpId="1" animBg="1"/>
      <p:bldP spid="175" grpId="2" animBg="1"/>
      <p:bldP spid="175" grpId="3" animBg="1"/>
      <p:bldP spid="176" grpId="0" animBg="1"/>
      <p:bldP spid="176" grpId="1" animBg="1"/>
      <p:bldP spid="176" grpId="2" animBg="1"/>
      <p:bldP spid="176" grpId="3" animBg="1"/>
      <p:bldP spid="177" grpId="0" animBg="1"/>
      <p:bldP spid="177" grpId="1" animBg="1"/>
      <p:bldP spid="177" grpId="2" animBg="1"/>
      <p:bldP spid="177" grpId="3" animBg="1"/>
      <p:bldP spid="178" grpId="0" animBg="1"/>
      <p:bldP spid="178" grpId="1" animBg="1"/>
      <p:bldP spid="178" grpId="2" animBg="1"/>
      <p:bldP spid="178" grpId="3" animBg="1"/>
      <p:bldP spid="179" grpId="0" animBg="1"/>
      <p:bldP spid="179" grpId="1" animBg="1"/>
      <p:bldP spid="179" grpId="2" animBg="1"/>
      <p:bldP spid="179" grpId="3" animBg="1"/>
      <p:bldP spid="180" grpId="0" animBg="1"/>
      <p:bldP spid="180" grpId="1" animBg="1"/>
      <p:bldP spid="180" grpId="2" animBg="1"/>
      <p:bldP spid="180" grpId="3" animBg="1"/>
      <p:bldP spid="181" grpId="0" animBg="1"/>
      <p:bldP spid="181" grpId="1" animBg="1"/>
      <p:bldP spid="181" grpId="2" animBg="1"/>
      <p:bldP spid="181" grpId="3" animBg="1"/>
      <p:bldP spid="182" grpId="0" animBg="1"/>
      <p:bldP spid="182" grpId="1" animBg="1"/>
      <p:bldP spid="182" grpId="2" animBg="1"/>
      <p:bldP spid="182" grpId="3" animBg="1"/>
      <p:bldP spid="183" grpId="0" animBg="1"/>
      <p:bldP spid="183" grpId="1" animBg="1"/>
      <p:bldP spid="183" grpId="2" animBg="1"/>
      <p:bldP spid="183" grpId="3" animBg="1"/>
      <p:bldP spid="185" grpId="0" animBg="1"/>
      <p:bldP spid="185" grpId="1" animBg="1"/>
      <p:bldP spid="185" grpId="2" animBg="1"/>
      <p:bldP spid="185" grpId="3" animBg="1"/>
      <p:bldP spid="186" grpId="0" animBg="1"/>
      <p:bldP spid="186" grpId="1" animBg="1"/>
      <p:bldP spid="186" grpId="2" animBg="1"/>
      <p:bldP spid="186" grpId="3" animBg="1"/>
      <p:bldP spid="187" grpId="0" animBg="1"/>
      <p:bldP spid="187" grpId="1" animBg="1"/>
      <p:bldP spid="187" grpId="2" animBg="1"/>
      <p:bldP spid="187" grpId="3" animBg="1"/>
      <p:bldP spid="188" grpId="0" animBg="1"/>
      <p:bldP spid="188" grpId="1" animBg="1"/>
      <p:bldP spid="188" grpId="2" animBg="1"/>
      <p:bldP spid="188" grpId="3" animBg="1"/>
      <p:bldP spid="189" grpId="0" animBg="1"/>
      <p:bldP spid="189" grpId="1" animBg="1"/>
      <p:bldP spid="189" grpId="2" animBg="1"/>
      <p:bldP spid="189" grpId="3" animBg="1"/>
      <p:bldP spid="190" grpId="0" animBg="1"/>
      <p:bldP spid="190" grpId="1" animBg="1"/>
      <p:bldP spid="190" grpId="2" animBg="1"/>
      <p:bldP spid="190" grpId="3" animBg="1"/>
      <p:bldP spid="191" grpId="0" animBg="1"/>
      <p:bldP spid="191" grpId="1" animBg="1"/>
      <p:bldP spid="191" grpId="2" animBg="1"/>
      <p:bldP spid="191" grpId="3" animBg="1"/>
      <p:bldP spid="192" grpId="0" animBg="1"/>
      <p:bldP spid="192" grpId="1" animBg="1"/>
      <p:bldP spid="192" grpId="2" animBg="1"/>
      <p:bldP spid="192" grpId="3" animBg="1"/>
      <p:bldP spid="193" grpId="0" animBg="1"/>
      <p:bldP spid="193" grpId="1" animBg="1"/>
      <p:bldP spid="193" grpId="2" animBg="1"/>
      <p:bldP spid="193" grpId="3" animBg="1"/>
      <p:bldP spid="194" grpId="0" animBg="1"/>
      <p:bldP spid="194" grpId="1" animBg="1"/>
      <p:bldP spid="194" grpId="2" animBg="1"/>
      <p:bldP spid="194" grpId="3" animBg="1"/>
      <p:bldP spid="195" grpId="0" animBg="1"/>
      <p:bldP spid="195" grpId="1" animBg="1"/>
      <p:bldP spid="195" grpId="2" animBg="1"/>
      <p:bldP spid="195" grpId="3" animBg="1"/>
      <p:bldP spid="196" grpId="0" animBg="1"/>
      <p:bldP spid="196" grpId="1" animBg="1"/>
      <p:bldP spid="196" grpId="2" animBg="1"/>
      <p:bldP spid="196" grpId="3" animBg="1"/>
      <p:bldP spid="197" grpId="0" animBg="1"/>
      <p:bldP spid="197" grpId="1" animBg="1"/>
      <p:bldP spid="197" grpId="2" animBg="1"/>
      <p:bldP spid="197" grpId="3" animBg="1"/>
      <p:bldP spid="198" grpId="0" animBg="1"/>
      <p:bldP spid="198" grpId="1" animBg="1"/>
      <p:bldP spid="198" grpId="2" animBg="1"/>
      <p:bldP spid="198" grpId="3" animBg="1"/>
      <p:bldP spid="199" grpId="0" animBg="1"/>
      <p:bldP spid="199" grpId="1" animBg="1"/>
      <p:bldP spid="199" grpId="2" animBg="1"/>
      <p:bldP spid="199" grpId="3" animBg="1"/>
      <p:bldP spid="200" grpId="0" animBg="1"/>
      <p:bldP spid="200" grpId="1" animBg="1"/>
      <p:bldP spid="200" grpId="2" animBg="1"/>
      <p:bldP spid="200" grpId="3" animBg="1"/>
      <p:bldP spid="201" grpId="0" animBg="1"/>
      <p:bldP spid="201" grpId="1" animBg="1"/>
      <p:bldP spid="201" grpId="2" animBg="1"/>
      <p:bldP spid="201" grpId="3" animBg="1"/>
      <p:bldP spid="202" grpId="0" animBg="1"/>
      <p:bldP spid="202" grpId="1" animBg="1"/>
      <p:bldP spid="202" grpId="2" animBg="1"/>
      <p:bldP spid="202" grpId="3" animBg="1"/>
      <p:bldP spid="203" grpId="0" animBg="1"/>
      <p:bldP spid="203" grpId="1" animBg="1"/>
      <p:bldP spid="203" grpId="2" animBg="1"/>
      <p:bldP spid="203" grpId="3" animBg="1"/>
      <p:bldP spid="204" grpId="0" animBg="1"/>
      <p:bldP spid="204" grpId="1" animBg="1"/>
      <p:bldP spid="204" grpId="2" animBg="1"/>
      <p:bldP spid="204" grpId="3" animBg="1"/>
      <p:bldP spid="205" grpId="0" animBg="1"/>
      <p:bldP spid="205" grpId="1" animBg="1"/>
      <p:bldP spid="205" grpId="2" animBg="1"/>
      <p:bldP spid="205" grpId="3" animBg="1"/>
      <p:bldP spid="206" grpId="0" animBg="1"/>
      <p:bldP spid="206" grpId="1" animBg="1"/>
      <p:bldP spid="206" grpId="2" animBg="1"/>
      <p:bldP spid="206" grpId="3" animBg="1"/>
      <p:bldP spid="207" grpId="0" animBg="1"/>
      <p:bldP spid="207" grpId="1" animBg="1"/>
      <p:bldP spid="207" grpId="2" animBg="1"/>
      <p:bldP spid="207" grpId="3" animBg="1"/>
      <p:bldP spid="208" grpId="0" animBg="1"/>
      <p:bldP spid="208" grpId="1" animBg="1"/>
      <p:bldP spid="208" grpId="2" animBg="1"/>
      <p:bldP spid="208" grpId="3" animBg="1"/>
      <p:bldP spid="209" grpId="0" animBg="1"/>
      <p:bldP spid="209" grpId="1" animBg="1"/>
      <p:bldP spid="209" grpId="2" animBg="1"/>
      <p:bldP spid="209" grpId="3" animBg="1"/>
      <p:bldP spid="210" grpId="0" animBg="1"/>
      <p:bldP spid="210" grpId="1" animBg="1"/>
      <p:bldP spid="210" grpId="2" animBg="1"/>
      <p:bldP spid="210" grpId="3" animBg="1"/>
      <p:bldP spid="211" grpId="0" animBg="1"/>
      <p:bldP spid="211" grpId="1" animBg="1"/>
      <p:bldP spid="211" grpId="2" animBg="1"/>
      <p:bldP spid="211" grpId="3" animBg="1"/>
      <p:bldP spid="212" grpId="0" animBg="1"/>
      <p:bldP spid="212" grpId="1" animBg="1"/>
      <p:bldP spid="212" grpId="2" animBg="1"/>
      <p:bldP spid="212" grpId="3" animBg="1"/>
      <p:bldP spid="213" grpId="0" animBg="1"/>
      <p:bldP spid="213" grpId="1" animBg="1"/>
      <p:bldP spid="213" grpId="2" animBg="1"/>
      <p:bldP spid="213" grpId="3" animBg="1"/>
      <p:bldP spid="214" grpId="0" animBg="1"/>
      <p:bldP spid="214" grpId="1" animBg="1"/>
      <p:bldP spid="214" grpId="2" animBg="1"/>
      <p:bldP spid="214" grpId="3" animBg="1"/>
      <p:bldP spid="215" grpId="0" animBg="1"/>
      <p:bldP spid="215" grpId="1" animBg="1"/>
      <p:bldP spid="215" grpId="2" animBg="1"/>
      <p:bldP spid="215" grpId="3" animBg="1"/>
      <p:bldP spid="219" grpId="0" animBg="1"/>
      <p:bldP spid="219" grpId="1" animBg="1"/>
      <p:bldP spid="219" grpId="2" animBg="1"/>
      <p:bldP spid="219" grpId="3" animBg="1"/>
      <p:bldP spid="220" grpId="0" animBg="1"/>
      <p:bldP spid="220" grpId="1" animBg="1"/>
      <p:bldP spid="220" grpId="2" animBg="1"/>
      <p:bldP spid="220" grpId="3" animBg="1"/>
      <p:bldP spid="223" grpId="0" animBg="1"/>
      <p:bldP spid="223" grpId="1" animBg="1"/>
      <p:bldP spid="223" grpId="2" animBg="1"/>
      <p:bldP spid="223" grpId="3" animBg="1"/>
      <p:bldP spid="233" grpId="0" animBg="1"/>
      <p:bldP spid="233" grpId="1" animBg="1"/>
      <p:bldP spid="233" grpId="2" animBg="1"/>
      <p:bldP spid="233" grpId="4" animBg="1"/>
      <p:bldP spid="233" grpId="5" animBg="1"/>
      <p:bldP spid="233" grpId="6" animBg="1"/>
      <p:bldP spid="234" grpId="0" animBg="1"/>
      <p:bldP spid="234" grpId="1" animBg="1"/>
      <p:bldP spid="234" grpId="2" animBg="1"/>
      <p:bldP spid="234" grpId="3" animBg="1"/>
      <p:bldP spid="235" grpId="0" animBg="1"/>
      <p:bldP spid="235" grpId="1" animBg="1"/>
      <p:bldP spid="235" grpId="2" animBg="1"/>
      <p:bldP spid="235" grpId="3" animBg="1"/>
      <p:bldP spid="236" grpId="0" animBg="1"/>
      <p:bldP spid="236" grpId="1" animBg="1"/>
      <p:bldP spid="236" grpId="2" animBg="1"/>
      <p:bldP spid="236" grpId="3" animBg="1"/>
      <p:bldP spid="237" grpId="0" animBg="1"/>
      <p:bldP spid="237" grpId="1" animBg="1"/>
      <p:bldP spid="237" grpId="2" animBg="1"/>
      <p:bldP spid="237" grpId="3" animBg="1"/>
      <p:bldP spid="238" grpId="0" animBg="1"/>
      <p:bldP spid="238" grpId="1" animBg="1"/>
      <p:bldP spid="238" grpId="2" animBg="1"/>
      <p:bldP spid="238" grpId="3" animBg="1"/>
      <p:bldP spid="239" grpId="0" animBg="1"/>
      <p:bldP spid="239" grpId="1" animBg="1"/>
      <p:bldP spid="239" grpId="2" animBg="1"/>
      <p:bldP spid="239" grpId="3" animBg="1"/>
      <p:bldP spid="240" grpId="0" animBg="1"/>
      <p:bldP spid="240" grpId="1" animBg="1"/>
      <p:bldP spid="240" grpId="2" animBg="1"/>
      <p:bldP spid="240" grpId="3" animBg="1"/>
      <p:bldP spid="241" grpId="0" animBg="1"/>
      <p:bldP spid="241" grpId="1" animBg="1"/>
      <p:bldP spid="241" grpId="2" animBg="1"/>
      <p:bldP spid="241" grpId="3" animBg="1"/>
      <p:bldP spid="242" grpId="0" animBg="1"/>
      <p:bldP spid="242" grpId="1" animBg="1"/>
      <p:bldP spid="242" grpId="2" animBg="1"/>
      <p:bldP spid="242" grpId="3" animBg="1"/>
      <p:bldP spid="243" grpId="0" animBg="1"/>
      <p:bldP spid="243" grpId="1" animBg="1"/>
      <p:bldP spid="243" grpId="2" animBg="1"/>
      <p:bldP spid="243" grpId="3" animBg="1"/>
      <p:bldP spid="244" grpId="0" animBg="1"/>
      <p:bldP spid="244" grpId="1" animBg="1"/>
      <p:bldP spid="244" grpId="2" animBg="1"/>
      <p:bldP spid="244" grpId="3" animBg="1"/>
      <p:bldP spid="244" grpId="4" animBg="1"/>
      <p:bldP spid="246" grpId="0" animBg="1"/>
      <p:bldP spid="246" grpId="1" animBg="1"/>
      <p:bldP spid="246" grpId="2" animBg="1"/>
      <p:bldP spid="246" grpId="3" animBg="1"/>
      <p:bldP spid="247" grpId="0" animBg="1"/>
      <p:bldP spid="247" grpId="1" animBg="1"/>
      <p:bldP spid="247" grpId="2" animBg="1"/>
      <p:bldP spid="247" grpId="3" animBg="1"/>
      <p:bldP spid="248" grpId="0" animBg="1"/>
      <p:bldP spid="248" grpId="1" animBg="1"/>
      <p:bldP spid="248" grpId="2" animBg="1"/>
      <p:bldP spid="248" grpId="3" animBg="1"/>
      <p:bldP spid="249" grpId="0" animBg="1"/>
      <p:bldP spid="249" grpId="1" animBg="1"/>
      <p:bldP spid="249" grpId="2" animBg="1"/>
      <p:bldP spid="249" grpId="3" animBg="1"/>
      <p:bldP spid="250" grpId="0" animBg="1"/>
      <p:bldP spid="250" grpId="1" animBg="1"/>
      <p:bldP spid="250" grpId="2" animBg="1"/>
      <p:bldP spid="250" grpId="3" animBg="1"/>
      <p:bldP spid="251" grpId="0" animBg="1"/>
      <p:bldP spid="251" grpId="1" animBg="1"/>
      <p:bldP spid="251" grpId="2" animBg="1"/>
      <p:bldP spid="251" grpId="3" animBg="1"/>
      <p:bldP spid="252" grpId="0" animBg="1"/>
      <p:bldP spid="252" grpId="1" animBg="1"/>
      <p:bldP spid="252" grpId="2" animBg="1"/>
      <p:bldP spid="252" grpId="3" animBg="1"/>
      <p:bldP spid="253" grpId="0" animBg="1"/>
      <p:bldP spid="253" grpId="1" animBg="1"/>
      <p:bldP spid="253" grpId="2" animBg="1"/>
      <p:bldP spid="253" grpId="3" animBg="1"/>
      <p:bldP spid="254" grpId="0" animBg="1"/>
      <p:bldP spid="254" grpId="1" animBg="1"/>
      <p:bldP spid="254" grpId="2" animBg="1"/>
      <p:bldP spid="254" grpId="3" animBg="1"/>
      <p:bldP spid="255" grpId="0" animBg="1"/>
      <p:bldP spid="255" grpId="1" animBg="1"/>
      <p:bldP spid="255" grpId="2" animBg="1"/>
      <p:bldP spid="255" grpId="3" animBg="1"/>
      <p:bldP spid="256" grpId="0" animBg="1"/>
      <p:bldP spid="256" grpId="1" animBg="1"/>
      <p:bldP spid="256" grpId="2" animBg="1"/>
      <p:bldP spid="256" grpId="3" animBg="1"/>
      <p:bldP spid="257" grpId="0" animBg="1"/>
      <p:bldP spid="257" grpId="1" animBg="1"/>
      <p:bldP spid="257" grpId="2" animBg="1"/>
      <p:bldP spid="257" grpId="3" animBg="1"/>
      <p:bldP spid="258" grpId="0" animBg="1"/>
      <p:bldP spid="258" grpId="1" animBg="1"/>
      <p:bldP spid="258" grpId="2" animBg="1"/>
      <p:bldP spid="258" grpId="3" animBg="1"/>
      <p:bldP spid="259" grpId="0" animBg="1"/>
      <p:bldP spid="259" grpId="1" animBg="1"/>
      <p:bldP spid="259" grpId="2" animBg="1"/>
      <p:bldP spid="259" grpId="3" animBg="1"/>
      <p:bldP spid="260" grpId="0" animBg="1"/>
      <p:bldP spid="260" grpId="1" animBg="1"/>
      <p:bldP spid="260" grpId="2" animBg="1"/>
      <p:bldP spid="260" grpId="3" animBg="1"/>
      <p:bldP spid="261" grpId="0" animBg="1"/>
      <p:bldP spid="261" grpId="1" animBg="1"/>
      <p:bldP spid="261" grpId="2" animBg="1"/>
      <p:bldP spid="261" grpId="3" animBg="1"/>
      <p:bldP spid="262" grpId="0" animBg="1"/>
      <p:bldP spid="262" grpId="1" animBg="1"/>
      <p:bldP spid="262" grpId="2" animBg="1"/>
      <p:bldP spid="262" grpId="3" animBg="1"/>
      <p:bldP spid="263" grpId="0" animBg="1"/>
      <p:bldP spid="263" grpId="1" animBg="1"/>
      <p:bldP spid="263" grpId="2" animBg="1"/>
      <p:bldP spid="263" grpId="3" animBg="1"/>
      <p:bldP spid="264" grpId="0" animBg="1"/>
      <p:bldP spid="264" grpId="1" animBg="1"/>
      <p:bldP spid="264" grpId="2" animBg="1"/>
      <p:bldP spid="264" grpId="3" animBg="1"/>
      <p:bldP spid="265" grpId="0" animBg="1"/>
      <p:bldP spid="265" grpId="1" animBg="1"/>
      <p:bldP spid="265" grpId="2" animBg="1"/>
      <p:bldP spid="265" grpId="3" animBg="1"/>
      <p:bldP spid="266" grpId="0" animBg="1"/>
      <p:bldP spid="266" grpId="1" animBg="1"/>
      <p:bldP spid="266" grpId="2" animBg="1"/>
      <p:bldP spid="266" grpId="3" animBg="1"/>
      <p:bldP spid="267" grpId="0" animBg="1"/>
      <p:bldP spid="267" grpId="1" animBg="1"/>
      <p:bldP spid="267" grpId="2" animBg="1"/>
      <p:bldP spid="267" grpId="3" animBg="1"/>
      <p:bldP spid="268" grpId="0" animBg="1"/>
      <p:bldP spid="268" grpId="1" animBg="1"/>
      <p:bldP spid="268" grpId="2" animBg="1"/>
      <p:bldP spid="268" grpId="3" animBg="1"/>
      <p:bldP spid="269" grpId="0" animBg="1"/>
      <p:bldP spid="269" grpId="1" animBg="1"/>
      <p:bldP spid="269" grpId="2" animBg="1"/>
      <p:bldP spid="269" grpId="3" animBg="1"/>
      <p:bldP spid="270" grpId="0" animBg="1"/>
      <p:bldP spid="270" grpId="1" animBg="1"/>
      <p:bldP spid="270" grpId="2" animBg="1"/>
      <p:bldP spid="270" grpId="3" animBg="1"/>
      <p:bldP spid="271" grpId="0" animBg="1"/>
      <p:bldP spid="271" grpId="1" animBg="1"/>
      <p:bldP spid="271" grpId="2" animBg="1"/>
      <p:bldP spid="271" grpId="3" animBg="1"/>
      <p:bldP spid="272" grpId="0" animBg="1"/>
      <p:bldP spid="272" grpId="1" animBg="1"/>
      <p:bldP spid="272" grpId="2" animBg="1"/>
      <p:bldP spid="272" grpId="3" animBg="1"/>
      <p:bldP spid="273" grpId="0" animBg="1"/>
      <p:bldP spid="273" grpId="1" animBg="1"/>
      <p:bldP spid="273" grpId="2" animBg="1"/>
      <p:bldP spid="273" grpId="3" animBg="1"/>
      <p:bldP spid="274" grpId="0" animBg="1"/>
      <p:bldP spid="274" grpId="1" animBg="1"/>
      <p:bldP spid="274" grpId="2" animBg="1"/>
      <p:bldP spid="274" grpId="3" animBg="1"/>
      <p:bldP spid="14" grpId="0" animBg="1"/>
      <p:bldP spid="14" grpId="1" animBg="1"/>
      <p:bldP spid="14" grpId="2" animBg="1"/>
      <p:bldP spid="14" grpId="3" animBg="1"/>
      <p:bldP spid="275" grpId="0" animBg="1"/>
      <p:bldP spid="275" grpId="1" animBg="1"/>
      <p:bldP spid="275" grpId="2" animBg="1"/>
      <p:bldP spid="275" grpId="3" animBg="1"/>
      <p:bldP spid="229" grpId="0"/>
      <p:bldP spid="229" grpId="1"/>
      <p:bldP spid="230" grpId="0"/>
      <p:bldP spid="230" grpId="1"/>
      <p:bldP spid="232" grpId="0"/>
      <p:bldP spid="232" grpId="1"/>
      <p:bldP spid="245" grpId="0"/>
      <p:bldP spid="245" grpId="1"/>
      <p:bldP spid="276" grpId="0"/>
      <p:bldP spid="276" grpId="1"/>
      <p:bldP spid="277" grpId="0"/>
      <p:bldP spid="277" grpId="1"/>
      <p:bldP spid="278" grpId="0"/>
      <p:bldP spid="278" grpId="1"/>
      <p:bldP spid="279" grpId="0"/>
      <p:bldP spid="279" grpId="1"/>
      <p:bldP spid="280" grpId="0"/>
      <p:bldP spid="280" grpId="1"/>
      <p:bldP spid="281" grpId="0"/>
      <p:bldP spid="281" grpId="1"/>
      <p:bldP spid="282" grpId="0"/>
      <p:bldP spid="282" grpId="1"/>
      <p:bldP spid="283" grpId="0"/>
      <p:bldP spid="283" grpId="1"/>
      <p:bldP spid="284" grpId="0"/>
      <p:bldP spid="284" grpId="1"/>
      <p:bldP spid="285" grpId="0"/>
      <p:bldP spid="285" grpId="1"/>
      <p:bldP spid="286" grpId="0"/>
      <p:bldP spid="286" grpId="1"/>
      <p:bldP spid="287" grpId="0" animBg="1"/>
      <p:bldP spid="287" grpId="1" animBg="1"/>
      <p:bldP spid="287" grpId="2" animBg="1"/>
      <p:bldP spid="287" grpId="3" animBg="1"/>
      <p:bldP spid="288" grpId="0" animBg="1"/>
      <p:bldP spid="288" grpId="1" animBg="1"/>
      <p:bldP spid="288" grpId="2" animBg="1"/>
      <p:bldP spid="288" grpId="3" animBg="1"/>
      <p:bldP spid="289" grpId="0" animBg="1"/>
      <p:bldP spid="289" grpId="1" animBg="1"/>
      <p:bldP spid="289" grpId="2" animBg="1"/>
      <p:bldP spid="289" grpId="3" animBg="1"/>
      <p:bldP spid="290" grpId="0" animBg="1"/>
      <p:bldP spid="290" grpId="1" animBg="1"/>
      <p:bldP spid="290" grpId="2" animBg="1"/>
      <p:bldP spid="290" grpId="3" animBg="1"/>
      <p:bldP spid="291" grpId="0" animBg="1"/>
      <p:bldP spid="291" grpId="1" animBg="1"/>
      <p:bldP spid="291" grpId="2" animBg="1"/>
      <p:bldP spid="291" grpId="3" animBg="1"/>
      <p:bldP spid="292" grpId="0" animBg="1"/>
      <p:bldP spid="292" grpId="1" animBg="1"/>
      <p:bldP spid="292" grpId="2" animBg="1"/>
      <p:bldP spid="292" grpId="3" animBg="1"/>
      <p:bldP spid="293" grpId="0" animBg="1"/>
      <p:bldP spid="293" grpId="1" animBg="1"/>
      <p:bldP spid="293" grpId="2" animBg="1"/>
      <p:bldP spid="293" grpId="3" animBg="1"/>
      <p:bldP spid="294" grpId="0" animBg="1"/>
      <p:bldP spid="294" grpId="1" animBg="1"/>
      <p:bldP spid="294" grpId="2" animBg="1"/>
      <p:bldP spid="294" grpId="3" animBg="1"/>
      <p:bldP spid="295" grpId="0" animBg="1"/>
      <p:bldP spid="295" grpId="1" animBg="1"/>
      <p:bldP spid="295" grpId="2" animBg="1"/>
      <p:bldP spid="295" grpId="3" animBg="1"/>
      <p:bldP spid="296" grpId="0" animBg="1"/>
      <p:bldP spid="296" grpId="1" animBg="1"/>
      <p:bldP spid="296" grpId="2" animBg="1"/>
      <p:bldP spid="296" grpId="3" animBg="1"/>
      <p:bldP spid="297" grpId="0" animBg="1"/>
      <p:bldP spid="297" grpId="1" animBg="1"/>
      <p:bldP spid="297" grpId="2" animBg="1"/>
      <p:bldP spid="297" grpId="3" animBg="1"/>
      <p:bldP spid="298" grpId="0" animBg="1"/>
      <p:bldP spid="298" grpId="1" animBg="1"/>
      <p:bldP spid="298" grpId="2" animBg="1"/>
      <p:bldP spid="298" grpId="3" animBg="1"/>
      <p:bldP spid="299" grpId="0" animBg="1"/>
      <p:bldP spid="299" grpId="1" animBg="1"/>
      <p:bldP spid="299" grpId="2" animBg="1"/>
      <p:bldP spid="299" grpId="3" animBg="1"/>
      <p:bldP spid="300" grpId="0" animBg="1"/>
      <p:bldP spid="300" grpId="1" animBg="1"/>
      <p:bldP spid="300" grpId="2" animBg="1"/>
      <p:bldP spid="300" grpId="3" animBg="1"/>
      <p:bldP spid="301" grpId="0" animBg="1"/>
      <p:bldP spid="301" grpId="1" animBg="1"/>
      <p:bldP spid="301" grpId="2" animBg="1"/>
      <p:bldP spid="301" grpId="3" animBg="1"/>
      <p:bldP spid="302" grpId="0" animBg="1"/>
      <p:bldP spid="302" grpId="1" animBg="1"/>
      <p:bldP spid="302" grpId="2" animBg="1"/>
      <p:bldP spid="302" grpId="3" animBg="1"/>
      <p:bldP spid="303" grpId="0" animBg="1"/>
      <p:bldP spid="303" grpId="1" animBg="1"/>
      <p:bldP spid="303" grpId="2" animBg="1"/>
      <p:bldP spid="303" grpId="3" animBg="1"/>
      <p:bldP spid="304" grpId="0" animBg="1"/>
      <p:bldP spid="304" grpId="1" animBg="1"/>
      <p:bldP spid="304" grpId="2" animBg="1"/>
      <p:bldP spid="304" grpId="3" animBg="1"/>
      <p:bldP spid="305" grpId="0"/>
      <p:bldP spid="305" grpId="1"/>
      <p:bldP spid="306" grpId="0"/>
      <p:bldP spid="306" grpId="1"/>
      <p:bldP spid="307" grpId="0"/>
      <p:bldP spid="307" grpId="1"/>
      <p:bldP spid="308" grpId="0"/>
      <p:bldP spid="308" grpId="1"/>
      <p:bldP spid="309" grpId="0"/>
      <p:bldP spid="309" grpId="1"/>
      <p:bldP spid="310" grpId="0"/>
      <p:bldP spid="310" grpId="1"/>
      <p:bldP spid="311" grpId="0"/>
      <p:bldP spid="311" grpId="1"/>
      <p:bldP spid="312" grpId="0"/>
      <p:bldP spid="312" grpId="1"/>
      <p:bldP spid="313" grpId="0"/>
      <p:bldP spid="313" grpId="1"/>
      <p:bldP spid="314" grpId="0"/>
      <p:bldP spid="314" grpId="1"/>
      <p:bldP spid="315" grpId="0"/>
      <p:bldP spid="315" grpId="1"/>
      <p:bldP spid="316" grpId="0"/>
      <p:bldP spid="316" grpId="1"/>
      <p:bldP spid="317" grpId="0"/>
      <p:bldP spid="317" grpId="1"/>
      <p:bldP spid="318" grpId="0"/>
      <p:bldP spid="318" grpId="1"/>
      <p:bldP spid="319" grpId="0"/>
      <p:bldP spid="319" grpId="1"/>
      <p:bldP spid="320" grpId="0"/>
      <p:bldP spid="320" grpId="1"/>
      <p:bldP spid="321" grpId="0"/>
      <p:bldP spid="321" grpId="1"/>
      <p:bldP spid="322" grpId="0"/>
      <p:bldP spid="322" grpId="1"/>
      <p:bldP spid="323" grpId="0"/>
      <p:bldP spid="323" grpId="1"/>
      <p:bldP spid="324" grpId="0"/>
      <p:bldP spid="324" grpId="1"/>
      <p:bldP spid="325" grpId="0"/>
      <p:bldP spid="325" grpId="1"/>
      <p:bldP spid="326" grpId="0"/>
      <p:bldP spid="326" grpId="1"/>
      <p:bldP spid="327" grpId="0"/>
      <p:bldP spid="327" grpId="1"/>
      <p:bldP spid="328" grpId="0"/>
      <p:bldP spid="328" grpId="1"/>
      <p:bldP spid="329" grpId="0"/>
      <p:bldP spid="329" grpId="1"/>
      <p:bldP spid="330" grpId="0"/>
      <p:bldP spid="330" grpId="1"/>
      <p:bldP spid="331" grpId="0"/>
      <p:bldP spid="331" grpId="1"/>
      <p:bldP spid="332" grpId="0"/>
      <p:bldP spid="332" grpId="1"/>
      <p:bldP spid="333" grpId="0"/>
      <p:bldP spid="333" grpId="1"/>
      <p:bldP spid="334" grpId="0"/>
      <p:bldP spid="334" grpId="1"/>
      <p:bldP spid="335" grpId="0"/>
      <p:bldP spid="335" grpId="1"/>
      <p:bldP spid="336" grpId="0"/>
      <p:bldP spid="336" grpId="1"/>
      <p:bldP spid="337" grpId="0"/>
      <p:bldP spid="337" grpId="1"/>
      <p:bldP spid="338" grpId="0"/>
      <p:bldP spid="338" grpId="1"/>
      <p:bldP spid="339" grpId="0"/>
      <p:bldP spid="339" grpId="1"/>
      <p:bldP spid="340" grpId="0"/>
      <p:bldP spid="340" grpId="1"/>
      <p:bldP spid="341" grpId="0"/>
      <p:bldP spid="341" grpId="1"/>
      <p:bldP spid="347" grpId="0"/>
      <p:bldP spid="347" grpId="1"/>
      <p:bldP spid="348" grpId="0"/>
      <p:bldP spid="348" grpId="1"/>
      <p:bldP spid="349" grpId="0"/>
      <p:bldP spid="349" grpId="1"/>
      <p:bldP spid="350" grpId="0"/>
      <p:bldP spid="350" grpId="1"/>
      <p:bldP spid="351" grpId="0"/>
      <p:bldP spid="351" grpId="1"/>
      <p:bldP spid="352" grpId="0"/>
      <p:bldP spid="352" grpId="1"/>
      <p:bldP spid="353" grpId="0"/>
      <p:bldP spid="353" grpId="1"/>
      <p:bldP spid="354" grpId="0"/>
      <p:bldP spid="354" grpId="1"/>
      <p:bldP spid="355" grpId="0"/>
      <p:bldP spid="355" grpId="1"/>
      <p:bldP spid="356" grpId="0"/>
      <p:bldP spid="356" grpId="1"/>
      <p:bldP spid="357" grpId="0"/>
      <p:bldP spid="357" grpId="1"/>
      <p:bldP spid="358" grpId="0"/>
      <p:bldP spid="358" grpId="1"/>
      <p:bldP spid="359" grpId="0"/>
      <p:bldP spid="359" grpId="1"/>
      <p:bldP spid="360" grpId="0"/>
      <p:bldP spid="360" grpId="1"/>
      <p:bldP spid="361" grpId="0"/>
      <p:bldP spid="361" grpId="1"/>
      <p:bldP spid="362" grpId="0"/>
      <p:bldP spid="362" grpId="1"/>
      <p:bldP spid="363" grpId="0"/>
      <p:bldP spid="363" grpId="1"/>
      <p:bldP spid="364" grpId="0"/>
      <p:bldP spid="364" grpId="1"/>
      <p:bldP spid="365" grpId="0"/>
      <p:bldP spid="365" grpId="1"/>
      <p:bldP spid="366" grpId="0"/>
      <p:bldP spid="366" grpId="1"/>
      <p:bldP spid="369" grpId="0" animBg="1"/>
      <p:bldP spid="369" grpId="1" animBg="1"/>
      <p:bldP spid="371" grpId="0" animBg="1"/>
      <p:bldP spid="371" grpId="1" animBg="1"/>
      <p:bldP spid="372" grpId="0" animBg="1"/>
      <p:bldP spid="372" grpId="1" animBg="1"/>
      <p:bldP spid="373" grpId="0" animBg="1"/>
      <p:bldP spid="373" grpId="1" animBg="1"/>
      <p:bldP spid="374" grpId="0" animBg="1"/>
      <p:bldP spid="374" grpId="1" animBg="1"/>
      <p:bldP spid="375" grpId="0" animBg="1"/>
      <p:bldP spid="375" grpId="1" animBg="1"/>
      <p:bldP spid="376" grpId="0" animBg="1"/>
      <p:bldP spid="376" grpId="1" animBg="1"/>
      <p:bldP spid="11" grpId="0" animBg="1"/>
      <p:bldP spid="377" grpId="0" animBg="1"/>
      <p:bldP spid="37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ABOUT zanox </a:t>
            </a:r>
            <a:r>
              <a:rPr lang="en-US" dirty="0" smtClean="0"/>
              <a:t>and</a:t>
            </a:r>
            <a:r>
              <a:rPr lang="de-DE" dirty="0" smtClean="0"/>
              <a:t> </a:t>
            </a:r>
            <a:r>
              <a:rPr lang="en-US" dirty="0" smtClean="0"/>
              <a:t>me</a:t>
            </a:r>
          </a:p>
          <a:p>
            <a:pPr>
              <a:buClr>
                <a:schemeClr val="tx2"/>
              </a:buClr>
            </a:pPr>
            <a:r>
              <a:rPr lang="nb-NO" dirty="0" smtClean="0"/>
              <a:t>Reporting in general</a:t>
            </a:r>
            <a:endParaRPr lang="nb-NO" dirty="0"/>
          </a:p>
          <a:p>
            <a:pPr>
              <a:buClr>
                <a:schemeClr val="tx2"/>
              </a:buClr>
            </a:pPr>
            <a:r>
              <a:rPr lang="en-US" b="1" dirty="0"/>
              <a:t>QUERY ROUTING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</p:spTree>
    <p:extLst>
      <p:ext uri="{BB962C8B-B14F-4D97-AF65-F5344CB8AC3E}">
        <p14:creationId xmlns:p14="http://schemas.microsoft.com/office/powerpoint/2010/main" val="263163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Rectangle 270"/>
          <p:cNvSpPr/>
          <p:nvPr/>
        </p:nvSpPr>
        <p:spPr>
          <a:xfrm>
            <a:off x="591109" y="2746174"/>
            <a:ext cx="1078384" cy="2563428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35" name="Right Arrow 34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44" name="10-Point Star 43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215" name="Rectangle 214"/>
          <p:cNvSpPr/>
          <p:nvPr/>
        </p:nvSpPr>
        <p:spPr>
          <a:xfrm>
            <a:off x="4204094" y="2195497"/>
            <a:ext cx="2528888" cy="3805237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Distributed Reporting</a:t>
            </a:r>
            <a:endParaRPr lang="en-US" dirty="0"/>
          </a:p>
        </p:txBody>
      </p:sp>
      <p:sp>
        <p:nvSpPr>
          <p:cNvPr id="242" name="Rounded Rectangle 241"/>
          <p:cNvSpPr/>
          <p:nvPr/>
        </p:nvSpPr>
        <p:spPr>
          <a:xfrm>
            <a:off x="6215056" y="4976212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43" name="Rounded Rectangle 242"/>
          <p:cNvSpPr/>
          <p:nvPr/>
        </p:nvSpPr>
        <p:spPr>
          <a:xfrm>
            <a:off x="4321569" y="4644625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4" name="Rounded Rectangle 243"/>
          <p:cNvSpPr/>
          <p:nvPr/>
        </p:nvSpPr>
        <p:spPr>
          <a:xfrm>
            <a:off x="4321569" y="4966688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5" name="Rounded Rectangle 244"/>
          <p:cNvSpPr/>
          <p:nvPr/>
        </p:nvSpPr>
        <p:spPr>
          <a:xfrm>
            <a:off x="4321568" y="529232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6" name="Rounded Rectangle 245"/>
          <p:cNvSpPr/>
          <p:nvPr/>
        </p:nvSpPr>
        <p:spPr>
          <a:xfrm>
            <a:off x="4766860" y="4644625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7" name="Rounded Rectangle 246"/>
          <p:cNvSpPr/>
          <p:nvPr/>
        </p:nvSpPr>
        <p:spPr>
          <a:xfrm>
            <a:off x="4766860" y="4966688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8" name="Rounded Rectangle 247"/>
          <p:cNvSpPr/>
          <p:nvPr/>
        </p:nvSpPr>
        <p:spPr>
          <a:xfrm>
            <a:off x="4766859" y="529232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9" name="Rounded Rectangle 248"/>
          <p:cNvSpPr/>
          <p:nvPr/>
        </p:nvSpPr>
        <p:spPr>
          <a:xfrm>
            <a:off x="5209776" y="4644624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50" name="Rounded Rectangle 249"/>
          <p:cNvSpPr/>
          <p:nvPr/>
        </p:nvSpPr>
        <p:spPr>
          <a:xfrm>
            <a:off x="5209776" y="4966687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51" name="Rounded Rectangle 250"/>
          <p:cNvSpPr/>
          <p:nvPr/>
        </p:nvSpPr>
        <p:spPr>
          <a:xfrm>
            <a:off x="5209775" y="5292322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52" name="Rounded Rectangle 251"/>
          <p:cNvSpPr/>
          <p:nvPr/>
        </p:nvSpPr>
        <p:spPr>
          <a:xfrm>
            <a:off x="5655067" y="4644624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53" name="Rounded Rectangle 252"/>
          <p:cNvSpPr/>
          <p:nvPr/>
        </p:nvSpPr>
        <p:spPr>
          <a:xfrm>
            <a:off x="5655067" y="4966687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54" name="Rounded Rectangle 253"/>
          <p:cNvSpPr/>
          <p:nvPr/>
        </p:nvSpPr>
        <p:spPr>
          <a:xfrm>
            <a:off x="5655066" y="5292322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321568" y="2414586"/>
            <a:ext cx="2272107" cy="903682"/>
            <a:chOff x="4321568" y="2414586"/>
            <a:chExt cx="2272107" cy="903682"/>
          </a:xfrm>
        </p:grpSpPr>
        <p:sp>
          <p:nvSpPr>
            <p:cNvPr id="216" name="Rounded Rectangle 215"/>
            <p:cNvSpPr/>
            <p:nvPr/>
          </p:nvSpPr>
          <p:spPr>
            <a:xfrm>
              <a:off x="6215056" y="2746174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</a:t>
              </a:r>
              <a:endParaRPr lang="en-US" dirty="0"/>
            </a:p>
          </p:txBody>
        </p:sp>
        <p:sp>
          <p:nvSpPr>
            <p:cNvPr id="217" name="Rounded Rectangle 216"/>
            <p:cNvSpPr/>
            <p:nvPr/>
          </p:nvSpPr>
          <p:spPr>
            <a:xfrm>
              <a:off x="4321569" y="2414587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18" name="Rounded Rectangle 217"/>
            <p:cNvSpPr/>
            <p:nvPr/>
          </p:nvSpPr>
          <p:spPr>
            <a:xfrm>
              <a:off x="4321569" y="2736650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19" name="Rounded Rectangle 218"/>
            <p:cNvSpPr/>
            <p:nvPr/>
          </p:nvSpPr>
          <p:spPr>
            <a:xfrm>
              <a:off x="4321568" y="3062285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0" name="Rounded Rectangle 219"/>
            <p:cNvSpPr/>
            <p:nvPr/>
          </p:nvSpPr>
          <p:spPr>
            <a:xfrm>
              <a:off x="4766860" y="2414587"/>
              <a:ext cx="378619" cy="255983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1" name="Rounded Rectangle 220"/>
            <p:cNvSpPr/>
            <p:nvPr/>
          </p:nvSpPr>
          <p:spPr>
            <a:xfrm>
              <a:off x="4766860" y="2736650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2" name="Rounded Rectangle 221"/>
            <p:cNvSpPr/>
            <p:nvPr/>
          </p:nvSpPr>
          <p:spPr>
            <a:xfrm>
              <a:off x="4766859" y="3062285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3" name="Rounded Rectangle 222"/>
            <p:cNvSpPr/>
            <p:nvPr/>
          </p:nvSpPr>
          <p:spPr>
            <a:xfrm>
              <a:off x="5209776" y="2414586"/>
              <a:ext cx="378619" cy="255983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4" name="Rounded Rectangle 223"/>
            <p:cNvSpPr/>
            <p:nvPr/>
          </p:nvSpPr>
          <p:spPr>
            <a:xfrm>
              <a:off x="5209776" y="2736649"/>
              <a:ext cx="378619" cy="255983"/>
            </a:xfrm>
            <a:prstGeom prst="roundRect">
              <a:avLst/>
            </a:prstGeom>
            <a:solidFill>
              <a:srgbClr val="E9E9E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5" name="Rounded Rectangle 224"/>
            <p:cNvSpPr/>
            <p:nvPr/>
          </p:nvSpPr>
          <p:spPr>
            <a:xfrm>
              <a:off x="5209775" y="3062284"/>
              <a:ext cx="378619" cy="255983"/>
            </a:xfrm>
            <a:prstGeom prst="roundRect">
              <a:avLst/>
            </a:prstGeom>
            <a:solidFill>
              <a:srgbClr val="E9E9E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6" name="Rounded Rectangle 225"/>
            <p:cNvSpPr/>
            <p:nvPr/>
          </p:nvSpPr>
          <p:spPr>
            <a:xfrm>
              <a:off x="5655067" y="2414586"/>
              <a:ext cx="378619" cy="255983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7" name="Rounded Rectangle 226"/>
            <p:cNvSpPr/>
            <p:nvPr/>
          </p:nvSpPr>
          <p:spPr>
            <a:xfrm>
              <a:off x="5655067" y="2736649"/>
              <a:ext cx="378619" cy="255983"/>
            </a:xfrm>
            <a:prstGeom prst="roundRect">
              <a:avLst/>
            </a:prstGeom>
            <a:solidFill>
              <a:srgbClr val="E9E9E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28" name="Rounded Rectangle 227"/>
            <p:cNvSpPr/>
            <p:nvPr/>
          </p:nvSpPr>
          <p:spPr>
            <a:xfrm>
              <a:off x="5655066" y="3062284"/>
              <a:ext cx="378619" cy="255983"/>
            </a:xfrm>
            <a:prstGeom prst="roundRect">
              <a:avLst/>
            </a:prstGeom>
            <a:solidFill>
              <a:srgbClr val="E9E9E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55" name="Rounded Rectangle 254"/>
            <p:cNvSpPr/>
            <p:nvPr/>
          </p:nvSpPr>
          <p:spPr>
            <a:xfrm>
              <a:off x="6210292" y="3062283"/>
              <a:ext cx="378619" cy="255983"/>
            </a:xfrm>
            <a:prstGeom prst="roundRect">
              <a:avLst/>
            </a:prstGeom>
            <a:solidFill>
              <a:srgbClr val="6666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321568" y="3529605"/>
            <a:ext cx="2278057" cy="903682"/>
            <a:chOff x="4321568" y="3529605"/>
            <a:chExt cx="2278057" cy="903682"/>
          </a:xfrm>
        </p:grpSpPr>
        <p:sp>
          <p:nvSpPr>
            <p:cNvPr id="229" name="Rounded Rectangle 228"/>
            <p:cNvSpPr/>
            <p:nvPr/>
          </p:nvSpPr>
          <p:spPr>
            <a:xfrm>
              <a:off x="6215056" y="3861193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</a:t>
              </a:r>
              <a:endParaRPr lang="en-US" dirty="0"/>
            </a:p>
          </p:txBody>
        </p:sp>
        <p:sp>
          <p:nvSpPr>
            <p:cNvPr id="230" name="Rounded Rectangle 229"/>
            <p:cNvSpPr/>
            <p:nvPr/>
          </p:nvSpPr>
          <p:spPr>
            <a:xfrm>
              <a:off x="4321569" y="3529606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1" name="Rounded Rectangle 230"/>
            <p:cNvSpPr/>
            <p:nvPr/>
          </p:nvSpPr>
          <p:spPr>
            <a:xfrm>
              <a:off x="4321569" y="3851669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2" name="Rounded Rectangle 231"/>
            <p:cNvSpPr/>
            <p:nvPr/>
          </p:nvSpPr>
          <p:spPr>
            <a:xfrm>
              <a:off x="4321568" y="4177304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3" name="Rounded Rectangle 232"/>
            <p:cNvSpPr/>
            <p:nvPr/>
          </p:nvSpPr>
          <p:spPr>
            <a:xfrm>
              <a:off x="4766860" y="3529606"/>
              <a:ext cx="378619" cy="255983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4" name="Rounded Rectangle 233"/>
            <p:cNvSpPr/>
            <p:nvPr/>
          </p:nvSpPr>
          <p:spPr>
            <a:xfrm>
              <a:off x="4766860" y="3851669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5" name="Rounded Rectangle 234"/>
            <p:cNvSpPr/>
            <p:nvPr/>
          </p:nvSpPr>
          <p:spPr>
            <a:xfrm>
              <a:off x="4766859" y="4177304"/>
              <a:ext cx="378619" cy="255983"/>
            </a:xfrm>
            <a:prstGeom prst="roundRect">
              <a:avLst/>
            </a:prstGeom>
            <a:solidFill>
              <a:srgbClr val="28282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6" name="Rounded Rectangle 235"/>
            <p:cNvSpPr/>
            <p:nvPr/>
          </p:nvSpPr>
          <p:spPr>
            <a:xfrm>
              <a:off x="5209776" y="3529605"/>
              <a:ext cx="378619" cy="255983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7" name="Rounded Rectangle 236"/>
            <p:cNvSpPr/>
            <p:nvPr/>
          </p:nvSpPr>
          <p:spPr>
            <a:xfrm>
              <a:off x="5209776" y="3851668"/>
              <a:ext cx="378619" cy="255983"/>
            </a:xfrm>
            <a:prstGeom prst="roundRect">
              <a:avLst/>
            </a:prstGeom>
            <a:solidFill>
              <a:srgbClr val="E9E9E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8" name="Rounded Rectangle 237"/>
            <p:cNvSpPr/>
            <p:nvPr/>
          </p:nvSpPr>
          <p:spPr>
            <a:xfrm>
              <a:off x="5209775" y="4177303"/>
              <a:ext cx="378619" cy="255983"/>
            </a:xfrm>
            <a:prstGeom prst="roundRect">
              <a:avLst/>
            </a:prstGeom>
            <a:solidFill>
              <a:srgbClr val="E9E9E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39" name="Rounded Rectangle 238"/>
            <p:cNvSpPr/>
            <p:nvPr/>
          </p:nvSpPr>
          <p:spPr>
            <a:xfrm>
              <a:off x="5655067" y="3529605"/>
              <a:ext cx="378619" cy="255983"/>
            </a:xfrm>
            <a:prstGeom prst="roundRect">
              <a:avLst/>
            </a:prstGeom>
            <a:solidFill>
              <a:srgbClr val="9999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40" name="Rounded Rectangle 239"/>
            <p:cNvSpPr/>
            <p:nvPr/>
          </p:nvSpPr>
          <p:spPr>
            <a:xfrm>
              <a:off x="5655067" y="3851668"/>
              <a:ext cx="378619" cy="255983"/>
            </a:xfrm>
            <a:prstGeom prst="roundRect">
              <a:avLst/>
            </a:prstGeom>
            <a:solidFill>
              <a:srgbClr val="E9E9E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41" name="Rounded Rectangle 240"/>
            <p:cNvSpPr/>
            <p:nvPr/>
          </p:nvSpPr>
          <p:spPr>
            <a:xfrm>
              <a:off x="5655066" y="4177303"/>
              <a:ext cx="378619" cy="255983"/>
            </a:xfrm>
            <a:prstGeom prst="roundRect">
              <a:avLst/>
            </a:prstGeom>
            <a:solidFill>
              <a:srgbClr val="E9E9E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  <p:sp>
          <p:nvSpPr>
            <p:cNvPr id="256" name="Rounded Rectangle 255"/>
            <p:cNvSpPr/>
            <p:nvPr/>
          </p:nvSpPr>
          <p:spPr>
            <a:xfrm>
              <a:off x="6221006" y="4177302"/>
              <a:ext cx="378619" cy="255983"/>
            </a:xfrm>
            <a:prstGeom prst="roundRect">
              <a:avLst/>
            </a:prstGeom>
            <a:solidFill>
              <a:srgbClr val="66666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</a:t>
              </a:r>
            </a:p>
          </p:txBody>
        </p:sp>
      </p:grpSp>
      <p:sp>
        <p:nvSpPr>
          <p:cNvPr id="257" name="Rounded Rectangle 256"/>
          <p:cNvSpPr/>
          <p:nvPr/>
        </p:nvSpPr>
        <p:spPr>
          <a:xfrm>
            <a:off x="6215055" y="5292321"/>
            <a:ext cx="378619" cy="255983"/>
          </a:xfrm>
          <a:prstGeom prst="roundRect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</a:t>
            </a:r>
          </a:p>
        </p:txBody>
      </p:sp>
      <p:sp>
        <p:nvSpPr>
          <p:cNvPr id="286" name="Rounded Rectangle 285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287" name="10-Point Star 286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46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33734E-6 L -0.39479 -0.14623 " pathEditMode="relative" rAng="0" ptsTypes="AA">
                                      <p:cBhvr>
                                        <p:cTn id="19" dur="50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40" y="-731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8.33333E-7 -3.33179E-7 L -0.39479 -0.14646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40" y="-7335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33333E-7 -2.07774E-6 L -0.39479 -0.14623 " pathEditMode="relative" rAng="0" ptsTypes="AA">
                                      <p:cBhvr>
                                        <p:cTn id="23" dur="50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40" y="-7311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88889E-6 -3.33179E-7 L -0.39479 -0.14646 " pathEditMode="relative" rAng="0" ptsTypes="AA">
                                      <p:cBhvr>
                                        <p:cTn id="25" dur="50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40" y="-7335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88889E-6 -2.07774E-6 L -0.39479 -0.14623 " pathEditMode="relative" rAng="0" ptsTypes="AA">
                                      <p:cBhvr>
                                        <p:cTn id="27" dur="50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40" y="-731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88889E-6 -1.33734E-6 L -0.44357 -0.19158 " pathEditMode="relative" rAng="0" ptsTypes="AA">
                                      <p:cBhvr>
                                        <p:cTn id="29" dur="50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87" y="-957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38889E-6 -3.33333E-6 L -0.44323 -0.19166 " pathEditMode="relative" rAng="0" ptsTypes="AA">
                                      <p:cBhvr>
                                        <p:cTn id="31" dur="5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70" y="-9583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2.5E-6 -1.33734E-6 L -0.49184 -0.14623 " pathEditMode="relative" rAng="0" ptsTypes="AA">
                                      <p:cBhvr>
                                        <p:cTn id="33" dur="5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01" y="-7311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1.38889E-6 -4.07407E-6 L -0.49201 -0.05486 " pathEditMode="relative" rAng="0" ptsTypes="AA">
                                      <p:cBhvr>
                                        <p:cTn id="35" dur="50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01" y="-275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-2.5E-6 -4.07407E-6 L -0.49184 -0.05486 " pathEditMode="relative" rAng="0" ptsTypes="AA">
                                      <p:cBhvr>
                                        <p:cTn id="37" dur="5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01" y="-2755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-1.38889E-6 2.22222E-6 L -0.49201 -0.05579 " pathEditMode="relative" rAng="0" ptsTypes="AA">
                                      <p:cBhvr>
                                        <p:cTn id="39" dur="50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01" y="-2801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5E-6 2.22222E-6 L -0.49184 -0.05579 " pathEditMode="relative" rAng="0" ptsTypes="AA">
                                      <p:cBhvr>
                                        <p:cTn id="41" dur="5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01" y="-2801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2.77778E-6 -2.96296E-6 L -0.57795 -0.29791 " pathEditMode="relative" rAng="0" ptsTypes="AA">
                                      <p:cBhvr>
                                        <p:cTn id="43" dur="50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06" y="-14907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" grpId="0" animBg="1"/>
      <p:bldP spid="215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ounded Rectangle 66"/>
          <p:cNvSpPr/>
          <p:nvPr/>
        </p:nvSpPr>
        <p:spPr>
          <a:xfrm>
            <a:off x="1895441" y="2709862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2012-09-03 09:25:54.650 </a:t>
            </a:r>
            <a:endParaRPr lang="en-US" sz="1100" b="1" dirty="0"/>
          </a:p>
        </p:txBody>
      </p:sp>
      <p:sp>
        <p:nvSpPr>
          <p:cNvPr id="72" name="Rounded Rectangle 71"/>
          <p:cNvSpPr/>
          <p:nvPr/>
        </p:nvSpPr>
        <p:spPr>
          <a:xfrm>
            <a:off x="1897817" y="3119446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2012-09-03 15:05:15.762 </a:t>
            </a:r>
            <a:endParaRPr lang="en-US" sz="1100" b="1" dirty="0"/>
          </a:p>
        </p:txBody>
      </p:sp>
      <p:sp>
        <p:nvSpPr>
          <p:cNvPr id="77" name="Rounded Rectangle 76"/>
          <p:cNvSpPr/>
          <p:nvPr/>
        </p:nvSpPr>
        <p:spPr>
          <a:xfrm>
            <a:off x="1900193" y="3529030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2012-09-03 17:29:31.987 </a:t>
            </a:r>
            <a:endParaRPr lang="en-US" sz="1100" b="1" dirty="0"/>
          </a:p>
        </p:txBody>
      </p:sp>
      <p:sp>
        <p:nvSpPr>
          <p:cNvPr id="82" name="Rounded Rectangle 81"/>
          <p:cNvSpPr/>
          <p:nvPr/>
        </p:nvSpPr>
        <p:spPr>
          <a:xfrm>
            <a:off x="1902569" y="3938614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2012-09-03 22:09:39.250 </a:t>
            </a:r>
            <a:endParaRPr lang="en-US" sz="1100" b="1" dirty="0"/>
          </a:p>
        </p:txBody>
      </p:sp>
      <p:sp>
        <p:nvSpPr>
          <p:cNvPr id="87" name="Rounded Rectangle 86"/>
          <p:cNvSpPr/>
          <p:nvPr/>
        </p:nvSpPr>
        <p:spPr>
          <a:xfrm>
            <a:off x="1904945" y="4348198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2012-09-04 14:05:14.098 </a:t>
            </a:r>
            <a:endParaRPr lang="en-US" sz="1100" b="1" dirty="0"/>
          </a:p>
        </p:txBody>
      </p:sp>
      <p:sp>
        <p:nvSpPr>
          <p:cNvPr id="92" name="Rounded Rectangle 91"/>
          <p:cNvSpPr/>
          <p:nvPr/>
        </p:nvSpPr>
        <p:spPr>
          <a:xfrm>
            <a:off x="1907321" y="4757782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2012-09-04 14:15:32.870 </a:t>
            </a:r>
            <a:endParaRPr lang="en-US" sz="1100" b="1" dirty="0"/>
          </a:p>
        </p:txBody>
      </p:sp>
      <p:sp>
        <p:nvSpPr>
          <p:cNvPr id="97" name="Rounded Rectangle 96"/>
          <p:cNvSpPr/>
          <p:nvPr/>
        </p:nvSpPr>
        <p:spPr>
          <a:xfrm>
            <a:off x="1909697" y="5167366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2012-09-04 17:25:59.990 </a:t>
            </a:r>
            <a:endParaRPr lang="en-US" sz="1100" b="1" dirty="0"/>
          </a:p>
        </p:txBody>
      </p:sp>
      <p:sp>
        <p:nvSpPr>
          <p:cNvPr id="102" name="Rounded Rectangle 101"/>
          <p:cNvSpPr/>
          <p:nvPr/>
        </p:nvSpPr>
        <p:spPr>
          <a:xfrm>
            <a:off x="1912073" y="5576950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2012-09-04 19:20:05.030 </a:t>
            </a:r>
            <a:endParaRPr lang="en-US" sz="1100" b="1" dirty="0"/>
          </a:p>
        </p:txBody>
      </p:sp>
      <p:sp>
        <p:nvSpPr>
          <p:cNvPr id="107" name="Rounded Rectangle 106"/>
          <p:cNvSpPr/>
          <p:nvPr/>
        </p:nvSpPr>
        <p:spPr>
          <a:xfrm>
            <a:off x="1891727" y="2706148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100" b="1" dirty="0" smtClean="0"/>
              <a:t>2012-09-03 09:</a:t>
            </a:r>
            <a:r>
              <a:rPr lang="en-US" sz="1100" b="1" dirty="0" smtClean="0">
                <a:solidFill>
                  <a:schemeClr val="tx1"/>
                </a:solidFill>
              </a:rPr>
              <a:t>00:00.000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08" name="Rounded Rectangle 107"/>
          <p:cNvSpPr/>
          <p:nvPr/>
        </p:nvSpPr>
        <p:spPr>
          <a:xfrm>
            <a:off x="1894103" y="3115732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2012-09-03 15:</a:t>
            </a:r>
            <a:r>
              <a:rPr lang="en-US" sz="1100" b="1" dirty="0" smtClean="0">
                <a:solidFill>
                  <a:schemeClr val="tx1"/>
                </a:solidFill>
              </a:rPr>
              <a:t>00:00.000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09" name="Rounded Rectangle 108"/>
          <p:cNvSpPr/>
          <p:nvPr/>
        </p:nvSpPr>
        <p:spPr>
          <a:xfrm>
            <a:off x="1896479" y="3525316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2012-09-03 17:</a:t>
            </a:r>
            <a:r>
              <a:rPr lang="en-US" sz="1100" b="1" dirty="0" smtClean="0">
                <a:solidFill>
                  <a:schemeClr val="tx1"/>
                </a:solidFill>
              </a:rPr>
              <a:t>00:00.000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10" name="Rounded Rectangle 109"/>
          <p:cNvSpPr/>
          <p:nvPr/>
        </p:nvSpPr>
        <p:spPr>
          <a:xfrm>
            <a:off x="1898855" y="3934900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2012-09-03 22:</a:t>
            </a:r>
            <a:r>
              <a:rPr lang="en-US" sz="1100" b="1" dirty="0" smtClean="0">
                <a:solidFill>
                  <a:schemeClr val="tx1"/>
                </a:solidFill>
              </a:rPr>
              <a:t>00:00.000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11" name="Rounded Rectangle 110"/>
          <p:cNvSpPr/>
          <p:nvPr/>
        </p:nvSpPr>
        <p:spPr>
          <a:xfrm>
            <a:off x="1901231" y="4344484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2012-09-04 14:</a:t>
            </a:r>
            <a:r>
              <a:rPr lang="en-US" sz="1100" b="1" dirty="0" smtClean="0">
                <a:solidFill>
                  <a:schemeClr val="tx1"/>
                </a:solidFill>
              </a:rPr>
              <a:t>00:00.000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12" name="Rounded Rectangle 111"/>
          <p:cNvSpPr/>
          <p:nvPr/>
        </p:nvSpPr>
        <p:spPr>
          <a:xfrm>
            <a:off x="1903607" y="4754068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2012-09-04 14:</a:t>
            </a:r>
            <a:r>
              <a:rPr lang="en-US" sz="1100" b="1" dirty="0" smtClean="0">
                <a:solidFill>
                  <a:schemeClr val="tx1"/>
                </a:solidFill>
              </a:rPr>
              <a:t>00:00.000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13" name="Rounded Rectangle 112"/>
          <p:cNvSpPr/>
          <p:nvPr/>
        </p:nvSpPr>
        <p:spPr>
          <a:xfrm>
            <a:off x="1905983" y="5163652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100" b="1" dirty="0" smtClean="0"/>
              <a:t>2012-09-04 17:</a:t>
            </a:r>
            <a:r>
              <a:rPr lang="en-US" sz="1100" b="1" dirty="0" smtClean="0">
                <a:solidFill>
                  <a:schemeClr val="tx1"/>
                </a:solidFill>
              </a:rPr>
              <a:t>00:00.000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114" name="Rounded Rectangle 113"/>
          <p:cNvSpPr/>
          <p:nvPr/>
        </p:nvSpPr>
        <p:spPr>
          <a:xfrm>
            <a:off x="1908359" y="5573236"/>
            <a:ext cx="92899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36000" bIns="36000" rtlCol="0" anchor="ctr"/>
          <a:lstStyle/>
          <a:p>
            <a:pPr algn="ctr"/>
            <a:r>
              <a:rPr lang="en-US" sz="1100" b="1" dirty="0" smtClean="0"/>
              <a:t>2012-09-04 19:</a:t>
            </a:r>
            <a:r>
              <a:rPr lang="en-US" sz="1100" b="1" dirty="0" smtClean="0">
                <a:solidFill>
                  <a:schemeClr val="tx1"/>
                </a:solidFill>
              </a:rPr>
              <a:t>00:00.000</a:t>
            </a:r>
            <a:r>
              <a:rPr lang="en-US" sz="1100" b="1" dirty="0" smtClean="0"/>
              <a:t> </a:t>
            </a:r>
            <a:endParaRPr lang="en-US" sz="1100" b="1" dirty="0"/>
          </a:p>
        </p:txBody>
      </p:sp>
      <p:sp>
        <p:nvSpPr>
          <p:cNvPr id="271" name="Rectangle 270"/>
          <p:cNvSpPr/>
          <p:nvPr/>
        </p:nvSpPr>
        <p:spPr>
          <a:xfrm>
            <a:off x="591109" y="2746174"/>
            <a:ext cx="1078384" cy="2563428"/>
          </a:xfrm>
          <a:prstGeom prst="rect">
            <a:avLst/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ROUTING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39C5-B81F-6640-83E7-F2163AC3F91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4538" y="6353181"/>
            <a:ext cx="2895600" cy="365125"/>
          </a:xfrm>
        </p:spPr>
        <p:txBody>
          <a:bodyPr/>
          <a:lstStyle/>
          <a:p>
            <a:r>
              <a:rPr lang="en-US" dirty="0" smtClean="0"/>
              <a:t>Berlin | </a:t>
            </a:r>
            <a:fld id="{06C99EF0-F0A6-40E4-A193-10031D22A732}" type="datetime1">
              <a:rPr lang="en-GB" smtClean="0"/>
              <a:t>01/11/2012</a:t>
            </a:fld>
            <a:r>
              <a:rPr lang="en-GB" dirty="0" smtClean="0"/>
              <a:t> </a:t>
            </a:r>
            <a:r>
              <a:rPr lang="en-US" dirty="0" smtClean="0"/>
              <a:t>| zanox | </a:t>
            </a:r>
            <a:r>
              <a:rPr lang="en-US" dirty="0"/>
              <a:t>Zanox Reporting Systems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926123" y="2934293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30" name="Rounded Rectangle 229"/>
          <p:cNvSpPr/>
          <p:nvPr/>
        </p:nvSpPr>
        <p:spPr>
          <a:xfrm>
            <a:off x="710332" y="36406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1" name="Rounded Rectangle 230"/>
          <p:cNvSpPr/>
          <p:nvPr/>
        </p:nvSpPr>
        <p:spPr>
          <a:xfrm>
            <a:off x="710332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2" name="Rounded Rectangle 231"/>
          <p:cNvSpPr/>
          <p:nvPr/>
        </p:nvSpPr>
        <p:spPr>
          <a:xfrm>
            <a:off x="710331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3" name="Rounded Rectangle 232"/>
          <p:cNvSpPr/>
          <p:nvPr/>
        </p:nvSpPr>
        <p:spPr>
          <a:xfrm>
            <a:off x="1155623" y="3641151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4" name="Rounded Rectangle 233"/>
          <p:cNvSpPr/>
          <p:nvPr/>
        </p:nvSpPr>
        <p:spPr>
          <a:xfrm>
            <a:off x="1155623" y="3962689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5" name="Rounded Rectangle 234"/>
          <p:cNvSpPr/>
          <p:nvPr/>
        </p:nvSpPr>
        <p:spPr>
          <a:xfrm>
            <a:off x="1155622" y="4288324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6" name="Rounded Rectangle 235"/>
          <p:cNvSpPr/>
          <p:nvPr/>
        </p:nvSpPr>
        <p:spPr>
          <a:xfrm>
            <a:off x="710330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7" name="Rounded Rectangle 236"/>
          <p:cNvSpPr/>
          <p:nvPr/>
        </p:nvSpPr>
        <p:spPr>
          <a:xfrm>
            <a:off x="710332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8" name="Rounded Rectangle 237"/>
          <p:cNvSpPr/>
          <p:nvPr/>
        </p:nvSpPr>
        <p:spPr>
          <a:xfrm>
            <a:off x="710331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39" name="Rounded Rectangle 238"/>
          <p:cNvSpPr/>
          <p:nvPr/>
        </p:nvSpPr>
        <p:spPr>
          <a:xfrm>
            <a:off x="1155621" y="3333132"/>
            <a:ext cx="378619" cy="255983"/>
          </a:xfrm>
          <a:prstGeom prst="roundRect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0" name="Rounded Rectangle 239"/>
          <p:cNvSpPr/>
          <p:nvPr/>
        </p:nvSpPr>
        <p:spPr>
          <a:xfrm>
            <a:off x="1155623" y="4591829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241" name="Rounded Rectangle 240"/>
          <p:cNvSpPr/>
          <p:nvPr/>
        </p:nvSpPr>
        <p:spPr>
          <a:xfrm>
            <a:off x="1155622" y="4917464"/>
            <a:ext cx="378619" cy="255983"/>
          </a:xfrm>
          <a:prstGeom prst="roundRect">
            <a:avLst/>
          </a:prstGeom>
          <a:solidFill>
            <a:srgbClr val="E9E9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1895442" y="2271712"/>
            <a:ext cx="928992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Date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3" name="Rounded Rectangle 62"/>
          <p:cNvSpPr/>
          <p:nvPr/>
        </p:nvSpPr>
        <p:spPr>
          <a:xfrm>
            <a:off x="2883219" y="2278856"/>
            <a:ext cx="914852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r"/>
            <a:r>
              <a:rPr lang="en-US" sz="1400" b="1" dirty="0" smtClean="0"/>
              <a:t>Publisher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4" name="Rounded Rectangle 63"/>
          <p:cNvSpPr/>
          <p:nvPr/>
        </p:nvSpPr>
        <p:spPr>
          <a:xfrm>
            <a:off x="3862334" y="227885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" tIns="36000" rIns="18000" bIns="36000" rtlCol="0" anchor="ctr"/>
          <a:lstStyle/>
          <a:p>
            <a:pPr algn="ctr"/>
            <a:r>
              <a:rPr lang="en-US" sz="1400" b="1" dirty="0" smtClean="0"/>
              <a:t>Advertiser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5" name="Rounded Rectangle 64"/>
          <p:cNvSpPr/>
          <p:nvPr/>
        </p:nvSpPr>
        <p:spPr>
          <a:xfrm>
            <a:off x="4859314" y="227885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Keyword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6" name="Rounded Rectangle 65"/>
          <p:cNvSpPr/>
          <p:nvPr/>
        </p:nvSpPr>
        <p:spPr>
          <a:xfrm>
            <a:off x="6984468" y="227885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Commission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8" name="Rounded Rectangle 67"/>
          <p:cNvSpPr/>
          <p:nvPr/>
        </p:nvSpPr>
        <p:spPr>
          <a:xfrm>
            <a:off x="2883218" y="2717006"/>
            <a:ext cx="91485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69" name="Rounded Rectangle 68"/>
          <p:cNvSpPr/>
          <p:nvPr/>
        </p:nvSpPr>
        <p:spPr>
          <a:xfrm>
            <a:off x="3862333" y="271700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0" name="Rounded Rectangle 69"/>
          <p:cNvSpPr/>
          <p:nvPr/>
        </p:nvSpPr>
        <p:spPr>
          <a:xfrm>
            <a:off x="4859313" y="271700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1" name="Rounded Rectangle 70"/>
          <p:cNvSpPr/>
          <p:nvPr/>
        </p:nvSpPr>
        <p:spPr>
          <a:xfrm>
            <a:off x="6984467" y="271700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23.56 €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2885594" y="3126590"/>
            <a:ext cx="91485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74" name="Rounded Rectangle 73"/>
          <p:cNvSpPr/>
          <p:nvPr/>
        </p:nvSpPr>
        <p:spPr>
          <a:xfrm>
            <a:off x="3864709" y="312659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endParaRPr lang="en-US" dirty="0"/>
          </a:p>
        </p:txBody>
      </p:sp>
      <p:sp>
        <p:nvSpPr>
          <p:cNvPr id="75" name="Rounded Rectangle 74"/>
          <p:cNvSpPr/>
          <p:nvPr/>
        </p:nvSpPr>
        <p:spPr>
          <a:xfrm>
            <a:off x="4861689" y="3126589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endParaRPr lang="en-US" dirty="0"/>
          </a:p>
        </p:txBody>
      </p:sp>
      <p:sp>
        <p:nvSpPr>
          <p:cNvPr id="76" name="Rounded Rectangle 75"/>
          <p:cNvSpPr/>
          <p:nvPr/>
        </p:nvSpPr>
        <p:spPr>
          <a:xfrm>
            <a:off x="6986843" y="312659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9.24 €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8" name="Rounded Rectangle 77"/>
          <p:cNvSpPr/>
          <p:nvPr/>
        </p:nvSpPr>
        <p:spPr>
          <a:xfrm>
            <a:off x="2887970" y="3536174"/>
            <a:ext cx="91485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79" name="Rounded Rectangle 78"/>
          <p:cNvSpPr/>
          <p:nvPr/>
        </p:nvSpPr>
        <p:spPr>
          <a:xfrm>
            <a:off x="3867085" y="3536174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0" name="Rounded Rectangle 79"/>
          <p:cNvSpPr/>
          <p:nvPr/>
        </p:nvSpPr>
        <p:spPr>
          <a:xfrm>
            <a:off x="4864065" y="3536173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endParaRPr lang="en-US" dirty="0"/>
          </a:p>
        </p:txBody>
      </p:sp>
      <p:sp>
        <p:nvSpPr>
          <p:cNvPr id="81" name="Rounded Rectangle 80"/>
          <p:cNvSpPr/>
          <p:nvPr/>
        </p:nvSpPr>
        <p:spPr>
          <a:xfrm>
            <a:off x="6989219" y="3536174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/>
              <a:t>4</a:t>
            </a:r>
            <a:r>
              <a:rPr lang="en-US" sz="1400" b="1" dirty="0" smtClean="0"/>
              <a:t>3.81 €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Rounded Rectangle 82"/>
          <p:cNvSpPr/>
          <p:nvPr/>
        </p:nvSpPr>
        <p:spPr>
          <a:xfrm>
            <a:off x="2890346" y="3945758"/>
            <a:ext cx="91485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84" name="Rounded Rectangle 83"/>
          <p:cNvSpPr/>
          <p:nvPr/>
        </p:nvSpPr>
        <p:spPr>
          <a:xfrm>
            <a:off x="3869461" y="3945758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5" name="Rounded Rectangle 84"/>
          <p:cNvSpPr/>
          <p:nvPr/>
        </p:nvSpPr>
        <p:spPr>
          <a:xfrm>
            <a:off x="4866441" y="3945757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Cheap auto insurance</a:t>
            </a:r>
            <a:endParaRPr lang="en-US" dirty="0"/>
          </a:p>
        </p:txBody>
      </p:sp>
      <p:sp>
        <p:nvSpPr>
          <p:cNvPr id="86" name="Rounded Rectangle 85"/>
          <p:cNvSpPr/>
          <p:nvPr/>
        </p:nvSpPr>
        <p:spPr>
          <a:xfrm>
            <a:off x="6991595" y="3945758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7.22 €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8" name="Rounded Rectangle 87"/>
          <p:cNvSpPr/>
          <p:nvPr/>
        </p:nvSpPr>
        <p:spPr>
          <a:xfrm>
            <a:off x="2892722" y="4355342"/>
            <a:ext cx="91485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89" name="Rounded Rectangle 88"/>
          <p:cNvSpPr/>
          <p:nvPr/>
        </p:nvSpPr>
        <p:spPr>
          <a:xfrm>
            <a:off x="3871837" y="4355342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0" name="Rounded Rectangle 89"/>
          <p:cNvSpPr/>
          <p:nvPr/>
        </p:nvSpPr>
        <p:spPr>
          <a:xfrm>
            <a:off x="4868817" y="4355341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1" name="Rounded Rectangle 90"/>
          <p:cNvSpPr/>
          <p:nvPr/>
        </p:nvSpPr>
        <p:spPr>
          <a:xfrm>
            <a:off x="6993971" y="4355342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43.07 €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3" name="Rounded Rectangle 92"/>
          <p:cNvSpPr/>
          <p:nvPr/>
        </p:nvSpPr>
        <p:spPr>
          <a:xfrm>
            <a:off x="2895098" y="4764926"/>
            <a:ext cx="91485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94" name="Rounded Rectangle 93"/>
          <p:cNvSpPr/>
          <p:nvPr/>
        </p:nvSpPr>
        <p:spPr>
          <a:xfrm>
            <a:off x="3874213" y="4764926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HUK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5" name="Rounded Rectangle 94"/>
          <p:cNvSpPr/>
          <p:nvPr/>
        </p:nvSpPr>
        <p:spPr>
          <a:xfrm>
            <a:off x="4871193" y="4764925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Auto insurance company</a:t>
            </a:r>
            <a:endParaRPr lang="en-US" dirty="0"/>
          </a:p>
        </p:txBody>
      </p:sp>
      <p:sp>
        <p:nvSpPr>
          <p:cNvPr id="96" name="Rounded Rectangle 95"/>
          <p:cNvSpPr/>
          <p:nvPr/>
        </p:nvSpPr>
        <p:spPr>
          <a:xfrm>
            <a:off x="6996347" y="476492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29.98 €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8" name="Rounded Rectangle 97"/>
          <p:cNvSpPr/>
          <p:nvPr/>
        </p:nvSpPr>
        <p:spPr>
          <a:xfrm>
            <a:off x="2897474" y="5174510"/>
            <a:ext cx="91485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Tom</a:t>
            </a:r>
            <a:endParaRPr lang="en-US" dirty="0"/>
          </a:p>
        </p:txBody>
      </p:sp>
      <p:sp>
        <p:nvSpPr>
          <p:cNvPr id="99" name="Rounded Rectangle 98"/>
          <p:cNvSpPr/>
          <p:nvPr/>
        </p:nvSpPr>
        <p:spPr>
          <a:xfrm>
            <a:off x="3876589" y="5174510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0" name="Rounded Rectangle 99"/>
          <p:cNvSpPr/>
          <p:nvPr/>
        </p:nvSpPr>
        <p:spPr>
          <a:xfrm>
            <a:off x="4873569" y="5174509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 smtClean="0"/>
              <a:t>Health insurance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1" name="Rounded Rectangle 100"/>
          <p:cNvSpPr/>
          <p:nvPr/>
        </p:nvSpPr>
        <p:spPr>
          <a:xfrm>
            <a:off x="6998723" y="5174510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12.03 €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" name="Rounded Rectangle 102"/>
          <p:cNvSpPr/>
          <p:nvPr/>
        </p:nvSpPr>
        <p:spPr>
          <a:xfrm>
            <a:off x="2899850" y="5584094"/>
            <a:ext cx="914852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Jim</a:t>
            </a:r>
            <a:endParaRPr lang="en-US" dirty="0"/>
          </a:p>
        </p:txBody>
      </p:sp>
      <p:sp>
        <p:nvSpPr>
          <p:cNvPr id="104" name="Rounded Rectangle 103"/>
          <p:cNvSpPr/>
          <p:nvPr/>
        </p:nvSpPr>
        <p:spPr>
          <a:xfrm>
            <a:off x="3878965" y="5584094"/>
            <a:ext cx="931163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DEVK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5" name="Rounded Rectangle 104"/>
          <p:cNvSpPr/>
          <p:nvPr/>
        </p:nvSpPr>
        <p:spPr>
          <a:xfrm>
            <a:off x="4875945" y="5584093"/>
            <a:ext cx="1958531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100" b="1" dirty="0"/>
              <a:t>Cheap auto insurance</a:t>
            </a:r>
            <a:endParaRPr lang="en-US" dirty="0"/>
          </a:p>
        </p:txBody>
      </p:sp>
      <p:sp>
        <p:nvSpPr>
          <p:cNvPr id="106" name="Rounded Rectangle 105"/>
          <p:cNvSpPr/>
          <p:nvPr/>
        </p:nvSpPr>
        <p:spPr>
          <a:xfrm>
            <a:off x="7001099" y="5584094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9.72 €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0" name="Rounded Rectangle 129"/>
          <p:cNvSpPr/>
          <p:nvPr/>
        </p:nvSpPr>
        <p:spPr>
          <a:xfrm>
            <a:off x="6993956" y="4354846"/>
            <a:ext cx="1298294" cy="371475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/>
              <a:t>43.07 €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1" name="Rounded Rectangle 130"/>
          <p:cNvSpPr/>
          <p:nvPr/>
        </p:nvSpPr>
        <p:spPr>
          <a:xfrm>
            <a:off x="7245320" y="4354846"/>
            <a:ext cx="687776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43.07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2" name="Rounded Rectangle 131"/>
          <p:cNvSpPr/>
          <p:nvPr/>
        </p:nvSpPr>
        <p:spPr>
          <a:xfrm>
            <a:off x="7693955" y="4354846"/>
            <a:ext cx="343888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r"/>
            <a:r>
              <a:rPr lang="en-US" sz="1400" b="1" dirty="0" smtClean="0">
                <a:solidFill>
                  <a:schemeClr val="tx1"/>
                </a:solidFill>
              </a:rPr>
              <a:t>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3" name="Rounded Rectangle 132"/>
          <p:cNvSpPr/>
          <p:nvPr/>
        </p:nvSpPr>
        <p:spPr>
          <a:xfrm>
            <a:off x="6993956" y="4354846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  + 29.98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4" name="Rounded Rectangle 133"/>
          <p:cNvSpPr/>
          <p:nvPr/>
        </p:nvSpPr>
        <p:spPr>
          <a:xfrm>
            <a:off x="6993956" y="4354846"/>
            <a:ext cx="1298294" cy="371475"/>
          </a:xfrm>
          <a:prstGeom prst="roundRect">
            <a:avLst>
              <a:gd name="adj" fmla="val 6891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73.05 €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5" name="Rounded Rectangle 134"/>
          <p:cNvSpPr/>
          <p:nvPr/>
        </p:nvSpPr>
        <p:spPr>
          <a:xfrm>
            <a:off x="6943944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Analytics </a:t>
            </a:r>
            <a:endParaRPr lang="en-US" dirty="0"/>
          </a:p>
        </p:txBody>
      </p:sp>
      <p:sp>
        <p:nvSpPr>
          <p:cNvPr id="136" name="Rounded Rectangle 135"/>
          <p:cNvSpPr/>
          <p:nvPr/>
        </p:nvSpPr>
        <p:spPr>
          <a:xfrm>
            <a:off x="4869656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Estimation </a:t>
            </a:r>
            <a:endParaRPr lang="en-US" dirty="0"/>
          </a:p>
        </p:txBody>
      </p:sp>
      <p:sp>
        <p:nvSpPr>
          <p:cNvPr id="137" name="Rounded Rectangle 136"/>
          <p:cNvSpPr/>
          <p:nvPr/>
        </p:nvSpPr>
        <p:spPr>
          <a:xfrm>
            <a:off x="2764670" y="1435776"/>
            <a:ext cx="1562101" cy="413936"/>
          </a:xfrm>
          <a:prstGeom prst="roundRect">
            <a:avLst>
              <a:gd name="adj" fmla="val 6891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138" name="Right Arrow 137"/>
          <p:cNvSpPr/>
          <p:nvPr/>
        </p:nvSpPr>
        <p:spPr>
          <a:xfrm>
            <a:off x="4263950" y="1435776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ight Arrow 138"/>
          <p:cNvSpPr/>
          <p:nvPr/>
        </p:nvSpPr>
        <p:spPr>
          <a:xfrm>
            <a:off x="6359450" y="1443118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ounded Rectangle 139"/>
          <p:cNvSpPr/>
          <p:nvPr/>
        </p:nvSpPr>
        <p:spPr>
          <a:xfrm>
            <a:off x="4964431" y="1314730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2851661" y="1315126"/>
            <a:ext cx="378619" cy="255983"/>
          </a:xfrm>
          <a:prstGeom prst="roundRect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42" name="10-Point Star 141"/>
          <p:cNvSpPr/>
          <p:nvPr/>
        </p:nvSpPr>
        <p:spPr>
          <a:xfrm>
            <a:off x="7038499" y="1307982"/>
            <a:ext cx="326706" cy="305637"/>
          </a:xfrm>
          <a:prstGeom prst="star10">
            <a:avLst/>
          </a:prstGeom>
          <a:solidFill>
            <a:srgbClr val="28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43" name="Rounded Rectangle 142"/>
          <p:cNvSpPr/>
          <p:nvPr/>
        </p:nvSpPr>
        <p:spPr>
          <a:xfrm>
            <a:off x="691616" y="1428434"/>
            <a:ext cx="1562101" cy="413936"/>
          </a:xfrm>
          <a:prstGeom prst="roundRect">
            <a:avLst>
              <a:gd name="adj" fmla="val 6891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r"/>
            <a:r>
              <a:rPr lang="en-US" dirty="0" smtClean="0"/>
              <a:t>Indexing </a:t>
            </a:r>
            <a:endParaRPr lang="en-US" dirty="0"/>
          </a:p>
        </p:txBody>
      </p:sp>
      <p:sp>
        <p:nvSpPr>
          <p:cNvPr id="144" name="10-Point Star 143"/>
          <p:cNvSpPr/>
          <p:nvPr/>
        </p:nvSpPr>
        <p:spPr>
          <a:xfrm>
            <a:off x="786171" y="1300640"/>
            <a:ext cx="326706" cy="305637"/>
          </a:xfrm>
          <a:prstGeom prst="star10">
            <a:avLst/>
          </a:prstGeom>
          <a:solidFill>
            <a:srgbClr val="FD86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145" name="Right Arrow 144"/>
          <p:cNvSpPr/>
          <p:nvPr/>
        </p:nvSpPr>
        <p:spPr>
          <a:xfrm>
            <a:off x="2168450" y="1428434"/>
            <a:ext cx="714769" cy="413936"/>
          </a:xfrm>
          <a:prstGeom prst="rightArrow">
            <a:avLst/>
          </a:prstGeom>
          <a:solidFill>
            <a:srgbClr val="9999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ounded Rectangle 122"/>
          <p:cNvSpPr/>
          <p:nvPr/>
        </p:nvSpPr>
        <p:spPr>
          <a:xfrm>
            <a:off x="7803356" y="2717005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24" name="Rounded Rectangle 123"/>
          <p:cNvSpPr/>
          <p:nvPr/>
        </p:nvSpPr>
        <p:spPr>
          <a:xfrm>
            <a:off x="7805737" y="3126588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25" name="Rounded Rectangle 124"/>
          <p:cNvSpPr/>
          <p:nvPr/>
        </p:nvSpPr>
        <p:spPr>
          <a:xfrm>
            <a:off x="7805737" y="3536171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26" name="Rounded Rectangle 125"/>
          <p:cNvSpPr/>
          <p:nvPr/>
        </p:nvSpPr>
        <p:spPr>
          <a:xfrm>
            <a:off x="7805737" y="3945754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27" name="Rounded Rectangle 126"/>
          <p:cNvSpPr/>
          <p:nvPr/>
        </p:nvSpPr>
        <p:spPr>
          <a:xfrm>
            <a:off x="7810499" y="4355337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29" name="Rounded Rectangle 128"/>
          <p:cNvSpPr/>
          <p:nvPr/>
        </p:nvSpPr>
        <p:spPr>
          <a:xfrm>
            <a:off x="7817642" y="5174503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  <p:sp>
        <p:nvSpPr>
          <p:cNvPr id="147" name="Rounded Rectangle 146"/>
          <p:cNvSpPr/>
          <p:nvPr/>
        </p:nvSpPr>
        <p:spPr>
          <a:xfrm>
            <a:off x="7820023" y="5584086"/>
            <a:ext cx="479405" cy="371475"/>
          </a:xfrm>
          <a:prstGeom prst="roundRect">
            <a:avLst>
              <a:gd name="adj" fmla="val 10715"/>
            </a:avLst>
          </a:prstGeom>
          <a:solidFill>
            <a:srgbClr val="F393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089825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" presetClass="emph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grpId="2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5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5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mph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5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5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mph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4.44444E-6 -0.00046 L 0.00034 -0.0581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2894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2.77778E-6 -0.00046 L -0.00034 -0.0585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2917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4.16667E-6 -0.00046 L -4.16667E-6 -0.05972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63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8.33333E-7 -0.00046 L 8.33333E-7 -0.0597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63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3.05556E-6 -0.00046 L 3.05556E-6 -0.0597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63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1.11111E-6 -0.00046 L -1.11111E-6 -0.0597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63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4.72222E-6 -5.46043E-7 L 0.03316 -5.46043E-7 " pathEditMode="relative" rAng="0" ptsTypes="AA">
                                      <p:cBhvr>
                                        <p:cTn id="97" dur="5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" y="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animMotion origin="layout" path="M -1.38889E-6 -1.11111E-6 L -0.03316 -1.11111E-6 " pathEditMode="relative" rAng="0" ptsTypes="AA">
                                      <p:cBhvr>
                                        <p:cTn id="99" dur="5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2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6" presetClass="emph" presetSubtype="0" repeatCount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 tmFilter="0, 0; .2, .5; .8, .5; 1, 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500" autoRev="1" fill="hold"/>
                                        <p:tgtEl>
                                          <p:spTgt spid="2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mph" presetSubtype="0" repeatCount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 tmFilter="0, 0; .2, .5; .8, .5; 1, 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500" autoRev="1" fill="hold"/>
                                        <p:tgtEl>
                                          <p:spTgt spid="2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44" dur="10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46" dur="10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48" dur="1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50" dur="1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52" dur="10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54" dur="10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65295 1.85185E-6 " pathEditMode="relative" rAng="0" ptsTypes="AA">
                                      <p:cBhvr>
                                        <p:cTn id="156" dur="10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56" y="0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8" dur="2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1" dur="2500"/>
                                        <p:tgtEl>
                                          <p:spTgt spid="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4" dur="2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22" presetClass="exit" presetSubtype="2" fill="hold" grpId="3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7" dur="2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0" dur="2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3" dur="2500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2" presetClass="exit" presetSubtype="2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6" dur="2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79" dur="2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2" dur="2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5" dur="2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8" dur="2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1" dur="2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4" dur="2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7" dur="2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22" presetClass="exit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0" dur="2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22" presetClass="exit" presetSubtype="2" fill="hold" grpId="2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3" dur="1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2" presetClass="exit" presetSubtype="2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6" dur="1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9" dur="1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2" dur="1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5" dur="1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18" dur="1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1" dur="1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22" presetClass="exit" presetSubtype="2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4" dur="1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22" presetClass="exit" presetSubtype="2" fill="hold" grpId="2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2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22" presetClass="exit" presetSubtype="2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0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22" presetClass="exit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8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2" presetClass="exit" presetSubtype="2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2" presetClass="exit" presetSubtype="2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5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2" presetClass="exit" presetSubtype="2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5" dur="1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8" dur="1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81" dur="1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22" presetClass="exit" presetSubtype="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84" dur="1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87" dur="1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0" dur="1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22" presetClass="exit" presetSubtype="2" fill="hold" grpId="3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3" dur="1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22" presetClass="exit" presetSubtype="2" fill="hold" grpId="2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6" dur="1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22" presetClass="exit" presetSubtype="2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9" dur="1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2" dur="1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5" dur="1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8" dur="1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1" dur="1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4" dur="1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17" dur="1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22" presetClass="exit" presetSubtype="2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20" dur="1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42" presetClass="path" presetSubtype="0" accel="50000" decel="50000" fill="hold" grpId="3" nodeType="withEffect">
                                  <p:stCondLst>
                                    <p:cond delay="14500"/>
                                  </p:stCondLst>
                                  <p:childTnLst>
                                    <p:animMotion origin="layout" path="M -0.65295 1.85185E-6 L -0.78038 0.26713 " pathEditMode="relative" rAng="0" ptsTypes="AA">
                                      <p:cBhvr>
                                        <p:cTn id="323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72" y="13356"/>
                                    </p:animMotion>
                                  </p:childTnLst>
                                </p:cTn>
                              </p:par>
                              <p:par>
                                <p:cTn id="324" presetID="53" presetClass="exit" presetSubtype="32" fill="hold" grpId="2" nodeType="withEffect">
                                  <p:stCondLst>
                                    <p:cond delay="16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5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42" presetClass="path" presetSubtype="0" accel="50000" decel="50000" fill="hold" grpId="3" nodeType="withEffect">
                                  <p:stCondLst>
                                    <p:cond delay="13000"/>
                                  </p:stCondLst>
                                  <p:childTnLst>
                                    <p:animMotion origin="layout" path="M -0.65295 -1.85185E-6 L -0.78073 0.20718 " pathEditMode="relative" rAng="0" ptsTypes="AA">
                                      <p:cBhvr>
                                        <p:cTn id="330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89" y="10347"/>
                                    </p:animMotion>
                                  </p:childTnLst>
                                </p:cTn>
                              </p:par>
                              <p:par>
                                <p:cTn id="331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2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42" presetClass="path" presetSubtype="0" accel="50000" decel="50000" fill="hold" grpId="3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0.65295 -4.07407E-6 L -0.78073 0.14746 " pathEditMode="relative" rAng="0" ptsTypes="AA">
                                      <p:cBhvr>
                                        <p:cTn id="337" dur="2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89" y="7361"/>
                                    </p:animMotion>
                                  </p:childTnLst>
                                </p:cTn>
                              </p:par>
                              <p:par>
                                <p:cTn id="338" presetID="53" presetClass="exit" presetSubtype="32" fill="hold" grpId="2" nodeType="withEffect">
                                  <p:stCondLst>
                                    <p:cond delay="13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9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42" presetClass="path" presetSubtype="0" accel="50000" decel="50000" fill="hold" grpId="3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0.65295 3.7037E-6 L -0.78073 0.08773 " pathEditMode="relative" rAng="0" ptsTypes="AA">
                                      <p:cBhvr>
                                        <p:cTn id="344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89" y="4375"/>
                                    </p:animMotion>
                                  </p:childTnLst>
                                </p:cTn>
                              </p:par>
                              <p:par>
                                <p:cTn id="345" presetID="53" presetClass="exit" presetSubtype="32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6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42" presetClass="path" presetSubtype="0" accel="50000" decel="50000" fill="hold" grpId="3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0.65295 1.48148E-6 L -0.73628 0.02801 " pathEditMode="relative" rAng="0" ptsTypes="AA">
                                      <p:cBhvr>
                                        <p:cTn id="351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7" y="1389"/>
                                    </p:animMotion>
                                  </p:childTnLst>
                                </p:cTn>
                              </p:par>
                              <p:par>
                                <p:cTn id="352" presetID="53" presetClass="exit" presetSubtype="32" fill="hold" grpId="2" nodeType="withEffect">
                                  <p:stCondLst>
                                    <p:cond delay="1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3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42" presetClass="path" presetSubtype="0" accel="50000" decel="50000" fill="hold" grpId="3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0.65295 -2.96296E-6 L -0.73698 -0.09143 " pathEditMode="relative" rAng="0" ptsTypes="AA">
                                      <p:cBhvr>
                                        <p:cTn id="358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-4583"/>
                                    </p:animMotion>
                                  </p:childTnLst>
                                </p:cTn>
                              </p:par>
                              <p:par>
                                <p:cTn id="359" presetID="53" presetClass="exit" presetSubtype="32" fill="hold" grpId="2" nodeType="withEffect">
                                  <p:stCondLst>
                                    <p:cond delay="13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0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42" presetClass="path" presetSubtype="0" accel="50000" decel="50000" fill="hold" grpId="3" nodeType="withEffect">
                                  <p:stCondLst>
                                    <p:cond delay="13000"/>
                                  </p:stCondLst>
                                  <p:childTnLst>
                                    <p:animMotion origin="layout" path="M -0.65295 4.81481E-6 L -0.73732 -0.15116 " pathEditMode="relative" rAng="0" ptsTypes="AA">
                                      <p:cBhvr>
                                        <p:cTn id="365" dur="2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-7569"/>
                                    </p:animMotion>
                                  </p:childTnLst>
                                </p:cTn>
                              </p:par>
                              <p:par>
                                <p:cTn id="366" presetID="53" presetClass="exit" presetSubtype="32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7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72" grpId="0" animBg="1"/>
      <p:bldP spid="77" grpId="0" animBg="1"/>
      <p:bldP spid="82" grpId="0" animBg="1"/>
      <p:bldP spid="87" grpId="0" animBg="1"/>
      <p:bldP spid="87" grpId="1" animBg="1"/>
      <p:bldP spid="92" grpId="0" animBg="1"/>
      <p:bldP spid="92" grpId="1" animBg="1"/>
      <p:bldP spid="92" grpId="2" animBg="1"/>
      <p:bldP spid="97" grpId="0" animBg="1"/>
      <p:bldP spid="102" grpId="0" animBg="1"/>
      <p:bldP spid="107" grpId="0" animBg="1"/>
      <p:bldP spid="107" grpId="1" animBg="1"/>
      <p:bldP spid="108" grpId="0" animBg="1"/>
      <p:bldP spid="108" grpId="1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1" grpId="2" animBg="1"/>
      <p:bldP spid="112" grpId="0" animBg="1"/>
      <p:bldP spid="112" grpId="1" animBg="1"/>
      <p:bldP spid="112" grpId="2" animBg="1"/>
      <p:bldP spid="112" grpId="3" animBg="1"/>
      <p:bldP spid="113" grpId="0" animBg="1"/>
      <p:bldP spid="113" grpId="1" animBg="1"/>
      <p:bldP spid="114" grpId="0" animBg="1"/>
      <p:bldP spid="114" grpId="1" animBg="1"/>
      <p:bldP spid="237" grpId="0" animBg="1"/>
      <p:bldP spid="240" grpId="0" animBg="1"/>
      <p:bldP spid="62" grpId="0" animBg="1"/>
      <p:bldP spid="68" grpId="0" animBg="1"/>
      <p:bldP spid="69" grpId="0" animBg="1"/>
      <p:bldP spid="70" grpId="0" animBg="1"/>
      <p:bldP spid="71" grpId="0" animBg="1"/>
      <p:bldP spid="73" grpId="0" animBg="1"/>
      <p:bldP spid="74" grpId="0" animBg="1"/>
      <p:bldP spid="75" grpId="0" animBg="1"/>
      <p:bldP spid="76" grpId="0" animBg="1"/>
      <p:bldP spid="78" grpId="0" animBg="1"/>
      <p:bldP spid="79" grpId="0" animBg="1"/>
      <p:bldP spid="80" grpId="0" animBg="1"/>
      <p:bldP spid="81" grpId="0" animBg="1"/>
      <p:bldP spid="83" grpId="0" animBg="1"/>
      <p:bldP spid="84" grpId="0" animBg="1"/>
      <p:bldP spid="85" grpId="0" animBg="1"/>
      <p:bldP spid="86" grpId="0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3" grpId="0" animBg="1"/>
      <p:bldP spid="93" grpId="1" animBg="1"/>
      <p:bldP spid="93" grpId="2" animBg="1"/>
      <p:bldP spid="94" grpId="0" animBg="1"/>
      <p:bldP spid="94" grpId="1" animBg="1"/>
      <p:bldP spid="94" grpId="2" animBg="1"/>
      <p:bldP spid="95" grpId="0" animBg="1"/>
      <p:bldP spid="95" grpId="1" animBg="1"/>
      <p:bldP spid="95" grpId="2" animBg="1"/>
      <p:bldP spid="96" grpId="0" animBg="1"/>
      <p:bldP spid="96" grpId="1" build="allAtOnce" animBg="1"/>
      <p:bldP spid="98" grpId="0" animBg="1"/>
      <p:bldP spid="99" grpId="0" animBg="1"/>
      <p:bldP spid="100" grpId="0" animBg="1"/>
      <p:bldP spid="101" grpId="0" animBg="1"/>
      <p:bldP spid="103" grpId="0" animBg="1"/>
      <p:bldP spid="104" grpId="0" animBg="1"/>
      <p:bldP spid="105" grpId="0" animBg="1"/>
      <p:bldP spid="106" grpId="0" animBg="1"/>
      <p:bldP spid="130" grpId="0" build="allAtOnce" animBg="1"/>
      <p:bldP spid="131" grpId="0"/>
      <p:bldP spid="131" grpId="1"/>
      <p:bldP spid="131" grpId="2"/>
      <p:bldP spid="131" grpId="3"/>
      <p:bldP spid="132" grpId="0"/>
      <p:bldP spid="132" grpId="1"/>
      <p:bldP spid="132" grpId="2"/>
      <p:bldP spid="132" grpId="3"/>
      <p:bldP spid="133" grpId="0" build="allAtOnce"/>
      <p:bldP spid="133" grpId="1" build="allAtOnce"/>
      <p:bldP spid="134" grpId="0" build="allAtOnce"/>
      <p:bldP spid="123" grpId="0" animBg="1"/>
      <p:bldP spid="123" grpId="1" animBg="1"/>
      <p:bldP spid="123" grpId="2" animBg="1"/>
      <p:bldP spid="123" grpId="3" animBg="1"/>
      <p:bldP spid="124" grpId="0" animBg="1"/>
      <p:bldP spid="124" grpId="1" animBg="1"/>
      <p:bldP spid="124" grpId="2" animBg="1"/>
      <p:bldP spid="124" grpId="3" animBg="1"/>
      <p:bldP spid="125" grpId="0" animBg="1"/>
      <p:bldP spid="125" grpId="1" animBg="1"/>
      <p:bldP spid="125" grpId="2" animBg="1"/>
      <p:bldP spid="125" grpId="3" animBg="1"/>
      <p:bldP spid="126" grpId="0" animBg="1"/>
      <p:bldP spid="126" grpId="1" animBg="1"/>
      <p:bldP spid="126" grpId="2" animBg="1"/>
      <p:bldP spid="126" grpId="3" animBg="1"/>
      <p:bldP spid="127" grpId="0" animBg="1"/>
      <p:bldP spid="127" grpId="1" animBg="1"/>
      <p:bldP spid="127" grpId="2" animBg="1"/>
      <p:bldP spid="127" grpId="3" animBg="1"/>
      <p:bldP spid="129" grpId="0" animBg="1"/>
      <p:bldP spid="129" grpId="1" animBg="1"/>
      <p:bldP spid="129" grpId="2" animBg="1"/>
      <p:bldP spid="129" grpId="3" animBg="1"/>
      <p:bldP spid="147" grpId="0" animBg="1"/>
      <p:bldP spid="147" grpId="1" animBg="1"/>
      <p:bldP spid="147" grpId="2" animBg="1"/>
      <p:bldP spid="147" grpId="3" animBg="1"/>
    </p:bldLst>
  </p:timing>
</p:sld>
</file>

<file path=ppt/theme/theme1.xml><?xml version="1.0" encoding="utf-8"?>
<a:theme xmlns:a="http://schemas.openxmlformats.org/drawingml/2006/main" name="Office Theme">
  <a:themeElements>
    <a:clrScheme name="Benutzerdefiniert 13">
      <a:dk1>
        <a:srgbClr val="3C3C3B"/>
      </a:dk1>
      <a:lt1>
        <a:sysClr val="window" lastClr="FFFFFF"/>
      </a:lt1>
      <a:dk2>
        <a:srgbClr val="777877"/>
      </a:dk2>
      <a:lt2>
        <a:srgbClr val="BFC0BE"/>
      </a:lt2>
      <a:accent1>
        <a:srgbClr val="FD8709"/>
      </a:accent1>
      <a:accent2>
        <a:srgbClr val="50504F"/>
      </a:accent2>
      <a:accent3>
        <a:srgbClr val="636463"/>
      </a:accent3>
      <a:accent4>
        <a:srgbClr val="8E8F8D"/>
      </a:accent4>
      <a:accent5>
        <a:srgbClr val="A4A5A4"/>
      </a:accent5>
      <a:accent6>
        <a:srgbClr val="E0E0DF"/>
      </a:accent6>
      <a:hlink>
        <a:srgbClr val="FD8607"/>
      </a:hlink>
      <a:folHlink>
        <a:srgbClr val="EFEFE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2507</Words>
  <Application>Microsoft Office PowerPoint</Application>
  <PresentationFormat>On-screen Show (4:3)</PresentationFormat>
  <Paragraphs>1758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Office Theme</vt:lpstr>
      <vt:lpstr>Custom Design</vt:lpstr>
      <vt:lpstr>1_Custom Design</vt:lpstr>
      <vt:lpstr>Flexible Distributed Reporting for Millions of Publishers and Thousands of Advertisers</vt:lpstr>
      <vt:lpstr>TABLE OF CONTENTS</vt:lpstr>
      <vt:lpstr>THE ZANOX NETWORK</vt:lpstr>
      <vt:lpstr>WHO am i?</vt:lpstr>
      <vt:lpstr>PowerPoint Presentation</vt:lpstr>
      <vt:lpstr>Reporting in general</vt:lpstr>
      <vt:lpstr>PowerPoint Presentation</vt:lpstr>
      <vt:lpstr>QUERY ROUTING</vt:lpstr>
      <vt:lpstr>QUERY ROUTING</vt:lpstr>
      <vt:lpstr>QUERY ROUTING</vt:lpstr>
      <vt:lpstr>QUERY ROUTING</vt:lpstr>
      <vt:lpstr>QUERY ROUTING</vt:lpstr>
      <vt:lpstr>QUERY ROUTING</vt:lpstr>
      <vt:lpstr>PowerPoint Presentation</vt:lpstr>
      <vt:lpstr>QUERY ROUTING</vt:lpstr>
      <vt:lpstr>QUERY ROUTING</vt:lpstr>
      <vt:lpstr>QUERY ROUTING</vt:lpstr>
      <vt:lpstr>QUERY ROUTING</vt:lpstr>
      <vt:lpstr>PowerPoint Presentation</vt:lpstr>
      <vt:lpstr>QUERY ROUTING</vt:lpstr>
      <vt:lpstr>QUERY ROUTING</vt:lpstr>
      <vt:lpstr>QUERY ROUTING</vt:lpstr>
      <vt:lpstr>QUERY ROUTING</vt:lpstr>
      <vt:lpstr>PowerPoint Presentation</vt:lpstr>
      <vt:lpstr>QUERY ROUTING</vt:lpstr>
      <vt:lpstr>QUERY ROUTING</vt:lpstr>
      <vt:lpstr>QUERY ROUTING</vt:lpstr>
      <vt:lpstr>PowerPoint Presentation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Sveinn</dc:creator>
  <cp:lastModifiedBy>Dragan Milosevic</cp:lastModifiedBy>
  <cp:revision>794</cp:revision>
  <cp:lastPrinted>2011-03-28T16:08:51Z</cp:lastPrinted>
  <dcterms:created xsi:type="dcterms:W3CDTF">2011-04-05T07:49:10Z</dcterms:created>
  <dcterms:modified xsi:type="dcterms:W3CDTF">2012-11-03T09:34:04Z</dcterms:modified>
</cp:coreProperties>
</file>