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2.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notesSlides/notesSlide11.xml" ContentType="application/vnd.openxmlformats-officedocument.presentationml.notesSlide+xml"/>
  <Override PartName="/docProps/app.xml" ContentType="application/vnd.openxmlformats-officedocument.extended-properties+xml"/>
  <Override PartName="/ppt/slides/slide30.xml" ContentType="application/vnd.openxmlformats-officedocument.presentationml.slide+xml"/>
  <Override PartName="/ppt/notesSlides/notesSlide9.xml" ContentType="application/vnd.openxmlformats-officedocument.presentationml.notes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notesSlides/notesSlide16.xml" ContentType="application/vnd.openxmlformats-officedocument.presentationml.notesSlide+xml"/>
  <Override PartName="/ppt/charts/chart1.xml" ContentType="application/vnd.openxmlformats-officedocument.drawingml.chart+xml"/>
  <Override PartName="/ppt/slideLayouts/slideLayout3.xml" ContentType="application/vnd.openxmlformats-officedocument.presentationml.slideLayout+xml"/>
  <Override PartName="/ppt/slides/slide21.xml" ContentType="application/vnd.openxmlformats-officedocument.presentationml.slide+xml"/>
  <Override PartName="/ppt/slides/slide23.xml" ContentType="application/vnd.openxmlformats-officedocument.presentationml.slide+xml"/>
  <Override PartName="/ppt/slideLayouts/slideLayout9.xml" ContentType="application/vnd.openxmlformats-officedocument.presentationml.slideLayout+xml"/>
  <Override PartName="/ppt/charts/chart2.xml" ContentType="application/vnd.openxmlformats-officedocument.drawingml.chart+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viewProps.xml" ContentType="application/vnd.openxmlformats-officedocument.presentationml.viewProps+xml"/>
  <Override PartName="/ppt/notesSlides/notesSlide15.xml" ContentType="application/vnd.openxmlformats-officedocument.presentationml.notesSlide+xml"/>
  <Override PartName="/ppt/notesSlides/notesSlide4.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notesSlides/notesSlide23.xml" ContentType="application/vnd.openxmlformats-officedocument.presentationml.notesSlide+xml"/>
  <Override PartName="/ppt/notesSlides/notesSlide17.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13.xml" ContentType="application/vnd.openxmlformats-officedocument.presentationml.notesSlide+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37.xml" ContentType="application/vnd.openxmlformats-officedocument.presentationml.slide+xml"/>
  <Override PartName="/ppt/slides/slide10.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notesSlides/notesSlide18.xml" ContentType="application/vnd.openxmlformats-officedocument.presentationml.notesSlide+xml"/>
  <Default Extension="png" ContentType="image/png"/>
  <Override PartName="/ppt/slides/slide27.xml" ContentType="application/vnd.openxmlformats-officedocument.presentationml.slide+xml"/>
  <Override PartName="/docProps/core.xml" ContentType="application/vnd.openxmlformats-package.core-properties+xml"/>
  <Override PartName="/ppt/slides/slide31.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Override PartName="/ppt/notesSlides/notesSlide24.xml" ContentType="application/vnd.openxmlformats-officedocument.presentationml.notesSlide+xml"/>
  <Override PartName="/ppt/slides/slide19.xml" ContentType="application/vnd.openxmlformats-officedocument.presentationml.slide+xml"/>
  <Override PartName="/ppt/slides/slide12.xml" ContentType="application/vnd.openxmlformats-officedocument.presentationml.slide+xml"/>
  <Override PartName="/ppt/notesSlides/notesSlide2.xml" ContentType="application/vnd.openxmlformats-officedocument.presentationml.notesSlide+xml"/>
  <Override PartName="/ppt/notesSlides/notesSlide14.xml" ContentType="application/vnd.openxmlformats-officedocument.presentationml.notesSlide+xml"/>
  <Override PartName="/ppt/theme/theme2.xml" ContentType="application/vnd.openxmlformats-officedocument.theme+xml"/>
  <Override PartName="/ppt/slides/slide2.xml" ContentType="application/vnd.openxmlformats-officedocument.presentationml.slide+xml"/>
  <Override PartName="/ppt/notesSlides/notesSlide25.xml" ContentType="application/vnd.openxmlformats-officedocument.presentationml.notesSlide+xml"/>
  <Override PartName="/ppt/slides/slide35.xml" ContentType="application/vnd.openxmlformats-officedocument.presentationml.slide+xml"/>
  <Override PartName="/ppt/drawings/drawing1.xml" ContentType="application/vnd.openxmlformats-officedocument.drawingml.chartshapes+xml"/>
  <Override PartName="/ppt/notesSlides/notesSlide21.xml" ContentType="application/vnd.openxmlformats-officedocument.presentationml.notesSlide+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Default Extension="xml" ContentType="application/xml"/>
  <Override PartName="/ppt/slides/slide26.xml" ContentType="application/vnd.openxmlformats-officedocument.presentationml.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slides/slide25.xml" ContentType="application/vnd.openxmlformats-officedocument.presentationml.slide+xml"/>
  <Override PartName="/ppt/notesSlides/notesSlide19.xml" ContentType="application/vnd.openxmlformats-officedocument.presentationml.notesSlide+xml"/>
  <Override PartName="/ppt/slides/slide14.xml" ContentType="application/vnd.openxmlformats-officedocument.presentationml.slide+xml"/>
  <Override PartName="/ppt/slides/slide40.xml" ContentType="application/vnd.openxmlformats-officedocument.presentationml.slide+xml"/>
  <Default Extension="package" ContentType="application/vnd.openxmlformats-officedocument.package"/>
  <Override PartName="/ppt/slides/slide34.xml" ContentType="application/vnd.openxmlformats-officedocument.presentationml.slide+xml"/>
  <Override PartName="/ppt/notesSlides/notesSlide26.xml" ContentType="application/vnd.openxmlformats-officedocument.presentationml.notesSlide+xml"/>
  <Override PartName="/ppt/drawings/drawing2.xml" ContentType="application/vnd.openxmlformats-officedocument.drawingml.chartshapes+xml"/>
  <Override PartName="/ppt/notesSlides/notesSlide12.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theme/theme1.xml" ContentType="application/vnd.openxmlformats-officedocument.theme+xml"/>
  <Override PartName="/ppt/presentation.xml" ContentType="application/vnd.openxmlformats-officedocument.presentationml.presentation.main+xml"/>
  <Override PartName="/ppt/slides/slide5.xml" ContentType="application/vnd.openxmlformats-officedocument.presentationml.slide+xml"/>
  <Override PartName="/ppt/slideLayouts/slideLayout7.xml" ContentType="application/vnd.openxmlformats-officedocument.presentationml.slideLayout+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ppt/slides/slide8.xml" ContentType="application/vnd.openxmlformats-officedocument.presentationml.slide+xml"/>
  <Override PartName="/ppt/slides/slide15.xml" ContentType="application/vnd.openxmlformats-officedocument.presentationml.slide+xml"/>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Default Extension="gif" ContentType="image/gif"/>
  <Override PartName="/ppt/notesSlides/notesSlide20.xml" ContentType="application/vnd.openxmlformats-officedocument.presentationml.notesSlide+xml"/>
  <Override PartName="/ppt/slides/slide38.xml" ContentType="application/vnd.openxmlformats-officedocument.presentationml.slide+xml"/>
  <Default Extension="pdf" ContentType="application/pdf"/>
  <Override PartName="/ppt/slides/slide29.xml" ContentType="application/vnd.openxmlformats-officedocument.presentationml.slide+xml"/>
</Types>
</file>

<file path=_rels/.rels><?xml version="1.0" encoding="UTF-8" standalone="yes"?>
<Relationships xmlns="http://schemas.openxmlformats.org/package/2006/relationships"><Relationship Id="rId2" Type="http://schemas.openxmlformats.org/package/2006/relationships/metadata/core-properties" Target="docProps/core.xml"/><Relationship Id="rId3" Type="http://schemas.openxmlformats.org/officeDocument/2006/relationships/extended-properties" Target="docProps/app.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Lst>
  <p:notesMasterIdLst>
    <p:notesMasterId r:id="rId42"/>
  </p:notesMasterIdLst>
  <p:handoutMasterIdLst>
    <p:handoutMasterId r:id="rId43"/>
  </p:handoutMasterIdLst>
  <p:sldIdLst>
    <p:sldId id="256" r:id="rId2"/>
    <p:sldId id="295" r:id="rId3"/>
    <p:sldId id="257" r:id="rId4"/>
    <p:sldId id="310" r:id="rId5"/>
    <p:sldId id="258" r:id="rId6"/>
    <p:sldId id="267" r:id="rId7"/>
    <p:sldId id="301" r:id="rId8"/>
    <p:sldId id="302" r:id="rId9"/>
    <p:sldId id="259" r:id="rId10"/>
    <p:sldId id="276" r:id="rId11"/>
    <p:sldId id="277" r:id="rId12"/>
    <p:sldId id="260" r:id="rId13"/>
    <p:sldId id="304" r:id="rId14"/>
    <p:sldId id="271" r:id="rId15"/>
    <p:sldId id="278" r:id="rId16"/>
    <p:sldId id="281" r:id="rId17"/>
    <p:sldId id="282" r:id="rId18"/>
    <p:sldId id="283" r:id="rId19"/>
    <p:sldId id="306" r:id="rId20"/>
    <p:sldId id="292" r:id="rId21"/>
    <p:sldId id="305" r:id="rId22"/>
    <p:sldId id="293" r:id="rId23"/>
    <p:sldId id="297" r:id="rId24"/>
    <p:sldId id="286" r:id="rId25"/>
    <p:sldId id="287" r:id="rId26"/>
    <p:sldId id="289" r:id="rId27"/>
    <p:sldId id="309" r:id="rId28"/>
    <p:sldId id="261" r:id="rId29"/>
    <p:sldId id="290" r:id="rId30"/>
    <p:sldId id="294" r:id="rId31"/>
    <p:sldId id="279" r:id="rId32"/>
    <p:sldId id="285" r:id="rId33"/>
    <p:sldId id="308" r:id="rId34"/>
    <p:sldId id="280" r:id="rId35"/>
    <p:sldId id="291" r:id="rId36"/>
    <p:sldId id="296" r:id="rId37"/>
    <p:sldId id="263" r:id="rId38"/>
    <p:sldId id="264" r:id="rId39"/>
    <p:sldId id="307" r:id="rId40"/>
    <p:sldId id="265" r:id="rId4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100"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00"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00"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00"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00" charset="0"/>
        <a:ea typeface="+mn-ea"/>
        <a:cs typeface="+mn-cs"/>
      </a:defRPr>
    </a:lvl5pPr>
    <a:lvl6pPr marL="2286000" algn="l" defTabSz="457200" rtl="0" eaLnBrk="1" latinLnBrk="0" hangingPunct="1">
      <a:defRPr sz="2400" kern="1200">
        <a:solidFill>
          <a:schemeClr val="tx1"/>
        </a:solidFill>
        <a:latin typeface="Times" pitchFamily="100" charset="0"/>
        <a:ea typeface="+mn-ea"/>
        <a:cs typeface="+mn-cs"/>
      </a:defRPr>
    </a:lvl6pPr>
    <a:lvl7pPr marL="2743200" algn="l" defTabSz="457200" rtl="0" eaLnBrk="1" latinLnBrk="0" hangingPunct="1">
      <a:defRPr sz="2400" kern="1200">
        <a:solidFill>
          <a:schemeClr val="tx1"/>
        </a:solidFill>
        <a:latin typeface="Times" pitchFamily="100" charset="0"/>
        <a:ea typeface="+mn-ea"/>
        <a:cs typeface="+mn-cs"/>
      </a:defRPr>
    </a:lvl7pPr>
    <a:lvl8pPr marL="3200400" algn="l" defTabSz="457200" rtl="0" eaLnBrk="1" latinLnBrk="0" hangingPunct="1">
      <a:defRPr sz="2400" kern="1200">
        <a:solidFill>
          <a:schemeClr val="tx1"/>
        </a:solidFill>
        <a:latin typeface="Times" pitchFamily="100" charset="0"/>
        <a:ea typeface="+mn-ea"/>
        <a:cs typeface="+mn-cs"/>
      </a:defRPr>
    </a:lvl8pPr>
    <a:lvl9pPr marL="3657600" algn="l" defTabSz="457200" rtl="0" eaLnBrk="1" latinLnBrk="0" hangingPunct="1">
      <a:defRPr sz="2400" kern="1200">
        <a:solidFill>
          <a:schemeClr val="tx1"/>
        </a:solidFill>
        <a:latin typeface="Times" pitchFamily="100"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schemeClr val="tx1"/>
    </p:penClr>
  </p:showPr>
  <p:clrMru>
    <a:srgbClr val="474537"/>
    <a:srgbClr val="363636"/>
    <a:srgbClr val="276288"/>
    <a:srgbClr val="E77D23"/>
    <a:srgbClr val="3C94C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34609" autoAdjust="0"/>
    <p:restoredTop sz="86471" autoAdjust="0"/>
  </p:normalViewPr>
  <p:slideViewPr>
    <p:cSldViewPr>
      <p:cViewPr varScale="1">
        <p:scale>
          <a:sx n="99" d="100"/>
          <a:sy n="99" d="100"/>
        </p:scale>
        <p:origin x="-112" y="-2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31" y="2"/>
      </p:cViewPr>
      <p:guideLst/>
    </p:cSldViewPr>
  </p:notes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35" Type="http://schemas.openxmlformats.org/officeDocument/2006/relationships/slide" Target="slides/slide34.xml"/><Relationship Id="rId31" Type="http://schemas.openxmlformats.org/officeDocument/2006/relationships/slide" Target="slides/slide30.xml"/><Relationship Id="rId34" Type="http://schemas.openxmlformats.org/officeDocument/2006/relationships/slide" Target="slides/slide33.xml"/><Relationship Id="rId39" Type="http://schemas.openxmlformats.org/officeDocument/2006/relationships/slide" Target="slides/slide38.xml"/><Relationship Id="rId40" Type="http://schemas.openxmlformats.org/officeDocument/2006/relationships/slide" Target="slides/slide39.xml"/><Relationship Id="rId7" Type="http://schemas.openxmlformats.org/officeDocument/2006/relationships/slide" Target="slides/slide6.xml"/><Relationship Id="rId36" Type="http://schemas.openxmlformats.org/officeDocument/2006/relationships/slide" Target="slides/slide35.xml"/><Relationship Id="rId43" Type="http://schemas.openxmlformats.org/officeDocument/2006/relationships/handoutMaster" Target="handoutMasters/handoutMaster1.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47" Type="http://schemas.openxmlformats.org/officeDocument/2006/relationships/theme" Target="theme/theme1.xml"/><Relationship Id="rId48"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slide" Target="slides/slide31.xml"/><Relationship Id="rId37" Type="http://schemas.openxmlformats.org/officeDocument/2006/relationships/slide" Target="slides/slide36.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presProps" Target="presProps.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42" Type="http://schemas.openxmlformats.org/officeDocument/2006/relationships/notesMaster" Target="notesMasters/notesMaster1.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slide" Target="slides/slide32.xml"/><Relationship Id="rId44" Type="http://schemas.openxmlformats.org/officeDocument/2006/relationships/printerSettings" Target="printerSettings/printerSettings1.bin"/><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package1.package"/></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package2.package"/></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8"/>
  <c:chart>
    <c:title>
      <c:tx>
        <c:rich>
          <a:bodyPr/>
          <a:lstStyle/>
          <a:p>
            <a:pPr>
              <a:defRPr sz="4400" b="0">
                <a:solidFill>
                  <a:srgbClr val="276288"/>
                </a:solidFill>
                <a:latin typeface="+mj-lt"/>
              </a:defRPr>
            </a:pPr>
            <a:r>
              <a:rPr lang="en-US" sz="4400" b="0">
                <a:solidFill>
                  <a:srgbClr val="276288"/>
                </a:solidFill>
                <a:latin typeface="+mj-lt"/>
              </a:rPr>
              <a:t>Attack Goals</a:t>
            </a:r>
          </a:p>
        </c:rich>
      </c:tx>
      <c:layout/>
    </c:title>
    <c:plotArea>
      <c:layout>
        <c:manualLayout>
          <c:layoutTarget val="inner"/>
          <c:xMode val="edge"/>
          <c:yMode val="edge"/>
          <c:x val="0.175"/>
          <c:y val="0.186846769896481"/>
          <c:w val="0.43253969816273"/>
          <c:h val="0.692554667378282"/>
        </c:manualLayout>
      </c:layout>
      <c:pieChart>
        <c:varyColors val="1"/>
        <c:ser>
          <c:idx val="0"/>
          <c:order val="0"/>
          <c:tx>
            <c:strRef>
              <c:f>Sheet1!$A$1</c:f>
              <c:strCache>
                <c:ptCount val="1"/>
                <c:pt idx="0">
                  <c:v>Attack Goal</c:v>
                </c:pt>
              </c:strCache>
            </c:strRef>
          </c:tx>
          <c:spPr>
            <a:gradFill rotWithShape="0">
              <a:gsLst>
                <a:gs pos="0">
                  <a:srgbClr val="9BC1FF"/>
                </a:gs>
                <a:gs pos="100000">
                  <a:srgbClr val="3F80CD"/>
                </a:gs>
              </a:gsLst>
              <a:lin ang="5400000"/>
            </a:gradFill>
            <a:ln w="28755">
              <a:noFill/>
            </a:ln>
            <a:effectLst>
              <a:outerShdw dist="35921" dir="2700000" algn="br">
                <a:srgbClr val="000000"/>
              </a:outerShdw>
            </a:effectLst>
          </c:spPr>
          <c:dPt>
            <c:idx val="0"/>
            <c:spPr/>
          </c:dPt>
          <c:dPt>
            <c:idx val="1"/>
            <c:spPr/>
          </c:dPt>
          <c:dPt>
            <c:idx val="2"/>
            <c:spPr/>
          </c:dPt>
          <c:dPt>
            <c:idx val="3"/>
            <c:spPr/>
          </c:dPt>
          <c:dPt>
            <c:idx val="4"/>
            <c:spPr/>
          </c:dPt>
          <c:dPt>
            <c:idx val="5"/>
            <c:spPr/>
          </c:dPt>
          <c:dPt>
            <c:idx val="6"/>
            <c:spPr/>
          </c:dPt>
          <c:dPt>
            <c:idx val="7"/>
            <c:spPr/>
          </c:dPt>
          <c:dPt>
            <c:idx val="8"/>
            <c:spPr/>
          </c:dPt>
          <c:dPt>
            <c:idx val="9"/>
            <c:spPr/>
          </c:dPt>
          <c:dLbls>
            <c:spPr>
              <a:noFill/>
              <a:ln w="28755">
                <a:noFill/>
              </a:ln>
            </c:spPr>
            <c:showVal val="1"/>
            <c:showLeaderLines val="1"/>
          </c:dLbls>
          <c:cat>
            <c:strRef>
              <c:f>Sheet1!$A$2:$A$11</c:f>
              <c:strCache>
                <c:ptCount val="10"/>
                <c:pt idx="0">
                  <c:v>Stealing Sensitive Information</c:v>
                </c:pt>
                <c:pt idx="1">
                  <c:v>Defacement</c:v>
                </c:pt>
                <c:pt idx="2">
                  <c:v>Planting Malware</c:v>
                </c:pt>
                <c:pt idx="3">
                  <c:v>Unknown</c:v>
                </c:pt>
                <c:pt idx="4">
                  <c:v>Deceit</c:v>
                </c:pt>
                <c:pt idx="5">
                  <c:v>Blackmail</c:v>
                </c:pt>
                <c:pt idx="6">
                  <c:v>Link Spam</c:v>
                </c:pt>
                <c:pt idx="7">
                  <c:v>Worm</c:v>
                </c:pt>
                <c:pt idx="8">
                  <c:v>Phishing</c:v>
                </c:pt>
                <c:pt idx="9">
                  <c:v>Information Warfare</c:v>
                </c:pt>
              </c:strCache>
            </c:strRef>
          </c:cat>
          <c:val>
            <c:numRef>
              <c:f>Sheet1!$B$2:$B$11</c:f>
              <c:numCache>
                <c:formatCode>0%</c:formatCode>
                <c:ptCount val="10"/>
                <c:pt idx="0">
                  <c:v>0.42</c:v>
                </c:pt>
                <c:pt idx="1">
                  <c:v>0.23</c:v>
                </c:pt>
                <c:pt idx="2">
                  <c:v>0.15</c:v>
                </c:pt>
                <c:pt idx="3">
                  <c:v>0.08</c:v>
                </c:pt>
                <c:pt idx="4">
                  <c:v>0.03</c:v>
                </c:pt>
                <c:pt idx="5">
                  <c:v>0.03</c:v>
                </c:pt>
                <c:pt idx="6">
                  <c:v>0.03</c:v>
                </c:pt>
                <c:pt idx="7">
                  <c:v>0.01</c:v>
                </c:pt>
                <c:pt idx="8">
                  <c:v>0.01</c:v>
                </c:pt>
                <c:pt idx="9">
                  <c:v>0.01</c:v>
                </c:pt>
              </c:numCache>
            </c:numRef>
          </c:val>
        </c:ser>
        <c:firstSliceAng val="0"/>
      </c:pieChart>
      <c:spPr>
        <a:noFill/>
        <a:ln w="28755">
          <a:noFill/>
        </a:ln>
      </c:spPr>
    </c:plotArea>
    <c:legend>
      <c:legendPos val="r"/>
      <c:layout>
        <c:manualLayout>
          <c:xMode val="edge"/>
          <c:yMode val="edge"/>
          <c:x val="0.633673884514436"/>
          <c:y val="0.280830482230005"/>
          <c:w val="0.324659448818898"/>
          <c:h val="0.526846072989296"/>
        </c:manualLayout>
      </c:layout>
      <c:spPr>
        <a:noFill/>
        <a:ln w="28755">
          <a:noFill/>
        </a:ln>
      </c:spPr>
      <c:txPr>
        <a:bodyPr/>
        <a:lstStyle/>
        <a:p>
          <a:pPr>
            <a:defRPr sz="1600"/>
          </a:pPr>
          <a:endParaRPr lang="en-US"/>
        </a:p>
      </c:txPr>
    </c:legend>
    <c:plotVisOnly val="1"/>
    <c:dispBlanksAs val="zero"/>
  </c:chart>
  <c:spPr>
    <a:noFill/>
    <a:ln>
      <a:noFill/>
    </a:ln>
  </c:sp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8"/>
  <c:chart>
    <c:plotArea>
      <c:layout>
        <c:manualLayout>
          <c:layoutTarget val="inner"/>
          <c:xMode val="edge"/>
          <c:yMode val="edge"/>
          <c:x val="0.198005045881462"/>
          <c:y val="0.0937981203861419"/>
          <c:w val="0.445290706368599"/>
          <c:h val="0.817620116903915"/>
        </c:manualLayout>
      </c:layout>
      <c:pieChart>
        <c:varyColors val="1"/>
        <c:ser>
          <c:idx val="0"/>
          <c:order val="0"/>
          <c:spPr>
            <a:gradFill rotWithShape="0">
              <a:gsLst>
                <a:gs pos="0">
                  <a:srgbClr val="9BC1FF"/>
                </a:gs>
                <a:gs pos="100000">
                  <a:srgbClr val="3F80CD"/>
                </a:gs>
              </a:gsLst>
              <a:lin ang="5400000"/>
            </a:gradFill>
            <a:ln w="31238">
              <a:noFill/>
            </a:ln>
            <a:effectLst>
              <a:outerShdw dist="35921" dir="2700000" algn="br">
                <a:srgbClr val="000000"/>
              </a:outerShdw>
            </a:effectLst>
          </c:spPr>
          <c:dPt>
            <c:idx val="0"/>
            <c:spPr/>
          </c:dPt>
          <c:dPt>
            <c:idx val="1"/>
            <c:spPr/>
          </c:dPt>
          <c:dPt>
            <c:idx val="2"/>
            <c:spPr/>
          </c:dPt>
          <c:dPt>
            <c:idx val="3"/>
            <c:spPr/>
          </c:dPt>
          <c:dPt>
            <c:idx val="4"/>
            <c:spPr/>
          </c:dPt>
          <c:dPt>
            <c:idx val="5"/>
            <c:spPr/>
          </c:dPt>
          <c:dPt>
            <c:idx val="6"/>
            <c:spPr/>
          </c:dPt>
          <c:dPt>
            <c:idx val="7"/>
            <c:spPr/>
          </c:dPt>
          <c:dPt>
            <c:idx val="8"/>
            <c:spPr/>
          </c:dPt>
          <c:dLbls>
            <c:dLbl>
              <c:idx val="0"/>
              <c:layout/>
              <c:spPr/>
              <c:txPr>
                <a:bodyPr/>
                <a:lstStyle/>
                <a:p>
                  <a:pPr>
                    <a:defRPr/>
                  </a:pPr>
                  <a:endParaRPr lang="en-US"/>
                </a:p>
              </c:txPr>
              <c:dLblPos val="bestFit"/>
              <c:showPercent val="1"/>
            </c:dLbl>
            <c:dLbl>
              <c:idx val="1"/>
              <c:layout/>
              <c:spPr/>
              <c:txPr>
                <a:bodyPr/>
                <a:lstStyle/>
                <a:p>
                  <a:pPr>
                    <a:defRPr/>
                  </a:pPr>
                  <a:endParaRPr lang="en-US"/>
                </a:p>
              </c:txPr>
              <c:dLblPos val="bestFit"/>
              <c:showPercent val="1"/>
            </c:dLbl>
            <c:dLbl>
              <c:idx val="2"/>
              <c:layout/>
              <c:spPr/>
              <c:txPr>
                <a:bodyPr/>
                <a:lstStyle/>
                <a:p>
                  <a:pPr>
                    <a:defRPr/>
                  </a:pPr>
                  <a:endParaRPr lang="en-US"/>
                </a:p>
              </c:txPr>
              <c:dLblPos val="bestFit"/>
              <c:showPercent val="1"/>
            </c:dLbl>
            <c:dLbl>
              <c:idx val="3"/>
              <c:layout/>
              <c:spPr/>
              <c:txPr>
                <a:bodyPr/>
                <a:lstStyle/>
                <a:p>
                  <a:pPr>
                    <a:defRPr/>
                  </a:pPr>
                  <a:endParaRPr lang="en-US"/>
                </a:p>
              </c:txPr>
              <c:dLblPos val="bestFit"/>
              <c:showPercent val="1"/>
            </c:dLbl>
            <c:dLbl>
              <c:idx val="4"/>
              <c:layout/>
              <c:spPr/>
              <c:txPr>
                <a:bodyPr/>
                <a:lstStyle/>
                <a:p>
                  <a:pPr>
                    <a:defRPr/>
                  </a:pPr>
                  <a:endParaRPr lang="en-US"/>
                </a:p>
              </c:txPr>
              <c:dLblPos val="bestFit"/>
              <c:showPercent val="1"/>
            </c:dLbl>
            <c:dLbl>
              <c:idx val="5"/>
              <c:layout/>
              <c:spPr/>
              <c:txPr>
                <a:bodyPr/>
                <a:lstStyle/>
                <a:p>
                  <a:pPr>
                    <a:defRPr/>
                  </a:pPr>
                  <a:endParaRPr lang="en-US"/>
                </a:p>
              </c:txPr>
              <c:dLblPos val="bestFit"/>
              <c:showPercent val="1"/>
            </c:dLbl>
            <c:dLbl>
              <c:idx val="6"/>
              <c:layout/>
              <c:spPr/>
              <c:txPr>
                <a:bodyPr/>
                <a:lstStyle/>
                <a:p>
                  <a:pPr>
                    <a:defRPr/>
                  </a:pPr>
                  <a:endParaRPr lang="en-US"/>
                </a:p>
              </c:txPr>
              <c:dLblPos val="bestFit"/>
              <c:showPercent val="1"/>
            </c:dLbl>
            <c:dLbl>
              <c:idx val="7"/>
              <c:layout/>
              <c:spPr/>
              <c:txPr>
                <a:bodyPr/>
                <a:lstStyle/>
                <a:p>
                  <a:pPr>
                    <a:defRPr/>
                  </a:pPr>
                  <a:endParaRPr lang="en-US"/>
                </a:p>
              </c:txPr>
              <c:dLblPos val="bestFit"/>
              <c:showPercent val="1"/>
            </c:dLbl>
            <c:dLbl>
              <c:idx val="8"/>
              <c:layout/>
              <c:spPr/>
              <c:txPr>
                <a:bodyPr/>
                <a:lstStyle/>
                <a:p>
                  <a:pPr>
                    <a:defRPr/>
                  </a:pPr>
                  <a:endParaRPr lang="en-US"/>
                </a:p>
              </c:txPr>
              <c:dLblPos val="bestFit"/>
              <c:showPercent val="1"/>
            </c:dLbl>
            <c:delete val="1"/>
          </c:dLbls>
          <c:cat>
            <c:strRef>
              <c:f>Sheet1!$A$2:$A$10</c:f>
              <c:strCache>
                <c:ptCount val="9"/>
                <c:pt idx="0">
                  <c:v>Admin Credentials</c:v>
                </c:pt>
                <c:pt idx="1">
                  <c:v>Share Misconfiguration</c:v>
                </c:pt>
                <c:pt idx="2">
                  <c:v>File Inclusion</c:v>
                </c:pt>
                <c:pt idx="3">
                  <c:v>Other Service</c:v>
                </c:pt>
                <c:pt idx="4">
                  <c:v>SQL Injection</c:v>
                </c:pt>
                <c:pt idx="5">
                  <c:v>Web Server Intrusion</c:v>
                </c:pt>
                <c:pt idx="6">
                  <c:v>Bug exploit</c:v>
                </c:pt>
                <c:pt idx="7">
                  <c:v>DNS</c:v>
                </c:pt>
                <c:pt idx="8">
                  <c:v>Other or Unknown</c:v>
                </c:pt>
              </c:strCache>
            </c:strRef>
          </c:cat>
          <c:val>
            <c:numRef>
              <c:f>Sheet1!$B$2:$B$10</c:f>
              <c:numCache>
                <c:formatCode>General</c:formatCode>
                <c:ptCount val="9"/>
                <c:pt idx="0">
                  <c:v>192423.0</c:v>
                </c:pt>
                <c:pt idx="1">
                  <c:v>67437.0</c:v>
                </c:pt>
                <c:pt idx="2">
                  <c:v>61011.0</c:v>
                </c:pt>
                <c:pt idx="3">
                  <c:v>42380.0</c:v>
                </c:pt>
                <c:pt idx="4">
                  <c:v>35407.0</c:v>
                </c:pt>
                <c:pt idx="5">
                  <c:v>20095.0</c:v>
                </c:pt>
                <c:pt idx="6">
                  <c:v>18048.0</c:v>
                </c:pt>
                <c:pt idx="7">
                  <c:v>17332.0</c:v>
                </c:pt>
                <c:pt idx="8">
                  <c:v>28039.0</c:v>
                </c:pt>
              </c:numCache>
            </c:numRef>
          </c:val>
        </c:ser>
        <c:firstSliceAng val="0"/>
      </c:pieChart>
      <c:spPr>
        <a:noFill/>
        <a:ln w="31238">
          <a:noFill/>
        </a:ln>
      </c:spPr>
    </c:plotArea>
    <c:legend>
      <c:legendPos val="r"/>
      <c:layout>
        <c:manualLayout>
          <c:xMode val="edge"/>
          <c:yMode val="edge"/>
          <c:x val="0.710618463291196"/>
          <c:y val="0.219332026916406"/>
          <c:w val="0.263813231922084"/>
          <c:h val="0.556119383122577"/>
        </c:manualLayout>
      </c:layout>
      <c:spPr>
        <a:noFill/>
        <a:ln w="31238">
          <a:noFill/>
        </a:ln>
      </c:spPr>
      <c:txPr>
        <a:bodyPr/>
        <a:lstStyle/>
        <a:p>
          <a:pPr>
            <a:defRPr sz="1600"/>
          </a:pPr>
          <a:endParaRPr lang="en-US"/>
        </a:p>
      </c:txPr>
    </c:legend>
    <c:plotVisOnly val="1"/>
    <c:dispBlanksAs val="zero"/>
  </c:chart>
  <c:spPr>
    <a:ln>
      <a:noFill/>
    </a:ln>
  </c:spPr>
  <c:externalData r:id="rId1"/>
  <c:userShapes r:id="rId2"/>
</c:chartSpace>
</file>

<file path=ppt/drawings/drawing1.xml><?xml version="1.0" encoding="utf-8"?>
<c:userShapes xmlns:c="http://schemas.openxmlformats.org/drawingml/2006/chart">
  <cdr:relSizeAnchor xmlns:cdr="http://schemas.openxmlformats.org/drawingml/2006/chartDrawing">
    <cdr:from>
      <cdr:x>0.00368</cdr:x>
      <cdr:y>0.92752</cdr:y>
    </cdr:from>
    <cdr:to>
      <cdr:x>0.9783</cdr:x>
      <cdr:y>1</cdr:y>
    </cdr:to>
    <cdr:sp macro="" textlink="">
      <cdr:nvSpPr>
        <cdr:cNvPr id="2" name="TextBox 1"/>
        <cdr:cNvSpPr txBox="1"/>
      </cdr:nvSpPr>
      <cdr:spPr>
        <a:xfrm xmlns:a="http://schemas.openxmlformats.org/drawingml/2006/main">
          <a:off x="25400" y="4584700"/>
          <a:ext cx="7785100" cy="3556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pPr algn="ctr"/>
          <a:r>
            <a:rPr lang="en-US" sz="1600"/>
            <a:t>Source: The Web Hacking Incidents Database, 2007 Annual Report</a:t>
          </a:r>
        </a:p>
      </cdr:txBody>
    </cdr:sp>
  </cdr:relSizeAnchor>
</c:userShapes>
</file>

<file path=ppt/drawings/drawing2.xml><?xml version="1.0" encoding="utf-8"?>
<c:userShapes xmlns:c="http://schemas.openxmlformats.org/drawingml/2006/chart">
  <cdr:relSizeAnchor xmlns:cdr="http://schemas.openxmlformats.org/drawingml/2006/chartDrawing">
    <cdr:from>
      <cdr:x>0.04806</cdr:x>
      <cdr:y>0.92329</cdr:y>
    </cdr:from>
    <cdr:to>
      <cdr:x>0.99408</cdr:x>
      <cdr:y>1</cdr:y>
    </cdr:to>
    <cdr:sp macro="" textlink="">
      <cdr:nvSpPr>
        <cdr:cNvPr id="2" name="TextBox 1"/>
        <cdr:cNvSpPr txBox="1"/>
      </cdr:nvSpPr>
      <cdr:spPr>
        <a:xfrm xmlns:a="http://schemas.openxmlformats.org/drawingml/2006/main">
          <a:off x="429657" y="4495798"/>
          <a:ext cx="8458200" cy="373499"/>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pPr algn="ctr"/>
          <a:r>
            <a:rPr lang="en-US" sz="1600"/>
            <a:t>Source: http://www.zone-h.org/content/view/14928/30/</a:t>
          </a:r>
        </a:p>
        <a:p xmlns:a="http://schemas.openxmlformats.org/drawingml/2006/main">
          <a:pPr algn="ctr"/>
          <a:endParaRPr lang="en-US" sz="16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0" charset="0"/>
              </a:defRPr>
            </a:lvl1pPr>
          </a:lstStyle>
          <a:p>
            <a:endParaRPr lang="en-US"/>
          </a:p>
        </p:txBody>
      </p:sp>
      <p:sp>
        <p:nvSpPr>
          <p:cNvPr id="512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0" charset="0"/>
              </a:defRPr>
            </a:lvl1pPr>
          </a:lstStyle>
          <a:p>
            <a:endParaRPr lang="en-US"/>
          </a:p>
        </p:txBody>
      </p:sp>
      <p:sp>
        <p:nvSpPr>
          <p:cNvPr id="512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0" charset="0"/>
              </a:defRPr>
            </a:lvl1pPr>
          </a:lstStyle>
          <a:p>
            <a:endParaRPr lang="en-US"/>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0" charset="0"/>
              </a:defRPr>
            </a:lvl1pPr>
          </a:lstStyle>
          <a:p>
            <a:fld id="{1E548B3C-1EBB-475A-B0EA-E907D107341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0" charset="0"/>
              </a:defRPr>
            </a:lvl1pPr>
          </a:lstStyle>
          <a:p>
            <a:endParaRPr lang="en-US"/>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0" charset="0"/>
              </a:defRPr>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0" charset="0"/>
              </a:defRPr>
            </a:lvl1pPr>
          </a:lstStyle>
          <a:p>
            <a:endParaRPr 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0" charset="0"/>
              </a:defRPr>
            </a:lvl1pPr>
          </a:lstStyle>
          <a:p>
            <a:fld id="{9B34F5BA-3948-46CA-92DD-D40388C9754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00" charset="0"/>
        <a:ea typeface="+mn-ea"/>
        <a:cs typeface="+mn-cs"/>
      </a:defRPr>
    </a:lvl1pPr>
    <a:lvl2pPr marL="457200" algn="l" rtl="0" fontAlgn="base">
      <a:spcBef>
        <a:spcPct val="30000"/>
      </a:spcBef>
      <a:spcAft>
        <a:spcPct val="0"/>
      </a:spcAft>
      <a:defRPr sz="1200" kern="1200">
        <a:solidFill>
          <a:schemeClr val="tx1"/>
        </a:solidFill>
        <a:latin typeface="Times New Roman" pitchFamily="100" charset="0"/>
        <a:ea typeface="ＭＳ Ｐゴシック" pitchFamily="100" charset="-128"/>
        <a:cs typeface="+mn-cs"/>
      </a:defRPr>
    </a:lvl2pPr>
    <a:lvl3pPr marL="914400" algn="l" rtl="0" fontAlgn="base">
      <a:spcBef>
        <a:spcPct val="30000"/>
      </a:spcBef>
      <a:spcAft>
        <a:spcPct val="0"/>
      </a:spcAft>
      <a:defRPr sz="1200" kern="1200">
        <a:solidFill>
          <a:schemeClr val="tx1"/>
        </a:solidFill>
        <a:latin typeface="Times New Roman" pitchFamily="100" charset="0"/>
        <a:ea typeface="ＭＳ Ｐゴシック" pitchFamily="100" charset="-128"/>
        <a:cs typeface="+mn-cs"/>
      </a:defRPr>
    </a:lvl3pPr>
    <a:lvl4pPr marL="1371600" algn="l" rtl="0" fontAlgn="base">
      <a:spcBef>
        <a:spcPct val="30000"/>
      </a:spcBef>
      <a:spcAft>
        <a:spcPct val="0"/>
      </a:spcAft>
      <a:defRPr sz="1200" kern="1200">
        <a:solidFill>
          <a:schemeClr val="tx1"/>
        </a:solidFill>
        <a:latin typeface="Times New Roman" pitchFamily="100" charset="0"/>
        <a:ea typeface="ＭＳ Ｐゴシック" pitchFamily="100" charset="-128"/>
        <a:cs typeface="+mn-cs"/>
      </a:defRPr>
    </a:lvl4pPr>
    <a:lvl5pPr marL="1828800" algn="l" rtl="0" fontAlgn="base">
      <a:spcBef>
        <a:spcPct val="30000"/>
      </a:spcBef>
      <a:spcAft>
        <a:spcPct val="0"/>
      </a:spcAft>
      <a:defRPr sz="1200" kern="1200">
        <a:solidFill>
          <a:schemeClr val="tx1"/>
        </a:solidFill>
        <a:latin typeface="Times New Roman" pitchFamily="100" charset="0"/>
        <a:ea typeface="ＭＳ Ｐゴシック" pitchFamily="10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0F9BEF-7FAF-4306-B322-F0C280CE9B27}" type="slidenum">
              <a:rPr lang="en-US"/>
              <a:pPr/>
              <a:t>1</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Don’t read out slide</a:t>
            </a:r>
            <a:r>
              <a:rPr lang="en-US" baseline="0"/>
              <a:t> bullets</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Understand what the packagers intend</a:t>
            </a:r>
            <a:r>
              <a:rPr lang="en-US" baseline="0"/>
              <a:t> and how they have set it up.  Look at the configuration files, their layout, their intricacy, where on the system the components of the package go (maybe). </a:t>
            </a:r>
          </a:p>
          <a:p>
            <a:endParaRPr lang="en-US" baseline="0"/>
          </a:p>
          <a:p>
            <a:r>
              <a:rPr lang="en-US" baseline="0"/>
              <a:t>Figure out which distro approach you like. </a:t>
            </a:r>
          </a:p>
          <a:p>
            <a:endParaRPr lang="en-US" baseline="0"/>
          </a:p>
          <a:p>
            <a:r>
              <a:rPr lang="en-US" baseline="0"/>
              <a:t>Perhaps strip out the Kitchen-sink functionality</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Strongly recommend to empty out the configuration file and write your own.    Only take the bits</a:t>
            </a:r>
            <a:r>
              <a:rPr lang="en-US" baseline="0"/>
              <a:t> from the default configuration file that you really need; strip out the comments, strip out the &lt;IfModule&gt; bits (if a module you need isn’t there, you want your server to fail to run, not run without that functionality), etc.  </a:t>
            </a:r>
          </a:p>
          <a:p>
            <a:endParaRPr lang="en-US" baseline="0"/>
          </a:p>
          <a:p>
            <a:r>
              <a:rPr lang="en-US" baseline="0"/>
              <a:t>Use the Apache documentation and/or get a book like Apache: The Definitive Guide by Ben and Peter Laurie. </a:t>
            </a:r>
          </a:p>
          <a:p>
            <a:endParaRPr lang="en-US" baseline="0"/>
          </a:p>
          <a:p>
            <a:r>
              <a:rPr lang="en-US" baseline="0"/>
              <a:t>AAA stuff to a new slide.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Triple-A: Authentication,</a:t>
            </a:r>
            <a:r>
              <a:rPr lang="en-US" baseline="0"/>
              <a:t> Authorization and Access Control.  These configuration directives determine what privileges clients have on particular URLs.  These directives are set up based on &lt;Directory&gt; or &lt;Location&gt;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a:t>The fewer places on the system to which the webserver can write, the fewer vulnerabilities.  Making well-known spots unavailable </a:t>
            </a:r>
          </a:p>
          <a:p>
            <a:endParaRPr lang="en-US" baseline="0"/>
          </a:p>
          <a:p>
            <a:r>
              <a:rPr lang="en-US" baseline="0"/>
              <a:t>Remove the key from under the mat. </a:t>
            </a:r>
          </a:p>
          <a:p>
            <a:endParaRPr lang="en-US" baseline="0"/>
          </a:p>
          <a:p>
            <a:r>
              <a:rPr lang="en-US" baseline="0"/>
              <a:t>Anecdote: Linux server running PHPBB on a cable or DSL line.  Noticed weird stuff, found that someone had downloaded files to his /tmp directory, then executed the binary which was a spam relay or C&amp;C… but named ‘httpd’ so it didn’t show. </a:t>
            </a:r>
          </a:p>
          <a:p>
            <a:endParaRPr lang="en-US" baseline="0"/>
          </a:p>
          <a:p>
            <a:r>
              <a:rPr lang="en-US" baseline="0"/>
              <a:t>chroot and related virtualization techniques: they limit the amount of damage an attacker can do to the </a:t>
            </a:r>
          </a:p>
        </p:txBody>
      </p:sp>
      <p:sp>
        <p:nvSpPr>
          <p:cNvPr id="4" name="Slide Number Placeholder 3"/>
          <p:cNvSpPr>
            <a:spLocks noGrp="1"/>
          </p:cNvSpPr>
          <p:nvPr>
            <p:ph type="sldNum" sz="quarter" idx="10"/>
          </p:nvPr>
        </p:nvSpPr>
        <p:spPr/>
        <p:txBody>
          <a:bodyPr/>
          <a:lstStyle/>
          <a:p>
            <a:fld id="{9B34F5BA-3948-46CA-92DD-D40388C97548}" type="slidenum">
              <a:rPr lang="en-US"/>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Title: OS</a:t>
            </a:r>
            <a:r>
              <a:rPr lang="en-US" baseline="0"/>
              <a:t> Hardening</a:t>
            </a:r>
          </a:p>
          <a:p>
            <a:endParaRPr lang="en-US" baseline="0"/>
          </a:p>
          <a:p>
            <a:r>
              <a:rPr lang="en-US" baseline="0"/>
              <a:t>The fewer places on the system to which the webserver can write, the fewer vulnerabilities.  Making well-known spots unavailable </a:t>
            </a:r>
          </a:p>
          <a:p>
            <a:endParaRPr lang="en-US" baseline="0"/>
          </a:p>
          <a:p>
            <a:r>
              <a:rPr lang="en-US" baseline="0"/>
              <a:t>Remove the key from under the mat. </a:t>
            </a:r>
          </a:p>
          <a:p>
            <a:endParaRPr lang="en-US" baseline="0"/>
          </a:p>
          <a:p>
            <a:r>
              <a:rPr lang="en-US" baseline="0"/>
              <a:t>Same with chroot and related virtualization techniques: </a:t>
            </a:r>
          </a:p>
          <a:p>
            <a:endParaRPr lang="en-US" baseline="0"/>
          </a:p>
          <a:p>
            <a:r>
              <a:rPr lang="en-US" baseline="0"/>
              <a:t>Split slide in two</a:t>
            </a:r>
          </a:p>
          <a:p>
            <a:endParaRPr lang="en-US" baseline="0"/>
          </a:p>
          <a:p>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21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A badly maintained Linux server is</a:t>
            </a:r>
            <a:r>
              <a:rPr lang="en-US" baseline="0"/>
              <a:t> less secure than a well-maintained Windows server</a:t>
            </a:r>
            <a:endParaRPr lang="en-US"/>
          </a:p>
          <a:p>
            <a:endParaRPr lang="en-US"/>
          </a:p>
          <a:p>
            <a:r>
              <a:rPr lang="en-US"/>
              <a:t>Take</a:t>
            </a:r>
            <a:r>
              <a:rPr lang="en-US" baseline="0"/>
              <a:t> out sub-bullets</a:t>
            </a:r>
          </a:p>
          <a:p>
            <a:r>
              <a:rPr lang="en-US" baseline="0"/>
              <a:t>Point to handout</a:t>
            </a:r>
          </a:p>
          <a:p>
            <a:endParaRPr lang="en-US" baseline="0"/>
          </a:p>
        </p:txBody>
      </p:sp>
      <p:sp>
        <p:nvSpPr>
          <p:cNvPr id="4" name="Slide Number Placeholder 3"/>
          <p:cNvSpPr>
            <a:spLocks noGrp="1"/>
          </p:cNvSpPr>
          <p:nvPr>
            <p:ph type="sldNum" sz="quarter" idx="10"/>
          </p:nvPr>
        </p:nvSpPr>
        <p:spPr/>
        <p:txBody>
          <a:bodyPr/>
          <a:lstStyle/>
          <a:p>
            <a:fld id="{9B34F5BA-3948-46CA-92DD-D40388C97548}" type="slidenum">
              <a:rPr lang="en-US" smtClean="0"/>
              <a:pPr/>
              <a:t>22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23</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Split into different slides</a:t>
            </a:r>
          </a:p>
          <a:p>
            <a:endParaRPr lang="en-US"/>
          </a:p>
          <a:p>
            <a:r>
              <a:rPr lang="en-US"/>
              <a:t>Limit incoming connections</a:t>
            </a:r>
            <a:r>
              <a:rPr lang="en-US" baseline="0"/>
              <a:t> to necessary services (http, https) and nothing else</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24</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Introduce DMZ = De-Militarized Zone (and point to it)</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smtClean="0"/>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Approaches to vulnerabilities</a:t>
            </a:r>
          </a:p>
        </p:txBody>
      </p:sp>
      <p:sp>
        <p:nvSpPr>
          <p:cNvPr id="4" name="Slide Number Placeholder 3"/>
          <p:cNvSpPr>
            <a:spLocks noGrp="1"/>
          </p:cNvSpPr>
          <p:nvPr>
            <p:ph type="sldNum" sz="quarter" idx="10"/>
          </p:nvPr>
        </p:nvSpPr>
        <p:spPr/>
        <p:txBody>
          <a:bodyPr/>
          <a:lstStyle/>
          <a:p>
            <a:fld id="{9B34F5BA-3948-46CA-92DD-D40388C97548}" type="slidenum">
              <a:rPr lang="en-US"/>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Split</a:t>
            </a:r>
            <a:r>
              <a:rPr lang="en-US" baseline="0"/>
              <a:t> example onto next slide, bigger font.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26</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This is the question that every web server administrator should ask about any changes</a:t>
            </a:r>
            <a:r>
              <a:rPr lang="en-US" baseline="0"/>
              <a:t> made to his or her server deployment.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31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Have developer justify</a:t>
            </a:r>
            <a:r>
              <a:rPr lang="en-US" baseline="0"/>
              <a:t> to admin</a:t>
            </a:r>
            <a:r>
              <a:rPr lang="en-US"/>
              <a:t>:</a:t>
            </a:r>
            <a:r>
              <a:rPr lang="en-US" baseline="0"/>
              <a:t> why is this particular change necessary</a:t>
            </a:r>
          </a:p>
          <a:p>
            <a:endParaRPr lang="en-US" baseline="0"/>
          </a:p>
          <a:p>
            <a:r>
              <a:rPr lang="en-US" baseline="0"/>
              <a:t>Get rid of … bullet</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32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Dangerou</a:t>
            </a:r>
            <a:r>
              <a:rPr lang="en-US" baseline="0"/>
              <a:t>s terms: DROP; GRANT ALL PRIVILEGES</a:t>
            </a:r>
          </a:p>
          <a:p>
            <a:endParaRPr lang="en-US" baseline="0"/>
          </a:p>
          <a:p>
            <a:r>
              <a:rPr lang="en-US" baseline="0"/>
              <a:t>Generally: application setup should separate database creation and schema population from application database access.  </a:t>
            </a:r>
          </a:p>
        </p:txBody>
      </p:sp>
      <p:sp>
        <p:nvSpPr>
          <p:cNvPr id="4" name="Slide Number Placeholder 3"/>
          <p:cNvSpPr>
            <a:spLocks noGrp="1"/>
          </p:cNvSpPr>
          <p:nvPr>
            <p:ph type="sldNum" sz="quarter" idx="10"/>
          </p:nvPr>
        </p:nvSpPr>
        <p:spPr/>
        <p:txBody>
          <a:bodyPr/>
          <a:lstStyle/>
          <a:p>
            <a:fld id="{9B34F5BA-3948-46CA-92DD-D40388C97548}" type="slidenum">
              <a:rPr lang="en-US"/>
              <a:pPr/>
              <a:t>34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Discuss</a:t>
            </a:r>
            <a:r>
              <a:rPr lang="en-US" baseline="0"/>
              <a:t> each directive? Depends on time. </a:t>
            </a:r>
          </a:p>
          <a:p>
            <a:endParaRPr lang="en-US" baseline="0"/>
          </a:p>
          <a:p>
            <a:r>
              <a:rPr lang="en-US" baseline="0"/>
              <a:t>Put description of directives in handout.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36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Consider updating?</a:t>
            </a:r>
          </a:p>
        </p:txBody>
      </p:sp>
      <p:sp>
        <p:nvSpPr>
          <p:cNvPr id="4" name="Slide Number Placeholder 3"/>
          <p:cNvSpPr>
            <a:spLocks noGrp="1"/>
          </p:cNvSpPr>
          <p:nvPr>
            <p:ph type="sldNum" sz="quarter" idx="10"/>
          </p:nvPr>
        </p:nvSpPr>
        <p:spPr/>
        <p:txBody>
          <a:bodyPr/>
          <a:lstStyle/>
          <a:p>
            <a:fld id="{9B34F5BA-3948-46CA-92DD-D40388C97548}" type="slidenum">
              <a:rPr lang="en-US"/>
              <a:pPr/>
              <a:t>37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Update</a:t>
            </a:r>
            <a:r>
              <a:rPr lang="en-US" baseline="0"/>
              <a:t> this.</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38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The</a:t>
            </a:r>
            <a:r>
              <a:rPr lang="en-US" baseline="0"/>
              <a:t> Threat Model: let’s discuss who gets attacked, what the motive is behind these attacks and how they take place.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Everyone</a:t>
            </a:r>
            <a:r>
              <a:rPr lang="en-US" baseline="0"/>
              <a:t> is under attack.  Whether you’re a small player or the Fortune 500, automated attack tools scan the entire IP range and will barrage your services with requests that identify weak spots.  Even if you are serving an Intranet that is not visible to the general Internet, you should consider the possibility that people within your organization bring in trojan horses when they connect their laptops to your network.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What</a:t>
            </a:r>
            <a:r>
              <a:rPr lang="en-US" baseline="0"/>
              <a:t> are the motives behind these attacks?  This pretty pie chart comes from the 2007 Annual Report of the Web Hacking Incident Database.  It suggests that over 75% of attacks are done to steal data, to deface the website or to plant malware on it.  Information Theft is particularly attractive to the malfeasants, because the results can be used for financial gain.  Data can be used or sold for profit, where defacements only bring bragging rights.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This</a:t>
            </a:r>
            <a:r>
              <a:rPr lang="en-US" baseline="0"/>
              <a:t> pie chart came from a survey by Zone-H.  They track website defacements by having the perpetrators fill out a form.  On this form, they can state their attack method and this chart was compiled from the Zone-H report over 2007.  You can see that there is some low hanging fruit here: a full 40% of the attacks were accomplished through abuse of administrative credentials.  Password sniffing, Man-in-the-middle, brute-forcing, social engineering, default accounts left in installations, all fall under this.  </a:t>
            </a:r>
          </a:p>
          <a:p>
            <a:endParaRPr lang="en-US" baseline="0"/>
          </a:p>
          <a:p>
            <a:r>
              <a:rPr lang="en-US" baseline="0"/>
              <a:t>This is REALLY BAD.  The problem with user login abuse is that there is no technical defense against it.  You can fix bugs, you can reject malicious HTTP requests using a firewall, but a valid login and password will always get you in because that’s what they’re designed to do!  The application has no way of knowing whether the password was typed by the actual user, or by an impostor who stole the password.  </a:t>
            </a:r>
          </a:p>
          <a:p>
            <a:endParaRPr lang="en-US" baseline="0"/>
          </a:p>
          <a:p>
            <a:r>
              <a:rPr lang="en-US" baseline="0"/>
              <a:t>On the other hand, if we, collectively, were to keep better track of our passwords, we could make significant progress in reducing the number of successful intrusions. </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let’s talk about how the Apache HTTP</a:t>
            </a:r>
            <a:r>
              <a:rPr lang="en-US" baseline="0"/>
              <a:t> Server team deals with vulnerabilities in the web server</a:t>
            </a:r>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34F5BA-3948-46CA-92DD-D40388C97548}" type="slidenum">
              <a:rPr lang="en-US"/>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Zip through this, details in handout (really)</a:t>
            </a:r>
          </a:p>
        </p:txBody>
      </p:sp>
      <p:sp>
        <p:nvSpPr>
          <p:cNvPr id="4" name="Slide Number Placeholder 3"/>
          <p:cNvSpPr>
            <a:spLocks noGrp="1"/>
          </p:cNvSpPr>
          <p:nvPr>
            <p:ph type="sldNum" sz="quarter" idx="10"/>
          </p:nvPr>
        </p:nvSpPr>
        <p:spPr/>
        <p:txBody>
          <a:bodyPr/>
          <a:lstStyle/>
          <a:p>
            <a:fld id="{9B34F5BA-3948-46CA-92DD-D40388C97548}" type="slidenum">
              <a:rPr lang="en-US"/>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371600" y="1447800"/>
            <a:ext cx="7315200" cy="1143000"/>
          </a:xfrm>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1828800" y="3276600"/>
            <a:ext cx="64008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748C3C44-420D-4EE5-8CB4-F87189F1794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381000"/>
            <a:ext cx="184785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381000"/>
            <a:ext cx="539115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D396ED27-0905-4920-A0BE-2B2A9C32436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5CF2BD4C-4665-48D9-A503-0F974F307B5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2C69ECBE-029B-43E6-B82C-FC22771333E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371600"/>
            <a:ext cx="36195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371600"/>
            <a:ext cx="36195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2C654F2B-9F16-4F5D-A768-39397571133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28C365F7-267C-40FE-AE8D-FB7581B2E6E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B97349B0-04D5-4BB5-BD46-6801C207F97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6985404A-8523-4A43-BB4E-5E037EE2CBF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861B1D1E-70E3-40DF-BF89-FFAA27F4451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4ABC07CB-0866-4FB4-9C3F-551CCB32D8B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95400" y="381000"/>
            <a:ext cx="73914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295400" y="1371600"/>
            <a:ext cx="73914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143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mn-lt"/>
              </a:defRPr>
            </a:lvl1pPr>
          </a:lstStyle>
          <a:p>
            <a:endParaRPr lang="en-US"/>
          </a:p>
        </p:txBody>
      </p:sp>
      <p:sp>
        <p:nvSpPr>
          <p:cNvPr id="1029" name="Rectangle 5"/>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1"/>
                </a:solidFill>
                <a:latin typeface="+mn-lt"/>
              </a:defRPr>
            </a:lvl1pPr>
          </a:lstStyle>
          <a:p>
            <a:endParaRPr lang="en-US"/>
          </a:p>
        </p:txBody>
      </p:sp>
      <p:sp>
        <p:nvSpPr>
          <p:cNvPr id="1030" name="Rectangle 6"/>
          <p:cNvSpPr>
            <a:spLocks noGrp="1" noChangeArrowheads="1"/>
          </p:cNvSpPr>
          <p:nvPr>
            <p:ph type="sldNum" sz="quarter" idx="4"/>
          </p:nvPr>
        </p:nvSpPr>
        <p:spPr bwMode="auto">
          <a:xfrm>
            <a:off x="6858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n-lt"/>
              </a:defRPr>
            </a:lvl1pPr>
          </a:lstStyle>
          <a:p>
            <a:fld id="{5952C10A-8113-4C50-B6DE-ED5AC5F3233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rgbClr val="276288"/>
          </a:solidFill>
          <a:latin typeface="+mj-lt"/>
          <a:ea typeface="+mj-ea"/>
          <a:cs typeface="+mj-cs"/>
        </a:defRPr>
      </a:lvl1pPr>
      <a:lvl2pPr algn="ctr" rtl="0" fontAlgn="base">
        <a:spcBef>
          <a:spcPct val="0"/>
        </a:spcBef>
        <a:spcAft>
          <a:spcPct val="0"/>
        </a:spcAft>
        <a:defRPr sz="4400">
          <a:solidFill>
            <a:srgbClr val="276288"/>
          </a:solidFill>
          <a:latin typeface="Arial" pitchFamily="100" charset="0"/>
        </a:defRPr>
      </a:lvl2pPr>
      <a:lvl3pPr algn="ctr" rtl="0" fontAlgn="base">
        <a:spcBef>
          <a:spcPct val="0"/>
        </a:spcBef>
        <a:spcAft>
          <a:spcPct val="0"/>
        </a:spcAft>
        <a:defRPr sz="4400">
          <a:solidFill>
            <a:srgbClr val="276288"/>
          </a:solidFill>
          <a:latin typeface="Arial" pitchFamily="100" charset="0"/>
        </a:defRPr>
      </a:lvl3pPr>
      <a:lvl4pPr algn="ctr" rtl="0" fontAlgn="base">
        <a:spcBef>
          <a:spcPct val="0"/>
        </a:spcBef>
        <a:spcAft>
          <a:spcPct val="0"/>
        </a:spcAft>
        <a:defRPr sz="4400">
          <a:solidFill>
            <a:srgbClr val="276288"/>
          </a:solidFill>
          <a:latin typeface="Arial" pitchFamily="100" charset="0"/>
        </a:defRPr>
      </a:lvl4pPr>
      <a:lvl5pPr algn="ctr" rtl="0" fontAlgn="base">
        <a:spcBef>
          <a:spcPct val="0"/>
        </a:spcBef>
        <a:spcAft>
          <a:spcPct val="0"/>
        </a:spcAft>
        <a:defRPr sz="4400">
          <a:solidFill>
            <a:srgbClr val="276288"/>
          </a:solidFill>
          <a:latin typeface="Arial" pitchFamily="100" charset="0"/>
        </a:defRPr>
      </a:lvl5pPr>
      <a:lvl6pPr marL="457200" algn="ctr" rtl="0" fontAlgn="base">
        <a:spcBef>
          <a:spcPct val="0"/>
        </a:spcBef>
        <a:spcAft>
          <a:spcPct val="0"/>
        </a:spcAft>
        <a:defRPr sz="4400">
          <a:solidFill>
            <a:srgbClr val="276288"/>
          </a:solidFill>
          <a:latin typeface="Arial" pitchFamily="100" charset="0"/>
        </a:defRPr>
      </a:lvl6pPr>
      <a:lvl7pPr marL="914400" algn="ctr" rtl="0" fontAlgn="base">
        <a:spcBef>
          <a:spcPct val="0"/>
        </a:spcBef>
        <a:spcAft>
          <a:spcPct val="0"/>
        </a:spcAft>
        <a:defRPr sz="4400">
          <a:solidFill>
            <a:srgbClr val="276288"/>
          </a:solidFill>
          <a:latin typeface="Arial" pitchFamily="100" charset="0"/>
        </a:defRPr>
      </a:lvl7pPr>
      <a:lvl8pPr marL="1371600" algn="ctr" rtl="0" fontAlgn="base">
        <a:spcBef>
          <a:spcPct val="0"/>
        </a:spcBef>
        <a:spcAft>
          <a:spcPct val="0"/>
        </a:spcAft>
        <a:defRPr sz="4400">
          <a:solidFill>
            <a:srgbClr val="276288"/>
          </a:solidFill>
          <a:latin typeface="Arial" pitchFamily="100" charset="0"/>
        </a:defRPr>
      </a:lvl8pPr>
      <a:lvl9pPr marL="1828800" algn="ctr" rtl="0" fontAlgn="base">
        <a:spcBef>
          <a:spcPct val="0"/>
        </a:spcBef>
        <a:spcAft>
          <a:spcPct val="0"/>
        </a:spcAft>
        <a:defRPr sz="4400">
          <a:solidFill>
            <a:srgbClr val="276288"/>
          </a:solidFill>
          <a:latin typeface="Arial" pitchFamily="100" charset="0"/>
        </a:defRPr>
      </a:lvl9pPr>
    </p:titleStyle>
    <p:bodyStyle>
      <a:lvl1pPr marL="342900" indent="-342900" algn="l" rtl="0" fontAlgn="base">
        <a:spcBef>
          <a:spcPct val="20000"/>
        </a:spcBef>
        <a:spcAft>
          <a:spcPct val="0"/>
        </a:spcAft>
        <a:buChar char="•"/>
        <a:defRPr sz="3200">
          <a:solidFill>
            <a:srgbClr val="276288"/>
          </a:solidFill>
          <a:latin typeface="+mn-lt"/>
          <a:ea typeface="+mn-ea"/>
          <a:cs typeface="+mn-cs"/>
        </a:defRPr>
      </a:lvl1pPr>
      <a:lvl2pPr marL="742950" indent="-285750" algn="l" rtl="0" fontAlgn="base">
        <a:spcBef>
          <a:spcPct val="20000"/>
        </a:spcBef>
        <a:spcAft>
          <a:spcPct val="0"/>
        </a:spcAft>
        <a:buChar char="–"/>
        <a:defRPr sz="2800">
          <a:solidFill>
            <a:srgbClr val="E77D23"/>
          </a:solidFill>
          <a:latin typeface="+mn-lt"/>
          <a:ea typeface="ＭＳ Ｐゴシック" pitchFamily="100" charset="-128"/>
        </a:defRPr>
      </a:lvl2pPr>
      <a:lvl3pPr marL="1143000" indent="-228600" algn="l" rtl="0" fontAlgn="base">
        <a:spcBef>
          <a:spcPct val="20000"/>
        </a:spcBef>
        <a:spcAft>
          <a:spcPct val="0"/>
        </a:spcAft>
        <a:buChar char="•"/>
        <a:defRPr sz="2400">
          <a:solidFill>
            <a:srgbClr val="276288"/>
          </a:solidFill>
          <a:latin typeface="+mn-lt"/>
          <a:ea typeface="ＭＳ Ｐゴシック" pitchFamily="100" charset="-128"/>
        </a:defRPr>
      </a:lvl3pPr>
      <a:lvl4pPr marL="1600200" indent="-228600" algn="l" rtl="0" fontAlgn="base">
        <a:spcBef>
          <a:spcPct val="20000"/>
        </a:spcBef>
        <a:spcAft>
          <a:spcPct val="0"/>
        </a:spcAft>
        <a:buChar char="–"/>
        <a:defRPr sz="2000">
          <a:solidFill>
            <a:srgbClr val="E77D23"/>
          </a:solidFill>
          <a:latin typeface="Times New Roman" pitchFamily="100" charset="0"/>
          <a:ea typeface="ＭＳ Ｐゴシック" pitchFamily="100" charset="-128"/>
        </a:defRPr>
      </a:lvl4pPr>
      <a:lvl5pPr marL="2057400" indent="-228600" algn="l" rtl="0" fontAlgn="base">
        <a:spcBef>
          <a:spcPct val="20000"/>
        </a:spcBef>
        <a:spcAft>
          <a:spcPct val="0"/>
        </a:spcAft>
        <a:buChar char="»"/>
        <a:defRPr sz="2000">
          <a:solidFill>
            <a:srgbClr val="276288"/>
          </a:solidFill>
          <a:latin typeface="Times New Roman" pitchFamily="100" charset="0"/>
          <a:ea typeface="ＭＳ Ｐゴシック" pitchFamily="100" charset="-128"/>
        </a:defRPr>
      </a:lvl5pPr>
      <a:lvl6pPr marL="2514600" indent="-228600" algn="l" rtl="0" fontAlgn="base">
        <a:spcBef>
          <a:spcPct val="20000"/>
        </a:spcBef>
        <a:spcAft>
          <a:spcPct val="0"/>
        </a:spcAft>
        <a:buChar char="»"/>
        <a:defRPr sz="2000">
          <a:solidFill>
            <a:srgbClr val="276288"/>
          </a:solidFill>
          <a:latin typeface="Times New Roman" pitchFamily="100" charset="0"/>
          <a:ea typeface="ＭＳ Ｐゴシック" pitchFamily="100" charset="-128"/>
        </a:defRPr>
      </a:lvl6pPr>
      <a:lvl7pPr marL="2971800" indent="-228600" algn="l" rtl="0" fontAlgn="base">
        <a:spcBef>
          <a:spcPct val="20000"/>
        </a:spcBef>
        <a:spcAft>
          <a:spcPct val="0"/>
        </a:spcAft>
        <a:buChar char="»"/>
        <a:defRPr sz="2000">
          <a:solidFill>
            <a:srgbClr val="276288"/>
          </a:solidFill>
          <a:latin typeface="Times New Roman" pitchFamily="100" charset="0"/>
          <a:ea typeface="ＭＳ Ｐゴシック" pitchFamily="100" charset="-128"/>
        </a:defRPr>
      </a:lvl7pPr>
      <a:lvl8pPr marL="3429000" indent="-228600" algn="l" rtl="0" fontAlgn="base">
        <a:spcBef>
          <a:spcPct val="20000"/>
        </a:spcBef>
        <a:spcAft>
          <a:spcPct val="0"/>
        </a:spcAft>
        <a:buChar char="»"/>
        <a:defRPr sz="2000">
          <a:solidFill>
            <a:srgbClr val="276288"/>
          </a:solidFill>
          <a:latin typeface="Times New Roman" pitchFamily="100" charset="0"/>
          <a:ea typeface="ＭＳ Ｐゴシック" pitchFamily="100" charset="-128"/>
        </a:defRPr>
      </a:lvl8pPr>
      <a:lvl9pPr marL="3886200" indent="-228600" algn="l" rtl="0" fontAlgn="base">
        <a:spcBef>
          <a:spcPct val="20000"/>
        </a:spcBef>
        <a:spcAft>
          <a:spcPct val="0"/>
        </a:spcAft>
        <a:buChar char="»"/>
        <a:defRPr sz="2000">
          <a:solidFill>
            <a:srgbClr val="276288"/>
          </a:solidFill>
          <a:latin typeface="Times New Roman" pitchFamily="100" charset="0"/>
          <a:ea typeface="ＭＳ Ｐゴシック" pitchFamily="10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announce@httpd.apache.org" TargetMode="External"/><Relationship Id="rId3" Type="http://schemas.openxmlformats.org/officeDocument/2006/relationships/hyperlink" Target="http://httpd.apache.org/security/vulnerabilities-oval.x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6" Type="http://schemas.openxmlformats.org/officeDocument/2006/relationships/hyperlink" Target="mailto:announce@apache.org" TargetMode="External"/><Relationship Id="rId4" Type="http://schemas.openxmlformats.org/officeDocument/2006/relationships/hyperlink" Target="http://cve.mitre.org/" TargetMode="External"/><Relationship Id="rId1" Type="http://schemas.openxmlformats.org/officeDocument/2006/relationships/slideLayout" Target="../slideLayouts/slideLayout2.xml"/><Relationship Id="rId2" Type="http://schemas.openxmlformats.org/officeDocument/2006/relationships/hyperlink" Target="mailto:security@apache.org" TargetMode="External"/><Relationship Id="rId3" Type="http://schemas.openxmlformats.org/officeDocument/2006/relationships/hyperlink" Target="http://httpd.apache.org/security_report.html" TargetMode="External"/><Relationship Id="rId5" Type="http://schemas.openxmlformats.org/officeDocument/2006/relationships/hyperlink" Target="http://httpd.apache.org/security/impact_levels.html"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4" Type="http://schemas.openxmlformats.org/officeDocument/2006/relationships/image" Target="../media/image14.pdf"/><Relationship Id="rId20" Type="http://schemas.openxmlformats.org/officeDocument/2006/relationships/image" Target="../media/image20.pdf"/><Relationship Id="rId4" Type="http://schemas.openxmlformats.org/officeDocument/2006/relationships/image" Target="../media/image4.jpeg"/><Relationship Id="rId21" Type="http://schemas.openxmlformats.org/officeDocument/2006/relationships/image" Target="../media/image21.png"/><Relationship Id="rId7" Type="http://schemas.openxmlformats.org/officeDocument/2006/relationships/image" Target="../media/image7.png"/><Relationship Id="rId11" Type="http://schemas.openxmlformats.org/officeDocument/2006/relationships/image" Target="../media/image11.jpeg"/><Relationship Id="rId1" Type="http://schemas.openxmlformats.org/officeDocument/2006/relationships/slideLayout" Target="../slideLayouts/slideLayout7.xml"/><Relationship Id="rId6" Type="http://schemas.openxmlformats.org/officeDocument/2006/relationships/image" Target="../media/image6.png"/><Relationship Id="rId16" Type="http://schemas.openxmlformats.org/officeDocument/2006/relationships/image" Target="../media/image16.pdf"/><Relationship Id="rId8" Type="http://schemas.openxmlformats.org/officeDocument/2006/relationships/image" Target="../media/image8.png"/><Relationship Id="rId13" Type="http://schemas.openxmlformats.org/officeDocument/2006/relationships/image" Target="../media/image13.jpeg"/><Relationship Id="rId10" Type="http://schemas.openxmlformats.org/officeDocument/2006/relationships/image" Target="../media/image10.jpeg"/><Relationship Id="rId5" Type="http://schemas.openxmlformats.org/officeDocument/2006/relationships/image" Target="../media/image5.pdf"/><Relationship Id="rId15" Type="http://schemas.openxmlformats.org/officeDocument/2006/relationships/image" Target="../media/image15.png"/><Relationship Id="rId12" Type="http://schemas.openxmlformats.org/officeDocument/2006/relationships/image" Target="../media/image12.gif"/><Relationship Id="rId17" Type="http://schemas.openxmlformats.org/officeDocument/2006/relationships/image" Target="../media/image17.png"/><Relationship Id="rId19" Type="http://schemas.openxmlformats.org/officeDocument/2006/relationships/image" Target="../media/image19.jpeg"/><Relationship Id="rId2" Type="http://schemas.openxmlformats.org/officeDocument/2006/relationships/image" Target="../media/image2.jpeg"/><Relationship Id="rId9" Type="http://schemas.openxmlformats.org/officeDocument/2006/relationships/image" Target="../media/image9.jpeg"/><Relationship Id="rId3" Type="http://schemas.openxmlformats.org/officeDocument/2006/relationships/image" Target="../media/image3.jpeg"/><Relationship Id="rId18" Type="http://schemas.openxmlformats.org/officeDocument/2006/relationships/image" Target="../media/image1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3" Type="http://schemas.openxmlformats.org/officeDocument/2006/relationships/hyperlink" Target="http://httpd.apache.org/download.cg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3"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6" Type="http://schemas.openxmlformats.org/officeDocument/2006/relationships/hyperlink" Target="http://csrc.nist.gov/publications/nistpubs/800-44-ver2/SP800-44v2.pdf" TargetMode="External"/><Relationship Id="rId4" Type="http://schemas.openxmlformats.org/officeDocument/2006/relationships/hyperlink" Target="http://www.cisecurity.org/" TargetMode="External"/><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hyperlink" Target="http://httpd.apache.org/security_report.html" TargetMode="External"/><Relationship Id="rId5" Type="http://schemas.openxmlformats.org/officeDocument/2006/relationships/hyperlink" Target="http://www.owasp.org/"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newsweek.com/id/167581/page/1" TargetMode="Externa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3" Type="http://schemas.openxmlformats.org/officeDocument/2006/relationships/chart" Target="../charts/chart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3"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a:t>Hardening Enterprise Apache Installations</a:t>
            </a:r>
          </a:p>
        </p:txBody>
      </p:sp>
      <p:sp>
        <p:nvSpPr>
          <p:cNvPr id="2051" name="Rectangle 3"/>
          <p:cNvSpPr>
            <a:spLocks noGrp="1" noChangeArrowheads="1"/>
          </p:cNvSpPr>
          <p:nvPr>
            <p:ph type="subTitle" idx="1"/>
          </p:nvPr>
        </p:nvSpPr>
        <p:spPr/>
        <p:txBody>
          <a:bodyPr/>
          <a:lstStyle/>
          <a:p>
            <a:r>
              <a:rPr lang="en-US" dirty="0"/>
              <a:t>Sander Temme</a:t>
            </a:r>
            <a:br>
              <a:rPr lang="en-US" dirty="0"/>
            </a:br>
            <a:r>
              <a:rPr lang="en-US" sz="2000" dirty="0" err="1">
                <a:latin typeface="Courier New Italic" pitchFamily="-128" charset="0"/>
              </a:rPr>
              <a:t>sander@temme.</a:t>
            </a:r>
            <a:r>
              <a:rPr lang="en-US" sz="2000" dirty="0" err="1" smtClean="0">
                <a:latin typeface="Courier New Italic" pitchFamily="-128" charset="0"/>
              </a:rPr>
              <a:t>net</a:t>
            </a:r>
            <a:endParaRPr lang="en-US" sz="2000" dirty="0" smtClean="0">
              <a:latin typeface="Courier New Italic" pitchFamily="-12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Apache is Secure</a:t>
            </a:r>
            <a:endParaRPr lang="en-US" dirty="0"/>
          </a:p>
        </p:txBody>
      </p:sp>
      <p:sp>
        <p:nvSpPr>
          <p:cNvPr id="3" name="Content Placeholder 2"/>
          <p:cNvSpPr>
            <a:spLocks noGrp="1"/>
          </p:cNvSpPr>
          <p:nvPr>
            <p:ph idx="1"/>
          </p:nvPr>
        </p:nvSpPr>
        <p:spPr/>
        <p:txBody>
          <a:bodyPr/>
          <a:lstStyle/>
          <a:p>
            <a:r>
              <a:rPr lang="en-US" dirty="0" smtClean="0"/>
              <a:t>Very few vulnerabilities reported</a:t>
            </a:r>
          </a:p>
          <a:p>
            <a:r>
              <a:rPr lang="en-US" dirty="0" smtClean="0"/>
              <a:t>No critical vulnerabilities in 2.2.x</a:t>
            </a:r>
          </a:p>
          <a:p>
            <a:r>
              <a:rPr lang="en-US" dirty="0" smtClean="0"/>
              <a:t>Upgrade to any new release</a:t>
            </a:r>
          </a:p>
          <a:p>
            <a:pPr lvl="1"/>
            <a:r>
              <a:rPr lang="en-US" dirty="0" smtClean="0">
                <a:hlinkClick r:id="rId2"/>
              </a:rPr>
              <a:t>announce@httpd.apache.org</a:t>
            </a:r>
            <a:endParaRPr lang="en-US" dirty="0" smtClean="0"/>
          </a:p>
          <a:p>
            <a:r>
              <a:rPr lang="en-US" dirty="0" smtClean="0"/>
              <a:t>Default installation locked down</a:t>
            </a:r>
          </a:p>
          <a:p>
            <a:pPr lvl="1"/>
            <a:r>
              <a:rPr lang="en-US" dirty="0" smtClean="0"/>
              <a:t>But it doesn’t do a whole lot</a:t>
            </a:r>
          </a:p>
        </p:txBody>
      </p:sp>
      <p:sp>
        <p:nvSpPr>
          <p:cNvPr id="4" name="Rectangle 3"/>
          <p:cNvSpPr/>
          <p:nvPr/>
        </p:nvSpPr>
        <p:spPr>
          <a:xfrm>
            <a:off x="609600" y="5421868"/>
            <a:ext cx="8534400" cy="369332"/>
          </a:xfrm>
          <a:prstGeom prst="rect">
            <a:avLst/>
          </a:prstGeom>
        </p:spPr>
        <p:txBody>
          <a:bodyPr wrap="square">
            <a:spAutoFit/>
          </a:bodyPr>
          <a:lstStyle/>
          <a:p>
            <a:pPr lvl="1"/>
            <a:r>
              <a:rPr lang="en-US" sz="1800" dirty="0" err="1" smtClean="0">
                <a:latin typeface="Courier New"/>
                <a:cs typeface="Courier New"/>
                <a:hlinkClick r:id="rId3"/>
              </a:rPr>
              <a:t>http://httpd.apache.org/security/vulnerabilities-oval.xml</a:t>
            </a:r>
            <a:endParaRPr lang="en-US" sz="1800" dirty="0" smtClean="0">
              <a:latin typeface="Courier New"/>
              <a:cs typeface="Courier New"/>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Apache Security Process</a:t>
            </a:r>
            <a:endParaRPr lang="en-US" dirty="0"/>
          </a:p>
        </p:txBody>
      </p:sp>
      <p:sp>
        <p:nvSpPr>
          <p:cNvPr id="3" name="Content Placeholder 2"/>
          <p:cNvSpPr>
            <a:spLocks noGrp="1"/>
          </p:cNvSpPr>
          <p:nvPr>
            <p:ph idx="1"/>
          </p:nvPr>
        </p:nvSpPr>
        <p:spPr/>
        <p:txBody>
          <a:bodyPr/>
          <a:lstStyle/>
          <a:p>
            <a:r>
              <a:rPr lang="en-US" dirty="0" smtClean="0"/>
              <a:t>Report security problems to </a:t>
            </a:r>
            <a:r>
              <a:rPr lang="en-US" dirty="0" smtClean="0">
                <a:hlinkClick r:id="rId2"/>
              </a:rPr>
              <a:t>security@apache.org</a:t>
            </a:r>
            <a:endParaRPr lang="en-US" dirty="0" smtClean="0"/>
          </a:p>
          <a:p>
            <a:r>
              <a:rPr lang="en-US" dirty="0" smtClean="0"/>
              <a:t>Real vulnerabilities are assigned CVE number</a:t>
            </a:r>
          </a:p>
          <a:p>
            <a:r>
              <a:rPr lang="en-US" dirty="0" smtClean="0"/>
              <a:t>Vulnerabilities are classified, fixed</a:t>
            </a:r>
          </a:p>
          <a:p>
            <a:r>
              <a:rPr lang="en-US" dirty="0" smtClean="0"/>
              <a:t>New </a:t>
            </a:r>
            <a:r>
              <a:rPr lang="en-US" dirty="0" err="1" smtClean="0"/>
              <a:t>httpd</a:t>
            </a:r>
            <a:r>
              <a:rPr lang="en-US" dirty="0" smtClean="0"/>
              <a:t> version released</a:t>
            </a:r>
            <a:endParaRPr lang="en-US" dirty="0"/>
          </a:p>
        </p:txBody>
      </p:sp>
      <p:sp>
        <p:nvSpPr>
          <p:cNvPr id="4" name="TextBox 3"/>
          <p:cNvSpPr txBox="1"/>
          <p:nvPr/>
        </p:nvSpPr>
        <p:spPr>
          <a:xfrm>
            <a:off x="1600200" y="4876800"/>
            <a:ext cx="7249288" cy="1200329"/>
          </a:xfrm>
          <a:prstGeom prst="rect">
            <a:avLst/>
          </a:prstGeom>
          <a:noFill/>
        </p:spPr>
        <p:txBody>
          <a:bodyPr wrap="none" rtlCol="0">
            <a:spAutoFit/>
          </a:bodyPr>
          <a:lstStyle/>
          <a:p>
            <a:r>
              <a:rPr lang="en-US" sz="1800" dirty="0" smtClean="0">
                <a:latin typeface="Courier New"/>
                <a:cs typeface="Courier New"/>
                <a:hlinkClick r:id="rId3"/>
              </a:rPr>
              <a:t>http://httpd.apache.org/security_report.html</a:t>
            </a:r>
            <a:br>
              <a:rPr lang="en-US" sz="1800" dirty="0" smtClean="0">
                <a:latin typeface="Courier New"/>
                <a:cs typeface="Courier New"/>
                <a:hlinkClick r:id="rId3"/>
              </a:rPr>
            </a:br>
            <a:r>
              <a:rPr lang="en-US" sz="1800" dirty="0" smtClean="0">
                <a:latin typeface="Courier New"/>
                <a:cs typeface="Courier New"/>
                <a:hlinkClick r:id="rId4"/>
              </a:rPr>
              <a:t>http://cve.mitre.org/</a:t>
            </a:r>
            <a:r>
              <a:rPr lang="en-US" sz="1800" dirty="0" smtClean="0">
                <a:latin typeface="Courier New"/>
                <a:cs typeface="Courier New"/>
              </a:rPr>
              <a:t/>
            </a:r>
            <a:br>
              <a:rPr lang="en-US" sz="1800" dirty="0" smtClean="0">
                <a:latin typeface="Courier New"/>
                <a:cs typeface="Courier New"/>
              </a:rPr>
            </a:br>
            <a:r>
              <a:rPr lang="en-US" sz="1800" dirty="0" smtClean="0">
                <a:latin typeface="Courier New"/>
                <a:cs typeface="Courier New"/>
                <a:hlinkClick r:id="rId5"/>
              </a:rPr>
              <a:t>http://httpd.apache.org/security/impact_levels.html</a:t>
            </a:r>
            <a:r>
              <a:rPr lang="en-US" sz="1800" dirty="0" smtClean="0">
                <a:latin typeface="Courier New"/>
                <a:cs typeface="Courier New"/>
              </a:rPr>
              <a:t/>
            </a:r>
            <a:br>
              <a:rPr lang="en-US" sz="1800" dirty="0" smtClean="0">
                <a:latin typeface="Courier New"/>
                <a:cs typeface="Courier New"/>
              </a:rPr>
            </a:br>
            <a:r>
              <a:rPr lang="en-US" sz="1800" dirty="0" smtClean="0">
                <a:latin typeface="Courier New"/>
                <a:cs typeface="Courier New"/>
              </a:rPr>
              <a:t>	</a:t>
            </a:r>
            <a:r>
              <a:rPr lang="en-US" sz="1800" dirty="0" smtClean="0">
                <a:latin typeface="Courier New"/>
                <a:cs typeface="Courier New"/>
                <a:hlinkClick r:id="rId6"/>
              </a:rPr>
              <a:t>announce@apache.org</a:t>
            </a:r>
            <a:endParaRPr lang="en-US" sz="1800" dirty="0">
              <a:latin typeface="Courier New"/>
              <a:cs typeface="Courier New"/>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r>
              <a:rPr lang="en-US" dirty="0"/>
              <a:t>Secure Apache Deployment</a:t>
            </a:r>
          </a:p>
        </p:txBody>
      </p:sp>
      <p:sp>
        <p:nvSpPr>
          <p:cNvPr id="1331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8" name="Group 27"/>
          <p:cNvGrpSpPr/>
          <p:nvPr/>
        </p:nvGrpSpPr>
        <p:grpSpPr>
          <a:xfrm>
            <a:off x="1828800" y="4648200"/>
            <a:ext cx="6477000" cy="1219200"/>
            <a:chOff x="1828800" y="4648200"/>
            <a:chExt cx="6477000" cy="1219200"/>
          </a:xfrm>
        </p:grpSpPr>
        <p:sp>
          <p:nvSpPr>
            <p:cNvPr id="8" name="Rounded Rectangle 7"/>
            <p:cNvSpPr/>
            <p:nvPr/>
          </p:nvSpPr>
          <p:spPr bwMode="auto">
            <a:xfrm>
              <a:off x="1828800" y="4648200"/>
              <a:ext cx="6477000" cy="1219200"/>
            </a:xfrm>
            <a:prstGeom prst="roundRect">
              <a:avLst>
                <a:gd name="adj" fmla="val 11938"/>
              </a:avLst>
            </a:prstGeom>
            <a:ln>
              <a:headEnd type="none" w="med" len="med"/>
              <a:tailEnd type="none" w="med" len="med"/>
            </a:ln>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00" charset="0"/>
              </a:endParaRPr>
            </a:p>
          </p:txBody>
        </p:sp>
        <p:pic>
          <p:nvPicPr>
            <p:cNvPr id="16" name="Picture 15" descr="juniper.jpg"/>
            <p:cNvPicPr>
              <a:picLocks noChangeAspect="1"/>
            </p:cNvPicPr>
            <p:nvPr/>
          </p:nvPicPr>
          <p:blipFill>
            <a:blip r:embed="rId2"/>
            <a:srcRect t="15385" b="15384"/>
            <a:stretch>
              <a:fillRect/>
            </a:stretch>
          </p:blipFill>
          <p:spPr>
            <a:xfrm>
              <a:off x="3886200" y="4876800"/>
              <a:ext cx="1981200" cy="685800"/>
            </a:xfrm>
            <a:prstGeom prst="rect">
              <a:avLst/>
            </a:prstGeom>
          </p:spPr>
        </p:pic>
        <p:pic>
          <p:nvPicPr>
            <p:cNvPr id="19" name="Picture 18" descr="Cisco_logo.jpg"/>
            <p:cNvPicPr>
              <a:picLocks noChangeAspect="1"/>
            </p:cNvPicPr>
            <p:nvPr/>
          </p:nvPicPr>
          <p:blipFill>
            <a:blip r:embed="rId3"/>
            <a:stretch>
              <a:fillRect/>
            </a:stretch>
          </p:blipFill>
          <p:spPr>
            <a:xfrm>
              <a:off x="6356006" y="4800601"/>
              <a:ext cx="1664043" cy="914400"/>
            </a:xfrm>
            <a:prstGeom prst="rect">
              <a:avLst/>
            </a:prstGeom>
          </p:spPr>
        </p:pic>
        <p:pic>
          <p:nvPicPr>
            <p:cNvPr id="20" name="Picture 19" descr="netgear-logo.gif"/>
            <p:cNvPicPr>
              <a:picLocks noChangeAspect="1"/>
            </p:cNvPicPr>
            <p:nvPr/>
          </p:nvPicPr>
          <p:blipFill>
            <a:blip r:embed="rId4"/>
            <a:srcRect t="31718" b="31278"/>
            <a:stretch>
              <a:fillRect/>
            </a:stretch>
          </p:blipFill>
          <p:spPr>
            <a:xfrm>
              <a:off x="2216150" y="4953000"/>
              <a:ext cx="1441450" cy="533400"/>
            </a:xfrm>
            <a:prstGeom prst="rect">
              <a:avLst/>
            </a:prstGeom>
          </p:spPr>
        </p:pic>
      </p:grpSp>
      <p:grpSp>
        <p:nvGrpSpPr>
          <p:cNvPr id="25" name="Group 24"/>
          <p:cNvGrpSpPr/>
          <p:nvPr/>
        </p:nvGrpSpPr>
        <p:grpSpPr>
          <a:xfrm>
            <a:off x="1828800" y="381000"/>
            <a:ext cx="6477000" cy="1219200"/>
            <a:chOff x="1828800" y="381000"/>
            <a:chExt cx="6477000" cy="1219200"/>
          </a:xfrm>
        </p:grpSpPr>
        <p:sp>
          <p:nvSpPr>
            <p:cNvPr id="5" name="Rounded Rectangle 4"/>
            <p:cNvSpPr/>
            <p:nvPr/>
          </p:nvSpPr>
          <p:spPr bwMode="auto">
            <a:xfrm>
              <a:off x="1828800" y="381000"/>
              <a:ext cx="6477000" cy="1219200"/>
            </a:xfrm>
            <a:prstGeom prst="roundRect">
              <a:avLst>
                <a:gd name="adj" fmla="val 11938"/>
              </a:avLst>
            </a:prstGeom>
            <a:ln>
              <a:headEnd type="none" w="med" len="med"/>
              <a:tailEnd type="none" w="med" len="med"/>
            </a:ln>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00" charset="0"/>
              </a:endParaRPr>
            </a:p>
          </p:txBody>
        </p:sp>
        <p:pic>
          <p:nvPicPr>
            <p:cNvPr id="10" name="Picture 9" descr="Joomla Logo Vert Color SPOT.eps"/>
            <p:cNvPicPr>
              <a:picLocks noChangeAspect="1"/>
            </p:cNvPicPr>
            <p:nvPr/>
          </p:nvPicPr>
          <mc:AlternateContent>
            <mc:Choice xmlns:ma="http://schemas.microsoft.com/office/mac/drawingml/2008/main" Requires="ma">
              <p:blipFill>
                <a:blip r:embed="rId5"/>
                <a:stretch>
                  <a:fillRect/>
                </a:stretch>
              </p:blipFill>
            </mc:Choice>
            <mc:Fallback>
              <p:blipFill>
                <a:blip r:embed="rId6"/>
                <a:stretch>
                  <a:fillRect/>
                </a:stretch>
              </p:blipFill>
            </mc:Fallback>
          </mc:AlternateContent>
          <p:spPr>
            <a:xfrm>
              <a:off x="2271713" y="482600"/>
              <a:ext cx="1524000" cy="1041400"/>
            </a:xfrm>
            <a:prstGeom prst="rect">
              <a:avLst/>
            </a:prstGeom>
          </p:spPr>
        </p:pic>
        <p:pic>
          <p:nvPicPr>
            <p:cNvPr id="12" name="Picture 11" descr="logo.png"/>
            <p:cNvPicPr>
              <a:picLocks noChangeAspect="1"/>
            </p:cNvPicPr>
            <p:nvPr/>
          </p:nvPicPr>
          <p:blipFill>
            <a:blip r:embed="rId7"/>
            <a:stretch>
              <a:fillRect/>
            </a:stretch>
          </p:blipFill>
          <p:spPr>
            <a:xfrm>
              <a:off x="7162800" y="457200"/>
              <a:ext cx="1052513" cy="1052514"/>
            </a:xfrm>
            <a:prstGeom prst="rect">
              <a:avLst/>
            </a:prstGeom>
          </p:spPr>
        </p:pic>
        <p:pic>
          <p:nvPicPr>
            <p:cNvPr id="14" name="Picture 13" descr="gallery2-logo.png"/>
            <p:cNvPicPr>
              <a:picLocks noChangeAspect="1"/>
            </p:cNvPicPr>
            <p:nvPr/>
          </p:nvPicPr>
          <p:blipFill>
            <a:blip r:embed="rId8"/>
            <a:stretch>
              <a:fillRect/>
            </a:stretch>
          </p:blipFill>
          <p:spPr>
            <a:xfrm>
              <a:off x="4630036" y="719137"/>
              <a:ext cx="1313564" cy="804863"/>
            </a:xfrm>
            <a:prstGeom prst="rect">
              <a:avLst/>
            </a:prstGeom>
          </p:spPr>
        </p:pic>
        <p:pic>
          <p:nvPicPr>
            <p:cNvPr id="18" name="Picture 17" descr="druplicon_large.jpg"/>
            <p:cNvPicPr>
              <a:picLocks noChangeAspect="1"/>
            </p:cNvPicPr>
            <p:nvPr/>
          </p:nvPicPr>
          <p:blipFill>
            <a:blip r:embed="rId9"/>
            <a:stretch>
              <a:fillRect/>
            </a:stretch>
          </p:blipFill>
          <p:spPr>
            <a:xfrm>
              <a:off x="6096000" y="526705"/>
              <a:ext cx="838200" cy="960688"/>
            </a:xfrm>
            <a:prstGeom prst="rect">
              <a:avLst/>
            </a:prstGeom>
          </p:spPr>
        </p:pic>
        <p:pic>
          <p:nvPicPr>
            <p:cNvPr id="23" name="Picture 22" descr="images-2.jpeg"/>
            <p:cNvPicPr>
              <a:picLocks noChangeAspect="1"/>
            </p:cNvPicPr>
            <p:nvPr/>
          </p:nvPicPr>
          <p:blipFill>
            <a:blip r:embed="rId10"/>
            <a:stretch>
              <a:fillRect/>
            </a:stretch>
          </p:blipFill>
          <p:spPr>
            <a:xfrm>
              <a:off x="3429000" y="533400"/>
              <a:ext cx="1485900" cy="508000"/>
            </a:xfrm>
            <a:prstGeom prst="rect">
              <a:avLst/>
            </a:prstGeom>
          </p:spPr>
        </p:pic>
      </p:grpSp>
      <p:grpSp>
        <p:nvGrpSpPr>
          <p:cNvPr id="27" name="Group 26"/>
          <p:cNvGrpSpPr/>
          <p:nvPr/>
        </p:nvGrpSpPr>
        <p:grpSpPr>
          <a:xfrm>
            <a:off x="1828800" y="3217490"/>
            <a:ext cx="6477000" cy="1227510"/>
            <a:chOff x="1828800" y="3217490"/>
            <a:chExt cx="6477000" cy="1227510"/>
          </a:xfrm>
        </p:grpSpPr>
        <p:sp>
          <p:nvSpPr>
            <p:cNvPr id="7" name="Rounded Rectangle 6"/>
            <p:cNvSpPr/>
            <p:nvPr/>
          </p:nvSpPr>
          <p:spPr bwMode="auto">
            <a:xfrm>
              <a:off x="1828800" y="3225800"/>
              <a:ext cx="6477000" cy="1219200"/>
            </a:xfrm>
            <a:prstGeom prst="roundRect">
              <a:avLst>
                <a:gd name="adj" fmla="val 11938"/>
              </a:avLst>
            </a:prstGeom>
            <a:ln>
              <a:headEnd type="none" w="med" len="med"/>
              <a:tailEnd type="none" w="med" len="med"/>
            </a:ln>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00" charset="0"/>
              </a:endParaRPr>
            </a:p>
          </p:txBody>
        </p:sp>
        <p:pic>
          <p:nvPicPr>
            <p:cNvPr id="13" name="Picture 12" descr="red_hat_logo_big.jpg"/>
            <p:cNvPicPr>
              <a:picLocks noChangeAspect="1"/>
            </p:cNvPicPr>
            <p:nvPr/>
          </p:nvPicPr>
          <p:blipFill>
            <a:blip r:embed="rId11"/>
            <a:stretch>
              <a:fillRect/>
            </a:stretch>
          </p:blipFill>
          <p:spPr>
            <a:xfrm>
              <a:off x="6837744" y="3317875"/>
              <a:ext cx="934656" cy="1025525"/>
            </a:xfrm>
            <a:prstGeom prst="rect">
              <a:avLst/>
            </a:prstGeom>
          </p:spPr>
        </p:pic>
        <p:pic>
          <p:nvPicPr>
            <p:cNvPr id="17" name="Picture 16" descr="freebsd-logo.gif"/>
            <p:cNvPicPr>
              <a:picLocks noChangeAspect="1"/>
            </p:cNvPicPr>
            <p:nvPr/>
          </p:nvPicPr>
          <p:blipFill>
            <a:blip r:embed="rId12"/>
            <a:stretch>
              <a:fillRect/>
            </a:stretch>
          </p:blipFill>
          <p:spPr>
            <a:xfrm>
              <a:off x="3429000" y="3217490"/>
              <a:ext cx="1066800" cy="1125910"/>
            </a:xfrm>
            <a:prstGeom prst="rect">
              <a:avLst/>
            </a:prstGeom>
          </p:spPr>
        </p:pic>
        <p:pic>
          <p:nvPicPr>
            <p:cNvPr id="21" name="Picture 20" descr="Sun_logo.jpg"/>
            <p:cNvPicPr>
              <a:picLocks noChangeAspect="1"/>
            </p:cNvPicPr>
            <p:nvPr/>
          </p:nvPicPr>
          <p:blipFill>
            <a:blip r:embed="rId13"/>
            <a:srcRect t="14409" b="13548"/>
            <a:stretch>
              <a:fillRect/>
            </a:stretch>
          </p:blipFill>
          <p:spPr>
            <a:xfrm>
              <a:off x="4572001" y="3429000"/>
              <a:ext cx="1981199" cy="762000"/>
            </a:xfrm>
            <a:prstGeom prst="rect">
              <a:avLst/>
            </a:prstGeom>
          </p:spPr>
        </p:pic>
        <p:pic>
          <p:nvPicPr>
            <p:cNvPr id="9" name="Picture 8" descr="Official.eps"/>
            <p:cNvPicPr>
              <a:picLocks noChangeAspect="1"/>
            </p:cNvPicPr>
            <p:nvPr/>
          </p:nvPicPr>
          <mc:AlternateContent>
            <mc:Choice xmlns:ma="http://schemas.microsoft.com/office/mac/drawingml/2008/main" Requires="ma">
              <p:blipFill>
                <a:blip r:embed="rId14"/>
                <a:stretch>
                  <a:fillRect/>
                </a:stretch>
              </p:blipFill>
            </mc:Choice>
            <mc:Fallback>
              <p:blipFill>
                <a:blip r:embed="rId15"/>
                <a:stretch>
                  <a:fillRect/>
                </a:stretch>
              </p:blipFill>
            </mc:Fallback>
          </mc:AlternateContent>
          <p:spPr>
            <a:xfrm>
              <a:off x="1981200" y="3276600"/>
              <a:ext cx="1478836" cy="954088"/>
            </a:xfrm>
            <a:prstGeom prst="rect">
              <a:avLst/>
            </a:prstGeom>
          </p:spPr>
        </p:pic>
      </p:grpSp>
      <p:grpSp>
        <p:nvGrpSpPr>
          <p:cNvPr id="31" name="Group 30"/>
          <p:cNvGrpSpPr/>
          <p:nvPr/>
        </p:nvGrpSpPr>
        <p:grpSpPr>
          <a:xfrm>
            <a:off x="1828800" y="1803400"/>
            <a:ext cx="6477000" cy="1219200"/>
            <a:chOff x="1828800" y="1803400"/>
            <a:chExt cx="6477000" cy="1219200"/>
          </a:xfrm>
        </p:grpSpPr>
        <p:sp>
          <p:nvSpPr>
            <p:cNvPr id="6" name="Rounded Rectangle 5"/>
            <p:cNvSpPr/>
            <p:nvPr/>
          </p:nvSpPr>
          <p:spPr bwMode="auto">
            <a:xfrm>
              <a:off x="1828800" y="1803400"/>
              <a:ext cx="6477000" cy="1219200"/>
            </a:xfrm>
            <a:prstGeom prst="roundRect">
              <a:avLst>
                <a:gd name="adj" fmla="val 11938"/>
              </a:avLst>
            </a:prstGeom>
            <a:ln>
              <a:headEnd type="none" w="med" len="med"/>
              <a:tailEnd type="none" w="med" len="med"/>
            </a:ln>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00" charset="0"/>
              </a:endParaRPr>
            </a:p>
          </p:txBody>
        </p:sp>
        <p:pic>
          <p:nvPicPr>
            <p:cNvPr id="11" name="Picture 10" descr="php-logo.eps"/>
            <p:cNvPicPr>
              <a:picLocks noChangeAspect="1"/>
            </p:cNvPicPr>
            <p:nvPr/>
          </p:nvPicPr>
          <mc:AlternateContent>
            <mc:Choice xmlns:ma="http://schemas.microsoft.com/office/mac/drawingml/2008/main" Requires="ma">
              <p:blipFill>
                <a:blip r:embed="rId16"/>
                <a:stretch>
                  <a:fillRect/>
                </a:stretch>
              </p:blipFill>
            </mc:Choice>
            <mc:Fallback>
              <p:blipFill>
                <a:blip r:embed="rId17"/>
                <a:stretch>
                  <a:fillRect/>
                </a:stretch>
              </p:blipFill>
            </mc:Fallback>
          </mc:AlternateContent>
          <p:spPr>
            <a:xfrm>
              <a:off x="1981201" y="1981200"/>
              <a:ext cx="1692688" cy="892175"/>
            </a:xfrm>
            <a:prstGeom prst="rect">
              <a:avLst/>
            </a:prstGeom>
          </p:spPr>
        </p:pic>
        <p:pic>
          <p:nvPicPr>
            <p:cNvPr id="15" name="Picture 14" descr="ruby_on_rails_logo.jpg"/>
            <p:cNvPicPr>
              <a:picLocks noChangeAspect="1"/>
            </p:cNvPicPr>
            <p:nvPr/>
          </p:nvPicPr>
          <p:blipFill>
            <a:blip r:embed="rId18"/>
            <a:stretch>
              <a:fillRect/>
            </a:stretch>
          </p:blipFill>
          <p:spPr>
            <a:xfrm>
              <a:off x="7008221" y="1828800"/>
              <a:ext cx="916579" cy="1090613"/>
            </a:xfrm>
            <a:prstGeom prst="rect">
              <a:avLst/>
            </a:prstGeom>
          </p:spPr>
        </p:pic>
        <p:pic>
          <p:nvPicPr>
            <p:cNvPr id="22" name="Picture 21" descr="images-1.jpeg"/>
            <p:cNvPicPr>
              <a:picLocks noChangeAspect="1"/>
            </p:cNvPicPr>
            <p:nvPr/>
          </p:nvPicPr>
          <p:blipFill>
            <a:blip r:embed="rId19"/>
            <a:stretch>
              <a:fillRect/>
            </a:stretch>
          </p:blipFill>
          <p:spPr>
            <a:xfrm>
              <a:off x="5638800" y="2006600"/>
              <a:ext cx="1155700" cy="812800"/>
            </a:xfrm>
            <a:prstGeom prst="rect">
              <a:avLst/>
            </a:prstGeom>
          </p:spPr>
        </p:pic>
        <p:pic>
          <p:nvPicPr>
            <p:cNvPr id="30" name="Picture 29" descr="asf_feather.pdf"/>
            <p:cNvPicPr>
              <a:picLocks noChangeAspect="1"/>
            </p:cNvPicPr>
            <p:nvPr/>
          </p:nvPicPr>
          <mc:AlternateContent>
            <mc:Choice xmlns:ma="http://schemas.microsoft.com/office/mac/drawingml/2008/main" Requires="ma">
              <p:blipFill>
                <a:blip r:embed="rId20"/>
                <a:srcRect r="48938" b="38421"/>
                <a:stretch>
                  <a:fillRect/>
                </a:stretch>
              </p:blipFill>
            </mc:Choice>
            <mc:Fallback>
              <p:blipFill>
                <a:blip r:embed="rId21"/>
                <a:srcRect r="48938" b="38421"/>
                <a:stretch>
                  <a:fillRect/>
                </a:stretch>
              </p:blipFill>
            </mc:Fallback>
          </mc:AlternateContent>
          <p:spPr>
            <a:xfrm>
              <a:off x="3581400" y="2000250"/>
              <a:ext cx="2209800" cy="693619"/>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ppt_x"/>
                                          </p:val>
                                        </p:tav>
                                        <p:tav tm="100000">
                                          <p:val>
                                            <p:strVal val="#ppt_x"/>
                                          </p:val>
                                        </p:tav>
                                      </p:tavLst>
                                    </p:anim>
                                    <p:anim calcmode="lin" valueType="num">
                                      <p:cBhvr additive="base">
                                        <p:cTn id="8" dur="500" fill="hold"/>
                                        <p:tgtEl>
                                          <p:spTgt spid="28"/>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8" accel="50000" decel="50000" fill="hold" nodeType="afterEffect">
                                  <p:stCondLst>
                                    <p:cond delay="0"/>
                                  </p:stCondLst>
                                  <p:childTnLst>
                                    <p:set>
                                      <p:cBhvr>
                                        <p:cTn id="11" dur="1" fill="hold">
                                          <p:stCondLst>
                                            <p:cond delay="0"/>
                                          </p:stCondLst>
                                        </p:cTn>
                                        <p:tgtEl>
                                          <p:spTgt spid="27"/>
                                        </p:tgtEl>
                                        <p:attrNameLst>
                                          <p:attrName>style.visibility</p:attrName>
                                        </p:attrNameLst>
                                      </p:cBhvr>
                                      <p:to>
                                        <p:strVal val="visible"/>
                                      </p:to>
                                    </p:set>
                                    <p:anim calcmode="lin" valueType="num">
                                      <p:cBhvr additive="base">
                                        <p:cTn id="12" dur="500" fill="hold"/>
                                        <p:tgtEl>
                                          <p:spTgt spid="27"/>
                                        </p:tgtEl>
                                        <p:attrNameLst>
                                          <p:attrName>ppt_x</p:attrName>
                                        </p:attrNameLst>
                                      </p:cBhvr>
                                      <p:tavLst>
                                        <p:tav tm="0">
                                          <p:val>
                                            <p:strVal val="0-#ppt_w/2"/>
                                          </p:val>
                                        </p:tav>
                                        <p:tav tm="100000">
                                          <p:val>
                                            <p:strVal val="#ppt_x"/>
                                          </p:val>
                                        </p:tav>
                                      </p:tavLst>
                                    </p:anim>
                                    <p:anim calcmode="lin" valueType="num">
                                      <p:cBhvr additive="base">
                                        <p:cTn id="13" dur="500" fill="hold"/>
                                        <p:tgtEl>
                                          <p:spTgt spid="27"/>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accel="50000" decel="50000" fill="hold" nodeType="afterEffect">
                                  <p:stCondLst>
                                    <p:cond delay="0"/>
                                  </p:stCondLst>
                                  <p:childTnLst>
                                    <p:set>
                                      <p:cBhvr>
                                        <p:cTn id="16" dur="1" fill="hold">
                                          <p:stCondLst>
                                            <p:cond delay="0"/>
                                          </p:stCondLst>
                                        </p:cTn>
                                        <p:tgtEl>
                                          <p:spTgt spid="31"/>
                                        </p:tgtEl>
                                        <p:attrNameLst>
                                          <p:attrName>style.visibility</p:attrName>
                                        </p:attrNameLst>
                                      </p:cBhvr>
                                      <p:to>
                                        <p:strVal val="visible"/>
                                      </p:to>
                                    </p:set>
                                    <p:anim calcmode="lin" valueType="num">
                                      <p:cBhvr additive="base">
                                        <p:cTn id="17" dur="500" fill="hold"/>
                                        <p:tgtEl>
                                          <p:spTgt spid="31"/>
                                        </p:tgtEl>
                                        <p:attrNameLst>
                                          <p:attrName>ppt_x</p:attrName>
                                        </p:attrNameLst>
                                      </p:cBhvr>
                                      <p:tavLst>
                                        <p:tav tm="0">
                                          <p:val>
                                            <p:strVal val="1+#ppt_w/2"/>
                                          </p:val>
                                        </p:tav>
                                        <p:tav tm="100000">
                                          <p:val>
                                            <p:strVal val="#ppt_x"/>
                                          </p:val>
                                        </p:tav>
                                      </p:tavLst>
                                    </p:anim>
                                    <p:anim calcmode="lin" valueType="num">
                                      <p:cBhvr additive="base">
                                        <p:cTn id="18" dur="500" fill="hold"/>
                                        <p:tgtEl>
                                          <p:spTgt spid="31"/>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1" accel="50000" decel="50000" fill="hold" nodeType="afterEffect">
                                  <p:stCondLst>
                                    <p:cond delay="0"/>
                                  </p:stCondLst>
                                  <p:childTnLst>
                                    <p:set>
                                      <p:cBhvr>
                                        <p:cTn id="21" dur="1" fill="hold">
                                          <p:stCondLst>
                                            <p:cond delay="0"/>
                                          </p:stCondLst>
                                        </p:cTn>
                                        <p:tgtEl>
                                          <p:spTgt spid="25"/>
                                        </p:tgtEl>
                                        <p:attrNameLst>
                                          <p:attrName>style.visibility</p:attrName>
                                        </p:attrNameLst>
                                      </p:cBhvr>
                                      <p:to>
                                        <p:strVal val="visible"/>
                                      </p:to>
                                    </p:set>
                                    <p:anim calcmode="lin" valueType="num">
                                      <p:cBhvr additive="base">
                                        <p:cTn id="22" dur="500" fill="hold"/>
                                        <p:tgtEl>
                                          <p:spTgt spid="25"/>
                                        </p:tgtEl>
                                        <p:attrNameLst>
                                          <p:attrName>ppt_x</p:attrName>
                                        </p:attrNameLst>
                                      </p:cBhvr>
                                      <p:tavLst>
                                        <p:tav tm="0">
                                          <p:val>
                                            <p:strVal val="#ppt_x"/>
                                          </p:val>
                                        </p:tav>
                                        <p:tav tm="100000">
                                          <p:val>
                                            <p:strVal val="#ppt_x"/>
                                          </p:val>
                                        </p:tav>
                                      </p:tavLst>
                                    </p:anim>
                                    <p:anim calcmode="lin" valueType="num">
                                      <p:cBhvr additive="base">
                                        <p:cTn id="23"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Apache Installation</a:t>
            </a:r>
            <a:endParaRPr lang="en-US" dirty="0"/>
          </a:p>
        </p:txBody>
      </p:sp>
      <p:sp>
        <p:nvSpPr>
          <p:cNvPr id="3" name="Content Placeholder 2"/>
          <p:cNvSpPr>
            <a:spLocks noGrp="1"/>
          </p:cNvSpPr>
          <p:nvPr>
            <p:ph idx="1"/>
          </p:nvPr>
        </p:nvSpPr>
        <p:spPr/>
        <p:txBody>
          <a:bodyPr/>
          <a:lstStyle/>
          <a:p>
            <a:r>
              <a:rPr lang="en-US" dirty="0" smtClean="0"/>
              <a:t>Two ways to install Apache</a:t>
            </a:r>
          </a:p>
          <a:p>
            <a:pPr lvl="1"/>
            <a:r>
              <a:rPr lang="en-US" dirty="0" smtClean="0"/>
              <a:t>Compile from source</a:t>
            </a:r>
          </a:p>
          <a:p>
            <a:pPr lvl="1"/>
            <a:r>
              <a:rPr lang="en-US" dirty="0" smtClean="0"/>
              <a:t>Install vendor-supplied package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From Source</a:t>
            </a:r>
            <a:endParaRPr lang="en-US" dirty="0"/>
          </a:p>
        </p:txBody>
      </p:sp>
      <p:sp>
        <p:nvSpPr>
          <p:cNvPr id="3" name="Content Placeholder 2"/>
          <p:cNvSpPr>
            <a:spLocks noGrp="1"/>
          </p:cNvSpPr>
          <p:nvPr>
            <p:ph idx="1"/>
          </p:nvPr>
        </p:nvSpPr>
        <p:spPr/>
        <p:txBody>
          <a:bodyPr/>
          <a:lstStyle/>
          <a:p>
            <a:r>
              <a:rPr lang="en-US" dirty="0" smtClean="0"/>
              <a:t>Download Apache Source</a:t>
            </a:r>
          </a:p>
          <a:p>
            <a:pPr lvl="1"/>
            <a:r>
              <a:rPr lang="en-US" dirty="0" smtClean="0">
                <a:hlinkClick r:id="rId3"/>
              </a:rPr>
              <a:t>http://httpd.apache.org/download.cgi</a:t>
            </a:r>
            <a:endParaRPr lang="en-US" dirty="0" smtClean="0"/>
          </a:p>
          <a:p>
            <a:pPr lvl="1"/>
            <a:r>
              <a:rPr lang="en-US" dirty="0" smtClean="0"/>
              <a:t>Verify signature on </a:t>
            </a:r>
            <a:r>
              <a:rPr lang="en-US" dirty="0" err="1" smtClean="0"/>
              <a:t>tarball</a:t>
            </a:r>
            <a:endParaRPr lang="en-US" dirty="0" smtClean="0"/>
          </a:p>
          <a:p>
            <a:r>
              <a:rPr lang="en-US" dirty="0" smtClean="0"/>
              <a:t>./configure …; make; </a:t>
            </a:r>
            <a:r>
              <a:rPr lang="en-US" dirty="0" err="1" smtClean="0"/>
              <a:t>su</a:t>
            </a:r>
            <a:r>
              <a:rPr lang="en-US" dirty="0" smtClean="0"/>
              <a:t> make install</a:t>
            </a:r>
          </a:p>
          <a:p>
            <a:pPr lvl="1"/>
            <a:r>
              <a:rPr lang="en-US" dirty="0" smtClean="0"/>
              <a:t>./configure --help</a:t>
            </a:r>
          </a:p>
          <a:p>
            <a:r>
              <a:rPr lang="en-US" dirty="0" smtClean="0"/>
              <a:t>Create apache user and group</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a Package</a:t>
            </a:r>
            <a:endParaRPr lang="en-US" dirty="0"/>
          </a:p>
        </p:txBody>
      </p:sp>
      <p:sp>
        <p:nvSpPr>
          <p:cNvPr id="3" name="Content Placeholder 2"/>
          <p:cNvSpPr>
            <a:spLocks noGrp="1"/>
          </p:cNvSpPr>
          <p:nvPr>
            <p:ph idx="1"/>
          </p:nvPr>
        </p:nvSpPr>
        <p:spPr/>
        <p:txBody>
          <a:bodyPr>
            <a:normAutofit lnSpcReduction="10000"/>
          </a:bodyPr>
          <a:lstStyle/>
          <a:p>
            <a:r>
              <a:rPr lang="en-US" dirty="0" smtClean="0"/>
              <a:t>Most vendors offer packages</a:t>
            </a:r>
          </a:p>
          <a:p>
            <a:pPr lvl="1"/>
            <a:r>
              <a:rPr lang="en-US" dirty="0" smtClean="0"/>
              <a:t>Red Hat: </a:t>
            </a:r>
            <a:r>
              <a:rPr lang="en-US" dirty="0" err="1" smtClean="0"/>
              <a:t>httpd</a:t>
            </a:r>
            <a:r>
              <a:rPr lang="en-US" dirty="0" smtClean="0"/>
              <a:t> RPM</a:t>
            </a:r>
          </a:p>
          <a:p>
            <a:pPr lvl="1"/>
            <a:r>
              <a:rPr lang="en-US" dirty="0" err="1" smtClean="0"/>
              <a:t>Debian/Ubuntu</a:t>
            </a:r>
            <a:r>
              <a:rPr lang="en-US" dirty="0" smtClean="0"/>
              <a:t>: apache2 </a:t>
            </a:r>
          </a:p>
          <a:p>
            <a:pPr lvl="1"/>
            <a:r>
              <a:rPr lang="en-US" dirty="0" smtClean="0"/>
              <a:t>FreeBSD: /usr/ports/www/apache22</a:t>
            </a:r>
          </a:p>
          <a:p>
            <a:pPr lvl="1"/>
            <a:r>
              <a:rPr lang="en-US" dirty="0" smtClean="0"/>
              <a:t>…</a:t>
            </a:r>
          </a:p>
          <a:p>
            <a:r>
              <a:rPr lang="en-US" dirty="0" smtClean="0"/>
              <a:t>Patched for OS/</a:t>
            </a:r>
            <a:r>
              <a:rPr lang="en-US" dirty="0" err="1" smtClean="0"/>
              <a:t>Distro</a:t>
            </a:r>
            <a:endParaRPr lang="en-US" dirty="0" smtClean="0"/>
          </a:p>
          <a:p>
            <a:r>
              <a:rPr lang="en-US" dirty="0" smtClean="0"/>
              <a:t>Digitally signed</a:t>
            </a:r>
          </a:p>
          <a:p>
            <a:r>
              <a:rPr lang="en-US" dirty="0" smtClean="0"/>
              <a:t>Customized </a:t>
            </a:r>
            <a:r>
              <a:rPr lang="en-US" dirty="0" err="1" smtClean="0"/>
              <a:t>config</a:t>
            </a: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Package</a:t>
            </a:r>
            <a:r>
              <a:rPr lang="en-US" baseline="0" dirty="0" smtClean="0"/>
              <a:t> Considerations</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Different approaches</a:t>
            </a:r>
          </a:p>
          <a:p>
            <a:pPr lvl="1"/>
            <a:r>
              <a:rPr lang="en-US" dirty="0" smtClean="0"/>
              <a:t>Packages, dependencies</a:t>
            </a:r>
          </a:p>
          <a:p>
            <a:pPr lvl="0"/>
            <a:r>
              <a:rPr lang="en-US" dirty="0" smtClean="0"/>
              <a:t>Directory structure variations</a:t>
            </a:r>
          </a:p>
          <a:p>
            <a:pPr lvl="1"/>
            <a:r>
              <a:rPr lang="en-US" dirty="0" smtClean="0"/>
              <a:t>Learn them</a:t>
            </a:r>
          </a:p>
          <a:p>
            <a:r>
              <a:rPr lang="en-US" dirty="0" smtClean="0"/>
              <a:t>Different versioning</a:t>
            </a:r>
          </a:p>
          <a:p>
            <a:r>
              <a:rPr lang="en-US" dirty="0" smtClean="0"/>
              <a:t>Custom configurations</a:t>
            </a:r>
          </a:p>
          <a:p>
            <a:r>
              <a:rPr lang="en-US" dirty="0" smtClean="0"/>
              <a:t>Automated updates</a:t>
            </a:r>
          </a:p>
          <a:p>
            <a:pPr lvl="1"/>
            <a:r>
              <a:rPr lang="en-US" dirty="0" smtClean="0"/>
              <a:t>Play well with other packages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Apache Configuration Tips</a:t>
            </a:r>
            <a:endParaRPr lang="en-US" dirty="0"/>
          </a:p>
        </p:txBody>
      </p:sp>
      <p:sp>
        <p:nvSpPr>
          <p:cNvPr id="3" name="Content Placeholder 2"/>
          <p:cNvSpPr>
            <a:spLocks noGrp="1"/>
          </p:cNvSpPr>
          <p:nvPr>
            <p:ph idx="1"/>
          </p:nvPr>
        </p:nvSpPr>
        <p:spPr/>
        <p:txBody>
          <a:bodyPr/>
          <a:lstStyle/>
          <a:p>
            <a:r>
              <a:rPr lang="en-US" dirty="0" smtClean="0"/>
              <a:t>Write your own</a:t>
            </a:r>
          </a:p>
          <a:p>
            <a:r>
              <a:rPr lang="en-US" dirty="0" smtClean="0"/>
              <a:t>Formal testing</a:t>
            </a:r>
          </a:p>
          <a:p>
            <a:r>
              <a:rPr lang="en-US" dirty="0" smtClean="0"/>
              <a:t>Avoid &lt;IfModule&gt;</a:t>
            </a:r>
          </a:p>
          <a:p>
            <a:r>
              <a:rPr lang="en-US" dirty="0" smtClean="0"/>
              <a:t>Disable unused modules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AAA</a:t>
            </a:r>
            <a:endParaRPr lang="en-US"/>
          </a:p>
        </p:txBody>
      </p:sp>
      <p:sp>
        <p:nvSpPr>
          <p:cNvPr id="3" name="Content Placeholder 2"/>
          <p:cNvSpPr>
            <a:spLocks noGrp="1"/>
          </p:cNvSpPr>
          <p:nvPr>
            <p:ph idx="1"/>
          </p:nvPr>
        </p:nvSpPr>
        <p:spPr/>
        <p:txBody>
          <a:bodyPr/>
          <a:lstStyle/>
          <a:p>
            <a:pPr lvl="0"/>
            <a:r>
              <a:rPr lang="en-US" dirty="0" smtClean="0"/>
              <a:t>Authentication</a:t>
            </a:r>
          </a:p>
          <a:p>
            <a:pPr lvl="0"/>
            <a:r>
              <a:rPr lang="en-US" dirty="0" smtClean="0"/>
              <a:t>Authorization</a:t>
            </a:r>
          </a:p>
          <a:p>
            <a:pPr lvl="0"/>
            <a:r>
              <a:rPr lang="en-US" dirty="0" smtClean="0"/>
              <a:t>Access</a:t>
            </a:r>
            <a:r>
              <a:rPr lang="en-US" baseline="0" dirty="0" smtClean="0"/>
              <a:t> Control</a:t>
            </a:r>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Disclaimer</a:t>
            </a:r>
            <a:endParaRPr lang="en-US" dirty="0"/>
          </a:p>
        </p:txBody>
      </p:sp>
      <p:sp>
        <p:nvSpPr>
          <p:cNvPr id="5" name="Subtitle 4"/>
          <p:cNvSpPr>
            <a:spLocks noGrp="1"/>
          </p:cNvSpPr>
          <p:nvPr>
            <p:ph type="subTitle" idx="1"/>
          </p:nvPr>
        </p:nvSpPr>
        <p:spPr/>
        <p:txBody>
          <a:bodyPr>
            <a:normAutofit fontScale="47500" lnSpcReduction="20000"/>
          </a:bodyPr>
          <a:lstStyle/>
          <a:p>
            <a:r>
              <a:rPr lang="en-US" dirty="0" smtClean="0"/>
              <a:t>The information discussed in this presentation is provided "as is" without warranties of any kind, either express or implied, including accuracy, fitness for a particular purpose, reliability, or availability. </a:t>
            </a:r>
          </a:p>
          <a:p>
            <a:endParaRPr lang="en-US" dirty="0" smtClean="0"/>
          </a:p>
          <a:p>
            <a:r>
              <a:rPr lang="en-US" dirty="0" smtClean="0"/>
              <a:t>It is your </a:t>
            </a:r>
            <a:r>
              <a:rPr lang="en-US" dirty="0" err="1" smtClean="0"/>
              <a:t>webserver</a:t>
            </a:r>
            <a:r>
              <a:rPr lang="en-US" dirty="0" smtClean="0"/>
              <a:t>, and you alone are responsible for its secure and reliable operation. If you are uncertain about your approach to hardening and protection, consult a security professional.</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 Hardening</a:t>
            </a:r>
            <a:endParaRPr lang="en-US" dirty="0"/>
          </a:p>
        </p:txBody>
      </p:sp>
      <p:sp>
        <p:nvSpPr>
          <p:cNvPr id="3" name="Content Placeholder 2"/>
          <p:cNvSpPr>
            <a:spLocks noGrp="1"/>
          </p:cNvSpPr>
          <p:nvPr>
            <p:ph idx="1"/>
          </p:nvPr>
        </p:nvSpPr>
        <p:spPr/>
        <p:txBody>
          <a:bodyPr>
            <a:normAutofit/>
          </a:bodyPr>
          <a:lstStyle/>
          <a:p>
            <a:r>
              <a:rPr lang="en-US" dirty="0" smtClean="0"/>
              <a:t>Writable directories</a:t>
            </a:r>
          </a:p>
          <a:p>
            <a:r>
              <a:rPr lang="en-US" dirty="0" smtClean="0"/>
              <a:t>C</a:t>
            </a:r>
            <a:r>
              <a:rPr lang="en-US" dirty="0" err="1" smtClean="0"/>
              <a:t>hroot</a:t>
            </a:r>
            <a:r>
              <a:rPr lang="en-US" dirty="0" smtClean="0"/>
              <a:t>, FreeBSD jail, Solaris Zones</a:t>
            </a:r>
            <a:endParaRPr lang="en-US" baseline="30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 Hardening (2)</a:t>
            </a:r>
            <a:endParaRPr lang="en-US" dirty="0"/>
          </a:p>
        </p:txBody>
      </p:sp>
      <p:sp>
        <p:nvSpPr>
          <p:cNvPr id="3" name="Content Placeholder 2"/>
          <p:cNvSpPr>
            <a:spLocks noGrp="1"/>
          </p:cNvSpPr>
          <p:nvPr>
            <p:ph idx="1"/>
          </p:nvPr>
        </p:nvSpPr>
        <p:spPr/>
        <p:txBody>
          <a:bodyPr>
            <a:normAutofit/>
          </a:bodyPr>
          <a:lstStyle/>
          <a:p>
            <a:r>
              <a:rPr lang="en-US" dirty="0" smtClean="0"/>
              <a:t>Unnecessary services</a:t>
            </a:r>
            <a:endParaRPr lang="en-US" baseline="30000" dirty="0" smtClean="0"/>
          </a:p>
          <a:p>
            <a:r>
              <a:rPr lang="en-US" dirty="0" smtClean="0"/>
              <a:t>Unused</a:t>
            </a:r>
            <a:r>
              <a:rPr lang="en-US" baseline="0" dirty="0" smtClean="0"/>
              <a:t> packages</a:t>
            </a:r>
            <a:endParaRPr lang="en-US" baseline="30000" dirty="0" smtClean="0"/>
          </a:p>
          <a:p>
            <a:r>
              <a:rPr lang="en-US" dirty="0" err="1" smtClean="0"/>
              <a:t>Netboot</a:t>
            </a:r>
            <a:r>
              <a:rPr lang="en-US" dirty="0" smtClean="0"/>
              <a:t> for web heads</a:t>
            </a:r>
            <a:endParaRPr lang="en-US" baseline="30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Use what you know!!!</a:t>
            </a:r>
          </a:p>
          <a:p>
            <a:r>
              <a:rPr lang="en-US" dirty="0" smtClean="0"/>
              <a:t>Pull Server Root out of install dir</a:t>
            </a:r>
          </a:p>
          <a:p>
            <a:pPr lvl="1"/>
            <a:r>
              <a:rPr lang="en-US" dirty="0" err="1" smtClean="0"/>
              <a:t>httpd</a:t>
            </a:r>
            <a:r>
              <a:rPr lang="en-US" dirty="0" smtClean="0"/>
              <a:t> -</a:t>
            </a:r>
            <a:r>
              <a:rPr lang="en-US" dirty="0" err="1" smtClean="0"/>
              <a:t>n</a:t>
            </a:r>
            <a:r>
              <a:rPr lang="en-US" dirty="0" smtClean="0"/>
              <a:t> Apache2.2 -</a:t>
            </a:r>
            <a:r>
              <a:rPr lang="en-US" dirty="0" err="1" smtClean="0"/>
              <a:t>d</a:t>
            </a:r>
            <a:r>
              <a:rPr lang="en-US" dirty="0" smtClean="0"/>
              <a:t> </a:t>
            </a:r>
            <a:r>
              <a:rPr lang="en-US" dirty="0" err="1" smtClean="0"/>
              <a:t>c:\mysite</a:t>
            </a:r>
            <a:r>
              <a:rPr lang="en-US" dirty="0" smtClean="0"/>
              <a:t> -</a:t>
            </a:r>
            <a:r>
              <a:rPr lang="en-US" dirty="0" err="1" smtClean="0"/>
              <a:t>k</a:t>
            </a:r>
            <a:r>
              <a:rPr lang="en-US" dirty="0" smtClean="0"/>
              <a:t> </a:t>
            </a:r>
            <a:r>
              <a:rPr lang="en-US" dirty="0" err="1" smtClean="0"/>
              <a:t>config</a:t>
            </a:r>
            <a:endParaRPr lang="en-US" dirty="0" smtClean="0"/>
          </a:p>
          <a:p>
            <a:r>
              <a:rPr lang="en-US" dirty="0" smtClean="0"/>
              <a:t>Create </a:t>
            </a:r>
            <a:r>
              <a:rPr lang="en-US" i="1" dirty="0" smtClean="0"/>
              <a:t>apache</a:t>
            </a:r>
            <a:r>
              <a:rPr lang="en-US" dirty="0" smtClean="0"/>
              <a:t> user</a:t>
            </a:r>
          </a:p>
          <a:p>
            <a:pPr lvl="1"/>
            <a:r>
              <a:rPr lang="en-US" dirty="0" smtClean="0"/>
              <a:t>Services run as SYSTEM user</a:t>
            </a:r>
          </a:p>
          <a:p>
            <a:pPr lvl="2"/>
            <a:r>
              <a:rPr lang="en-US" dirty="0" smtClean="0"/>
              <a:t>Can write to many directories</a:t>
            </a:r>
          </a:p>
          <a:p>
            <a:pPr lvl="1"/>
            <a:r>
              <a:rPr lang="en-US" dirty="0" smtClean="0"/>
              <a:t>Write access only to </a:t>
            </a:r>
            <a:r>
              <a:rPr lang="en-US" dirty="0" err="1" smtClean="0"/>
              <a:t>c:\mysite\logs</a:t>
            </a:r>
            <a:r>
              <a:rPr lang="en-US" i="1" dirty="0" smtClean="0"/>
              <a:t> </a:t>
            </a:r>
            <a:r>
              <a:rPr lang="en-US" dirty="0" smtClean="0"/>
              <a:t>subdirectory</a:t>
            </a:r>
          </a:p>
          <a:p>
            <a:pPr lvl="1"/>
            <a:r>
              <a:rPr lang="en-US" dirty="0" smtClean="0"/>
              <a:t>Let Apache2.2 Service log on as </a:t>
            </a:r>
            <a:r>
              <a:rPr lang="en-US" i="1" dirty="0" smtClean="0"/>
              <a:t>apache</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and Libraries</a:t>
            </a:r>
            <a:endParaRPr lang="en-US" dirty="0"/>
          </a:p>
        </p:txBody>
      </p:sp>
      <p:sp>
        <p:nvSpPr>
          <p:cNvPr id="3" name="Content Placeholder 2"/>
          <p:cNvSpPr>
            <a:spLocks noGrp="1"/>
          </p:cNvSpPr>
          <p:nvPr>
            <p:ph idx="1"/>
          </p:nvPr>
        </p:nvSpPr>
        <p:spPr/>
        <p:txBody>
          <a:bodyPr/>
          <a:lstStyle/>
          <a:p>
            <a:r>
              <a:rPr lang="en-US" smtClean="0"/>
              <a:t>Be on Announcements lists</a:t>
            </a:r>
          </a:p>
          <a:p>
            <a:r>
              <a:rPr lang="en-US" smtClean="0"/>
              <a:t>Update as needed</a:t>
            </a:r>
          </a:p>
          <a:p>
            <a:r>
              <a:rPr lang="en-US" smtClean="0"/>
              <a:t>Consider packages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Infrastructure</a:t>
            </a:r>
            <a:endParaRPr lang="en-US" dirty="0"/>
          </a:p>
        </p:txBody>
      </p:sp>
      <p:sp>
        <p:nvSpPr>
          <p:cNvPr id="3" name="Content Placeholder 2"/>
          <p:cNvSpPr>
            <a:spLocks noGrp="1"/>
          </p:cNvSpPr>
          <p:nvPr>
            <p:ph idx="1"/>
          </p:nvPr>
        </p:nvSpPr>
        <p:spPr/>
        <p:txBody>
          <a:bodyPr/>
          <a:lstStyle/>
          <a:p>
            <a:r>
              <a:rPr lang="en-US" dirty="0" smtClean="0"/>
              <a:t>Block outgoing connections</a:t>
            </a:r>
          </a:p>
          <a:p>
            <a:pPr lvl="1"/>
            <a:r>
              <a:rPr lang="en-US" dirty="0" smtClean="0"/>
              <a:t>Web Server only serves incoming connections</a:t>
            </a:r>
          </a:p>
          <a:p>
            <a:r>
              <a:rPr lang="en-US" dirty="0" smtClean="0"/>
              <a:t>Minimize incoming connections</a:t>
            </a:r>
          </a:p>
          <a:p>
            <a:pPr lvl="1"/>
            <a:r>
              <a:rPr lang="en-US" dirty="0" smtClean="0"/>
              <a:t>Port 80, port 443</a:t>
            </a:r>
          </a:p>
          <a:p>
            <a:pPr lvl="1"/>
            <a:r>
              <a:rPr lang="en-US" dirty="0" err="1" smtClean="0"/>
              <a:t>ssh</a:t>
            </a:r>
            <a:r>
              <a:rPr lang="en-US" dirty="0" smtClean="0"/>
              <a:t>, </a:t>
            </a:r>
            <a:r>
              <a:rPr lang="en-US" dirty="0" err="1" smtClean="0"/>
              <a:t>sftp</a:t>
            </a:r>
            <a:r>
              <a:rPr lang="en-US" dirty="0" smtClean="0"/>
              <a:t>, etc. through</a:t>
            </a:r>
            <a:r>
              <a:rPr lang="en-US" baseline="0" dirty="0" smtClean="0"/>
              <a:t> bastion</a:t>
            </a:r>
            <a:endParaRPr lang="en-US" dirty="0" smtClean="0"/>
          </a:p>
          <a:p>
            <a:r>
              <a:rPr lang="en-US" dirty="0" smtClean="0"/>
              <a:t>Use firewall</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Suggested DMZ Configuration</a:t>
            </a:r>
            <a:endParaRPr lang="en-US" dirty="0"/>
          </a:p>
        </p:txBody>
      </p:sp>
      <p:pic>
        <p:nvPicPr>
          <p:cNvPr id="4" name="Content Placeholder 3" descr="DMZ network chart.png"/>
          <p:cNvPicPr>
            <a:picLocks noGrp="1" noChangeAspect="1"/>
          </p:cNvPicPr>
          <p:nvPr>
            <p:ph idx="1"/>
          </p:nvPr>
        </p:nvPicPr>
        <p:blipFill>
          <a:blip r:embed="rId3"/>
          <a:stretch>
            <a:fillRect/>
          </a:stretch>
        </p:blipFill>
        <p:spPr>
          <a:xfrm>
            <a:off x="1862800" y="1219200"/>
            <a:ext cx="6519200" cy="4801303"/>
          </a:xfr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ModSecurity</a:t>
            </a:r>
            <a:endParaRPr lang="en-US" dirty="0"/>
          </a:p>
        </p:txBody>
      </p:sp>
      <p:sp>
        <p:nvSpPr>
          <p:cNvPr id="3" name="Content Placeholder 2"/>
          <p:cNvSpPr>
            <a:spLocks noGrp="1"/>
          </p:cNvSpPr>
          <p:nvPr>
            <p:ph idx="1"/>
          </p:nvPr>
        </p:nvSpPr>
        <p:spPr>
          <a:xfrm>
            <a:off x="1295400" y="1371600"/>
            <a:ext cx="7391400" cy="2971800"/>
          </a:xfrm>
        </p:spPr>
        <p:txBody>
          <a:bodyPr/>
          <a:lstStyle/>
          <a:p>
            <a:r>
              <a:rPr lang="en-US" dirty="0" smtClean="0"/>
              <a:t>Web Application Firewall</a:t>
            </a:r>
          </a:p>
          <a:p>
            <a:r>
              <a:rPr lang="en-US" dirty="0" smtClean="0"/>
              <a:t>Runs Right Inside Apache</a:t>
            </a:r>
          </a:p>
          <a:p>
            <a:pPr lvl="1"/>
            <a:r>
              <a:rPr lang="en-US" dirty="0" smtClean="0"/>
              <a:t>Can see SSL session content</a:t>
            </a:r>
          </a:p>
          <a:p>
            <a:r>
              <a:rPr lang="en-US" dirty="0" smtClean="0"/>
              <a:t>Rule-based request filtering</a:t>
            </a:r>
          </a:p>
          <a:p>
            <a:r>
              <a:rPr lang="en-US" dirty="0" smtClean="0"/>
              <a:t>…</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ModSecurity Filter</a:t>
            </a:r>
          </a:p>
        </p:txBody>
      </p:sp>
      <p:sp>
        <p:nvSpPr>
          <p:cNvPr id="5" name="Rectangle 4"/>
          <p:cNvSpPr/>
          <p:nvPr/>
        </p:nvSpPr>
        <p:spPr>
          <a:xfrm>
            <a:off x="990600" y="1600200"/>
            <a:ext cx="8153400" cy="2246769"/>
          </a:xfrm>
          <a:prstGeom prst="rect">
            <a:avLst/>
          </a:prstGeom>
        </p:spPr>
        <p:txBody>
          <a:bodyPr wrap="square">
            <a:spAutoFit/>
          </a:bodyPr>
          <a:lstStyle/>
          <a:p>
            <a:r>
              <a:rPr lang="en-US" sz="2000" dirty="0" smtClean="0">
                <a:latin typeface="Courier New"/>
                <a:cs typeface="Courier New"/>
              </a:rPr>
              <a:t># Accept only digits in content length </a:t>
            </a:r>
          </a:p>
          <a:p>
            <a:r>
              <a:rPr lang="en-US" sz="2000" dirty="0" smtClean="0">
                <a:latin typeface="Courier New"/>
                <a:cs typeface="Courier New"/>
              </a:rPr>
              <a:t>#</a:t>
            </a:r>
          </a:p>
          <a:p>
            <a:r>
              <a:rPr lang="en-US" sz="2000" dirty="0" err="1" smtClean="0">
                <a:latin typeface="Courier New"/>
                <a:cs typeface="Courier New"/>
              </a:rPr>
              <a:t>SecRule</a:t>
            </a:r>
            <a:r>
              <a:rPr lang="en-US" sz="2000" dirty="0" smtClean="0">
                <a:latin typeface="Courier New"/>
                <a:cs typeface="Courier New"/>
              </a:rPr>
              <a:t> </a:t>
            </a:r>
            <a:r>
              <a:rPr lang="en-US" sz="2000" dirty="0" err="1" smtClean="0">
                <a:latin typeface="Courier New"/>
                <a:cs typeface="Courier New"/>
              </a:rPr>
              <a:t>REQUEST_HEADERS:Content</a:t>
            </a:r>
            <a:r>
              <a:rPr lang="en-US" sz="2000" dirty="0" smtClean="0">
                <a:latin typeface="Courier New"/>
                <a:cs typeface="Courier New"/>
              </a:rPr>
              <a:t>-Length "!^\</a:t>
            </a:r>
            <a:r>
              <a:rPr lang="en-US" sz="2000" dirty="0" err="1" smtClean="0">
                <a:latin typeface="Courier New"/>
                <a:cs typeface="Courier New"/>
              </a:rPr>
              <a:t>d</a:t>
            </a:r>
            <a:r>
              <a:rPr lang="en-US" sz="2000" dirty="0" smtClean="0">
                <a:latin typeface="Courier New"/>
                <a:cs typeface="Courier New"/>
              </a:rPr>
              <a:t>+$” \</a:t>
            </a:r>
            <a:br>
              <a:rPr lang="en-US" sz="2000" dirty="0" smtClean="0">
                <a:latin typeface="Courier New"/>
                <a:cs typeface="Courier New"/>
              </a:rPr>
            </a:br>
            <a:r>
              <a:rPr lang="en-US" sz="2000" dirty="0" smtClean="0">
                <a:latin typeface="Courier New"/>
                <a:cs typeface="Courier New"/>
              </a:rPr>
              <a:t>  "deny,log,auditlog,status:400, \</a:t>
            </a:r>
            <a:br>
              <a:rPr lang="en-US" sz="2000" dirty="0" smtClean="0">
                <a:latin typeface="Courier New"/>
                <a:cs typeface="Courier New"/>
              </a:rPr>
            </a:br>
            <a:r>
              <a:rPr lang="en-US" sz="2000" dirty="0" smtClean="0">
                <a:latin typeface="Courier New"/>
                <a:cs typeface="Courier New"/>
              </a:rPr>
              <a:t>  </a:t>
            </a:r>
            <a:r>
              <a:rPr lang="en-US" sz="2000" dirty="0" err="1" smtClean="0">
                <a:latin typeface="Courier New"/>
                <a:cs typeface="Courier New"/>
              </a:rPr>
              <a:t>msg:'Content</a:t>
            </a:r>
            <a:r>
              <a:rPr lang="en-US" sz="2000" dirty="0" smtClean="0">
                <a:latin typeface="Courier New"/>
                <a:cs typeface="Courier New"/>
              </a:rPr>
              <a:t>-Length HTTP header is not numeric', \</a:t>
            </a:r>
            <a:br>
              <a:rPr lang="en-US" sz="2000" dirty="0" smtClean="0">
                <a:latin typeface="Courier New"/>
                <a:cs typeface="Courier New"/>
              </a:rPr>
            </a:br>
            <a:r>
              <a:rPr lang="en-US" sz="2000" dirty="0" smtClean="0">
                <a:latin typeface="Courier New"/>
                <a:cs typeface="Courier New"/>
              </a:rPr>
              <a:t>  severity:'2',id:'960016', \</a:t>
            </a:r>
          </a:p>
          <a:p>
            <a:r>
              <a:rPr lang="en-US" sz="2000" dirty="0" smtClean="0">
                <a:latin typeface="Courier New"/>
                <a:cs typeface="Courier New"/>
              </a:rPr>
              <a:t>  tag:'PROTOCOL_VIOLATION/INVALID_HREQ'"</a:t>
            </a:r>
            <a:endParaRPr lang="en-US" sz="2000" dirty="0">
              <a:latin typeface="Courier New"/>
              <a:cs typeface="Courier New"/>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US" dirty="0"/>
              <a:t>Application Security</a:t>
            </a:r>
          </a:p>
        </p:txBody>
      </p:sp>
      <p:sp>
        <p:nvSpPr>
          <p:cNvPr id="1433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a:t>
            </a:r>
            <a:endParaRPr lang="en-US" dirty="0"/>
          </a:p>
        </p:txBody>
      </p:sp>
      <p:sp>
        <p:nvSpPr>
          <p:cNvPr id="3" name="Content Placeholder 2"/>
          <p:cNvSpPr>
            <a:spLocks noGrp="1"/>
          </p:cNvSpPr>
          <p:nvPr>
            <p:ph idx="1"/>
          </p:nvPr>
        </p:nvSpPr>
        <p:spPr/>
        <p:txBody>
          <a:bodyPr/>
          <a:lstStyle/>
          <a:p>
            <a:r>
              <a:rPr lang="en-US" dirty="0" smtClean="0"/>
              <a:t>Safest:</a:t>
            </a:r>
            <a:r>
              <a:rPr lang="en-US" baseline="0" dirty="0" smtClean="0"/>
              <a:t> Disconnected, turned off, buried…</a:t>
            </a:r>
          </a:p>
          <a:p>
            <a:r>
              <a:rPr lang="en-US" baseline="0" dirty="0" smtClean="0"/>
              <a:t>Next best: flat files</a:t>
            </a:r>
          </a:p>
          <a:p>
            <a:r>
              <a:rPr lang="en-US" baseline="0" dirty="0" smtClean="0"/>
              <a:t>Dynamic content: danger</a:t>
            </a:r>
          </a:p>
          <a:p>
            <a:r>
              <a:rPr lang="en-US" baseline="0" dirty="0" smtClean="0"/>
              <a:t>How to mitigate danger?</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dirty="0"/>
              <a:t>Agenda</a:t>
            </a:r>
          </a:p>
        </p:txBody>
      </p:sp>
      <p:sp>
        <p:nvSpPr>
          <p:cNvPr id="10243" name="Rectangle 1027"/>
          <p:cNvSpPr>
            <a:spLocks noGrp="1" noChangeArrowheads="1"/>
          </p:cNvSpPr>
          <p:nvPr>
            <p:ph type="body" idx="1"/>
          </p:nvPr>
        </p:nvSpPr>
        <p:spPr/>
        <p:txBody>
          <a:bodyPr/>
          <a:lstStyle/>
          <a:p>
            <a:r>
              <a:rPr lang="en-US"/>
              <a:t>The Threat Model</a:t>
            </a:r>
          </a:p>
          <a:p>
            <a:r>
              <a:rPr lang="en-US"/>
              <a:t>Apache HTTP Server Security</a:t>
            </a:r>
          </a:p>
          <a:p>
            <a:r>
              <a:rPr lang="en-US"/>
              <a:t>Secure Apache Deployment</a:t>
            </a:r>
          </a:p>
          <a:p>
            <a:r>
              <a:rPr lang="en-US"/>
              <a:t>Application Security</a:t>
            </a:r>
          </a:p>
          <a:p>
            <a:r>
              <a:rPr lang="en-US"/>
              <a:t>Further Investigation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Sense</a:t>
            </a:r>
            <a:endParaRPr lang="en-US" dirty="0"/>
          </a:p>
        </p:txBody>
      </p:sp>
      <p:sp>
        <p:nvSpPr>
          <p:cNvPr id="3" name="Content Placeholder 2"/>
          <p:cNvSpPr>
            <a:spLocks noGrp="1"/>
          </p:cNvSpPr>
          <p:nvPr>
            <p:ph idx="1"/>
          </p:nvPr>
        </p:nvSpPr>
        <p:spPr/>
        <p:txBody>
          <a:bodyPr/>
          <a:lstStyle/>
          <a:p>
            <a:r>
              <a:rPr lang="en-US" dirty="0" smtClean="0"/>
              <a:t>Restrict what can run</a:t>
            </a:r>
          </a:p>
          <a:p>
            <a:r>
              <a:rPr lang="en-US" dirty="0" smtClean="0"/>
              <a:t>Restrict what it can do</a:t>
            </a:r>
          </a:p>
          <a:p>
            <a:pPr lvl="1"/>
            <a:r>
              <a:rPr lang="en-US" dirty="0" smtClean="0"/>
              <a:t>Reach out to network?</a:t>
            </a:r>
          </a:p>
          <a:p>
            <a:pPr lvl="1"/>
            <a:r>
              <a:rPr lang="en-US" dirty="0" smtClean="0"/>
              <a:t>Write to the </a:t>
            </a:r>
            <a:r>
              <a:rPr lang="en-US" dirty="0" err="1" smtClean="0"/>
              <a:t>filesystem</a:t>
            </a:r>
            <a:r>
              <a:rPr lang="en-US" dirty="0" smtClean="0"/>
              <a:t>?</a:t>
            </a:r>
          </a:p>
          <a:p>
            <a:pPr lvl="1"/>
            <a:r>
              <a:rPr lang="en-US" dirty="0" smtClean="0"/>
              <a:t>Write to a database?</a:t>
            </a:r>
          </a:p>
          <a:p>
            <a:pPr lvl="1"/>
            <a:r>
              <a:rPr lang="en-US" dirty="0" smtClean="0"/>
              <a:t>Load scripts or modules?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Important Question</a:t>
            </a:r>
            <a:endParaRPr lang="en-US" dirty="0"/>
          </a:p>
        </p:txBody>
      </p:sp>
      <p:sp>
        <p:nvSpPr>
          <p:cNvPr id="4" name="Rectangle 3"/>
          <p:cNvSpPr/>
          <p:nvPr/>
        </p:nvSpPr>
        <p:spPr>
          <a:xfrm>
            <a:off x="1219200" y="1447800"/>
            <a:ext cx="7848600" cy="3770263"/>
          </a:xfrm>
          <a:prstGeom prst="rect">
            <a:avLst/>
          </a:prstGeom>
          <a:noFill/>
        </p:spPr>
        <p:txBody>
          <a:bodyPr wrap="square" lIns="91440" tIns="45720" rIns="91440" bIns="45720">
            <a:spAutoFit/>
          </a:bodyPr>
          <a:lstStyle/>
          <a:p>
            <a:pPr algn="ctr"/>
            <a:r>
              <a:rPr lang="en-US" sz="239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Narrow"/>
              </a:rPr>
              <a:t>WHY?</a:t>
            </a:r>
            <a:endParaRPr lang="en-US" sz="239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Narro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Why…</a:t>
            </a:r>
            <a:endParaRPr lang="en-US" dirty="0"/>
          </a:p>
        </p:txBody>
      </p:sp>
      <p:sp>
        <p:nvSpPr>
          <p:cNvPr id="5" name="Content Placeholder 4"/>
          <p:cNvSpPr>
            <a:spLocks noGrp="1"/>
          </p:cNvSpPr>
          <p:nvPr>
            <p:ph idx="1"/>
          </p:nvPr>
        </p:nvSpPr>
        <p:spPr/>
        <p:txBody>
          <a:bodyPr>
            <a:normAutofit fontScale="77500" lnSpcReduction="20000"/>
          </a:bodyPr>
          <a:lstStyle/>
          <a:p>
            <a:r>
              <a:rPr lang="en-US" dirty="0" smtClean="0"/>
              <a:t>Does your server have to “see” the net?</a:t>
            </a:r>
          </a:p>
          <a:p>
            <a:r>
              <a:rPr lang="en-US" dirty="0" smtClean="0"/>
              <a:t>Can users upload stuff that gets executed?</a:t>
            </a:r>
          </a:p>
          <a:p>
            <a:r>
              <a:rPr lang="en-US" dirty="0" smtClean="0"/>
              <a:t>Would </a:t>
            </a:r>
            <a:r>
              <a:rPr lang="en-US" dirty="0" err="1" smtClean="0"/>
              <a:t>httpd</a:t>
            </a:r>
            <a:r>
              <a:rPr lang="en-US" dirty="0" smtClean="0"/>
              <a:t> have to write to the </a:t>
            </a:r>
            <a:r>
              <a:rPr lang="en-US" dirty="0" err="1" smtClean="0"/>
              <a:t>filesystem</a:t>
            </a:r>
            <a:r>
              <a:rPr lang="en-US" dirty="0" smtClean="0"/>
              <a:t>?</a:t>
            </a:r>
          </a:p>
          <a:p>
            <a:r>
              <a:rPr lang="en-US" dirty="0" smtClean="0"/>
              <a:t>Would you expose anything but</a:t>
            </a:r>
            <a:r>
              <a:rPr lang="en-US" baseline="0" dirty="0" smtClean="0"/>
              <a:t> 80 and 443?</a:t>
            </a:r>
          </a:p>
          <a:p>
            <a:r>
              <a:rPr lang="en-US" dirty="0" smtClean="0"/>
              <a:t>Would you serve that URL?</a:t>
            </a:r>
          </a:p>
          <a:p>
            <a:r>
              <a:rPr lang="en-US" dirty="0" smtClean="0"/>
              <a:t>Would your OS</a:t>
            </a:r>
            <a:r>
              <a:rPr lang="en-US" baseline="0" dirty="0" smtClean="0"/>
              <a:t> execute </a:t>
            </a:r>
            <a:r>
              <a:rPr lang="en-US" baseline="0" dirty="0" err="1" smtClean="0"/>
              <a:t>untrusted</a:t>
            </a:r>
            <a:r>
              <a:rPr lang="en-US" baseline="0" dirty="0" smtClean="0"/>
              <a:t> code or scripts?</a:t>
            </a:r>
          </a:p>
          <a:p>
            <a:r>
              <a:rPr lang="en-US" baseline="0" dirty="0" smtClean="0"/>
              <a:t>Would your users be able to log in and edit through the front door?</a:t>
            </a:r>
          </a:p>
          <a:p>
            <a:r>
              <a:rPr lang="en-US" baseline="0" dirty="0" smtClean="0"/>
              <a:t>Does your site have to be served by a scripting engine?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Change Management</a:t>
            </a:r>
          </a:p>
        </p:txBody>
      </p:sp>
      <p:sp>
        <p:nvSpPr>
          <p:cNvPr id="3" name="Content Placeholder 2"/>
          <p:cNvSpPr>
            <a:spLocks noGrp="1"/>
          </p:cNvSpPr>
          <p:nvPr>
            <p:ph idx="1"/>
          </p:nvPr>
        </p:nvSpPr>
        <p:spPr/>
        <p:txBody>
          <a:bodyPr/>
          <a:lstStyle/>
          <a:p>
            <a:r>
              <a:rPr lang="en-US"/>
              <a:t>Research</a:t>
            </a:r>
          </a:p>
          <a:p>
            <a:r>
              <a:rPr lang="en-US"/>
              <a:t>Motivation</a:t>
            </a:r>
          </a:p>
          <a:p>
            <a:r>
              <a:rPr lang="en-US"/>
              <a:t>Documentation</a:t>
            </a:r>
          </a:p>
          <a:p>
            <a:r>
              <a:rPr lang="en-US"/>
              <a:t>No Hacking!</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Privileges</a:t>
            </a:r>
            <a:endParaRPr lang="en-US" dirty="0"/>
          </a:p>
        </p:txBody>
      </p:sp>
      <p:sp>
        <p:nvSpPr>
          <p:cNvPr id="4" name="Rectangle 3"/>
          <p:cNvSpPr/>
          <p:nvPr/>
        </p:nvSpPr>
        <p:spPr>
          <a:xfrm>
            <a:off x="3276600" y="2133600"/>
            <a:ext cx="5410200" cy="461665"/>
          </a:xfrm>
          <a:prstGeom prst="rect">
            <a:avLst/>
          </a:prstGeom>
        </p:spPr>
        <p:txBody>
          <a:bodyPr wrap="square">
            <a:spAutoFit/>
          </a:bodyPr>
          <a:lstStyle/>
          <a:p>
            <a:r>
              <a:rPr lang="en-US" sz="1200" b="1" dirty="0" err="1" smtClean="0">
                <a:latin typeface="Courier New"/>
                <a:cs typeface="Courier New"/>
              </a:rPr>
              <a:t>Wordpress</a:t>
            </a:r>
            <a:r>
              <a:rPr lang="en-US" sz="1200" b="1" dirty="0" smtClean="0">
                <a:latin typeface="Courier New"/>
                <a:cs typeface="Courier New"/>
              </a:rPr>
              <a:t>:</a:t>
            </a:r>
            <a:r>
              <a:rPr lang="en-US" sz="1200" dirty="0" smtClean="0">
                <a:latin typeface="Courier New"/>
                <a:cs typeface="Courier New"/>
              </a:rPr>
              <a:t> GRANT ALL PRIVILEGES ON </a:t>
            </a:r>
            <a:r>
              <a:rPr lang="en-US" sz="1200" dirty="0" err="1" smtClean="0">
                <a:latin typeface="Courier New"/>
                <a:cs typeface="Courier New"/>
              </a:rPr>
              <a:t>databasename</a:t>
            </a:r>
            <a:r>
              <a:rPr lang="en-US" sz="1200" dirty="0" smtClean="0">
                <a:latin typeface="Courier New"/>
                <a:cs typeface="Courier New"/>
              </a:rPr>
              <a:t>.* TO "</a:t>
            </a:r>
            <a:r>
              <a:rPr lang="en-US" sz="1200" dirty="0" err="1" smtClean="0">
                <a:latin typeface="Courier New"/>
                <a:cs typeface="Courier New"/>
              </a:rPr>
              <a:t>wordpressusername"@"hostname</a:t>
            </a:r>
            <a:r>
              <a:rPr lang="en-US" sz="1200" dirty="0" smtClean="0">
                <a:latin typeface="Courier New"/>
                <a:cs typeface="Courier New"/>
              </a:rPr>
              <a:t>” IDENTIFIED BY "password";</a:t>
            </a:r>
            <a:endParaRPr lang="en-US" sz="1200" dirty="0">
              <a:latin typeface="Courier New"/>
              <a:cs typeface="Courier New"/>
            </a:endParaRPr>
          </a:p>
        </p:txBody>
      </p:sp>
      <p:sp>
        <p:nvSpPr>
          <p:cNvPr id="5" name="Rectangle 4"/>
          <p:cNvSpPr/>
          <p:nvPr/>
        </p:nvSpPr>
        <p:spPr>
          <a:xfrm>
            <a:off x="1295400" y="3011269"/>
            <a:ext cx="7467600" cy="646331"/>
          </a:xfrm>
          <a:prstGeom prst="rect">
            <a:avLst/>
          </a:prstGeom>
        </p:spPr>
        <p:txBody>
          <a:bodyPr wrap="square">
            <a:spAutoFit/>
          </a:bodyPr>
          <a:lstStyle/>
          <a:p>
            <a:r>
              <a:rPr lang="en-US" sz="1800" b="1" dirty="0" err="1" smtClean="0">
                <a:latin typeface="Courier New"/>
                <a:cs typeface="Courier New"/>
              </a:rPr>
              <a:t>Joomla</a:t>
            </a:r>
            <a:r>
              <a:rPr lang="en-US" sz="1800" b="1" dirty="0" smtClean="0">
                <a:latin typeface="Courier New"/>
                <a:cs typeface="Courier New"/>
              </a:rPr>
              <a:t> 1.5:</a:t>
            </a:r>
            <a:r>
              <a:rPr lang="en-US" sz="1800" dirty="0" smtClean="0">
                <a:latin typeface="Courier New"/>
                <a:cs typeface="Courier New"/>
              </a:rPr>
              <a:t> GRANT ALL PRIVILEGES ON </a:t>
            </a:r>
            <a:r>
              <a:rPr lang="en-US" sz="1800" dirty="0" err="1" smtClean="0">
                <a:latin typeface="Courier New"/>
                <a:cs typeface="Courier New"/>
              </a:rPr>
              <a:t>Joomla</a:t>
            </a:r>
            <a:r>
              <a:rPr lang="en-US" sz="1800" dirty="0" smtClean="0">
                <a:latin typeface="Courier New"/>
                <a:cs typeface="Courier New"/>
              </a:rPr>
              <a:t>.* TO </a:t>
            </a:r>
            <a:r>
              <a:rPr lang="en-US" sz="1800" dirty="0" err="1" smtClean="0">
                <a:latin typeface="Courier New"/>
                <a:cs typeface="Courier New"/>
              </a:rPr>
              <a:t>nobody@localhost</a:t>
            </a:r>
            <a:r>
              <a:rPr lang="en-US" sz="1800" dirty="0" smtClean="0">
                <a:latin typeface="Courier New"/>
                <a:cs typeface="Courier New"/>
              </a:rPr>
              <a:t> IDENTIFIED BY 'password';</a:t>
            </a:r>
            <a:endParaRPr lang="en-US" sz="1800" dirty="0">
              <a:latin typeface="Courier New"/>
              <a:cs typeface="Courier New"/>
            </a:endParaRPr>
          </a:p>
        </p:txBody>
      </p:sp>
      <p:sp>
        <p:nvSpPr>
          <p:cNvPr id="6" name="Rectangle 5"/>
          <p:cNvSpPr/>
          <p:nvPr/>
        </p:nvSpPr>
        <p:spPr>
          <a:xfrm>
            <a:off x="1828800" y="4063424"/>
            <a:ext cx="6781800" cy="584776"/>
          </a:xfrm>
          <a:prstGeom prst="rect">
            <a:avLst/>
          </a:prstGeom>
        </p:spPr>
        <p:txBody>
          <a:bodyPr wrap="square">
            <a:spAutoFit/>
          </a:bodyPr>
          <a:lstStyle/>
          <a:p>
            <a:r>
              <a:rPr lang="en-US" sz="1600" b="1" dirty="0" err="1" smtClean="0">
                <a:latin typeface="Courier New"/>
                <a:cs typeface="Courier New"/>
              </a:rPr>
              <a:t>Drupal</a:t>
            </a:r>
            <a:r>
              <a:rPr lang="en-US" sz="1600" b="1" dirty="0" smtClean="0">
                <a:latin typeface="Courier New"/>
                <a:cs typeface="Courier New"/>
              </a:rPr>
              <a:t>:</a:t>
            </a:r>
            <a:r>
              <a:rPr lang="en-US" sz="1600" dirty="0" smtClean="0">
                <a:latin typeface="Courier New"/>
                <a:cs typeface="Courier New"/>
              </a:rPr>
              <a:t> SELECT, INSERT, UPDATE, DELETE, CREATE, DROP, INDEX, ALTER, CREATE TEMPORARY TABLES, LOCK TABLES</a:t>
            </a:r>
            <a:endParaRPr lang="en-US" sz="1600" dirty="0">
              <a:latin typeface="Courier New"/>
              <a:cs typeface="Courier New"/>
            </a:endParaRPr>
          </a:p>
        </p:txBody>
      </p:sp>
      <p:sp>
        <p:nvSpPr>
          <p:cNvPr id="11" name="Rectangle 10"/>
          <p:cNvSpPr/>
          <p:nvPr/>
        </p:nvSpPr>
        <p:spPr>
          <a:xfrm>
            <a:off x="2057400" y="5036403"/>
            <a:ext cx="5791200" cy="830997"/>
          </a:xfrm>
          <a:prstGeom prst="rect">
            <a:avLst/>
          </a:prstGeom>
        </p:spPr>
        <p:txBody>
          <a:bodyPr wrap="square">
            <a:spAutoFit/>
          </a:bodyPr>
          <a:lstStyle/>
          <a:p>
            <a:r>
              <a:rPr lang="en-US" sz="1600" b="1" dirty="0" smtClean="0">
                <a:latin typeface="Courier New"/>
                <a:cs typeface="Courier New"/>
              </a:rPr>
              <a:t>Gallery 2:</a:t>
            </a:r>
            <a:r>
              <a:rPr lang="en-US" sz="1600" dirty="0" smtClean="0">
                <a:latin typeface="Courier New"/>
                <a:cs typeface="Courier New"/>
              </a:rPr>
              <a:t> </a:t>
            </a:r>
            <a:r>
              <a:rPr lang="en-US" sz="1600" dirty="0" err="1" smtClean="0">
                <a:latin typeface="Courier New"/>
                <a:cs typeface="Courier New"/>
              </a:rPr>
              <a:t>mysql</a:t>
            </a:r>
            <a:r>
              <a:rPr lang="en-US" sz="1600" dirty="0" smtClean="0">
                <a:latin typeface="Courier New"/>
                <a:cs typeface="Courier New"/>
              </a:rPr>
              <a:t> gallery2 -</a:t>
            </a:r>
            <a:r>
              <a:rPr lang="en-US" sz="1600" dirty="0" err="1" smtClean="0">
                <a:latin typeface="Courier New"/>
                <a:cs typeface="Courier New"/>
              </a:rPr>
              <a:t>uroot</a:t>
            </a:r>
            <a:r>
              <a:rPr lang="en-US" sz="1600" dirty="0" smtClean="0">
                <a:latin typeface="Courier New"/>
                <a:cs typeface="Courier New"/>
              </a:rPr>
              <a:t> -</a:t>
            </a:r>
            <a:r>
              <a:rPr lang="en-US" sz="1600" dirty="0" err="1" smtClean="0">
                <a:latin typeface="Courier New"/>
                <a:cs typeface="Courier New"/>
              </a:rPr>
              <a:t>e"GRANT</a:t>
            </a:r>
            <a:r>
              <a:rPr lang="en-US" sz="1600" dirty="0" smtClean="0">
                <a:latin typeface="Courier New"/>
                <a:cs typeface="Courier New"/>
              </a:rPr>
              <a:t> ALL ON gallery2.* TO </a:t>
            </a:r>
            <a:r>
              <a:rPr lang="en-US" sz="1600" dirty="0" err="1" smtClean="0">
                <a:latin typeface="Courier New"/>
                <a:cs typeface="Courier New"/>
              </a:rPr>
              <a:t>username@localhost</a:t>
            </a:r>
            <a:r>
              <a:rPr lang="en-US" sz="1600" dirty="0" smtClean="0">
                <a:latin typeface="Courier New"/>
                <a:cs typeface="Courier New"/>
              </a:rPr>
              <a:t> IDENTIFIED BY 'password'”;</a:t>
            </a:r>
            <a:endParaRPr lang="en-US" sz="1600" dirty="0">
              <a:latin typeface="Courier New"/>
              <a:cs typeface="Courier New"/>
            </a:endParaRPr>
          </a:p>
        </p:txBody>
      </p:sp>
      <p:sp>
        <p:nvSpPr>
          <p:cNvPr id="12" name="Rectangle 11"/>
          <p:cNvSpPr/>
          <p:nvPr/>
        </p:nvSpPr>
        <p:spPr>
          <a:xfrm>
            <a:off x="1295400" y="1447800"/>
            <a:ext cx="7696200" cy="646331"/>
          </a:xfrm>
          <a:prstGeom prst="rect">
            <a:avLst/>
          </a:prstGeom>
        </p:spPr>
        <p:txBody>
          <a:bodyPr wrap="square">
            <a:spAutoFit/>
          </a:bodyPr>
          <a:lstStyle/>
          <a:p>
            <a:r>
              <a:rPr lang="en-US" sz="1200" b="1" dirty="0" err="1" smtClean="0">
                <a:latin typeface="Courier New"/>
                <a:cs typeface="Courier New"/>
              </a:rPr>
              <a:t>Bugzilla</a:t>
            </a:r>
            <a:r>
              <a:rPr lang="en-US" sz="1200" b="1" dirty="0" smtClean="0">
                <a:latin typeface="Courier New"/>
                <a:cs typeface="Courier New"/>
              </a:rPr>
              <a:t>:</a:t>
            </a:r>
            <a:r>
              <a:rPr lang="en-US" sz="1200" dirty="0" smtClean="0">
                <a:latin typeface="Courier New"/>
                <a:cs typeface="Courier New"/>
              </a:rPr>
              <a:t> GRANT SELECT, INSERT, UPDATE, DELETE, INDEX, ALTER, CREATE, LOCK TABLES, CREATE TEMPORARY TABLES, DROP, REFERENCES ON bugs.* TO </a:t>
            </a:r>
            <a:r>
              <a:rPr lang="en-US" sz="1200" dirty="0" err="1" smtClean="0">
                <a:latin typeface="Courier New"/>
                <a:cs typeface="Courier New"/>
              </a:rPr>
              <a:t>bugs@localhost</a:t>
            </a:r>
            <a:r>
              <a:rPr lang="en-US" sz="1200" dirty="0" smtClean="0">
                <a:latin typeface="Courier New"/>
                <a:cs typeface="Courier New"/>
              </a:rPr>
              <a:t> IDENTIFIED BY '</a:t>
            </a:r>
            <a:r>
              <a:rPr lang="en-US" sz="1200" i="1" dirty="0" smtClean="0">
                <a:latin typeface="Courier New"/>
                <a:cs typeface="Courier New"/>
              </a:rPr>
              <a:t>$</a:t>
            </a:r>
            <a:r>
              <a:rPr lang="en-US" sz="1200" i="1" dirty="0" err="1" smtClean="0">
                <a:latin typeface="Courier New"/>
                <a:cs typeface="Courier New"/>
              </a:rPr>
              <a:t>db_pass</a:t>
            </a:r>
            <a:r>
              <a:rPr lang="en-US" sz="1200" i="1" dirty="0" smtClean="0">
                <a:latin typeface="Courier New"/>
                <a:cs typeface="Courier New"/>
              </a:rPr>
              <a:t>';</a:t>
            </a:r>
            <a:endParaRPr lang="en-US" sz="1200" dirty="0">
              <a:latin typeface="Courier New"/>
              <a:cs typeface="Courier New"/>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Database Privileges (2)</a:t>
            </a:r>
            <a:endParaRPr lang="en-US" dirty="0"/>
          </a:p>
        </p:txBody>
      </p:sp>
      <p:sp>
        <p:nvSpPr>
          <p:cNvPr id="3" name="Text Placeholder 2"/>
          <p:cNvSpPr>
            <a:spLocks noGrp="1"/>
          </p:cNvSpPr>
          <p:nvPr>
            <p:ph type="body" idx="4294967295"/>
          </p:nvPr>
        </p:nvSpPr>
        <p:spPr/>
        <p:txBody>
          <a:bodyPr/>
          <a:lstStyle/>
          <a:p>
            <a:r>
              <a:rPr lang="en-US" dirty="0" smtClean="0"/>
              <a:t>Line of defense!</a:t>
            </a:r>
          </a:p>
          <a:p>
            <a:r>
              <a:rPr lang="en-US" dirty="0" smtClean="0"/>
              <a:t>Apps written by coders</a:t>
            </a:r>
          </a:p>
          <a:p>
            <a:pPr lvl="1"/>
            <a:r>
              <a:rPr lang="en-US" dirty="0" smtClean="0"/>
              <a:t>Not </a:t>
            </a:r>
            <a:r>
              <a:rPr lang="en-US" dirty="0" err="1" smtClean="0"/>
              <a:t>DBAs</a:t>
            </a:r>
            <a:endParaRPr lang="en-US" dirty="0" smtClean="0"/>
          </a:p>
          <a:p>
            <a:pPr lvl="0"/>
            <a:r>
              <a:rPr lang="en-US" dirty="0" smtClean="0"/>
              <a:t>GRANT</a:t>
            </a:r>
            <a:r>
              <a:rPr lang="en-US" baseline="0" dirty="0" smtClean="0"/>
              <a:t> ALL PRIVILEGES</a:t>
            </a:r>
          </a:p>
          <a:p>
            <a:pPr lvl="1"/>
            <a:r>
              <a:rPr lang="en-US" dirty="0" smtClean="0"/>
              <a:t>Really?</a:t>
            </a:r>
          </a:p>
          <a:p>
            <a:pPr lvl="0"/>
            <a:r>
              <a:rPr lang="en-US" dirty="0" smtClean="0"/>
              <a:t>Separate schema</a:t>
            </a:r>
            <a:r>
              <a:rPr lang="en-US" baseline="0" dirty="0" smtClean="0"/>
              <a:t> definition from app code</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Configuration</a:t>
            </a:r>
            <a:endParaRPr lang="en-US" dirty="0"/>
          </a:p>
        </p:txBody>
      </p:sp>
      <p:sp>
        <p:nvSpPr>
          <p:cNvPr id="3" name="Content Placeholder 2"/>
          <p:cNvSpPr>
            <a:spLocks noGrp="1"/>
          </p:cNvSpPr>
          <p:nvPr>
            <p:ph idx="1"/>
          </p:nvPr>
        </p:nvSpPr>
        <p:spPr/>
        <p:txBody>
          <a:bodyPr/>
          <a:lstStyle/>
          <a:p>
            <a:r>
              <a:rPr lang="en-US" dirty="0" err="1" smtClean="0"/>
              <a:t>PHPIniDir</a:t>
            </a:r>
            <a:r>
              <a:rPr lang="en-US" dirty="0" smtClean="0"/>
              <a:t> directive specifies location of </a:t>
            </a:r>
            <a:r>
              <a:rPr lang="en-US" dirty="0" err="1" smtClean="0"/>
              <a:t>php.ini</a:t>
            </a:r>
            <a:r>
              <a:rPr lang="en-US" dirty="0" smtClean="0"/>
              <a:t> file</a:t>
            </a:r>
          </a:p>
          <a:p>
            <a:r>
              <a:rPr lang="en-US" dirty="0" smtClean="0"/>
              <a:t>Disable dangerous features:</a:t>
            </a:r>
          </a:p>
          <a:p>
            <a:pPr lvl="1"/>
            <a:r>
              <a:rPr lang="en-US" dirty="0" err="1" smtClean="0"/>
              <a:t>register_globals</a:t>
            </a:r>
            <a:r>
              <a:rPr lang="en-US" dirty="0" smtClean="0"/>
              <a:t> = Off</a:t>
            </a:r>
          </a:p>
          <a:p>
            <a:pPr lvl="1"/>
            <a:r>
              <a:rPr lang="en-US" dirty="0" err="1" smtClean="0"/>
              <a:t>allow_url_fopen</a:t>
            </a:r>
            <a:r>
              <a:rPr lang="en-US" dirty="0" smtClean="0"/>
              <a:t> = Off</a:t>
            </a:r>
          </a:p>
          <a:p>
            <a:pPr lvl="1"/>
            <a:r>
              <a:rPr lang="en-US" dirty="0" err="1" smtClean="0"/>
              <a:t>display_errors</a:t>
            </a:r>
            <a:r>
              <a:rPr lang="en-US" dirty="0" smtClean="0"/>
              <a:t> = Off (production)</a:t>
            </a:r>
          </a:p>
          <a:p>
            <a:pPr lvl="1"/>
            <a:r>
              <a:rPr lang="en-US" dirty="0" err="1" smtClean="0"/>
              <a:t>enable_dl</a:t>
            </a:r>
            <a:r>
              <a:rPr lang="en-US" dirty="0" smtClean="0"/>
              <a:t> = Off</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Further Reading</a:t>
            </a:r>
          </a:p>
        </p:txBody>
      </p:sp>
      <p:sp>
        <p:nvSpPr>
          <p:cNvPr id="16387" name="Rectangle 3"/>
          <p:cNvSpPr>
            <a:spLocks noGrp="1" noChangeArrowheads="1"/>
          </p:cNvSpPr>
          <p:nvPr>
            <p:ph type="body" idx="1"/>
          </p:nvPr>
        </p:nvSpPr>
        <p:spPr/>
        <p:txBody>
          <a:bodyPr>
            <a:normAutofit fontScale="92500" lnSpcReduction="20000"/>
          </a:bodyPr>
          <a:lstStyle/>
          <a:p>
            <a:pPr>
              <a:lnSpc>
                <a:spcPct val="90000"/>
              </a:lnSpc>
            </a:pPr>
            <a:r>
              <a:rPr lang="en-US" sz="2800" dirty="0"/>
              <a:t>Ryan C. Barnett, </a:t>
            </a:r>
            <a:r>
              <a:rPr lang="en-US" sz="2800" i="1" dirty="0"/>
              <a:t>Preventing Web Attacks With Apache</a:t>
            </a:r>
            <a:r>
              <a:rPr lang="en-US" sz="2800" dirty="0"/>
              <a:t>, 0-321-32128-6</a:t>
            </a:r>
          </a:p>
          <a:p>
            <a:pPr>
              <a:lnSpc>
                <a:spcPct val="90000"/>
              </a:lnSpc>
            </a:pPr>
            <a:r>
              <a:rPr lang="en-US" sz="2800" dirty="0"/>
              <a:t>Ivan </a:t>
            </a:r>
            <a:r>
              <a:rPr lang="en-US" sz="2800" dirty="0" err="1"/>
              <a:t>Ristic</a:t>
            </a:r>
            <a:r>
              <a:rPr lang="en-US" sz="2800" dirty="0"/>
              <a:t>, </a:t>
            </a:r>
            <a:r>
              <a:rPr lang="en-US" sz="2800" i="1" dirty="0"/>
              <a:t>Apache Security</a:t>
            </a:r>
            <a:r>
              <a:rPr lang="en-US" sz="2800" dirty="0"/>
              <a:t>, 978-</a:t>
            </a:r>
            <a:r>
              <a:rPr lang="en-US" sz="2800" dirty="0" smtClean="0"/>
              <a:t>0596007249</a:t>
            </a:r>
          </a:p>
          <a:p>
            <a:pPr>
              <a:lnSpc>
                <a:spcPct val="90000"/>
              </a:lnSpc>
            </a:pPr>
            <a:r>
              <a:rPr lang="en-US" sz="2800" dirty="0" smtClean="0"/>
              <a:t>Tony </a:t>
            </a:r>
            <a:r>
              <a:rPr lang="en-US" sz="2800" dirty="0" err="1" smtClean="0"/>
              <a:t>Mobily</a:t>
            </a:r>
            <a:r>
              <a:rPr lang="en-US" sz="2800" dirty="0" smtClean="0"/>
              <a:t>, </a:t>
            </a:r>
            <a:r>
              <a:rPr lang="en-US" sz="2800" i="1" dirty="0" smtClean="0"/>
              <a:t>Hardening Apache</a:t>
            </a:r>
            <a:r>
              <a:rPr lang="en-US" sz="2800" dirty="0" smtClean="0"/>
              <a:t>, 978-1590593783</a:t>
            </a:r>
          </a:p>
          <a:p>
            <a:pPr>
              <a:lnSpc>
                <a:spcPct val="90000"/>
              </a:lnSpc>
            </a:pPr>
            <a:r>
              <a:rPr lang="en-US" sz="2800" i="1" dirty="0">
                <a:hlinkClick r:id="rId3"/>
              </a:rPr>
              <a:t>http://httpd.apache.org/security_report.html</a:t>
            </a:r>
            <a:endParaRPr lang="en-US" sz="2800" dirty="0"/>
          </a:p>
          <a:p>
            <a:pPr>
              <a:lnSpc>
                <a:spcPct val="90000"/>
              </a:lnSpc>
            </a:pPr>
            <a:r>
              <a:rPr lang="en-US" sz="2800" i="1" dirty="0">
                <a:hlinkClick r:id="rId4"/>
              </a:rPr>
              <a:t>http://www.cisecurity.org/</a:t>
            </a:r>
            <a:endParaRPr lang="en-US" sz="2800" dirty="0"/>
          </a:p>
          <a:p>
            <a:pPr>
              <a:lnSpc>
                <a:spcPct val="90000"/>
              </a:lnSpc>
            </a:pPr>
            <a:r>
              <a:rPr lang="en-US" sz="2800" dirty="0"/>
              <a:t>Mike Andrews and James A. Whittaker, H</a:t>
            </a:r>
            <a:r>
              <a:rPr lang="en-US" sz="2800" i="1" dirty="0"/>
              <a:t>ow to Break Web Software,</a:t>
            </a:r>
            <a:r>
              <a:rPr lang="en-US" sz="2800" dirty="0"/>
              <a:t> 0-321-36944-0</a:t>
            </a:r>
          </a:p>
          <a:p>
            <a:pPr>
              <a:lnSpc>
                <a:spcPct val="90000"/>
              </a:lnSpc>
            </a:pPr>
            <a:r>
              <a:rPr lang="en-US" sz="2811" dirty="0">
                <a:hlinkClick r:id="rId5"/>
              </a:rPr>
              <a:t>http://www.owasp.org/</a:t>
            </a:r>
            <a:r>
              <a:rPr lang="en-US" sz="2800" dirty="0"/>
              <a:t> </a:t>
            </a:r>
          </a:p>
          <a:p>
            <a:pPr>
              <a:lnSpc>
                <a:spcPct val="90000"/>
              </a:lnSpc>
            </a:pPr>
            <a:r>
              <a:rPr lang="en-US" sz="2811" dirty="0">
                <a:hlinkClick r:id="rId6"/>
              </a:rPr>
              <a:t>http://csrc.nist.gov/publications/nistpubs/800-44-ver2/SP800-44v2.pdf</a:t>
            </a:r>
            <a:endParaRPr lang="en-US" sz="281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Conference Road Map</a:t>
            </a:r>
          </a:p>
        </p:txBody>
      </p:sp>
      <p:sp>
        <p:nvSpPr>
          <p:cNvPr id="17411" name="Rectangle 3"/>
          <p:cNvSpPr>
            <a:spLocks noGrp="1" noChangeArrowheads="1"/>
          </p:cNvSpPr>
          <p:nvPr>
            <p:ph type="body" idx="1"/>
          </p:nvPr>
        </p:nvSpPr>
        <p:spPr/>
        <p:txBody>
          <a:bodyPr>
            <a:normAutofit fontScale="92500" lnSpcReduction="20000"/>
          </a:bodyPr>
          <a:lstStyle/>
          <a:p>
            <a:pPr>
              <a:lnSpc>
                <a:spcPct val="90000"/>
              </a:lnSpc>
            </a:pPr>
            <a:r>
              <a:rPr lang="en-US" sz="2800"/>
              <a:t>Training: Web Application Security Bootcamp – Christian Wenz</a:t>
            </a:r>
          </a:p>
          <a:p>
            <a:pPr>
              <a:lnSpc>
                <a:spcPct val="90000"/>
              </a:lnSpc>
            </a:pPr>
            <a:r>
              <a:rPr lang="en-US" sz="2800"/>
              <a:t>Web Intrusion Detection with ModSecurity – Ivan Ristic</a:t>
            </a:r>
          </a:p>
          <a:p>
            <a:pPr>
              <a:lnSpc>
                <a:spcPct val="90000"/>
              </a:lnSpc>
            </a:pPr>
            <a:r>
              <a:rPr lang="en-US" sz="2800"/>
              <a:t>(In)secure Ajax and Web 2.0 Web Sites – Christian Wenz</a:t>
            </a:r>
          </a:p>
          <a:p>
            <a:pPr>
              <a:lnSpc>
                <a:spcPct val="90000"/>
              </a:lnSpc>
            </a:pPr>
            <a:r>
              <a:rPr lang="en-US" sz="2800"/>
              <a:t>Geronimo Security, now and in the future – David Jencks</a:t>
            </a:r>
          </a:p>
          <a:p>
            <a:pPr>
              <a:lnSpc>
                <a:spcPct val="90000"/>
              </a:lnSpc>
            </a:pPr>
            <a:r>
              <a:rPr lang="en-US" sz="2800"/>
              <a:t>Securing Apache Tomcat for your Environment – Mark Thomas</a:t>
            </a:r>
          </a:p>
          <a:p>
            <a:pPr>
              <a:lnSpc>
                <a:spcPct val="90000"/>
              </a:lnSpc>
            </a:pPr>
            <a:r>
              <a:rPr lang="en-US" sz="2800"/>
              <a:t>Securing Communications with your Apache HTTP Server – Lars Eilebrecht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Conclusion</a:t>
            </a:r>
          </a:p>
        </p:txBody>
      </p:sp>
      <p:sp>
        <p:nvSpPr>
          <p:cNvPr id="3" name="Content Placeholder 2"/>
          <p:cNvSpPr>
            <a:spLocks noGrp="1"/>
          </p:cNvSpPr>
          <p:nvPr>
            <p:ph idx="1"/>
          </p:nvPr>
        </p:nvSpPr>
        <p:spPr/>
        <p:txBody>
          <a:bodyPr/>
          <a:lstStyle/>
          <a:p>
            <a:r>
              <a:rPr lang="en-US"/>
              <a:t>The threat</a:t>
            </a:r>
            <a:endParaRPr lang="en-US" baseline="0"/>
          </a:p>
          <a:p>
            <a:r>
              <a:rPr lang="en-US" baseline="0"/>
              <a:t>The mitigation</a:t>
            </a:r>
          </a:p>
          <a:p>
            <a:pPr lvl="1"/>
            <a:r>
              <a:rPr lang="en-US"/>
              <a:t>Secure admin access</a:t>
            </a:r>
          </a:p>
          <a:p>
            <a:pPr lvl="1"/>
            <a:r>
              <a:rPr lang="en-US"/>
              <a:t>Understand your config</a:t>
            </a:r>
          </a:p>
          <a:p>
            <a:pPr lvl="1"/>
            <a:r>
              <a:rPr lang="en-US" baseline="0"/>
              <a:t>Patch and update</a:t>
            </a:r>
          </a:p>
          <a:p>
            <a:pPr lvl="1"/>
            <a:r>
              <a:rPr lang="en-US"/>
              <a:t>Key not under mat</a:t>
            </a:r>
            <a:endParaRPr lang="en-US" baseline="0"/>
          </a:p>
          <a:p>
            <a:pPr lvl="1"/>
            <a:r>
              <a:rPr lang="en-US"/>
              <a:t>Default deny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a:t>Newsweek.com</a:t>
            </a:r>
          </a:p>
        </p:txBody>
      </p:sp>
      <p:sp>
        <p:nvSpPr>
          <p:cNvPr id="4" name="Rectangle 3"/>
          <p:cNvSpPr/>
          <p:nvPr/>
        </p:nvSpPr>
        <p:spPr>
          <a:xfrm>
            <a:off x="1447800" y="1752600"/>
            <a:ext cx="7315200" cy="3139321"/>
          </a:xfrm>
          <a:prstGeom prst="rect">
            <a:avLst/>
          </a:prstGeom>
        </p:spPr>
        <p:txBody>
          <a:bodyPr wrap="square">
            <a:spAutoFit/>
          </a:bodyPr>
          <a:lstStyle/>
          <a:p>
            <a:pPr>
              <a:spcAft>
                <a:spcPts val="1200"/>
              </a:spcAft>
            </a:pPr>
            <a:r>
              <a:rPr lang="en-US" smtClean="0">
                <a:solidFill>
                  <a:srgbClr val="474537"/>
                </a:solidFill>
                <a:latin typeface="+mn-lt"/>
              </a:rPr>
              <a:t>Newsweek Web Exclusive</a:t>
            </a:r>
            <a:br>
              <a:rPr lang="en-US" smtClean="0">
                <a:solidFill>
                  <a:srgbClr val="474537"/>
                </a:solidFill>
                <a:latin typeface="+mn-lt"/>
              </a:rPr>
            </a:br>
            <a:r>
              <a:rPr lang="en-US" smtClean="0">
                <a:solidFill>
                  <a:srgbClr val="474537"/>
                </a:solidFill>
                <a:latin typeface="+mn-lt"/>
              </a:rPr>
              <a:t>Nov 5, 2008</a:t>
            </a:r>
          </a:p>
          <a:p>
            <a:r>
              <a:rPr lang="en-US" sz="2800">
                <a:solidFill>
                  <a:srgbClr val="363636"/>
                </a:solidFill>
                <a:latin typeface="Georgia"/>
                <a:cs typeface="Georgia"/>
              </a:rPr>
              <a:t>The computer systems of both the Obama and McCain campaigns were victims of a sophisticated cyberattack by an unknown "foreign entity," prompting a federal investigation, NEWSWEEK reports today.</a:t>
            </a:r>
          </a:p>
        </p:txBody>
      </p:sp>
      <p:sp>
        <p:nvSpPr>
          <p:cNvPr id="5" name="Rectangle 4">
            <a:hlinkClick r:id="rId2"/>
          </p:cNvPr>
          <p:cNvSpPr/>
          <p:nvPr/>
        </p:nvSpPr>
        <p:spPr>
          <a:xfrm>
            <a:off x="1143000" y="5181600"/>
            <a:ext cx="7924800" cy="461665"/>
          </a:xfrm>
          <a:prstGeom prst="rect">
            <a:avLst/>
          </a:prstGeom>
        </p:spPr>
        <p:txBody>
          <a:bodyPr wrap="square">
            <a:spAutoFit/>
          </a:bodyPr>
          <a:lstStyle/>
          <a:p>
            <a:r>
              <a:rPr lang="en-US">
                <a:latin typeface="Courier New"/>
                <a:cs typeface="Courier New"/>
                <a:hlinkClick r:id="rId2"/>
              </a:rPr>
              <a:t>http://www.newsweek.com/id/167581/page/1</a:t>
            </a:r>
            <a:endParaRPr lang="en-US">
              <a:latin typeface="Courier New"/>
              <a:cs typeface="Courier New"/>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t>Thank You</a:t>
            </a:r>
          </a:p>
        </p:txBody>
      </p:sp>
      <p:sp>
        <p:nvSpPr>
          <p:cNvPr id="18435" name="Rectangle 3"/>
          <p:cNvSpPr>
            <a:spLocks noGrp="1" noChangeArrowheads="1"/>
          </p:cNvSpPr>
          <p:nvPr>
            <p:ph type="subTitle" idx="1"/>
          </p:nvPr>
        </p:nvSpPr>
        <p:spPr>
          <a:xfrm>
            <a:off x="1219200" y="3276600"/>
            <a:ext cx="7924800" cy="1752600"/>
          </a:xfrm>
        </p:spPr>
        <p:txBody>
          <a:bodyPr>
            <a:normAutofit/>
          </a:bodyPr>
          <a:lstStyle/>
          <a:p>
            <a:r>
              <a:rPr lang="en-US" sz="2000" dirty="0" smtClean="0">
                <a:latin typeface="Courier New"/>
                <a:cs typeface="Courier New"/>
              </a:rPr>
              <a:t>http://people.apache.org/~sctemme/ApconUS2008/</a:t>
            </a:r>
            <a:endParaRPr lang="en-US" sz="2000" dirty="0">
              <a:latin typeface="Courier New"/>
              <a:cs typeface="Courier New"/>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p:txBody>
          <a:bodyPr/>
          <a:lstStyle/>
          <a:p>
            <a:r>
              <a:rPr lang="en-US" dirty="0"/>
              <a:t>The Threat Model</a:t>
            </a:r>
          </a:p>
        </p:txBody>
      </p:sp>
      <p:sp>
        <p:nvSpPr>
          <p:cNvPr id="1126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Gets Attacked?</a:t>
            </a:r>
            <a:endParaRPr lang="en-US" dirty="0"/>
          </a:p>
        </p:txBody>
      </p:sp>
      <p:sp>
        <p:nvSpPr>
          <p:cNvPr id="3" name="Content Placeholder 2"/>
          <p:cNvSpPr>
            <a:spLocks noGrp="1"/>
          </p:cNvSpPr>
          <p:nvPr>
            <p:ph idx="1"/>
          </p:nvPr>
        </p:nvSpPr>
        <p:spPr/>
        <p:txBody>
          <a:bodyPr/>
          <a:lstStyle/>
          <a:p>
            <a:r>
              <a:rPr lang="en-US" dirty="0" smtClean="0"/>
              <a:t>Everyone!</a:t>
            </a:r>
          </a:p>
          <a:p>
            <a:r>
              <a:rPr lang="en-US" dirty="0" smtClean="0"/>
              <a:t>Just because you’re small…</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5" name="Content Placeholder 3"/>
          <p:cNvGraphicFramePr>
            <a:graphicFrameLocks noGrp="1" noChangeAspect="1"/>
          </p:cNvGraphicFramePr>
          <p:nvPr>
            <p:ph idx="4294967295"/>
          </p:nvPr>
        </p:nvGraphicFramePr>
        <p:xfrm>
          <a:off x="0" y="228600"/>
          <a:ext cx="9144000" cy="571094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Defacements in 2007</a:t>
            </a:r>
          </a:p>
        </p:txBody>
      </p:sp>
      <p:graphicFrame>
        <p:nvGraphicFramePr>
          <p:cNvPr id="6" name="Content Placeholder 4"/>
          <p:cNvGraphicFramePr>
            <a:graphicFrameLocks noGrp="1" noChangeAspect="1"/>
          </p:cNvGraphicFramePr>
          <p:nvPr>
            <p:ph idx="1"/>
          </p:nvPr>
        </p:nvGraphicFramePr>
        <p:xfrm>
          <a:off x="203243" y="1066800"/>
          <a:ext cx="8940757" cy="486929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r>
              <a:rPr lang="en-US"/>
              <a:t>Apache Security</a:t>
            </a:r>
          </a:p>
        </p:txBody>
      </p:sp>
      <p:sp>
        <p:nvSpPr>
          <p:cNvPr id="1229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peaker Slide Template Masters">
  <a:themeElements>
    <a:clrScheme name="">
      <a:dk1>
        <a:srgbClr val="000000"/>
      </a:dk1>
      <a:lt1>
        <a:srgbClr val="FFFFFF"/>
      </a:lt1>
      <a:dk2>
        <a:srgbClr val="000000"/>
      </a:dk2>
      <a:lt2>
        <a:srgbClr val="808080"/>
      </a:lt2>
      <a:accent1>
        <a:srgbClr val="BBE0E3"/>
      </a:accent1>
      <a:accent2>
        <a:srgbClr val="990033"/>
      </a:accent2>
      <a:accent3>
        <a:srgbClr val="FFFFFF"/>
      </a:accent3>
      <a:accent4>
        <a:srgbClr val="000000"/>
      </a:accent4>
      <a:accent5>
        <a:srgbClr val="DAEDEF"/>
      </a:accent5>
      <a:accent6>
        <a:srgbClr val="8A002D"/>
      </a:accent6>
      <a:hlink>
        <a:srgbClr val="990033"/>
      </a:hlink>
      <a:folHlink>
        <a:srgbClr val="990033"/>
      </a:folHlink>
    </a:clrScheme>
    <a:fontScheme name="Speaker Slide Template Maste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00"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00" charset="0"/>
          </a:defRPr>
        </a:defPPr>
      </a:lstStyle>
    </a:lnDef>
  </a:objectDefaults>
  <a:extraClrSchemeLst>
    <a:extraClrScheme>
      <a:clrScheme name="Speaker Slide Template Maste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peaker Slide Template Maste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peaker Slide Template Maste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peaker Slide Template Maste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peaker Slide Template Maste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peaker Slide Template Maste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peaker Slide Template Master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peaker Slide Template Maste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peaker Slide Template Maste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peaker Slide Template Maste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peaker Slide Template Maste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peaker Slide Template Maste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Graymalkin:Applications:Microsoft Office 2004:Templates:My Templates:Speaker Slide Template Masters.pot</Template>
  <TotalTime>31797</TotalTime>
  <Words>2230</Words>
  <Application>Microsoft PowerPoint</Application>
  <PresentationFormat>On-screen Show (4:3)</PresentationFormat>
  <Paragraphs>287</Paragraphs>
  <Slides>40</Slides>
  <Notes>26</Notes>
  <HiddenSlides>1</HiddenSlides>
  <MMClips>0</MMClips>
  <ScaleCrop>false</ScaleCrop>
  <HeadingPairs>
    <vt:vector size="4" baseType="variant">
      <vt:variant>
        <vt:lpstr>Design Template</vt:lpstr>
      </vt:variant>
      <vt:variant>
        <vt:i4>1</vt:i4>
      </vt:variant>
      <vt:variant>
        <vt:lpstr>Slide Titles</vt:lpstr>
      </vt:variant>
      <vt:variant>
        <vt:i4>40</vt:i4>
      </vt:variant>
    </vt:vector>
  </HeadingPairs>
  <TitlesOfParts>
    <vt:vector size="41" baseType="lpstr">
      <vt:lpstr>Speaker Slide Template Masters</vt:lpstr>
      <vt:lpstr>Hardening Enterprise Apache Installations</vt:lpstr>
      <vt:lpstr>Disclaimer</vt:lpstr>
      <vt:lpstr>Agenda</vt:lpstr>
      <vt:lpstr>Newsweek.com</vt:lpstr>
      <vt:lpstr>The Threat Model</vt:lpstr>
      <vt:lpstr>Who Gets Attacked?</vt:lpstr>
      <vt:lpstr>Slide 7</vt:lpstr>
      <vt:lpstr>Defacements in 2007</vt:lpstr>
      <vt:lpstr>Apache Security</vt:lpstr>
      <vt:lpstr>Apache is Secure</vt:lpstr>
      <vt:lpstr>Apache Security Process</vt:lpstr>
      <vt:lpstr>Secure Apache Deployment</vt:lpstr>
      <vt:lpstr>Slide 13</vt:lpstr>
      <vt:lpstr>Apache Installation</vt:lpstr>
      <vt:lpstr>Install From Source</vt:lpstr>
      <vt:lpstr>Install a Package</vt:lpstr>
      <vt:lpstr>Package Considerations</vt:lpstr>
      <vt:lpstr>Apache Configuration Tips</vt:lpstr>
      <vt:lpstr>AAA</vt:lpstr>
      <vt:lpstr>OS Hardening</vt:lpstr>
      <vt:lpstr>OS Hardening (2)</vt:lpstr>
      <vt:lpstr>Windows</vt:lpstr>
      <vt:lpstr>Software and Libraries</vt:lpstr>
      <vt:lpstr>Infrastructure</vt:lpstr>
      <vt:lpstr>Suggested DMZ Configuration</vt:lpstr>
      <vt:lpstr>ModSecurity</vt:lpstr>
      <vt:lpstr>ModSecurity Filter</vt:lpstr>
      <vt:lpstr>Application Security</vt:lpstr>
      <vt:lpstr>Considerations</vt:lpstr>
      <vt:lpstr>Common Sense</vt:lpstr>
      <vt:lpstr>An Important Question</vt:lpstr>
      <vt:lpstr>Why…</vt:lpstr>
      <vt:lpstr>Change Management</vt:lpstr>
      <vt:lpstr>Database Privileges</vt:lpstr>
      <vt:lpstr>Database Privileges (2)</vt:lpstr>
      <vt:lpstr>PHP Configuration</vt:lpstr>
      <vt:lpstr>Further Reading</vt:lpstr>
      <vt:lpstr>Conference Road Map</vt:lpstr>
      <vt:lpstr>Conclusion</vt:lpstr>
      <vt:lpstr>Thank You</vt:lpstr>
    </vt:vector>
  </TitlesOfParts>
  <Manager/>
  <Company>nCipher, Inc.</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Hardening Enterprise Apache Installations</dc:title>
  <dc:subject/>
  <dc:creator>Sander Temme</dc:creator>
  <cp:keywords/>
  <dc:description/>
  <cp:lastModifiedBy>Sander Temme</cp:lastModifiedBy>
  <cp:revision>310</cp:revision>
  <dcterms:created xsi:type="dcterms:W3CDTF">2008-11-06T14:53:29Z</dcterms:created>
  <dcterms:modified xsi:type="dcterms:W3CDTF">2008-11-06T16:07:58Z</dcterms:modified>
  <cp:category/>
</cp:coreProperties>
</file>