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8" r:id="rId3"/>
    <p:sldId id="259" r:id="rId4"/>
    <p:sldId id="269" r:id="rId5"/>
    <p:sldId id="270" r:id="rId6"/>
    <p:sldId id="283" r:id="rId7"/>
    <p:sldId id="273" r:id="rId8"/>
    <p:sldId id="272" r:id="rId9"/>
    <p:sldId id="276" r:id="rId10"/>
    <p:sldId id="282" r:id="rId11"/>
    <p:sldId id="284" r:id="rId12"/>
    <p:sldId id="285" r:id="rId13"/>
    <p:sldId id="286" r:id="rId14"/>
    <p:sldId id="281" r:id="rId15"/>
    <p:sldId id="275" r:id="rId16"/>
    <p:sldId id="277" r:id="rId17"/>
    <p:sldId id="279" r:id="rId18"/>
    <p:sldId id="280" r:id="rId19"/>
    <p:sldId id="278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87" r:id="rId28"/>
    <p:sldId id="296" r:id="rId29"/>
    <p:sldId id="301" r:id="rId30"/>
    <p:sldId id="297" r:id="rId31"/>
    <p:sldId id="298" r:id="rId32"/>
    <p:sldId id="299" r:id="rId33"/>
    <p:sldId id="300" r:id="rId34"/>
    <p:sldId id="302" r:id="rId35"/>
    <p:sldId id="303" r:id="rId36"/>
    <p:sldId id="305" r:id="rId37"/>
    <p:sldId id="306" r:id="rId38"/>
    <p:sldId id="315" r:id="rId39"/>
    <p:sldId id="316" r:id="rId40"/>
    <p:sldId id="304" r:id="rId41"/>
    <p:sldId id="310" r:id="rId42"/>
    <p:sldId id="308" r:id="rId43"/>
    <p:sldId id="307" r:id="rId44"/>
    <p:sldId id="311" r:id="rId45"/>
    <p:sldId id="312" r:id="rId46"/>
    <p:sldId id="313" r:id="rId47"/>
    <p:sldId id="314" r:id="rId48"/>
    <p:sldId id="267" r:id="rId49"/>
    <p:sldId id="268" r:id="rId50"/>
    <p:sldId id="318" r:id="rId51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3D10D-5818-9441-A4B9-76A535DDD9FD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A3A5F-3B93-5843-BC01-C56C45096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ヒラギノ角ゴ ProN W3" charset="0"/>
                <a:cs typeface="Calibri"/>
              </a:rPr>
              <a:t>MRO</a:t>
            </a:r>
            <a:r>
              <a:rPr lang="en-US" baseline="0" dirty="0" smtClean="0">
                <a:latin typeface="+mn-lt"/>
                <a:ea typeface="ヒラギノ角ゴ ProN W3" charset="0"/>
                <a:cs typeface="Calibri"/>
              </a:rPr>
              <a:t> </a:t>
            </a:r>
            <a:r>
              <a:rPr lang="en-US" dirty="0" smtClean="0">
                <a:latin typeface="+mn-lt"/>
                <a:ea typeface="ヒラギノ角ゴ ProN W3" charset="0"/>
                <a:cs typeface="Calibri"/>
              </a:rPr>
              <a:t>(2006) 12gb image products,</a:t>
            </a:r>
            <a:r>
              <a:rPr lang="en-US" baseline="0" dirty="0" smtClean="0">
                <a:latin typeface="+mn-lt"/>
                <a:ea typeface="ヒラギノ角ゴ ProN W3" charset="0"/>
                <a:cs typeface="Calibri"/>
              </a:rPr>
              <a:t> TRANSLATION:</a:t>
            </a:r>
            <a:r>
              <a:rPr lang="en-US" dirty="0" smtClean="0">
                <a:latin typeface="+mn-lt"/>
                <a:ea typeface="ヒラギノ角ゴ ProN W3" charset="0"/>
                <a:cs typeface="Calibri"/>
                <a:sym typeface="Wingdings"/>
              </a:rPr>
              <a:t> 200</a:t>
            </a:r>
            <a:r>
              <a:rPr lang="en-US" baseline="0" dirty="0" smtClean="0">
                <a:latin typeface="+mn-lt"/>
                <a:ea typeface="ヒラギノ角ゴ ProN W3" charset="0"/>
                <a:cs typeface="Calibri"/>
                <a:sym typeface="Wingdings"/>
              </a:rPr>
              <a:t> TB</a:t>
            </a:r>
            <a:r>
              <a:rPr lang="en-US" dirty="0" smtClean="0">
                <a:latin typeface="+mn-lt"/>
                <a:ea typeface="ヒラギノ角ゴ ProN W3" charset="0"/>
                <a:cs typeface="Calibri"/>
                <a:sym typeface="Wingdings"/>
              </a:rPr>
              <a:t> over</a:t>
            </a:r>
            <a:r>
              <a:rPr lang="en-US" baseline="0" dirty="0" smtClean="0">
                <a:latin typeface="+mn-lt"/>
                <a:ea typeface="ヒラギノ角ゴ ProN W3" charset="0"/>
                <a:cs typeface="Calibri"/>
                <a:sym typeface="Wingdings"/>
              </a:rPr>
              <a:t> </a:t>
            </a:r>
            <a:r>
              <a:rPr lang="en-US" dirty="0" smtClean="0">
                <a:latin typeface="+mn-lt"/>
                <a:ea typeface="ヒラギノ角ゴ ProN W3" charset="0"/>
                <a:cs typeface="Calibri"/>
                <a:sym typeface="Wingdings"/>
              </a:rPr>
              <a:t>mission lifetime.</a:t>
            </a:r>
            <a:r>
              <a:rPr lang="en-US" baseline="0" dirty="0" smtClean="0">
                <a:latin typeface="+mn-lt"/>
                <a:ea typeface="ヒラギノ角ゴ ProN W3" charset="0"/>
                <a:cs typeface="Calibri"/>
                <a:sym typeface="Wingdings"/>
              </a:rPr>
              <a:t> Compare to</a:t>
            </a:r>
            <a:r>
              <a:rPr lang="en-US" dirty="0" smtClean="0">
                <a:latin typeface="+mn-lt"/>
                <a:ea typeface="ヒラギノ角ゴ ProN W3" charset="0"/>
                <a:cs typeface="Calibri"/>
                <a:sym typeface="Wingdings"/>
              </a:rPr>
              <a:t> all of NASA Planetary Data System (30y) @ 20TB total</a:t>
            </a:r>
            <a:endParaRPr lang="en-US" dirty="0" smtClean="0">
              <a:latin typeface="+mn-lt"/>
              <a:ea typeface="ヒラギノ角ゴ ProN W3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3A5F-3B93-5843-BC01-C56C450969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88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Oct. 23, 2008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674FA6-B6ED-024B-A346-DAAF275D5F89}" type="slidenum">
              <a:rPr lang="en-US"/>
              <a:pPr/>
              <a:t>30</a:t>
            </a:fld>
            <a:endParaRPr lang="en-US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</a:rPr>
              <a:t>Dana will add something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latin typeface="Arial" charset="0"/>
              </a:rPr>
              <a:t>file-pedigree…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 text box explaining the screenshots.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Oct. 23, 2008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B175685-2168-AE43-A706-2C74A52838B1}" type="slidenum">
              <a:rPr lang="en-US"/>
              <a:pPr/>
              <a:t>31</a:t>
            </a:fld>
            <a:endParaRPr lang="en-US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Oct. 23, 2008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4E28EC5-6651-DD41-B069-21DAE2777772}" type="slidenum">
              <a:rPr lang="en-US"/>
              <a:pPr/>
              <a:t>32</a:t>
            </a:fld>
            <a:endParaRPr lang="en-US"/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/>
              <a:t>Oct. 23, 2008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A42774-81D3-A041-A24D-59BD508215AE}" type="slidenum">
              <a:rPr lang="en-US"/>
              <a:pPr/>
              <a:t>33</a:t>
            </a:fld>
            <a:endParaRPr lang="en-US"/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dis.gsfc.nasa.gov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vn.apache.org/repos/asf/oodt/trunk/mvn/archetypes/opsui/" TargetMode="External"/><Relationship Id="rId3" Type="http://schemas.openxmlformats.org/officeDocument/2006/relationships/hyperlink" Target="http://svn.apache.org/repos/asf/oodt/trunk/pcs/opsui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apache.org/jira/browse/OODT" TargetMode="External"/><Relationship Id="rId4" Type="http://schemas.openxmlformats.org/officeDocument/2006/relationships/hyperlink" Target="https://cwiki.apache.org/confluence/display/OOD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odt.apache.or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ahart@apache.org" TargetMode="External"/><Relationship Id="rId4" Type="http://schemas.openxmlformats.org/officeDocument/2006/relationships/hyperlink" Target="http://people.apache.org/~ahart" TargetMode="External"/><Relationship Id="rId5" Type="http://schemas.openxmlformats.org/officeDocument/2006/relationships/hyperlink" Target="http://sunset.usc.edu/~mattman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2286000"/>
          </a:xfrm>
        </p:spPr>
        <p:txBody>
          <a:bodyPr>
            <a:normAutofit/>
          </a:bodyPr>
          <a:lstStyle/>
          <a:p>
            <a:r>
              <a:rPr lang="en-US" sz="3200" b="1" dirty="0"/>
              <a:t>Introduction to the OODT Process Control System Operator's User Interface (</a:t>
            </a:r>
            <a:r>
              <a:rPr lang="en-US" sz="3200" b="1" dirty="0" err="1"/>
              <a:t>OpsUI</a:t>
            </a:r>
            <a:r>
              <a:rPr lang="en-US" sz="3200" b="1" dirty="0" smtClean="0"/>
              <a:t>)</a:t>
            </a:r>
            <a:endParaRPr lang="en-US" sz="32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413718"/>
            <a:ext cx="7772977" cy="99031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Andrew Hart, Chris 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Mattmann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Jet </a:t>
            </a:r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Propulsion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Laboratory, California Institute of Technology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{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ahart,mattmann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}@</a:t>
            </a: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apache.org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2011.11.09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Conceived in 1998, </a:t>
            </a:r>
            <a:r>
              <a:rPr lang="en-US" dirty="0">
                <a:latin typeface="Calibri"/>
                <a:ea typeface="ヒラギノ角ゴ ProN W3" charset="0"/>
                <a:cs typeface="Calibri"/>
              </a:rPr>
              <a:t>f</a:t>
            </a:r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unded by </a:t>
            </a:r>
            <a:r>
              <a:rPr lang="en-US" dirty="0">
                <a:latin typeface="Calibri"/>
                <a:ea typeface="ヒラギノ角ゴ ProN W3" charset="0"/>
                <a:cs typeface="Calibri"/>
              </a:rPr>
              <a:t>NASA</a:t>
            </a:r>
            <a:r>
              <a:rPr lang="ja-JP" altLang="en-US" dirty="0">
                <a:latin typeface="Calibri"/>
                <a:ea typeface="ヒラギノ角ゴ ProN W3" charset="0"/>
                <a:cs typeface="Calibri"/>
              </a:rPr>
              <a:t>’</a:t>
            </a:r>
            <a:r>
              <a:rPr lang="en-US" dirty="0">
                <a:latin typeface="Calibri"/>
                <a:ea typeface="ヒラギノ角ゴ ProN W3" charset="0"/>
                <a:cs typeface="Calibri"/>
              </a:rPr>
              <a:t>s Office of Space </a:t>
            </a:r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Science</a:t>
            </a: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Funded to address SE challenges affecting design of mission data systems</a:t>
            </a: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9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Traditionally, data system software is an afterthought for missions, behind:</a:t>
            </a: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Developing the flight instrument itself</a:t>
            </a:r>
          </a:p>
          <a:p>
            <a:pPr lvl="1"/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Developing the science algorithms</a:t>
            </a:r>
          </a:p>
          <a:p>
            <a:pPr lvl="1"/>
            <a:endParaRPr lang="en-US" dirty="0" smtClean="0">
              <a:latin typeface="Calibri"/>
              <a:ea typeface="ヒラギノ角ゴ ProN W3" charset="0"/>
              <a:cs typeface="Calibri"/>
            </a:endParaRPr>
          </a:p>
          <a:p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Cost hidden in “science” budget</a:t>
            </a:r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94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"/>
                <a:cs typeface="Calibri"/>
              </a:rPr>
              <a:t>At the same time:</a:t>
            </a:r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Increase in data volumes</a:t>
            </a:r>
          </a:p>
          <a:p>
            <a:pPr lvl="1"/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Increase in computational complexity of the processing</a:t>
            </a:r>
          </a:p>
          <a:p>
            <a:pPr lvl="1"/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Decrease in mission budgets</a:t>
            </a:r>
          </a:p>
          <a:p>
            <a:pPr lvl="1"/>
            <a:endParaRPr lang="en-US" dirty="0" smtClean="0">
              <a:latin typeface="Calibri"/>
              <a:ea typeface="ヒラギノ角ゴ ProN W3" charset="0"/>
              <a:cs typeface="Calibri"/>
            </a:endParaRPr>
          </a:p>
          <a:p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“Do more with less” on the data system software side</a:t>
            </a:r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9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/>
                <a:cs typeface="Calibri"/>
              </a:rPr>
              <a:t>OODT :</a:t>
            </a: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Identify the core needs shared by missions</a:t>
            </a:r>
          </a:p>
          <a:p>
            <a:pPr lvl="1"/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Develop a framework and reusable components</a:t>
            </a:r>
          </a:p>
          <a:p>
            <a:pPr lvl="1"/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pPr lvl="1"/>
            <a:r>
              <a:rPr lang="en-US" dirty="0" smtClean="0">
                <a:latin typeface="Calibri"/>
                <a:ea typeface="ヒラギノ角ゴ ProN W3" charset="0"/>
                <a:cs typeface="Calibri"/>
              </a:rPr>
              <a:t>Minimize “reinventing the wheel”</a:t>
            </a:r>
          </a:p>
          <a:p>
            <a:endParaRPr lang="en-US" dirty="0">
              <a:latin typeface="Calibri"/>
              <a:ea typeface="ヒラギノ角ゴ ProN W3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8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Principles behind OODT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89045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behind OODT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Division of labor, with loose coupling between components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Compartmentalized functionality allows ‘pick-and-choose’ rather than ‘all or nothing’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The major components of OODT communicate over well-defined, standard interfaces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Easy to integrate OODT into existing data systems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61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behind OODT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Treatment of metadata as a first-class citizen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Descriptions of the data (the information model) are often as important as the data itself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Metadata provides a container for capturing information about the data as it passes through OODT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All OODT components share the same basic metadata model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011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behind OODT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Technology Independence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Interfaces allow swapping out the back-end technology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Example: File Manager Catalog</a:t>
            </a:r>
          </a:p>
          <a:p>
            <a:pPr lvl="2"/>
            <a:r>
              <a:rPr lang="en-US" dirty="0" smtClean="0"/>
              <a:t>Oracle DB</a:t>
            </a:r>
          </a:p>
          <a:p>
            <a:pPr lvl="2"/>
            <a:r>
              <a:rPr lang="en-US" dirty="0" smtClean="0"/>
              <a:t>Apache </a:t>
            </a:r>
            <a:r>
              <a:rPr lang="en-US" dirty="0" err="1" smtClean="0"/>
              <a:t>Lucene</a:t>
            </a:r>
            <a:endParaRPr lang="en-US" dirty="0" smtClean="0"/>
          </a:p>
          <a:p>
            <a:pPr lvl="2"/>
            <a:r>
              <a:rPr lang="en-US" dirty="0" smtClean="0"/>
              <a:t>Apache Hive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get bitten in </a:t>
            </a:r>
            <a:r>
              <a:rPr lang="en-US" dirty="0" smtClean="0"/>
              <a:t>the </a:t>
            </a:r>
            <a:r>
              <a:rPr lang="en-US" sz="2600" dirty="0" smtClean="0">
                <a:latin typeface="Consolas"/>
                <a:cs typeface="Consolas"/>
              </a:rPr>
              <a:t>0x61 0x73 0x73</a:t>
            </a:r>
            <a:r>
              <a:rPr lang="en-US" sz="2600" dirty="0" smtClean="0"/>
              <a:t> </a:t>
            </a:r>
            <a:r>
              <a:rPr lang="en-US" dirty="0" smtClean="0"/>
              <a:t>when vendors suddenly decide to charge for a technology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6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OODT Process Control System (PCS) 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91316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OODT matured, certain patterns emerged in the way components were being configured</a:t>
            </a:r>
          </a:p>
          <a:p>
            <a:endParaRPr lang="en-US" dirty="0"/>
          </a:p>
          <a:p>
            <a:r>
              <a:rPr lang="en-US" dirty="0" smtClean="0"/>
              <a:t>PCS is a pattern for a full-fledged data processing pipeline, comprised of stock OODT components + custom processing algorithms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297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681"/>
            <a:ext cx="8229599" cy="9440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What We Will Cover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023" y="1143001"/>
            <a:ext cx="7469909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Introduction to the OODT PCS Operator Interface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OODT Overview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What is a Process Control System (PCS)?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What Does the PCS </a:t>
            </a:r>
            <a:r>
              <a:rPr lang="en-US" dirty="0" err="1" smtClean="0">
                <a:ea typeface="ＭＳ Ｐゴシック" pitchFamily="34" charset="-128"/>
              </a:rPr>
              <a:t>OpsUI</a:t>
            </a:r>
            <a:r>
              <a:rPr lang="en-US" dirty="0" smtClean="0">
                <a:ea typeface="ＭＳ Ｐゴシック" pitchFamily="34" charset="-128"/>
              </a:rPr>
              <a:t> Accomplish?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Two Use Cases for the </a:t>
            </a:r>
            <a:r>
              <a:rPr lang="en-US" dirty="0" err="1" smtClean="0">
                <a:ea typeface="ＭＳ Ｐゴシック" pitchFamily="34" charset="-128"/>
              </a:rPr>
              <a:t>OpsUI</a:t>
            </a:r>
            <a:r>
              <a:rPr lang="en-US" dirty="0" smtClean="0">
                <a:ea typeface="ＭＳ Ｐゴシック" pitchFamily="34" charset="-128"/>
              </a:rPr>
              <a:t> + Demo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Snow Data System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National Radio Astronomy Observatory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Wrap up/Conclusion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Current State of the </a:t>
            </a:r>
            <a:r>
              <a:rPr lang="en-US" dirty="0" err="1" smtClean="0">
                <a:ea typeface="ＭＳ Ｐゴシック" pitchFamily="34" charset="-128"/>
              </a:rPr>
              <a:t>OpsUI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Getting involved / More information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5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Orbiting Carbon Observatory</a:t>
            </a:r>
          </a:p>
          <a:p>
            <a:pPr lvl="1"/>
            <a:r>
              <a:rPr lang="en-US" dirty="0"/>
              <a:t>“precise, time-dependent global measurements of atmospheric carbon dioxide (CO</a:t>
            </a:r>
            <a:r>
              <a:rPr lang="en-US" baseline="-25000" dirty="0"/>
              <a:t>2</a:t>
            </a:r>
            <a:r>
              <a:rPr lang="en-US" dirty="0"/>
              <a:t>) from an Earth orbiting </a:t>
            </a:r>
            <a:r>
              <a:rPr lang="en-US" dirty="0" smtClean="0"/>
              <a:t>satellite” – </a:t>
            </a:r>
            <a:r>
              <a:rPr lang="en-US" dirty="0" err="1" smtClean="0"/>
              <a:t>oco.jpl.nasa.gov</a:t>
            </a:r>
            <a:r>
              <a:rPr lang="en-US" dirty="0" smtClean="0"/>
              <a:t>/mission</a:t>
            </a:r>
          </a:p>
          <a:p>
            <a:r>
              <a:rPr lang="en-US" dirty="0" smtClean="0"/>
              <a:t>Operational data processing pipeline specs:</a:t>
            </a:r>
          </a:p>
          <a:p>
            <a:pPr lvl="1"/>
            <a:r>
              <a:rPr lang="en-US" dirty="0" smtClean="0"/>
              <a:t>10k jobs / day</a:t>
            </a:r>
          </a:p>
          <a:p>
            <a:pPr lvl="1"/>
            <a:r>
              <a:rPr lang="en-US" dirty="0" smtClean="0"/>
              <a:t>50 GB/day output (~150 TB over mission lifetime)</a:t>
            </a:r>
          </a:p>
          <a:p>
            <a:pPr lvl="1"/>
            <a:r>
              <a:rPr lang="en-US" dirty="0" smtClean="0"/>
              <a:t>10s of millions of catalog entries (archived products)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652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 Automatic </a:t>
            </a:r>
            <a:r>
              <a:rPr lang="en-US" sz="2600" dirty="0">
                <a:latin typeface="Calibri (Body)"/>
                <a:ea typeface="ＭＳ Ｐゴシック" charset="0"/>
                <a:cs typeface="Calibri (Body)"/>
              </a:rPr>
              <a:t>File </a:t>
            </a: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Ingestion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Pulling external data files into a “staging area”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Metadata extraction from staged files into a metadata catalog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Triggers for ingestion from staging area to long-term archive</a:t>
            </a:r>
          </a:p>
        </p:txBody>
      </p:sp>
    </p:spTree>
    <p:extLst>
      <p:ext uri="{BB962C8B-B14F-4D97-AF65-F5344CB8AC3E}">
        <p14:creationId xmlns:p14="http://schemas.microsoft.com/office/powerpoint/2010/main" val="35988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 </a:t>
            </a:r>
            <a:r>
              <a:rPr lang="en-US" sz="2600" dirty="0">
                <a:latin typeface="Calibri (Body)"/>
                <a:ea typeface="ＭＳ Ｐゴシック" charset="0"/>
                <a:cs typeface="Calibri (Body)"/>
              </a:rPr>
              <a:t>Data </a:t>
            </a: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Management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Track stored data (files + metadata) in a file catalog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Stage appropriate data as input to pipeline processing </a:t>
            </a:r>
            <a:endParaRPr lang="en-US" sz="2200" dirty="0">
              <a:latin typeface="Calibri (Body)"/>
              <a:ea typeface="ＭＳ Ｐゴシック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936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 </a:t>
            </a:r>
            <a:r>
              <a:rPr lang="en-US" sz="2600" dirty="0">
                <a:latin typeface="Calibri (Body)"/>
                <a:ea typeface="ＭＳ Ｐゴシック" charset="0"/>
                <a:cs typeface="Calibri (Body)"/>
              </a:rPr>
              <a:t>Pipeline </a:t>
            </a: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Processing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Automatic initiation of processing based on conditions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Tracking data + metadata through pipeline phases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Monitoring and logging of processing status</a:t>
            </a:r>
            <a:endParaRPr lang="en-US" sz="2200" dirty="0">
              <a:latin typeface="Calibri (Body)"/>
              <a:ea typeface="ＭＳ Ｐゴシック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811625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>
                <a:latin typeface="Calibri (Body)"/>
                <a:ea typeface="ＭＳ Ｐゴシック" charset="0"/>
                <a:cs typeface="Calibri (Body)"/>
              </a:rPr>
              <a:t>Resource </a:t>
            </a: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Management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Allocate processing jobs to available resources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Monitor and log jobs and resource status</a:t>
            </a:r>
          </a:p>
        </p:txBody>
      </p:sp>
    </p:spTree>
    <p:extLst>
      <p:ext uri="{BB962C8B-B14F-4D97-AF65-F5344CB8AC3E}">
        <p14:creationId xmlns:p14="http://schemas.microsoft.com/office/powerpoint/2010/main" val="346225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>
                <a:latin typeface="Calibri (Body)"/>
                <a:ea typeface="ＭＳ Ｐゴシック" charset="0"/>
                <a:cs typeface="Calibri (Body)"/>
              </a:rPr>
              <a:t>Product </a:t>
            </a: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Delivery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Cataloging and archiving of final generated products 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Availability of full processing pedigree (metadata)</a:t>
            </a:r>
            <a:endParaRPr lang="en-US" sz="2200" dirty="0">
              <a:latin typeface="Calibri (Body)"/>
              <a:ea typeface="ＭＳ Ｐゴシック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7985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OCO Process Control System Functions</a:t>
            </a:r>
            <a:b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sz="2600" dirty="0" smtClean="0">
                <a:latin typeface="Calibri (Body)"/>
                <a:ea typeface="ＭＳ Ｐゴシック" charset="0"/>
                <a:cs typeface="Calibri (Body)"/>
              </a:rPr>
              <a:t>User interface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Monitor status of PCS components, pipeline processing, and compute resources</a:t>
            </a:r>
          </a:p>
          <a:p>
            <a:pPr lvl="2">
              <a:lnSpc>
                <a:spcPct val="90000"/>
              </a:lnSpc>
              <a:spcBef>
                <a:spcPct val="45000"/>
              </a:spcBef>
            </a:pP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File Manager </a:t>
            </a:r>
            <a:r>
              <a:rPr lang="en-US" sz="2200" dirty="0">
                <a:latin typeface="Calibri (Body)"/>
                <a:ea typeface="ＭＳ Ｐゴシック" charset="0"/>
                <a:cs typeface="Calibri (Body)"/>
              </a:rPr>
              <a:t>c</a:t>
            </a:r>
            <a:r>
              <a:rPr lang="en-US" sz="2200" dirty="0" smtClean="0">
                <a:latin typeface="Calibri (Body)"/>
                <a:ea typeface="ＭＳ Ｐゴシック" charset="0"/>
                <a:cs typeface="Calibri (Body)"/>
              </a:rPr>
              <a:t>atalog browsing</a:t>
            </a:r>
            <a:endParaRPr lang="en-US" sz="2200" dirty="0"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671721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5588" y="1265238"/>
            <a:ext cx="8812212" cy="4943475"/>
            <a:chOff x="161" y="797"/>
            <a:chExt cx="5551" cy="3114"/>
          </a:xfrm>
        </p:grpSpPr>
        <p:sp>
          <p:nvSpPr>
            <p:cNvPr id="6" name="Text Box 3"/>
            <p:cNvSpPr txBox="1">
              <a:spLocks noChangeAspect="1" noChangeArrowheads="1"/>
            </p:cNvSpPr>
            <p:nvPr/>
          </p:nvSpPr>
          <p:spPr bwMode="auto">
            <a:xfrm>
              <a:off x="5136" y="1963"/>
              <a:ext cx="5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 dirty="0" smtClean="0"/>
                <a:t>OCO</a:t>
              </a:r>
              <a:endParaRPr lang="en-US" sz="1100" dirty="0"/>
            </a:p>
            <a:p>
              <a:pPr>
                <a:spcBef>
                  <a:spcPct val="50000"/>
                </a:spcBef>
              </a:pPr>
              <a:r>
                <a:rPr lang="en-US" sz="1100" dirty="0"/>
                <a:t>Products</a:t>
              </a:r>
            </a:p>
          </p:txBody>
        </p:sp>
        <p:sp>
          <p:nvSpPr>
            <p:cNvPr id="7" name="Rectangle 4"/>
            <p:cNvSpPr>
              <a:spLocks noChangeAspect="1" noChangeArrowheads="1"/>
            </p:cNvSpPr>
            <p:nvPr/>
          </p:nvSpPr>
          <p:spPr bwMode="auto">
            <a:xfrm>
              <a:off x="669" y="1390"/>
              <a:ext cx="562" cy="1320"/>
            </a:xfrm>
            <a:prstGeom prst="rect">
              <a:avLst/>
            </a:prstGeom>
            <a:solidFill>
              <a:srgbClr val="FCFF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Line 5"/>
            <p:cNvSpPr>
              <a:spLocks noChangeAspect="1" noChangeShapeType="1"/>
            </p:cNvSpPr>
            <p:nvPr/>
          </p:nvSpPr>
          <p:spPr bwMode="auto">
            <a:xfrm>
              <a:off x="168" y="1718"/>
              <a:ext cx="4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Aspect="1" noChangeShapeType="1"/>
            </p:cNvSpPr>
            <p:nvPr/>
          </p:nvSpPr>
          <p:spPr bwMode="auto">
            <a:xfrm>
              <a:off x="168" y="2109"/>
              <a:ext cx="4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spect="1" noChangeArrowheads="1"/>
            </p:cNvSpPr>
            <p:nvPr/>
          </p:nvSpPr>
          <p:spPr bwMode="auto">
            <a:xfrm>
              <a:off x="1054" y="2759"/>
              <a:ext cx="3698" cy="489"/>
            </a:xfrm>
            <a:prstGeom prst="rect">
              <a:avLst/>
            </a:prstGeom>
            <a:solidFill>
              <a:srgbClr val="FCFF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3599" y="3542"/>
              <a:ext cx="529" cy="361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r>
                <a:rPr lang="en-US" sz="1200">
                  <a:latin typeface="Calibri" charset="0"/>
                </a:rPr>
                <a:t>File Catalog</a:t>
              </a:r>
            </a:p>
          </p:txBody>
        </p:sp>
        <p:sp>
          <p:nvSpPr>
            <p:cNvPr id="12" name="Rectangle 12"/>
            <p:cNvSpPr>
              <a:spLocks noChangeAspect="1" noChangeArrowheads="1"/>
            </p:cNvSpPr>
            <p:nvPr/>
          </p:nvSpPr>
          <p:spPr bwMode="auto">
            <a:xfrm>
              <a:off x="1005" y="804"/>
              <a:ext cx="3716" cy="538"/>
            </a:xfrm>
            <a:prstGeom prst="rect">
              <a:avLst/>
            </a:prstGeom>
            <a:solidFill>
              <a:srgbClr val="FCFF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8"/>
                </a:srgbClr>
              </a:outerShdw>
            </a:effectLst>
          </p:spPr>
          <p:txBody>
            <a:bodyPr wrap="none" lIns="96981" tIns="48491" rIns="96981" bIns="48491" anchor="ctr"/>
            <a:lstStyle/>
            <a:p>
              <a:pPr algn="ctr" defTabSz="96996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spect="1" noChangeArrowheads="1"/>
            </p:cNvSpPr>
            <p:nvPr/>
          </p:nvSpPr>
          <p:spPr bwMode="auto">
            <a:xfrm>
              <a:off x="2542" y="804"/>
              <a:ext cx="712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/>
                <a:t>User Interface</a:t>
              </a:r>
              <a:endParaRPr lang="en-US" sz="1500"/>
            </a:p>
            <a:p>
              <a:pPr algn="ctr">
                <a:spcBef>
                  <a:spcPct val="50000"/>
                </a:spcBef>
              </a:pPr>
              <a:r>
                <a:rPr lang="en-US" sz="1100"/>
                <a:t>(GUI &amp; CLI)</a:t>
              </a:r>
              <a:endParaRPr lang="en-US" sz="1500"/>
            </a:p>
          </p:txBody>
        </p:sp>
        <p:sp>
          <p:nvSpPr>
            <p:cNvPr id="14" name="Text Box 14"/>
            <p:cNvSpPr txBox="1">
              <a:spLocks noChangeAspect="1" noChangeArrowheads="1"/>
            </p:cNvSpPr>
            <p:nvPr/>
          </p:nvSpPr>
          <p:spPr bwMode="auto">
            <a:xfrm>
              <a:off x="1054" y="853"/>
              <a:ext cx="1388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File Catalog Browsing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 Ingest/Access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Data Queries/Retrievals</a:t>
              </a:r>
            </a:p>
          </p:txBody>
        </p:sp>
        <p:sp>
          <p:nvSpPr>
            <p:cNvPr id="15" name="Text Box 15"/>
            <p:cNvSpPr txBox="1">
              <a:spLocks noChangeAspect="1" noChangeArrowheads="1"/>
            </p:cNvSpPr>
            <p:nvPr/>
          </p:nvSpPr>
          <p:spPr bwMode="auto">
            <a:xfrm>
              <a:off x="3839" y="853"/>
              <a:ext cx="864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System Monitoring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Job Scheduling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Product Delivery</a:t>
              </a:r>
            </a:p>
          </p:txBody>
        </p:sp>
        <p:sp>
          <p:nvSpPr>
            <p:cNvPr id="16" name="Text Box 16"/>
            <p:cNvSpPr txBox="1">
              <a:spLocks noChangeAspect="1" noChangeArrowheads="1"/>
            </p:cNvSpPr>
            <p:nvPr/>
          </p:nvSpPr>
          <p:spPr bwMode="auto">
            <a:xfrm>
              <a:off x="621" y="1781"/>
              <a:ext cx="67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/>
                <a:t>Automatic File Ingestion</a:t>
              </a:r>
            </a:p>
          </p:txBody>
        </p:sp>
        <p:sp>
          <p:nvSpPr>
            <p:cNvPr id="17" name="Rectangle 17"/>
            <p:cNvSpPr>
              <a:spLocks noChangeAspect="1" noChangeArrowheads="1"/>
            </p:cNvSpPr>
            <p:nvPr/>
          </p:nvSpPr>
          <p:spPr bwMode="auto">
            <a:xfrm>
              <a:off x="4512" y="1390"/>
              <a:ext cx="561" cy="1320"/>
            </a:xfrm>
            <a:prstGeom prst="rect">
              <a:avLst/>
            </a:prstGeom>
            <a:solidFill>
              <a:srgbClr val="FCFF9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500">
                  <a:latin typeface="+mn-lt"/>
                  <a:ea typeface="+mn-ea"/>
                  <a:cs typeface="+mn-cs"/>
                </a:rPr>
                <a:t>Product Delivery</a:t>
              </a:r>
            </a:p>
          </p:txBody>
        </p:sp>
        <p:sp>
          <p:nvSpPr>
            <p:cNvPr id="18" name="Line 18"/>
            <p:cNvSpPr>
              <a:spLocks noChangeAspect="1" noChangeShapeType="1"/>
            </p:cNvSpPr>
            <p:nvPr/>
          </p:nvSpPr>
          <p:spPr bwMode="auto">
            <a:xfrm>
              <a:off x="5136" y="2124"/>
              <a:ext cx="4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20"/>
            <p:cNvSpPr txBox="1">
              <a:spLocks noChangeAspect="1" noChangeArrowheads="1"/>
            </p:cNvSpPr>
            <p:nvPr/>
          </p:nvSpPr>
          <p:spPr bwMode="auto">
            <a:xfrm>
              <a:off x="1972" y="2759"/>
              <a:ext cx="177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/>
                <a:t>Information  Management &amp; Process Control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1100"/>
                <a:t>(Servers, Executables &amp; APIs)</a:t>
              </a:r>
              <a:endParaRPr lang="en-US" sz="1500"/>
            </a:p>
          </p:txBody>
        </p:sp>
        <p:sp>
          <p:nvSpPr>
            <p:cNvPr id="20" name="AutoShape 25"/>
            <p:cNvSpPr>
              <a:spLocks noChangeAspect="1" noChangeArrowheads="1"/>
            </p:cNvSpPr>
            <p:nvPr/>
          </p:nvSpPr>
          <p:spPr bwMode="auto">
            <a:xfrm>
              <a:off x="342" y="3570"/>
              <a:ext cx="1326" cy="341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r>
                <a:rPr lang="en-US" sz="1100">
                  <a:latin typeface="Calibri" charset="0"/>
                </a:rPr>
                <a:t>Staging Area / Local Storage</a:t>
              </a:r>
            </a:p>
          </p:txBody>
        </p:sp>
        <p:sp>
          <p:nvSpPr>
            <p:cNvPr id="21" name="Line 31"/>
            <p:cNvSpPr>
              <a:spLocks noChangeAspect="1" noChangeShapeType="1"/>
            </p:cNvSpPr>
            <p:nvPr/>
          </p:nvSpPr>
          <p:spPr bwMode="auto">
            <a:xfrm flipV="1">
              <a:off x="2889" y="1342"/>
              <a:ext cx="0" cy="14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Aspect="1" noChangeShapeType="1"/>
            </p:cNvSpPr>
            <p:nvPr/>
          </p:nvSpPr>
          <p:spPr bwMode="auto">
            <a:xfrm>
              <a:off x="1537" y="3395"/>
              <a:ext cx="2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Aspect="1" noChangeShapeType="1"/>
            </p:cNvSpPr>
            <p:nvPr/>
          </p:nvSpPr>
          <p:spPr bwMode="auto">
            <a:xfrm>
              <a:off x="1537" y="3395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37"/>
            <p:cNvSpPr>
              <a:spLocks noChangeAspect="1" noChangeShapeType="1"/>
            </p:cNvSpPr>
            <p:nvPr/>
          </p:nvSpPr>
          <p:spPr bwMode="auto">
            <a:xfrm>
              <a:off x="3864" y="3395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8"/>
            <p:cNvSpPr>
              <a:spLocks noChangeAspect="1" noChangeShapeType="1"/>
            </p:cNvSpPr>
            <p:nvPr/>
          </p:nvSpPr>
          <p:spPr bwMode="auto">
            <a:xfrm flipV="1">
              <a:off x="2880" y="3248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9"/>
            <p:cNvSpPr txBox="1">
              <a:spLocks noChangeAspect="1" noChangeArrowheads="1"/>
            </p:cNvSpPr>
            <p:nvPr/>
          </p:nvSpPr>
          <p:spPr bwMode="auto">
            <a:xfrm>
              <a:off x="168" y="1558"/>
              <a:ext cx="60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Spacecraft 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Files</a:t>
              </a:r>
            </a:p>
          </p:txBody>
        </p:sp>
        <p:sp>
          <p:nvSpPr>
            <p:cNvPr id="27" name="Text Box 40"/>
            <p:cNvSpPr txBox="1">
              <a:spLocks noChangeAspect="1" noChangeArrowheads="1"/>
            </p:cNvSpPr>
            <p:nvPr/>
          </p:nvSpPr>
          <p:spPr bwMode="auto">
            <a:xfrm>
              <a:off x="168" y="1949"/>
              <a:ext cx="6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Ancillary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Files</a:t>
              </a:r>
            </a:p>
          </p:txBody>
        </p:sp>
        <p:sp>
          <p:nvSpPr>
            <p:cNvPr id="28" name="Text Box 41"/>
            <p:cNvSpPr txBox="1">
              <a:spLocks noChangeAspect="1" noChangeArrowheads="1"/>
            </p:cNvSpPr>
            <p:nvPr/>
          </p:nvSpPr>
          <p:spPr bwMode="auto">
            <a:xfrm>
              <a:off x="161" y="2389"/>
              <a:ext cx="56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Telemetry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Files</a:t>
              </a:r>
            </a:p>
          </p:txBody>
        </p:sp>
        <p:sp>
          <p:nvSpPr>
            <p:cNvPr id="29" name="Line 42"/>
            <p:cNvSpPr>
              <a:spLocks noChangeAspect="1" noChangeShapeType="1"/>
            </p:cNvSpPr>
            <p:nvPr/>
          </p:nvSpPr>
          <p:spPr bwMode="auto">
            <a:xfrm>
              <a:off x="1237" y="2450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3"/>
            <p:cNvSpPr>
              <a:spLocks noChangeAspect="1" noChangeShapeType="1"/>
            </p:cNvSpPr>
            <p:nvPr/>
          </p:nvSpPr>
          <p:spPr bwMode="auto">
            <a:xfrm>
              <a:off x="1480" y="2458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4"/>
            <p:cNvSpPr>
              <a:spLocks noChangeAspect="1" noChangeArrowheads="1"/>
            </p:cNvSpPr>
            <p:nvPr/>
          </p:nvSpPr>
          <p:spPr bwMode="auto">
            <a:xfrm>
              <a:off x="1578" y="1610"/>
              <a:ext cx="693" cy="636"/>
            </a:xfrm>
            <a:prstGeom prst="rect">
              <a:avLst/>
            </a:prstGeom>
            <a:solidFill>
              <a:srgbClr val="B2D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+mn-lt"/>
                  <a:ea typeface="+mn-ea"/>
                  <a:cs typeface="+mn-cs"/>
                </a:rPr>
                <a:t>PGEs</a:t>
              </a:r>
            </a:p>
          </p:txBody>
        </p:sp>
        <p:sp>
          <p:nvSpPr>
            <p:cNvPr id="32" name="Rectangle 45"/>
            <p:cNvSpPr>
              <a:spLocks noChangeAspect="1" noChangeArrowheads="1"/>
            </p:cNvSpPr>
            <p:nvPr/>
          </p:nvSpPr>
          <p:spPr bwMode="auto">
            <a:xfrm>
              <a:off x="3372" y="1644"/>
              <a:ext cx="624" cy="636"/>
            </a:xfrm>
            <a:prstGeom prst="rect">
              <a:avLst/>
            </a:prstGeom>
            <a:solidFill>
              <a:srgbClr val="B2D0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rgbClr val="000000">
                  <a:alpha val="74997"/>
                </a:srgbClr>
              </a:outerShdw>
            </a:effectLst>
          </p:spPr>
          <p:txBody>
            <a:bodyPr lIns="0" tIns="0" rIns="0" bIns="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Calibri" charset="0"/>
                </a:rPr>
                <a:t>Testbed Algorithms</a:t>
              </a:r>
              <a:endParaRPr lang="en-US">
                <a:latin typeface="Calibri" charset="0"/>
              </a:endParaRPr>
            </a:p>
          </p:txBody>
        </p:sp>
        <p:sp>
          <p:nvSpPr>
            <p:cNvPr id="33" name="Text Box 46"/>
            <p:cNvSpPr txBox="1">
              <a:spLocks noChangeAspect="1" noChangeArrowheads="1"/>
            </p:cNvSpPr>
            <p:nvPr/>
          </p:nvSpPr>
          <p:spPr bwMode="auto">
            <a:xfrm>
              <a:off x="1054" y="2759"/>
              <a:ext cx="9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File Cataloging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 Movement</a:t>
              </a:r>
            </a:p>
            <a:p>
              <a:pPr>
                <a:spcBef>
                  <a:spcPct val="50000"/>
                </a:spcBef>
              </a:pPr>
              <a:r>
                <a:rPr lang="en-US" sz="1100"/>
                <a:t>File Access Control</a:t>
              </a:r>
            </a:p>
          </p:txBody>
        </p:sp>
        <p:sp>
          <p:nvSpPr>
            <p:cNvPr id="34" name="Text Box 47"/>
            <p:cNvSpPr txBox="1">
              <a:spLocks noChangeAspect="1" noChangeArrowheads="1"/>
            </p:cNvSpPr>
            <p:nvPr/>
          </p:nvSpPr>
          <p:spPr bwMode="auto">
            <a:xfrm>
              <a:off x="3791" y="2759"/>
              <a:ext cx="91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100"/>
                <a:t>System Monitoring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100"/>
                <a:t>Rule Processing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/>
                <a:t>Job Initiation/Load Balancing</a:t>
              </a:r>
            </a:p>
          </p:txBody>
        </p:sp>
        <p:sp>
          <p:nvSpPr>
            <p:cNvPr id="35" name="Line 49"/>
            <p:cNvSpPr>
              <a:spLocks noChangeAspect="1" noChangeShapeType="1"/>
            </p:cNvSpPr>
            <p:nvPr/>
          </p:nvSpPr>
          <p:spPr bwMode="auto">
            <a:xfrm flipV="1">
              <a:off x="1761" y="2238"/>
              <a:ext cx="0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1"/>
            <p:cNvSpPr>
              <a:spLocks noChangeAspect="1" noChangeShapeType="1"/>
            </p:cNvSpPr>
            <p:nvPr/>
          </p:nvSpPr>
          <p:spPr bwMode="auto">
            <a:xfrm flipV="1">
              <a:off x="3504" y="2256"/>
              <a:ext cx="0" cy="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62"/>
            <p:cNvSpPr>
              <a:spLocks noChangeAspect="1" noChangeShapeType="1"/>
            </p:cNvSpPr>
            <p:nvPr/>
          </p:nvSpPr>
          <p:spPr bwMode="auto">
            <a:xfrm>
              <a:off x="2145" y="2238"/>
              <a:ext cx="0" cy="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1"/>
            <p:cNvSpPr>
              <a:spLocks noChangeAspect="1" noChangeShapeType="1"/>
            </p:cNvSpPr>
            <p:nvPr/>
          </p:nvSpPr>
          <p:spPr bwMode="auto">
            <a:xfrm>
              <a:off x="2880" y="3395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72"/>
            <p:cNvSpPr>
              <a:spLocks noChangeAspect="1" noChangeShapeType="1"/>
            </p:cNvSpPr>
            <p:nvPr/>
          </p:nvSpPr>
          <p:spPr bwMode="auto">
            <a:xfrm>
              <a:off x="4319" y="2465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73"/>
            <p:cNvSpPr>
              <a:spLocks noChangeAspect="1" noChangeShapeType="1"/>
            </p:cNvSpPr>
            <p:nvPr/>
          </p:nvSpPr>
          <p:spPr bwMode="auto">
            <a:xfrm>
              <a:off x="4311" y="247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76"/>
            <p:cNvSpPr txBox="1">
              <a:spLocks noChangeAspect="1" noChangeArrowheads="1"/>
            </p:cNvSpPr>
            <p:nvPr/>
          </p:nvSpPr>
          <p:spPr bwMode="auto">
            <a:xfrm>
              <a:off x="2122" y="223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/>
                <a:t>Files, Metadata</a:t>
              </a:r>
            </a:p>
          </p:txBody>
        </p:sp>
        <p:sp>
          <p:nvSpPr>
            <p:cNvPr id="42" name="Text Box 80"/>
            <p:cNvSpPr txBox="1">
              <a:spLocks noChangeAspect="1" noChangeArrowheads="1"/>
            </p:cNvSpPr>
            <p:nvPr/>
          </p:nvSpPr>
          <p:spPr bwMode="auto">
            <a:xfrm>
              <a:off x="236" y="1080"/>
              <a:ext cx="69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100"/>
                <a:t>Data Files</a:t>
              </a:r>
            </a:p>
          </p:txBody>
        </p:sp>
        <p:sp>
          <p:nvSpPr>
            <p:cNvPr id="43" name="Line 81"/>
            <p:cNvSpPr>
              <a:spLocks noChangeShapeType="1"/>
            </p:cNvSpPr>
            <p:nvPr/>
          </p:nvSpPr>
          <p:spPr bwMode="auto">
            <a:xfrm>
              <a:off x="775" y="1066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6210" tIns="43105" rIns="86210" bIns="43105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Line 82"/>
            <p:cNvSpPr>
              <a:spLocks noChangeShapeType="1"/>
            </p:cNvSpPr>
            <p:nvPr/>
          </p:nvSpPr>
          <p:spPr bwMode="auto">
            <a:xfrm>
              <a:off x="775" y="1061"/>
              <a:ext cx="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86210" tIns="43105" rIns="86210" bIns="43105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Line 83"/>
            <p:cNvSpPr>
              <a:spLocks noChangeShapeType="1"/>
            </p:cNvSpPr>
            <p:nvPr/>
          </p:nvSpPr>
          <p:spPr bwMode="auto">
            <a:xfrm>
              <a:off x="944" y="2708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25"/>
            <p:cNvSpPr>
              <a:spLocks noChangeAspect="1" noChangeArrowheads="1"/>
            </p:cNvSpPr>
            <p:nvPr/>
          </p:nvSpPr>
          <p:spPr bwMode="auto">
            <a:xfrm>
              <a:off x="2285" y="3565"/>
              <a:ext cx="1200" cy="338"/>
            </a:xfrm>
            <a:prstGeom prst="can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 anchorCtr="1"/>
            <a:lstStyle/>
            <a:p>
              <a:r>
                <a:rPr lang="en-US" sz="1200" dirty="0">
                  <a:latin typeface="Calibri" charset="0"/>
                </a:rPr>
                <a:t>Life-Of-Mission Storage</a:t>
              </a:r>
            </a:p>
          </p:txBody>
        </p:sp>
        <p:sp>
          <p:nvSpPr>
            <p:cNvPr id="47" name="Line 7"/>
            <p:cNvSpPr>
              <a:spLocks noChangeAspect="1" noChangeShapeType="1"/>
            </p:cNvSpPr>
            <p:nvPr/>
          </p:nvSpPr>
          <p:spPr bwMode="auto">
            <a:xfrm>
              <a:off x="168" y="2557"/>
              <a:ext cx="4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77"/>
            <p:cNvSpPr txBox="1">
              <a:spLocks noChangeAspect="1" noChangeArrowheads="1"/>
            </p:cNvSpPr>
            <p:nvPr/>
          </p:nvSpPr>
          <p:spPr bwMode="auto">
            <a:xfrm>
              <a:off x="1712" y="2371"/>
              <a:ext cx="433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/>
                <a:t>PGE Input Params</a:t>
              </a:r>
            </a:p>
          </p:txBody>
        </p:sp>
        <p:grpSp>
          <p:nvGrpSpPr>
            <p:cNvPr id="49" name="Group 47"/>
            <p:cNvGrpSpPr>
              <a:grpSpLocks noChangeAspect="1"/>
            </p:cNvGrpSpPr>
            <p:nvPr/>
          </p:nvGrpSpPr>
          <p:grpSpPr bwMode="auto">
            <a:xfrm>
              <a:off x="5108" y="797"/>
              <a:ext cx="604" cy="617"/>
              <a:chOff x="5088" y="864"/>
              <a:chExt cx="528" cy="606"/>
            </a:xfrm>
          </p:grpSpPr>
          <p:sp>
            <p:nvSpPr>
              <p:cNvPr id="53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5129" y="1344"/>
                <a:ext cx="1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15702" tIns="57853" rIns="115702" bIns="5785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4" name="Line 49"/>
              <p:cNvSpPr>
                <a:spLocks noChangeAspect="1" noChangeShapeType="1"/>
              </p:cNvSpPr>
              <p:nvPr/>
            </p:nvSpPr>
            <p:spPr bwMode="auto">
              <a:xfrm flipV="1">
                <a:off x="5129" y="1200"/>
                <a:ext cx="16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115702" tIns="57853" rIns="115702" bIns="5785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5088" y="864"/>
                <a:ext cx="487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15702" tIns="57853" rIns="115702" bIns="57853"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6" name="Text Box 51"/>
              <p:cNvSpPr txBox="1">
                <a:spLocks noChangeAspect="1" noChangeArrowheads="1"/>
              </p:cNvSpPr>
              <p:nvPr/>
            </p:nvSpPr>
            <p:spPr bwMode="auto">
              <a:xfrm>
                <a:off x="5137" y="864"/>
                <a:ext cx="40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5702" tIns="57853" rIns="115702" bIns="57853">
                <a:spAutoFit/>
              </a:bodyPr>
              <a:lstStyle>
                <a:lvl1pPr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800"/>
                  <a:t>Legend</a:t>
                </a:r>
              </a:p>
            </p:txBody>
          </p:sp>
          <p:sp>
            <p:nvSpPr>
              <p:cNvPr id="57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5280" y="1152"/>
                <a:ext cx="325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5702" tIns="57853" rIns="115702" bIns="57853">
                <a:spAutoFit/>
              </a:bodyPr>
              <a:lstStyle>
                <a:lvl1pPr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/>
                  <a:t>Control</a:t>
                </a:r>
                <a:endParaRPr lang="en-US" sz="1000"/>
              </a:p>
            </p:txBody>
          </p:sp>
          <p:sp>
            <p:nvSpPr>
              <p:cNvPr id="58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5292" y="1248"/>
                <a:ext cx="32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5702" tIns="57853" rIns="115702" bIns="57853">
                <a:spAutoFit/>
              </a:bodyPr>
              <a:lstStyle>
                <a:lvl1pPr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/>
                  <a:t>Data Flow</a:t>
                </a:r>
              </a:p>
            </p:txBody>
          </p:sp>
          <p:sp>
            <p:nvSpPr>
              <p:cNvPr id="59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5129" y="1056"/>
                <a:ext cx="162" cy="48"/>
              </a:xfrm>
              <a:prstGeom prst="rect">
                <a:avLst/>
              </a:prstGeom>
              <a:solidFill>
                <a:srgbClr val="FCFF9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15702" tIns="57853" rIns="115702" bIns="57853"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60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5292" y="1008"/>
                <a:ext cx="32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15702" tIns="57853" rIns="115702" bIns="57853">
                <a:spAutoFit/>
              </a:bodyPr>
              <a:lstStyle>
                <a:lvl1pPr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defTabSz="969963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00"/>
                  <a:t>PCS</a:t>
                </a:r>
                <a:endParaRPr lang="en-US" sz="1000"/>
              </a:p>
            </p:txBody>
          </p:sp>
        </p:grpSp>
        <p:sp>
          <p:nvSpPr>
            <p:cNvPr id="50" name="Line 56"/>
            <p:cNvSpPr>
              <a:spLocks noChangeAspect="1" noChangeShapeType="1"/>
            </p:cNvSpPr>
            <p:nvPr/>
          </p:nvSpPr>
          <p:spPr bwMode="auto">
            <a:xfrm flipV="1">
              <a:off x="1632" y="2256"/>
              <a:ext cx="0" cy="4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7"/>
            <p:cNvSpPr>
              <a:spLocks noChangeAspect="1" noChangeShapeType="1"/>
            </p:cNvSpPr>
            <p:nvPr/>
          </p:nvSpPr>
          <p:spPr bwMode="auto">
            <a:xfrm flipV="1">
              <a:off x="3408" y="2256"/>
              <a:ext cx="0" cy="4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76"/>
            <p:cNvSpPr txBox="1">
              <a:spLocks noChangeAspect="1" noChangeArrowheads="1"/>
            </p:cNvSpPr>
            <p:nvPr/>
          </p:nvSpPr>
          <p:spPr bwMode="auto">
            <a:xfrm>
              <a:off x="3456" y="2256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81" tIns="48491" rIns="96981" bIns="48491">
              <a:spAutoFit/>
            </a:bodyPr>
            <a:lstStyle>
              <a:lvl1pPr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969963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/>
                <a:t>Simulated Data and Parameters, Test Algorithms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886200" y="6324600"/>
            <a:ext cx="3577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Credit: C. </a:t>
            </a:r>
            <a:r>
              <a:rPr lang="en-US" sz="1400" dirty="0" err="1" smtClean="0"/>
              <a:t>Mattmann</a:t>
            </a:r>
            <a:r>
              <a:rPr lang="en-US" sz="1400" dirty="0" smtClean="0"/>
              <a:t>, D. Freeborn, D. </a:t>
            </a:r>
            <a:r>
              <a:rPr lang="en-US" sz="1400" dirty="0" err="1" smtClean="0"/>
              <a:t>Woollard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245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OCO PCS </a:t>
            </a:r>
            <a:r>
              <a:rPr lang="en-US" sz="4400" dirty="0" err="1" smtClean="0"/>
              <a:t>OpsUI</a:t>
            </a:r>
            <a:r>
              <a:rPr lang="en-US" sz="4400" dirty="0" smtClean="0"/>
              <a:t> 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5080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OODT PCS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 OCO PCS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OpsUI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was the first complete implementation of a browser-based user interface that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Provided a single access point to all services</a:t>
            </a: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Allowed monitoring of the “lights-out” mission ops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Allowed web-based configuration of the containers for the mission science algorithms (PGEs)</a:t>
            </a:r>
          </a:p>
        </p:txBody>
      </p:sp>
    </p:spTree>
    <p:extLst>
      <p:ext uri="{BB962C8B-B14F-4D97-AF65-F5344CB8AC3E}">
        <p14:creationId xmlns:p14="http://schemas.microsoft.com/office/powerpoint/2010/main" val="30394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My Background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Andrew Hart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NASA Jet Propulsion Laboratory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Software Engineer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200" i="1" dirty="0" smtClean="0">
                <a:ea typeface="ＭＳ Ｐゴシック" pitchFamily="34" charset="-128"/>
              </a:rPr>
              <a:t>Data Management Systems and Technologies Group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Expertise / Interests: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Committer/PMC member Apache OODT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Interested in Web User Interfaces, User Experience, Data Management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</a:rPr>
              <a:t>PQUINN-F2F</a:t>
            </a:r>
            <a:endParaRPr lang="en-US" sz="2400">
              <a:solidFill>
                <a:srgbClr val="898989"/>
              </a:solidFill>
            </a:endParaRP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fld id="{A7F1C07E-4145-9C46-B3A7-68693E95D7E5}" type="slidenum">
              <a:rPr lang="en-US">
                <a:solidFill>
                  <a:srgbClr val="898989"/>
                </a:solidFill>
              </a:rPr>
              <a:pPr algn="ctr"/>
              <a:t>30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1684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71F69F36-4104-1445-9EAB-6A40D7DF65E9}" type="datetime5">
              <a:rPr lang="en-US">
                <a:solidFill>
                  <a:srgbClr val="898989"/>
                </a:solidFill>
              </a:rPr>
              <a:pPr algn="r"/>
              <a:t>9-Nov-11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File and Metadata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Browsing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2061" r="9805" b="6030"/>
          <a:stretch>
            <a:fillRect/>
          </a:stretch>
        </p:blipFill>
        <p:spPr bwMode="auto">
          <a:xfrm>
            <a:off x="376238" y="1339851"/>
            <a:ext cx="4977893" cy="48323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38194" r="43140" b="21107"/>
          <a:stretch>
            <a:fillRect/>
          </a:stretch>
        </p:blipFill>
        <p:spPr bwMode="auto">
          <a:xfrm>
            <a:off x="4229100" y="1404937"/>
            <a:ext cx="4387850" cy="37004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23117" r="41179" b="15076"/>
          <a:stretch>
            <a:fillRect/>
          </a:stretch>
        </p:blipFill>
        <p:spPr bwMode="auto">
          <a:xfrm>
            <a:off x="2598738" y="1257668"/>
            <a:ext cx="4059111" cy="499073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0822" name="Text Box 6"/>
          <p:cNvSpPr txBox="1">
            <a:spLocks noChangeArrowheads="1"/>
          </p:cNvSpPr>
          <p:nvPr/>
        </p:nvSpPr>
        <p:spPr bwMode="auto">
          <a:xfrm>
            <a:off x="5511800" y="2730500"/>
            <a:ext cx="29083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Full File Pedigree tracking and reporting</a:t>
            </a:r>
          </a:p>
        </p:txBody>
      </p:sp>
    </p:spTree>
    <p:extLst>
      <p:ext uri="{BB962C8B-B14F-4D97-AF65-F5344CB8AC3E}">
        <p14:creationId xmlns:p14="http://schemas.microsoft.com/office/powerpoint/2010/main" val="388952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3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</a:rPr>
              <a:t>PQUINN-F2F</a:t>
            </a:r>
            <a:endParaRPr lang="en-US" sz="2400">
              <a:solidFill>
                <a:srgbClr val="898989"/>
              </a:solidFill>
            </a:endParaRP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fld id="{7467C32C-E9E5-4F4F-BDCD-133408FE3AAB}" type="slidenum">
              <a:rPr lang="en-US">
                <a:solidFill>
                  <a:srgbClr val="898989"/>
                </a:solidFill>
              </a:rPr>
              <a:pPr algn="ctr"/>
              <a:t>31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3732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1EE5063C-3206-5644-9F2F-2DBC40CD8DCF}" type="datetime5">
              <a:rPr lang="en-US">
                <a:solidFill>
                  <a:srgbClr val="898989"/>
                </a:solidFill>
              </a:rPr>
              <a:pPr algn="r"/>
              <a:t>9-Nov-11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Advanced Workflow Monitoring</a:t>
            </a:r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2061" r="9805" b="4021"/>
          <a:stretch>
            <a:fillRect/>
          </a:stretch>
        </p:blipFill>
        <p:spPr bwMode="auto">
          <a:xfrm>
            <a:off x="250825" y="1255713"/>
            <a:ext cx="4999038" cy="4972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50255" r="13727" b="23117"/>
          <a:stretch>
            <a:fillRect/>
          </a:stretch>
        </p:blipFill>
        <p:spPr bwMode="auto">
          <a:xfrm>
            <a:off x="1431925" y="3362325"/>
            <a:ext cx="7129463" cy="2420938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40204" r="39218" b="38194"/>
          <a:stretch>
            <a:fillRect/>
          </a:stretch>
        </p:blipFill>
        <p:spPr bwMode="auto">
          <a:xfrm>
            <a:off x="3130550" y="1743075"/>
            <a:ext cx="4752975" cy="19653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3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</a:rPr>
              <a:t>PQUINN-F2F</a:t>
            </a:r>
            <a:endParaRPr lang="en-US" sz="2400">
              <a:solidFill>
                <a:srgbClr val="898989"/>
              </a:solidFill>
            </a:endParaRP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fld id="{CDA1D677-FAE0-CA4A-9DB6-617EF194BBF0}" type="slidenum">
              <a:rPr lang="en-US">
                <a:solidFill>
                  <a:srgbClr val="898989"/>
                </a:solidFill>
              </a:rPr>
              <a:pPr algn="ctr"/>
              <a:t>32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5780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28E72E15-6B49-C246-AD3B-9C00543766EF}" type="datetime5">
              <a:rPr lang="en-US">
                <a:solidFill>
                  <a:srgbClr val="898989"/>
                </a:solidFill>
              </a:rPr>
              <a:pPr algn="r"/>
              <a:t>9-Nov-11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Resource Monitoring</a:t>
            </a:r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27138" r="3922" b="24123"/>
          <a:stretch>
            <a:fillRect/>
          </a:stretch>
        </p:blipFill>
        <p:spPr bwMode="auto">
          <a:xfrm>
            <a:off x="184150" y="1870075"/>
            <a:ext cx="8778875" cy="4432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9" t="24123" r="16667" b="11057"/>
          <a:stretch>
            <a:fillRect/>
          </a:stretch>
        </p:blipFill>
        <p:spPr bwMode="auto">
          <a:xfrm>
            <a:off x="4970463" y="1247775"/>
            <a:ext cx="3536950" cy="5310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4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40204" r="9805" b="12061"/>
          <a:stretch>
            <a:fillRect/>
          </a:stretch>
        </p:blipFill>
        <p:spPr bwMode="auto">
          <a:xfrm>
            <a:off x="477838" y="1425575"/>
            <a:ext cx="5946775" cy="3360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8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</a:rPr>
              <a:t>PQUINN-F2F</a:t>
            </a:r>
            <a:endParaRPr lang="en-US" sz="2400">
              <a:solidFill>
                <a:srgbClr val="898989"/>
              </a:solidFill>
            </a:endParaRP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fld id="{AC4EBC16-33D9-AE48-A959-1BF04D7EF577}" type="slidenum">
              <a:rPr lang="en-US">
                <a:solidFill>
                  <a:srgbClr val="898989"/>
                </a:solidFill>
              </a:rPr>
              <a:pPr algn="ctr"/>
              <a:t>33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77828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F093415F-237C-6545-85ED-5D14B9BE5476}" type="datetime5">
              <a:rPr lang="en-US">
                <a:solidFill>
                  <a:srgbClr val="898989"/>
                </a:solidFill>
              </a:rPr>
              <a:pPr algn="r"/>
              <a:t>9-Nov-11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Server and PGE Configuration</a:t>
            </a: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7" t="11252" r="8249" b="20627"/>
          <a:stretch>
            <a:fillRect/>
          </a:stretch>
        </p:blipFill>
        <p:spPr bwMode="auto">
          <a:xfrm>
            <a:off x="3065463" y="1414463"/>
            <a:ext cx="5722937" cy="49863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6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40204" r="25491" b="10051"/>
          <a:stretch>
            <a:fillRect/>
          </a:stretch>
        </p:blipFill>
        <p:spPr bwMode="auto">
          <a:xfrm>
            <a:off x="323850" y="1989138"/>
            <a:ext cx="6124575" cy="45259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800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6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OODT PCS </a:t>
            </a:r>
            <a:r>
              <a:rPr lang="en-US" sz="4400" dirty="0" err="1" smtClean="0"/>
              <a:t>OpsUI</a:t>
            </a:r>
            <a:r>
              <a:rPr lang="en-US" sz="4400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At Apache</a:t>
            </a:r>
          </a:p>
        </p:txBody>
      </p:sp>
    </p:spTree>
    <p:extLst>
      <p:ext uri="{BB962C8B-B14F-4D97-AF65-F5344CB8AC3E}">
        <p14:creationId xmlns:p14="http://schemas.microsoft.com/office/powerpoint/2010/main" val="14815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OODT-157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Lessons learned from the OCO </a:t>
            </a:r>
            <a:r>
              <a:rPr lang="en-US" dirty="0" err="1" smtClean="0"/>
              <a:t>OpsUI</a:t>
            </a:r>
            <a:r>
              <a:rPr lang="en-US" dirty="0" smtClean="0"/>
              <a:t> development helped set the stage for creating a “generic” </a:t>
            </a:r>
            <a:r>
              <a:rPr lang="en-US" dirty="0" err="1" smtClean="0"/>
              <a:t>OpsUI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PCS components and services already part of OODT (since incubation)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5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OODT-157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Port the application from Struts to Apache Wicket</a:t>
            </a:r>
          </a:p>
          <a:p>
            <a:pPr lvl="1"/>
            <a:r>
              <a:rPr lang="en-US" dirty="0" smtClean="0"/>
              <a:t>Why Wicket? “just Java + HTML”</a:t>
            </a:r>
          </a:p>
          <a:p>
            <a:pPr lvl="1"/>
            <a:r>
              <a:rPr lang="en-US" dirty="0" smtClean="0"/>
              <a:t>Great parallelism between front/back end dev.</a:t>
            </a:r>
          </a:p>
          <a:p>
            <a:endParaRPr lang="en-US" dirty="0"/>
          </a:p>
          <a:p>
            <a:r>
              <a:rPr lang="en-US" dirty="0" smtClean="0"/>
              <a:t>Replace mission-specific assets with a new skin</a:t>
            </a:r>
          </a:p>
          <a:p>
            <a:pPr lvl="1"/>
            <a:r>
              <a:rPr lang="en-US" dirty="0" smtClean="0"/>
              <a:t>Clean up layouts,</a:t>
            </a:r>
          </a:p>
          <a:p>
            <a:pPr lvl="1"/>
            <a:r>
              <a:rPr lang="en-US" dirty="0" smtClean="0"/>
              <a:t>Make the application easily </a:t>
            </a:r>
            <a:r>
              <a:rPr lang="en-US" dirty="0" err="1" smtClean="0"/>
              <a:t>skinnable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4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</a:t>
            </a:r>
            <a:r>
              <a:rPr lang="en-US" dirty="0" err="1" smtClean="0"/>
              <a:t>OpsUI</a:t>
            </a:r>
            <a:endParaRPr lang="en-US" dirty="0"/>
          </a:p>
        </p:txBody>
      </p:sp>
      <p:pic>
        <p:nvPicPr>
          <p:cNvPr id="4" name="Content Placeholder 3" descr="Screen shot 2011-11-09 at 9.30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r="89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121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</a:t>
            </a:r>
            <a:r>
              <a:rPr lang="en-US" dirty="0" err="1" smtClean="0"/>
              <a:t>OpsUI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3953178"/>
          </a:xfrm>
        </p:spPr>
      </p:pic>
    </p:spTree>
    <p:extLst>
      <p:ext uri="{BB962C8B-B14F-4D97-AF65-F5344CB8AC3E}">
        <p14:creationId xmlns:p14="http://schemas.microsoft.com/office/powerpoint/2010/main" val="302508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</a:t>
            </a:r>
            <a:r>
              <a:rPr lang="en-US" dirty="0" err="1" smtClean="0"/>
              <a:t>OpsUI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29600" cy="3878002"/>
          </a:xfrm>
        </p:spPr>
      </p:pic>
    </p:spTree>
    <p:extLst>
      <p:ext uri="{BB962C8B-B14F-4D97-AF65-F5344CB8AC3E}">
        <p14:creationId xmlns:p14="http://schemas.microsoft.com/office/powerpoint/2010/main" val="277932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Chris’s Background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Chris </a:t>
            </a:r>
            <a:r>
              <a:rPr lang="en-US" dirty="0" err="1" smtClean="0">
                <a:ea typeface="ＭＳ Ｐゴシック" pitchFamily="34" charset="-128"/>
              </a:rPr>
              <a:t>Mattmann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NASA Jet Propulsion Laboratory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Senior Software Engineer,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200" i="1" dirty="0" smtClean="0">
                <a:ea typeface="ＭＳ Ｐゴシック" pitchFamily="34" charset="-128"/>
              </a:rPr>
              <a:t>Data Management Systems and Technologies Group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University</a:t>
            </a:r>
            <a:r>
              <a:rPr lang="en-US" sz="3200" dirty="0" smtClean="0">
                <a:ea typeface="ＭＳ Ｐゴシック" pitchFamily="34" charset="-128"/>
              </a:rPr>
              <a:t> of Southern California</a:t>
            </a:r>
          </a:p>
          <a:p>
            <a:pPr lvl="1">
              <a:buFont typeface="Wingdings" pitchFamily="2" charset="2"/>
              <a:buChar char="§"/>
            </a:pPr>
            <a:r>
              <a:rPr lang="en-US" sz="2700" dirty="0" smtClean="0">
                <a:ea typeface="ＭＳ Ｐゴシック" pitchFamily="34" charset="-128"/>
              </a:rPr>
              <a:t>Adjunct Assistant Professor</a:t>
            </a:r>
            <a:br>
              <a:rPr lang="en-US" sz="2700" dirty="0" smtClean="0">
                <a:ea typeface="ＭＳ Ｐゴシック" pitchFamily="34" charset="-128"/>
              </a:rPr>
            </a:br>
            <a:r>
              <a:rPr lang="en-US" sz="2400" i="1" dirty="0" smtClean="0">
                <a:ea typeface="ＭＳ Ｐゴシック" pitchFamily="34" charset="-128"/>
              </a:rPr>
              <a:t>Viterbi School Of Engineering – Computer Science Department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Expertise / Interests: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VP, Apache OODT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Interested in Software Architecture, search engines, and data management systems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2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OpsUI</a:t>
            </a:r>
            <a:r>
              <a:rPr lang="en-US" sz="4400" dirty="0" smtClean="0"/>
              <a:t> Use Cases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2800" dirty="0" smtClean="0"/>
              <a:t>(Demonstration)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23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Data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 Hydrology studies for the Western United States</a:t>
            </a:r>
          </a:p>
          <a:p>
            <a:pPr lvl="1"/>
            <a:r>
              <a:rPr lang="en-US" dirty="0" smtClean="0"/>
              <a:t>Track snow levels in the Colorado River Basin</a:t>
            </a:r>
          </a:p>
          <a:p>
            <a:pPr lvl="1"/>
            <a:r>
              <a:rPr lang="en-US" dirty="0" smtClean="0"/>
              <a:t>Improve the accuracy of MODIS satellite-based observations</a:t>
            </a:r>
          </a:p>
          <a:p>
            <a:r>
              <a:rPr lang="en-US" dirty="0" smtClean="0"/>
              <a:t>Importance: </a:t>
            </a:r>
          </a:p>
          <a:p>
            <a:pPr lvl="1"/>
            <a:r>
              <a:rPr lang="en-US" dirty="0" smtClean="0"/>
              <a:t>70% of water supply for the Western US is derived from snowfall in the region. Accurate projections are crucial for water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0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Data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The Data: </a:t>
            </a:r>
            <a:r>
              <a:rPr lang="en-US" dirty="0" smtClean="0"/>
              <a:t>10 years of remote-sensing observations from the </a:t>
            </a:r>
            <a:r>
              <a:rPr lang="en-US" dirty="0" err="1" smtClean="0"/>
              <a:t>MODerate</a:t>
            </a:r>
            <a:r>
              <a:rPr lang="en-US" dirty="0" smtClean="0"/>
              <a:t> Imaging </a:t>
            </a:r>
            <a:r>
              <a:rPr lang="en-US" dirty="0" err="1" smtClean="0"/>
              <a:t>Spectroradiometer</a:t>
            </a:r>
            <a:r>
              <a:rPr lang="en-US" dirty="0" smtClean="0"/>
              <a:t> (MODIS) instrument on the Earth-orbiting Aqua and Terra satellites </a:t>
            </a:r>
            <a:r>
              <a:rPr lang="en-US" sz="2400" dirty="0" smtClean="0"/>
              <a:t>(</a:t>
            </a:r>
            <a:r>
              <a:rPr lang="en-US" sz="2400" dirty="0">
                <a:hlinkClick r:id="rId2"/>
              </a:rPr>
              <a:t>http://modis.gsfc.nasa.gov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</a:p>
          <a:p>
            <a:r>
              <a:rPr lang="en-US" b="1" dirty="0" smtClean="0"/>
              <a:t>The Algorithms:</a:t>
            </a:r>
          </a:p>
          <a:p>
            <a:pPr lvl="1"/>
            <a:r>
              <a:rPr lang="en-US" dirty="0" smtClean="0"/>
              <a:t>MODSCAG: Snow –covered area and grain size </a:t>
            </a:r>
          </a:p>
          <a:p>
            <a:pPr lvl="1"/>
            <a:r>
              <a:rPr lang="en-US" dirty="0" smtClean="0"/>
              <a:t>MODICE: Areas of year-round snow &amp; ice coverage</a:t>
            </a:r>
          </a:p>
          <a:p>
            <a:pPr lvl="1"/>
            <a:r>
              <a:rPr lang="en-US" dirty="0" smtClean="0"/>
              <a:t>MOD-DRFS: Dust </a:t>
            </a:r>
            <a:r>
              <a:rPr lang="en-US" dirty="0" err="1" smtClean="0"/>
              <a:t>radiative</a:t>
            </a:r>
            <a:r>
              <a:rPr lang="en-US" dirty="0" smtClean="0"/>
              <a:t> forcing in snow</a:t>
            </a:r>
          </a:p>
          <a:p>
            <a:r>
              <a:rPr lang="en-US" b="1" dirty="0" smtClean="0"/>
              <a:t>The Product:</a:t>
            </a:r>
          </a:p>
          <a:p>
            <a:pPr lvl="1"/>
            <a:r>
              <a:rPr lang="en-US" dirty="0" err="1" smtClean="0"/>
              <a:t>GeoTIFF</a:t>
            </a:r>
            <a:r>
              <a:rPr lang="en-US" dirty="0" smtClean="0"/>
              <a:t> image files with corrected/ improved observations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188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NRAO EVLA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23912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Ad-hoc user pipelines for data processing</a:t>
            </a:r>
          </a:p>
          <a:p>
            <a:r>
              <a:rPr lang="en-US" dirty="0" smtClean="0"/>
              <a:t>Existing pipeline interface hard-coded, inflexible</a:t>
            </a:r>
          </a:p>
          <a:p>
            <a:r>
              <a:rPr lang="en-US" dirty="0" smtClean="0"/>
              <a:t>Utilize Common Astronomical Software Applications (CASA) for processing</a:t>
            </a:r>
          </a:p>
          <a:p>
            <a:r>
              <a:rPr lang="en-US" dirty="0" smtClean="0"/>
              <a:t>Generate a spectral line cube from terrestrial radio telescope observations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45267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err="1" smtClean="0"/>
              <a:t>OpsUI</a:t>
            </a:r>
            <a:r>
              <a:rPr lang="en-US" sz="4400" dirty="0" smtClean="0"/>
              <a:t> Next Steps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181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OpsUI</a:t>
            </a:r>
            <a:r>
              <a:rPr lang="en-US" dirty="0" smtClean="0"/>
              <a:t>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today in the OODT trunk</a:t>
            </a:r>
          </a:p>
          <a:p>
            <a:endParaRPr lang="en-US" dirty="0" smtClean="0"/>
          </a:p>
          <a:p>
            <a:r>
              <a:rPr lang="en-US" dirty="0" smtClean="0"/>
              <a:t>Progress being tracked in OODT-157</a:t>
            </a:r>
          </a:p>
          <a:p>
            <a:endParaRPr lang="en-US" dirty="0"/>
          </a:p>
          <a:p>
            <a:r>
              <a:rPr lang="en-US" dirty="0" smtClean="0"/>
              <a:t>Scheduled for inclusion in OODT 0.4</a:t>
            </a:r>
          </a:p>
        </p:txBody>
      </p:sp>
    </p:spTree>
    <p:extLst>
      <p:ext uri="{BB962C8B-B14F-4D97-AF65-F5344CB8AC3E}">
        <p14:creationId xmlns:p14="http://schemas.microsoft.com/office/powerpoint/2010/main" val="9795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OpsUI</a:t>
            </a:r>
            <a:r>
              <a:rPr lang="en-US" dirty="0" smtClean="0"/>
              <a:t>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243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/>
              <a:t>Playing with it today</a:t>
            </a:r>
            <a:r>
              <a:rPr lang="en-US" sz="6000" dirty="0" smtClean="0"/>
              <a:t>: </a:t>
            </a:r>
          </a:p>
          <a:p>
            <a:pPr lvl="1"/>
            <a:r>
              <a:rPr lang="en-US" sz="7200" dirty="0" smtClean="0"/>
              <a:t>OODT-346: Development of a Maven archetype for simplified install:</a:t>
            </a:r>
          </a:p>
          <a:p>
            <a:pPr marL="457146" lvl="1" indent="0">
              <a:buNone/>
            </a:pPr>
            <a:endParaRPr lang="en-US" sz="5200" dirty="0" smtClean="0"/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svn</a:t>
            </a:r>
            <a:r>
              <a:rPr lang="en-US" sz="5200" dirty="0" smtClean="0">
                <a:latin typeface="Courier"/>
                <a:cs typeface="Courier"/>
              </a:rPr>
              <a:t> </a:t>
            </a:r>
            <a:r>
              <a:rPr lang="en-US" sz="5200" dirty="0">
                <a:latin typeface="Courier"/>
                <a:cs typeface="Courier"/>
              </a:rPr>
              <a:t>co </a:t>
            </a:r>
            <a:r>
              <a:rPr lang="en-US" sz="5200" u="sng" dirty="0">
                <a:latin typeface="Courier"/>
                <a:cs typeface="Courier"/>
                <a:hlinkClick r:id="rId2"/>
              </a:rPr>
              <a:t>http://svn.apache.org/repos/asf/oodt/trunk/mvn/archetypes/opsui</a:t>
            </a:r>
            <a:r>
              <a:rPr lang="en-US" sz="5200" u="sng" dirty="0" smtClean="0">
                <a:latin typeface="Courier"/>
                <a:cs typeface="Courier"/>
                <a:hlinkClick r:id="rId2"/>
              </a:rPr>
              <a:t>/</a:t>
            </a:r>
            <a:r>
              <a:rPr lang="en-US" sz="5200" dirty="0">
                <a:latin typeface="Courier"/>
                <a:cs typeface="Courier"/>
              </a:rPr>
              <a:t> </a:t>
            </a:r>
            <a:r>
              <a:rPr lang="en-US" sz="52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US" sz="5200" dirty="0" smtClean="0">
                <a:latin typeface="Courier"/>
                <a:cs typeface="Courier"/>
              </a:rPr>
              <a:t>    </a:t>
            </a:r>
            <a:r>
              <a:rPr lang="en-US" sz="5200" dirty="0" err="1" smtClean="0">
                <a:latin typeface="Courier"/>
                <a:cs typeface="Courier"/>
              </a:rPr>
              <a:t>opsui</a:t>
            </a:r>
            <a:r>
              <a:rPr lang="en-US" sz="5200" dirty="0" smtClean="0">
                <a:latin typeface="Courier"/>
                <a:cs typeface="Courier"/>
              </a:rPr>
              <a:t>-archetype</a:t>
            </a:r>
          </a:p>
          <a:p>
            <a:pPr marL="0" indent="0">
              <a:buNone/>
            </a:pPr>
            <a:r>
              <a:rPr lang="en-US" sz="5200" dirty="0" smtClean="0">
                <a:latin typeface="Courier"/>
                <a:cs typeface="Courier"/>
              </a:rPr>
              <a:t>cd  </a:t>
            </a:r>
            <a:r>
              <a:rPr lang="en-US" sz="5200" dirty="0" err="1" smtClean="0">
                <a:latin typeface="Courier"/>
                <a:cs typeface="Courier"/>
              </a:rPr>
              <a:t>opsui</a:t>
            </a:r>
            <a:r>
              <a:rPr lang="en-US" sz="5200" dirty="0" smtClean="0">
                <a:latin typeface="Courier"/>
                <a:cs typeface="Courier"/>
              </a:rPr>
              <a:t>-archetype</a:t>
            </a:r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mvn</a:t>
            </a:r>
            <a:r>
              <a:rPr lang="en-US" sz="5200" dirty="0" smtClean="0">
                <a:latin typeface="Courier"/>
                <a:cs typeface="Courier"/>
              </a:rPr>
              <a:t> install</a:t>
            </a:r>
          </a:p>
          <a:p>
            <a:pPr marL="0" indent="0">
              <a:buNone/>
            </a:pPr>
            <a:endParaRPr lang="en-US" sz="52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5200" dirty="0" smtClean="0"/>
              <a:t>…then </a:t>
            </a:r>
            <a:r>
              <a:rPr lang="en-US" sz="5200" dirty="0"/>
              <a:t>in another </a:t>
            </a:r>
            <a:r>
              <a:rPr lang="en-US" sz="5200" dirty="0" smtClean="0"/>
              <a:t>directory…</a:t>
            </a:r>
          </a:p>
          <a:p>
            <a:pPr marL="0" indent="0">
              <a:buNone/>
            </a:pPr>
            <a:endParaRPr lang="en-US" sz="5200" dirty="0"/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svn</a:t>
            </a:r>
            <a:r>
              <a:rPr lang="en-US" sz="5200" dirty="0" smtClean="0">
                <a:latin typeface="Courier"/>
                <a:cs typeface="Courier"/>
              </a:rPr>
              <a:t> </a:t>
            </a:r>
            <a:r>
              <a:rPr lang="en-US" sz="5200" dirty="0">
                <a:latin typeface="Courier"/>
                <a:cs typeface="Courier"/>
              </a:rPr>
              <a:t>co </a:t>
            </a:r>
            <a:r>
              <a:rPr lang="en-US" sz="5200" u="sng" dirty="0">
                <a:latin typeface="Courier"/>
                <a:cs typeface="Courier"/>
                <a:hlinkClick r:id="rId3"/>
              </a:rPr>
              <a:t>http://svn.apache.org/repos/asf/oodt/trunk/pcs/opsui/</a:t>
            </a:r>
          </a:p>
          <a:p>
            <a:pPr marL="0" indent="0">
              <a:buNone/>
            </a:pPr>
            <a:r>
              <a:rPr lang="en-US" sz="5200" dirty="0" smtClean="0">
                <a:latin typeface="Courier"/>
                <a:cs typeface="Courier"/>
              </a:rPr>
              <a:t>cd  </a:t>
            </a:r>
            <a:r>
              <a:rPr lang="en-US" sz="5200" dirty="0" err="1" smtClean="0">
                <a:latin typeface="Courier"/>
                <a:cs typeface="Courier"/>
              </a:rPr>
              <a:t>opsui</a:t>
            </a:r>
            <a:endParaRPr lang="en-US" sz="52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mvn</a:t>
            </a:r>
            <a:r>
              <a:rPr lang="en-US" sz="5200" dirty="0" smtClean="0">
                <a:latin typeface="Courier"/>
                <a:cs typeface="Courier"/>
              </a:rPr>
              <a:t> install</a:t>
            </a:r>
          </a:p>
          <a:p>
            <a:pPr marL="0" indent="0">
              <a:buNone/>
            </a:pPr>
            <a:endParaRPr lang="en-US" sz="52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52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5200" dirty="0" smtClean="0"/>
              <a:t>…then run…</a:t>
            </a:r>
            <a:endParaRPr lang="en-US" sz="5200" dirty="0"/>
          </a:p>
          <a:p>
            <a:pPr marL="0" indent="0">
              <a:buNone/>
            </a:pPr>
            <a:endParaRPr lang="en-US" sz="5200" dirty="0"/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mvn</a:t>
            </a:r>
            <a:r>
              <a:rPr lang="en-US" sz="5200" dirty="0" smtClean="0">
                <a:latin typeface="Courier"/>
                <a:cs typeface="Courier"/>
              </a:rPr>
              <a:t> </a:t>
            </a:r>
            <a:r>
              <a:rPr lang="en-US" sz="5200" dirty="0">
                <a:latin typeface="Courier"/>
                <a:cs typeface="Courier"/>
              </a:rPr>
              <a:t>-</a:t>
            </a:r>
            <a:r>
              <a:rPr lang="en-US" sz="5200" dirty="0" err="1">
                <a:latin typeface="Courier"/>
                <a:cs typeface="Courier"/>
              </a:rPr>
              <a:t>DarchetypeGroupId</a:t>
            </a:r>
            <a:r>
              <a:rPr lang="en-US" sz="5200" dirty="0">
                <a:latin typeface="Courier"/>
                <a:cs typeface="Courier"/>
              </a:rPr>
              <a:t>=</a:t>
            </a:r>
            <a:r>
              <a:rPr lang="en-US" sz="5200" dirty="0" err="1">
                <a:latin typeface="Courier"/>
                <a:cs typeface="Courier"/>
              </a:rPr>
              <a:t>org.apache.oodt</a:t>
            </a:r>
            <a:r>
              <a:rPr lang="en-US" sz="5200" dirty="0">
                <a:latin typeface="Courier"/>
                <a:cs typeface="Courier"/>
              </a:rPr>
              <a:t> -</a:t>
            </a:r>
            <a:r>
              <a:rPr lang="en-US" sz="5200" dirty="0" err="1">
                <a:latin typeface="Courier"/>
                <a:cs typeface="Courier"/>
              </a:rPr>
              <a:t>DarchetypeArtifactId</a:t>
            </a:r>
            <a:r>
              <a:rPr lang="en-US" sz="5200" dirty="0">
                <a:latin typeface="Courier"/>
                <a:cs typeface="Courier"/>
              </a:rPr>
              <a:t>=</a:t>
            </a:r>
            <a:r>
              <a:rPr lang="en-US" sz="5200" dirty="0" err="1">
                <a:latin typeface="Courier"/>
                <a:cs typeface="Courier"/>
              </a:rPr>
              <a:t>opsui</a:t>
            </a:r>
            <a:r>
              <a:rPr lang="en-US" sz="5200" dirty="0">
                <a:latin typeface="Courier"/>
                <a:cs typeface="Courier"/>
              </a:rPr>
              <a:t>-archetype </a:t>
            </a:r>
            <a:r>
              <a:rPr lang="en-US" sz="52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US" sz="5200" dirty="0">
                <a:latin typeface="Courier"/>
                <a:cs typeface="Courier"/>
              </a:rPr>
              <a:t> </a:t>
            </a:r>
            <a:r>
              <a:rPr lang="en-US" sz="5200" dirty="0" smtClean="0">
                <a:latin typeface="Courier"/>
                <a:cs typeface="Courier"/>
              </a:rPr>
              <a:t>   -</a:t>
            </a:r>
            <a:r>
              <a:rPr lang="en-US" sz="5200" dirty="0" err="1">
                <a:latin typeface="Courier"/>
                <a:cs typeface="Courier"/>
              </a:rPr>
              <a:t>DgroupId</a:t>
            </a:r>
            <a:r>
              <a:rPr lang="en-US" sz="5200" dirty="0">
                <a:latin typeface="Courier"/>
                <a:cs typeface="Courier"/>
              </a:rPr>
              <a:t>=</a:t>
            </a:r>
            <a:r>
              <a:rPr lang="en-US" sz="5200" dirty="0" err="1">
                <a:latin typeface="Courier"/>
                <a:cs typeface="Courier"/>
              </a:rPr>
              <a:t>my.com</a:t>
            </a:r>
            <a:r>
              <a:rPr lang="en-US" sz="5200" dirty="0">
                <a:latin typeface="Courier"/>
                <a:cs typeface="Courier"/>
              </a:rPr>
              <a:t> -</a:t>
            </a:r>
            <a:r>
              <a:rPr lang="en-US" sz="5200" dirty="0" err="1">
                <a:latin typeface="Courier"/>
                <a:cs typeface="Courier"/>
              </a:rPr>
              <a:t>DartifactId</a:t>
            </a:r>
            <a:r>
              <a:rPr lang="en-US" sz="5200" dirty="0">
                <a:latin typeface="Courier"/>
                <a:cs typeface="Courier"/>
              </a:rPr>
              <a:t>=my-ops-</a:t>
            </a:r>
            <a:r>
              <a:rPr lang="en-US" sz="5200" dirty="0" err="1">
                <a:latin typeface="Courier"/>
                <a:cs typeface="Courier"/>
              </a:rPr>
              <a:t>ui</a:t>
            </a:r>
            <a:r>
              <a:rPr lang="en-US" sz="5200" dirty="0">
                <a:latin typeface="Courier"/>
                <a:cs typeface="Courier"/>
              </a:rPr>
              <a:t> -</a:t>
            </a:r>
            <a:r>
              <a:rPr lang="en-US" sz="5200" dirty="0" err="1">
                <a:latin typeface="Courier"/>
                <a:cs typeface="Courier"/>
              </a:rPr>
              <a:t>Dversion</a:t>
            </a:r>
            <a:r>
              <a:rPr lang="en-US" sz="5200" dirty="0">
                <a:latin typeface="Courier"/>
                <a:cs typeface="Courier"/>
              </a:rPr>
              <a:t>=1.0 </a:t>
            </a:r>
            <a:r>
              <a:rPr lang="en-US" sz="5200" dirty="0" err="1" smtClean="0">
                <a:latin typeface="Courier"/>
                <a:cs typeface="Courier"/>
              </a:rPr>
              <a:t>archetype:generate</a:t>
            </a:r>
            <a:endParaRPr lang="en-US" sz="52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5200" dirty="0" smtClean="0"/>
          </a:p>
          <a:p>
            <a:pPr marL="0" indent="0">
              <a:buNone/>
            </a:pPr>
            <a:r>
              <a:rPr lang="en-US" sz="5200" dirty="0" smtClean="0"/>
              <a:t>…that </a:t>
            </a:r>
            <a:r>
              <a:rPr lang="en-US" sz="5200" dirty="0"/>
              <a:t>will create a my-ops-</a:t>
            </a:r>
            <a:r>
              <a:rPr lang="en-US" sz="5200" dirty="0" err="1"/>
              <a:t>ui</a:t>
            </a:r>
            <a:r>
              <a:rPr lang="en-US" sz="5200" dirty="0"/>
              <a:t> </a:t>
            </a:r>
            <a:r>
              <a:rPr lang="en-US" sz="5200" dirty="0" smtClean="0"/>
              <a:t>project. ‘cd’ </a:t>
            </a:r>
            <a:r>
              <a:rPr lang="en-US" sz="5200" dirty="0"/>
              <a:t>into </a:t>
            </a:r>
            <a:r>
              <a:rPr lang="en-US" sz="5200" dirty="0" smtClean="0"/>
              <a:t>there and type:</a:t>
            </a:r>
          </a:p>
          <a:p>
            <a:pPr marL="0" indent="0">
              <a:buNone/>
            </a:pPr>
            <a:endParaRPr lang="en-US" sz="5200" dirty="0"/>
          </a:p>
          <a:p>
            <a:pPr marL="0" indent="0">
              <a:buNone/>
            </a:pPr>
            <a:r>
              <a:rPr lang="en-US" sz="5200" dirty="0" err="1" smtClean="0">
                <a:latin typeface="Courier"/>
                <a:cs typeface="Courier"/>
              </a:rPr>
              <a:t>tomcat:run-war</a:t>
            </a:r>
            <a:endParaRPr lang="en-US" sz="5200" dirty="0" smtClean="0">
              <a:latin typeface="Courier"/>
              <a:cs typeface="Couri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6324600"/>
            <a:ext cx="166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Credit: Paul Ramirez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499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More Information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Web: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  <a:hlinkClick r:id="rId2"/>
              </a:rPr>
              <a:t>http://oodt.apache.org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JIRA: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  <a:hlinkClick r:id="rId3"/>
              </a:rPr>
              <a:t>https</a:t>
            </a:r>
            <a:r>
              <a:rPr lang="en-US" dirty="0">
                <a:ea typeface="ＭＳ Ｐゴシック" pitchFamily="34" charset="-128"/>
                <a:hlinkClick r:id="rId3"/>
              </a:rPr>
              <a:t>://issues.apache.org/jira/browse/</a:t>
            </a:r>
            <a:r>
              <a:rPr lang="en-US" dirty="0" smtClean="0">
                <a:ea typeface="ＭＳ Ｐゴシック" pitchFamily="34" charset="-128"/>
                <a:hlinkClick r:id="rId3"/>
              </a:rPr>
              <a:t>OODT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Wiki: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  <a:hlinkClick r:id="rId4"/>
              </a:rPr>
              <a:t>https://cwiki.apache.org/confluence/display/</a:t>
            </a:r>
            <a:r>
              <a:rPr lang="en-US" dirty="0" smtClean="0">
                <a:ea typeface="ＭＳ Ｐゴシック" pitchFamily="34" charset="-128"/>
                <a:hlinkClick r:id="rId4"/>
              </a:rPr>
              <a:t>OODT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Email: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ea typeface="ＭＳ Ｐゴシック" pitchFamily="34" charset="-128"/>
              </a:rPr>
              <a:t>user@oodt.apache.org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1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Contact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Andrew Hart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ahart@apache.org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4"/>
              </a:rPr>
              <a:t>http://people.apache.org/~ahart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Chris </a:t>
            </a:r>
            <a:r>
              <a:rPr lang="en-US" dirty="0" err="1" smtClean="0">
                <a:ea typeface="ＭＳ Ｐゴシック" pitchFamily="34" charset="-128"/>
              </a:rPr>
              <a:t>Mattmann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mattmann@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3"/>
              </a:rPr>
              <a:t>apache.org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5"/>
              </a:rPr>
              <a:t>http:/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5"/>
              </a:rPr>
              <a:t>/sunset.usc.edu/~mattmann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28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OODT’s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OODT is a reference architecture and software component framework</a:t>
            </a:r>
          </a:p>
          <a:p>
            <a:endParaRPr lang="en-US" dirty="0"/>
          </a:p>
          <a:p>
            <a:r>
              <a:rPr lang="en-US" dirty="0" smtClean="0"/>
              <a:t>Written in Java</a:t>
            </a:r>
          </a:p>
          <a:p>
            <a:endParaRPr lang="en-US" dirty="0"/>
          </a:p>
          <a:p>
            <a:r>
              <a:rPr lang="en-US" dirty="0" smtClean="0"/>
              <a:t>Shepherd large quantities of data through computationally intensive processing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5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Thanks!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12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Background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smtClean="0"/>
              <a:t>Reference Architecture</a:t>
            </a:r>
          </a:p>
          <a:p>
            <a:endParaRPr lang="en-US" sz="2800" dirty="0"/>
          </a:p>
          <a:p>
            <a:r>
              <a:rPr lang="en-US" sz="2800" dirty="0" smtClean="0"/>
              <a:t>Software Product Line</a:t>
            </a:r>
          </a:p>
          <a:p>
            <a:endParaRPr lang="en-US" sz="2800" dirty="0" smtClean="0"/>
          </a:p>
          <a:p>
            <a:r>
              <a:rPr lang="en-US" sz="2800" dirty="0" smtClean="0"/>
              <a:t>Reusable Components</a:t>
            </a:r>
          </a:p>
          <a:p>
            <a:endParaRPr lang="en-US" sz="2800" dirty="0" smtClean="0"/>
          </a:p>
          <a:p>
            <a:r>
              <a:rPr lang="en-US" sz="2800" dirty="0" smtClean="0"/>
              <a:t>Common Patterns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28" y="3124200"/>
            <a:ext cx="447340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00200"/>
            <a:ext cx="8229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i="1" dirty="0">
                <a:latin typeface="Arial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sz="2400" i="1" dirty="0">
                <a:latin typeface="Arial" charset="0"/>
                <a:ea typeface="ヒラギノ角ゴ ProN W3" charset="0"/>
                <a:cs typeface="ヒラギノ角ゴ ProN W3" charset="0"/>
              </a:rPr>
              <a:t>A data grid software infrastructure for constructing large-scale, distributed data-intensive systems</a:t>
            </a:r>
            <a:r>
              <a:rPr lang="ja-JP" altLang="en-US" sz="2400" i="1" dirty="0">
                <a:latin typeface="Arial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sz="2400" i="1" dirty="0">
                <a:latin typeface="Arial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2400" i="1" dirty="0">
                <a:latin typeface="Arial" charset="0"/>
                <a:ea typeface="ヒラギノ角ゴ ProN W3" charset="0"/>
                <a:cs typeface="ヒラギノ角ゴ ProN W3" charset="0"/>
              </a:rPr>
            </a:br>
            <a:endParaRPr lang="en-US" sz="2400" i="1" dirty="0" smtClean="0">
              <a:latin typeface="Arial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Background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OODT components can be used independently for single tasks (file management, directory crawling, workflow management)</a:t>
            </a:r>
          </a:p>
          <a:p>
            <a:endParaRPr lang="en-US" dirty="0"/>
          </a:p>
          <a:p>
            <a:r>
              <a:rPr lang="en-US" dirty="0" smtClean="0"/>
              <a:t>Or strung together to construct full pipelines for data processing</a:t>
            </a:r>
          </a:p>
          <a:p>
            <a:endParaRPr lang="en-US" dirty="0"/>
          </a:p>
          <a:p>
            <a:r>
              <a:rPr lang="en-US" dirty="0" smtClean="0"/>
              <a:t>Very configurable, well defined extension points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5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OODT Background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OODT provides components and interfaces that</a:t>
            </a:r>
          </a:p>
          <a:p>
            <a:endParaRPr lang="en-US" dirty="0"/>
          </a:p>
          <a:p>
            <a:pPr lvl="1"/>
            <a:r>
              <a:rPr lang="en-US" dirty="0" smtClean="0"/>
              <a:t>Facilitate the integration of data from multiple sources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Support scalable transformations of the data with full metadata provenance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Provide cataloging and archiving of the output for permanent archiving or mass distribution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Origins of OODT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2800" dirty="0" smtClean="0"/>
              <a:t>(*abridged)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66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1429</Words>
  <Application>Microsoft Macintosh PowerPoint</Application>
  <PresentationFormat>On-screen Show (4:3)</PresentationFormat>
  <Paragraphs>328</Paragraphs>
  <Slides>50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Introduction to the OODT Process Control System Operator's User Interface (OpsUI)</vt:lpstr>
      <vt:lpstr>What We Will Cover</vt:lpstr>
      <vt:lpstr>My Background</vt:lpstr>
      <vt:lpstr>Chris’s Background</vt:lpstr>
      <vt:lpstr>OODT’s Background</vt:lpstr>
      <vt:lpstr>OODT Background (Cont’d)</vt:lpstr>
      <vt:lpstr>OODT Background (Cont’d)</vt:lpstr>
      <vt:lpstr>OODT Background (Cont’d)</vt:lpstr>
      <vt:lpstr>PowerPoint Presentation</vt:lpstr>
      <vt:lpstr>Origins of OODT</vt:lpstr>
      <vt:lpstr>Origins of OODT</vt:lpstr>
      <vt:lpstr>Origins of OODT</vt:lpstr>
      <vt:lpstr>Origins of OODT</vt:lpstr>
      <vt:lpstr>PowerPoint Presentation</vt:lpstr>
      <vt:lpstr>Principles behind OODT</vt:lpstr>
      <vt:lpstr>Principles behind OODT (Cont’d)</vt:lpstr>
      <vt:lpstr>Principles behind OODT (Cont’d)</vt:lpstr>
      <vt:lpstr>PowerPoint Presentation</vt:lpstr>
      <vt:lpstr>The OODT PCS</vt:lpstr>
      <vt:lpstr>The OODT PCS (Cont’d)</vt:lpstr>
      <vt:lpstr>The OODT PCS (Cont’d)</vt:lpstr>
      <vt:lpstr>The OODT PCS (Cont’d)</vt:lpstr>
      <vt:lpstr>The OODT PCS (Cont’d)</vt:lpstr>
      <vt:lpstr>The OODT PCS (Cont’d)</vt:lpstr>
      <vt:lpstr>The OODT PCS (Cont’d)</vt:lpstr>
      <vt:lpstr>The OODT PCS (Cont’d)</vt:lpstr>
      <vt:lpstr>The OODT PCS (Cont’d)</vt:lpstr>
      <vt:lpstr>PowerPoint Presentation</vt:lpstr>
      <vt:lpstr>The OODT PCS (Cont’d)</vt:lpstr>
      <vt:lpstr>File and Metadata Browsing</vt:lpstr>
      <vt:lpstr>Advanced Workflow Monitoring</vt:lpstr>
      <vt:lpstr>Resource Monitoring</vt:lpstr>
      <vt:lpstr>Server and PGE Configuration</vt:lpstr>
      <vt:lpstr>PowerPoint Presentation</vt:lpstr>
      <vt:lpstr>OODT-157</vt:lpstr>
      <vt:lpstr>OODT-157</vt:lpstr>
      <vt:lpstr>OODT OpsUI</vt:lpstr>
      <vt:lpstr>OODT OpsUI</vt:lpstr>
      <vt:lpstr>OODT OpsUI</vt:lpstr>
      <vt:lpstr>PowerPoint Presentation</vt:lpstr>
      <vt:lpstr>Snow Data System</vt:lpstr>
      <vt:lpstr>Snow Data System</vt:lpstr>
      <vt:lpstr>NRAO EVLA</vt:lpstr>
      <vt:lpstr>PowerPoint Presentation</vt:lpstr>
      <vt:lpstr>PowerPoint Presentation</vt:lpstr>
      <vt:lpstr>OpsUI Next Steps</vt:lpstr>
      <vt:lpstr>OpsUI Next Steps</vt:lpstr>
      <vt:lpstr>More Information</vt:lpstr>
      <vt:lpstr>Contact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JPL</cp:lastModifiedBy>
  <cp:revision>65</cp:revision>
  <dcterms:created xsi:type="dcterms:W3CDTF">2011-10-07T00:17:58Z</dcterms:created>
  <dcterms:modified xsi:type="dcterms:W3CDTF">2011-11-09T23:45:59Z</dcterms:modified>
</cp:coreProperties>
</file>