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3.xml" ContentType="application/vnd.openxmlformats-officedocument.presentationml.notesSlide+xml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notesSlides/notesSlide4.xml" ContentType="application/vnd.openxmlformats-officedocument.presentationml.notesSlide+xml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notesSlides/notesSlide5.xml" ContentType="application/vnd.openxmlformats-officedocument.presentationml.notesSlide+xml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58" r:id="rId3"/>
    <p:sldId id="259" r:id="rId4"/>
    <p:sldId id="271" r:id="rId5"/>
    <p:sldId id="261" r:id="rId6"/>
    <p:sldId id="274" r:id="rId7"/>
    <p:sldId id="291" r:id="rId8"/>
    <p:sldId id="295" r:id="rId9"/>
    <p:sldId id="272" r:id="rId10"/>
    <p:sldId id="296" r:id="rId11"/>
    <p:sldId id="297" r:id="rId12"/>
    <p:sldId id="276" r:id="rId13"/>
    <p:sldId id="269" r:id="rId14"/>
    <p:sldId id="275" r:id="rId15"/>
    <p:sldId id="289" r:id="rId16"/>
    <p:sldId id="287" r:id="rId17"/>
    <p:sldId id="270" r:id="rId18"/>
    <p:sldId id="292" r:id="rId19"/>
    <p:sldId id="262" r:id="rId20"/>
    <p:sldId id="277" r:id="rId21"/>
    <p:sldId id="293" r:id="rId22"/>
    <p:sldId id="294" r:id="rId23"/>
    <p:sldId id="290" r:id="rId24"/>
    <p:sldId id="282" r:id="rId25"/>
    <p:sldId id="279" r:id="rId26"/>
    <p:sldId id="284" r:id="rId27"/>
    <p:sldId id="285" r:id="rId28"/>
    <p:sldId id="280" r:id="rId29"/>
    <p:sldId id="265" r:id="rId30"/>
    <p:sldId id="283" r:id="rId31"/>
    <p:sldId id="298" r:id="rId32"/>
    <p:sldId id="281" r:id="rId33"/>
  </p:sldIdLst>
  <p:sldSz cx="9144000" cy="6858000" type="screen4x3"/>
  <p:notesSz cx="6858000" cy="9144000"/>
  <p:defaultTextStyle>
    <a:defPPr>
      <a:defRPr lang="en-US"/>
    </a:defPPr>
    <a:lvl1pPr marL="0" algn="l" defTabSz="9142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6" algn="l" defTabSz="9142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93" algn="l" defTabSz="9142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40" algn="l" defTabSz="9142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86" algn="l" defTabSz="9142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33" algn="l" defTabSz="9142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79" algn="l" defTabSz="9142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26" algn="l" defTabSz="9142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72" algn="l" defTabSz="9142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4633" autoAdjust="0"/>
  </p:normalViewPr>
  <p:slideViewPr>
    <p:cSldViewPr>
      <p:cViewPr varScale="1">
        <p:scale>
          <a:sx n="80" d="100"/>
          <a:sy n="80" d="100"/>
        </p:scale>
        <p:origin x="-1176" y="-1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png"/></Relationships>
</file>

<file path=ppt/drawings/_rels/vmlDrawing2.vml.rels><?xml version="1.0" encoding="UTF-8" standalone="yes"?>
<Relationships xmlns="http://schemas.openxmlformats.org/package/2006/relationships"><Relationship Id="rId11" Type="http://schemas.openxmlformats.org/officeDocument/2006/relationships/image" Target="../media/image20.png"/><Relationship Id="rId12" Type="http://schemas.openxmlformats.org/officeDocument/2006/relationships/image" Target="../media/image21.png"/><Relationship Id="rId1" Type="http://schemas.openxmlformats.org/officeDocument/2006/relationships/image" Target="../media/image10.png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19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4" Type="http://schemas.openxmlformats.org/officeDocument/2006/relationships/image" Target="../media/image43.wmf"/><Relationship Id="rId5" Type="http://schemas.openxmlformats.org/officeDocument/2006/relationships/image" Target="../media/image44.wmf"/><Relationship Id="rId6" Type="http://schemas.openxmlformats.org/officeDocument/2006/relationships/image" Target="../media/image45.wmf"/><Relationship Id="rId7" Type="http://schemas.openxmlformats.org/officeDocument/2006/relationships/image" Target="../media/image46.wmf"/><Relationship Id="rId8" Type="http://schemas.openxmlformats.org/officeDocument/2006/relationships/image" Target="../media/image47.wmf"/><Relationship Id="rId1" Type="http://schemas.openxmlformats.org/officeDocument/2006/relationships/image" Target="../media/image40.wmf"/><Relationship Id="rId2" Type="http://schemas.openxmlformats.org/officeDocument/2006/relationships/image" Target="../media/image4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png"/><Relationship Id="rId2" Type="http://schemas.openxmlformats.org/officeDocument/2006/relationships/image" Target="../media/image4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6DBE39-726C-0D4C-8BB1-0EB9C499BAB5}" type="datetimeFigureOut">
              <a:rPr lang="en-US" smtClean="0"/>
              <a:t>11/8/11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42DE74-6481-BC40-B3D3-00B5F08825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103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42DE74-6481-BC40-B3D3-00B5F08825E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8677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42DE74-6481-BC40-B3D3-00B5F08825E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6868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42DE74-6481-BC40-B3D3-00B5F08825E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6868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42DE74-6481-BC40-B3D3-00B5F08825E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2393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42DE74-6481-BC40-B3D3-00B5F08825E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2393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42DE74-6481-BC40-B3D3-00B5F08825E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5222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42DE74-6481-BC40-B3D3-00B5F08825E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2393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42DE74-6481-BC40-B3D3-00B5F08825E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2393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42DE74-6481-BC40-B3D3-00B5F08825E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2393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31800"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42DE74-6481-BC40-B3D3-00B5F08825E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2016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 eaLnBrk="1" hangingPunct="1"/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42DE74-6481-BC40-B3D3-00B5F08825E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2016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42DE74-6481-BC40-B3D3-00B5F08825E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1184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Char char="•"/>
            </a:pPr>
            <a:endParaRPr lang="en-US" sz="12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42DE74-6481-BC40-B3D3-00B5F08825E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9125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42DE74-6481-BC40-B3D3-00B5F08825E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7628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42DE74-6481-BC40-B3D3-00B5F08825E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3301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42DE74-6481-BC40-B3D3-00B5F08825E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5947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42DE74-6481-BC40-B3D3-00B5F08825E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5687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42DE74-6481-BC40-B3D3-00B5F08825E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5687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42DE74-6481-BC40-B3D3-00B5F08825E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1184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42DE74-6481-BC40-B3D3-00B5F08825E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2810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42DE74-6481-BC40-B3D3-00B5F08825E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8459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42DE74-6481-BC40-B3D3-00B5F08825E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3230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42DE74-6481-BC40-B3D3-00B5F08825E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686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7FCC2-AFFF-478E-A827-D8DD4AB5E717}" type="datetimeFigureOut">
              <a:rPr lang="en-US" smtClean="0"/>
              <a:t>11/8/11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D018F-DCE7-4E7C-94C6-1A191101F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1696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7FCC2-AFFF-478E-A827-D8DD4AB5E717}" type="datetimeFigureOut">
              <a:rPr lang="en-US" smtClean="0"/>
              <a:t>11/8/11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D018F-DCE7-4E7C-94C6-1A191101F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749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92975" y="311150"/>
            <a:ext cx="2262188" cy="66325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3239" y="311150"/>
            <a:ext cx="6637337" cy="66325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7FCC2-AFFF-478E-A827-D8DD4AB5E717}" type="datetimeFigureOut">
              <a:rPr lang="en-US" smtClean="0"/>
              <a:t>11/8/11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D018F-DCE7-4E7C-94C6-1A191101F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683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7FCC2-AFFF-478E-A827-D8DD4AB5E717}" type="datetimeFigureOut">
              <a:rPr lang="en-US" smtClean="0"/>
              <a:t>11/8/11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D018F-DCE7-4E7C-94C6-1A191101F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857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7FCC2-AFFF-478E-A827-D8DD4AB5E717}" type="datetimeFigureOut">
              <a:rPr lang="en-US" smtClean="0"/>
              <a:t>11/8/11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D018F-DCE7-4E7C-94C6-1A191101F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795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3238" y="1812925"/>
            <a:ext cx="4449762" cy="5130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5401" y="1812925"/>
            <a:ext cx="4449763" cy="5130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7FCC2-AFFF-478E-A827-D8DD4AB5E717}" type="datetimeFigureOut">
              <a:rPr lang="en-US" smtClean="0"/>
              <a:t>11/8/11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D018F-DCE7-4E7C-94C6-1A191101F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823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6" indent="0">
              <a:buNone/>
              <a:defRPr sz="2000" b="1"/>
            </a:lvl2pPr>
            <a:lvl3pPr marL="914293" indent="0">
              <a:buNone/>
              <a:defRPr sz="1800" b="1"/>
            </a:lvl3pPr>
            <a:lvl4pPr marL="1371440" indent="0">
              <a:buNone/>
              <a:defRPr sz="1600" b="1"/>
            </a:lvl4pPr>
            <a:lvl5pPr marL="1828586" indent="0">
              <a:buNone/>
              <a:defRPr sz="1600" b="1"/>
            </a:lvl5pPr>
            <a:lvl6pPr marL="2285733" indent="0">
              <a:buNone/>
              <a:defRPr sz="1600" b="1"/>
            </a:lvl6pPr>
            <a:lvl7pPr marL="2742879" indent="0">
              <a:buNone/>
              <a:defRPr sz="1600" b="1"/>
            </a:lvl7pPr>
            <a:lvl8pPr marL="3200026" indent="0">
              <a:buNone/>
              <a:defRPr sz="1600" b="1"/>
            </a:lvl8pPr>
            <a:lvl9pPr marL="365717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6" indent="0">
              <a:buNone/>
              <a:defRPr sz="2000" b="1"/>
            </a:lvl2pPr>
            <a:lvl3pPr marL="914293" indent="0">
              <a:buNone/>
              <a:defRPr sz="1800" b="1"/>
            </a:lvl3pPr>
            <a:lvl4pPr marL="1371440" indent="0">
              <a:buNone/>
              <a:defRPr sz="1600" b="1"/>
            </a:lvl4pPr>
            <a:lvl5pPr marL="1828586" indent="0">
              <a:buNone/>
              <a:defRPr sz="1600" b="1"/>
            </a:lvl5pPr>
            <a:lvl6pPr marL="2285733" indent="0">
              <a:buNone/>
              <a:defRPr sz="1600" b="1"/>
            </a:lvl6pPr>
            <a:lvl7pPr marL="2742879" indent="0">
              <a:buNone/>
              <a:defRPr sz="1600" b="1"/>
            </a:lvl7pPr>
            <a:lvl8pPr marL="3200026" indent="0">
              <a:buNone/>
              <a:defRPr sz="1600" b="1"/>
            </a:lvl8pPr>
            <a:lvl9pPr marL="365717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7FCC2-AFFF-478E-A827-D8DD4AB5E717}" type="datetimeFigureOut">
              <a:rPr lang="en-US" smtClean="0"/>
              <a:t>11/8/11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D018F-DCE7-4E7C-94C6-1A191101F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411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7FCC2-AFFF-478E-A827-D8DD4AB5E717}" type="datetimeFigureOut">
              <a:rPr lang="en-US" smtClean="0"/>
              <a:t>11/8/11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D018F-DCE7-4E7C-94C6-1A191101F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142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7FCC2-AFFF-478E-A827-D8DD4AB5E717}" type="datetimeFigureOut">
              <a:rPr lang="en-US" smtClean="0"/>
              <a:t>11/8/11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D018F-DCE7-4E7C-94C6-1A191101F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5439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46" indent="0">
              <a:buNone/>
              <a:defRPr sz="1200"/>
            </a:lvl2pPr>
            <a:lvl3pPr marL="914293" indent="0">
              <a:buNone/>
              <a:defRPr sz="1000"/>
            </a:lvl3pPr>
            <a:lvl4pPr marL="1371440" indent="0">
              <a:buNone/>
              <a:defRPr sz="900"/>
            </a:lvl4pPr>
            <a:lvl5pPr marL="1828586" indent="0">
              <a:buNone/>
              <a:defRPr sz="900"/>
            </a:lvl5pPr>
            <a:lvl6pPr marL="2285733" indent="0">
              <a:buNone/>
              <a:defRPr sz="900"/>
            </a:lvl6pPr>
            <a:lvl7pPr marL="2742879" indent="0">
              <a:buNone/>
              <a:defRPr sz="900"/>
            </a:lvl7pPr>
            <a:lvl8pPr marL="3200026" indent="0">
              <a:buNone/>
              <a:defRPr sz="900"/>
            </a:lvl8pPr>
            <a:lvl9pPr marL="365717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7FCC2-AFFF-478E-A827-D8DD4AB5E717}" type="datetimeFigureOut">
              <a:rPr lang="en-US" smtClean="0"/>
              <a:t>11/8/11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D018F-DCE7-4E7C-94C6-1A191101F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131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46" indent="0">
              <a:buNone/>
              <a:defRPr sz="2800"/>
            </a:lvl2pPr>
            <a:lvl3pPr marL="914293" indent="0">
              <a:buNone/>
              <a:defRPr sz="2400"/>
            </a:lvl3pPr>
            <a:lvl4pPr marL="1371440" indent="0">
              <a:buNone/>
              <a:defRPr sz="2000"/>
            </a:lvl4pPr>
            <a:lvl5pPr marL="1828586" indent="0">
              <a:buNone/>
              <a:defRPr sz="2000"/>
            </a:lvl5pPr>
            <a:lvl6pPr marL="2285733" indent="0">
              <a:buNone/>
              <a:defRPr sz="2000"/>
            </a:lvl6pPr>
            <a:lvl7pPr marL="2742879" indent="0">
              <a:buNone/>
              <a:defRPr sz="2000"/>
            </a:lvl7pPr>
            <a:lvl8pPr marL="3200026" indent="0">
              <a:buNone/>
              <a:defRPr sz="2000"/>
            </a:lvl8pPr>
            <a:lvl9pPr marL="3657172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46" indent="0">
              <a:buNone/>
              <a:defRPr sz="1200"/>
            </a:lvl2pPr>
            <a:lvl3pPr marL="914293" indent="0">
              <a:buNone/>
              <a:defRPr sz="1000"/>
            </a:lvl3pPr>
            <a:lvl4pPr marL="1371440" indent="0">
              <a:buNone/>
              <a:defRPr sz="900"/>
            </a:lvl4pPr>
            <a:lvl5pPr marL="1828586" indent="0">
              <a:buNone/>
              <a:defRPr sz="900"/>
            </a:lvl5pPr>
            <a:lvl6pPr marL="2285733" indent="0">
              <a:buNone/>
              <a:defRPr sz="900"/>
            </a:lvl6pPr>
            <a:lvl7pPr marL="2742879" indent="0">
              <a:buNone/>
              <a:defRPr sz="900"/>
            </a:lvl7pPr>
            <a:lvl8pPr marL="3200026" indent="0">
              <a:buNone/>
              <a:defRPr sz="900"/>
            </a:lvl8pPr>
            <a:lvl9pPr marL="365717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7FCC2-AFFF-478E-A827-D8DD4AB5E717}" type="datetimeFigureOut">
              <a:rPr lang="en-US" smtClean="0"/>
              <a:t>11/8/11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D018F-DCE7-4E7C-94C6-1A191101F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493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29" tIns="45714" rIns="91429" bIns="4571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29" tIns="45714" rIns="91429" bIns="4571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87FCC2-AFFF-478E-A827-D8DD4AB5E717}" type="datetimeFigureOut">
              <a:rPr lang="en-US" smtClean="0"/>
              <a:t>11/8/11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7D018F-DCE7-4E7C-94C6-1A191101F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468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29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0" indent="-342860" algn="l" defTabSz="91429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63" indent="-285717" algn="l" defTabSz="914293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67" indent="-228573" algn="l" defTabSz="91429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13" indent="-228573" algn="l" defTabSz="914293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59" indent="-228573" algn="l" defTabSz="914293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06" indent="-228573" algn="l" defTabSz="91429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53" indent="-228573" algn="l" defTabSz="91429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99" indent="-228573" algn="l" defTabSz="91429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46" indent="-228573" algn="l" defTabSz="91429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6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3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0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86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33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79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26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72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hyperlink" Target="mailto:emily.law@jpl.nasa.gov" TargetMode="External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0.png"/><Relationship Id="rId12" Type="http://schemas.openxmlformats.org/officeDocument/2006/relationships/image" Target="../media/image71.jpeg"/><Relationship Id="rId13" Type="http://schemas.openxmlformats.org/officeDocument/2006/relationships/image" Target="../media/image72.png"/><Relationship Id="rId14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6" Type="http://schemas.openxmlformats.org/officeDocument/2006/relationships/image" Target="../media/image65.png"/><Relationship Id="rId7" Type="http://schemas.openxmlformats.org/officeDocument/2006/relationships/image" Target="../media/image66.jpeg"/><Relationship Id="rId8" Type="http://schemas.openxmlformats.org/officeDocument/2006/relationships/image" Target="../media/image67.png"/><Relationship Id="rId9" Type="http://schemas.openxmlformats.org/officeDocument/2006/relationships/image" Target="../media/image68.png"/><Relationship Id="rId10" Type="http://schemas.openxmlformats.org/officeDocument/2006/relationships/image" Target="../media/image6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5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7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8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81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4" Type="http://schemas.openxmlformats.org/officeDocument/2006/relationships/image" Target="../media/image8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hyperlink" Target="mailto:Emily.law@jpl.nasa.gov" TargetMode="External"/><Relationship Id="rId5" Type="http://schemas.openxmlformats.org/officeDocument/2006/relationships/hyperlink" Target="mailto:Daniel.crichton@jpl.nasa.gov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jpeg"/><Relationship Id="rId5" Type="http://schemas.openxmlformats.org/officeDocument/2006/relationships/oleObject" Target="../embeddings/oleObject1.bin"/><Relationship Id="rId6" Type="http://schemas.openxmlformats.org/officeDocument/2006/relationships/image" Target="../media/image6.png"/><Relationship Id="rId7" Type="http://schemas.openxmlformats.org/officeDocument/2006/relationships/oleObject" Target="../embeddings/oleObject2.bin"/><Relationship Id="rId8" Type="http://schemas.openxmlformats.org/officeDocument/2006/relationships/image" Target="../media/image7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0" Type="http://schemas.openxmlformats.org/officeDocument/2006/relationships/image" Target="../media/image17.png"/><Relationship Id="rId21" Type="http://schemas.openxmlformats.org/officeDocument/2006/relationships/oleObject" Target="../embeddings/oleObject11.bin"/><Relationship Id="rId22" Type="http://schemas.openxmlformats.org/officeDocument/2006/relationships/image" Target="../media/image18.png"/><Relationship Id="rId23" Type="http://schemas.openxmlformats.org/officeDocument/2006/relationships/oleObject" Target="../embeddings/oleObject12.bin"/><Relationship Id="rId24" Type="http://schemas.openxmlformats.org/officeDocument/2006/relationships/image" Target="../media/image19.png"/><Relationship Id="rId25" Type="http://schemas.openxmlformats.org/officeDocument/2006/relationships/oleObject" Target="../embeddings/oleObject13.bin"/><Relationship Id="rId26" Type="http://schemas.openxmlformats.org/officeDocument/2006/relationships/image" Target="../media/image20.png"/><Relationship Id="rId27" Type="http://schemas.openxmlformats.org/officeDocument/2006/relationships/oleObject" Target="../embeddings/oleObject14.bin"/><Relationship Id="rId28" Type="http://schemas.openxmlformats.org/officeDocument/2006/relationships/image" Target="../media/image21.png"/><Relationship Id="rId29" Type="http://schemas.openxmlformats.org/officeDocument/2006/relationships/image" Target="../media/image23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3.xml"/><Relationship Id="rId4" Type="http://schemas.openxmlformats.org/officeDocument/2006/relationships/image" Target="../media/image22.png"/><Relationship Id="rId5" Type="http://schemas.openxmlformats.org/officeDocument/2006/relationships/oleObject" Target="../embeddings/oleObject3.bin"/><Relationship Id="rId30" Type="http://schemas.openxmlformats.org/officeDocument/2006/relationships/image" Target="../media/image24.jpeg"/><Relationship Id="rId31" Type="http://schemas.openxmlformats.org/officeDocument/2006/relationships/image" Target="../media/image25.jpeg"/><Relationship Id="rId32" Type="http://schemas.openxmlformats.org/officeDocument/2006/relationships/image" Target="../media/image26.jpeg"/><Relationship Id="rId9" Type="http://schemas.openxmlformats.org/officeDocument/2006/relationships/oleObject" Target="../embeddings/oleObject5.bin"/><Relationship Id="rId6" Type="http://schemas.openxmlformats.org/officeDocument/2006/relationships/image" Target="../media/image10.png"/><Relationship Id="rId7" Type="http://schemas.openxmlformats.org/officeDocument/2006/relationships/oleObject" Target="../embeddings/oleObject4.bin"/><Relationship Id="rId8" Type="http://schemas.openxmlformats.org/officeDocument/2006/relationships/image" Target="../media/image11.png"/><Relationship Id="rId33" Type="http://schemas.openxmlformats.org/officeDocument/2006/relationships/image" Target="../media/image27.jpeg"/><Relationship Id="rId10" Type="http://schemas.openxmlformats.org/officeDocument/2006/relationships/image" Target="../media/image12.png"/><Relationship Id="rId11" Type="http://schemas.openxmlformats.org/officeDocument/2006/relationships/oleObject" Target="../embeddings/oleObject6.bin"/><Relationship Id="rId12" Type="http://schemas.openxmlformats.org/officeDocument/2006/relationships/image" Target="../media/image13.png"/><Relationship Id="rId13" Type="http://schemas.openxmlformats.org/officeDocument/2006/relationships/oleObject" Target="../embeddings/oleObject7.bin"/><Relationship Id="rId14" Type="http://schemas.openxmlformats.org/officeDocument/2006/relationships/image" Target="../media/image14.png"/><Relationship Id="rId15" Type="http://schemas.openxmlformats.org/officeDocument/2006/relationships/oleObject" Target="../embeddings/oleObject8.bin"/><Relationship Id="rId16" Type="http://schemas.openxmlformats.org/officeDocument/2006/relationships/image" Target="../media/image15.png"/><Relationship Id="rId17" Type="http://schemas.openxmlformats.org/officeDocument/2006/relationships/oleObject" Target="../embeddings/oleObject9.bin"/><Relationship Id="rId18" Type="http://schemas.openxmlformats.org/officeDocument/2006/relationships/image" Target="../media/image16.png"/><Relationship Id="rId19" Type="http://schemas.openxmlformats.org/officeDocument/2006/relationships/oleObject" Target="../embeddings/oleObject10.bin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6.jpeg"/><Relationship Id="rId12" Type="http://schemas.openxmlformats.org/officeDocument/2006/relationships/image" Target="../media/image37.jpeg"/><Relationship Id="rId13" Type="http://schemas.openxmlformats.org/officeDocument/2006/relationships/image" Target="../media/image38.jpeg"/><Relationship Id="rId14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5" Type="http://schemas.openxmlformats.org/officeDocument/2006/relationships/image" Target="../media/image30.jpeg"/><Relationship Id="rId6" Type="http://schemas.openxmlformats.org/officeDocument/2006/relationships/image" Target="../media/image31.jpeg"/><Relationship Id="rId7" Type="http://schemas.openxmlformats.org/officeDocument/2006/relationships/image" Target="../media/image32.jpeg"/><Relationship Id="rId8" Type="http://schemas.openxmlformats.org/officeDocument/2006/relationships/image" Target="../media/image33.jpeg"/><Relationship Id="rId9" Type="http://schemas.openxmlformats.org/officeDocument/2006/relationships/image" Target="../media/image34.jpeg"/><Relationship Id="rId10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9.bin"/><Relationship Id="rId12" Type="http://schemas.openxmlformats.org/officeDocument/2006/relationships/image" Target="../media/image44.wmf"/><Relationship Id="rId13" Type="http://schemas.openxmlformats.org/officeDocument/2006/relationships/oleObject" Target="../embeddings/oleObject20.bin"/><Relationship Id="rId14" Type="http://schemas.openxmlformats.org/officeDocument/2006/relationships/image" Target="../media/image45.wmf"/><Relationship Id="rId15" Type="http://schemas.openxmlformats.org/officeDocument/2006/relationships/oleObject" Target="../embeddings/oleObject21.bin"/><Relationship Id="rId16" Type="http://schemas.openxmlformats.org/officeDocument/2006/relationships/image" Target="../media/image46.wmf"/><Relationship Id="rId17" Type="http://schemas.openxmlformats.org/officeDocument/2006/relationships/oleObject" Target="../embeddings/oleObject22.bin"/><Relationship Id="rId18" Type="http://schemas.openxmlformats.org/officeDocument/2006/relationships/image" Target="../media/image47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15.bin"/><Relationship Id="rId4" Type="http://schemas.openxmlformats.org/officeDocument/2006/relationships/image" Target="../media/image40.wmf"/><Relationship Id="rId5" Type="http://schemas.openxmlformats.org/officeDocument/2006/relationships/oleObject" Target="../embeddings/oleObject16.bin"/><Relationship Id="rId6" Type="http://schemas.openxmlformats.org/officeDocument/2006/relationships/image" Target="../media/image41.wmf"/><Relationship Id="rId7" Type="http://schemas.openxmlformats.org/officeDocument/2006/relationships/oleObject" Target="../embeddings/oleObject17.bin"/><Relationship Id="rId8" Type="http://schemas.openxmlformats.org/officeDocument/2006/relationships/image" Target="../media/image42.wmf"/><Relationship Id="rId9" Type="http://schemas.openxmlformats.org/officeDocument/2006/relationships/oleObject" Target="../embeddings/oleObject18.bin"/><Relationship Id="rId10" Type="http://schemas.openxmlformats.org/officeDocument/2006/relationships/image" Target="../media/image43.wmf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7.png"/><Relationship Id="rId12" Type="http://schemas.openxmlformats.org/officeDocument/2006/relationships/oleObject" Target="../embeddings/oleObject23.bin"/><Relationship Id="rId13" Type="http://schemas.openxmlformats.org/officeDocument/2006/relationships/image" Target="../media/image48.png"/><Relationship Id="rId14" Type="http://schemas.openxmlformats.org/officeDocument/2006/relationships/image" Target="../media/image58.png"/><Relationship Id="rId15" Type="http://schemas.openxmlformats.org/officeDocument/2006/relationships/image" Target="../media/image59.jpeg"/><Relationship Id="rId16" Type="http://schemas.openxmlformats.org/officeDocument/2006/relationships/image" Target="../media/image60.jpeg"/><Relationship Id="rId17" Type="http://schemas.openxmlformats.org/officeDocument/2006/relationships/oleObject" Target="../embeddings/oleObject24.bin"/><Relationship Id="rId18" Type="http://schemas.openxmlformats.org/officeDocument/2006/relationships/image" Target="../media/image49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5.xml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7" Type="http://schemas.openxmlformats.org/officeDocument/2006/relationships/image" Target="../media/image53.png"/><Relationship Id="rId8" Type="http://schemas.openxmlformats.org/officeDocument/2006/relationships/image" Target="../media/image54.png"/><Relationship Id="rId9" Type="http://schemas.openxmlformats.org/officeDocument/2006/relationships/image" Target="../media/image55.png"/><Relationship Id="rId10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79739" y="2633382"/>
            <a:ext cx="7771534" cy="2286000"/>
          </a:xfrm>
        </p:spPr>
        <p:txBody>
          <a:bodyPr/>
          <a:lstStyle/>
          <a:p>
            <a:pPr>
              <a:defRPr/>
            </a:pPr>
            <a:r>
              <a:rPr lang="en-US" sz="4000" dirty="0"/>
              <a:t>OODT @ JPL Science Data Systems</a:t>
            </a:r>
          </a:p>
        </p:txBody>
      </p:sp>
      <p:sp>
        <p:nvSpPr>
          <p:cNvPr id="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20149" y="4413718"/>
            <a:ext cx="7772977" cy="990319"/>
          </a:xfrm>
        </p:spPr>
        <p:txBody>
          <a:bodyPr/>
          <a:lstStyle/>
          <a:p>
            <a:pPr eaLnBrk="1" hangingPunct="1"/>
            <a:r>
              <a:rPr lang="en-US" sz="2000" dirty="0" smtClean="0">
                <a:solidFill>
                  <a:schemeClr val="tx1"/>
                </a:solidFill>
                <a:ea typeface="ＭＳ Ｐゴシック" pitchFamily="34" charset="-128"/>
              </a:rPr>
              <a:t>Emily Law, </a:t>
            </a:r>
            <a:r>
              <a:rPr lang="en-US" sz="2000" dirty="0" err="1" smtClean="0">
                <a:solidFill>
                  <a:schemeClr val="tx1"/>
                </a:solidFill>
                <a:ea typeface="ＭＳ Ｐゴシック" pitchFamily="34" charset="-128"/>
              </a:rPr>
              <a:t>CalTech</a:t>
            </a:r>
            <a:r>
              <a:rPr lang="en-US" sz="2000" dirty="0" smtClean="0">
                <a:solidFill>
                  <a:schemeClr val="tx1"/>
                </a:solidFill>
                <a:ea typeface="ＭＳ Ｐゴシック" pitchFamily="34" charset="-128"/>
              </a:rPr>
              <a:t> JPL</a:t>
            </a:r>
            <a:endParaRPr lang="en-US" sz="20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eaLnBrk="1" hangingPunct="1"/>
            <a:r>
              <a:rPr lang="en-US" sz="2000" dirty="0" smtClean="0">
                <a:solidFill>
                  <a:schemeClr val="tx1"/>
                </a:solidFill>
                <a:ea typeface="ＭＳ Ｐゴシック" pitchFamily="34" charset="-128"/>
                <a:hlinkClick r:id="rId3"/>
              </a:rPr>
              <a:t>emily.law@jpl.nasa.gov</a:t>
            </a:r>
            <a:r>
              <a:rPr lang="en-US" sz="2000" dirty="0" smtClean="0">
                <a:solidFill>
                  <a:schemeClr val="tx1"/>
                </a:solidFill>
                <a:ea typeface="ＭＳ Ｐゴシック" pitchFamily="34" charset="-128"/>
              </a:rPr>
              <a:t>, Nov 09, 2011</a:t>
            </a:r>
            <a:endParaRPr lang="en-US" sz="2000" dirty="0">
              <a:solidFill>
                <a:schemeClr val="tx1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44640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Earth Science Data System</a:t>
            </a:r>
            <a:endParaRPr lang="en-US" dirty="0"/>
          </a:p>
        </p:txBody>
      </p:sp>
      <p:grpSp>
        <p:nvGrpSpPr>
          <p:cNvPr id="75" name="Group 74"/>
          <p:cNvGrpSpPr/>
          <p:nvPr/>
        </p:nvGrpSpPr>
        <p:grpSpPr>
          <a:xfrm>
            <a:off x="215901" y="1295400"/>
            <a:ext cx="8242299" cy="4648200"/>
            <a:chOff x="215900" y="1065213"/>
            <a:chExt cx="8545513" cy="5362575"/>
          </a:xfrm>
        </p:grpSpPr>
        <p:pic>
          <p:nvPicPr>
            <p:cNvPr id="4" name="Picture 34"/>
            <p:cNvPicPr>
              <a:picLocks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55625" y="3554413"/>
              <a:ext cx="469900" cy="571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Text Box 35"/>
            <p:cNvSpPr txBox="1">
              <a:spLocks noChangeAspect="1" noChangeArrowheads="1"/>
            </p:cNvSpPr>
            <p:nvPr/>
          </p:nvSpPr>
          <p:spPr bwMode="auto">
            <a:xfrm rot="21595043">
              <a:off x="215900" y="4129088"/>
              <a:ext cx="1147763" cy="831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>
                  <a:latin typeface="Calibri" pitchFamily="-106" charset="0"/>
                </a:rPr>
                <a:t>Data Acquisition</a:t>
              </a:r>
            </a:p>
            <a:p>
              <a:pPr algn="ctr"/>
              <a:r>
                <a:rPr lang="en-US" sz="1200" b="1">
                  <a:latin typeface="Calibri" pitchFamily="-106" charset="0"/>
                </a:rPr>
                <a:t>and </a:t>
              </a:r>
            </a:p>
            <a:p>
              <a:pPr algn="ctr"/>
              <a:r>
                <a:rPr lang="en-US" sz="1200" b="1">
                  <a:latin typeface="Calibri" pitchFamily="-106" charset="0"/>
                </a:rPr>
                <a:t>Command</a:t>
              </a:r>
            </a:p>
          </p:txBody>
        </p:sp>
        <p:cxnSp>
          <p:nvCxnSpPr>
            <p:cNvPr id="6" name="Straight Arrow Connector 5"/>
            <p:cNvCxnSpPr/>
            <p:nvPr/>
          </p:nvCxnSpPr>
          <p:spPr>
            <a:xfrm>
              <a:off x="1216025" y="3979863"/>
              <a:ext cx="385763" cy="158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34"/>
            <p:cNvPicPr>
              <a:picLocks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68350" y="3651250"/>
              <a:ext cx="469900" cy="571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8" name="Group 72"/>
            <p:cNvGrpSpPr>
              <a:grpSpLocks/>
            </p:cNvGrpSpPr>
            <p:nvPr/>
          </p:nvGrpSpPr>
          <p:grpSpPr bwMode="auto">
            <a:xfrm>
              <a:off x="1611313" y="2514600"/>
              <a:ext cx="1060450" cy="3649455"/>
              <a:chOff x="1905000" y="2890837"/>
              <a:chExt cx="1060450" cy="3649456"/>
            </a:xfrm>
          </p:grpSpPr>
          <p:pic>
            <p:nvPicPr>
              <p:cNvPr id="9" name="Picture 12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990725" y="3863975"/>
                <a:ext cx="581025" cy="595313"/>
              </a:xfrm>
              <a:prstGeom prst="rect">
                <a:avLst/>
              </a:prstGeom>
              <a:solidFill>
                <a:srgbClr val="8EB4E3"/>
              </a:solidFill>
              <a:ln w="1587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pic>
            <p:nvPicPr>
              <p:cNvPr id="10" name="Picture 12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2063750" y="4016375"/>
                <a:ext cx="582613" cy="595313"/>
              </a:xfrm>
              <a:prstGeom prst="rect">
                <a:avLst/>
              </a:prstGeom>
              <a:solidFill>
                <a:srgbClr val="8EB4E3"/>
              </a:solidFill>
              <a:ln w="1587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sp>
            <p:nvSpPr>
              <p:cNvPr id="11" name="Text Box 37"/>
              <p:cNvSpPr txBox="1">
                <a:spLocks noChangeAspect="1" noChangeArrowheads="1"/>
              </p:cNvSpPr>
              <p:nvPr/>
            </p:nvSpPr>
            <p:spPr bwMode="auto">
              <a:xfrm rot="10795043" flipV="1">
                <a:off x="1938338" y="4394200"/>
                <a:ext cx="827087" cy="831850"/>
              </a:xfrm>
              <a:prstGeom prst="rect">
                <a:avLst/>
              </a:prstGeom>
              <a:solidFill>
                <a:srgbClr val="8EB4E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200" b="1">
                    <a:latin typeface="Calibri" pitchFamily="-106" charset="0"/>
                  </a:rPr>
                  <a:t>Instrument Operations</a:t>
                </a:r>
              </a:p>
            </p:txBody>
          </p:sp>
          <p:sp>
            <p:nvSpPr>
              <p:cNvPr id="12" name="Text Box 37"/>
              <p:cNvSpPr txBox="1">
                <a:spLocks noChangeAspect="1" noChangeArrowheads="1"/>
              </p:cNvSpPr>
              <p:nvPr/>
            </p:nvSpPr>
            <p:spPr bwMode="auto">
              <a:xfrm rot="10795043" flipV="1">
                <a:off x="1938338" y="5140325"/>
                <a:ext cx="827087" cy="647700"/>
              </a:xfrm>
              <a:prstGeom prst="rect">
                <a:avLst/>
              </a:prstGeom>
              <a:solidFill>
                <a:srgbClr val="8EB4E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200" b="1">
                    <a:latin typeface="Calibri" pitchFamily="-106" charset="0"/>
                  </a:rPr>
                  <a:t>L0A </a:t>
                </a:r>
              </a:p>
              <a:p>
                <a:pPr algn="ctr"/>
                <a:r>
                  <a:rPr lang="en-US" sz="1200" b="1">
                    <a:latin typeface="Calibri" pitchFamily="-106" charset="0"/>
                  </a:rPr>
                  <a:t>Processing</a:t>
                </a: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1905000" y="2890837"/>
                <a:ext cx="1060450" cy="3649456"/>
              </a:xfrm>
              <a:prstGeom prst="rect">
                <a:avLst/>
              </a:prstGeom>
              <a:solidFill>
                <a:srgbClr val="8EB4E3"/>
              </a:solidFill>
              <a:ln>
                <a:solidFill>
                  <a:srgbClr val="333399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50"/>
              </a:p>
            </p:txBody>
          </p:sp>
          <p:pic>
            <p:nvPicPr>
              <p:cNvPr id="14" name="Picture 12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2147888" y="4032250"/>
                <a:ext cx="581025" cy="595313"/>
              </a:xfrm>
              <a:prstGeom prst="rect">
                <a:avLst/>
              </a:prstGeom>
              <a:solidFill>
                <a:srgbClr val="8EB4E3"/>
              </a:solidFill>
              <a:ln w="1587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sp>
            <p:nvSpPr>
              <p:cNvPr id="15" name="Text Box 37"/>
              <p:cNvSpPr txBox="1">
                <a:spLocks noChangeAspect="1" noChangeArrowheads="1"/>
              </p:cNvSpPr>
              <p:nvPr/>
            </p:nvSpPr>
            <p:spPr bwMode="auto">
              <a:xfrm rot="10795043" flipV="1">
                <a:off x="1954213" y="4603750"/>
                <a:ext cx="976312" cy="430213"/>
              </a:xfrm>
              <a:prstGeom prst="rect">
                <a:avLst/>
              </a:prstGeom>
              <a:solidFill>
                <a:srgbClr val="8EB4E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100" b="1">
                    <a:latin typeface="Calibri" pitchFamily="-106" charset="0"/>
                  </a:rPr>
                  <a:t>Instrument Operations</a:t>
                </a:r>
              </a:p>
            </p:txBody>
          </p:sp>
          <p:sp>
            <p:nvSpPr>
              <p:cNvPr id="16" name="Text Box 37"/>
              <p:cNvSpPr txBox="1">
                <a:spLocks noChangeAspect="1" noChangeArrowheads="1"/>
              </p:cNvSpPr>
              <p:nvPr/>
            </p:nvSpPr>
            <p:spPr bwMode="auto">
              <a:xfrm rot="10795043" flipV="1">
                <a:off x="1908082" y="5437854"/>
                <a:ext cx="1000125" cy="646331"/>
              </a:xfrm>
              <a:prstGeom prst="rect">
                <a:avLst/>
              </a:prstGeom>
              <a:solidFill>
                <a:srgbClr val="8EB4E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200" b="1" dirty="0">
                    <a:latin typeface="Calibri" pitchFamily="-106" charset="0"/>
                  </a:rPr>
                  <a:t>EDOS/Ground Data Systems</a:t>
                </a:r>
              </a:p>
            </p:txBody>
          </p:sp>
          <p:sp>
            <p:nvSpPr>
              <p:cNvPr id="17" name="Text Box 37"/>
              <p:cNvSpPr txBox="1">
                <a:spLocks noChangeAspect="1" noChangeArrowheads="1"/>
              </p:cNvSpPr>
              <p:nvPr/>
            </p:nvSpPr>
            <p:spPr bwMode="auto">
              <a:xfrm rot="10795043" flipV="1">
                <a:off x="1987550" y="5008563"/>
                <a:ext cx="909637" cy="415925"/>
              </a:xfrm>
              <a:prstGeom prst="rect">
                <a:avLst/>
              </a:prstGeom>
              <a:solidFill>
                <a:srgbClr val="8EB4E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50" b="1" dirty="0">
                    <a:latin typeface="+mn-lt"/>
                    <a:ea typeface="ＭＳ Ｐゴシック" pitchFamily="1" charset="-128"/>
                    <a:cs typeface="+mn-cs"/>
                  </a:rPr>
                  <a:t>L0A 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50" b="1" dirty="0">
                    <a:latin typeface="+mn-lt"/>
                    <a:ea typeface="ＭＳ Ｐゴシック" pitchFamily="1" charset="-128"/>
                    <a:cs typeface="+mn-cs"/>
                  </a:rPr>
                  <a:t>Processing</a:t>
                </a:r>
              </a:p>
            </p:txBody>
          </p:sp>
          <p:sp>
            <p:nvSpPr>
              <p:cNvPr id="18" name="Text Box 37"/>
              <p:cNvSpPr txBox="1">
                <a:spLocks noChangeAspect="1" noChangeArrowheads="1"/>
              </p:cNvSpPr>
              <p:nvPr/>
            </p:nvSpPr>
            <p:spPr bwMode="auto">
              <a:xfrm rot="10795043" flipV="1">
                <a:off x="1938338" y="3417888"/>
                <a:ext cx="827087" cy="646112"/>
              </a:xfrm>
              <a:prstGeom prst="rect">
                <a:avLst/>
              </a:prstGeom>
              <a:solidFill>
                <a:srgbClr val="8EB4E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200" b="1">
                    <a:latin typeface="Calibri" pitchFamily="-106" charset="0"/>
                  </a:rPr>
                  <a:t>Mission Operations</a:t>
                </a:r>
              </a:p>
            </p:txBody>
          </p:sp>
          <p:pic>
            <p:nvPicPr>
              <p:cNvPr id="19" name="Picture 9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2139950" y="2947533"/>
                <a:ext cx="595313" cy="631825"/>
              </a:xfrm>
              <a:prstGeom prst="rect">
                <a:avLst/>
              </a:prstGeom>
              <a:solidFill>
                <a:srgbClr val="8EB4E3"/>
              </a:solidFill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0" name="Text Box 37"/>
              <p:cNvSpPr txBox="1">
                <a:spLocks noChangeAspect="1" noChangeArrowheads="1"/>
              </p:cNvSpPr>
              <p:nvPr/>
            </p:nvSpPr>
            <p:spPr bwMode="auto">
              <a:xfrm rot="10795043" flipV="1">
                <a:off x="1919288" y="3554185"/>
                <a:ext cx="1022350" cy="461963"/>
              </a:xfrm>
              <a:prstGeom prst="rect">
                <a:avLst/>
              </a:prstGeom>
              <a:solidFill>
                <a:srgbClr val="8EB4E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200" b="1">
                    <a:latin typeface="Calibri" pitchFamily="-106" charset="0"/>
                  </a:rPr>
                  <a:t>Mission Operations</a:t>
                </a:r>
              </a:p>
            </p:txBody>
          </p:sp>
        </p:grpSp>
        <p:sp>
          <p:nvSpPr>
            <p:cNvPr id="21" name="Line 37"/>
            <p:cNvSpPr>
              <a:spLocks noChangeShapeType="1"/>
            </p:cNvSpPr>
            <p:nvPr/>
          </p:nvSpPr>
          <p:spPr bwMode="auto">
            <a:xfrm rot="908901" flipH="1">
              <a:off x="1065213" y="1593850"/>
              <a:ext cx="255587" cy="327025"/>
            </a:xfrm>
            <a:prstGeom prst="line">
              <a:avLst/>
            </a:prstGeom>
            <a:noFill/>
            <a:ln w="23813" cap="rnd">
              <a:solidFill>
                <a:schemeClr val="accent2">
                  <a:lumMod val="50000"/>
                </a:schemeClr>
              </a:solidFill>
              <a:round/>
              <a:headEnd type="none" w="lg" len="lg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>
                <a:latin typeface="Arial" pitchFamily="-111" charset="0"/>
                <a:ea typeface="ＭＳ Ｐゴシック" pitchFamily="1" charset="-128"/>
                <a:cs typeface="+mn-cs"/>
              </a:endParaRPr>
            </a:p>
          </p:txBody>
        </p:sp>
        <p:sp>
          <p:nvSpPr>
            <p:cNvPr id="22" name="Line 39"/>
            <p:cNvSpPr>
              <a:spLocks noChangeShapeType="1"/>
            </p:cNvSpPr>
            <p:nvPr/>
          </p:nvSpPr>
          <p:spPr bwMode="auto">
            <a:xfrm rot="908901">
              <a:off x="1023938" y="1903413"/>
              <a:ext cx="173037" cy="0"/>
            </a:xfrm>
            <a:prstGeom prst="line">
              <a:avLst/>
            </a:prstGeom>
            <a:noFill/>
            <a:ln w="23813" cap="rnd">
              <a:solidFill>
                <a:schemeClr val="accent2">
                  <a:lumMod val="50000"/>
                </a:schemeClr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>
                <a:latin typeface="Arial" pitchFamily="-111" charset="0"/>
                <a:ea typeface="ＭＳ Ｐゴシック" pitchFamily="1" charset="-128"/>
                <a:cs typeface="+mn-cs"/>
              </a:endParaRPr>
            </a:p>
          </p:txBody>
        </p:sp>
        <p:sp>
          <p:nvSpPr>
            <p:cNvPr id="23" name="Line 40"/>
            <p:cNvSpPr>
              <a:spLocks noChangeShapeType="1"/>
            </p:cNvSpPr>
            <p:nvPr/>
          </p:nvSpPr>
          <p:spPr bwMode="auto">
            <a:xfrm rot="908901" flipH="1">
              <a:off x="862013" y="1885950"/>
              <a:ext cx="293687" cy="355600"/>
            </a:xfrm>
            <a:prstGeom prst="line">
              <a:avLst/>
            </a:prstGeom>
            <a:noFill/>
            <a:ln w="23813" cap="rnd">
              <a:solidFill>
                <a:schemeClr val="accent2">
                  <a:lumMod val="50000"/>
                </a:schemeClr>
              </a:solidFill>
              <a:round/>
              <a:headEnd/>
              <a:tailEnd type="triangle" w="lg" len="lg"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>
                <a:latin typeface="Arial" pitchFamily="-111" charset="0"/>
                <a:ea typeface="ＭＳ Ｐゴシック" pitchFamily="1" charset="-128"/>
                <a:cs typeface="+mn-cs"/>
              </a:endParaRPr>
            </a:p>
          </p:txBody>
        </p:sp>
        <p:sp>
          <p:nvSpPr>
            <p:cNvPr id="24" name="Line 37"/>
            <p:cNvSpPr>
              <a:spLocks noChangeShapeType="1"/>
            </p:cNvSpPr>
            <p:nvPr/>
          </p:nvSpPr>
          <p:spPr bwMode="auto">
            <a:xfrm rot="21003612">
              <a:off x="422275" y="2447925"/>
              <a:ext cx="220663" cy="554038"/>
            </a:xfrm>
            <a:prstGeom prst="line">
              <a:avLst/>
            </a:prstGeom>
            <a:noFill/>
            <a:ln w="23813" cap="rnd">
              <a:solidFill>
                <a:schemeClr val="accent2">
                  <a:lumMod val="50000"/>
                </a:schemeClr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>
                <a:latin typeface="Arial" pitchFamily="-111" charset="0"/>
                <a:ea typeface="ＭＳ Ｐゴシック" pitchFamily="1" charset="-128"/>
                <a:cs typeface="+mn-cs"/>
              </a:endParaRPr>
            </a:p>
          </p:txBody>
        </p:sp>
        <p:sp>
          <p:nvSpPr>
            <p:cNvPr id="25" name="Line 39"/>
            <p:cNvSpPr>
              <a:spLocks noChangeShapeType="1"/>
            </p:cNvSpPr>
            <p:nvPr/>
          </p:nvSpPr>
          <p:spPr bwMode="auto">
            <a:xfrm rot="21003612" flipH="1" flipV="1">
              <a:off x="487363" y="2889250"/>
              <a:ext cx="160337" cy="87313"/>
            </a:xfrm>
            <a:prstGeom prst="line">
              <a:avLst/>
            </a:prstGeom>
            <a:noFill/>
            <a:ln w="23813" cap="rnd">
              <a:solidFill>
                <a:schemeClr val="accent2">
                  <a:lumMod val="50000"/>
                </a:schemeClr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>
                <a:latin typeface="Arial" pitchFamily="-111" charset="0"/>
                <a:ea typeface="ＭＳ Ｐゴシック" pitchFamily="1" charset="-128"/>
                <a:cs typeface="+mn-cs"/>
              </a:endParaRPr>
            </a:p>
          </p:txBody>
        </p:sp>
        <p:sp>
          <p:nvSpPr>
            <p:cNvPr id="26" name="Line 40"/>
            <p:cNvSpPr>
              <a:spLocks noChangeShapeType="1"/>
            </p:cNvSpPr>
            <p:nvPr/>
          </p:nvSpPr>
          <p:spPr bwMode="auto">
            <a:xfrm rot="21003612">
              <a:off x="522288" y="2879725"/>
              <a:ext cx="254000" cy="601663"/>
            </a:xfrm>
            <a:prstGeom prst="line">
              <a:avLst/>
            </a:prstGeom>
            <a:noFill/>
            <a:ln w="23813" cap="rnd">
              <a:solidFill>
                <a:schemeClr val="accent2">
                  <a:lumMod val="50000"/>
                </a:schemeClr>
              </a:solidFill>
              <a:round/>
              <a:headEnd/>
              <a:tailEnd type="triangle" w="lg" len="lg"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>
                <a:latin typeface="Arial" pitchFamily="-111" charset="0"/>
                <a:ea typeface="ＭＳ Ｐゴシック" pitchFamily="1" charset="-128"/>
                <a:cs typeface="+mn-cs"/>
              </a:endParaRPr>
            </a:p>
          </p:txBody>
        </p:sp>
        <p:sp>
          <p:nvSpPr>
            <p:cNvPr id="27" name="Line 37"/>
            <p:cNvSpPr>
              <a:spLocks noChangeShapeType="1"/>
            </p:cNvSpPr>
            <p:nvPr/>
          </p:nvSpPr>
          <p:spPr bwMode="auto">
            <a:xfrm rot="2021582" flipH="1" flipV="1">
              <a:off x="911225" y="2840038"/>
              <a:ext cx="357188" cy="788987"/>
            </a:xfrm>
            <a:prstGeom prst="line">
              <a:avLst/>
            </a:prstGeom>
            <a:noFill/>
            <a:ln w="23813" cap="rnd">
              <a:solidFill>
                <a:schemeClr val="accent2">
                  <a:lumMod val="50000"/>
                </a:schemeClr>
              </a:solidFill>
              <a:round/>
              <a:headEnd type="triangle" w="lg" len="lg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>
                <a:latin typeface="Arial" pitchFamily="-111" charset="0"/>
                <a:ea typeface="ＭＳ Ｐゴシック" pitchFamily="1" charset="-128"/>
                <a:cs typeface="+mn-cs"/>
              </a:endParaRPr>
            </a:p>
          </p:txBody>
        </p:sp>
        <p:sp>
          <p:nvSpPr>
            <p:cNvPr id="28" name="Line 39"/>
            <p:cNvSpPr>
              <a:spLocks noChangeShapeType="1"/>
            </p:cNvSpPr>
            <p:nvPr/>
          </p:nvSpPr>
          <p:spPr bwMode="auto">
            <a:xfrm rot="2021582" flipV="1">
              <a:off x="1144588" y="2879725"/>
              <a:ext cx="242887" cy="0"/>
            </a:xfrm>
            <a:prstGeom prst="line">
              <a:avLst/>
            </a:prstGeom>
            <a:noFill/>
            <a:ln w="23813" cap="rnd">
              <a:solidFill>
                <a:schemeClr val="accent2">
                  <a:lumMod val="50000"/>
                </a:schemeClr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>
                <a:latin typeface="Arial" pitchFamily="-111" charset="0"/>
                <a:ea typeface="ＭＳ Ｐゴシック" pitchFamily="1" charset="-128"/>
                <a:cs typeface="+mn-cs"/>
              </a:endParaRPr>
            </a:p>
          </p:txBody>
        </p:sp>
        <p:sp>
          <p:nvSpPr>
            <p:cNvPr id="29" name="Line 40"/>
            <p:cNvSpPr>
              <a:spLocks noChangeShapeType="1"/>
            </p:cNvSpPr>
            <p:nvPr/>
          </p:nvSpPr>
          <p:spPr bwMode="auto">
            <a:xfrm rot="2021582" flipH="1" flipV="1">
              <a:off x="1227138" y="2049463"/>
              <a:ext cx="411162" cy="854075"/>
            </a:xfrm>
            <a:prstGeom prst="line">
              <a:avLst/>
            </a:prstGeom>
            <a:noFill/>
            <a:ln w="23813" cap="rnd">
              <a:solidFill>
                <a:schemeClr val="accent2">
                  <a:lumMod val="50000"/>
                </a:schemeClr>
              </a:solidFill>
              <a:round/>
              <a:headEnd/>
              <a:tailEnd type="triangle" w="lg" len="lg"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>
                <a:latin typeface="Arial" pitchFamily="-111" charset="0"/>
                <a:ea typeface="ＭＳ Ｐゴシック" pitchFamily="1" charset="-128"/>
                <a:cs typeface="+mn-cs"/>
              </a:endParaRPr>
            </a:p>
          </p:txBody>
        </p:sp>
        <p:sp>
          <p:nvSpPr>
            <p:cNvPr id="30" name="Freeform 89"/>
            <p:cNvSpPr>
              <a:spLocks/>
            </p:cNvSpPr>
            <p:nvPr/>
          </p:nvSpPr>
          <p:spPr bwMode="auto">
            <a:xfrm>
              <a:off x="273050" y="2230438"/>
              <a:ext cx="800100" cy="342900"/>
            </a:xfrm>
            <a:custGeom>
              <a:avLst/>
              <a:gdLst>
                <a:gd name="T0" fmla="*/ 2147483647 w 1928"/>
                <a:gd name="T1" fmla="*/ 2147483647 h 1440"/>
                <a:gd name="T2" fmla="*/ 2147483647 w 1928"/>
                <a:gd name="T3" fmla="*/ 2147483647 h 1440"/>
                <a:gd name="T4" fmla="*/ 2147483647 w 1928"/>
                <a:gd name="T5" fmla="*/ 2147483647 h 1440"/>
                <a:gd name="T6" fmla="*/ 2147483647 w 1928"/>
                <a:gd name="T7" fmla="*/ 0 h 1440"/>
                <a:gd name="T8" fmla="*/ 2147483647 w 1928"/>
                <a:gd name="T9" fmla="*/ 2147483647 h 1440"/>
                <a:gd name="T10" fmla="*/ 2147483647 w 1928"/>
                <a:gd name="T11" fmla="*/ 2147483647 h 1440"/>
                <a:gd name="T12" fmla="*/ 2147483647 w 1928"/>
                <a:gd name="T13" fmla="*/ 2147483647 h 1440"/>
                <a:gd name="T14" fmla="*/ 2147483647 w 1928"/>
                <a:gd name="T15" fmla="*/ 2147483647 h 1440"/>
                <a:gd name="T16" fmla="*/ 2147483647 w 1928"/>
                <a:gd name="T17" fmla="*/ 2147483647 h 1440"/>
                <a:gd name="T18" fmla="*/ 2147483647 w 1928"/>
                <a:gd name="T19" fmla="*/ 2147483647 h 1440"/>
                <a:gd name="T20" fmla="*/ 2147483647 w 1928"/>
                <a:gd name="T21" fmla="*/ 2147483647 h 1440"/>
                <a:gd name="T22" fmla="*/ 2147483647 w 1928"/>
                <a:gd name="T23" fmla="*/ 2147483647 h 1440"/>
                <a:gd name="T24" fmla="*/ 2147483647 w 1928"/>
                <a:gd name="T25" fmla="*/ 2147483647 h 1440"/>
                <a:gd name="T26" fmla="*/ 2147483647 w 1928"/>
                <a:gd name="T27" fmla="*/ 2147483647 h 1440"/>
                <a:gd name="T28" fmla="*/ 2147483647 w 1928"/>
                <a:gd name="T29" fmla="*/ 2147483647 h 1440"/>
                <a:gd name="T30" fmla="*/ 2147483647 w 1928"/>
                <a:gd name="T31" fmla="*/ 2147483647 h 1440"/>
                <a:gd name="T32" fmla="*/ 2147483647 w 1928"/>
                <a:gd name="T33" fmla="*/ 2147483647 h 14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28"/>
                <a:gd name="T52" fmla="*/ 0 h 1440"/>
                <a:gd name="T53" fmla="*/ 1928 w 1928"/>
                <a:gd name="T54" fmla="*/ 1440 h 144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28" h="1440">
                  <a:moveTo>
                    <a:pt x="8" y="921"/>
                  </a:moveTo>
                  <a:cubicBezTo>
                    <a:pt x="8" y="730"/>
                    <a:pt x="65" y="576"/>
                    <a:pt x="136" y="576"/>
                  </a:cubicBezTo>
                  <a:cubicBezTo>
                    <a:pt x="136" y="385"/>
                    <a:pt x="250" y="230"/>
                    <a:pt x="392" y="230"/>
                  </a:cubicBezTo>
                  <a:cubicBezTo>
                    <a:pt x="392" y="103"/>
                    <a:pt x="564" y="0"/>
                    <a:pt x="776" y="0"/>
                  </a:cubicBezTo>
                  <a:cubicBezTo>
                    <a:pt x="1058" y="0"/>
                    <a:pt x="1288" y="103"/>
                    <a:pt x="1288" y="230"/>
                  </a:cubicBezTo>
                  <a:cubicBezTo>
                    <a:pt x="1288" y="230"/>
                    <a:pt x="1288" y="230"/>
                    <a:pt x="1288" y="230"/>
                  </a:cubicBezTo>
                  <a:cubicBezTo>
                    <a:pt x="1500" y="230"/>
                    <a:pt x="1672" y="333"/>
                    <a:pt x="1672" y="460"/>
                  </a:cubicBezTo>
                  <a:cubicBezTo>
                    <a:pt x="1672" y="460"/>
                    <a:pt x="1672" y="460"/>
                    <a:pt x="1672" y="460"/>
                  </a:cubicBezTo>
                  <a:cubicBezTo>
                    <a:pt x="1813" y="460"/>
                    <a:pt x="1928" y="564"/>
                    <a:pt x="1928" y="691"/>
                  </a:cubicBezTo>
                  <a:cubicBezTo>
                    <a:pt x="1928" y="691"/>
                    <a:pt x="1928" y="691"/>
                    <a:pt x="1928" y="691"/>
                  </a:cubicBezTo>
                  <a:cubicBezTo>
                    <a:pt x="1928" y="882"/>
                    <a:pt x="1756" y="1036"/>
                    <a:pt x="1544" y="1036"/>
                  </a:cubicBezTo>
                  <a:cubicBezTo>
                    <a:pt x="1544" y="1036"/>
                    <a:pt x="1544" y="1036"/>
                    <a:pt x="1544" y="1036"/>
                  </a:cubicBezTo>
                  <a:cubicBezTo>
                    <a:pt x="1544" y="1164"/>
                    <a:pt x="1400" y="1267"/>
                    <a:pt x="1224" y="1267"/>
                  </a:cubicBezTo>
                  <a:cubicBezTo>
                    <a:pt x="1224" y="1362"/>
                    <a:pt x="1023" y="1440"/>
                    <a:pt x="776" y="1440"/>
                  </a:cubicBezTo>
                  <a:cubicBezTo>
                    <a:pt x="493" y="1440"/>
                    <a:pt x="264" y="1362"/>
                    <a:pt x="264" y="1267"/>
                  </a:cubicBezTo>
                  <a:cubicBezTo>
                    <a:pt x="150" y="1304"/>
                    <a:pt x="35" y="1209"/>
                    <a:pt x="8" y="1056"/>
                  </a:cubicBezTo>
                  <a:cubicBezTo>
                    <a:pt x="0" y="1011"/>
                    <a:pt x="0" y="965"/>
                    <a:pt x="8" y="921"/>
                  </a:cubicBezTo>
                </a:path>
              </a:pathLst>
            </a:custGeom>
            <a:solidFill>
              <a:srgbClr val="99CCFF"/>
            </a:solidFill>
            <a:ln w="19050">
              <a:solidFill>
                <a:schemeClr val="accent2">
                  <a:lumMod val="50000"/>
                </a:schemeClr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400">
                <a:latin typeface="Arial" pitchFamily="-111" charset="0"/>
                <a:ea typeface="ＭＳ Ｐゴシック" pitchFamily="1" charset="-128"/>
                <a:cs typeface="+mn-cs"/>
              </a:endParaRPr>
            </a:p>
          </p:txBody>
        </p:sp>
        <p:sp>
          <p:nvSpPr>
            <p:cNvPr id="31" name="Rectangle 91"/>
            <p:cNvSpPr>
              <a:spLocks noChangeArrowheads="1"/>
            </p:cNvSpPr>
            <p:nvPr/>
          </p:nvSpPr>
          <p:spPr bwMode="auto">
            <a:xfrm>
              <a:off x="311150" y="2309813"/>
              <a:ext cx="657225" cy="246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00" dirty="0">
                  <a:solidFill>
                    <a:schemeClr val="accent2">
                      <a:lumMod val="50000"/>
                    </a:schemeClr>
                  </a:solidFill>
                  <a:latin typeface="+mn-lt"/>
                  <a:ea typeface="ＭＳ Ｐゴシック" pitchFamily="1" charset="-128"/>
                  <a:cs typeface="+mn-cs"/>
                </a:rPr>
                <a:t>TDRS Network</a:t>
              </a:r>
            </a:p>
          </p:txBody>
        </p:sp>
        <p:pic>
          <p:nvPicPr>
            <p:cNvPr id="32" name="Picture 142" descr="CALIPSO.tiff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408113" y="1133475"/>
              <a:ext cx="1125537" cy="831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" name="Text Box 37"/>
            <p:cNvSpPr txBox="1">
              <a:spLocks noChangeAspect="1" noChangeArrowheads="1"/>
            </p:cNvSpPr>
            <p:nvPr/>
          </p:nvSpPr>
          <p:spPr bwMode="auto">
            <a:xfrm rot="10795043" flipV="1">
              <a:off x="1787525" y="1698625"/>
              <a:ext cx="842963" cy="400050"/>
            </a:xfrm>
            <a:prstGeom prst="rect">
              <a:avLst/>
            </a:prstGeom>
            <a:solidFill>
              <a:srgbClr val="8EB4E3"/>
            </a:solidFill>
            <a:ln w="9525">
              <a:solidFill>
                <a:schemeClr val="accent2">
                  <a:lumMod val="50000"/>
                </a:schemeClr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00" dirty="0">
                  <a:latin typeface="+mn-lt"/>
                  <a:ea typeface="ＭＳ Ｐゴシック" pitchFamily="1" charset="-128"/>
                  <a:cs typeface="+mn-cs"/>
                </a:rPr>
                <a:t>On Board Processing</a:t>
              </a:r>
            </a:p>
          </p:txBody>
        </p:sp>
        <p:sp>
          <p:nvSpPr>
            <p:cNvPr id="34" name="Freeform 89"/>
            <p:cNvSpPr>
              <a:spLocks/>
            </p:cNvSpPr>
            <p:nvPr/>
          </p:nvSpPr>
          <p:spPr bwMode="auto">
            <a:xfrm rot="5400000">
              <a:off x="4046523" y="3089904"/>
              <a:ext cx="2528379" cy="1418174"/>
            </a:xfrm>
            <a:custGeom>
              <a:avLst/>
              <a:gdLst>
                <a:gd name="T0" fmla="*/ 2147483647 w 1928"/>
                <a:gd name="T1" fmla="*/ 2147483647 h 1440"/>
                <a:gd name="T2" fmla="*/ 2147483647 w 1928"/>
                <a:gd name="T3" fmla="*/ 2147483647 h 1440"/>
                <a:gd name="T4" fmla="*/ 2147483647 w 1928"/>
                <a:gd name="T5" fmla="*/ 2147483647 h 1440"/>
                <a:gd name="T6" fmla="*/ 2147483647 w 1928"/>
                <a:gd name="T7" fmla="*/ 0 h 1440"/>
                <a:gd name="T8" fmla="*/ 2147483647 w 1928"/>
                <a:gd name="T9" fmla="*/ 2147483647 h 1440"/>
                <a:gd name="T10" fmla="*/ 2147483647 w 1928"/>
                <a:gd name="T11" fmla="*/ 2147483647 h 1440"/>
                <a:gd name="T12" fmla="*/ 2147483647 w 1928"/>
                <a:gd name="T13" fmla="*/ 2147483647 h 1440"/>
                <a:gd name="T14" fmla="*/ 2147483647 w 1928"/>
                <a:gd name="T15" fmla="*/ 2147483647 h 1440"/>
                <a:gd name="T16" fmla="*/ 2147483647 w 1928"/>
                <a:gd name="T17" fmla="*/ 2147483647 h 1440"/>
                <a:gd name="T18" fmla="*/ 2147483647 w 1928"/>
                <a:gd name="T19" fmla="*/ 2147483647 h 1440"/>
                <a:gd name="T20" fmla="*/ 2147483647 w 1928"/>
                <a:gd name="T21" fmla="*/ 2147483647 h 1440"/>
                <a:gd name="T22" fmla="*/ 2147483647 w 1928"/>
                <a:gd name="T23" fmla="*/ 2147483647 h 1440"/>
                <a:gd name="T24" fmla="*/ 2147483647 w 1928"/>
                <a:gd name="T25" fmla="*/ 2147483647 h 1440"/>
                <a:gd name="T26" fmla="*/ 2147483647 w 1928"/>
                <a:gd name="T27" fmla="*/ 2147483647 h 1440"/>
                <a:gd name="T28" fmla="*/ 2147483647 w 1928"/>
                <a:gd name="T29" fmla="*/ 2147483647 h 1440"/>
                <a:gd name="T30" fmla="*/ 2147483647 w 1928"/>
                <a:gd name="T31" fmla="*/ 2147483647 h 1440"/>
                <a:gd name="T32" fmla="*/ 2147483647 w 1928"/>
                <a:gd name="T33" fmla="*/ 2147483647 h 14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28"/>
                <a:gd name="T52" fmla="*/ 0 h 1440"/>
                <a:gd name="T53" fmla="*/ 1928 w 1928"/>
                <a:gd name="T54" fmla="*/ 1440 h 144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28" h="1440">
                  <a:moveTo>
                    <a:pt x="8" y="921"/>
                  </a:moveTo>
                  <a:cubicBezTo>
                    <a:pt x="8" y="730"/>
                    <a:pt x="65" y="576"/>
                    <a:pt x="136" y="576"/>
                  </a:cubicBezTo>
                  <a:cubicBezTo>
                    <a:pt x="136" y="385"/>
                    <a:pt x="250" y="230"/>
                    <a:pt x="392" y="230"/>
                  </a:cubicBezTo>
                  <a:cubicBezTo>
                    <a:pt x="392" y="103"/>
                    <a:pt x="564" y="0"/>
                    <a:pt x="776" y="0"/>
                  </a:cubicBezTo>
                  <a:cubicBezTo>
                    <a:pt x="1058" y="0"/>
                    <a:pt x="1288" y="103"/>
                    <a:pt x="1288" y="230"/>
                  </a:cubicBezTo>
                  <a:cubicBezTo>
                    <a:pt x="1288" y="230"/>
                    <a:pt x="1288" y="230"/>
                    <a:pt x="1288" y="230"/>
                  </a:cubicBezTo>
                  <a:cubicBezTo>
                    <a:pt x="1500" y="230"/>
                    <a:pt x="1672" y="333"/>
                    <a:pt x="1672" y="460"/>
                  </a:cubicBezTo>
                  <a:cubicBezTo>
                    <a:pt x="1672" y="460"/>
                    <a:pt x="1672" y="460"/>
                    <a:pt x="1672" y="460"/>
                  </a:cubicBezTo>
                  <a:cubicBezTo>
                    <a:pt x="1813" y="460"/>
                    <a:pt x="1928" y="564"/>
                    <a:pt x="1928" y="691"/>
                  </a:cubicBezTo>
                  <a:cubicBezTo>
                    <a:pt x="1928" y="691"/>
                    <a:pt x="1928" y="691"/>
                    <a:pt x="1928" y="691"/>
                  </a:cubicBezTo>
                  <a:cubicBezTo>
                    <a:pt x="1928" y="882"/>
                    <a:pt x="1756" y="1036"/>
                    <a:pt x="1544" y="1036"/>
                  </a:cubicBezTo>
                  <a:cubicBezTo>
                    <a:pt x="1544" y="1036"/>
                    <a:pt x="1544" y="1036"/>
                    <a:pt x="1544" y="1036"/>
                  </a:cubicBezTo>
                  <a:cubicBezTo>
                    <a:pt x="1544" y="1164"/>
                    <a:pt x="1400" y="1267"/>
                    <a:pt x="1224" y="1267"/>
                  </a:cubicBezTo>
                  <a:cubicBezTo>
                    <a:pt x="1224" y="1362"/>
                    <a:pt x="1023" y="1440"/>
                    <a:pt x="776" y="1440"/>
                  </a:cubicBezTo>
                  <a:cubicBezTo>
                    <a:pt x="493" y="1440"/>
                    <a:pt x="264" y="1362"/>
                    <a:pt x="264" y="1267"/>
                  </a:cubicBezTo>
                  <a:cubicBezTo>
                    <a:pt x="150" y="1304"/>
                    <a:pt x="35" y="1209"/>
                    <a:pt x="8" y="1056"/>
                  </a:cubicBezTo>
                  <a:cubicBezTo>
                    <a:pt x="0" y="1011"/>
                    <a:pt x="0" y="965"/>
                    <a:pt x="8" y="921"/>
                  </a:cubicBezTo>
                </a:path>
              </a:pathLst>
            </a:custGeom>
            <a:solidFill>
              <a:srgbClr val="99CCFF"/>
            </a:solidFill>
            <a:ln w="19050">
              <a:solidFill>
                <a:schemeClr val="accent2">
                  <a:lumMod val="50000"/>
                </a:schemeClr>
              </a:solidFill>
              <a:round/>
              <a:headEnd/>
              <a:tailEnd/>
            </a:ln>
          </p:spPr>
          <p:txBody>
            <a:bodyPr vert="vert270">
              <a:prstTxWarp prst="textNoShape">
                <a:avLst/>
              </a:prstTxWarp>
              <a:scene3d>
                <a:camera prst="orthographicFront"/>
                <a:lightRig rig="threePt" dir="t"/>
              </a:scene3d>
            </a:bodyPr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b="1" dirty="0">
                <a:latin typeface="Arial" pitchFamily="-111" charset="0"/>
                <a:ea typeface="ＭＳ Ｐゴシック" pitchFamily="1" charset="-128"/>
                <a:cs typeface="+mn-cs"/>
              </a:endParaRPr>
            </a:p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latin typeface="Arial" pitchFamily="-111" charset="0"/>
                  <a:ea typeface="ＭＳ Ｐゴシック" pitchFamily="1" charset="-128"/>
                  <a:cs typeface="+mn-cs"/>
                </a:rPr>
                <a:t>Network </a:t>
              </a:r>
              <a:r>
                <a:rPr lang="en-US" sz="1200" b="1" dirty="0" err="1">
                  <a:latin typeface="Arial" pitchFamily="-111" charset="0"/>
                  <a:ea typeface="ＭＳ Ｐゴシック" pitchFamily="1" charset="-128"/>
                  <a:cs typeface="+mn-cs"/>
                </a:rPr>
                <a:t>w</a:t>
              </a:r>
              <a:r>
                <a:rPr lang="en-US" sz="1200" b="1" dirty="0">
                  <a:latin typeface="Arial" pitchFamily="-111" charset="0"/>
                  <a:ea typeface="ＭＳ Ｐゴシック" pitchFamily="1" charset="-128"/>
                  <a:cs typeface="+mn-cs"/>
                </a:rPr>
                <a:t>/</a:t>
              </a:r>
            </a:p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latin typeface="Arial" pitchFamily="-111" charset="0"/>
                  <a:ea typeface="ＭＳ Ｐゴシック" pitchFamily="1" charset="-128"/>
                  <a:cs typeface="+mn-cs"/>
                </a:rPr>
                <a:t>Cloud Storage</a:t>
              </a:r>
            </a:p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latin typeface="Arial" pitchFamily="-111" charset="0"/>
                  <a:ea typeface="ＭＳ Ｐゴシック" pitchFamily="1" charset="-128"/>
                  <a:cs typeface="+mn-cs"/>
                </a:rPr>
                <a:t>&amp; Computation</a:t>
              </a:r>
            </a:p>
          </p:txBody>
        </p:sp>
        <p:pic>
          <p:nvPicPr>
            <p:cNvPr id="35" name="Picture 54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B5E6F7"/>
                </a:clrFrom>
                <a:clrTo>
                  <a:srgbClr val="B5E6F7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823200" y="2767013"/>
              <a:ext cx="671513" cy="701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" name="Picture 23" descr="Education at sanctuary2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7843838" y="3468688"/>
              <a:ext cx="631825" cy="657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7" name="Text Box 37"/>
            <p:cNvSpPr txBox="1">
              <a:spLocks noChangeAspect="1" noChangeArrowheads="1"/>
            </p:cNvSpPr>
            <p:nvPr/>
          </p:nvSpPr>
          <p:spPr bwMode="auto">
            <a:xfrm rot="10795043" flipV="1">
              <a:off x="7662863" y="4102100"/>
              <a:ext cx="1098550" cy="277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>
                  <a:latin typeface="Calibri" pitchFamily="-106" charset="0"/>
                </a:rPr>
                <a:t>Applications</a:t>
              </a:r>
            </a:p>
          </p:txBody>
        </p:sp>
        <p:grpSp>
          <p:nvGrpSpPr>
            <p:cNvPr id="38" name="Group 70"/>
            <p:cNvGrpSpPr>
              <a:grpSpLocks/>
            </p:cNvGrpSpPr>
            <p:nvPr/>
          </p:nvGrpSpPr>
          <p:grpSpPr bwMode="auto">
            <a:xfrm>
              <a:off x="6308725" y="2544763"/>
              <a:ext cx="1092200" cy="2388536"/>
              <a:chOff x="5797551" y="2730500"/>
              <a:chExt cx="1305656" cy="2387797"/>
            </a:xfrm>
          </p:grpSpPr>
          <p:sp>
            <p:nvSpPr>
              <p:cNvPr id="39" name="Rectangle 83"/>
              <p:cNvSpPr>
                <a:spLocks noChangeArrowheads="1"/>
              </p:cNvSpPr>
              <p:nvPr/>
            </p:nvSpPr>
            <p:spPr bwMode="auto">
              <a:xfrm>
                <a:off x="5797551" y="2730500"/>
                <a:ext cx="1305656" cy="2387797"/>
              </a:xfrm>
              <a:prstGeom prst="rect">
                <a:avLst/>
              </a:prstGeom>
              <a:solidFill>
                <a:srgbClr val="84B4E5"/>
              </a:solidFill>
              <a:ln w="9525">
                <a:solidFill>
                  <a:srgbClr val="19194D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/>
                <a:endParaRPr lang="en-US" sz="1200">
                  <a:latin typeface="Calibri" pitchFamily="-106" charset="0"/>
                </a:endParaRPr>
              </a:p>
            </p:txBody>
          </p:sp>
          <p:sp>
            <p:nvSpPr>
              <p:cNvPr id="40" name="Text Box 45"/>
              <p:cNvSpPr txBox="1">
                <a:spLocks noChangeAspect="1" noChangeArrowheads="1"/>
              </p:cNvSpPr>
              <p:nvPr/>
            </p:nvSpPr>
            <p:spPr bwMode="auto">
              <a:xfrm rot="-4957">
                <a:off x="5799138" y="3893899"/>
                <a:ext cx="1303337" cy="830740"/>
              </a:xfrm>
              <a:prstGeom prst="rect">
                <a:avLst/>
              </a:prstGeom>
              <a:solidFill>
                <a:srgbClr val="84B4E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200" b="1" dirty="0">
                    <a:latin typeface="Calibri" pitchFamily="-106" charset="0"/>
                  </a:rPr>
                  <a:t>Analysis, Modeling and Application</a:t>
                </a:r>
              </a:p>
              <a:p>
                <a:pPr algn="ctr"/>
                <a:r>
                  <a:rPr lang="en-US" sz="1200" b="1" dirty="0">
                    <a:latin typeface="Calibri" pitchFamily="-106" charset="0"/>
                  </a:rPr>
                  <a:t>Environments</a:t>
                </a:r>
              </a:p>
            </p:txBody>
          </p:sp>
          <p:pic>
            <p:nvPicPr>
              <p:cNvPr id="41" name="Picture 29"/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6036469" y="2752725"/>
                <a:ext cx="954088" cy="1111250"/>
              </a:xfrm>
              <a:prstGeom prst="rect">
                <a:avLst/>
              </a:prstGeom>
              <a:solidFill>
                <a:srgbClr val="77B4E7"/>
              </a:solidFill>
              <a:ln w="28575">
                <a:noFill/>
                <a:miter lim="800000"/>
                <a:headEnd/>
                <a:tailEnd/>
              </a:ln>
            </p:spPr>
          </p:pic>
        </p:grpSp>
        <p:sp>
          <p:nvSpPr>
            <p:cNvPr id="42" name="Rectangle 41"/>
            <p:cNvSpPr/>
            <p:nvPr/>
          </p:nvSpPr>
          <p:spPr bwMode="auto">
            <a:xfrm>
              <a:off x="7594600" y="5424488"/>
              <a:ext cx="1112838" cy="1003300"/>
            </a:xfrm>
            <a:prstGeom prst="rect">
              <a:avLst/>
            </a:prstGeom>
            <a:solidFill>
              <a:srgbClr val="84B4E5"/>
            </a:solidFill>
            <a:ln>
              <a:solidFill>
                <a:srgbClr val="33339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1200" b="1">
                <a:solidFill>
                  <a:schemeClr val="tx1"/>
                </a:solidFill>
                <a:ea typeface="ＭＳ Ｐゴシック" pitchFamily="-106" charset="-128"/>
                <a:cs typeface="ＭＳ Ｐゴシック" pitchFamily="-106" charset="-128"/>
              </a:endParaRPr>
            </a:p>
            <a:p>
              <a:pPr algn="ctr" eaLnBrk="0" hangingPunct="0"/>
              <a:r>
                <a:rPr lang="en-US" sz="1200" b="1">
                  <a:solidFill>
                    <a:schemeClr val="tx1"/>
                  </a:solidFill>
                  <a:ea typeface="ＭＳ Ｐゴシック" pitchFamily="-106" charset="-128"/>
                  <a:cs typeface="ＭＳ Ｐゴシック" pitchFamily="-106" charset="-128"/>
                </a:rPr>
                <a:t>Other </a:t>
              </a:r>
            </a:p>
            <a:p>
              <a:pPr algn="ctr" eaLnBrk="0" hangingPunct="0"/>
              <a:r>
                <a:rPr lang="en-US" sz="1200" b="1">
                  <a:solidFill>
                    <a:schemeClr val="tx1"/>
                  </a:solidFill>
                  <a:ea typeface="ＭＳ Ｐゴシック" pitchFamily="-106" charset="-128"/>
                  <a:cs typeface="ＭＳ Ｐゴシック" pitchFamily="-106" charset="-128"/>
                </a:rPr>
                <a:t>Data Systems </a:t>
              </a:r>
            </a:p>
            <a:p>
              <a:pPr algn="ctr" eaLnBrk="0" hangingPunct="0"/>
              <a:r>
                <a:rPr lang="en-US" sz="1200" b="1">
                  <a:solidFill>
                    <a:schemeClr val="tx1"/>
                  </a:solidFill>
                  <a:ea typeface="ＭＳ Ｐゴシック" pitchFamily="-106" charset="-128"/>
                  <a:cs typeface="ＭＳ Ｐゴシック" pitchFamily="-106" charset="-128"/>
                </a:rPr>
                <a:t>(e.g. NOAA)</a:t>
              </a:r>
            </a:p>
          </p:txBody>
        </p:sp>
        <p:grpSp>
          <p:nvGrpSpPr>
            <p:cNvPr id="43" name="Group 56"/>
            <p:cNvGrpSpPr>
              <a:grpSpLocks noChangeAspect="1"/>
            </p:cNvGrpSpPr>
            <p:nvPr/>
          </p:nvGrpSpPr>
          <p:grpSpPr bwMode="auto">
            <a:xfrm>
              <a:off x="7835900" y="4389438"/>
              <a:ext cx="647700" cy="652462"/>
              <a:chOff x="1152" y="528"/>
              <a:chExt cx="486" cy="492"/>
            </a:xfrm>
          </p:grpSpPr>
          <p:pic>
            <p:nvPicPr>
              <p:cNvPr id="44" name="Picture 27"/>
              <p:cNvPicPr>
                <a:picLocks noChangeAspect="1" noChangeArrowheads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1344" y="528"/>
                <a:ext cx="294" cy="3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5" name="Picture 28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>
                <a:off x="1152" y="672"/>
                <a:ext cx="403" cy="3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46" name="Text Box 37"/>
            <p:cNvSpPr txBox="1">
              <a:spLocks noChangeAspect="1" noChangeArrowheads="1"/>
            </p:cNvSpPr>
            <p:nvPr/>
          </p:nvSpPr>
          <p:spPr bwMode="auto">
            <a:xfrm rot="10795043" flipV="1">
              <a:off x="7715250" y="4960938"/>
              <a:ext cx="889000" cy="4619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>
                  <a:latin typeface="Calibri" pitchFamily="-106" charset="0"/>
                </a:rPr>
                <a:t>Decision</a:t>
              </a:r>
            </a:p>
            <a:p>
              <a:pPr algn="ctr"/>
              <a:r>
                <a:rPr lang="en-US" sz="1200" b="1">
                  <a:latin typeface="Calibri" pitchFamily="-106" charset="0"/>
                </a:rPr>
                <a:t>Support</a:t>
              </a:r>
            </a:p>
          </p:txBody>
        </p:sp>
        <p:cxnSp>
          <p:nvCxnSpPr>
            <p:cNvPr id="47" name="Straight Arrow Connector 46"/>
            <p:cNvCxnSpPr/>
            <p:nvPr/>
          </p:nvCxnSpPr>
          <p:spPr>
            <a:xfrm>
              <a:off x="7469188" y="3236913"/>
              <a:ext cx="327025" cy="476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/>
            <p:nvPr/>
          </p:nvCxnSpPr>
          <p:spPr>
            <a:xfrm rot="10800000">
              <a:off x="4337050" y="2433638"/>
              <a:ext cx="420688" cy="269875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9" name="Group 102"/>
            <p:cNvGrpSpPr>
              <a:grpSpLocks/>
            </p:cNvGrpSpPr>
            <p:nvPr/>
          </p:nvGrpSpPr>
          <p:grpSpPr bwMode="auto">
            <a:xfrm>
              <a:off x="3314700" y="1589088"/>
              <a:ext cx="1028700" cy="1014412"/>
              <a:chOff x="3373438" y="2794876"/>
              <a:chExt cx="1109662" cy="1849109"/>
            </a:xfrm>
          </p:grpSpPr>
          <p:sp>
            <p:nvSpPr>
              <p:cNvPr id="50" name="Rectangle 49"/>
              <p:cNvSpPr/>
              <p:nvPr/>
            </p:nvSpPr>
            <p:spPr>
              <a:xfrm>
                <a:off x="3373438" y="2794876"/>
                <a:ext cx="1109662" cy="1849109"/>
              </a:xfrm>
              <a:prstGeom prst="rect">
                <a:avLst/>
              </a:prstGeom>
              <a:solidFill>
                <a:srgbClr val="8EB4E3"/>
              </a:solidFill>
              <a:ln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50"/>
              </a:p>
            </p:txBody>
          </p:sp>
          <p:sp>
            <p:nvSpPr>
              <p:cNvPr id="51" name="Text Box 43"/>
              <p:cNvSpPr txBox="1">
                <a:spLocks noChangeAspect="1" noChangeArrowheads="1"/>
              </p:cNvSpPr>
              <p:nvPr/>
            </p:nvSpPr>
            <p:spPr bwMode="auto">
              <a:xfrm rot="-4957">
                <a:off x="3451558" y="2850968"/>
                <a:ext cx="969963" cy="1712458"/>
              </a:xfrm>
              <a:prstGeom prst="rect">
                <a:avLst/>
              </a:prstGeom>
              <a:solidFill>
                <a:srgbClr val="8EB4E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/>
                <a:endParaRPr lang="en-US" sz="1100" b="1">
                  <a:latin typeface="Calibri" pitchFamily="-106" charset="0"/>
                </a:endParaRPr>
              </a:p>
              <a:p>
                <a:pPr algn="ctr"/>
                <a:endParaRPr lang="en-US" sz="1100" b="1">
                  <a:latin typeface="Calibri" pitchFamily="-106" charset="0"/>
                </a:endParaRPr>
              </a:p>
              <a:p>
                <a:pPr algn="ctr"/>
                <a:r>
                  <a:rPr lang="en-US" sz="1100" b="1">
                    <a:latin typeface="Calibri" pitchFamily="-106" charset="0"/>
                  </a:rPr>
                  <a:t>Science</a:t>
                </a:r>
              </a:p>
              <a:p>
                <a:pPr algn="ctr"/>
                <a:r>
                  <a:rPr lang="en-US" sz="1100" b="1">
                    <a:latin typeface="Calibri" pitchFamily="-106" charset="0"/>
                  </a:rPr>
                  <a:t>Data </a:t>
                </a:r>
                <a:br>
                  <a:rPr lang="en-US" sz="1100" b="1">
                    <a:latin typeface="Calibri" pitchFamily="-106" charset="0"/>
                  </a:rPr>
                </a:br>
                <a:r>
                  <a:rPr lang="en-US" sz="1100" b="1">
                    <a:latin typeface="Calibri" pitchFamily="-106" charset="0"/>
                  </a:rPr>
                  <a:t>Processing</a:t>
                </a:r>
              </a:p>
            </p:txBody>
          </p:sp>
          <p:pic>
            <p:nvPicPr>
              <p:cNvPr id="52" name="Picture 14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>
                <a:off x="3630613" y="2985341"/>
                <a:ext cx="546100" cy="527051"/>
              </a:xfrm>
              <a:prstGeom prst="rect">
                <a:avLst/>
              </a:prstGeom>
              <a:solidFill>
                <a:srgbClr val="8EB4E3"/>
              </a:solidFill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53" name="Picture 82" descr="grid-1.jpg"/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4891088" y="3581400"/>
              <a:ext cx="904875" cy="639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4" name="Picture 16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7796213" y="1547813"/>
              <a:ext cx="725487" cy="787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5" name="Group 52"/>
            <p:cNvGrpSpPr>
              <a:grpSpLocks/>
            </p:cNvGrpSpPr>
            <p:nvPr/>
          </p:nvGrpSpPr>
          <p:grpSpPr bwMode="auto">
            <a:xfrm>
              <a:off x="2847975" y="3290888"/>
              <a:ext cx="1303338" cy="1308100"/>
              <a:chOff x="1176246" y="2524712"/>
              <a:chExt cx="1303337" cy="1370933"/>
            </a:xfrm>
          </p:grpSpPr>
          <p:sp>
            <p:nvSpPr>
              <p:cNvPr id="56" name="Text Box 42"/>
              <p:cNvSpPr txBox="1">
                <a:spLocks noChangeAspect="1" noChangeArrowheads="1"/>
              </p:cNvSpPr>
              <p:nvPr/>
            </p:nvSpPr>
            <p:spPr bwMode="auto">
              <a:xfrm rot="-4957">
                <a:off x="1176246" y="3185495"/>
                <a:ext cx="1301750" cy="6773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200" b="1">
                    <a:latin typeface="Calibri" pitchFamily="-106" charset="0"/>
                  </a:rPr>
                  <a:t>Science</a:t>
                </a:r>
              </a:p>
              <a:p>
                <a:pPr algn="ctr"/>
                <a:r>
                  <a:rPr lang="en-US" sz="1200" b="1">
                    <a:latin typeface="Calibri" pitchFamily="-106" charset="0"/>
                  </a:rPr>
                  <a:t>Data</a:t>
                </a:r>
              </a:p>
              <a:p>
                <a:pPr algn="ctr"/>
                <a:r>
                  <a:rPr lang="en-US" sz="1200" b="1">
                    <a:latin typeface="Calibri" pitchFamily="-106" charset="0"/>
                  </a:rPr>
                  <a:t>Manage</a:t>
                </a:r>
              </a:p>
            </p:txBody>
          </p:sp>
          <p:sp>
            <p:nvSpPr>
              <p:cNvPr id="57" name="Rectangle 83"/>
              <p:cNvSpPr>
                <a:spLocks noChangeArrowheads="1"/>
              </p:cNvSpPr>
              <p:nvPr/>
            </p:nvSpPr>
            <p:spPr bwMode="auto">
              <a:xfrm>
                <a:off x="1336583" y="2524712"/>
                <a:ext cx="1143000" cy="1370933"/>
              </a:xfrm>
              <a:prstGeom prst="rect">
                <a:avLst/>
              </a:prstGeom>
              <a:solidFill>
                <a:srgbClr val="84B4E5"/>
              </a:solidFill>
              <a:ln w="9525">
                <a:solidFill>
                  <a:srgbClr val="19194D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/>
                <a:endParaRPr lang="en-US" sz="1100">
                  <a:latin typeface="Calibri" pitchFamily="-106" charset="0"/>
                </a:endParaRPr>
              </a:p>
            </p:txBody>
          </p:sp>
          <p:sp>
            <p:nvSpPr>
              <p:cNvPr id="58" name="Rectangle 84"/>
              <p:cNvSpPr>
                <a:spLocks noChangeArrowheads="1"/>
              </p:cNvSpPr>
              <p:nvPr/>
            </p:nvSpPr>
            <p:spPr bwMode="auto">
              <a:xfrm>
                <a:off x="1428658" y="3022407"/>
                <a:ext cx="1050925" cy="774118"/>
              </a:xfrm>
              <a:prstGeom prst="rect">
                <a:avLst/>
              </a:prstGeom>
              <a:solidFill>
                <a:srgbClr val="84B4E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40639" bIns="0" anchor="ctr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200" b="1">
                    <a:solidFill>
                      <a:srgbClr val="000000"/>
                    </a:solidFill>
                    <a:latin typeface="Calibri" pitchFamily="-106" charset="0"/>
                  </a:rPr>
                  <a:t>NASA Mission/Multi-Mission Data &amp; Science Centers</a:t>
                </a:r>
                <a:endParaRPr lang="en-US" sz="900" b="1">
                  <a:solidFill>
                    <a:srgbClr val="000000"/>
                  </a:solidFill>
                  <a:latin typeface="Calibri" pitchFamily="-106" charset="0"/>
                </a:endParaRPr>
              </a:p>
            </p:txBody>
          </p:sp>
        </p:grpSp>
        <p:sp>
          <p:nvSpPr>
            <p:cNvPr id="59" name="AutoShape 41"/>
            <p:cNvSpPr>
              <a:spLocks noChangeAspect="1" noChangeArrowheads="1"/>
            </p:cNvSpPr>
            <p:nvPr/>
          </p:nvSpPr>
          <p:spPr bwMode="auto">
            <a:xfrm>
              <a:off x="5116513" y="4310063"/>
              <a:ext cx="508000" cy="341312"/>
            </a:xfrm>
            <a:prstGeom prst="flowChartMagneticDisk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E7EB49"/>
                </a:gs>
              </a:gsLst>
              <a:lin ang="5400000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900">
                <a:latin typeface="Times" pitchFamily="-106" charset="0"/>
              </a:endParaRPr>
            </a:p>
          </p:txBody>
        </p:sp>
        <p:sp>
          <p:nvSpPr>
            <p:cNvPr id="60" name="AutoShape 41"/>
            <p:cNvSpPr>
              <a:spLocks noChangeAspect="1" noChangeArrowheads="1"/>
            </p:cNvSpPr>
            <p:nvPr/>
          </p:nvSpPr>
          <p:spPr bwMode="auto">
            <a:xfrm>
              <a:off x="3314700" y="3357563"/>
              <a:ext cx="555625" cy="393700"/>
            </a:xfrm>
            <a:prstGeom prst="flowChartMagneticDisk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E7EB49"/>
                </a:gs>
              </a:gsLst>
              <a:lin ang="5400000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900">
                <a:latin typeface="Times" pitchFamily="-106" charset="0"/>
              </a:endParaRPr>
            </a:p>
          </p:txBody>
        </p:sp>
        <p:cxnSp>
          <p:nvCxnSpPr>
            <p:cNvPr id="61" name="Straight Arrow Connector 60"/>
            <p:cNvCxnSpPr/>
            <p:nvPr/>
          </p:nvCxnSpPr>
          <p:spPr>
            <a:xfrm flipV="1">
              <a:off x="4398963" y="4659313"/>
              <a:ext cx="431800" cy="42545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/>
            <p:nvPr/>
          </p:nvCxnSpPr>
          <p:spPr>
            <a:xfrm rot="10800000">
              <a:off x="4151313" y="3862388"/>
              <a:ext cx="449262" cy="9525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/>
            <p:cNvCxnSpPr/>
            <p:nvPr/>
          </p:nvCxnSpPr>
          <p:spPr>
            <a:xfrm rot="10800000">
              <a:off x="6015038" y="3767138"/>
              <a:ext cx="293687" cy="9525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 Box 37"/>
            <p:cNvSpPr txBox="1">
              <a:spLocks noChangeAspect="1" noChangeArrowheads="1"/>
            </p:cNvSpPr>
            <p:nvPr/>
          </p:nvSpPr>
          <p:spPr bwMode="auto">
            <a:xfrm rot="10795043" flipV="1">
              <a:off x="7583488" y="2241550"/>
              <a:ext cx="1123950" cy="277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>
                  <a:latin typeface="Calibri" pitchFamily="-106" charset="0"/>
                </a:rPr>
                <a:t>Research</a:t>
              </a:r>
            </a:p>
          </p:txBody>
        </p:sp>
        <p:pic>
          <p:nvPicPr>
            <p:cNvPr id="65" name="Picture 18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4899025" y="1065213"/>
              <a:ext cx="896938" cy="635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6" name="Text Box 55"/>
            <p:cNvSpPr txBox="1">
              <a:spLocks noChangeAspect="1" noChangeArrowheads="1"/>
            </p:cNvSpPr>
            <p:nvPr/>
          </p:nvSpPr>
          <p:spPr bwMode="auto">
            <a:xfrm rot="21595043">
              <a:off x="4757738" y="1620838"/>
              <a:ext cx="1285875" cy="2778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>
                  <a:latin typeface="Calibri" pitchFamily="-106" charset="0"/>
                </a:rPr>
                <a:t>Science Teams</a:t>
              </a:r>
            </a:p>
          </p:txBody>
        </p:sp>
        <p:cxnSp>
          <p:nvCxnSpPr>
            <p:cNvPr id="67" name="Straight Arrow Connector 66"/>
            <p:cNvCxnSpPr/>
            <p:nvPr/>
          </p:nvCxnSpPr>
          <p:spPr>
            <a:xfrm>
              <a:off x="4381500" y="1698625"/>
              <a:ext cx="449263" cy="158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/>
            <p:cNvCxnSpPr/>
            <p:nvPr/>
          </p:nvCxnSpPr>
          <p:spPr>
            <a:xfrm rot="5400000" flipH="1" flipV="1">
              <a:off x="7476331" y="2194720"/>
              <a:ext cx="269875" cy="25241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/>
            <p:nvPr/>
          </p:nvCxnSpPr>
          <p:spPr>
            <a:xfrm>
              <a:off x="7499350" y="4165600"/>
              <a:ext cx="252413" cy="23495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/>
            <p:nvPr/>
          </p:nvCxnSpPr>
          <p:spPr>
            <a:xfrm>
              <a:off x="2690813" y="4021138"/>
              <a:ext cx="327025" cy="476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Rectangle 70"/>
            <p:cNvSpPr/>
            <p:nvPr/>
          </p:nvSpPr>
          <p:spPr bwMode="auto">
            <a:xfrm>
              <a:off x="3314700" y="5062538"/>
              <a:ext cx="1084263" cy="858837"/>
            </a:xfrm>
            <a:prstGeom prst="rect">
              <a:avLst/>
            </a:prstGeom>
            <a:solidFill>
              <a:srgbClr val="84B4E5"/>
            </a:solidFill>
            <a:ln>
              <a:solidFill>
                <a:srgbClr val="33339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b="1" dirty="0">
                <a:solidFill>
                  <a:schemeClr val="tx1"/>
                </a:solidFill>
              </a:endParaRPr>
            </a:p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schemeClr val="tx1"/>
                  </a:solidFill>
                </a:rPr>
                <a:t>Archive Data Centers</a:t>
              </a:r>
            </a:p>
          </p:txBody>
        </p:sp>
        <p:sp>
          <p:nvSpPr>
            <p:cNvPr id="72" name="AutoShape 41"/>
            <p:cNvSpPr>
              <a:spLocks noChangeAspect="1" noChangeArrowheads="1"/>
            </p:cNvSpPr>
            <p:nvPr/>
          </p:nvSpPr>
          <p:spPr bwMode="auto">
            <a:xfrm>
              <a:off x="7864475" y="5424488"/>
              <a:ext cx="508000" cy="341312"/>
            </a:xfrm>
            <a:prstGeom prst="flowChartMagneticDisk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E7EB49"/>
                </a:gs>
              </a:gsLst>
              <a:lin ang="5400000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900">
                <a:latin typeface="Times" pitchFamily="-106" charset="0"/>
              </a:endParaRPr>
            </a:p>
          </p:txBody>
        </p:sp>
        <p:sp>
          <p:nvSpPr>
            <p:cNvPr id="73" name="AutoShape 41"/>
            <p:cNvSpPr>
              <a:spLocks noChangeAspect="1" noChangeArrowheads="1"/>
            </p:cNvSpPr>
            <p:nvPr/>
          </p:nvSpPr>
          <p:spPr bwMode="auto">
            <a:xfrm>
              <a:off x="3643313" y="5072063"/>
              <a:ext cx="508000" cy="341312"/>
            </a:xfrm>
            <a:prstGeom prst="flowChartMagneticDisk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E7EB49"/>
                </a:gs>
              </a:gsLst>
              <a:lin ang="5400000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900">
                <a:latin typeface="Times" pitchFamily="-106" charset="0"/>
              </a:endParaRPr>
            </a:p>
          </p:txBody>
        </p:sp>
        <p:cxnSp>
          <p:nvCxnSpPr>
            <p:cNvPr id="74" name="Straight Arrow Connector 73"/>
            <p:cNvCxnSpPr/>
            <p:nvPr/>
          </p:nvCxnSpPr>
          <p:spPr>
            <a:xfrm rot="10800000">
              <a:off x="5624513" y="4764088"/>
              <a:ext cx="1844675" cy="976312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82228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978" y="152681"/>
            <a:ext cx="8152822" cy="944096"/>
          </a:xfrm>
        </p:spPr>
        <p:txBody>
          <a:bodyPr/>
          <a:lstStyle/>
          <a:p>
            <a:pPr eaLnBrk="1" hangingPunct="1"/>
            <a:r>
              <a:rPr lang="en-US" b="1" dirty="0" smtClean="0">
                <a:solidFill>
                  <a:schemeClr val="tx1"/>
                </a:solidFill>
                <a:ea typeface="ＭＳ Ｐゴシック" pitchFamily="34" charset="-128"/>
              </a:rPr>
              <a:t>The Challenge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533978" y="1143001"/>
            <a:ext cx="8076045" cy="4983816"/>
          </a:xfrm>
          <a:prstGeom prst="rect">
            <a:avLst/>
          </a:prstGeom>
        </p:spPr>
        <p:txBody>
          <a:bodyPr vert="horz" lIns="91429" tIns="45714" rIns="91429" bIns="45714" rtlCol="0">
            <a:normAutofit/>
          </a:bodyPr>
          <a:lstStyle>
            <a:lvl1pPr marL="382059" indent="-382059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7795" indent="-318383" algn="l" defTabSz="1018824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73531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82943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92355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01767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180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592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30004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</a:pPr>
            <a:r>
              <a:rPr lang="en-US" dirty="0" smtClean="0">
                <a:ea typeface="ＭＳ Ｐゴシック" pitchFamily="34" charset="-128"/>
              </a:rPr>
              <a:t>Architecting</a:t>
            </a:r>
            <a:r>
              <a:rPr lang="en-US" dirty="0">
                <a:ea typeface="ＭＳ Ｐゴシック" pitchFamily="34" charset="-128"/>
              </a:rPr>
              <a:t> </a:t>
            </a:r>
            <a:r>
              <a:rPr lang="en-US" dirty="0" smtClean="0">
                <a:ea typeface="ＭＳ Ｐゴシック" pitchFamily="34" charset="-128"/>
              </a:rPr>
              <a:t>and developing the End-to-End Science Data Systems (SDS) to support science needs and enable scientific research for various domains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 smtClean="0">
                <a:ea typeface="ＭＳ Ｐゴシック" pitchFamily="34" charset="-128"/>
              </a:rPr>
              <a:t>Science data generation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 smtClean="0">
                <a:ea typeface="ＭＳ Ｐゴシック" pitchFamily="34" charset="-128"/>
              </a:rPr>
              <a:t>Data capture, end-to-end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 smtClean="0">
                <a:ea typeface="ＭＳ Ｐゴシック" pitchFamily="34" charset="-128"/>
              </a:rPr>
              <a:t>Discovery and access science data by the community</a:t>
            </a:r>
          </a:p>
        </p:txBody>
      </p:sp>
    </p:spTree>
    <p:extLst>
      <p:ext uri="{BB962C8B-B14F-4D97-AF65-F5344CB8AC3E}">
        <p14:creationId xmlns:p14="http://schemas.microsoft.com/office/powerpoint/2010/main" val="2716856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267200" cy="4525963"/>
          </a:xfrm>
        </p:spPr>
        <p:txBody>
          <a:bodyPr>
            <a:normAutofit/>
          </a:bodyPr>
          <a:lstStyle/>
          <a:p>
            <a:pPr defTabSz="914400">
              <a:buSzPct val="140000"/>
              <a:buFont typeface="Wingdings" charset="2"/>
              <a:buChar char="§"/>
            </a:pPr>
            <a:r>
              <a:rPr lang="en-US" sz="3600" dirty="0"/>
              <a:t>Applied technology </a:t>
            </a:r>
            <a:r>
              <a:rPr lang="en-US" sz="3600" dirty="0" smtClean="0"/>
              <a:t>research</a:t>
            </a:r>
          </a:p>
          <a:p>
            <a:pPr defTabSz="914400">
              <a:buSzPct val="140000"/>
              <a:buFont typeface="Wingdings" charset="2"/>
              <a:buChar char="§"/>
            </a:pPr>
            <a:r>
              <a:rPr lang="en-US" sz="3600" dirty="0" smtClean="0"/>
              <a:t>Open Source</a:t>
            </a:r>
          </a:p>
          <a:p>
            <a:pPr defTabSz="914400">
              <a:buSzPct val="140000"/>
              <a:buFont typeface="Wingdings" charset="2"/>
              <a:buChar char="§"/>
            </a:pPr>
            <a:r>
              <a:rPr lang="en-US" sz="3600" dirty="0" smtClean="0"/>
              <a:t>Product Lines</a:t>
            </a:r>
          </a:p>
          <a:p>
            <a:pPr defTabSz="914400">
              <a:buSzPct val="140000"/>
              <a:buFont typeface="Wingdings" charset="2"/>
              <a:buChar char="§"/>
            </a:pPr>
            <a:r>
              <a:rPr lang="en-US" sz="3600" dirty="0" smtClean="0"/>
              <a:t>Emerging technologies</a:t>
            </a:r>
            <a:endParaRPr lang="en-US" sz="3600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 smtClean="0">
                <a:ea typeface="ＭＳ Ｐゴシック" pitchFamily="34" charset="-128"/>
              </a:rPr>
              <a:t>Strategy</a:t>
            </a:r>
            <a:endParaRPr lang="en-US" b="1" dirty="0" smtClean="0">
              <a:solidFill>
                <a:schemeClr val="tx1"/>
              </a:solidFill>
              <a:ea typeface="ＭＳ Ｐゴシック" pitchFamily="34" charset="-128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495800" y="2438400"/>
            <a:ext cx="4114800" cy="2707598"/>
            <a:chOff x="501650" y="2636838"/>
            <a:chExt cx="7956550" cy="3588654"/>
          </a:xfrm>
        </p:grpSpPr>
        <p:sp>
          <p:nvSpPr>
            <p:cNvPr id="9" name="Text Box 3"/>
            <p:cNvSpPr txBox="1">
              <a:spLocks noChangeArrowheads="1"/>
            </p:cNvSpPr>
            <p:nvPr/>
          </p:nvSpPr>
          <p:spPr bwMode="auto">
            <a:xfrm>
              <a:off x="4090988" y="4921251"/>
              <a:ext cx="357078" cy="3263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endParaRPr lang="en-US" sz="1000">
                <a:solidFill>
                  <a:srgbClr val="000000"/>
                </a:solidFill>
              </a:endParaRPr>
            </a:p>
          </p:txBody>
        </p:sp>
        <p:sp>
          <p:nvSpPr>
            <p:cNvPr id="10" name="Text Box 6"/>
            <p:cNvSpPr txBox="1">
              <a:spLocks noChangeArrowheads="1"/>
            </p:cNvSpPr>
            <p:nvPr/>
          </p:nvSpPr>
          <p:spPr bwMode="auto">
            <a:xfrm>
              <a:off x="503238" y="3581400"/>
              <a:ext cx="2384892" cy="3263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000" b="1" i="1">
                  <a:latin typeface="Times New Roman" charset="0"/>
                </a:rPr>
                <a:t>Visualization Tools</a:t>
              </a:r>
            </a:p>
          </p:txBody>
        </p:sp>
        <p:sp>
          <p:nvSpPr>
            <p:cNvPr id="11" name="Text Box 7"/>
            <p:cNvSpPr txBox="1">
              <a:spLocks noChangeArrowheads="1"/>
            </p:cNvSpPr>
            <p:nvPr/>
          </p:nvSpPr>
          <p:spPr bwMode="auto">
            <a:xfrm>
              <a:off x="600072" y="5899150"/>
              <a:ext cx="1817041" cy="3263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000" b="1" i="1" dirty="0">
                  <a:latin typeface="Times New Roman" charset="0"/>
                </a:rPr>
                <a:t>Analysis Tools</a:t>
              </a:r>
            </a:p>
          </p:txBody>
        </p:sp>
        <p:sp>
          <p:nvSpPr>
            <p:cNvPr id="12" name="Rectangle 8"/>
            <p:cNvSpPr>
              <a:spLocks noChangeArrowheads="1"/>
            </p:cNvSpPr>
            <p:nvPr/>
          </p:nvSpPr>
          <p:spPr bwMode="auto">
            <a:xfrm>
              <a:off x="3886200" y="2763838"/>
              <a:ext cx="1524000" cy="3063875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1000" b="1">
                  <a:latin typeface="Times New Roman" charset="0"/>
                  <a:ea typeface="ＭＳ Ｐゴシック" charset="-128"/>
                  <a:cs typeface="ＭＳ Ｐゴシック" charset="-128"/>
                </a:rPr>
                <a:t>OODT</a:t>
              </a:r>
            </a:p>
            <a:p>
              <a:pPr algn="ctr">
                <a:defRPr/>
              </a:pPr>
              <a:r>
                <a:rPr lang="en-US" sz="1000" b="1">
                  <a:latin typeface="Times New Roman" charset="0"/>
                  <a:ea typeface="ＭＳ Ｐゴシック" charset="-128"/>
                  <a:cs typeface="ＭＳ Ｐゴシック" charset="-128"/>
                </a:rPr>
                <a:t>Reusable</a:t>
              </a:r>
            </a:p>
            <a:p>
              <a:pPr algn="ctr">
                <a:defRPr/>
              </a:pPr>
              <a:r>
                <a:rPr lang="en-US" sz="1000" b="1">
                  <a:latin typeface="Times New Roman" charset="0"/>
                  <a:ea typeface="ＭＳ Ｐゴシック" charset="-128"/>
                  <a:cs typeface="ＭＳ Ｐゴシック" charset="-128"/>
                </a:rPr>
                <a:t>Data</a:t>
              </a:r>
            </a:p>
            <a:p>
              <a:pPr algn="ctr">
                <a:defRPr/>
              </a:pPr>
              <a:r>
                <a:rPr lang="en-US" sz="1000" b="1">
                  <a:latin typeface="Times New Roman" charset="0"/>
                  <a:ea typeface="ＭＳ Ｐゴシック" charset="-128"/>
                  <a:cs typeface="ＭＳ Ｐゴシック" charset="-128"/>
                </a:rPr>
                <a:t>Grid</a:t>
              </a:r>
            </a:p>
            <a:p>
              <a:pPr algn="ctr">
                <a:defRPr/>
              </a:pPr>
              <a:r>
                <a:rPr lang="en-US" sz="1000" b="1">
                  <a:latin typeface="Times New Roman" charset="0"/>
                  <a:ea typeface="ＭＳ Ｐゴシック" charset="-128"/>
                  <a:cs typeface="ＭＳ Ｐゴシック" charset="-128"/>
                </a:rPr>
                <a:t>Framework</a:t>
              </a:r>
            </a:p>
          </p:txBody>
        </p:sp>
        <p:sp>
          <p:nvSpPr>
            <p:cNvPr id="13" name="AutoShape 9"/>
            <p:cNvSpPr>
              <a:spLocks noChangeArrowheads="1"/>
            </p:cNvSpPr>
            <p:nvPr/>
          </p:nvSpPr>
          <p:spPr bwMode="auto">
            <a:xfrm>
              <a:off x="6934200" y="2636838"/>
              <a:ext cx="1524000" cy="944562"/>
            </a:xfrm>
            <a:prstGeom prst="can">
              <a:avLst>
                <a:gd name="adj" fmla="val 14065"/>
              </a:avLst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/>
              <a:r>
                <a:rPr lang="en-US" sz="1000" b="1">
                  <a:latin typeface="Times New Roman" charset="0"/>
                </a:rPr>
                <a:t>Mission</a:t>
              </a:r>
            </a:p>
            <a:p>
              <a:pPr algn="ctr"/>
              <a:r>
                <a:rPr lang="en-US" sz="1000" b="1">
                  <a:latin typeface="Times New Roman" charset="0"/>
                </a:rPr>
                <a:t>Data</a:t>
              </a:r>
            </a:p>
            <a:p>
              <a:pPr algn="ctr"/>
              <a:r>
                <a:rPr lang="en-US" sz="1000" b="1">
                  <a:latin typeface="Times New Roman" charset="0"/>
                </a:rPr>
                <a:t>Repositories</a:t>
              </a:r>
            </a:p>
          </p:txBody>
        </p:sp>
        <p:sp>
          <p:nvSpPr>
            <p:cNvPr id="14" name="Line 10"/>
            <p:cNvSpPr>
              <a:spLocks noChangeShapeType="1"/>
            </p:cNvSpPr>
            <p:nvPr/>
          </p:nvSpPr>
          <p:spPr bwMode="auto">
            <a:xfrm>
              <a:off x="2895600" y="3876675"/>
              <a:ext cx="762000" cy="0"/>
            </a:xfrm>
            <a:prstGeom prst="line">
              <a:avLst/>
            </a:prstGeom>
            <a:noFill/>
            <a:ln w="50800">
              <a:solidFill>
                <a:srgbClr val="3399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000"/>
            </a:p>
          </p:txBody>
        </p:sp>
        <p:sp>
          <p:nvSpPr>
            <p:cNvPr id="15" name="Line 11"/>
            <p:cNvSpPr>
              <a:spLocks noChangeShapeType="1"/>
            </p:cNvSpPr>
            <p:nvPr/>
          </p:nvSpPr>
          <p:spPr bwMode="auto">
            <a:xfrm>
              <a:off x="2895600" y="4783138"/>
              <a:ext cx="762000" cy="0"/>
            </a:xfrm>
            <a:prstGeom prst="line">
              <a:avLst/>
            </a:prstGeom>
            <a:noFill/>
            <a:ln w="50800">
              <a:solidFill>
                <a:srgbClr val="339966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000"/>
            </a:p>
          </p:txBody>
        </p:sp>
        <p:sp>
          <p:nvSpPr>
            <p:cNvPr id="16" name="Line 12"/>
            <p:cNvSpPr>
              <a:spLocks noChangeShapeType="1"/>
            </p:cNvSpPr>
            <p:nvPr/>
          </p:nvSpPr>
          <p:spPr bwMode="auto">
            <a:xfrm>
              <a:off x="5715000" y="3886200"/>
              <a:ext cx="838200" cy="0"/>
            </a:xfrm>
            <a:prstGeom prst="line">
              <a:avLst/>
            </a:prstGeom>
            <a:noFill/>
            <a:ln w="50800">
              <a:solidFill>
                <a:srgbClr val="3399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000"/>
            </a:p>
          </p:txBody>
        </p:sp>
        <p:sp>
          <p:nvSpPr>
            <p:cNvPr id="17" name="Line 13"/>
            <p:cNvSpPr>
              <a:spLocks noChangeShapeType="1"/>
            </p:cNvSpPr>
            <p:nvPr/>
          </p:nvSpPr>
          <p:spPr bwMode="auto">
            <a:xfrm>
              <a:off x="5715000" y="4724400"/>
              <a:ext cx="762000" cy="0"/>
            </a:xfrm>
            <a:prstGeom prst="line">
              <a:avLst/>
            </a:prstGeom>
            <a:noFill/>
            <a:ln w="50800">
              <a:solidFill>
                <a:srgbClr val="339966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000"/>
            </a:p>
          </p:txBody>
        </p:sp>
        <p:sp>
          <p:nvSpPr>
            <p:cNvPr id="18" name="Rectangle 14"/>
            <p:cNvSpPr>
              <a:spLocks noChangeArrowheads="1"/>
            </p:cNvSpPr>
            <p:nvPr/>
          </p:nvSpPr>
          <p:spPr bwMode="auto">
            <a:xfrm>
              <a:off x="1905000" y="3048000"/>
              <a:ext cx="609600" cy="457200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900" b="1" dirty="0">
                  <a:latin typeface="Times New Roman" charset="0"/>
                  <a:ea typeface="ＭＳ Ｐゴシック" charset="-128"/>
                  <a:cs typeface="ＭＳ Ｐゴシック" charset="-128"/>
                </a:rPr>
                <a:t>OODT</a:t>
              </a:r>
            </a:p>
            <a:p>
              <a:pPr algn="ctr">
                <a:defRPr/>
              </a:pPr>
              <a:r>
                <a:rPr lang="en-US" sz="900" b="1" dirty="0">
                  <a:latin typeface="Times New Roman" charset="0"/>
                  <a:ea typeface="ＭＳ Ｐゴシック" charset="-128"/>
                  <a:cs typeface="ＭＳ Ｐゴシック" charset="-128"/>
                </a:rPr>
                <a:t>API</a:t>
              </a:r>
            </a:p>
          </p:txBody>
        </p:sp>
        <p:sp>
          <p:nvSpPr>
            <p:cNvPr id="19" name="AutoShape 16"/>
            <p:cNvSpPr>
              <a:spLocks noChangeArrowheads="1"/>
            </p:cNvSpPr>
            <p:nvPr/>
          </p:nvSpPr>
          <p:spPr bwMode="auto">
            <a:xfrm>
              <a:off x="6934200" y="3856038"/>
              <a:ext cx="1524000" cy="927100"/>
            </a:xfrm>
            <a:prstGeom prst="can">
              <a:avLst>
                <a:gd name="adj" fmla="val 14065"/>
              </a:avLst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1000" b="1">
                  <a:latin typeface="Times New Roman" charset="0"/>
                  <a:ea typeface="ＭＳ Ｐゴシック" charset="-128"/>
                  <a:cs typeface="ＭＳ Ｐゴシック" charset="-128"/>
                </a:rPr>
                <a:t>Biomedical</a:t>
              </a:r>
            </a:p>
            <a:p>
              <a:pPr algn="ctr">
                <a:defRPr/>
              </a:pPr>
              <a:r>
                <a:rPr lang="en-US" sz="1000" b="1">
                  <a:latin typeface="Times New Roman" charset="0"/>
                  <a:ea typeface="ＭＳ Ｐゴシック" charset="-128"/>
                  <a:cs typeface="ＭＳ Ｐゴシック" charset="-128"/>
                </a:rPr>
                <a:t>Data</a:t>
              </a:r>
            </a:p>
            <a:p>
              <a:pPr algn="ctr">
                <a:defRPr/>
              </a:pPr>
              <a:r>
                <a:rPr lang="en-US" sz="1000" b="1">
                  <a:latin typeface="Times New Roman" charset="0"/>
                  <a:ea typeface="ＭＳ Ｐゴシック" charset="-128"/>
                  <a:cs typeface="ＭＳ Ｐゴシック" charset="-128"/>
                </a:rPr>
                <a:t>Repositories</a:t>
              </a:r>
            </a:p>
          </p:txBody>
        </p:sp>
        <p:sp>
          <p:nvSpPr>
            <p:cNvPr id="20" name="AutoShape 17"/>
            <p:cNvSpPr>
              <a:spLocks noChangeArrowheads="1"/>
            </p:cNvSpPr>
            <p:nvPr/>
          </p:nvSpPr>
          <p:spPr bwMode="auto">
            <a:xfrm>
              <a:off x="6934200" y="5108575"/>
              <a:ext cx="1524000" cy="904875"/>
            </a:xfrm>
            <a:prstGeom prst="can">
              <a:avLst>
                <a:gd name="adj" fmla="val 14065"/>
              </a:avLst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1000" b="1">
                  <a:latin typeface="Times New Roman" charset="0"/>
                  <a:ea typeface="ＭＳ Ｐゴシック" charset="-128"/>
                  <a:cs typeface="ＭＳ Ｐゴシック" charset="-128"/>
                </a:rPr>
                <a:t>Engineering</a:t>
              </a:r>
            </a:p>
            <a:p>
              <a:pPr algn="ctr">
                <a:defRPr/>
              </a:pPr>
              <a:r>
                <a:rPr lang="en-US" sz="1000" b="1">
                  <a:latin typeface="Times New Roman" charset="0"/>
                  <a:ea typeface="ＭＳ Ｐゴシック" charset="-128"/>
                  <a:cs typeface="ＭＳ Ｐゴシック" charset="-128"/>
                </a:rPr>
                <a:t>Data </a:t>
              </a:r>
            </a:p>
            <a:p>
              <a:pPr algn="ctr">
                <a:defRPr/>
              </a:pPr>
              <a:r>
                <a:rPr lang="en-US" sz="1000" b="1">
                  <a:latin typeface="Times New Roman" charset="0"/>
                  <a:ea typeface="ＭＳ Ｐゴシック" charset="-128"/>
                  <a:cs typeface="ＭＳ Ｐゴシック" charset="-128"/>
                </a:rPr>
                <a:t>Repositories</a:t>
              </a:r>
            </a:p>
          </p:txBody>
        </p:sp>
        <p:sp>
          <p:nvSpPr>
            <p:cNvPr id="21" name="Text Box 18"/>
            <p:cNvSpPr txBox="1">
              <a:spLocks noChangeArrowheads="1"/>
            </p:cNvSpPr>
            <p:nvPr/>
          </p:nvSpPr>
          <p:spPr bwMode="auto">
            <a:xfrm>
              <a:off x="501650" y="4783139"/>
              <a:ext cx="2262481" cy="3263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000" b="1" i="1">
                  <a:latin typeface="Times New Roman" charset="0"/>
                </a:rPr>
                <a:t>Web Search Tools</a:t>
              </a:r>
            </a:p>
          </p:txBody>
        </p:sp>
        <p:pic>
          <p:nvPicPr>
            <p:cNvPr id="22" name="Picture 19" descr="x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650" y="3924300"/>
              <a:ext cx="1201738" cy="800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Rectangle 20"/>
            <p:cNvSpPr>
              <a:spLocks noChangeArrowheads="1"/>
            </p:cNvSpPr>
            <p:nvPr/>
          </p:nvSpPr>
          <p:spPr bwMode="auto">
            <a:xfrm>
              <a:off x="1905000" y="4114800"/>
              <a:ext cx="609600" cy="457200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900" b="1">
                  <a:latin typeface="Times New Roman" charset="0"/>
                  <a:ea typeface="ＭＳ Ｐゴシック" charset="-128"/>
                  <a:cs typeface="ＭＳ Ｐゴシック" charset="-128"/>
                </a:rPr>
                <a:t>OODT</a:t>
              </a:r>
            </a:p>
            <a:p>
              <a:pPr algn="ctr">
                <a:defRPr/>
              </a:pPr>
              <a:r>
                <a:rPr lang="en-US" sz="900" b="1">
                  <a:latin typeface="Times New Roman" charset="0"/>
                  <a:ea typeface="ＭＳ Ｐゴシック" charset="-128"/>
                  <a:cs typeface="ＭＳ Ｐゴシック" charset="-128"/>
                </a:rPr>
                <a:t>API</a:t>
              </a:r>
            </a:p>
          </p:txBody>
        </p:sp>
        <p:sp>
          <p:nvSpPr>
            <p:cNvPr id="24" name="Rectangle 21"/>
            <p:cNvSpPr>
              <a:spLocks noChangeArrowheads="1"/>
            </p:cNvSpPr>
            <p:nvPr/>
          </p:nvSpPr>
          <p:spPr bwMode="auto">
            <a:xfrm>
              <a:off x="1905000" y="5181600"/>
              <a:ext cx="609600" cy="457200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900" b="1">
                  <a:latin typeface="Times New Roman" charset="0"/>
                  <a:ea typeface="ＭＳ Ｐゴシック" charset="-128"/>
                  <a:cs typeface="ＭＳ Ｐゴシック" charset="-128"/>
                </a:rPr>
                <a:t>OODT</a:t>
              </a:r>
            </a:p>
            <a:p>
              <a:pPr algn="ctr">
                <a:defRPr/>
              </a:pPr>
              <a:r>
                <a:rPr lang="en-US" sz="900" b="1">
                  <a:latin typeface="Times New Roman" charset="0"/>
                  <a:ea typeface="ＭＳ Ｐゴシック" charset="-128"/>
                  <a:cs typeface="ＭＳ Ｐゴシック" charset="-128"/>
                </a:rPr>
                <a:t>API</a:t>
              </a:r>
            </a:p>
          </p:txBody>
        </p:sp>
        <p:pic>
          <p:nvPicPr>
            <p:cNvPr id="25" name="Picture 2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" y="5108575"/>
              <a:ext cx="990600" cy="742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23" descr="prod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963" y="2835275"/>
              <a:ext cx="731837" cy="639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119724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681"/>
            <a:ext cx="8229600" cy="944096"/>
          </a:xfrm>
        </p:spPr>
        <p:txBody>
          <a:bodyPr/>
          <a:lstStyle/>
          <a:p>
            <a:pPr eaLnBrk="1" hangingPunct="1"/>
            <a:r>
              <a:rPr lang="en-US" b="1" dirty="0" smtClean="0">
                <a:solidFill>
                  <a:schemeClr val="tx1"/>
                </a:solidFill>
                <a:ea typeface="ＭＳ Ｐゴシック" pitchFamily="34" charset="-128"/>
              </a:rPr>
              <a:t>SDS Functional Architecture</a:t>
            </a:r>
          </a:p>
        </p:txBody>
      </p:sp>
      <p:pic>
        <p:nvPicPr>
          <p:cNvPr id="7" name="Picture 63" descr="PCSFunctionalArch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143000"/>
            <a:ext cx="8294687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7518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681"/>
            <a:ext cx="8229600" cy="944096"/>
          </a:xfrm>
        </p:spPr>
        <p:txBody>
          <a:bodyPr/>
          <a:lstStyle/>
          <a:p>
            <a:pPr eaLnBrk="1" hangingPunct="1"/>
            <a:r>
              <a:rPr lang="en-US" b="1" dirty="0" smtClean="0">
                <a:solidFill>
                  <a:schemeClr val="tx1"/>
                </a:solidFill>
                <a:ea typeface="ＭＳ Ｐゴシック" pitchFamily="34" charset="-128"/>
              </a:rPr>
              <a:t>A SDS Implementation</a:t>
            </a:r>
          </a:p>
        </p:txBody>
      </p:sp>
      <p:pic>
        <p:nvPicPr>
          <p:cNvPr id="8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905000"/>
            <a:ext cx="67818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9120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681"/>
            <a:ext cx="8229600" cy="944096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b="1" dirty="0" smtClean="0">
                <a:ea typeface="ＭＳ Ｐゴシック" pitchFamily="34" charset="-128"/>
              </a:rPr>
              <a:t>Underlying Infrastructure</a:t>
            </a:r>
            <a:br>
              <a:rPr lang="en-US" b="1" dirty="0" smtClean="0">
                <a:ea typeface="ＭＳ Ｐゴシック" pitchFamily="34" charset="-128"/>
              </a:rPr>
            </a:br>
            <a:r>
              <a:rPr lang="en-US" b="1" dirty="0" smtClean="0">
                <a:ea typeface="ＭＳ Ｐゴシック" pitchFamily="34" charset="-128"/>
              </a:rPr>
              <a:t>OODT Framework</a:t>
            </a:r>
            <a:endParaRPr lang="en-US" b="1" dirty="0" smtClean="0">
              <a:solidFill>
                <a:schemeClr val="tx1"/>
              </a:solidFill>
              <a:ea typeface="ＭＳ Ｐゴシック" pitchFamily="34" charset="-128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371600" y="1752600"/>
            <a:ext cx="6477000" cy="3733800"/>
            <a:chOff x="1752600" y="2590800"/>
            <a:chExt cx="5715000" cy="2362200"/>
          </a:xfrm>
        </p:grpSpPr>
        <p:sp>
          <p:nvSpPr>
            <p:cNvPr id="22" name="Rectangle 3"/>
            <p:cNvSpPr>
              <a:spLocks noChangeArrowheads="1"/>
            </p:cNvSpPr>
            <p:nvPr/>
          </p:nvSpPr>
          <p:spPr bwMode="auto">
            <a:xfrm>
              <a:off x="1752600" y="2743200"/>
              <a:ext cx="685800" cy="304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Rectangle 4"/>
            <p:cNvSpPr>
              <a:spLocks noChangeArrowheads="1"/>
            </p:cNvSpPr>
            <p:nvPr/>
          </p:nvSpPr>
          <p:spPr bwMode="auto">
            <a:xfrm>
              <a:off x="1752600" y="3048000"/>
              <a:ext cx="4419600" cy="1219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Rectangle 5"/>
            <p:cNvSpPr>
              <a:spLocks noChangeArrowheads="1"/>
            </p:cNvSpPr>
            <p:nvPr/>
          </p:nvSpPr>
          <p:spPr bwMode="auto">
            <a:xfrm>
              <a:off x="5486400" y="2743200"/>
              <a:ext cx="685800" cy="304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Rectangle 6"/>
            <p:cNvSpPr>
              <a:spLocks noChangeArrowheads="1"/>
            </p:cNvSpPr>
            <p:nvPr/>
          </p:nvSpPr>
          <p:spPr bwMode="auto">
            <a:xfrm>
              <a:off x="3505200" y="2743200"/>
              <a:ext cx="914400" cy="304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Rectangle 7"/>
            <p:cNvSpPr>
              <a:spLocks noChangeArrowheads="1"/>
            </p:cNvSpPr>
            <p:nvPr/>
          </p:nvSpPr>
          <p:spPr bwMode="auto">
            <a:xfrm>
              <a:off x="1752600" y="4267200"/>
              <a:ext cx="381000" cy="304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Rectangle 8"/>
            <p:cNvSpPr>
              <a:spLocks noChangeArrowheads="1"/>
            </p:cNvSpPr>
            <p:nvPr/>
          </p:nvSpPr>
          <p:spPr bwMode="auto">
            <a:xfrm>
              <a:off x="3048000" y="4267200"/>
              <a:ext cx="457200" cy="304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Rectangle 9"/>
            <p:cNvSpPr>
              <a:spLocks noChangeArrowheads="1"/>
            </p:cNvSpPr>
            <p:nvPr/>
          </p:nvSpPr>
          <p:spPr bwMode="auto">
            <a:xfrm>
              <a:off x="4419600" y="4267200"/>
              <a:ext cx="457200" cy="304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Rectangle 10"/>
            <p:cNvSpPr>
              <a:spLocks noChangeArrowheads="1"/>
            </p:cNvSpPr>
            <p:nvPr/>
          </p:nvSpPr>
          <p:spPr bwMode="auto">
            <a:xfrm>
              <a:off x="5791200" y="4267200"/>
              <a:ext cx="381000" cy="304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Line 11"/>
            <p:cNvSpPr>
              <a:spLocks noChangeShapeType="1"/>
            </p:cNvSpPr>
            <p:nvPr/>
          </p:nvSpPr>
          <p:spPr bwMode="auto">
            <a:xfrm flipV="1">
              <a:off x="1752600" y="2743200"/>
              <a:ext cx="0" cy="1828800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Line 12"/>
            <p:cNvSpPr>
              <a:spLocks noChangeShapeType="1"/>
            </p:cNvSpPr>
            <p:nvPr/>
          </p:nvSpPr>
          <p:spPr bwMode="auto">
            <a:xfrm>
              <a:off x="1752600" y="2743200"/>
              <a:ext cx="685800" cy="0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Line 13"/>
            <p:cNvSpPr>
              <a:spLocks noChangeShapeType="1"/>
            </p:cNvSpPr>
            <p:nvPr/>
          </p:nvSpPr>
          <p:spPr bwMode="auto">
            <a:xfrm>
              <a:off x="2438400" y="2743200"/>
              <a:ext cx="0" cy="304800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Line 14"/>
            <p:cNvSpPr>
              <a:spLocks noChangeShapeType="1"/>
            </p:cNvSpPr>
            <p:nvPr/>
          </p:nvSpPr>
          <p:spPr bwMode="auto">
            <a:xfrm>
              <a:off x="2438400" y="3048000"/>
              <a:ext cx="1066800" cy="0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Line 15"/>
            <p:cNvSpPr>
              <a:spLocks noChangeShapeType="1"/>
            </p:cNvSpPr>
            <p:nvPr/>
          </p:nvSpPr>
          <p:spPr bwMode="auto">
            <a:xfrm flipV="1">
              <a:off x="3505200" y="2743200"/>
              <a:ext cx="0" cy="304800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Line 16"/>
            <p:cNvSpPr>
              <a:spLocks noChangeShapeType="1"/>
            </p:cNvSpPr>
            <p:nvPr/>
          </p:nvSpPr>
          <p:spPr bwMode="auto">
            <a:xfrm>
              <a:off x="3505200" y="2743200"/>
              <a:ext cx="914400" cy="0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Line 17"/>
            <p:cNvSpPr>
              <a:spLocks noChangeShapeType="1"/>
            </p:cNvSpPr>
            <p:nvPr/>
          </p:nvSpPr>
          <p:spPr bwMode="auto">
            <a:xfrm>
              <a:off x="4419600" y="2743200"/>
              <a:ext cx="0" cy="304800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Line 18"/>
            <p:cNvSpPr>
              <a:spLocks noChangeShapeType="1"/>
            </p:cNvSpPr>
            <p:nvPr/>
          </p:nvSpPr>
          <p:spPr bwMode="auto">
            <a:xfrm>
              <a:off x="4419600" y="3048000"/>
              <a:ext cx="1066800" cy="0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Line 19"/>
            <p:cNvSpPr>
              <a:spLocks noChangeShapeType="1"/>
            </p:cNvSpPr>
            <p:nvPr/>
          </p:nvSpPr>
          <p:spPr bwMode="auto">
            <a:xfrm flipV="1">
              <a:off x="5486400" y="2743200"/>
              <a:ext cx="0" cy="304800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Line 20"/>
            <p:cNvSpPr>
              <a:spLocks noChangeShapeType="1"/>
            </p:cNvSpPr>
            <p:nvPr/>
          </p:nvSpPr>
          <p:spPr bwMode="auto">
            <a:xfrm>
              <a:off x="5486400" y="2743200"/>
              <a:ext cx="685800" cy="0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" name="Line 21"/>
            <p:cNvSpPr>
              <a:spLocks noChangeShapeType="1"/>
            </p:cNvSpPr>
            <p:nvPr/>
          </p:nvSpPr>
          <p:spPr bwMode="auto">
            <a:xfrm>
              <a:off x="6172200" y="2743200"/>
              <a:ext cx="0" cy="1828800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Line 22"/>
            <p:cNvSpPr>
              <a:spLocks noChangeShapeType="1"/>
            </p:cNvSpPr>
            <p:nvPr/>
          </p:nvSpPr>
          <p:spPr bwMode="auto">
            <a:xfrm flipH="1">
              <a:off x="5791200" y="4572000"/>
              <a:ext cx="381000" cy="0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" name="Line 23"/>
            <p:cNvSpPr>
              <a:spLocks noChangeShapeType="1"/>
            </p:cNvSpPr>
            <p:nvPr/>
          </p:nvSpPr>
          <p:spPr bwMode="auto">
            <a:xfrm flipV="1">
              <a:off x="5791200" y="4267200"/>
              <a:ext cx="0" cy="304800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Line 24"/>
            <p:cNvSpPr>
              <a:spLocks noChangeShapeType="1"/>
            </p:cNvSpPr>
            <p:nvPr/>
          </p:nvSpPr>
          <p:spPr bwMode="auto">
            <a:xfrm flipH="1">
              <a:off x="4876800" y="4267200"/>
              <a:ext cx="914400" cy="0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" name="Line 25"/>
            <p:cNvSpPr>
              <a:spLocks noChangeShapeType="1"/>
            </p:cNvSpPr>
            <p:nvPr/>
          </p:nvSpPr>
          <p:spPr bwMode="auto">
            <a:xfrm>
              <a:off x="4876800" y="4267200"/>
              <a:ext cx="0" cy="304800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" name="Line 26"/>
            <p:cNvSpPr>
              <a:spLocks noChangeShapeType="1"/>
            </p:cNvSpPr>
            <p:nvPr/>
          </p:nvSpPr>
          <p:spPr bwMode="auto">
            <a:xfrm flipH="1">
              <a:off x="4419600" y="4572000"/>
              <a:ext cx="457200" cy="0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" name="Line 27"/>
            <p:cNvSpPr>
              <a:spLocks noChangeShapeType="1"/>
            </p:cNvSpPr>
            <p:nvPr/>
          </p:nvSpPr>
          <p:spPr bwMode="auto">
            <a:xfrm flipV="1">
              <a:off x="4419600" y="4267200"/>
              <a:ext cx="0" cy="304800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" name="Line 28"/>
            <p:cNvSpPr>
              <a:spLocks noChangeShapeType="1"/>
            </p:cNvSpPr>
            <p:nvPr/>
          </p:nvSpPr>
          <p:spPr bwMode="auto">
            <a:xfrm flipH="1">
              <a:off x="3505200" y="4267200"/>
              <a:ext cx="914400" cy="0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" name="Line 29"/>
            <p:cNvSpPr>
              <a:spLocks noChangeShapeType="1"/>
            </p:cNvSpPr>
            <p:nvPr/>
          </p:nvSpPr>
          <p:spPr bwMode="auto">
            <a:xfrm>
              <a:off x="3505200" y="4267200"/>
              <a:ext cx="0" cy="304800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" name="Line 30"/>
            <p:cNvSpPr>
              <a:spLocks noChangeShapeType="1"/>
            </p:cNvSpPr>
            <p:nvPr/>
          </p:nvSpPr>
          <p:spPr bwMode="auto">
            <a:xfrm flipH="1">
              <a:off x="3048000" y="4572000"/>
              <a:ext cx="457200" cy="0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" name="Line 31"/>
            <p:cNvSpPr>
              <a:spLocks noChangeShapeType="1"/>
            </p:cNvSpPr>
            <p:nvPr/>
          </p:nvSpPr>
          <p:spPr bwMode="auto">
            <a:xfrm flipV="1">
              <a:off x="3048000" y="4267200"/>
              <a:ext cx="0" cy="304800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" name="Line 32"/>
            <p:cNvSpPr>
              <a:spLocks noChangeShapeType="1"/>
            </p:cNvSpPr>
            <p:nvPr/>
          </p:nvSpPr>
          <p:spPr bwMode="auto">
            <a:xfrm flipH="1">
              <a:off x="2133600" y="4267200"/>
              <a:ext cx="914400" cy="0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" name="Line 33"/>
            <p:cNvSpPr>
              <a:spLocks noChangeShapeType="1"/>
            </p:cNvSpPr>
            <p:nvPr/>
          </p:nvSpPr>
          <p:spPr bwMode="auto">
            <a:xfrm>
              <a:off x="2133600" y="4267200"/>
              <a:ext cx="0" cy="304800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" name="Line 34"/>
            <p:cNvSpPr>
              <a:spLocks noChangeShapeType="1"/>
            </p:cNvSpPr>
            <p:nvPr/>
          </p:nvSpPr>
          <p:spPr bwMode="auto">
            <a:xfrm flipH="1">
              <a:off x="1752600" y="4572000"/>
              <a:ext cx="381000" cy="0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" name="Rectangle 35"/>
            <p:cNvSpPr>
              <a:spLocks noChangeArrowheads="1"/>
            </p:cNvSpPr>
            <p:nvPr/>
          </p:nvSpPr>
          <p:spPr bwMode="auto">
            <a:xfrm>
              <a:off x="2514600" y="2590800"/>
              <a:ext cx="914400" cy="3810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80808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/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4495800" y="2590800"/>
              <a:ext cx="914400" cy="3810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80808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" name="AutoShape 37"/>
            <p:cNvSpPr>
              <a:spLocks noChangeArrowheads="1"/>
            </p:cNvSpPr>
            <p:nvPr/>
          </p:nvSpPr>
          <p:spPr bwMode="auto">
            <a:xfrm>
              <a:off x="2209800" y="4419600"/>
              <a:ext cx="762000" cy="533400"/>
            </a:xfrm>
            <a:prstGeom prst="can">
              <a:avLst>
                <a:gd name="adj" fmla="val 25000"/>
              </a:avLst>
            </a:prstGeom>
            <a:solidFill>
              <a:srgbClr val="C0C0C0"/>
            </a:solidFill>
            <a:ln w="28575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" name="AutoShape 38"/>
            <p:cNvSpPr>
              <a:spLocks noChangeArrowheads="1"/>
            </p:cNvSpPr>
            <p:nvPr/>
          </p:nvSpPr>
          <p:spPr bwMode="auto">
            <a:xfrm>
              <a:off x="3581400" y="4419600"/>
              <a:ext cx="762000" cy="533400"/>
            </a:xfrm>
            <a:prstGeom prst="can">
              <a:avLst>
                <a:gd name="adj" fmla="val 25000"/>
              </a:avLst>
            </a:prstGeom>
            <a:solidFill>
              <a:srgbClr val="C0C0C0"/>
            </a:solidFill>
            <a:ln w="28575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" name="AutoShape 39"/>
            <p:cNvSpPr>
              <a:spLocks noChangeArrowheads="1"/>
            </p:cNvSpPr>
            <p:nvPr/>
          </p:nvSpPr>
          <p:spPr bwMode="auto">
            <a:xfrm>
              <a:off x="4953000" y="4419600"/>
              <a:ext cx="762000" cy="533400"/>
            </a:xfrm>
            <a:prstGeom prst="can">
              <a:avLst>
                <a:gd name="adj" fmla="val 25000"/>
              </a:avLst>
            </a:prstGeom>
            <a:solidFill>
              <a:srgbClr val="C0C0C0"/>
            </a:solidFill>
            <a:ln w="28575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" name="Text Box 40"/>
            <p:cNvSpPr txBox="1">
              <a:spLocks noChangeArrowheads="1"/>
            </p:cNvSpPr>
            <p:nvPr/>
          </p:nvSpPr>
          <p:spPr bwMode="auto">
            <a:xfrm>
              <a:off x="2209800" y="3124200"/>
              <a:ext cx="35941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r>
                <a:rPr lang="en-US" sz="900">
                  <a:solidFill>
                    <a:schemeClr val="bg1"/>
                  </a:solidFill>
                  <a:latin typeface="Arial Black" charset="0"/>
                  <a:ea typeface="ＭＳ Ｐゴシック" charset="0"/>
                  <a:cs typeface="ＭＳ Ｐゴシック" charset="0"/>
                </a:rPr>
                <a:t>OBJECT ORIENTED DATA TECHNOLOGY FRAMEWORK</a:t>
              </a:r>
            </a:p>
          </p:txBody>
        </p:sp>
        <p:sp>
          <p:nvSpPr>
            <p:cNvPr id="60" name="Text Box 41"/>
            <p:cNvSpPr txBox="1">
              <a:spLocks noChangeArrowheads="1"/>
            </p:cNvSpPr>
            <p:nvPr/>
          </p:nvSpPr>
          <p:spPr bwMode="auto">
            <a:xfrm>
              <a:off x="2514600" y="2590800"/>
              <a:ext cx="914400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algn="ctr"/>
              <a:r>
                <a:rPr lang="en-US" sz="800" b="1">
                  <a:solidFill>
                    <a:schemeClr val="accent2"/>
                  </a:solidFill>
                  <a:ea typeface="ＭＳ Ｐゴシック" charset="0"/>
                  <a:cs typeface="ＭＳ Ｐゴシック" charset="0"/>
                </a:rPr>
                <a:t>OODT/Science Web Tools</a:t>
              </a:r>
              <a:endParaRPr lang="en-US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1" name="Text Box 42"/>
            <p:cNvSpPr txBox="1">
              <a:spLocks noChangeArrowheads="1"/>
            </p:cNvSpPr>
            <p:nvPr/>
          </p:nvSpPr>
          <p:spPr bwMode="auto">
            <a:xfrm>
              <a:off x="4495800" y="2590800"/>
              <a:ext cx="914400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algn="ctr"/>
              <a:r>
                <a:rPr lang="en-US" sz="800" b="1">
                  <a:solidFill>
                    <a:schemeClr val="accent2"/>
                  </a:solidFill>
                  <a:ea typeface="ＭＳ Ｐゴシック" charset="0"/>
                  <a:cs typeface="ＭＳ Ｐゴシック" charset="0"/>
                </a:rPr>
                <a:t>Archive</a:t>
              </a:r>
            </a:p>
            <a:p>
              <a:pPr algn="ctr"/>
              <a:r>
                <a:rPr lang="en-US" sz="800" b="1">
                  <a:solidFill>
                    <a:schemeClr val="accent2"/>
                  </a:solidFill>
                  <a:ea typeface="ＭＳ Ｐゴシック" charset="0"/>
                  <a:cs typeface="ＭＳ Ｐゴシック" charset="0"/>
                </a:rPr>
                <a:t>Client</a:t>
              </a:r>
              <a:endParaRPr lang="en-US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2" name="Text Box 43"/>
            <p:cNvSpPr txBox="1">
              <a:spLocks noChangeArrowheads="1"/>
            </p:cNvSpPr>
            <p:nvPr/>
          </p:nvSpPr>
          <p:spPr bwMode="auto">
            <a:xfrm>
              <a:off x="2133600" y="4572000"/>
              <a:ext cx="914400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algn="ctr"/>
              <a:r>
                <a:rPr lang="en-US" sz="800" b="1">
                  <a:solidFill>
                    <a:schemeClr val="accent2"/>
                  </a:solidFill>
                  <a:ea typeface="ＭＳ Ｐゴシック" charset="0"/>
                  <a:cs typeface="ＭＳ Ｐゴシック" charset="0"/>
                </a:rPr>
                <a:t>Profile</a:t>
              </a:r>
            </a:p>
            <a:p>
              <a:pPr algn="ctr"/>
              <a:r>
                <a:rPr lang="en-US" sz="800" b="1">
                  <a:solidFill>
                    <a:schemeClr val="accent2"/>
                  </a:solidFill>
                  <a:ea typeface="ＭＳ Ｐゴシック" charset="0"/>
                  <a:cs typeface="ＭＳ Ｐゴシック" charset="0"/>
                </a:rPr>
                <a:t>XML Data</a:t>
              </a:r>
              <a:endParaRPr lang="en-US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3" name="Text Box 44"/>
            <p:cNvSpPr txBox="1">
              <a:spLocks noChangeArrowheads="1"/>
            </p:cNvSpPr>
            <p:nvPr/>
          </p:nvSpPr>
          <p:spPr bwMode="auto">
            <a:xfrm>
              <a:off x="3505200" y="4572000"/>
              <a:ext cx="914400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algn="ctr"/>
              <a:r>
                <a:rPr lang="en-US" sz="800" b="1">
                  <a:solidFill>
                    <a:schemeClr val="accent2"/>
                  </a:solidFill>
                  <a:ea typeface="ＭＳ Ｐゴシック" charset="0"/>
                  <a:cs typeface="ＭＳ Ｐゴシック" charset="0"/>
                </a:rPr>
                <a:t>Data</a:t>
              </a:r>
            </a:p>
            <a:p>
              <a:pPr algn="ctr"/>
              <a:r>
                <a:rPr lang="en-US" sz="800" b="1">
                  <a:solidFill>
                    <a:schemeClr val="accent2"/>
                  </a:solidFill>
                  <a:ea typeface="ＭＳ Ｐゴシック" charset="0"/>
                  <a:cs typeface="ＭＳ Ｐゴシック" charset="0"/>
                </a:rPr>
                <a:t>System 1</a:t>
              </a:r>
              <a:endParaRPr lang="en-US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4" name="Text Box 45"/>
            <p:cNvSpPr txBox="1">
              <a:spLocks noChangeArrowheads="1"/>
            </p:cNvSpPr>
            <p:nvPr/>
          </p:nvSpPr>
          <p:spPr bwMode="auto">
            <a:xfrm>
              <a:off x="4876800" y="4572000"/>
              <a:ext cx="914400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algn="ctr"/>
              <a:r>
                <a:rPr lang="en-US" sz="800" b="1">
                  <a:solidFill>
                    <a:schemeClr val="accent2"/>
                  </a:solidFill>
                  <a:ea typeface="ＭＳ Ｐゴシック" charset="0"/>
                  <a:cs typeface="ＭＳ Ｐゴシック" charset="0"/>
                </a:rPr>
                <a:t>Data</a:t>
              </a:r>
            </a:p>
            <a:p>
              <a:pPr algn="ctr"/>
              <a:r>
                <a:rPr lang="en-US" sz="800" b="1">
                  <a:solidFill>
                    <a:schemeClr val="accent2"/>
                  </a:solidFill>
                  <a:ea typeface="ＭＳ Ｐゴシック" charset="0"/>
                  <a:cs typeface="ＭＳ Ｐゴシック" charset="0"/>
                </a:rPr>
                <a:t>System 2</a:t>
              </a:r>
              <a:endParaRPr lang="en-US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5" name="AutoShape 46"/>
            <p:cNvSpPr>
              <a:spLocks noChangeArrowheads="1"/>
            </p:cNvSpPr>
            <p:nvPr/>
          </p:nvSpPr>
          <p:spPr bwMode="auto">
            <a:xfrm>
              <a:off x="1905000" y="3429000"/>
              <a:ext cx="762000" cy="609600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28575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" name="AutoShape 47"/>
            <p:cNvSpPr>
              <a:spLocks noChangeArrowheads="1"/>
            </p:cNvSpPr>
            <p:nvPr/>
          </p:nvSpPr>
          <p:spPr bwMode="auto">
            <a:xfrm>
              <a:off x="2743200" y="3429000"/>
              <a:ext cx="762000" cy="609600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28575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" name="AutoShape 48"/>
            <p:cNvSpPr>
              <a:spLocks noChangeArrowheads="1"/>
            </p:cNvSpPr>
            <p:nvPr/>
          </p:nvSpPr>
          <p:spPr bwMode="auto">
            <a:xfrm>
              <a:off x="3581400" y="3421063"/>
              <a:ext cx="762000" cy="609600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28575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" name="AutoShape 49"/>
            <p:cNvSpPr>
              <a:spLocks noChangeArrowheads="1"/>
            </p:cNvSpPr>
            <p:nvPr/>
          </p:nvSpPr>
          <p:spPr bwMode="auto">
            <a:xfrm>
              <a:off x="4419600" y="3421063"/>
              <a:ext cx="762000" cy="609600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28575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" name="AutoShape 50"/>
            <p:cNvSpPr>
              <a:spLocks noChangeArrowheads="1"/>
            </p:cNvSpPr>
            <p:nvPr/>
          </p:nvSpPr>
          <p:spPr bwMode="auto">
            <a:xfrm>
              <a:off x="5257800" y="3421063"/>
              <a:ext cx="762000" cy="609600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28575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" name="Text Box 51"/>
            <p:cNvSpPr txBox="1">
              <a:spLocks noChangeArrowheads="1"/>
            </p:cNvSpPr>
            <p:nvPr/>
          </p:nvSpPr>
          <p:spPr bwMode="auto">
            <a:xfrm>
              <a:off x="1828800" y="3505200"/>
              <a:ext cx="914400" cy="458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algn="ctr"/>
              <a:r>
                <a:rPr lang="en-US" sz="800" b="1">
                  <a:solidFill>
                    <a:schemeClr val="accent2"/>
                  </a:solidFill>
                  <a:ea typeface="ＭＳ Ｐゴシック" charset="0"/>
                  <a:cs typeface="ＭＳ Ｐゴシック" charset="0"/>
                </a:rPr>
                <a:t>Catalog &amp; Archive</a:t>
              </a:r>
            </a:p>
            <a:p>
              <a:pPr algn="ctr"/>
              <a:r>
                <a:rPr lang="en-US" sz="800" b="1">
                  <a:solidFill>
                    <a:schemeClr val="accent2"/>
                  </a:solidFill>
                  <a:ea typeface="ＭＳ Ｐゴシック" charset="0"/>
                  <a:cs typeface="ＭＳ Ｐゴシック" charset="0"/>
                </a:rPr>
                <a:t>Service</a:t>
              </a:r>
              <a:endParaRPr lang="en-US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1" name="Text Box 52"/>
            <p:cNvSpPr txBox="1">
              <a:spLocks noChangeArrowheads="1"/>
            </p:cNvSpPr>
            <p:nvPr/>
          </p:nvSpPr>
          <p:spPr bwMode="auto">
            <a:xfrm>
              <a:off x="2667000" y="3581400"/>
              <a:ext cx="914400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algn="ctr"/>
              <a:r>
                <a:rPr lang="en-US" sz="800" b="1">
                  <a:solidFill>
                    <a:schemeClr val="accent2"/>
                  </a:solidFill>
                  <a:ea typeface="ＭＳ Ｐゴシック" charset="0"/>
                  <a:cs typeface="ＭＳ Ｐゴシック" charset="0"/>
                </a:rPr>
                <a:t>Profile</a:t>
              </a:r>
            </a:p>
            <a:p>
              <a:pPr algn="ctr"/>
              <a:r>
                <a:rPr lang="en-US" sz="800" b="1">
                  <a:solidFill>
                    <a:schemeClr val="accent2"/>
                  </a:solidFill>
                  <a:ea typeface="ＭＳ Ｐゴシック" charset="0"/>
                  <a:cs typeface="ＭＳ Ｐゴシック" charset="0"/>
                </a:rPr>
                <a:t>Service</a:t>
              </a:r>
              <a:endParaRPr lang="en-US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2" name="Text Box 53"/>
            <p:cNvSpPr txBox="1">
              <a:spLocks noChangeArrowheads="1"/>
            </p:cNvSpPr>
            <p:nvPr/>
          </p:nvSpPr>
          <p:spPr bwMode="auto">
            <a:xfrm>
              <a:off x="3505200" y="3581400"/>
              <a:ext cx="914400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algn="ctr"/>
              <a:r>
                <a:rPr lang="en-US" sz="800" b="1">
                  <a:solidFill>
                    <a:schemeClr val="accent2"/>
                  </a:solidFill>
                  <a:ea typeface="ＭＳ Ｐゴシック" charset="0"/>
                  <a:cs typeface="ＭＳ Ｐゴシック" charset="0"/>
                </a:rPr>
                <a:t>Product</a:t>
              </a:r>
            </a:p>
            <a:p>
              <a:pPr algn="ctr"/>
              <a:r>
                <a:rPr lang="en-US" sz="800" b="1">
                  <a:solidFill>
                    <a:schemeClr val="accent2"/>
                  </a:solidFill>
                  <a:ea typeface="ＭＳ Ｐゴシック" charset="0"/>
                  <a:cs typeface="ＭＳ Ｐゴシック" charset="0"/>
                </a:rPr>
                <a:t>Service</a:t>
              </a:r>
              <a:endParaRPr lang="en-US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3" name="Text Box 54"/>
            <p:cNvSpPr txBox="1">
              <a:spLocks noChangeArrowheads="1"/>
            </p:cNvSpPr>
            <p:nvPr/>
          </p:nvSpPr>
          <p:spPr bwMode="auto">
            <a:xfrm>
              <a:off x="4343400" y="3581400"/>
              <a:ext cx="914400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algn="ctr"/>
              <a:r>
                <a:rPr lang="en-US" sz="800" b="1">
                  <a:solidFill>
                    <a:schemeClr val="accent2"/>
                  </a:solidFill>
                  <a:ea typeface="ＭＳ Ｐゴシック" charset="0"/>
                  <a:cs typeface="ＭＳ Ｐゴシック" charset="0"/>
                </a:rPr>
                <a:t>Query</a:t>
              </a:r>
            </a:p>
            <a:p>
              <a:pPr algn="ctr"/>
              <a:r>
                <a:rPr lang="en-US" sz="800" b="1">
                  <a:solidFill>
                    <a:schemeClr val="accent2"/>
                  </a:solidFill>
                  <a:ea typeface="ＭＳ Ｐゴシック" charset="0"/>
                  <a:cs typeface="ＭＳ Ｐゴシック" charset="0"/>
                </a:rPr>
                <a:t>Service</a:t>
              </a:r>
              <a:endParaRPr lang="en-US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4" name="Text Box 55"/>
            <p:cNvSpPr txBox="1">
              <a:spLocks noChangeArrowheads="1"/>
            </p:cNvSpPr>
            <p:nvPr/>
          </p:nvSpPr>
          <p:spPr bwMode="auto">
            <a:xfrm>
              <a:off x="5181600" y="3505200"/>
              <a:ext cx="914400" cy="458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algn="ctr"/>
              <a:r>
                <a:rPr lang="en-US" sz="800" b="1">
                  <a:solidFill>
                    <a:schemeClr val="accent2"/>
                  </a:solidFill>
                  <a:ea typeface="ＭＳ Ｐゴシック" charset="0"/>
                  <a:cs typeface="ＭＳ Ｐゴシック" charset="0"/>
                </a:rPr>
                <a:t>Bridge to </a:t>
              </a:r>
            </a:p>
            <a:p>
              <a:pPr algn="ctr"/>
              <a:r>
                <a:rPr lang="en-US" sz="800" b="1">
                  <a:solidFill>
                    <a:schemeClr val="accent2"/>
                  </a:solidFill>
                  <a:ea typeface="ＭＳ Ｐゴシック" charset="0"/>
                  <a:cs typeface="ＭＳ Ｐゴシック" charset="0"/>
                </a:rPr>
                <a:t>External</a:t>
              </a:r>
            </a:p>
            <a:p>
              <a:pPr algn="ctr"/>
              <a:r>
                <a:rPr lang="en-US" sz="800" b="1">
                  <a:solidFill>
                    <a:schemeClr val="accent2"/>
                  </a:solidFill>
                  <a:ea typeface="ＭＳ Ｐゴシック" charset="0"/>
                  <a:cs typeface="ＭＳ Ｐゴシック" charset="0"/>
                </a:rPr>
                <a:t>Services</a:t>
              </a:r>
              <a:endParaRPr lang="en-US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5" name="AutoShape 56"/>
            <p:cNvSpPr>
              <a:spLocks noChangeArrowheads="1"/>
            </p:cNvSpPr>
            <p:nvPr/>
          </p:nvSpPr>
          <p:spPr bwMode="auto">
            <a:xfrm>
              <a:off x="6629400" y="2667000"/>
              <a:ext cx="762000" cy="609600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28575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" name="Text Box 57"/>
            <p:cNvSpPr txBox="1">
              <a:spLocks noChangeArrowheads="1"/>
            </p:cNvSpPr>
            <p:nvPr/>
          </p:nvSpPr>
          <p:spPr bwMode="auto">
            <a:xfrm>
              <a:off x="6553200" y="2787650"/>
              <a:ext cx="914400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algn="ctr"/>
              <a:r>
                <a:rPr lang="en-US" sz="800" b="1">
                  <a:solidFill>
                    <a:schemeClr val="accent2"/>
                  </a:solidFill>
                  <a:ea typeface="ＭＳ Ｐゴシック" charset="0"/>
                  <a:cs typeface="ＭＳ Ｐゴシック" charset="0"/>
                </a:rPr>
                <a:t>Navigation Service</a:t>
              </a:r>
              <a:endParaRPr lang="en-US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7" name="AutoShape 58"/>
            <p:cNvSpPr>
              <a:spLocks noChangeArrowheads="1"/>
            </p:cNvSpPr>
            <p:nvPr/>
          </p:nvSpPr>
          <p:spPr bwMode="auto">
            <a:xfrm>
              <a:off x="6629400" y="3429000"/>
              <a:ext cx="762000" cy="609600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28575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" name="Text Box 59"/>
            <p:cNvSpPr txBox="1">
              <a:spLocks noChangeArrowheads="1"/>
            </p:cNvSpPr>
            <p:nvPr/>
          </p:nvSpPr>
          <p:spPr bwMode="auto">
            <a:xfrm>
              <a:off x="6553200" y="3549650"/>
              <a:ext cx="914400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algn="ctr"/>
              <a:r>
                <a:rPr lang="en-US" sz="800" b="1" dirty="0">
                  <a:solidFill>
                    <a:schemeClr val="accent2"/>
                  </a:solidFill>
                  <a:ea typeface="ＭＳ Ｐゴシック" charset="0"/>
                  <a:cs typeface="ＭＳ Ｐゴシック" charset="0"/>
                </a:rPr>
                <a:t>Other</a:t>
              </a:r>
            </a:p>
            <a:p>
              <a:pPr algn="ctr"/>
              <a:r>
                <a:rPr lang="en-US" sz="800" b="1" dirty="0">
                  <a:solidFill>
                    <a:schemeClr val="accent2"/>
                  </a:solidFill>
                  <a:ea typeface="ＭＳ Ｐゴシック" charset="0"/>
                  <a:cs typeface="ＭＳ Ｐゴシック" charset="0"/>
                </a:rPr>
                <a:t>Service 1</a:t>
              </a:r>
              <a:endParaRPr lang="en-US" dirty="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9" name="AutoShape 60"/>
            <p:cNvSpPr>
              <a:spLocks noChangeArrowheads="1"/>
            </p:cNvSpPr>
            <p:nvPr/>
          </p:nvSpPr>
          <p:spPr bwMode="auto">
            <a:xfrm>
              <a:off x="6629400" y="4191000"/>
              <a:ext cx="762000" cy="609600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28575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" name="Text Box 61"/>
            <p:cNvSpPr txBox="1">
              <a:spLocks noChangeArrowheads="1"/>
            </p:cNvSpPr>
            <p:nvPr/>
          </p:nvSpPr>
          <p:spPr bwMode="auto">
            <a:xfrm>
              <a:off x="6553200" y="4311650"/>
              <a:ext cx="914400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algn="ctr"/>
              <a:r>
                <a:rPr lang="en-US" sz="800" b="1">
                  <a:solidFill>
                    <a:schemeClr val="accent2"/>
                  </a:solidFill>
                  <a:ea typeface="ＭＳ Ｐゴシック" charset="0"/>
                  <a:cs typeface="ＭＳ Ｐゴシック" charset="0"/>
                </a:rPr>
                <a:t>Other</a:t>
              </a:r>
            </a:p>
            <a:p>
              <a:pPr algn="ctr"/>
              <a:r>
                <a:rPr lang="en-US" sz="800" b="1">
                  <a:solidFill>
                    <a:schemeClr val="accent2"/>
                  </a:solidFill>
                  <a:ea typeface="ＭＳ Ｐゴシック" charset="0"/>
                  <a:cs typeface="ＭＳ Ｐゴシック" charset="0"/>
                </a:rPr>
                <a:t>Service 2</a:t>
              </a:r>
              <a:endParaRPr lang="en-US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1" name="Line 62"/>
            <p:cNvSpPr>
              <a:spLocks noChangeShapeType="1"/>
            </p:cNvSpPr>
            <p:nvPr/>
          </p:nvSpPr>
          <p:spPr bwMode="auto">
            <a:xfrm flipV="1">
              <a:off x="6019800" y="2971800"/>
              <a:ext cx="609600" cy="7620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" name="Line 63"/>
            <p:cNvSpPr>
              <a:spLocks noChangeShapeType="1"/>
            </p:cNvSpPr>
            <p:nvPr/>
          </p:nvSpPr>
          <p:spPr bwMode="auto">
            <a:xfrm>
              <a:off x="6019800" y="3733800"/>
              <a:ext cx="6096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" name="Line 64"/>
            <p:cNvSpPr>
              <a:spLocks noChangeShapeType="1"/>
            </p:cNvSpPr>
            <p:nvPr/>
          </p:nvSpPr>
          <p:spPr bwMode="auto">
            <a:xfrm>
              <a:off x="6019800" y="3733800"/>
              <a:ext cx="609600" cy="7620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66008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681"/>
            <a:ext cx="8229600" cy="944096"/>
          </a:xfrm>
        </p:spPr>
        <p:txBody>
          <a:bodyPr/>
          <a:lstStyle/>
          <a:p>
            <a:pPr eaLnBrk="1" hangingPunct="1"/>
            <a:r>
              <a:rPr lang="en-US" b="1" dirty="0" smtClean="0">
                <a:solidFill>
                  <a:schemeClr val="tx1"/>
                </a:solidFill>
                <a:ea typeface="ＭＳ Ｐゴシック" pitchFamily="34" charset="-128"/>
              </a:rPr>
              <a:t>SDS OODT Components</a:t>
            </a:r>
          </a:p>
        </p:txBody>
      </p:sp>
      <p:grpSp>
        <p:nvGrpSpPr>
          <p:cNvPr id="6" name="Group 2"/>
          <p:cNvGrpSpPr>
            <a:grpSpLocks/>
          </p:cNvGrpSpPr>
          <p:nvPr/>
        </p:nvGrpSpPr>
        <p:grpSpPr bwMode="auto">
          <a:xfrm>
            <a:off x="2994025" y="2287588"/>
            <a:ext cx="4257675" cy="3065462"/>
            <a:chOff x="1821" y="1449"/>
            <a:chExt cx="2908" cy="2094"/>
          </a:xfrm>
        </p:grpSpPr>
        <p:grpSp>
          <p:nvGrpSpPr>
            <p:cNvPr id="8" name="Group 3"/>
            <p:cNvGrpSpPr>
              <a:grpSpLocks/>
            </p:cNvGrpSpPr>
            <p:nvPr/>
          </p:nvGrpSpPr>
          <p:grpSpPr bwMode="auto">
            <a:xfrm>
              <a:off x="1821" y="1449"/>
              <a:ext cx="2908" cy="2094"/>
              <a:chOff x="1821" y="1449"/>
              <a:chExt cx="2908" cy="2094"/>
            </a:xfrm>
          </p:grpSpPr>
          <p:sp>
            <p:nvSpPr>
              <p:cNvPr id="10" name="AutoShape 4"/>
              <p:cNvSpPr>
                <a:spLocks noChangeArrowheads="1"/>
              </p:cNvSpPr>
              <p:nvPr/>
            </p:nvSpPr>
            <p:spPr bwMode="auto">
              <a:xfrm>
                <a:off x="1821" y="2815"/>
                <a:ext cx="2908" cy="728"/>
              </a:xfrm>
              <a:prstGeom prst="roundRect">
                <a:avLst>
                  <a:gd name="adj" fmla="val 16667"/>
                </a:avLst>
              </a:prstGeom>
              <a:solidFill>
                <a:srgbClr val="FFFCBA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Tw Cen MT" charset="0"/>
                </a:endParaRPr>
              </a:p>
            </p:txBody>
          </p:sp>
          <p:sp>
            <p:nvSpPr>
              <p:cNvPr id="11" name="AutoShape 5"/>
              <p:cNvSpPr>
                <a:spLocks noChangeArrowheads="1"/>
              </p:cNvSpPr>
              <p:nvPr/>
            </p:nvSpPr>
            <p:spPr bwMode="auto">
              <a:xfrm>
                <a:off x="3892" y="1449"/>
                <a:ext cx="836" cy="2094"/>
              </a:xfrm>
              <a:prstGeom prst="roundRect">
                <a:avLst>
                  <a:gd name="adj" fmla="val 16667"/>
                </a:avLst>
              </a:prstGeom>
              <a:solidFill>
                <a:srgbClr val="FFFCBA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Tw Cen MT" charset="0"/>
                </a:endParaRPr>
              </a:p>
            </p:txBody>
          </p:sp>
        </p:grpSp>
        <p:sp>
          <p:nvSpPr>
            <p:cNvPr id="9" name="Rectangle 6"/>
            <p:cNvSpPr>
              <a:spLocks noChangeArrowheads="1"/>
            </p:cNvSpPr>
            <p:nvPr/>
          </p:nvSpPr>
          <p:spPr bwMode="auto">
            <a:xfrm>
              <a:off x="3794" y="2829"/>
              <a:ext cx="393" cy="707"/>
            </a:xfrm>
            <a:prstGeom prst="rect">
              <a:avLst/>
            </a:prstGeom>
            <a:solidFill>
              <a:srgbClr val="FFFC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latin typeface="Tw Cen MT" charset="0"/>
              </a:endParaRPr>
            </a:p>
          </p:txBody>
        </p:sp>
      </p:grpSp>
      <p:grpSp>
        <p:nvGrpSpPr>
          <p:cNvPr id="12" name="Group 7"/>
          <p:cNvGrpSpPr>
            <a:grpSpLocks/>
          </p:cNvGrpSpPr>
          <p:nvPr/>
        </p:nvGrpSpPr>
        <p:grpSpPr bwMode="auto">
          <a:xfrm>
            <a:off x="1519237" y="4140200"/>
            <a:ext cx="1319213" cy="1222375"/>
            <a:chOff x="813" y="2714"/>
            <a:chExt cx="901" cy="835"/>
          </a:xfrm>
        </p:grpSpPr>
        <p:sp>
          <p:nvSpPr>
            <p:cNvPr id="13" name="AutoShape 8"/>
            <p:cNvSpPr>
              <a:spLocks noChangeArrowheads="1"/>
            </p:cNvSpPr>
            <p:nvPr/>
          </p:nvSpPr>
          <p:spPr bwMode="auto">
            <a:xfrm>
              <a:off x="814" y="2714"/>
              <a:ext cx="900" cy="835"/>
            </a:xfrm>
            <a:prstGeom prst="roundRect">
              <a:avLst>
                <a:gd name="adj" fmla="val 16667"/>
              </a:avLst>
            </a:prstGeom>
            <a:solidFill>
              <a:srgbClr val="FFFCBA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w Cen MT" charset="0"/>
              </a:endParaRPr>
            </a:p>
          </p:txBody>
        </p:sp>
        <p:sp>
          <p:nvSpPr>
            <p:cNvPr id="14" name="Text Box 9"/>
            <p:cNvSpPr txBox="1">
              <a:spLocks noChangeArrowheads="1"/>
            </p:cNvSpPr>
            <p:nvPr/>
          </p:nvSpPr>
          <p:spPr bwMode="auto">
            <a:xfrm>
              <a:off x="813" y="2746"/>
              <a:ext cx="879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200">
                  <a:latin typeface="Tw Cen MT" charset="0"/>
                </a:rPr>
                <a:t>Product Delivery</a:t>
              </a:r>
            </a:p>
          </p:txBody>
        </p:sp>
      </p:grpSp>
      <p:grpSp>
        <p:nvGrpSpPr>
          <p:cNvPr id="15" name="Group 10"/>
          <p:cNvGrpSpPr>
            <a:grpSpLocks/>
          </p:cNvGrpSpPr>
          <p:nvPr/>
        </p:nvGrpSpPr>
        <p:grpSpPr bwMode="auto">
          <a:xfrm>
            <a:off x="2374900" y="612775"/>
            <a:ext cx="1319212" cy="3654425"/>
            <a:chOff x="1398" y="305"/>
            <a:chExt cx="901" cy="2496"/>
          </a:xfrm>
        </p:grpSpPr>
        <p:sp>
          <p:nvSpPr>
            <p:cNvPr id="16" name="Oval 11"/>
            <p:cNvSpPr>
              <a:spLocks noChangeArrowheads="1"/>
            </p:cNvSpPr>
            <p:nvPr/>
          </p:nvSpPr>
          <p:spPr bwMode="auto">
            <a:xfrm rot="2934937">
              <a:off x="601" y="1102"/>
              <a:ext cx="2496" cy="901"/>
            </a:xfrm>
            <a:prstGeom prst="ellipse">
              <a:avLst/>
            </a:prstGeom>
            <a:solidFill>
              <a:srgbClr val="FFFB8F">
                <a:alpha val="61176"/>
              </a:srgb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w Cen MT" charset="0"/>
              </a:endParaRPr>
            </a:p>
          </p:txBody>
        </p:sp>
        <p:sp>
          <p:nvSpPr>
            <p:cNvPr id="17" name="Text Box 12"/>
            <p:cNvSpPr txBox="1">
              <a:spLocks noChangeArrowheads="1"/>
            </p:cNvSpPr>
            <p:nvPr/>
          </p:nvSpPr>
          <p:spPr bwMode="auto">
            <a:xfrm>
              <a:off x="1492" y="1302"/>
              <a:ext cx="80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200">
                  <a:latin typeface="Tw Cen MT" charset="0"/>
                </a:rPr>
                <a:t>Automatic File Ingestion</a:t>
              </a:r>
              <a:endParaRPr lang="en-US" sz="1800">
                <a:latin typeface="Tw Cen MT" charset="0"/>
              </a:endParaRPr>
            </a:p>
          </p:txBody>
        </p:sp>
      </p:grpSp>
      <p:pic>
        <p:nvPicPr>
          <p:cNvPr id="18" name="Picture 17" descr="PCS_Components_Dataflow_08120222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0" y="1173163"/>
            <a:ext cx="6546850" cy="507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Group 18"/>
          <p:cNvGrpSpPr>
            <a:grpSpLocks/>
          </p:cNvGrpSpPr>
          <p:nvPr/>
        </p:nvGrpSpPr>
        <p:grpSpPr bwMode="auto">
          <a:xfrm>
            <a:off x="3611562" y="5095875"/>
            <a:ext cx="3248025" cy="252413"/>
            <a:chOff x="2563" y="3366"/>
            <a:chExt cx="2218" cy="173"/>
          </a:xfrm>
        </p:grpSpPr>
        <p:sp>
          <p:nvSpPr>
            <p:cNvPr id="20" name="Rectangle 19"/>
            <p:cNvSpPr>
              <a:spLocks noChangeArrowheads="1"/>
            </p:cNvSpPr>
            <p:nvPr/>
          </p:nvSpPr>
          <p:spPr bwMode="auto">
            <a:xfrm>
              <a:off x="2621" y="3421"/>
              <a:ext cx="700" cy="116"/>
            </a:xfrm>
            <a:prstGeom prst="rect">
              <a:avLst/>
            </a:prstGeom>
            <a:solidFill>
              <a:srgbClr val="FFFC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latin typeface="Tw Cen MT" charset="0"/>
              </a:endParaRPr>
            </a:p>
          </p:txBody>
        </p:sp>
        <p:sp>
          <p:nvSpPr>
            <p:cNvPr id="21" name="Text Box 20"/>
            <p:cNvSpPr txBox="1">
              <a:spLocks noChangeArrowheads="1"/>
            </p:cNvSpPr>
            <p:nvPr/>
          </p:nvSpPr>
          <p:spPr bwMode="auto">
            <a:xfrm>
              <a:off x="2563" y="3366"/>
              <a:ext cx="221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200">
                  <a:latin typeface="Tw Cen MT" charset="0"/>
                </a:rPr>
                <a:t>Information Management &amp; Process Control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5039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681"/>
            <a:ext cx="8229600" cy="944096"/>
          </a:xfrm>
        </p:spPr>
        <p:txBody>
          <a:bodyPr>
            <a:normAutofit/>
          </a:bodyPr>
          <a:lstStyle/>
          <a:p>
            <a:pPr eaLnBrk="1" hangingPunct="1"/>
            <a:r>
              <a:rPr lang="en-US" b="1" dirty="0" smtClean="0">
                <a:solidFill>
                  <a:schemeClr val="tx1"/>
                </a:solidFill>
                <a:ea typeface="ＭＳ Ｐゴシック" pitchFamily="34" charset="-128"/>
              </a:rPr>
              <a:t>Mission Deployments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533979" y="1143001"/>
            <a:ext cx="6019222" cy="4983816"/>
          </a:xfrm>
          <a:prstGeom prst="rect">
            <a:avLst/>
          </a:prstGeom>
        </p:spPr>
        <p:txBody>
          <a:bodyPr vert="horz" lIns="91429" tIns="45714" rIns="91429" bIns="45714" rtlCol="0">
            <a:normAutofit/>
          </a:bodyPr>
          <a:lstStyle>
            <a:lvl1pPr marL="382059" indent="-382059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7795" indent="-318383" algn="l" defTabSz="1018824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73531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82943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92355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01767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180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592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30004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buSzPct val="140000"/>
              <a:buFont typeface="Wingdings" charset="2"/>
              <a:buChar char="§"/>
            </a:pPr>
            <a:r>
              <a:rPr lang="en-US" altLang="ja-JP" dirty="0" err="1" smtClean="0"/>
              <a:t>SeaWinds</a:t>
            </a:r>
            <a:endParaRPr lang="en-US" altLang="ja-JP" dirty="0" smtClean="0"/>
          </a:p>
          <a:p>
            <a:pPr defTabSz="914400">
              <a:buSzPct val="140000"/>
              <a:buFont typeface="Wingdings" charset="2"/>
              <a:buChar char="§"/>
            </a:pPr>
            <a:r>
              <a:rPr lang="en-US" altLang="ja-JP" dirty="0" smtClean="0"/>
              <a:t>Orbiting Carbon Observatory (OCO-2)</a:t>
            </a:r>
          </a:p>
          <a:p>
            <a:pPr defTabSz="914400">
              <a:buSzPct val="140000"/>
              <a:buFont typeface="Wingdings" charset="2"/>
              <a:buChar char="§"/>
            </a:pPr>
            <a:r>
              <a:rPr lang="en-US" altLang="ja-JP" dirty="0" smtClean="0"/>
              <a:t>NPP Sounder PEATE</a:t>
            </a:r>
          </a:p>
          <a:p>
            <a:pPr defTabSz="914400">
              <a:buSzPct val="140000"/>
              <a:buFont typeface="Wingdings" charset="2"/>
              <a:buChar char="§"/>
            </a:pPr>
            <a:r>
              <a:rPr lang="en-US" altLang="ja-JP" dirty="0" err="1" smtClean="0"/>
              <a:t>QuickSCAT</a:t>
            </a:r>
            <a:endParaRPr lang="en-US" altLang="ja-JP" dirty="0" smtClean="0"/>
          </a:p>
          <a:p>
            <a:pPr defTabSz="914400">
              <a:buSzPct val="140000"/>
              <a:buFont typeface="Wingdings" charset="2"/>
              <a:buChar char="§"/>
            </a:pPr>
            <a:r>
              <a:rPr lang="en-US" altLang="ja-JP" dirty="0" smtClean="0"/>
              <a:t>SMAP</a:t>
            </a:r>
          </a:p>
        </p:txBody>
      </p:sp>
    </p:spTree>
    <p:extLst>
      <p:ext uri="{BB962C8B-B14F-4D97-AF65-F5344CB8AC3E}">
        <p14:creationId xmlns:p14="http://schemas.microsoft.com/office/powerpoint/2010/main" val="2802210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681"/>
            <a:ext cx="8229600" cy="944096"/>
          </a:xfrm>
        </p:spPr>
        <p:txBody>
          <a:bodyPr>
            <a:normAutofit/>
          </a:bodyPr>
          <a:lstStyle/>
          <a:p>
            <a:pPr eaLnBrk="1" hangingPunct="1"/>
            <a:r>
              <a:rPr lang="en-US" b="1" dirty="0" smtClean="0">
                <a:solidFill>
                  <a:schemeClr val="tx1"/>
                </a:solidFill>
                <a:ea typeface="ＭＳ Ｐゴシック" pitchFamily="34" charset="-128"/>
              </a:rPr>
              <a:t>Mission Experience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828800"/>
            <a:ext cx="2590800" cy="238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6629400" y="4343400"/>
            <a:ext cx="13716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lnSpc>
                <a:spcPct val="75000"/>
              </a:lnSpc>
            </a:pPr>
            <a:r>
              <a:rPr lang="en-US" sz="1400" kern="1200" dirty="0" err="1">
                <a:latin typeface="Times New Roman" charset="0"/>
              </a:rPr>
              <a:t>SeaWinds</a:t>
            </a:r>
            <a:r>
              <a:rPr lang="en-US" sz="1400" kern="1200" dirty="0">
                <a:latin typeface="Times New Roman" charset="0"/>
              </a:rPr>
              <a:t> on ADEOS II (Launched </a:t>
            </a:r>
          </a:p>
          <a:p>
            <a:pPr algn="ctr" eaLnBrk="1" hangingPunct="1">
              <a:lnSpc>
                <a:spcPct val="75000"/>
              </a:lnSpc>
            </a:pPr>
            <a:r>
              <a:rPr lang="en-US" sz="1400" kern="1200" dirty="0">
                <a:latin typeface="Times New Roman" charset="0"/>
              </a:rPr>
              <a:t>Dec 2002)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533400" y="1524000"/>
            <a:ext cx="4800022" cy="4983816"/>
          </a:xfrm>
          <a:prstGeom prst="rect">
            <a:avLst/>
          </a:prstGeom>
        </p:spPr>
        <p:txBody>
          <a:bodyPr vert="horz" lIns="91429" tIns="45714" rIns="91429" bIns="45714" rtlCol="0">
            <a:noAutofit/>
          </a:bodyPr>
          <a:lstStyle>
            <a:lvl1pPr marL="382059" indent="-382059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7795" indent="-318383" algn="l" defTabSz="1018824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73531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82943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92355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01767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180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592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30004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Font typeface="Wingdings" charset="2"/>
              <a:buChar char="§"/>
              <a:defRPr/>
            </a:pPr>
            <a:r>
              <a:rPr lang="en-US" dirty="0" err="1" smtClean="0">
                <a:ea typeface="ＭＳ Ｐゴシック" charset="0"/>
              </a:rPr>
              <a:t>SeaWinds</a:t>
            </a:r>
            <a:endParaRPr lang="en-US" dirty="0" smtClean="0">
              <a:ea typeface="ＭＳ Ｐゴシック" charset="0"/>
            </a:endParaRPr>
          </a:p>
          <a:p>
            <a:pPr>
              <a:lnSpc>
                <a:spcPct val="80000"/>
              </a:lnSpc>
              <a:buFont typeface="Wingdings" charset="2"/>
              <a:buChar char="§"/>
              <a:defRPr/>
            </a:pPr>
            <a:r>
              <a:rPr lang="en-US" dirty="0" smtClean="0">
                <a:ea typeface="ＭＳ Ｐゴシック" charset="0"/>
              </a:rPr>
              <a:t>Used OODT CAS</a:t>
            </a:r>
          </a:p>
          <a:p>
            <a:pPr>
              <a:lnSpc>
                <a:spcPct val="80000"/>
              </a:lnSpc>
              <a:buFont typeface="Wingdings" charset="2"/>
              <a:buChar char="§"/>
              <a:defRPr/>
            </a:pPr>
            <a:r>
              <a:rPr lang="en-US" sz="3200" dirty="0" smtClean="0">
                <a:ea typeface="ＭＳ Ｐゴシック" charset="0"/>
              </a:rPr>
              <a:t>Focus on Workflow</a:t>
            </a:r>
          </a:p>
          <a:p>
            <a:pPr>
              <a:lnSpc>
                <a:spcPct val="80000"/>
              </a:lnSpc>
              <a:buFont typeface="Wingdings" charset="2"/>
              <a:buChar char="§"/>
              <a:defRPr/>
            </a:pPr>
            <a:r>
              <a:rPr lang="en-US" sz="3200" dirty="0" smtClean="0">
                <a:ea typeface="ＭＳ Ｐゴシック" charset="0"/>
              </a:rPr>
              <a:t>Separation of computational resources</a:t>
            </a:r>
          </a:p>
          <a:p>
            <a:pPr>
              <a:lnSpc>
                <a:spcPct val="80000"/>
              </a:lnSpc>
              <a:buFont typeface="Wingdings" charset="2"/>
              <a:buChar char="§"/>
              <a:defRPr/>
            </a:pPr>
            <a:r>
              <a:rPr lang="en-US" sz="3200" dirty="0" smtClean="0">
                <a:ea typeface="ＭＳ Ｐゴシック" charset="0"/>
              </a:rPr>
              <a:t>Provided “lights out”</a:t>
            </a:r>
            <a:r>
              <a:rPr lang="en-US" sz="3200" dirty="0">
                <a:ea typeface="ＭＳ Ｐゴシック" charset="0"/>
              </a:rPr>
              <a:t> </a:t>
            </a:r>
            <a:r>
              <a:rPr lang="en-US" sz="3200" dirty="0" smtClean="0">
                <a:ea typeface="ＭＳ Ｐゴシック" charset="0"/>
              </a:rPr>
              <a:t>operations</a:t>
            </a:r>
          </a:p>
        </p:txBody>
      </p:sp>
    </p:spTree>
    <p:extLst>
      <p:ext uri="{BB962C8B-B14F-4D97-AF65-F5344CB8AC3E}">
        <p14:creationId xmlns:p14="http://schemas.microsoft.com/office/powerpoint/2010/main" val="3754286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978" y="152681"/>
            <a:ext cx="8152822" cy="944096"/>
          </a:xfrm>
        </p:spPr>
        <p:txBody>
          <a:bodyPr/>
          <a:lstStyle/>
          <a:p>
            <a:pPr eaLnBrk="1" hangingPunct="1"/>
            <a:r>
              <a:rPr lang="en-US" b="1" dirty="0" smtClean="0">
                <a:solidFill>
                  <a:schemeClr val="tx1"/>
                </a:solidFill>
                <a:ea typeface="ＭＳ Ｐゴシック" pitchFamily="34" charset="-128"/>
              </a:rPr>
              <a:t>Deployment to a Mission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04800" y="1219200"/>
            <a:ext cx="8597900" cy="5105400"/>
          </a:xfrm>
          <a:prstGeom prst="rect">
            <a:avLst/>
          </a:prstGeom>
          <a:noFill/>
        </p:spPr>
        <p:txBody>
          <a:bodyPr vert="horz" lIns="91429" tIns="45714" rIns="91429" bIns="45714" rtlCol="0">
            <a:normAutofit fontScale="92500" lnSpcReduction="10000"/>
          </a:bodyPr>
          <a:lstStyle>
            <a:lvl1pPr marL="342860" indent="-342860" algn="l" defTabSz="9142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63" indent="-285717" algn="l" defTabSz="914293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67" indent="-228573" algn="l" defTabSz="9142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13" indent="-228573" algn="l" defTabSz="914293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59" indent="-228573" algn="l" defTabSz="914293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06" indent="-228573" algn="l" defTabSz="9142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53" indent="-228573" algn="l" defTabSz="9142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99" indent="-228573" algn="l" defTabSz="9142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46" indent="-228573" algn="l" defTabSz="9142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ct val="45000"/>
              </a:spcBef>
              <a:buFont typeface="Wingdings" charset="2"/>
              <a:buChar char="§"/>
            </a:pPr>
            <a:r>
              <a:rPr lang="en-US" sz="3600" dirty="0" smtClean="0">
                <a:ea typeface="ＭＳ Ｐゴシック" charset="0"/>
                <a:cs typeface="ＭＳ Ｐゴシック" charset="0"/>
              </a:rPr>
              <a:t>Reuse components</a:t>
            </a:r>
          </a:p>
          <a:p>
            <a:pPr>
              <a:lnSpc>
                <a:spcPct val="90000"/>
              </a:lnSpc>
              <a:spcBef>
                <a:spcPct val="45000"/>
              </a:spcBef>
              <a:buFont typeface="Wingdings" charset="2"/>
              <a:buChar char="§"/>
            </a:pPr>
            <a:r>
              <a:rPr lang="en-US" sz="3600" dirty="0">
                <a:ea typeface="ＭＳ Ｐゴシック" charset="0"/>
                <a:cs typeface="ＭＳ Ｐゴシック" charset="0"/>
              </a:rPr>
              <a:t>M</a:t>
            </a:r>
            <a:r>
              <a:rPr lang="en-US" sz="3600" dirty="0" smtClean="0">
                <a:ea typeface="ＭＳ Ｐゴシック" charset="0"/>
                <a:cs typeface="ＭＳ Ｐゴシック" charset="0"/>
              </a:rPr>
              <a:t>ission-specific customizations</a:t>
            </a:r>
          </a:p>
          <a:p>
            <a:pPr lvl="1">
              <a:lnSpc>
                <a:spcPct val="90000"/>
              </a:lnSpc>
              <a:spcBef>
                <a:spcPct val="45000"/>
              </a:spcBef>
              <a:buFont typeface="Wingdings" charset="2"/>
              <a:buChar char="§"/>
            </a:pPr>
            <a:r>
              <a:rPr lang="en-US" sz="3600" dirty="0" smtClean="0">
                <a:ea typeface="ＭＳ Ｐゴシック" charset="0"/>
                <a:cs typeface="ＭＳ Ｐゴシック" charset="0"/>
              </a:rPr>
              <a:t>Server Configuration</a:t>
            </a:r>
          </a:p>
          <a:p>
            <a:pPr lvl="1">
              <a:lnSpc>
                <a:spcPct val="90000"/>
              </a:lnSpc>
              <a:spcBef>
                <a:spcPct val="45000"/>
              </a:spcBef>
              <a:buFont typeface="Wingdings" charset="2"/>
              <a:buChar char="§"/>
            </a:pPr>
            <a:r>
              <a:rPr lang="en-US" sz="3600" dirty="0" smtClean="0">
                <a:ea typeface="ＭＳ Ｐゴシック" charset="0"/>
                <a:cs typeface="ＭＳ Ｐゴシック" charset="0"/>
              </a:rPr>
              <a:t>Product metadata </a:t>
            </a:r>
            <a:r>
              <a:rPr lang="en-US" sz="3600" dirty="0" smtClean="0">
                <a:ea typeface="ＭＳ Ｐゴシック" charset="0"/>
                <a:cs typeface="ＭＳ Ｐゴシック" charset="0"/>
              </a:rPr>
              <a:t>specification</a:t>
            </a:r>
          </a:p>
          <a:p>
            <a:pPr lvl="1">
              <a:lnSpc>
                <a:spcPct val="90000"/>
              </a:lnSpc>
              <a:spcBef>
                <a:spcPct val="45000"/>
              </a:spcBef>
              <a:buFont typeface="Wingdings" charset="2"/>
              <a:buChar char="§"/>
            </a:pPr>
            <a:r>
              <a:rPr lang="en-US" sz="3600" dirty="0" smtClean="0">
                <a:ea typeface="ＭＳ Ｐゴシック" charset="0"/>
                <a:cs typeface="ＭＳ Ｐゴシック" charset="0"/>
              </a:rPr>
              <a:t>Metadata extractor</a:t>
            </a:r>
            <a:endParaRPr lang="en-US" sz="3600" dirty="0" smtClean="0">
              <a:ea typeface="ＭＳ Ｐゴシック" charset="0"/>
              <a:cs typeface="ＭＳ Ｐゴシック" charset="0"/>
            </a:endParaRPr>
          </a:p>
          <a:p>
            <a:pPr lvl="1">
              <a:lnSpc>
                <a:spcPct val="90000"/>
              </a:lnSpc>
              <a:spcBef>
                <a:spcPct val="45000"/>
              </a:spcBef>
              <a:buFont typeface="Wingdings" charset="2"/>
              <a:buChar char="§"/>
            </a:pPr>
            <a:r>
              <a:rPr lang="en-US" sz="3600" dirty="0" smtClean="0">
                <a:ea typeface="ＭＳ Ｐゴシック" charset="0"/>
                <a:cs typeface="ＭＳ Ｐゴシック" charset="0"/>
              </a:rPr>
              <a:t>Processing Rules</a:t>
            </a:r>
          </a:p>
          <a:p>
            <a:pPr lvl="1">
              <a:lnSpc>
                <a:spcPct val="90000"/>
              </a:lnSpc>
              <a:spcBef>
                <a:spcPct val="45000"/>
              </a:spcBef>
              <a:buFont typeface="Wingdings" charset="2"/>
              <a:buChar char="§"/>
            </a:pPr>
            <a:r>
              <a:rPr lang="en-US" sz="3600" dirty="0" smtClean="0">
                <a:ea typeface="ＭＳ Ｐゴシック" charset="0"/>
                <a:cs typeface="ＭＳ Ｐゴシック" charset="0"/>
              </a:rPr>
              <a:t>PGE Configuration</a:t>
            </a:r>
          </a:p>
          <a:p>
            <a:pPr lvl="1">
              <a:lnSpc>
                <a:spcPct val="90000"/>
              </a:lnSpc>
              <a:spcBef>
                <a:spcPct val="45000"/>
              </a:spcBef>
              <a:buFont typeface="Wingdings" charset="2"/>
              <a:buChar char="§"/>
            </a:pPr>
            <a:r>
              <a:rPr lang="en-US" sz="3600" dirty="0" smtClean="0">
                <a:ea typeface="ＭＳ Ｐゴシック" charset="0"/>
                <a:cs typeface="ＭＳ Ｐゴシック" charset="0"/>
              </a:rPr>
              <a:t>Compute Node Usage Policies</a:t>
            </a:r>
          </a:p>
        </p:txBody>
      </p:sp>
    </p:spTree>
    <p:extLst>
      <p:ext uri="{BB962C8B-B14F-4D97-AF65-F5344CB8AC3E}">
        <p14:creationId xmlns:p14="http://schemas.microsoft.com/office/powerpoint/2010/main" val="260167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681"/>
            <a:ext cx="8229599" cy="944096"/>
          </a:xfrm>
        </p:spPr>
        <p:txBody>
          <a:bodyPr/>
          <a:lstStyle/>
          <a:p>
            <a:pPr eaLnBrk="1" hangingPunct="1"/>
            <a:r>
              <a:rPr lang="en-US" b="1" dirty="0" smtClean="0">
                <a:solidFill>
                  <a:schemeClr val="tx1"/>
                </a:solidFill>
                <a:ea typeface="ＭＳ Ｐゴシック" pitchFamily="34" charset="-128"/>
              </a:rPr>
              <a:t>What I Will Cover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990023" y="1143001"/>
            <a:ext cx="7469909" cy="4983816"/>
          </a:xfrm>
          <a:prstGeom prst="rect">
            <a:avLst/>
          </a:prstGeom>
        </p:spPr>
        <p:txBody>
          <a:bodyPr vert="horz" lIns="91429" tIns="45714" rIns="91429" bIns="45714" rtlCol="0">
            <a:normAutofit lnSpcReduction="10000"/>
          </a:bodyPr>
          <a:lstStyle>
            <a:lvl1pPr marL="382059" indent="-382059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7795" indent="-318383" algn="l" defTabSz="1018824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73531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82943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92355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01767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180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592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30004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</a:pPr>
            <a:r>
              <a:rPr lang="en-US" dirty="0" smtClean="0">
                <a:ea typeface="ＭＳ Ｐゴシック" pitchFamily="34" charset="-128"/>
              </a:rPr>
              <a:t>Topic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>
                <a:ea typeface="ＭＳ Ｐゴシック" pitchFamily="34" charset="-128"/>
              </a:rPr>
              <a:t>Who I </a:t>
            </a:r>
            <a:r>
              <a:rPr lang="en-US" dirty="0" smtClean="0">
                <a:ea typeface="ＭＳ Ｐゴシック" pitchFamily="34" charset="-128"/>
              </a:rPr>
              <a:t>am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>
                <a:ea typeface="ＭＳ Ｐゴシック" pitchFamily="34" charset="-128"/>
              </a:rPr>
              <a:t>SDS Background</a:t>
            </a:r>
            <a:endParaRPr lang="en-US" dirty="0" smtClean="0">
              <a:ea typeface="ＭＳ Ｐゴシック" pitchFamily="34" charset="-128"/>
            </a:endParaRPr>
          </a:p>
          <a:p>
            <a:pPr>
              <a:buFont typeface="Wingdings" pitchFamily="2" charset="2"/>
              <a:buChar char="§"/>
            </a:pPr>
            <a:r>
              <a:rPr lang="en-US" dirty="0" smtClean="0">
                <a:ea typeface="ＭＳ Ｐゴシック" pitchFamily="34" charset="-128"/>
              </a:rPr>
              <a:t>The challenge </a:t>
            </a:r>
            <a:endParaRPr lang="en-US" dirty="0">
              <a:ea typeface="ＭＳ Ｐゴシック" pitchFamily="34" charset="-128"/>
            </a:endParaRPr>
          </a:p>
          <a:p>
            <a:pPr>
              <a:buFont typeface="Wingdings" pitchFamily="2" charset="2"/>
              <a:buChar char="§"/>
            </a:pPr>
            <a:r>
              <a:rPr lang="en-US" dirty="0" smtClean="0">
                <a:ea typeface="ＭＳ Ｐゴシック" pitchFamily="34" charset="-128"/>
              </a:rPr>
              <a:t>Strategy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>
                <a:ea typeface="ＭＳ Ｐゴシック" pitchFamily="34" charset="-128"/>
              </a:rPr>
              <a:t>Deployment</a:t>
            </a:r>
            <a:endParaRPr lang="en-US" dirty="0">
              <a:ea typeface="ＭＳ Ｐゴシック" pitchFamily="34" charset="-128"/>
            </a:endParaRPr>
          </a:p>
          <a:p>
            <a:pPr>
              <a:buFont typeface="Wingdings" pitchFamily="2" charset="2"/>
              <a:buChar char="§"/>
            </a:pPr>
            <a:r>
              <a:rPr lang="en-US" dirty="0" smtClean="0">
                <a:ea typeface="ＭＳ Ｐゴシック" pitchFamily="34" charset="-128"/>
              </a:rPr>
              <a:t>Experience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>
                <a:ea typeface="ＭＳ Ｐゴシック" pitchFamily="34" charset="-128"/>
              </a:rPr>
              <a:t>Wrap up</a:t>
            </a:r>
            <a:endParaRPr lang="en-US" dirty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835181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681"/>
            <a:ext cx="8229600" cy="944096"/>
          </a:xfrm>
        </p:spPr>
        <p:txBody>
          <a:bodyPr>
            <a:normAutofit/>
          </a:bodyPr>
          <a:lstStyle/>
          <a:p>
            <a:pPr eaLnBrk="1" hangingPunct="1"/>
            <a:r>
              <a:rPr lang="en-US" b="1" dirty="0" smtClean="0">
                <a:ea typeface="ＭＳ Ｐゴシック" pitchFamily="34" charset="-128"/>
              </a:rPr>
              <a:t>Other Deployments</a:t>
            </a:r>
            <a:endParaRPr lang="en-US" b="1" dirty="0" smtClean="0">
              <a:solidFill>
                <a:schemeClr val="tx1"/>
              </a:solidFill>
              <a:ea typeface="ＭＳ Ｐゴシック" pitchFamily="34" charset="-128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533978" y="1143001"/>
            <a:ext cx="7771822" cy="4983816"/>
          </a:xfrm>
          <a:prstGeom prst="rect">
            <a:avLst/>
          </a:prstGeom>
        </p:spPr>
        <p:txBody>
          <a:bodyPr vert="horz" lIns="91429" tIns="45714" rIns="91429" bIns="45714" rtlCol="0">
            <a:normAutofit fontScale="92500" lnSpcReduction="10000"/>
          </a:bodyPr>
          <a:lstStyle>
            <a:lvl1pPr marL="382059" indent="-382059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7795" indent="-318383" algn="l" defTabSz="1018824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73531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82943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92355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01767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180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592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30004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buSzPct val="140000"/>
              <a:buFont typeface="Wingdings" charset="2"/>
              <a:buChar char="§"/>
            </a:pPr>
            <a:r>
              <a:rPr lang="en-US" dirty="0" smtClean="0"/>
              <a:t>Planetary Data System</a:t>
            </a:r>
          </a:p>
          <a:p>
            <a:pPr defTabSz="914400">
              <a:buSzPct val="140000"/>
              <a:buFont typeface="Wingdings" charset="2"/>
              <a:buChar char="§"/>
            </a:pPr>
            <a:r>
              <a:rPr lang="en-US" dirty="0" smtClean="0"/>
              <a:t>Early Detection Research Network</a:t>
            </a:r>
          </a:p>
          <a:p>
            <a:pPr defTabSz="914400">
              <a:buSzPct val="140000"/>
              <a:buFont typeface="Wingdings" charset="2"/>
              <a:buChar char="§"/>
            </a:pPr>
            <a:r>
              <a:rPr lang="en-US" dirty="0" smtClean="0"/>
              <a:t>Children’s Hospital LA Virtual Pediatric Intensive Care Unit</a:t>
            </a:r>
          </a:p>
          <a:p>
            <a:pPr defTabSz="914400">
              <a:buSzPct val="140000"/>
              <a:buFont typeface="Wingdings" charset="2"/>
              <a:buChar char="§"/>
            </a:pPr>
            <a:r>
              <a:rPr lang="en-US" dirty="0" smtClean="0"/>
              <a:t>Climate Data Exchange</a:t>
            </a:r>
          </a:p>
          <a:p>
            <a:pPr defTabSz="914400">
              <a:buSzPct val="140000"/>
              <a:buFont typeface="Wingdings" charset="2"/>
              <a:buChar char="§"/>
            </a:pPr>
            <a:r>
              <a:rPr lang="en-US" dirty="0" smtClean="0"/>
              <a:t>Airborne Cloud Computing Environment</a:t>
            </a:r>
          </a:p>
          <a:p>
            <a:pPr defTabSz="914400">
              <a:buSzPct val="140000"/>
              <a:buFont typeface="Wingdings" charset="2"/>
              <a:buChar char="§"/>
            </a:pPr>
            <a:r>
              <a:rPr lang="en-US" dirty="0" smtClean="0"/>
              <a:t>Lunar Mapping &amp; Modeling Project</a:t>
            </a:r>
          </a:p>
          <a:p>
            <a:pPr defTabSz="914400">
              <a:buSzPct val="140000"/>
              <a:buFont typeface="Wingdings" charset="2"/>
              <a:buChar char="§"/>
            </a:pPr>
            <a:r>
              <a:rPr lang="en-US" dirty="0" smtClean="0"/>
              <a:t>Various Technology and Prototype data systems (</a:t>
            </a:r>
            <a:r>
              <a:rPr lang="en-US" dirty="0" err="1" smtClean="0"/>
              <a:t>e.g</a:t>
            </a:r>
            <a:r>
              <a:rPr lang="en-US" dirty="0" smtClean="0"/>
              <a:t> NRAO:EVLA)</a:t>
            </a:r>
          </a:p>
          <a:p>
            <a:pPr defTabSz="914400">
              <a:buSzPct val="140000"/>
              <a:buFont typeface="Wingdings" charset="2"/>
              <a:buChar char="§"/>
            </a:pPr>
            <a:endParaRPr lang="en-US" dirty="0" smtClean="0"/>
          </a:p>
          <a:p>
            <a:pPr defTabSz="914400">
              <a:buSzPct val="140000"/>
              <a:buFont typeface="Wingdings" charset="2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3915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681"/>
            <a:ext cx="8229600" cy="944096"/>
          </a:xfrm>
        </p:spPr>
        <p:txBody>
          <a:bodyPr>
            <a:normAutofit/>
          </a:bodyPr>
          <a:lstStyle/>
          <a:p>
            <a:pPr eaLnBrk="1" hangingPunct="1"/>
            <a:r>
              <a:rPr lang="en-US" b="1" dirty="0" smtClean="0">
                <a:solidFill>
                  <a:schemeClr val="tx1"/>
                </a:solidFill>
                <a:ea typeface="ＭＳ Ｐゴシック" pitchFamily="34" charset="-128"/>
              </a:rPr>
              <a:t>Planetary Science Experience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533400" y="1219200"/>
            <a:ext cx="4800022" cy="4983816"/>
          </a:xfrm>
          <a:prstGeom prst="rect">
            <a:avLst/>
          </a:prstGeom>
        </p:spPr>
        <p:txBody>
          <a:bodyPr vert="horz" lIns="91429" tIns="45714" rIns="91429" bIns="45714" rtlCol="0">
            <a:noAutofit/>
          </a:bodyPr>
          <a:lstStyle>
            <a:lvl1pPr marL="382059" indent="-382059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7795" indent="-318383" algn="l" defTabSz="1018824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73531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82943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92355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01767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180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592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30004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Font typeface="Wingdings" charset="2"/>
              <a:buChar char="§"/>
              <a:defRPr/>
            </a:pPr>
            <a:r>
              <a:rPr lang="en-US" sz="3200" dirty="0" smtClean="0">
                <a:ea typeface="ＭＳ Ｐゴシック" charset="0"/>
              </a:rPr>
              <a:t>Planetary Data System (PDS)</a:t>
            </a:r>
          </a:p>
          <a:p>
            <a:pPr>
              <a:lnSpc>
                <a:spcPct val="80000"/>
              </a:lnSpc>
              <a:buFont typeface="Wingdings" charset="2"/>
              <a:buChar char="§"/>
              <a:defRPr/>
            </a:pPr>
            <a:r>
              <a:rPr lang="en-US" sz="3200" dirty="0" smtClean="0">
                <a:ea typeface="ＭＳ Ｐゴシック" charset="0"/>
              </a:rPr>
              <a:t>Geographically distributed</a:t>
            </a:r>
          </a:p>
          <a:p>
            <a:pPr>
              <a:lnSpc>
                <a:spcPct val="80000"/>
              </a:lnSpc>
              <a:buFont typeface="Wingdings" charset="2"/>
              <a:buChar char="§"/>
              <a:defRPr/>
            </a:pPr>
            <a:r>
              <a:rPr lang="en-US" sz="3200" dirty="0" smtClean="0">
                <a:ea typeface="ＭＳ Ｐゴシック" charset="0"/>
              </a:rPr>
              <a:t>Multi-nodes, highly diverse data sets</a:t>
            </a:r>
          </a:p>
          <a:p>
            <a:pPr>
              <a:lnSpc>
                <a:spcPct val="80000"/>
              </a:lnSpc>
              <a:buFont typeface="Wingdings" charset="2"/>
              <a:buChar char="§"/>
              <a:defRPr/>
            </a:pPr>
            <a:r>
              <a:rPr lang="en-US" sz="3200" dirty="0" smtClean="0">
                <a:ea typeface="ＭＳ Ｐゴシック" charset="0"/>
              </a:rPr>
              <a:t>Reuse </a:t>
            </a:r>
          </a:p>
          <a:p>
            <a:pPr lvl="1">
              <a:lnSpc>
                <a:spcPct val="80000"/>
              </a:lnSpc>
              <a:buFont typeface="Wingdings" charset="2"/>
              <a:buChar char="§"/>
              <a:defRPr/>
            </a:pPr>
            <a:r>
              <a:rPr lang="en-US" sz="2700" dirty="0" smtClean="0">
                <a:ea typeface="ＭＳ Ｐゴシック" charset="0"/>
              </a:rPr>
              <a:t>Single </a:t>
            </a:r>
            <a:r>
              <a:rPr lang="en-US" sz="2700" dirty="0" err="1" smtClean="0">
                <a:ea typeface="ＭＳ Ｐゴシック" charset="0"/>
              </a:rPr>
              <a:t>Filesystem</a:t>
            </a:r>
            <a:r>
              <a:rPr lang="en-US" sz="2700" dirty="0" smtClean="0">
                <a:ea typeface="ＭＳ Ｐゴシック" charset="0"/>
              </a:rPr>
              <a:t> Query Handler</a:t>
            </a:r>
          </a:p>
          <a:p>
            <a:pPr lvl="1">
              <a:lnSpc>
                <a:spcPct val="80000"/>
              </a:lnSpc>
              <a:buFont typeface="Wingdings" charset="2"/>
              <a:buChar char="§"/>
              <a:defRPr/>
            </a:pPr>
            <a:r>
              <a:rPr lang="en-US" sz="2700" dirty="0" smtClean="0">
                <a:ea typeface="ＭＳ Ｐゴシック" charset="0"/>
              </a:rPr>
              <a:t>Products &amp; Profile Servers</a:t>
            </a:r>
          </a:p>
        </p:txBody>
      </p:sp>
      <p:pic>
        <p:nvPicPr>
          <p:cNvPr id="9" name="Picture 8" descr="pds_map_01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752600"/>
            <a:ext cx="35814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6384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681"/>
            <a:ext cx="8229600" cy="944096"/>
          </a:xfrm>
        </p:spPr>
        <p:txBody>
          <a:bodyPr>
            <a:normAutofit/>
          </a:bodyPr>
          <a:lstStyle/>
          <a:p>
            <a:pPr eaLnBrk="1" hangingPunct="1"/>
            <a:r>
              <a:rPr lang="en-US" b="1" dirty="0" smtClean="0">
                <a:solidFill>
                  <a:schemeClr val="tx1"/>
                </a:solidFill>
                <a:ea typeface="ＭＳ Ｐゴシック" pitchFamily="34" charset="-128"/>
              </a:rPr>
              <a:t>Health Informatics Experience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533400" y="1143000"/>
            <a:ext cx="4800022" cy="4983816"/>
          </a:xfrm>
          <a:prstGeom prst="rect">
            <a:avLst/>
          </a:prstGeom>
        </p:spPr>
        <p:txBody>
          <a:bodyPr vert="horz" lIns="91429" tIns="45714" rIns="91429" bIns="45714" rtlCol="0">
            <a:noAutofit/>
          </a:bodyPr>
          <a:lstStyle>
            <a:lvl1pPr marL="382059" indent="-382059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7795" indent="-318383" algn="l" defTabSz="1018824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73531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82943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92355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01767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180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592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30004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Font typeface="Wingdings" charset="2"/>
              <a:buChar char="§"/>
              <a:defRPr/>
            </a:pPr>
            <a:r>
              <a:rPr lang="en-US" sz="3200" dirty="0" smtClean="0">
                <a:ea typeface="ＭＳ Ｐゴシック" charset="0"/>
              </a:rPr>
              <a:t>Early Detection Research Network (EDRN)</a:t>
            </a:r>
          </a:p>
          <a:p>
            <a:pPr>
              <a:lnSpc>
                <a:spcPct val="80000"/>
              </a:lnSpc>
              <a:buFont typeface="Wingdings" charset="2"/>
              <a:buChar char="§"/>
              <a:defRPr/>
            </a:pPr>
            <a:r>
              <a:rPr lang="en-US" sz="3200" dirty="0" smtClean="0">
                <a:ea typeface="ＭＳ Ｐゴシック" charset="0"/>
              </a:rPr>
              <a:t>Geographically distributed, Multi-institution</a:t>
            </a:r>
          </a:p>
          <a:p>
            <a:pPr>
              <a:lnSpc>
                <a:spcPct val="80000"/>
              </a:lnSpc>
              <a:buFont typeface="Wingdings" charset="2"/>
              <a:buChar char="§"/>
              <a:defRPr/>
            </a:pPr>
            <a:r>
              <a:rPr lang="en-US" sz="3200" dirty="0" smtClean="0">
                <a:ea typeface="ＭＳ Ｐゴシック" charset="0"/>
              </a:rPr>
              <a:t>Common </a:t>
            </a:r>
            <a:r>
              <a:rPr lang="en-US" sz="3200" dirty="0">
                <a:ea typeface="ＭＳ Ｐゴシック" charset="0"/>
              </a:rPr>
              <a:t>D</a:t>
            </a:r>
            <a:r>
              <a:rPr lang="en-US" sz="3200" dirty="0" smtClean="0">
                <a:ea typeface="ＭＳ Ｐゴシック" charset="0"/>
              </a:rPr>
              <a:t>ata </a:t>
            </a:r>
            <a:r>
              <a:rPr lang="en-US" sz="3200" dirty="0">
                <a:ea typeface="ＭＳ Ｐゴシック" charset="0"/>
              </a:rPr>
              <a:t>E</a:t>
            </a:r>
            <a:r>
              <a:rPr lang="en-US" sz="3200" dirty="0" smtClean="0">
                <a:ea typeface="ＭＳ Ｐゴシック" charset="0"/>
              </a:rPr>
              <a:t>lements (CDE)</a:t>
            </a:r>
          </a:p>
          <a:p>
            <a:pPr>
              <a:lnSpc>
                <a:spcPct val="80000"/>
              </a:lnSpc>
              <a:buFont typeface="Wingdings" charset="2"/>
              <a:buChar char="§"/>
              <a:defRPr/>
            </a:pPr>
            <a:r>
              <a:rPr lang="en-US" sz="3200" dirty="0" smtClean="0">
                <a:ea typeface="ＭＳ Ｐゴシック" charset="0"/>
              </a:rPr>
              <a:t>Reuse </a:t>
            </a:r>
          </a:p>
          <a:p>
            <a:pPr lvl="1">
              <a:lnSpc>
                <a:spcPct val="80000"/>
              </a:lnSpc>
              <a:buFont typeface="Wingdings" charset="2"/>
              <a:buChar char="§"/>
              <a:defRPr/>
            </a:pPr>
            <a:r>
              <a:rPr lang="en-US" sz="2700" dirty="0" smtClean="0">
                <a:ea typeface="ＭＳ Ｐゴシック" charset="0"/>
              </a:rPr>
              <a:t>Query Handler</a:t>
            </a:r>
          </a:p>
          <a:p>
            <a:pPr lvl="1">
              <a:lnSpc>
                <a:spcPct val="80000"/>
              </a:lnSpc>
              <a:buFont typeface="Wingdings" charset="2"/>
              <a:buChar char="§"/>
              <a:defRPr/>
            </a:pPr>
            <a:r>
              <a:rPr lang="en-US" sz="2700" dirty="0" smtClean="0">
                <a:ea typeface="ＭＳ Ｐゴシック" charset="0"/>
              </a:rPr>
              <a:t>Products &amp; Profile Servers</a:t>
            </a:r>
          </a:p>
          <a:p>
            <a:pPr lvl="1">
              <a:lnSpc>
                <a:spcPct val="80000"/>
              </a:lnSpc>
              <a:buFont typeface="Wingdings" charset="2"/>
              <a:buChar char="§"/>
              <a:defRPr/>
            </a:pPr>
            <a:r>
              <a:rPr lang="en-US" sz="2700" dirty="0" smtClean="0">
                <a:ea typeface="ＭＳ Ｐゴシック" charset="0"/>
              </a:rPr>
              <a:t>CAS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334000" y="1219200"/>
            <a:ext cx="3503612" cy="4267200"/>
            <a:chOff x="5459413" y="1784350"/>
            <a:chExt cx="3503612" cy="4267200"/>
          </a:xfrm>
        </p:grpSpPr>
        <p:sp>
          <p:nvSpPr>
            <p:cNvPr id="6" name="AutoShape 7"/>
            <p:cNvSpPr>
              <a:spLocks noChangeArrowheads="1"/>
            </p:cNvSpPr>
            <p:nvPr/>
          </p:nvSpPr>
          <p:spPr bwMode="auto">
            <a:xfrm>
              <a:off x="7086600" y="2927350"/>
              <a:ext cx="381000" cy="685800"/>
            </a:xfrm>
            <a:prstGeom prst="downArrow">
              <a:avLst>
                <a:gd name="adj1" fmla="val 50000"/>
                <a:gd name="adj2" fmla="val 45000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7" name="Picture 7" descr="united-data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9413" y="3994150"/>
              <a:ext cx="3402012" cy="20574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5000" y="1784350"/>
              <a:ext cx="3248025" cy="1219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74853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978" y="152681"/>
            <a:ext cx="8152822" cy="944096"/>
          </a:xfrm>
        </p:spPr>
        <p:txBody>
          <a:bodyPr/>
          <a:lstStyle/>
          <a:p>
            <a:pPr eaLnBrk="1" hangingPunct="1"/>
            <a:r>
              <a:rPr lang="en-US" b="1" dirty="0" smtClean="0">
                <a:solidFill>
                  <a:schemeClr val="tx1"/>
                </a:solidFill>
                <a:ea typeface="ＭＳ Ｐゴシック" pitchFamily="34" charset="-128"/>
              </a:rPr>
              <a:t>Benefits (1 of 2)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533978" y="1143001"/>
            <a:ext cx="8076045" cy="4983816"/>
          </a:xfrm>
          <a:prstGeom prst="rect">
            <a:avLst/>
          </a:prstGeom>
        </p:spPr>
        <p:txBody>
          <a:bodyPr vert="horz" lIns="91429" tIns="45714" rIns="91429" bIns="45714" rtlCol="0">
            <a:noAutofit/>
          </a:bodyPr>
          <a:lstStyle>
            <a:lvl1pPr marL="382059" indent="-382059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7795" indent="-318383" algn="l" defTabSz="1018824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73531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82943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92355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01767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180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592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30004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Font typeface="Wingdings" charset="2"/>
              <a:buChar char="§"/>
              <a:defRPr/>
            </a:pPr>
            <a:r>
              <a:rPr lang="en-US" dirty="0" smtClean="0">
                <a:ea typeface="ＭＳ Ｐゴシック" charset="0"/>
              </a:rPr>
              <a:t>Proven capabilities that </a:t>
            </a:r>
            <a:r>
              <a:rPr lang="en-US" dirty="0">
                <a:ea typeface="ＭＳ Ｐゴシック" charset="0"/>
              </a:rPr>
              <a:t>meet </a:t>
            </a:r>
            <a:r>
              <a:rPr lang="en-US" dirty="0" smtClean="0">
                <a:ea typeface="ＭＳ Ｐゴシック" charset="0"/>
              </a:rPr>
              <a:t>SDS requirements:</a:t>
            </a:r>
            <a:endParaRPr lang="en-US" dirty="0">
              <a:ea typeface="ＭＳ Ｐゴシック" charset="0"/>
            </a:endParaRPr>
          </a:p>
          <a:p>
            <a:pPr lvl="1">
              <a:lnSpc>
                <a:spcPct val="80000"/>
              </a:lnSpc>
              <a:buFont typeface="Wingdings" charset="2"/>
              <a:buChar char="§"/>
              <a:defRPr/>
            </a:pPr>
            <a:r>
              <a:rPr lang="en-US" sz="3200" dirty="0">
                <a:ea typeface="ＭＳ Ｐゴシック" charset="0"/>
              </a:rPr>
              <a:t>Data ingestion</a:t>
            </a:r>
          </a:p>
          <a:p>
            <a:pPr lvl="1">
              <a:lnSpc>
                <a:spcPct val="80000"/>
              </a:lnSpc>
              <a:buFont typeface="Wingdings" charset="2"/>
              <a:buChar char="§"/>
              <a:defRPr/>
            </a:pPr>
            <a:r>
              <a:rPr lang="en-US" sz="3200" dirty="0">
                <a:ea typeface="ＭＳ Ｐゴシック" charset="0"/>
              </a:rPr>
              <a:t>Data management</a:t>
            </a:r>
          </a:p>
          <a:p>
            <a:pPr lvl="1">
              <a:lnSpc>
                <a:spcPct val="80000"/>
              </a:lnSpc>
              <a:buFont typeface="Wingdings" charset="2"/>
              <a:buChar char="§"/>
              <a:defRPr/>
            </a:pPr>
            <a:r>
              <a:rPr lang="en-US" sz="3200" dirty="0">
                <a:ea typeface="ＭＳ Ｐゴシック" charset="0"/>
              </a:rPr>
              <a:t>Workflow and resource management</a:t>
            </a:r>
          </a:p>
          <a:p>
            <a:pPr lvl="1">
              <a:lnSpc>
                <a:spcPct val="80000"/>
              </a:lnSpc>
              <a:buFont typeface="Wingdings" charset="2"/>
              <a:buChar char="§"/>
              <a:defRPr/>
            </a:pPr>
            <a:r>
              <a:rPr lang="en-US" sz="3200" dirty="0">
                <a:ea typeface="ＭＳ Ｐゴシック" charset="0"/>
              </a:rPr>
              <a:t>Data Access </a:t>
            </a:r>
            <a:endParaRPr lang="en-US" sz="3200" dirty="0" smtClean="0">
              <a:ea typeface="ＭＳ Ｐゴシック" charset="0"/>
            </a:endParaRPr>
          </a:p>
          <a:p>
            <a:pPr lvl="1">
              <a:lnSpc>
                <a:spcPct val="80000"/>
              </a:lnSpc>
              <a:buFont typeface="Wingdings" charset="2"/>
              <a:buChar char="§"/>
              <a:defRPr/>
            </a:pPr>
            <a:r>
              <a:rPr lang="en-US" sz="3200" dirty="0" smtClean="0">
                <a:ea typeface="ＭＳ Ｐゴシック" charset="0"/>
              </a:rPr>
              <a:t>Data </a:t>
            </a:r>
            <a:r>
              <a:rPr lang="en-US" sz="3200" dirty="0">
                <a:ea typeface="ＭＳ Ｐゴシック" charset="0"/>
              </a:rPr>
              <a:t>distribution/</a:t>
            </a:r>
            <a:r>
              <a:rPr lang="en-US" sz="3200" dirty="0" smtClean="0">
                <a:ea typeface="ＭＳ Ｐゴシック" charset="0"/>
              </a:rPr>
              <a:t>delivery</a:t>
            </a:r>
            <a:endParaRPr lang="en-US" sz="3200" dirty="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9983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978" y="152681"/>
            <a:ext cx="8152822" cy="944096"/>
          </a:xfrm>
        </p:spPr>
        <p:txBody>
          <a:bodyPr/>
          <a:lstStyle/>
          <a:p>
            <a:pPr eaLnBrk="1" hangingPunct="1"/>
            <a:r>
              <a:rPr lang="en-US" b="1" dirty="0" smtClean="0">
                <a:solidFill>
                  <a:schemeClr val="tx1"/>
                </a:solidFill>
                <a:ea typeface="ＭＳ Ｐゴシック" pitchFamily="34" charset="-128"/>
              </a:rPr>
              <a:t>Benefits (2 of 2)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533978" y="1143001"/>
            <a:ext cx="8076045" cy="4983816"/>
          </a:xfrm>
          <a:prstGeom prst="rect">
            <a:avLst/>
          </a:prstGeom>
        </p:spPr>
        <p:txBody>
          <a:bodyPr vert="horz" lIns="91429" tIns="45714" rIns="91429" bIns="45714" rtlCol="0">
            <a:noAutofit/>
          </a:bodyPr>
          <a:lstStyle>
            <a:lvl1pPr marL="382059" indent="-382059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7795" indent="-318383" algn="l" defTabSz="1018824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73531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82943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92355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01767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180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592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30004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800"/>
              </a:spcAft>
              <a:buFont typeface="Wingdings" charset="2"/>
              <a:buChar char="§"/>
            </a:pPr>
            <a:r>
              <a:rPr lang="en-US" dirty="0" smtClean="0">
                <a:ea typeface="ＭＳ Ｐゴシック" charset="0"/>
                <a:cs typeface="ＭＳ Ｐゴシック" charset="0"/>
              </a:rPr>
              <a:t>Reduce cost and time of development</a:t>
            </a:r>
          </a:p>
          <a:p>
            <a:pPr>
              <a:spcAft>
                <a:spcPts val="1800"/>
              </a:spcAft>
              <a:buFont typeface="Wingdings" charset="2"/>
              <a:buChar char="§"/>
            </a:pPr>
            <a:r>
              <a:rPr lang="en-US" dirty="0" smtClean="0">
                <a:ea typeface="ＭＳ Ｐゴシック" charset="0"/>
                <a:cs typeface="ＭＳ Ｐゴシック" charset="0"/>
              </a:rPr>
              <a:t>Reduce risk of development</a:t>
            </a:r>
          </a:p>
          <a:p>
            <a:pPr>
              <a:spcAft>
                <a:spcPts val="1800"/>
              </a:spcAft>
              <a:buFont typeface="Wingdings" charset="2"/>
              <a:buChar char="§"/>
            </a:pPr>
            <a:r>
              <a:rPr lang="en-US" dirty="0" smtClean="0">
                <a:ea typeface="ＭＳ Ｐゴシック" charset="0"/>
                <a:cs typeface="ＭＳ Ｐゴシック" charset="0"/>
              </a:rPr>
              <a:t>Allow projects to focus on project needs</a:t>
            </a:r>
            <a:endParaRPr lang="en-US" dirty="0">
              <a:ea typeface="ＭＳ Ｐゴシック" charset="0"/>
              <a:cs typeface="ＭＳ Ｐゴシック" charset="0"/>
            </a:endParaRPr>
          </a:p>
          <a:p>
            <a:pPr>
              <a:spcAft>
                <a:spcPts val="1800"/>
              </a:spcAft>
              <a:buFont typeface="Wingdings" charset="2"/>
              <a:buChar char="§"/>
            </a:pPr>
            <a:r>
              <a:rPr lang="en-US" dirty="0" smtClean="0">
                <a:ea typeface="ＭＳ Ｐゴシック" charset="0"/>
                <a:cs typeface="ＭＳ Ｐゴシック" charset="0"/>
              </a:rPr>
              <a:t>Ease to plug-in, scale and extend</a:t>
            </a:r>
          </a:p>
          <a:p>
            <a:pPr>
              <a:spcAft>
                <a:spcPts val="1800"/>
              </a:spcAft>
              <a:buFont typeface="Wingdings" charset="2"/>
              <a:buChar char="§"/>
            </a:pPr>
            <a:r>
              <a:rPr lang="en-US" dirty="0" smtClean="0">
                <a:ea typeface="ＭＳ Ｐゴシック" charset="0"/>
                <a:cs typeface="ＭＳ Ｐゴシック" charset="0"/>
              </a:rPr>
              <a:t>Provide lights out operations</a:t>
            </a:r>
          </a:p>
          <a:p>
            <a:pPr>
              <a:spcAft>
                <a:spcPts val="1800"/>
              </a:spcAft>
              <a:buFont typeface="Wingdings" charset="2"/>
              <a:buChar char="§"/>
            </a:pPr>
            <a:r>
              <a:rPr lang="en-US" dirty="0" smtClean="0">
                <a:ea typeface="ＭＳ Ｐゴシック" charset="0"/>
                <a:cs typeface="ＭＳ Ｐゴシック" charset="0"/>
              </a:rPr>
              <a:t>Applicable to other domains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553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978" y="152681"/>
            <a:ext cx="8152822" cy="944096"/>
          </a:xfrm>
        </p:spPr>
        <p:txBody>
          <a:bodyPr/>
          <a:lstStyle/>
          <a:p>
            <a:pPr eaLnBrk="1" hangingPunct="1"/>
            <a:r>
              <a:rPr lang="en-US" b="1" dirty="0" smtClean="0">
                <a:solidFill>
                  <a:schemeClr val="tx1"/>
                </a:solidFill>
                <a:ea typeface="ＭＳ Ｐゴシック" pitchFamily="34" charset="-128"/>
              </a:rPr>
              <a:t>User Experience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533978" y="1143001"/>
            <a:ext cx="8076045" cy="4983816"/>
          </a:xfrm>
          <a:prstGeom prst="rect">
            <a:avLst/>
          </a:prstGeom>
        </p:spPr>
        <p:txBody>
          <a:bodyPr vert="horz" lIns="91429" tIns="45714" rIns="91429" bIns="45714" rtlCol="0">
            <a:normAutofit/>
          </a:bodyPr>
          <a:lstStyle>
            <a:lvl1pPr marL="382059" indent="-382059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7795" indent="-318383" algn="l" defTabSz="1018824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73531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82943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92355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01767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180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592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30004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</a:pPr>
            <a:r>
              <a:rPr lang="en-US" dirty="0" smtClean="0">
                <a:ea typeface="ＭＳ Ｐゴシック" pitchFamily="34" charset="-128"/>
              </a:rPr>
              <a:t>Allow time to learn</a:t>
            </a:r>
          </a:p>
          <a:p>
            <a:pPr>
              <a:buFont typeface="Wingdings" pitchFamily="2" charset="2"/>
              <a:buChar char="§"/>
            </a:pPr>
            <a:r>
              <a:rPr lang="en-US" dirty="0">
                <a:ea typeface="ＭＳ Ｐゴシック" pitchFamily="34" charset="-128"/>
              </a:rPr>
              <a:t>A</a:t>
            </a:r>
            <a:r>
              <a:rPr lang="en-US" dirty="0" smtClean="0">
                <a:ea typeface="ＭＳ Ｐゴシック" pitchFamily="34" charset="-128"/>
              </a:rPr>
              <a:t>ttend training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>
                <a:ea typeface="ＭＳ Ｐゴシック" pitchFamily="34" charset="-128"/>
              </a:rPr>
              <a:t>Participate</a:t>
            </a:r>
          </a:p>
          <a:p>
            <a:pPr>
              <a:buFont typeface="Wingdings" pitchFamily="2" charset="2"/>
              <a:buChar char="§"/>
            </a:pPr>
            <a:r>
              <a:rPr lang="en-US" dirty="0">
                <a:ea typeface="ＭＳ Ｐゴシック" pitchFamily="34" charset="-128"/>
              </a:rPr>
              <a:t>S</a:t>
            </a:r>
            <a:r>
              <a:rPr lang="en-US" dirty="0" smtClean="0">
                <a:ea typeface="ＭＳ Ｐゴシック" pitchFamily="34" charset="-128"/>
              </a:rPr>
              <a:t>ubmit issues</a:t>
            </a:r>
          </a:p>
          <a:p>
            <a:pPr>
              <a:buFont typeface="Wingdings" pitchFamily="2" charset="2"/>
              <a:buChar char="§"/>
            </a:pPr>
            <a:r>
              <a:rPr lang="en-US" dirty="0">
                <a:ea typeface="ＭＳ Ｐゴシック" pitchFamily="34" charset="-128"/>
              </a:rPr>
              <a:t>S</a:t>
            </a:r>
            <a:r>
              <a:rPr lang="en-US" dirty="0" smtClean="0">
                <a:ea typeface="ＭＳ Ｐゴシック" pitchFamily="34" charset="-128"/>
              </a:rPr>
              <a:t>hare ideas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>
                <a:ea typeface="ＭＳ Ｐゴシック" pitchFamily="34" charset="-128"/>
              </a:rPr>
              <a:t>Flow features back to OODT</a:t>
            </a:r>
          </a:p>
        </p:txBody>
      </p:sp>
    </p:spTree>
    <p:extLst>
      <p:ext uri="{BB962C8B-B14F-4D97-AF65-F5344CB8AC3E}">
        <p14:creationId xmlns:p14="http://schemas.microsoft.com/office/powerpoint/2010/main" val="1064575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978" y="152681"/>
            <a:ext cx="8152822" cy="944096"/>
          </a:xfrm>
        </p:spPr>
        <p:txBody>
          <a:bodyPr/>
          <a:lstStyle/>
          <a:p>
            <a:pPr eaLnBrk="1" hangingPunct="1"/>
            <a:r>
              <a:rPr lang="en-US" b="1" dirty="0" smtClean="0">
                <a:ea typeface="ＭＳ Ｐゴシック" pitchFamily="34" charset="-128"/>
              </a:rPr>
              <a:t>OODT</a:t>
            </a:r>
            <a:r>
              <a:rPr lang="en-US" b="1" dirty="0" smtClean="0">
                <a:solidFill>
                  <a:schemeClr val="tx1"/>
                </a:solidFill>
                <a:ea typeface="ＭＳ Ｐゴシック" pitchFamily="34" charset="-128"/>
              </a:rPr>
              <a:t> Experience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533978" y="1143001"/>
            <a:ext cx="8076045" cy="4983816"/>
          </a:xfrm>
          <a:prstGeom prst="rect">
            <a:avLst/>
          </a:prstGeom>
        </p:spPr>
        <p:txBody>
          <a:bodyPr vert="horz" lIns="91429" tIns="45714" rIns="91429" bIns="45714" rtlCol="0">
            <a:normAutofit/>
          </a:bodyPr>
          <a:lstStyle>
            <a:lvl1pPr marL="382059" indent="-382059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7795" indent="-318383" algn="l" defTabSz="1018824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73531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82943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92355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01767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180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592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30004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</a:pPr>
            <a:r>
              <a:rPr lang="en-US" dirty="0" smtClean="0">
                <a:ea typeface="ＭＳ Ｐゴシック" pitchFamily="34" charset="-128"/>
              </a:rPr>
              <a:t>Provide more documentation / user guides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>
                <a:ea typeface="ＭＳ Ｐゴシック" pitchFamily="34" charset="-128"/>
              </a:rPr>
              <a:t>Provide training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>
                <a:ea typeface="ＭＳ Ｐゴシック" pitchFamily="34" charset="-128"/>
              </a:rPr>
              <a:t>Improve deployment speed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>
                <a:ea typeface="ＭＳ Ｐゴシック" pitchFamily="34" charset="-128"/>
              </a:rPr>
              <a:t>Improve installation process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>
                <a:ea typeface="ＭＳ Ｐゴシック" pitchFamily="34" charset="-128"/>
              </a:rPr>
              <a:t>Recruit additional committers</a:t>
            </a:r>
            <a:endParaRPr lang="en-US" dirty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67058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978" y="152681"/>
            <a:ext cx="8152822" cy="944096"/>
          </a:xfrm>
        </p:spPr>
        <p:txBody>
          <a:bodyPr/>
          <a:lstStyle/>
          <a:p>
            <a:pPr eaLnBrk="1" hangingPunct="1"/>
            <a:r>
              <a:rPr lang="en-US" b="1" dirty="0" smtClean="0">
                <a:ea typeface="ＭＳ Ｐゴシック" pitchFamily="34" charset="-128"/>
              </a:rPr>
              <a:t>SDS</a:t>
            </a:r>
            <a:r>
              <a:rPr lang="en-US" b="1" dirty="0" smtClean="0">
                <a:solidFill>
                  <a:schemeClr val="tx1"/>
                </a:solidFill>
                <a:ea typeface="ＭＳ Ｐゴシック" pitchFamily="34" charset="-128"/>
              </a:rPr>
              <a:t> Experience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533978" y="1143001"/>
            <a:ext cx="8076045" cy="4983816"/>
          </a:xfrm>
          <a:prstGeom prst="rect">
            <a:avLst/>
          </a:prstGeom>
        </p:spPr>
        <p:txBody>
          <a:bodyPr vert="horz" lIns="91429" tIns="45714" rIns="91429" bIns="45714" rtlCol="0">
            <a:noAutofit/>
          </a:bodyPr>
          <a:lstStyle>
            <a:lvl1pPr marL="382059" indent="-382059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7795" indent="-318383" algn="l" defTabSz="1018824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73531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82943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92355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01767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180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592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30004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Char char="§"/>
            </a:pPr>
            <a:r>
              <a:rPr lang="en-US" sz="3200" dirty="0" smtClean="0">
                <a:ea typeface="ＭＳ Ｐゴシック" charset="0"/>
                <a:cs typeface="ＭＳ Ｐゴシック" charset="0"/>
              </a:rPr>
              <a:t>Drive shared infrastructure and science services </a:t>
            </a:r>
            <a:endParaRPr lang="en-US" sz="3200" dirty="0">
              <a:ea typeface="ＭＳ Ｐゴシック" charset="0"/>
              <a:cs typeface="ＭＳ Ｐゴシック" charset="0"/>
            </a:endParaRPr>
          </a:p>
          <a:p>
            <a:pPr>
              <a:buFont typeface="Wingdings" charset="2"/>
              <a:buChar char="§"/>
            </a:pPr>
            <a:r>
              <a:rPr lang="en-US" sz="3200" dirty="0" smtClean="0">
                <a:ea typeface="ＭＳ Ｐゴシック" charset="0"/>
                <a:cs typeface="ＭＳ Ｐゴシック" charset="0"/>
              </a:rPr>
              <a:t>Drive innovation through peer review</a:t>
            </a:r>
            <a:endParaRPr lang="en-US" sz="3200" dirty="0">
              <a:ea typeface="ＭＳ Ｐゴシック" charset="0"/>
              <a:cs typeface="ＭＳ Ｐゴシック" charset="0"/>
            </a:endParaRPr>
          </a:p>
          <a:p>
            <a:pPr>
              <a:buFont typeface="Wingdings" charset="2"/>
              <a:buChar char="§"/>
            </a:pPr>
            <a:r>
              <a:rPr lang="en-US" sz="3200" dirty="0" smtClean="0">
                <a:ea typeface="ＭＳ Ｐゴシック" charset="0"/>
                <a:cs typeface="ＭＳ Ｐゴシック" charset="0"/>
              </a:rPr>
              <a:t>Contribution through defined process </a:t>
            </a:r>
          </a:p>
          <a:p>
            <a:pPr>
              <a:buFont typeface="Wingdings" charset="2"/>
              <a:buChar char="§"/>
            </a:pPr>
            <a:r>
              <a:rPr lang="en-US" sz="3200" dirty="0" smtClean="0">
                <a:ea typeface="ＭＳ Ｐゴシック" charset="0"/>
                <a:cs typeface="ＭＳ Ｐゴシック" charset="0"/>
              </a:rPr>
              <a:t>Better leverage skills and capabilities</a:t>
            </a:r>
            <a:endParaRPr lang="en-US" sz="3200" dirty="0">
              <a:ea typeface="ＭＳ Ｐゴシック" charset="0"/>
              <a:cs typeface="ＭＳ Ｐゴシック" charset="0"/>
            </a:endParaRPr>
          </a:p>
          <a:p>
            <a:pPr>
              <a:buFont typeface="Wingdings" charset="2"/>
              <a:buChar char="§"/>
            </a:pPr>
            <a:r>
              <a:rPr lang="en-US" sz="3200" dirty="0" smtClean="0">
                <a:ea typeface="ＭＳ Ｐゴシック" charset="0"/>
                <a:cs typeface="ＭＳ Ｐゴシック" charset="0"/>
              </a:rPr>
              <a:t>Beneficial to non-science disciplines</a:t>
            </a:r>
            <a:endParaRPr lang="en-US" sz="3200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6973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978" y="152681"/>
            <a:ext cx="8152822" cy="944096"/>
          </a:xfrm>
        </p:spPr>
        <p:txBody>
          <a:bodyPr/>
          <a:lstStyle/>
          <a:p>
            <a:pPr eaLnBrk="1" hangingPunct="1"/>
            <a:r>
              <a:rPr lang="en-US" b="1" dirty="0" smtClean="0">
                <a:solidFill>
                  <a:schemeClr val="tx1"/>
                </a:solidFill>
                <a:ea typeface="ＭＳ Ｐゴシック" pitchFamily="34" charset="-128"/>
              </a:rPr>
              <a:t>Moving </a:t>
            </a:r>
            <a:r>
              <a:rPr lang="en-US" b="1" dirty="0">
                <a:ea typeface="ＭＳ Ｐゴシック" pitchFamily="34" charset="-128"/>
              </a:rPr>
              <a:t>F</a:t>
            </a:r>
            <a:r>
              <a:rPr lang="en-US" b="1" dirty="0" smtClean="0">
                <a:solidFill>
                  <a:schemeClr val="tx1"/>
                </a:solidFill>
                <a:ea typeface="ＭＳ Ｐゴシック" pitchFamily="34" charset="-128"/>
              </a:rPr>
              <a:t>orward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533978" y="1143001"/>
            <a:ext cx="8076045" cy="4983816"/>
          </a:xfrm>
          <a:prstGeom prst="rect">
            <a:avLst/>
          </a:prstGeom>
        </p:spPr>
        <p:txBody>
          <a:bodyPr vert="horz" lIns="91429" tIns="45714" rIns="91429" bIns="45714" rtlCol="0">
            <a:normAutofit/>
          </a:bodyPr>
          <a:lstStyle>
            <a:lvl1pPr marL="382059" indent="-382059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7795" indent="-318383" algn="l" defTabSz="1018824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73531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82943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92355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01767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180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592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30004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</a:pPr>
            <a:r>
              <a:rPr lang="en-US" dirty="0" smtClean="0">
                <a:latin typeface="Calibri" charset="0"/>
                <a:ea typeface="ＭＳ Ｐゴシック" charset="0"/>
              </a:rPr>
              <a:t>Align projects behind SDS strategy </a:t>
            </a:r>
            <a:endParaRPr lang="en-US" dirty="0" smtClean="0">
              <a:ea typeface="ＭＳ Ｐゴシック" pitchFamily="34" charset="-128"/>
            </a:endParaRPr>
          </a:p>
          <a:p>
            <a:pPr lvl="1">
              <a:buFont typeface="Wingdings" pitchFamily="2" charset="2"/>
              <a:buChar char="§"/>
            </a:pPr>
            <a:r>
              <a:rPr lang="en-US" dirty="0" smtClean="0">
                <a:ea typeface="ＭＳ Ｐゴシック" pitchFamily="34" charset="-128"/>
              </a:rPr>
              <a:t>End-to-end architecture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 smtClean="0">
                <a:ea typeface="ＭＳ Ｐゴシック" pitchFamily="34" charset="-128"/>
              </a:rPr>
              <a:t>Collaboration &amp; </a:t>
            </a:r>
            <a:r>
              <a:rPr lang="en-US" dirty="0" smtClean="0">
                <a:ea typeface="ＭＳ Ｐゴシック" pitchFamily="34" charset="-128"/>
              </a:rPr>
              <a:t>delivery using open source and </a:t>
            </a:r>
            <a:r>
              <a:rPr lang="en-US" dirty="0">
                <a:ea typeface="ＭＳ Ｐゴシック" pitchFamily="34" charset="-128"/>
              </a:rPr>
              <a:t>p</a:t>
            </a:r>
            <a:r>
              <a:rPr lang="en-US" dirty="0" smtClean="0">
                <a:ea typeface="ＭＳ Ｐゴシック" pitchFamily="34" charset="-128"/>
              </a:rPr>
              <a:t>roduct lines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>
                <a:ea typeface="ＭＳ Ｐゴシック" pitchFamily="34" charset="-128"/>
              </a:rPr>
              <a:t>Expanding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>
                <a:ea typeface="ＭＳ Ｐゴシック" pitchFamily="34" charset="-128"/>
              </a:rPr>
              <a:t>Recruiting &amp; Training</a:t>
            </a:r>
            <a:endParaRPr lang="en-US" dirty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16627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978" y="152681"/>
            <a:ext cx="8152822" cy="944096"/>
          </a:xfrm>
        </p:spPr>
        <p:txBody>
          <a:bodyPr/>
          <a:lstStyle/>
          <a:p>
            <a:pPr eaLnBrk="1" hangingPunct="1"/>
            <a:r>
              <a:rPr lang="en-US" b="1" dirty="0" smtClean="0">
                <a:solidFill>
                  <a:schemeClr val="tx1"/>
                </a:solidFill>
                <a:ea typeface="ＭＳ Ｐゴシック" pitchFamily="34" charset="-128"/>
              </a:rPr>
              <a:t>Wrap Up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533978" y="1143001"/>
            <a:ext cx="8076045" cy="4983816"/>
          </a:xfrm>
          <a:prstGeom prst="rect">
            <a:avLst/>
          </a:prstGeom>
        </p:spPr>
        <p:txBody>
          <a:bodyPr vert="horz" lIns="91429" tIns="45714" rIns="91429" bIns="45714" rtlCol="0">
            <a:normAutofit/>
          </a:bodyPr>
          <a:lstStyle>
            <a:lvl1pPr marL="382059" indent="-382059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7795" indent="-318383" algn="l" defTabSz="1018824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73531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82943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92355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01767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180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592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30004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</a:pPr>
            <a:r>
              <a:rPr lang="en-US" dirty="0" smtClean="0">
                <a:ea typeface="ＭＳ Ｐゴシック" pitchFamily="34" charset="-128"/>
              </a:rPr>
              <a:t>OODT – </a:t>
            </a:r>
            <a:r>
              <a:rPr lang="en-US" dirty="0">
                <a:ea typeface="ＭＳ Ｐゴシック" pitchFamily="34" charset="-128"/>
              </a:rPr>
              <a:t>K</a:t>
            </a:r>
            <a:r>
              <a:rPr lang="en-US" dirty="0" smtClean="0">
                <a:ea typeface="ＭＳ Ｐゴシック" pitchFamily="34" charset="-128"/>
              </a:rPr>
              <a:t>ey framework for JPL SDS that enable science return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>
                <a:ea typeface="ＭＳ Ｐゴシック" pitchFamily="34" charset="-128"/>
              </a:rPr>
              <a:t>Way forward - Bigger and better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>
                <a:ea typeface="ＭＳ Ｐゴシック" pitchFamily="34" charset="-128"/>
              </a:rPr>
              <a:t>Be part of building it out</a:t>
            </a:r>
            <a:endParaRPr lang="en-US" dirty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51482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978" y="152681"/>
            <a:ext cx="8152822" cy="944096"/>
          </a:xfrm>
        </p:spPr>
        <p:txBody>
          <a:bodyPr/>
          <a:lstStyle/>
          <a:p>
            <a:pPr eaLnBrk="1" hangingPunct="1"/>
            <a:r>
              <a:rPr lang="en-US" b="1" dirty="0" smtClean="0">
                <a:solidFill>
                  <a:schemeClr val="tx1"/>
                </a:solidFill>
                <a:ea typeface="ＭＳ Ｐゴシック" pitchFamily="34" charset="-128"/>
              </a:rPr>
              <a:t>My Background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533978" y="1143001"/>
            <a:ext cx="8076045" cy="4983816"/>
          </a:xfrm>
          <a:prstGeom prst="rect">
            <a:avLst/>
          </a:prstGeom>
        </p:spPr>
        <p:txBody>
          <a:bodyPr vert="horz" lIns="91429" tIns="45714" rIns="91429" bIns="45714" rtlCol="0">
            <a:normAutofit/>
          </a:bodyPr>
          <a:lstStyle>
            <a:lvl1pPr marL="382059" indent="-382059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7795" indent="-318383" algn="l" defTabSz="1018824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73531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82943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92355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01767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180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592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30004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</a:pPr>
            <a:r>
              <a:rPr lang="en-US" dirty="0" smtClean="0">
                <a:ea typeface="ＭＳ Ｐゴシック" pitchFamily="34" charset="-128"/>
              </a:rPr>
              <a:t>Emily Law</a:t>
            </a:r>
          </a:p>
          <a:p>
            <a:pPr>
              <a:buFont typeface="Wingdings" pitchFamily="2" charset="2"/>
              <a:buChar char="§"/>
            </a:pPr>
            <a:r>
              <a:rPr lang="en-US" dirty="0" err="1" smtClean="0">
                <a:ea typeface="ＭＳ Ｐゴシック" pitchFamily="34" charset="-128"/>
              </a:rPr>
              <a:t>CalTech</a:t>
            </a:r>
            <a:r>
              <a:rPr lang="en-US" dirty="0" smtClean="0">
                <a:ea typeface="ＭＳ Ｐゴシック" pitchFamily="34" charset="-128"/>
              </a:rPr>
              <a:t> JPL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>
                <a:ea typeface="ＭＳ Ｐゴシック" pitchFamily="34" charset="-128"/>
              </a:rPr>
              <a:t>Science Data System Manager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>
                <a:ea typeface="ＭＳ Ｐゴシック" pitchFamily="34" charset="-128"/>
              </a:rPr>
              <a:t>Experience</a:t>
            </a:r>
          </a:p>
          <a:p>
            <a:pPr marL="509412" lvl="1" indent="0">
              <a:buNone/>
            </a:pPr>
            <a:endParaRPr lang="en-US" dirty="0">
              <a:ea typeface="ＭＳ Ｐゴシック" pitchFamily="34" charset="-128"/>
            </a:endParaRPr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4648200"/>
            <a:ext cx="3733800" cy="598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400" y="4114800"/>
            <a:ext cx="1524000" cy="14118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" y="3962400"/>
            <a:ext cx="45466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418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978" y="152681"/>
            <a:ext cx="8152822" cy="944096"/>
          </a:xfrm>
        </p:spPr>
        <p:txBody>
          <a:bodyPr/>
          <a:lstStyle/>
          <a:p>
            <a:pPr eaLnBrk="1" hangingPunct="1"/>
            <a:r>
              <a:rPr lang="en-US" b="1" dirty="0" smtClean="0">
                <a:solidFill>
                  <a:schemeClr val="tx1"/>
                </a:solidFill>
                <a:ea typeface="ＭＳ Ｐゴシック" pitchFamily="34" charset="-128"/>
              </a:rPr>
              <a:t>Credits &amp; Acknowledgement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533978" y="1143001"/>
            <a:ext cx="8076045" cy="4983816"/>
          </a:xfrm>
          <a:prstGeom prst="rect">
            <a:avLst/>
          </a:prstGeom>
        </p:spPr>
        <p:txBody>
          <a:bodyPr vert="horz" lIns="91429" tIns="45714" rIns="91429" bIns="45714" rtlCol="0">
            <a:normAutofit/>
          </a:bodyPr>
          <a:lstStyle>
            <a:lvl1pPr marL="382059" indent="-382059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7795" indent="-318383" algn="l" defTabSz="1018824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73531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82943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92355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01767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180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592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30004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8290" indent="-406394">
              <a:buFont typeface="Wingdings" charset="2"/>
              <a:buChar char="§"/>
              <a:defRPr/>
            </a:pPr>
            <a:r>
              <a:rPr lang="en-US" sz="3200" dirty="0">
                <a:cs typeface="ＭＳ Ｐゴシック" charset="-128"/>
              </a:rPr>
              <a:t>Key Members of the JPL OODT teams </a:t>
            </a:r>
          </a:p>
          <a:p>
            <a:pPr marL="1174026" lvl="1" indent="-406394">
              <a:buFont typeface="Wingdings" charset="2"/>
              <a:buChar char="§"/>
              <a:defRPr/>
            </a:pPr>
            <a:r>
              <a:rPr lang="en-US" sz="2800" dirty="0">
                <a:cs typeface="ＭＳ Ｐゴシック" charset="-128"/>
              </a:rPr>
              <a:t>Dan Crichton, Chris </a:t>
            </a:r>
            <a:r>
              <a:rPr lang="en-US" sz="2800" dirty="0" err="1">
                <a:cs typeface="ＭＳ Ｐゴシック" charset="-128"/>
              </a:rPr>
              <a:t>Mattmann</a:t>
            </a:r>
            <a:r>
              <a:rPr lang="en-US" sz="2800" dirty="0">
                <a:cs typeface="ＭＳ Ｐゴシック" charset="-128"/>
              </a:rPr>
              <a:t>, Steve Hughes, Andrew Hart, Sean Kelly, Sean Hardman, Paul Ramirez, Cameron </a:t>
            </a:r>
            <a:r>
              <a:rPr lang="en-US" sz="2800" dirty="0" err="1">
                <a:cs typeface="ＭＳ Ｐゴシック" charset="-128"/>
              </a:rPr>
              <a:t>Goodale</a:t>
            </a:r>
            <a:r>
              <a:rPr lang="en-US" sz="2800" dirty="0">
                <a:cs typeface="ＭＳ Ｐゴシック" charset="-128"/>
              </a:rPr>
              <a:t>, Dana Freeborn, Mike </a:t>
            </a:r>
            <a:r>
              <a:rPr lang="en-US" sz="2800" dirty="0" err="1">
                <a:cs typeface="ＭＳ Ｐゴシック" charset="-128"/>
              </a:rPr>
              <a:t>Cayanan</a:t>
            </a:r>
            <a:r>
              <a:rPr lang="en-US" sz="2800" dirty="0">
                <a:cs typeface="ＭＳ Ｐゴシック" charset="-128"/>
              </a:rPr>
              <a:t>, Luca </a:t>
            </a:r>
            <a:r>
              <a:rPr lang="en-US" sz="2800" dirty="0" err="1">
                <a:cs typeface="ＭＳ Ｐゴシック" charset="-128"/>
              </a:rPr>
              <a:t>Cinquini</a:t>
            </a:r>
            <a:endParaRPr lang="en-US" sz="2800" dirty="0">
              <a:cs typeface="ＭＳ Ｐゴシック" charset="-128"/>
            </a:endParaRPr>
          </a:p>
          <a:p>
            <a:pPr marL="728290" indent="-406394">
              <a:buFont typeface="Wingdings" charset="2"/>
              <a:buChar char="§"/>
              <a:defRPr/>
            </a:pPr>
            <a:r>
              <a:rPr lang="en-US" sz="3200" dirty="0">
                <a:cs typeface="ＭＳ Ｐゴシック" charset="-128"/>
              </a:rPr>
              <a:t>Projects, Sponsors, Collaborators</a:t>
            </a:r>
          </a:p>
          <a:p>
            <a:pPr marL="1174026" lvl="1" indent="-406394">
              <a:buFont typeface="Wingdings" charset="2"/>
              <a:buChar char="§"/>
              <a:defRPr/>
            </a:pPr>
            <a:r>
              <a:rPr lang="en-US" sz="2800" dirty="0">
                <a:cs typeface="ＭＳ Ｐゴシック" charset="-128"/>
              </a:rPr>
              <a:t>PDS, EDRN, ACCE, ESG, NASA missions…</a:t>
            </a:r>
          </a:p>
        </p:txBody>
      </p:sp>
    </p:spTree>
    <p:extLst>
      <p:ext uri="{BB962C8B-B14F-4D97-AF65-F5344CB8AC3E}">
        <p14:creationId xmlns:p14="http://schemas.microsoft.com/office/powerpoint/2010/main" val="3165423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90800"/>
            <a:ext cx="8229600" cy="1143000"/>
          </a:xfrm>
        </p:spPr>
        <p:txBody>
          <a:bodyPr/>
          <a:lstStyle/>
          <a:p>
            <a:r>
              <a:rPr lang="en-US" b="1" dirty="0" smtClean="0"/>
              <a:t>Thank You!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549513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978" y="152681"/>
            <a:ext cx="8152822" cy="944096"/>
          </a:xfrm>
        </p:spPr>
        <p:txBody>
          <a:bodyPr/>
          <a:lstStyle/>
          <a:p>
            <a:pPr eaLnBrk="1" hangingPunct="1"/>
            <a:r>
              <a:rPr lang="en-US" b="1" dirty="0" smtClean="0">
                <a:solidFill>
                  <a:schemeClr val="tx1"/>
                </a:solidFill>
                <a:ea typeface="ＭＳ Ｐゴシック" pitchFamily="34" charset="-128"/>
              </a:rPr>
              <a:t>Contact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533978" y="1143001"/>
            <a:ext cx="8076045" cy="4983816"/>
          </a:xfrm>
          <a:prstGeom prst="rect">
            <a:avLst/>
          </a:prstGeom>
        </p:spPr>
        <p:txBody>
          <a:bodyPr vert="horz" lIns="91429" tIns="45714" rIns="91429" bIns="45714" rtlCol="0">
            <a:normAutofit/>
          </a:bodyPr>
          <a:lstStyle>
            <a:lvl1pPr marL="382059" indent="-382059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7795" indent="-318383" algn="l" defTabSz="1018824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73531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82943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92355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01767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180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592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30004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</a:pPr>
            <a:r>
              <a:rPr lang="en-US" dirty="0" smtClean="0">
                <a:ea typeface="ＭＳ Ｐゴシック" pitchFamily="34" charset="-128"/>
              </a:rPr>
              <a:t>Emily Law</a:t>
            </a:r>
          </a:p>
          <a:p>
            <a:pPr lvl="1"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ＭＳ Ｐゴシック" pitchFamily="34" charset="-128"/>
                <a:hlinkClick r:id="rId4"/>
              </a:rPr>
              <a:t>Emily.law@jpl.nasa.gov</a:t>
            </a:r>
            <a:endParaRPr lang="en-US" b="1" dirty="0" smtClean="0">
              <a:solidFill>
                <a:schemeClr val="tx1">
                  <a:lumMod val="50000"/>
                  <a:lumOff val="50000"/>
                </a:schemeClr>
              </a:solidFill>
              <a:ea typeface="ＭＳ Ｐゴシック" pitchFamily="34" charset="-128"/>
            </a:endParaRPr>
          </a:p>
          <a:p>
            <a:pPr>
              <a:buFont typeface="Wingdings" pitchFamily="2" charset="2"/>
              <a:buChar char="§"/>
            </a:pPr>
            <a:r>
              <a:rPr lang="en-US" dirty="0" smtClean="0">
                <a:ea typeface="ＭＳ Ｐゴシック" pitchFamily="34" charset="-128"/>
              </a:rPr>
              <a:t>Dan Crichton</a:t>
            </a:r>
            <a:endParaRPr lang="en-US" dirty="0">
              <a:ea typeface="ＭＳ Ｐゴシック" pitchFamily="34" charset="-128"/>
            </a:endParaRPr>
          </a:p>
          <a:p>
            <a:pPr lvl="1"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ＭＳ Ｐゴシック" pitchFamily="34" charset="-128"/>
                <a:hlinkClick r:id="rId5"/>
              </a:rPr>
              <a:t>Daniel.crichton@jpl.nasa.gov</a:t>
            </a:r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ＭＳ Ｐゴシック" pitchFamily="34" charset="-128"/>
              </a:rPr>
              <a:t> 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>
                <a:ea typeface="ＭＳ Ｐゴシック" pitchFamily="34" charset="-128"/>
              </a:rPr>
              <a:t>Chris </a:t>
            </a:r>
            <a:r>
              <a:rPr lang="en-US" dirty="0" err="1" smtClean="0">
                <a:ea typeface="ＭＳ Ｐゴシック" pitchFamily="34" charset="-128"/>
              </a:rPr>
              <a:t>Mattmann</a:t>
            </a:r>
            <a:endParaRPr lang="en-US" dirty="0">
              <a:ea typeface="ＭＳ Ｐゴシック" pitchFamily="34" charset="-128"/>
            </a:endParaRPr>
          </a:p>
          <a:p>
            <a:pPr lvl="1"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ＭＳ Ｐゴシック" pitchFamily="34" charset="-128"/>
                <a:hlinkClick r:id="rId4"/>
              </a:rPr>
              <a:t>Chris.a.mattmann@</a:t>
            </a: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ea typeface="ＭＳ Ｐゴシック" pitchFamily="34" charset="-128"/>
                <a:hlinkClick r:id="rId4"/>
              </a:rPr>
              <a:t>jpl.nasa.gov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  <a:ea typeface="ＭＳ Ｐゴシック" pitchFamily="34" charset="-128"/>
            </a:endParaRPr>
          </a:p>
          <a:p>
            <a:pPr lvl="1">
              <a:buFont typeface="Arial" pitchFamily="34" charset="0"/>
              <a:buChar char="•"/>
            </a:pP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  <a:ea typeface="ＭＳ Ｐゴシック" pitchFamily="34" charset="-128"/>
            </a:endParaRPr>
          </a:p>
          <a:p>
            <a:pPr lvl="1">
              <a:buFont typeface="Arial" pitchFamily="34" charset="0"/>
              <a:buChar char="•"/>
            </a:pPr>
            <a:endParaRPr lang="en-US" b="1" dirty="0" smtClean="0">
              <a:solidFill>
                <a:schemeClr val="tx1">
                  <a:lumMod val="50000"/>
                  <a:lumOff val="50000"/>
                </a:schemeClr>
              </a:solidFill>
              <a:ea typeface="ＭＳ Ｐゴシック" pitchFamily="34" charset="-128"/>
            </a:endParaRPr>
          </a:p>
          <a:p>
            <a:pPr lvl="1">
              <a:buFont typeface="Arial" pitchFamily="34" charset="0"/>
              <a:buChar char="•"/>
            </a:pPr>
            <a:endParaRPr lang="en-US" b="1" dirty="0" smtClean="0">
              <a:solidFill>
                <a:schemeClr val="tx1">
                  <a:lumMod val="50000"/>
                  <a:lumOff val="50000"/>
                </a:schemeClr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52913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681"/>
            <a:ext cx="8229600" cy="944096"/>
          </a:xfrm>
        </p:spPr>
        <p:txBody>
          <a:bodyPr/>
          <a:lstStyle/>
          <a:p>
            <a:pPr eaLnBrk="1" hangingPunct="1"/>
            <a:r>
              <a:rPr lang="en-US" b="1" dirty="0" smtClean="0">
                <a:solidFill>
                  <a:schemeClr val="tx1"/>
                </a:solidFill>
                <a:ea typeface="ＭＳ Ｐゴシック" pitchFamily="34" charset="-128"/>
              </a:rPr>
              <a:t>SDS History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533978" y="1143001"/>
            <a:ext cx="8076045" cy="3505199"/>
          </a:xfrm>
          <a:prstGeom prst="rect">
            <a:avLst/>
          </a:prstGeom>
        </p:spPr>
        <p:txBody>
          <a:bodyPr vert="horz" lIns="91429" tIns="45714" rIns="91429" bIns="45714" rtlCol="0">
            <a:normAutofit/>
          </a:bodyPr>
          <a:lstStyle>
            <a:lvl1pPr marL="382059" indent="-382059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7795" indent="-318383" algn="l" defTabSz="1018824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73531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82943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92355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01767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180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592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30004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Char char="§"/>
            </a:pPr>
            <a:r>
              <a:rPr lang="en-US" dirty="0">
                <a:ea typeface="ＭＳ Ｐゴシック" charset="0"/>
                <a:cs typeface="ＭＳ Ｐゴシック" charset="0"/>
              </a:rPr>
              <a:t>JPL has a long history of 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building data systems</a:t>
            </a:r>
            <a:r>
              <a:rPr lang="en-US" altLang="ja-JP" i="1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altLang="ja-JP" dirty="0">
                <a:ea typeface="ＭＳ Ｐゴシック" charset="0"/>
                <a:cs typeface="ＭＳ Ｐゴシック" charset="0"/>
              </a:rPr>
              <a:t>for the purpose of supporting scientific research</a:t>
            </a:r>
          </a:p>
          <a:p>
            <a:pPr lvl="1">
              <a:buFont typeface="Wingdings" charset="2"/>
              <a:buChar char="§"/>
            </a:pPr>
            <a:r>
              <a:rPr lang="en-US" dirty="0">
                <a:ea typeface="ＭＳ Ｐゴシック" charset="0"/>
              </a:rPr>
              <a:t>Automated data pipelines </a:t>
            </a:r>
            <a:endParaRPr lang="en-US" dirty="0" smtClean="0">
              <a:ea typeface="ＭＳ Ｐゴシック" charset="0"/>
            </a:endParaRPr>
          </a:p>
          <a:p>
            <a:pPr lvl="1">
              <a:buFont typeface="Wingdings" charset="2"/>
              <a:buChar char="§"/>
            </a:pPr>
            <a:r>
              <a:rPr lang="en-US" dirty="0" smtClean="0">
                <a:ea typeface="ＭＳ Ｐゴシック" charset="0"/>
              </a:rPr>
              <a:t>New </a:t>
            </a:r>
            <a:r>
              <a:rPr lang="en-US" dirty="0">
                <a:ea typeface="ＭＳ Ｐゴシック" charset="0"/>
              </a:rPr>
              <a:t>technologies </a:t>
            </a:r>
            <a:endParaRPr lang="en-US" dirty="0" smtClean="0">
              <a:ea typeface="ＭＳ Ｐゴシック" charset="0"/>
            </a:endParaRPr>
          </a:p>
          <a:p>
            <a:pPr lvl="1">
              <a:buFont typeface="Wingdings" charset="2"/>
              <a:buChar char="§"/>
            </a:pPr>
            <a:r>
              <a:rPr lang="en-US" dirty="0" smtClean="0">
                <a:ea typeface="ＭＳ Ｐゴシック" charset="0"/>
              </a:rPr>
              <a:t>Robust </a:t>
            </a:r>
            <a:r>
              <a:rPr lang="en-US" dirty="0">
                <a:ea typeface="ＭＳ Ｐゴシック" charset="0"/>
              </a:rPr>
              <a:t>system </a:t>
            </a:r>
            <a:r>
              <a:rPr lang="en-US" dirty="0" smtClean="0">
                <a:ea typeface="ＭＳ Ｐゴシック" charset="0"/>
              </a:rPr>
              <a:t>architectures</a:t>
            </a:r>
            <a:endParaRPr lang="en-US" sz="18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" name="TextBox 6"/>
          <p:cNvSpPr txBox="1">
            <a:spLocks noChangeArrowheads="1"/>
          </p:cNvSpPr>
          <p:nvPr/>
        </p:nvSpPr>
        <p:spPr bwMode="auto">
          <a:xfrm>
            <a:off x="396875" y="5496718"/>
            <a:ext cx="8526463" cy="707886"/>
          </a:xfrm>
          <a:prstGeom prst="rect">
            <a:avLst/>
          </a:prstGeom>
          <a:solidFill>
            <a:schemeClr val="accent2">
              <a:alpha val="1686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/>
              <a:t> </a:t>
            </a:r>
            <a:r>
              <a:rPr lang="en-US" sz="2000" dirty="0">
                <a:latin typeface="+mn-lt"/>
              </a:rPr>
              <a:t>State of our science in the 21</a:t>
            </a:r>
            <a:r>
              <a:rPr lang="en-US" sz="2000" baseline="30000" dirty="0">
                <a:latin typeface="+mn-lt"/>
              </a:rPr>
              <a:t>st</a:t>
            </a:r>
            <a:r>
              <a:rPr lang="en-US" sz="2000" dirty="0">
                <a:latin typeface="+mn-lt"/>
              </a:rPr>
              <a:t> century requires both innovation in s/w architectures and technologies to keep pace in the area of data systems</a:t>
            </a:r>
          </a:p>
        </p:txBody>
      </p:sp>
    </p:spTree>
    <p:extLst>
      <p:ext uri="{BB962C8B-B14F-4D97-AF65-F5344CB8AC3E}">
        <p14:creationId xmlns:p14="http://schemas.microsoft.com/office/powerpoint/2010/main" val="1618390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681"/>
            <a:ext cx="8229600" cy="944096"/>
          </a:xfrm>
        </p:spPr>
        <p:txBody>
          <a:bodyPr/>
          <a:lstStyle/>
          <a:p>
            <a:pPr eaLnBrk="1" hangingPunct="1"/>
            <a:r>
              <a:rPr lang="en-US" b="1" dirty="0" smtClean="0">
                <a:solidFill>
                  <a:schemeClr val="tx1"/>
                </a:solidFill>
                <a:ea typeface="ＭＳ Ｐゴシック" pitchFamily="34" charset="-128"/>
              </a:rPr>
              <a:t>SDS Domains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533978" y="1143001"/>
            <a:ext cx="8076045" cy="4983816"/>
          </a:xfrm>
          <a:prstGeom prst="rect">
            <a:avLst/>
          </a:prstGeom>
        </p:spPr>
        <p:txBody>
          <a:bodyPr vert="horz" lIns="91429" tIns="45714" rIns="91429" bIns="45714" rtlCol="0">
            <a:normAutofit/>
          </a:bodyPr>
          <a:lstStyle>
            <a:lvl1pPr marL="382059" indent="-382059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7795" indent="-318383" algn="l" defTabSz="1018824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73531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82943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92355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01767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180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592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30004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</a:pPr>
            <a:r>
              <a:rPr lang="en-US" dirty="0" smtClean="0">
                <a:ea typeface="ＭＳ Ｐゴシック" pitchFamily="34" charset="-128"/>
              </a:rPr>
              <a:t>Earth science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>
                <a:ea typeface="ＭＳ Ｐゴシック" pitchFamily="34" charset="-128"/>
              </a:rPr>
              <a:t>Planetary science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>
                <a:ea typeface="ＭＳ Ｐゴシック" pitchFamily="34" charset="-128"/>
              </a:rPr>
              <a:t>Astrophysics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>
                <a:ea typeface="ＭＳ Ｐゴシック" pitchFamily="34" charset="-128"/>
              </a:rPr>
              <a:t>Biomedical research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5638800" y="1295400"/>
            <a:ext cx="2640659" cy="2127485"/>
            <a:chOff x="4038600" y="2050815"/>
            <a:chExt cx="2640659" cy="2127485"/>
          </a:xfrm>
        </p:grpSpPr>
        <p:pic>
          <p:nvPicPr>
            <p:cNvPr id="9" name="Picture 2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60" b="48013"/>
            <a:stretch>
              <a:fillRect/>
            </a:stretch>
          </p:blipFill>
          <p:spPr bwMode="auto">
            <a:xfrm>
              <a:off x="4038600" y="3032731"/>
              <a:ext cx="1074166" cy="11455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570"/>
            <a:stretch>
              <a:fillRect/>
            </a:stretch>
          </p:blipFill>
          <p:spPr bwMode="auto">
            <a:xfrm>
              <a:off x="4038600" y="2050815"/>
              <a:ext cx="1086288" cy="979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11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76064026"/>
                </p:ext>
              </p:extLst>
            </p:nvPr>
          </p:nvGraphicFramePr>
          <p:xfrm>
            <a:off x="5112766" y="2050815"/>
            <a:ext cx="1558101" cy="103646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75" name="Bitmap Image" r:id="rId5" imgW="1886213" imgH="1009791" progId="Paint.Picture">
                    <p:embed/>
                  </p:oleObj>
                </mc:Choice>
                <mc:Fallback>
                  <p:oleObj name="Bitmap Image" r:id="rId5" imgW="1886213" imgH="1009791" progId="Paint.Picture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12766" y="2050815"/>
                          <a:ext cx="1558101" cy="103646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41668271"/>
                </p:ext>
              </p:extLst>
            </p:nvPr>
          </p:nvGraphicFramePr>
          <p:xfrm>
            <a:off x="5112766" y="3032731"/>
            <a:ext cx="1566493" cy="114556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76" name="Bitmap Image" r:id="rId7" imgW="1352381" imgH="952633" progId="Paint.Picture">
                    <p:embed/>
                  </p:oleObj>
                </mc:Choice>
                <mc:Fallback>
                  <p:oleObj name="Bitmap Image" r:id="rId7" imgW="1352381" imgH="952633" progId="Paint.Picture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12766" y="3032731"/>
                          <a:ext cx="1566493" cy="114556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618999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944096"/>
          </a:xfrm>
        </p:spPr>
        <p:txBody>
          <a:bodyPr>
            <a:normAutofit/>
          </a:bodyPr>
          <a:lstStyle/>
          <a:p>
            <a:pPr eaLnBrk="1" hangingPunct="1"/>
            <a:r>
              <a:rPr lang="en-US" b="1" dirty="0" smtClean="0">
                <a:ea typeface="ＭＳ Ｐゴシック" pitchFamily="34" charset="-128"/>
              </a:rPr>
              <a:t>Across the Solar System</a:t>
            </a:r>
            <a:endParaRPr lang="en-US" b="1" dirty="0" smtClean="0">
              <a:solidFill>
                <a:schemeClr val="tx1"/>
              </a:solidFill>
              <a:ea typeface="ＭＳ Ｐゴシック" pitchFamily="34" charset="-128"/>
            </a:endParaRPr>
          </a:p>
        </p:txBody>
      </p:sp>
      <p:sp>
        <p:nvSpPr>
          <p:cNvPr id="115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51523"/>
            <a:ext cx="2023141" cy="46995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C0F1447-DC79-CA43-BE06-914034951CB2}" type="slidenum">
              <a:rPr lang="en-US" sz="1000"/>
              <a:pPr eaLnBrk="1" hangingPunct="1"/>
              <a:t>6</a:t>
            </a:fld>
            <a:endParaRPr lang="en-US" sz="1000"/>
          </a:p>
        </p:txBody>
      </p:sp>
      <p:pic>
        <p:nvPicPr>
          <p:cNvPr id="11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66800"/>
            <a:ext cx="8686800" cy="5228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7" name="Object 5"/>
          <p:cNvGraphicFramePr>
            <a:graphicFrameLocks noGrp="1" noChangeAspect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533520770"/>
              </p:ext>
            </p:extLst>
          </p:nvPr>
        </p:nvGraphicFramePr>
        <p:xfrm>
          <a:off x="5630863" y="4103137"/>
          <a:ext cx="1353463" cy="11435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84" name="Photo Editor Photo" r:id="rId5" imgW="1828959" imgH="1486029" progId="">
                  <p:embed/>
                </p:oleObj>
              </mc:Choice>
              <mc:Fallback>
                <p:oleObj name="Photo Editor Photo" r:id="rId5" imgW="1828959" imgH="148602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0863" y="4103137"/>
                        <a:ext cx="1353463" cy="11435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8" name="Text Box 7"/>
          <p:cNvSpPr txBox="1">
            <a:spLocks noChangeArrowheads="1"/>
          </p:cNvSpPr>
          <p:nvPr/>
        </p:nvSpPr>
        <p:spPr bwMode="auto">
          <a:xfrm>
            <a:off x="5730875" y="2408695"/>
            <a:ext cx="2095396" cy="271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sz="1200" b="1">
              <a:solidFill>
                <a:schemeClr val="accent2"/>
              </a:solidFill>
            </a:endParaRPr>
          </a:p>
        </p:txBody>
      </p:sp>
      <p:sp>
        <p:nvSpPr>
          <p:cNvPr id="119" name="Text Box 8"/>
          <p:cNvSpPr txBox="1">
            <a:spLocks noChangeArrowheads="1"/>
          </p:cNvSpPr>
          <p:nvPr/>
        </p:nvSpPr>
        <p:spPr bwMode="auto">
          <a:xfrm>
            <a:off x="2178050" y="3734655"/>
            <a:ext cx="123586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400" b="1">
                <a:solidFill>
                  <a:schemeClr val="bg1"/>
                </a:solidFill>
              </a:rPr>
              <a:t>ACRIMSAT</a:t>
            </a:r>
            <a:endParaRPr lang="en-US" sz="1400" b="1">
              <a:solidFill>
                <a:schemeClr val="accent2"/>
              </a:solidFill>
            </a:endParaRPr>
          </a:p>
        </p:txBody>
      </p:sp>
      <p:sp>
        <p:nvSpPr>
          <p:cNvPr id="120" name="Text Box 9"/>
          <p:cNvSpPr txBox="1">
            <a:spLocks noChangeArrowheads="1"/>
          </p:cNvSpPr>
          <p:nvPr/>
        </p:nvSpPr>
        <p:spPr bwMode="auto">
          <a:xfrm>
            <a:off x="361950" y="2647218"/>
            <a:ext cx="147671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400" b="1">
                <a:solidFill>
                  <a:schemeClr val="bg1"/>
                </a:solidFill>
              </a:rPr>
              <a:t>Spitzer</a:t>
            </a:r>
          </a:p>
        </p:txBody>
      </p:sp>
      <p:graphicFrame>
        <p:nvGraphicFramePr>
          <p:cNvPr id="12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2269033"/>
              </p:ext>
            </p:extLst>
          </p:nvPr>
        </p:nvGraphicFramePr>
        <p:xfrm>
          <a:off x="360363" y="1436683"/>
          <a:ext cx="1579040" cy="11842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85" name="Photo Editor Photo" r:id="rId7" imgW="1371429" imgH="1028844" progId="">
                  <p:embed/>
                </p:oleObj>
              </mc:Choice>
              <mc:Fallback>
                <p:oleObj name="Photo Editor Photo" r:id="rId7" imgW="1371429" imgH="102884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0363" y="1436683"/>
                        <a:ext cx="1579040" cy="11842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444207"/>
              </p:ext>
            </p:extLst>
          </p:nvPr>
        </p:nvGraphicFramePr>
        <p:xfrm>
          <a:off x="352425" y="4834855"/>
          <a:ext cx="1583741" cy="12532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86" name="Photo Editor Photo" r:id="rId9" imgW="2285714" imgH="1828571" progId="">
                  <p:embed/>
                </p:oleObj>
              </mc:Choice>
              <mc:Fallback>
                <p:oleObj name="Photo Editor Photo" r:id="rId9" imgW="2285714" imgH="1828571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2425" y="4834855"/>
                        <a:ext cx="1583741" cy="125320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" name="Text Box 12"/>
          <p:cNvSpPr txBox="1">
            <a:spLocks noChangeArrowheads="1"/>
          </p:cNvSpPr>
          <p:nvPr/>
        </p:nvSpPr>
        <p:spPr bwMode="auto">
          <a:xfrm>
            <a:off x="228600" y="5791200"/>
            <a:ext cx="164229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400" b="1" dirty="0">
                <a:solidFill>
                  <a:schemeClr val="bg1"/>
                </a:solidFill>
              </a:rPr>
              <a:t>Two Voyagers</a:t>
            </a:r>
            <a:endParaRPr lang="en-US" sz="1400" b="1" dirty="0">
              <a:solidFill>
                <a:srgbClr val="79003C"/>
              </a:solidFill>
            </a:endParaRPr>
          </a:p>
        </p:txBody>
      </p:sp>
      <p:graphicFrame>
        <p:nvGraphicFramePr>
          <p:cNvPr id="12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6272721"/>
              </p:ext>
            </p:extLst>
          </p:nvPr>
        </p:nvGraphicFramePr>
        <p:xfrm>
          <a:off x="2289175" y="2589975"/>
          <a:ext cx="1074625" cy="1123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87" name="Photo Editor Photo" r:id="rId11" imgW="638264" imgH="666667" progId="">
                  <p:embed/>
                </p:oleObj>
              </mc:Choice>
              <mc:Fallback>
                <p:oleObj name="Photo Editor Photo" r:id="rId11" imgW="638264" imgH="666667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9175" y="2589975"/>
                        <a:ext cx="1074625" cy="1123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1111111"/>
              </p:ext>
            </p:extLst>
          </p:nvPr>
        </p:nvGraphicFramePr>
        <p:xfrm>
          <a:off x="3843339" y="1245246"/>
          <a:ext cx="1337798" cy="12328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88" name="Photo Editor Photo" r:id="rId13" imgW="1943371" imgH="1790476" progId="">
                  <p:embed/>
                </p:oleObj>
              </mc:Choice>
              <mc:Fallback>
                <p:oleObj name="Photo Editor Photo" r:id="rId13" imgW="1943371" imgH="1790476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43339" y="1245246"/>
                        <a:ext cx="1337798" cy="123284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9289211"/>
              </p:ext>
            </p:extLst>
          </p:nvPr>
        </p:nvGraphicFramePr>
        <p:xfrm>
          <a:off x="361951" y="2992008"/>
          <a:ext cx="1577474" cy="13894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89" name="Photo Editor Photo" r:id="rId15" imgW="1362265" imgH="1200318" progId="">
                  <p:embed/>
                </p:oleObj>
              </mc:Choice>
              <mc:Fallback>
                <p:oleObj name="Photo Editor Photo" r:id="rId15" imgW="1362265" imgH="1200318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1951" y="2992008"/>
                        <a:ext cx="1577474" cy="13894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7" name="Text Box 16"/>
          <p:cNvSpPr txBox="1">
            <a:spLocks noChangeArrowheads="1"/>
          </p:cNvSpPr>
          <p:nvPr/>
        </p:nvSpPr>
        <p:spPr bwMode="auto">
          <a:xfrm>
            <a:off x="5391151" y="2234468"/>
            <a:ext cx="1558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400" b="1">
                <a:solidFill>
                  <a:schemeClr val="bg1"/>
                </a:solidFill>
              </a:rPr>
              <a:t>Cassini</a:t>
            </a:r>
            <a:endParaRPr lang="en-US" sz="1400" b="1">
              <a:solidFill>
                <a:schemeClr val="accent2"/>
              </a:solidFill>
            </a:endParaRPr>
          </a:p>
        </p:txBody>
      </p:sp>
      <p:graphicFrame>
        <p:nvGraphicFramePr>
          <p:cNvPr id="12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5511986"/>
              </p:ext>
            </p:extLst>
          </p:nvPr>
        </p:nvGraphicFramePr>
        <p:xfrm>
          <a:off x="7326313" y="2742711"/>
          <a:ext cx="1353463" cy="11482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90" name="Photo Editor Photo" r:id="rId17" imgW="942857" imgH="800212" progId="">
                  <p:embed/>
                </p:oleObj>
              </mc:Choice>
              <mc:Fallback>
                <p:oleObj name="Photo Editor Photo" r:id="rId17" imgW="942857" imgH="80021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26313" y="2742711"/>
                        <a:ext cx="1353463" cy="11482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3176998"/>
              </p:ext>
            </p:extLst>
          </p:nvPr>
        </p:nvGraphicFramePr>
        <p:xfrm>
          <a:off x="7326313" y="4751883"/>
          <a:ext cx="1616637" cy="8662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91" name="Photo Editor Photo" r:id="rId19" imgW="3333333" imgH="1781424" progId="">
                  <p:embed/>
                </p:oleObj>
              </mc:Choice>
              <mc:Fallback>
                <p:oleObj name="Photo Editor Photo" r:id="rId19" imgW="3333333" imgH="178142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26313" y="4751883"/>
                        <a:ext cx="1616637" cy="8662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0" name="Text Box 19"/>
          <p:cNvSpPr txBox="1">
            <a:spLocks noChangeArrowheads="1"/>
          </p:cNvSpPr>
          <p:nvPr/>
        </p:nvSpPr>
        <p:spPr bwMode="auto">
          <a:xfrm>
            <a:off x="6935788" y="2423380"/>
            <a:ext cx="209389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400" b="1">
                <a:solidFill>
                  <a:schemeClr val="bg1"/>
                </a:solidFill>
              </a:rPr>
              <a:t>CloudSat</a:t>
            </a:r>
            <a:endParaRPr lang="en-US" sz="1400" b="1">
              <a:solidFill>
                <a:srgbClr val="79003C"/>
              </a:solidFill>
            </a:endParaRPr>
          </a:p>
        </p:txBody>
      </p:sp>
      <p:sp>
        <p:nvSpPr>
          <p:cNvPr id="131" name="Text Box 20"/>
          <p:cNvSpPr txBox="1">
            <a:spLocks noChangeArrowheads="1"/>
          </p:cNvSpPr>
          <p:nvPr/>
        </p:nvSpPr>
        <p:spPr bwMode="auto">
          <a:xfrm>
            <a:off x="463550" y="4410930"/>
            <a:ext cx="14872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 b="1">
                <a:solidFill>
                  <a:schemeClr val="bg1"/>
                </a:solidFill>
              </a:rPr>
              <a:t>GALEX</a:t>
            </a:r>
          </a:p>
        </p:txBody>
      </p:sp>
      <p:graphicFrame>
        <p:nvGraphicFramePr>
          <p:cNvPr id="13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3027656"/>
              </p:ext>
            </p:extLst>
          </p:nvPr>
        </p:nvGraphicFramePr>
        <p:xfrm>
          <a:off x="3840163" y="3239906"/>
          <a:ext cx="1314300" cy="10526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92" name="Photo Editor Photo" r:id="rId21" imgW="4105848" imgH="3285714" progId="">
                  <p:embed/>
                </p:oleObj>
              </mc:Choice>
              <mc:Fallback>
                <p:oleObj name="Photo Editor Photo" r:id="rId21" imgW="4105848" imgH="328571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40163" y="3239906"/>
                        <a:ext cx="1314300" cy="105269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5563835"/>
              </p:ext>
            </p:extLst>
          </p:nvPr>
        </p:nvGraphicFramePr>
        <p:xfrm>
          <a:off x="3814763" y="2371675"/>
          <a:ext cx="1333097" cy="8255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93" name="Photo Editor Photo" r:id="rId23" imgW="3629532" imgH="2247619" progId="">
                  <p:embed/>
                </p:oleObj>
              </mc:Choice>
              <mc:Fallback>
                <p:oleObj name="Photo Editor Photo" r:id="rId23" imgW="3629532" imgH="224761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4763" y="2371675"/>
                        <a:ext cx="1333097" cy="82554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5867088"/>
              </p:ext>
            </p:extLst>
          </p:nvPr>
        </p:nvGraphicFramePr>
        <p:xfrm>
          <a:off x="5562600" y="1295400"/>
          <a:ext cx="1278271" cy="917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94" name="Photo Editor Photo" r:id="rId25" imgW="4390476" imgH="3153215" progId="">
                  <p:embed/>
                </p:oleObj>
              </mc:Choice>
              <mc:Fallback>
                <p:oleObj name="Photo Editor Photo" r:id="rId25" imgW="4390476" imgH="315321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2600" y="1295400"/>
                        <a:ext cx="1278271" cy="91797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5" name="Text Box 24"/>
          <p:cNvSpPr txBox="1">
            <a:spLocks noChangeArrowheads="1"/>
          </p:cNvSpPr>
          <p:nvPr/>
        </p:nvSpPr>
        <p:spPr bwMode="auto">
          <a:xfrm>
            <a:off x="5334000" y="5257800"/>
            <a:ext cx="173412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b="1" dirty="0">
                <a:solidFill>
                  <a:schemeClr val="bg1"/>
                </a:solidFill>
              </a:rPr>
              <a:t>Deep Impact-</a:t>
            </a:r>
            <a:r>
              <a:rPr lang="en-US" sz="1400" b="1" dirty="0" err="1">
                <a:solidFill>
                  <a:schemeClr val="bg1"/>
                </a:solidFill>
              </a:rPr>
              <a:t>Epoxi</a:t>
            </a:r>
            <a:endParaRPr lang="en-US" sz="1400" b="1" dirty="0"/>
          </a:p>
        </p:txBody>
      </p:sp>
      <p:graphicFrame>
        <p:nvGraphicFramePr>
          <p:cNvPr id="136" name="Object 25"/>
          <p:cNvGraphicFramePr>
            <a:graphicFrameLocks noGrp="1" noChangeAspect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1025973068"/>
              </p:ext>
            </p:extLst>
          </p:nvPr>
        </p:nvGraphicFramePr>
        <p:xfrm>
          <a:off x="5408614" y="3002697"/>
          <a:ext cx="1751356" cy="10025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95" name="Photo Editor Photo" r:id="rId27" imgW="731583" imgH="403895" progId="">
                  <p:embed/>
                </p:oleObj>
              </mc:Choice>
              <mc:Fallback>
                <p:oleObj name="Photo Editor Photo" r:id="rId27" imgW="731583" imgH="40389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08614" y="3002697"/>
                        <a:ext cx="1751356" cy="100256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7" name="Text Box 26"/>
          <p:cNvSpPr txBox="1">
            <a:spLocks noChangeArrowheads="1"/>
          </p:cNvSpPr>
          <p:nvPr/>
        </p:nvSpPr>
        <p:spPr bwMode="auto">
          <a:xfrm>
            <a:off x="5314950" y="2805968"/>
            <a:ext cx="183046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400" b="1">
                <a:solidFill>
                  <a:schemeClr val="bg1"/>
                </a:solidFill>
              </a:rPr>
              <a:t>Stardust-NExT</a:t>
            </a:r>
          </a:p>
        </p:txBody>
      </p:sp>
      <p:pic>
        <p:nvPicPr>
          <p:cNvPr id="138" name="Picture 27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310808"/>
            <a:ext cx="1278271" cy="1149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" name="Picture 28" descr="The image “http://www.daviddarling.info/images/Dawn.jpg” cannot be displayed, because it contains errors.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776" y="4093637"/>
            <a:ext cx="1187414" cy="90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" name="Text Box 29"/>
          <p:cNvSpPr txBox="1">
            <a:spLocks noChangeArrowheads="1"/>
          </p:cNvSpPr>
          <p:nvPr/>
        </p:nvSpPr>
        <p:spPr bwMode="auto">
          <a:xfrm>
            <a:off x="1981200" y="4876800"/>
            <a:ext cx="146768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400" b="1">
                <a:solidFill>
                  <a:schemeClr val="bg1"/>
                </a:solidFill>
              </a:rPr>
              <a:t>Dawn</a:t>
            </a:r>
            <a:endParaRPr lang="en-US" sz="1400" b="1">
              <a:solidFill>
                <a:schemeClr val="accent2"/>
              </a:solidFill>
            </a:endParaRPr>
          </a:p>
        </p:txBody>
      </p:sp>
      <p:pic>
        <p:nvPicPr>
          <p:cNvPr id="141" name="Picture 32" descr="The image “http://www.whatsnextnetwork.com/technology/media/Mars_Reconnaissance_Orbiter.jpg” cannot be displayed, because it contains errors.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100" y="4336352"/>
            <a:ext cx="1297069" cy="1132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" name="Text Box 33"/>
          <p:cNvSpPr txBox="1">
            <a:spLocks noChangeArrowheads="1"/>
          </p:cNvSpPr>
          <p:nvPr/>
        </p:nvSpPr>
        <p:spPr bwMode="auto">
          <a:xfrm>
            <a:off x="3317875" y="3626705"/>
            <a:ext cx="223990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400" b="1">
                <a:solidFill>
                  <a:schemeClr val="bg1"/>
                </a:solidFill>
              </a:rPr>
              <a:t>Opportunity</a:t>
            </a:r>
            <a:endParaRPr lang="en-US" sz="1400" b="1">
              <a:solidFill>
                <a:srgbClr val="79003C"/>
              </a:solidFill>
            </a:endParaRPr>
          </a:p>
        </p:txBody>
      </p:sp>
      <p:sp>
        <p:nvSpPr>
          <p:cNvPr id="143" name="Text Box 34"/>
          <p:cNvSpPr txBox="1">
            <a:spLocks noChangeArrowheads="1"/>
          </p:cNvSpPr>
          <p:nvPr/>
        </p:nvSpPr>
        <p:spPr bwMode="auto">
          <a:xfrm>
            <a:off x="3267075" y="2915505"/>
            <a:ext cx="223990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400" b="1">
                <a:solidFill>
                  <a:schemeClr val="bg1"/>
                </a:solidFill>
              </a:rPr>
              <a:t>Spirit</a:t>
            </a:r>
            <a:endParaRPr lang="en-US" sz="1400" b="1">
              <a:solidFill>
                <a:srgbClr val="79003C"/>
              </a:solidFill>
            </a:endParaRPr>
          </a:p>
        </p:txBody>
      </p:sp>
      <p:sp>
        <p:nvSpPr>
          <p:cNvPr id="144" name="Text Box 35"/>
          <p:cNvSpPr txBox="1">
            <a:spLocks noChangeArrowheads="1"/>
          </p:cNvSpPr>
          <p:nvPr/>
        </p:nvSpPr>
        <p:spPr bwMode="auto">
          <a:xfrm>
            <a:off x="3200400" y="5181600"/>
            <a:ext cx="223990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400" b="1" dirty="0">
                <a:solidFill>
                  <a:schemeClr val="bg1"/>
                </a:solidFill>
              </a:rPr>
              <a:t>Mars Reconnaissance Orbiter</a:t>
            </a:r>
            <a:endParaRPr lang="en-US" sz="1400" b="1" dirty="0">
              <a:solidFill>
                <a:srgbClr val="79003C"/>
              </a:solidFill>
            </a:endParaRPr>
          </a:p>
        </p:txBody>
      </p:sp>
      <p:sp>
        <p:nvSpPr>
          <p:cNvPr id="145" name="Text Box 36"/>
          <p:cNvSpPr txBox="1">
            <a:spLocks noChangeArrowheads="1"/>
          </p:cNvSpPr>
          <p:nvPr/>
        </p:nvSpPr>
        <p:spPr bwMode="auto">
          <a:xfrm>
            <a:off x="3297238" y="1218468"/>
            <a:ext cx="223990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400" b="1">
                <a:solidFill>
                  <a:schemeClr val="bg1"/>
                </a:solidFill>
              </a:rPr>
              <a:t>Mars Odyssey</a:t>
            </a:r>
            <a:endParaRPr lang="en-US" sz="1400" b="1">
              <a:solidFill>
                <a:srgbClr val="79003C"/>
              </a:solidFill>
            </a:endParaRPr>
          </a:p>
        </p:txBody>
      </p:sp>
      <p:sp>
        <p:nvSpPr>
          <p:cNvPr id="146" name="Text Box 37"/>
          <p:cNvSpPr txBox="1">
            <a:spLocks noChangeArrowheads="1"/>
          </p:cNvSpPr>
          <p:nvPr/>
        </p:nvSpPr>
        <p:spPr bwMode="auto">
          <a:xfrm>
            <a:off x="6935788" y="3845780"/>
            <a:ext cx="209389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400" b="1">
                <a:solidFill>
                  <a:schemeClr val="bg1"/>
                </a:solidFill>
              </a:rPr>
              <a:t>GRACE</a:t>
            </a:r>
            <a:endParaRPr lang="en-US" sz="1400" b="1">
              <a:solidFill>
                <a:srgbClr val="79003C"/>
              </a:solidFill>
            </a:endParaRPr>
          </a:p>
        </p:txBody>
      </p:sp>
      <p:sp>
        <p:nvSpPr>
          <p:cNvPr id="147" name="Text Box 38"/>
          <p:cNvSpPr txBox="1">
            <a:spLocks noChangeArrowheads="1"/>
          </p:cNvSpPr>
          <p:nvPr/>
        </p:nvSpPr>
        <p:spPr bwMode="auto">
          <a:xfrm>
            <a:off x="1371600" y="5943600"/>
            <a:ext cx="209389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400" b="1" dirty="0" smtClean="0">
                <a:solidFill>
                  <a:schemeClr val="bg1"/>
                </a:solidFill>
              </a:rPr>
              <a:t>(</a:t>
            </a:r>
            <a:r>
              <a:rPr lang="en-US" sz="1400" b="1" dirty="0">
                <a:solidFill>
                  <a:schemeClr val="bg1"/>
                </a:solidFill>
              </a:rPr>
              <a:t>WISE)</a:t>
            </a:r>
            <a:endParaRPr lang="en-US" sz="1400" b="1" dirty="0">
              <a:solidFill>
                <a:srgbClr val="79003C"/>
              </a:solidFill>
            </a:endParaRPr>
          </a:p>
        </p:txBody>
      </p:sp>
      <p:sp>
        <p:nvSpPr>
          <p:cNvPr id="148" name="Text Box 39"/>
          <p:cNvSpPr txBox="1">
            <a:spLocks noChangeArrowheads="1"/>
          </p:cNvSpPr>
          <p:nvPr/>
        </p:nvSpPr>
        <p:spPr bwMode="auto">
          <a:xfrm>
            <a:off x="6935788" y="5765068"/>
            <a:ext cx="209389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400" b="1">
                <a:solidFill>
                  <a:schemeClr val="bg1"/>
                </a:solidFill>
              </a:rPr>
              <a:t>Jason 1 and Jason 2</a:t>
            </a:r>
            <a:endParaRPr lang="en-US" sz="1400" b="1">
              <a:solidFill>
                <a:srgbClr val="79003C"/>
              </a:solidFill>
            </a:endParaRPr>
          </a:p>
        </p:txBody>
      </p:sp>
      <p:sp>
        <p:nvSpPr>
          <p:cNvPr id="149" name="Text Box 40"/>
          <p:cNvSpPr txBox="1">
            <a:spLocks noChangeArrowheads="1"/>
          </p:cNvSpPr>
          <p:nvPr/>
        </p:nvSpPr>
        <p:spPr bwMode="auto">
          <a:xfrm>
            <a:off x="4033838" y="5831124"/>
            <a:ext cx="304675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b="1" dirty="0">
                <a:solidFill>
                  <a:schemeClr val="bg1"/>
                </a:solidFill>
              </a:rPr>
              <a:t>(Plus ASTER, MISR, TES, MLS, AIRS, M</a:t>
            </a:r>
            <a:r>
              <a:rPr lang="en-US" sz="1400" b="1" baseline="30000" dirty="0">
                <a:solidFill>
                  <a:schemeClr val="bg1"/>
                </a:solidFill>
              </a:rPr>
              <a:t>3</a:t>
            </a:r>
            <a:r>
              <a:rPr lang="en-US" sz="1400" b="1" dirty="0">
                <a:solidFill>
                  <a:schemeClr val="bg1"/>
                </a:solidFill>
              </a:rPr>
              <a:t>, MIRO, Herschel, Planck, and LRO Diviner instruments) </a:t>
            </a:r>
            <a:endParaRPr lang="en-US" sz="1400" b="1" dirty="0"/>
          </a:p>
        </p:txBody>
      </p:sp>
      <p:pic>
        <p:nvPicPr>
          <p:cNvPr id="150" name="Picture 41" descr="news_35661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775" y="1274700"/>
            <a:ext cx="1257907" cy="94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" name="Text Box 42"/>
          <p:cNvSpPr txBox="1">
            <a:spLocks noChangeArrowheads="1"/>
          </p:cNvSpPr>
          <p:nvPr/>
        </p:nvSpPr>
        <p:spPr bwMode="auto">
          <a:xfrm>
            <a:off x="2016125" y="2228118"/>
            <a:ext cx="146768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400" b="1">
                <a:solidFill>
                  <a:schemeClr val="bg1"/>
                </a:solidFill>
              </a:rPr>
              <a:t>Kepler</a:t>
            </a:r>
            <a:endParaRPr lang="en-US" sz="1400" b="1">
              <a:solidFill>
                <a:schemeClr val="accent2"/>
              </a:solidFill>
            </a:endParaRPr>
          </a:p>
        </p:txBody>
      </p:sp>
      <p:pic>
        <p:nvPicPr>
          <p:cNvPr id="152" name="Picture 16" descr="http://3.bp.blogspot.com/_ClVk8_3RsGs/Sbj7A25BMjI/AAAAAAAAAAM/3c_8N_iCITg/s320/wise_orbit2.jpg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953000"/>
            <a:ext cx="1060526" cy="103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15764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944096"/>
          </a:xfrm>
        </p:spPr>
        <p:txBody>
          <a:bodyPr>
            <a:normAutofit/>
          </a:bodyPr>
          <a:lstStyle/>
          <a:p>
            <a:pPr eaLnBrk="1" hangingPunct="1"/>
            <a:r>
              <a:rPr lang="en-US" b="1" dirty="0" smtClean="0">
                <a:ea typeface="ＭＳ Ｐゴシック" pitchFamily="34" charset="-128"/>
              </a:rPr>
              <a:t>Planetary Science Missions</a:t>
            </a:r>
            <a:endParaRPr lang="en-US" b="1" dirty="0" smtClean="0">
              <a:solidFill>
                <a:schemeClr val="tx1"/>
              </a:solidFill>
              <a:ea typeface="ＭＳ Ｐゴシック" pitchFamily="34" charset="-128"/>
            </a:endParaRPr>
          </a:p>
        </p:txBody>
      </p:sp>
      <p:sp>
        <p:nvSpPr>
          <p:cNvPr id="115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51523"/>
            <a:ext cx="2023141" cy="46995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C0F1447-DC79-CA43-BE06-914034951CB2}" type="slidenum">
              <a:rPr lang="en-US" sz="1000"/>
              <a:pPr eaLnBrk="1" hangingPunct="1"/>
              <a:t>7</a:t>
            </a:fld>
            <a:endParaRPr lang="en-US" sz="1000"/>
          </a:p>
        </p:txBody>
      </p:sp>
      <p:sp>
        <p:nvSpPr>
          <p:cNvPr id="123" name="Text Box 12"/>
          <p:cNvSpPr txBox="1">
            <a:spLocks noChangeArrowheads="1"/>
          </p:cNvSpPr>
          <p:nvPr/>
        </p:nvSpPr>
        <p:spPr bwMode="auto">
          <a:xfrm>
            <a:off x="228600" y="5791200"/>
            <a:ext cx="164229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400" b="1" dirty="0">
                <a:solidFill>
                  <a:schemeClr val="bg1"/>
                </a:solidFill>
              </a:rPr>
              <a:t>Two Voyagers</a:t>
            </a:r>
            <a:endParaRPr lang="en-US" sz="1400" b="1" dirty="0">
              <a:solidFill>
                <a:srgbClr val="79003C"/>
              </a:solidFill>
            </a:endParaRPr>
          </a:p>
        </p:txBody>
      </p:sp>
      <p:sp>
        <p:nvSpPr>
          <p:cNvPr id="147" name="Text Box 38"/>
          <p:cNvSpPr txBox="1">
            <a:spLocks noChangeArrowheads="1"/>
          </p:cNvSpPr>
          <p:nvPr/>
        </p:nvSpPr>
        <p:spPr bwMode="auto">
          <a:xfrm>
            <a:off x="1371600" y="5943600"/>
            <a:ext cx="209389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400" b="1" dirty="0" smtClean="0">
                <a:solidFill>
                  <a:schemeClr val="bg1"/>
                </a:solidFill>
              </a:rPr>
              <a:t>(</a:t>
            </a:r>
            <a:r>
              <a:rPr lang="en-US" sz="1400" b="1" dirty="0">
                <a:solidFill>
                  <a:schemeClr val="bg1"/>
                </a:solidFill>
              </a:rPr>
              <a:t>WISE)</a:t>
            </a:r>
            <a:endParaRPr lang="en-US" sz="1400" b="1" dirty="0">
              <a:solidFill>
                <a:srgbClr val="79003C"/>
              </a:solidFill>
            </a:endParaRPr>
          </a:p>
        </p:txBody>
      </p:sp>
      <p:pic>
        <p:nvPicPr>
          <p:cNvPr id="44" name="Picture 345" descr="LRO_logo_FINAL_12inchRGB_150dpi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8725" y="2830512"/>
            <a:ext cx="1023938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Rectangle 355"/>
          <p:cNvSpPr>
            <a:spLocks noChangeArrowheads="1"/>
          </p:cNvSpPr>
          <p:nvPr/>
        </p:nvSpPr>
        <p:spPr bwMode="auto">
          <a:xfrm>
            <a:off x="4267200" y="1371600"/>
            <a:ext cx="8382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rgbClr val="3366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400"/>
          </a:p>
        </p:txBody>
      </p:sp>
      <p:sp>
        <p:nvSpPr>
          <p:cNvPr id="46" name="Rectangle 356"/>
          <p:cNvSpPr>
            <a:spLocks noChangeArrowheads="1"/>
          </p:cNvSpPr>
          <p:nvPr/>
        </p:nvSpPr>
        <p:spPr bwMode="auto">
          <a:xfrm>
            <a:off x="5105400" y="1371600"/>
            <a:ext cx="762000" cy="304800"/>
          </a:xfrm>
          <a:prstGeom prst="rect">
            <a:avLst/>
          </a:prstGeom>
          <a:solidFill>
            <a:srgbClr val="F4AEE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400"/>
          </a:p>
        </p:txBody>
      </p:sp>
      <p:sp>
        <p:nvSpPr>
          <p:cNvPr id="47" name="Line 357"/>
          <p:cNvSpPr>
            <a:spLocks noChangeShapeType="1"/>
          </p:cNvSpPr>
          <p:nvPr/>
        </p:nvSpPr>
        <p:spPr bwMode="auto">
          <a:xfrm>
            <a:off x="5105400" y="1295400"/>
            <a:ext cx="0" cy="48006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400"/>
          </a:p>
        </p:txBody>
      </p:sp>
      <p:sp>
        <p:nvSpPr>
          <p:cNvPr id="48" name="Line 358"/>
          <p:cNvSpPr>
            <a:spLocks noChangeShapeType="1"/>
          </p:cNvSpPr>
          <p:nvPr/>
        </p:nvSpPr>
        <p:spPr bwMode="auto">
          <a:xfrm>
            <a:off x="5943600" y="1295400"/>
            <a:ext cx="0" cy="48006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400"/>
          </a:p>
        </p:txBody>
      </p:sp>
      <p:sp>
        <p:nvSpPr>
          <p:cNvPr id="49" name="Rectangle 359"/>
          <p:cNvSpPr>
            <a:spLocks noChangeArrowheads="1"/>
          </p:cNvSpPr>
          <p:nvPr/>
        </p:nvSpPr>
        <p:spPr bwMode="auto">
          <a:xfrm>
            <a:off x="3886200" y="1066800"/>
            <a:ext cx="87414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1400" b="1"/>
              <a:t>July 2009</a:t>
            </a:r>
          </a:p>
        </p:txBody>
      </p:sp>
      <p:sp>
        <p:nvSpPr>
          <p:cNvPr id="50" name="Rectangle 360"/>
          <p:cNvSpPr>
            <a:spLocks noChangeArrowheads="1"/>
          </p:cNvSpPr>
          <p:nvPr/>
        </p:nvSpPr>
        <p:spPr bwMode="auto">
          <a:xfrm>
            <a:off x="4724400" y="1066800"/>
            <a:ext cx="84802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1400" b="1"/>
              <a:t>Oct 2009</a:t>
            </a:r>
          </a:p>
        </p:txBody>
      </p:sp>
      <p:sp>
        <p:nvSpPr>
          <p:cNvPr id="51" name="Rectangle 361"/>
          <p:cNvSpPr>
            <a:spLocks noChangeArrowheads="1"/>
          </p:cNvSpPr>
          <p:nvPr/>
        </p:nvSpPr>
        <p:spPr bwMode="auto">
          <a:xfrm>
            <a:off x="5562600" y="1066800"/>
            <a:ext cx="87423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1400" b="1"/>
              <a:t>Jan  2010</a:t>
            </a:r>
          </a:p>
        </p:txBody>
      </p:sp>
      <p:sp>
        <p:nvSpPr>
          <p:cNvPr id="52" name="Rectangle 362"/>
          <p:cNvSpPr>
            <a:spLocks noChangeArrowheads="1"/>
          </p:cNvSpPr>
          <p:nvPr/>
        </p:nvSpPr>
        <p:spPr bwMode="auto">
          <a:xfrm>
            <a:off x="187325" y="3309937"/>
            <a:ext cx="103187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sz="1400" b="1"/>
              <a:t>PHX EDL</a:t>
            </a:r>
          </a:p>
        </p:txBody>
      </p:sp>
      <p:sp>
        <p:nvSpPr>
          <p:cNvPr id="53" name="Rectangle 363"/>
          <p:cNvSpPr>
            <a:spLocks noChangeArrowheads="1"/>
          </p:cNvSpPr>
          <p:nvPr/>
        </p:nvSpPr>
        <p:spPr bwMode="auto">
          <a:xfrm>
            <a:off x="152400" y="3236912"/>
            <a:ext cx="1054100" cy="4016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400"/>
          </a:p>
        </p:txBody>
      </p:sp>
      <p:sp>
        <p:nvSpPr>
          <p:cNvPr id="54" name="Line 365"/>
          <p:cNvSpPr>
            <a:spLocks noChangeShapeType="1"/>
          </p:cNvSpPr>
          <p:nvPr/>
        </p:nvSpPr>
        <p:spPr bwMode="auto">
          <a:xfrm>
            <a:off x="6781800" y="1160462"/>
            <a:ext cx="0" cy="48006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400"/>
          </a:p>
        </p:txBody>
      </p:sp>
      <p:sp>
        <p:nvSpPr>
          <p:cNvPr id="55" name="Line 367"/>
          <p:cNvSpPr>
            <a:spLocks noChangeShapeType="1"/>
          </p:cNvSpPr>
          <p:nvPr/>
        </p:nvSpPr>
        <p:spPr bwMode="auto">
          <a:xfrm>
            <a:off x="7620000" y="1295400"/>
            <a:ext cx="0" cy="48006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400"/>
          </a:p>
        </p:txBody>
      </p:sp>
      <p:sp>
        <p:nvSpPr>
          <p:cNvPr id="56" name="Rectangle 368"/>
          <p:cNvSpPr>
            <a:spLocks noChangeArrowheads="1"/>
          </p:cNvSpPr>
          <p:nvPr/>
        </p:nvSpPr>
        <p:spPr bwMode="auto">
          <a:xfrm>
            <a:off x="76200" y="1371600"/>
            <a:ext cx="838200" cy="304800"/>
          </a:xfrm>
          <a:prstGeom prst="rect">
            <a:avLst/>
          </a:prstGeom>
          <a:solidFill>
            <a:srgbClr val="CCFFCC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400"/>
          </a:p>
        </p:txBody>
      </p:sp>
      <p:sp>
        <p:nvSpPr>
          <p:cNvPr id="57" name="Rectangle 369"/>
          <p:cNvSpPr>
            <a:spLocks noChangeArrowheads="1"/>
          </p:cNvSpPr>
          <p:nvPr/>
        </p:nvSpPr>
        <p:spPr bwMode="auto">
          <a:xfrm>
            <a:off x="914400" y="1371600"/>
            <a:ext cx="838200" cy="304800"/>
          </a:xfrm>
          <a:prstGeom prst="rect">
            <a:avLst/>
          </a:prstGeom>
          <a:solidFill>
            <a:srgbClr val="CCFFCC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400"/>
          </a:p>
        </p:txBody>
      </p:sp>
      <p:sp>
        <p:nvSpPr>
          <p:cNvPr id="58" name="Line 370"/>
          <p:cNvSpPr>
            <a:spLocks noChangeShapeType="1"/>
          </p:cNvSpPr>
          <p:nvPr/>
        </p:nvSpPr>
        <p:spPr bwMode="auto">
          <a:xfrm>
            <a:off x="914400" y="1295400"/>
            <a:ext cx="0" cy="48006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400"/>
          </a:p>
        </p:txBody>
      </p:sp>
      <p:sp>
        <p:nvSpPr>
          <p:cNvPr id="59" name="Rectangle 371"/>
          <p:cNvSpPr>
            <a:spLocks noChangeArrowheads="1"/>
          </p:cNvSpPr>
          <p:nvPr/>
        </p:nvSpPr>
        <p:spPr bwMode="auto">
          <a:xfrm>
            <a:off x="1752600" y="1371600"/>
            <a:ext cx="838200" cy="304800"/>
          </a:xfrm>
          <a:prstGeom prst="rect">
            <a:avLst/>
          </a:prstGeom>
          <a:solidFill>
            <a:srgbClr val="CCFFCC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400"/>
          </a:p>
        </p:txBody>
      </p:sp>
      <p:sp>
        <p:nvSpPr>
          <p:cNvPr id="60" name="Line 372"/>
          <p:cNvSpPr>
            <a:spLocks noChangeShapeType="1"/>
          </p:cNvSpPr>
          <p:nvPr/>
        </p:nvSpPr>
        <p:spPr bwMode="auto">
          <a:xfrm>
            <a:off x="1752600" y="1295400"/>
            <a:ext cx="0" cy="48006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400"/>
          </a:p>
        </p:txBody>
      </p:sp>
      <p:sp>
        <p:nvSpPr>
          <p:cNvPr id="61" name="Rectangle 373"/>
          <p:cNvSpPr>
            <a:spLocks noChangeArrowheads="1"/>
          </p:cNvSpPr>
          <p:nvPr/>
        </p:nvSpPr>
        <p:spPr bwMode="auto">
          <a:xfrm>
            <a:off x="2590800" y="1371600"/>
            <a:ext cx="8382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rgbClr val="33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n-US" sz="1400">
              <a:solidFill>
                <a:srgbClr val="F4AEE1"/>
              </a:solidFill>
              <a:latin typeface="Times New Roman" charset="0"/>
            </a:endParaRPr>
          </a:p>
        </p:txBody>
      </p:sp>
      <p:sp>
        <p:nvSpPr>
          <p:cNvPr id="62" name="Line 374"/>
          <p:cNvSpPr>
            <a:spLocks noChangeShapeType="1"/>
          </p:cNvSpPr>
          <p:nvPr/>
        </p:nvSpPr>
        <p:spPr bwMode="auto">
          <a:xfrm>
            <a:off x="2590800" y="1295400"/>
            <a:ext cx="0" cy="48006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400"/>
          </a:p>
        </p:txBody>
      </p:sp>
      <p:sp>
        <p:nvSpPr>
          <p:cNvPr id="63" name="Rectangle 375"/>
          <p:cNvSpPr>
            <a:spLocks noChangeArrowheads="1"/>
          </p:cNvSpPr>
          <p:nvPr/>
        </p:nvSpPr>
        <p:spPr bwMode="auto">
          <a:xfrm>
            <a:off x="5105400" y="1371600"/>
            <a:ext cx="8382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rgbClr val="3366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400"/>
          </a:p>
        </p:txBody>
      </p:sp>
      <p:sp>
        <p:nvSpPr>
          <p:cNvPr id="64" name="Line 376"/>
          <p:cNvSpPr>
            <a:spLocks noChangeShapeType="1"/>
          </p:cNvSpPr>
          <p:nvPr/>
        </p:nvSpPr>
        <p:spPr bwMode="auto">
          <a:xfrm>
            <a:off x="3429000" y="1295400"/>
            <a:ext cx="0" cy="48006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400"/>
          </a:p>
        </p:txBody>
      </p:sp>
      <p:sp>
        <p:nvSpPr>
          <p:cNvPr id="65" name="Line 377"/>
          <p:cNvSpPr>
            <a:spLocks noChangeShapeType="1"/>
          </p:cNvSpPr>
          <p:nvPr/>
        </p:nvSpPr>
        <p:spPr bwMode="auto">
          <a:xfrm>
            <a:off x="4267200" y="1295400"/>
            <a:ext cx="0" cy="48006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400"/>
          </a:p>
        </p:txBody>
      </p:sp>
      <p:sp>
        <p:nvSpPr>
          <p:cNvPr id="66" name="Rectangle 379"/>
          <p:cNvSpPr>
            <a:spLocks noChangeArrowheads="1"/>
          </p:cNvSpPr>
          <p:nvPr/>
        </p:nvSpPr>
        <p:spPr bwMode="auto">
          <a:xfrm>
            <a:off x="457200" y="1066800"/>
            <a:ext cx="87414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1400" b="1" dirty="0"/>
              <a:t>July 2008</a:t>
            </a:r>
          </a:p>
        </p:txBody>
      </p:sp>
      <p:sp>
        <p:nvSpPr>
          <p:cNvPr id="67" name="Rectangle 380"/>
          <p:cNvSpPr>
            <a:spLocks noChangeArrowheads="1"/>
          </p:cNvSpPr>
          <p:nvPr/>
        </p:nvSpPr>
        <p:spPr bwMode="auto">
          <a:xfrm>
            <a:off x="1295400" y="1066800"/>
            <a:ext cx="84802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1400" b="1"/>
              <a:t>Oct 2008</a:t>
            </a:r>
          </a:p>
        </p:txBody>
      </p:sp>
      <p:sp>
        <p:nvSpPr>
          <p:cNvPr id="68" name="Rectangle 381"/>
          <p:cNvSpPr>
            <a:spLocks noChangeArrowheads="1"/>
          </p:cNvSpPr>
          <p:nvPr/>
        </p:nvSpPr>
        <p:spPr bwMode="auto">
          <a:xfrm>
            <a:off x="2133600" y="1066800"/>
            <a:ext cx="83364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1400" b="1"/>
              <a:t>Jan 2009</a:t>
            </a:r>
          </a:p>
        </p:txBody>
      </p:sp>
      <p:sp>
        <p:nvSpPr>
          <p:cNvPr id="69" name="Rectangle 382"/>
          <p:cNvSpPr>
            <a:spLocks noChangeArrowheads="1"/>
          </p:cNvSpPr>
          <p:nvPr/>
        </p:nvSpPr>
        <p:spPr bwMode="auto">
          <a:xfrm>
            <a:off x="2971800" y="1066800"/>
            <a:ext cx="91160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1400" b="1"/>
              <a:t>Apr  2009</a:t>
            </a:r>
          </a:p>
        </p:txBody>
      </p:sp>
      <p:sp>
        <p:nvSpPr>
          <p:cNvPr id="70" name="Rectangle 383"/>
          <p:cNvSpPr>
            <a:spLocks noChangeArrowheads="1"/>
          </p:cNvSpPr>
          <p:nvPr/>
        </p:nvSpPr>
        <p:spPr bwMode="auto">
          <a:xfrm>
            <a:off x="957263" y="5770562"/>
            <a:ext cx="187743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1400" b="1"/>
              <a:t>MSGR Mercury Flyby 2</a:t>
            </a:r>
          </a:p>
        </p:txBody>
      </p:sp>
      <p:pic>
        <p:nvPicPr>
          <p:cNvPr id="71" name="Picture 38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188" y="5511800"/>
            <a:ext cx="100330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" name="Rectangle 388"/>
          <p:cNvSpPr>
            <a:spLocks noChangeArrowheads="1"/>
          </p:cNvSpPr>
          <p:nvPr/>
        </p:nvSpPr>
        <p:spPr bwMode="auto">
          <a:xfrm>
            <a:off x="935038" y="5753100"/>
            <a:ext cx="1908175" cy="317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400"/>
          </a:p>
        </p:txBody>
      </p:sp>
      <p:sp>
        <p:nvSpPr>
          <p:cNvPr id="73" name="AutoShape 389"/>
          <p:cNvSpPr>
            <a:spLocks noChangeArrowheads="1"/>
          </p:cNvSpPr>
          <p:nvPr/>
        </p:nvSpPr>
        <p:spPr bwMode="auto">
          <a:xfrm>
            <a:off x="1833563" y="5673725"/>
            <a:ext cx="76200" cy="152400"/>
          </a:xfrm>
          <a:prstGeom prst="diamond">
            <a:avLst/>
          </a:prstGeom>
          <a:solidFill>
            <a:srgbClr val="443F4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400"/>
          </a:p>
        </p:txBody>
      </p:sp>
      <p:sp>
        <p:nvSpPr>
          <p:cNvPr id="74" name="Rectangle 390"/>
          <p:cNvSpPr>
            <a:spLocks noChangeArrowheads="1"/>
          </p:cNvSpPr>
          <p:nvPr/>
        </p:nvSpPr>
        <p:spPr bwMode="auto">
          <a:xfrm>
            <a:off x="6400800" y="1066800"/>
            <a:ext cx="91160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1400" b="1"/>
              <a:t>Apr  2010</a:t>
            </a:r>
          </a:p>
        </p:txBody>
      </p:sp>
      <p:sp>
        <p:nvSpPr>
          <p:cNvPr id="75" name="Rectangle 391"/>
          <p:cNvSpPr>
            <a:spLocks noChangeArrowheads="1"/>
          </p:cNvSpPr>
          <p:nvPr/>
        </p:nvSpPr>
        <p:spPr bwMode="auto">
          <a:xfrm>
            <a:off x="7239000" y="1066800"/>
            <a:ext cx="87414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1400" b="1"/>
              <a:t>July 2010</a:t>
            </a:r>
          </a:p>
        </p:txBody>
      </p:sp>
      <p:sp>
        <p:nvSpPr>
          <p:cNvPr id="76" name="Rectangle 392"/>
          <p:cNvSpPr>
            <a:spLocks noChangeArrowheads="1"/>
          </p:cNvSpPr>
          <p:nvPr/>
        </p:nvSpPr>
        <p:spPr bwMode="auto">
          <a:xfrm>
            <a:off x="5943600" y="1371600"/>
            <a:ext cx="838200" cy="3048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400"/>
          </a:p>
        </p:txBody>
      </p:sp>
      <p:sp>
        <p:nvSpPr>
          <p:cNvPr id="77" name="Rectangle 393"/>
          <p:cNvSpPr>
            <a:spLocks noChangeArrowheads="1"/>
          </p:cNvSpPr>
          <p:nvPr/>
        </p:nvSpPr>
        <p:spPr bwMode="auto">
          <a:xfrm>
            <a:off x="3429000" y="1371600"/>
            <a:ext cx="8382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rgbClr val="33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n-US" sz="1400">
              <a:solidFill>
                <a:srgbClr val="F4AEE1"/>
              </a:solidFill>
              <a:latin typeface="Times New Roman" charset="0"/>
            </a:endParaRPr>
          </a:p>
        </p:txBody>
      </p:sp>
      <p:sp>
        <p:nvSpPr>
          <p:cNvPr id="78" name="Rectangle 394"/>
          <p:cNvSpPr>
            <a:spLocks noChangeArrowheads="1"/>
          </p:cNvSpPr>
          <p:nvPr/>
        </p:nvSpPr>
        <p:spPr bwMode="auto">
          <a:xfrm>
            <a:off x="6781800" y="1371600"/>
            <a:ext cx="838200" cy="3048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400"/>
          </a:p>
        </p:txBody>
      </p:sp>
      <p:sp>
        <p:nvSpPr>
          <p:cNvPr id="79" name="Rectangle 395"/>
          <p:cNvSpPr>
            <a:spLocks noChangeArrowheads="1"/>
          </p:cNvSpPr>
          <p:nvPr/>
        </p:nvSpPr>
        <p:spPr bwMode="auto">
          <a:xfrm>
            <a:off x="7620000" y="1371600"/>
            <a:ext cx="762000" cy="3048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400"/>
          </a:p>
        </p:txBody>
      </p:sp>
      <p:sp>
        <p:nvSpPr>
          <p:cNvPr id="80" name="Rectangle 401"/>
          <p:cNvSpPr>
            <a:spLocks noChangeArrowheads="1"/>
          </p:cNvSpPr>
          <p:nvPr/>
        </p:nvSpPr>
        <p:spPr bwMode="auto">
          <a:xfrm>
            <a:off x="2243138" y="1955800"/>
            <a:ext cx="110799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1400" b="1"/>
              <a:t>DAWN MGA</a:t>
            </a:r>
          </a:p>
        </p:txBody>
      </p:sp>
      <p:sp>
        <p:nvSpPr>
          <p:cNvPr id="81" name="Rectangle 402"/>
          <p:cNvSpPr>
            <a:spLocks noChangeArrowheads="1"/>
          </p:cNvSpPr>
          <p:nvPr/>
        </p:nvSpPr>
        <p:spPr bwMode="auto">
          <a:xfrm>
            <a:off x="2243138" y="1955800"/>
            <a:ext cx="12192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400"/>
          </a:p>
        </p:txBody>
      </p:sp>
      <p:pic>
        <p:nvPicPr>
          <p:cNvPr id="82" name="Picture 40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238" y="1828800"/>
            <a:ext cx="85883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" name="AutoShape 404"/>
          <p:cNvSpPr>
            <a:spLocks noChangeArrowheads="1"/>
          </p:cNvSpPr>
          <p:nvPr/>
        </p:nvSpPr>
        <p:spPr bwMode="auto">
          <a:xfrm>
            <a:off x="2776538" y="1879600"/>
            <a:ext cx="76200" cy="152400"/>
          </a:xfrm>
          <a:prstGeom prst="diamond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400"/>
          </a:p>
        </p:txBody>
      </p:sp>
      <p:sp>
        <p:nvSpPr>
          <p:cNvPr id="84" name="Rectangle 405"/>
          <p:cNvSpPr>
            <a:spLocks noChangeArrowheads="1"/>
          </p:cNvSpPr>
          <p:nvPr/>
        </p:nvSpPr>
        <p:spPr bwMode="auto">
          <a:xfrm>
            <a:off x="3786188" y="5030787"/>
            <a:ext cx="176919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1400" b="1"/>
              <a:t>ROSE Earth Swingby3</a:t>
            </a:r>
          </a:p>
        </p:txBody>
      </p:sp>
      <p:sp>
        <p:nvSpPr>
          <p:cNvPr id="85" name="Rectangle 406"/>
          <p:cNvSpPr>
            <a:spLocks noChangeArrowheads="1"/>
          </p:cNvSpPr>
          <p:nvPr/>
        </p:nvSpPr>
        <p:spPr bwMode="auto">
          <a:xfrm>
            <a:off x="3776663" y="4991100"/>
            <a:ext cx="1831975" cy="342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400"/>
          </a:p>
        </p:txBody>
      </p:sp>
      <p:sp>
        <p:nvSpPr>
          <p:cNvPr id="86" name="AutoShape 407"/>
          <p:cNvSpPr>
            <a:spLocks noChangeArrowheads="1"/>
          </p:cNvSpPr>
          <p:nvPr/>
        </p:nvSpPr>
        <p:spPr bwMode="auto">
          <a:xfrm>
            <a:off x="5233988" y="4891087"/>
            <a:ext cx="76200" cy="152400"/>
          </a:xfrm>
          <a:prstGeom prst="diamond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400"/>
          </a:p>
        </p:txBody>
      </p:sp>
      <p:sp>
        <p:nvSpPr>
          <p:cNvPr id="87" name="AutoShape 410"/>
          <p:cNvSpPr>
            <a:spLocks noChangeArrowheads="1"/>
          </p:cNvSpPr>
          <p:nvPr/>
        </p:nvSpPr>
        <p:spPr bwMode="auto">
          <a:xfrm>
            <a:off x="1706563" y="4200525"/>
            <a:ext cx="76200" cy="152400"/>
          </a:xfrm>
          <a:prstGeom prst="diamond">
            <a:avLst/>
          </a:prstGeom>
          <a:solidFill>
            <a:srgbClr val="F4AEE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400"/>
          </a:p>
        </p:txBody>
      </p:sp>
      <p:sp>
        <p:nvSpPr>
          <p:cNvPr id="88" name="Rectangle 414"/>
          <p:cNvSpPr>
            <a:spLocks noChangeArrowheads="1"/>
          </p:cNvSpPr>
          <p:nvPr/>
        </p:nvSpPr>
        <p:spPr bwMode="auto">
          <a:xfrm>
            <a:off x="3509963" y="3967162"/>
            <a:ext cx="133613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1400" b="1"/>
              <a:t>GOES-O Launch</a:t>
            </a:r>
          </a:p>
        </p:txBody>
      </p:sp>
      <p:sp>
        <p:nvSpPr>
          <p:cNvPr id="89" name="Rectangle 415"/>
          <p:cNvSpPr>
            <a:spLocks noChangeArrowheads="1"/>
          </p:cNvSpPr>
          <p:nvPr/>
        </p:nvSpPr>
        <p:spPr bwMode="auto">
          <a:xfrm>
            <a:off x="3421063" y="3919537"/>
            <a:ext cx="1489075" cy="3952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400"/>
          </a:p>
        </p:txBody>
      </p:sp>
      <p:sp>
        <p:nvSpPr>
          <p:cNvPr id="90" name="AutoShape 416"/>
          <p:cNvSpPr>
            <a:spLocks noChangeArrowheads="1"/>
          </p:cNvSpPr>
          <p:nvPr/>
        </p:nvSpPr>
        <p:spPr bwMode="auto">
          <a:xfrm>
            <a:off x="4181475" y="3856037"/>
            <a:ext cx="76200" cy="152400"/>
          </a:xfrm>
          <a:prstGeom prst="diamond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400"/>
          </a:p>
        </p:txBody>
      </p:sp>
      <p:sp>
        <p:nvSpPr>
          <p:cNvPr id="91" name="Rectangle 417"/>
          <p:cNvSpPr>
            <a:spLocks noChangeArrowheads="1"/>
          </p:cNvSpPr>
          <p:nvPr/>
        </p:nvSpPr>
        <p:spPr bwMode="auto">
          <a:xfrm>
            <a:off x="4281488" y="5795962"/>
            <a:ext cx="187743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1400" b="1"/>
              <a:t>MSGR Mercury Flyby 3</a:t>
            </a:r>
          </a:p>
        </p:txBody>
      </p:sp>
      <p:sp>
        <p:nvSpPr>
          <p:cNvPr id="92" name="Rectangle 418"/>
          <p:cNvSpPr>
            <a:spLocks noChangeArrowheads="1"/>
          </p:cNvSpPr>
          <p:nvPr/>
        </p:nvSpPr>
        <p:spPr bwMode="auto">
          <a:xfrm>
            <a:off x="4208463" y="5786437"/>
            <a:ext cx="1908175" cy="317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400"/>
          </a:p>
        </p:txBody>
      </p:sp>
      <p:sp>
        <p:nvSpPr>
          <p:cNvPr id="93" name="AutoShape 419"/>
          <p:cNvSpPr>
            <a:spLocks noChangeArrowheads="1"/>
          </p:cNvSpPr>
          <p:nvPr/>
        </p:nvSpPr>
        <p:spPr bwMode="auto">
          <a:xfrm>
            <a:off x="5106988" y="5681662"/>
            <a:ext cx="76200" cy="152400"/>
          </a:xfrm>
          <a:prstGeom prst="diamond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400"/>
          </a:p>
        </p:txBody>
      </p:sp>
      <p:sp>
        <p:nvSpPr>
          <p:cNvPr id="94" name="AutoShape 421"/>
          <p:cNvSpPr>
            <a:spLocks noChangeArrowheads="1"/>
          </p:cNvSpPr>
          <p:nvPr/>
        </p:nvSpPr>
        <p:spPr bwMode="auto">
          <a:xfrm>
            <a:off x="604838" y="3154362"/>
            <a:ext cx="61912" cy="155575"/>
          </a:xfrm>
          <a:prstGeom prst="diamond">
            <a:avLst/>
          </a:prstGeom>
          <a:solidFill>
            <a:srgbClr val="F4AEE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400"/>
          </a:p>
        </p:txBody>
      </p:sp>
      <p:sp>
        <p:nvSpPr>
          <p:cNvPr id="95" name="Rectangle 422"/>
          <p:cNvSpPr>
            <a:spLocks noChangeArrowheads="1"/>
          </p:cNvSpPr>
          <p:nvPr/>
        </p:nvSpPr>
        <p:spPr bwMode="auto">
          <a:xfrm>
            <a:off x="984250" y="4281487"/>
            <a:ext cx="172781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1400" b="1"/>
              <a:t>Chandrayaan Launch</a:t>
            </a:r>
          </a:p>
        </p:txBody>
      </p:sp>
      <p:sp>
        <p:nvSpPr>
          <p:cNvPr id="96" name="Rectangle 423"/>
          <p:cNvSpPr>
            <a:spLocks noChangeArrowheads="1"/>
          </p:cNvSpPr>
          <p:nvPr/>
        </p:nvSpPr>
        <p:spPr bwMode="auto">
          <a:xfrm>
            <a:off x="974725" y="4259262"/>
            <a:ext cx="1704975" cy="317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400"/>
          </a:p>
        </p:txBody>
      </p:sp>
      <p:sp>
        <p:nvSpPr>
          <p:cNvPr id="97" name="Rectangle 425"/>
          <p:cNvSpPr>
            <a:spLocks noChangeArrowheads="1"/>
          </p:cNvSpPr>
          <p:nvPr/>
        </p:nvSpPr>
        <p:spPr bwMode="auto">
          <a:xfrm>
            <a:off x="3447364" y="3298825"/>
            <a:ext cx="13697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sz="1400" b="1"/>
              <a:t>LRO Launch/LOI</a:t>
            </a:r>
          </a:p>
          <a:p>
            <a:pPr algn="ctr" eaLnBrk="1" hangingPunct="1"/>
            <a:r>
              <a:rPr lang="en-US" sz="1400" b="1"/>
              <a:t>LCROSS Launch</a:t>
            </a:r>
          </a:p>
        </p:txBody>
      </p:sp>
      <p:sp>
        <p:nvSpPr>
          <p:cNvPr id="98" name="Rectangle 426"/>
          <p:cNvSpPr>
            <a:spLocks noChangeArrowheads="1"/>
          </p:cNvSpPr>
          <p:nvPr/>
        </p:nvSpPr>
        <p:spPr bwMode="auto">
          <a:xfrm>
            <a:off x="3382963" y="3276600"/>
            <a:ext cx="1476375" cy="482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 sz="1400"/>
          </a:p>
        </p:txBody>
      </p:sp>
      <p:sp>
        <p:nvSpPr>
          <p:cNvPr id="99" name="AutoShape 427"/>
          <p:cNvSpPr>
            <a:spLocks noChangeArrowheads="1"/>
          </p:cNvSpPr>
          <p:nvPr/>
        </p:nvSpPr>
        <p:spPr bwMode="auto">
          <a:xfrm>
            <a:off x="4144963" y="3184525"/>
            <a:ext cx="76200" cy="152400"/>
          </a:xfrm>
          <a:prstGeom prst="diamond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400"/>
          </a:p>
        </p:txBody>
      </p:sp>
      <p:sp>
        <p:nvSpPr>
          <p:cNvPr id="100" name="Rectangle 428"/>
          <p:cNvSpPr>
            <a:spLocks noChangeArrowheads="1"/>
          </p:cNvSpPr>
          <p:nvPr/>
        </p:nvSpPr>
        <p:spPr bwMode="auto">
          <a:xfrm>
            <a:off x="2566988" y="2503487"/>
            <a:ext cx="123391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1400" b="1"/>
              <a:t>Kepler Launch</a:t>
            </a:r>
          </a:p>
        </p:txBody>
      </p:sp>
      <p:sp>
        <p:nvSpPr>
          <p:cNvPr id="101" name="Rectangle 429"/>
          <p:cNvSpPr>
            <a:spLocks noChangeArrowheads="1"/>
          </p:cNvSpPr>
          <p:nvPr/>
        </p:nvSpPr>
        <p:spPr bwMode="auto">
          <a:xfrm>
            <a:off x="2562225" y="2455862"/>
            <a:ext cx="1247775" cy="317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400"/>
          </a:p>
        </p:txBody>
      </p:sp>
      <p:sp>
        <p:nvSpPr>
          <p:cNvPr id="102" name="AutoShape 430"/>
          <p:cNvSpPr>
            <a:spLocks noChangeArrowheads="1"/>
          </p:cNvSpPr>
          <p:nvPr/>
        </p:nvSpPr>
        <p:spPr bwMode="auto">
          <a:xfrm>
            <a:off x="3103563" y="2351087"/>
            <a:ext cx="76200" cy="152400"/>
          </a:xfrm>
          <a:prstGeom prst="diamond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400"/>
          </a:p>
        </p:txBody>
      </p:sp>
      <p:pic>
        <p:nvPicPr>
          <p:cNvPr id="103" name="Picture 432" descr="HomeKepler200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350" y="2154237"/>
            <a:ext cx="1042988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" name="Picture 433" descr="topf1_0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3960812"/>
            <a:ext cx="641350" cy="8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" name="Picture 434" descr="urlimg_id_1093589518702_rosetta,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163" y="4960937"/>
            <a:ext cx="145573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" name="Picture 435" descr="LCROS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4889500" y="3233737"/>
            <a:ext cx="1223963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" name="Picture 436" descr="touchdown_phot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738" y="3078162"/>
            <a:ext cx="8001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" name="Rectangle 438"/>
          <p:cNvSpPr>
            <a:spLocks noChangeArrowheads="1"/>
          </p:cNvSpPr>
          <p:nvPr/>
        </p:nvSpPr>
        <p:spPr bwMode="auto">
          <a:xfrm>
            <a:off x="8064500" y="1066800"/>
            <a:ext cx="84802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1400" b="1" dirty="0"/>
              <a:t>Oct 2010</a:t>
            </a:r>
          </a:p>
        </p:txBody>
      </p:sp>
      <p:sp>
        <p:nvSpPr>
          <p:cNvPr id="109" name="Line 439"/>
          <p:cNvSpPr>
            <a:spLocks noChangeShapeType="1"/>
          </p:cNvSpPr>
          <p:nvPr/>
        </p:nvSpPr>
        <p:spPr bwMode="auto">
          <a:xfrm>
            <a:off x="8369300" y="1270000"/>
            <a:ext cx="0" cy="48006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400"/>
          </a:p>
        </p:txBody>
      </p:sp>
      <p:sp>
        <p:nvSpPr>
          <p:cNvPr id="110" name="Rectangle 440"/>
          <p:cNvSpPr>
            <a:spLocks noChangeArrowheads="1"/>
          </p:cNvSpPr>
          <p:nvPr/>
        </p:nvSpPr>
        <p:spPr bwMode="auto">
          <a:xfrm>
            <a:off x="8356600" y="1371600"/>
            <a:ext cx="685800" cy="3048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400"/>
          </a:p>
        </p:txBody>
      </p:sp>
      <p:sp>
        <p:nvSpPr>
          <p:cNvPr id="111" name="Rectangle 441"/>
          <p:cNvSpPr>
            <a:spLocks noChangeArrowheads="1"/>
          </p:cNvSpPr>
          <p:nvPr/>
        </p:nvSpPr>
        <p:spPr bwMode="auto">
          <a:xfrm>
            <a:off x="7969250" y="3181350"/>
            <a:ext cx="107315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1400" b="1"/>
              <a:t>EPOXI Comet Encounter</a:t>
            </a:r>
          </a:p>
        </p:txBody>
      </p:sp>
      <p:sp>
        <p:nvSpPr>
          <p:cNvPr id="112" name="Rectangle 442"/>
          <p:cNvSpPr>
            <a:spLocks noChangeArrowheads="1"/>
          </p:cNvSpPr>
          <p:nvPr/>
        </p:nvSpPr>
        <p:spPr bwMode="auto">
          <a:xfrm>
            <a:off x="7972425" y="3146424"/>
            <a:ext cx="1016000" cy="739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 sz="1400"/>
          </a:p>
        </p:txBody>
      </p:sp>
      <p:pic>
        <p:nvPicPr>
          <p:cNvPr id="153" name="Picture 445" descr="Flyby_w_Impactor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888" y="3130550"/>
            <a:ext cx="89535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" name="AutoShape 419"/>
          <p:cNvSpPr>
            <a:spLocks noChangeArrowheads="1"/>
          </p:cNvSpPr>
          <p:nvPr/>
        </p:nvSpPr>
        <p:spPr bwMode="auto">
          <a:xfrm>
            <a:off x="8443913" y="3074987"/>
            <a:ext cx="76200" cy="152400"/>
          </a:xfrm>
          <a:prstGeom prst="diamond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400"/>
          </a:p>
        </p:txBody>
      </p:sp>
      <p:sp>
        <p:nvSpPr>
          <p:cNvPr id="155" name="Rectangle 414"/>
          <p:cNvSpPr>
            <a:spLocks noChangeArrowheads="1"/>
          </p:cNvSpPr>
          <p:nvPr/>
        </p:nvSpPr>
        <p:spPr bwMode="auto">
          <a:xfrm>
            <a:off x="6591300" y="2408237"/>
            <a:ext cx="154401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1400" b="1"/>
              <a:t>MUSES-C Re-Entry</a:t>
            </a:r>
          </a:p>
        </p:txBody>
      </p:sp>
      <p:sp>
        <p:nvSpPr>
          <p:cNvPr id="156" name="Rectangle 415"/>
          <p:cNvSpPr>
            <a:spLocks noChangeArrowheads="1"/>
          </p:cNvSpPr>
          <p:nvPr/>
        </p:nvSpPr>
        <p:spPr bwMode="auto">
          <a:xfrm>
            <a:off x="6570663" y="2344737"/>
            <a:ext cx="1590675" cy="3952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400"/>
          </a:p>
        </p:txBody>
      </p:sp>
      <p:sp>
        <p:nvSpPr>
          <p:cNvPr id="157" name="AutoShape 416"/>
          <p:cNvSpPr>
            <a:spLocks noChangeArrowheads="1"/>
          </p:cNvSpPr>
          <p:nvPr/>
        </p:nvSpPr>
        <p:spPr bwMode="auto">
          <a:xfrm>
            <a:off x="7331075" y="2281237"/>
            <a:ext cx="76200" cy="152400"/>
          </a:xfrm>
          <a:prstGeom prst="diamond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400"/>
          </a:p>
        </p:txBody>
      </p:sp>
      <p:sp>
        <p:nvSpPr>
          <p:cNvPr id="158" name="Rectangle 414"/>
          <p:cNvSpPr>
            <a:spLocks noChangeArrowheads="1"/>
          </p:cNvSpPr>
          <p:nvPr/>
        </p:nvSpPr>
        <p:spPr bwMode="auto">
          <a:xfrm>
            <a:off x="4287838" y="4368800"/>
            <a:ext cx="198002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1400" b="1" dirty="0"/>
              <a:t>ARTEMIS Lunar </a:t>
            </a:r>
            <a:r>
              <a:rPr lang="en-US" sz="1400" b="1" dirty="0" smtClean="0"/>
              <a:t>Transfer</a:t>
            </a:r>
            <a:endParaRPr lang="en-US" sz="1400" b="1" dirty="0"/>
          </a:p>
        </p:txBody>
      </p:sp>
      <p:sp>
        <p:nvSpPr>
          <p:cNvPr id="159" name="Rectangle 415"/>
          <p:cNvSpPr>
            <a:spLocks noChangeArrowheads="1"/>
          </p:cNvSpPr>
          <p:nvPr/>
        </p:nvSpPr>
        <p:spPr bwMode="auto">
          <a:xfrm>
            <a:off x="4267200" y="4392612"/>
            <a:ext cx="1981200" cy="4143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400"/>
          </a:p>
        </p:txBody>
      </p:sp>
      <p:sp>
        <p:nvSpPr>
          <p:cNvPr id="160" name="AutoShape 416"/>
          <p:cNvSpPr>
            <a:spLocks noChangeArrowheads="1"/>
          </p:cNvSpPr>
          <p:nvPr/>
        </p:nvSpPr>
        <p:spPr bwMode="auto">
          <a:xfrm>
            <a:off x="5027613" y="4329112"/>
            <a:ext cx="76200" cy="152400"/>
          </a:xfrm>
          <a:prstGeom prst="diamond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400"/>
          </a:p>
        </p:txBody>
      </p:sp>
      <p:pic>
        <p:nvPicPr>
          <p:cNvPr id="161" name="Picture 12" descr="AH05M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525" y="2216150"/>
            <a:ext cx="904875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2" name="Picture 3" descr="themis_on_orbit_large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163" y="4164012"/>
            <a:ext cx="881062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" name="Rectangle 425"/>
          <p:cNvSpPr>
            <a:spLocks noChangeArrowheads="1"/>
          </p:cNvSpPr>
          <p:nvPr/>
        </p:nvSpPr>
        <p:spPr bwMode="auto">
          <a:xfrm>
            <a:off x="4986854" y="2925762"/>
            <a:ext cx="130071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sz="1400" b="1"/>
              <a:t>LCROSS Impact</a:t>
            </a:r>
          </a:p>
        </p:txBody>
      </p:sp>
      <p:sp>
        <p:nvSpPr>
          <p:cNvPr id="164" name="Rectangle 426"/>
          <p:cNvSpPr>
            <a:spLocks noChangeArrowheads="1"/>
          </p:cNvSpPr>
          <p:nvPr/>
        </p:nvSpPr>
        <p:spPr bwMode="auto">
          <a:xfrm>
            <a:off x="4891088" y="2903537"/>
            <a:ext cx="1476375" cy="361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 sz="1400"/>
          </a:p>
        </p:txBody>
      </p:sp>
      <p:sp>
        <p:nvSpPr>
          <p:cNvPr id="165" name="AutoShape 427"/>
          <p:cNvSpPr>
            <a:spLocks noChangeArrowheads="1"/>
          </p:cNvSpPr>
          <p:nvPr/>
        </p:nvSpPr>
        <p:spPr bwMode="auto">
          <a:xfrm>
            <a:off x="5221288" y="2786062"/>
            <a:ext cx="76200" cy="152400"/>
          </a:xfrm>
          <a:prstGeom prst="diamond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400"/>
          </a:p>
        </p:txBody>
      </p:sp>
      <p:sp>
        <p:nvSpPr>
          <p:cNvPr id="166" name="Rectangle 362"/>
          <p:cNvSpPr>
            <a:spLocks noChangeArrowheads="1"/>
          </p:cNvSpPr>
          <p:nvPr/>
        </p:nvSpPr>
        <p:spPr bwMode="auto">
          <a:xfrm>
            <a:off x="1033463" y="5003800"/>
            <a:ext cx="169227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sz="1400" b="1"/>
              <a:t>EPOXI Earth Flyby</a:t>
            </a:r>
          </a:p>
        </p:txBody>
      </p:sp>
      <p:sp>
        <p:nvSpPr>
          <p:cNvPr id="167" name="Rectangle 363"/>
          <p:cNvSpPr>
            <a:spLocks noChangeArrowheads="1"/>
          </p:cNvSpPr>
          <p:nvPr/>
        </p:nvSpPr>
        <p:spPr bwMode="auto">
          <a:xfrm>
            <a:off x="982663" y="4981575"/>
            <a:ext cx="1608137" cy="3159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400"/>
          </a:p>
        </p:txBody>
      </p:sp>
      <p:sp>
        <p:nvSpPr>
          <p:cNvPr id="168" name="AutoShape 421"/>
          <p:cNvSpPr>
            <a:spLocks noChangeArrowheads="1"/>
          </p:cNvSpPr>
          <p:nvPr/>
        </p:nvSpPr>
        <p:spPr bwMode="auto">
          <a:xfrm>
            <a:off x="2416175" y="4914900"/>
            <a:ext cx="61913" cy="155575"/>
          </a:xfrm>
          <a:prstGeom prst="diamond">
            <a:avLst/>
          </a:prstGeom>
          <a:solidFill>
            <a:srgbClr val="F4AEE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400"/>
          </a:p>
        </p:txBody>
      </p:sp>
      <p:pic>
        <p:nvPicPr>
          <p:cNvPr id="169" name="Picture 87" descr="205998main_spacecraft-226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3" y="4878387"/>
            <a:ext cx="85883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0" name="Rectangle 415"/>
          <p:cNvSpPr>
            <a:spLocks noChangeArrowheads="1"/>
          </p:cNvSpPr>
          <p:nvPr/>
        </p:nvSpPr>
        <p:spPr bwMode="auto">
          <a:xfrm>
            <a:off x="7061200" y="4375150"/>
            <a:ext cx="1981200" cy="4143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400"/>
          </a:p>
        </p:txBody>
      </p:sp>
      <p:sp>
        <p:nvSpPr>
          <p:cNvPr id="171" name="AutoShape 416"/>
          <p:cNvSpPr>
            <a:spLocks noChangeArrowheads="1"/>
          </p:cNvSpPr>
          <p:nvPr/>
        </p:nvSpPr>
        <p:spPr bwMode="auto">
          <a:xfrm>
            <a:off x="7821613" y="4311650"/>
            <a:ext cx="76200" cy="152400"/>
          </a:xfrm>
          <a:prstGeom prst="diamond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400"/>
          </a:p>
        </p:txBody>
      </p:sp>
      <p:sp>
        <p:nvSpPr>
          <p:cNvPr id="172" name="Rectangle 414"/>
          <p:cNvSpPr>
            <a:spLocks noChangeArrowheads="1"/>
          </p:cNvSpPr>
          <p:nvPr/>
        </p:nvSpPr>
        <p:spPr bwMode="auto">
          <a:xfrm>
            <a:off x="7356475" y="4457700"/>
            <a:ext cx="150637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1400" b="1"/>
              <a:t>L2 &amp; L1 Insertions</a:t>
            </a:r>
          </a:p>
        </p:txBody>
      </p:sp>
      <p:sp>
        <p:nvSpPr>
          <p:cNvPr id="173" name="AutoShape 416"/>
          <p:cNvSpPr>
            <a:spLocks noChangeArrowheads="1"/>
          </p:cNvSpPr>
          <p:nvPr/>
        </p:nvSpPr>
        <p:spPr bwMode="auto">
          <a:xfrm>
            <a:off x="8362950" y="4295775"/>
            <a:ext cx="76200" cy="152400"/>
          </a:xfrm>
          <a:prstGeom prst="diamond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3699012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Space Science Data System</a:t>
            </a:r>
            <a:endParaRPr lang="en-US" dirty="0"/>
          </a:p>
        </p:txBody>
      </p:sp>
      <p:grpSp>
        <p:nvGrpSpPr>
          <p:cNvPr id="4" name="Group 5"/>
          <p:cNvGrpSpPr>
            <a:grpSpLocks noChangeAspect="1"/>
          </p:cNvGrpSpPr>
          <p:nvPr/>
        </p:nvGrpSpPr>
        <p:grpSpPr bwMode="auto">
          <a:xfrm>
            <a:off x="990600" y="4514850"/>
            <a:ext cx="615950" cy="885825"/>
            <a:chOff x="864" y="480"/>
            <a:chExt cx="336" cy="480"/>
          </a:xfrm>
        </p:grpSpPr>
        <p:sp>
          <p:nvSpPr>
            <p:cNvPr id="5" name="Freeform 6"/>
            <p:cNvSpPr>
              <a:spLocks noChangeAspect="1"/>
            </p:cNvSpPr>
            <p:nvPr/>
          </p:nvSpPr>
          <p:spPr bwMode="auto">
            <a:xfrm>
              <a:off x="864" y="847"/>
              <a:ext cx="336" cy="113"/>
            </a:xfrm>
            <a:custGeom>
              <a:avLst/>
              <a:gdLst>
                <a:gd name="T0" fmla="*/ 0 w 2218"/>
                <a:gd name="T1" fmla="*/ 0 h 553"/>
                <a:gd name="T2" fmla="*/ 0 w 2218"/>
                <a:gd name="T3" fmla="*/ 0 h 553"/>
                <a:gd name="T4" fmla="*/ 0 w 2218"/>
                <a:gd name="T5" fmla="*/ 0 h 553"/>
                <a:gd name="T6" fmla="*/ 0 w 2218"/>
                <a:gd name="T7" fmla="*/ 0 h 553"/>
                <a:gd name="T8" fmla="*/ 0 w 2218"/>
                <a:gd name="T9" fmla="*/ 0 h 553"/>
                <a:gd name="T10" fmla="*/ 0 w 2218"/>
                <a:gd name="T11" fmla="*/ 0 h 553"/>
                <a:gd name="T12" fmla="*/ 0 w 2218"/>
                <a:gd name="T13" fmla="*/ 0 h 553"/>
                <a:gd name="T14" fmla="*/ 0 w 2218"/>
                <a:gd name="T15" fmla="*/ 0 h 553"/>
                <a:gd name="T16" fmla="*/ 0 w 2218"/>
                <a:gd name="T17" fmla="*/ 0 h 553"/>
                <a:gd name="T18" fmla="*/ 0 w 2218"/>
                <a:gd name="T19" fmla="*/ 0 h 553"/>
                <a:gd name="T20" fmla="*/ 0 w 2218"/>
                <a:gd name="T21" fmla="*/ 0 h 553"/>
                <a:gd name="T22" fmla="*/ 0 w 2218"/>
                <a:gd name="T23" fmla="*/ 0 h 553"/>
                <a:gd name="T24" fmla="*/ 0 w 2218"/>
                <a:gd name="T25" fmla="*/ 0 h 553"/>
                <a:gd name="T26" fmla="*/ 0 w 2218"/>
                <a:gd name="T27" fmla="*/ 0 h 553"/>
                <a:gd name="T28" fmla="*/ 0 w 2218"/>
                <a:gd name="T29" fmla="*/ 0 h 553"/>
                <a:gd name="T30" fmla="*/ 0 w 2218"/>
                <a:gd name="T31" fmla="*/ 0 h 553"/>
                <a:gd name="T32" fmla="*/ 0 w 2218"/>
                <a:gd name="T33" fmla="*/ 0 h 553"/>
                <a:gd name="T34" fmla="*/ 0 w 2218"/>
                <a:gd name="T35" fmla="*/ 0 h 553"/>
                <a:gd name="T36" fmla="*/ 0 w 2218"/>
                <a:gd name="T37" fmla="*/ 0 h 553"/>
                <a:gd name="T38" fmla="*/ 0 w 2218"/>
                <a:gd name="T39" fmla="*/ 0 h 553"/>
                <a:gd name="T40" fmla="*/ 0 w 2218"/>
                <a:gd name="T41" fmla="*/ 0 h 553"/>
                <a:gd name="T42" fmla="*/ 0 w 2218"/>
                <a:gd name="T43" fmla="*/ 0 h 553"/>
                <a:gd name="T44" fmla="*/ 0 w 2218"/>
                <a:gd name="T45" fmla="*/ 0 h 553"/>
                <a:gd name="T46" fmla="*/ 0 w 2218"/>
                <a:gd name="T47" fmla="*/ 0 h 553"/>
                <a:gd name="T48" fmla="*/ 0 w 2218"/>
                <a:gd name="T49" fmla="*/ 0 h 553"/>
                <a:gd name="T50" fmla="*/ 0 w 2218"/>
                <a:gd name="T51" fmla="*/ 0 h 553"/>
                <a:gd name="T52" fmla="*/ 0 w 2218"/>
                <a:gd name="T53" fmla="*/ 0 h 553"/>
                <a:gd name="T54" fmla="*/ 0 w 2218"/>
                <a:gd name="T55" fmla="*/ 0 h 553"/>
                <a:gd name="T56" fmla="*/ 0 w 2218"/>
                <a:gd name="T57" fmla="*/ 0 h 553"/>
                <a:gd name="T58" fmla="*/ 0 w 2218"/>
                <a:gd name="T59" fmla="*/ 0 h 553"/>
                <a:gd name="T60" fmla="*/ 0 w 2218"/>
                <a:gd name="T61" fmla="*/ 0 h 553"/>
                <a:gd name="T62" fmla="*/ 0 w 2218"/>
                <a:gd name="T63" fmla="*/ 0 h 553"/>
                <a:gd name="T64" fmla="*/ 0 w 2218"/>
                <a:gd name="T65" fmla="*/ 0 h 553"/>
                <a:gd name="T66" fmla="*/ 0 w 2218"/>
                <a:gd name="T67" fmla="*/ 0 h 553"/>
                <a:gd name="T68" fmla="*/ 0 w 2218"/>
                <a:gd name="T69" fmla="*/ 0 h 553"/>
                <a:gd name="T70" fmla="*/ 0 w 2218"/>
                <a:gd name="T71" fmla="*/ 0 h 553"/>
                <a:gd name="T72" fmla="*/ 0 w 2218"/>
                <a:gd name="T73" fmla="*/ 0 h 553"/>
                <a:gd name="T74" fmla="*/ 0 w 2218"/>
                <a:gd name="T75" fmla="*/ 0 h 553"/>
                <a:gd name="T76" fmla="*/ 0 w 2218"/>
                <a:gd name="T77" fmla="*/ 0 h 553"/>
                <a:gd name="T78" fmla="*/ 0 w 2218"/>
                <a:gd name="T79" fmla="*/ 0 h 553"/>
                <a:gd name="T80" fmla="*/ 0 w 2218"/>
                <a:gd name="T81" fmla="*/ 0 h 553"/>
                <a:gd name="T82" fmla="*/ 0 w 2218"/>
                <a:gd name="T83" fmla="*/ 0 h 553"/>
                <a:gd name="T84" fmla="*/ 0 w 2218"/>
                <a:gd name="T85" fmla="*/ 0 h 55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218"/>
                <a:gd name="T130" fmla="*/ 0 h 553"/>
                <a:gd name="T131" fmla="*/ 2218 w 2218"/>
                <a:gd name="T132" fmla="*/ 553 h 553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218" h="553">
                  <a:moveTo>
                    <a:pt x="1908" y="3"/>
                  </a:moveTo>
                  <a:lnTo>
                    <a:pt x="1766" y="33"/>
                  </a:lnTo>
                  <a:lnTo>
                    <a:pt x="1535" y="48"/>
                  </a:lnTo>
                  <a:lnTo>
                    <a:pt x="1533" y="48"/>
                  </a:lnTo>
                  <a:lnTo>
                    <a:pt x="1526" y="47"/>
                  </a:lnTo>
                  <a:lnTo>
                    <a:pt x="1515" y="45"/>
                  </a:lnTo>
                  <a:lnTo>
                    <a:pt x="1500" y="43"/>
                  </a:lnTo>
                  <a:lnTo>
                    <a:pt x="1482" y="41"/>
                  </a:lnTo>
                  <a:lnTo>
                    <a:pt x="1463" y="37"/>
                  </a:lnTo>
                  <a:lnTo>
                    <a:pt x="1442" y="34"/>
                  </a:lnTo>
                  <a:lnTo>
                    <a:pt x="1420" y="30"/>
                  </a:lnTo>
                  <a:lnTo>
                    <a:pt x="1398" y="27"/>
                  </a:lnTo>
                  <a:lnTo>
                    <a:pt x="1376" y="23"/>
                  </a:lnTo>
                  <a:lnTo>
                    <a:pt x="1356" y="20"/>
                  </a:lnTo>
                  <a:lnTo>
                    <a:pt x="1336" y="17"/>
                  </a:lnTo>
                  <a:lnTo>
                    <a:pt x="1319" y="12"/>
                  </a:lnTo>
                  <a:lnTo>
                    <a:pt x="1305" y="9"/>
                  </a:lnTo>
                  <a:lnTo>
                    <a:pt x="1295" y="6"/>
                  </a:lnTo>
                  <a:lnTo>
                    <a:pt x="1288" y="3"/>
                  </a:lnTo>
                  <a:lnTo>
                    <a:pt x="1282" y="0"/>
                  </a:lnTo>
                  <a:lnTo>
                    <a:pt x="1272" y="2"/>
                  </a:lnTo>
                  <a:lnTo>
                    <a:pt x="1258" y="3"/>
                  </a:lnTo>
                  <a:lnTo>
                    <a:pt x="1241" y="6"/>
                  </a:lnTo>
                  <a:lnTo>
                    <a:pt x="1222" y="10"/>
                  </a:lnTo>
                  <a:lnTo>
                    <a:pt x="1203" y="15"/>
                  </a:lnTo>
                  <a:lnTo>
                    <a:pt x="1182" y="21"/>
                  </a:lnTo>
                  <a:lnTo>
                    <a:pt x="1160" y="27"/>
                  </a:lnTo>
                  <a:lnTo>
                    <a:pt x="1138" y="34"/>
                  </a:lnTo>
                  <a:lnTo>
                    <a:pt x="1119" y="40"/>
                  </a:lnTo>
                  <a:lnTo>
                    <a:pt x="1099" y="45"/>
                  </a:lnTo>
                  <a:lnTo>
                    <a:pt x="1083" y="51"/>
                  </a:lnTo>
                  <a:lnTo>
                    <a:pt x="1069" y="56"/>
                  </a:lnTo>
                  <a:lnTo>
                    <a:pt x="1058" y="59"/>
                  </a:lnTo>
                  <a:lnTo>
                    <a:pt x="1051" y="61"/>
                  </a:lnTo>
                  <a:lnTo>
                    <a:pt x="1048" y="63"/>
                  </a:lnTo>
                  <a:lnTo>
                    <a:pt x="840" y="18"/>
                  </a:lnTo>
                  <a:lnTo>
                    <a:pt x="481" y="56"/>
                  </a:lnTo>
                  <a:lnTo>
                    <a:pt x="271" y="18"/>
                  </a:lnTo>
                  <a:lnTo>
                    <a:pt x="0" y="98"/>
                  </a:lnTo>
                  <a:lnTo>
                    <a:pt x="0" y="553"/>
                  </a:lnTo>
                  <a:lnTo>
                    <a:pt x="2218" y="553"/>
                  </a:lnTo>
                  <a:lnTo>
                    <a:pt x="2218" y="98"/>
                  </a:lnTo>
                  <a:lnTo>
                    <a:pt x="1908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6" name="Group 7"/>
            <p:cNvGrpSpPr>
              <a:grpSpLocks noChangeAspect="1"/>
            </p:cNvGrpSpPr>
            <p:nvPr/>
          </p:nvGrpSpPr>
          <p:grpSpPr bwMode="auto">
            <a:xfrm>
              <a:off x="864" y="480"/>
              <a:ext cx="275" cy="433"/>
              <a:chOff x="877" y="441"/>
              <a:chExt cx="275" cy="433"/>
            </a:xfrm>
          </p:grpSpPr>
          <p:sp>
            <p:nvSpPr>
              <p:cNvPr id="7" name="Freeform 8"/>
              <p:cNvSpPr>
                <a:spLocks noChangeAspect="1"/>
              </p:cNvSpPr>
              <p:nvPr/>
            </p:nvSpPr>
            <p:spPr bwMode="auto">
              <a:xfrm>
                <a:off x="979" y="680"/>
                <a:ext cx="70" cy="125"/>
              </a:xfrm>
              <a:custGeom>
                <a:avLst/>
                <a:gdLst>
                  <a:gd name="T0" fmla="*/ 0 w 245"/>
                  <a:gd name="T1" fmla="*/ 0 h 433"/>
                  <a:gd name="T2" fmla="*/ 0 w 245"/>
                  <a:gd name="T3" fmla="*/ 0 h 433"/>
                  <a:gd name="T4" fmla="*/ 0 w 245"/>
                  <a:gd name="T5" fmla="*/ 0 h 433"/>
                  <a:gd name="T6" fmla="*/ 0 w 245"/>
                  <a:gd name="T7" fmla="*/ 0 h 433"/>
                  <a:gd name="T8" fmla="*/ 0 w 245"/>
                  <a:gd name="T9" fmla="*/ 0 h 4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5"/>
                  <a:gd name="T16" fmla="*/ 0 h 433"/>
                  <a:gd name="T17" fmla="*/ 245 w 245"/>
                  <a:gd name="T18" fmla="*/ 433 h 43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5" h="433">
                    <a:moveTo>
                      <a:pt x="225" y="0"/>
                    </a:moveTo>
                    <a:lnTo>
                      <a:pt x="130" y="41"/>
                    </a:lnTo>
                    <a:lnTo>
                      <a:pt x="0" y="433"/>
                    </a:lnTo>
                    <a:lnTo>
                      <a:pt x="245" y="381"/>
                    </a:lnTo>
                    <a:lnTo>
                      <a:pt x="225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" name="Freeform 9"/>
              <p:cNvSpPr>
                <a:spLocks noChangeAspect="1"/>
              </p:cNvSpPr>
              <p:nvPr/>
            </p:nvSpPr>
            <p:spPr bwMode="auto">
              <a:xfrm>
                <a:off x="1033" y="684"/>
                <a:ext cx="53" cy="124"/>
              </a:xfrm>
              <a:custGeom>
                <a:avLst/>
                <a:gdLst>
                  <a:gd name="T0" fmla="*/ 0 w 184"/>
                  <a:gd name="T1" fmla="*/ 0 h 427"/>
                  <a:gd name="T2" fmla="*/ 0 w 184"/>
                  <a:gd name="T3" fmla="*/ 0 h 427"/>
                  <a:gd name="T4" fmla="*/ 0 w 184"/>
                  <a:gd name="T5" fmla="*/ 0 h 427"/>
                  <a:gd name="T6" fmla="*/ 0 w 184"/>
                  <a:gd name="T7" fmla="*/ 0 h 427"/>
                  <a:gd name="T8" fmla="*/ 0 w 184"/>
                  <a:gd name="T9" fmla="*/ 0 h 427"/>
                  <a:gd name="T10" fmla="*/ 0 w 184"/>
                  <a:gd name="T11" fmla="*/ 0 h 42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84"/>
                  <a:gd name="T19" fmla="*/ 0 h 427"/>
                  <a:gd name="T20" fmla="*/ 184 w 184"/>
                  <a:gd name="T21" fmla="*/ 427 h 42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84" h="427">
                    <a:moveTo>
                      <a:pt x="62" y="4"/>
                    </a:moveTo>
                    <a:lnTo>
                      <a:pt x="49" y="0"/>
                    </a:lnTo>
                    <a:lnTo>
                      <a:pt x="9" y="23"/>
                    </a:lnTo>
                    <a:lnTo>
                      <a:pt x="0" y="413"/>
                    </a:lnTo>
                    <a:lnTo>
                      <a:pt x="184" y="427"/>
                    </a:lnTo>
                    <a:lnTo>
                      <a:pt x="62" y="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" name="Freeform 10"/>
              <p:cNvSpPr>
                <a:spLocks noChangeAspect="1"/>
              </p:cNvSpPr>
              <p:nvPr/>
            </p:nvSpPr>
            <p:spPr bwMode="auto">
              <a:xfrm>
                <a:off x="990" y="720"/>
                <a:ext cx="51" cy="75"/>
              </a:xfrm>
              <a:custGeom>
                <a:avLst/>
                <a:gdLst>
                  <a:gd name="T0" fmla="*/ 0 w 176"/>
                  <a:gd name="T1" fmla="*/ 0 h 258"/>
                  <a:gd name="T2" fmla="*/ 0 w 176"/>
                  <a:gd name="T3" fmla="*/ 0 h 258"/>
                  <a:gd name="T4" fmla="*/ 0 w 176"/>
                  <a:gd name="T5" fmla="*/ 0 h 258"/>
                  <a:gd name="T6" fmla="*/ 0 w 176"/>
                  <a:gd name="T7" fmla="*/ 0 h 258"/>
                  <a:gd name="T8" fmla="*/ 0 w 176"/>
                  <a:gd name="T9" fmla="*/ 0 h 2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6"/>
                  <a:gd name="T16" fmla="*/ 0 h 258"/>
                  <a:gd name="T17" fmla="*/ 176 w 176"/>
                  <a:gd name="T18" fmla="*/ 258 h 25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6" h="258">
                    <a:moveTo>
                      <a:pt x="86" y="0"/>
                    </a:moveTo>
                    <a:lnTo>
                      <a:pt x="0" y="258"/>
                    </a:lnTo>
                    <a:lnTo>
                      <a:pt x="176" y="221"/>
                    </a:lnTo>
                    <a:lnTo>
                      <a:pt x="167" y="43"/>
                    </a:lnTo>
                    <a:lnTo>
                      <a:pt x="86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" name="Freeform 11"/>
              <p:cNvSpPr>
                <a:spLocks noChangeAspect="1"/>
              </p:cNvSpPr>
              <p:nvPr/>
            </p:nvSpPr>
            <p:spPr bwMode="auto">
              <a:xfrm>
                <a:off x="877" y="519"/>
                <a:ext cx="265" cy="248"/>
              </a:xfrm>
              <a:custGeom>
                <a:avLst/>
                <a:gdLst>
                  <a:gd name="T0" fmla="*/ 0 w 917"/>
                  <a:gd name="T1" fmla="*/ 0 h 860"/>
                  <a:gd name="T2" fmla="*/ 0 w 917"/>
                  <a:gd name="T3" fmla="*/ 0 h 860"/>
                  <a:gd name="T4" fmla="*/ 0 w 917"/>
                  <a:gd name="T5" fmla="*/ 0 h 860"/>
                  <a:gd name="T6" fmla="*/ 0 w 917"/>
                  <a:gd name="T7" fmla="*/ 0 h 860"/>
                  <a:gd name="T8" fmla="*/ 0 w 917"/>
                  <a:gd name="T9" fmla="*/ 0 h 860"/>
                  <a:gd name="T10" fmla="*/ 0 w 917"/>
                  <a:gd name="T11" fmla="*/ 0 h 860"/>
                  <a:gd name="T12" fmla="*/ 0 w 917"/>
                  <a:gd name="T13" fmla="*/ 0 h 860"/>
                  <a:gd name="T14" fmla="*/ 0 w 917"/>
                  <a:gd name="T15" fmla="*/ 0 h 860"/>
                  <a:gd name="T16" fmla="*/ 0 w 917"/>
                  <a:gd name="T17" fmla="*/ 0 h 860"/>
                  <a:gd name="T18" fmla="*/ 0 w 917"/>
                  <a:gd name="T19" fmla="*/ 0 h 860"/>
                  <a:gd name="T20" fmla="*/ 0 w 917"/>
                  <a:gd name="T21" fmla="*/ 0 h 860"/>
                  <a:gd name="T22" fmla="*/ 0 w 917"/>
                  <a:gd name="T23" fmla="*/ 0 h 860"/>
                  <a:gd name="T24" fmla="*/ 0 w 917"/>
                  <a:gd name="T25" fmla="*/ 0 h 860"/>
                  <a:gd name="T26" fmla="*/ 0 w 917"/>
                  <a:gd name="T27" fmla="*/ 0 h 860"/>
                  <a:gd name="T28" fmla="*/ 0 w 917"/>
                  <a:gd name="T29" fmla="*/ 0 h 860"/>
                  <a:gd name="T30" fmla="*/ 0 w 917"/>
                  <a:gd name="T31" fmla="*/ 0 h 860"/>
                  <a:gd name="T32" fmla="*/ 0 w 917"/>
                  <a:gd name="T33" fmla="*/ 0 h 860"/>
                  <a:gd name="T34" fmla="*/ 0 w 917"/>
                  <a:gd name="T35" fmla="*/ 0 h 860"/>
                  <a:gd name="T36" fmla="*/ 0 w 917"/>
                  <a:gd name="T37" fmla="*/ 0 h 860"/>
                  <a:gd name="T38" fmla="*/ 0 w 917"/>
                  <a:gd name="T39" fmla="*/ 0 h 860"/>
                  <a:gd name="T40" fmla="*/ 0 w 917"/>
                  <a:gd name="T41" fmla="*/ 0 h 860"/>
                  <a:gd name="T42" fmla="*/ 0 w 917"/>
                  <a:gd name="T43" fmla="*/ 0 h 860"/>
                  <a:gd name="T44" fmla="*/ 0 w 917"/>
                  <a:gd name="T45" fmla="*/ 0 h 860"/>
                  <a:gd name="T46" fmla="*/ 0 w 917"/>
                  <a:gd name="T47" fmla="*/ 0 h 860"/>
                  <a:gd name="T48" fmla="*/ 0 w 917"/>
                  <a:gd name="T49" fmla="*/ 0 h 860"/>
                  <a:gd name="T50" fmla="*/ 0 w 917"/>
                  <a:gd name="T51" fmla="*/ 0 h 860"/>
                  <a:gd name="T52" fmla="*/ 0 w 917"/>
                  <a:gd name="T53" fmla="*/ 0 h 860"/>
                  <a:gd name="T54" fmla="*/ 0 w 917"/>
                  <a:gd name="T55" fmla="*/ 0 h 860"/>
                  <a:gd name="T56" fmla="*/ 0 w 917"/>
                  <a:gd name="T57" fmla="*/ 0 h 860"/>
                  <a:gd name="T58" fmla="*/ 0 w 917"/>
                  <a:gd name="T59" fmla="*/ 0 h 860"/>
                  <a:gd name="T60" fmla="*/ 0 w 917"/>
                  <a:gd name="T61" fmla="*/ 0 h 860"/>
                  <a:gd name="T62" fmla="*/ 0 w 917"/>
                  <a:gd name="T63" fmla="*/ 0 h 860"/>
                  <a:gd name="T64" fmla="*/ 0 w 917"/>
                  <a:gd name="T65" fmla="*/ 0 h 860"/>
                  <a:gd name="T66" fmla="*/ 0 w 917"/>
                  <a:gd name="T67" fmla="*/ 0 h 860"/>
                  <a:gd name="T68" fmla="*/ 0 w 917"/>
                  <a:gd name="T69" fmla="*/ 0 h 860"/>
                  <a:gd name="T70" fmla="*/ 0 w 917"/>
                  <a:gd name="T71" fmla="*/ 0 h 860"/>
                  <a:gd name="T72" fmla="*/ 0 w 917"/>
                  <a:gd name="T73" fmla="*/ 0 h 860"/>
                  <a:gd name="T74" fmla="*/ 0 w 917"/>
                  <a:gd name="T75" fmla="*/ 0 h 860"/>
                  <a:gd name="T76" fmla="*/ 0 w 917"/>
                  <a:gd name="T77" fmla="*/ 0 h 860"/>
                  <a:gd name="T78" fmla="*/ 0 w 917"/>
                  <a:gd name="T79" fmla="*/ 0 h 860"/>
                  <a:gd name="T80" fmla="*/ 0 w 917"/>
                  <a:gd name="T81" fmla="*/ 0 h 860"/>
                  <a:gd name="T82" fmla="*/ 0 w 917"/>
                  <a:gd name="T83" fmla="*/ 0 h 860"/>
                  <a:gd name="T84" fmla="*/ 0 w 917"/>
                  <a:gd name="T85" fmla="*/ 0 h 860"/>
                  <a:gd name="T86" fmla="*/ 0 w 917"/>
                  <a:gd name="T87" fmla="*/ 0 h 86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917"/>
                  <a:gd name="T133" fmla="*/ 0 h 860"/>
                  <a:gd name="T134" fmla="*/ 917 w 917"/>
                  <a:gd name="T135" fmla="*/ 860 h 860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917" h="860">
                    <a:moveTo>
                      <a:pt x="883" y="46"/>
                    </a:moveTo>
                    <a:lnTo>
                      <a:pt x="872" y="36"/>
                    </a:lnTo>
                    <a:lnTo>
                      <a:pt x="862" y="27"/>
                    </a:lnTo>
                    <a:lnTo>
                      <a:pt x="849" y="20"/>
                    </a:lnTo>
                    <a:lnTo>
                      <a:pt x="837" y="13"/>
                    </a:lnTo>
                    <a:lnTo>
                      <a:pt x="823" y="8"/>
                    </a:lnTo>
                    <a:lnTo>
                      <a:pt x="807" y="5"/>
                    </a:lnTo>
                    <a:lnTo>
                      <a:pt x="792" y="1"/>
                    </a:lnTo>
                    <a:lnTo>
                      <a:pt x="774" y="0"/>
                    </a:lnTo>
                    <a:lnTo>
                      <a:pt x="750" y="0"/>
                    </a:lnTo>
                    <a:lnTo>
                      <a:pt x="724" y="3"/>
                    </a:lnTo>
                    <a:lnTo>
                      <a:pt x="697" y="7"/>
                    </a:lnTo>
                    <a:lnTo>
                      <a:pt x="670" y="14"/>
                    </a:lnTo>
                    <a:lnTo>
                      <a:pt x="641" y="23"/>
                    </a:lnTo>
                    <a:lnTo>
                      <a:pt x="611" y="34"/>
                    </a:lnTo>
                    <a:lnTo>
                      <a:pt x="580" y="46"/>
                    </a:lnTo>
                    <a:lnTo>
                      <a:pt x="549" y="61"/>
                    </a:lnTo>
                    <a:lnTo>
                      <a:pt x="518" y="79"/>
                    </a:lnTo>
                    <a:lnTo>
                      <a:pt x="485" y="97"/>
                    </a:lnTo>
                    <a:lnTo>
                      <a:pt x="453" y="118"/>
                    </a:lnTo>
                    <a:lnTo>
                      <a:pt x="420" y="140"/>
                    </a:lnTo>
                    <a:lnTo>
                      <a:pt x="388" y="164"/>
                    </a:lnTo>
                    <a:lnTo>
                      <a:pt x="354" y="189"/>
                    </a:lnTo>
                    <a:lnTo>
                      <a:pt x="322" y="216"/>
                    </a:lnTo>
                    <a:lnTo>
                      <a:pt x="290" y="244"/>
                    </a:lnTo>
                    <a:lnTo>
                      <a:pt x="259" y="273"/>
                    </a:lnTo>
                    <a:lnTo>
                      <a:pt x="229" y="303"/>
                    </a:lnTo>
                    <a:lnTo>
                      <a:pt x="200" y="333"/>
                    </a:lnTo>
                    <a:lnTo>
                      <a:pt x="173" y="363"/>
                    </a:lnTo>
                    <a:lnTo>
                      <a:pt x="148" y="393"/>
                    </a:lnTo>
                    <a:lnTo>
                      <a:pt x="125" y="424"/>
                    </a:lnTo>
                    <a:lnTo>
                      <a:pt x="103" y="454"/>
                    </a:lnTo>
                    <a:lnTo>
                      <a:pt x="83" y="484"/>
                    </a:lnTo>
                    <a:lnTo>
                      <a:pt x="65" y="514"/>
                    </a:lnTo>
                    <a:lnTo>
                      <a:pt x="49" y="544"/>
                    </a:lnTo>
                    <a:lnTo>
                      <a:pt x="35" y="573"/>
                    </a:lnTo>
                    <a:lnTo>
                      <a:pt x="24" y="600"/>
                    </a:lnTo>
                    <a:lnTo>
                      <a:pt x="13" y="628"/>
                    </a:lnTo>
                    <a:lnTo>
                      <a:pt x="7" y="653"/>
                    </a:lnTo>
                    <a:lnTo>
                      <a:pt x="2" y="679"/>
                    </a:lnTo>
                    <a:lnTo>
                      <a:pt x="0" y="703"/>
                    </a:lnTo>
                    <a:lnTo>
                      <a:pt x="0" y="720"/>
                    </a:lnTo>
                    <a:lnTo>
                      <a:pt x="1" y="736"/>
                    </a:lnTo>
                    <a:lnTo>
                      <a:pt x="3" y="751"/>
                    </a:lnTo>
                    <a:lnTo>
                      <a:pt x="7" y="765"/>
                    </a:lnTo>
                    <a:lnTo>
                      <a:pt x="11" y="779"/>
                    </a:lnTo>
                    <a:lnTo>
                      <a:pt x="18" y="791"/>
                    </a:lnTo>
                    <a:lnTo>
                      <a:pt x="25" y="804"/>
                    </a:lnTo>
                    <a:lnTo>
                      <a:pt x="34" y="814"/>
                    </a:lnTo>
                    <a:lnTo>
                      <a:pt x="45" y="825"/>
                    </a:lnTo>
                    <a:lnTo>
                      <a:pt x="55" y="834"/>
                    </a:lnTo>
                    <a:lnTo>
                      <a:pt x="68" y="841"/>
                    </a:lnTo>
                    <a:lnTo>
                      <a:pt x="80" y="848"/>
                    </a:lnTo>
                    <a:lnTo>
                      <a:pt x="94" y="852"/>
                    </a:lnTo>
                    <a:lnTo>
                      <a:pt x="109" y="856"/>
                    </a:lnTo>
                    <a:lnTo>
                      <a:pt x="125" y="859"/>
                    </a:lnTo>
                    <a:lnTo>
                      <a:pt x="141" y="860"/>
                    </a:lnTo>
                    <a:lnTo>
                      <a:pt x="165" y="860"/>
                    </a:lnTo>
                    <a:lnTo>
                      <a:pt x="191" y="858"/>
                    </a:lnTo>
                    <a:lnTo>
                      <a:pt x="218" y="854"/>
                    </a:lnTo>
                    <a:lnTo>
                      <a:pt x="246" y="847"/>
                    </a:lnTo>
                    <a:lnTo>
                      <a:pt x="276" y="837"/>
                    </a:lnTo>
                    <a:lnTo>
                      <a:pt x="306" y="826"/>
                    </a:lnTo>
                    <a:lnTo>
                      <a:pt x="336" y="813"/>
                    </a:lnTo>
                    <a:lnTo>
                      <a:pt x="368" y="798"/>
                    </a:lnTo>
                    <a:lnTo>
                      <a:pt x="400" y="781"/>
                    </a:lnTo>
                    <a:lnTo>
                      <a:pt x="432" y="763"/>
                    </a:lnTo>
                    <a:lnTo>
                      <a:pt x="465" y="743"/>
                    </a:lnTo>
                    <a:lnTo>
                      <a:pt x="497" y="720"/>
                    </a:lnTo>
                    <a:lnTo>
                      <a:pt x="530" y="697"/>
                    </a:lnTo>
                    <a:lnTo>
                      <a:pt x="563" y="672"/>
                    </a:lnTo>
                    <a:lnTo>
                      <a:pt x="595" y="645"/>
                    </a:lnTo>
                    <a:lnTo>
                      <a:pt x="627" y="616"/>
                    </a:lnTo>
                    <a:lnTo>
                      <a:pt x="671" y="575"/>
                    </a:lnTo>
                    <a:lnTo>
                      <a:pt x="711" y="533"/>
                    </a:lnTo>
                    <a:lnTo>
                      <a:pt x="749" y="492"/>
                    </a:lnTo>
                    <a:lnTo>
                      <a:pt x="782" y="449"/>
                    </a:lnTo>
                    <a:lnTo>
                      <a:pt x="812" y="409"/>
                    </a:lnTo>
                    <a:lnTo>
                      <a:pt x="839" y="368"/>
                    </a:lnTo>
                    <a:lnTo>
                      <a:pt x="862" y="327"/>
                    </a:lnTo>
                    <a:lnTo>
                      <a:pt x="881" y="289"/>
                    </a:lnTo>
                    <a:lnTo>
                      <a:pt x="896" y="251"/>
                    </a:lnTo>
                    <a:lnTo>
                      <a:pt x="908" y="216"/>
                    </a:lnTo>
                    <a:lnTo>
                      <a:pt x="915" y="181"/>
                    </a:lnTo>
                    <a:lnTo>
                      <a:pt x="917" y="149"/>
                    </a:lnTo>
                    <a:lnTo>
                      <a:pt x="915" y="120"/>
                    </a:lnTo>
                    <a:lnTo>
                      <a:pt x="909" y="92"/>
                    </a:lnTo>
                    <a:lnTo>
                      <a:pt x="898" y="68"/>
                    </a:lnTo>
                    <a:lnTo>
                      <a:pt x="883" y="4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" name="Freeform 12"/>
              <p:cNvSpPr>
                <a:spLocks noChangeAspect="1"/>
              </p:cNvSpPr>
              <p:nvPr/>
            </p:nvSpPr>
            <p:spPr bwMode="auto">
              <a:xfrm>
                <a:off x="884" y="525"/>
                <a:ext cx="251" cy="236"/>
              </a:xfrm>
              <a:custGeom>
                <a:avLst/>
                <a:gdLst>
                  <a:gd name="T0" fmla="*/ 0 w 872"/>
                  <a:gd name="T1" fmla="*/ 0 h 814"/>
                  <a:gd name="T2" fmla="*/ 0 w 872"/>
                  <a:gd name="T3" fmla="*/ 0 h 814"/>
                  <a:gd name="T4" fmla="*/ 0 w 872"/>
                  <a:gd name="T5" fmla="*/ 0 h 814"/>
                  <a:gd name="T6" fmla="*/ 0 w 872"/>
                  <a:gd name="T7" fmla="*/ 0 h 814"/>
                  <a:gd name="T8" fmla="*/ 0 w 872"/>
                  <a:gd name="T9" fmla="*/ 0 h 814"/>
                  <a:gd name="T10" fmla="*/ 0 w 872"/>
                  <a:gd name="T11" fmla="*/ 0 h 814"/>
                  <a:gd name="T12" fmla="*/ 0 w 872"/>
                  <a:gd name="T13" fmla="*/ 0 h 814"/>
                  <a:gd name="T14" fmla="*/ 0 w 872"/>
                  <a:gd name="T15" fmla="*/ 0 h 814"/>
                  <a:gd name="T16" fmla="*/ 0 w 872"/>
                  <a:gd name="T17" fmla="*/ 0 h 814"/>
                  <a:gd name="T18" fmla="*/ 0 w 872"/>
                  <a:gd name="T19" fmla="*/ 0 h 814"/>
                  <a:gd name="T20" fmla="*/ 0 w 872"/>
                  <a:gd name="T21" fmla="*/ 0 h 814"/>
                  <a:gd name="T22" fmla="*/ 0 w 872"/>
                  <a:gd name="T23" fmla="*/ 0 h 814"/>
                  <a:gd name="T24" fmla="*/ 0 w 872"/>
                  <a:gd name="T25" fmla="*/ 0 h 814"/>
                  <a:gd name="T26" fmla="*/ 0 w 872"/>
                  <a:gd name="T27" fmla="*/ 0 h 814"/>
                  <a:gd name="T28" fmla="*/ 0 w 872"/>
                  <a:gd name="T29" fmla="*/ 0 h 814"/>
                  <a:gd name="T30" fmla="*/ 0 w 872"/>
                  <a:gd name="T31" fmla="*/ 0 h 814"/>
                  <a:gd name="T32" fmla="*/ 0 w 872"/>
                  <a:gd name="T33" fmla="*/ 0 h 814"/>
                  <a:gd name="T34" fmla="*/ 0 w 872"/>
                  <a:gd name="T35" fmla="*/ 0 h 814"/>
                  <a:gd name="T36" fmla="*/ 0 w 872"/>
                  <a:gd name="T37" fmla="*/ 0 h 814"/>
                  <a:gd name="T38" fmla="*/ 0 w 872"/>
                  <a:gd name="T39" fmla="*/ 0 h 814"/>
                  <a:gd name="T40" fmla="*/ 0 w 872"/>
                  <a:gd name="T41" fmla="*/ 0 h 814"/>
                  <a:gd name="T42" fmla="*/ 0 w 872"/>
                  <a:gd name="T43" fmla="*/ 0 h 814"/>
                  <a:gd name="T44" fmla="*/ 0 w 872"/>
                  <a:gd name="T45" fmla="*/ 0 h 814"/>
                  <a:gd name="T46" fmla="*/ 0 w 872"/>
                  <a:gd name="T47" fmla="*/ 0 h 814"/>
                  <a:gd name="T48" fmla="*/ 0 w 872"/>
                  <a:gd name="T49" fmla="*/ 0 h 814"/>
                  <a:gd name="T50" fmla="*/ 0 w 872"/>
                  <a:gd name="T51" fmla="*/ 0 h 814"/>
                  <a:gd name="T52" fmla="*/ 0 w 872"/>
                  <a:gd name="T53" fmla="*/ 0 h 814"/>
                  <a:gd name="T54" fmla="*/ 0 w 872"/>
                  <a:gd name="T55" fmla="*/ 0 h 814"/>
                  <a:gd name="T56" fmla="*/ 0 w 872"/>
                  <a:gd name="T57" fmla="*/ 0 h 814"/>
                  <a:gd name="T58" fmla="*/ 0 w 872"/>
                  <a:gd name="T59" fmla="*/ 0 h 814"/>
                  <a:gd name="T60" fmla="*/ 0 w 872"/>
                  <a:gd name="T61" fmla="*/ 0 h 814"/>
                  <a:gd name="T62" fmla="*/ 0 w 872"/>
                  <a:gd name="T63" fmla="*/ 0 h 814"/>
                  <a:gd name="T64" fmla="*/ 0 w 872"/>
                  <a:gd name="T65" fmla="*/ 0 h 814"/>
                  <a:gd name="T66" fmla="*/ 0 w 872"/>
                  <a:gd name="T67" fmla="*/ 0 h 814"/>
                  <a:gd name="T68" fmla="*/ 0 w 872"/>
                  <a:gd name="T69" fmla="*/ 0 h 814"/>
                  <a:gd name="T70" fmla="*/ 0 w 872"/>
                  <a:gd name="T71" fmla="*/ 0 h 814"/>
                  <a:gd name="T72" fmla="*/ 0 w 872"/>
                  <a:gd name="T73" fmla="*/ 0 h 814"/>
                  <a:gd name="T74" fmla="*/ 0 w 872"/>
                  <a:gd name="T75" fmla="*/ 0 h 814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872"/>
                  <a:gd name="T115" fmla="*/ 0 h 814"/>
                  <a:gd name="T116" fmla="*/ 872 w 872"/>
                  <a:gd name="T117" fmla="*/ 814 h 814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872" h="814">
                    <a:moveTo>
                      <a:pt x="843" y="38"/>
                    </a:moveTo>
                    <a:lnTo>
                      <a:pt x="825" y="22"/>
                    </a:lnTo>
                    <a:lnTo>
                      <a:pt x="804" y="11"/>
                    </a:lnTo>
                    <a:lnTo>
                      <a:pt x="779" y="4"/>
                    </a:lnTo>
                    <a:lnTo>
                      <a:pt x="751" y="0"/>
                    </a:lnTo>
                    <a:lnTo>
                      <a:pt x="721" y="0"/>
                    </a:lnTo>
                    <a:lnTo>
                      <a:pt x="688" y="5"/>
                    </a:lnTo>
                    <a:lnTo>
                      <a:pt x="653" y="13"/>
                    </a:lnTo>
                    <a:lnTo>
                      <a:pt x="617" y="25"/>
                    </a:lnTo>
                    <a:lnTo>
                      <a:pt x="577" y="40"/>
                    </a:lnTo>
                    <a:lnTo>
                      <a:pt x="537" y="58"/>
                    </a:lnTo>
                    <a:lnTo>
                      <a:pt x="497" y="80"/>
                    </a:lnTo>
                    <a:lnTo>
                      <a:pt x="454" y="105"/>
                    </a:lnTo>
                    <a:lnTo>
                      <a:pt x="412" y="134"/>
                    </a:lnTo>
                    <a:lnTo>
                      <a:pt x="369" y="165"/>
                    </a:lnTo>
                    <a:lnTo>
                      <a:pt x="325" y="200"/>
                    </a:lnTo>
                    <a:lnTo>
                      <a:pt x="283" y="238"/>
                    </a:lnTo>
                    <a:lnTo>
                      <a:pt x="253" y="266"/>
                    </a:lnTo>
                    <a:lnTo>
                      <a:pt x="223" y="295"/>
                    </a:lnTo>
                    <a:lnTo>
                      <a:pt x="195" y="324"/>
                    </a:lnTo>
                    <a:lnTo>
                      <a:pt x="170" y="354"/>
                    </a:lnTo>
                    <a:lnTo>
                      <a:pt x="145" y="383"/>
                    </a:lnTo>
                    <a:lnTo>
                      <a:pt x="122" y="413"/>
                    </a:lnTo>
                    <a:lnTo>
                      <a:pt x="101" y="441"/>
                    </a:lnTo>
                    <a:lnTo>
                      <a:pt x="81" y="471"/>
                    </a:lnTo>
                    <a:lnTo>
                      <a:pt x="64" y="500"/>
                    </a:lnTo>
                    <a:lnTo>
                      <a:pt x="49" y="528"/>
                    </a:lnTo>
                    <a:lnTo>
                      <a:pt x="35" y="555"/>
                    </a:lnTo>
                    <a:lnTo>
                      <a:pt x="24" y="583"/>
                    </a:lnTo>
                    <a:lnTo>
                      <a:pt x="14" y="608"/>
                    </a:lnTo>
                    <a:lnTo>
                      <a:pt x="6" y="634"/>
                    </a:lnTo>
                    <a:lnTo>
                      <a:pt x="2" y="658"/>
                    </a:lnTo>
                    <a:lnTo>
                      <a:pt x="0" y="681"/>
                    </a:lnTo>
                    <a:lnTo>
                      <a:pt x="1" y="710"/>
                    </a:lnTo>
                    <a:lnTo>
                      <a:pt x="6" y="735"/>
                    </a:lnTo>
                    <a:lnTo>
                      <a:pt x="16" y="758"/>
                    </a:lnTo>
                    <a:lnTo>
                      <a:pt x="29" y="776"/>
                    </a:lnTo>
                    <a:lnTo>
                      <a:pt x="38" y="784"/>
                    </a:lnTo>
                    <a:lnTo>
                      <a:pt x="47" y="791"/>
                    </a:lnTo>
                    <a:lnTo>
                      <a:pt x="57" y="798"/>
                    </a:lnTo>
                    <a:lnTo>
                      <a:pt x="69" y="804"/>
                    </a:lnTo>
                    <a:lnTo>
                      <a:pt x="80" y="807"/>
                    </a:lnTo>
                    <a:lnTo>
                      <a:pt x="93" y="811"/>
                    </a:lnTo>
                    <a:lnTo>
                      <a:pt x="107" y="813"/>
                    </a:lnTo>
                    <a:lnTo>
                      <a:pt x="120" y="814"/>
                    </a:lnTo>
                    <a:lnTo>
                      <a:pt x="143" y="814"/>
                    </a:lnTo>
                    <a:lnTo>
                      <a:pt x="168" y="812"/>
                    </a:lnTo>
                    <a:lnTo>
                      <a:pt x="194" y="807"/>
                    </a:lnTo>
                    <a:lnTo>
                      <a:pt x="221" y="801"/>
                    </a:lnTo>
                    <a:lnTo>
                      <a:pt x="249" y="793"/>
                    </a:lnTo>
                    <a:lnTo>
                      <a:pt x="278" y="781"/>
                    </a:lnTo>
                    <a:lnTo>
                      <a:pt x="308" y="768"/>
                    </a:lnTo>
                    <a:lnTo>
                      <a:pt x="338" y="755"/>
                    </a:lnTo>
                    <a:lnTo>
                      <a:pt x="369" y="737"/>
                    </a:lnTo>
                    <a:lnTo>
                      <a:pt x="400" y="720"/>
                    </a:lnTo>
                    <a:lnTo>
                      <a:pt x="432" y="699"/>
                    </a:lnTo>
                    <a:lnTo>
                      <a:pt x="463" y="679"/>
                    </a:lnTo>
                    <a:lnTo>
                      <a:pt x="496" y="656"/>
                    </a:lnTo>
                    <a:lnTo>
                      <a:pt x="527" y="630"/>
                    </a:lnTo>
                    <a:lnTo>
                      <a:pt x="559" y="605"/>
                    </a:lnTo>
                    <a:lnTo>
                      <a:pt x="590" y="577"/>
                    </a:lnTo>
                    <a:lnTo>
                      <a:pt x="632" y="538"/>
                    </a:lnTo>
                    <a:lnTo>
                      <a:pt x="670" y="499"/>
                    </a:lnTo>
                    <a:lnTo>
                      <a:pt x="705" y="459"/>
                    </a:lnTo>
                    <a:lnTo>
                      <a:pt x="737" y="419"/>
                    </a:lnTo>
                    <a:lnTo>
                      <a:pt x="767" y="379"/>
                    </a:lnTo>
                    <a:lnTo>
                      <a:pt x="793" y="341"/>
                    </a:lnTo>
                    <a:lnTo>
                      <a:pt x="816" y="303"/>
                    </a:lnTo>
                    <a:lnTo>
                      <a:pt x="834" y="266"/>
                    </a:lnTo>
                    <a:lnTo>
                      <a:pt x="850" y="231"/>
                    </a:lnTo>
                    <a:lnTo>
                      <a:pt x="862" y="196"/>
                    </a:lnTo>
                    <a:lnTo>
                      <a:pt x="869" y="164"/>
                    </a:lnTo>
                    <a:lnTo>
                      <a:pt x="872" y="134"/>
                    </a:lnTo>
                    <a:lnTo>
                      <a:pt x="872" y="106"/>
                    </a:lnTo>
                    <a:lnTo>
                      <a:pt x="866" y="81"/>
                    </a:lnTo>
                    <a:lnTo>
                      <a:pt x="857" y="58"/>
                    </a:lnTo>
                    <a:lnTo>
                      <a:pt x="843" y="3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Freeform 13"/>
              <p:cNvSpPr>
                <a:spLocks noChangeAspect="1"/>
              </p:cNvSpPr>
              <p:nvPr/>
            </p:nvSpPr>
            <p:spPr bwMode="auto">
              <a:xfrm>
                <a:off x="892" y="533"/>
                <a:ext cx="235" cy="220"/>
              </a:xfrm>
              <a:custGeom>
                <a:avLst/>
                <a:gdLst>
                  <a:gd name="T0" fmla="*/ 0 w 819"/>
                  <a:gd name="T1" fmla="*/ 0 h 761"/>
                  <a:gd name="T2" fmla="*/ 0 w 819"/>
                  <a:gd name="T3" fmla="*/ 0 h 761"/>
                  <a:gd name="T4" fmla="*/ 0 w 819"/>
                  <a:gd name="T5" fmla="*/ 0 h 761"/>
                  <a:gd name="T6" fmla="*/ 0 w 819"/>
                  <a:gd name="T7" fmla="*/ 0 h 761"/>
                  <a:gd name="T8" fmla="*/ 0 w 819"/>
                  <a:gd name="T9" fmla="*/ 0 h 761"/>
                  <a:gd name="T10" fmla="*/ 0 w 819"/>
                  <a:gd name="T11" fmla="*/ 0 h 761"/>
                  <a:gd name="T12" fmla="*/ 0 w 819"/>
                  <a:gd name="T13" fmla="*/ 0 h 761"/>
                  <a:gd name="T14" fmla="*/ 0 w 819"/>
                  <a:gd name="T15" fmla="*/ 0 h 761"/>
                  <a:gd name="T16" fmla="*/ 0 w 819"/>
                  <a:gd name="T17" fmla="*/ 0 h 761"/>
                  <a:gd name="T18" fmla="*/ 0 w 819"/>
                  <a:gd name="T19" fmla="*/ 0 h 761"/>
                  <a:gd name="T20" fmla="*/ 0 w 819"/>
                  <a:gd name="T21" fmla="*/ 0 h 761"/>
                  <a:gd name="T22" fmla="*/ 0 w 819"/>
                  <a:gd name="T23" fmla="*/ 0 h 761"/>
                  <a:gd name="T24" fmla="*/ 0 w 819"/>
                  <a:gd name="T25" fmla="*/ 0 h 761"/>
                  <a:gd name="T26" fmla="*/ 0 w 819"/>
                  <a:gd name="T27" fmla="*/ 0 h 761"/>
                  <a:gd name="T28" fmla="*/ 0 w 819"/>
                  <a:gd name="T29" fmla="*/ 0 h 761"/>
                  <a:gd name="T30" fmla="*/ 0 w 819"/>
                  <a:gd name="T31" fmla="*/ 0 h 761"/>
                  <a:gd name="T32" fmla="*/ 0 w 819"/>
                  <a:gd name="T33" fmla="*/ 0 h 761"/>
                  <a:gd name="T34" fmla="*/ 0 w 819"/>
                  <a:gd name="T35" fmla="*/ 0 h 761"/>
                  <a:gd name="T36" fmla="*/ 0 w 819"/>
                  <a:gd name="T37" fmla="*/ 0 h 761"/>
                  <a:gd name="T38" fmla="*/ 0 w 819"/>
                  <a:gd name="T39" fmla="*/ 0 h 761"/>
                  <a:gd name="T40" fmla="*/ 0 w 819"/>
                  <a:gd name="T41" fmla="*/ 0 h 761"/>
                  <a:gd name="T42" fmla="*/ 0 w 819"/>
                  <a:gd name="T43" fmla="*/ 0 h 761"/>
                  <a:gd name="T44" fmla="*/ 0 w 819"/>
                  <a:gd name="T45" fmla="*/ 0 h 761"/>
                  <a:gd name="T46" fmla="*/ 0 w 819"/>
                  <a:gd name="T47" fmla="*/ 0 h 761"/>
                  <a:gd name="T48" fmla="*/ 0 w 819"/>
                  <a:gd name="T49" fmla="*/ 0 h 761"/>
                  <a:gd name="T50" fmla="*/ 0 w 819"/>
                  <a:gd name="T51" fmla="*/ 0 h 761"/>
                  <a:gd name="T52" fmla="*/ 0 w 819"/>
                  <a:gd name="T53" fmla="*/ 0 h 761"/>
                  <a:gd name="T54" fmla="*/ 0 w 819"/>
                  <a:gd name="T55" fmla="*/ 0 h 761"/>
                  <a:gd name="T56" fmla="*/ 0 w 819"/>
                  <a:gd name="T57" fmla="*/ 0 h 761"/>
                  <a:gd name="T58" fmla="*/ 0 w 819"/>
                  <a:gd name="T59" fmla="*/ 0 h 761"/>
                  <a:gd name="T60" fmla="*/ 0 w 819"/>
                  <a:gd name="T61" fmla="*/ 0 h 761"/>
                  <a:gd name="T62" fmla="*/ 0 w 819"/>
                  <a:gd name="T63" fmla="*/ 0 h 761"/>
                  <a:gd name="T64" fmla="*/ 0 w 819"/>
                  <a:gd name="T65" fmla="*/ 0 h 761"/>
                  <a:gd name="T66" fmla="*/ 0 w 819"/>
                  <a:gd name="T67" fmla="*/ 0 h 761"/>
                  <a:gd name="T68" fmla="*/ 0 w 819"/>
                  <a:gd name="T69" fmla="*/ 0 h 761"/>
                  <a:gd name="T70" fmla="*/ 0 w 819"/>
                  <a:gd name="T71" fmla="*/ 0 h 761"/>
                  <a:gd name="T72" fmla="*/ 0 w 819"/>
                  <a:gd name="T73" fmla="*/ 0 h 761"/>
                  <a:gd name="T74" fmla="*/ 0 w 819"/>
                  <a:gd name="T75" fmla="*/ 0 h 761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819"/>
                  <a:gd name="T115" fmla="*/ 0 h 761"/>
                  <a:gd name="T116" fmla="*/ 819 w 819"/>
                  <a:gd name="T117" fmla="*/ 761 h 761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819" h="761">
                    <a:moveTo>
                      <a:pt x="545" y="531"/>
                    </a:moveTo>
                    <a:lnTo>
                      <a:pt x="515" y="557"/>
                    </a:lnTo>
                    <a:lnTo>
                      <a:pt x="485" y="581"/>
                    </a:lnTo>
                    <a:lnTo>
                      <a:pt x="454" y="605"/>
                    </a:lnTo>
                    <a:lnTo>
                      <a:pt x="424" y="627"/>
                    </a:lnTo>
                    <a:lnTo>
                      <a:pt x="393" y="648"/>
                    </a:lnTo>
                    <a:lnTo>
                      <a:pt x="363" y="668"/>
                    </a:lnTo>
                    <a:lnTo>
                      <a:pt x="332" y="685"/>
                    </a:lnTo>
                    <a:lnTo>
                      <a:pt x="303" y="701"/>
                    </a:lnTo>
                    <a:lnTo>
                      <a:pt x="273" y="716"/>
                    </a:lnTo>
                    <a:lnTo>
                      <a:pt x="244" y="729"/>
                    </a:lnTo>
                    <a:lnTo>
                      <a:pt x="217" y="739"/>
                    </a:lnTo>
                    <a:lnTo>
                      <a:pt x="190" y="747"/>
                    </a:lnTo>
                    <a:lnTo>
                      <a:pt x="165" y="754"/>
                    </a:lnTo>
                    <a:lnTo>
                      <a:pt x="141" y="759"/>
                    </a:lnTo>
                    <a:lnTo>
                      <a:pt x="118" y="761"/>
                    </a:lnTo>
                    <a:lnTo>
                      <a:pt x="96" y="761"/>
                    </a:lnTo>
                    <a:lnTo>
                      <a:pt x="83" y="760"/>
                    </a:lnTo>
                    <a:lnTo>
                      <a:pt x="73" y="759"/>
                    </a:lnTo>
                    <a:lnTo>
                      <a:pt x="62" y="756"/>
                    </a:lnTo>
                    <a:lnTo>
                      <a:pt x="52" y="753"/>
                    </a:lnTo>
                    <a:lnTo>
                      <a:pt x="44" y="748"/>
                    </a:lnTo>
                    <a:lnTo>
                      <a:pt x="36" y="744"/>
                    </a:lnTo>
                    <a:lnTo>
                      <a:pt x="29" y="738"/>
                    </a:lnTo>
                    <a:lnTo>
                      <a:pt x="22" y="731"/>
                    </a:lnTo>
                    <a:lnTo>
                      <a:pt x="12" y="716"/>
                    </a:lnTo>
                    <a:lnTo>
                      <a:pt x="5" y="699"/>
                    </a:lnTo>
                    <a:lnTo>
                      <a:pt x="0" y="679"/>
                    </a:lnTo>
                    <a:lnTo>
                      <a:pt x="0" y="656"/>
                    </a:lnTo>
                    <a:lnTo>
                      <a:pt x="2" y="634"/>
                    </a:lnTo>
                    <a:lnTo>
                      <a:pt x="7" y="611"/>
                    </a:lnTo>
                    <a:lnTo>
                      <a:pt x="14" y="588"/>
                    </a:lnTo>
                    <a:lnTo>
                      <a:pt x="23" y="563"/>
                    </a:lnTo>
                    <a:lnTo>
                      <a:pt x="35" y="536"/>
                    </a:lnTo>
                    <a:lnTo>
                      <a:pt x="47" y="510"/>
                    </a:lnTo>
                    <a:lnTo>
                      <a:pt x="62" y="483"/>
                    </a:lnTo>
                    <a:lnTo>
                      <a:pt x="80" y="455"/>
                    </a:lnTo>
                    <a:lnTo>
                      <a:pt x="98" y="427"/>
                    </a:lnTo>
                    <a:lnTo>
                      <a:pt x="119" y="398"/>
                    </a:lnTo>
                    <a:lnTo>
                      <a:pt x="141" y="371"/>
                    </a:lnTo>
                    <a:lnTo>
                      <a:pt x="165" y="342"/>
                    </a:lnTo>
                    <a:lnTo>
                      <a:pt x="190" y="313"/>
                    </a:lnTo>
                    <a:lnTo>
                      <a:pt x="217" y="285"/>
                    </a:lnTo>
                    <a:lnTo>
                      <a:pt x="244" y="258"/>
                    </a:lnTo>
                    <a:lnTo>
                      <a:pt x="273" y="230"/>
                    </a:lnTo>
                    <a:lnTo>
                      <a:pt x="313" y="196"/>
                    </a:lnTo>
                    <a:lnTo>
                      <a:pt x="352" y="163"/>
                    </a:lnTo>
                    <a:lnTo>
                      <a:pt x="393" y="135"/>
                    </a:lnTo>
                    <a:lnTo>
                      <a:pt x="433" y="107"/>
                    </a:lnTo>
                    <a:lnTo>
                      <a:pt x="473" y="83"/>
                    </a:lnTo>
                    <a:lnTo>
                      <a:pt x="512" y="62"/>
                    </a:lnTo>
                    <a:lnTo>
                      <a:pt x="549" y="44"/>
                    </a:lnTo>
                    <a:lnTo>
                      <a:pt x="586" y="27"/>
                    </a:lnTo>
                    <a:lnTo>
                      <a:pt x="621" y="16"/>
                    </a:lnTo>
                    <a:lnTo>
                      <a:pt x="654" y="7"/>
                    </a:lnTo>
                    <a:lnTo>
                      <a:pt x="685" y="2"/>
                    </a:lnTo>
                    <a:lnTo>
                      <a:pt x="714" y="0"/>
                    </a:lnTo>
                    <a:lnTo>
                      <a:pt x="739" y="2"/>
                    </a:lnTo>
                    <a:lnTo>
                      <a:pt x="762" y="7"/>
                    </a:lnTo>
                    <a:lnTo>
                      <a:pt x="781" y="16"/>
                    </a:lnTo>
                    <a:lnTo>
                      <a:pt x="797" y="30"/>
                    </a:lnTo>
                    <a:lnTo>
                      <a:pt x="808" y="47"/>
                    </a:lnTo>
                    <a:lnTo>
                      <a:pt x="815" y="67"/>
                    </a:lnTo>
                    <a:lnTo>
                      <a:pt x="819" y="90"/>
                    </a:lnTo>
                    <a:lnTo>
                      <a:pt x="819" y="115"/>
                    </a:lnTo>
                    <a:lnTo>
                      <a:pt x="813" y="143"/>
                    </a:lnTo>
                    <a:lnTo>
                      <a:pt x="805" y="174"/>
                    </a:lnTo>
                    <a:lnTo>
                      <a:pt x="793" y="205"/>
                    </a:lnTo>
                    <a:lnTo>
                      <a:pt x="777" y="238"/>
                    </a:lnTo>
                    <a:lnTo>
                      <a:pt x="759" y="274"/>
                    </a:lnTo>
                    <a:lnTo>
                      <a:pt x="737" y="310"/>
                    </a:lnTo>
                    <a:lnTo>
                      <a:pt x="712" y="346"/>
                    </a:lnTo>
                    <a:lnTo>
                      <a:pt x="683" y="383"/>
                    </a:lnTo>
                    <a:lnTo>
                      <a:pt x="653" y="420"/>
                    </a:lnTo>
                    <a:lnTo>
                      <a:pt x="619" y="458"/>
                    </a:lnTo>
                    <a:lnTo>
                      <a:pt x="583" y="495"/>
                    </a:lnTo>
                    <a:lnTo>
                      <a:pt x="545" y="53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Freeform 14"/>
              <p:cNvSpPr>
                <a:spLocks noChangeAspect="1"/>
              </p:cNvSpPr>
              <p:nvPr/>
            </p:nvSpPr>
            <p:spPr bwMode="auto">
              <a:xfrm>
                <a:off x="905" y="583"/>
                <a:ext cx="127" cy="160"/>
              </a:xfrm>
              <a:custGeom>
                <a:avLst/>
                <a:gdLst>
                  <a:gd name="T0" fmla="*/ 0 w 441"/>
                  <a:gd name="T1" fmla="*/ 0 h 553"/>
                  <a:gd name="T2" fmla="*/ 0 w 441"/>
                  <a:gd name="T3" fmla="*/ 0 h 553"/>
                  <a:gd name="T4" fmla="*/ 0 w 441"/>
                  <a:gd name="T5" fmla="*/ 0 h 553"/>
                  <a:gd name="T6" fmla="*/ 0 w 441"/>
                  <a:gd name="T7" fmla="*/ 0 h 553"/>
                  <a:gd name="T8" fmla="*/ 0 w 441"/>
                  <a:gd name="T9" fmla="*/ 0 h 553"/>
                  <a:gd name="T10" fmla="*/ 0 w 441"/>
                  <a:gd name="T11" fmla="*/ 0 h 553"/>
                  <a:gd name="T12" fmla="*/ 0 w 441"/>
                  <a:gd name="T13" fmla="*/ 0 h 553"/>
                  <a:gd name="T14" fmla="*/ 0 w 441"/>
                  <a:gd name="T15" fmla="*/ 0 h 553"/>
                  <a:gd name="T16" fmla="*/ 0 w 441"/>
                  <a:gd name="T17" fmla="*/ 0 h 553"/>
                  <a:gd name="T18" fmla="*/ 0 w 441"/>
                  <a:gd name="T19" fmla="*/ 0 h 553"/>
                  <a:gd name="T20" fmla="*/ 0 w 441"/>
                  <a:gd name="T21" fmla="*/ 0 h 553"/>
                  <a:gd name="T22" fmla="*/ 0 w 441"/>
                  <a:gd name="T23" fmla="*/ 0 h 553"/>
                  <a:gd name="T24" fmla="*/ 0 w 441"/>
                  <a:gd name="T25" fmla="*/ 0 h 553"/>
                  <a:gd name="T26" fmla="*/ 0 w 441"/>
                  <a:gd name="T27" fmla="*/ 0 h 553"/>
                  <a:gd name="T28" fmla="*/ 0 w 441"/>
                  <a:gd name="T29" fmla="*/ 0 h 553"/>
                  <a:gd name="T30" fmla="*/ 0 w 441"/>
                  <a:gd name="T31" fmla="*/ 0 h 553"/>
                  <a:gd name="T32" fmla="*/ 0 w 441"/>
                  <a:gd name="T33" fmla="*/ 0 h 553"/>
                  <a:gd name="T34" fmla="*/ 0 w 441"/>
                  <a:gd name="T35" fmla="*/ 0 h 553"/>
                  <a:gd name="T36" fmla="*/ 0 w 441"/>
                  <a:gd name="T37" fmla="*/ 0 h 553"/>
                  <a:gd name="T38" fmla="*/ 0 w 441"/>
                  <a:gd name="T39" fmla="*/ 0 h 553"/>
                  <a:gd name="T40" fmla="*/ 0 w 441"/>
                  <a:gd name="T41" fmla="*/ 0 h 553"/>
                  <a:gd name="T42" fmla="*/ 0 w 441"/>
                  <a:gd name="T43" fmla="*/ 0 h 553"/>
                  <a:gd name="T44" fmla="*/ 0 w 441"/>
                  <a:gd name="T45" fmla="*/ 0 h 553"/>
                  <a:gd name="T46" fmla="*/ 0 w 441"/>
                  <a:gd name="T47" fmla="*/ 0 h 553"/>
                  <a:gd name="T48" fmla="*/ 0 w 441"/>
                  <a:gd name="T49" fmla="*/ 0 h 553"/>
                  <a:gd name="T50" fmla="*/ 0 w 441"/>
                  <a:gd name="T51" fmla="*/ 0 h 553"/>
                  <a:gd name="T52" fmla="*/ 0 w 441"/>
                  <a:gd name="T53" fmla="*/ 0 h 553"/>
                  <a:gd name="T54" fmla="*/ 0 w 441"/>
                  <a:gd name="T55" fmla="*/ 0 h 553"/>
                  <a:gd name="T56" fmla="*/ 0 w 441"/>
                  <a:gd name="T57" fmla="*/ 0 h 553"/>
                  <a:gd name="T58" fmla="*/ 0 w 441"/>
                  <a:gd name="T59" fmla="*/ 0 h 553"/>
                  <a:gd name="T60" fmla="*/ 0 w 441"/>
                  <a:gd name="T61" fmla="*/ 0 h 553"/>
                  <a:gd name="T62" fmla="*/ 0 w 441"/>
                  <a:gd name="T63" fmla="*/ 0 h 553"/>
                  <a:gd name="T64" fmla="*/ 0 w 441"/>
                  <a:gd name="T65" fmla="*/ 0 h 553"/>
                  <a:gd name="T66" fmla="*/ 0 w 441"/>
                  <a:gd name="T67" fmla="*/ 0 h 553"/>
                  <a:gd name="T68" fmla="*/ 0 w 441"/>
                  <a:gd name="T69" fmla="*/ 0 h 553"/>
                  <a:gd name="T70" fmla="*/ 0 w 441"/>
                  <a:gd name="T71" fmla="*/ 0 h 553"/>
                  <a:gd name="T72" fmla="*/ 0 w 441"/>
                  <a:gd name="T73" fmla="*/ 0 h 553"/>
                  <a:gd name="T74" fmla="*/ 0 w 441"/>
                  <a:gd name="T75" fmla="*/ 0 h 553"/>
                  <a:gd name="T76" fmla="*/ 0 w 441"/>
                  <a:gd name="T77" fmla="*/ 0 h 553"/>
                  <a:gd name="T78" fmla="*/ 0 w 441"/>
                  <a:gd name="T79" fmla="*/ 0 h 553"/>
                  <a:gd name="T80" fmla="*/ 0 w 441"/>
                  <a:gd name="T81" fmla="*/ 0 h 553"/>
                  <a:gd name="T82" fmla="*/ 0 w 441"/>
                  <a:gd name="T83" fmla="*/ 0 h 553"/>
                  <a:gd name="T84" fmla="*/ 0 w 441"/>
                  <a:gd name="T85" fmla="*/ 0 h 553"/>
                  <a:gd name="T86" fmla="*/ 0 w 441"/>
                  <a:gd name="T87" fmla="*/ 0 h 553"/>
                  <a:gd name="T88" fmla="*/ 0 w 441"/>
                  <a:gd name="T89" fmla="*/ 0 h 553"/>
                  <a:gd name="T90" fmla="*/ 0 w 441"/>
                  <a:gd name="T91" fmla="*/ 0 h 553"/>
                  <a:gd name="T92" fmla="*/ 0 w 441"/>
                  <a:gd name="T93" fmla="*/ 0 h 553"/>
                  <a:gd name="T94" fmla="*/ 0 w 441"/>
                  <a:gd name="T95" fmla="*/ 0 h 553"/>
                  <a:gd name="T96" fmla="*/ 0 w 441"/>
                  <a:gd name="T97" fmla="*/ 0 h 553"/>
                  <a:gd name="T98" fmla="*/ 0 w 441"/>
                  <a:gd name="T99" fmla="*/ 0 h 553"/>
                  <a:gd name="T100" fmla="*/ 0 w 441"/>
                  <a:gd name="T101" fmla="*/ 0 h 553"/>
                  <a:gd name="T102" fmla="*/ 0 w 441"/>
                  <a:gd name="T103" fmla="*/ 0 h 553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441"/>
                  <a:gd name="T157" fmla="*/ 0 h 553"/>
                  <a:gd name="T158" fmla="*/ 441 w 441"/>
                  <a:gd name="T159" fmla="*/ 553 h 553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441" h="553">
                    <a:moveTo>
                      <a:pt x="130" y="520"/>
                    </a:moveTo>
                    <a:lnTo>
                      <a:pt x="120" y="519"/>
                    </a:lnTo>
                    <a:lnTo>
                      <a:pt x="110" y="518"/>
                    </a:lnTo>
                    <a:lnTo>
                      <a:pt x="101" y="515"/>
                    </a:lnTo>
                    <a:lnTo>
                      <a:pt x="91" y="512"/>
                    </a:lnTo>
                    <a:lnTo>
                      <a:pt x="83" y="508"/>
                    </a:lnTo>
                    <a:lnTo>
                      <a:pt x="76" y="504"/>
                    </a:lnTo>
                    <a:lnTo>
                      <a:pt x="69" y="499"/>
                    </a:lnTo>
                    <a:lnTo>
                      <a:pt x="64" y="494"/>
                    </a:lnTo>
                    <a:lnTo>
                      <a:pt x="54" y="480"/>
                    </a:lnTo>
                    <a:lnTo>
                      <a:pt x="49" y="464"/>
                    </a:lnTo>
                    <a:lnTo>
                      <a:pt x="45" y="445"/>
                    </a:lnTo>
                    <a:lnTo>
                      <a:pt x="44" y="424"/>
                    </a:lnTo>
                    <a:lnTo>
                      <a:pt x="46" y="405"/>
                    </a:lnTo>
                    <a:lnTo>
                      <a:pt x="50" y="385"/>
                    </a:lnTo>
                    <a:lnTo>
                      <a:pt x="57" y="363"/>
                    </a:lnTo>
                    <a:lnTo>
                      <a:pt x="65" y="342"/>
                    </a:lnTo>
                    <a:lnTo>
                      <a:pt x="74" y="317"/>
                    </a:lnTo>
                    <a:lnTo>
                      <a:pt x="87" y="294"/>
                    </a:lnTo>
                    <a:lnTo>
                      <a:pt x="101" y="269"/>
                    </a:lnTo>
                    <a:lnTo>
                      <a:pt x="115" y="245"/>
                    </a:lnTo>
                    <a:lnTo>
                      <a:pt x="133" y="219"/>
                    </a:lnTo>
                    <a:lnTo>
                      <a:pt x="151" y="194"/>
                    </a:lnTo>
                    <a:lnTo>
                      <a:pt x="171" y="168"/>
                    </a:lnTo>
                    <a:lnTo>
                      <a:pt x="193" y="142"/>
                    </a:lnTo>
                    <a:lnTo>
                      <a:pt x="216" y="117"/>
                    </a:lnTo>
                    <a:lnTo>
                      <a:pt x="239" y="92"/>
                    </a:lnTo>
                    <a:lnTo>
                      <a:pt x="264" y="66"/>
                    </a:lnTo>
                    <a:lnTo>
                      <a:pt x="290" y="42"/>
                    </a:lnTo>
                    <a:lnTo>
                      <a:pt x="296" y="36"/>
                    </a:lnTo>
                    <a:lnTo>
                      <a:pt x="303" y="31"/>
                    </a:lnTo>
                    <a:lnTo>
                      <a:pt x="309" y="26"/>
                    </a:lnTo>
                    <a:lnTo>
                      <a:pt x="316" y="20"/>
                    </a:lnTo>
                    <a:lnTo>
                      <a:pt x="322" y="16"/>
                    </a:lnTo>
                    <a:lnTo>
                      <a:pt x="327" y="10"/>
                    </a:lnTo>
                    <a:lnTo>
                      <a:pt x="334" y="5"/>
                    </a:lnTo>
                    <a:lnTo>
                      <a:pt x="340" y="0"/>
                    </a:lnTo>
                    <a:lnTo>
                      <a:pt x="328" y="9"/>
                    </a:lnTo>
                    <a:lnTo>
                      <a:pt x="317" y="17"/>
                    </a:lnTo>
                    <a:lnTo>
                      <a:pt x="305" y="26"/>
                    </a:lnTo>
                    <a:lnTo>
                      <a:pt x="294" y="35"/>
                    </a:lnTo>
                    <a:lnTo>
                      <a:pt x="281" y="46"/>
                    </a:lnTo>
                    <a:lnTo>
                      <a:pt x="270" y="55"/>
                    </a:lnTo>
                    <a:lnTo>
                      <a:pt x="258" y="65"/>
                    </a:lnTo>
                    <a:lnTo>
                      <a:pt x="247" y="76"/>
                    </a:lnTo>
                    <a:lnTo>
                      <a:pt x="220" y="100"/>
                    </a:lnTo>
                    <a:lnTo>
                      <a:pt x="195" y="125"/>
                    </a:lnTo>
                    <a:lnTo>
                      <a:pt x="172" y="150"/>
                    </a:lnTo>
                    <a:lnTo>
                      <a:pt x="149" y="176"/>
                    </a:lnTo>
                    <a:lnTo>
                      <a:pt x="127" y="201"/>
                    </a:lnTo>
                    <a:lnTo>
                      <a:pt x="107" y="228"/>
                    </a:lnTo>
                    <a:lnTo>
                      <a:pt x="89" y="253"/>
                    </a:lnTo>
                    <a:lnTo>
                      <a:pt x="72" y="278"/>
                    </a:lnTo>
                    <a:lnTo>
                      <a:pt x="57" y="304"/>
                    </a:lnTo>
                    <a:lnTo>
                      <a:pt x="43" y="328"/>
                    </a:lnTo>
                    <a:lnTo>
                      <a:pt x="30" y="352"/>
                    </a:lnTo>
                    <a:lnTo>
                      <a:pt x="21" y="375"/>
                    </a:lnTo>
                    <a:lnTo>
                      <a:pt x="13" y="398"/>
                    </a:lnTo>
                    <a:lnTo>
                      <a:pt x="6" y="419"/>
                    </a:lnTo>
                    <a:lnTo>
                      <a:pt x="3" y="439"/>
                    </a:lnTo>
                    <a:lnTo>
                      <a:pt x="0" y="459"/>
                    </a:lnTo>
                    <a:lnTo>
                      <a:pt x="1" y="480"/>
                    </a:lnTo>
                    <a:lnTo>
                      <a:pt x="5" y="498"/>
                    </a:lnTo>
                    <a:lnTo>
                      <a:pt x="11" y="513"/>
                    </a:lnTo>
                    <a:lnTo>
                      <a:pt x="20" y="527"/>
                    </a:lnTo>
                    <a:lnTo>
                      <a:pt x="26" y="533"/>
                    </a:lnTo>
                    <a:lnTo>
                      <a:pt x="33" y="537"/>
                    </a:lnTo>
                    <a:lnTo>
                      <a:pt x="39" y="542"/>
                    </a:lnTo>
                    <a:lnTo>
                      <a:pt x="48" y="545"/>
                    </a:lnTo>
                    <a:lnTo>
                      <a:pt x="57" y="549"/>
                    </a:lnTo>
                    <a:lnTo>
                      <a:pt x="66" y="551"/>
                    </a:lnTo>
                    <a:lnTo>
                      <a:pt x="76" y="552"/>
                    </a:lnTo>
                    <a:lnTo>
                      <a:pt x="87" y="553"/>
                    </a:lnTo>
                    <a:lnTo>
                      <a:pt x="104" y="553"/>
                    </a:lnTo>
                    <a:lnTo>
                      <a:pt x="121" y="552"/>
                    </a:lnTo>
                    <a:lnTo>
                      <a:pt x="141" y="549"/>
                    </a:lnTo>
                    <a:lnTo>
                      <a:pt x="160" y="544"/>
                    </a:lnTo>
                    <a:lnTo>
                      <a:pt x="182" y="538"/>
                    </a:lnTo>
                    <a:lnTo>
                      <a:pt x="203" y="530"/>
                    </a:lnTo>
                    <a:lnTo>
                      <a:pt x="226" y="522"/>
                    </a:lnTo>
                    <a:lnTo>
                      <a:pt x="249" y="512"/>
                    </a:lnTo>
                    <a:lnTo>
                      <a:pt x="272" y="500"/>
                    </a:lnTo>
                    <a:lnTo>
                      <a:pt x="295" y="488"/>
                    </a:lnTo>
                    <a:lnTo>
                      <a:pt x="319" y="474"/>
                    </a:lnTo>
                    <a:lnTo>
                      <a:pt x="343" y="459"/>
                    </a:lnTo>
                    <a:lnTo>
                      <a:pt x="368" y="443"/>
                    </a:lnTo>
                    <a:lnTo>
                      <a:pt x="393" y="426"/>
                    </a:lnTo>
                    <a:lnTo>
                      <a:pt x="417" y="407"/>
                    </a:lnTo>
                    <a:lnTo>
                      <a:pt x="441" y="389"/>
                    </a:lnTo>
                    <a:lnTo>
                      <a:pt x="419" y="404"/>
                    </a:lnTo>
                    <a:lnTo>
                      <a:pt x="398" y="419"/>
                    </a:lnTo>
                    <a:lnTo>
                      <a:pt x="377" y="432"/>
                    </a:lnTo>
                    <a:lnTo>
                      <a:pt x="355" y="445"/>
                    </a:lnTo>
                    <a:lnTo>
                      <a:pt x="334" y="457"/>
                    </a:lnTo>
                    <a:lnTo>
                      <a:pt x="313" y="468"/>
                    </a:lnTo>
                    <a:lnTo>
                      <a:pt x="293" y="479"/>
                    </a:lnTo>
                    <a:lnTo>
                      <a:pt x="272" y="487"/>
                    </a:lnTo>
                    <a:lnTo>
                      <a:pt x="252" y="495"/>
                    </a:lnTo>
                    <a:lnTo>
                      <a:pt x="233" y="502"/>
                    </a:lnTo>
                    <a:lnTo>
                      <a:pt x="214" y="508"/>
                    </a:lnTo>
                    <a:lnTo>
                      <a:pt x="196" y="513"/>
                    </a:lnTo>
                    <a:lnTo>
                      <a:pt x="179" y="517"/>
                    </a:lnTo>
                    <a:lnTo>
                      <a:pt x="162" y="519"/>
                    </a:lnTo>
                    <a:lnTo>
                      <a:pt x="145" y="520"/>
                    </a:lnTo>
                    <a:lnTo>
                      <a:pt x="130" y="52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Freeform 15"/>
              <p:cNvSpPr>
                <a:spLocks noChangeAspect="1"/>
              </p:cNvSpPr>
              <p:nvPr/>
            </p:nvSpPr>
            <p:spPr bwMode="auto">
              <a:xfrm>
                <a:off x="973" y="543"/>
                <a:ext cx="145" cy="148"/>
              </a:xfrm>
              <a:custGeom>
                <a:avLst/>
                <a:gdLst>
                  <a:gd name="T0" fmla="*/ 0 w 500"/>
                  <a:gd name="T1" fmla="*/ 0 h 512"/>
                  <a:gd name="T2" fmla="*/ 0 w 500"/>
                  <a:gd name="T3" fmla="*/ 0 h 512"/>
                  <a:gd name="T4" fmla="*/ 0 w 500"/>
                  <a:gd name="T5" fmla="*/ 0 h 512"/>
                  <a:gd name="T6" fmla="*/ 0 w 500"/>
                  <a:gd name="T7" fmla="*/ 0 h 512"/>
                  <a:gd name="T8" fmla="*/ 0 w 500"/>
                  <a:gd name="T9" fmla="*/ 0 h 512"/>
                  <a:gd name="T10" fmla="*/ 0 w 500"/>
                  <a:gd name="T11" fmla="*/ 0 h 512"/>
                  <a:gd name="T12" fmla="*/ 0 w 500"/>
                  <a:gd name="T13" fmla="*/ 0 h 512"/>
                  <a:gd name="T14" fmla="*/ 0 w 500"/>
                  <a:gd name="T15" fmla="*/ 0 h 512"/>
                  <a:gd name="T16" fmla="*/ 0 w 500"/>
                  <a:gd name="T17" fmla="*/ 0 h 512"/>
                  <a:gd name="T18" fmla="*/ 0 w 500"/>
                  <a:gd name="T19" fmla="*/ 0 h 512"/>
                  <a:gd name="T20" fmla="*/ 0 w 500"/>
                  <a:gd name="T21" fmla="*/ 0 h 512"/>
                  <a:gd name="T22" fmla="*/ 0 w 500"/>
                  <a:gd name="T23" fmla="*/ 0 h 512"/>
                  <a:gd name="T24" fmla="*/ 0 w 500"/>
                  <a:gd name="T25" fmla="*/ 0 h 512"/>
                  <a:gd name="T26" fmla="*/ 0 w 500"/>
                  <a:gd name="T27" fmla="*/ 0 h 512"/>
                  <a:gd name="T28" fmla="*/ 0 w 500"/>
                  <a:gd name="T29" fmla="*/ 0 h 512"/>
                  <a:gd name="T30" fmla="*/ 0 w 500"/>
                  <a:gd name="T31" fmla="*/ 0 h 512"/>
                  <a:gd name="T32" fmla="*/ 0 w 500"/>
                  <a:gd name="T33" fmla="*/ 0 h 512"/>
                  <a:gd name="T34" fmla="*/ 0 w 500"/>
                  <a:gd name="T35" fmla="*/ 0 h 512"/>
                  <a:gd name="T36" fmla="*/ 0 w 500"/>
                  <a:gd name="T37" fmla="*/ 0 h 512"/>
                  <a:gd name="T38" fmla="*/ 0 w 500"/>
                  <a:gd name="T39" fmla="*/ 0 h 512"/>
                  <a:gd name="T40" fmla="*/ 0 w 500"/>
                  <a:gd name="T41" fmla="*/ 0 h 512"/>
                  <a:gd name="T42" fmla="*/ 0 w 500"/>
                  <a:gd name="T43" fmla="*/ 0 h 512"/>
                  <a:gd name="T44" fmla="*/ 0 w 500"/>
                  <a:gd name="T45" fmla="*/ 0 h 512"/>
                  <a:gd name="T46" fmla="*/ 0 w 500"/>
                  <a:gd name="T47" fmla="*/ 0 h 512"/>
                  <a:gd name="T48" fmla="*/ 0 w 500"/>
                  <a:gd name="T49" fmla="*/ 0 h 512"/>
                  <a:gd name="T50" fmla="*/ 0 w 500"/>
                  <a:gd name="T51" fmla="*/ 0 h 512"/>
                  <a:gd name="T52" fmla="*/ 0 w 500"/>
                  <a:gd name="T53" fmla="*/ 0 h 512"/>
                  <a:gd name="T54" fmla="*/ 0 w 500"/>
                  <a:gd name="T55" fmla="*/ 0 h 512"/>
                  <a:gd name="T56" fmla="*/ 0 w 500"/>
                  <a:gd name="T57" fmla="*/ 0 h 512"/>
                  <a:gd name="T58" fmla="*/ 0 w 500"/>
                  <a:gd name="T59" fmla="*/ 0 h 512"/>
                  <a:gd name="T60" fmla="*/ 0 w 500"/>
                  <a:gd name="T61" fmla="*/ 0 h 512"/>
                  <a:gd name="T62" fmla="*/ 0 w 500"/>
                  <a:gd name="T63" fmla="*/ 0 h 512"/>
                  <a:gd name="T64" fmla="*/ 0 w 500"/>
                  <a:gd name="T65" fmla="*/ 0 h 512"/>
                  <a:gd name="T66" fmla="*/ 0 w 500"/>
                  <a:gd name="T67" fmla="*/ 0 h 512"/>
                  <a:gd name="T68" fmla="*/ 0 w 500"/>
                  <a:gd name="T69" fmla="*/ 0 h 512"/>
                  <a:gd name="T70" fmla="*/ 0 w 500"/>
                  <a:gd name="T71" fmla="*/ 0 h 512"/>
                  <a:gd name="T72" fmla="*/ 0 w 500"/>
                  <a:gd name="T73" fmla="*/ 0 h 512"/>
                  <a:gd name="T74" fmla="*/ 0 w 500"/>
                  <a:gd name="T75" fmla="*/ 0 h 512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500"/>
                  <a:gd name="T115" fmla="*/ 0 h 512"/>
                  <a:gd name="T116" fmla="*/ 500 w 500"/>
                  <a:gd name="T117" fmla="*/ 512 h 512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500" h="512">
                    <a:moveTo>
                      <a:pt x="481" y="26"/>
                    </a:moveTo>
                    <a:lnTo>
                      <a:pt x="467" y="15"/>
                    </a:lnTo>
                    <a:lnTo>
                      <a:pt x="449" y="5"/>
                    </a:lnTo>
                    <a:lnTo>
                      <a:pt x="429" y="1"/>
                    </a:lnTo>
                    <a:lnTo>
                      <a:pt x="406" y="0"/>
                    </a:lnTo>
                    <a:lnTo>
                      <a:pt x="379" y="1"/>
                    </a:lnTo>
                    <a:lnTo>
                      <a:pt x="352" y="5"/>
                    </a:lnTo>
                    <a:lnTo>
                      <a:pt x="323" y="13"/>
                    </a:lnTo>
                    <a:lnTo>
                      <a:pt x="291" y="25"/>
                    </a:lnTo>
                    <a:lnTo>
                      <a:pt x="258" y="39"/>
                    </a:lnTo>
                    <a:lnTo>
                      <a:pt x="224" y="55"/>
                    </a:lnTo>
                    <a:lnTo>
                      <a:pt x="189" y="74"/>
                    </a:lnTo>
                    <a:lnTo>
                      <a:pt x="154" y="96"/>
                    </a:lnTo>
                    <a:lnTo>
                      <a:pt x="118" y="120"/>
                    </a:lnTo>
                    <a:lnTo>
                      <a:pt x="81" y="147"/>
                    </a:lnTo>
                    <a:lnTo>
                      <a:pt x="45" y="176"/>
                    </a:lnTo>
                    <a:lnTo>
                      <a:pt x="10" y="207"/>
                    </a:lnTo>
                    <a:lnTo>
                      <a:pt x="7" y="209"/>
                    </a:lnTo>
                    <a:lnTo>
                      <a:pt x="5" y="210"/>
                    </a:lnTo>
                    <a:lnTo>
                      <a:pt x="3" y="213"/>
                    </a:lnTo>
                    <a:lnTo>
                      <a:pt x="0" y="215"/>
                    </a:lnTo>
                    <a:lnTo>
                      <a:pt x="34" y="188"/>
                    </a:lnTo>
                    <a:lnTo>
                      <a:pt x="67" y="163"/>
                    </a:lnTo>
                    <a:lnTo>
                      <a:pt x="102" y="141"/>
                    </a:lnTo>
                    <a:lnTo>
                      <a:pt x="134" y="120"/>
                    </a:lnTo>
                    <a:lnTo>
                      <a:pt x="167" y="102"/>
                    </a:lnTo>
                    <a:lnTo>
                      <a:pt x="200" y="86"/>
                    </a:lnTo>
                    <a:lnTo>
                      <a:pt x="230" y="72"/>
                    </a:lnTo>
                    <a:lnTo>
                      <a:pt x="260" y="61"/>
                    </a:lnTo>
                    <a:lnTo>
                      <a:pt x="288" y="51"/>
                    </a:lnTo>
                    <a:lnTo>
                      <a:pt x="315" y="46"/>
                    </a:lnTo>
                    <a:lnTo>
                      <a:pt x="340" y="42"/>
                    </a:lnTo>
                    <a:lnTo>
                      <a:pt x="363" y="41"/>
                    </a:lnTo>
                    <a:lnTo>
                      <a:pt x="385" y="43"/>
                    </a:lnTo>
                    <a:lnTo>
                      <a:pt x="403" y="48"/>
                    </a:lnTo>
                    <a:lnTo>
                      <a:pt x="420" y="56"/>
                    </a:lnTo>
                    <a:lnTo>
                      <a:pt x="432" y="67"/>
                    </a:lnTo>
                    <a:lnTo>
                      <a:pt x="443" y="82"/>
                    </a:lnTo>
                    <a:lnTo>
                      <a:pt x="448" y="101"/>
                    </a:lnTo>
                    <a:lnTo>
                      <a:pt x="452" y="120"/>
                    </a:lnTo>
                    <a:lnTo>
                      <a:pt x="451" y="143"/>
                    </a:lnTo>
                    <a:lnTo>
                      <a:pt x="447" y="169"/>
                    </a:lnTo>
                    <a:lnTo>
                      <a:pt x="440" y="195"/>
                    </a:lnTo>
                    <a:lnTo>
                      <a:pt x="430" y="223"/>
                    </a:lnTo>
                    <a:lnTo>
                      <a:pt x="416" y="253"/>
                    </a:lnTo>
                    <a:lnTo>
                      <a:pt x="400" y="284"/>
                    </a:lnTo>
                    <a:lnTo>
                      <a:pt x="380" y="315"/>
                    </a:lnTo>
                    <a:lnTo>
                      <a:pt x="359" y="348"/>
                    </a:lnTo>
                    <a:lnTo>
                      <a:pt x="334" y="381"/>
                    </a:lnTo>
                    <a:lnTo>
                      <a:pt x="308" y="414"/>
                    </a:lnTo>
                    <a:lnTo>
                      <a:pt x="278" y="447"/>
                    </a:lnTo>
                    <a:lnTo>
                      <a:pt x="247" y="480"/>
                    </a:lnTo>
                    <a:lnTo>
                      <a:pt x="213" y="512"/>
                    </a:lnTo>
                    <a:lnTo>
                      <a:pt x="218" y="507"/>
                    </a:lnTo>
                    <a:lnTo>
                      <a:pt x="224" y="503"/>
                    </a:lnTo>
                    <a:lnTo>
                      <a:pt x="228" y="499"/>
                    </a:lnTo>
                    <a:lnTo>
                      <a:pt x="234" y="495"/>
                    </a:lnTo>
                    <a:lnTo>
                      <a:pt x="239" y="490"/>
                    </a:lnTo>
                    <a:lnTo>
                      <a:pt x="245" y="485"/>
                    </a:lnTo>
                    <a:lnTo>
                      <a:pt x="249" y="481"/>
                    </a:lnTo>
                    <a:lnTo>
                      <a:pt x="254" y="476"/>
                    </a:lnTo>
                    <a:lnTo>
                      <a:pt x="288" y="444"/>
                    </a:lnTo>
                    <a:lnTo>
                      <a:pt x="321" y="411"/>
                    </a:lnTo>
                    <a:lnTo>
                      <a:pt x="350" y="377"/>
                    </a:lnTo>
                    <a:lnTo>
                      <a:pt x="378" y="344"/>
                    </a:lnTo>
                    <a:lnTo>
                      <a:pt x="403" y="310"/>
                    </a:lnTo>
                    <a:lnTo>
                      <a:pt x="425" y="277"/>
                    </a:lnTo>
                    <a:lnTo>
                      <a:pt x="446" y="245"/>
                    </a:lnTo>
                    <a:lnTo>
                      <a:pt x="462" y="214"/>
                    </a:lnTo>
                    <a:lnTo>
                      <a:pt x="477" y="184"/>
                    </a:lnTo>
                    <a:lnTo>
                      <a:pt x="487" y="155"/>
                    </a:lnTo>
                    <a:lnTo>
                      <a:pt x="496" y="128"/>
                    </a:lnTo>
                    <a:lnTo>
                      <a:pt x="499" y="103"/>
                    </a:lnTo>
                    <a:lnTo>
                      <a:pt x="500" y="80"/>
                    </a:lnTo>
                    <a:lnTo>
                      <a:pt x="498" y="59"/>
                    </a:lnTo>
                    <a:lnTo>
                      <a:pt x="491" y="41"/>
                    </a:lnTo>
                    <a:lnTo>
                      <a:pt x="481" y="2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16"/>
              <p:cNvSpPr>
                <a:spLocks noChangeAspect="1"/>
              </p:cNvSpPr>
              <p:nvPr/>
            </p:nvSpPr>
            <p:spPr bwMode="auto">
              <a:xfrm>
                <a:off x="919" y="767"/>
                <a:ext cx="233" cy="107"/>
              </a:xfrm>
              <a:custGeom>
                <a:avLst/>
                <a:gdLst>
                  <a:gd name="T0" fmla="*/ 0 w 805"/>
                  <a:gd name="T1" fmla="*/ 0 h 370"/>
                  <a:gd name="T2" fmla="*/ 0 w 805"/>
                  <a:gd name="T3" fmla="*/ 0 h 370"/>
                  <a:gd name="T4" fmla="*/ 0 w 805"/>
                  <a:gd name="T5" fmla="*/ 0 h 370"/>
                  <a:gd name="T6" fmla="*/ 0 w 805"/>
                  <a:gd name="T7" fmla="*/ 0 h 370"/>
                  <a:gd name="T8" fmla="*/ 0 w 805"/>
                  <a:gd name="T9" fmla="*/ 0 h 370"/>
                  <a:gd name="T10" fmla="*/ 0 w 805"/>
                  <a:gd name="T11" fmla="*/ 0 h 37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05"/>
                  <a:gd name="T19" fmla="*/ 0 h 370"/>
                  <a:gd name="T20" fmla="*/ 805 w 805"/>
                  <a:gd name="T21" fmla="*/ 370 h 37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05" h="370">
                    <a:moveTo>
                      <a:pt x="707" y="94"/>
                    </a:moveTo>
                    <a:lnTo>
                      <a:pt x="423" y="0"/>
                    </a:lnTo>
                    <a:lnTo>
                      <a:pt x="98" y="66"/>
                    </a:lnTo>
                    <a:lnTo>
                      <a:pt x="0" y="355"/>
                    </a:lnTo>
                    <a:lnTo>
                      <a:pt x="805" y="370"/>
                    </a:lnTo>
                    <a:lnTo>
                      <a:pt x="707" y="9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Freeform 17"/>
              <p:cNvSpPr>
                <a:spLocks noChangeAspect="1"/>
              </p:cNvSpPr>
              <p:nvPr/>
            </p:nvSpPr>
            <p:spPr bwMode="auto">
              <a:xfrm>
                <a:off x="930" y="776"/>
                <a:ext cx="211" cy="90"/>
              </a:xfrm>
              <a:custGeom>
                <a:avLst/>
                <a:gdLst>
                  <a:gd name="T0" fmla="*/ 0 w 730"/>
                  <a:gd name="T1" fmla="*/ 0 h 314"/>
                  <a:gd name="T2" fmla="*/ 0 w 730"/>
                  <a:gd name="T3" fmla="*/ 0 h 314"/>
                  <a:gd name="T4" fmla="*/ 0 w 730"/>
                  <a:gd name="T5" fmla="*/ 0 h 314"/>
                  <a:gd name="T6" fmla="*/ 0 w 730"/>
                  <a:gd name="T7" fmla="*/ 0 h 314"/>
                  <a:gd name="T8" fmla="*/ 0 w 730"/>
                  <a:gd name="T9" fmla="*/ 0 h 314"/>
                  <a:gd name="T10" fmla="*/ 0 w 730"/>
                  <a:gd name="T11" fmla="*/ 0 h 3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30"/>
                  <a:gd name="T19" fmla="*/ 0 h 314"/>
                  <a:gd name="T20" fmla="*/ 730 w 730"/>
                  <a:gd name="T21" fmla="*/ 314 h 31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30" h="314">
                    <a:moveTo>
                      <a:pt x="81" y="61"/>
                    </a:moveTo>
                    <a:lnTo>
                      <a:pt x="384" y="0"/>
                    </a:lnTo>
                    <a:lnTo>
                      <a:pt x="649" y="88"/>
                    </a:lnTo>
                    <a:lnTo>
                      <a:pt x="730" y="314"/>
                    </a:lnTo>
                    <a:lnTo>
                      <a:pt x="0" y="302"/>
                    </a:lnTo>
                    <a:lnTo>
                      <a:pt x="81" y="6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Freeform 18"/>
              <p:cNvSpPr>
                <a:spLocks noChangeAspect="1"/>
              </p:cNvSpPr>
              <p:nvPr/>
            </p:nvSpPr>
            <p:spPr bwMode="auto">
              <a:xfrm>
                <a:off x="1031" y="774"/>
                <a:ext cx="115" cy="99"/>
              </a:xfrm>
              <a:custGeom>
                <a:avLst/>
                <a:gdLst>
                  <a:gd name="T0" fmla="*/ 0 w 399"/>
                  <a:gd name="T1" fmla="*/ 0 h 341"/>
                  <a:gd name="T2" fmla="*/ 0 w 399"/>
                  <a:gd name="T3" fmla="*/ 0 h 341"/>
                  <a:gd name="T4" fmla="*/ 0 w 399"/>
                  <a:gd name="T5" fmla="*/ 0 h 341"/>
                  <a:gd name="T6" fmla="*/ 0 w 399"/>
                  <a:gd name="T7" fmla="*/ 0 h 341"/>
                  <a:gd name="T8" fmla="*/ 0 w 399"/>
                  <a:gd name="T9" fmla="*/ 0 h 3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99"/>
                  <a:gd name="T16" fmla="*/ 0 h 341"/>
                  <a:gd name="T17" fmla="*/ 399 w 399"/>
                  <a:gd name="T18" fmla="*/ 341 h 3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99" h="341">
                    <a:moveTo>
                      <a:pt x="35" y="0"/>
                    </a:moveTo>
                    <a:lnTo>
                      <a:pt x="0" y="329"/>
                    </a:lnTo>
                    <a:lnTo>
                      <a:pt x="399" y="341"/>
                    </a:lnTo>
                    <a:lnTo>
                      <a:pt x="314" y="86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Freeform 19"/>
              <p:cNvSpPr>
                <a:spLocks noChangeAspect="1"/>
              </p:cNvSpPr>
              <p:nvPr/>
            </p:nvSpPr>
            <p:spPr bwMode="auto">
              <a:xfrm>
                <a:off x="953" y="806"/>
                <a:ext cx="10" cy="19"/>
              </a:xfrm>
              <a:custGeom>
                <a:avLst/>
                <a:gdLst>
                  <a:gd name="T0" fmla="*/ 0 w 34"/>
                  <a:gd name="T1" fmla="*/ 0 h 66"/>
                  <a:gd name="T2" fmla="*/ 0 w 34"/>
                  <a:gd name="T3" fmla="*/ 0 h 66"/>
                  <a:gd name="T4" fmla="*/ 0 w 34"/>
                  <a:gd name="T5" fmla="*/ 0 h 66"/>
                  <a:gd name="T6" fmla="*/ 0 w 34"/>
                  <a:gd name="T7" fmla="*/ 0 h 66"/>
                  <a:gd name="T8" fmla="*/ 0 w 34"/>
                  <a:gd name="T9" fmla="*/ 0 h 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4"/>
                  <a:gd name="T16" fmla="*/ 0 h 66"/>
                  <a:gd name="T17" fmla="*/ 34 w 34"/>
                  <a:gd name="T18" fmla="*/ 66 h 6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4" h="66">
                    <a:moveTo>
                      <a:pt x="8" y="1"/>
                    </a:moveTo>
                    <a:lnTo>
                      <a:pt x="0" y="30"/>
                    </a:lnTo>
                    <a:lnTo>
                      <a:pt x="19" y="66"/>
                    </a:lnTo>
                    <a:lnTo>
                      <a:pt x="34" y="0"/>
                    </a:lnTo>
                    <a:lnTo>
                      <a:pt x="8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Freeform 20"/>
              <p:cNvSpPr>
                <a:spLocks noChangeAspect="1"/>
              </p:cNvSpPr>
              <p:nvPr/>
            </p:nvSpPr>
            <p:spPr bwMode="auto">
              <a:xfrm>
                <a:off x="974" y="803"/>
                <a:ext cx="10" cy="21"/>
              </a:xfrm>
              <a:custGeom>
                <a:avLst/>
                <a:gdLst>
                  <a:gd name="T0" fmla="*/ 0 w 34"/>
                  <a:gd name="T1" fmla="*/ 0 h 72"/>
                  <a:gd name="T2" fmla="*/ 0 w 34"/>
                  <a:gd name="T3" fmla="*/ 0 h 72"/>
                  <a:gd name="T4" fmla="*/ 0 w 34"/>
                  <a:gd name="T5" fmla="*/ 0 h 72"/>
                  <a:gd name="T6" fmla="*/ 0 w 34"/>
                  <a:gd name="T7" fmla="*/ 0 h 72"/>
                  <a:gd name="T8" fmla="*/ 0 w 34"/>
                  <a:gd name="T9" fmla="*/ 0 h 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4"/>
                  <a:gd name="T16" fmla="*/ 0 h 72"/>
                  <a:gd name="T17" fmla="*/ 34 w 34"/>
                  <a:gd name="T18" fmla="*/ 72 h 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4" h="72">
                    <a:moveTo>
                      <a:pt x="7" y="3"/>
                    </a:moveTo>
                    <a:lnTo>
                      <a:pt x="0" y="34"/>
                    </a:lnTo>
                    <a:lnTo>
                      <a:pt x="22" y="72"/>
                    </a:lnTo>
                    <a:lnTo>
                      <a:pt x="34" y="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Freeform 21"/>
              <p:cNvSpPr>
                <a:spLocks noChangeAspect="1"/>
              </p:cNvSpPr>
              <p:nvPr/>
            </p:nvSpPr>
            <p:spPr bwMode="auto">
              <a:xfrm>
                <a:off x="995" y="800"/>
                <a:ext cx="10" cy="23"/>
              </a:xfrm>
              <a:custGeom>
                <a:avLst/>
                <a:gdLst>
                  <a:gd name="T0" fmla="*/ 0 w 36"/>
                  <a:gd name="T1" fmla="*/ 0 h 77"/>
                  <a:gd name="T2" fmla="*/ 0 w 36"/>
                  <a:gd name="T3" fmla="*/ 0 h 77"/>
                  <a:gd name="T4" fmla="*/ 0 w 36"/>
                  <a:gd name="T5" fmla="*/ 0 h 77"/>
                  <a:gd name="T6" fmla="*/ 0 w 36"/>
                  <a:gd name="T7" fmla="*/ 0 h 77"/>
                  <a:gd name="T8" fmla="*/ 0 w 36"/>
                  <a:gd name="T9" fmla="*/ 0 h 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77"/>
                  <a:gd name="T17" fmla="*/ 36 w 36"/>
                  <a:gd name="T18" fmla="*/ 77 h 7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77">
                    <a:moveTo>
                      <a:pt x="7" y="4"/>
                    </a:moveTo>
                    <a:lnTo>
                      <a:pt x="0" y="38"/>
                    </a:lnTo>
                    <a:lnTo>
                      <a:pt x="25" y="77"/>
                    </a:lnTo>
                    <a:lnTo>
                      <a:pt x="36" y="0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Freeform 22"/>
              <p:cNvSpPr>
                <a:spLocks noChangeAspect="1"/>
              </p:cNvSpPr>
              <p:nvPr/>
            </p:nvSpPr>
            <p:spPr bwMode="auto">
              <a:xfrm>
                <a:off x="1015" y="798"/>
                <a:ext cx="11" cy="24"/>
              </a:xfrm>
              <a:custGeom>
                <a:avLst/>
                <a:gdLst>
                  <a:gd name="T0" fmla="*/ 0 w 37"/>
                  <a:gd name="T1" fmla="*/ 0 h 84"/>
                  <a:gd name="T2" fmla="*/ 0 w 37"/>
                  <a:gd name="T3" fmla="*/ 0 h 84"/>
                  <a:gd name="T4" fmla="*/ 0 w 37"/>
                  <a:gd name="T5" fmla="*/ 0 h 84"/>
                  <a:gd name="T6" fmla="*/ 0 w 37"/>
                  <a:gd name="T7" fmla="*/ 0 h 84"/>
                  <a:gd name="T8" fmla="*/ 0 w 37"/>
                  <a:gd name="T9" fmla="*/ 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"/>
                  <a:gd name="T16" fmla="*/ 0 h 84"/>
                  <a:gd name="T17" fmla="*/ 37 w 37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" h="84">
                    <a:moveTo>
                      <a:pt x="6" y="7"/>
                    </a:moveTo>
                    <a:lnTo>
                      <a:pt x="0" y="44"/>
                    </a:lnTo>
                    <a:lnTo>
                      <a:pt x="29" y="84"/>
                    </a:lnTo>
                    <a:lnTo>
                      <a:pt x="37" y="0"/>
                    </a:lnTo>
                    <a:lnTo>
                      <a:pt x="6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Freeform 23"/>
              <p:cNvSpPr>
                <a:spLocks noChangeAspect="1"/>
              </p:cNvSpPr>
              <p:nvPr/>
            </p:nvSpPr>
            <p:spPr bwMode="auto">
              <a:xfrm>
                <a:off x="1085" y="810"/>
                <a:ext cx="7" cy="15"/>
              </a:xfrm>
              <a:custGeom>
                <a:avLst/>
                <a:gdLst>
                  <a:gd name="T0" fmla="*/ 0 w 23"/>
                  <a:gd name="T1" fmla="*/ 0 h 49"/>
                  <a:gd name="T2" fmla="*/ 0 w 23"/>
                  <a:gd name="T3" fmla="*/ 0 h 49"/>
                  <a:gd name="T4" fmla="*/ 0 w 23"/>
                  <a:gd name="T5" fmla="*/ 0 h 49"/>
                  <a:gd name="T6" fmla="*/ 0 w 23"/>
                  <a:gd name="T7" fmla="*/ 0 h 49"/>
                  <a:gd name="T8" fmla="*/ 0 w 23"/>
                  <a:gd name="T9" fmla="*/ 0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"/>
                  <a:gd name="T16" fmla="*/ 0 h 49"/>
                  <a:gd name="T17" fmla="*/ 23 w 23"/>
                  <a:gd name="T18" fmla="*/ 49 h 4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" h="49">
                    <a:moveTo>
                      <a:pt x="19" y="2"/>
                    </a:moveTo>
                    <a:lnTo>
                      <a:pt x="23" y="24"/>
                    </a:lnTo>
                    <a:lnTo>
                      <a:pt x="6" y="49"/>
                    </a:lnTo>
                    <a:lnTo>
                      <a:pt x="0" y="0"/>
                    </a:lnTo>
                    <a:lnTo>
                      <a:pt x="19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Freeform 24"/>
              <p:cNvSpPr>
                <a:spLocks noChangeAspect="1"/>
              </p:cNvSpPr>
              <p:nvPr/>
            </p:nvSpPr>
            <p:spPr bwMode="auto">
              <a:xfrm>
                <a:off x="1098" y="813"/>
                <a:ext cx="7" cy="14"/>
              </a:xfrm>
              <a:custGeom>
                <a:avLst/>
                <a:gdLst>
                  <a:gd name="T0" fmla="*/ 0 w 23"/>
                  <a:gd name="T1" fmla="*/ 0 h 50"/>
                  <a:gd name="T2" fmla="*/ 0 w 23"/>
                  <a:gd name="T3" fmla="*/ 0 h 50"/>
                  <a:gd name="T4" fmla="*/ 0 w 23"/>
                  <a:gd name="T5" fmla="*/ 0 h 50"/>
                  <a:gd name="T6" fmla="*/ 0 w 23"/>
                  <a:gd name="T7" fmla="*/ 0 h 50"/>
                  <a:gd name="T8" fmla="*/ 0 w 23"/>
                  <a:gd name="T9" fmla="*/ 0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"/>
                  <a:gd name="T16" fmla="*/ 0 h 50"/>
                  <a:gd name="T17" fmla="*/ 23 w 23"/>
                  <a:gd name="T18" fmla="*/ 50 h 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" h="50">
                    <a:moveTo>
                      <a:pt x="20" y="2"/>
                    </a:moveTo>
                    <a:lnTo>
                      <a:pt x="23" y="24"/>
                    </a:lnTo>
                    <a:lnTo>
                      <a:pt x="7" y="50"/>
                    </a:lnTo>
                    <a:lnTo>
                      <a:pt x="0" y="0"/>
                    </a:lnTo>
                    <a:lnTo>
                      <a:pt x="20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Freeform 25"/>
              <p:cNvSpPr>
                <a:spLocks noChangeAspect="1"/>
              </p:cNvSpPr>
              <p:nvPr/>
            </p:nvSpPr>
            <p:spPr bwMode="auto">
              <a:xfrm>
                <a:off x="1071" y="809"/>
                <a:ext cx="7" cy="15"/>
              </a:xfrm>
              <a:custGeom>
                <a:avLst/>
                <a:gdLst>
                  <a:gd name="T0" fmla="*/ 0 w 24"/>
                  <a:gd name="T1" fmla="*/ 0 h 54"/>
                  <a:gd name="T2" fmla="*/ 0 w 24"/>
                  <a:gd name="T3" fmla="*/ 0 h 54"/>
                  <a:gd name="T4" fmla="*/ 0 w 24"/>
                  <a:gd name="T5" fmla="*/ 0 h 54"/>
                  <a:gd name="T6" fmla="*/ 0 w 24"/>
                  <a:gd name="T7" fmla="*/ 0 h 54"/>
                  <a:gd name="T8" fmla="*/ 0 w 24"/>
                  <a:gd name="T9" fmla="*/ 0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"/>
                  <a:gd name="T16" fmla="*/ 0 h 54"/>
                  <a:gd name="T17" fmla="*/ 24 w 24"/>
                  <a:gd name="T18" fmla="*/ 54 h 5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" h="54">
                    <a:moveTo>
                      <a:pt x="21" y="5"/>
                    </a:moveTo>
                    <a:lnTo>
                      <a:pt x="24" y="28"/>
                    </a:lnTo>
                    <a:lnTo>
                      <a:pt x="6" y="54"/>
                    </a:lnTo>
                    <a:lnTo>
                      <a:pt x="0" y="0"/>
                    </a:lnTo>
                    <a:lnTo>
                      <a:pt x="21" y="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Freeform 26"/>
              <p:cNvSpPr>
                <a:spLocks noChangeAspect="1"/>
              </p:cNvSpPr>
              <p:nvPr/>
            </p:nvSpPr>
            <p:spPr bwMode="auto">
              <a:xfrm>
                <a:off x="917" y="552"/>
                <a:ext cx="113" cy="109"/>
              </a:xfrm>
              <a:custGeom>
                <a:avLst/>
                <a:gdLst>
                  <a:gd name="T0" fmla="*/ 0 w 390"/>
                  <a:gd name="T1" fmla="*/ 0 h 376"/>
                  <a:gd name="T2" fmla="*/ 0 w 390"/>
                  <a:gd name="T3" fmla="*/ 0 h 376"/>
                  <a:gd name="T4" fmla="*/ 0 w 390"/>
                  <a:gd name="T5" fmla="*/ 0 h 376"/>
                  <a:gd name="T6" fmla="*/ 0 w 390"/>
                  <a:gd name="T7" fmla="*/ 0 h 376"/>
                  <a:gd name="T8" fmla="*/ 0 w 390"/>
                  <a:gd name="T9" fmla="*/ 0 h 3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90"/>
                  <a:gd name="T16" fmla="*/ 0 h 376"/>
                  <a:gd name="T17" fmla="*/ 390 w 390"/>
                  <a:gd name="T18" fmla="*/ 376 h 37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90" h="376">
                    <a:moveTo>
                      <a:pt x="372" y="376"/>
                    </a:moveTo>
                    <a:lnTo>
                      <a:pt x="232" y="340"/>
                    </a:lnTo>
                    <a:lnTo>
                      <a:pt x="0" y="0"/>
                    </a:lnTo>
                    <a:lnTo>
                      <a:pt x="390" y="215"/>
                    </a:lnTo>
                    <a:lnTo>
                      <a:pt x="372" y="37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Freeform 27"/>
              <p:cNvSpPr>
                <a:spLocks noChangeAspect="1"/>
              </p:cNvSpPr>
              <p:nvPr/>
            </p:nvSpPr>
            <p:spPr bwMode="auto">
              <a:xfrm>
                <a:off x="938" y="573"/>
                <a:ext cx="78" cy="76"/>
              </a:xfrm>
              <a:custGeom>
                <a:avLst/>
                <a:gdLst>
                  <a:gd name="T0" fmla="*/ 0 w 272"/>
                  <a:gd name="T1" fmla="*/ 0 h 263"/>
                  <a:gd name="T2" fmla="*/ 0 w 272"/>
                  <a:gd name="T3" fmla="*/ 0 h 263"/>
                  <a:gd name="T4" fmla="*/ 0 w 272"/>
                  <a:gd name="T5" fmla="*/ 0 h 263"/>
                  <a:gd name="T6" fmla="*/ 0 w 272"/>
                  <a:gd name="T7" fmla="*/ 0 h 26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72"/>
                  <a:gd name="T13" fmla="*/ 0 h 263"/>
                  <a:gd name="T14" fmla="*/ 272 w 272"/>
                  <a:gd name="T15" fmla="*/ 263 h 26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72" h="263">
                    <a:moveTo>
                      <a:pt x="0" y="0"/>
                    </a:moveTo>
                    <a:lnTo>
                      <a:pt x="171" y="236"/>
                    </a:lnTo>
                    <a:lnTo>
                      <a:pt x="272" y="26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Freeform 28"/>
              <p:cNvSpPr>
                <a:spLocks noChangeAspect="1"/>
              </p:cNvSpPr>
              <p:nvPr/>
            </p:nvSpPr>
            <p:spPr bwMode="auto">
              <a:xfrm>
                <a:off x="921" y="558"/>
                <a:ext cx="213" cy="201"/>
              </a:xfrm>
              <a:custGeom>
                <a:avLst/>
                <a:gdLst>
                  <a:gd name="T0" fmla="*/ 0 w 738"/>
                  <a:gd name="T1" fmla="*/ 0 h 694"/>
                  <a:gd name="T2" fmla="*/ 0 w 738"/>
                  <a:gd name="T3" fmla="*/ 0 h 694"/>
                  <a:gd name="T4" fmla="*/ 0 w 738"/>
                  <a:gd name="T5" fmla="*/ 0 h 694"/>
                  <a:gd name="T6" fmla="*/ 0 w 738"/>
                  <a:gd name="T7" fmla="*/ 0 h 694"/>
                  <a:gd name="T8" fmla="*/ 0 w 738"/>
                  <a:gd name="T9" fmla="*/ 0 h 694"/>
                  <a:gd name="T10" fmla="*/ 0 w 738"/>
                  <a:gd name="T11" fmla="*/ 0 h 694"/>
                  <a:gd name="T12" fmla="*/ 0 w 738"/>
                  <a:gd name="T13" fmla="*/ 0 h 694"/>
                  <a:gd name="T14" fmla="*/ 0 w 738"/>
                  <a:gd name="T15" fmla="*/ 0 h 694"/>
                  <a:gd name="T16" fmla="*/ 0 w 738"/>
                  <a:gd name="T17" fmla="*/ 0 h 694"/>
                  <a:gd name="T18" fmla="*/ 0 w 738"/>
                  <a:gd name="T19" fmla="*/ 0 h 694"/>
                  <a:gd name="T20" fmla="*/ 0 w 738"/>
                  <a:gd name="T21" fmla="*/ 0 h 694"/>
                  <a:gd name="T22" fmla="*/ 0 w 738"/>
                  <a:gd name="T23" fmla="*/ 0 h 694"/>
                  <a:gd name="T24" fmla="*/ 0 w 738"/>
                  <a:gd name="T25" fmla="*/ 0 h 694"/>
                  <a:gd name="T26" fmla="*/ 0 w 738"/>
                  <a:gd name="T27" fmla="*/ 0 h 694"/>
                  <a:gd name="T28" fmla="*/ 0 w 738"/>
                  <a:gd name="T29" fmla="*/ 0 h 694"/>
                  <a:gd name="T30" fmla="*/ 0 w 738"/>
                  <a:gd name="T31" fmla="*/ 0 h 694"/>
                  <a:gd name="T32" fmla="*/ 0 w 738"/>
                  <a:gd name="T33" fmla="*/ 0 h 694"/>
                  <a:gd name="T34" fmla="*/ 0 w 738"/>
                  <a:gd name="T35" fmla="*/ 0 h 694"/>
                  <a:gd name="T36" fmla="*/ 0 w 738"/>
                  <a:gd name="T37" fmla="*/ 0 h 694"/>
                  <a:gd name="T38" fmla="*/ 0 w 738"/>
                  <a:gd name="T39" fmla="*/ 0 h 694"/>
                  <a:gd name="T40" fmla="*/ 0 w 738"/>
                  <a:gd name="T41" fmla="*/ 0 h 694"/>
                  <a:gd name="T42" fmla="*/ 0 w 738"/>
                  <a:gd name="T43" fmla="*/ 0 h 694"/>
                  <a:gd name="T44" fmla="*/ 0 w 738"/>
                  <a:gd name="T45" fmla="*/ 0 h 694"/>
                  <a:gd name="T46" fmla="*/ 0 w 738"/>
                  <a:gd name="T47" fmla="*/ 0 h 694"/>
                  <a:gd name="T48" fmla="*/ 0 w 738"/>
                  <a:gd name="T49" fmla="*/ 0 h 694"/>
                  <a:gd name="T50" fmla="*/ 0 w 738"/>
                  <a:gd name="T51" fmla="*/ 0 h 694"/>
                  <a:gd name="T52" fmla="*/ 0 w 738"/>
                  <a:gd name="T53" fmla="*/ 0 h 694"/>
                  <a:gd name="T54" fmla="*/ 0 w 738"/>
                  <a:gd name="T55" fmla="*/ 0 h 694"/>
                  <a:gd name="T56" fmla="*/ 0 w 738"/>
                  <a:gd name="T57" fmla="*/ 0 h 694"/>
                  <a:gd name="T58" fmla="*/ 0 w 738"/>
                  <a:gd name="T59" fmla="*/ 0 h 694"/>
                  <a:gd name="T60" fmla="*/ 0 w 738"/>
                  <a:gd name="T61" fmla="*/ 0 h 694"/>
                  <a:gd name="T62" fmla="*/ 0 w 738"/>
                  <a:gd name="T63" fmla="*/ 0 h 69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738"/>
                  <a:gd name="T97" fmla="*/ 0 h 694"/>
                  <a:gd name="T98" fmla="*/ 738 w 738"/>
                  <a:gd name="T99" fmla="*/ 694 h 694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738" h="694">
                    <a:moveTo>
                      <a:pt x="730" y="0"/>
                    </a:moveTo>
                    <a:lnTo>
                      <a:pt x="730" y="22"/>
                    </a:lnTo>
                    <a:lnTo>
                      <a:pt x="728" y="45"/>
                    </a:lnTo>
                    <a:lnTo>
                      <a:pt x="723" y="69"/>
                    </a:lnTo>
                    <a:lnTo>
                      <a:pt x="715" y="96"/>
                    </a:lnTo>
                    <a:lnTo>
                      <a:pt x="705" y="122"/>
                    </a:lnTo>
                    <a:lnTo>
                      <a:pt x="692" y="150"/>
                    </a:lnTo>
                    <a:lnTo>
                      <a:pt x="679" y="179"/>
                    </a:lnTo>
                    <a:lnTo>
                      <a:pt x="661" y="209"/>
                    </a:lnTo>
                    <a:lnTo>
                      <a:pt x="642" y="239"/>
                    </a:lnTo>
                    <a:lnTo>
                      <a:pt x="621" y="270"/>
                    </a:lnTo>
                    <a:lnTo>
                      <a:pt x="598" y="300"/>
                    </a:lnTo>
                    <a:lnTo>
                      <a:pt x="573" y="331"/>
                    </a:lnTo>
                    <a:lnTo>
                      <a:pt x="545" y="362"/>
                    </a:lnTo>
                    <a:lnTo>
                      <a:pt x="516" y="393"/>
                    </a:lnTo>
                    <a:lnTo>
                      <a:pt x="485" y="424"/>
                    </a:lnTo>
                    <a:lnTo>
                      <a:pt x="453" y="454"/>
                    </a:lnTo>
                    <a:lnTo>
                      <a:pt x="422" y="481"/>
                    </a:lnTo>
                    <a:lnTo>
                      <a:pt x="391" y="507"/>
                    </a:lnTo>
                    <a:lnTo>
                      <a:pt x="360" y="531"/>
                    </a:lnTo>
                    <a:lnTo>
                      <a:pt x="329" y="553"/>
                    </a:lnTo>
                    <a:lnTo>
                      <a:pt x="297" y="575"/>
                    </a:lnTo>
                    <a:lnTo>
                      <a:pt x="268" y="593"/>
                    </a:lnTo>
                    <a:lnTo>
                      <a:pt x="238" y="612"/>
                    </a:lnTo>
                    <a:lnTo>
                      <a:pt x="208" y="628"/>
                    </a:lnTo>
                    <a:lnTo>
                      <a:pt x="178" y="642"/>
                    </a:lnTo>
                    <a:lnTo>
                      <a:pt x="150" y="654"/>
                    </a:lnTo>
                    <a:lnTo>
                      <a:pt x="122" y="665"/>
                    </a:lnTo>
                    <a:lnTo>
                      <a:pt x="95" y="674"/>
                    </a:lnTo>
                    <a:lnTo>
                      <a:pt x="70" y="681"/>
                    </a:lnTo>
                    <a:lnTo>
                      <a:pt x="45" y="685"/>
                    </a:lnTo>
                    <a:lnTo>
                      <a:pt x="22" y="688"/>
                    </a:lnTo>
                    <a:lnTo>
                      <a:pt x="0" y="689"/>
                    </a:lnTo>
                    <a:lnTo>
                      <a:pt x="26" y="692"/>
                    </a:lnTo>
                    <a:lnTo>
                      <a:pt x="52" y="694"/>
                    </a:lnTo>
                    <a:lnTo>
                      <a:pt x="79" y="694"/>
                    </a:lnTo>
                    <a:lnTo>
                      <a:pt x="105" y="693"/>
                    </a:lnTo>
                    <a:lnTo>
                      <a:pt x="133" y="691"/>
                    </a:lnTo>
                    <a:lnTo>
                      <a:pt x="160" y="688"/>
                    </a:lnTo>
                    <a:lnTo>
                      <a:pt x="189" y="682"/>
                    </a:lnTo>
                    <a:lnTo>
                      <a:pt x="217" y="675"/>
                    </a:lnTo>
                    <a:lnTo>
                      <a:pt x="246" y="667"/>
                    </a:lnTo>
                    <a:lnTo>
                      <a:pt x="274" y="656"/>
                    </a:lnTo>
                    <a:lnTo>
                      <a:pt x="303" y="646"/>
                    </a:lnTo>
                    <a:lnTo>
                      <a:pt x="332" y="633"/>
                    </a:lnTo>
                    <a:lnTo>
                      <a:pt x="360" y="618"/>
                    </a:lnTo>
                    <a:lnTo>
                      <a:pt x="388" y="604"/>
                    </a:lnTo>
                    <a:lnTo>
                      <a:pt x="416" y="586"/>
                    </a:lnTo>
                    <a:lnTo>
                      <a:pt x="444" y="568"/>
                    </a:lnTo>
                    <a:lnTo>
                      <a:pt x="483" y="539"/>
                    </a:lnTo>
                    <a:lnTo>
                      <a:pt x="520" y="508"/>
                    </a:lnTo>
                    <a:lnTo>
                      <a:pt x="553" y="476"/>
                    </a:lnTo>
                    <a:lnTo>
                      <a:pt x="585" y="441"/>
                    </a:lnTo>
                    <a:lnTo>
                      <a:pt x="614" y="407"/>
                    </a:lnTo>
                    <a:lnTo>
                      <a:pt x="639" y="371"/>
                    </a:lnTo>
                    <a:lnTo>
                      <a:pt x="662" y="334"/>
                    </a:lnTo>
                    <a:lnTo>
                      <a:pt x="683" y="296"/>
                    </a:lnTo>
                    <a:lnTo>
                      <a:pt x="700" y="259"/>
                    </a:lnTo>
                    <a:lnTo>
                      <a:pt x="714" y="221"/>
                    </a:lnTo>
                    <a:lnTo>
                      <a:pt x="725" y="183"/>
                    </a:lnTo>
                    <a:lnTo>
                      <a:pt x="733" y="145"/>
                    </a:lnTo>
                    <a:lnTo>
                      <a:pt x="737" y="107"/>
                    </a:lnTo>
                    <a:lnTo>
                      <a:pt x="738" y="72"/>
                    </a:lnTo>
                    <a:lnTo>
                      <a:pt x="736" y="35"/>
                    </a:lnTo>
                    <a:lnTo>
                      <a:pt x="73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Freeform 29"/>
              <p:cNvSpPr>
                <a:spLocks noChangeAspect="1"/>
              </p:cNvSpPr>
              <p:nvPr/>
            </p:nvSpPr>
            <p:spPr bwMode="auto">
              <a:xfrm>
                <a:off x="1024" y="590"/>
                <a:ext cx="89" cy="71"/>
              </a:xfrm>
              <a:custGeom>
                <a:avLst/>
                <a:gdLst>
                  <a:gd name="T0" fmla="*/ 0 w 308"/>
                  <a:gd name="T1" fmla="*/ 0 h 246"/>
                  <a:gd name="T2" fmla="*/ 0 w 308"/>
                  <a:gd name="T3" fmla="*/ 0 h 246"/>
                  <a:gd name="T4" fmla="*/ 0 w 308"/>
                  <a:gd name="T5" fmla="*/ 0 h 246"/>
                  <a:gd name="T6" fmla="*/ 0 w 308"/>
                  <a:gd name="T7" fmla="*/ 0 h 246"/>
                  <a:gd name="T8" fmla="*/ 0 w 308"/>
                  <a:gd name="T9" fmla="*/ 0 h 246"/>
                  <a:gd name="T10" fmla="*/ 0 w 308"/>
                  <a:gd name="T11" fmla="*/ 0 h 246"/>
                  <a:gd name="T12" fmla="*/ 0 w 308"/>
                  <a:gd name="T13" fmla="*/ 0 h 246"/>
                  <a:gd name="T14" fmla="*/ 0 w 308"/>
                  <a:gd name="T15" fmla="*/ 0 h 246"/>
                  <a:gd name="T16" fmla="*/ 0 w 308"/>
                  <a:gd name="T17" fmla="*/ 0 h 246"/>
                  <a:gd name="T18" fmla="*/ 0 w 308"/>
                  <a:gd name="T19" fmla="*/ 0 h 246"/>
                  <a:gd name="T20" fmla="*/ 0 w 308"/>
                  <a:gd name="T21" fmla="*/ 0 h 246"/>
                  <a:gd name="T22" fmla="*/ 0 w 308"/>
                  <a:gd name="T23" fmla="*/ 0 h 246"/>
                  <a:gd name="T24" fmla="*/ 0 w 308"/>
                  <a:gd name="T25" fmla="*/ 0 h 246"/>
                  <a:gd name="T26" fmla="*/ 0 w 308"/>
                  <a:gd name="T27" fmla="*/ 0 h 246"/>
                  <a:gd name="T28" fmla="*/ 0 w 308"/>
                  <a:gd name="T29" fmla="*/ 0 h 246"/>
                  <a:gd name="T30" fmla="*/ 0 w 308"/>
                  <a:gd name="T31" fmla="*/ 0 h 246"/>
                  <a:gd name="T32" fmla="*/ 0 w 308"/>
                  <a:gd name="T33" fmla="*/ 0 h 24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08"/>
                  <a:gd name="T52" fmla="*/ 0 h 246"/>
                  <a:gd name="T53" fmla="*/ 308 w 308"/>
                  <a:gd name="T54" fmla="*/ 246 h 24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08" h="246">
                    <a:moveTo>
                      <a:pt x="0" y="246"/>
                    </a:moveTo>
                    <a:lnTo>
                      <a:pt x="206" y="174"/>
                    </a:lnTo>
                    <a:lnTo>
                      <a:pt x="210" y="168"/>
                    </a:lnTo>
                    <a:lnTo>
                      <a:pt x="215" y="161"/>
                    </a:lnTo>
                    <a:lnTo>
                      <a:pt x="218" y="155"/>
                    </a:lnTo>
                    <a:lnTo>
                      <a:pt x="223" y="149"/>
                    </a:lnTo>
                    <a:lnTo>
                      <a:pt x="228" y="144"/>
                    </a:lnTo>
                    <a:lnTo>
                      <a:pt x="232" y="137"/>
                    </a:lnTo>
                    <a:lnTo>
                      <a:pt x="236" y="131"/>
                    </a:lnTo>
                    <a:lnTo>
                      <a:pt x="240" y="125"/>
                    </a:lnTo>
                    <a:lnTo>
                      <a:pt x="306" y="7"/>
                    </a:lnTo>
                    <a:lnTo>
                      <a:pt x="306" y="4"/>
                    </a:lnTo>
                    <a:lnTo>
                      <a:pt x="307" y="3"/>
                    </a:lnTo>
                    <a:lnTo>
                      <a:pt x="307" y="1"/>
                    </a:lnTo>
                    <a:lnTo>
                      <a:pt x="308" y="0"/>
                    </a:lnTo>
                    <a:lnTo>
                      <a:pt x="18" y="85"/>
                    </a:lnTo>
                    <a:lnTo>
                      <a:pt x="0" y="24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Freeform 30"/>
              <p:cNvSpPr>
                <a:spLocks noChangeAspect="1"/>
              </p:cNvSpPr>
              <p:nvPr/>
            </p:nvSpPr>
            <p:spPr bwMode="auto">
              <a:xfrm>
                <a:off x="1059" y="474"/>
                <a:ext cx="7" cy="7"/>
              </a:xfrm>
              <a:custGeom>
                <a:avLst/>
                <a:gdLst>
                  <a:gd name="T0" fmla="*/ 0 w 25"/>
                  <a:gd name="T1" fmla="*/ 0 h 24"/>
                  <a:gd name="T2" fmla="*/ 0 w 25"/>
                  <a:gd name="T3" fmla="*/ 0 h 24"/>
                  <a:gd name="T4" fmla="*/ 0 w 25"/>
                  <a:gd name="T5" fmla="*/ 0 h 24"/>
                  <a:gd name="T6" fmla="*/ 0 w 25"/>
                  <a:gd name="T7" fmla="*/ 0 h 24"/>
                  <a:gd name="T8" fmla="*/ 0 w 25"/>
                  <a:gd name="T9" fmla="*/ 0 h 24"/>
                  <a:gd name="T10" fmla="*/ 0 w 25"/>
                  <a:gd name="T11" fmla="*/ 0 h 24"/>
                  <a:gd name="T12" fmla="*/ 0 w 25"/>
                  <a:gd name="T13" fmla="*/ 0 h 24"/>
                  <a:gd name="T14" fmla="*/ 0 w 25"/>
                  <a:gd name="T15" fmla="*/ 0 h 24"/>
                  <a:gd name="T16" fmla="*/ 0 w 25"/>
                  <a:gd name="T17" fmla="*/ 0 h 24"/>
                  <a:gd name="T18" fmla="*/ 0 w 25"/>
                  <a:gd name="T19" fmla="*/ 0 h 24"/>
                  <a:gd name="T20" fmla="*/ 0 w 25"/>
                  <a:gd name="T21" fmla="*/ 0 h 24"/>
                  <a:gd name="T22" fmla="*/ 0 w 25"/>
                  <a:gd name="T23" fmla="*/ 0 h 24"/>
                  <a:gd name="T24" fmla="*/ 0 w 25"/>
                  <a:gd name="T25" fmla="*/ 0 h 24"/>
                  <a:gd name="T26" fmla="*/ 0 w 25"/>
                  <a:gd name="T27" fmla="*/ 0 h 24"/>
                  <a:gd name="T28" fmla="*/ 0 w 25"/>
                  <a:gd name="T29" fmla="*/ 0 h 24"/>
                  <a:gd name="T30" fmla="*/ 0 w 25"/>
                  <a:gd name="T31" fmla="*/ 0 h 24"/>
                  <a:gd name="T32" fmla="*/ 0 w 25"/>
                  <a:gd name="T33" fmla="*/ 0 h 24"/>
                  <a:gd name="T34" fmla="*/ 0 w 25"/>
                  <a:gd name="T35" fmla="*/ 0 h 2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5"/>
                  <a:gd name="T55" fmla="*/ 0 h 24"/>
                  <a:gd name="T56" fmla="*/ 25 w 25"/>
                  <a:gd name="T57" fmla="*/ 24 h 2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5" h="24">
                    <a:moveTo>
                      <a:pt x="0" y="12"/>
                    </a:moveTo>
                    <a:lnTo>
                      <a:pt x="2" y="16"/>
                    </a:lnTo>
                    <a:lnTo>
                      <a:pt x="4" y="21"/>
                    </a:lnTo>
                    <a:lnTo>
                      <a:pt x="7" y="23"/>
                    </a:lnTo>
                    <a:lnTo>
                      <a:pt x="12" y="24"/>
                    </a:lnTo>
                    <a:lnTo>
                      <a:pt x="16" y="23"/>
                    </a:lnTo>
                    <a:lnTo>
                      <a:pt x="21" y="21"/>
                    </a:lnTo>
                    <a:lnTo>
                      <a:pt x="23" y="16"/>
                    </a:lnTo>
                    <a:lnTo>
                      <a:pt x="25" y="12"/>
                    </a:lnTo>
                    <a:lnTo>
                      <a:pt x="23" y="7"/>
                    </a:lnTo>
                    <a:lnTo>
                      <a:pt x="21" y="4"/>
                    </a:lnTo>
                    <a:lnTo>
                      <a:pt x="16" y="1"/>
                    </a:lnTo>
                    <a:lnTo>
                      <a:pt x="12" y="0"/>
                    </a:lnTo>
                    <a:lnTo>
                      <a:pt x="7" y="1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Freeform 31"/>
              <p:cNvSpPr>
                <a:spLocks noChangeAspect="1"/>
              </p:cNvSpPr>
              <p:nvPr/>
            </p:nvSpPr>
            <p:spPr bwMode="auto">
              <a:xfrm>
                <a:off x="898" y="491"/>
                <a:ext cx="4" cy="4"/>
              </a:xfrm>
              <a:custGeom>
                <a:avLst/>
                <a:gdLst>
                  <a:gd name="T0" fmla="*/ 0 w 15"/>
                  <a:gd name="T1" fmla="*/ 0 h 15"/>
                  <a:gd name="T2" fmla="*/ 0 w 15"/>
                  <a:gd name="T3" fmla="*/ 0 h 15"/>
                  <a:gd name="T4" fmla="*/ 0 w 15"/>
                  <a:gd name="T5" fmla="*/ 0 h 15"/>
                  <a:gd name="T6" fmla="*/ 0 w 15"/>
                  <a:gd name="T7" fmla="*/ 0 h 15"/>
                  <a:gd name="T8" fmla="*/ 0 w 15"/>
                  <a:gd name="T9" fmla="*/ 0 h 15"/>
                  <a:gd name="T10" fmla="*/ 0 w 15"/>
                  <a:gd name="T11" fmla="*/ 0 h 15"/>
                  <a:gd name="T12" fmla="*/ 0 w 15"/>
                  <a:gd name="T13" fmla="*/ 0 h 15"/>
                  <a:gd name="T14" fmla="*/ 0 w 15"/>
                  <a:gd name="T15" fmla="*/ 0 h 15"/>
                  <a:gd name="T16" fmla="*/ 0 w 15"/>
                  <a:gd name="T17" fmla="*/ 0 h 15"/>
                  <a:gd name="T18" fmla="*/ 0 w 15"/>
                  <a:gd name="T19" fmla="*/ 0 h 15"/>
                  <a:gd name="T20" fmla="*/ 0 w 15"/>
                  <a:gd name="T21" fmla="*/ 0 h 15"/>
                  <a:gd name="T22" fmla="*/ 0 w 15"/>
                  <a:gd name="T23" fmla="*/ 0 h 15"/>
                  <a:gd name="T24" fmla="*/ 0 w 15"/>
                  <a:gd name="T25" fmla="*/ 0 h 15"/>
                  <a:gd name="T26" fmla="*/ 0 w 15"/>
                  <a:gd name="T27" fmla="*/ 0 h 15"/>
                  <a:gd name="T28" fmla="*/ 0 w 15"/>
                  <a:gd name="T29" fmla="*/ 0 h 15"/>
                  <a:gd name="T30" fmla="*/ 0 w 15"/>
                  <a:gd name="T31" fmla="*/ 0 h 15"/>
                  <a:gd name="T32" fmla="*/ 0 w 15"/>
                  <a:gd name="T33" fmla="*/ 0 h 15"/>
                  <a:gd name="T34" fmla="*/ 0 w 15"/>
                  <a:gd name="T35" fmla="*/ 0 h 1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5"/>
                  <a:gd name="T55" fmla="*/ 0 h 15"/>
                  <a:gd name="T56" fmla="*/ 15 w 15"/>
                  <a:gd name="T57" fmla="*/ 15 h 1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5" h="15">
                    <a:moveTo>
                      <a:pt x="0" y="8"/>
                    </a:moveTo>
                    <a:lnTo>
                      <a:pt x="1" y="10"/>
                    </a:lnTo>
                    <a:lnTo>
                      <a:pt x="2" y="12"/>
                    </a:lnTo>
                    <a:lnTo>
                      <a:pt x="5" y="14"/>
                    </a:lnTo>
                    <a:lnTo>
                      <a:pt x="7" y="15"/>
                    </a:lnTo>
                    <a:lnTo>
                      <a:pt x="10" y="14"/>
                    </a:lnTo>
                    <a:lnTo>
                      <a:pt x="13" y="12"/>
                    </a:lnTo>
                    <a:lnTo>
                      <a:pt x="14" y="10"/>
                    </a:lnTo>
                    <a:lnTo>
                      <a:pt x="15" y="8"/>
                    </a:lnTo>
                    <a:lnTo>
                      <a:pt x="14" y="4"/>
                    </a:lnTo>
                    <a:lnTo>
                      <a:pt x="13" y="2"/>
                    </a:lnTo>
                    <a:lnTo>
                      <a:pt x="10" y="1"/>
                    </a:lnTo>
                    <a:lnTo>
                      <a:pt x="7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1" y="4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Freeform 32"/>
              <p:cNvSpPr>
                <a:spLocks noChangeAspect="1"/>
              </p:cNvSpPr>
              <p:nvPr/>
            </p:nvSpPr>
            <p:spPr bwMode="auto">
              <a:xfrm>
                <a:off x="995" y="474"/>
                <a:ext cx="5" cy="4"/>
              </a:xfrm>
              <a:custGeom>
                <a:avLst/>
                <a:gdLst>
                  <a:gd name="T0" fmla="*/ 0 w 15"/>
                  <a:gd name="T1" fmla="*/ 0 h 15"/>
                  <a:gd name="T2" fmla="*/ 0 w 15"/>
                  <a:gd name="T3" fmla="*/ 0 h 15"/>
                  <a:gd name="T4" fmla="*/ 0 w 15"/>
                  <a:gd name="T5" fmla="*/ 0 h 15"/>
                  <a:gd name="T6" fmla="*/ 0 w 15"/>
                  <a:gd name="T7" fmla="*/ 0 h 15"/>
                  <a:gd name="T8" fmla="*/ 0 w 15"/>
                  <a:gd name="T9" fmla="*/ 0 h 15"/>
                  <a:gd name="T10" fmla="*/ 0 w 15"/>
                  <a:gd name="T11" fmla="*/ 0 h 15"/>
                  <a:gd name="T12" fmla="*/ 0 w 15"/>
                  <a:gd name="T13" fmla="*/ 0 h 15"/>
                  <a:gd name="T14" fmla="*/ 0 w 15"/>
                  <a:gd name="T15" fmla="*/ 0 h 15"/>
                  <a:gd name="T16" fmla="*/ 0 w 15"/>
                  <a:gd name="T17" fmla="*/ 0 h 15"/>
                  <a:gd name="T18" fmla="*/ 0 w 15"/>
                  <a:gd name="T19" fmla="*/ 0 h 15"/>
                  <a:gd name="T20" fmla="*/ 0 w 15"/>
                  <a:gd name="T21" fmla="*/ 0 h 15"/>
                  <a:gd name="T22" fmla="*/ 0 w 15"/>
                  <a:gd name="T23" fmla="*/ 0 h 15"/>
                  <a:gd name="T24" fmla="*/ 0 w 15"/>
                  <a:gd name="T25" fmla="*/ 0 h 15"/>
                  <a:gd name="T26" fmla="*/ 0 w 15"/>
                  <a:gd name="T27" fmla="*/ 0 h 15"/>
                  <a:gd name="T28" fmla="*/ 0 w 15"/>
                  <a:gd name="T29" fmla="*/ 0 h 15"/>
                  <a:gd name="T30" fmla="*/ 0 w 15"/>
                  <a:gd name="T31" fmla="*/ 0 h 15"/>
                  <a:gd name="T32" fmla="*/ 0 w 15"/>
                  <a:gd name="T33" fmla="*/ 0 h 15"/>
                  <a:gd name="T34" fmla="*/ 0 w 15"/>
                  <a:gd name="T35" fmla="*/ 0 h 1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5"/>
                  <a:gd name="T55" fmla="*/ 0 h 15"/>
                  <a:gd name="T56" fmla="*/ 15 w 15"/>
                  <a:gd name="T57" fmla="*/ 15 h 1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5" h="15">
                    <a:moveTo>
                      <a:pt x="0" y="8"/>
                    </a:moveTo>
                    <a:lnTo>
                      <a:pt x="2" y="10"/>
                    </a:lnTo>
                    <a:lnTo>
                      <a:pt x="3" y="13"/>
                    </a:lnTo>
                    <a:lnTo>
                      <a:pt x="5" y="14"/>
                    </a:lnTo>
                    <a:lnTo>
                      <a:pt x="9" y="15"/>
                    </a:lnTo>
                    <a:lnTo>
                      <a:pt x="11" y="14"/>
                    </a:lnTo>
                    <a:lnTo>
                      <a:pt x="13" y="13"/>
                    </a:lnTo>
                    <a:lnTo>
                      <a:pt x="14" y="10"/>
                    </a:lnTo>
                    <a:lnTo>
                      <a:pt x="15" y="8"/>
                    </a:lnTo>
                    <a:lnTo>
                      <a:pt x="14" y="5"/>
                    </a:lnTo>
                    <a:lnTo>
                      <a:pt x="13" y="2"/>
                    </a:lnTo>
                    <a:lnTo>
                      <a:pt x="11" y="1"/>
                    </a:lnTo>
                    <a:lnTo>
                      <a:pt x="9" y="0"/>
                    </a:lnTo>
                    <a:lnTo>
                      <a:pt x="5" y="1"/>
                    </a:lnTo>
                    <a:lnTo>
                      <a:pt x="3" y="2"/>
                    </a:lnTo>
                    <a:lnTo>
                      <a:pt x="2" y="5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Freeform 33"/>
              <p:cNvSpPr>
                <a:spLocks noChangeAspect="1"/>
              </p:cNvSpPr>
              <p:nvPr/>
            </p:nvSpPr>
            <p:spPr bwMode="auto">
              <a:xfrm>
                <a:off x="1143" y="484"/>
                <a:ext cx="4" cy="4"/>
              </a:xfrm>
              <a:custGeom>
                <a:avLst/>
                <a:gdLst>
                  <a:gd name="T0" fmla="*/ 0 w 15"/>
                  <a:gd name="T1" fmla="*/ 0 h 15"/>
                  <a:gd name="T2" fmla="*/ 0 w 15"/>
                  <a:gd name="T3" fmla="*/ 0 h 15"/>
                  <a:gd name="T4" fmla="*/ 0 w 15"/>
                  <a:gd name="T5" fmla="*/ 0 h 15"/>
                  <a:gd name="T6" fmla="*/ 0 w 15"/>
                  <a:gd name="T7" fmla="*/ 0 h 15"/>
                  <a:gd name="T8" fmla="*/ 0 w 15"/>
                  <a:gd name="T9" fmla="*/ 0 h 15"/>
                  <a:gd name="T10" fmla="*/ 0 w 15"/>
                  <a:gd name="T11" fmla="*/ 0 h 15"/>
                  <a:gd name="T12" fmla="*/ 0 w 15"/>
                  <a:gd name="T13" fmla="*/ 0 h 15"/>
                  <a:gd name="T14" fmla="*/ 0 w 15"/>
                  <a:gd name="T15" fmla="*/ 0 h 15"/>
                  <a:gd name="T16" fmla="*/ 0 w 15"/>
                  <a:gd name="T17" fmla="*/ 0 h 15"/>
                  <a:gd name="T18" fmla="*/ 0 w 15"/>
                  <a:gd name="T19" fmla="*/ 0 h 15"/>
                  <a:gd name="T20" fmla="*/ 0 w 15"/>
                  <a:gd name="T21" fmla="*/ 0 h 15"/>
                  <a:gd name="T22" fmla="*/ 0 w 15"/>
                  <a:gd name="T23" fmla="*/ 0 h 15"/>
                  <a:gd name="T24" fmla="*/ 0 w 15"/>
                  <a:gd name="T25" fmla="*/ 0 h 15"/>
                  <a:gd name="T26" fmla="*/ 0 w 15"/>
                  <a:gd name="T27" fmla="*/ 0 h 15"/>
                  <a:gd name="T28" fmla="*/ 0 w 15"/>
                  <a:gd name="T29" fmla="*/ 0 h 15"/>
                  <a:gd name="T30" fmla="*/ 0 w 15"/>
                  <a:gd name="T31" fmla="*/ 0 h 15"/>
                  <a:gd name="T32" fmla="*/ 0 w 15"/>
                  <a:gd name="T33" fmla="*/ 0 h 15"/>
                  <a:gd name="T34" fmla="*/ 0 w 15"/>
                  <a:gd name="T35" fmla="*/ 0 h 1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5"/>
                  <a:gd name="T55" fmla="*/ 0 h 15"/>
                  <a:gd name="T56" fmla="*/ 15 w 15"/>
                  <a:gd name="T57" fmla="*/ 15 h 1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5" h="15">
                    <a:moveTo>
                      <a:pt x="0" y="7"/>
                    </a:moveTo>
                    <a:lnTo>
                      <a:pt x="1" y="10"/>
                    </a:lnTo>
                    <a:lnTo>
                      <a:pt x="2" y="12"/>
                    </a:lnTo>
                    <a:lnTo>
                      <a:pt x="5" y="13"/>
                    </a:lnTo>
                    <a:lnTo>
                      <a:pt x="8" y="15"/>
                    </a:lnTo>
                    <a:lnTo>
                      <a:pt x="10" y="13"/>
                    </a:lnTo>
                    <a:lnTo>
                      <a:pt x="13" y="12"/>
                    </a:lnTo>
                    <a:lnTo>
                      <a:pt x="14" y="10"/>
                    </a:lnTo>
                    <a:lnTo>
                      <a:pt x="15" y="7"/>
                    </a:lnTo>
                    <a:lnTo>
                      <a:pt x="14" y="4"/>
                    </a:lnTo>
                    <a:lnTo>
                      <a:pt x="13" y="2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1" y="4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Freeform 34"/>
              <p:cNvSpPr>
                <a:spLocks noChangeAspect="1"/>
              </p:cNvSpPr>
              <p:nvPr/>
            </p:nvSpPr>
            <p:spPr bwMode="auto">
              <a:xfrm>
                <a:off x="960" y="441"/>
                <a:ext cx="7" cy="7"/>
              </a:xfrm>
              <a:custGeom>
                <a:avLst/>
                <a:gdLst>
                  <a:gd name="T0" fmla="*/ 0 w 25"/>
                  <a:gd name="T1" fmla="*/ 0 h 24"/>
                  <a:gd name="T2" fmla="*/ 0 w 25"/>
                  <a:gd name="T3" fmla="*/ 0 h 24"/>
                  <a:gd name="T4" fmla="*/ 0 w 25"/>
                  <a:gd name="T5" fmla="*/ 0 h 24"/>
                  <a:gd name="T6" fmla="*/ 0 w 25"/>
                  <a:gd name="T7" fmla="*/ 0 h 24"/>
                  <a:gd name="T8" fmla="*/ 0 w 25"/>
                  <a:gd name="T9" fmla="*/ 0 h 24"/>
                  <a:gd name="T10" fmla="*/ 0 w 25"/>
                  <a:gd name="T11" fmla="*/ 0 h 24"/>
                  <a:gd name="T12" fmla="*/ 0 w 25"/>
                  <a:gd name="T13" fmla="*/ 0 h 24"/>
                  <a:gd name="T14" fmla="*/ 0 w 25"/>
                  <a:gd name="T15" fmla="*/ 0 h 24"/>
                  <a:gd name="T16" fmla="*/ 0 w 25"/>
                  <a:gd name="T17" fmla="*/ 0 h 24"/>
                  <a:gd name="T18" fmla="*/ 0 w 25"/>
                  <a:gd name="T19" fmla="*/ 0 h 24"/>
                  <a:gd name="T20" fmla="*/ 0 w 25"/>
                  <a:gd name="T21" fmla="*/ 0 h 24"/>
                  <a:gd name="T22" fmla="*/ 0 w 25"/>
                  <a:gd name="T23" fmla="*/ 0 h 24"/>
                  <a:gd name="T24" fmla="*/ 0 w 25"/>
                  <a:gd name="T25" fmla="*/ 0 h 24"/>
                  <a:gd name="T26" fmla="*/ 0 w 25"/>
                  <a:gd name="T27" fmla="*/ 0 h 24"/>
                  <a:gd name="T28" fmla="*/ 0 w 25"/>
                  <a:gd name="T29" fmla="*/ 0 h 24"/>
                  <a:gd name="T30" fmla="*/ 0 w 25"/>
                  <a:gd name="T31" fmla="*/ 0 h 24"/>
                  <a:gd name="T32" fmla="*/ 0 w 25"/>
                  <a:gd name="T33" fmla="*/ 0 h 24"/>
                  <a:gd name="T34" fmla="*/ 0 w 25"/>
                  <a:gd name="T35" fmla="*/ 0 h 2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5"/>
                  <a:gd name="T55" fmla="*/ 0 h 24"/>
                  <a:gd name="T56" fmla="*/ 25 w 25"/>
                  <a:gd name="T57" fmla="*/ 24 h 2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5" h="24">
                    <a:moveTo>
                      <a:pt x="0" y="13"/>
                    </a:moveTo>
                    <a:lnTo>
                      <a:pt x="2" y="17"/>
                    </a:lnTo>
                    <a:lnTo>
                      <a:pt x="4" y="21"/>
                    </a:lnTo>
                    <a:lnTo>
                      <a:pt x="9" y="23"/>
                    </a:lnTo>
                    <a:lnTo>
                      <a:pt x="13" y="24"/>
                    </a:lnTo>
                    <a:lnTo>
                      <a:pt x="18" y="23"/>
                    </a:lnTo>
                    <a:lnTo>
                      <a:pt x="21" y="21"/>
                    </a:lnTo>
                    <a:lnTo>
                      <a:pt x="23" y="17"/>
                    </a:lnTo>
                    <a:lnTo>
                      <a:pt x="25" y="13"/>
                    </a:lnTo>
                    <a:lnTo>
                      <a:pt x="23" y="8"/>
                    </a:lnTo>
                    <a:lnTo>
                      <a:pt x="21" y="4"/>
                    </a:lnTo>
                    <a:lnTo>
                      <a:pt x="18" y="1"/>
                    </a:lnTo>
                    <a:lnTo>
                      <a:pt x="13" y="0"/>
                    </a:lnTo>
                    <a:lnTo>
                      <a:pt x="9" y="1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34" name="Text Box 35"/>
          <p:cNvSpPr txBox="1">
            <a:spLocks noChangeAspect="1" noChangeArrowheads="1"/>
          </p:cNvSpPr>
          <p:nvPr/>
        </p:nvSpPr>
        <p:spPr bwMode="auto">
          <a:xfrm rot="21595043">
            <a:off x="746125" y="5429250"/>
            <a:ext cx="11477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 b="1"/>
              <a:t>Data Acquisition</a:t>
            </a:r>
          </a:p>
          <a:p>
            <a:pPr algn="ctr"/>
            <a:r>
              <a:rPr lang="en-US" sz="1000" b="1"/>
              <a:t>and Command</a:t>
            </a:r>
          </a:p>
        </p:txBody>
      </p:sp>
      <p:graphicFrame>
        <p:nvGraphicFramePr>
          <p:cNvPr id="35" name="Object 2"/>
          <p:cNvGraphicFramePr>
            <a:graphicFrameLocks noChangeAspect="1"/>
          </p:cNvGraphicFramePr>
          <p:nvPr/>
        </p:nvGraphicFramePr>
        <p:xfrm>
          <a:off x="2971800" y="4972050"/>
          <a:ext cx="765175" cy="63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6" name="Clip" r:id="rId3" imgW="1819440" imgH="1819440" progId="">
                  <p:embed/>
                </p:oleObj>
              </mc:Choice>
              <mc:Fallback>
                <p:oleObj name="Clip" r:id="rId3" imgW="1819440" imgH="181944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4972050"/>
                        <a:ext cx="765175" cy="638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Text Box 37"/>
          <p:cNvSpPr txBox="1">
            <a:spLocks noChangeAspect="1" noChangeArrowheads="1"/>
          </p:cNvSpPr>
          <p:nvPr/>
        </p:nvSpPr>
        <p:spPr bwMode="auto">
          <a:xfrm rot="10795043" flipV="1">
            <a:off x="2819400" y="5641975"/>
            <a:ext cx="10652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 b="1"/>
              <a:t>Mission Operations</a:t>
            </a:r>
          </a:p>
        </p:txBody>
      </p:sp>
      <p:sp>
        <p:nvSpPr>
          <p:cNvPr id="37" name="Text Box 38"/>
          <p:cNvSpPr txBox="1">
            <a:spLocks noChangeAspect="1" noChangeArrowheads="1"/>
          </p:cNvSpPr>
          <p:nvPr/>
        </p:nvSpPr>
        <p:spPr bwMode="auto">
          <a:xfrm rot="21595043">
            <a:off x="4449763" y="5641975"/>
            <a:ext cx="13414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 b="1"/>
              <a:t>Instrument /Sensor</a:t>
            </a:r>
          </a:p>
          <a:p>
            <a:r>
              <a:rPr lang="en-US" sz="1000" b="1"/>
              <a:t> Operations</a:t>
            </a:r>
          </a:p>
        </p:txBody>
      </p:sp>
      <p:graphicFrame>
        <p:nvGraphicFramePr>
          <p:cNvPr id="38" name="Object 3"/>
          <p:cNvGraphicFramePr>
            <a:graphicFrameLocks noChangeAspect="1"/>
          </p:cNvGraphicFramePr>
          <p:nvPr/>
        </p:nvGraphicFramePr>
        <p:xfrm>
          <a:off x="4611688" y="4972050"/>
          <a:ext cx="749300" cy="60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7" name="Clip" r:id="rId5" imgW="2981520" imgH="2387160" progId="">
                  <p:embed/>
                </p:oleObj>
              </mc:Choice>
              <mc:Fallback>
                <p:oleObj name="Clip" r:id="rId5" imgW="2981520" imgH="23871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11688" y="4972050"/>
                        <a:ext cx="749300" cy="600075"/>
                      </a:xfrm>
                      <a:prstGeom prst="rect">
                        <a:avLst/>
                      </a:prstGeom>
                      <a:noFill/>
                      <a:ln w="1587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4"/>
          <p:cNvGraphicFramePr>
            <a:graphicFrameLocks noChangeAspect="1"/>
          </p:cNvGraphicFramePr>
          <p:nvPr/>
        </p:nvGraphicFramePr>
        <p:xfrm>
          <a:off x="7978775" y="4708525"/>
          <a:ext cx="896938" cy="633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8" name="Clip" r:id="rId7" imgW="3132360" imgH="2219760" progId="">
                  <p:embed/>
                </p:oleObj>
              </mc:Choice>
              <mc:Fallback>
                <p:oleObj name="Clip" r:id="rId7" imgW="3132360" imgH="22197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78775" y="4708525"/>
                        <a:ext cx="896938" cy="6334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AutoShape 41"/>
          <p:cNvSpPr>
            <a:spLocks noChangeAspect="1" noChangeArrowheads="1"/>
          </p:cNvSpPr>
          <p:nvPr/>
        </p:nvSpPr>
        <p:spPr bwMode="auto">
          <a:xfrm>
            <a:off x="5334000" y="3067050"/>
            <a:ext cx="382588" cy="382588"/>
          </a:xfrm>
          <a:prstGeom prst="flowChartMagneticDisk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lnSpc>
                <a:spcPct val="30000"/>
              </a:lnSpc>
            </a:pPr>
            <a:endParaRPr lang="en-US" sz="1400">
              <a:latin typeface="Times" pitchFamily="-106" charset="0"/>
            </a:endParaRPr>
          </a:p>
        </p:txBody>
      </p:sp>
      <p:sp>
        <p:nvSpPr>
          <p:cNvPr id="41" name="Text Box 42"/>
          <p:cNvSpPr txBox="1">
            <a:spLocks noChangeAspect="1" noChangeArrowheads="1"/>
          </p:cNvSpPr>
          <p:nvPr/>
        </p:nvSpPr>
        <p:spPr bwMode="auto">
          <a:xfrm rot="21595043">
            <a:off x="5181600" y="2457450"/>
            <a:ext cx="76835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 b="1"/>
              <a:t>Science</a:t>
            </a:r>
          </a:p>
          <a:p>
            <a:pPr algn="ctr"/>
            <a:r>
              <a:rPr lang="en-US" sz="1000" b="1"/>
              <a:t>Data </a:t>
            </a:r>
            <a:br>
              <a:rPr lang="en-US" sz="1000" b="1"/>
            </a:br>
            <a:r>
              <a:rPr lang="en-US" sz="1000" b="1"/>
              <a:t>Archive</a:t>
            </a:r>
          </a:p>
        </p:txBody>
      </p:sp>
      <p:sp>
        <p:nvSpPr>
          <p:cNvPr id="42" name="Text Box 43"/>
          <p:cNvSpPr txBox="1">
            <a:spLocks noChangeAspect="1" noChangeArrowheads="1"/>
          </p:cNvSpPr>
          <p:nvPr/>
        </p:nvSpPr>
        <p:spPr bwMode="auto">
          <a:xfrm rot="21595043">
            <a:off x="3913188" y="3343275"/>
            <a:ext cx="868362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 b="1"/>
              <a:t>Science</a:t>
            </a:r>
          </a:p>
          <a:p>
            <a:pPr algn="ctr"/>
            <a:r>
              <a:rPr lang="en-US" sz="1000" b="1"/>
              <a:t>Data </a:t>
            </a:r>
            <a:br>
              <a:rPr lang="en-US" sz="1000" b="1"/>
            </a:br>
            <a:r>
              <a:rPr lang="en-US" sz="1000" b="1"/>
              <a:t>Processing</a:t>
            </a:r>
          </a:p>
        </p:txBody>
      </p:sp>
      <p:graphicFrame>
        <p:nvGraphicFramePr>
          <p:cNvPr id="43" name="Object 5"/>
          <p:cNvGraphicFramePr>
            <a:graphicFrameLocks noChangeAspect="1"/>
          </p:cNvGraphicFramePr>
          <p:nvPr/>
        </p:nvGraphicFramePr>
        <p:xfrm>
          <a:off x="4011613" y="3848100"/>
          <a:ext cx="673100" cy="531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9" name="Clip" r:id="rId9" imgW="2670480" imgH="2106360" progId="">
                  <p:embed/>
                </p:oleObj>
              </mc:Choice>
              <mc:Fallback>
                <p:oleObj name="Clip" r:id="rId9" imgW="2670480" imgH="2106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11613" y="3848100"/>
                        <a:ext cx="673100" cy="531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Text Box 45"/>
          <p:cNvSpPr txBox="1">
            <a:spLocks noChangeAspect="1" noChangeArrowheads="1"/>
          </p:cNvSpPr>
          <p:nvPr/>
        </p:nvSpPr>
        <p:spPr bwMode="auto">
          <a:xfrm rot="21595043">
            <a:off x="6200775" y="3938588"/>
            <a:ext cx="101441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 b="1"/>
              <a:t>Data </a:t>
            </a:r>
            <a:br>
              <a:rPr lang="en-US" sz="1000" b="1"/>
            </a:br>
            <a:r>
              <a:rPr lang="en-US" sz="1000" b="1"/>
              <a:t>Analysis and Modeling</a:t>
            </a:r>
          </a:p>
        </p:txBody>
      </p:sp>
      <p:graphicFrame>
        <p:nvGraphicFramePr>
          <p:cNvPr id="45" name="Object 6"/>
          <p:cNvGraphicFramePr>
            <a:graphicFrameLocks noChangeAspect="1"/>
          </p:cNvGraphicFramePr>
          <p:nvPr/>
        </p:nvGraphicFramePr>
        <p:xfrm>
          <a:off x="6019800" y="3676650"/>
          <a:ext cx="434975" cy="471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0" name="Clip" r:id="rId11" imgW="1479960" imgH="1600920" progId="">
                  <p:embed/>
                </p:oleObj>
              </mc:Choice>
              <mc:Fallback>
                <p:oleObj name="Clip" r:id="rId11" imgW="1479960" imgH="160092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3676650"/>
                        <a:ext cx="434975" cy="4714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6" name="AutoShape 47"/>
          <p:cNvCxnSpPr>
            <a:cxnSpLocks noChangeAspect="1" noChangeShapeType="1"/>
            <a:endCxn id="34" idx="3"/>
          </p:cNvCxnSpPr>
          <p:nvPr/>
        </p:nvCxnSpPr>
        <p:spPr bwMode="auto">
          <a:xfrm rot="10800000" flipV="1">
            <a:off x="1892300" y="5276850"/>
            <a:ext cx="1003300" cy="425450"/>
          </a:xfrm>
          <a:prstGeom prst="bentConnector3">
            <a:avLst>
              <a:gd name="adj1" fmla="val 49843"/>
            </a:avLst>
          </a:prstGeom>
          <a:noFill/>
          <a:ln w="9525">
            <a:solidFill>
              <a:schemeClr val="tx1"/>
            </a:solidFill>
            <a:miter lim="800000"/>
            <a:headEnd type="stealth" w="sm" len="lg"/>
            <a:tailEnd type="stealth" w="sm" len="lg"/>
          </a:ln>
        </p:spPr>
      </p:cxnSp>
      <p:cxnSp>
        <p:nvCxnSpPr>
          <p:cNvPr id="47" name="AutoShape 48"/>
          <p:cNvCxnSpPr>
            <a:cxnSpLocks noChangeAspect="1" noChangeShapeType="1"/>
          </p:cNvCxnSpPr>
          <p:nvPr/>
        </p:nvCxnSpPr>
        <p:spPr bwMode="auto">
          <a:xfrm rot="16200000" flipH="1">
            <a:off x="4422775" y="4400550"/>
            <a:ext cx="788988" cy="338138"/>
          </a:xfrm>
          <a:prstGeom prst="bentConnector3">
            <a:avLst>
              <a:gd name="adj1" fmla="val 50505"/>
            </a:avLst>
          </a:prstGeom>
          <a:noFill/>
          <a:ln w="9525">
            <a:solidFill>
              <a:schemeClr val="tx1"/>
            </a:solidFill>
            <a:miter lim="800000"/>
            <a:headEnd type="stealth" w="sm" len="lg"/>
            <a:tailEnd type="stealth" w="sm" len="lg"/>
          </a:ln>
        </p:spPr>
      </p:cxnSp>
      <p:cxnSp>
        <p:nvCxnSpPr>
          <p:cNvPr id="48" name="AutoShape 49"/>
          <p:cNvCxnSpPr>
            <a:cxnSpLocks noChangeAspect="1" noChangeShapeType="1"/>
          </p:cNvCxnSpPr>
          <p:nvPr/>
        </p:nvCxnSpPr>
        <p:spPr bwMode="auto">
          <a:xfrm>
            <a:off x="4776788" y="4090988"/>
            <a:ext cx="1084262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stealth" w="sm" len="lg"/>
          </a:ln>
        </p:spPr>
      </p:cxnSp>
      <p:cxnSp>
        <p:nvCxnSpPr>
          <p:cNvPr id="49" name="AutoShape 50"/>
          <p:cNvCxnSpPr>
            <a:cxnSpLocks noChangeAspect="1" noChangeShapeType="1"/>
            <a:endCxn id="40" idx="2"/>
          </p:cNvCxnSpPr>
          <p:nvPr/>
        </p:nvCxnSpPr>
        <p:spPr bwMode="auto">
          <a:xfrm rot="16200000">
            <a:off x="4671219" y="3301207"/>
            <a:ext cx="704850" cy="620712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stealth" w="sm" len="lg"/>
          </a:ln>
        </p:spPr>
      </p:cxnSp>
      <p:cxnSp>
        <p:nvCxnSpPr>
          <p:cNvPr id="50" name="AutoShape 51"/>
          <p:cNvCxnSpPr>
            <a:cxnSpLocks noChangeAspect="1" noChangeShapeType="1"/>
            <a:stCxn id="40" idx="3"/>
          </p:cNvCxnSpPr>
          <p:nvPr/>
        </p:nvCxnSpPr>
        <p:spPr bwMode="auto">
          <a:xfrm rot="16200000" flipH="1">
            <a:off x="5541169" y="3434557"/>
            <a:ext cx="463550" cy="493712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 type="stealth" w="sm" len="lg"/>
            <a:tailEnd type="stealth" w="sm" len="lg"/>
          </a:ln>
        </p:spPr>
      </p:cxnSp>
      <p:cxnSp>
        <p:nvCxnSpPr>
          <p:cNvPr id="51" name="AutoShape 52"/>
          <p:cNvCxnSpPr>
            <a:cxnSpLocks noChangeAspect="1" noChangeShapeType="1"/>
          </p:cNvCxnSpPr>
          <p:nvPr/>
        </p:nvCxnSpPr>
        <p:spPr bwMode="auto">
          <a:xfrm>
            <a:off x="6454775" y="3913188"/>
            <a:ext cx="1973263" cy="795337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 type="triangle" w="med" len="med"/>
            <a:tailEnd type="triangle" w="med" len="med"/>
          </a:ln>
        </p:spPr>
      </p:cxnSp>
      <p:sp>
        <p:nvSpPr>
          <p:cNvPr id="52" name="Line 53"/>
          <p:cNvSpPr>
            <a:spLocks noChangeAspect="1" noChangeShapeType="1"/>
          </p:cNvSpPr>
          <p:nvPr/>
        </p:nvSpPr>
        <p:spPr bwMode="auto">
          <a:xfrm>
            <a:off x="5732463" y="3452813"/>
            <a:ext cx="24971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" name="Text Box 54"/>
          <p:cNvSpPr txBox="1">
            <a:spLocks noChangeAspect="1" noChangeArrowheads="1"/>
          </p:cNvSpPr>
          <p:nvPr/>
        </p:nvSpPr>
        <p:spPr bwMode="auto">
          <a:xfrm rot="21595043">
            <a:off x="6172200" y="3067050"/>
            <a:ext cx="1528763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700" b="1"/>
              <a:t>Science Information Package</a:t>
            </a:r>
          </a:p>
        </p:txBody>
      </p:sp>
      <p:sp>
        <p:nvSpPr>
          <p:cNvPr id="54" name="Text Box 55"/>
          <p:cNvSpPr txBox="1">
            <a:spLocks noChangeAspect="1" noChangeArrowheads="1"/>
          </p:cNvSpPr>
          <p:nvPr/>
        </p:nvSpPr>
        <p:spPr bwMode="auto">
          <a:xfrm rot="21595043">
            <a:off x="7848600" y="5334000"/>
            <a:ext cx="10318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 b="1"/>
              <a:t>Science Team</a:t>
            </a:r>
          </a:p>
        </p:txBody>
      </p:sp>
      <p:grpSp>
        <p:nvGrpSpPr>
          <p:cNvPr id="55" name="Group 56"/>
          <p:cNvGrpSpPr>
            <a:grpSpLocks noChangeAspect="1"/>
          </p:cNvGrpSpPr>
          <p:nvPr/>
        </p:nvGrpSpPr>
        <p:grpSpPr bwMode="auto">
          <a:xfrm>
            <a:off x="8229600" y="3233738"/>
            <a:ext cx="646113" cy="652462"/>
            <a:chOff x="1152" y="528"/>
            <a:chExt cx="486" cy="492"/>
          </a:xfrm>
        </p:grpSpPr>
        <p:graphicFrame>
          <p:nvGraphicFramePr>
            <p:cNvPr id="56" name="Object 8"/>
            <p:cNvGraphicFramePr>
              <a:graphicFrameLocks noChangeAspect="1"/>
            </p:cNvGraphicFramePr>
            <p:nvPr/>
          </p:nvGraphicFramePr>
          <p:xfrm>
            <a:off x="1344" y="528"/>
            <a:ext cx="294" cy="3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31" name="Clip" r:id="rId13" imgW="4671000" imgH="5077080" progId="">
                    <p:embed/>
                  </p:oleObj>
                </mc:Choice>
                <mc:Fallback>
                  <p:oleObj name="Clip" r:id="rId13" imgW="4671000" imgH="507708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44" y="528"/>
                          <a:ext cx="294" cy="32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7" name="Object 9"/>
            <p:cNvGraphicFramePr>
              <a:graphicFrameLocks noChangeAspect="1"/>
            </p:cNvGraphicFramePr>
            <p:nvPr/>
          </p:nvGraphicFramePr>
          <p:xfrm>
            <a:off x="1152" y="672"/>
            <a:ext cx="403" cy="3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32" name="Clip" r:id="rId15" imgW="1800360" imgH="1558080" progId="">
                    <p:embed/>
                  </p:oleObj>
                </mc:Choice>
                <mc:Fallback>
                  <p:oleObj name="Clip" r:id="rId15" imgW="1800360" imgH="155808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52" y="672"/>
                          <a:ext cx="403" cy="34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8" name="Line 59"/>
          <p:cNvSpPr>
            <a:spLocks noChangeShapeType="1"/>
          </p:cNvSpPr>
          <p:nvPr/>
        </p:nvSpPr>
        <p:spPr bwMode="auto">
          <a:xfrm>
            <a:off x="5410200" y="5200650"/>
            <a:ext cx="2590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" name="Line 60"/>
          <p:cNvSpPr>
            <a:spLocks noChangeShapeType="1"/>
          </p:cNvSpPr>
          <p:nvPr/>
        </p:nvSpPr>
        <p:spPr bwMode="auto">
          <a:xfrm flipV="1">
            <a:off x="3733800" y="5349875"/>
            <a:ext cx="838200" cy="3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60" name="Group 61"/>
          <p:cNvGrpSpPr>
            <a:grpSpLocks/>
          </p:cNvGrpSpPr>
          <p:nvPr/>
        </p:nvGrpSpPr>
        <p:grpSpPr bwMode="auto">
          <a:xfrm rot="5400000">
            <a:off x="744537" y="2932113"/>
            <a:ext cx="2244725" cy="990600"/>
            <a:chOff x="1273" y="2017"/>
            <a:chExt cx="241" cy="282"/>
          </a:xfrm>
        </p:grpSpPr>
        <p:sp>
          <p:nvSpPr>
            <p:cNvPr id="61" name="Line 62"/>
            <p:cNvSpPr>
              <a:spLocks noChangeAspect="1" noChangeShapeType="1"/>
            </p:cNvSpPr>
            <p:nvPr/>
          </p:nvSpPr>
          <p:spPr bwMode="auto">
            <a:xfrm>
              <a:off x="1394" y="2218"/>
              <a:ext cx="120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Line 63"/>
            <p:cNvSpPr>
              <a:spLocks noChangeAspect="1" noChangeShapeType="1"/>
            </p:cNvSpPr>
            <p:nvPr/>
          </p:nvSpPr>
          <p:spPr bwMode="auto">
            <a:xfrm>
              <a:off x="1273" y="2017"/>
              <a:ext cx="201" cy="16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Line 64"/>
            <p:cNvSpPr>
              <a:spLocks noChangeAspect="1" noChangeShapeType="1"/>
            </p:cNvSpPr>
            <p:nvPr/>
          </p:nvSpPr>
          <p:spPr bwMode="auto">
            <a:xfrm flipV="1">
              <a:off x="1394" y="2178"/>
              <a:ext cx="80" cy="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4" name="Group 65"/>
          <p:cNvGrpSpPr>
            <a:grpSpLocks/>
          </p:cNvGrpSpPr>
          <p:nvPr/>
        </p:nvGrpSpPr>
        <p:grpSpPr bwMode="auto">
          <a:xfrm>
            <a:off x="685800" y="2381250"/>
            <a:ext cx="533400" cy="2362200"/>
            <a:chOff x="1273" y="2017"/>
            <a:chExt cx="241" cy="282"/>
          </a:xfrm>
        </p:grpSpPr>
        <p:sp>
          <p:nvSpPr>
            <p:cNvPr id="65" name="Line 66"/>
            <p:cNvSpPr>
              <a:spLocks noChangeAspect="1" noChangeShapeType="1"/>
            </p:cNvSpPr>
            <p:nvPr/>
          </p:nvSpPr>
          <p:spPr bwMode="auto">
            <a:xfrm>
              <a:off x="1394" y="2218"/>
              <a:ext cx="120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Line 67"/>
            <p:cNvSpPr>
              <a:spLocks noChangeAspect="1" noChangeShapeType="1"/>
            </p:cNvSpPr>
            <p:nvPr/>
          </p:nvSpPr>
          <p:spPr bwMode="auto">
            <a:xfrm>
              <a:off x="1273" y="2017"/>
              <a:ext cx="201" cy="16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Line 68"/>
            <p:cNvSpPr>
              <a:spLocks noChangeAspect="1" noChangeShapeType="1"/>
            </p:cNvSpPr>
            <p:nvPr/>
          </p:nvSpPr>
          <p:spPr bwMode="auto">
            <a:xfrm flipV="1">
              <a:off x="1394" y="2178"/>
              <a:ext cx="80" cy="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8" name="Text Box 69"/>
          <p:cNvSpPr txBox="1">
            <a:spLocks noChangeAspect="1" noChangeArrowheads="1"/>
          </p:cNvSpPr>
          <p:nvPr/>
        </p:nvSpPr>
        <p:spPr bwMode="auto">
          <a:xfrm rot="21595043">
            <a:off x="1981200" y="1162050"/>
            <a:ext cx="10461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 b="1"/>
              <a:t>Relay Satellite</a:t>
            </a:r>
          </a:p>
        </p:txBody>
      </p:sp>
      <p:graphicFrame>
        <p:nvGraphicFramePr>
          <p:cNvPr id="69" name="Object 7"/>
          <p:cNvGraphicFramePr>
            <a:graphicFrameLocks noChangeAspect="1"/>
          </p:cNvGraphicFramePr>
          <p:nvPr/>
        </p:nvGraphicFramePr>
        <p:xfrm>
          <a:off x="4267200" y="2228850"/>
          <a:ext cx="476250" cy="439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3" name="Clip" r:id="rId17" imgW="3750840" imgH="3468960" progId="">
                  <p:embed/>
                </p:oleObj>
              </mc:Choice>
              <mc:Fallback>
                <p:oleObj name="Clip" r:id="rId17" imgW="3750840" imgH="34689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7200" y="2228850"/>
                        <a:ext cx="476250" cy="439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0" name="Group 71"/>
          <p:cNvGrpSpPr>
            <a:grpSpLocks/>
          </p:cNvGrpSpPr>
          <p:nvPr/>
        </p:nvGrpSpPr>
        <p:grpSpPr bwMode="auto">
          <a:xfrm>
            <a:off x="2819400" y="1771650"/>
            <a:ext cx="1447800" cy="685800"/>
            <a:chOff x="1273" y="2017"/>
            <a:chExt cx="241" cy="282"/>
          </a:xfrm>
        </p:grpSpPr>
        <p:sp>
          <p:nvSpPr>
            <p:cNvPr id="71" name="Line 72"/>
            <p:cNvSpPr>
              <a:spLocks noChangeAspect="1" noChangeShapeType="1"/>
            </p:cNvSpPr>
            <p:nvPr/>
          </p:nvSpPr>
          <p:spPr bwMode="auto">
            <a:xfrm>
              <a:off x="1394" y="2218"/>
              <a:ext cx="120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Line 73"/>
            <p:cNvSpPr>
              <a:spLocks noChangeAspect="1" noChangeShapeType="1"/>
            </p:cNvSpPr>
            <p:nvPr/>
          </p:nvSpPr>
          <p:spPr bwMode="auto">
            <a:xfrm>
              <a:off x="1273" y="2017"/>
              <a:ext cx="201" cy="16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Line 74"/>
            <p:cNvSpPr>
              <a:spLocks noChangeAspect="1" noChangeShapeType="1"/>
            </p:cNvSpPr>
            <p:nvPr/>
          </p:nvSpPr>
          <p:spPr bwMode="auto">
            <a:xfrm flipV="1">
              <a:off x="1394" y="2178"/>
              <a:ext cx="80" cy="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4" name="Text Box 75"/>
          <p:cNvSpPr txBox="1">
            <a:spLocks noChangeAspect="1" noChangeArrowheads="1"/>
          </p:cNvSpPr>
          <p:nvPr/>
        </p:nvSpPr>
        <p:spPr bwMode="auto">
          <a:xfrm rot="21595043">
            <a:off x="4102100" y="1939925"/>
            <a:ext cx="13208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 b="1"/>
              <a:t>Spacecraft / lander</a:t>
            </a:r>
          </a:p>
        </p:txBody>
      </p:sp>
      <p:grpSp>
        <p:nvGrpSpPr>
          <p:cNvPr id="75" name="Group 74"/>
          <p:cNvGrpSpPr>
            <a:grpSpLocks/>
          </p:cNvGrpSpPr>
          <p:nvPr/>
        </p:nvGrpSpPr>
        <p:grpSpPr bwMode="auto">
          <a:xfrm>
            <a:off x="2209800" y="1390650"/>
            <a:ext cx="641350" cy="749300"/>
            <a:chOff x="2584" y="776"/>
            <a:chExt cx="532" cy="525"/>
          </a:xfrm>
        </p:grpSpPr>
        <p:sp>
          <p:nvSpPr>
            <p:cNvPr id="76" name="Oval 75"/>
            <p:cNvSpPr>
              <a:spLocks noChangeArrowheads="1"/>
            </p:cNvSpPr>
            <p:nvPr/>
          </p:nvSpPr>
          <p:spPr bwMode="auto">
            <a:xfrm>
              <a:off x="2900" y="1086"/>
              <a:ext cx="108" cy="108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Line 79"/>
            <p:cNvSpPr>
              <a:spLocks noChangeShapeType="1"/>
            </p:cNvSpPr>
            <p:nvPr/>
          </p:nvSpPr>
          <p:spPr bwMode="auto">
            <a:xfrm flipV="1">
              <a:off x="2959" y="1078"/>
              <a:ext cx="0" cy="12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Line 80"/>
            <p:cNvSpPr>
              <a:spLocks noChangeShapeType="1"/>
            </p:cNvSpPr>
            <p:nvPr/>
          </p:nvSpPr>
          <p:spPr bwMode="auto">
            <a:xfrm flipH="1" flipV="1">
              <a:off x="2916" y="1102"/>
              <a:ext cx="91" cy="9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Line 81"/>
            <p:cNvSpPr>
              <a:spLocks noChangeShapeType="1"/>
            </p:cNvSpPr>
            <p:nvPr/>
          </p:nvSpPr>
          <p:spPr bwMode="auto">
            <a:xfrm flipV="1">
              <a:off x="2924" y="1102"/>
              <a:ext cx="75" cy="9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Line 82"/>
            <p:cNvSpPr>
              <a:spLocks noChangeShapeType="1"/>
            </p:cNvSpPr>
            <p:nvPr/>
          </p:nvSpPr>
          <p:spPr bwMode="auto">
            <a:xfrm flipH="1">
              <a:off x="2892" y="1145"/>
              <a:ext cx="12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Line 83"/>
            <p:cNvSpPr>
              <a:spLocks noChangeShapeType="1"/>
            </p:cNvSpPr>
            <p:nvPr/>
          </p:nvSpPr>
          <p:spPr bwMode="auto">
            <a:xfrm flipH="1" flipV="1">
              <a:off x="2775" y="966"/>
              <a:ext cx="155" cy="15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Oval 81"/>
            <p:cNvSpPr>
              <a:spLocks noChangeArrowheads="1"/>
            </p:cNvSpPr>
            <p:nvPr/>
          </p:nvSpPr>
          <p:spPr bwMode="auto">
            <a:xfrm>
              <a:off x="2688" y="874"/>
              <a:ext cx="108" cy="108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Line 85"/>
            <p:cNvSpPr>
              <a:spLocks noChangeShapeType="1"/>
            </p:cNvSpPr>
            <p:nvPr/>
          </p:nvSpPr>
          <p:spPr bwMode="auto">
            <a:xfrm flipV="1">
              <a:off x="2747" y="866"/>
              <a:ext cx="0" cy="12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Line 86"/>
            <p:cNvSpPr>
              <a:spLocks noChangeShapeType="1"/>
            </p:cNvSpPr>
            <p:nvPr/>
          </p:nvSpPr>
          <p:spPr bwMode="auto">
            <a:xfrm flipH="1" flipV="1">
              <a:off x="2698" y="890"/>
              <a:ext cx="91" cy="9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Line 87"/>
            <p:cNvSpPr>
              <a:spLocks noChangeShapeType="1"/>
            </p:cNvSpPr>
            <p:nvPr/>
          </p:nvSpPr>
          <p:spPr bwMode="auto">
            <a:xfrm flipV="1">
              <a:off x="2706" y="890"/>
              <a:ext cx="75" cy="9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Line 88"/>
            <p:cNvSpPr>
              <a:spLocks noChangeShapeType="1"/>
            </p:cNvSpPr>
            <p:nvPr/>
          </p:nvSpPr>
          <p:spPr bwMode="auto">
            <a:xfrm flipH="1">
              <a:off x="2680" y="933"/>
              <a:ext cx="12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86"/>
            <p:cNvSpPr>
              <a:spLocks/>
            </p:cNvSpPr>
            <p:nvPr/>
          </p:nvSpPr>
          <p:spPr bwMode="auto">
            <a:xfrm>
              <a:off x="2908" y="776"/>
              <a:ext cx="200" cy="193"/>
            </a:xfrm>
            <a:custGeom>
              <a:avLst/>
              <a:gdLst>
                <a:gd name="T0" fmla="*/ 199 w 200"/>
                <a:gd name="T1" fmla="*/ 113 h 193"/>
                <a:gd name="T2" fmla="*/ 113 w 200"/>
                <a:gd name="T3" fmla="*/ 192 h 193"/>
                <a:gd name="T4" fmla="*/ 0 w 200"/>
                <a:gd name="T5" fmla="*/ 84 h 193"/>
                <a:gd name="T6" fmla="*/ 86 w 200"/>
                <a:gd name="T7" fmla="*/ 0 h 193"/>
                <a:gd name="T8" fmla="*/ 199 w 200"/>
                <a:gd name="T9" fmla="*/ 113 h 1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0"/>
                <a:gd name="T16" fmla="*/ 0 h 193"/>
                <a:gd name="T17" fmla="*/ 200 w 200"/>
                <a:gd name="T18" fmla="*/ 193 h 19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0" h="193">
                  <a:moveTo>
                    <a:pt x="199" y="113"/>
                  </a:moveTo>
                  <a:lnTo>
                    <a:pt x="113" y="192"/>
                  </a:lnTo>
                  <a:lnTo>
                    <a:pt x="0" y="84"/>
                  </a:lnTo>
                  <a:lnTo>
                    <a:pt x="86" y="0"/>
                  </a:lnTo>
                  <a:lnTo>
                    <a:pt x="199" y="113"/>
                  </a:lnTo>
                </a:path>
              </a:pathLst>
            </a:custGeom>
            <a:solidFill>
              <a:srgbClr val="000000"/>
            </a:solidFill>
            <a:ln w="12700" cap="rnd">
              <a:noFill/>
              <a:round/>
              <a:headEnd type="triangle" w="med" len="med"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87"/>
            <p:cNvSpPr>
              <a:spLocks/>
            </p:cNvSpPr>
            <p:nvPr/>
          </p:nvSpPr>
          <p:spPr bwMode="auto">
            <a:xfrm>
              <a:off x="2908" y="776"/>
              <a:ext cx="208" cy="201"/>
            </a:xfrm>
            <a:custGeom>
              <a:avLst/>
              <a:gdLst>
                <a:gd name="T0" fmla="*/ 207 w 208"/>
                <a:gd name="T1" fmla="*/ 118 h 201"/>
                <a:gd name="T2" fmla="*/ 118 w 208"/>
                <a:gd name="T3" fmla="*/ 200 h 201"/>
                <a:gd name="T4" fmla="*/ 0 w 208"/>
                <a:gd name="T5" fmla="*/ 88 h 201"/>
                <a:gd name="T6" fmla="*/ 89 w 208"/>
                <a:gd name="T7" fmla="*/ 0 h 201"/>
                <a:gd name="T8" fmla="*/ 207 w 208"/>
                <a:gd name="T9" fmla="*/ 118 h 201"/>
                <a:gd name="T10" fmla="*/ 118 w 208"/>
                <a:gd name="T11" fmla="*/ 200 h 201"/>
                <a:gd name="T12" fmla="*/ 0 w 208"/>
                <a:gd name="T13" fmla="*/ 88 h 201"/>
                <a:gd name="T14" fmla="*/ 89 w 208"/>
                <a:gd name="T15" fmla="*/ 0 h 201"/>
                <a:gd name="T16" fmla="*/ 207 w 208"/>
                <a:gd name="T17" fmla="*/ 118 h 20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8"/>
                <a:gd name="T28" fmla="*/ 0 h 201"/>
                <a:gd name="T29" fmla="*/ 208 w 208"/>
                <a:gd name="T30" fmla="*/ 201 h 20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8" h="201">
                  <a:moveTo>
                    <a:pt x="207" y="118"/>
                  </a:moveTo>
                  <a:lnTo>
                    <a:pt x="118" y="200"/>
                  </a:lnTo>
                  <a:lnTo>
                    <a:pt x="0" y="88"/>
                  </a:lnTo>
                  <a:lnTo>
                    <a:pt x="89" y="0"/>
                  </a:lnTo>
                  <a:lnTo>
                    <a:pt x="207" y="118"/>
                  </a:lnTo>
                  <a:lnTo>
                    <a:pt x="118" y="200"/>
                  </a:lnTo>
                  <a:lnTo>
                    <a:pt x="0" y="88"/>
                  </a:lnTo>
                  <a:lnTo>
                    <a:pt x="89" y="0"/>
                  </a:lnTo>
                  <a:lnTo>
                    <a:pt x="207" y="118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Line 91"/>
            <p:cNvSpPr>
              <a:spLocks noChangeShapeType="1"/>
            </p:cNvSpPr>
            <p:nvPr/>
          </p:nvSpPr>
          <p:spPr bwMode="auto">
            <a:xfrm flipV="1">
              <a:off x="2989" y="848"/>
              <a:ext cx="86" cy="10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Line 92"/>
            <p:cNvSpPr>
              <a:spLocks noChangeShapeType="1"/>
            </p:cNvSpPr>
            <p:nvPr/>
          </p:nvSpPr>
          <p:spPr bwMode="auto">
            <a:xfrm flipV="1">
              <a:off x="2953" y="807"/>
              <a:ext cx="87" cy="10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90"/>
            <p:cNvSpPr>
              <a:spLocks/>
            </p:cNvSpPr>
            <p:nvPr/>
          </p:nvSpPr>
          <p:spPr bwMode="auto">
            <a:xfrm>
              <a:off x="2584" y="1094"/>
              <a:ext cx="199" cy="199"/>
            </a:xfrm>
            <a:custGeom>
              <a:avLst/>
              <a:gdLst>
                <a:gd name="T0" fmla="*/ 198 w 199"/>
                <a:gd name="T1" fmla="*/ 113 h 199"/>
                <a:gd name="T2" fmla="*/ 113 w 199"/>
                <a:gd name="T3" fmla="*/ 198 h 199"/>
                <a:gd name="T4" fmla="*/ 0 w 199"/>
                <a:gd name="T5" fmla="*/ 85 h 199"/>
                <a:gd name="T6" fmla="*/ 85 w 199"/>
                <a:gd name="T7" fmla="*/ 0 h 199"/>
                <a:gd name="T8" fmla="*/ 198 w 199"/>
                <a:gd name="T9" fmla="*/ 113 h 1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9"/>
                <a:gd name="T16" fmla="*/ 0 h 199"/>
                <a:gd name="T17" fmla="*/ 199 w 199"/>
                <a:gd name="T18" fmla="*/ 199 h 19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9" h="199">
                  <a:moveTo>
                    <a:pt x="198" y="113"/>
                  </a:moveTo>
                  <a:lnTo>
                    <a:pt x="113" y="198"/>
                  </a:lnTo>
                  <a:lnTo>
                    <a:pt x="0" y="85"/>
                  </a:lnTo>
                  <a:lnTo>
                    <a:pt x="85" y="0"/>
                  </a:lnTo>
                  <a:lnTo>
                    <a:pt x="198" y="113"/>
                  </a:lnTo>
                </a:path>
              </a:pathLst>
            </a:custGeom>
            <a:solidFill>
              <a:srgbClr val="000000"/>
            </a:solidFill>
            <a:ln w="12700" cap="rnd">
              <a:noFill/>
              <a:round/>
              <a:headEnd type="triangle" w="med" len="med"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91"/>
            <p:cNvSpPr>
              <a:spLocks/>
            </p:cNvSpPr>
            <p:nvPr/>
          </p:nvSpPr>
          <p:spPr bwMode="auto">
            <a:xfrm>
              <a:off x="2584" y="1094"/>
              <a:ext cx="207" cy="207"/>
            </a:xfrm>
            <a:custGeom>
              <a:avLst/>
              <a:gdLst>
                <a:gd name="T0" fmla="*/ 206 w 207"/>
                <a:gd name="T1" fmla="*/ 118 h 207"/>
                <a:gd name="T2" fmla="*/ 118 w 207"/>
                <a:gd name="T3" fmla="*/ 206 h 207"/>
                <a:gd name="T4" fmla="*/ 0 w 207"/>
                <a:gd name="T5" fmla="*/ 88 h 207"/>
                <a:gd name="T6" fmla="*/ 88 w 207"/>
                <a:gd name="T7" fmla="*/ 0 h 207"/>
                <a:gd name="T8" fmla="*/ 206 w 207"/>
                <a:gd name="T9" fmla="*/ 118 h 207"/>
                <a:gd name="T10" fmla="*/ 118 w 207"/>
                <a:gd name="T11" fmla="*/ 206 h 207"/>
                <a:gd name="T12" fmla="*/ 0 w 207"/>
                <a:gd name="T13" fmla="*/ 88 h 207"/>
                <a:gd name="T14" fmla="*/ 88 w 207"/>
                <a:gd name="T15" fmla="*/ 0 h 207"/>
                <a:gd name="T16" fmla="*/ 206 w 207"/>
                <a:gd name="T17" fmla="*/ 118 h 2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7"/>
                <a:gd name="T28" fmla="*/ 0 h 207"/>
                <a:gd name="T29" fmla="*/ 207 w 207"/>
                <a:gd name="T30" fmla="*/ 207 h 20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7" h="207">
                  <a:moveTo>
                    <a:pt x="206" y="118"/>
                  </a:moveTo>
                  <a:lnTo>
                    <a:pt x="118" y="206"/>
                  </a:lnTo>
                  <a:lnTo>
                    <a:pt x="0" y="88"/>
                  </a:lnTo>
                  <a:lnTo>
                    <a:pt x="88" y="0"/>
                  </a:lnTo>
                  <a:lnTo>
                    <a:pt x="206" y="118"/>
                  </a:lnTo>
                  <a:lnTo>
                    <a:pt x="118" y="206"/>
                  </a:lnTo>
                  <a:lnTo>
                    <a:pt x="0" y="88"/>
                  </a:lnTo>
                  <a:lnTo>
                    <a:pt x="88" y="0"/>
                  </a:lnTo>
                  <a:lnTo>
                    <a:pt x="206" y="118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Line 95"/>
            <p:cNvSpPr>
              <a:spLocks noChangeShapeType="1"/>
            </p:cNvSpPr>
            <p:nvPr/>
          </p:nvSpPr>
          <p:spPr bwMode="auto">
            <a:xfrm flipV="1">
              <a:off x="2665" y="1166"/>
              <a:ext cx="86" cy="10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Line 96"/>
            <p:cNvSpPr>
              <a:spLocks noChangeShapeType="1"/>
            </p:cNvSpPr>
            <p:nvPr/>
          </p:nvSpPr>
          <p:spPr bwMode="auto">
            <a:xfrm flipV="1">
              <a:off x="2629" y="1131"/>
              <a:ext cx="87" cy="10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94"/>
            <p:cNvSpPr>
              <a:spLocks/>
            </p:cNvSpPr>
            <p:nvPr/>
          </p:nvSpPr>
          <p:spPr bwMode="auto">
            <a:xfrm>
              <a:off x="2802" y="988"/>
              <a:ext cx="87" cy="87"/>
            </a:xfrm>
            <a:custGeom>
              <a:avLst/>
              <a:gdLst>
                <a:gd name="T0" fmla="*/ 43 w 87"/>
                <a:gd name="T1" fmla="*/ 86 h 87"/>
                <a:gd name="T2" fmla="*/ 0 w 87"/>
                <a:gd name="T3" fmla="*/ 43 h 87"/>
                <a:gd name="T4" fmla="*/ 43 w 87"/>
                <a:gd name="T5" fmla="*/ 0 h 87"/>
                <a:gd name="T6" fmla="*/ 86 w 87"/>
                <a:gd name="T7" fmla="*/ 43 h 87"/>
                <a:gd name="T8" fmla="*/ 43 w 87"/>
                <a:gd name="T9" fmla="*/ 86 h 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7"/>
                <a:gd name="T16" fmla="*/ 0 h 87"/>
                <a:gd name="T17" fmla="*/ 87 w 87"/>
                <a:gd name="T18" fmla="*/ 87 h 8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7" h="87">
                  <a:moveTo>
                    <a:pt x="43" y="86"/>
                  </a:moveTo>
                  <a:lnTo>
                    <a:pt x="0" y="43"/>
                  </a:lnTo>
                  <a:lnTo>
                    <a:pt x="43" y="0"/>
                  </a:lnTo>
                  <a:lnTo>
                    <a:pt x="86" y="43"/>
                  </a:lnTo>
                  <a:lnTo>
                    <a:pt x="43" y="86"/>
                  </a:lnTo>
                </a:path>
              </a:pathLst>
            </a:custGeom>
            <a:solidFill>
              <a:srgbClr val="000000"/>
            </a:solidFill>
            <a:ln w="12700" cap="rnd">
              <a:noFill/>
              <a:round/>
              <a:headEnd type="triangle" w="med" len="med"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95"/>
            <p:cNvSpPr>
              <a:spLocks/>
            </p:cNvSpPr>
            <p:nvPr/>
          </p:nvSpPr>
          <p:spPr bwMode="auto">
            <a:xfrm>
              <a:off x="2802" y="988"/>
              <a:ext cx="95" cy="95"/>
            </a:xfrm>
            <a:custGeom>
              <a:avLst/>
              <a:gdLst>
                <a:gd name="T0" fmla="*/ 47 w 95"/>
                <a:gd name="T1" fmla="*/ 94 h 95"/>
                <a:gd name="T2" fmla="*/ 0 w 95"/>
                <a:gd name="T3" fmla="*/ 47 h 95"/>
                <a:gd name="T4" fmla="*/ 47 w 95"/>
                <a:gd name="T5" fmla="*/ 0 h 95"/>
                <a:gd name="T6" fmla="*/ 94 w 95"/>
                <a:gd name="T7" fmla="*/ 47 h 95"/>
                <a:gd name="T8" fmla="*/ 47 w 95"/>
                <a:gd name="T9" fmla="*/ 94 h 95"/>
                <a:gd name="T10" fmla="*/ 0 w 95"/>
                <a:gd name="T11" fmla="*/ 47 h 95"/>
                <a:gd name="T12" fmla="*/ 47 w 95"/>
                <a:gd name="T13" fmla="*/ 0 h 95"/>
                <a:gd name="T14" fmla="*/ 94 w 95"/>
                <a:gd name="T15" fmla="*/ 47 h 95"/>
                <a:gd name="T16" fmla="*/ 47 w 95"/>
                <a:gd name="T17" fmla="*/ 94 h 9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5"/>
                <a:gd name="T28" fmla="*/ 0 h 95"/>
                <a:gd name="T29" fmla="*/ 95 w 95"/>
                <a:gd name="T30" fmla="*/ 95 h 9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5" h="95">
                  <a:moveTo>
                    <a:pt x="47" y="94"/>
                  </a:moveTo>
                  <a:lnTo>
                    <a:pt x="0" y="47"/>
                  </a:lnTo>
                  <a:lnTo>
                    <a:pt x="47" y="0"/>
                  </a:lnTo>
                  <a:lnTo>
                    <a:pt x="94" y="47"/>
                  </a:lnTo>
                  <a:lnTo>
                    <a:pt x="47" y="94"/>
                  </a:lnTo>
                  <a:lnTo>
                    <a:pt x="0" y="47"/>
                  </a:lnTo>
                  <a:lnTo>
                    <a:pt x="47" y="0"/>
                  </a:lnTo>
                  <a:lnTo>
                    <a:pt x="94" y="47"/>
                  </a:lnTo>
                  <a:lnTo>
                    <a:pt x="47" y="94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Oval 96"/>
            <p:cNvSpPr>
              <a:spLocks noChangeArrowheads="1"/>
            </p:cNvSpPr>
            <p:nvPr/>
          </p:nvSpPr>
          <p:spPr bwMode="auto">
            <a:xfrm>
              <a:off x="2753" y="1080"/>
              <a:ext cx="49" cy="49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97"/>
            <p:cNvSpPr>
              <a:spLocks/>
            </p:cNvSpPr>
            <p:nvPr/>
          </p:nvSpPr>
          <p:spPr bwMode="auto">
            <a:xfrm>
              <a:off x="2891" y="958"/>
              <a:ext cx="28" cy="35"/>
            </a:xfrm>
            <a:custGeom>
              <a:avLst/>
              <a:gdLst>
                <a:gd name="T0" fmla="*/ 27 w 28"/>
                <a:gd name="T1" fmla="*/ 15 h 35"/>
                <a:gd name="T2" fmla="*/ 13 w 28"/>
                <a:gd name="T3" fmla="*/ 34 h 35"/>
                <a:gd name="T4" fmla="*/ 0 w 28"/>
                <a:gd name="T5" fmla="*/ 15 h 35"/>
                <a:gd name="T6" fmla="*/ 13 w 28"/>
                <a:gd name="T7" fmla="*/ 0 h 35"/>
                <a:gd name="T8" fmla="*/ 27 w 28"/>
                <a:gd name="T9" fmla="*/ 15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"/>
                <a:gd name="T16" fmla="*/ 0 h 35"/>
                <a:gd name="T17" fmla="*/ 28 w 28"/>
                <a:gd name="T18" fmla="*/ 35 h 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" h="35">
                  <a:moveTo>
                    <a:pt x="27" y="15"/>
                  </a:moveTo>
                  <a:lnTo>
                    <a:pt x="13" y="34"/>
                  </a:lnTo>
                  <a:lnTo>
                    <a:pt x="0" y="15"/>
                  </a:lnTo>
                  <a:lnTo>
                    <a:pt x="13" y="0"/>
                  </a:lnTo>
                  <a:lnTo>
                    <a:pt x="27" y="15"/>
                  </a:lnTo>
                </a:path>
              </a:pathLst>
            </a:custGeom>
            <a:solidFill>
              <a:srgbClr val="000000"/>
            </a:solidFill>
            <a:ln w="12700" cap="rnd">
              <a:noFill/>
              <a:round/>
              <a:headEnd type="triangle" w="med" len="med"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98"/>
            <p:cNvSpPr>
              <a:spLocks/>
            </p:cNvSpPr>
            <p:nvPr/>
          </p:nvSpPr>
          <p:spPr bwMode="auto">
            <a:xfrm>
              <a:off x="2891" y="958"/>
              <a:ext cx="36" cy="43"/>
            </a:xfrm>
            <a:custGeom>
              <a:avLst/>
              <a:gdLst>
                <a:gd name="T0" fmla="*/ 35 w 36"/>
                <a:gd name="T1" fmla="*/ 18 h 43"/>
                <a:gd name="T2" fmla="*/ 17 w 36"/>
                <a:gd name="T3" fmla="*/ 42 h 43"/>
                <a:gd name="T4" fmla="*/ 0 w 36"/>
                <a:gd name="T5" fmla="*/ 18 h 43"/>
                <a:gd name="T6" fmla="*/ 17 w 36"/>
                <a:gd name="T7" fmla="*/ 0 h 43"/>
                <a:gd name="T8" fmla="*/ 35 w 36"/>
                <a:gd name="T9" fmla="*/ 18 h 43"/>
                <a:gd name="T10" fmla="*/ 17 w 36"/>
                <a:gd name="T11" fmla="*/ 42 h 43"/>
                <a:gd name="T12" fmla="*/ 0 w 36"/>
                <a:gd name="T13" fmla="*/ 18 h 43"/>
                <a:gd name="T14" fmla="*/ 17 w 36"/>
                <a:gd name="T15" fmla="*/ 0 h 43"/>
                <a:gd name="T16" fmla="*/ 35 w 36"/>
                <a:gd name="T17" fmla="*/ 18 h 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6"/>
                <a:gd name="T28" fmla="*/ 0 h 43"/>
                <a:gd name="T29" fmla="*/ 36 w 36"/>
                <a:gd name="T30" fmla="*/ 43 h 4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6" h="43">
                  <a:moveTo>
                    <a:pt x="35" y="18"/>
                  </a:moveTo>
                  <a:lnTo>
                    <a:pt x="17" y="42"/>
                  </a:lnTo>
                  <a:lnTo>
                    <a:pt x="0" y="18"/>
                  </a:lnTo>
                  <a:lnTo>
                    <a:pt x="17" y="0"/>
                  </a:lnTo>
                  <a:lnTo>
                    <a:pt x="35" y="18"/>
                  </a:lnTo>
                  <a:lnTo>
                    <a:pt x="17" y="42"/>
                  </a:lnTo>
                  <a:lnTo>
                    <a:pt x="0" y="18"/>
                  </a:lnTo>
                  <a:lnTo>
                    <a:pt x="17" y="0"/>
                  </a:lnTo>
                  <a:lnTo>
                    <a:pt x="35" y="18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Line 102"/>
            <p:cNvSpPr>
              <a:spLocks noChangeShapeType="1"/>
            </p:cNvSpPr>
            <p:nvPr/>
          </p:nvSpPr>
          <p:spPr bwMode="auto">
            <a:xfrm flipH="1">
              <a:off x="2716" y="915"/>
              <a:ext cx="273" cy="25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01" name="Group 100"/>
          <p:cNvGrpSpPr>
            <a:grpSpLocks/>
          </p:cNvGrpSpPr>
          <p:nvPr/>
        </p:nvGrpSpPr>
        <p:grpSpPr bwMode="auto">
          <a:xfrm rot="-2658237">
            <a:off x="304800" y="1847850"/>
            <a:ext cx="768350" cy="693738"/>
            <a:chOff x="1370" y="776"/>
            <a:chExt cx="484" cy="437"/>
          </a:xfrm>
        </p:grpSpPr>
        <p:grpSp>
          <p:nvGrpSpPr>
            <p:cNvPr id="102" name="Group 101"/>
            <p:cNvGrpSpPr>
              <a:grpSpLocks/>
            </p:cNvGrpSpPr>
            <p:nvPr/>
          </p:nvGrpSpPr>
          <p:grpSpPr bwMode="auto">
            <a:xfrm>
              <a:off x="1558" y="929"/>
              <a:ext cx="146" cy="125"/>
              <a:chOff x="1558" y="929"/>
              <a:chExt cx="146" cy="125"/>
            </a:xfrm>
          </p:grpSpPr>
          <p:sp>
            <p:nvSpPr>
              <p:cNvPr id="122" name="Freeform 105"/>
              <p:cNvSpPr>
                <a:spLocks/>
              </p:cNvSpPr>
              <p:nvPr/>
            </p:nvSpPr>
            <p:spPr bwMode="auto">
              <a:xfrm>
                <a:off x="1570" y="929"/>
                <a:ext cx="111" cy="87"/>
              </a:xfrm>
              <a:custGeom>
                <a:avLst/>
                <a:gdLst>
                  <a:gd name="T0" fmla="*/ 33 w 111"/>
                  <a:gd name="T1" fmla="*/ 0 h 87"/>
                  <a:gd name="T2" fmla="*/ 77 w 111"/>
                  <a:gd name="T3" fmla="*/ 0 h 87"/>
                  <a:gd name="T4" fmla="*/ 110 w 111"/>
                  <a:gd name="T5" fmla="*/ 32 h 87"/>
                  <a:gd name="T6" fmla="*/ 110 w 111"/>
                  <a:gd name="T7" fmla="*/ 65 h 87"/>
                  <a:gd name="T8" fmla="*/ 83 w 111"/>
                  <a:gd name="T9" fmla="*/ 86 h 87"/>
                  <a:gd name="T10" fmla="*/ 33 w 111"/>
                  <a:gd name="T11" fmla="*/ 86 h 87"/>
                  <a:gd name="T12" fmla="*/ 0 w 111"/>
                  <a:gd name="T13" fmla="*/ 65 h 87"/>
                  <a:gd name="T14" fmla="*/ 0 w 111"/>
                  <a:gd name="T15" fmla="*/ 32 h 87"/>
                  <a:gd name="T16" fmla="*/ 33 w 111"/>
                  <a:gd name="T17" fmla="*/ 0 h 8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11"/>
                  <a:gd name="T28" fmla="*/ 0 h 87"/>
                  <a:gd name="T29" fmla="*/ 111 w 111"/>
                  <a:gd name="T30" fmla="*/ 87 h 8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11" h="87">
                    <a:moveTo>
                      <a:pt x="33" y="0"/>
                    </a:moveTo>
                    <a:lnTo>
                      <a:pt x="77" y="0"/>
                    </a:lnTo>
                    <a:lnTo>
                      <a:pt x="110" y="32"/>
                    </a:lnTo>
                    <a:lnTo>
                      <a:pt x="110" y="65"/>
                    </a:lnTo>
                    <a:lnTo>
                      <a:pt x="83" y="86"/>
                    </a:lnTo>
                    <a:lnTo>
                      <a:pt x="33" y="86"/>
                    </a:lnTo>
                    <a:lnTo>
                      <a:pt x="0" y="65"/>
                    </a:lnTo>
                    <a:lnTo>
                      <a:pt x="0" y="32"/>
                    </a:lnTo>
                    <a:lnTo>
                      <a:pt x="33" y="0"/>
                    </a:lnTo>
                  </a:path>
                </a:pathLst>
              </a:custGeom>
              <a:solidFill>
                <a:srgbClr val="FFFFFF"/>
              </a:solidFill>
              <a:ln w="12700" cap="rnd">
                <a:noFill/>
                <a:round/>
                <a:headEnd type="triangle" w="med" len="med"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3" name="Freeform 106"/>
              <p:cNvSpPr>
                <a:spLocks/>
              </p:cNvSpPr>
              <p:nvPr/>
            </p:nvSpPr>
            <p:spPr bwMode="auto">
              <a:xfrm>
                <a:off x="1570" y="929"/>
                <a:ext cx="119" cy="95"/>
              </a:xfrm>
              <a:custGeom>
                <a:avLst/>
                <a:gdLst>
                  <a:gd name="T0" fmla="*/ 35 w 119"/>
                  <a:gd name="T1" fmla="*/ 0 h 95"/>
                  <a:gd name="T2" fmla="*/ 83 w 119"/>
                  <a:gd name="T3" fmla="*/ 0 h 95"/>
                  <a:gd name="T4" fmla="*/ 118 w 119"/>
                  <a:gd name="T5" fmla="*/ 35 h 95"/>
                  <a:gd name="T6" fmla="*/ 118 w 119"/>
                  <a:gd name="T7" fmla="*/ 71 h 95"/>
                  <a:gd name="T8" fmla="*/ 89 w 119"/>
                  <a:gd name="T9" fmla="*/ 94 h 95"/>
                  <a:gd name="T10" fmla="*/ 35 w 119"/>
                  <a:gd name="T11" fmla="*/ 94 h 95"/>
                  <a:gd name="T12" fmla="*/ 0 w 119"/>
                  <a:gd name="T13" fmla="*/ 71 h 95"/>
                  <a:gd name="T14" fmla="*/ 0 w 119"/>
                  <a:gd name="T15" fmla="*/ 35 h 95"/>
                  <a:gd name="T16" fmla="*/ 35 w 119"/>
                  <a:gd name="T17" fmla="*/ 0 h 95"/>
                  <a:gd name="T18" fmla="*/ 83 w 119"/>
                  <a:gd name="T19" fmla="*/ 0 h 95"/>
                  <a:gd name="T20" fmla="*/ 118 w 119"/>
                  <a:gd name="T21" fmla="*/ 35 h 95"/>
                  <a:gd name="T22" fmla="*/ 118 w 119"/>
                  <a:gd name="T23" fmla="*/ 71 h 95"/>
                  <a:gd name="T24" fmla="*/ 89 w 119"/>
                  <a:gd name="T25" fmla="*/ 94 h 95"/>
                  <a:gd name="T26" fmla="*/ 35 w 119"/>
                  <a:gd name="T27" fmla="*/ 94 h 95"/>
                  <a:gd name="T28" fmla="*/ 0 w 119"/>
                  <a:gd name="T29" fmla="*/ 71 h 95"/>
                  <a:gd name="T30" fmla="*/ 0 w 119"/>
                  <a:gd name="T31" fmla="*/ 35 h 95"/>
                  <a:gd name="T32" fmla="*/ 35 w 119"/>
                  <a:gd name="T33" fmla="*/ 0 h 9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19"/>
                  <a:gd name="T52" fmla="*/ 0 h 95"/>
                  <a:gd name="T53" fmla="*/ 119 w 119"/>
                  <a:gd name="T54" fmla="*/ 95 h 9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19" h="95">
                    <a:moveTo>
                      <a:pt x="35" y="0"/>
                    </a:moveTo>
                    <a:lnTo>
                      <a:pt x="83" y="0"/>
                    </a:lnTo>
                    <a:lnTo>
                      <a:pt x="118" y="35"/>
                    </a:lnTo>
                    <a:lnTo>
                      <a:pt x="118" y="71"/>
                    </a:lnTo>
                    <a:lnTo>
                      <a:pt x="89" y="94"/>
                    </a:lnTo>
                    <a:lnTo>
                      <a:pt x="35" y="94"/>
                    </a:lnTo>
                    <a:lnTo>
                      <a:pt x="0" y="71"/>
                    </a:lnTo>
                    <a:lnTo>
                      <a:pt x="0" y="35"/>
                    </a:lnTo>
                    <a:lnTo>
                      <a:pt x="35" y="0"/>
                    </a:lnTo>
                    <a:lnTo>
                      <a:pt x="83" y="0"/>
                    </a:lnTo>
                    <a:lnTo>
                      <a:pt x="118" y="35"/>
                    </a:lnTo>
                    <a:lnTo>
                      <a:pt x="118" y="71"/>
                    </a:lnTo>
                    <a:lnTo>
                      <a:pt x="89" y="94"/>
                    </a:lnTo>
                    <a:lnTo>
                      <a:pt x="35" y="94"/>
                    </a:lnTo>
                    <a:lnTo>
                      <a:pt x="0" y="71"/>
                    </a:lnTo>
                    <a:lnTo>
                      <a:pt x="0" y="35"/>
                    </a:lnTo>
                    <a:lnTo>
                      <a:pt x="35" y="0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" name="Freeform 107"/>
              <p:cNvSpPr>
                <a:spLocks/>
              </p:cNvSpPr>
              <p:nvPr/>
            </p:nvSpPr>
            <p:spPr bwMode="auto">
              <a:xfrm>
                <a:off x="1558" y="964"/>
                <a:ext cx="111" cy="82"/>
              </a:xfrm>
              <a:custGeom>
                <a:avLst/>
                <a:gdLst>
                  <a:gd name="T0" fmla="*/ 34 w 111"/>
                  <a:gd name="T1" fmla="*/ 0 h 82"/>
                  <a:gd name="T2" fmla="*/ 77 w 111"/>
                  <a:gd name="T3" fmla="*/ 0 h 82"/>
                  <a:gd name="T4" fmla="*/ 110 w 111"/>
                  <a:gd name="T5" fmla="*/ 27 h 82"/>
                  <a:gd name="T6" fmla="*/ 110 w 111"/>
                  <a:gd name="T7" fmla="*/ 59 h 82"/>
                  <a:gd name="T8" fmla="*/ 83 w 111"/>
                  <a:gd name="T9" fmla="*/ 81 h 82"/>
                  <a:gd name="T10" fmla="*/ 34 w 111"/>
                  <a:gd name="T11" fmla="*/ 81 h 82"/>
                  <a:gd name="T12" fmla="*/ 0 w 111"/>
                  <a:gd name="T13" fmla="*/ 59 h 82"/>
                  <a:gd name="T14" fmla="*/ 0 w 111"/>
                  <a:gd name="T15" fmla="*/ 27 h 82"/>
                  <a:gd name="T16" fmla="*/ 34 w 111"/>
                  <a:gd name="T17" fmla="*/ 0 h 8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11"/>
                  <a:gd name="T28" fmla="*/ 0 h 82"/>
                  <a:gd name="T29" fmla="*/ 111 w 111"/>
                  <a:gd name="T30" fmla="*/ 82 h 8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11" h="82">
                    <a:moveTo>
                      <a:pt x="34" y="0"/>
                    </a:moveTo>
                    <a:lnTo>
                      <a:pt x="77" y="0"/>
                    </a:lnTo>
                    <a:lnTo>
                      <a:pt x="110" y="27"/>
                    </a:lnTo>
                    <a:lnTo>
                      <a:pt x="110" y="59"/>
                    </a:lnTo>
                    <a:lnTo>
                      <a:pt x="83" y="81"/>
                    </a:lnTo>
                    <a:lnTo>
                      <a:pt x="34" y="81"/>
                    </a:lnTo>
                    <a:lnTo>
                      <a:pt x="0" y="59"/>
                    </a:lnTo>
                    <a:lnTo>
                      <a:pt x="0" y="27"/>
                    </a:lnTo>
                    <a:lnTo>
                      <a:pt x="34" y="0"/>
                    </a:lnTo>
                  </a:path>
                </a:pathLst>
              </a:custGeom>
              <a:solidFill>
                <a:srgbClr val="FFFFFF"/>
              </a:solidFill>
              <a:ln w="12700" cap="rnd">
                <a:noFill/>
                <a:round/>
                <a:headEnd type="triangle" w="med" len="med"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" name="Freeform 108"/>
              <p:cNvSpPr>
                <a:spLocks/>
              </p:cNvSpPr>
              <p:nvPr/>
            </p:nvSpPr>
            <p:spPr bwMode="auto">
              <a:xfrm>
                <a:off x="1558" y="964"/>
                <a:ext cx="119" cy="90"/>
              </a:xfrm>
              <a:custGeom>
                <a:avLst/>
                <a:gdLst>
                  <a:gd name="T0" fmla="*/ 36 w 119"/>
                  <a:gd name="T1" fmla="*/ 0 h 90"/>
                  <a:gd name="T2" fmla="*/ 83 w 119"/>
                  <a:gd name="T3" fmla="*/ 0 h 90"/>
                  <a:gd name="T4" fmla="*/ 118 w 119"/>
                  <a:gd name="T5" fmla="*/ 30 h 90"/>
                  <a:gd name="T6" fmla="*/ 118 w 119"/>
                  <a:gd name="T7" fmla="*/ 65 h 90"/>
                  <a:gd name="T8" fmla="*/ 89 w 119"/>
                  <a:gd name="T9" fmla="*/ 89 h 90"/>
                  <a:gd name="T10" fmla="*/ 36 w 119"/>
                  <a:gd name="T11" fmla="*/ 89 h 90"/>
                  <a:gd name="T12" fmla="*/ 0 w 119"/>
                  <a:gd name="T13" fmla="*/ 65 h 90"/>
                  <a:gd name="T14" fmla="*/ 0 w 119"/>
                  <a:gd name="T15" fmla="*/ 30 h 90"/>
                  <a:gd name="T16" fmla="*/ 36 w 119"/>
                  <a:gd name="T17" fmla="*/ 0 h 90"/>
                  <a:gd name="T18" fmla="*/ 83 w 119"/>
                  <a:gd name="T19" fmla="*/ 0 h 90"/>
                  <a:gd name="T20" fmla="*/ 118 w 119"/>
                  <a:gd name="T21" fmla="*/ 30 h 90"/>
                  <a:gd name="T22" fmla="*/ 118 w 119"/>
                  <a:gd name="T23" fmla="*/ 65 h 90"/>
                  <a:gd name="T24" fmla="*/ 89 w 119"/>
                  <a:gd name="T25" fmla="*/ 89 h 90"/>
                  <a:gd name="T26" fmla="*/ 36 w 119"/>
                  <a:gd name="T27" fmla="*/ 89 h 90"/>
                  <a:gd name="T28" fmla="*/ 0 w 119"/>
                  <a:gd name="T29" fmla="*/ 65 h 90"/>
                  <a:gd name="T30" fmla="*/ 0 w 119"/>
                  <a:gd name="T31" fmla="*/ 30 h 90"/>
                  <a:gd name="T32" fmla="*/ 36 w 119"/>
                  <a:gd name="T33" fmla="*/ 0 h 9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19"/>
                  <a:gd name="T52" fmla="*/ 0 h 90"/>
                  <a:gd name="T53" fmla="*/ 119 w 119"/>
                  <a:gd name="T54" fmla="*/ 90 h 9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19" h="90">
                    <a:moveTo>
                      <a:pt x="36" y="0"/>
                    </a:moveTo>
                    <a:lnTo>
                      <a:pt x="83" y="0"/>
                    </a:lnTo>
                    <a:lnTo>
                      <a:pt x="118" y="30"/>
                    </a:lnTo>
                    <a:lnTo>
                      <a:pt x="118" y="65"/>
                    </a:lnTo>
                    <a:lnTo>
                      <a:pt x="89" y="89"/>
                    </a:lnTo>
                    <a:lnTo>
                      <a:pt x="36" y="89"/>
                    </a:lnTo>
                    <a:lnTo>
                      <a:pt x="0" y="65"/>
                    </a:lnTo>
                    <a:lnTo>
                      <a:pt x="0" y="30"/>
                    </a:lnTo>
                    <a:lnTo>
                      <a:pt x="36" y="0"/>
                    </a:lnTo>
                    <a:lnTo>
                      <a:pt x="83" y="0"/>
                    </a:lnTo>
                    <a:lnTo>
                      <a:pt x="118" y="30"/>
                    </a:lnTo>
                    <a:lnTo>
                      <a:pt x="118" y="65"/>
                    </a:lnTo>
                    <a:lnTo>
                      <a:pt x="89" y="89"/>
                    </a:lnTo>
                    <a:lnTo>
                      <a:pt x="36" y="89"/>
                    </a:lnTo>
                    <a:lnTo>
                      <a:pt x="0" y="65"/>
                    </a:lnTo>
                    <a:lnTo>
                      <a:pt x="0" y="30"/>
                    </a:lnTo>
                    <a:lnTo>
                      <a:pt x="36" y="0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6" name="Line 109"/>
              <p:cNvSpPr>
                <a:spLocks noChangeShapeType="1"/>
              </p:cNvSpPr>
              <p:nvPr/>
            </p:nvSpPr>
            <p:spPr bwMode="auto">
              <a:xfrm flipH="1">
                <a:off x="1635" y="933"/>
                <a:ext cx="20" cy="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7" name="Line 110"/>
              <p:cNvSpPr>
                <a:spLocks noChangeShapeType="1"/>
              </p:cNvSpPr>
              <p:nvPr/>
            </p:nvSpPr>
            <p:spPr bwMode="auto">
              <a:xfrm flipH="1">
                <a:off x="1672" y="968"/>
                <a:ext cx="32" cy="2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" name="Line 111"/>
              <p:cNvSpPr>
                <a:spLocks noChangeShapeType="1"/>
              </p:cNvSpPr>
              <p:nvPr/>
            </p:nvSpPr>
            <p:spPr bwMode="auto">
              <a:xfrm flipH="1">
                <a:off x="1672" y="1004"/>
                <a:ext cx="32" cy="3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" name="Line 112"/>
              <p:cNvSpPr>
                <a:spLocks noChangeShapeType="1"/>
              </p:cNvSpPr>
              <p:nvPr/>
            </p:nvSpPr>
            <p:spPr bwMode="auto">
              <a:xfrm flipH="1">
                <a:off x="1594" y="939"/>
                <a:ext cx="19" cy="1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" name="Line 113"/>
              <p:cNvSpPr>
                <a:spLocks noChangeShapeType="1"/>
              </p:cNvSpPr>
              <p:nvPr/>
            </p:nvSpPr>
            <p:spPr bwMode="auto">
              <a:xfrm flipH="1">
                <a:off x="1558" y="968"/>
                <a:ext cx="14" cy="2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03" name="Freeform 114"/>
            <p:cNvSpPr>
              <a:spLocks/>
            </p:cNvSpPr>
            <p:nvPr/>
          </p:nvSpPr>
          <p:spPr bwMode="auto">
            <a:xfrm>
              <a:off x="1370" y="776"/>
              <a:ext cx="199" cy="158"/>
            </a:xfrm>
            <a:custGeom>
              <a:avLst/>
              <a:gdLst>
                <a:gd name="T0" fmla="*/ 62 w 199"/>
                <a:gd name="T1" fmla="*/ 0 h 158"/>
                <a:gd name="T2" fmla="*/ 0 w 199"/>
                <a:gd name="T3" fmla="*/ 50 h 158"/>
                <a:gd name="T4" fmla="*/ 170 w 199"/>
                <a:gd name="T5" fmla="*/ 157 h 158"/>
                <a:gd name="T6" fmla="*/ 198 w 199"/>
                <a:gd name="T7" fmla="*/ 128 h 158"/>
                <a:gd name="T8" fmla="*/ 62 w 199"/>
                <a:gd name="T9" fmla="*/ 0 h 1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9"/>
                <a:gd name="T16" fmla="*/ 0 h 158"/>
                <a:gd name="T17" fmla="*/ 199 w 199"/>
                <a:gd name="T18" fmla="*/ 158 h 15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9" h="158">
                  <a:moveTo>
                    <a:pt x="62" y="0"/>
                  </a:moveTo>
                  <a:lnTo>
                    <a:pt x="0" y="50"/>
                  </a:lnTo>
                  <a:lnTo>
                    <a:pt x="170" y="157"/>
                  </a:lnTo>
                  <a:lnTo>
                    <a:pt x="198" y="128"/>
                  </a:lnTo>
                  <a:lnTo>
                    <a:pt x="62" y="0"/>
                  </a:lnTo>
                </a:path>
              </a:pathLst>
            </a:custGeom>
            <a:solidFill>
              <a:srgbClr val="FFFFFF"/>
            </a:solidFill>
            <a:ln w="12700" cap="rnd">
              <a:noFill/>
              <a:round/>
              <a:headEnd type="triangle" w="med" len="med"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115"/>
            <p:cNvSpPr>
              <a:spLocks/>
            </p:cNvSpPr>
            <p:nvPr/>
          </p:nvSpPr>
          <p:spPr bwMode="auto">
            <a:xfrm>
              <a:off x="1370" y="776"/>
              <a:ext cx="207" cy="166"/>
            </a:xfrm>
            <a:custGeom>
              <a:avLst/>
              <a:gdLst>
                <a:gd name="T0" fmla="*/ 65 w 207"/>
                <a:gd name="T1" fmla="*/ 0 h 166"/>
                <a:gd name="T2" fmla="*/ 0 w 207"/>
                <a:gd name="T3" fmla="*/ 53 h 166"/>
                <a:gd name="T4" fmla="*/ 177 w 207"/>
                <a:gd name="T5" fmla="*/ 165 h 166"/>
                <a:gd name="T6" fmla="*/ 206 w 207"/>
                <a:gd name="T7" fmla="*/ 135 h 166"/>
                <a:gd name="T8" fmla="*/ 65 w 207"/>
                <a:gd name="T9" fmla="*/ 0 h 166"/>
                <a:gd name="T10" fmla="*/ 0 w 207"/>
                <a:gd name="T11" fmla="*/ 53 h 166"/>
                <a:gd name="T12" fmla="*/ 177 w 207"/>
                <a:gd name="T13" fmla="*/ 165 h 166"/>
                <a:gd name="T14" fmla="*/ 206 w 207"/>
                <a:gd name="T15" fmla="*/ 135 h 166"/>
                <a:gd name="T16" fmla="*/ 65 w 207"/>
                <a:gd name="T17" fmla="*/ 0 h 16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7"/>
                <a:gd name="T28" fmla="*/ 0 h 166"/>
                <a:gd name="T29" fmla="*/ 207 w 207"/>
                <a:gd name="T30" fmla="*/ 166 h 16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7" h="166">
                  <a:moveTo>
                    <a:pt x="65" y="0"/>
                  </a:moveTo>
                  <a:lnTo>
                    <a:pt x="0" y="53"/>
                  </a:lnTo>
                  <a:lnTo>
                    <a:pt x="177" y="165"/>
                  </a:lnTo>
                  <a:lnTo>
                    <a:pt x="206" y="135"/>
                  </a:lnTo>
                  <a:lnTo>
                    <a:pt x="65" y="0"/>
                  </a:lnTo>
                  <a:lnTo>
                    <a:pt x="0" y="53"/>
                  </a:lnTo>
                  <a:lnTo>
                    <a:pt x="177" y="165"/>
                  </a:lnTo>
                  <a:lnTo>
                    <a:pt x="206" y="135"/>
                  </a:lnTo>
                  <a:lnTo>
                    <a:pt x="65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116"/>
            <p:cNvSpPr>
              <a:spLocks/>
            </p:cNvSpPr>
            <p:nvPr/>
          </p:nvSpPr>
          <p:spPr bwMode="auto">
            <a:xfrm>
              <a:off x="1670" y="1023"/>
              <a:ext cx="176" cy="182"/>
            </a:xfrm>
            <a:custGeom>
              <a:avLst/>
              <a:gdLst>
                <a:gd name="T0" fmla="*/ 175 w 176"/>
                <a:gd name="T1" fmla="*/ 119 h 182"/>
                <a:gd name="T2" fmla="*/ 113 w 176"/>
                <a:gd name="T3" fmla="*/ 181 h 182"/>
                <a:gd name="T4" fmla="*/ 0 w 176"/>
                <a:gd name="T5" fmla="*/ 23 h 182"/>
                <a:gd name="T6" fmla="*/ 34 w 176"/>
                <a:gd name="T7" fmla="*/ 0 h 182"/>
                <a:gd name="T8" fmla="*/ 175 w 176"/>
                <a:gd name="T9" fmla="*/ 119 h 1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6"/>
                <a:gd name="T16" fmla="*/ 0 h 182"/>
                <a:gd name="T17" fmla="*/ 176 w 176"/>
                <a:gd name="T18" fmla="*/ 182 h 18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6" h="182">
                  <a:moveTo>
                    <a:pt x="175" y="119"/>
                  </a:moveTo>
                  <a:lnTo>
                    <a:pt x="113" y="181"/>
                  </a:lnTo>
                  <a:lnTo>
                    <a:pt x="0" y="23"/>
                  </a:lnTo>
                  <a:lnTo>
                    <a:pt x="34" y="0"/>
                  </a:lnTo>
                  <a:lnTo>
                    <a:pt x="175" y="119"/>
                  </a:lnTo>
                </a:path>
              </a:pathLst>
            </a:custGeom>
            <a:solidFill>
              <a:srgbClr val="FFFFFF"/>
            </a:solidFill>
            <a:ln w="12700" cap="rnd">
              <a:noFill/>
              <a:round/>
              <a:headEnd type="triangle" w="med" len="med"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117"/>
            <p:cNvSpPr>
              <a:spLocks/>
            </p:cNvSpPr>
            <p:nvPr/>
          </p:nvSpPr>
          <p:spPr bwMode="auto">
            <a:xfrm>
              <a:off x="1670" y="1023"/>
              <a:ext cx="184" cy="190"/>
            </a:xfrm>
            <a:custGeom>
              <a:avLst/>
              <a:gdLst>
                <a:gd name="T0" fmla="*/ 183 w 184"/>
                <a:gd name="T1" fmla="*/ 124 h 190"/>
                <a:gd name="T2" fmla="*/ 118 w 184"/>
                <a:gd name="T3" fmla="*/ 189 h 190"/>
                <a:gd name="T4" fmla="*/ 0 w 184"/>
                <a:gd name="T5" fmla="*/ 24 h 190"/>
                <a:gd name="T6" fmla="*/ 36 w 184"/>
                <a:gd name="T7" fmla="*/ 0 h 190"/>
                <a:gd name="T8" fmla="*/ 183 w 184"/>
                <a:gd name="T9" fmla="*/ 124 h 190"/>
                <a:gd name="T10" fmla="*/ 118 w 184"/>
                <a:gd name="T11" fmla="*/ 189 h 190"/>
                <a:gd name="T12" fmla="*/ 0 w 184"/>
                <a:gd name="T13" fmla="*/ 24 h 190"/>
                <a:gd name="T14" fmla="*/ 36 w 184"/>
                <a:gd name="T15" fmla="*/ 0 h 190"/>
                <a:gd name="T16" fmla="*/ 183 w 184"/>
                <a:gd name="T17" fmla="*/ 124 h 19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84"/>
                <a:gd name="T28" fmla="*/ 0 h 190"/>
                <a:gd name="T29" fmla="*/ 184 w 184"/>
                <a:gd name="T30" fmla="*/ 190 h 19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84" h="190">
                  <a:moveTo>
                    <a:pt x="183" y="124"/>
                  </a:moveTo>
                  <a:lnTo>
                    <a:pt x="118" y="189"/>
                  </a:lnTo>
                  <a:lnTo>
                    <a:pt x="0" y="24"/>
                  </a:lnTo>
                  <a:lnTo>
                    <a:pt x="36" y="0"/>
                  </a:lnTo>
                  <a:lnTo>
                    <a:pt x="183" y="124"/>
                  </a:lnTo>
                  <a:lnTo>
                    <a:pt x="118" y="189"/>
                  </a:lnTo>
                  <a:lnTo>
                    <a:pt x="0" y="24"/>
                  </a:lnTo>
                  <a:lnTo>
                    <a:pt x="36" y="0"/>
                  </a:lnTo>
                  <a:lnTo>
                    <a:pt x="183" y="124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Line 118"/>
            <p:cNvSpPr>
              <a:spLocks noChangeShapeType="1"/>
            </p:cNvSpPr>
            <p:nvPr/>
          </p:nvSpPr>
          <p:spPr bwMode="auto">
            <a:xfrm>
              <a:off x="1574" y="921"/>
              <a:ext cx="16" cy="2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Line 119"/>
            <p:cNvSpPr>
              <a:spLocks noChangeShapeType="1"/>
            </p:cNvSpPr>
            <p:nvPr/>
          </p:nvSpPr>
          <p:spPr bwMode="auto">
            <a:xfrm>
              <a:off x="1551" y="945"/>
              <a:ext cx="27" cy="1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Line 120"/>
            <p:cNvSpPr>
              <a:spLocks noChangeShapeType="1"/>
            </p:cNvSpPr>
            <p:nvPr/>
          </p:nvSpPr>
          <p:spPr bwMode="auto">
            <a:xfrm flipH="1" flipV="1">
              <a:off x="1666" y="1031"/>
              <a:ext cx="20" cy="2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Line 121"/>
            <p:cNvSpPr>
              <a:spLocks noChangeShapeType="1"/>
            </p:cNvSpPr>
            <p:nvPr/>
          </p:nvSpPr>
          <p:spPr bwMode="auto">
            <a:xfrm flipH="1" flipV="1">
              <a:off x="1678" y="1019"/>
              <a:ext cx="32" cy="2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Oval 122"/>
            <p:cNvSpPr>
              <a:spLocks noChangeArrowheads="1"/>
            </p:cNvSpPr>
            <p:nvPr/>
          </p:nvSpPr>
          <p:spPr bwMode="auto">
            <a:xfrm>
              <a:off x="1592" y="986"/>
              <a:ext cx="49" cy="43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Oval 123"/>
            <p:cNvSpPr>
              <a:spLocks noChangeArrowheads="1"/>
            </p:cNvSpPr>
            <p:nvPr/>
          </p:nvSpPr>
          <p:spPr bwMode="auto">
            <a:xfrm>
              <a:off x="1592" y="992"/>
              <a:ext cx="37" cy="31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Oval 124"/>
            <p:cNvSpPr>
              <a:spLocks noChangeArrowheads="1"/>
            </p:cNvSpPr>
            <p:nvPr/>
          </p:nvSpPr>
          <p:spPr bwMode="auto">
            <a:xfrm>
              <a:off x="1580" y="1039"/>
              <a:ext cx="19" cy="19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Oval 125"/>
            <p:cNvSpPr>
              <a:spLocks noChangeArrowheads="1"/>
            </p:cNvSpPr>
            <p:nvPr/>
          </p:nvSpPr>
          <p:spPr bwMode="auto">
            <a:xfrm>
              <a:off x="1627" y="1045"/>
              <a:ext cx="25" cy="19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Oval 126"/>
            <p:cNvSpPr>
              <a:spLocks noChangeArrowheads="1"/>
            </p:cNvSpPr>
            <p:nvPr/>
          </p:nvSpPr>
          <p:spPr bwMode="auto">
            <a:xfrm>
              <a:off x="1657" y="1015"/>
              <a:ext cx="19" cy="20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Line 127"/>
            <p:cNvSpPr>
              <a:spLocks noChangeShapeType="1"/>
            </p:cNvSpPr>
            <p:nvPr/>
          </p:nvSpPr>
          <p:spPr bwMode="auto">
            <a:xfrm flipH="1">
              <a:off x="1425" y="821"/>
              <a:ext cx="67" cy="5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Line 128"/>
            <p:cNvSpPr>
              <a:spLocks noChangeShapeType="1"/>
            </p:cNvSpPr>
            <p:nvPr/>
          </p:nvSpPr>
          <p:spPr bwMode="auto">
            <a:xfrm flipH="1">
              <a:off x="1484" y="868"/>
              <a:ext cx="55" cy="3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Line 129"/>
            <p:cNvSpPr>
              <a:spLocks noChangeShapeType="1"/>
            </p:cNvSpPr>
            <p:nvPr/>
          </p:nvSpPr>
          <p:spPr bwMode="auto">
            <a:xfrm flipH="1">
              <a:off x="1702" y="1062"/>
              <a:ext cx="49" cy="3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Line 130"/>
            <p:cNvSpPr>
              <a:spLocks noChangeShapeType="1"/>
            </p:cNvSpPr>
            <p:nvPr/>
          </p:nvSpPr>
          <p:spPr bwMode="auto">
            <a:xfrm flipH="1">
              <a:off x="1749" y="1104"/>
              <a:ext cx="61" cy="5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131"/>
            <p:cNvSpPr>
              <a:spLocks/>
            </p:cNvSpPr>
            <p:nvPr/>
          </p:nvSpPr>
          <p:spPr bwMode="auto">
            <a:xfrm>
              <a:off x="1558" y="935"/>
              <a:ext cx="29" cy="46"/>
            </a:xfrm>
            <a:custGeom>
              <a:avLst/>
              <a:gdLst>
                <a:gd name="T0" fmla="*/ 28 w 29"/>
                <a:gd name="T1" fmla="*/ 0 h 46"/>
                <a:gd name="T2" fmla="*/ 5 w 29"/>
                <a:gd name="T3" fmla="*/ 20 h 46"/>
                <a:gd name="T4" fmla="*/ 0 w 29"/>
                <a:gd name="T5" fmla="*/ 45 h 46"/>
                <a:gd name="T6" fmla="*/ 28 w 29"/>
                <a:gd name="T7" fmla="*/ 20 h 46"/>
                <a:gd name="T8" fmla="*/ 28 w 29"/>
                <a:gd name="T9" fmla="*/ 0 h 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46"/>
                <a:gd name="T17" fmla="*/ 29 w 29"/>
                <a:gd name="T18" fmla="*/ 46 h 4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46">
                  <a:moveTo>
                    <a:pt x="28" y="0"/>
                  </a:moveTo>
                  <a:lnTo>
                    <a:pt x="5" y="20"/>
                  </a:lnTo>
                  <a:lnTo>
                    <a:pt x="0" y="45"/>
                  </a:lnTo>
                  <a:lnTo>
                    <a:pt x="28" y="20"/>
                  </a:lnTo>
                  <a:lnTo>
                    <a:pt x="28" y="0"/>
                  </a:lnTo>
                </a:path>
              </a:pathLst>
            </a:custGeom>
            <a:solidFill>
              <a:srgbClr val="000000"/>
            </a:solidFill>
            <a:ln w="12700" cap="rnd">
              <a:noFill/>
              <a:round/>
              <a:headEnd type="triangle" w="med" len="med"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132"/>
            <p:cNvSpPr>
              <a:spLocks/>
            </p:cNvSpPr>
            <p:nvPr/>
          </p:nvSpPr>
          <p:spPr bwMode="auto">
            <a:xfrm>
              <a:off x="1558" y="935"/>
              <a:ext cx="37" cy="54"/>
            </a:xfrm>
            <a:custGeom>
              <a:avLst/>
              <a:gdLst>
                <a:gd name="T0" fmla="*/ 36 w 37"/>
                <a:gd name="T1" fmla="*/ 0 h 54"/>
                <a:gd name="T2" fmla="*/ 6 w 37"/>
                <a:gd name="T3" fmla="*/ 23 h 54"/>
                <a:gd name="T4" fmla="*/ 0 w 37"/>
                <a:gd name="T5" fmla="*/ 53 h 54"/>
                <a:gd name="T6" fmla="*/ 36 w 37"/>
                <a:gd name="T7" fmla="*/ 23 h 54"/>
                <a:gd name="T8" fmla="*/ 36 w 37"/>
                <a:gd name="T9" fmla="*/ 0 h 54"/>
                <a:gd name="T10" fmla="*/ 6 w 37"/>
                <a:gd name="T11" fmla="*/ 23 h 54"/>
                <a:gd name="T12" fmla="*/ 0 w 37"/>
                <a:gd name="T13" fmla="*/ 53 h 54"/>
                <a:gd name="T14" fmla="*/ 36 w 37"/>
                <a:gd name="T15" fmla="*/ 23 h 54"/>
                <a:gd name="T16" fmla="*/ 36 w 37"/>
                <a:gd name="T17" fmla="*/ 0 h 5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7"/>
                <a:gd name="T28" fmla="*/ 0 h 54"/>
                <a:gd name="T29" fmla="*/ 37 w 37"/>
                <a:gd name="T30" fmla="*/ 54 h 5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7" h="54">
                  <a:moveTo>
                    <a:pt x="36" y="0"/>
                  </a:moveTo>
                  <a:lnTo>
                    <a:pt x="6" y="23"/>
                  </a:lnTo>
                  <a:lnTo>
                    <a:pt x="0" y="53"/>
                  </a:lnTo>
                  <a:lnTo>
                    <a:pt x="36" y="23"/>
                  </a:lnTo>
                  <a:lnTo>
                    <a:pt x="36" y="0"/>
                  </a:lnTo>
                  <a:lnTo>
                    <a:pt x="6" y="23"/>
                  </a:lnTo>
                  <a:lnTo>
                    <a:pt x="0" y="53"/>
                  </a:lnTo>
                  <a:lnTo>
                    <a:pt x="36" y="23"/>
                  </a:lnTo>
                  <a:lnTo>
                    <a:pt x="36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1" name="Text Box 133"/>
          <p:cNvSpPr txBox="1">
            <a:spLocks noChangeAspect="1" noChangeArrowheads="1"/>
          </p:cNvSpPr>
          <p:nvPr/>
        </p:nvSpPr>
        <p:spPr bwMode="auto">
          <a:xfrm rot="21595043">
            <a:off x="2133600" y="2762250"/>
            <a:ext cx="11477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700" b="1"/>
              <a:t>Primitive Information Object</a:t>
            </a:r>
          </a:p>
        </p:txBody>
      </p:sp>
      <p:sp>
        <p:nvSpPr>
          <p:cNvPr id="132" name="Text Box 134"/>
          <p:cNvSpPr txBox="1">
            <a:spLocks noChangeAspect="1" noChangeArrowheads="1"/>
          </p:cNvSpPr>
          <p:nvPr/>
        </p:nvSpPr>
        <p:spPr bwMode="auto">
          <a:xfrm rot="21595043">
            <a:off x="685800" y="3046413"/>
            <a:ext cx="11477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700" b="1"/>
              <a:t>Primitive Information Object</a:t>
            </a:r>
          </a:p>
        </p:txBody>
      </p:sp>
      <p:sp>
        <p:nvSpPr>
          <p:cNvPr id="133" name="Text Box 135"/>
          <p:cNvSpPr txBox="1">
            <a:spLocks noChangeAspect="1" noChangeArrowheads="1"/>
          </p:cNvSpPr>
          <p:nvPr/>
        </p:nvSpPr>
        <p:spPr bwMode="auto">
          <a:xfrm rot="21595043">
            <a:off x="3048000" y="1543050"/>
            <a:ext cx="11477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700" b="1"/>
              <a:t>Simple Information Object</a:t>
            </a:r>
          </a:p>
        </p:txBody>
      </p:sp>
      <p:cxnSp>
        <p:nvCxnSpPr>
          <p:cNvPr id="134" name="AutoShape 136"/>
          <p:cNvCxnSpPr>
            <a:cxnSpLocks noChangeAspect="1" noChangeShapeType="1"/>
          </p:cNvCxnSpPr>
          <p:nvPr/>
        </p:nvCxnSpPr>
        <p:spPr bwMode="auto">
          <a:xfrm flipV="1">
            <a:off x="1600200" y="4097338"/>
            <a:ext cx="2286000" cy="901700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stealth" w="sm" len="lg"/>
          </a:ln>
        </p:spPr>
      </p:cxnSp>
      <p:sp>
        <p:nvSpPr>
          <p:cNvPr id="135" name="Text Box 137"/>
          <p:cNvSpPr txBox="1">
            <a:spLocks noChangeAspect="1" noChangeArrowheads="1"/>
          </p:cNvSpPr>
          <p:nvPr/>
        </p:nvSpPr>
        <p:spPr bwMode="auto">
          <a:xfrm rot="21595043">
            <a:off x="2514600" y="3829050"/>
            <a:ext cx="11477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700" b="1"/>
              <a:t>Telemetry Information Package</a:t>
            </a:r>
          </a:p>
        </p:txBody>
      </p:sp>
      <p:sp>
        <p:nvSpPr>
          <p:cNvPr id="136" name="Text Box 138"/>
          <p:cNvSpPr txBox="1">
            <a:spLocks noChangeAspect="1" noChangeArrowheads="1"/>
          </p:cNvSpPr>
          <p:nvPr/>
        </p:nvSpPr>
        <p:spPr bwMode="auto">
          <a:xfrm rot="21595043">
            <a:off x="4267200" y="2990850"/>
            <a:ext cx="11477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700" b="1"/>
              <a:t>Science Information Package</a:t>
            </a:r>
          </a:p>
        </p:txBody>
      </p:sp>
      <p:sp>
        <p:nvSpPr>
          <p:cNvPr id="137" name="Text Box 139"/>
          <p:cNvSpPr txBox="1">
            <a:spLocks noChangeAspect="1" noChangeArrowheads="1"/>
          </p:cNvSpPr>
          <p:nvPr/>
        </p:nvSpPr>
        <p:spPr bwMode="auto">
          <a:xfrm rot="21595043">
            <a:off x="3581400" y="4819650"/>
            <a:ext cx="114776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700" b="1"/>
              <a:t>Instrument </a:t>
            </a:r>
          </a:p>
          <a:p>
            <a:pPr algn="ctr"/>
            <a:r>
              <a:rPr lang="en-US" sz="700" b="1"/>
              <a:t>Planning</a:t>
            </a:r>
          </a:p>
          <a:p>
            <a:pPr algn="ctr"/>
            <a:r>
              <a:rPr lang="en-US" sz="700" b="1"/>
              <a:t>Information </a:t>
            </a:r>
          </a:p>
          <a:p>
            <a:pPr algn="ctr"/>
            <a:r>
              <a:rPr lang="en-US" sz="700" b="1"/>
              <a:t>Object</a:t>
            </a:r>
          </a:p>
        </p:txBody>
      </p:sp>
      <p:sp>
        <p:nvSpPr>
          <p:cNvPr id="138" name="Text Box 140"/>
          <p:cNvSpPr txBox="1">
            <a:spLocks noChangeAspect="1" noChangeArrowheads="1"/>
          </p:cNvSpPr>
          <p:nvPr/>
        </p:nvSpPr>
        <p:spPr bwMode="auto">
          <a:xfrm rot="21595043">
            <a:off x="4724400" y="3905250"/>
            <a:ext cx="11477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700" b="1"/>
              <a:t>Science Information Package</a:t>
            </a:r>
          </a:p>
        </p:txBody>
      </p:sp>
      <p:sp>
        <p:nvSpPr>
          <p:cNvPr id="139" name="Text Box 141"/>
          <p:cNvSpPr txBox="1">
            <a:spLocks noChangeAspect="1" noChangeArrowheads="1"/>
          </p:cNvSpPr>
          <p:nvPr/>
        </p:nvSpPr>
        <p:spPr bwMode="auto">
          <a:xfrm rot="21595043">
            <a:off x="6781800" y="3600450"/>
            <a:ext cx="11477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700" b="1"/>
              <a:t>Science Products - Information Objects</a:t>
            </a:r>
          </a:p>
        </p:txBody>
      </p:sp>
      <p:sp>
        <p:nvSpPr>
          <p:cNvPr id="140" name="Text Box 142"/>
          <p:cNvSpPr txBox="1">
            <a:spLocks noChangeAspect="1" noChangeArrowheads="1"/>
          </p:cNvSpPr>
          <p:nvPr/>
        </p:nvSpPr>
        <p:spPr bwMode="auto">
          <a:xfrm rot="21595043">
            <a:off x="6172200" y="4743450"/>
            <a:ext cx="1147763" cy="41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700" b="1"/>
              <a:t>Planning</a:t>
            </a:r>
          </a:p>
          <a:p>
            <a:pPr algn="ctr"/>
            <a:r>
              <a:rPr lang="en-US" sz="700" b="1"/>
              <a:t>Information </a:t>
            </a:r>
          </a:p>
          <a:p>
            <a:pPr algn="ctr"/>
            <a:r>
              <a:rPr lang="en-US" sz="700" b="1"/>
              <a:t>Object</a:t>
            </a:r>
          </a:p>
        </p:txBody>
      </p:sp>
      <p:sp>
        <p:nvSpPr>
          <p:cNvPr id="141" name="Text Box 143"/>
          <p:cNvSpPr txBox="1">
            <a:spLocks noChangeAspect="1" noChangeArrowheads="1"/>
          </p:cNvSpPr>
          <p:nvPr/>
        </p:nvSpPr>
        <p:spPr bwMode="auto">
          <a:xfrm rot="21595043">
            <a:off x="4876800" y="4514850"/>
            <a:ext cx="11477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700" b="1"/>
              <a:t>Science Information Package</a:t>
            </a:r>
          </a:p>
        </p:txBody>
      </p:sp>
      <p:sp>
        <p:nvSpPr>
          <p:cNvPr id="142" name="Text Box 144"/>
          <p:cNvSpPr txBox="1">
            <a:spLocks noChangeAspect="1" noChangeArrowheads="1"/>
          </p:cNvSpPr>
          <p:nvPr/>
        </p:nvSpPr>
        <p:spPr bwMode="auto">
          <a:xfrm rot="21595043">
            <a:off x="5867400" y="5659438"/>
            <a:ext cx="2439988" cy="511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Char char="•"/>
            </a:pPr>
            <a:r>
              <a:rPr lang="en-US" sz="900" b="1"/>
              <a:t> Common Meta Models for Describing Space Information Objects</a:t>
            </a:r>
          </a:p>
          <a:p>
            <a:pPr>
              <a:buFontTx/>
              <a:buChar char="•"/>
            </a:pPr>
            <a:r>
              <a:rPr lang="en-US" sz="900" b="1"/>
              <a:t> Common Data Dictionary end-to-end</a:t>
            </a:r>
          </a:p>
        </p:txBody>
      </p:sp>
    </p:spTree>
    <p:extLst>
      <p:ext uri="{BB962C8B-B14F-4D97-AF65-F5344CB8AC3E}">
        <p14:creationId xmlns:p14="http://schemas.microsoft.com/office/powerpoint/2010/main" val="36763277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681"/>
            <a:ext cx="8229600" cy="944096"/>
          </a:xfrm>
        </p:spPr>
        <p:txBody>
          <a:bodyPr/>
          <a:lstStyle/>
          <a:p>
            <a:pPr eaLnBrk="1" hangingPunct="1"/>
            <a:r>
              <a:rPr lang="en-US" b="1" dirty="0" smtClean="0">
                <a:solidFill>
                  <a:schemeClr val="tx1"/>
                </a:solidFill>
                <a:ea typeface="ＭＳ Ｐゴシック" pitchFamily="34" charset="-128"/>
              </a:rPr>
              <a:t>Atmospheric Science Missions</a:t>
            </a:r>
          </a:p>
        </p:txBody>
      </p:sp>
      <p:sp>
        <p:nvSpPr>
          <p:cNvPr id="6" name="Line 65"/>
          <p:cNvSpPr>
            <a:spLocks noChangeShapeType="1"/>
          </p:cNvSpPr>
          <p:nvPr/>
        </p:nvSpPr>
        <p:spPr bwMode="auto">
          <a:xfrm>
            <a:off x="76200" y="5641975"/>
            <a:ext cx="8763000" cy="0"/>
          </a:xfrm>
          <a:prstGeom prst="line">
            <a:avLst/>
          </a:prstGeom>
          <a:noFill/>
          <a:ln w="12700">
            <a:solidFill>
              <a:srgbClr val="0000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7" name="Group 66"/>
          <p:cNvGrpSpPr>
            <a:grpSpLocks/>
          </p:cNvGrpSpPr>
          <p:nvPr/>
        </p:nvGrpSpPr>
        <p:grpSpPr bwMode="auto">
          <a:xfrm>
            <a:off x="76200" y="5565775"/>
            <a:ext cx="579438" cy="457200"/>
            <a:chOff x="432" y="4032"/>
            <a:chExt cx="365" cy="288"/>
          </a:xfrm>
        </p:grpSpPr>
        <p:sp>
          <p:nvSpPr>
            <p:cNvPr id="8" name="Text Box 67"/>
            <p:cNvSpPr txBox="1">
              <a:spLocks noChangeArrowheads="1"/>
            </p:cNvSpPr>
            <p:nvPr/>
          </p:nvSpPr>
          <p:spPr bwMode="auto">
            <a:xfrm>
              <a:off x="432" y="4128"/>
              <a:ext cx="36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 b="1">
                  <a:solidFill>
                    <a:srgbClr val="000099"/>
                  </a:solidFill>
                </a:rPr>
                <a:t>1985</a:t>
              </a:r>
            </a:p>
          </p:txBody>
        </p:sp>
        <p:sp>
          <p:nvSpPr>
            <p:cNvPr id="9" name="Line 68"/>
            <p:cNvSpPr>
              <a:spLocks noChangeShapeType="1"/>
            </p:cNvSpPr>
            <p:nvPr/>
          </p:nvSpPr>
          <p:spPr bwMode="auto">
            <a:xfrm>
              <a:off x="624" y="4032"/>
              <a:ext cx="0" cy="96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69"/>
          <p:cNvGrpSpPr>
            <a:grpSpLocks/>
          </p:cNvGrpSpPr>
          <p:nvPr/>
        </p:nvGrpSpPr>
        <p:grpSpPr bwMode="auto">
          <a:xfrm>
            <a:off x="1098550" y="5565775"/>
            <a:ext cx="579438" cy="457200"/>
            <a:chOff x="432" y="4032"/>
            <a:chExt cx="365" cy="288"/>
          </a:xfrm>
        </p:grpSpPr>
        <p:sp>
          <p:nvSpPr>
            <p:cNvPr id="11" name="Text Box 70"/>
            <p:cNvSpPr txBox="1">
              <a:spLocks noChangeArrowheads="1"/>
            </p:cNvSpPr>
            <p:nvPr/>
          </p:nvSpPr>
          <p:spPr bwMode="auto">
            <a:xfrm>
              <a:off x="432" y="4128"/>
              <a:ext cx="36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 b="1">
                  <a:solidFill>
                    <a:srgbClr val="000099"/>
                  </a:solidFill>
                </a:rPr>
                <a:t>1991</a:t>
              </a:r>
            </a:p>
          </p:txBody>
        </p:sp>
        <p:sp>
          <p:nvSpPr>
            <p:cNvPr id="12" name="Line 71"/>
            <p:cNvSpPr>
              <a:spLocks noChangeShapeType="1"/>
            </p:cNvSpPr>
            <p:nvPr/>
          </p:nvSpPr>
          <p:spPr bwMode="auto">
            <a:xfrm>
              <a:off x="624" y="4032"/>
              <a:ext cx="0" cy="96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72"/>
          <p:cNvGrpSpPr>
            <a:grpSpLocks/>
          </p:cNvGrpSpPr>
          <p:nvPr/>
        </p:nvGrpSpPr>
        <p:grpSpPr bwMode="auto">
          <a:xfrm>
            <a:off x="2162175" y="5565775"/>
            <a:ext cx="579438" cy="457200"/>
            <a:chOff x="432" y="4032"/>
            <a:chExt cx="365" cy="288"/>
          </a:xfrm>
        </p:grpSpPr>
        <p:sp>
          <p:nvSpPr>
            <p:cNvPr id="14" name="Text Box 73"/>
            <p:cNvSpPr txBox="1">
              <a:spLocks noChangeArrowheads="1"/>
            </p:cNvSpPr>
            <p:nvPr/>
          </p:nvSpPr>
          <p:spPr bwMode="auto">
            <a:xfrm>
              <a:off x="432" y="4128"/>
              <a:ext cx="36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 b="1">
                  <a:solidFill>
                    <a:srgbClr val="000099"/>
                  </a:solidFill>
                </a:rPr>
                <a:t>1999</a:t>
              </a:r>
            </a:p>
          </p:txBody>
        </p:sp>
        <p:sp>
          <p:nvSpPr>
            <p:cNvPr id="15" name="Line 74"/>
            <p:cNvSpPr>
              <a:spLocks noChangeShapeType="1"/>
            </p:cNvSpPr>
            <p:nvPr/>
          </p:nvSpPr>
          <p:spPr bwMode="auto">
            <a:xfrm>
              <a:off x="624" y="4032"/>
              <a:ext cx="0" cy="96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Text Box 76"/>
          <p:cNvSpPr txBox="1">
            <a:spLocks noChangeArrowheads="1"/>
          </p:cNvSpPr>
          <p:nvPr/>
        </p:nvSpPr>
        <p:spPr bwMode="auto">
          <a:xfrm>
            <a:off x="3363913" y="5718175"/>
            <a:ext cx="654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000099"/>
                </a:solidFill>
              </a:rPr>
              <a:t>2002</a:t>
            </a:r>
          </a:p>
        </p:txBody>
      </p:sp>
      <p:sp>
        <p:nvSpPr>
          <p:cNvPr id="17" name="Line 77"/>
          <p:cNvSpPr>
            <a:spLocks noChangeShapeType="1"/>
          </p:cNvSpPr>
          <p:nvPr/>
        </p:nvSpPr>
        <p:spPr bwMode="auto">
          <a:xfrm>
            <a:off x="3652838" y="5565775"/>
            <a:ext cx="0" cy="15240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9" name="Group 78"/>
          <p:cNvGrpSpPr>
            <a:grpSpLocks/>
          </p:cNvGrpSpPr>
          <p:nvPr/>
        </p:nvGrpSpPr>
        <p:grpSpPr bwMode="auto">
          <a:xfrm>
            <a:off x="4451350" y="5565775"/>
            <a:ext cx="579438" cy="457200"/>
            <a:chOff x="432" y="4032"/>
            <a:chExt cx="365" cy="288"/>
          </a:xfrm>
        </p:grpSpPr>
        <p:sp>
          <p:nvSpPr>
            <p:cNvPr id="20" name="Text Box 79"/>
            <p:cNvSpPr txBox="1">
              <a:spLocks noChangeArrowheads="1"/>
            </p:cNvSpPr>
            <p:nvPr/>
          </p:nvSpPr>
          <p:spPr bwMode="auto">
            <a:xfrm>
              <a:off x="432" y="4128"/>
              <a:ext cx="36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 b="1">
                  <a:solidFill>
                    <a:srgbClr val="000099"/>
                  </a:solidFill>
                </a:rPr>
                <a:t>2004</a:t>
              </a:r>
            </a:p>
          </p:txBody>
        </p:sp>
        <p:sp>
          <p:nvSpPr>
            <p:cNvPr id="21" name="Line 80"/>
            <p:cNvSpPr>
              <a:spLocks noChangeShapeType="1"/>
            </p:cNvSpPr>
            <p:nvPr/>
          </p:nvSpPr>
          <p:spPr bwMode="auto">
            <a:xfrm>
              <a:off x="624" y="4032"/>
              <a:ext cx="0" cy="96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" name="Group 81"/>
          <p:cNvGrpSpPr>
            <a:grpSpLocks/>
          </p:cNvGrpSpPr>
          <p:nvPr/>
        </p:nvGrpSpPr>
        <p:grpSpPr bwMode="auto">
          <a:xfrm>
            <a:off x="6858000" y="5565775"/>
            <a:ext cx="579438" cy="457200"/>
            <a:chOff x="432" y="4032"/>
            <a:chExt cx="365" cy="288"/>
          </a:xfrm>
        </p:grpSpPr>
        <p:sp>
          <p:nvSpPr>
            <p:cNvPr id="23" name="Text Box 82"/>
            <p:cNvSpPr txBox="1">
              <a:spLocks noChangeArrowheads="1"/>
            </p:cNvSpPr>
            <p:nvPr/>
          </p:nvSpPr>
          <p:spPr bwMode="auto">
            <a:xfrm>
              <a:off x="432" y="4128"/>
              <a:ext cx="36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 b="1">
                  <a:solidFill>
                    <a:srgbClr val="000099"/>
                  </a:solidFill>
                </a:rPr>
                <a:t>2008</a:t>
              </a:r>
            </a:p>
          </p:txBody>
        </p:sp>
        <p:sp>
          <p:nvSpPr>
            <p:cNvPr id="24" name="Line 83"/>
            <p:cNvSpPr>
              <a:spLocks noChangeShapeType="1"/>
            </p:cNvSpPr>
            <p:nvPr/>
          </p:nvSpPr>
          <p:spPr bwMode="auto">
            <a:xfrm>
              <a:off x="624" y="4032"/>
              <a:ext cx="0" cy="96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5" name="Text Box 84"/>
          <p:cNvSpPr txBox="1">
            <a:spLocks noChangeArrowheads="1"/>
          </p:cNvSpPr>
          <p:nvPr/>
        </p:nvSpPr>
        <p:spPr bwMode="auto">
          <a:xfrm>
            <a:off x="3494088" y="1390650"/>
            <a:ext cx="1270000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b="1">
                <a:solidFill>
                  <a:srgbClr val="990033"/>
                </a:solidFill>
              </a:rPr>
              <a:t>AIRS/</a:t>
            </a:r>
            <a:r>
              <a:rPr lang="en-US" sz="1200" b="1">
                <a:solidFill>
                  <a:srgbClr val="333399"/>
                </a:solidFill>
              </a:rPr>
              <a:t>GACM</a:t>
            </a:r>
            <a:r>
              <a:rPr lang="en-US" sz="1400" b="1">
                <a:solidFill>
                  <a:srgbClr val="006600"/>
                </a:solidFill>
              </a:rPr>
              <a:t>*</a:t>
            </a:r>
            <a:r>
              <a:rPr lang="en-US" sz="1400" b="1">
                <a:solidFill>
                  <a:srgbClr val="000099"/>
                </a:solidFill>
              </a:rPr>
              <a:t> </a:t>
            </a:r>
          </a:p>
          <a:p>
            <a:r>
              <a:rPr lang="en-US" sz="1200">
                <a:solidFill>
                  <a:srgbClr val="000099"/>
                </a:solidFill>
              </a:rPr>
              <a:t>measures air temperature </a:t>
            </a:r>
          </a:p>
          <a:p>
            <a:r>
              <a:rPr lang="en-US" sz="1200">
                <a:solidFill>
                  <a:srgbClr val="000099"/>
                </a:solidFill>
              </a:rPr>
              <a:t>and humidity</a:t>
            </a:r>
          </a:p>
          <a:p>
            <a:r>
              <a:rPr lang="en-US" sz="1200">
                <a:solidFill>
                  <a:srgbClr val="000099"/>
                </a:solidFill>
              </a:rPr>
              <a:t>for input into weather forecasts</a:t>
            </a:r>
          </a:p>
        </p:txBody>
      </p:sp>
      <p:pic>
        <p:nvPicPr>
          <p:cNvPr id="26" name="Picture 8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2455862"/>
            <a:ext cx="80803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 Box 86"/>
          <p:cNvSpPr txBox="1">
            <a:spLocks noChangeArrowheads="1"/>
          </p:cNvSpPr>
          <p:nvPr/>
        </p:nvSpPr>
        <p:spPr bwMode="auto">
          <a:xfrm>
            <a:off x="5999163" y="4646612"/>
            <a:ext cx="8778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200" b="1">
                <a:solidFill>
                  <a:srgbClr val="000099"/>
                </a:solidFill>
              </a:rPr>
              <a:t>CloudSat</a:t>
            </a:r>
          </a:p>
          <a:p>
            <a:pPr algn="ctr"/>
            <a:r>
              <a:rPr lang="en-US" sz="1200" b="1">
                <a:solidFill>
                  <a:srgbClr val="000099"/>
                </a:solidFill>
              </a:rPr>
              <a:t>(2006)</a:t>
            </a:r>
          </a:p>
        </p:txBody>
      </p:sp>
      <p:grpSp>
        <p:nvGrpSpPr>
          <p:cNvPr id="28" name="Group 87"/>
          <p:cNvGrpSpPr>
            <a:grpSpLocks/>
          </p:cNvGrpSpPr>
          <p:nvPr/>
        </p:nvGrpSpPr>
        <p:grpSpPr bwMode="auto">
          <a:xfrm>
            <a:off x="2286000" y="2684462"/>
            <a:ext cx="914400" cy="914400"/>
            <a:chOff x="1728" y="2007"/>
            <a:chExt cx="624" cy="662"/>
          </a:xfrm>
        </p:grpSpPr>
        <p:pic>
          <p:nvPicPr>
            <p:cNvPr id="29" name="Picture 88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" y="2007"/>
              <a:ext cx="624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89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" y="2170"/>
              <a:ext cx="624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90"/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" y="2337"/>
              <a:ext cx="624" cy="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91"/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" y="2501"/>
              <a:ext cx="624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3" name="Text Box 92"/>
          <p:cNvSpPr txBox="1">
            <a:spLocks noChangeArrowheads="1"/>
          </p:cNvSpPr>
          <p:nvPr/>
        </p:nvSpPr>
        <p:spPr bwMode="auto">
          <a:xfrm>
            <a:off x="2190750" y="3589337"/>
            <a:ext cx="10668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200" b="1">
                <a:solidFill>
                  <a:srgbClr val="000099"/>
                </a:solidFill>
              </a:rPr>
              <a:t>MISR on TERRA</a:t>
            </a:r>
          </a:p>
          <a:p>
            <a:pPr algn="ctr"/>
            <a:r>
              <a:rPr lang="en-US" sz="1200" b="1">
                <a:solidFill>
                  <a:srgbClr val="000099"/>
                </a:solidFill>
              </a:rPr>
              <a:t>(1999–</a:t>
            </a:r>
            <a:br>
              <a:rPr lang="en-US" sz="1200" b="1">
                <a:solidFill>
                  <a:srgbClr val="000099"/>
                </a:solidFill>
              </a:rPr>
            </a:br>
            <a:r>
              <a:rPr lang="en-US" sz="1200" b="1">
                <a:solidFill>
                  <a:srgbClr val="000099"/>
                </a:solidFill>
              </a:rPr>
              <a:t>Present)</a:t>
            </a:r>
          </a:p>
        </p:txBody>
      </p:sp>
      <p:sp>
        <p:nvSpPr>
          <p:cNvPr id="34" name="Text Box 93"/>
          <p:cNvSpPr txBox="1">
            <a:spLocks noChangeArrowheads="1"/>
          </p:cNvSpPr>
          <p:nvPr/>
        </p:nvSpPr>
        <p:spPr bwMode="auto">
          <a:xfrm>
            <a:off x="1143000" y="3370262"/>
            <a:ext cx="139065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200" b="1">
                <a:solidFill>
                  <a:srgbClr val="000099"/>
                </a:solidFill>
              </a:rPr>
              <a:t>ACRIMSAT</a:t>
            </a:r>
          </a:p>
          <a:p>
            <a:pPr algn="ctr"/>
            <a:r>
              <a:rPr lang="en-US" sz="1200" b="1">
                <a:solidFill>
                  <a:srgbClr val="000099"/>
                </a:solidFill>
              </a:rPr>
              <a:t>(1999–</a:t>
            </a:r>
          </a:p>
          <a:p>
            <a:pPr algn="ctr"/>
            <a:r>
              <a:rPr lang="en-US" sz="1200" b="1">
                <a:solidFill>
                  <a:srgbClr val="000099"/>
                </a:solidFill>
              </a:rPr>
              <a:t>Present)</a:t>
            </a:r>
          </a:p>
        </p:txBody>
      </p:sp>
      <p:sp>
        <p:nvSpPr>
          <p:cNvPr id="35" name="Text Box 94"/>
          <p:cNvSpPr txBox="1">
            <a:spLocks noChangeArrowheads="1"/>
          </p:cNvSpPr>
          <p:nvPr/>
        </p:nvSpPr>
        <p:spPr bwMode="auto">
          <a:xfrm>
            <a:off x="3990975" y="4103687"/>
            <a:ext cx="1295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200" b="1">
                <a:solidFill>
                  <a:srgbClr val="000099"/>
                </a:solidFill>
              </a:rPr>
              <a:t>TES on AURA</a:t>
            </a:r>
          </a:p>
          <a:p>
            <a:pPr algn="ctr"/>
            <a:r>
              <a:rPr lang="en-US" sz="1200" b="1">
                <a:solidFill>
                  <a:srgbClr val="000099"/>
                </a:solidFill>
              </a:rPr>
              <a:t>(2004–Present)</a:t>
            </a:r>
          </a:p>
        </p:txBody>
      </p:sp>
      <p:sp>
        <p:nvSpPr>
          <p:cNvPr id="36" name="Text Box 95"/>
          <p:cNvSpPr txBox="1">
            <a:spLocks noChangeArrowheads="1"/>
          </p:cNvSpPr>
          <p:nvPr/>
        </p:nvSpPr>
        <p:spPr bwMode="auto">
          <a:xfrm>
            <a:off x="6858000" y="4529137"/>
            <a:ext cx="13716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200" b="1">
                <a:solidFill>
                  <a:srgbClr val="000099"/>
                </a:solidFill>
              </a:rPr>
              <a:t>Orbiting Carbon  Observatory Mission </a:t>
            </a:r>
          </a:p>
          <a:p>
            <a:pPr algn="ctr"/>
            <a:r>
              <a:rPr lang="en-US" sz="1200" b="1">
                <a:solidFill>
                  <a:srgbClr val="000099"/>
                </a:solidFill>
              </a:rPr>
              <a:t>(2009)</a:t>
            </a:r>
          </a:p>
        </p:txBody>
      </p:sp>
      <p:sp>
        <p:nvSpPr>
          <p:cNvPr id="37" name="Text Box 96"/>
          <p:cNvSpPr txBox="1">
            <a:spLocks noChangeArrowheads="1"/>
          </p:cNvSpPr>
          <p:nvPr/>
        </p:nvSpPr>
        <p:spPr bwMode="auto">
          <a:xfrm>
            <a:off x="-76200" y="2968625"/>
            <a:ext cx="8048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981" tIns="48491" rIns="96981" bIns="48491">
            <a:spAutoFit/>
          </a:bodyPr>
          <a:lstStyle>
            <a:lvl1pPr defTabSz="9699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99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99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99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99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200" b="1">
                <a:solidFill>
                  <a:srgbClr val="000099"/>
                </a:solidFill>
              </a:rPr>
              <a:t>ATMOS  (1985)</a:t>
            </a:r>
          </a:p>
        </p:txBody>
      </p:sp>
      <p:pic>
        <p:nvPicPr>
          <p:cNvPr id="38" name="Picture 97" descr="atmos_small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2136775"/>
            <a:ext cx="804863" cy="80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 Box 98"/>
          <p:cNvSpPr txBox="1">
            <a:spLocks noChangeArrowheads="1"/>
          </p:cNvSpPr>
          <p:nvPr/>
        </p:nvSpPr>
        <p:spPr bwMode="auto">
          <a:xfrm>
            <a:off x="5153025" y="4414837"/>
            <a:ext cx="9144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200" b="1">
                <a:solidFill>
                  <a:srgbClr val="000099"/>
                </a:solidFill>
              </a:rPr>
              <a:t>MLS on AURA</a:t>
            </a:r>
          </a:p>
          <a:p>
            <a:pPr algn="ctr"/>
            <a:r>
              <a:rPr lang="en-US" sz="1200" b="1">
                <a:solidFill>
                  <a:srgbClr val="000099"/>
                </a:solidFill>
              </a:rPr>
              <a:t>(2004–</a:t>
            </a:r>
            <a:br>
              <a:rPr lang="en-US" sz="1200" b="1">
                <a:solidFill>
                  <a:srgbClr val="000099"/>
                </a:solidFill>
              </a:rPr>
            </a:br>
            <a:r>
              <a:rPr lang="en-US" sz="1200" b="1">
                <a:solidFill>
                  <a:srgbClr val="000099"/>
                </a:solidFill>
              </a:rPr>
              <a:t>Present)</a:t>
            </a:r>
          </a:p>
        </p:txBody>
      </p:sp>
      <p:sp>
        <p:nvSpPr>
          <p:cNvPr id="40" name="Rectangle 99"/>
          <p:cNvSpPr>
            <a:spLocks noChangeArrowheads="1"/>
          </p:cNvSpPr>
          <p:nvPr/>
        </p:nvSpPr>
        <p:spPr bwMode="auto">
          <a:xfrm>
            <a:off x="2393950" y="1190625"/>
            <a:ext cx="1143000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sz="1200" b="1">
                <a:solidFill>
                  <a:srgbClr val="990033"/>
                </a:solidFill>
              </a:rPr>
              <a:t>MISR/</a:t>
            </a:r>
            <a:r>
              <a:rPr lang="en-US" sz="1200" b="1">
                <a:solidFill>
                  <a:srgbClr val="333399"/>
                </a:solidFill>
              </a:rPr>
              <a:t>ACE</a:t>
            </a:r>
            <a:r>
              <a:rPr lang="en-US" sz="1400" b="1">
                <a:solidFill>
                  <a:srgbClr val="006600"/>
                </a:solidFill>
              </a:rPr>
              <a:t>*</a:t>
            </a:r>
            <a:r>
              <a:rPr lang="en-US" sz="1200" b="1">
                <a:solidFill>
                  <a:srgbClr val="000099"/>
                </a:solidFill>
              </a:rPr>
              <a:t> </a:t>
            </a:r>
            <a:r>
              <a:rPr lang="en-US" sz="1200">
                <a:solidFill>
                  <a:srgbClr val="000099"/>
                </a:solidFill>
              </a:rPr>
              <a:t>distinguishes different </a:t>
            </a:r>
          </a:p>
          <a:p>
            <a:pPr eaLnBrk="0" hangingPunct="0"/>
            <a:r>
              <a:rPr lang="en-US" sz="1200">
                <a:solidFill>
                  <a:srgbClr val="000099"/>
                </a:solidFill>
              </a:rPr>
              <a:t>aerosols, and cloud forms to develop 3-D</a:t>
            </a:r>
          </a:p>
          <a:p>
            <a:pPr eaLnBrk="0" hangingPunct="0"/>
            <a:r>
              <a:rPr lang="en-US" sz="1200">
                <a:solidFill>
                  <a:srgbClr val="000099"/>
                </a:solidFill>
              </a:rPr>
              <a:t>models</a:t>
            </a:r>
          </a:p>
        </p:txBody>
      </p:sp>
      <p:pic>
        <p:nvPicPr>
          <p:cNvPr id="41" name="Picture 10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303462"/>
            <a:ext cx="722313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Rectangle 101"/>
          <p:cNvSpPr>
            <a:spLocks noChangeArrowheads="1"/>
          </p:cNvSpPr>
          <p:nvPr/>
        </p:nvSpPr>
        <p:spPr bwMode="auto">
          <a:xfrm>
            <a:off x="552450" y="3157537"/>
            <a:ext cx="102393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sz="1200" b="1">
                <a:solidFill>
                  <a:srgbClr val="000099"/>
                </a:solidFill>
              </a:rPr>
              <a:t>UARS MLS</a:t>
            </a:r>
          </a:p>
          <a:p>
            <a:pPr algn="ctr" eaLnBrk="0" hangingPunct="0"/>
            <a:r>
              <a:rPr lang="en-US" sz="1200" b="1">
                <a:solidFill>
                  <a:srgbClr val="000099"/>
                </a:solidFill>
              </a:rPr>
              <a:t>(1991–</a:t>
            </a:r>
            <a:br>
              <a:rPr lang="en-US" sz="1200" b="1">
                <a:solidFill>
                  <a:srgbClr val="000099"/>
                </a:solidFill>
              </a:rPr>
            </a:br>
            <a:r>
              <a:rPr lang="en-US" sz="1200" b="1">
                <a:solidFill>
                  <a:srgbClr val="000099"/>
                </a:solidFill>
              </a:rPr>
              <a:t>Present)</a:t>
            </a:r>
          </a:p>
          <a:p>
            <a:pPr algn="ctr" eaLnBrk="0" hangingPunct="0"/>
            <a:endParaRPr lang="en-US" sz="1200" b="1">
              <a:solidFill>
                <a:srgbClr val="000099"/>
              </a:solidFill>
            </a:endParaRPr>
          </a:p>
        </p:txBody>
      </p:sp>
      <p:sp>
        <p:nvSpPr>
          <p:cNvPr id="43" name="Rectangle 102"/>
          <p:cNvSpPr>
            <a:spLocks noChangeArrowheads="1"/>
          </p:cNvSpPr>
          <p:nvPr/>
        </p:nvSpPr>
        <p:spPr bwMode="auto">
          <a:xfrm>
            <a:off x="0" y="1066800"/>
            <a:ext cx="14478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200" b="1" dirty="0">
                <a:solidFill>
                  <a:srgbClr val="990033"/>
                </a:solidFill>
                <a:ea typeface="ＭＳ Ｐゴシック" pitchFamily="34" charset="-128"/>
                <a:cs typeface="ＭＳ Ｐゴシック" charset="-128"/>
              </a:rPr>
              <a:t>ATMOS &amp; MLS</a:t>
            </a:r>
            <a:r>
              <a:rPr lang="en-US" sz="12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  <a:cs typeface="ＭＳ Ｐゴシック" charset="-128"/>
              </a:rPr>
              <a:t> </a:t>
            </a:r>
          </a:p>
          <a:p>
            <a:pPr eaLnBrk="0" hangingPunct="0">
              <a:defRPr/>
            </a:pPr>
            <a:r>
              <a:rPr lang="en-US" sz="1200" dirty="0">
                <a:solidFill>
                  <a:srgbClr val="000099"/>
                </a:solidFill>
                <a:ea typeface="ＭＳ Ｐゴシック" pitchFamily="34" charset="-128"/>
                <a:cs typeface="ＭＳ Ｐゴシック" charset="-128"/>
              </a:rPr>
              <a:t>were instrumental in understanding ozone depletion</a:t>
            </a:r>
          </a:p>
        </p:txBody>
      </p:sp>
      <p:sp>
        <p:nvSpPr>
          <p:cNvPr id="44" name="Rectangle 103"/>
          <p:cNvSpPr>
            <a:spLocks noChangeArrowheads="1"/>
          </p:cNvSpPr>
          <p:nvPr/>
        </p:nvSpPr>
        <p:spPr bwMode="auto">
          <a:xfrm>
            <a:off x="4597400" y="1614487"/>
            <a:ext cx="1219200" cy="137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sz="1200" b="1">
                <a:solidFill>
                  <a:srgbClr val="990033"/>
                </a:solidFill>
              </a:rPr>
              <a:t>TES</a:t>
            </a:r>
            <a:r>
              <a:rPr lang="en-US" sz="1200" b="1">
                <a:solidFill>
                  <a:srgbClr val="000099"/>
                </a:solidFill>
              </a:rPr>
              <a:t> </a:t>
            </a:r>
          </a:p>
          <a:p>
            <a:pPr eaLnBrk="0" hangingPunct="0"/>
            <a:r>
              <a:rPr lang="en-US" sz="1200">
                <a:solidFill>
                  <a:srgbClr val="000099"/>
                </a:solidFill>
              </a:rPr>
              <a:t>makes the </a:t>
            </a:r>
          </a:p>
          <a:p>
            <a:pPr eaLnBrk="0" hangingPunct="0"/>
            <a:r>
              <a:rPr lang="en-US" sz="1200">
                <a:solidFill>
                  <a:srgbClr val="000099"/>
                </a:solidFill>
              </a:rPr>
              <a:t>first-ever measurements of tropospheric ozone from space </a:t>
            </a:r>
          </a:p>
        </p:txBody>
      </p:sp>
      <p:pic>
        <p:nvPicPr>
          <p:cNvPr id="45" name="Picture 10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6" b="40488"/>
          <a:stretch>
            <a:fillRect/>
          </a:stretch>
        </p:blipFill>
        <p:spPr bwMode="auto">
          <a:xfrm>
            <a:off x="6024563" y="3675062"/>
            <a:ext cx="842962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graphicFrame>
        <p:nvGraphicFramePr>
          <p:cNvPr id="46" name="Object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8545139"/>
              </p:ext>
            </p:extLst>
          </p:nvPr>
        </p:nvGraphicFramePr>
        <p:xfrm>
          <a:off x="3200400" y="2941637"/>
          <a:ext cx="919163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7" name="Photo Editor Photo" r:id="rId12" imgW="5001323" imgH="4819048" progId="">
                  <p:embed/>
                </p:oleObj>
              </mc:Choice>
              <mc:Fallback>
                <p:oleObj name="Photo Editor Photo" r:id="rId12" imgW="5001323" imgH="4819048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2941637"/>
                        <a:ext cx="919163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66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" name="Text Box 106"/>
          <p:cNvSpPr txBox="1">
            <a:spLocks noChangeArrowheads="1"/>
          </p:cNvSpPr>
          <p:nvPr/>
        </p:nvSpPr>
        <p:spPr bwMode="auto">
          <a:xfrm>
            <a:off x="3124200" y="3922712"/>
            <a:ext cx="10668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200" b="1">
                <a:solidFill>
                  <a:srgbClr val="000099"/>
                </a:solidFill>
              </a:rPr>
              <a:t>AIRS on </a:t>
            </a:r>
          </a:p>
          <a:p>
            <a:pPr algn="ctr"/>
            <a:r>
              <a:rPr lang="en-US" sz="1200" b="1">
                <a:solidFill>
                  <a:srgbClr val="000099"/>
                </a:solidFill>
              </a:rPr>
              <a:t>AQUA (2002–</a:t>
            </a:r>
            <a:br>
              <a:rPr lang="en-US" sz="1200" b="1">
                <a:solidFill>
                  <a:srgbClr val="000099"/>
                </a:solidFill>
              </a:rPr>
            </a:br>
            <a:r>
              <a:rPr lang="en-US" sz="1200" b="1">
                <a:solidFill>
                  <a:srgbClr val="000099"/>
                </a:solidFill>
              </a:rPr>
              <a:t>Present)</a:t>
            </a:r>
          </a:p>
        </p:txBody>
      </p:sp>
      <p:sp>
        <p:nvSpPr>
          <p:cNvPr id="48" name="Rectangle 107"/>
          <p:cNvSpPr>
            <a:spLocks noChangeArrowheads="1"/>
          </p:cNvSpPr>
          <p:nvPr/>
        </p:nvSpPr>
        <p:spPr bwMode="auto">
          <a:xfrm>
            <a:off x="5715000" y="1804987"/>
            <a:ext cx="990600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sz="1200" b="1">
                <a:solidFill>
                  <a:srgbClr val="990033"/>
                </a:solidFill>
              </a:rPr>
              <a:t>CloudSat</a:t>
            </a:r>
            <a:endParaRPr lang="en-US" sz="1200" b="1">
              <a:solidFill>
                <a:srgbClr val="000099"/>
              </a:solidFill>
            </a:endParaRPr>
          </a:p>
          <a:p>
            <a:pPr eaLnBrk="0" hangingPunct="0"/>
            <a:r>
              <a:rPr lang="en-US" sz="1200" b="1">
                <a:solidFill>
                  <a:srgbClr val="000099"/>
                </a:solidFill>
              </a:rPr>
              <a:t>ACE</a:t>
            </a:r>
            <a:r>
              <a:rPr lang="en-US" sz="1400" b="1">
                <a:solidFill>
                  <a:srgbClr val="006600"/>
                </a:solidFill>
              </a:rPr>
              <a:t>*</a:t>
            </a:r>
            <a:r>
              <a:rPr lang="en-US" sz="1400" b="1">
                <a:solidFill>
                  <a:srgbClr val="000099"/>
                </a:solidFill>
              </a:rPr>
              <a:t> </a:t>
            </a:r>
          </a:p>
          <a:p>
            <a:pPr eaLnBrk="0" hangingPunct="0"/>
            <a:r>
              <a:rPr lang="en-US" sz="1200">
                <a:solidFill>
                  <a:srgbClr val="000099"/>
                </a:solidFill>
              </a:rPr>
              <a:t>will improve estimates of cloud properties</a:t>
            </a:r>
          </a:p>
        </p:txBody>
      </p:sp>
      <p:sp>
        <p:nvSpPr>
          <p:cNvPr id="49" name="Rectangle 108"/>
          <p:cNvSpPr>
            <a:spLocks noChangeArrowheads="1"/>
          </p:cNvSpPr>
          <p:nvPr/>
        </p:nvSpPr>
        <p:spPr bwMode="auto">
          <a:xfrm>
            <a:off x="1306513" y="1174750"/>
            <a:ext cx="1284287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sz="1200" b="1" dirty="0">
                <a:solidFill>
                  <a:srgbClr val="990033"/>
                </a:solidFill>
              </a:rPr>
              <a:t>ACRIMSAT</a:t>
            </a:r>
            <a:r>
              <a:rPr lang="en-US" sz="1200" dirty="0">
                <a:solidFill>
                  <a:srgbClr val="000099"/>
                </a:solidFill>
              </a:rPr>
              <a:t> </a:t>
            </a:r>
          </a:p>
          <a:p>
            <a:pPr eaLnBrk="0" hangingPunct="0"/>
            <a:r>
              <a:rPr lang="en-US" sz="1200" dirty="0">
                <a:solidFill>
                  <a:srgbClr val="000099"/>
                </a:solidFill>
              </a:rPr>
              <a:t>measures the total amount of solar energy reaching the Earth</a:t>
            </a:r>
          </a:p>
        </p:txBody>
      </p:sp>
      <p:grpSp>
        <p:nvGrpSpPr>
          <p:cNvPr id="50" name="Group 109"/>
          <p:cNvGrpSpPr>
            <a:grpSpLocks/>
          </p:cNvGrpSpPr>
          <p:nvPr/>
        </p:nvGrpSpPr>
        <p:grpSpPr bwMode="auto">
          <a:xfrm>
            <a:off x="5670550" y="5565775"/>
            <a:ext cx="579438" cy="457200"/>
            <a:chOff x="432" y="4032"/>
            <a:chExt cx="365" cy="288"/>
          </a:xfrm>
        </p:grpSpPr>
        <p:sp>
          <p:nvSpPr>
            <p:cNvPr id="51" name="Text Box 110"/>
            <p:cNvSpPr txBox="1">
              <a:spLocks noChangeArrowheads="1"/>
            </p:cNvSpPr>
            <p:nvPr/>
          </p:nvSpPr>
          <p:spPr bwMode="auto">
            <a:xfrm>
              <a:off x="432" y="4128"/>
              <a:ext cx="36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 b="1">
                  <a:solidFill>
                    <a:srgbClr val="000099"/>
                  </a:solidFill>
                </a:rPr>
                <a:t>2005</a:t>
              </a:r>
            </a:p>
          </p:txBody>
        </p:sp>
        <p:sp>
          <p:nvSpPr>
            <p:cNvPr id="52" name="Line 111"/>
            <p:cNvSpPr>
              <a:spLocks noChangeShapeType="1"/>
            </p:cNvSpPr>
            <p:nvPr/>
          </p:nvSpPr>
          <p:spPr bwMode="auto">
            <a:xfrm>
              <a:off x="624" y="4032"/>
              <a:ext cx="0" cy="96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3" name="Picture 112" descr="eos_mls_logo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7" t="28572" r="42857" b="23810"/>
          <a:stretch>
            <a:fillRect/>
          </a:stretch>
        </p:blipFill>
        <p:spPr bwMode="auto">
          <a:xfrm>
            <a:off x="5181600" y="3522662"/>
            <a:ext cx="8540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113" descr="OCOSpacecraftFinal-PPT"/>
          <p:cNvPicPr>
            <a:picLocks noChangeAspect="1" noChangeArrowheads="1"/>
          </p:cNvPicPr>
          <p:nvPr/>
        </p:nvPicPr>
        <p:blipFill>
          <a:blip r:embed="rId15">
            <a:lum bright="14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979862"/>
            <a:ext cx="1371600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114" descr="Aura 8X10_RGB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252787"/>
            <a:ext cx="1066800" cy="84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Text Box 115"/>
          <p:cNvSpPr txBox="1">
            <a:spLocks noChangeArrowheads="1"/>
          </p:cNvSpPr>
          <p:nvPr/>
        </p:nvSpPr>
        <p:spPr bwMode="auto">
          <a:xfrm>
            <a:off x="6858000" y="990600"/>
            <a:ext cx="1987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b="1" dirty="0">
                <a:solidFill>
                  <a:srgbClr val="006600"/>
                </a:solidFill>
              </a:rPr>
              <a:t>*</a:t>
            </a:r>
            <a:r>
              <a:rPr lang="en-US" sz="1200" b="1" dirty="0">
                <a:solidFill>
                  <a:srgbClr val="000099"/>
                </a:solidFill>
              </a:rPr>
              <a:t>Decadal Survey Mission</a:t>
            </a:r>
          </a:p>
          <a:p>
            <a:pPr eaLnBrk="1" hangingPunct="1"/>
            <a:r>
              <a:rPr lang="en-US" sz="1200" b="1" dirty="0">
                <a:solidFill>
                  <a:srgbClr val="990033"/>
                </a:solidFill>
              </a:rPr>
              <a:t>PI-Led</a:t>
            </a:r>
            <a:endParaRPr lang="en-US" sz="1400" b="1" dirty="0">
              <a:solidFill>
                <a:srgbClr val="000099"/>
              </a:solidFill>
            </a:endParaRPr>
          </a:p>
        </p:txBody>
      </p:sp>
      <p:sp>
        <p:nvSpPr>
          <p:cNvPr id="57" name="Rectangle 116"/>
          <p:cNvSpPr>
            <a:spLocks noChangeArrowheads="1"/>
          </p:cNvSpPr>
          <p:nvPr/>
        </p:nvSpPr>
        <p:spPr bwMode="auto">
          <a:xfrm>
            <a:off x="6629400" y="2003425"/>
            <a:ext cx="1143000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sz="1200" b="1">
                <a:solidFill>
                  <a:srgbClr val="990033"/>
                </a:solidFill>
              </a:rPr>
              <a:t>OCO</a:t>
            </a:r>
            <a:r>
              <a:rPr lang="en-US" sz="1200" b="1">
                <a:solidFill>
                  <a:srgbClr val="000099"/>
                </a:solidFill>
              </a:rPr>
              <a:t>/</a:t>
            </a:r>
            <a:br>
              <a:rPr lang="en-US" sz="1200" b="1">
                <a:solidFill>
                  <a:srgbClr val="000099"/>
                </a:solidFill>
              </a:rPr>
            </a:br>
            <a:r>
              <a:rPr lang="en-US" sz="1200" b="1">
                <a:solidFill>
                  <a:srgbClr val="000099"/>
                </a:solidFill>
              </a:rPr>
              <a:t>Ascends</a:t>
            </a:r>
            <a:r>
              <a:rPr lang="en-US" sz="1400" b="1">
                <a:solidFill>
                  <a:srgbClr val="006600"/>
                </a:solidFill>
              </a:rPr>
              <a:t>*</a:t>
            </a:r>
            <a:r>
              <a:rPr lang="en-US" sz="1400" b="1">
                <a:solidFill>
                  <a:srgbClr val="000099"/>
                </a:solidFill>
              </a:rPr>
              <a:t> </a:t>
            </a:r>
          </a:p>
          <a:p>
            <a:pPr eaLnBrk="0" hangingPunct="0"/>
            <a:r>
              <a:rPr lang="en-US" sz="1200">
                <a:solidFill>
                  <a:srgbClr val="000099"/>
                </a:solidFill>
              </a:rPr>
              <a:t>will improve estimates of carbon sources and sinks</a:t>
            </a:r>
          </a:p>
        </p:txBody>
      </p:sp>
      <p:graphicFrame>
        <p:nvGraphicFramePr>
          <p:cNvPr id="58" name="Object 5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6150204"/>
              </p:ext>
            </p:extLst>
          </p:nvPr>
        </p:nvGraphicFramePr>
        <p:xfrm>
          <a:off x="8229600" y="4056062"/>
          <a:ext cx="914400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8" name="Image" r:id="rId17" imgW="357127" imgH="312478" progId="">
                  <p:embed/>
                </p:oleObj>
              </mc:Choice>
              <mc:Fallback>
                <p:oleObj name="Image" r:id="rId17" imgW="357127" imgH="312478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29600" y="4056062"/>
                        <a:ext cx="914400" cy="800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" name="Text Box 119"/>
          <p:cNvSpPr txBox="1">
            <a:spLocks noChangeArrowheads="1"/>
          </p:cNvSpPr>
          <p:nvPr/>
        </p:nvSpPr>
        <p:spPr bwMode="auto">
          <a:xfrm>
            <a:off x="7991475" y="4846637"/>
            <a:ext cx="137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200" b="1">
                <a:solidFill>
                  <a:srgbClr val="000099"/>
                </a:solidFill>
              </a:rPr>
              <a:t>GPSRO </a:t>
            </a:r>
          </a:p>
          <a:p>
            <a:pPr algn="ctr"/>
            <a:endParaRPr lang="en-US" sz="1200" b="1">
              <a:solidFill>
                <a:srgbClr val="FF3300"/>
              </a:solidFill>
            </a:endParaRPr>
          </a:p>
        </p:txBody>
      </p:sp>
      <p:sp>
        <p:nvSpPr>
          <p:cNvPr id="60" name="Text Box 120"/>
          <p:cNvSpPr txBox="1">
            <a:spLocks noChangeArrowheads="1"/>
          </p:cNvSpPr>
          <p:nvPr/>
        </p:nvSpPr>
        <p:spPr bwMode="auto">
          <a:xfrm>
            <a:off x="7620000" y="2217737"/>
            <a:ext cx="1524000" cy="158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b="1">
                <a:solidFill>
                  <a:srgbClr val="000099"/>
                </a:solidFill>
              </a:rPr>
              <a:t>GPSRO</a:t>
            </a:r>
            <a:r>
              <a:rPr lang="en-US" sz="1400" b="1">
                <a:solidFill>
                  <a:srgbClr val="006600"/>
                </a:solidFill>
              </a:rPr>
              <a:t>*</a:t>
            </a:r>
            <a:r>
              <a:rPr lang="en-US" sz="1400" b="1">
                <a:solidFill>
                  <a:srgbClr val="000099"/>
                </a:solidFill>
              </a:rPr>
              <a:t> </a:t>
            </a:r>
          </a:p>
          <a:p>
            <a:r>
              <a:rPr lang="en-US" sz="1200">
                <a:solidFill>
                  <a:srgbClr val="000099"/>
                </a:solidFill>
              </a:rPr>
              <a:t>will provide all-weather temperature, water vapor, and electron density profiles for weather, climate and space weather</a:t>
            </a:r>
          </a:p>
        </p:txBody>
      </p:sp>
      <p:grpSp>
        <p:nvGrpSpPr>
          <p:cNvPr id="61" name="Group 121"/>
          <p:cNvGrpSpPr>
            <a:grpSpLocks/>
          </p:cNvGrpSpPr>
          <p:nvPr/>
        </p:nvGrpSpPr>
        <p:grpSpPr bwMode="auto">
          <a:xfrm>
            <a:off x="7915275" y="5715000"/>
            <a:ext cx="579438" cy="457200"/>
            <a:chOff x="432" y="4032"/>
            <a:chExt cx="365" cy="288"/>
          </a:xfrm>
        </p:grpSpPr>
        <p:sp>
          <p:nvSpPr>
            <p:cNvPr id="62" name="Text Box 122"/>
            <p:cNvSpPr txBox="1">
              <a:spLocks noChangeArrowheads="1"/>
            </p:cNvSpPr>
            <p:nvPr/>
          </p:nvSpPr>
          <p:spPr bwMode="auto">
            <a:xfrm>
              <a:off x="432" y="4128"/>
              <a:ext cx="36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 b="1">
                  <a:solidFill>
                    <a:srgbClr val="000099"/>
                  </a:solidFill>
                </a:rPr>
                <a:t>2010</a:t>
              </a:r>
            </a:p>
          </p:txBody>
        </p:sp>
        <p:sp>
          <p:nvSpPr>
            <p:cNvPr id="63" name="Line 123"/>
            <p:cNvSpPr>
              <a:spLocks noChangeShapeType="1"/>
            </p:cNvSpPr>
            <p:nvPr/>
          </p:nvSpPr>
          <p:spPr bwMode="auto">
            <a:xfrm>
              <a:off x="624" y="4032"/>
              <a:ext cx="0" cy="96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4" name="AutoShape 124"/>
          <p:cNvSpPr>
            <a:spLocks/>
          </p:cNvSpPr>
          <p:nvPr/>
        </p:nvSpPr>
        <p:spPr bwMode="auto">
          <a:xfrm rot="16200000">
            <a:off x="8591550" y="4741862"/>
            <a:ext cx="152400" cy="914400"/>
          </a:xfrm>
          <a:prstGeom prst="leftBrace">
            <a:avLst>
              <a:gd name="adj1" fmla="val 50000"/>
              <a:gd name="adj2" fmla="val 50000"/>
            </a:avLst>
          </a:prstGeom>
          <a:noFill/>
          <a:ln w="9525">
            <a:solidFill>
              <a:srgbClr val="30509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2400">
              <a:latin typeface="Times New Roman" charset="0"/>
            </a:endParaRPr>
          </a:p>
        </p:txBody>
      </p:sp>
      <p:sp>
        <p:nvSpPr>
          <p:cNvPr id="65" name="Text Box 125"/>
          <p:cNvSpPr txBox="1">
            <a:spLocks noChangeArrowheads="1"/>
          </p:cNvSpPr>
          <p:nvPr/>
        </p:nvSpPr>
        <p:spPr bwMode="auto">
          <a:xfrm>
            <a:off x="8153400" y="5232400"/>
            <a:ext cx="1047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b="1">
                <a:solidFill>
                  <a:srgbClr val="000099"/>
                </a:solidFill>
              </a:rPr>
              <a:t>(2010–2013)</a:t>
            </a:r>
          </a:p>
          <a:p>
            <a:pPr eaLnBrk="1" hangingPunct="1"/>
            <a:endParaRPr lang="en-US" sz="1200"/>
          </a:p>
        </p:txBody>
      </p:sp>
      <p:sp>
        <p:nvSpPr>
          <p:cNvPr id="66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239000" y="6324600"/>
            <a:ext cx="1905000" cy="22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39C122F-0227-E84C-BC64-4F09443A28E1}" type="slidenum">
              <a:rPr lang="en-US" sz="1000"/>
              <a:pPr eaLnBrk="1" hangingPunct="1"/>
              <a:t>9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2695409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4456</TotalTime>
  <Words>1178</Words>
  <Application>Microsoft Macintosh PowerPoint</Application>
  <PresentationFormat>On-screen Show (4:3)</PresentationFormat>
  <Paragraphs>395</Paragraphs>
  <Slides>32</Slides>
  <Notes>23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Office Theme</vt:lpstr>
      <vt:lpstr>Bitmap Image</vt:lpstr>
      <vt:lpstr>Photo Editor Photo</vt:lpstr>
      <vt:lpstr>Image</vt:lpstr>
      <vt:lpstr>Clip</vt:lpstr>
      <vt:lpstr>OODT @ JPL Science Data Systems</vt:lpstr>
      <vt:lpstr>What I Will Cover</vt:lpstr>
      <vt:lpstr>My Background</vt:lpstr>
      <vt:lpstr>SDS History</vt:lpstr>
      <vt:lpstr>SDS Domains</vt:lpstr>
      <vt:lpstr>Across the Solar System</vt:lpstr>
      <vt:lpstr>Planetary Science Missions</vt:lpstr>
      <vt:lpstr>Space Science Data System</vt:lpstr>
      <vt:lpstr>Atmospheric Science Missions</vt:lpstr>
      <vt:lpstr>Earth Science Data System</vt:lpstr>
      <vt:lpstr>The Challenge</vt:lpstr>
      <vt:lpstr>Strategy</vt:lpstr>
      <vt:lpstr>SDS Functional Architecture</vt:lpstr>
      <vt:lpstr>A SDS Implementation</vt:lpstr>
      <vt:lpstr>Underlying Infrastructure OODT Framework</vt:lpstr>
      <vt:lpstr>SDS OODT Components</vt:lpstr>
      <vt:lpstr>Mission Deployments</vt:lpstr>
      <vt:lpstr>Mission Experience</vt:lpstr>
      <vt:lpstr>Deployment to a Mission</vt:lpstr>
      <vt:lpstr>Other Deployments</vt:lpstr>
      <vt:lpstr>Planetary Science Experience</vt:lpstr>
      <vt:lpstr>Health Informatics Experience</vt:lpstr>
      <vt:lpstr>Benefits (1 of 2)</vt:lpstr>
      <vt:lpstr>Benefits (2 of 2)</vt:lpstr>
      <vt:lpstr>User Experience</vt:lpstr>
      <vt:lpstr>OODT Experience</vt:lpstr>
      <vt:lpstr>SDS Experience</vt:lpstr>
      <vt:lpstr>Moving Forward</vt:lpstr>
      <vt:lpstr>Wrap Up</vt:lpstr>
      <vt:lpstr>Credits &amp; Acknowledgement</vt:lpstr>
      <vt:lpstr>Thank You!</vt:lpstr>
      <vt:lpstr>Contact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Delia</dc:creator>
  <cp:lastModifiedBy>Emily S Law</cp:lastModifiedBy>
  <cp:revision>73</cp:revision>
  <dcterms:created xsi:type="dcterms:W3CDTF">2011-10-07T00:17:58Z</dcterms:created>
  <dcterms:modified xsi:type="dcterms:W3CDTF">2011-11-09T15:58:43Z</dcterms:modified>
</cp:coreProperties>
</file>