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29" r:id="rId1"/>
  </p:sldMasterIdLst>
  <p:notesMasterIdLst>
    <p:notesMasterId r:id="rId33"/>
  </p:notesMasterIdLst>
  <p:sldIdLst>
    <p:sldId id="256" r:id="rId2"/>
    <p:sldId id="257" r:id="rId3"/>
    <p:sldId id="258" r:id="rId4"/>
    <p:sldId id="259" r:id="rId5"/>
    <p:sldId id="281" r:id="rId6"/>
    <p:sldId id="284" r:id="rId7"/>
    <p:sldId id="283" r:id="rId8"/>
    <p:sldId id="260" r:id="rId9"/>
    <p:sldId id="282" r:id="rId10"/>
    <p:sldId id="266" r:id="rId11"/>
    <p:sldId id="261" r:id="rId12"/>
    <p:sldId id="262" r:id="rId13"/>
    <p:sldId id="263" r:id="rId14"/>
    <p:sldId id="271" r:id="rId15"/>
    <p:sldId id="264" r:id="rId16"/>
    <p:sldId id="265" r:id="rId17"/>
    <p:sldId id="276" r:id="rId18"/>
    <p:sldId id="275" r:id="rId19"/>
    <p:sldId id="277" r:id="rId20"/>
    <p:sldId id="267" r:id="rId21"/>
    <p:sldId id="287" r:id="rId22"/>
    <p:sldId id="288" r:id="rId23"/>
    <p:sldId id="268" r:id="rId24"/>
    <p:sldId id="272" r:id="rId25"/>
    <p:sldId id="278" r:id="rId26"/>
    <p:sldId id="279" r:id="rId27"/>
    <p:sldId id="273" r:id="rId28"/>
    <p:sldId id="280" r:id="rId29"/>
    <p:sldId id="286" r:id="rId30"/>
    <p:sldId id="269" r:id="rId31"/>
    <p:sldId id="285" r:id="rId3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Objects="1" showGuides="1">
      <p:cViewPr varScale="1">
        <p:scale>
          <a:sx n="111" d="100"/>
          <a:sy n="111" d="100"/>
        </p:scale>
        <p:origin x="-83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notesMaster" Target="notesMasters/notesMaster1.xml"/><Relationship Id="rId34" Type="http://schemas.openxmlformats.org/officeDocument/2006/relationships/printerSettings" Target="printerSettings/printerSettings1.bin"/><Relationship Id="rId35" Type="http://schemas.openxmlformats.org/officeDocument/2006/relationships/presProps" Target="presProps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theme" Target="theme/theme1.xml"/><Relationship Id="rId38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C6C9281-D66F-B44D-8E13-0A17742AE9C7}" type="datetimeFigureOut">
              <a:rPr lang="en-US" smtClean="0"/>
              <a:t>11/2/11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08FB9FD-2E2D-4743-93AE-271955F13E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33617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6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7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8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Help</a:t>
            </a:r>
            <a:r>
              <a:rPr lang="en-US" baseline="0" dirty="0" smtClean="0"/>
              <a:t>ful hints and things to think about when open sourcing</a:t>
            </a:r>
          </a:p>
          <a:p>
            <a:r>
              <a:rPr lang="en-US" dirty="0" smtClean="0"/>
              <a:t>Things</a:t>
            </a:r>
            <a:r>
              <a:rPr lang="en-US" baseline="0" dirty="0" smtClean="0"/>
              <a:t> we ran into and the process we took for </a:t>
            </a:r>
            <a:r>
              <a:rPr lang="en-US" baseline="0" dirty="0" err="1" smtClean="0"/>
              <a:t>OSing</a:t>
            </a:r>
            <a:r>
              <a:rPr lang="en-US" baseline="0" dirty="0" smtClean="0"/>
              <a:t> TS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8FB9FD-2E2D-4743-93AE-271955F13E21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607946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aseline="0" dirty="0" smtClean="0"/>
              <a:t>More work as been done to the code base after open sourcing – Yahoo gets bogged down in bug fixes and helping properties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8FB9FD-2E2D-4743-93AE-271955F13E21}" type="slidenum">
              <a:rPr lang="en-US" smtClean="0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93880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 smtClean="0"/>
              <a:t>New management afraid of loosing control – meeting a </a:t>
            </a:r>
            <a:r>
              <a:rPr lang="en-US" baseline="0" dirty="0" err="1" smtClean="0"/>
              <a:t>apachecon</a:t>
            </a:r>
            <a:r>
              <a:rPr lang="en-US" baseline="0" dirty="0" smtClean="0"/>
              <a:t> 2009 (</a:t>
            </a:r>
            <a:r>
              <a:rPr lang="en-US" baseline="0" dirty="0" err="1" smtClean="0"/>
              <a:t>paul</a:t>
            </a:r>
            <a:r>
              <a:rPr lang="en-US" baseline="0" dirty="0" smtClean="0"/>
              <a:t> </a:t>
            </a:r>
            <a:r>
              <a:rPr lang="en-US" baseline="0" dirty="0" err="1" smtClean="0"/>
              <a:t>querna</a:t>
            </a:r>
            <a:r>
              <a:rPr lang="en-US" baseline="0" dirty="0" smtClean="0"/>
              <a:t>, Justin (President)</a:t>
            </a:r>
          </a:p>
          <a:p>
            <a:r>
              <a:rPr lang="en-US" dirty="0" smtClean="0"/>
              <a:t>Team</a:t>
            </a:r>
            <a:r>
              <a:rPr lang="en-US" baseline="0" dirty="0" smtClean="0"/>
              <a:t> members told not to spend work time on ATS</a:t>
            </a:r>
          </a:p>
          <a:p>
            <a:endParaRPr lang="en-US" baseline="0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8FB9FD-2E2D-4743-93AE-271955F13E21}" type="slidenum">
              <a:rPr lang="en-US" smtClean="0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93880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 smtClean="0"/>
              <a:t>checksfv</a:t>
            </a:r>
            <a:endParaRPr lang="en-US" dirty="0" smtClean="0"/>
          </a:p>
          <a:p>
            <a:r>
              <a:rPr lang="en-US" dirty="0" smtClean="0"/>
              <a:t>Books written</a:t>
            </a:r>
            <a:r>
              <a:rPr lang="en-US" baseline="0" dirty="0" smtClean="0"/>
              <a:t> about how to open source and building communities</a:t>
            </a:r>
          </a:p>
          <a:p>
            <a:r>
              <a:rPr lang="en-US" baseline="0" dirty="0" smtClean="0"/>
              <a:t>If you want a consensus based development look hard at Apache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8FB9FD-2E2D-4743-93AE-271955F13E21}" type="slidenum">
              <a:rPr lang="en-US" smtClean="0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716211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Better</a:t>
            </a:r>
            <a:r>
              <a:rPr lang="en-US" baseline="0" dirty="0" smtClean="0"/>
              <a:t> code base in the long run</a:t>
            </a:r>
          </a:p>
          <a:p>
            <a:r>
              <a:rPr lang="en-US" baseline="0" dirty="0" smtClean="0"/>
              <a:t>Can use compile time flags or configuration option to remove unwanted features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8FB9FD-2E2D-4743-93AE-271955F13E21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997378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http://</a:t>
            </a:r>
            <a:r>
              <a:rPr lang="en-US" dirty="0" err="1" smtClean="0"/>
              <a:t>www.opensource.org</a:t>
            </a:r>
            <a:r>
              <a:rPr lang="en-US" dirty="0" smtClean="0"/>
              <a:t>/licenses/category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8FB9FD-2E2D-4743-93AE-271955F13E21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551721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Ben Collins-</a:t>
            </a:r>
            <a:r>
              <a:rPr lang="en-US" dirty="0" err="1" smtClean="0"/>
              <a:t>Sussman</a:t>
            </a:r>
            <a:r>
              <a:rPr lang="en-US" dirty="0" smtClean="0"/>
              <a:t> and Brian Fitzpatrick – subversion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8FB9FD-2E2D-4743-93AE-271955F13E21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691122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Of</a:t>
            </a:r>
            <a:r>
              <a:rPr lang="en-US" baseline="0" dirty="0" smtClean="0"/>
              <a:t> course more release after 2.0.0</a:t>
            </a:r>
          </a:p>
          <a:p>
            <a:r>
              <a:rPr lang="en-US" baseline="0" dirty="0" smtClean="0"/>
              <a:t>Incubation – process for accepting new products into the Foundation</a:t>
            </a:r>
          </a:p>
          <a:p>
            <a:r>
              <a:rPr lang="en-US" baseline="0" dirty="0" smtClean="0"/>
              <a:t>Top Level Project - graduating from the Incubator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8FB9FD-2E2D-4743-93AE-271955F13E21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151500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Edge</a:t>
            </a:r>
            <a:r>
              <a:rPr lang="en-US" baseline="0" dirty="0" smtClean="0"/>
              <a:t> services is part of cloud group with </a:t>
            </a:r>
            <a:r>
              <a:rPr lang="en-US" baseline="0" dirty="0" err="1" smtClean="0"/>
              <a:t>hadoop</a:t>
            </a:r>
            <a:r>
              <a:rPr lang="en-US" baseline="0" dirty="0" smtClean="0"/>
              <a:t> in it</a:t>
            </a:r>
          </a:p>
          <a:p>
            <a:r>
              <a:rPr lang="en-US" baseline="0" dirty="0" smtClean="0"/>
              <a:t>OS group was suggesting Apache</a:t>
            </a:r>
          </a:p>
          <a:p>
            <a:r>
              <a:rPr lang="en-US" baseline="0" dirty="0" smtClean="0"/>
              <a:t>Running an OS project was new to all of us in the group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8FB9FD-2E2D-4743-93AE-271955F13E21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366594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26 pages – $770</a:t>
            </a:r>
            <a:r>
              <a:rPr lang="en-US" baseline="0" dirty="0" smtClean="0"/>
              <a:t> a page</a:t>
            </a:r>
          </a:p>
          <a:p>
            <a:r>
              <a:rPr lang="en-US" b="1" baseline="0" dirty="0" smtClean="0"/>
              <a:t>DEMO</a:t>
            </a:r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8FB9FD-2E2D-4743-93AE-271955F13E21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780138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111 patents – dismissed 16 quickly – 95 detailed review</a:t>
            </a:r>
            <a:r>
              <a:rPr lang="en-US" baseline="0" dirty="0" smtClean="0"/>
              <a:t> for 6 people</a:t>
            </a:r>
          </a:p>
          <a:p>
            <a:r>
              <a:rPr lang="en-US" baseline="0" dirty="0" smtClean="0"/>
              <a:t>I am not a lawyer </a:t>
            </a:r>
            <a:r>
              <a:rPr lang="en-US" baseline="0" dirty="0" smtClean="0">
                <a:sym typeface="Wingdings"/>
              </a:rPr>
              <a:t></a:t>
            </a:r>
            <a:endParaRPr lang="en-US" baseline="0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8FB9FD-2E2D-4743-93AE-271955F13E21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458012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 smtClean="0"/>
              <a:t>DEMO</a:t>
            </a:r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8FB9FD-2E2D-4743-93AE-271955F13E21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48671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8CFC69-2E16-1E4D-B42A-9AA0562BE357}" type="datetimeFigureOut">
              <a:rPr lang="en-US" smtClean="0"/>
              <a:pPr/>
              <a:t>11/1/11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0E4600-0381-4CF3-88F2-7ED7D2E3F9C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8CFC69-2E16-1E4D-B42A-9AA0562BE357}" type="datetimeFigureOut">
              <a:rPr lang="en-US" smtClean="0"/>
              <a:pPr/>
              <a:t>11/1/11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D27B58-450F-7D41-8C0E-0F5F8BB1E97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8CFC69-2E16-1E4D-B42A-9AA0562BE357}" type="datetimeFigureOut">
              <a:rPr lang="en-US" smtClean="0"/>
              <a:pPr/>
              <a:t>11/1/11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D27B58-450F-7D41-8C0E-0F5F8BB1E97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8CFC69-2E16-1E4D-B42A-9AA0562BE357}" type="datetimeFigureOut">
              <a:rPr lang="en-US" smtClean="0"/>
              <a:pPr/>
              <a:t>11/1/11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D27B58-450F-7D41-8C0E-0F5F8BB1E97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CBEAF9-9E58-4CC8-A6FF-6DD8A58DEEA4}" type="datetimeFigureOut">
              <a:rPr lang="en-US" smtClean="0"/>
              <a:pPr/>
              <a:t>11/1/11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5C064-DD44-4CAC-873E-2D1F54821676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8CFC69-2E16-1E4D-B42A-9AA0562BE357}" type="datetimeFigureOut">
              <a:rPr lang="en-US" smtClean="0"/>
              <a:pPr/>
              <a:t>11/1/11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D27B58-450F-7D41-8C0E-0F5F8BB1E97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8CFC69-2E16-1E4D-B42A-9AA0562BE357}" type="datetimeFigureOut">
              <a:rPr lang="en-US" smtClean="0"/>
              <a:pPr/>
              <a:t>11/1/11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D27B58-450F-7D41-8C0E-0F5F8BB1E97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8CFC69-2E16-1E4D-B42A-9AA0562BE357}" type="datetimeFigureOut">
              <a:rPr lang="en-US" smtClean="0"/>
              <a:pPr/>
              <a:t>11/1/11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D27B58-450F-7D41-8C0E-0F5F8BB1E97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8CFC69-2E16-1E4D-B42A-9AA0562BE357}" type="datetimeFigureOut">
              <a:rPr lang="en-US" smtClean="0"/>
              <a:pPr/>
              <a:t>11/1/11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D27B58-450F-7D41-8C0E-0F5F8BB1E97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8CFC69-2E16-1E4D-B42A-9AA0562BE357}" type="datetimeFigureOut">
              <a:rPr lang="en-US" smtClean="0"/>
              <a:pPr/>
              <a:t>11/1/11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D27B58-450F-7D41-8C0E-0F5F8BB1E97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8CFC69-2E16-1E4D-B42A-9AA0562BE357}" type="datetimeFigureOut">
              <a:rPr lang="en-US" smtClean="0"/>
              <a:pPr/>
              <a:t>11/1/11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D27B58-450F-7D41-8C0E-0F5F8BB1E97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8CFC69-2E16-1E4D-B42A-9AA0562BE357}" type="datetimeFigureOut">
              <a:rPr lang="en-US" smtClean="0"/>
              <a:pPr/>
              <a:t>11/1/11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D27B58-450F-7D41-8C0E-0F5F8BB1E97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0" r:id="rId1"/>
    <p:sldLayoutId id="2147483731" r:id="rId2"/>
    <p:sldLayoutId id="2147483732" r:id="rId3"/>
    <p:sldLayoutId id="2147483733" r:id="rId4"/>
    <p:sldLayoutId id="2147483734" r:id="rId5"/>
    <p:sldLayoutId id="2147483735" r:id="rId6"/>
    <p:sldLayoutId id="2147483736" r:id="rId7"/>
    <p:sldLayoutId id="2147483737" r:id="rId8"/>
    <p:sldLayoutId id="2147483738" r:id="rId9"/>
    <p:sldLayoutId id="2147483739" r:id="rId10"/>
    <p:sldLayoutId id="2147483740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Relationship Id="rId3" Type="http://schemas.openxmlformats.org/officeDocument/2006/relationships/hyperlink" Target="http://www.palamida.com" TargetMode="Externa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mailto:bcall@apache.org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hyperlink" Target="http://incubator.apache.org/projects/trafficserver.html" TargetMode="External"/><Relationship Id="rId4" Type="http://schemas.openxmlformats.org/officeDocument/2006/relationships/hyperlink" Target="http://incubator.apache.org/incubation/Incubation_Policy.html" TargetMode="External"/><Relationship Id="rId5" Type="http://schemas.openxmlformats.org/officeDocument/2006/relationships/hyperlink" Target="http://people.apache.org/~bcall/work_done_opensource/release_2.0.0_commits.txt" TargetMode="External"/><Relationship Id="rId6" Type="http://schemas.openxmlformats.org/officeDocument/2006/relationships/hyperlink" Target="http://people.apache.org/~bcall/work_done_opensource/YTSCleanupFor2FilesToRemove.html" TargetMode="External"/><Relationship Id="rId1" Type="http://schemas.openxmlformats.org/officeDocument/2006/relationships/slideLayout" Target="../slideLayouts/slideLayout2.xml"/><Relationship Id="rId2" Type="http://schemas.openxmlformats.org/officeDocument/2006/relationships/hyperlink" Target="http://trafficserver.apache.org/" TargetMode="Externa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youtube.com/watch?v=ZSFDm3UYkeE&amp;feature=relmfu" TargetMode="External"/><Relationship Id="rId4" Type="http://schemas.openxmlformats.org/officeDocument/2006/relationships/hyperlink" Target="http://www.youtube.com/watch?v=gEPg2M1qbEs&amp;feature=related" TargetMode="External"/><Relationship Id="rId5" Type="http://schemas.openxmlformats.org/officeDocument/2006/relationships/hyperlink" Target="http://www.youtube.com/watch?v=JnqcBdCOKrI&amp;feature=related" TargetMode="External"/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youtube.com/watch?v=ZtYJoatnHb8&amp;feature=relmfu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81001"/>
            <a:ext cx="7772400" cy="1752599"/>
          </a:xfrm>
        </p:spPr>
        <p:txBody>
          <a:bodyPr>
            <a:normAutofit/>
          </a:bodyPr>
          <a:lstStyle/>
          <a:p>
            <a:r>
              <a:rPr lang="en-US" dirty="0" smtClean="0"/>
              <a:t>Open Sourcing Commercial </a:t>
            </a:r>
            <a:r>
              <a:rPr lang="en-US" dirty="0" smtClean="0"/>
              <a:t>Software - Apache </a:t>
            </a:r>
            <a:r>
              <a:rPr lang="en-US" dirty="0" smtClean="0"/>
              <a:t>Traffic </a:t>
            </a:r>
            <a:r>
              <a:rPr lang="en-US" dirty="0" smtClean="0"/>
              <a:t>Server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286000"/>
            <a:ext cx="6400800" cy="1905000"/>
          </a:xfrm>
        </p:spPr>
        <p:txBody>
          <a:bodyPr>
            <a:normAutofit fontScale="92500"/>
          </a:bodyPr>
          <a:lstStyle/>
          <a:p>
            <a:r>
              <a:rPr lang="en-US" dirty="0" smtClean="0"/>
              <a:t>Bryan </a:t>
            </a:r>
            <a:r>
              <a:rPr lang="en-US" dirty="0" smtClean="0"/>
              <a:t>Call</a:t>
            </a:r>
            <a:endParaRPr lang="en-US" dirty="0" smtClean="0"/>
          </a:p>
          <a:p>
            <a:r>
              <a:rPr lang="en-US" dirty="0" err="1" smtClean="0"/>
              <a:t>ApacheCon</a:t>
            </a:r>
            <a:r>
              <a:rPr lang="en-US" dirty="0" smtClean="0"/>
              <a:t> 2011</a:t>
            </a:r>
            <a:endParaRPr lang="en-US" dirty="0"/>
          </a:p>
          <a:p>
            <a:r>
              <a:rPr lang="en-US" dirty="0"/>
              <a:t>Yahoo! Engineer and Apache </a:t>
            </a:r>
            <a:r>
              <a:rPr lang="en-US" dirty="0" err="1"/>
              <a:t>Commiter</a:t>
            </a:r>
            <a:endParaRPr lang="en-US" dirty="0"/>
          </a:p>
        </p:txBody>
      </p:sp>
      <p:pic>
        <p:nvPicPr>
          <p:cNvPr id="6" name="Picture 5" descr="index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62200" y="4647659"/>
            <a:ext cx="4445000" cy="8763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Apache Foundation?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Already had successful and good relationship (</a:t>
            </a:r>
            <a:r>
              <a:rPr lang="en-US" dirty="0" err="1" smtClean="0"/>
              <a:t>Hadoop</a:t>
            </a:r>
            <a:r>
              <a:rPr lang="en-US" dirty="0" smtClean="0"/>
              <a:t>)</a:t>
            </a:r>
          </a:p>
          <a:p>
            <a:r>
              <a:rPr lang="en-US" dirty="0" smtClean="0"/>
              <a:t>Doug Cutting worked at Yahoo! and became the Champion of the project</a:t>
            </a:r>
          </a:p>
          <a:p>
            <a:r>
              <a:rPr lang="en-US" dirty="0" smtClean="0"/>
              <a:t>Collaborative </a:t>
            </a:r>
            <a:r>
              <a:rPr lang="en-US" dirty="0"/>
              <a:t>and meritocratic development </a:t>
            </a:r>
            <a:r>
              <a:rPr lang="en-US" dirty="0" smtClean="0"/>
              <a:t>process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Identifying Licensing Issues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Commercial license </a:t>
            </a:r>
            <a:r>
              <a:rPr lang="en-US" dirty="0"/>
              <a:t>s</a:t>
            </a:r>
            <a:r>
              <a:rPr lang="en-US" dirty="0" smtClean="0"/>
              <a:t>canning</a:t>
            </a:r>
          </a:p>
          <a:p>
            <a:pPr lvl="1"/>
            <a:r>
              <a:rPr lang="en-US" dirty="0" smtClean="0"/>
              <a:t>Expensive</a:t>
            </a:r>
          </a:p>
          <a:p>
            <a:pPr lvl="1"/>
            <a:r>
              <a:rPr lang="en-US" dirty="0" err="1" smtClean="0"/>
              <a:t>Palamida</a:t>
            </a:r>
            <a:r>
              <a:rPr lang="en-US" dirty="0" smtClean="0"/>
              <a:t> (</a:t>
            </a:r>
            <a:r>
              <a:rPr lang="en-US" dirty="0" smtClean="0">
                <a:hlinkClick r:id="rId3"/>
              </a:rPr>
              <a:t>http://www.palamida.com</a:t>
            </a:r>
            <a:r>
              <a:rPr lang="en-US" dirty="0" smtClean="0"/>
              <a:t>)</a:t>
            </a:r>
          </a:p>
          <a:p>
            <a:r>
              <a:rPr lang="en-US" dirty="0" smtClean="0"/>
              <a:t>Document changes that will need to be done</a:t>
            </a:r>
          </a:p>
          <a:p>
            <a:r>
              <a:rPr lang="en-US" dirty="0" smtClean="0"/>
              <a:t>License incompatibilities</a:t>
            </a:r>
          </a:p>
          <a:p>
            <a:pPr lvl="1"/>
            <a:r>
              <a:rPr lang="en-US" dirty="0" smtClean="0"/>
              <a:t>Apache / GPL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Security Audit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Static code analysis</a:t>
            </a:r>
          </a:p>
          <a:p>
            <a:pPr lvl="1"/>
            <a:r>
              <a:rPr lang="en-US" dirty="0" err="1" smtClean="0"/>
              <a:t>Coverity</a:t>
            </a:r>
            <a:r>
              <a:rPr lang="en-US" dirty="0" smtClean="0"/>
              <a:t>, RATS, </a:t>
            </a:r>
            <a:r>
              <a:rPr lang="en-US" dirty="0" err="1" smtClean="0"/>
              <a:t>Flawfinder</a:t>
            </a:r>
            <a:endParaRPr lang="en-US" dirty="0" smtClean="0"/>
          </a:p>
          <a:p>
            <a:pPr lvl="1"/>
            <a:r>
              <a:rPr lang="en-US" dirty="0" smtClean="0"/>
              <a:t>2500+ issues resolved</a:t>
            </a:r>
          </a:p>
          <a:p>
            <a:r>
              <a:rPr lang="en-US" dirty="0" err="1" smtClean="0"/>
              <a:t>grep</a:t>
            </a:r>
            <a:r>
              <a:rPr lang="en-US" dirty="0" smtClean="0"/>
              <a:t> </a:t>
            </a:r>
            <a:r>
              <a:rPr lang="en-US" dirty="0"/>
              <a:t>for potential leaks of </a:t>
            </a:r>
            <a:r>
              <a:rPr lang="en-US" dirty="0" smtClean="0"/>
              <a:t>information</a:t>
            </a:r>
          </a:p>
          <a:p>
            <a:pPr lvl="1"/>
            <a:r>
              <a:rPr lang="en-US" dirty="0" smtClean="0"/>
              <a:t>Hostnames, email addresses, specific internal code, etc.</a:t>
            </a:r>
          </a:p>
          <a:p>
            <a:r>
              <a:rPr lang="en-US" dirty="0" smtClean="0"/>
              <a:t>Internal tools for code scans</a:t>
            </a:r>
          </a:p>
          <a:p>
            <a:r>
              <a:rPr lang="en-US" dirty="0" smtClean="0"/>
              <a:t>Internal security team approval</a:t>
            </a:r>
          </a:p>
          <a:p>
            <a:r>
              <a:rPr lang="en-US" dirty="0" smtClean="0"/>
              <a:t>Created contingency plans in case exploit was found</a:t>
            </a:r>
          </a:p>
          <a:p>
            <a:r>
              <a:rPr lang="en-US" dirty="0" smtClean="0"/>
              <a:t>Second most time consuming task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Patents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Reviewed all possible patents the code might be using</a:t>
            </a:r>
          </a:p>
          <a:p>
            <a:pPr lvl="1"/>
            <a:r>
              <a:rPr lang="en-US" dirty="0" smtClean="0"/>
              <a:t>100+ patents to review and flagged important ones</a:t>
            </a:r>
          </a:p>
          <a:p>
            <a:pPr lvl="1"/>
            <a:r>
              <a:rPr lang="en-US" dirty="0" smtClean="0"/>
              <a:t>Giving up patents that the code uses 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Trademarks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Donated our trademarks for Traffic Server to the Apache Foundation</a:t>
            </a:r>
            <a:endParaRPr lang="en-US" dirty="0" smtClean="0"/>
          </a:p>
          <a:p>
            <a:pPr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84605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Existing Contracts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Legal reviewed contracts and agreements with individuals and companies</a:t>
            </a:r>
          </a:p>
          <a:p>
            <a:pPr lvl="1"/>
            <a:r>
              <a:rPr lang="en-US" dirty="0" smtClean="0"/>
              <a:t>Reseller could have delayed open sourcing and signed an agreement</a:t>
            </a:r>
          </a:p>
          <a:p>
            <a:pPr lvl="1"/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Code </a:t>
            </a:r>
            <a:r>
              <a:rPr lang="en-US" dirty="0" smtClean="0"/>
              <a:t>Cleanup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Removing </a:t>
            </a:r>
            <a:r>
              <a:rPr lang="en-US" dirty="0" smtClean="0"/>
              <a:t>code we didn’t </a:t>
            </a:r>
            <a:r>
              <a:rPr lang="en-US" dirty="0"/>
              <a:t>want to open </a:t>
            </a:r>
            <a:r>
              <a:rPr lang="en-US" dirty="0" smtClean="0"/>
              <a:t>source</a:t>
            </a:r>
          </a:p>
          <a:p>
            <a:pPr lvl="1"/>
            <a:r>
              <a:rPr lang="en-US" dirty="0"/>
              <a:t>A</a:t>
            </a:r>
            <a:r>
              <a:rPr lang="en-US" dirty="0" smtClean="0"/>
              <a:t>uthentication</a:t>
            </a:r>
            <a:r>
              <a:rPr lang="en-US" dirty="0"/>
              <a:t>, streaming, NTTP, </a:t>
            </a:r>
            <a:r>
              <a:rPr lang="en-US" dirty="0" smtClean="0"/>
              <a:t>FTP</a:t>
            </a:r>
          </a:p>
          <a:p>
            <a:r>
              <a:rPr lang="en-US" dirty="0"/>
              <a:t>Removing code we </a:t>
            </a:r>
            <a:r>
              <a:rPr lang="en-US" dirty="0" smtClean="0"/>
              <a:t>couldn’t </a:t>
            </a:r>
            <a:r>
              <a:rPr lang="en-US" dirty="0"/>
              <a:t>open </a:t>
            </a:r>
            <a:r>
              <a:rPr lang="en-US" dirty="0" smtClean="0"/>
              <a:t>source</a:t>
            </a:r>
            <a:endParaRPr lang="en-US" dirty="0" smtClean="0"/>
          </a:p>
          <a:p>
            <a:pPr lvl="1"/>
            <a:r>
              <a:rPr lang="en-US" dirty="0" smtClean="0"/>
              <a:t>Internal features</a:t>
            </a:r>
          </a:p>
          <a:p>
            <a:pPr lvl="2"/>
            <a:r>
              <a:rPr lang="en-US" dirty="0"/>
              <a:t>A</a:t>
            </a:r>
            <a:r>
              <a:rPr lang="en-US" dirty="0" smtClean="0"/>
              <a:t>dding client </a:t>
            </a:r>
            <a:r>
              <a:rPr lang="en-US" dirty="0" err="1" smtClean="0"/>
              <a:t>ip</a:t>
            </a:r>
            <a:r>
              <a:rPr lang="en-US" dirty="0" smtClean="0"/>
              <a:t> and signature to the HTTP request headers</a:t>
            </a:r>
          </a:p>
          <a:p>
            <a:pPr lvl="2"/>
            <a:r>
              <a:rPr lang="en-US" dirty="0" smtClean="0"/>
              <a:t>Blocking certain types of requests (PURGE, DELETE) </a:t>
            </a:r>
          </a:p>
          <a:p>
            <a:pPr lvl="1"/>
            <a:r>
              <a:rPr lang="en-US" dirty="0" smtClean="0"/>
              <a:t>SNMP</a:t>
            </a:r>
          </a:p>
          <a:p>
            <a:r>
              <a:rPr lang="en-US" dirty="0" smtClean="0"/>
              <a:t>Results</a:t>
            </a:r>
            <a:endParaRPr lang="en-US" dirty="0" smtClean="0"/>
          </a:p>
          <a:p>
            <a:pPr lvl="1"/>
            <a:r>
              <a:rPr lang="en-US" dirty="0" smtClean="0"/>
              <a:t>750,000 lines (SLOC count) before</a:t>
            </a:r>
          </a:p>
          <a:p>
            <a:pPr lvl="1"/>
            <a:r>
              <a:rPr lang="en-US" dirty="0" smtClean="0"/>
              <a:t>Down </a:t>
            </a:r>
            <a:r>
              <a:rPr lang="en-US" dirty="0" smtClean="0"/>
              <a:t>to 350,000 lines in a couple week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Apache Foundation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/>
              <a:t>H</a:t>
            </a:r>
            <a:r>
              <a:rPr lang="en-US" dirty="0" smtClean="0"/>
              <a:t>elpful in </a:t>
            </a:r>
            <a:r>
              <a:rPr lang="en-US" dirty="0" smtClean="0"/>
              <a:t>defining process </a:t>
            </a:r>
            <a:r>
              <a:rPr lang="en-US" dirty="0" smtClean="0"/>
              <a:t>around open </a:t>
            </a:r>
            <a:r>
              <a:rPr lang="en-US" dirty="0" smtClean="0"/>
              <a:t>sourcing</a:t>
            </a:r>
          </a:p>
          <a:p>
            <a:pPr lvl="1"/>
            <a:r>
              <a:rPr lang="en-US" dirty="0" smtClean="0"/>
              <a:t>Incubation process</a:t>
            </a:r>
            <a:endParaRPr lang="en-US" dirty="0" smtClean="0"/>
          </a:p>
          <a:p>
            <a:r>
              <a:rPr lang="en-US" dirty="0" smtClean="0"/>
              <a:t>Requirements for building </a:t>
            </a:r>
            <a:r>
              <a:rPr lang="en-US" dirty="0" smtClean="0"/>
              <a:t>community</a:t>
            </a:r>
          </a:p>
          <a:p>
            <a:pPr lvl="1"/>
            <a:r>
              <a:rPr lang="en-US" dirty="0" smtClean="0"/>
              <a:t>Diverse (not just Yahoo employees)</a:t>
            </a:r>
            <a:endParaRPr lang="en-US" dirty="0" smtClean="0"/>
          </a:p>
          <a:p>
            <a:r>
              <a:rPr lang="en-US" dirty="0"/>
              <a:t>I</a:t>
            </a:r>
            <a:r>
              <a:rPr lang="en-US" dirty="0" smtClean="0"/>
              <a:t>nfrastructure to run an open source </a:t>
            </a:r>
            <a:r>
              <a:rPr lang="en-US" dirty="0" smtClean="0"/>
              <a:t>project</a:t>
            </a:r>
          </a:p>
          <a:p>
            <a:pPr lvl="1"/>
            <a:r>
              <a:rPr lang="en-US" dirty="0" smtClean="0"/>
              <a:t>Version control</a:t>
            </a:r>
          </a:p>
          <a:p>
            <a:pPr lvl="1"/>
            <a:r>
              <a:rPr lang="en-US" dirty="0" smtClean="0"/>
              <a:t>Mailing lists</a:t>
            </a:r>
          </a:p>
          <a:p>
            <a:pPr lvl="1"/>
            <a:r>
              <a:rPr lang="en-US" dirty="0" smtClean="0"/>
              <a:t>Build servers</a:t>
            </a:r>
          </a:p>
          <a:p>
            <a:pPr lvl="1"/>
            <a:r>
              <a:rPr lang="en-US" dirty="0" smtClean="0"/>
              <a:t>IRC bots</a:t>
            </a:r>
          </a:p>
          <a:p>
            <a:pPr lvl="1"/>
            <a:r>
              <a:rPr lang="en-US" dirty="0" smtClean="0"/>
              <a:t>Bug tracking</a:t>
            </a:r>
          </a:p>
          <a:p>
            <a:pPr lvl="1"/>
            <a:r>
              <a:rPr lang="en-US" dirty="0" smtClean="0"/>
              <a:t>Website</a:t>
            </a:r>
          </a:p>
          <a:p>
            <a:pPr lvl="1"/>
            <a:r>
              <a:rPr lang="en-US" dirty="0" smtClean="0"/>
              <a:t>Software distribution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82296849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Apache Foundation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Knowledgeable people around licensing and legal issue</a:t>
            </a:r>
          </a:p>
          <a:p>
            <a:r>
              <a:rPr lang="en-US" dirty="0"/>
              <a:t>Legal </a:t>
            </a:r>
            <a:r>
              <a:rPr lang="en-US" dirty="0" smtClean="0"/>
              <a:t>assistance</a:t>
            </a:r>
            <a:endParaRPr lang="en-US" dirty="0"/>
          </a:p>
          <a:p>
            <a:r>
              <a:rPr lang="en-US" dirty="0" smtClean="0"/>
              <a:t>Existing Apache members helped and are helping with the project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321265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Apache Foundation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2009-07-13 Project enters </a:t>
            </a:r>
            <a:r>
              <a:rPr lang="en-US" dirty="0" smtClean="0"/>
              <a:t>incubation</a:t>
            </a:r>
          </a:p>
          <a:p>
            <a:r>
              <a:rPr lang="en-US" dirty="0"/>
              <a:t>2009-10-29 Source code migration </a:t>
            </a:r>
            <a:r>
              <a:rPr lang="en-US" dirty="0" smtClean="0"/>
              <a:t>completed</a:t>
            </a:r>
          </a:p>
          <a:p>
            <a:r>
              <a:rPr lang="en-US" dirty="0"/>
              <a:t>2010-03-13 Apache Traffic Server v2.0.0-alpha is </a:t>
            </a:r>
            <a:r>
              <a:rPr lang="en-US" dirty="0" smtClean="0"/>
              <a:t>released</a:t>
            </a:r>
          </a:p>
          <a:p>
            <a:r>
              <a:rPr lang="en-US" dirty="0"/>
              <a:t>2010-04-21 The Apache board establishes Apache Traffic Server as a TLP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084863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Overview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32500" lnSpcReduction="20000"/>
          </a:bodyPr>
          <a:lstStyle/>
          <a:p>
            <a:r>
              <a:rPr lang="en-US" sz="7400" dirty="0" smtClean="0"/>
              <a:t>Why Open Source</a:t>
            </a:r>
            <a:endParaRPr lang="en-US" sz="7400" dirty="0" smtClean="0"/>
          </a:p>
          <a:p>
            <a:r>
              <a:rPr lang="en-US" sz="7400" dirty="0" smtClean="0"/>
              <a:t>Things To Consider</a:t>
            </a:r>
          </a:p>
          <a:p>
            <a:r>
              <a:rPr lang="en-US" sz="7400" dirty="0" smtClean="0"/>
              <a:t>What License</a:t>
            </a:r>
          </a:p>
          <a:p>
            <a:r>
              <a:rPr lang="en-US" sz="7400" dirty="0" smtClean="0"/>
              <a:t>Different Approaches</a:t>
            </a:r>
            <a:endParaRPr lang="en-US" sz="7400" dirty="0" smtClean="0"/>
          </a:p>
          <a:p>
            <a:r>
              <a:rPr lang="en-US" sz="7400" dirty="0" smtClean="0"/>
              <a:t>What We Did</a:t>
            </a:r>
            <a:endParaRPr lang="en-US" sz="7400" dirty="0" smtClean="0"/>
          </a:p>
          <a:p>
            <a:pPr lvl="1"/>
            <a:r>
              <a:rPr lang="en-US" sz="5100" dirty="0" smtClean="0"/>
              <a:t>Buy-in </a:t>
            </a:r>
            <a:r>
              <a:rPr lang="en-US" sz="5100" dirty="0"/>
              <a:t>F</a:t>
            </a:r>
            <a:r>
              <a:rPr lang="en-US" sz="5100" dirty="0" smtClean="0"/>
              <a:t>rom </a:t>
            </a:r>
            <a:r>
              <a:rPr lang="en-US" sz="5100" dirty="0"/>
              <a:t>U</a:t>
            </a:r>
            <a:r>
              <a:rPr lang="en-US" sz="5100" dirty="0" smtClean="0"/>
              <a:t>pper Management</a:t>
            </a:r>
          </a:p>
          <a:p>
            <a:pPr lvl="1"/>
            <a:r>
              <a:rPr lang="en-US" sz="5100" dirty="0" smtClean="0"/>
              <a:t>Identifying Licensing Issues</a:t>
            </a:r>
          </a:p>
          <a:p>
            <a:pPr lvl="1"/>
            <a:r>
              <a:rPr lang="en-US" sz="5100" dirty="0" smtClean="0"/>
              <a:t>Security Audit</a:t>
            </a:r>
          </a:p>
          <a:p>
            <a:pPr lvl="1"/>
            <a:r>
              <a:rPr lang="en-US" sz="5100" dirty="0" smtClean="0"/>
              <a:t>Patents</a:t>
            </a:r>
          </a:p>
          <a:p>
            <a:pPr lvl="1"/>
            <a:r>
              <a:rPr lang="en-US" sz="5100" dirty="0" smtClean="0"/>
              <a:t>Existing Contracts</a:t>
            </a:r>
          </a:p>
          <a:p>
            <a:pPr lvl="1"/>
            <a:r>
              <a:rPr lang="en-US" sz="5100" dirty="0" smtClean="0"/>
              <a:t>Code Cleanup</a:t>
            </a:r>
          </a:p>
          <a:p>
            <a:pPr lvl="1"/>
            <a:r>
              <a:rPr lang="en-US" sz="5100" dirty="0" smtClean="0"/>
              <a:t>Apache Foundation</a:t>
            </a:r>
          </a:p>
          <a:p>
            <a:pPr lvl="1"/>
            <a:r>
              <a:rPr lang="en-US" sz="5100" dirty="0" smtClean="0"/>
              <a:t>Getting </a:t>
            </a:r>
            <a:r>
              <a:rPr lang="en-US" sz="5100" dirty="0"/>
              <a:t>T</a:t>
            </a:r>
            <a:r>
              <a:rPr lang="en-US" sz="5100" dirty="0" smtClean="0"/>
              <a:t>he Word </a:t>
            </a:r>
            <a:r>
              <a:rPr lang="en-US" sz="5100" dirty="0"/>
              <a:t>O</a:t>
            </a:r>
            <a:r>
              <a:rPr lang="en-US" sz="5100" dirty="0" smtClean="0"/>
              <a:t>ut</a:t>
            </a:r>
          </a:p>
          <a:p>
            <a:r>
              <a:rPr lang="en-US" sz="7400" dirty="0" smtClean="0"/>
              <a:t>Realized Benefits</a:t>
            </a:r>
          </a:p>
          <a:p>
            <a:endParaRPr lang="en-US" dirty="0" smtClean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Getting The Word Out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OSCON 2009</a:t>
            </a:r>
          </a:p>
          <a:p>
            <a:pPr lvl="1"/>
            <a:r>
              <a:rPr lang="en-US" dirty="0" smtClean="0"/>
              <a:t>So where is the code?</a:t>
            </a:r>
            <a:endParaRPr lang="en-US" dirty="0" smtClean="0"/>
          </a:p>
          <a:p>
            <a:r>
              <a:rPr lang="en-US" dirty="0" err="1" smtClean="0"/>
              <a:t>ApacheCon</a:t>
            </a:r>
            <a:r>
              <a:rPr lang="en-US" dirty="0" smtClean="0"/>
              <a:t> 2009</a:t>
            </a:r>
          </a:p>
          <a:p>
            <a:pPr lvl="1"/>
            <a:r>
              <a:rPr lang="en-US" dirty="0" err="1" smtClean="0"/>
              <a:t>Inktomi</a:t>
            </a:r>
            <a:r>
              <a:rPr lang="en-US" dirty="0" smtClean="0"/>
              <a:t> developers show interest</a:t>
            </a:r>
          </a:p>
          <a:p>
            <a:r>
              <a:rPr lang="en-US" dirty="0" smtClean="0"/>
              <a:t>Press releases</a:t>
            </a:r>
            <a:endParaRPr lang="en-US" dirty="0" smtClean="0"/>
          </a:p>
          <a:p>
            <a:r>
              <a:rPr lang="en-US" dirty="0" smtClean="0"/>
              <a:t>Apache </a:t>
            </a:r>
            <a:r>
              <a:rPr lang="en-US" dirty="0" err="1"/>
              <a:t>h</a:t>
            </a:r>
            <a:r>
              <a:rPr lang="en-US" dirty="0" err="1" smtClean="0"/>
              <a:t>ackaton</a:t>
            </a:r>
            <a:r>
              <a:rPr lang="en-US" dirty="0" smtClean="0"/>
              <a:t> in January </a:t>
            </a:r>
            <a:r>
              <a:rPr lang="en-US" dirty="0" smtClean="0"/>
              <a:t>2010</a:t>
            </a:r>
          </a:p>
          <a:p>
            <a:r>
              <a:rPr lang="en-US" dirty="0" smtClean="0"/>
              <a:t>2010 and 2011 lots of conferences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Getting The Word Out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OSCON 2009</a:t>
            </a:r>
          </a:p>
          <a:p>
            <a:pPr lvl="1"/>
            <a:r>
              <a:rPr lang="en-US" dirty="0" smtClean="0"/>
              <a:t>So where is the code?</a:t>
            </a:r>
            <a:endParaRPr lang="en-US" dirty="0" smtClean="0"/>
          </a:p>
          <a:p>
            <a:r>
              <a:rPr lang="en-US" dirty="0" err="1" smtClean="0"/>
              <a:t>ApacheCon</a:t>
            </a:r>
            <a:r>
              <a:rPr lang="en-US" dirty="0" smtClean="0"/>
              <a:t> 2009</a:t>
            </a:r>
          </a:p>
          <a:p>
            <a:pPr lvl="1"/>
            <a:r>
              <a:rPr lang="en-US" dirty="0" err="1" smtClean="0"/>
              <a:t>Inktomi</a:t>
            </a:r>
            <a:r>
              <a:rPr lang="en-US" dirty="0" smtClean="0"/>
              <a:t> developers show interest</a:t>
            </a:r>
          </a:p>
          <a:p>
            <a:r>
              <a:rPr lang="en-US" dirty="0" smtClean="0"/>
              <a:t>Press releases</a:t>
            </a:r>
            <a:endParaRPr lang="en-US" dirty="0" smtClean="0"/>
          </a:p>
          <a:p>
            <a:r>
              <a:rPr lang="en-US" dirty="0" smtClean="0"/>
              <a:t>Apache </a:t>
            </a:r>
            <a:r>
              <a:rPr lang="en-US" dirty="0" err="1"/>
              <a:t>h</a:t>
            </a:r>
            <a:r>
              <a:rPr lang="en-US" dirty="0" err="1" smtClean="0"/>
              <a:t>ackaton</a:t>
            </a:r>
            <a:r>
              <a:rPr lang="en-US" dirty="0" smtClean="0"/>
              <a:t> in January </a:t>
            </a:r>
            <a:r>
              <a:rPr lang="en-US" dirty="0" smtClean="0"/>
              <a:t>2010</a:t>
            </a:r>
          </a:p>
          <a:p>
            <a:r>
              <a:rPr lang="en-US" dirty="0" smtClean="0"/>
              <a:t>2010 and 2011 lots of conferences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732307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592762"/>
          </a:xfrm>
        </p:spPr>
        <p:txBody>
          <a:bodyPr/>
          <a:lstStyle/>
          <a:p>
            <a:r>
              <a:rPr lang="en-US" dirty="0" smtClean="0"/>
              <a:t>Results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428660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Since Open Sourcing</a:t>
            </a:r>
            <a:endParaRPr lang="en-US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64bit </a:t>
            </a:r>
            <a:r>
              <a:rPr lang="en-US" dirty="0" smtClean="0"/>
              <a:t>support</a:t>
            </a:r>
          </a:p>
          <a:p>
            <a:r>
              <a:rPr lang="en-US" dirty="0" smtClean="0"/>
              <a:t>2x to 5x speed </a:t>
            </a:r>
            <a:r>
              <a:rPr lang="en-US" dirty="0" smtClean="0"/>
              <a:t>improvement</a:t>
            </a:r>
          </a:p>
          <a:p>
            <a:r>
              <a:rPr lang="en-US" dirty="0" smtClean="0"/>
              <a:t>Cache enhancements</a:t>
            </a:r>
            <a:endParaRPr lang="en-US" dirty="0" smtClean="0"/>
          </a:p>
          <a:p>
            <a:r>
              <a:rPr lang="en-US" dirty="0" smtClean="0"/>
              <a:t>Ported to other </a:t>
            </a:r>
            <a:r>
              <a:rPr lang="en-US" dirty="0" err="1" smtClean="0"/>
              <a:t>OSes</a:t>
            </a:r>
            <a:endParaRPr lang="en-US" dirty="0" smtClean="0"/>
          </a:p>
          <a:p>
            <a:pPr lvl="1"/>
            <a:r>
              <a:rPr lang="en-US" dirty="0" smtClean="0"/>
              <a:t>Many </a:t>
            </a:r>
            <a:r>
              <a:rPr lang="en-US" dirty="0"/>
              <a:t>L</a:t>
            </a:r>
            <a:r>
              <a:rPr lang="en-US" dirty="0" smtClean="0"/>
              <a:t>inux </a:t>
            </a:r>
            <a:r>
              <a:rPr lang="en-US" dirty="0" err="1" smtClean="0"/>
              <a:t>distros</a:t>
            </a:r>
            <a:r>
              <a:rPr lang="en-US" dirty="0" smtClean="0"/>
              <a:t>, OSX, FreeBSD, </a:t>
            </a:r>
            <a:r>
              <a:rPr lang="en-US" dirty="0" smtClean="0"/>
              <a:t>Solaris</a:t>
            </a:r>
          </a:p>
          <a:p>
            <a:r>
              <a:rPr lang="en-US" dirty="0" smtClean="0"/>
              <a:t>Many design changes and bug fixes</a:t>
            </a:r>
          </a:p>
          <a:p>
            <a:r>
              <a:rPr lang="en-US" dirty="0" smtClean="0"/>
              <a:t>Features fixes that weren’t being used</a:t>
            </a:r>
          </a:p>
          <a:p>
            <a:pPr marL="457200" lvl="1" indent="0">
              <a:buNone/>
            </a:pP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Community</a:t>
            </a:r>
            <a:endParaRPr lang="en-US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Very important for a project to be successful</a:t>
            </a:r>
          </a:p>
          <a:p>
            <a:r>
              <a:rPr lang="en-US" dirty="0" smtClean="0"/>
              <a:t>Apache Foundation does a great job to help build communities</a:t>
            </a:r>
            <a:endParaRPr lang="en-US" dirty="0" smtClean="0"/>
          </a:p>
          <a:p>
            <a:r>
              <a:rPr lang="en-US" dirty="0" smtClean="0"/>
              <a:t>Need people that are social and consensus builders</a:t>
            </a:r>
          </a:p>
          <a:p>
            <a:r>
              <a:rPr lang="en-US" dirty="0"/>
              <a:t>Healthy community will continue on even if one company or person stops </a:t>
            </a:r>
            <a:r>
              <a:rPr lang="en-US" dirty="0" smtClean="0"/>
              <a:t>contributing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620442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Mistakes</a:t>
            </a:r>
            <a:endParaRPr lang="en-US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Code leaked that was under NDA, removed the code in 12/2009</a:t>
            </a:r>
          </a:p>
          <a:p>
            <a:r>
              <a:rPr lang="en-US" dirty="0" smtClean="0"/>
              <a:t>Exploit was found this year 4/2011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414944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Benefits</a:t>
            </a:r>
            <a:endParaRPr lang="en-US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Better code base</a:t>
            </a:r>
          </a:p>
          <a:p>
            <a:r>
              <a:rPr lang="en-US" dirty="0" smtClean="0"/>
              <a:t>People that work on it care – not a job</a:t>
            </a:r>
          </a:p>
          <a:p>
            <a:pPr lvl="1"/>
            <a:r>
              <a:rPr lang="en-US" dirty="0" smtClean="0"/>
              <a:t>Hobby and/or interested in the project</a:t>
            </a:r>
          </a:p>
          <a:p>
            <a:r>
              <a:rPr lang="en-US" dirty="0"/>
              <a:t>More </a:t>
            </a:r>
            <a:r>
              <a:rPr lang="en-US" dirty="0" smtClean="0"/>
              <a:t>developers working </a:t>
            </a:r>
            <a:r>
              <a:rPr lang="en-US" dirty="0"/>
              <a:t>on </a:t>
            </a:r>
            <a:r>
              <a:rPr lang="en-US" dirty="0" smtClean="0"/>
              <a:t>it</a:t>
            </a:r>
          </a:p>
        </p:txBody>
      </p:sp>
    </p:spTree>
    <p:extLst>
      <p:ext uri="{BB962C8B-B14F-4D97-AF65-F5344CB8AC3E}">
        <p14:creationId xmlns:p14="http://schemas.microsoft.com/office/powerpoint/2010/main" val="186361432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Adoption </a:t>
            </a:r>
            <a:r>
              <a:rPr lang="en-US" dirty="0"/>
              <a:t>A</a:t>
            </a:r>
            <a:r>
              <a:rPr lang="en-US" dirty="0" smtClean="0"/>
              <a:t>t Yahoo</a:t>
            </a:r>
            <a:endParaRPr lang="en-US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Haven’t realized benefits of open sourcing Traffic Server </a:t>
            </a:r>
          </a:p>
          <a:p>
            <a:r>
              <a:rPr lang="en-US" dirty="0" smtClean="0"/>
              <a:t>Management changed and shifted focus on other projects</a:t>
            </a:r>
          </a:p>
          <a:p>
            <a:r>
              <a:rPr lang="en-US" dirty="0" smtClean="0"/>
              <a:t>Meeting next week to talk about using ATS</a:t>
            </a:r>
          </a:p>
          <a:p>
            <a:pPr marL="457200" lvl="1" indent="0">
              <a:buNone/>
            </a:pP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561418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Final Words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Weren’t experts at open sourcing at the start</a:t>
            </a:r>
          </a:p>
          <a:p>
            <a:r>
              <a:rPr lang="en-US" dirty="0" smtClean="0"/>
              <a:t>Different ways to open source</a:t>
            </a:r>
          </a:p>
          <a:p>
            <a:pPr lvl="1"/>
            <a:r>
              <a:rPr lang="en-US" dirty="0" smtClean="0"/>
              <a:t>Use a method that has already worked</a:t>
            </a:r>
          </a:p>
          <a:p>
            <a:r>
              <a:rPr lang="en-US" dirty="0" smtClean="0"/>
              <a:t>Glad that Traffic Server is part of the Apache Foundation</a:t>
            </a:r>
          </a:p>
          <a:p>
            <a:pPr marL="0" indent="0">
              <a:buNone/>
            </a:pP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486533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Contact Info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Email: </a:t>
            </a:r>
            <a:r>
              <a:rPr lang="en-US" dirty="0">
                <a:hlinkClick r:id="rId2"/>
              </a:rPr>
              <a:t>bcall@</a:t>
            </a:r>
            <a:r>
              <a:rPr lang="en-US" dirty="0" smtClean="0">
                <a:hlinkClick r:id="rId2"/>
              </a:rPr>
              <a:t>apache.org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56999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Open Source?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Work with </a:t>
            </a:r>
            <a:r>
              <a:rPr lang="en-US" dirty="0"/>
              <a:t>community to accelerate </a:t>
            </a:r>
            <a:r>
              <a:rPr lang="en-US" dirty="0" smtClean="0"/>
              <a:t>development and innovation</a:t>
            </a:r>
          </a:p>
          <a:p>
            <a:r>
              <a:rPr lang="en-US" dirty="0" smtClean="0"/>
              <a:t>Good will from technical community (giving back) </a:t>
            </a:r>
          </a:p>
          <a:p>
            <a:r>
              <a:rPr lang="en-US" dirty="0" smtClean="0"/>
              <a:t>Can be a way to commoditize </a:t>
            </a:r>
            <a:r>
              <a:rPr lang="en-US" dirty="0" smtClean="0"/>
              <a:t>software</a:t>
            </a:r>
          </a:p>
          <a:p>
            <a:pPr lvl="1"/>
            <a:r>
              <a:rPr lang="en-US" dirty="0" smtClean="0"/>
              <a:t>Catch </a:t>
            </a:r>
            <a:r>
              <a:rPr lang="en-US" dirty="0" smtClean="0"/>
              <a:t>up with competitors that are father ahead</a:t>
            </a:r>
          </a:p>
          <a:p>
            <a:r>
              <a:rPr lang="en-US" dirty="0" smtClean="0"/>
              <a:t>Software doesn’t give you a competitive edge or differentiator in the market</a:t>
            </a:r>
          </a:p>
          <a:p>
            <a:r>
              <a:rPr lang="en-US" dirty="0" smtClean="0"/>
              <a:t>Won’t help competitors the are heavily invested in their existing software</a:t>
            </a:r>
          </a:p>
          <a:p>
            <a:pPr>
              <a:buNone/>
            </a:pPr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Links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Traffic Server</a:t>
            </a:r>
          </a:p>
          <a:p>
            <a:pPr lvl="1"/>
            <a:r>
              <a:rPr lang="en-US" sz="1400" dirty="0">
                <a:hlinkClick r:id="rId2"/>
              </a:rPr>
              <a:t>http://trafficserver.apache.org</a:t>
            </a:r>
            <a:r>
              <a:rPr lang="en-US" sz="1400" dirty="0" smtClean="0">
                <a:hlinkClick r:id="rId2"/>
              </a:rPr>
              <a:t>/</a:t>
            </a:r>
            <a:endParaRPr lang="en-US" dirty="0" smtClean="0"/>
          </a:p>
          <a:p>
            <a:r>
              <a:rPr lang="en-US" dirty="0" smtClean="0"/>
              <a:t>Incubator Status</a:t>
            </a:r>
          </a:p>
          <a:p>
            <a:pPr lvl="1"/>
            <a:r>
              <a:rPr lang="en-US" sz="1400" dirty="0" smtClean="0">
                <a:hlinkClick r:id="rId3"/>
              </a:rPr>
              <a:t>http</a:t>
            </a:r>
            <a:r>
              <a:rPr lang="en-US" sz="1400" dirty="0">
                <a:hlinkClick r:id="rId3"/>
              </a:rPr>
              <a:t>://incubator.apache.org/projects/</a:t>
            </a:r>
            <a:r>
              <a:rPr lang="en-US" sz="1400" dirty="0" smtClean="0">
                <a:hlinkClick r:id="rId3"/>
              </a:rPr>
              <a:t>trafficserver.html</a:t>
            </a:r>
            <a:endParaRPr lang="en-US" dirty="0" smtClean="0"/>
          </a:p>
          <a:p>
            <a:r>
              <a:rPr lang="en-US" dirty="0" smtClean="0"/>
              <a:t>Incubation Policy</a:t>
            </a:r>
          </a:p>
          <a:p>
            <a:pPr lvl="1"/>
            <a:r>
              <a:rPr lang="en-US" sz="1400" dirty="0">
                <a:hlinkClick r:id="rId4"/>
              </a:rPr>
              <a:t>http://incubator.apache.org/incubation/</a:t>
            </a:r>
            <a:r>
              <a:rPr lang="en-US" sz="1400" dirty="0" smtClean="0">
                <a:hlinkClick r:id="rId4"/>
              </a:rPr>
              <a:t>Incubation_Policy.html</a:t>
            </a:r>
            <a:endParaRPr lang="en-US" sz="1400" dirty="0" smtClean="0"/>
          </a:p>
          <a:p>
            <a:r>
              <a:rPr lang="en-US" dirty="0" smtClean="0"/>
              <a:t>Code changes</a:t>
            </a:r>
          </a:p>
          <a:p>
            <a:pPr lvl="1"/>
            <a:r>
              <a:rPr lang="en-US" sz="1400" dirty="0" smtClean="0">
                <a:hlinkClick r:id="rId5"/>
              </a:rPr>
              <a:t>http</a:t>
            </a:r>
            <a:r>
              <a:rPr lang="en-US" sz="1400" dirty="0">
                <a:hlinkClick r:id="rId5"/>
              </a:rPr>
              <a:t>://people.apache.org/~bcall/work_done_opensource/</a:t>
            </a:r>
            <a:r>
              <a:rPr lang="en-US" sz="1400" dirty="0" smtClean="0">
                <a:hlinkClick r:id="rId5"/>
              </a:rPr>
              <a:t>release_2.0.0_commits.txt</a:t>
            </a:r>
            <a:endParaRPr lang="en-US" sz="4400" dirty="0" smtClean="0"/>
          </a:p>
          <a:p>
            <a:r>
              <a:rPr lang="en-US" dirty="0" smtClean="0"/>
              <a:t>Files Removed</a:t>
            </a:r>
            <a:endParaRPr lang="en-US" sz="2000" dirty="0"/>
          </a:p>
          <a:p>
            <a:pPr lvl="1"/>
            <a:r>
              <a:rPr lang="en-US" sz="1400" dirty="0">
                <a:hlinkClick r:id="rId6"/>
              </a:rPr>
              <a:t>http://people.apache.org/~bcall/work_done_opensource/</a:t>
            </a:r>
            <a:r>
              <a:rPr lang="en-US" sz="1400" dirty="0" smtClean="0">
                <a:hlinkClick r:id="rId6"/>
              </a:rPr>
              <a:t>YTSCleanupFor2FilesToRemove.html</a:t>
            </a:r>
            <a:endParaRPr lang="en-US" sz="1400" dirty="0" smtClean="0"/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Videos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What's In It for Me? Benefits from Open Sourcing </a:t>
            </a:r>
            <a:r>
              <a:rPr lang="en-US" dirty="0" smtClean="0"/>
              <a:t>Code</a:t>
            </a:r>
          </a:p>
          <a:p>
            <a:pPr lvl="1"/>
            <a:r>
              <a:rPr lang="en-US" sz="1400" dirty="0" smtClean="0">
                <a:hlinkClick r:id="rId2"/>
              </a:rPr>
              <a:t>http</a:t>
            </a:r>
            <a:r>
              <a:rPr lang="en-US" sz="1400" dirty="0">
                <a:hlinkClick r:id="rId2"/>
              </a:rPr>
              <a:t>://www.youtube.com/watch?v=ZtYJoatnHb8&amp;feature=</a:t>
            </a:r>
            <a:r>
              <a:rPr lang="en-US" sz="1400" dirty="0" smtClean="0">
                <a:hlinkClick r:id="rId2"/>
              </a:rPr>
              <a:t>relmfu</a:t>
            </a:r>
            <a:endParaRPr lang="en-US" sz="4400" dirty="0" smtClean="0"/>
          </a:p>
          <a:p>
            <a:r>
              <a:rPr lang="en-US" dirty="0"/>
              <a:t>How Open Source Projects Survive Poisonous </a:t>
            </a:r>
            <a:r>
              <a:rPr lang="en-US" dirty="0" smtClean="0"/>
              <a:t>People</a:t>
            </a:r>
          </a:p>
          <a:p>
            <a:pPr lvl="1"/>
            <a:r>
              <a:rPr lang="en-US" sz="1400" dirty="0" smtClean="0">
                <a:hlinkClick r:id="rId3"/>
              </a:rPr>
              <a:t>http</a:t>
            </a:r>
            <a:r>
              <a:rPr lang="en-US" sz="1400" dirty="0">
                <a:hlinkClick r:id="rId3"/>
              </a:rPr>
              <a:t>://www.youtube.com/watch?v=ZSFDm3UYkeE&amp;feature=</a:t>
            </a:r>
            <a:r>
              <a:rPr lang="en-US" sz="1400" dirty="0" smtClean="0">
                <a:hlinkClick r:id="rId3"/>
              </a:rPr>
              <a:t>relmfu</a:t>
            </a:r>
            <a:endParaRPr lang="en-US" sz="1400" dirty="0" smtClean="0"/>
          </a:p>
          <a:p>
            <a:r>
              <a:rPr lang="en-US" dirty="0"/>
              <a:t>Eric S. Raymond and his opinion of the </a:t>
            </a:r>
            <a:r>
              <a:rPr lang="en-US" dirty="0" smtClean="0"/>
              <a:t>GPL</a:t>
            </a:r>
          </a:p>
          <a:p>
            <a:pPr lvl="1"/>
            <a:r>
              <a:rPr lang="en-US" sz="1400" dirty="0">
                <a:hlinkClick r:id="rId4"/>
              </a:rPr>
              <a:t>http://www.youtube.com/watch?v=gEPg2M1qbEs&amp;feature=</a:t>
            </a:r>
            <a:r>
              <a:rPr lang="en-US" sz="1400" dirty="0" smtClean="0">
                <a:hlinkClick r:id="rId4"/>
              </a:rPr>
              <a:t>related</a:t>
            </a:r>
            <a:endParaRPr lang="en-US" sz="1400" dirty="0"/>
          </a:p>
          <a:p>
            <a:r>
              <a:rPr lang="en-US" dirty="0"/>
              <a:t>Richard Stallman, GNU, Linux, and </a:t>
            </a:r>
            <a:r>
              <a:rPr lang="en-US" dirty="0" smtClean="0"/>
              <a:t>Support</a:t>
            </a:r>
          </a:p>
          <a:p>
            <a:pPr lvl="1"/>
            <a:r>
              <a:rPr lang="en-US" sz="1400" dirty="0">
                <a:hlinkClick r:id="rId5"/>
              </a:rPr>
              <a:t>http://www.youtube.com/watch?v=JnqcBdCOKrI&amp;feature=</a:t>
            </a:r>
            <a:r>
              <a:rPr lang="en-US" sz="1400" dirty="0" smtClean="0">
                <a:hlinkClick r:id="rId5"/>
              </a:rPr>
              <a:t>related</a:t>
            </a:r>
            <a:endParaRPr lang="en-US" sz="1400" dirty="0" smtClean="0"/>
          </a:p>
          <a:p>
            <a:pPr lvl="1"/>
            <a:endParaRPr lang="en-US" sz="1100" dirty="0" smtClean="0"/>
          </a:p>
        </p:txBody>
      </p:sp>
    </p:spTree>
    <p:extLst>
      <p:ext uri="{BB962C8B-B14F-4D97-AF65-F5344CB8AC3E}">
        <p14:creationId xmlns:p14="http://schemas.microsoft.com/office/powerpoint/2010/main" val="271180464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Things To Consider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Security Concerns</a:t>
            </a:r>
          </a:p>
          <a:p>
            <a:pPr lvl="1"/>
            <a:r>
              <a:rPr lang="en-US" b="1" dirty="0" smtClean="0"/>
              <a:t>Ability for people to find exploits in the </a:t>
            </a:r>
            <a:r>
              <a:rPr lang="en-US" b="1" dirty="0" smtClean="0"/>
              <a:t>code</a:t>
            </a:r>
          </a:p>
          <a:p>
            <a:pPr lvl="1"/>
            <a:r>
              <a:rPr lang="en-US" dirty="0"/>
              <a:t>A lot of hallway conversations about why we are open sourcing and security </a:t>
            </a:r>
            <a:r>
              <a:rPr lang="en-US" dirty="0" smtClean="0"/>
              <a:t>concerns</a:t>
            </a:r>
            <a:endParaRPr lang="en-US" b="1" dirty="0" smtClean="0"/>
          </a:p>
          <a:p>
            <a:r>
              <a:rPr lang="en-US" dirty="0" smtClean="0"/>
              <a:t>Some competitors may benefit using your </a:t>
            </a:r>
            <a:r>
              <a:rPr lang="en-US" dirty="0" smtClean="0"/>
              <a:t>software</a:t>
            </a:r>
          </a:p>
          <a:p>
            <a:r>
              <a:rPr lang="en-US" dirty="0" smtClean="0"/>
              <a:t>Can </a:t>
            </a:r>
            <a:r>
              <a:rPr lang="en-US" dirty="0"/>
              <a:t>l</a:t>
            </a:r>
            <a:r>
              <a:rPr lang="en-US" dirty="0" smtClean="0"/>
              <a:t>ose some control over what goes into the code</a:t>
            </a:r>
            <a:endParaRPr lang="en-US" dirty="0" smtClean="0"/>
          </a:p>
          <a:p>
            <a:endParaRPr lang="en-US" b="1" dirty="0" smtClean="0"/>
          </a:p>
          <a:p>
            <a:endParaRPr lang="en-US" dirty="0" smtClean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License?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GNU General Public License (GPL)</a:t>
            </a:r>
          </a:p>
          <a:p>
            <a:r>
              <a:rPr lang="en-US" dirty="0" smtClean="0"/>
              <a:t>BSD </a:t>
            </a:r>
          </a:p>
          <a:p>
            <a:r>
              <a:rPr lang="en-US" dirty="0"/>
              <a:t>Apache </a:t>
            </a:r>
            <a:r>
              <a:rPr lang="en-US" dirty="0" smtClean="0"/>
              <a:t>License</a:t>
            </a:r>
          </a:p>
          <a:p>
            <a:r>
              <a:rPr lang="en-US" dirty="0" smtClean="0"/>
              <a:t>Mozilla Public License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149303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Different Approaches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“Fake Open Source”</a:t>
            </a:r>
          </a:p>
          <a:p>
            <a:pPr lvl="1"/>
            <a:r>
              <a:rPr lang="en-US" dirty="0" smtClean="0"/>
              <a:t>Not under OSI approved license</a:t>
            </a:r>
          </a:p>
          <a:p>
            <a:r>
              <a:rPr lang="en-US" dirty="0" smtClean="0"/>
              <a:t>“Throw Code Over Wall”</a:t>
            </a:r>
          </a:p>
          <a:p>
            <a:pPr lvl="1"/>
            <a:r>
              <a:rPr lang="en-US" dirty="0" smtClean="0"/>
              <a:t>Post </a:t>
            </a:r>
            <a:r>
              <a:rPr lang="en-US" dirty="0" err="1" smtClean="0"/>
              <a:t>tarball</a:t>
            </a:r>
            <a:r>
              <a:rPr lang="en-US" dirty="0" smtClean="0"/>
              <a:t> and walk away</a:t>
            </a:r>
          </a:p>
          <a:p>
            <a:r>
              <a:rPr lang="en-US" dirty="0" smtClean="0"/>
              <a:t>Develop Internally, Post Externally</a:t>
            </a:r>
          </a:p>
          <a:p>
            <a:pPr lvl="1"/>
            <a:r>
              <a:rPr lang="en-US" dirty="0" smtClean="0"/>
              <a:t>In-house development, public repository</a:t>
            </a:r>
          </a:p>
          <a:p>
            <a:r>
              <a:rPr lang="en-US" dirty="0" smtClean="0"/>
              <a:t>Open Monarchy</a:t>
            </a:r>
          </a:p>
          <a:p>
            <a:pPr lvl="1"/>
            <a:r>
              <a:rPr lang="en-US" dirty="0" smtClean="0"/>
              <a:t>Public discussion, public repository</a:t>
            </a:r>
          </a:p>
          <a:p>
            <a:pPr lvl="1"/>
            <a:r>
              <a:rPr lang="en-US" dirty="0" smtClean="0"/>
              <a:t>Corporation</a:t>
            </a:r>
            <a:r>
              <a:rPr lang="en-US" dirty="0"/>
              <a:t> </a:t>
            </a:r>
            <a:r>
              <a:rPr lang="en-US" dirty="0" smtClean="0"/>
              <a:t>or lead developer makes final decisions</a:t>
            </a:r>
          </a:p>
          <a:p>
            <a:r>
              <a:rPr lang="en-US" dirty="0" smtClean="0"/>
              <a:t>Consensus-Based Development</a:t>
            </a:r>
          </a:p>
          <a:p>
            <a:pPr lvl="1"/>
            <a:r>
              <a:rPr lang="en-US" dirty="0" smtClean="0"/>
              <a:t>Decisions are based on consensus of the </a:t>
            </a:r>
            <a:r>
              <a:rPr lang="en-US" dirty="0" err="1" smtClean="0"/>
              <a:t>commiters</a:t>
            </a:r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140570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592762"/>
          </a:xfrm>
        </p:spPr>
        <p:txBody>
          <a:bodyPr/>
          <a:lstStyle/>
          <a:p>
            <a:r>
              <a:rPr lang="en-US" dirty="0" smtClean="0"/>
              <a:t>What We Did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246407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Timeline</a:t>
            </a:r>
            <a:endParaRPr lang="en-US" dirty="0"/>
          </a:p>
        </p:txBody>
      </p:sp>
      <p:pic>
        <p:nvPicPr>
          <p:cNvPr id="8" name="Content Placeholder 7" descr="timeline.png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22310" b="-22310"/>
          <a:stretch>
            <a:fillRect/>
          </a:stretch>
        </p:blipFill>
        <p:spPr/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Buy-in From Upper Management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Helps/required to have support from upper management</a:t>
            </a:r>
          </a:p>
          <a:p>
            <a:r>
              <a:rPr lang="en-US" dirty="0" smtClean="0"/>
              <a:t>Most time consuming task</a:t>
            </a:r>
          </a:p>
          <a:p>
            <a:pPr lvl="1"/>
            <a:r>
              <a:rPr lang="en-US" dirty="0" smtClean="0"/>
              <a:t>SVP </a:t>
            </a:r>
            <a:r>
              <a:rPr lang="en-US" dirty="0" smtClean="0"/>
              <a:t>and legal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282699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7497</TotalTime>
  <Words>1244</Words>
  <Application>Microsoft Macintosh PowerPoint</Application>
  <PresentationFormat>On-screen Show (4:3)</PresentationFormat>
  <Paragraphs>225</Paragraphs>
  <Slides>31</Slides>
  <Notes>12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2" baseType="lpstr">
      <vt:lpstr>Office Theme</vt:lpstr>
      <vt:lpstr>Open Sourcing Commercial Software - Apache Traffic Server</vt:lpstr>
      <vt:lpstr>Overview</vt:lpstr>
      <vt:lpstr>Why Open Source?</vt:lpstr>
      <vt:lpstr>Things To Consider</vt:lpstr>
      <vt:lpstr>What License?</vt:lpstr>
      <vt:lpstr>Different Approaches</vt:lpstr>
      <vt:lpstr>What We Did</vt:lpstr>
      <vt:lpstr>Timeline</vt:lpstr>
      <vt:lpstr>Buy-in From Upper Management</vt:lpstr>
      <vt:lpstr>Why Apache Foundation?</vt:lpstr>
      <vt:lpstr>Identifying Licensing Issues</vt:lpstr>
      <vt:lpstr>Security Audit</vt:lpstr>
      <vt:lpstr>Patents</vt:lpstr>
      <vt:lpstr>Trademarks</vt:lpstr>
      <vt:lpstr>Existing Contracts</vt:lpstr>
      <vt:lpstr>Code Cleanup</vt:lpstr>
      <vt:lpstr>Apache Foundation</vt:lpstr>
      <vt:lpstr>Apache Foundation</vt:lpstr>
      <vt:lpstr>Apache Foundation</vt:lpstr>
      <vt:lpstr>Getting The Word Out</vt:lpstr>
      <vt:lpstr>Getting The Word Out</vt:lpstr>
      <vt:lpstr>Results</vt:lpstr>
      <vt:lpstr>Since Open Sourcing</vt:lpstr>
      <vt:lpstr>Community</vt:lpstr>
      <vt:lpstr>Mistakes</vt:lpstr>
      <vt:lpstr>Benefits</vt:lpstr>
      <vt:lpstr>Adoption At Yahoo</vt:lpstr>
      <vt:lpstr>Final Words</vt:lpstr>
      <vt:lpstr>Contact Info</vt:lpstr>
      <vt:lpstr>Links</vt:lpstr>
      <vt:lpstr>Videos</vt:lpstr>
    </vt:vector>
  </TitlesOfParts>
  <Company>Yahoo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Open Sourcing Commercial Software (Apache Traffic Server)</dc:title>
  <dc:creator>Bryan Call</dc:creator>
  <cp:lastModifiedBy>Bryan Call</cp:lastModifiedBy>
  <cp:revision>136</cp:revision>
  <dcterms:created xsi:type="dcterms:W3CDTF">2010-03-31T19:56:26Z</dcterms:created>
  <dcterms:modified xsi:type="dcterms:W3CDTF">2011-11-07T01:50:56Z</dcterms:modified>
</cp:coreProperties>
</file>