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257" r:id="rId3"/>
    <p:sldId id="258" r:id="rId4"/>
    <p:sldId id="259" r:id="rId5"/>
    <p:sldId id="324" r:id="rId6"/>
    <p:sldId id="31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320" r:id="rId28"/>
    <p:sldId id="298" r:id="rId29"/>
    <p:sldId id="280" r:id="rId30"/>
    <p:sldId id="281" r:id="rId31"/>
    <p:sldId id="282" r:id="rId32"/>
    <p:sldId id="321" r:id="rId33"/>
    <p:sldId id="283" r:id="rId34"/>
    <p:sldId id="322" r:id="rId35"/>
    <p:sldId id="299" r:id="rId36"/>
    <p:sldId id="325" r:id="rId37"/>
    <p:sldId id="317" r:id="rId38"/>
    <p:sldId id="318" r:id="rId39"/>
    <p:sldId id="286" r:id="rId40"/>
    <p:sldId id="287" r:id="rId41"/>
    <p:sldId id="288" r:id="rId42"/>
    <p:sldId id="289" r:id="rId43"/>
    <p:sldId id="290" r:id="rId44"/>
    <p:sldId id="291" r:id="rId45"/>
    <p:sldId id="300" r:id="rId46"/>
    <p:sldId id="301" r:id="rId47"/>
    <p:sldId id="302" r:id="rId48"/>
    <p:sldId id="311" r:id="rId49"/>
    <p:sldId id="312" r:id="rId50"/>
    <p:sldId id="313" r:id="rId51"/>
    <p:sldId id="314" r:id="rId52"/>
    <p:sldId id="315" r:id="rId53"/>
    <p:sldId id="316" r:id="rId54"/>
    <p:sldId id="323" r:id="rId55"/>
    <p:sldId id="296" r:id="rId56"/>
    <p:sldId id="297" r:id="rId57"/>
  </p:sldIdLst>
  <p:sldSz cx="9144000" cy="6858000" type="screen4x3"/>
  <p:notesSz cx="6858000" cy="9144000"/>
  <p:defaultTextStyle>
    <a:defPPr>
      <a:defRPr lang="en-US"/>
    </a:defPPr>
    <a:lvl1pPr marL="0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657" autoAdjust="0"/>
  </p:normalViewPr>
  <p:slideViewPr>
    <p:cSldViewPr>
      <p:cViewPr varScale="1">
        <p:scale>
          <a:sx n="123" d="100"/>
          <a:sy n="123" d="100"/>
        </p:scale>
        <p:origin x="-1928" y="-112"/>
      </p:cViewPr>
      <p:guideLst>
        <p:guide orient="horz" pos="2064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57EBF-7721-B143-8C02-9A9BB03A371A}" type="datetimeFigureOut">
              <a:rPr lang="en-US" smtClean="0"/>
              <a:t>11/9/11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75534-22C0-3844-A919-D15FF3F64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05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22031" algn="l"/>
                <a:tab pos="844062" algn="l"/>
                <a:tab pos="1266093" algn="l"/>
                <a:tab pos="1688124" algn="l"/>
                <a:tab pos="2110155" algn="l"/>
                <a:tab pos="2532186" algn="l"/>
                <a:tab pos="2954217" algn="l"/>
                <a:tab pos="3376248" algn="l"/>
                <a:tab pos="3798279" algn="l"/>
                <a:tab pos="4220310" algn="l"/>
                <a:tab pos="4642341" algn="l"/>
                <a:tab pos="5064372" algn="l"/>
                <a:tab pos="5486403" algn="l"/>
                <a:tab pos="5908434" algn="l"/>
                <a:tab pos="6330465" algn="l"/>
                <a:tab pos="6752496" algn="l"/>
                <a:tab pos="7174527" algn="l"/>
                <a:tab pos="7596558" algn="l"/>
                <a:tab pos="8018589" algn="l"/>
                <a:tab pos="8440620" algn="l"/>
              </a:tabLst>
              <a:defRPr sz="22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0" algn="l"/>
                <a:tab pos="422031" algn="l"/>
                <a:tab pos="844062" algn="l"/>
                <a:tab pos="1266093" algn="l"/>
                <a:tab pos="1688124" algn="l"/>
                <a:tab pos="2110155" algn="l"/>
                <a:tab pos="2532186" algn="l"/>
                <a:tab pos="2954217" algn="l"/>
                <a:tab pos="3376248" algn="l"/>
                <a:tab pos="3798279" algn="l"/>
                <a:tab pos="4220310" algn="l"/>
                <a:tab pos="4642341" algn="l"/>
                <a:tab pos="5064372" algn="l"/>
                <a:tab pos="5486403" algn="l"/>
                <a:tab pos="5908434" algn="l"/>
                <a:tab pos="6330465" algn="l"/>
                <a:tab pos="6752496" algn="l"/>
                <a:tab pos="7174527" algn="l"/>
                <a:tab pos="7596558" algn="l"/>
                <a:tab pos="8018589" algn="l"/>
                <a:tab pos="8440620" algn="l"/>
              </a:tabLst>
              <a:defRPr sz="22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2pPr>
            <a:lvl3pPr eaLnBrk="0">
              <a:tabLst>
                <a:tab pos="0" algn="l"/>
                <a:tab pos="422031" algn="l"/>
                <a:tab pos="844062" algn="l"/>
                <a:tab pos="1266093" algn="l"/>
                <a:tab pos="1688124" algn="l"/>
                <a:tab pos="2110155" algn="l"/>
                <a:tab pos="2532186" algn="l"/>
                <a:tab pos="2954217" algn="l"/>
                <a:tab pos="3376248" algn="l"/>
                <a:tab pos="3798279" algn="l"/>
                <a:tab pos="4220310" algn="l"/>
                <a:tab pos="4642341" algn="l"/>
                <a:tab pos="5064372" algn="l"/>
                <a:tab pos="5486403" algn="l"/>
                <a:tab pos="5908434" algn="l"/>
                <a:tab pos="6330465" algn="l"/>
                <a:tab pos="6752496" algn="l"/>
                <a:tab pos="7174527" algn="l"/>
                <a:tab pos="7596558" algn="l"/>
                <a:tab pos="8018589" algn="l"/>
                <a:tab pos="8440620" algn="l"/>
              </a:tabLst>
              <a:defRPr sz="22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3pPr>
            <a:lvl4pPr eaLnBrk="0">
              <a:tabLst>
                <a:tab pos="0" algn="l"/>
                <a:tab pos="422031" algn="l"/>
                <a:tab pos="844062" algn="l"/>
                <a:tab pos="1266093" algn="l"/>
                <a:tab pos="1688124" algn="l"/>
                <a:tab pos="2110155" algn="l"/>
                <a:tab pos="2532186" algn="l"/>
                <a:tab pos="2954217" algn="l"/>
                <a:tab pos="3376248" algn="l"/>
                <a:tab pos="3798279" algn="l"/>
                <a:tab pos="4220310" algn="l"/>
                <a:tab pos="4642341" algn="l"/>
                <a:tab pos="5064372" algn="l"/>
                <a:tab pos="5486403" algn="l"/>
                <a:tab pos="5908434" algn="l"/>
                <a:tab pos="6330465" algn="l"/>
                <a:tab pos="6752496" algn="l"/>
                <a:tab pos="7174527" algn="l"/>
                <a:tab pos="7596558" algn="l"/>
                <a:tab pos="8018589" algn="l"/>
                <a:tab pos="8440620" algn="l"/>
              </a:tabLst>
              <a:defRPr sz="22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4pPr>
            <a:lvl5pPr eaLnBrk="0">
              <a:tabLst>
                <a:tab pos="0" algn="l"/>
                <a:tab pos="422031" algn="l"/>
                <a:tab pos="844062" algn="l"/>
                <a:tab pos="1266093" algn="l"/>
                <a:tab pos="1688124" algn="l"/>
                <a:tab pos="2110155" algn="l"/>
                <a:tab pos="2532186" algn="l"/>
                <a:tab pos="2954217" algn="l"/>
                <a:tab pos="3376248" algn="l"/>
                <a:tab pos="3798279" algn="l"/>
                <a:tab pos="4220310" algn="l"/>
                <a:tab pos="4642341" algn="l"/>
                <a:tab pos="5064372" algn="l"/>
                <a:tab pos="5486403" algn="l"/>
                <a:tab pos="5908434" algn="l"/>
                <a:tab pos="6330465" algn="l"/>
                <a:tab pos="6752496" algn="l"/>
                <a:tab pos="7174527" algn="l"/>
                <a:tab pos="7596558" algn="l"/>
                <a:tab pos="8018589" algn="l"/>
                <a:tab pos="8440620" algn="l"/>
              </a:tabLst>
              <a:defRPr sz="22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5pPr>
            <a:lvl6pPr marL="2321170" indent="-21101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22031" algn="l"/>
                <a:tab pos="844062" algn="l"/>
                <a:tab pos="1266093" algn="l"/>
                <a:tab pos="1688124" algn="l"/>
                <a:tab pos="2110155" algn="l"/>
                <a:tab pos="2532186" algn="l"/>
                <a:tab pos="2954217" algn="l"/>
                <a:tab pos="3376248" algn="l"/>
                <a:tab pos="3798279" algn="l"/>
                <a:tab pos="4220310" algn="l"/>
                <a:tab pos="4642341" algn="l"/>
                <a:tab pos="5064372" algn="l"/>
                <a:tab pos="5486403" algn="l"/>
                <a:tab pos="5908434" algn="l"/>
                <a:tab pos="6330465" algn="l"/>
                <a:tab pos="6752496" algn="l"/>
                <a:tab pos="7174527" algn="l"/>
                <a:tab pos="7596558" algn="l"/>
                <a:tab pos="8018589" algn="l"/>
                <a:tab pos="8440620" algn="l"/>
              </a:tabLst>
              <a:defRPr sz="22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6pPr>
            <a:lvl7pPr marL="2743201" indent="-21101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22031" algn="l"/>
                <a:tab pos="844062" algn="l"/>
                <a:tab pos="1266093" algn="l"/>
                <a:tab pos="1688124" algn="l"/>
                <a:tab pos="2110155" algn="l"/>
                <a:tab pos="2532186" algn="l"/>
                <a:tab pos="2954217" algn="l"/>
                <a:tab pos="3376248" algn="l"/>
                <a:tab pos="3798279" algn="l"/>
                <a:tab pos="4220310" algn="l"/>
                <a:tab pos="4642341" algn="l"/>
                <a:tab pos="5064372" algn="l"/>
                <a:tab pos="5486403" algn="l"/>
                <a:tab pos="5908434" algn="l"/>
                <a:tab pos="6330465" algn="l"/>
                <a:tab pos="6752496" algn="l"/>
                <a:tab pos="7174527" algn="l"/>
                <a:tab pos="7596558" algn="l"/>
                <a:tab pos="8018589" algn="l"/>
                <a:tab pos="8440620" algn="l"/>
              </a:tabLst>
              <a:defRPr sz="22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7pPr>
            <a:lvl8pPr marL="3165232" indent="-21101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22031" algn="l"/>
                <a:tab pos="844062" algn="l"/>
                <a:tab pos="1266093" algn="l"/>
                <a:tab pos="1688124" algn="l"/>
                <a:tab pos="2110155" algn="l"/>
                <a:tab pos="2532186" algn="l"/>
                <a:tab pos="2954217" algn="l"/>
                <a:tab pos="3376248" algn="l"/>
                <a:tab pos="3798279" algn="l"/>
                <a:tab pos="4220310" algn="l"/>
                <a:tab pos="4642341" algn="l"/>
                <a:tab pos="5064372" algn="l"/>
                <a:tab pos="5486403" algn="l"/>
                <a:tab pos="5908434" algn="l"/>
                <a:tab pos="6330465" algn="l"/>
                <a:tab pos="6752496" algn="l"/>
                <a:tab pos="7174527" algn="l"/>
                <a:tab pos="7596558" algn="l"/>
                <a:tab pos="8018589" algn="l"/>
                <a:tab pos="8440620" algn="l"/>
              </a:tabLst>
              <a:defRPr sz="22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8pPr>
            <a:lvl9pPr marL="3587264" indent="-21101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22031" algn="l"/>
                <a:tab pos="844062" algn="l"/>
                <a:tab pos="1266093" algn="l"/>
                <a:tab pos="1688124" algn="l"/>
                <a:tab pos="2110155" algn="l"/>
                <a:tab pos="2532186" algn="l"/>
                <a:tab pos="2954217" algn="l"/>
                <a:tab pos="3376248" algn="l"/>
                <a:tab pos="3798279" algn="l"/>
                <a:tab pos="4220310" algn="l"/>
                <a:tab pos="4642341" algn="l"/>
                <a:tab pos="5064372" algn="l"/>
                <a:tab pos="5486403" algn="l"/>
                <a:tab pos="5908434" algn="l"/>
                <a:tab pos="6330465" algn="l"/>
                <a:tab pos="6752496" algn="l"/>
                <a:tab pos="7174527" algn="l"/>
                <a:tab pos="7596558" algn="l"/>
                <a:tab pos="8018589" algn="l"/>
                <a:tab pos="8440620" algn="l"/>
              </a:tabLst>
              <a:defRPr sz="22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/>
            <a:fld id="{28A3437D-B140-1149-B3FA-D6A72F78BE72}" type="slidenum">
              <a:rPr lang="en-US" sz="1300">
                <a:solidFill>
                  <a:srgbClr val="000000"/>
                </a:solidFill>
                <a:latin typeface="Times New Roman" charset="0"/>
              </a:rPr>
              <a:pPr eaLnBrk="1"/>
              <a:t>3</a:t>
            </a:fld>
            <a:endParaRPr lang="en-US" sz="13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956931" y="693567"/>
            <a:ext cx="4942606" cy="34281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4406" tIns="42203" rIns="84406" bIns="42203" anchor="ctr"/>
          <a:lstStyle/>
          <a:p>
            <a:endParaRPr lang="en-US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body"/>
          </p:nvPr>
        </p:nvSpPr>
        <p:spPr>
          <a:xfrm>
            <a:off x="687028" y="4342939"/>
            <a:ext cx="5480879" cy="411033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31749" name="Text Box 3"/>
          <p:cNvSpPr txBox="1">
            <a:spLocks noChangeArrowheads="1"/>
          </p:cNvSpPr>
          <p:nvPr/>
        </p:nvSpPr>
        <p:spPr bwMode="auto">
          <a:xfrm>
            <a:off x="3881396" y="8685878"/>
            <a:ext cx="2975071" cy="45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>
              <a:lnSpc>
                <a:spcPct val="95000"/>
              </a:lnSpc>
            </a:pPr>
            <a:fld id="{80BECB28-11FB-3345-B653-6D73D0521E1C}" type="slidenum">
              <a:rPr lang="en-US" sz="1300">
                <a:solidFill>
                  <a:srgbClr val="000000"/>
                </a:solidFill>
                <a:latin typeface="Times New Roman" charset="0"/>
              </a:rPr>
              <a:pPr algn="r" eaLnBrk="1">
                <a:lnSpc>
                  <a:spcPct val="95000"/>
                </a:lnSpc>
              </a:pPr>
              <a:t>3</a:t>
            </a:fld>
            <a:endParaRPr lang="en-US" sz="130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Shankar will take over from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75534-22C0-3844-A919-D15FF3F64A3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870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1BDB5588-7EBB-354E-A009-4AEB8363D7B4}" type="slidenum">
              <a:rPr lang="en-US"/>
              <a:pPr>
                <a:defRPr/>
              </a:pPr>
              <a:t>52</a:t>
            </a:fld>
            <a:endParaRPr lang="en-US"/>
          </a:p>
        </p:txBody>
      </p:sp>
      <p:sp>
        <p:nvSpPr>
          <p:cNvPr id="512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12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953" y="4341873"/>
            <a:ext cx="5485535" cy="411514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599134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E5796848-21DA-3D48-AF56-7A822F9D6E8C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802164" y="693777"/>
            <a:ext cx="5253672" cy="3429509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953" y="4341873"/>
            <a:ext cx="5485535" cy="4032321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599134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3F0436-F3FB-0940-B75B-371708B77DBF}" type="slidenum">
              <a:rPr lang="en-US"/>
              <a:pPr/>
              <a:t>56</a:t>
            </a:fld>
            <a:endParaRPr lang="en-US"/>
          </a:p>
        </p:txBody>
      </p:sp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3990659" y="8171899"/>
            <a:ext cx="3058881" cy="429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r">
              <a:lnSpc>
                <a:spcPct val="102000"/>
              </a:lnSpc>
              <a:buClrTx/>
              <a:buFontTx/>
              <a:buNone/>
            </a:pPr>
            <a:fld id="{9B5C257C-8845-B243-A69F-259D7ABFCF14}" type="slidenum">
              <a:rPr lang="en-US" sz="1200">
                <a:latin typeface="Times New Roman" charset="0"/>
              </a:rPr>
              <a:pPr algn="r">
                <a:lnSpc>
                  <a:spcPct val="102000"/>
                </a:lnSpc>
                <a:buClrTx/>
                <a:buFontTx/>
                <a:buNone/>
              </a:pPr>
              <a:t>56</a:t>
            </a:fld>
            <a:endParaRPr lang="en-US" sz="1200">
              <a:latin typeface="Times New Roman" charset="0"/>
            </a:endParaRPr>
          </a:p>
        </p:txBody>
      </p:sp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1244291" y="653046"/>
            <a:ext cx="4562399" cy="322585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en-US"/>
          </a:p>
        </p:txBody>
      </p:sp>
      <p:sp>
        <p:nvSpPr>
          <p:cNvPr id="78851" name="Text Box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512" y="4343231"/>
            <a:ext cx="5482656" cy="41110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FCC2-AFFF-478E-A827-D8DD4AB5E717}" type="datetimeFigureOut">
              <a:rPr lang="en-US" smtClean="0"/>
              <a:t>11/9/11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018F-DCE7-4E7C-94C6-1A191101F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69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FCC2-AFFF-478E-A827-D8DD4AB5E717}" type="datetimeFigureOut">
              <a:rPr lang="en-US" smtClean="0"/>
              <a:t>11/9/11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018F-DCE7-4E7C-94C6-1A191101F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49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975" y="311150"/>
            <a:ext cx="2262188" cy="6632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9" y="311150"/>
            <a:ext cx="6637337" cy="6632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FCC2-AFFF-478E-A827-D8DD4AB5E717}" type="datetimeFigureOut">
              <a:rPr lang="en-US" smtClean="0"/>
              <a:t>11/9/11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018F-DCE7-4E7C-94C6-1A191101F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683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FCC2-AFFF-478E-A827-D8DD4AB5E717}" type="datetimeFigureOut">
              <a:rPr lang="en-US" smtClean="0"/>
              <a:t>11/9/11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018F-DCE7-4E7C-94C6-1A191101F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57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FCC2-AFFF-478E-A827-D8DD4AB5E717}" type="datetimeFigureOut">
              <a:rPr lang="en-US" smtClean="0"/>
              <a:t>11/9/11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018F-DCE7-4E7C-94C6-1A191101F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795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812925"/>
            <a:ext cx="4449762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1" y="1812925"/>
            <a:ext cx="4449763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FCC2-AFFF-478E-A827-D8DD4AB5E717}" type="datetimeFigureOut">
              <a:rPr lang="en-US" smtClean="0"/>
              <a:t>11/9/11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018F-DCE7-4E7C-94C6-1A191101F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23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FCC2-AFFF-478E-A827-D8DD4AB5E717}" type="datetimeFigureOut">
              <a:rPr lang="en-US" smtClean="0"/>
              <a:t>11/9/11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018F-DCE7-4E7C-94C6-1A191101F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411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FCC2-AFFF-478E-A827-D8DD4AB5E717}" type="datetimeFigureOut">
              <a:rPr lang="en-US" smtClean="0"/>
              <a:t>11/9/11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018F-DCE7-4E7C-94C6-1A191101F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42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FCC2-AFFF-478E-A827-D8DD4AB5E717}" type="datetimeFigureOut">
              <a:rPr lang="en-US" smtClean="0"/>
              <a:t>11/9/11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018F-DCE7-4E7C-94C6-1A191101F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43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FCC2-AFFF-478E-A827-D8DD4AB5E717}" type="datetimeFigureOut">
              <a:rPr lang="en-US" smtClean="0"/>
              <a:t>11/9/11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018F-DCE7-4E7C-94C6-1A191101F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31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FCC2-AFFF-478E-A827-D8DD4AB5E717}" type="datetimeFigureOut">
              <a:rPr lang="en-US" smtClean="0"/>
              <a:t>11/9/11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018F-DCE7-4E7C-94C6-1A191101F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93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7FCC2-AFFF-478E-A827-D8DD4AB5E717}" type="datetimeFigureOut">
              <a:rPr lang="en-US" smtClean="0"/>
              <a:t>11/9/11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D018F-DCE7-4E7C-94C6-1A191101F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68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9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0" indent="-342860" algn="l" defTabSz="91429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3" indent="-285717" algn="l" defTabSz="91429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7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3" indent="-228573" algn="l" defTabSz="91429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9" indent="-228573" algn="l" defTabSz="91429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0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azeez@wso2.com" TargetMode="External"/><Relationship Id="rId3" Type="http://schemas.openxmlformats.org/officeDocument/2006/relationships/hyperlink" Target="mailto:shankar@wso2.com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blog.afkham.org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wmf"/><Relationship Id="rId3" Type="http://schemas.openxmlformats.org/officeDocument/2006/relationships/image" Target="../media/image31.w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866" y="3048000"/>
            <a:ext cx="7771534" cy="2286000"/>
          </a:xfrm>
        </p:spPr>
        <p:txBody>
          <a:bodyPr>
            <a:normAutofit/>
          </a:bodyPr>
          <a:lstStyle/>
          <a:p>
            <a:r>
              <a:rPr lang="en-US" sz="2400" dirty="0"/>
              <a:t>Building a scalable multi-tenanted </a:t>
            </a:r>
            <a:r>
              <a:rPr lang="en-US" sz="2400" dirty="0" smtClean="0"/>
              <a:t>Cloud-native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Application Server </a:t>
            </a:r>
            <a:br>
              <a:rPr lang="en-US" sz="2400" dirty="0"/>
            </a:br>
            <a:r>
              <a:rPr lang="en-US" sz="2400" dirty="0"/>
              <a:t>using </a:t>
            </a:r>
            <a:br>
              <a:rPr lang="en-US" sz="2400" dirty="0"/>
            </a:br>
            <a:r>
              <a:rPr lang="en-US" sz="2400" dirty="0"/>
              <a:t>Tomcat, Axis2 &amp; Synapse</a:t>
            </a:r>
            <a:endParaRPr lang="en-US" sz="2400" b="1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4640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</a:t>
            </a:r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Content Placeholder 3" descr="Slide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5" b="133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78552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</a:t>
            </a:r>
            <a:endParaRPr lang="en-US" dirty="0"/>
          </a:p>
        </p:txBody>
      </p:sp>
      <p:pic>
        <p:nvPicPr>
          <p:cNvPr id="4" name="Content Placeholder 3" descr="Screen shot 2011-10-11 at 10.40.55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40" b="-5240"/>
          <a:stretch>
            <a:fillRect/>
          </a:stretch>
        </p:blipFill>
        <p:spPr>
          <a:xfrm>
            <a:off x="525600" y="1517019"/>
            <a:ext cx="8226720" cy="4524955"/>
          </a:xfrm>
        </p:spPr>
      </p:pic>
    </p:spTree>
    <p:extLst>
      <p:ext uri="{BB962C8B-B14F-4D97-AF65-F5344CB8AC3E}">
        <p14:creationId xmlns:p14="http://schemas.microsoft.com/office/powerpoint/2010/main" val="1907556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Proxy Port to </a:t>
            </a:r>
            <a:r>
              <a:rPr lang="en-US" dirty="0"/>
              <a:t>R</a:t>
            </a:r>
            <a:r>
              <a:rPr lang="en-US" dirty="0" smtClean="0"/>
              <a:t>eal </a:t>
            </a:r>
            <a:r>
              <a:rPr lang="en-US" dirty="0"/>
              <a:t>P</a:t>
            </a:r>
            <a:r>
              <a:rPr lang="en-US" dirty="0" smtClean="0"/>
              <a:t>ort Mapping</a:t>
            </a:r>
            <a:endParaRPr lang="en-US" dirty="0"/>
          </a:p>
        </p:txBody>
      </p:sp>
      <p:pic>
        <p:nvPicPr>
          <p:cNvPr id="4" name="Content Placeholder 3" descr="Slide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338" b="-343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88330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Proxy Port to Real Port Mapping</a:t>
            </a:r>
          </a:p>
        </p:txBody>
      </p:sp>
      <p:pic>
        <p:nvPicPr>
          <p:cNvPr id="4" name="Content Placeholder 3" descr="Slide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5" b="133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96190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Synapse Message Flow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7" y="1981200"/>
            <a:ext cx="9005153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173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Membership Channels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633" y="1534594"/>
            <a:ext cx="7838099" cy="470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0049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AppServer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5528"/>
            <a:ext cx="9144000" cy="1752664"/>
          </a:xfrm>
        </p:spPr>
        <p:txBody>
          <a:bodyPr/>
          <a:lstStyle/>
          <a:p>
            <a:r>
              <a:rPr lang="en-US" dirty="0" smtClean="0"/>
              <a:t>- Based on Apache </a:t>
            </a:r>
            <a:r>
              <a:rPr lang="en-US" b="1" dirty="0" smtClean="0"/>
              <a:t>Tomcat</a:t>
            </a:r>
            <a:r>
              <a:rPr lang="en-US" dirty="0" smtClean="0"/>
              <a:t>, </a:t>
            </a:r>
            <a:r>
              <a:rPr lang="en-US" dirty="0"/>
              <a:t>Apache </a:t>
            </a:r>
            <a:r>
              <a:rPr lang="en-US" dirty="0" smtClean="0"/>
              <a:t> </a:t>
            </a:r>
            <a:r>
              <a:rPr lang="en-US" b="1" dirty="0" smtClean="0"/>
              <a:t>Tribes</a:t>
            </a:r>
            <a:r>
              <a:rPr lang="en-US" dirty="0" smtClean="0"/>
              <a:t> &amp; Apache </a:t>
            </a:r>
            <a:r>
              <a:rPr lang="en-US" b="1" dirty="0" smtClean="0"/>
              <a:t>Axis2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05269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14726" indent="-414726">
              <a:buFont typeface="Arial"/>
              <a:buChar char="•"/>
            </a:pPr>
            <a:r>
              <a:rPr lang="en-US" dirty="0" smtClean="0"/>
              <a:t>Webapp hosting</a:t>
            </a:r>
          </a:p>
          <a:p>
            <a:pPr marL="777611" lvl="1" indent="-414726">
              <a:buFont typeface="Arial"/>
              <a:buChar char="•"/>
            </a:pPr>
            <a:r>
              <a:rPr lang="en-US" dirty="0" smtClean="0"/>
              <a:t>Uses embedded Tomcat</a:t>
            </a:r>
          </a:p>
          <a:p>
            <a:pPr marL="414726" indent="-414726">
              <a:buFont typeface="Arial"/>
              <a:buChar char="•"/>
            </a:pPr>
            <a:r>
              <a:rPr lang="en-US" dirty="0" smtClean="0"/>
              <a:t>Services hosting</a:t>
            </a:r>
          </a:p>
          <a:p>
            <a:pPr marL="777611" lvl="1" indent="-414726">
              <a:buFont typeface="Arial"/>
              <a:buChar char="•"/>
            </a:pPr>
            <a:r>
              <a:rPr lang="en-US" dirty="0" smtClean="0"/>
              <a:t>Axis2 AAR </a:t>
            </a:r>
            <a:r>
              <a:rPr lang="en-US" dirty="0" smtClean="0"/>
              <a:t>services</a:t>
            </a:r>
          </a:p>
          <a:p>
            <a:pPr marL="777611" lvl="1" indent="-414726">
              <a:buFont typeface="Arial"/>
              <a:buChar char="•"/>
            </a:pPr>
            <a:r>
              <a:rPr lang="en-US" dirty="0" smtClean="0"/>
              <a:t>JAXWS services</a:t>
            </a:r>
            <a:endParaRPr lang="en-US" dirty="0" smtClean="0"/>
          </a:p>
          <a:p>
            <a:pPr marL="777611" lvl="1" indent="-414726">
              <a:buFont typeface="Arial"/>
              <a:buChar char="•"/>
            </a:pPr>
            <a:r>
              <a:rPr lang="en-US" dirty="0" smtClean="0"/>
              <a:t>Data services</a:t>
            </a:r>
          </a:p>
          <a:p>
            <a:pPr marL="777611" lvl="1" indent="-414726">
              <a:buFont typeface="Arial"/>
              <a:buChar char="•"/>
            </a:pPr>
            <a:r>
              <a:rPr lang="en-US" dirty="0"/>
              <a:t>e</a:t>
            </a:r>
            <a:r>
              <a:rPr lang="en-US" dirty="0" smtClean="0"/>
              <a:t>tc… </a:t>
            </a:r>
          </a:p>
        </p:txBody>
      </p:sp>
    </p:spTree>
    <p:extLst>
      <p:ext uri="{BB962C8B-B14F-4D97-AF65-F5344CB8AC3E}">
        <p14:creationId xmlns:p14="http://schemas.microsoft.com/office/powerpoint/2010/main" val="595512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Tomcat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2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Tomcat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14726" indent="-414726">
              <a:buFont typeface="Arial"/>
              <a:buChar char="•"/>
            </a:pPr>
            <a:r>
              <a:rPr lang="en-US" dirty="0" smtClean="0"/>
              <a:t>Stuck </a:t>
            </a:r>
            <a:r>
              <a:rPr lang="en-US" dirty="0" smtClean="0"/>
              <a:t>thread detection valve</a:t>
            </a:r>
          </a:p>
          <a:p>
            <a:pPr marL="414726" indent="-414726">
              <a:buFont typeface="Arial"/>
              <a:buChar char="•"/>
            </a:pPr>
            <a:r>
              <a:rPr lang="en-US" dirty="0" smtClean="0"/>
              <a:t>Multi-tenant access log</a:t>
            </a:r>
          </a:p>
          <a:p>
            <a:pPr marL="414726" indent="-414726">
              <a:buFont typeface="Arial"/>
              <a:buChar char="•"/>
            </a:pPr>
            <a:r>
              <a:rPr lang="en-US" dirty="0" smtClean="0"/>
              <a:t>Webapp lazy loader </a:t>
            </a:r>
            <a:r>
              <a:rPr lang="en-US" dirty="0" smtClean="0"/>
              <a:t>valve</a:t>
            </a:r>
          </a:p>
          <a:p>
            <a:pPr marL="414726" indent="-414726">
              <a:buFont typeface="Arial"/>
              <a:buChar char="•"/>
            </a:pPr>
            <a:r>
              <a:rPr lang="en-US" dirty="0" smtClean="0"/>
              <a:t>Tenant-aware Tomcat realm</a:t>
            </a:r>
            <a:endParaRPr lang="en-US" dirty="0" smtClean="0"/>
          </a:p>
          <a:p>
            <a:pPr marL="414726" indent="-414726">
              <a:buFont typeface="Arial"/>
              <a:buChar char="•"/>
            </a:pPr>
            <a:r>
              <a:rPr lang="en-US" dirty="0" smtClean="0"/>
              <a:t>Tenant-aware management console</a:t>
            </a:r>
          </a:p>
          <a:p>
            <a:pPr marL="414726" indent="-414726">
              <a:buFont typeface="Arial"/>
              <a:buChar char="•"/>
            </a:pPr>
            <a:r>
              <a:rPr lang="en-US" dirty="0" smtClean="0"/>
              <a:t>Tenant-aware </a:t>
            </a:r>
            <a:r>
              <a:rPr lang="en-US" dirty="0" err="1" smtClean="0"/>
              <a:t>webapp</a:t>
            </a:r>
            <a:r>
              <a:rPr lang="en-US" dirty="0" smtClean="0"/>
              <a:t> contexts</a:t>
            </a:r>
          </a:p>
          <a:p>
            <a:pPr marL="414726" indent="-414726">
              <a:buFont typeface="Arial"/>
              <a:buChar char="•"/>
            </a:pPr>
            <a:r>
              <a:rPr lang="en-US" dirty="0" smtClean="0"/>
              <a:t>Tenant-aware session manager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6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1142648"/>
            <a:ext cx="7773120" cy="2196433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Building a scalable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multi</a:t>
            </a:r>
            <a:r>
              <a:rPr lang="en-US" sz="3600" dirty="0"/>
              <a:t>-tenanted Cloud-native</a:t>
            </a:r>
            <a:br>
              <a:rPr lang="en-US" sz="3600" dirty="0"/>
            </a:br>
            <a:r>
              <a:rPr lang="en-US" sz="3600" dirty="0"/>
              <a:t>Application Server </a:t>
            </a:r>
            <a:br>
              <a:rPr lang="en-US" sz="3600" dirty="0"/>
            </a:br>
            <a:r>
              <a:rPr lang="en-US" sz="3600" dirty="0"/>
              <a:t>using </a:t>
            </a:r>
            <a:br>
              <a:rPr lang="en-US" sz="3600" dirty="0"/>
            </a:br>
            <a:r>
              <a:rPr lang="en-US" sz="3600" dirty="0"/>
              <a:t>Tomcat, Axis2 &amp; Synapse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962336"/>
            <a:ext cx="3080625" cy="1752664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1600" dirty="0" err="1" smtClean="0">
                <a:solidFill>
                  <a:srgbClr val="0000FF"/>
                </a:solidFill>
              </a:rPr>
              <a:t>Afkham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 err="1">
                <a:solidFill>
                  <a:srgbClr val="0000FF"/>
                </a:solidFill>
              </a:rPr>
              <a:t>Azeez</a:t>
            </a:r>
            <a:endParaRPr lang="en-US" sz="1600" dirty="0">
              <a:solidFill>
                <a:srgbClr val="0000FF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0000FF"/>
                </a:solidFill>
                <a:hlinkClick r:id="rId2"/>
              </a:rPr>
              <a:t>azeez</a:t>
            </a:r>
            <a:r>
              <a:rPr lang="en-US" sz="1600" dirty="0" smtClean="0">
                <a:solidFill>
                  <a:srgbClr val="0000FF"/>
                </a:solidFill>
                <a:hlinkClick r:id="rId2"/>
              </a:rPr>
              <a:t>@{apache.org , wso2</a:t>
            </a:r>
            <a:r>
              <a:rPr lang="en-US" sz="1600" dirty="0">
                <a:solidFill>
                  <a:srgbClr val="0000FF"/>
                </a:solidFill>
                <a:hlinkClick r:id="rId2"/>
              </a:rPr>
              <a:t>.</a:t>
            </a:r>
            <a:r>
              <a:rPr lang="en-US" sz="1600" dirty="0" smtClean="0">
                <a:solidFill>
                  <a:srgbClr val="0000FF"/>
                </a:solidFill>
                <a:hlinkClick r:id="rId2"/>
              </a:rPr>
              <a:t>com</a:t>
            </a:r>
            <a:r>
              <a:rPr lang="en-US" sz="1600" dirty="0" smtClean="0">
                <a:solidFill>
                  <a:srgbClr val="0000FF"/>
                </a:solidFill>
              </a:rPr>
              <a:t>}</a:t>
            </a:r>
            <a:endParaRPr lang="en-US" sz="1600" dirty="0">
              <a:solidFill>
                <a:srgbClr val="0000FF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0000FF"/>
                </a:solidFill>
              </a:rPr>
              <a:t>WSO2 </a:t>
            </a:r>
            <a:r>
              <a:rPr lang="en-US" sz="1600" dirty="0" err="1">
                <a:solidFill>
                  <a:srgbClr val="0000FF"/>
                </a:solidFill>
              </a:rPr>
              <a:t>Inc</a:t>
            </a:r>
            <a:endParaRPr lang="en-US" sz="1600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5257800" y="3962336"/>
            <a:ext cx="3232371" cy="175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25602" rIns="0" bIns="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buNone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600" dirty="0" err="1" smtClean="0">
                <a:solidFill>
                  <a:srgbClr val="0000FF"/>
                </a:solidFill>
              </a:rPr>
              <a:t>Selvaratnam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</a:rPr>
              <a:t>Uthaiyashankar</a:t>
            </a:r>
            <a:endParaRPr lang="en-US" sz="1600" dirty="0" smtClean="0">
              <a:solidFill>
                <a:srgbClr val="0000FF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rgbClr val="0000FF"/>
                </a:solidFill>
                <a:hlinkClick r:id="rId3"/>
              </a:rPr>
              <a:t>shankar@{apache.org, wso2.com</a:t>
            </a:r>
            <a:r>
              <a:rPr lang="en-US" sz="1600" dirty="0" smtClean="0">
                <a:solidFill>
                  <a:srgbClr val="0000FF"/>
                </a:solidFill>
              </a:rPr>
              <a:t>}</a:t>
            </a:r>
          </a:p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rgbClr val="0000FF"/>
                </a:solidFill>
              </a:rPr>
              <a:t>WSO2 </a:t>
            </a:r>
            <a:r>
              <a:rPr lang="en-US" sz="1600" dirty="0" err="1">
                <a:solidFill>
                  <a:srgbClr val="0000FF"/>
                </a:solidFill>
              </a:rPr>
              <a:t>Inc</a:t>
            </a:r>
            <a:endParaRPr lang="en-US" sz="1600" dirty="0">
              <a:solidFill>
                <a:srgbClr val="0000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376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 Interception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330967" y="1905001"/>
            <a:ext cx="587857" cy="35052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82945" tIns="41473" rIns="82945" bIns="41473" numCol="1" spcCol="0" rtlCol="0" anchor="ctr" anchorCtr="0" compatLnSpc="1">
            <a:prstTxWarp prst="textNoShape">
              <a:avLst/>
            </a:prstTxWarp>
          </a:bodyPr>
          <a:lstStyle/>
          <a:p>
            <a:pPr algn="ctr"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000" dirty="0" smtClean="0">
                <a:solidFill>
                  <a:srgbClr val="000000"/>
                </a:solidFill>
                <a:cs typeface="MS Gothic" charset="0"/>
              </a:rPr>
              <a:t>Access Log Valve</a:t>
            </a:r>
            <a:endParaRPr lang="en-US" sz="2000" dirty="0">
              <a:solidFill>
                <a:srgbClr val="000000"/>
              </a:solidFill>
              <a:cs typeface="MS Gothic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637317" y="1905000"/>
            <a:ext cx="587857" cy="350519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82945" tIns="41473" rIns="82945" bIns="41473" numCol="1" spcCol="0" rtlCol="0" anchor="ctr" anchorCtr="0" compatLnSpc="1">
            <a:prstTxWarp prst="textNoShape">
              <a:avLst/>
            </a:prstTxWarp>
          </a:bodyPr>
          <a:lstStyle/>
          <a:p>
            <a:pPr algn="ctr"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000" dirty="0" smtClean="0">
                <a:solidFill>
                  <a:srgbClr val="000000"/>
                </a:solidFill>
                <a:cs typeface="MS Gothic" charset="0"/>
              </a:rPr>
              <a:t>Lazy Loader Valve</a:t>
            </a:r>
            <a:endParaRPr lang="en-US" sz="2000" dirty="0">
              <a:solidFill>
                <a:srgbClr val="000000"/>
              </a:solidFill>
              <a:cs typeface="MS Gothic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008985" y="1905000"/>
            <a:ext cx="587857" cy="3505199"/>
          </a:xfrm>
          <a:prstGeom prst="rect">
            <a:avLst/>
          </a:prstGeom>
          <a:gradFill flip="none" rotWithShape="1">
            <a:gsLst>
              <a:gs pos="0">
                <a:srgbClr val="CCFFCC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82945" tIns="41473" rIns="82945" bIns="41473" numCol="1" spcCol="0" rtlCol="0" anchor="ctr" anchorCtr="0" compatLnSpc="1">
            <a:prstTxWarp prst="textNoShape">
              <a:avLst/>
            </a:prstTxWarp>
          </a:bodyPr>
          <a:lstStyle/>
          <a:p>
            <a:pPr algn="ctr"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000" dirty="0" smtClean="0">
                <a:solidFill>
                  <a:srgbClr val="000000"/>
                </a:solidFill>
                <a:cs typeface="MS Gothic" charset="0"/>
              </a:rPr>
              <a:t>Stuck Thread Detector</a:t>
            </a:r>
            <a:r>
              <a:rPr lang="en-US" sz="2000" dirty="0">
                <a:solidFill>
                  <a:srgbClr val="000000"/>
                </a:solidFill>
                <a:cs typeface="MS Gothic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cs typeface="MS Gothic" charset="0"/>
              </a:rPr>
              <a:t>Valve</a:t>
            </a:r>
            <a:endParaRPr lang="en-US" sz="2000" dirty="0">
              <a:solidFill>
                <a:srgbClr val="000000"/>
              </a:solidFill>
              <a:cs typeface="MS Gothic" charset="0"/>
            </a:endParaRPr>
          </a:p>
        </p:txBody>
      </p:sp>
      <p:cxnSp>
        <p:nvCxnSpPr>
          <p:cNvPr id="8" name="Straight Arrow Connector 7"/>
          <p:cNvCxnSpPr>
            <a:stCxn id="4" idx="3"/>
            <a:endCxn id="5" idx="1"/>
          </p:cNvCxnSpPr>
          <p:nvPr/>
        </p:nvCxnSpPr>
        <p:spPr bwMode="auto">
          <a:xfrm flipV="1">
            <a:off x="3918824" y="3657600"/>
            <a:ext cx="718493" cy="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>
            <a:stCxn id="5" idx="3"/>
            <a:endCxn id="6" idx="1"/>
          </p:cNvCxnSpPr>
          <p:nvPr/>
        </p:nvCxnSpPr>
        <p:spPr bwMode="auto">
          <a:xfrm>
            <a:off x="5225174" y="3657600"/>
            <a:ext cx="783811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>
            <a:stCxn id="14" idx="3"/>
            <a:endCxn id="4" idx="1"/>
          </p:cNvCxnSpPr>
          <p:nvPr/>
        </p:nvCxnSpPr>
        <p:spPr bwMode="auto">
          <a:xfrm>
            <a:off x="2743200" y="3657600"/>
            <a:ext cx="587767" cy="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652950" y="3449245"/>
            <a:ext cx="1045080" cy="360755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Clients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445968" y="3102379"/>
            <a:ext cx="1088431" cy="104519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spcCol="0" rtlCol="0" anchor="ctr" anchorCtr="0" compatLnSpc="1">
            <a:prstTxWarp prst="textNoShape">
              <a:avLst/>
            </a:prstTxWarp>
          </a:bodyPr>
          <a:lstStyle/>
          <a:p>
            <a:pPr algn="ctr"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100" b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MS Gothic" charset="0"/>
              </a:rPr>
              <a:t>WebApp</a:t>
            </a:r>
            <a:endParaRPr lang="en-US" sz="1100" b="1" dirty="0">
              <a:solidFill>
                <a:schemeClr val="bg1"/>
              </a:solidFill>
              <a:latin typeface="Arial" charset="0"/>
              <a:ea typeface="ＭＳ Ｐゴシック" charset="0"/>
              <a:cs typeface="MS Gothic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6596842" y="3559648"/>
            <a:ext cx="849127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" name="Rectangle 13"/>
          <p:cNvSpPr/>
          <p:nvPr/>
        </p:nvSpPr>
        <p:spPr bwMode="auto">
          <a:xfrm>
            <a:off x="2024618" y="1905000"/>
            <a:ext cx="718582" cy="35052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82945" tIns="41473" rIns="82945" bIns="41473" numCol="1" spcCol="0" rtlCol="0" anchor="ctr" anchorCtr="0" compatLnSpc="1">
            <a:prstTxWarp prst="textNoShape">
              <a:avLst/>
            </a:prstTxWarp>
          </a:bodyPr>
          <a:lstStyle/>
          <a:p>
            <a:pPr algn="ctr"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rPr>
              <a:t>Tenant Identification &amp; </a:t>
            </a:r>
            <a:endParaRPr lang="en-US" sz="2000" dirty="0" smtClean="0">
              <a:solidFill>
                <a:srgbClr val="000000"/>
              </a:solidFill>
              <a:latin typeface="Arial" charset="0"/>
              <a:ea typeface="ＭＳ Ｐゴシック" charset="0"/>
              <a:cs typeface="MS Gothic" charset="0"/>
            </a:endParaRPr>
          </a:p>
          <a:p>
            <a:pPr algn="ctr"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rPr>
              <a:t>Tenant </a:t>
            </a: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rPr>
              <a:t>Context Creation</a:t>
            </a:r>
          </a:p>
        </p:txBody>
      </p:sp>
      <p:cxnSp>
        <p:nvCxnSpPr>
          <p:cNvPr id="15" name="Straight Arrow Connector 14"/>
          <p:cNvCxnSpPr>
            <a:endCxn id="14" idx="1"/>
          </p:cNvCxnSpPr>
          <p:nvPr/>
        </p:nvCxnSpPr>
        <p:spPr bwMode="auto">
          <a:xfrm>
            <a:off x="1447800" y="3657600"/>
            <a:ext cx="57681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91244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Console</a:t>
            </a:r>
            <a:endParaRPr lang="en-US" dirty="0"/>
          </a:p>
        </p:txBody>
      </p:sp>
      <p:pic>
        <p:nvPicPr>
          <p:cNvPr id="4" name="Content Placeholder 3" descr="Screen shot 2011-10-10 at 8.40.2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" b="1989"/>
          <a:stretch>
            <a:fillRect/>
          </a:stretch>
        </p:blipFill>
        <p:spPr>
          <a:xfrm>
            <a:off x="-224" y="1273296"/>
            <a:ext cx="9026120" cy="4964651"/>
          </a:xfrm>
        </p:spPr>
      </p:pic>
      <p:sp>
        <p:nvSpPr>
          <p:cNvPr id="2" name="Rectangle 1"/>
          <p:cNvSpPr/>
          <p:nvPr/>
        </p:nvSpPr>
        <p:spPr bwMode="auto">
          <a:xfrm>
            <a:off x="2677792" y="4800811"/>
            <a:ext cx="1175715" cy="718568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spcCol="0" rtlCol="0" anchor="t" anchorCtr="0" compatLnSpc="1">
            <a:prstTxWarp prst="textNoShape">
              <a:avLst/>
            </a:prstTxWarp>
          </a:bodyPr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600">
              <a:latin typeface="Arial" charset="0"/>
              <a:ea typeface="ＭＳ Ｐゴシック" charset="0"/>
              <a:cs typeface="MS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913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Console</a:t>
            </a:r>
          </a:p>
        </p:txBody>
      </p:sp>
      <p:pic>
        <p:nvPicPr>
          <p:cNvPr id="4" name="Content Placeholder 3" descr="Screen shot 2011-10-10 at 8.40.4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77" r="-6777"/>
          <a:stretch>
            <a:fillRect/>
          </a:stretch>
        </p:blipFill>
        <p:spPr>
          <a:xfrm>
            <a:off x="-184151" y="1338620"/>
            <a:ext cx="9654963" cy="5311635"/>
          </a:xfrm>
        </p:spPr>
      </p:pic>
    </p:spTree>
    <p:extLst>
      <p:ext uri="{BB962C8B-B14F-4D97-AF65-F5344CB8AC3E}">
        <p14:creationId xmlns:p14="http://schemas.microsoft.com/office/powerpoint/2010/main" val="1393100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-98515"/>
            <a:ext cx="8226720" cy="1143480"/>
          </a:xfrm>
        </p:spPr>
        <p:txBody>
          <a:bodyPr/>
          <a:lstStyle/>
          <a:p>
            <a:r>
              <a:rPr lang="en-US" dirty="0" smtClean="0"/>
              <a:t>Tomcat Sample Webapp</a:t>
            </a:r>
            <a:endParaRPr lang="en-US" dirty="0"/>
          </a:p>
        </p:txBody>
      </p:sp>
      <p:pic>
        <p:nvPicPr>
          <p:cNvPr id="4" name="Content Placeholder 3" descr="Screen shot 2011-10-13 at 2.52.0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49" r="-11549"/>
          <a:stretch>
            <a:fillRect/>
          </a:stretch>
        </p:blipFill>
        <p:spPr>
          <a:xfrm>
            <a:off x="-784035" y="946675"/>
            <a:ext cx="10646751" cy="5856048"/>
          </a:xfrm>
        </p:spPr>
      </p:pic>
      <p:sp>
        <p:nvSpPr>
          <p:cNvPr id="5" name="Rectangle 4"/>
          <p:cNvSpPr/>
          <p:nvPr/>
        </p:nvSpPr>
        <p:spPr bwMode="auto">
          <a:xfrm>
            <a:off x="1044855" y="979866"/>
            <a:ext cx="3461827" cy="293431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spcCol="0" rtlCol="0" anchor="t" anchorCtr="0" compatLnSpc="1">
            <a:prstTxWarp prst="textNoShape">
              <a:avLst/>
            </a:prstTxWarp>
          </a:bodyPr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600">
              <a:latin typeface="Arial" charset="0"/>
              <a:ea typeface="ＭＳ Ｐゴシック" charset="0"/>
              <a:cs typeface="MS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339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-262130"/>
            <a:ext cx="8226720" cy="1143480"/>
          </a:xfrm>
        </p:spPr>
        <p:txBody>
          <a:bodyPr/>
          <a:lstStyle/>
          <a:p>
            <a:r>
              <a:rPr lang="en-US" dirty="0" smtClean="0"/>
              <a:t>Tenant-aware Session Manager</a:t>
            </a:r>
            <a:endParaRPr lang="en-US" dirty="0"/>
          </a:p>
        </p:txBody>
      </p:sp>
      <p:pic>
        <p:nvPicPr>
          <p:cNvPr id="4" name="Content Placeholder 3" descr="Screen shot 2011-10-13 at 2.09.5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458" r="-37458"/>
          <a:stretch>
            <a:fillRect/>
          </a:stretch>
        </p:blipFill>
        <p:spPr>
          <a:xfrm>
            <a:off x="-1045305" y="620053"/>
            <a:ext cx="10320164" cy="6205814"/>
          </a:xfrm>
        </p:spPr>
      </p:pic>
    </p:spTree>
    <p:extLst>
      <p:ext uri="{BB962C8B-B14F-4D97-AF65-F5344CB8AC3E}">
        <p14:creationId xmlns:p14="http://schemas.microsoft.com/office/powerpoint/2010/main" val="421133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&amp; Role Management</a:t>
            </a:r>
            <a:endParaRPr lang="en-US" dirty="0"/>
          </a:p>
        </p:txBody>
      </p:sp>
      <p:pic>
        <p:nvPicPr>
          <p:cNvPr id="4" name="Content Placeholder 3" descr="Screen shot 2011-10-10 at 8.46.5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039" b="-11039"/>
          <a:stretch>
            <a:fillRect/>
          </a:stretch>
        </p:blipFill>
        <p:spPr>
          <a:xfrm>
            <a:off x="131580" y="1077323"/>
            <a:ext cx="8947327" cy="5160624"/>
          </a:xfrm>
        </p:spPr>
      </p:pic>
    </p:spTree>
    <p:extLst>
      <p:ext uri="{BB962C8B-B14F-4D97-AF65-F5344CB8AC3E}">
        <p14:creationId xmlns:p14="http://schemas.microsoft.com/office/powerpoint/2010/main" val="4217638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3629"/>
            <a:ext cx="9144000" cy="114348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w</a:t>
            </a:r>
            <a:r>
              <a:rPr lang="en-US" dirty="0" err="1" smtClean="0"/>
              <a:t>eb.xml</a:t>
            </a:r>
            <a:r>
              <a:rPr lang="en-US" dirty="0" smtClean="0"/>
              <a:t> - </a:t>
            </a:r>
            <a:r>
              <a:rPr lang="en-GB" dirty="0">
                <a:latin typeface="Calibri" charset="0"/>
                <a:ea typeface="ＭＳ Ｐゴシック" charset="0"/>
              </a:rPr>
              <a:t>Integrating Identity into </a:t>
            </a:r>
            <a:r>
              <a:rPr lang="en-GB" dirty="0" err="1">
                <a:latin typeface="Calibri" charset="0"/>
                <a:ea typeface="ＭＳ Ｐゴシック" charset="0"/>
              </a:rPr>
              <a:t>WebApps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548280"/>
            <a:ext cx="8226720" cy="2928720"/>
          </a:xfrm>
        </p:spPr>
        <p:txBody>
          <a:bodyPr/>
          <a:lstStyle/>
          <a:p>
            <a:pPr marL="0" indent="0" defTabSz="652268">
              <a:buNone/>
              <a:defRPr/>
            </a:pPr>
            <a:endParaRPr lang="en-GB" dirty="0">
              <a:latin typeface="Calibri" charset="0"/>
              <a:ea typeface="ＭＳ Ｐゴシック" charset="0"/>
            </a:endParaRPr>
          </a:p>
          <a:p>
            <a:pPr marL="0" indent="0" defTabSz="652268">
              <a:buNone/>
              <a:defRPr/>
            </a:pPr>
            <a:r>
              <a:rPr lang="en-GB" b="1" dirty="0">
                <a:latin typeface="Calibri" charset="0"/>
                <a:ea typeface="ＭＳ Ｐゴシック" charset="0"/>
              </a:rPr>
              <a:t>Automatically ties into </a:t>
            </a:r>
            <a:r>
              <a:rPr lang="en-GB" b="1" dirty="0" smtClean="0">
                <a:latin typeface="Calibri" charset="0"/>
                <a:ea typeface="ＭＳ Ｐゴシック" charset="0"/>
              </a:rPr>
              <a:t>Identity Management infrastructure</a:t>
            </a:r>
            <a:endParaRPr lang="en-GB" b="1" dirty="0">
              <a:latin typeface="Calibri" charset="0"/>
              <a:ea typeface="ＭＳ Ｐゴシック" charset="0"/>
            </a:endParaRPr>
          </a:p>
          <a:p>
            <a:endParaRPr lang="en-US" dirty="0"/>
          </a:p>
        </p:txBody>
      </p:sp>
      <p:pic>
        <p:nvPicPr>
          <p:cNvPr id="4" name="Picture 3" descr="Screen shot 2011-10-17 at 11.49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2133600"/>
            <a:ext cx="668593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726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err="1" smtClean="0"/>
              <a:t>SaaS</a:t>
            </a:r>
            <a:r>
              <a:rPr lang="en-US" dirty="0" smtClean="0"/>
              <a:t>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01701"/>
            <a:ext cx="8229600" cy="838199"/>
          </a:xfrm>
        </p:spPr>
        <p:txBody>
          <a:bodyPr/>
          <a:lstStyle/>
          <a:p>
            <a:r>
              <a:rPr lang="en-US" dirty="0" smtClean="0"/>
              <a:t>One </a:t>
            </a:r>
            <a:r>
              <a:rPr lang="en-US" dirty="0" err="1" smtClean="0"/>
              <a:t>webapp</a:t>
            </a:r>
            <a:r>
              <a:rPr lang="en-US" dirty="0" smtClean="0"/>
              <a:t> shared amongst all tenants</a:t>
            </a:r>
          </a:p>
        </p:txBody>
      </p:sp>
      <p:pic>
        <p:nvPicPr>
          <p:cNvPr id="5" name="Picture 4" descr="Screen shot 2011-10-17 at 11.44.1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16100"/>
            <a:ext cx="7277100" cy="11557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3111500"/>
            <a:ext cx="8229600" cy="838199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>
            <a:lvl1pPr marL="342860" indent="-342860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63" indent="-285717" algn="l" defTabSz="91429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7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3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9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6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53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9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6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One </a:t>
            </a:r>
            <a:r>
              <a:rPr lang="en-US" dirty="0" err="1" smtClean="0"/>
              <a:t>webapp</a:t>
            </a:r>
            <a:r>
              <a:rPr lang="en-US" dirty="0" smtClean="0"/>
              <a:t> shared amongst selected tenants</a:t>
            </a:r>
          </a:p>
        </p:txBody>
      </p:sp>
      <p:pic>
        <p:nvPicPr>
          <p:cNvPr id="7" name="Picture 6" descr="Screen shot 2011-10-17 at 12.10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41" y="3797300"/>
            <a:ext cx="85471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490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Axis2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95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872419" y="2514458"/>
            <a:ext cx="4310955" cy="235167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spcCol="0" rtlCol="0" anchor="t" anchorCtr="0" compatLnSpc="1">
            <a:prstTxWarp prst="textNoShape">
              <a:avLst/>
            </a:prstTxWarp>
          </a:bodyPr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600">
              <a:latin typeface="Arial" charset="0"/>
              <a:ea typeface="ＭＳ Ｐゴシック" charset="0"/>
              <a:cs typeface="MS Gothic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133689" y="2906405"/>
            <a:ext cx="3853732" cy="26129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spcCol="0" rtlCol="0" anchor="t" anchorCtr="0" compatLnSpc="1">
            <a:prstTxWarp prst="textNoShape">
              <a:avLst/>
            </a:prstTxWarp>
          </a:bodyPr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600" dirty="0">
                <a:solidFill>
                  <a:srgbClr val="FFFFFF"/>
                </a:solidFill>
                <a:latin typeface="Arial" charset="0"/>
                <a:ea typeface="ＭＳ Ｐゴシック" charset="0"/>
                <a:cs typeface="MS Gothic" charset="0"/>
              </a:rPr>
              <a:t>In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133689" y="3363675"/>
            <a:ext cx="3853732" cy="261297"/>
          </a:xfrm>
          <a:prstGeom prst="rect">
            <a:avLst/>
          </a:prstGeom>
          <a:solidFill>
            <a:schemeClr val="accent3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spcCol="0" rtlCol="0" anchor="t" anchorCtr="0" compatLnSpc="1">
            <a:prstTxWarp prst="textNoShape">
              <a:avLst/>
            </a:prstTxWarp>
          </a:bodyPr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600" dirty="0">
                <a:solidFill>
                  <a:srgbClr val="FFFFFF"/>
                </a:solidFill>
                <a:latin typeface="Arial" charset="0"/>
                <a:ea typeface="ＭＳ Ｐゴシック" charset="0"/>
                <a:cs typeface="MS Gothic" charset="0"/>
              </a:rPr>
              <a:t>Out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133689" y="3886270"/>
            <a:ext cx="3853732" cy="261297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spcCol="0" rtlCol="0" anchor="t" anchorCtr="0" compatLnSpc="1">
            <a:prstTxWarp prst="textNoShape">
              <a:avLst/>
            </a:prstTxWarp>
          </a:bodyPr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600" dirty="0">
                <a:solidFill>
                  <a:srgbClr val="FFFFFF"/>
                </a:solidFill>
                <a:latin typeface="Arial" charset="0"/>
                <a:ea typeface="ＭＳ Ｐゴシック" charset="0"/>
                <a:cs typeface="MS Gothic" charset="0"/>
              </a:rPr>
              <a:t>In Fault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2133689" y="4343541"/>
            <a:ext cx="3853732" cy="261297"/>
          </a:xfrm>
          <a:prstGeom prst="rect">
            <a:avLst/>
          </a:prstGeom>
          <a:gradFill flip="none" rotWithShape="1">
            <a:gsLst>
              <a:gs pos="0">
                <a:srgbClr val="008000"/>
              </a:gs>
              <a:gs pos="100000">
                <a:srgbClr val="FFFFF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spcCol="0" rtlCol="0" anchor="t" anchorCtr="0" compatLnSpc="1">
            <a:prstTxWarp prst="textNoShape">
              <a:avLst/>
            </a:prstTxWarp>
          </a:bodyPr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600" dirty="0">
                <a:solidFill>
                  <a:srgbClr val="FFFFFF"/>
                </a:solidFill>
                <a:latin typeface="Arial" charset="0"/>
                <a:ea typeface="ＭＳ Ｐゴシック" charset="0"/>
                <a:cs typeface="MS Gothic" charset="0"/>
              </a:rPr>
              <a:t>Out Fault</a:t>
            </a:r>
          </a:p>
        </p:txBody>
      </p:sp>
      <p:sp>
        <p:nvSpPr>
          <p:cNvPr id="9" name="Isosceles Triangle 8"/>
          <p:cNvSpPr/>
          <p:nvPr/>
        </p:nvSpPr>
        <p:spPr bwMode="auto">
          <a:xfrm rot="5400000">
            <a:off x="3015444" y="2743121"/>
            <a:ext cx="587919" cy="522540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spcCol="0" rtlCol="0" anchor="t" anchorCtr="0" compatLnSpc="1">
            <a:prstTxWarp prst="textNoShape">
              <a:avLst/>
            </a:prstTxWarp>
          </a:bodyPr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600">
              <a:latin typeface="Arial" charset="0"/>
              <a:ea typeface="ＭＳ Ｐゴシック" charset="0"/>
              <a:cs typeface="MS Gothic" charset="0"/>
            </a:endParaRPr>
          </a:p>
        </p:txBody>
      </p:sp>
      <p:sp>
        <p:nvSpPr>
          <p:cNvPr id="10" name="Isosceles Triangle 9"/>
          <p:cNvSpPr/>
          <p:nvPr/>
        </p:nvSpPr>
        <p:spPr bwMode="auto">
          <a:xfrm rot="16200000">
            <a:off x="4925206" y="3212249"/>
            <a:ext cx="587919" cy="522540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spcCol="0" rtlCol="0" anchor="t" anchorCtr="0" compatLnSpc="1">
            <a:prstTxWarp prst="textNoShape">
              <a:avLst/>
            </a:prstTxWarp>
          </a:bodyPr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600">
              <a:latin typeface="Arial" charset="0"/>
              <a:ea typeface="ＭＳ Ｐゴシック" charset="0"/>
              <a:cs typeface="MS Gothic" charset="0"/>
            </a:endParaRPr>
          </a:p>
        </p:txBody>
      </p:sp>
      <p:sp>
        <p:nvSpPr>
          <p:cNvPr id="11" name="Isosceles Triangle 10"/>
          <p:cNvSpPr/>
          <p:nvPr/>
        </p:nvSpPr>
        <p:spPr bwMode="auto">
          <a:xfrm rot="5400000">
            <a:off x="3015445" y="3722987"/>
            <a:ext cx="587919" cy="522540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spcCol="0" rtlCol="0" anchor="t" anchorCtr="0" compatLnSpc="1">
            <a:prstTxWarp prst="textNoShape">
              <a:avLst/>
            </a:prstTxWarp>
          </a:bodyPr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600">
              <a:latin typeface="Arial" charset="0"/>
              <a:ea typeface="ＭＳ Ｐゴシック" charset="0"/>
              <a:cs typeface="MS Gothic" charset="0"/>
            </a:endParaRPr>
          </a:p>
        </p:txBody>
      </p:sp>
      <p:sp>
        <p:nvSpPr>
          <p:cNvPr id="12" name="Isosceles Triangle 11"/>
          <p:cNvSpPr/>
          <p:nvPr/>
        </p:nvSpPr>
        <p:spPr bwMode="auto">
          <a:xfrm rot="16200000">
            <a:off x="4909652" y="4245581"/>
            <a:ext cx="587919" cy="522540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spcCol="0" rtlCol="0" anchor="t" anchorCtr="0" compatLnSpc="1">
            <a:prstTxWarp prst="textNoShape">
              <a:avLst/>
            </a:prstTxWarp>
          </a:bodyPr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600">
              <a:latin typeface="Arial" charset="0"/>
              <a:ea typeface="ＭＳ Ｐゴシック" charset="0"/>
              <a:cs typeface="MS Gothic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575122" y="2579783"/>
            <a:ext cx="1045080" cy="2221028"/>
          </a:xfrm>
          <a:prstGeom prst="rect">
            <a:avLst/>
          </a:prstGeom>
          <a:gradFill flip="none" rotWithShape="1">
            <a:gsLst>
              <a:gs pos="82000">
                <a:schemeClr val="accent2">
                  <a:lumMod val="5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spcCol="0" rtlCol="0" anchor="ctr" anchorCtr="0" compatLnSpc="1">
            <a:prstTxWarp prst="textNoShape">
              <a:avLst/>
            </a:prstTxWarp>
          </a:bodyPr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600" dirty="0">
                <a:solidFill>
                  <a:srgbClr val="FFFFFF"/>
                </a:solidFill>
                <a:latin typeface="Arial" charset="0"/>
                <a:ea typeface="ＭＳ Ｐゴシック" charset="0"/>
                <a:cs typeface="MS Gothic" charset="0"/>
              </a:rPr>
              <a:t>Message Receiver</a:t>
            </a:r>
          </a:p>
        </p:txBody>
      </p:sp>
      <p:cxnSp>
        <p:nvCxnSpPr>
          <p:cNvPr id="15" name="Straight Arrow Connector 14"/>
          <p:cNvCxnSpPr>
            <a:stCxn id="5" idx="3"/>
          </p:cNvCxnSpPr>
          <p:nvPr/>
        </p:nvCxnSpPr>
        <p:spPr bwMode="auto">
          <a:xfrm>
            <a:off x="5987422" y="3037053"/>
            <a:ext cx="587857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endCxn id="6" idx="3"/>
          </p:cNvCxnSpPr>
          <p:nvPr/>
        </p:nvCxnSpPr>
        <p:spPr bwMode="auto">
          <a:xfrm flipH="1">
            <a:off x="5987422" y="3494324"/>
            <a:ext cx="587857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5965545" y="4474189"/>
            <a:ext cx="587857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5965545" y="4016919"/>
            <a:ext cx="587857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" name="Oval 19"/>
          <p:cNvSpPr/>
          <p:nvPr/>
        </p:nvSpPr>
        <p:spPr bwMode="auto">
          <a:xfrm>
            <a:off x="8077357" y="3242592"/>
            <a:ext cx="914445" cy="904976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spcCol="0" rtlCol="0" anchor="ctr" anchorCtr="0" compatLnSpc="1">
            <a:prstTxWarp prst="textNoShape">
              <a:avLst/>
            </a:prstTxWarp>
          </a:bodyPr>
          <a:lstStyle/>
          <a:p>
            <a:pPr algn="ctr"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100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MS Gothic" charset="0"/>
              </a:rPr>
              <a:t>Service</a:t>
            </a:r>
          </a:p>
          <a:p>
            <a:pPr algn="ctr"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200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MS Gothic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rial" charset="0"/>
                <a:ea typeface="ＭＳ Ｐゴシック" charset="0"/>
                <a:cs typeface="MS Gothic" charset="0"/>
              </a:rPr>
              <a:t>Impl</a:t>
            </a:r>
            <a:endParaRPr lang="en-US" sz="1200" dirty="0">
              <a:solidFill>
                <a:srgbClr val="FFFFFF"/>
              </a:solidFill>
              <a:latin typeface="Arial" charset="0"/>
              <a:ea typeface="ＭＳ Ｐゴシック" charset="0"/>
              <a:cs typeface="MS Gothic" charset="0"/>
            </a:endParaRPr>
          </a:p>
        </p:txBody>
      </p:sp>
      <p:cxnSp>
        <p:nvCxnSpPr>
          <p:cNvPr id="22" name="Straight Arrow Connector 21"/>
          <p:cNvCxnSpPr>
            <a:stCxn id="13" idx="3"/>
            <a:endCxn id="20" idx="2"/>
          </p:cNvCxnSpPr>
          <p:nvPr/>
        </p:nvCxnSpPr>
        <p:spPr bwMode="auto">
          <a:xfrm>
            <a:off x="7620202" y="3690297"/>
            <a:ext cx="457155" cy="478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4" name="Rectangle 23"/>
          <p:cNvSpPr/>
          <p:nvPr/>
        </p:nvSpPr>
        <p:spPr bwMode="auto">
          <a:xfrm>
            <a:off x="304800" y="2906405"/>
            <a:ext cx="457222" cy="1567784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82945" tIns="41473" rIns="82945" bIns="41473" numCol="1" spcCol="0" rtlCol="0" anchor="t" anchorCtr="0" compatLnSpc="1">
            <a:prstTxWarp prst="textNoShape">
              <a:avLst/>
            </a:prstTxWarp>
          </a:bodyPr>
          <a:lstStyle/>
          <a:p>
            <a:pPr algn="ctr"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600" dirty="0">
                <a:solidFill>
                  <a:srgbClr val="FFFFFF"/>
                </a:solidFill>
                <a:latin typeface="Arial" charset="0"/>
                <a:ea typeface="ＭＳ Ｐゴシック" charset="0"/>
                <a:cs typeface="MS Gothic" charset="0"/>
              </a:rPr>
              <a:t>Client</a:t>
            </a:r>
          </a:p>
        </p:txBody>
      </p:sp>
      <p:cxnSp>
        <p:nvCxnSpPr>
          <p:cNvPr id="26" name="Straight Arrow Connector 25"/>
          <p:cNvCxnSpPr>
            <a:stCxn id="24" idx="3"/>
            <a:endCxn id="31" idx="1"/>
          </p:cNvCxnSpPr>
          <p:nvPr/>
        </p:nvCxnSpPr>
        <p:spPr bwMode="auto">
          <a:xfrm>
            <a:off x="762022" y="3690297"/>
            <a:ext cx="391905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2656229" y="2122513"/>
            <a:ext cx="2351430" cy="360755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Messaging Engine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1153927" y="2514458"/>
            <a:ext cx="457222" cy="2351677"/>
          </a:xfrm>
          <a:prstGeom prst="rect">
            <a:avLst/>
          </a:prstGeom>
          <a:gradFill flip="none" rotWithShape="1">
            <a:gsLst>
              <a:gs pos="0">
                <a:srgbClr val="660066"/>
              </a:gs>
              <a:gs pos="100000">
                <a:srgbClr val="FFFFF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82945" tIns="41473" rIns="82945" bIns="41473" numCol="1" spcCol="0" rtlCol="0" anchor="t" anchorCtr="0" compatLnSpc="1">
            <a:prstTxWarp prst="textNoShape">
              <a:avLst/>
            </a:prstTxWarp>
          </a:bodyPr>
          <a:lstStyle/>
          <a:p>
            <a:pPr algn="ctr"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600" dirty="0">
                <a:solidFill>
                  <a:srgbClr val="FFFFFF"/>
                </a:solidFill>
                <a:latin typeface="Arial" charset="0"/>
                <a:ea typeface="ＭＳ Ｐゴシック" charset="0"/>
                <a:cs typeface="MS Gothic" charset="0"/>
              </a:rPr>
              <a:t>Transports</a:t>
            </a:r>
          </a:p>
        </p:txBody>
      </p:sp>
      <p:cxnSp>
        <p:nvCxnSpPr>
          <p:cNvPr id="34" name="Straight Arrow Connector 33"/>
          <p:cNvCxnSpPr>
            <a:endCxn id="5" idx="1"/>
          </p:cNvCxnSpPr>
          <p:nvPr/>
        </p:nvCxnSpPr>
        <p:spPr bwMode="auto">
          <a:xfrm>
            <a:off x="1611149" y="3037053"/>
            <a:ext cx="52254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1611149" y="4016919"/>
            <a:ext cx="52254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9" name="Straight Arrow Connector 38"/>
          <p:cNvCxnSpPr>
            <a:stCxn id="6" idx="1"/>
          </p:cNvCxnSpPr>
          <p:nvPr/>
        </p:nvCxnSpPr>
        <p:spPr bwMode="auto">
          <a:xfrm flipH="1">
            <a:off x="1611149" y="3494324"/>
            <a:ext cx="52254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" name="Straight Arrow Connector 39"/>
          <p:cNvCxnSpPr/>
          <p:nvPr/>
        </p:nvCxnSpPr>
        <p:spPr bwMode="auto">
          <a:xfrm flipH="1">
            <a:off x="1611149" y="4474189"/>
            <a:ext cx="52254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5646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3127680" y="6247376"/>
            <a:ext cx="2897280" cy="470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>
              <a:lnSpc>
                <a:spcPct val="95000"/>
              </a:lnSpc>
            </a:pPr>
            <a:endParaRPr lang="en-US" sz="1300">
              <a:solidFill>
                <a:srgbClr val="000000"/>
              </a:solidFill>
            </a:endParaRPr>
          </a:p>
          <a:p>
            <a:pPr algn="ctr" eaLnBrk="1">
              <a:lnSpc>
                <a:spcPct val="95000"/>
              </a:lnSpc>
            </a:pPr>
            <a:r>
              <a:rPr lang="en-US" sz="1300">
                <a:solidFill>
                  <a:srgbClr val="000000"/>
                </a:solidFill>
              </a:rPr>
              <a:t>© WSO2 2011</a:t>
            </a:r>
          </a:p>
          <a:p>
            <a:pPr algn="ctr" eaLnBrk="1">
              <a:lnSpc>
                <a:spcPct val="95000"/>
              </a:lnSpc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457920" y="142577"/>
            <a:ext cx="8225280" cy="114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/>
            <a:r>
              <a:rPr lang="en-GB" sz="3300" dirty="0">
                <a:solidFill>
                  <a:srgbClr val="FF6633"/>
                </a:solidFill>
              </a:rPr>
              <a:t>About the Presenters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456480" y="1244292"/>
            <a:ext cx="8225280" cy="462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5469" rIns="0" bIns="0"/>
          <a:lstStyle>
            <a:lvl1pPr marL="338138" indent="-338138" eaLnBrk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38188" indent="-280988" eaLnBrk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2pPr>
            <a:lvl3pPr eaLnBrk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3pPr>
            <a:lvl4pPr eaLnBrk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4pPr>
            <a:lvl5pPr eaLnBrk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>
              <a:lnSpc>
                <a:spcPct val="73000"/>
              </a:lnSpc>
              <a:spcAft>
                <a:spcPts val="1293"/>
              </a:spcAft>
              <a:buFont typeface="Times New Roman" charset="0"/>
              <a:buChar char="•"/>
            </a:pPr>
            <a:r>
              <a:rPr lang="en-US" altLang="ja-JP" dirty="0" err="1" smtClean="0">
                <a:solidFill>
                  <a:srgbClr val="000000"/>
                </a:solidFill>
              </a:rPr>
              <a:t>Afkham</a:t>
            </a:r>
            <a:r>
              <a:rPr lang="en-US" altLang="ja-JP" dirty="0" smtClean="0">
                <a:solidFill>
                  <a:srgbClr val="000000"/>
                </a:solidFill>
              </a:rPr>
              <a:t> </a:t>
            </a:r>
            <a:r>
              <a:rPr lang="en-US" altLang="ja-JP" dirty="0" err="1" smtClean="0">
                <a:solidFill>
                  <a:srgbClr val="000000"/>
                </a:solidFill>
              </a:rPr>
              <a:t>Azeez</a:t>
            </a:r>
            <a:endParaRPr lang="en-GB" altLang="ja-JP" dirty="0">
              <a:solidFill>
                <a:srgbClr val="000000"/>
              </a:solidFill>
            </a:endParaRPr>
          </a:p>
          <a:p>
            <a:pPr lvl="1" eaLnBrk="1">
              <a:lnSpc>
                <a:spcPct val="73000"/>
              </a:lnSpc>
              <a:spcAft>
                <a:spcPts val="1032"/>
              </a:spcAft>
              <a:buFont typeface="Times New Roman" charset="0"/>
              <a:buChar char="–"/>
            </a:pPr>
            <a:r>
              <a:rPr lang="en-GB" sz="1800" dirty="0" smtClean="0">
                <a:solidFill>
                  <a:srgbClr val="000000"/>
                </a:solidFill>
              </a:rPr>
              <a:t>PMC member Apache </a:t>
            </a:r>
            <a:r>
              <a:rPr lang="en-GB" sz="1800" dirty="0">
                <a:solidFill>
                  <a:srgbClr val="000000"/>
                </a:solidFill>
              </a:rPr>
              <a:t>Axis, </a:t>
            </a:r>
            <a:r>
              <a:rPr lang="en-GB" sz="1800" dirty="0" smtClean="0">
                <a:solidFill>
                  <a:srgbClr val="000000"/>
                </a:solidFill>
              </a:rPr>
              <a:t>Committer Synapse </a:t>
            </a:r>
            <a:r>
              <a:rPr lang="en-GB" sz="1800" dirty="0">
                <a:solidFill>
                  <a:srgbClr val="000000"/>
                </a:solidFill>
              </a:rPr>
              <a:t>&amp; Web Services</a:t>
            </a:r>
          </a:p>
          <a:p>
            <a:pPr lvl="1" eaLnBrk="1">
              <a:lnSpc>
                <a:spcPct val="73000"/>
              </a:lnSpc>
              <a:spcAft>
                <a:spcPts val="1032"/>
              </a:spcAft>
              <a:buFont typeface="Times New Roman" charset="0"/>
              <a:buChar char="–"/>
            </a:pPr>
            <a:r>
              <a:rPr lang="en-GB" sz="1800" dirty="0">
                <a:solidFill>
                  <a:srgbClr val="000000"/>
                </a:solidFill>
              </a:rPr>
              <a:t>Member, Apache Software </a:t>
            </a:r>
            <a:r>
              <a:rPr lang="en-GB" sz="1800" dirty="0" smtClean="0">
                <a:solidFill>
                  <a:srgbClr val="000000"/>
                </a:solidFill>
              </a:rPr>
              <a:t>Foundation</a:t>
            </a:r>
          </a:p>
          <a:p>
            <a:pPr lvl="1" eaLnBrk="1">
              <a:lnSpc>
                <a:spcPct val="73000"/>
              </a:lnSpc>
              <a:spcAft>
                <a:spcPts val="1032"/>
              </a:spcAft>
              <a:buFont typeface="Times New Roman" charset="0"/>
              <a:buChar char="–"/>
            </a:pPr>
            <a:r>
              <a:rPr lang="en-GB" sz="1800" dirty="0">
                <a:solidFill>
                  <a:srgbClr val="000000"/>
                </a:solidFill>
              </a:rPr>
              <a:t>Co-author, Axis2 Web Services</a:t>
            </a:r>
            <a:endParaRPr lang="en-GB" sz="1800" dirty="0">
              <a:solidFill>
                <a:srgbClr val="000000"/>
              </a:solidFill>
            </a:endParaRPr>
          </a:p>
          <a:p>
            <a:pPr lvl="1" eaLnBrk="1">
              <a:lnSpc>
                <a:spcPct val="73000"/>
              </a:lnSpc>
              <a:spcAft>
                <a:spcPts val="1032"/>
              </a:spcAft>
              <a:buFont typeface="Times New Roman" charset="0"/>
              <a:buChar char="–"/>
            </a:pPr>
            <a:r>
              <a:rPr lang="en-GB" sz="1800" dirty="0">
                <a:solidFill>
                  <a:srgbClr val="000000"/>
                </a:solidFill>
              </a:rPr>
              <a:t>Director of Architecture, WSO2 </a:t>
            </a:r>
            <a:r>
              <a:rPr lang="en-GB" sz="1800" dirty="0" err="1">
                <a:solidFill>
                  <a:srgbClr val="000000"/>
                </a:solidFill>
              </a:rPr>
              <a:t>Inc</a:t>
            </a:r>
            <a:endParaRPr lang="en-GB" sz="1800" dirty="0">
              <a:solidFill>
                <a:srgbClr val="000000"/>
              </a:solidFill>
            </a:endParaRPr>
          </a:p>
          <a:p>
            <a:pPr lvl="1" eaLnBrk="1">
              <a:lnSpc>
                <a:spcPct val="73000"/>
              </a:lnSpc>
              <a:spcAft>
                <a:spcPts val="1032"/>
              </a:spcAft>
              <a:buFont typeface="Times New Roman" charset="0"/>
              <a:buChar char="–"/>
            </a:pPr>
            <a:r>
              <a:rPr lang="en-GB" sz="1800" dirty="0">
                <a:solidFill>
                  <a:srgbClr val="000000"/>
                </a:solidFill>
              </a:rPr>
              <a:t>Blog:</a:t>
            </a:r>
            <a:r>
              <a:rPr lang="en-GB" sz="1800" dirty="0">
                <a:solidFill>
                  <a:srgbClr val="000000"/>
                </a:solidFill>
                <a:hlinkClick r:id="rId3"/>
              </a:rPr>
              <a:t> http://</a:t>
            </a:r>
            <a:r>
              <a:rPr lang="en-GB" sz="1800" dirty="0" err="1">
                <a:solidFill>
                  <a:srgbClr val="000000"/>
                </a:solidFill>
                <a:hlinkClick r:id="rId3"/>
              </a:rPr>
              <a:t>blog.afkham.org</a:t>
            </a:r>
            <a:endParaRPr lang="en-GB" sz="1800" dirty="0">
              <a:solidFill>
                <a:srgbClr val="000000"/>
              </a:solidFill>
            </a:endParaRPr>
          </a:p>
          <a:p>
            <a:pPr lvl="1" eaLnBrk="1">
              <a:lnSpc>
                <a:spcPct val="73000"/>
              </a:lnSpc>
              <a:spcAft>
                <a:spcPts val="1032"/>
              </a:spcAft>
              <a:buFont typeface="Times New Roman" charset="0"/>
              <a:buChar char="–"/>
            </a:pPr>
            <a:endParaRPr lang="en-GB" sz="1800" dirty="0">
              <a:solidFill>
                <a:srgbClr val="000000"/>
              </a:solidFill>
            </a:endParaRPr>
          </a:p>
          <a:p>
            <a:pPr eaLnBrk="1">
              <a:lnSpc>
                <a:spcPct val="73000"/>
              </a:lnSpc>
              <a:spcAft>
                <a:spcPts val="1293"/>
              </a:spcAft>
              <a:buFont typeface="Times New Roman" charset="0"/>
              <a:buChar char="•"/>
            </a:pPr>
            <a:r>
              <a:rPr lang="en-US" dirty="0" err="1" smtClean="0">
                <a:solidFill>
                  <a:srgbClr val="000000"/>
                </a:solidFill>
              </a:rPr>
              <a:t>Selvaratnam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Uthaiyashankar</a:t>
            </a:r>
            <a:endParaRPr lang="en-GB" altLang="ja-JP" dirty="0">
              <a:solidFill>
                <a:srgbClr val="000000"/>
              </a:solidFill>
            </a:endParaRPr>
          </a:p>
          <a:p>
            <a:pPr lvl="1" eaLnBrk="1">
              <a:lnSpc>
                <a:spcPct val="73000"/>
              </a:lnSpc>
              <a:spcAft>
                <a:spcPts val="1032"/>
              </a:spcAft>
              <a:buFont typeface="Times New Roman" charset="0"/>
              <a:buChar char="–"/>
            </a:pPr>
            <a:r>
              <a:rPr lang="en-GB" sz="1800" dirty="0" smtClean="0">
                <a:solidFill>
                  <a:srgbClr val="000000"/>
                </a:solidFill>
              </a:rPr>
              <a:t>PMC member Apache </a:t>
            </a:r>
            <a:r>
              <a:rPr lang="en-GB" sz="1800" dirty="0">
                <a:solidFill>
                  <a:srgbClr val="000000"/>
                </a:solidFill>
              </a:rPr>
              <a:t>Axis &amp; </a:t>
            </a:r>
            <a:r>
              <a:rPr lang="en-GB" sz="1800" dirty="0" smtClean="0">
                <a:solidFill>
                  <a:srgbClr val="000000"/>
                </a:solidFill>
              </a:rPr>
              <a:t>committer Web </a:t>
            </a:r>
            <a:r>
              <a:rPr lang="en-GB" sz="1800" dirty="0">
                <a:solidFill>
                  <a:srgbClr val="000000"/>
                </a:solidFill>
              </a:rPr>
              <a:t>Services</a:t>
            </a:r>
          </a:p>
          <a:p>
            <a:pPr lvl="1" eaLnBrk="1">
              <a:lnSpc>
                <a:spcPct val="73000"/>
              </a:lnSpc>
              <a:spcAft>
                <a:spcPts val="1032"/>
              </a:spcAft>
              <a:buFont typeface="Times New Roman" charset="0"/>
              <a:buChar char="–"/>
            </a:pPr>
            <a:r>
              <a:rPr lang="en-GB" sz="1800" dirty="0">
                <a:solidFill>
                  <a:srgbClr val="000000"/>
                </a:solidFill>
              </a:rPr>
              <a:t>Member, Apache Software Foundation</a:t>
            </a:r>
          </a:p>
          <a:p>
            <a:pPr lvl="1" eaLnBrk="1">
              <a:lnSpc>
                <a:spcPct val="73000"/>
              </a:lnSpc>
              <a:spcAft>
                <a:spcPts val="1032"/>
              </a:spcAft>
              <a:buFont typeface="Times New Roman" charset="0"/>
              <a:buChar char="–"/>
            </a:pPr>
            <a:r>
              <a:rPr lang="en-GB" sz="1800" dirty="0">
                <a:solidFill>
                  <a:srgbClr val="000000"/>
                </a:solidFill>
              </a:rPr>
              <a:t>Senior Manager &amp; Senior Architect, WSO2 </a:t>
            </a:r>
            <a:r>
              <a:rPr lang="en-GB" sz="1800" dirty="0" err="1">
                <a:solidFill>
                  <a:srgbClr val="000000"/>
                </a:solidFill>
              </a:rPr>
              <a:t>Inc</a:t>
            </a:r>
            <a:endParaRPr lang="en-GB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06472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97458"/>
            <a:ext cx="8226720" cy="1143480"/>
          </a:xfrm>
        </p:spPr>
        <p:txBody>
          <a:bodyPr/>
          <a:lstStyle/>
          <a:p>
            <a:r>
              <a:rPr lang="en-US" dirty="0" smtClean="0"/>
              <a:t>Multi-tenant Message Receiver</a:t>
            </a:r>
            <a:endParaRPr lang="en-US" dirty="0"/>
          </a:p>
        </p:txBody>
      </p:sp>
      <p:pic>
        <p:nvPicPr>
          <p:cNvPr id="4" name="Content Placeholder 3" descr="multitenant-axis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826" r="-15826"/>
          <a:stretch>
            <a:fillRect/>
          </a:stretch>
        </p:blipFill>
        <p:spPr>
          <a:xfrm>
            <a:off x="-206878" y="1273296"/>
            <a:ext cx="8828562" cy="4855988"/>
          </a:xfrm>
        </p:spPr>
      </p:pic>
    </p:spTree>
    <p:extLst>
      <p:ext uri="{BB962C8B-B14F-4D97-AF65-F5344CB8AC3E}">
        <p14:creationId xmlns:p14="http://schemas.microsoft.com/office/powerpoint/2010/main" val="1644506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Axis2 Configuration &amp; Contexts</a:t>
            </a:r>
            <a:endParaRPr lang="en-US" dirty="0"/>
          </a:p>
        </p:txBody>
      </p:sp>
      <p:pic>
        <p:nvPicPr>
          <p:cNvPr id="4" name="Content Placeholder 3" descr="Axis2-ContextHierarch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875" r="-46875"/>
          <a:stretch>
            <a:fillRect/>
          </a:stretch>
        </p:blipFill>
        <p:spPr>
          <a:xfrm>
            <a:off x="-507043" y="1534594"/>
            <a:ext cx="8907356" cy="4899326"/>
          </a:xfrm>
        </p:spPr>
      </p:pic>
    </p:spTree>
    <p:extLst>
      <p:ext uri="{BB962C8B-B14F-4D97-AF65-F5344CB8AC3E}">
        <p14:creationId xmlns:p14="http://schemas.microsoft.com/office/powerpoint/2010/main" val="3338458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dirty="0" smtClean="0"/>
              <a:t>Tenants &amp; Super Tenant</a:t>
            </a:r>
            <a:endParaRPr lang="en-US" dirty="0"/>
          </a:p>
        </p:txBody>
      </p:sp>
      <p:pic>
        <p:nvPicPr>
          <p:cNvPr id="4" name="Content Placeholder 3" descr="Axis2-ContextHierarch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875" r="-46875"/>
          <a:stretch>
            <a:fillRect/>
          </a:stretch>
        </p:blipFill>
        <p:spPr>
          <a:xfrm>
            <a:off x="304800" y="2895600"/>
            <a:ext cx="3740514" cy="2057400"/>
          </a:xfrm>
        </p:spPr>
      </p:pic>
      <p:pic>
        <p:nvPicPr>
          <p:cNvPr id="6" name="Content Placeholder 3" descr="Axis2-ContextHierarch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875" r="-46875"/>
          <a:stretch>
            <a:fillRect/>
          </a:stretch>
        </p:blipFill>
        <p:spPr>
          <a:xfrm>
            <a:off x="3962400" y="1524000"/>
            <a:ext cx="3740514" cy="2057400"/>
          </a:xfrm>
          <a:prstGeom prst="rect">
            <a:avLst/>
          </a:prstGeom>
        </p:spPr>
      </p:pic>
      <p:pic>
        <p:nvPicPr>
          <p:cNvPr id="7" name="Content Placeholder 3" descr="Axis2-ContextHierarch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875" r="-46875"/>
          <a:stretch>
            <a:fillRect/>
          </a:stretch>
        </p:blipFill>
        <p:spPr>
          <a:xfrm>
            <a:off x="4114800" y="4255531"/>
            <a:ext cx="3657600" cy="20117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9200" y="24500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Super Tenant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00600" y="115466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Tenant: </a:t>
            </a:r>
            <a:r>
              <a:rPr lang="en-US" dirty="0" err="1" smtClean="0"/>
              <a:t>foo.com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29200" y="3886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Tenant: </a:t>
            </a:r>
            <a:r>
              <a:rPr lang="en-US" dirty="0" err="1" smtClean="0"/>
              <a:t>bar.com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682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Pluggable Deployers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592237" y="1916975"/>
            <a:ext cx="2939287" cy="522595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spcCol="0" rtlCol="0" anchor="ctr" anchorCtr="0" compatLnSpc="1">
            <a:prstTxWarp prst="textNoShape">
              <a:avLst/>
            </a:prstTxWarp>
          </a:bodyPr>
          <a:lstStyle/>
          <a:p>
            <a:pPr algn="ctr"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rPr>
              <a:t>Deployment Engine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044855" y="3354111"/>
            <a:ext cx="1436985" cy="52259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spcCol="0" rtlCol="0" anchor="ctr" anchorCtr="0" compatLnSpc="1">
            <a:prstTxWarp prst="textNoShape">
              <a:avLst/>
            </a:prstTxWarp>
          </a:bodyPr>
          <a:lstStyle/>
          <a:p>
            <a:pPr algn="ctr"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rPr>
              <a:t>Webapp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939062" y="4268652"/>
            <a:ext cx="1567620" cy="52259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spcCol="0" rtlCol="0" anchor="ctr" anchorCtr="0" compatLnSpc="1">
            <a:prstTxWarp prst="textNoShape">
              <a:avLst/>
            </a:prstTxWarp>
          </a:bodyPr>
          <a:lstStyle/>
          <a:p>
            <a:pPr algn="ctr"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rPr>
              <a:t>Data </a:t>
            </a:r>
          </a:p>
          <a:p>
            <a:pPr algn="ctr"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rPr>
              <a:t>Services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7250017" y="3358893"/>
            <a:ext cx="1436985" cy="53215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spcCol="0" rtlCol="0" anchor="ctr" anchorCtr="0" compatLnSpc="1">
            <a:prstTxWarp prst="textNoShape">
              <a:avLst/>
            </a:prstTxWarp>
          </a:bodyPr>
          <a:lstStyle/>
          <a:p>
            <a:pPr algn="ctr"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rgbClr val="000000"/>
                </a:solidFill>
                <a:cs typeface="MS Gothic" charset="0"/>
              </a:rPr>
              <a:t>POJO Services</a:t>
            </a:r>
            <a:endParaRPr lang="en-US" sz="1600" dirty="0">
              <a:solidFill>
                <a:srgbClr val="000000"/>
              </a:solidFill>
              <a:latin typeface="Arial" charset="0"/>
              <a:ea typeface="ＭＳ Ｐゴシック" charset="0"/>
              <a:cs typeface="MS Gothic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159857" y="4268652"/>
            <a:ext cx="1436985" cy="53215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spcCol="0" rtlCol="0" anchor="ctr" anchorCtr="0" compatLnSpc="1">
            <a:prstTxWarp prst="textNoShape">
              <a:avLst/>
            </a:prstTxWarp>
          </a:bodyPr>
          <a:lstStyle/>
          <a:p>
            <a:pPr algn="ctr"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rgbClr val="000000"/>
                </a:solidFill>
                <a:cs typeface="MS Gothic" charset="0"/>
              </a:rPr>
              <a:t>JAXWS</a:t>
            </a:r>
          </a:p>
          <a:p>
            <a:pPr algn="ctr"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rgbClr val="000000"/>
                </a:solidFill>
                <a:cs typeface="MS Gothic" charset="0"/>
              </a:rPr>
              <a:t>Services</a:t>
            </a:r>
            <a:endParaRPr lang="en-US" sz="1600" dirty="0">
              <a:solidFill>
                <a:srgbClr val="000000"/>
              </a:solidFill>
              <a:latin typeface="Arial" charset="0"/>
              <a:ea typeface="ＭＳ Ｐゴシック" charset="0"/>
              <a:cs typeface="MS Gothic" charset="0"/>
            </a:endParaRPr>
          </a:p>
        </p:txBody>
      </p:sp>
      <p:cxnSp>
        <p:nvCxnSpPr>
          <p:cNvPr id="10" name="Straight Arrow Connector 9"/>
          <p:cNvCxnSpPr>
            <a:stCxn id="4" idx="2"/>
            <a:endCxn id="5" idx="0"/>
          </p:cNvCxnSpPr>
          <p:nvPr/>
        </p:nvCxnSpPr>
        <p:spPr bwMode="auto">
          <a:xfrm flipH="1">
            <a:off x="1763348" y="2439570"/>
            <a:ext cx="3298533" cy="91454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>
            <a:stCxn id="4" idx="2"/>
            <a:endCxn id="6" idx="0"/>
          </p:cNvCxnSpPr>
          <p:nvPr/>
        </p:nvCxnSpPr>
        <p:spPr bwMode="auto">
          <a:xfrm flipH="1">
            <a:off x="3722872" y="2439570"/>
            <a:ext cx="1339009" cy="182908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>
            <a:stCxn id="4" idx="2"/>
            <a:endCxn id="8" idx="0"/>
          </p:cNvCxnSpPr>
          <p:nvPr/>
        </p:nvCxnSpPr>
        <p:spPr bwMode="auto">
          <a:xfrm>
            <a:off x="5061881" y="2439570"/>
            <a:ext cx="816469" cy="182908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>
            <a:stCxn id="4" idx="2"/>
            <a:endCxn id="7" idx="0"/>
          </p:cNvCxnSpPr>
          <p:nvPr/>
        </p:nvCxnSpPr>
        <p:spPr bwMode="auto">
          <a:xfrm>
            <a:off x="5061881" y="2439570"/>
            <a:ext cx="2906628" cy="91932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1636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105400" y="1752600"/>
            <a:ext cx="3962400" cy="1676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029200" y="4572000"/>
            <a:ext cx="3962400" cy="1676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2819400"/>
            <a:ext cx="3962400" cy="1676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dirty="0" smtClean="0"/>
              <a:t>Pluggable Deployers</a:t>
            </a:r>
            <a:endParaRPr lang="en-US" dirty="0"/>
          </a:p>
        </p:txBody>
      </p:sp>
      <p:pic>
        <p:nvPicPr>
          <p:cNvPr id="9" name="Picture 8" descr="Screen shot 2011-10-17 at 2.37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882900"/>
            <a:ext cx="3839128" cy="1536700"/>
          </a:xfrm>
          <a:prstGeom prst="rect">
            <a:avLst/>
          </a:prstGeom>
        </p:spPr>
      </p:pic>
      <p:pic>
        <p:nvPicPr>
          <p:cNvPr id="15" name="Picture 14" descr="Screen shot 2011-10-17 at 2.37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828800"/>
            <a:ext cx="3839128" cy="1536700"/>
          </a:xfrm>
          <a:prstGeom prst="rect">
            <a:avLst/>
          </a:prstGeom>
        </p:spPr>
      </p:pic>
      <p:pic>
        <p:nvPicPr>
          <p:cNvPr id="17" name="Picture 16" descr="Screen shot 2011-10-17 at 2.37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648200"/>
            <a:ext cx="3839128" cy="15367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2400" y="2438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Super Tenant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105400" y="1371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Tenant: </a:t>
            </a:r>
            <a:r>
              <a:rPr lang="en-US" dirty="0" err="1" smtClean="0"/>
              <a:t>foo.com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029200" y="4191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Tenant: </a:t>
            </a:r>
            <a:r>
              <a:rPr lang="en-US" dirty="0" err="1" smtClean="0"/>
              <a:t>bar.com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315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Ghost Artifact </a:t>
            </a:r>
            <a:r>
              <a:rPr lang="en-US" dirty="0" err="1" smtClean="0"/>
              <a:t>Deployer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Lazy loading deployment artifacts</a:t>
            </a:r>
          </a:p>
          <a:p>
            <a:r>
              <a:rPr lang="en-US" dirty="0" smtClean="0"/>
              <a:t>Load the tenant configuration &amp; only the required artifact</a:t>
            </a:r>
          </a:p>
          <a:p>
            <a:r>
              <a:rPr lang="en-US" dirty="0" smtClean="0"/>
              <a:t>Unload artifacts &amp; tenants after a period of inactivity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475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Ghost Artifact Deployer - Performance</a:t>
            </a:r>
            <a:endParaRPr lang="en-US" dirty="0"/>
          </a:p>
        </p:txBody>
      </p:sp>
      <p:pic>
        <p:nvPicPr>
          <p:cNvPr id="5" name="Content Placeholder 4" descr="Screen shot 2011-10-28 at 8.57.26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009" r="-18009"/>
          <a:stretch>
            <a:fillRect/>
          </a:stretch>
        </p:blipFill>
        <p:spPr>
          <a:xfrm>
            <a:off x="-152400" y="1600201"/>
            <a:ext cx="8229600" cy="4525963"/>
          </a:xfrm>
        </p:spPr>
      </p:pic>
      <p:sp>
        <p:nvSpPr>
          <p:cNvPr id="6" name="TextBox 5"/>
          <p:cNvSpPr txBox="1"/>
          <p:nvPr/>
        </p:nvSpPr>
        <p:spPr>
          <a:xfrm>
            <a:off x="228600" y="10668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Response Time (</a:t>
            </a:r>
            <a:r>
              <a:rPr lang="en-US" dirty="0" err="1" smtClean="0"/>
              <a:t>ms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0" y="58790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Number of artifacts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566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Deployment Synchronizer</a:t>
            </a:r>
            <a:endParaRPr lang="en-US" dirty="0"/>
          </a:p>
        </p:txBody>
      </p:sp>
      <p:pic>
        <p:nvPicPr>
          <p:cNvPr id="4" name="Content Placeholder 3" descr="synchronizer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951" r="-25951"/>
          <a:stretch>
            <a:fillRect/>
          </a:stretch>
        </p:blipFill>
        <p:spPr>
          <a:xfrm>
            <a:off x="-1171437" y="1143001"/>
            <a:ext cx="10391637" cy="5715000"/>
          </a:xfrm>
        </p:spPr>
      </p:pic>
    </p:spTree>
    <p:extLst>
      <p:ext uri="{BB962C8B-B14F-4D97-AF65-F5344CB8AC3E}">
        <p14:creationId xmlns:p14="http://schemas.microsoft.com/office/powerpoint/2010/main" val="3402405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Tenant-aware Security Manager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 security manager delegates security verifications to tenant level security managers</a:t>
            </a:r>
          </a:p>
          <a:p>
            <a:r>
              <a:rPr lang="en-US" dirty="0" smtClean="0"/>
              <a:t>Different tenants can have different security policies</a:t>
            </a:r>
          </a:p>
          <a:p>
            <a:r>
              <a:rPr lang="en-US" dirty="0" smtClean="0"/>
              <a:t>Security policies are tied to the multi-tenancy package assigned to the tenant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335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Logging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178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14726" indent="-414726">
              <a:buFont typeface="Arial"/>
              <a:buChar char="•"/>
            </a:pPr>
            <a:r>
              <a:rPr lang="en-US" dirty="0" smtClean="0"/>
              <a:t>Overall Architecture</a:t>
            </a:r>
          </a:p>
          <a:p>
            <a:pPr marL="414726" indent="-414726">
              <a:buFont typeface="Arial"/>
              <a:buChar char="•"/>
            </a:pPr>
            <a:r>
              <a:rPr lang="en-US" dirty="0" smtClean="0"/>
              <a:t>Elastic Load Balancer</a:t>
            </a:r>
          </a:p>
          <a:p>
            <a:pPr marL="414726" indent="-414726">
              <a:buFont typeface="Arial"/>
              <a:buChar char="•"/>
            </a:pPr>
            <a:r>
              <a:rPr lang="en-US" dirty="0" err="1" smtClean="0"/>
              <a:t>AppServer</a:t>
            </a:r>
            <a:endParaRPr lang="en-US" dirty="0" smtClean="0"/>
          </a:p>
          <a:p>
            <a:pPr marL="414726" indent="-414726">
              <a:buFont typeface="Arial"/>
              <a:buChar char="•"/>
            </a:pPr>
            <a:r>
              <a:rPr lang="en-US" dirty="0" smtClean="0"/>
              <a:t>Logging</a:t>
            </a:r>
          </a:p>
          <a:p>
            <a:pPr marL="414726" indent="-414726">
              <a:buFont typeface="Arial"/>
              <a:buChar char="•"/>
            </a:pPr>
            <a:r>
              <a:rPr lang="en-US" dirty="0" smtClean="0"/>
              <a:t>Data &amp; storage</a:t>
            </a:r>
          </a:p>
          <a:p>
            <a:pPr marL="414726" indent="-414726">
              <a:buFont typeface="Arial"/>
              <a:buChar char="•"/>
            </a:pPr>
            <a:r>
              <a:rPr lang="en-US" smtClean="0"/>
              <a:t>Metering &amp; billing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9788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652268">
              <a:defRPr/>
            </a:pPr>
            <a:r>
              <a:rPr lang="en-US" dirty="0" smtClean="0"/>
              <a:t>Distributed Logging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14687" indent="-414687" defTabSz="652268">
              <a:buFont typeface="Arial"/>
              <a:buChar char="•"/>
              <a:defRPr/>
            </a:pPr>
            <a:r>
              <a:rPr lang="en-US" dirty="0" smtClean="0"/>
              <a:t>Every service and custom applications logs are captured by the log4j/commons loggings settings</a:t>
            </a:r>
          </a:p>
          <a:p>
            <a:pPr marL="414687" indent="-414687" defTabSz="652268">
              <a:buFont typeface="Arial"/>
              <a:buChar char="•"/>
              <a:defRPr/>
            </a:pPr>
            <a:r>
              <a:rPr lang="en-US" dirty="0" smtClean="0"/>
              <a:t>Logs are partitioned &amp; stored by tenant</a:t>
            </a:r>
          </a:p>
          <a:p>
            <a:pPr marL="414687" indent="-414687" defTabSz="652268">
              <a:buFont typeface="Arial"/>
              <a:buChar char="•"/>
              <a:defRPr/>
            </a:pPr>
            <a:r>
              <a:rPr lang="en-US" dirty="0" smtClean="0"/>
              <a:t>Logs are sent to the Manager service via syslog</a:t>
            </a:r>
          </a:p>
          <a:p>
            <a:pPr marL="414687" indent="-414687" defTabSz="652268">
              <a:buFont typeface="Arial"/>
              <a:buChar char="•"/>
              <a:defRPr/>
            </a:pPr>
            <a:r>
              <a:rPr lang="en-US" dirty="0" smtClean="0"/>
              <a:t>Logs are then viewable / downloadable by tenant admins</a:t>
            </a:r>
          </a:p>
        </p:txBody>
      </p:sp>
    </p:spTree>
    <p:extLst>
      <p:ext uri="{BB962C8B-B14F-4D97-AF65-F5344CB8AC3E}">
        <p14:creationId xmlns:p14="http://schemas.microsoft.com/office/powerpoint/2010/main" val="1170575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Box 73"/>
          <p:cNvSpPr txBox="1"/>
          <p:nvPr/>
        </p:nvSpPr>
        <p:spPr>
          <a:xfrm>
            <a:off x="1981201" y="1"/>
            <a:ext cx="5940669" cy="430213"/>
          </a:xfrm>
          <a:prstGeom prst="rect">
            <a:avLst/>
          </a:prstGeom>
          <a:noFill/>
          <a:ln>
            <a:noFill/>
          </a:ln>
        </p:spPr>
        <p:txBody>
          <a:bodyPr lIns="89973" tIns="44987" rIns="89973" bIns="44987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652268">
              <a:spcBef>
                <a:spcPts val="1191"/>
              </a:spcBef>
              <a:spcAft>
                <a:spcPts val="991"/>
              </a:spcAft>
              <a:buNone/>
              <a:defRPr/>
            </a:pPr>
            <a:endParaRPr lang="en-CA" sz="2400" dirty="0">
              <a:latin typeface="Liberation Sans" pitchFamily="18"/>
              <a:ea typeface="DejaVu Sans" pitchFamily="2"/>
              <a:cs typeface="Lohit Hindi" pitchFamily="2"/>
            </a:endParaRPr>
          </a:p>
        </p:txBody>
      </p:sp>
      <p:pic>
        <p:nvPicPr>
          <p:cNvPr id="808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13"/>
          <a:stretch>
            <a:fillRect/>
          </a:stretch>
        </p:blipFill>
        <p:spPr bwMode="auto">
          <a:xfrm>
            <a:off x="228601" y="895351"/>
            <a:ext cx="8534400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652268">
              <a:defRPr/>
            </a:pPr>
            <a:r>
              <a:rPr lang="en-CA" sz="3200" dirty="0">
                <a:latin typeface="Calibri"/>
                <a:ea typeface="DejaVu Sans" pitchFamily="2"/>
                <a:cs typeface="Calibri"/>
              </a:rPr>
              <a:t>MT-Logging Deployment Architecture</a:t>
            </a:r>
            <a:br>
              <a:rPr lang="en-CA" sz="3200" dirty="0">
                <a:latin typeface="Calibri"/>
                <a:ea typeface="DejaVu Sans" pitchFamily="2"/>
                <a:cs typeface="Calibri"/>
              </a:rPr>
            </a:br>
            <a:endParaRPr lang="en-US" sz="3200" dirty="0">
              <a:latin typeface="Calibri"/>
              <a:cs typeface="Calibri"/>
            </a:endParaRPr>
          </a:p>
        </p:txBody>
      </p:sp>
      <p:sp>
        <p:nvSpPr>
          <p:cNvPr id="80900" name="Rectangle 2"/>
          <p:cNvSpPr>
            <a:spLocks noChangeArrowheads="1"/>
          </p:cNvSpPr>
          <p:nvPr/>
        </p:nvSpPr>
        <p:spPr bwMode="auto">
          <a:xfrm>
            <a:off x="8028844" y="2997201"/>
            <a:ext cx="655026" cy="287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275" tIns="43638" rIns="87275" bIns="43638"/>
          <a:lstStyle/>
          <a:p>
            <a:pPr defTabSz="686382"/>
            <a:endParaRPr lang="en-US" sz="2300"/>
          </a:p>
        </p:txBody>
      </p:sp>
    </p:spTree>
    <p:extLst>
      <p:ext uri="{BB962C8B-B14F-4D97-AF65-F5344CB8AC3E}">
        <p14:creationId xmlns:p14="http://schemas.microsoft.com/office/powerpoint/2010/main" val="4238184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21" y="1943100"/>
            <a:ext cx="8817218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defTabSz="652268">
              <a:defRPr/>
            </a:pPr>
            <a:r>
              <a:rPr lang="en-US" sz="2800" dirty="0"/>
              <a:t>Log Viewer – </a:t>
            </a:r>
            <a:r>
              <a:rPr lang="en-US" sz="2800" dirty="0" err="1"/>
              <a:t>Stratos</a:t>
            </a:r>
            <a:r>
              <a:rPr lang="en-US" sz="2800" dirty="0"/>
              <a:t> Manager {Super-Tenant}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025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62" y="1628775"/>
            <a:ext cx="868680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316" y="315394"/>
            <a:ext cx="8185365" cy="927457"/>
          </a:xfrm>
        </p:spPr>
        <p:txBody>
          <a:bodyPr>
            <a:normAutofit fontScale="90000"/>
          </a:bodyPr>
          <a:lstStyle/>
          <a:p>
            <a:pPr defTabSz="652268">
              <a:defRPr/>
            </a:pPr>
            <a:r>
              <a:rPr lang="en-US" sz="2400" dirty="0"/>
              <a:t>Log Viewer – </a:t>
            </a:r>
            <a:r>
              <a:rPr lang="en-US" sz="2400" dirty="0" err="1"/>
              <a:t>Stratos</a:t>
            </a:r>
            <a:r>
              <a:rPr lang="en-US" sz="2400" dirty="0"/>
              <a:t> Data Services Server {Tenant User}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28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97458"/>
            <a:ext cx="8226720" cy="1143480"/>
          </a:xfrm>
        </p:spPr>
        <p:txBody>
          <a:bodyPr/>
          <a:lstStyle/>
          <a:p>
            <a:r>
              <a:rPr lang="en-US" dirty="0" err="1" smtClean="0"/>
              <a:t>AppServer</a:t>
            </a:r>
            <a:r>
              <a:rPr lang="en-US" dirty="0" smtClean="0"/>
              <a:t> Logs</a:t>
            </a:r>
            <a:endParaRPr lang="en-US" dirty="0"/>
          </a:p>
        </p:txBody>
      </p:sp>
      <p:pic>
        <p:nvPicPr>
          <p:cNvPr id="5" name="Content Placeholder 4" descr="Screen shot 2011-10-11 at 12.35.2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4" r="-764"/>
          <a:stretch>
            <a:fillRect/>
          </a:stretch>
        </p:blipFill>
        <p:spPr>
          <a:xfrm>
            <a:off x="-661" y="1273296"/>
            <a:ext cx="9144885" cy="5029975"/>
          </a:xfrm>
        </p:spPr>
      </p:pic>
    </p:spTree>
    <p:extLst>
      <p:ext uri="{BB962C8B-B14F-4D97-AF65-F5344CB8AC3E}">
        <p14:creationId xmlns:p14="http://schemas.microsoft.com/office/powerpoint/2010/main" val="1244547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&amp; Storage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38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652268">
              <a:defRPr/>
            </a:pPr>
            <a:r>
              <a:rPr lang="en-US" dirty="0" smtClean="0"/>
              <a:t>WSO2 Cloud Data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14687" indent="-414687" defTabSz="652268">
              <a:buFont typeface="Arial"/>
              <a:buChar char="•"/>
              <a:defRPr/>
            </a:pPr>
            <a:r>
              <a:rPr lang="en-US" dirty="0" smtClean="0"/>
              <a:t>WSO2 Data Server</a:t>
            </a:r>
          </a:p>
          <a:p>
            <a:pPr marL="829373" lvl="1" indent="-414687" defTabSz="652268">
              <a:spcAft>
                <a:spcPts val="1031"/>
              </a:spcAft>
              <a:buFont typeface="Arial"/>
              <a:buChar char="•"/>
              <a:defRPr/>
            </a:pPr>
            <a:r>
              <a:rPr lang="en-US" dirty="0" smtClean="0"/>
              <a:t>Carbonized Cassandra Cluster </a:t>
            </a:r>
          </a:p>
          <a:p>
            <a:pPr marL="829373" lvl="1" indent="-414687" defTabSz="652268">
              <a:spcAft>
                <a:spcPts val="1031"/>
              </a:spcAft>
              <a:buFont typeface="Arial"/>
              <a:buChar char="•"/>
              <a:defRPr/>
            </a:pPr>
            <a:r>
              <a:rPr lang="en-US" dirty="0" smtClean="0"/>
              <a:t>Database cluster </a:t>
            </a:r>
          </a:p>
          <a:p>
            <a:pPr marL="829373" lvl="1" indent="-414687" defTabSz="652268">
              <a:spcAft>
                <a:spcPts val="1031"/>
              </a:spcAft>
              <a:buFont typeface="Arial"/>
              <a:buChar char="•"/>
              <a:defRPr/>
            </a:pPr>
            <a:r>
              <a:rPr lang="en-US" dirty="0" smtClean="0"/>
              <a:t>Carbonized HDFS Cluster </a:t>
            </a:r>
          </a:p>
          <a:p>
            <a:pPr marL="414687" indent="-414687" defTabSz="652268">
              <a:buFont typeface="Arial"/>
              <a:buChar char="•"/>
              <a:defRPr/>
            </a:pPr>
            <a:r>
              <a:rPr lang="en-US" dirty="0" smtClean="0"/>
              <a:t>&lt;Data&gt; </a:t>
            </a:r>
            <a:r>
              <a:rPr lang="en-US" dirty="0" err="1" smtClean="0"/>
              <a:t>PaaS</a:t>
            </a:r>
            <a:r>
              <a:rPr lang="en-US" dirty="0" smtClean="0"/>
              <a:t> Offerings</a:t>
            </a:r>
          </a:p>
          <a:p>
            <a:pPr marL="829373" lvl="1" indent="-414687" defTabSz="652268">
              <a:spcAft>
                <a:spcPts val="1031"/>
              </a:spcAft>
              <a:buFont typeface="Arial"/>
              <a:buChar char="•"/>
              <a:defRPr/>
            </a:pPr>
            <a:r>
              <a:rPr lang="en-US" dirty="0" smtClean="0"/>
              <a:t>Apache Cassandra as a Service </a:t>
            </a:r>
          </a:p>
          <a:p>
            <a:pPr marL="829373" lvl="1" indent="-414687" defTabSz="652268">
              <a:spcAft>
                <a:spcPts val="1031"/>
              </a:spcAft>
              <a:buFont typeface="Arial"/>
              <a:buChar char="•"/>
              <a:defRPr/>
            </a:pPr>
            <a:r>
              <a:rPr lang="en-US" dirty="0" smtClean="0"/>
              <a:t>Relational Database as a Service </a:t>
            </a:r>
          </a:p>
          <a:p>
            <a:pPr marL="829373" lvl="1" indent="-414687" defTabSz="652268">
              <a:spcAft>
                <a:spcPts val="1031"/>
              </a:spcAft>
              <a:buFont typeface="Arial"/>
              <a:buChar char="•"/>
              <a:defRPr/>
            </a:pPr>
            <a:r>
              <a:rPr lang="en-US" dirty="0" smtClean="0"/>
              <a:t>HDFS as a Service  </a:t>
            </a:r>
          </a:p>
          <a:p>
            <a:pPr marL="414687" indent="-414687" defTabSz="652268">
              <a:buFont typeface="Arial"/>
              <a:buChar char="•"/>
              <a:defRPr/>
            </a:pPr>
            <a:r>
              <a:rPr lang="en-US" dirty="0"/>
              <a:t>W</a:t>
            </a:r>
            <a:r>
              <a:rPr lang="en-US" dirty="0" smtClean="0"/>
              <a:t>e are also planning </a:t>
            </a:r>
            <a:r>
              <a:rPr lang="en-US" dirty="0" err="1" smtClean="0"/>
              <a:t>MapReduce</a:t>
            </a:r>
            <a:r>
              <a:rPr lang="en-US" dirty="0" smtClean="0"/>
              <a:t> as a Service as  Future work.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946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652268">
              <a:defRPr/>
            </a:pPr>
            <a:r>
              <a:rPr lang="en-US" dirty="0" smtClean="0"/>
              <a:t>Polyglot Data Architecture</a:t>
            </a:r>
            <a:endParaRPr lang="en-US" dirty="0"/>
          </a:p>
        </p:txBody>
      </p:sp>
      <p:pic>
        <p:nvPicPr>
          <p:cNvPr id="8" name="Content Placeholder 7" descr="datalandscap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70" r="-12670"/>
          <a:stretch>
            <a:fillRect/>
          </a:stretch>
        </p:blipFill>
        <p:spPr>
          <a:xfrm>
            <a:off x="-732692" y="1557338"/>
            <a:ext cx="9646628" cy="4508500"/>
          </a:xfrm>
        </p:spPr>
      </p:pic>
    </p:spTree>
    <p:extLst>
      <p:ext uri="{BB962C8B-B14F-4D97-AF65-F5344CB8AC3E}">
        <p14:creationId xmlns:p14="http://schemas.microsoft.com/office/powerpoint/2010/main" val="1099053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02" y="2873375"/>
            <a:ext cx="8226670" cy="1143000"/>
          </a:xfrm>
        </p:spPr>
        <p:txBody>
          <a:bodyPr/>
          <a:lstStyle/>
          <a:p>
            <a:pPr defTabSz="652268">
              <a:defRPr/>
            </a:pPr>
            <a:r>
              <a:rPr lang="en-US" dirty="0" smtClean="0"/>
              <a:t>Metering &amp; Billing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808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652268">
              <a:defRPr/>
            </a:pPr>
            <a:r>
              <a:rPr lang="en-US" dirty="0" smtClean="0"/>
              <a:t>Metering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561" y="1557339"/>
            <a:ext cx="8305800" cy="4440237"/>
          </a:xfrm>
        </p:spPr>
        <p:txBody>
          <a:bodyPr>
            <a:normAutofit fontScale="85000" lnSpcReduction="20000"/>
          </a:bodyPr>
          <a:lstStyle/>
          <a:p>
            <a:pPr marL="414687" indent="-414687" defTabSz="652268">
              <a:buFont typeface="Arial"/>
              <a:buChar char="•"/>
              <a:defRPr/>
            </a:pPr>
            <a:r>
              <a:rPr lang="en-US" dirty="0"/>
              <a:t>Each services collects</a:t>
            </a:r>
          </a:p>
          <a:p>
            <a:pPr marL="1140389" lvl="2" indent="-311016" defTabSz="652268">
              <a:buFont typeface="Arial"/>
              <a:buChar char="•"/>
              <a:defRPr/>
            </a:pPr>
            <a:r>
              <a:rPr lang="en-US" dirty="0"/>
              <a:t>Number of service </a:t>
            </a:r>
            <a:r>
              <a:rPr lang="en-US" dirty="0" smtClean="0"/>
              <a:t>calls</a:t>
            </a:r>
          </a:p>
          <a:p>
            <a:pPr marL="1140389" lvl="2" indent="-311016" defTabSz="652268">
              <a:buFont typeface="Arial"/>
              <a:buChar char="•"/>
              <a:defRPr/>
            </a:pPr>
            <a:r>
              <a:rPr lang="en-US" dirty="0" smtClean="0"/>
              <a:t>Request/response bandwidth</a:t>
            </a:r>
            <a:endParaRPr lang="en-US" dirty="0"/>
          </a:p>
          <a:p>
            <a:pPr marL="1140389" lvl="2" indent="-311016" defTabSz="652268">
              <a:buFont typeface="Arial"/>
              <a:buChar char="•"/>
              <a:defRPr/>
            </a:pPr>
            <a:r>
              <a:rPr lang="en-US" dirty="0"/>
              <a:t>Registry bandwidth (upload, download)</a:t>
            </a:r>
          </a:p>
          <a:p>
            <a:pPr marL="1140389" lvl="2" indent="-311016" defTabSz="652268">
              <a:buFont typeface="Arial"/>
              <a:buChar char="•"/>
              <a:defRPr/>
            </a:pPr>
            <a:r>
              <a:rPr lang="en-US" dirty="0"/>
              <a:t>Total registry space </a:t>
            </a:r>
            <a:r>
              <a:rPr lang="en-US" dirty="0" smtClean="0"/>
              <a:t>usage</a:t>
            </a:r>
          </a:p>
          <a:p>
            <a:pPr marL="1140389" lvl="2" indent="-311016" defTabSz="652268">
              <a:buFont typeface="Arial"/>
              <a:buChar char="•"/>
              <a:defRPr/>
            </a:pPr>
            <a:endParaRPr lang="en-US" dirty="0"/>
          </a:p>
          <a:p>
            <a:pPr marL="414687" indent="-414687" defTabSz="652268">
              <a:buFont typeface="Arial"/>
              <a:buChar char="•"/>
              <a:defRPr/>
            </a:pPr>
            <a:r>
              <a:rPr lang="en-US" dirty="0"/>
              <a:t>Send above to </a:t>
            </a:r>
            <a:r>
              <a:rPr lang="en-US" dirty="0" smtClean="0"/>
              <a:t>BAM publishers, which sends the data to the BAM Service</a:t>
            </a:r>
          </a:p>
          <a:p>
            <a:pPr marL="1140389" lvl="2" indent="-311016" defTabSz="652268">
              <a:buFont typeface="Arial"/>
              <a:buChar char="•"/>
              <a:defRPr/>
            </a:pPr>
            <a:endParaRPr lang="en-US" dirty="0"/>
          </a:p>
          <a:p>
            <a:pPr marL="414687" indent="-414687" defTabSz="652268">
              <a:buFont typeface="Arial"/>
              <a:buChar char="•"/>
              <a:defRPr/>
            </a:pPr>
            <a:r>
              <a:rPr lang="en-US" dirty="0"/>
              <a:t>BAM summarizes </a:t>
            </a:r>
            <a:r>
              <a:rPr lang="en-US" dirty="0" smtClean="0"/>
              <a:t>periodically</a:t>
            </a:r>
          </a:p>
          <a:p>
            <a:pPr marL="1140389" lvl="2" indent="-311016" defTabSz="652268">
              <a:buFont typeface="Arial"/>
              <a:buChar char="•"/>
              <a:defRPr/>
            </a:pPr>
            <a:endParaRPr lang="en-US" dirty="0"/>
          </a:p>
          <a:p>
            <a:pPr marL="414687" indent="-414687" defTabSz="652268">
              <a:buFont typeface="Arial"/>
              <a:buChar char="•"/>
              <a:defRPr/>
            </a:pPr>
            <a:r>
              <a:rPr lang="en-US" dirty="0"/>
              <a:t>Summarized data will be </a:t>
            </a:r>
            <a:r>
              <a:rPr lang="en-US" dirty="0" smtClean="0"/>
              <a:t>centrally accessible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031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Cloud Nativity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62001"/>
            <a:ext cx="9067799" cy="61244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90800" y="3124200"/>
            <a:ext cx="42672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5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652268">
              <a:defRPr/>
            </a:pPr>
            <a:r>
              <a:rPr lang="en-US" dirty="0" smtClean="0"/>
              <a:t>Throttling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562" y="1795463"/>
            <a:ext cx="8371743" cy="4081462"/>
          </a:xfrm>
        </p:spPr>
        <p:txBody>
          <a:bodyPr>
            <a:normAutofit/>
          </a:bodyPr>
          <a:lstStyle/>
          <a:p>
            <a:pPr marL="414687" indent="-414687" defTabSz="652268">
              <a:buFont typeface="Arial"/>
              <a:buChar char="•"/>
              <a:defRPr/>
            </a:pPr>
            <a:r>
              <a:rPr lang="en-US" dirty="0" smtClean="0"/>
              <a:t>Restrict tenants from using more than the allocated resources, depending on the usage plan</a:t>
            </a:r>
            <a:endParaRPr lang="en-US" dirty="0"/>
          </a:p>
          <a:p>
            <a:pPr marL="1140389" lvl="2" indent="-311016" defTabSz="652268">
              <a:buFont typeface="Arial"/>
              <a:buChar char="•"/>
              <a:defRPr/>
            </a:pPr>
            <a:r>
              <a:rPr lang="en-US" dirty="0"/>
              <a:t>Number of users per tenant</a:t>
            </a:r>
          </a:p>
          <a:p>
            <a:pPr marL="1140389" lvl="2" indent="-311016" defTabSz="652268">
              <a:buFont typeface="Arial"/>
              <a:buChar char="•"/>
              <a:defRPr/>
            </a:pPr>
            <a:r>
              <a:rPr lang="en-US" dirty="0" smtClean="0"/>
              <a:t>Storage space</a:t>
            </a:r>
          </a:p>
          <a:p>
            <a:pPr marL="1140389" lvl="2" indent="-311016" defTabSz="652268">
              <a:buFont typeface="Arial"/>
              <a:buChar char="•"/>
              <a:defRPr/>
            </a:pPr>
            <a:r>
              <a:rPr lang="en-US" dirty="0" smtClean="0"/>
              <a:t>Number of requests to </a:t>
            </a:r>
            <a:r>
              <a:rPr lang="en-US" dirty="0" err="1" smtClean="0"/>
              <a:t>webapps</a:t>
            </a:r>
            <a:r>
              <a:rPr lang="en-US" dirty="0" smtClean="0"/>
              <a:t>, services </a:t>
            </a:r>
            <a:r>
              <a:rPr lang="en-US" dirty="0" err="1" smtClean="0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48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pPr defTabSz="652268">
              <a:tabLst>
                <a:tab pos="656452" algn="l"/>
                <a:tab pos="1312901" algn="l"/>
                <a:tab pos="1969355" algn="l"/>
                <a:tab pos="2625807" algn="l"/>
                <a:tab pos="3282256" algn="l"/>
                <a:tab pos="3938711" algn="l"/>
                <a:tab pos="4595162" algn="l"/>
                <a:tab pos="5251613" algn="l"/>
                <a:tab pos="5908065" algn="l"/>
                <a:tab pos="6564517" algn="l"/>
                <a:tab pos="7220968" algn="l"/>
                <a:tab pos="7877420" algn="l"/>
              </a:tabLst>
              <a:defRPr/>
            </a:pPr>
            <a:r>
              <a:rPr lang="en-US" dirty="0"/>
              <a:t>Usage </a:t>
            </a:r>
            <a:r>
              <a:rPr lang="en-US" dirty="0" smtClean="0"/>
              <a:t>Metering</a:t>
            </a:r>
            <a:r>
              <a:rPr lang="en-US" dirty="0"/>
              <a:t>/Throttling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25550"/>
            <a:ext cx="8229600" cy="5403850"/>
          </a:xfrm>
        </p:spPr>
        <p:txBody>
          <a:bodyPr>
            <a:normAutofit/>
          </a:bodyPr>
          <a:lstStyle/>
          <a:p>
            <a:pPr marL="687421" lvl="1" indent="-272734" defTabSz="652268">
              <a:spcAft>
                <a:spcPts val="1031"/>
              </a:spcAft>
              <a:buFont typeface="Arial"/>
              <a:buChar char="•"/>
              <a:defRPr/>
            </a:pPr>
            <a:r>
              <a:rPr lang="en-US" sz="3200" dirty="0" smtClean="0"/>
              <a:t>Number </a:t>
            </a:r>
            <a:r>
              <a:rPr lang="en-US" sz="3200" dirty="0"/>
              <a:t>of users</a:t>
            </a:r>
          </a:p>
          <a:p>
            <a:pPr marL="687421" lvl="1" indent="-272734" defTabSz="652268">
              <a:spcAft>
                <a:spcPts val="1031"/>
              </a:spcAft>
              <a:buFont typeface="Arial"/>
              <a:buChar char="•"/>
              <a:defRPr/>
            </a:pPr>
            <a:r>
              <a:rPr lang="en-US" sz="3200" dirty="0"/>
              <a:t>Incoming and outgoing bandwidths</a:t>
            </a:r>
          </a:p>
          <a:p>
            <a:pPr marL="687421" lvl="1" indent="-272734" defTabSz="652268">
              <a:spcAft>
                <a:spcPts val="1031"/>
              </a:spcAft>
              <a:buFont typeface="Arial"/>
              <a:buChar char="•"/>
              <a:defRPr/>
            </a:pPr>
            <a:r>
              <a:rPr lang="en-US" sz="3200" dirty="0" smtClean="0"/>
              <a:t>Request </a:t>
            </a:r>
            <a:r>
              <a:rPr lang="en-US" sz="3200" dirty="0"/>
              <a:t>Response </a:t>
            </a:r>
            <a:r>
              <a:rPr lang="en-US" sz="3200" dirty="0" smtClean="0"/>
              <a:t>count</a:t>
            </a:r>
            <a:endParaRPr lang="en-US" sz="3200" dirty="0"/>
          </a:p>
        </p:txBody>
      </p:sp>
      <p:pic>
        <p:nvPicPr>
          <p:cNvPr id="73731" name="Picture 5" descr="C:\Users\TOSHIBA\AppData\Local\Microsoft\Windows\Temporary Internet Files\Content.IE5\M91ASEJ8\MC900436159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657600"/>
            <a:ext cx="2265484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2" name="Picture 17" descr="C:\Users\TOSHIBA\AppData\Local\Microsoft\Windows\Temporary Internet Files\Content.IE5\IXT2V6YB\MC900320142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657600"/>
            <a:ext cx="2264018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729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tIns="35193"/>
          <a:lstStyle/>
          <a:p>
            <a:pPr defTabSz="652268">
              <a:tabLst>
                <a:tab pos="656452" algn="l"/>
                <a:tab pos="1312901" algn="l"/>
                <a:tab pos="1969355" algn="l"/>
                <a:tab pos="2625807" algn="l"/>
                <a:tab pos="3282256" algn="l"/>
                <a:tab pos="3938711" algn="l"/>
                <a:tab pos="4595162" algn="l"/>
                <a:tab pos="5251613" algn="l"/>
                <a:tab pos="5908065" algn="l"/>
                <a:tab pos="6564517" algn="l"/>
                <a:tab pos="7220968" algn="l"/>
                <a:tab pos="7877420" algn="l"/>
              </a:tabLst>
              <a:defRPr/>
            </a:pPr>
            <a:r>
              <a:rPr lang="en-US" dirty="0" smtClean="0"/>
              <a:t>Billing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457201" y="1447801"/>
            <a:ext cx="8226670" cy="4524375"/>
          </a:xfrm>
        </p:spPr>
        <p:txBody>
          <a:bodyPr tIns="25595" anchor="ctr">
            <a:noAutofit/>
          </a:bodyPr>
          <a:lstStyle/>
          <a:p>
            <a:pPr marL="414687" indent="-414687" defTabSz="652268">
              <a:spcBef>
                <a:spcPts val="454"/>
              </a:spcBef>
              <a:spcAft>
                <a:spcPct val="0"/>
              </a:spcAft>
              <a:buFont typeface="Arial"/>
              <a:buChar char="•"/>
              <a:tabLst>
                <a:tab pos="656452" algn="l"/>
                <a:tab pos="1312901" algn="l"/>
                <a:tab pos="1969355" algn="l"/>
                <a:tab pos="2625807" algn="l"/>
                <a:tab pos="3282256" algn="l"/>
                <a:tab pos="3938711" algn="l"/>
                <a:tab pos="4595162" algn="l"/>
                <a:tab pos="5251613" algn="l"/>
                <a:tab pos="5908065" algn="l"/>
                <a:tab pos="6564517" algn="l"/>
                <a:tab pos="7220968" algn="l"/>
                <a:tab pos="7877420" algn="l"/>
              </a:tabLst>
              <a:defRPr/>
            </a:pPr>
            <a:r>
              <a:rPr lang="en-US" dirty="0"/>
              <a:t>Scheduled invoice generation</a:t>
            </a:r>
          </a:p>
          <a:p>
            <a:pPr marL="1658748" lvl="4" indent="0" defTabSz="652268">
              <a:spcBef>
                <a:spcPts val="454"/>
              </a:spcBef>
              <a:spcAft>
                <a:spcPct val="0"/>
              </a:spcAft>
              <a:tabLst>
                <a:tab pos="656452" algn="l"/>
                <a:tab pos="1312901" algn="l"/>
                <a:tab pos="1969355" algn="l"/>
                <a:tab pos="2625807" algn="l"/>
                <a:tab pos="3282256" algn="l"/>
                <a:tab pos="3938711" algn="l"/>
                <a:tab pos="4595162" algn="l"/>
                <a:tab pos="5251613" algn="l"/>
                <a:tab pos="5908065" algn="l"/>
                <a:tab pos="6564517" algn="l"/>
                <a:tab pos="7220968" algn="l"/>
                <a:tab pos="7877420" algn="l"/>
              </a:tabLst>
              <a:defRPr/>
            </a:pPr>
            <a:endParaRPr lang="en-US" sz="1500" dirty="0"/>
          </a:p>
          <a:p>
            <a:pPr marL="414687" indent="-414687" defTabSz="652268">
              <a:spcBef>
                <a:spcPts val="454"/>
              </a:spcBef>
              <a:spcAft>
                <a:spcPct val="0"/>
              </a:spcAft>
              <a:buFont typeface="Arial"/>
              <a:buChar char="•"/>
              <a:tabLst>
                <a:tab pos="656452" algn="l"/>
                <a:tab pos="1312901" algn="l"/>
                <a:tab pos="1969355" algn="l"/>
                <a:tab pos="2625807" algn="l"/>
                <a:tab pos="3282256" algn="l"/>
                <a:tab pos="3938711" algn="l"/>
                <a:tab pos="4595162" algn="l"/>
                <a:tab pos="5251613" algn="l"/>
                <a:tab pos="5908065" algn="l"/>
                <a:tab pos="6564517" algn="l"/>
                <a:tab pos="7220968" algn="l"/>
                <a:tab pos="7877420" algn="l"/>
              </a:tabLst>
              <a:defRPr/>
            </a:pPr>
            <a:r>
              <a:rPr lang="en-US" dirty="0"/>
              <a:t>Ability to view past invoices and the current(interim) invoice</a:t>
            </a:r>
            <a:endParaRPr lang="en-US" sz="1500" dirty="0"/>
          </a:p>
          <a:p>
            <a:pPr marL="414687" indent="-414687" defTabSz="652268">
              <a:spcBef>
                <a:spcPts val="454"/>
              </a:spcBef>
              <a:spcAft>
                <a:spcPct val="0"/>
              </a:spcAft>
              <a:buFont typeface="Arial"/>
              <a:buChar char="•"/>
              <a:tabLst>
                <a:tab pos="656452" algn="l"/>
                <a:tab pos="1312901" algn="l"/>
                <a:tab pos="1969355" algn="l"/>
                <a:tab pos="2625807" algn="l"/>
                <a:tab pos="3282256" algn="l"/>
                <a:tab pos="3938711" algn="l"/>
                <a:tab pos="4595162" algn="l"/>
                <a:tab pos="5251613" algn="l"/>
                <a:tab pos="5908065" algn="l"/>
                <a:tab pos="6564517" algn="l"/>
                <a:tab pos="7220968" algn="l"/>
                <a:tab pos="7877420" algn="l"/>
              </a:tabLst>
              <a:defRPr/>
            </a:pPr>
            <a:r>
              <a:rPr lang="en-US" dirty="0"/>
              <a:t>Securely pay the invoice via </a:t>
            </a:r>
            <a:r>
              <a:rPr lang="en-US" dirty="0" err="1"/>
              <a:t>Paypal</a:t>
            </a:r>
            <a:endParaRPr lang="en-US" dirty="0"/>
          </a:p>
          <a:p>
            <a:pPr marL="414687" indent="-414687" defTabSz="652268">
              <a:spcBef>
                <a:spcPts val="454"/>
              </a:spcBef>
              <a:spcAft>
                <a:spcPct val="0"/>
              </a:spcAft>
              <a:buFont typeface="Arial"/>
              <a:buChar char="•"/>
              <a:tabLst>
                <a:tab pos="656452" algn="l"/>
                <a:tab pos="1312901" algn="l"/>
                <a:tab pos="1969355" algn="l"/>
                <a:tab pos="2625807" algn="l"/>
                <a:tab pos="3282256" algn="l"/>
                <a:tab pos="3938711" algn="l"/>
                <a:tab pos="4595162" algn="l"/>
                <a:tab pos="5251613" algn="l"/>
                <a:tab pos="5908065" algn="l"/>
                <a:tab pos="6564517" algn="l"/>
                <a:tab pos="7220968" algn="l"/>
                <a:tab pos="7877420" algn="l"/>
              </a:tabLst>
              <a:defRPr/>
            </a:pPr>
            <a:endParaRPr lang="en-US" sz="1500" dirty="0"/>
          </a:p>
          <a:p>
            <a:pPr marL="414687" indent="-414687" defTabSz="652268">
              <a:spcBef>
                <a:spcPts val="454"/>
              </a:spcBef>
              <a:spcAft>
                <a:spcPct val="0"/>
              </a:spcAft>
              <a:buFont typeface="Arial"/>
              <a:buChar char="•"/>
              <a:tabLst>
                <a:tab pos="656452" algn="l"/>
                <a:tab pos="1312901" algn="l"/>
                <a:tab pos="1969355" algn="l"/>
                <a:tab pos="2625807" algn="l"/>
                <a:tab pos="3282256" algn="l"/>
                <a:tab pos="3938711" algn="l"/>
                <a:tab pos="4595162" algn="l"/>
                <a:tab pos="5251613" algn="l"/>
                <a:tab pos="5908065" algn="l"/>
                <a:tab pos="6564517" algn="l"/>
                <a:tab pos="7220968" algn="l"/>
                <a:tab pos="7877420" algn="l"/>
              </a:tabLst>
              <a:defRPr/>
            </a:pPr>
            <a:r>
              <a:rPr lang="en-US" dirty="0"/>
              <a:t>Notifies the customer via email on received payments</a:t>
            </a:r>
            <a:endParaRPr lang="en-US" sz="1500" dirty="0"/>
          </a:p>
          <a:p>
            <a:pPr marL="414687" indent="-414687" defTabSz="652268">
              <a:spcBef>
                <a:spcPts val="454"/>
              </a:spcBef>
              <a:spcAft>
                <a:spcPct val="0"/>
              </a:spcAft>
              <a:buFont typeface="Arial"/>
              <a:buChar char="•"/>
              <a:tabLst>
                <a:tab pos="656452" algn="l"/>
                <a:tab pos="1312901" algn="l"/>
                <a:tab pos="1969355" algn="l"/>
                <a:tab pos="2625807" algn="l"/>
                <a:tab pos="3282256" algn="l"/>
                <a:tab pos="3938711" algn="l"/>
                <a:tab pos="4595162" algn="l"/>
                <a:tab pos="5251613" algn="l"/>
                <a:tab pos="5908065" algn="l"/>
                <a:tab pos="6564517" algn="l"/>
                <a:tab pos="7220968" algn="l"/>
                <a:tab pos="7877420" algn="l"/>
              </a:tabLst>
              <a:defRPr/>
            </a:pPr>
            <a:r>
              <a:rPr lang="en-US" dirty="0"/>
              <a:t>Notifies the super-admin on customers exceeding the credit limit</a:t>
            </a:r>
          </a:p>
          <a:p>
            <a:pPr marL="414687" indent="-414687" defTabSz="652268">
              <a:spcBef>
                <a:spcPts val="454"/>
              </a:spcBef>
              <a:spcAft>
                <a:spcPct val="0"/>
              </a:spcAft>
              <a:buFont typeface="Arial"/>
              <a:buChar char="•"/>
              <a:tabLst>
                <a:tab pos="656452" algn="l"/>
                <a:tab pos="1312901" algn="l"/>
                <a:tab pos="1969355" algn="l"/>
                <a:tab pos="2625807" algn="l"/>
                <a:tab pos="3282256" algn="l"/>
                <a:tab pos="3938711" algn="l"/>
                <a:tab pos="4595162" algn="l"/>
                <a:tab pos="5251613" algn="l"/>
                <a:tab pos="5908065" algn="l"/>
                <a:tab pos="6564517" algn="l"/>
                <a:tab pos="7220968" algn="l"/>
                <a:tab pos="7877420" algn="l"/>
              </a:tabLst>
              <a:defRPr/>
            </a:pPr>
            <a:endParaRPr lang="en-US" sz="400" dirty="0"/>
          </a:p>
          <a:p>
            <a:pPr marL="414687" indent="-414687" defTabSz="652268">
              <a:spcBef>
                <a:spcPts val="454"/>
              </a:spcBef>
              <a:spcAft>
                <a:spcPct val="0"/>
              </a:spcAft>
              <a:buFont typeface="Arial"/>
              <a:buChar char="•"/>
              <a:tabLst>
                <a:tab pos="656452" algn="l"/>
                <a:tab pos="1312901" algn="l"/>
                <a:tab pos="1969355" algn="l"/>
                <a:tab pos="2625807" algn="l"/>
                <a:tab pos="3282256" algn="l"/>
                <a:tab pos="3938711" algn="l"/>
                <a:tab pos="4595162" algn="l"/>
                <a:tab pos="5251613" algn="l"/>
                <a:tab pos="5908065" algn="l"/>
                <a:tab pos="6564517" algn="l"/>
                <a:tab pos="7220968" algn="l"/>
                <a:tab pos="7877420" algn="l"/>
              </a:tabLst>
              <a:defRPr/>
            </a:pPr>
            <a:r>
              <a:rPr lang="en-US" dirty="0"/>
              <a:t>Presents a summary view to the super-admin</a:t>
            </a:r>
          </a:p>
        </p:txBody>
      </p:sp>
    </p:spTree>
    <p:extLst>
      <p:ext uri="{BB962C8B-B14F-4D97-AF65-F5344CB8AC3E}">
        <p14:creationId xmlns:p14="http://schemas.microsoft.com/office/powerpoint/2010/main" val="293669999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59" y="395289"/>
            <a:ext cx="3739661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124" y="622300"/>
            <a:ext cx="3938954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040" y="2541589"/>
            <a:ext cx="4868007" cy="121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829" y="4135438"/>
            <a:ext cx="3109546" cy="248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3940419" y="1244600"/>
            <a:ext cx="414704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19" tIns="41461" rIns="82919" bIns="41461"/>
          <a:lstStyle/>
          <a:p>
            <a:pPr defTabSz="652268">
              <a:defRPr/>
            </a:pPr>
            <a:endParaRPr lang="en-US">
              <a:cs typeface="msmincho" charset="0"/>
            </a:endParaRP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6428644" y="2281239"/>
            <a:ext cx="1465" cy="414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19" tIns="41461" rIns="82919" bIns="41461"/>
          <a:lstStyle/>
          <a:p>
            <a:pPr defTabSz="652268">
              <a:defRPr/>
            </a:pPr>
            <a:endParaRPr lang="en-US">
              <a:cs typeface="msmincho" charset="0"/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6428644" y="3732213"/>
            <a:ext cx="1465" cy="415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19" tIns="41461" rIns="82919" bIns="41461"/>
          <a:lstStyle/>
          <a:p>
            <a:pPr defTabSz="652268">
              <a:defRPr/>
            </a:pPr>
            <a:endParaRPr lang="en-US">
              <a:cs typeface="msminch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5082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ttributes essential for an </a:t>
            </a:r>
            <a:r>
              <a:rPr lang="en-US" dirty="0" err="1" smtClean="0"/>
              <a:t>AppServer</a:t>
            </a:r>
            <a:r>
              <a:rPr lang="en-US" dirty="0" smtClean="0"/>
              <a:t> running on the Cloud</a:t>
            </a:r>
          </a:p>
          <a:p>
            <a:pPr lvl="1"/>
            <a:r>
              <a:rPr lang="en-US" dirty="0" smtClean="0"/>
              <a:t>Elasticity, user management, data, logging, metering, throttling, billing</a:t>
            </a:r>
          </a:p>
          <a:p>
            <a:r>
              <a:rPr lang="en-US" dirty="0" smtClean="0"/>
              <a:t>How Tomcat, Axis2 &amp; Synapse were used to build a cloud-native </a:t>
            </a:r>
            <a:r>
              <a:rPr lang="en-US" dirty="0" err="1" smtClean="0"/>
              <a:t>AppServer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8336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3010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685440" y="2129984"/>
            <a:ext cx="7773120" cy="147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>
              <a:lnSpc>
                <a:spcPct val="104000"/>
              </a:lnSpc>
              <a:buClrTx/>
              <a:buFontTx/>
              <a:buNone/>
            </a:pPr>
            <a:r>
              <a:rPr lang="en-US" sz="2900" b="1" dirty="0">
                <a:solidFill>
                  <a:srgbClr val="FF950E"/>
                </a:solidFill>
                <a:latin typeface="Trebuchet MS" charset="0"/>
              </a:rPr>
              <a:t>Thank You!</a:t>
            </a:r>
          </a:p>
        </p:txBody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522315" y="3885528"/>
            <a:ext cx="8491274" cy="175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36" tIns="41469" rIns="82936" bIns="41469" anchor="ctr"/>
          <a:lstStyle/>
          <a:p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574100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3505200" y="2819400"/>
            <a:ext cx="5562600" cy="16002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Overall Architecture</a:t>
            </a:r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600200" y="3276600"/>
            <a:ext cx="838200" cy="685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ELB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191000" y="3276600"/>
            <a:ext cx="685800" cy="6858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">
                <a:srgbClr val="000000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AS</a:t>
            </a:r>
            <a:r>
              <a:rPr lang="en-US" sz="1600" baseline="-25000" dirty="0" smtClean="0"/>
              <a:t>1</a:t>
            </a:r>
            <a:endParaRPr lang="en-US" sz="1600" baseline="-25000" dirty="0"/>
          </a:p>
        </p:txBody>
      </p:sp>
      <p:sp>
        <p:nvSpPr>
          <p:cNvPr id="6" name="Oval 5"/>
          <p:cNvSpPr/>
          <p:nvPr/>
        </p:nvSpPr>
        <p:spPr>
          <a:xfrm>
            <a:off x="5257800" y="3276600"/>
            <a:ext cx="685800" cy="6858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">
                <a:srgbClr val="000000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AS</a:t>
            </a:r>
            <a:r>
              <a:rPr lang="en-US" sz="1600" baseline="-25000" dirty="0"/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6248400" y="3276600"/>
            <a:ext cx="685800" cy="6858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">
                <a:srgbClr val="000000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AS</a:t>
            </a:r>
            <a:r>
              <a:rPr lang="en-US" sz="1600" baseline="-25000" dirty="0" smtClean="0"/>
              <a:t>3</a:t>
            </a:r>
            <a:endParaRPr lang="en-US" sz="1600" baseline="-25000" dirty="0"/>
          </a:p>
        </p:txBody>
      </p:sp>
      <p:sp>
        <p:nvSpPr>
          <p:cNvPr id="8" name="Oval 7"/>
          <p:cNvSpPr/>
          <p:nvPr/>
        </p:nvSpPr>
        <p:spPr>
          <a:xfrm>
            <a:off x="7848600" y="3276600"/>
            <a:ext cx="685800" cy="6858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">
                <a:srgbClr val="000000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AS</a:t>
            </a:r>
            <a:r>
              <a:rPr lang="en-US" sz="1600" baseline="-25000" dirty="0" smtClean="0"/>
              <a:t>n</a:t>
            </a:r>
            <a:endParaRPr lang="en-US" sz="1600" baseline="-25000" dirty="0"/>
          </a:p>
        </p:txBody>
      </p:sp>
      <p:cxnSp>
        <p:nvCxnSpPr>
          <p:cNvPr id="11" name="Straight Arrow Connector 10"/>
          <p:cNvCxnSpPr>
            <a:stCxn id="4" idx="3"/>
            <a:endCxn id="9" idx="2"/>
          </p:cNvCxnSpPr>
          <p:nvPr/>
        </p:nvCxnSpPr>
        <p:spPr>
          <a:xfrm>
            <a:off x="2438400" y="3619500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724400" y="44958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Application Server </a:t>
            </a:r>
            <a:r>
              <a:rPr lang="en-US" dirty="0" smtClean="0"/>
              <a:t>- Elastic </a:t>
            </a:r>
            <a:r>
              <a:rPr lang="en-US" dirty="0" smtClean="0"/>
              <a:t>Cluster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" y="34406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Clients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3" idx="3"/>
            <a:endCxn id="4" idx="1"/>
          </p:cNvCxnSpPr>
          <p:nvPr/>
        </p:nvCxnSpPr>
        <p:spPr>
          <a:xfrm flipV="1">
            <a:off x="1066800" y="3619500"/>
            <a:ext cx="533400" cy="58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890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Elastic Load Balancer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848600" cy="1752600"/>
          </a:xfrm>
        </p:spPr>
        <p:txBody>
          <a:bodyPr/>
          <a:lstStyle/>
          <a:p>
            <a:r>
              <a:rPr lang="en-US" dirty="0" smtClean="0"/>
              <a:t>- Based on Apache </a:t>
            </a:r>
            <a:r>
              <a:rPr lang="en-US" b="1" dirty="0" smtClean="0"/>
              <a:t>Synapse</a:t>
            </a:r>
            <a:r>
              <a:rPr lang="en-US" dirty="0" smtClean="0"/>
              <a:t> &amp; Apache </a:t>
            </a:r>
            <a:r>
              <a:rPr lang="en-US" b="1" dirty="0" smtClean="0"/>
              <a:t>Tribes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69501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Highlevel</a:t>
            </a:r>
            <a:r>
              <a:rPr lang="en-US" dirty="0" smtClean="0"/>
              <a:t> Architecture</a:t>
            </a:r>
            <a:endParaRPr lang="en-US" dirty="0"/>
          </a:p>
        </p:txBody>
      </p:sp>
      <p:pic>
        <p:nvPicPr>
          <p:cNvPr id="4" name="Content Placeholder 3" descr="Slide5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1" b="11809"/>
          <a:stretch/>
        </p:blipFill>
        <p:spPr>
          <a:xfrm>
            <a:off x="92168" y="1403945"/>
            <a:ext cx="8856104" cy="5356597"/>
          </a:xfrm>
        </p:spPr>
      </p:pic>
    </p:spTree>
    <p:extLst>
      <p:ext uri="{BB962C8B-B14F-4D97-AF65-F5344CB8AC3E}">
        <p14:creationId xmlns:p14="http://schemas.microsoft.com/office/powerpoint/2010/main" val="2273486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/>
          <p:cNvSpPr>
            <a:spLocks noGrp="1"/>
          </p:cNvSpPr>
          <p:nvPr>
            <p:ph type="title"/>
          </p:nvPr>
        </p:nvSpPr>
        <p:spPr>
          <a:xfrm>
            <a:off x="265072" y="162782"/>
            <a:ext cx="8683200" cy="1143480"/>
          </a:xfrm>
        </p:spPr>
        <p:txBody>
          <a:bodyPr/>
          <a:lstStyle/>
          <a:p>
            <a:r>
              <a:rPr lang="en-US" dirty="0" smtClean="0"/>
              <a:t>Service Cluster Aware Load Balancing</a:t>
            </a:r>
            <a:endParaRPr lang="en-US" dirty="0"/>
          </a:p>
        </p:txBody>
      </p:sp>
      <p:pic>
        <p:nvPicPr>
          <p:cNvPr id="35" name="Content Placeholder 34" descr="Slide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5" b="13335"/>
          <a:stretch>
            <a:fillRect/>
          </a:stretch>
        </p:blipFill>
        <p:spPr>
          <a:xfrm>
            <a:off x="92168" y="1512608"/>
            <a:ext cx="8591033" cy="4725339"/>
          </a:xfrm>
        </p:spPr>
      </p:pic>
    </p:spTree>
    <p:extLst>
      <p:ext uri="{BB962C8B-B14F-4D97-AF65-F5344CB8AC3E}">
        <p14:creationId xmlns:p14="http://schemas.microsoft.com/office/powerpoint/2010/main" val="4289232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3538</TotalTime>
  <Words>758</Words>
  <Application>Microsoft Macintosh PowerPoint</Application>
  <PresentationFormat>On-screen Show (4:3)</PresentationFormat>
  <Paragraphs>196</Paragraphs>
  <Slides>56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Building a scalable multi-tenanted Cloud-native Application Server  using  Tomcat, Axis2 &amp; Synapse</vt:lpstr>
      <vt:lpstr>Building a scalable  multi-tenanted Cloud-native Application Server  using  Tomcat, Axis2 &amp; Synapse</vt:lpstr>
      <vt:lpstr>PowerPoint Presentation</vt:lpstr>
      <vt:lpstr>Agenda</vt:lpstr>
      <vt:lpstr>Cloud Nativity</vt:lpstr>
      <vt:lpstr>Overall Architecture</vt:lpstr>
      <vt:lpstr>Elastic Load Balancer</vt:lpstr>
      <vt:lpstr>Highlevel Architecture</vt:lpstr>
      <vt:lpstr>Service Cluster Aware Load Balancing</vt:lpstr>
      <vt:lpstr>Practical Example</vt:lpstr>
      <vt:lpstr>Configuration</vt:lpstr>
      <vt:lpstr>Proxy Port to Real Port Mapping</vt:lpstr>
      <vt:lpstr>Proxy Port to Real Port Mapping</vt:lpstr>
      <vt:lpstr>Synapse Message Flow</vt:lpstr>
      <vt:lpstr>Membership Channels</vt:lpstr>
      <vt:lpstr>AppServer</vt:lpstr>
      <vt:lpstr>Features</vt:lpstr>
      <vt:lpstr>Tomcat</vt:lpstr>
      <vt:lpstr>Tomcat</vt:lpstr>
      <vt:lpstr>Request Interception</vt:lpstr>
      <vt:lpstr>Management Console</vt:lpstr>
      <vt:lpstr>Management Console</vt:lpstr>
      <vt:lpstr>Tomcat Sample Webapp</vt:lpstr>
      <vt:lpstr>Tenant-aware Session Manager</vt:lpstr>
      <vt:lpstr>User &amp; Role Management</vt:lpstr>
      <vt:lpstr>web.xml - Integrating Identity into WebApps</vt:lpstr>
      <vt:lpstr>SaaS Mode</vt:lpstr>
      <vt:lpstr>Axis2</vt:lpstr>
      <vt:lpstr>Messaging</vt:lpstr>
      <vt:lpstr>Multi-tenant Message Receiver</vt:lpstr>
      <vt:lpstr>Axis2 Configuration &amp; Contexts</vt:lpstr>
      <vt:lpstr>Tenants &amp; Super Tenant</vt:lpstr>
      <vt:lpstr>Pluggable Deployers</vt:lpstr>
      <vt:lpstr>Pluggable Deployers</vt:lpstr>
      <vt:lpstr>Ghost Artifact Deployer</vt:lpstr>
      <vt:lpstr>Ghost Artifact Deployer - Performance</vt:lpstr>
      <vt:lpstr>Deployment Synchronizer</vt:lpstr>
      <vt:lpstr>Tenant-aware Security Manager</vt:lpstr>
      <vt:lpstr>Logging</vt:lpstr>
      <vt:lpstr>Distributed Logging</vt:lpstr>
      <vt:lpstr>MT-Logging Deployment Architecture </vt:lpstr>
      <vt:lpstr>Log Viewer – Stratos Manager {Super-Tenant} </vt:lpstr>
      <vt:lpstr>Log Viewer – Stratos Data Services Server {Tenant User} </vt:lpstr>
      <vt:lpstr>AppServer Logs</vt:lpstr>
      <vt:lpstr>Data &amp; Storage</vt:lpstr>
      <vt:lpstr>WSO2 Cloud Data Solutions</vt:lpstr>
      <vt:lpstr>Polyglot Data Architecture</vt:lpstr>
      <vt:lpstr>Metering &amp; Billing</vt:lpstr>
      <vt:lpstr>Metering</vt:lpstr>
      <vt:lpstr>Throttling</vt:lpstr>
      <vt:lpstr>Usage Metering/Throttling</vt:lpstr>
      <vt:lpstr>Billing</vt:lpstr>
      <vt:lpstr>PowerPoint Presentation</vt:lpstr>
      <vt:lpstr>Recap</vt:lpstr>
      <vt:lpstr>Questions?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Delia</dc:creator>
  <cp:lastModifiedBy>A Az</cp:lastModifiedBy>
  <cp:revision>92</cp:revision>
  <dcterms:created xsi:type="dcterms:W3CDTF">2011-10-07T00:17:58Z</dcterms:created>
  <dcterms:modified xsi:type="dcterms:W3CDTF">2011-11-10T00:39:48Z</dcterms:modified>
</cp:coreProperties>
</file>