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handoutMasterIdLst>
    <p:handoutMasterId r:id="rId53"/>
  </p:handoutMasterIdLst>
  <p:sldIdLst>
    <p:sldId id="293" r:id="rId2"/>
    <p:sldId id="258" r:id="rId3"/>
    <p:sldId id="259" r:id="rId4"/>
    <p:sldId id="269" r:id="rId5"/>
    <p:sldId id="270" r:id="rId6"/>
    <p:sldId id="271" r:id="rId7"/>
    <p:sldId id="272" r:id="rId8"/>
    <p:sldId id="273" r:id="rId9"/>
    <p:sldId id="274" r:id="rId10"/>
    <p:sldId id="275" r:id="rId11"/>
    <p:sldId id="276" r:id="rId12"/>
    <p:sldId id="279" r:id="rId13"/>
    <p:sldId id="277" r:id="rId14"/>
    <p:sldId id="278"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4" r:id="rId28"/>
    <p:sldId id="295" r:id="rId29"/>
    <p:sldId id="296" r:id="rId30"/>
    <p:sldId id="297" r:id="rId31"/>
    <p:sldId id="298" r:id="rId32"/>
    <p:sldId id="299" r:id="rId33"/>
    <p:sldId id="300" r:id="rId34"/>
    <p:sldId id="302" r:id="rId35"/>
    <p:sldId id="303" r:id="rId36"/>
    <p:sldId id="304" r:id="rId37"/>
    <p:sldId id="305" r:id="rId38"/>
    <p:sldId id="306" r:id="rId39"/>
    <p:sldId id="307" r:id="rId40"/>
    <p:sldId id="308" r:id="rId41"/>
    <p:sldId id="309" r:id="rId42"/>
    <p:sldId id="310" r:id="rId43"/>
    <p:sldId id="311" r:id="rId44"/>
    <p:sldId id="312" r:id="rId45"/>
    <p:sldId id="313" r:id="rId46"/>
    <p:sldId id="314" r:id="rId47"/>
    <p:sldId id="315" r:id="rId48"/>
    <p:sldId id="265" r:id="rId49"/>
    <p:sldId id="267" r:id="rId50"/>
    <p:sldId id="268" r:id="rId51"/>
  </p:sldIdLst>
  <p:sldSz cx="9144000" cy="6858000" type="screen4x3"/>
  <p:notesSz cx="6858000" cy="9144000"/>
  <p:defaultText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20153" autoAdjust="0"/>
    <p:restoredTop sz="70703" autoAdjust="0"/>
  </p:normalViewPr>
  <p:slideViewPr>
    <p:cSldViewPr>
      <p:cViewPr>
        <p:scale>
          <a:sx n="87" d="100"/>
          <a:sy n="87" d="100"/>
        </p:scale>
        <p:origin x="-78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4" d="100"/>
          <a:sy n="64" d="100"/>
        </p:scale>
        <p:origin x="-286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329563-4B41-42E0-934F-EDD6298F5B87}" type="doc">
      <dgm:prSet loTypeId="urn:microsoft.com/office/officeart/2005/8/layout/chevron2" loCatId="list" qsTypeId="urn:microsoft.com/office/officeart/2005/8/quickstyle/3d3" qsCatId="3D" csTypeId="urn:microsoft.com/office/officeart/2005/8/colors/accent0_2" csCatId="mainScheme" phldr="1"/>
      <dgm:spPr/>
      <dgm:t>
        <a:bodyPr/>
        <a:lstStyle/>
        <a:p>
          <a:endParaRPr lang="en-US"/>
        </a:p>
      </dgm:t>
    </dgm:pt>
    <dgm:pt modelId="{C86EBB61-20F1-4E78-A68F-33BDAE7E3A2C}">
      <dgm:prSet phldrT="[Text]" custT="1"/>
      <dgm:spPr/>
      <dgm:t>
        <a:bodyPr/>
        <a:lstStyle/>
        <a:p>
          <a:r>
            <a:rPr lang="en-US" sz="1000" dirty="0" smtClean="0"/>
            <a:t>Place Request</a:t>
          </a:r>
          <a:endParaRPr lang="en-US" sz="1000" dirty="0"/>
        </a:p>
      </dgm:t>
    </dgm:pt>
    <dgm:pt modelId="{5DE2E2C6-4B7F-47E6-BEF3-1DE1BFF5B903}" type="parTrans" cxnId="{15375A79-B986-4AFE-998E-90D50E3D2AD0}">
      <dgm:prSet/>
      <dgm:spPr/>
      <dgm:t>
        <a:bodyPr/>
        <a:lstStyle/>
        <a:p>
          <a:endParaRPr lang="en-US"/>
        </a:p>
      </dgm:t>
    </dgm:pt>
    <dgm:pt modelId="{A150C871-6EFC-4388-A96A-95A73802B777}" type="sibTrans" cxnId="{15375A79-B986-4AFE-998E-90D50E3D2AD0}">
      <dgm:prSet/>
      <dgm:spPr/>
      <dgm:t>
        <a:bodyPr/>
        <a:lstStyle/>
        <a:p>
          <a:endParaRPr lang="en-US"/>
        </a:p>
      </dgm:t>
    </dgm:pt>
    <dgm:pt modelId="{2AB71773-C69D-4CED-A9DC-47D151799C8B}">
      <dgm:prSet phldrT="[Text]"/>
      <dgm:spPr/>
      <dgm:t>
        <a:bodyPr/>
        <a:lstStyle/>
        <a:p>
          <a:r>
            <a:rPr lang="en-US" dirty="0" smtClean="0"/>
            <a:t>Client places request for fetching data from a remote resource</a:t>
          </a:r>
          <a:endParaRPr lang="en-US" dirty="0"/>
        </a:p>
      </dgm:t>
    </dgm:pt>
    <dgm:pt modelId="{E4A2FA7E-D2A3-4687-948F-FED7BDC314BC}" type="parTrans" cxnId="{E50840F0-F2A2-4BD8-8C3B-14B08A05CB02}">
      <dgm:prSet/>
      <dgm:spPr/>
      <dgm:t>
        <a:bodyPr/>
        <a:lstStyle/>
        <a:p>
          <a:endParaRPr lang="en-US"/>
        </a:p>
      </dgm:t>
    </dgm:pt>
    <dgm:pt modelId="{A9E5152F-D783-4B84-B02D-13F1D228E85B}" type="sibTrans" cxnId="{E50840F0-F2A2-4BD8-8C3B-14B08A05CB02}">
      <dgm:prSet/>
      <dgm:spPr/>
      <dgm:t>
        <a:bodyPr/>
        <a:lstStyle/>
        <a:p>
          <a:endParaRPr lang="en-US"/>
        </a:p>
      </dgm:t>
    </dgm:pt>
    <dgm:pt modelId="{721B619A-B634-4B75-B384-0F5D04F02228}">
      <dgm:prSet phldrT="[Text]" custT="1"/>
      <dgm:spPr/>
      <dgm:t>
        <a:bodyPr/>
        <a:lstStyle/>
        <a:p>
          <a:r>
            <a:rPr lang="en-US" sz="1000" dirty="0" smtClean="0"/>
            <a:t>Handle</a:t>
          </a:r>
          <a:r>
            <a:rPr lang="en-US" sz="700" dirty="0" smtClean="0"/>
            <a:t> </a:t>
          </a:r>
          <a:r>
            <a:rPr lang="en-US" sz="1000" dirty="0" smtClean="0"/>
            <a:t>Request</a:t>
          </a:r>
          <a:endParaRPr lang="en-US" sz="1000" dirty="0"/>
        </a:p>
      </dgm:t>
    </dgm:pt>
    <dgm:pt modelId="{AFAA60E1-43E6-4FB6-889A-B1584840EBEE}" type="parTrans" cxnId="{2436727B-7139-4C44-9748-195B79A93779}">
      <dgm:prSet/>
      <dgm:spPr/>
      <dgm:t>
        <a:bodyPr/>
        <a:lstStyle/>
        <a:p>
          <a:endParaRPr lang="en-US"/>
        </a:p>
      </dgm:t>
    </dgm:pt>
    <dgm:pt modelId="{B438EE63-FEFD-47BC-97B4-C7BCE6991B87}" type="sibTrans" cxnId="{2436727B-7139-4C44-9748-195B79A93779}">
      <dgm:prSet/>
      <dgm:spPr/>
      <dgm:t>
        <a:bodyPr/>
        <a:lstStyle/>
        <a:p>
          <a:endParaRPr lang="en-US"/>
        </a:p>
      </dgm:t>
    </dgm:pt>
    <dgm:pt modelId="{ABE2F0F7-C4A2-47E1-A27C-BEB4E24203C1}">
      <dgm:prSet phldrT="[Text]"/>
      <dgm:spPr/>
      <dgm:t>
        <a:bodyPr/>
        <a:lstStyle/>
        <a:p>
          <a:r>
            <a:rPr lang="en-US" dirty="0" smtClean="0"/>
            <a:t>Container sends the request to corresponding servlet via filter(s)</a:t>
          </a:r>
          <a:endParaRPr lang="en-US" dirty="0"/>
        </a:p>
      </dgm:t>
    </dgm:pt>
    <dgm:pt modelId="{5A6FE7A6-C06D-4226-B220-B2F0315B63A7}" type="parTrans" cxnId="{A6020C22-58C0-4EC3-AFAF-1A79923F4EB8}">
      <dgm:prSet/>
      <dgm:spPr/>
      <dgm:t>
        <a:bodyPr/>
        <a:lstStyle/>
        <a:p>
          <a:endParaRPr lang="en-US"/>
        </a:p>
      </dgm:t>
    </dgm:pt>
    <dgm:pt modelId="{BC799BD6-5075-4107-90C7-13006A9C1A51}" type="sibTrans" cxnId="{A6020C22-58C0-4EC3-AFAF-1A79923F4EB8}">
      <dgm:prSet/>
      <dgm:spPr/>
      <dgm:t>
        <a:bodyPr/>
        <a:lstStyle/>
        <a:p>
          <a:endParaRPr lang="en-US"/>
        </a:p>
      </dgm:t>
    </dgm:pt>
    <dgm:pt modelId="{63793F61-BF38-498F-BE83-DF7329BA1BA9}">
      <dgm:prSet phldrT="[Text]" custT="1"/>
      <dgm:spPr/>
      <dgm:t>
        <a:bodyPr/>
        <a:lstStyle/>
        <a:p>
          <a:r>
            <a:rPr lang="en-US" sz="1000" dirty="0" smtClean="0"/>
            <a:t>Serve</a:t>
          </a:r>
          <a:r>
            <a:rPr lang="en-US" sz="700" dirty="0" smtClean="0"/>
            <a:t> </a:t>
          </a:r>
          <a:r>
            <a:rPr lang="en-US" sz="1000" dirty="0" smtClean="0"/>
            <a:t>Request</a:t>
          </a:r>
          <a:r>
            <a:rPr lang="en-US" sz="700" dirty="0" smtClean="0"/>
            <a:t>	</a:t>
          </a:r>
          <a:endParaRPr lang="en-US" sz="700" dirty="0"/>
        </a:p>
      </dgm:t>
    </dgm:pt>
    <dgm:pt modelId="{93777A0D-46F0-48C8-BFA4-10B5F94252E6}" type="parTrans" cxnId="{C42053C0-68EB-4B02-9B1D-3964D6ABC141}">
      <dgm:prSet/>
      <dgm:spPr/>
      <dgm:t>
        <a:bodyPr/>
        <a:lstStyle/>
        <a:p>
          <a:endParaRPr lang="en-US"/>
        </a:p>
      </dgm:t>
    </dgm:pt>
    <dgm:pt modelId="{D397BC4D-5B75-4A5D-A45A-0D6E28B0731D}" type="sibTrans" cxnId="{C42053C0-68EB-4B02-9B1D-3964D6ABC141}">
      <dgm:prSet/>
      <dgm:spPr/>
      <dgm:t>
        <a:bodyPr/>
        <a:lstStyle/>
        <a:p>
          <a:endParaRPr lang="en-US"/>
        </a:p>
      </dgm:t>
    </dgm:pt>
    <dgm:pt modelId="{81718AC3-6ADB-49D2-A617-083295392817}">
      <dgm:prSet phldrT="[Text]"/>
      <dgm:spPr/>
      <dgm:t>
        <a:bodyPr/>
        <a:lstStyle/>
        <a:p>
          <a:r>
            <a:rPr lang="en-US" dirty="0" smtClean="0"/>
            <a:t>Servlet issues request for fetching data from remote resource</a:t>
          </a:r>
          <a:endParaRPr lang="en-US" dirty="0"/>
        </a:p>
      </dgm:t>
    </dgm:pt>
    <dgm:pt modelId="{FC695B7C-D9FB-40F4-AFD7-01C18C8E473E}" type="parTrans" cxnId="{1FDA182F-7032-45B5-AA9B-CD180701FE22}">
      <dgm:prSet/>
      <dgm:spPr/>
      <dgm:t>
        <a:bodyPr/>
        <a:lstStyle/>
        <a:p>
          <a:endParaRPr lang="en-US"/>
        </a:p>
      </dgm:t>
    </dgm:pt>
    <dgm:pt modelId="{7A41304E-DA9F-41A2-AC39-8C8F49EC3A3A}" type="sibTrans" cxnId="{1FDA182F-7032-45B5-AA9B-CD180701FE22}">
      <dgm:prSet/>
      <dgm:spPr/>
      <dgm:t>
        <a:bodyPr/>
        <a:lstStyle/>
        <a:p>
          <a:endParaRPr lang="en-US"/>
        </a:p>
      </dgm:t>
    </dgm:pt>
    <dgm:pt modelId="{FF7D74E0-B705-4796-8D1A-6CA7A892181D}">
      <dgm:prSet phldrT="[Text]" custT="1"/>
      <dgm:spPr/>
      <dgm:t>
        <a:bodyPr/>
        <a:lstStyle/>
        <a:p>
          <a:r>
            <a:rPr lang="en-US" sz="1000" dirty="0" smtClean="0"/>
            <a:t>Async</a:t>
          </a:r>
          <a:r>
            <a:rPr lang="en-US" sz="900" dirty="0" smtClean="0"/>
            <a:t> </a:t>
          </a:r>
          <a:r>
            <a:rPr lang="en-US" sz="1000" dirty="0" smtClean="0"/>
            <a:t>Request</a:t>
          </a:r>
          <a:endParaRPr lang="en-US" sz="1000" dirty="0"/>
        </a:p>
      </dgm:t>
    </dgm:pt>
    <dgm:pt modelId="{187582AA-9B5C-407E-9162-B25024E91F71}" type="parTrans" cxnId="{F42BBDE4-E7C6-499C-859F-7D3334443B0A}">
      <dgm:prSet/>
      <dgm:spPr/>
      <dgm:t>
        <a:bodyPr/>
        <a:lstStyle/>
        <a:p>
          <a:endParaRPr lang="en-US"/>
        </a:p>
      </dgm:t>
    </dgm:pt>
    <dgm:pt modelId="{10B3B208-0A09-4183-8E68-D5C26A752AF3}" type="sibTrans" cxnId="{F42BBDE4-E7C6-499C-859F-7D3334443B0A}">
      <dgm:prSet/>
      <dgm:spPr/>
      <dgm:t>
        <a:bodyPr/>
        <a:lstStyle/>
        <a:p>
          <a:endParaRPr lang="en-US"/>
        </a:p>
      </dgm:t>
    </dgm:pt>
    <dgm:pt modelId="{99ABB5E1-A295-4A48-A2B0-3AF591C27DFC}">
      <dgm:prSet/>
      <dgm:spPr/>
      <dgm:t>
        <a:bodyPr/>
        <a:lstStyle/>
        <a:p>
          <a:r>
            <a:rPr lang="en-US" dirty="0" smtClean="0"/>
            <a:t>Servlet starts asynchronous request using </a:t>
          </a:r>
          <a:r>
            <a:rPr lang="en-US" dirty="0" err="1" smtClean="0"/>
            <a:t>request.startAsync</a:t>
          </a:r>
          <a:r>
            <a:rPr lang="en-US" dirty="0" smtClean="0"/>
            <a:t>()</a:t>
          </a:r>
          <a:endParaRPr lang="en-US" dirty="0"/>
        </a:p>
      </dgm:t>
    </dgm:pt>
    <dgm:pt modelId="{63AA9054-E84E-4451-90E8-278926FEC480}" type="parTrans" cxnId="{D3727D3D-D2BB-4077-BF8A-F8C5452684E1}">
      <dgm:prSet/>
      <dgm:spPr/>
      <dgm:t>
        <a:bodyPr/>
        <a:lstStyle/>
        <a:p>
          <a:endParaRPr lang="en-US"/>
        </a:p>
      </dgm:t>
    </dgm:pt>
    <dgm:pt modelId="{DEB0E586-2C9C-49FD-9FFB-980CC02C92F5}" type="sibTrans" cxnId="{D3727D3D-D2BB-4077-BF8A-F8C5452684E1}">
      <dgm:prSet/>
      <dgm:spPr/>
      <dgm:t>
        <a:bodyPr/>
        <a:lstStyle/>
        <a:p>
          <a:endParaRPr lang="en-US"/>
        </a:p>
      </dgm:t>
    </dgm:pt>
    <dgm:pt modelId="{8BE86AF8-9DE5-4288-893D-50425A6430AD}">
      <dgm:prSet custT="1"/>
      <dgm:spPr/>
      <dgm:t>
        <a:bodyPr/>
        <a:lstStyle/>
        <a:p>
          <a:r>
            <a:rPr lang="en-US" sz="1000" dirty="0" smtClean="0"/>
            <a:t>Resume</a:t>
          </a:r>
          <a:r>
            <a:rPr lang="en-US" sz="900" dirty="0" smtClean="0"/>
            <a:t> </a:t>
          </a:r>
          <a:r>
            <a:rPr lang="en-US" sz="1000" dirty="0" smtClean="0"/>
            <a:t>Request</a:t>
          </a:r>
          <a:endParaRPr lang="en-US" sz="1000" dirty="0"/>
        </a:p>
      </dgm:t>
    </dgm:pt>
    <dgm:pt modelId="{516B4AB7-C65D-474D-8D02-397F8D8A567C}" type="parTrans" cxnId="{DAFAD0CF-8CBC-4F8E-BEEF-D4CFD7F4A941}">
      <dgm:prSet/>
      <dgm:spPr/>
      <dgm:t>
        <a:bodyPr/>
        <a:lstStyle/>
        <a:p>
          <a:endParaRPr lang="en-US"/>
        </a:p>
      </dgm:t>
    </dgm:pt>
    <dgm:pt modelId="{80B812CD-C107-4649-9CC6-8FDB45B6570B}" type="sibTrans" cxnId="{DAFAD0CF-8CBC-4F8E-BEEF-D4CFD7F4A941}">
      <dgm:prSet/>
      <dgm:spPr/>
      <dgm:t>
        <a:bodyPr/>
        <a:lstStyle/>
        <a:p>
          <a:endParaRPr lang="en-US"/>
        </a:p>
      </dgm:t>
    </dgm:pt>
    <dgm:pt modelId="{92B0F392-EF0C-4416-8BFA-066293E46B7B}">
      <dgm:prSet/>
      <dgm:spPr/>
      <dgm:t>
        <a:bodyPr/>
        <a:lstStyle/>
        <a:p>
          <a:r>
            <a:rPr lang="en-US" dirty="0" smtClean="0"/>
            <a:t>Response can be committed via AsyncContext.complete() or when timeout has expired or via listeners that receive notifications</a:t>
          </a:r>
          <a:endParaRPr lang="en-US" dirty="0"/>
        </a:p>
      </dgm:t>
    </dgm:pt>
    <dgm:pt modelId="{A6F8026E-B4CC-402D-BA31-98AC2C95E918}" type="parTrans" cxnId="{50E4FA99-9EC4-415F-8A59-21D2B3BF946B}">
      <dgm:prSet/>
      <dgm:spPr/>
      <dgm:t>
        <a:bodyPr/>
        <a:lstStyle/>
        <a:p>
          <a:endParaRPr lang="en-US"/>
        </a:p>
      </dgm:t>
    </dgm:pt>
    <dgm:pt modelId="{F15147B5-5B90-4D4D-BAD3-5318CEF0B688}" type="sibTrans" cxnId="{50E4FA99-9EC4-415F-8A59-21D2B3BF946B}">
      <dgm:prSet/>
      <dgm:spPr/>
      <dgm:t>
        <a:bodyPr/>
        <a:lstStyle/>
        <a:p>
          <a:endParaRPr lang="en-US"/>
        </a:p>
      </dgm:t>
    </dgm:pt>
    <dgm:pt modelId="{07A1857B-5332-4FEB-956F-EC5D8A853DFA}">
      <dgm:prSet/>
      <dgm:spPr/>
      <dgm:t>
        <a:bodyPr/>
        <a:lstStyle/>
        <a:p>
          <a:r>
            <a:rPr lang="en-US" dirty="0" smtClean="0"/>
            <a:t>Container re-dispatches the request to parent servlet via filter(s)</a:t>
          </a:r>
          <a:endParaRPr lang="en-US" dirty="0"/>
        </a:p>
      </dgm:t>
    </dgm:pt>
    <dgm:pt modelId="{4333B4FE-C2B9-41D5-A0EB-7F31A60AECD2}" type="parTrans" cxnId="{6382BFB8-7233-46A0-9550-E7E7F4DA3637}">
      <dgm:prSet/>
      <dgm:spPr/>
      <dgm:t>
        <a:bodyPr/>
        <a:lstStyle/>
        <a:p>
          <a:endParaRPr lang="en-US"/>
        </a:p>
      </dgm:t>
    </dgm:pt>
    <dgm:pt modelId="{39BE7E42-73EE-4A10-9A6C-E7B55651A374}" type="sibTrans" cxnId="{6382BFB8-7233-46A0-9550-E7E7F4DA3637}">
      <dgm:prSet/>
      <dgm:spPr/>
      <dgm:t>
        <a:bodyPr/>
        <a:lstStyle/>
        <a:p>
          <a:endParaRPr lang="en-US"/>
        </a:p>
      </dgm:t>
    </dgm:pt>
    <dgm:pt modelId="{07485FCD-12AA-43BC-90ED-AD96F36BD517}">
      <dgm:prSet/>
      <dgm:spPr/>
      <dgm:t>
        <a:bodyPr/>
        <a:lstStyle/>
        <a:p>
          <a:r>
            <a:rPr lang="en-US" dirty="0" smtClean="0"/>
            <a:t>Servlet proceeds to generate a response and sends it back  to a client</a:t>
          </a:r>
          <a:endParaRPr lang="en-US" dirty="0"/>
        </a:p>
      </dgm:t>
    </dgm:pt>
    <dgm:pt modelId="{BFE3CAC4-DC8D-4970-8A5B-CBAEA7C0221B}" type="parTrans" cxnId="{8CCC64F4-4EEA-4801-8ACD-6929DE80DF92}">
      <dgm:prSet/>
      <dgm:spPr/>
      <dgm:t>
        <a:bodyPr/>
        <a:lstStyle/>
        <a:p>
          <a:endParaRPr lang="en-US"/>
        </a:p>
      </dgm:t>
    </dgm:pt>
    <dgm:pt modelId="{2AB4B59F-57D1-407A-9327-4A0805D7E47C}" type="sibTrans" cxnId="{8CCC64F4-4EEA-4801-8ACD-6929DE80DF92}">
      <dgm:prSet/>
      <dgm:spPr/>
      <dgm:t>
        <a:bodyPr/>
        <a:lstStyle/>
        <a:p>
          <a:endParaRPr lang="en-US"/>
        </a:p>
      </dgm:t>
    </dgm:pt>
    <dgm:pt modelId="{675508F6-4B63-4D45-80E3-27FEB5884F27}">
      <dgm:prSet custT="1"/>
      <dgm:spPr/>
      <dgm:t>
        <a:bodyPr/>
        <a:lstStyle/>
        <a:p>
          <a:r>
            <a:rPr lang="en-US" sz="1000" dirty="0" err="1" smtClean="0"/>
            <a:t>Redispatch</a:t>
          </a:r>
          <a:r>
            <a:rPr lang="en-US" sz="900" dirty="0" smtClean="0"/>
            <a:t> </a:t>
          </a:r>
          <a:r>
            <a:rPr lang="en-US" sz="1000" dirty="0" smtClean="0"/>
            <a:t>Request</a:t>
          </a:r>
          <a:endParaRPr lang="en-US" sz="1000" dirty="0"/>
        </a:p>
      </dgm:t>
    </dgm:pt>
    <dgm:pt modelId="{EE7C1342-E20D-42E6-BC75-33297F2AE6B0}" type="parTrans" cxnId="{067C08E6-5C79-40CF-9CB3-921B1844A5CF}">
      <dgm:prSet/>
      <dgm:spPr/>
      <dgm:t>
        <a:bodyPr/>
        <a:lstStyle/>
        <a:p>
          <a:endParaRPr lang="en-US"/>
        </a:p>
      </dgm:t>
    </dgm:pt>
    <dgm:pt modelId="{49A8C313-9D40-44FC-B28B-6A5E6BE122BE}" type="sibTrans" cxnId="{067C08E6-5C79-40CF-9CB3-921B1844A5CF}">
      <dgm:prSet/>
      <dgm:spPr/>
      <dgm:t>
        <a:bodyPr/>
        <a:lstStyle/>
        <a:p>
          <a:endParaRPr lang="en-US"/>
        </a:p>
      </dgm:t>
    </dgm:pt>
    <dgm:pt modelId="{4766B789-364E-499E-8226-9AD0C16C784A}">
      <dgm:prSet custT="1"/>
      <dgm:spPr/>
      <dgm:t>
        <a:bodyPr/>
        <a:lstStyle/>
        <a:p>
          <a:r>
            <a:rPr lang="en-US" sz="1000" dirty="0" smtClean="0"/>
            <a:t>Generate</a:t>
          </a:r>
          <a:r>
            <a:rPr lang="en-US" sz="900" dirty="0" smtClean="0"/>
            <a:t> </a:t>
          </a:r>
          <a:r>
            <a:rPr lang="en-US" sz="1000" dirty="0" smtClean="0"/>
            <a:t>Response</a:t>
          </a:r>
          <a:endParaRPr lang="en-US" sz="1000" dirty="0"/>
        </a:p>
      </dgm:t>
    </dgm:pt>
    <dgm:pt modelId="{BFBEBCCA-E4EE-4EA7-A16A-A83B92906443}" type="parTrans" cxnId="{D79426F4-B294-4DBA-8D59-9297ED08CA82}">
      <dgm:prSet/>
      <dgm:spPr/>
      <dgm:t>
        <a:bodyPr/>
        <a:lstStyle/>
        <a:p>
          <a:endParaRPr lang="en-US"/>
        </a:p>
      </dgm:t>
    </dgm:pt>
    <dgm:pt modelId="{61D0E293-2BD9-4892-9BA9-7E6EB3618961}" type="sibTrans" cxnId="{D79426F4-B294-4DBA-8D59-9297ED08CA82}">
      <dgm:prSet/>
      <dgm:spPr/>
      <dgm:t>
        <a:bodyPr/>
        <a:lstStyle/>
        <a:p>
          <a:endParaRPr lang="en-US"/>
        </a:p>
      </dgm:t>
    </dgm:pt>
    <dgm:pt modelId="{8D554FFA-6614-4146-B475-877C63110DA8}" type="pres">
      <dgm:prSet presAssocID="{9B329563-4B41-42E0-934F-EDD6298F5B87}" presName="linearFlow" presStyleCnt="0">
        <dgm:presLayoutVars>
          <dgm:dir/>
          <dgm:animLvl val="lvl"/>
          <dgm:resizeHandles val="exact"/>
        </dgm:presLayoutVars>
      </dgm:prSet>
      <dgm:spPr/>
      <dgm:t>
        <a:bodyPr/>
        <a:lstStyle/>
        <a:p>
          <a:endParaRPr lang="en-US"/>
        </a:p>
      </dgm:t>
    </dgm:pt>
    <dgm:pt modelId="{2AAB0D2C-0C3E-427D-BE39-7D11A8A03142}" type="pres">
      <dgm:prSet presAssocID="{C86EBB61-20F1-4E78-A68F-33BDAE7E3A2C}" presName="composite" presStyleCnt="0"/>
      <dgm:spPr/>
    </dgm:pt>
    <dgm:pt modelId="{5A3818E9-426C-49F1-AF05-9C9A467A3258}" type="pres">
      <dgm:prSet presAssocID="{C86EBB61-20F1-4E78-A68F-33BDAE7E3A2C}" presName="parentText" presStyleLbl="alignNode1" presStyleIdx="0" presStyleCnt="7">
        <dgm:presLayoutVars>
          <dgm:chMax val="1"/>
          <dgm:bulletEnabled val="1"/>
        </dgm:presLayoutVars>
      </dgm:prSet>
      <dgm:spPr/>
      <dgm:t>
        <a:bodyPr/>
        <a:lstStyle/>
        <a:p>
          <a:endParaRPr lang="en-US"/>
        </a:p>
      </dgm:t>
    </dgm:pt>
    <dgm:pt modelId="{8EE53390-D18D-436A-9F41-395E6351AB9B}" type="pres">
      <dgm:prSet presAssocID="{C86EBB61-20F1-4E78-A68F-33BDAE7E3A2C}" presName="descendantText" presStyleLbl="alignAcc1" presStyleIdx="0" presStyleCnt="7">
        <dgm:presLayoutVars>
          <dgm:bulletEnabled val="1"/>
        </dgm:presLayoutVars>
      </dgm:prSet>
      <dgm:spPr/>
      <dgm:t>
        <a:bodyPr/>
        <a:lstStyle/>
        <a:p>
          <a:endParaRPr lang="en-US"/>
        </a:p>
      </dgm:t>
    </dgm:pt>
    <dgm:pt modelId="{11E715E9-0FAC-4BFE-B8F0-BBFC8B8AAAD0}" type="pres">
      <dgm:prSet presAssocID="{A150C871-6EFC-4388-A96A-95A73802B777}" presName="sp" presStyleCnt="0"/>
      <dgm:spPr/>
    </dgm:pt>
    <dgm:pt modelId="{AA7668BB-E62C-457F-B61B-0E4A65373D3A}" type="pres">
      <dgm:prSet presAssocID="{721B619A-B634-4B75-B384-0F5D04F02228}" presName="composite" presStyleCnt="0"/>
      <dgm:spPr/>
    </dgm:pt>
    <dgm:pt modelId="{47735602-127F-41F8-8EB8-EED04874299D}" type="pres">
      <dgm:prSet presAssocID="{721B619A-B634-4B75-B384-0F5D04F02228}" presName="parentText" presStyleLbl="alignNode1" presStyleIdx="1" presStyleCnt="7">
        <dgm:presLayoutVars>
          <dgm:chMax val="1"/>
          <dgm:bulletEnabled val="1"/>
        </dgm:presLayoutVars>
      </dgm:prSet>
      <dgm:spPr/>
      <dgm:t>
        <a:bodyPr/>
        <a:lstStyle/>
        <a:p>
          <a:endParaRPr lang="en-US"/>
        </a:p>
      </dgm:t>
    </dgm:pt>
    <dgm:pt modelId="{198CF371-A961-40FB-B8A7-4B80D61C3D6B}" type="pres">
      <dgm:prSet presAssocID="{721B619A-B634-4B75-B384-0F5D04F02228}" presName="descendantText" presStyleLbl="alignAcc1" presStyleIdx="1" presStyleCnt="7">
        <dgm:presLayoutVars>
          <dgm:bulletEnabled val="1"/>
        </dgm:presLayoutVars>
      </dgm:prSet>
      <dgm:spPr/>
      <dgm:t>
        <a:bodyPr/>
        <a:lstStyle/>
        <a:p>
          <a:endParaRPr lang="en-US"/>
        </a:p>
      </dgm:t>
    </dgm:pt>
    <dgm:pt modelId="{875B8D9D-1A28-49C2-B888-339B4B071B5C}" type="pres">
      <dgm:prSet presAssocID="{B438EE63-FEFD-47BC-97B4-C7BCE6991B87}" presName="sp" presStyleCnt="0"/>
      <dgm:spPr/>
    </dgm:pt>
    <dgm:pt modelId="{31593810-1ABC-45CD-B23D-FC88C87BF958}" type="pres">
      <dgm:prSet presAssocID="{63793F61-BF38-498F-BE83-DF7329BA1BA9}" presName="composite" presStyleCnt="0"/>
      <dgm:spPr/>
    </dgm:pt>
    <dgm:pt modelId="{BB755049-56E3-42F2-A91E-04630BD97737}" type="pres">
      <dgm:prSet presAssocID="{63793F61-BF38-498F-BE83-DF7329BA1BA9}" presName="parentText" presStyleLbl="alignNode1" presStyleIdx="2" presStyleCnt="7">
        <dgm:presLayoutVars>
          <dgm:chMax val="1"/>
          <dgm:bulletEnabled val="1"/>
        </dgm:presLayoutVars>
      </dgm:prSet>
      <dgm:spPr/>
      <dgm:t>
        <a:bodyPr/>
        <a:lstStyle/>
        <a:p>
          <a:endParaRPr lang="en-US"/>
        </a:p>
      </dgm:t>
    </dgm:pt>
    <dgm:pt modelId="{C8FD1BFE-9897-4E4A-A828-94104F6DA81F}" type="pres">
      <dgm:prSet presAssocID="{63793F61-BF38-498F-BE83-DF7329BA1BA9}" presName="descendantText" presStyleLbl="alignAcc1" presStyleIdx="2" presStyleCnt="7">
        <dgm:presLayoutVars>
          <dgm:bulletEnabled val="1"/>
        </dgm:presLayoutVars>
      </dgm:prSet>
      <dgm:spPr/>
      <dgm:t>
        <a:bodyPr/>
        <a:lstStyle/>
        <a:p>
          <a:endParaRPr lang="en-US"/>
        </a:p>
      </dgm:t>
    </dgm:pt>
    <dgm:pt modelId="{5A73EFE2-577D-4CB4-B046-1F33055ABFF2}" type="pres">
      <dgm:prSet presAssocID="{D397BC4D-5B75-4A5D-A45A-0D6E28B0731D}" presName="sp" presStyleCnt="0"/>
      <dgm:spPr/>
    </dgm:pt>
    <dgm:pt modelId="{174BA193-BBC0-4B3E-B2A6-D672C1098B9D}" type="pres">
      <dgm:prSet presAssocID="{FF7D74E0-B705-4796-8D1A-6CA7A892181D}" presName="composite" presStyleCnt="0"/>
      <dgm:spPr/>
    </dgm:pt>
    <dgm:pt modelId="{E58D7D66-246F-4421-98AE-3DF238761AD3}" type="pres">
      <dgm:prSet presAssocID="{FF7D74E0-B705-4796-8D1A-6CA7A892181D}" presName="parentText" presStyleLbl="alignNode1" presStyleIdx="3" presStyleCnt="7">
        <dgm:presLayoutVars>
          <dgm:chMax val="1"/>
          <dgm:bulletEnabled val="1"/>
        </dgm:presLayoutVars>
      </dgm:prSet>
      <dgm:spPr/>
      <dgm:t>
        <a:bodyPr/>
        <a:lstStyle/>
        <a:p>
          <a:endParaRPr lang="en-US"/>
        </a:p>
      </dgm:t>
    </dgm:pt>
    <dgm:pt modelId="{37B0E6B2-6EE7-4C87-9736-82562D5D2E98}" type="pres">
      <dgm:prSet presAssocID="{FF7D74E0-B705-4796-8D1A-6CA7A892181D}" presName="descendantText" presStyleLbl="alignAcc1" presStyleIdx="3" presStyleCnt="7">
        <dgm:presLayoutVars>
          <dgm:bulletEnabled val="1"/>
        </dgm:presLayoutVars>
      </dgm:prSet>
      <dgm:spPr/>
      <dgm:t>
        <a:bodyPr/>
        <a:lstStyle/>
        <a:p>
          <a:endParaRPr lang="en-US"/>
        </a:p>
      </dgm:t>
    </dgm:pt>
    <dgm:pt modelId="{8E797BCE-4374-49A2-B5AB-40146632090E}" type="pres">
      <dgm:prSet presAssocID="{10B3B208-0A09-4183-8E68-D5C26A752AF3}" presName="sp" presStyleCnt="0"/>
      <dgm:spPr/>
    </dgm:pt>
    <dgm:pt modelId="{7059B0FF-F1C1-4A8B-8FE6-3D0802986EF8}" type="pres">
      <dgm:prSet presAssocID="{8BE86AF8-9DE5-4288-893D-50425A6430AD}" presName="composite" presStyleCnt="0"/>
      <dgm:spPr/>
    </dgm:pt>
    <dgm:pt modelId="{1DC96FD2-C59C-4B0A-BC29-3B931E68AAB3}" type="pres">
      <dgm:prSet presAssocID="{8BE86AF8-9DE5-4288-893D-50425A6430AD}" presName="parentText" presStyleLbl="alignNode1" presStyleIdx="4" presStyleCnt="7">
        <dgm:presLayoutVars>
          <dgm:chMax val="1"/>
          <dgm:bulletEnabled val="1"/>
        </dgm:presLayoutVars>
      </dgm:prSet>
      <dgm:spPr/>
      <dgm:t>
        <a:bodyPr/>
        <a:lstStyle/>
        <a:p>
          <a:endParaRPr lang="en-US"/>
        </a:p>
      </dgm:t>
    </dgm:pt>
    <dgm:pt modelId="{1AF5DCAB-0467-4788-966A-36F87442EFE4}" type="pres">
      <dgm:prSet presAssocID="{8BE86AF8-9DE5-4288-893D-50425A6430AD}" presName="descendantText" presStyleLbl="alignAcc1" presStyleIdx="4" presStyleCnt="7">
        <dgm:presLayoutVars>
          <dgm:bulletEnabled val="1"/>
        </dgm:presLayoutVars>
      </dgm:prSet>
      <dgm:spPr/>
      <dgm:t>
        <a:bodyPr/>
        <a:lstStyle/>
        <a:p>
          <a:endParaRPr lang="en-US"/>
        </a:p>
      </dgm:t>
    </dgm:pt>
    <dgm:pt modelId="{E8D284F3-9513-492E-8A9A-54FC09655326}" type="pres">
      <dgm:prSet presAssocID="{80B812CD-C107-4649-9CC6-8FDB45B6570B}" presName="sp" presStyleCnt="0"/>
      <dgm:spPr/>
    </dgm:pt>
    <dgm:pt modelId="{61A3AFD2-5058-4D04-BC80-84DC0B6C72FD}" type="pres">
      <dgm:prSet presAssocID="{675508F6-4B63-4D45-80E3-27FEB5884F27}" presName="composite" presStyleCnt="0"/>
      <dgm:spPr/>
    </dgm:pt>
    <dgm:pt modelId="{88FC3636-9D0E-4040-AADE-26FBF616B6E2}" type="pres">
      <dgm:prSet presAssocID="{675508F6-4B63-4D45-80E3-27FEB5884F27}" presName="parentText" presStyleLbl="alignNode1" presStyleIdx="5" presStyleCnt="7">
        <dgm:presLayoutVars>
          <dgm:chMax val="1"/>
          <dgm:bulletEnabled val="1"/>
        </dgm:presLayoutVars>
      </dgm:prSet>
      <dgm:spPr/>
      <dgm:t>
        <a:bodyPr/>
        <a:lstStyle/>
        <a:p>
          <a:endParaRPr lang="en-US"/>
        </a:p>
      </dgm:t>
    </dgm:pt>
    <dgm:pt modelId="{7D516556-6421-40D5-9723-C517B5C3FA8A}" type="pres">
      <dgm:prSet presAssocID="{675508F6-4B63-4D45-80E3-27FEB5884F27}" presName="descendantText" presStyleLbl="alignAcc1" presStyleIdx="5" presStyleCnt="7">
        <dgm:presLayoutVars>
          <dgm:bulletEnabled val="1"/>
        </dgm:presLayoutVars>
      </dgm:prSet>
      <dgm:spPr/>
      <dgm:t>
        <a:bodyPr/>
        <a:lstStyle/>
        <a:p>
          <a:endParaRPr lang="en-US"/>
        </a:p>
      </dgm:t>
    </dgm:pt>
    <dgm:pt modelId="{855152C3-0832-488D-81A1-49B748E24845}" type="pres">
      <dgm:prSet presAssocID="{49A8C313-9D40-44FC-B28B-6A5E6BE122BE}" presName="sp" presStyleCnt="0"/>
      <dgm:spPr/>
    </dgm:pt>
    <dgm:pt modelId="{9D864E17-99A0-4C77-A427-60B2A4213E6C}" type="pres">
      <dgm:prSet presAssocID="{4766B789-364E-499E-8226-9AD0C16C784A}" presName="composite" presStyleCnt="0"/>
      <dgm:spPr/>
    </dgm:pt>
    <dgm:pt modelId="{6467AD15-F3E1-4052-B9D4-70B3663B058F}" type="pres">
      <dgm:prSet presAssocID="{4766B789-364E-499E-8226-9AD0C16C784A}" presName="parentText" presStyleLbl="alignNode1" presStyleIdx="6" presStyleCnt="7">
        <dgm:presLayoutVars>
          <dgm:chMax val="1"/>
          <dgm:bulletEnabled val="1"/>
        </dgm:presLayoutVars>
      </dgm:prSet>
      <dgm:spPr/>
      <dgm:t>
        <a:bodyPr/>
        <a:lstStyle/>
        <a:p>
          <a:endParaRPr lang="en-US"/>
        </a:p>
      </dgm:t>
    </dgm:pt>
    <dgm:pt modelId="{DFD5A13E-D9CA-4E8D-B69A-E508991C124A}" type="pres">
      <dgm:prSet presAssocID="{4766B789-364E-499E-8226-9AD0C16C784A}" presName="descendantText" presStyleLbl="alignAcc1" presStyleIdx="6" presStyleCnt="7">
        <dgm:presLayoutVars>
          <dgm:bulletEnabled val="1"/>
        </dgm:presLayoutVars>
      </dgm:prSet>
      <dgm:spPr/>
      <dgm:t>
        <a:bodyPr/>
        <a:lstStyle/>
        <a:p>
          <a:endParaRPr lang="en-US"/>
        </a:p>
      </dgm:t>
    </dgm:pt>
  </dgm:ptLst>
  <dgm:cxnLst>
    <dgm:cxn modelId="{8EF4D9A4-C4AA-461F-93E1-A942511A8018}" type="presOf" srcId="{81718AC3-6ADB-49D2-A617-083295392817}" destId="{C8FD1BFE-9897-4E4A-A828-94104F6DA81F}" srcOrd="0" destOrd="0" presId="urn:microsoft.com/office/officeart/2005/8/layout/chevron2"/>
    <dgm:cxn modelId="{3676377B-F8DF-4F42-9D23-8FB48BD80F91}" type="presOf" srcId="{07A1857B-5332-4FEB-956F-EC5D8A853DFA}" destId="{7D516556-6421-40D5-9723-C517B5C3FA8A}" srcOrd="0" destOrd="0" presId="urn:microsoft.com/office/officeart/2005/8/layout/chevron2"/>
    <dgm:cxn modelId="{A735382D-E07B-4228-A359-B45BA89EBCF0}" type="presOf" srcId="{C86EBB61-20F1-4E78-A68F-33BDAE7E3A2C}" destId="{5A3818E9-426C-49F1-AF05-9C9A467A3258}" srcOrd="0" destOrd="0" presId="urn:microsoft.com/office/officeart/2005/8/layout/chevron2"/>
    <dgm:cxn modelId="{067C08E6-5C79-40CF-9CB3-921B1844A5CF}" srcId="{9B329563-4B41-42E0-934F-EDD6298F5B87}" destId="{675508F6-4B63-4D45-80E3-27FEB5884F27}" srcOrd="5" destOrd="0" parTransId="{EE7C1342-E20D-42E6-BC75-33297F2AE6B0}" sibTransId="{49A8C313-9D40-44FC-B28B-6A5E6BE122BE}"/>
    <dgm:cxn modelId="{4C6D27D0-FAB9-4491-87F9-894A8FFFB463}" type="presOf" srcId="{99ABB5E1-A295-4A48-A2B0-3AF591C27DFC}" destId="{37B0E6B2-6EE7-4C87-9736-82562D5D2E98}" srcOrd="0" destOrd="0" presId="urn:microsoft.com/office/officeart/2005/8/layout/chevron2"/>
    <dgm:cxn modelId="{D3528659-D9EA-418B-A19E-5A3F0FE703EA}" type="presOf" srcId="{92B0F392-EF0C-4416-8BFA-066293E46B7B}" destId="{1AF5DCAB-0467-4788-966A-36F87442EFE4}" srcOrd="0" destOrd="0" presId="urn:microsoft.com/office/officeart/2005/8/layout/chevron2"/>
    <dgm:cxn modelId="{D87D86A7-EFF5-4F06-9595-18E570161B98}" type="presOf" srcId="{4766B789-364E-499E-8226-9AD0C16C784A}" destId="{6467AD15-F3E1-4052-B9D4-70B3663B058F}" srcOrd="0" destOrd="0" presId="urn:microsoft.com/office/officeart/2005/8/layout/chevron2"/>
    <dgm:cxn modelId="{D79426F4-B294-4DBA-8D59-9297ED08CA82}" srcId="{9B329563-4B41-42E0-934F-EDD6298F5B87}" destId="{4766B789-364E-499E-8226-9AD0C16C784A}" srcOrd="6" destOrd="0" parTransId="{BFBEBCCA-E4EE-4EA7-A16A-A83B92906443}" sibTransId="{61D0E293-2BD9-4892-9BA9-7E6EB3618961}"/>
    <dgm:cxn modelId="{C42053C0-68EB-4B02-9B1D-3964D6ABC141}" srcId="{9B329563-4B41-42E0-934F-EDD6298F5B87}" destId="{63793F61-BF38-498F-BE83-DF7329BA1BA9}" srcOrd="2" destOrd="0" parTransId="{93777A0D-46F0-48C8-BFA4-10B5F94252E6}" sibTransId="{D397BC4D-5B75-4A5D-A45A-0D6E28B0731D}"/>
    <dgm:cxn modelId="{A6020C22-58C0-4EC3-AFAF-1A79923F4EB8}" srcId="{721B619A-B634-4B75-B384-0F5D04F02228}" destId="{ABE2F0F7-C4A2-47E1-A27C-BEB4E24203C1}" srcOrd="0" destOrd="0" parTransId="{5A6FE7A6-C06D-4226-B220-B2F0315B63A7}" sibTransId="{BC799BD6-5075-4107-90C7-13006A9C1A51}"/>
    <dgm:cxn modelId="{2436727B-7139-4C44-9748-195B79A93779}" srcId="{9B329563-4B41-42E0-934F-EDD6298F5B87}" destId="{721B619A-B634-4B75-B384-0F5D04F02228}" srcOrd="1" destOrd="0" parTransId="{AFAA60E1-43E6-4FB6-889A-B1584840EBEE}" sibTransId="{B438EE63-FEFD-47BC-97B4-C7BCE6991B87}"/>
    <dgm:cxn modelId="{DAFAD0CF-8CBC-4F8E-BEEF-D4CFD7F4A941}" srcId="{9B329563-4B41-42E0-934F-EDD6298F5B87}" destId="{8BE86AF8-9DE5-4288-893D-50425A6430AD}" srcOrd="4" destOrd="0" parTransId="{516B4AB7-C65D-474D-8D02-397F8D8A567C}" sibTransId="{80B812CD-C107-4649-9CC6-8FDB45B6570B}"/>
    <dgm:cxn modelId="{50E4FA99-9EC4-415F-8A59-21D2B3BF946B}" srcId="{8BE86AF8-9DE5-4288-893D-50425A6430AD}" destId="{92B0F392-EF0C-4416-8BFA-066293E46B7B}" srcOrd="0" destOrd="0" parTransId="{A6F8026E-B4CC-402D-BA31-98AC2C95E918}" sibTransId="{F15147B5-5B90-4D4D-BAD3-5318CEF0B688}"/>
    <dgm:cxn modelId="{E50840F0-F2A2-4BD8-8C3B-14B08A05CB02}" srcId="{C86EBB61-20F1-4E78-A68F-33BDAE7E3A2C}" destId="{2AB71773-C69D-4CED-A9DC-47D151799C8B}" srcOrd="0" destOrd="0" parTransId="{E4A2FA7E-D2A3-4687-948F-FED7BDC314BC}" sibTransId="{A9E5152F-D783-4B84-B02D-13F1D228E85B}"/>
    <dgm:cxn modelId="{6382BFB8-7233-46A0-9550-E7E7F4DA3637}" srcId="{675508F6-4B63-4D45-80E3-27FEB5884F27}" destId="{07A1857B-5332-4FEB-956F-EC5D8A853DFA}" srcOrd="0" destOrd="0" parTransId="{4333B4FE-C2B9-41D5-A0EB-7F31A60AECD2}" sibTransId="{39BE7E42-73EE-4A10-9A6C-E7B55651A374}"/>
    <dgm:cxn modelId="{7E8DFC0B-ADAC-420B-9F0D-F1E71C329CE5}" type="presOf" srcId="{ABE2F0F7-C4A2-47E1-A27C-BEB4E24203C1}" destId="{198CF371-A961-40FB-B8A7-4B80D61C3D6B}" srcOrd="0" destOrd="0" presId="urn:microsoft.com/office/officeart/2005/8/layout/chevron2"/>
    <dgm:cxn modelId="{009B6AD1-5FF6-47C6-A063-3AACB77D19DE}" type="presOf" srcId="{2AB71773-C69D-4CED-A9DC-47D151799C8B}" destId="{8EE53390-D18D-436A-9F41-395E6351AB9B}" srcOrd="0" destOrd="0" presId="urn:microsoft.com/office/officeart/2005/8/layout/chevron2"/>
    <dgm:cxn modelId="{15375A79-B986-4AFE-998E-90D50E3D2AD0}" srcId="{9B329563-4B41-42E0-934F-EDD6298F5B87}" destId="{C86EBB61-20F1-4E78-A68F-33BDAE7E3A2C}" srcOrd="0" destOrd="0" parTransId="{5DE2E2C6-4B7F-47E6-BEF3-1DE1BFF5B903}" sibTransId="{A150C871-6EFC-4388-A96A-95A73802B777}"/>
    <dgm:cxn modelId="{86590F65-0FB0-40B4-875A-32B6A8641AB2}" type="presOf" srcId="{07485FCD-12AA-43BC-90ED-AD96F36BD517}" destId="{DFD5A13E-D9CA-4E8D-B69A-E508991C124A}" srcOrd="0" destOrd="0" presId="urn:microsoft.com/office/officeart/2005/8/layout/chevron2"/>
    <dgm:cxn modelId="{1FDA182F-7032-45B5-AA9B-CD180701FE22}" srcId="{63793F61-BF38-498F-BE83-DF7329BA1BA9}" destId="{81718AC3-6ADB-49D2-A617-083295392817}" srcOrd="0" destOrd="0" parTransId="{FC695B7C-D9FB-40F4-AFD7-01C18C8E473E}" sibTransId="{7A41304E-DA9F-41A2-AC39-8C8F49EC3A3A}"/>
    <dgm:cxn modelId="{CEC21BCF-68EE-4118-91D3-7705EA95D04E}" type="presOf" srcId="{9B329563-4B41-42E0-934F-EDD6298F5B87}" destId="{8D554FFA-6614-4146-B475-877C63110DA8}" srcOrd="0" destOrd="0" presId="urn:microsoft.com/office/officeart/2005/8/layout/chevron2"/>
    <dgm:cxn modelId="{D3727D3D-D2BB-4077-BF8A-F8C5452684E1}" srcId="{FF7D74E0-B705-4796-8D1A-6CA7A892181D}" destId="{99ABB5E1-A295-4A48-A2B0-3AF591C27DFC}" srcOrd="0" destOrd="0" parTransId="{63AA9054-E84E-4451-90E8-278926FEC480}" sibTransId="{DEB0E586-2C9C-49FD-9FFB-980CC02C92F5}"/>
    <dgm:cxn modelId="{20933F58-47CD-44BA-8EAA-A8813DD42609}" type="presOf" srcId="{721B619A-B634-4B75-B384-0F5D04F02228}" destId="{47735602-127F-41F8-8EB8-EED04874299D}" srcOrd="0" destOrd="0" presId="urn:microsoft.com/office/officeart/2005/8/layout/chevron2"/>
    <dgm:cxn modelId="{F42BBDE4-E7C6-499C-859F-7D3334443B0A}" srcId="{9B329563-4B41-42E0-934F-EDD6298F5B87}" destId="{FF7D74E0-B705-4796-8D1A-6CA7A892181D}" srcOrd="3" destOrd="0" parTransId="{187582AA-9B5C-407E-9162-B25024E91F71}" sibTransId="{10B3B208-0A09-4183-8E68-D5C26A752AF3}"/>
    <dgm:cxn modelId="{017F9CE4-D4FD-453F-92C6-CEBA575A4DEF}" type="presOf" srcId="{63793F61-BF38-498F-BE83-DF7329BA1BA9}" destId="{BB755049-56E3-42F2-A91E-04630BD97737}" srcOrd="0" destOrd="0" presId="urn:microsoft.com/office/officeart/2005/8/layout/chevron2"/>
    <dgm:cxn modelId="{84EFC4E8-7177-4E8A-8FDB-00DA2D8ED98D}" type="presOf" srcId="{FF7D74E0-B705-4796-8D1A-6CA7A892181D}" destId="{E58D7D66-246F-4421-98AE-3DF238761AD3}" srcOrd="0" destOrd="0" presId="urn:microsoft.com/office/officeart/2005/8/layout/chevron2"/>
    <dgm:cxn modelId="{E94156C6-06E9-4A9D-B4C4-638DBF6F82DA}" type="presOf" srcId="{8BE86AF8-9DE5-4288-893D-50425A6430AD}" destId="{1DC96FD2-C59C-4B0A-BC29-3B931E68AAB3}" srcOrd="0" destOrd="0" presId="urn:microsoft.com/office/officeart/2005/8/layout/chevron2"/>
    <dgm:cxn modelId="{2EFE108B-27B0-44FA-A449-5F4F892812AE}" type="presOf" srcId="{675508F6-4B63-4D45-80E3-27FEB5884F27}" destId="{88FC3636-9D0E-4040-AADE-26FBF616B6E2}" srcOrd="0" destOrd="0" presId="urn:microsoft.com/office/officeart/2005/8/layout/chevron2"/>
    <dgm:cxn modelId="{8CCC64F4-4EEA-4801-8ACD-6929DE80DF92}" srcId="{4766B789-364E-499E-8226-9AD0C16C784A}" destId="{07485FCD-12AA-43BC-90ED-AD96F36BD517}" srcOrd="0" destOrd="0" parTransId="{BFE3CAC4-DC8D-4970-8A5B-CBAEA7C0221B}" sibTransId="{2AB4B59F-57D1-407A-9327-4A0805D7E47C}"/>
    <dgm:cxn modelId="{602E1F94-32E4-40A6-AD42-3B992F7003FC}" type="presParOf" srcId="{8D554FFA-6614-4146-B475-877C63110DA8}" destId="{2AAB0D2C-0C3E-427D-BE39-7D11A8A03142}" srcOrd="0" destOrd="0" presId="urn:microsoft.com/office/officeart/2005/8/layout/chevron2"/>
    <dgm:cxn modelId="{59D34B85-2800-42CF-808F-BCD06F64623C}" type="presParOf" srcId="{2AAB0D2C-0C3E-427D-BE39-7D11A8A03142}" destId="{5A3818E9-426C-49F1-AF05-9C9A467A3258}" srcOrd="0" destOrd="0" presId="urn:microsoft.com/office/officeart/2005/8/layout/chevron2"/>
    <dgm:cxn modelId="{5F2F2BE2-9262-4D4A-83D7-60F62A02B638}" type="presParOf" srcId="{2AAB0D2C-0C3E-427D-BE39-7D11A8A03142}" destId="{8EE53390-D18D-436A-9F41-395E6351AB9B}" srcOrd="1" destOrd="0" presId="urn:microsoft.com/office/officeart/2005/8/layout/chevron2"/>
    <dgm:cxn modelId="{0F8B2A12-BAA8-4E87-B88B-80A78B8AC8FF}" type="presParOf" srcId="{8D554FFA-6614-4146-B475-877C63110DA8}" destId="{11E715E9-0FAC-4BFE-B8F0-BBFC8B8AAAD0}" srcOrd="1" destOrd="0" presId="urn:microsoft.com/office/officeart/2005/8/layout/chevron2"/>
    <dgm:cxn modelId="{9C82A155-DD4D-4666-8D81-0B68DC573242}" type="presParOf" srcId="{8D554FFA-6614-4146-B475-877C63110DA8}" destId="{AA7668BB-E62C-457F-B61B-0E4A65373D3A}" srcOrd="2" destOrd="0" presId="urn:microsoft.com/office/officeart/2005/8/layout/chevron2"/>
    <dgm:cxn modelId="{861DDB67-DD2D-4346-AD52-2C83C22A04F6}" type="presParOf" srcId="{AA7668BB-E62C-457F-B61B-0E4A65373D3A}" destId="{47735602-127F-41F8-8EB8-EED04874299D}" srcOrd="0" destOrd="0" presId="urn:microsoft.com/office/officeart/2005/8/layout/chevron2"/>
    <dgm:cxn modelId="{36ED6A8E-D039-42CF-9210-6530382FC8EA}" type="presParOf" srcId="{AA7668BB-E62C-457F-B61B-0E4A65373D3A}" destId="{198CF371-A961-40FB-B8A7-4B80D61C3D6B}" srcOrd="1" destOrd="0" presId="urn:microsoft.com/office/officeart/2005/8/layout/chevron2"/>
    <dgm:cxn modelId="{469636D7-22F3-46AC-BFBA-457B0F69115E}" type="presParOf" srcId="{8D554FFA-6614-4146-B475-877C63110DA8}" destId="{875B8D9D-1A28-49C2-B888-339B4B071B5C}" srcOrd="3" destOrd="0" presId="urn:microsoft.com/office/officeart/2005/8/layout/chevron2"/>
    <dgm:cxn modelId="{8EED797A-19E5-4EAF-94F9-5BDC79C6EDF5}" type="presParOf" srcId="{8D554FFA-6614-4146-B475-877C63110DA8}" destId="{31593810-1ABC-45CD-B23D-FC88C87BF958}" srcOrd="4" destOrd="0" presId="urn:microsoft.com/office/officeart/2005/8/layout/chevron2"/>
    <dgm:cxn modelId="{3EB2C5F1-605C-461B-BBB1-568D2CE86041}" type="presParOf" srcId="{31593810-1ABC-45CD-B23D-FC88C87BF958}" destId="{BB755049-56E3-42F2-A91E-04630BD97737}" srcOrd="0" destOrd="0" presId="urn:microsoft.com/office/officeart/2005/8/layout/chevron2"/>
    <dgm:cxn modelId="{9C3D3347-060E-4157-ADD0-3A1C95BFE28F}" type="presParOf" srcId="{31593810-1ABC-45CD-B23D-FC88C87BF958}" destId="{C8FD1BFE-9897-4E4A-A828-94104F6DA81F}" srcOrd="1" destOrd="0" presId="urn:microsoft.com/office/officeart/2005/8/layout/chevron2"/>
    <dgm:cxn modelId="{BD748FDD-7C54-465C-86EB-A2489A41CC9E}" type="presParOf" srcId="{8D554FFA-6614-4146-B475-877C63110DA8}" destId="{5A73EFE2-577D-4CB4-B046-1F33055ABFF2}" srcOrd="5" destOrd="0" presId="urn:microsoft.com/office/officeart/2005/8/layout/chevron2"/>
    <dgm:cxn modelId="{A39C69E7-2191-47B4-A38C-3D7A311DD206}" type="presParOf" srcId="{8D554FFA-6614-4146-B475-877C63110DA8}" destId="{174BA193-BBC0-4B3E-B2A6-D672C1098B9D}" srcOrd="6" destOrd="0" presId="urn:microsoft.com/office/officeart/2005/8/layout/chevron2"/>
    <dgm:cxn modelId="{C0B66C88-ED34-4C46-9D04-502B5A21BA40}" type="presParOf" srcId="{174BA193-BBC0-4B3E-B2A6-D672C1098B9D}" destId="{E58D7D66-246F-4421-98AE-3DF238761AD3}" srcOrd="0" destOrd="0" presId="urn:microsoft.com/office/officeart/2005/8/layout/chevron2"/>
    <dgm:cxn modelId="{30DCF956-2A08-4C4B-B380-22E605D54E1D}" type="presParOf" srcId="{174BA193-BBC0-4B3E-B2A6-D672C1098B9D}" destId="{37B0E6B2-6EE7-4C87-9736-82562D5D2E98}" srcOrd="1" destOrd="0" presId="urn:microsoft.com/office/officeart/2005/8/layout/chevron2"/>
    <dgm:cxn modelId="{A479A206-DE1E-46A3-8FE1-D01D1FBC0595}" type="presParOf" srcId="{8D554FFA-6614-4146-B475-877C63110DA8}" destId="{8E797BCE-4374-49A2-B5AB-40146632090E}" srcOrd="7" destOrd="0" presId="urn:microsoft.com/office/officeart/2005/8/layout/chevron2"/>
    <dgm:cxn modelId="{830EC2BA-CF61-4588-B35F-64D93445ED3D}" type="presParOf" srcId="{8D554FFA-6614-4146-B475-877C63110DA8}" destId="{7059B0FF-F1C1-4A8B-8FE6-3D0802986EF8}" srcOrd="8" destOrd="0" presId="urn:microsoft.com/office/officeart/2005/8/layout/chevron2"/>
    <dgm:cxn modelId="{5A0A9665-9BAF-45F5-AA01-DD4C6FDC184C}" type="presParOf" srcId="{7059B0FF-F1C1-4A8B-8FE6-3D0802986EF8}" destId="{1DC96FD2-C59C-4B0A-BC29-3B931E68AAB3}" srcOrd="0" destOrd="0" presId="urn:microsoft.com/office/officeart/2005/8/layout/chevron2"/>
    <dgm:cxn modelId="{B924A5BC-6BB4-4828-B280-184BC5445C9A}" type="presParOf" srcId="{7059B0FF-F1C1-4A8B-8FE6-3D0802986EF8}" destId="{1AF5DCAB-0467-4788-966A-36F87442EFE4}" srcOrd="1" destOrd="0" presId="urn:microsoft.com/office/officeart/2005/8/layout/chevron2"/>
    <dgm:cxn modelId="{D1897B2B-4BC7-43F1-8C2A-A4399214DED7}" type="presParOf" srcId="{8D554FFA-6614-4146-B475-877C63110DA8}" destId="{E8D284F3-9513-492E-8A9A-54FC09655326}" srcOrd="9" destOrd="0" presId="urn:microsoft.com/office/officeart/2005/8/layout/chevron2"/>
    <dgm:cxn modelId="{5AA6A6C8-BCB0-4B89-86F6-648B88B2C40D}" type="presParOf" srcId="{8D554FFA-6614-4146-B475-877C63110DA8}" destId="{61A3AFD2-5058-4D04-BC80-84DC0B6C72FD}" srcOrd="10" destOrd="0" presId="urn:microsoft.com/office/officeart/2005/8/layout/chevron2"/>
    <dgm:cxn modelId="{D55613BE-90E7-49D0-9695-E98FAF7680A9}" type="presParOf" srcId="{61A3AFD2-5058-4D04-BC80-84DC0B6C72FD}" destId="{88FC3636-9D0E-4040-AADE-26FBF616B6E2}" srcOrd="0" destOrd="0" presId="urn:microsoft.com/office/officeart/2005/8/layout/chevron2"/>
    <dgm:cxn modelId="{041EB0FC-10D0-4ECE-A2C9-DE2C6AA063B7}" type="presParOf" srcId="{61A3AFD2-5058-4D04-BC80-84DC0B6C72FD}" destId="{7D516556-6421-40D5-9723-C517B5C3FA8A}" srcOrd="1" destOrd="0" presId="urn:microsoft.com/office/officeart/2005/8/layout/chevron2"/>
    <dgm:cxn modelId="{DB3B3384-D484-48E0-93C8-8D4B71DEC539}" type="presParOf" srcId="{8D554FFA-6614-4146-B475-877C63110DA8}" destId="{855152C3-0832-488D-81A1-49B748E24845}" srcOrd="11" destOrd="0" presId="urn:microsoft.com/office/officeart/2005/8/layout/chevron2"/>
    <dgm:cxn modelId="{537B684C-8DD9-46E7-96FB-4381ED4E7B8A}" type="presParOf" srcId="{8D554FFA-6614-4146-B475-877C63110DA8}" destId="{9D864E17-99A0-4C77-A427-60B2A4213E6C}" srcOrd="12" destOrd="0" presId="urn:microsoft.com/office/officeart/2005/8/layout/chevron2"/>
    <dgm:cxn modelId="{49D30C19-ABE1-4051-B30D-A2B4B663ABF4}" type="presParOf" srcId="{9D864E17-99A0-4C77-A427-60B2A4213E6C}" destId="{6467AD15-F3E1-4052-B9D4-70B3663B058F}" srcOrd="0" destOrd="0" presId="urn:microsoft.com/office/officeart/2005/8/layout/chevron2"/>
    <dgm:cxn modelId="{723DE603-5139-42ED-B783-183E3C79C1F0}" type="presParOf" srcId="{9D864E17-99A0-4C77-A427-60B2A4213E6C}" destId="{DFD5A13E-D9CA-4E8D-B69A-E508991C124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3818E9-426C-49F1-AF05-9C9A467A3258}">
      <dsp:nvSpPr>
        <dsp:cNvPr id="0" name=""/>
        <dsp:cNvSpPr/>
      </dsp:nvSpPr>
      <dsp:spPr>
        <a:xfrm rot="5400000">
          <a:off x="-124893" y="128565"/>
          <a:ext cx="832623" cy="582836"/>
        </a:xfrm>
        <a:prstGeom prst="chevron">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Place Request</a:t>
          </a:r>
          <a:endParaRPr lang="en-US" sz="1000" kern="1200" dirty="0"/>
        </a:p>
      </dsp:txBody>
      <dsp:txXfrm rot="-5400000">
        <a:off x="1" y="295089"/>
        <a:ext cx="582836" cy="249787"/>
      </dsp:txXfrm>
    </dsp:sp>
    <dsp:sp modelId="{8EE53390-D18D-436A-9F41-395E6351AB9B}">
      <dsp:nvSpPr>
        <dsp:cNvPr id="0" name=""/>
        <dsp:cNvSpPr/>
      </dsp:nvSpPr>
      <dsp:spPr>
        <a:xfrm rot="5400000">
          <a:off x="4059273" y="-3472764"/>
          <a:ext cx="541489" cy="7494363"/>
        </a:xfrm>
        <a:prstGeom prst="round2SameRect">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Client places request for fetching data from a remote resource</a:t>
          </a:r>
          <a:endParaRPr lang="en-US" sz="1600" kern="1200" dirty="0"/>
        </a:p>
      </dsp:txBody>
      <dsp:txXfrm rot="-5400000">
        <a:off x="582837" y="30105"/>
        <a:ext cx="7467930" cy="488623"/>
      </dsp:txXfrm>
    </dsp:sp>
    <dsp:sp modelId="{47735602-127F-41F8-8EB8-EED04874299D}">
      <dsp:nvSpPr>
        <dsp:cNvPr id="0" name=""/>
        <dsp:cNvSpPr/>
      </dsp:nvSpPr>
      <dsp:spPr>
        <a:xfrm rot="5400000">
          <a:off x="-124893" y="877571"/>
          <a:ext cx="832623" cy="582836"/>
        </a:xfrm>
        <a:prstGeom prst="chevron">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Handle</a:t>
          </a:r>
          <a:r>
            <a:rPr lang="en-US" sz="700" kern="1200" dirty="0" smtClean="0"/>
            <a:t> </a:t>
          </a:r>
          <a:r>
            <a:rPr lang="en-US" sz="1000" kern="1200" dirty="0" smtClean="0"/>
            <a:t>Request</a:t>
          </a:r>
          <a:endParaRPr lang="en-US" sz="1000" kern="1200" dirty="0"/>
        </a:p>
      </dsp:txBody>
      <dsp:txXfrm rot="-5400000">
        <a:off x="1" y="1044095"/>
        <a:ext cx="582836" cy="249787"/>
      </dsp:txXfrm>
    </dsp:sp>
    <dsp:sp modelId="{198CF371-A961-40FB-B8A7-4B80D61C3D6B}">
      <dsp:nvSpPr>
        <dsp:cNvPr id="0" name=""/>
        <dsp:cNvSpPr/>
      </dsp:nvSpPr>
      <dsp:spPr>
        <a:xfrm rot="5400000">
          <a:off x="4059415" y="-2723901"/>
          <a:ext cx="541205" cy="7494363"/>
        </a:xfrm>
        <a:prstGeom prst="round2SameRect">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Container sends the request to corresponding servlet via filter(s)</a:t>
          </a:r>
          <a:endParaRPr lang="en-US" sz="1600" kern="1200" dirty="0"/>
        </a:p>
      </dsp:txBody>
      <dsp:txXfrm rot="-5400000">
        <a:off x="582837" y="779096"/>
        <a:ext cx="7467944" cy="488367"/>
      </dsp:txXfrm>
    </dsp:sp>
    <dsp:sp modelId="{BB755049-56E3-42F2-A91E-04630BD97737}">
      <dsp:nvSpPr>
        <dsp:cNvPr id="0" name=""/>
        <dsp:cNvSpPr/>
      </dsp:nvSpPr>
      <dsp:spPr>
        <a:xfrm rot="5400000">
          <a:off x="-124893" y="1626576"/>
          <a:ext cx="832623" cy="582836"/>
        </a:xfrm>
        <a:prstGeom prst="chevron">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Serve</a:t>
          </a:r>
          <a:r>
            <a:rPr lang="en-US" sz="700" kern="1200" dirty="0" smtClean="0"/>
            <a:t> </a:t>
          </a:r>
          <a:r>
            <a:rPr lang="en-US" sz="1000" kern="1200" dirty="0" smtClean="0"/>
            <a:t>Request</a:t>
          </a:r>
          <a:r>
            <a:rPr lang="en-US" sz="700" kern="1200" dirty="0" smtClean="0"/>
            <a:t>	</a:t>
          </a:r>
          <a:endParaRPr lang="en-US" sz="700" kern="1200" dirty="0"/>
        </a:p>
      </dsp:txBody>
      <dsp:txXfrm rot="-5400000">
        <a:off x="1" y="1793100"/>
        <a:ext cx="582836" cy="249787"/>
      </dsp:txXfrm>
    </dsp:sp>
    <dsp:sp modelId="{C8FD1BFE-9897-4E4A-A828-94104F6DA81F}">
      <dsp:nvSpPr>
        <dsp:cNvPr id="0" name=""/>
        <dsp:cNvSpPr/>
      </dsp:nvSpPr>
      <dsp:spPr>
        <a:xfrm rot="5400000">
          <a:off x="4059415" y="-1974896"/>
          <a:ext cx="541205" cy="7494363"/>
        </a:xfrm>
        <a:prstGeom prst="round2SameRect">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Servlet issues request for fetching data from remote resource</a:t>
          </a:r>
          <a:endParaRPr lang="en-US" sz="1600" kern="1200" dirty="0"/>
        </a:p>
      </dsp:txBody>
      <dsp:txXfrm rot="-5400000">
        <a:off x="582837" y="1528101"/>
        <a:ext cx="7467944" cy="488367"/>
      </dsp:txXfrm>
    </dsp:sp>
    <dsp:sp modelId="{E58D7D66-246F-4421-98AE-3DF238761AD3}">
      <dsp:nvSpPr>
        <dsp:cNvPr id="0" name=""/>
        <dsp:cNvSpPr/>
      </dsp:nvSpPr>
      <dsp:spPr>
        <a:xfrm rot="5400000">
          <a:off x="-124893" y="2375581"/>
          <a:ext cx="832623" cy="582836"/>
        </a:xfrm>
        <a:prstGeom prst="chevron">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Async</a:t>
          </a:r>
          <a:r>
            <a:rPr lang="en-US" sz="900" kern="1200" dirty="0" smtClean="0"/>
            <a:t> </a:t>
          </a:r>
          <a:r>
            <a:rPr lang="en-US" sz="1000" kern="1200" dirty="0" smtClean="0"/>
            <a:t>Request</a:t>
          </a:r>
          <a:endParaRPr lang="en-US" sz="1000" kern="1200" dirty="0"/>
        </a:p>
      </dsp:txBody>
      <dsp:txXfrm rot="-5400000">
        <a:off x="1" y="2542105"/>
        <a:ext cx="582836" cy="249787"/>
      </dsp:txXfrm>
    </dsp:sp>
    <dsp:sp modelId="{37B0E6B2-6EE7-4C87-9736-82562D5D2E98}">
      <dsp:nvSpPr>
        <dsp:cNvPr id="0" name=""/>
        <dsp:cNvSpPr/>
      </dsp:nvSpPr>
      <dsp:spPr>
        <a:xfrm rot="5400000">
          <a:off x="4059415" y="-1225890"/>
          <a:ext cx="541205" cy="7494363"/>
        </a:xfrm>
        <a:prstGeom prst="round2SameRect">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Servlet starts asynchronous request using </a:t>
          </a:r>
          <a:r>
            <a:rPr lang="en-US" sz="1600" kern="1200" dirty="0" err="1" smtClean="0"/>
            <a:t>request.startAsync</a:t>
          </a:r>
          <a:r>
            <a:rPr lang="en-US" sz="1600" kern="1200" dirty="0" smtClean="0"/>
            <a:t>()</a:t>
          </a:r>
          <a:endParaRPr lang="en-US" sz="1600" kern="1200" dirty="0"/>
        </a:p>
      </dsp:txBody>
      <dsp:txXfrm rot="-5400000">
        <a:off x="582837" y="2277107"/>
        <a:ext cx="7467944" cy="488367"/>
      </dsp:txXfrm>
    </dsp:sp>
    <dsp:sp modelId="{1DC96FD2-C59C-4B0A-BC29-3B931E68AAB3}">
      <dsp:nvSpPr>
        <dsp:cNvPr id="0" name=""/>
        <dsp:cNvSpPr/>
      </dsp:nvSpPr>
      <dsp:spPr>
        <a:xfrm rot="5400000">
          <a:off x="-124893" y="3124587"/>
          <a:ext cx="832623" cy="582836"/>
        </a:xfrm>
        <a:prstGeom prst="chevron">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Resume</a:t>
          </a:r>
          <a:r>
            <a:rPr lang="en-US" sz="900" kern="1200" dirty="0" smtClean="0"/>
            <a:t> </a:t>
          </a:r>
          <a:r>
            <a:rPr lang="en-US" sz="1000" kern="1200" dirty="0" smtClean="0"/>
            <a:t>Request</a:t>
          </a:r>
          <a:endParaRPr lang="en-US" sz="1000" kern="1200" dirty="0"/>
        </a:p>
      </dsp:txBody>
      <dsp:txXfrm rot="-5400000">
        <a:off x="1" y="3291111"/>
        <a:ext cx="582836" cy="249787"/>
      </dsp:txXfrm>
    </dsp:sp>
    <dsp:sp modelId="{1AF5DCAB-0467-4788-966A-36F87442EFE4}">
      <dsp:nvSpPr>
        <dsp:cNvPr id="0" name=""/>
        <dsp:cNvSpPr/>
      </dsp:nvSpPr>
      <dsp:spPr>
        <a:xfrm rot="5400000">
          <a:off x="4059415" y="-476885"/>
          <a:ext cx="541205" cy="7494363"/>
        </a:xfrm>
        <a:prstGeom prst="round2SameRect">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Response can be committed via AsyncContext.complete() or when timeout has expired or via listeners that receive notifications</a:t>
          </a:r>
          <a:endParaRPr lang="en-US" sz="1600" kern="1200" dirty="0"/>
        </a:p>
      </dsp:txBody>
      <dsp:txXfrm rot="-5400000">
        <a:off x="582837" y="3026112"/>
        <a:ext cx="7467944" cy="488367"/>
      </dsp:txXfrm>
    </dsp:sp>
    <dsp:sp modelId="{88FC3636-9D0E-4040-AADE-26FBF616B6E2}">
      <dsp:nvSpPr>
        <dsp:cNvPr id="0" name=""/>
        <dsp:cNvSpPr/>
      </dsp:nvSpPr>
      <dsp:spPr>
        <a:xfrm rot="5400000">
          <a:off x="-124893" y="3873592"/>
          <a:ext cx="832623" cy="582836"/>
        </a:xfrm>
        <a:prstGeom prst="chevron">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err="1" smtClean="0"/>
            <a:t>Redispatch</a:t>
          </a:r>
          <a:r>
            <a:rPr lang="en-US" sz="900" kern="1200" dirty="0" smtClean="0"/>
            <a:t> </a:t>
          </a:r>
          <a:r>
            <a:rPr lang="en-US" sz="1000" kern="1200" dirty="0" smtClean="0"/>
            <a:t>Request</a:t>
          </a:r>
          <a:endParaRPr lang="en-US" sz="1000" kern="1200" dirty="0"/>
        </a:p>
      </dsp:txBody>
      <dsp:txXfrm rot="-5400000">
        <a:off x="1" y="4040116"/>
        <a:ext cx="582836" cy="249787"/>
      </dsp:txXfrm>
    </dsp:sp>
    <dsp:sp modelId="{7D516556-6421-40D5-9723-C517B5C3FA8A}">
      <dsp:nvSpPr>
        <dsp:cNvPr id="0" name=""/>
        <dsp:cNvSpPr/>
      </dsp:nvSpPr>
      <dsp:spPr>
        <a:xfrm rot="5400000">
          <a:off x="4059415" y="272119"/>
          <a:ext cx="541205" cy="7494363"/>
        </a:xfrm>
        <a:prstGeom prst="round2SameRect">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Container re-dispatches the request to parent servlet via filter(s)</a:t>
          </a:r>
          <a:endParaRPr lang="en-US" sz="1600" kern="1200" dirty="0"/>
        </a:p>
      </dsp:txBody>
      <dsp:txXfrm rot="-5400000">
        <a:off x="582837" y="3775117"/>
        <a:ext cx="7467944" cy="488367"/>
      </dsp:txXfrm>
    </dsp:sp>
    <dsp:sp modelId="{6467AD15-F3E1-4052-B9D4-70B3663B058F}">
      <dsp:nvSpPr>
        <dsp:cNvPr id="0" name=""/>
        <dsp:cNvSpPr/>
      </dsp:nvSpPr>
      <dsp:spPr>
        <a:xfrm rot="5400000">
          <a:off x="-124893" y="4622597"/>
          <a:ext cx="832623" cy="582836"/>
        </a:xfrm>
        <a:prstGeom prst="chevron">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Generate</a:t>
          </a:r>
          <a:r>
            <a:rPr lang="en-US" sz="900" kern="1200" dirty="0" smtClean="0"/>
            <a:t> </a:t>
          </a:r>
          <a:r>
            <a:rPr lang="en-US" sz="1000" kern="1200" dirty="0" smtClean="0"/>
            <a:t>Response</a:t>
          </a:r>
          <a:endParaRPr lang="en-US" sz="1000" kern="1200" dirty="0"/>
        </a:p>
      </dsp:txBody>
      <dsp:txXfrm rot="-5400000">
        <a:off x="1" y="4789121"/>
        <a:ext cx="582836" cy="249787"/>
      </dsp:txXfrm>
    </dsp:sp>
    <dsp:sp modelId="{DFD5A13E-D9CA-4E8D-B69A-E508991C124A}">
      <dsp:nvSpPr>
        <dsp:cNvPr id="0" name=""/>
        <dsp:cNvSpPr/>
      </dsp:nvSpPr>
      <dsp:spPr>
        <a:xfrm rot="5400000">
          <a:off x="4059415" y="1021125"/>
          <a:ext cx="541205" cy="7494363"/>
        </a:xfrm>
        <a:prstGeom prst="round2SameRect">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Servlet proceeds to generate a response and sends it back  to a client</a:t>
          </a:r>
          <a:endParaRPr lang="en-US" sz="1600" kern="1200" dirty="0"/>
        </a:p>
      </dsp:txBody>
      <dsp:txXfrm rot="-5400000">
        <a:off x="582837" y="4524123"/>
        <a:ext cx="7467944" cy="48836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295E37A-597E-4AD6-81C8-69B4DA3E791A}" type="datetimeFigureOut">
              <a:rPr lang="en-US" smtClean="0"/>
              <a:t>11/9/2011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3F18BB9-F77B-41C2-929B-89C1F47EB8C5}" type="slidenum">
              <a:rPr lang="en-US" smtClean="0"/>
              <a:t>‹#›</a:t>
            </a:fld>
            <a:endParaRPr lang="en-US"/>
          </a:p>
        </p:txBody>
      </p:sp>
    </p:spTree>
    <p:extLst>
      <p:ext uri="{BB962C8B-B14F-4D97-AF65-F5344CB8AC3E}">
        <p14:creationId xmlns:p14="http://schemas.microsoft.com/office/powerpoint/2010/main" val="1662435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EC22C1-BA4A-40EC-9B63-9785F4BF4976}" type="datetimeFigureOut">
              <a:rPr lang="en-US" smtClean="0"/>
              <a:t>11/9/2011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8C97C9-F4B9-4C7B-8160-90C2DCF8D70A}" type="slidenum">
              <a:rPr lang="en-US" smtClean="0"/>
              <a:t>‹#›</a:t>
            </a:fld>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373488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4F400C-3FE8-483A-A77D-759EDFAB5EC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209567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8C97C9-F4B9-4C7B-8160-90C2DCF8D70A}" type="slidenum">
              <a:rPr lang="en-US" smtClean="0"/>
              <a:t>10</a:t>
            </a:fld>
            <a:endParaRPr lang="en-US"/>
          </a:p>
        </p:txBody>
      </p:sp>
    </p:spTree>
    <p:extLst>
      <p:ext uri="{BB962C8B-B14F-4D97-AF65-F5344CB8AC3E}">
        <p14:creationId xmlns:p14="http://schemas.microsoft.com/office/powerpoint/2010/main" val="696741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8C97C9-F4B9-4C7B-8160-90C2DCF8D70A}" type="slidenum">
              <a:rPr lang="en-US" smtClean="0"/>
              <a:t>11</a:t>
            </a:fld>
            <a:endParaRPr lang="en-US"/>
          </a:p>
        </p:txBody>
      </p:sp>
    </p:spTree>
    <p:extLst>
      <p:ext uri="{BB962C8B-B14F-4D97-AF65-F5344CB8AC3E}">
        <p14:creationId xmlns:p14="http://schemas.microsoft.com/office/powerpoint/2010/main" val="1989754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8C97C9-F4B9-4C7B-8160-90C2DCF8D70A}" type="slidenum">
              <a:rPr lang="en-US" smtClean="0"/>
              <a:t>12</a:t>
            </a:fld>
            <a:endParaRPr lang="en-US"/>
          </a:p>
        </p:txBody>
      </p:sp>
    </p:spTree>
    <p:extLst>
      <p:ext uri="{BB962C8B-B14F-4D97-AF65-F5344CB8AC3E}">
        <p14:creationId xmlns:p14="http://schemas.microsoft.com/office/powerpoint/2010/main" val="1928529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8C97C9-F4B9-4C7B-8160-90C2DCF8D70A}" type="slidenum">
              <a:rPr lang="en-US" smtClean="0"/>
              <a:t>13</a:t>
            </a:fld>
            <a:endParaRPr lang="en-US"/>
          </a:p>
        </p:txBody>
      </p:sp>
    </p:spTree>
    <p:extLst>
      <p:ext uri="{BB962C8B-B14F-4D97-AF65-F5344CB8AC3E}">
        <p14:creationId xmlns:p14="http://schemas.microsoft.com/office/powerpoint/2010/main" val="3118272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8C97C9-F4B9-4C7B-8160-90C2DCF8D70A}" type="slidenum">
              <a:rPr lang="en-US" smtClean="0"/>
              <a:t>14</a:t>
            </a:fld>
            <a:endParaRPr lang="en-US"/>
          </a:p>
        </p:txBody>
      </p:sp>
    </p:spTree>
    <p:extLst>
      <p:ext uri="{BB962C8B-B14F-4D97-AF65-F5344CB8AC3E}">
        <p14:creationId xmlns:p14="http://schemas.microsoft.com/office/powerpoint/2010/main" val="2812517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8C97C9-F4B9-4C7B-8160-90C2DCF8D70A}" type="slidenum">
              <a:rPr lang="en-US" smtClean="0"/>
              <a:t>15</a:t>
            </a:fld>
            <a:endParaRPr lang="en-US"/>
          </a:p>
        </p:txBody>
      </p:sp>
    </p:spTree>
    <p:extLst>
      <p:ext uri="{BB962C8B-B14F-4D97-AF65-F5344CB8AC3E}">
        <p14:creationId xmlns:p14="http://schemas.microsoft.com/office/powerpoint/2010/main" val="1295214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8C97C9-F4B9-4C7B-8160-90C2DCF8D70A}" type="slidenum">
              <a:rPr lang="en-US" smtClean="0"/>
              <a:t>16</a:t>
            </a:fld>
            <a:endParaRPr lang="en-US"/>
          </a:p>
        </p:txBody>
      </p:sp>
    </p:spTree>
    <p:extLst>
      <p:ext uri="{BB962C8B-B14F-4D97-AF65-F5344CB8AC3E}">
        <p14:creationId xmlns:p14="http://schemas.microsoft.com/office/powerpoint/2010/main" val="1887866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8C97C9-F4B9-4C7B-8160-90C2DCF8D70A}" type="slidenum">
              <a:rPr lang="en-US" smtClean="0"/>
              <a:t>17</a:t>
            </a:fld>
            <a:endParaRPr lang="en-US"/>
          </a:p>
        </p:txBody>
      </p:sp>
    </p:spTree>
    <p:extLst>
      <p:ext uri="{BB962C8B-B14F-4D97-AF65-F5344CB8AC3E}">
        <p14:creationId xmlns:p14="http://schemas.microsoft.com/office/powerpoint/2010/main" val="1674034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8C97C9-F4B9-4C7B-8160-90C2DCF8D70A}" type="slidenum">
              <a:rPr lang="en-US" smtClean="0"/>
              <a:t>18</a:t>
            </a:fld>
            <a:endParaRPr lang="en-US"/>
          </a:p>
        </p:txBody>
      </p:sp>
    </p:spTree>
    <p:extLst>
      <p:ext uri="{BB962C8B-B14F-4D97-AF65-F5344CB8AC3E}">
        <p14:creationId xmlns:p14="http://schemas.microsoft.com/office/powerpoint/2010/main" val="177836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8C97C9-F4B9-4C7B-8160-90C2DCF8D70A}" type="slidenum">
              <a:rPr lang="en-US" smtClean="0"/>
              <a:t>19</a:t>
            </a:fld>
            <a:endParaRPr lang="en-US"/>
          </a:p>
        </p:txBody>
      </p:sp>
    </p:spTree>
    <p:extLst>
      <p:ext uri="{BB962C8B-B14F-4D97-AF65-F5344CB8AC3E}">
        <p14:creationId xmlns:p14="http://schemas.microsoft.com/office/powerpoint/2010/main" val="1566844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8C97C9-F4B9-4C7B-8160-90C2DCF8D70A}" type="slidenum">
              <a:rPr lang="en-US" smtClean="0"/>
              <a:t>2</a:t>
            </a:fld>
            <a:endParaRPr lang="en-US"/>
          </a:p>
        </p:txBody>
      </p:sp>
    </p:spTree>
    <p:extLst>
      <p:ext uri="{BB962C8B-B14F-4D97-AF65-F5344CB8AC3E}">
        <p14:creationId xmlns:p14="http://schemas.microsoft.com/office/powerpoint/2010/main" val="541173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8C97C9-F4B9-4C7B-8160-90C2DCF8D70A}" type="slidenum">
              <a:rPr lang="en-US" smtClean="0"/>
              <a:t>20</a:t>
            </a:fld>
            <a:endParaRPr lang="en-US"/>
          </a:p>
        </p:txBody>
      </p:sp>
    </p:spTree>
    <p:extLst>
      <p:ext uri="{BB962C8B-B14F-4D97-AF65-F5344CB8AC3E}">
        <p14:creationId xmlns:p14="http://schemas.microsoft.com/office/powerpoint/2010/main" val="37959329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8C97C9-F4B9-4C7B-8160-90C2DCF8D70A}" type="slidenum">
              <a:rPr lang="en-US" smtClean="0"/>
              <a:t>21</a:t>
            </a:fld>
            <a:endParaRPr lang="en-US"/>
          </a:p>
        </p:txBody>
      </p:sp>
    </p:spTree>
    <p:extLst>
      <p:ext uri="{BB962C8B-B14F-4D97-AF65-F5344CB8AC3E}">
        <p14:creationId xmlns:p14="http://schemas.microsoft.com/office/powerpoint/2010/main" val="32515991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8C97C9-F4B9-4C7B-8160-90C2DCF8D70A}" type="slidenum">
              <a:rPr lang="en-US" smtClean="0"/>
              <a:t>22</a:t>
            </a:fld>
            <a:endParaRPr lang="en-US"/>
          </a:p>
        </p:txBody>
      </p:sp>
    </p:spTree>
    <p:extLst>
      <p:ext uri="{BB962C8B-B14F-4D97-AF65-F5344CB8AC3E}">
        <p14:creationId xmlns:p14="http://schemas.microsoft.com/office/powerpoint/2010/main" val="36440434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8C97C9-F4B9-4C7B-8160-90C2DCF8D70A}" type="slidenum">
              <a:rPr lang="en-US" smtClean="0"/>
              <a:t>23</a:t>
            </a:fld>
            <a:endParaRPr lang="en-US"/>
          </a:p>
        </p:txBody>
      </p:sp>
    </p:spTree>
    <p:extLst>
      <p:ext uri="{BB962C8B-B14F-4D97-AF65-F5344CB8AC3E}">
        <p14:creationId xmlns:p14="http://schemas.microsoft.com/office/powerpoint/2010/main" val="38497202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8C97C9-F4B9-4C7B-8160-90C2DCF8D70A}" type="slidenum">
              <a:rPr lang="en-US" smtClean="0"/>
              <a:t>24</a:t>
            </a:fld>
            <a:endParaRPr lang="en-US"/>
          </a:p>
        </p:txBody>
      </p:sp>
    </p:spTree>
    <p:extLst>
      <p:ext uri="{BB962C8B-B14F-4D97-AF65-F5344CB8AC3E}">
        <p14:creationId xmlns:p14="http://schemas.microsoft.com/office/powerpoint/2010/main" val="9305008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8C97C9-F4B9-4C7B-8160-90C2DCF8D70A}" type="slidenum">
              <a:rPr lang="en-US" smtClean="0"/>
              <a:t>25</a:t>
            </a:fld>
            <a:endParaRPr lang="en-US"/>
          </a:p>
        </p:txBody>
      </p:sp>
    </p:spTree>
    <p:extLst>
      <p:ext uri="{BB962C8B-B14F-4D97-AF65-F5344CB8AC3E}">
        <p14:creationId xmlns:p14="http://schemas.microsoft.com/office/powerpoint/2010/main" val="35703800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8C97C9-F4B9-4C7B-8160-90C2DCF8D70A}" type="slidenum">
              <a:rPr lang="en-US" smtClean="0"/>
              <a:t>26</a:t>
            </a:fld>
            <a:endParaRPr lang="en-US"/>
          </a:p>
        </p:txBody>
      </p:sp>
    </p:spTree>
    <p:extLst>
      <p:ext uri="{BB962C8B-B14F-4D97-AF65-F5344CB8AC3E}">
        <p14:creationId xmlns:p14="http://schemas.microsoft.com/office/powerpoint/2010/main" val="15827675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8C97C9-F4B9-4C7B-8160-90C2DCF8D70A}" type="slidenum">
              <a:rPr lang="en-US" smtClean="0"/>
              <a:t>27</a:t>
            </a:fld>
            <a:endParaRPr lang="en-US"/>
          </a:p>
        </p:txBody>
      </p:sp>
    </p:spTree>
    <p:extLst>
      <p:ext uri="{BB962C8B-B14F-4D97-AF65-F5344CB8AC3E}">
        <p14:creationId xmlns:p14="http://schemas.microsoft.com/office/powerpoint/2010/main" val="37110747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8C97C9-F4B9-4C7B-8160-90C2DCF8D70A}" type="slidenum">
              <a:rPr lang="en-US" smtClean="0"/>
              <a:t>28</a:t>
            </a:fld>
            <a:endParaRPr lang="en-US"/>
          </a:p>
        </p:txBody>
      </p:sp>
    </p:spTree>
    <p:extLst>
      <p:ext uri="{BB962C8B-B14F-4D97-AF65-F5344CB8AC3E}">
        <p14:creationId xmlns:p14="http://schemas.microsoft.com/office/powerpoint/2010/main" val="1559263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8C97C9-F4B9-4C7B-8160-90C2DCF8D70A}" type="slidenum">
              <a:rPr lang="en-US" smtClean="0"/>
              <a:t>29</a:t>
            </a:fld>
            <a:endParaRPr lang="en-US"/>
          </a:p>
        </p:txBody>
      </p:sp>
    </p:spTree>
    <p:extLst>
      <p:ext uri="{BB962C8B-B14F-4D97-AF65-F5344CB8AC3E}">
        <p14:creationId xmlns:p14="http://schemas.microsoft.com/office/powerpoint/2010/main" val="702369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8C97C9-F4B9-4C7B-8160-90C2DCF8D70A}" type="slidenum">
              <a:rPr lang="en-US" smtClean="0"/>
              <a:t>3</a:t>
            </a:fld>
            <a:endParaRPr lang="en-US"/>
          </a:p>
        </p:txBody>
      </p:sp>
    </p:spTree>
    <p:extLst>
      <p:ext uri="{BB962C8B-B14F-4D97-AF65-F5344CB8AC3E}">
        <p14:creationId xmlns:p14="http://schemas.microsoft.com/office/powerpoint/2010/main" val="31117806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8C97C9-F4B9-4C7B-8160-90C2DCF8D70A}" type="slidenum">
              <a:rPr lang="en-US" smtClean="0"/>
              <a:t>30</a:t>
            </a:fld>
            <a:endParaRPr lang="en-US"/>
          </a:p>
        </p:txBody>
      </p:sp>
    </p:spTree>
    <p:extLst>
      <p:ext uri="{BB962C8B-B14F-4D97-AF65-F5344CB8AC3E}">
        <p14:creationId xmlns:p14="http://schemas.microsoft.com/office/powerpoint/2010/main" val="23545775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8C97C9-F4B9-4C7B-8160-90C2DCF8D70A}" type="slidenum">
              <a:rPr lang="en-US" smtClean="0"/>
              <a:t>31</a:t>
            </a:fld>
            <a:endParaRPr lang="en-US"/>
          </a:p>
        </p:txBody>
      </p:sp>
    </p:spTree>
    <p:extLst>
      <p:ext uri="{BB962C8B-B14F-4D97-AF65-F5344CB8AC3E}">
        <p14:creationId xmlns:p14="http://schemas.microsoft.com/office/powerpoint/2010/main" val="41564302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8C97C9-F4B9-4C7B-8160-90C2DCF8D70A}" type="slidenum">
              <a:rPr lang="en-US" smtClean="0"/>
              <a:t>32</a:t>
            </a:fld>
            <a:endParaRPr lang="en-US"/>
          </a:p>
        </p:txBody>
      </p:sp>
    </p:spTree>
    <p:extLst>
      <p:ext uri="{BB962C8B-B14F-4D97-AF65-F5344CB8AC3E}">
        <p14:creationId xmlns:p14="http://schemas.microsoft.com/office/powerpoint/2010/main" val="14448390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8C97C9-F4B9-4C7B-8160-90C2DCF8D70A}" type="slidenum">
              <a:rPr lang="en-US" smtClean="0"/>
              <a:t>33</a:t>
            </a:fld>
            <a:endParaRPr lang="en-US"/>
          </a:p>
        </p:txBody>
      </p:sp>
    </p:spTree>
    <p:extLst>
      <p:ext uri="{BB962C8B-B14F-4D97-AF65-F5344CB8AC3E}">
        <p14:creationId xmlns:p14="http://schemas.microsoft.com/office/powerpoint/2010/main" val="40509057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8C97C9-F4B9-4C7B-8160-90C2DCF8D70A}" type="slidenum">
              <a:rPr lang="en-US" smtClean="0"/>
              <a:t>34</a:t>
            </a:fld>
            <a:endParaRPr lang="en-US"/>
          </a:p>
        </p:txBody>
      </p:sp>
    </p:spTree>
    <p:extLst>
      <p:ext uri="{BB962C8B-B14F-4D97-AF65-F5344CB8AC3E}">
        <p14:creationId xmlns:p14="http://schemas.microsoft.com/office/powerpoint/2010/main" val="832554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8C97C9-F4B9-4C7B-8160-90C2DCF8D70A}" type="slidenum">
              <a:rPr lang="en-US" smtClean="0"/>
              <a:t>35</a:t>
            </a:fld>
            <a:endParaRPr lang="en-US"/>
          </a:p>
        </p:txBody>
      </p:sp>
    </p:spTree>
    <p:extLst>
      <p:ext uri="{BB962C8B-B14F-4D97-AF65-F5344CB8AC3E}">
        <p14:creationId xmlns:p14="http://schemas.microsoft.com/office/powerpoint/2010/main" val="29499223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8C97C9-F4B9-4C7B-8160-90C2DCF8D70A}" type="slidenum">
              <a:rPr lang="en-US" smtClean="0"/>
              <a:t>36</a:t>
            </a:fld>
            <a:endParaRPr lang="en-US"/>
          </a:p>
        </p:txBody>
      </p:sp>
    </p:spTree>
    <p:extLst>
      <p:ext uri="{BB962C8B-B14F-4D97-AF65-F5344CB8AC3E}">
        <p14:creationId xmlns:p14="http://schemas.microsoft.com/office/powerpoint/2010/main" val="9889879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8C97C9-F4B9-4C7B-8160-90C2DCF8D70A}" type="slidenum">
              <a:rPr lang="en-US" smtClean="0"/>
              <a:t>37</a:t>
            </a:fld>
            <a:endParaRPr lang="en-US"/>
          </a:p>
        </p:txBody>
      </p:sp>
    </p:spTree>
    <p:extLst>
      <p:ext uri="{BB962C8B-B14F-4D97-AF65-F5344CB8AC3E}">
        <p14:creationId xmlns:p14="http://schemas.microsoft.com/office/powerpoint/2010/main" val="16912823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8C97C9-F4B9-4C7B-8160-90C2DCF8D70A}" type="slidenum">
              <a:rPr lang="en-US" smtClean="0"/>
              <a:t>38</a:t>
            </a:fld>
            <a:endParaRPr lang="en-US"/>
          </a:p>
        </p:txBody>
      </p:sp>
    </p:spTree>
    <p:extLst>
      <p:ext uri="{BB962C8B-B14F-4D97-AF65-F5344CB8AC3E}">
        <p14:creationId xmlns:p14="http://schemas.microsoft.com/office/powerpoint/2010/main" val="34500387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8C97C9-F4B9-4C7B-8160-90C2DCF8D70A}" type="slidenum">
              <a:rPr lang="en-US" smtClean="0"/>
              <a:t>39</a:t>
            </a:fld>
            <a:endParaRPr lang="en-US"/>
          </a:p>
        </p:txBody>
      </p:sp>
    </p:spTree>
    <p:extLst>
      <p:ext uri="{BB962C8B-B14F-4D97-AF65-F5344CB8AC3E}">
        <p14:creationId xmlns:p14="http://schemas.microsoft.com/office/powerpoint/2010/main" val="4045839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8C97C9-F4B9-4C7B-8160-90C2DCF8D70A}" type="slidenum">
              <a:rPr lang="en-US" smtClean="0"/>
              <a:t>4</a:t>
            </a:fld>
            <a:endParaRPr lang="en-US"/>
          </a:p>
        </p:txBody>
      </p:sp>
    </p:spTree>
    <p:extLst>
      <p:ext uri="{BB962C8B-B14F-4D97-AF65-F5344CB8AC3E}">
        <p14:creationId xmlns:p14="http://schemas.microsoft.com/office/powerpoint/2010/main" val="37864148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8C97C9-F4B9-4C7B-8160-90C2DCF8D70A}" type="slidenum">
              <a:rPr lang="en-US" smtClean="0"/>
              <a:t>40</a:t>
            </a:fld>
            <a:endParaRPr lang="en-US"/>
          </a:p>
        </p:txBody>
      </p:sp>
    </p:spTree>
    <p:extLst>
      <p:ext uri="{BB962C8B-B14F-4D97-AF65-F5344CB8AC3E}">
        <p14:creationId xmlns:p14="http://schemas.microsoft.com/office/powerpoint/2010/main" val="22669747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8C97C9-F4B9-4C7B-8160-90C2DCF8D70A}" type="slidenum">
              <a:rPr lang="en-US" smtClean="0"/>
              <a:t>41</a:t>
            </a:fld>
            <a:endParaRPr lang="en-US"/>
          </a:p>
        </p:txBody>
      </p:sp>
    </p:spTree>
    <p:extLst>
      <p:ext uri="{BB962C8B-B14F-4D97-AF65-F5344CB8AC3E}">
        <p14:creationId xmlns:p14="http://schemas.microsoft.com/office/powerpoint/2010/main" val="30018260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8C97C9-F4B9-4C7B-8160-90C2DCF8D70A}" type="slidenum">
              <a:rPr lang="en-US" smtClean="0"/>
              <a:t>42</a:t>
            </a:fld>
            <a:endParaRPr lang="en-US"/>
          </a:p>
        </p:txBody>
      </p:sp>
    </p:spTree>
    <p:extLst>
      <p:ext uri="{BB962C8B-B14F-4D97-AF65-F5344CB8AC3E}">
        <p14:creationId xmlns:p14="http://schemas.microsoft.com/office/powerpoint/2010/main" val="13726454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8C97C9-F4B9-4C7B-8160-90C2DCF8D70A}" type="slidenum">
              <a:rPr lang="en-US" smtClean="0"/>
              <a:t>43</a:t>
            </a:fld>
            <a:endParaRPr lang="en-US"/>
          </a:p>
        </p:txBody>
      </p:sp>
    </p:spTree>
    <p:extLst>
      <p:ext uri="{BB962C8B-B14F-4D97-AF65-F5344CB8AC3E}">
        <p14:creationId xmlns:p14="http://schemas.microsoft.com/office/powerpoint/2010/main" val="21578209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000"/>
              </a:spcBef>
              <a:buFont typeface="Wingdings" pitchFamily="2" charset="2"/>
              <a:buChar char=""/>
            </a:pPr>
            <a:r>
              <a:rPr lang="en-US" sz="1600" dirty="0" smtClean="0">
                <a:solidFill>
                  <a:srgbClr val="000000"/>
                </a:solidFill>
              </a:rPr>
              <a:t>JSF 2.0 adds support for partial state saving</a:t>
            </a:r>
          </a:p>
          <a:p>
            <a:pPr lvl="2" eaLnBrk="1" hangingPunct="1">
              <a:buFont typeface="Arial" charset="0"/>
              <a:buChar char="•"/>
            </a:pPr>
            <a:r>
              <a:rPr lang="en-US" sz="1600" dirty="0" smtClean="0">
                <a:solidFill>
                  <a:srgbClr val="000000"/>
                </a:solidFill>
              </a:rPr>
              <a:t>Similar to what was previously available in Trinidad</a:t>
            </a:r>
          </a:p>
          <a:p>
            <a:pPr eaLnBrk="1" hangingPunct="1">
              <a:spcBef>
                <a:spcPts val="1000"/>
              </a:spcBef>
              <a:buFont typeface="Wingdings" pitchFamily="2" charset="2"/>
              <a:buChar char=""/>
            </a:pPr>
            <a:r>
              <a:rPr lang="en-US" sz="1600" dirty="0" smtClean="0">
                <a:solidFill>
                  <a:srgbClr val="000000"/>
                </a:solidFill>
              </a:rPr>
              <a:t>No longer saves the state of the entire component tree with each request</a:t>
            </a:r>
          </a:p>
          <a:p>
            <a:pPr eaLnBrk="1" hangingPunct="1">
              <a:spcBef>
                <a:spcPts val="1000"/>
              </a:spcBef>
              <a:buFont typeface="Wingdings" pitchFamily="2" charset="2"/>
              <a:buChar char=""/>
            </a:pPr>
            <a:r>
              <a:rPr lang="en-US" sz="1600" dirty="0" smtClean="0">
                <a:solidFill>
                  <a:srgbClr val="000000"/>
                </a:solidFill>
              </a:rPr>
              <a:t>Initial state is cached from the original component tree</a:t>
            </a:r>
          </a:p>
          <a:p>
            <a:pPr eaLnBrk="1" hangingPunct="1">
              <a:spcBef>
                <a:spcPts val="1000"/>
              </a:spcBef>
              <a:buFont typeface="Wingdings" pitchFamily="2" charset="2"/>
              <a:buChar char=""/>
            </a:pPr>
            <a:r>
              <a:rPr lang="en-US" sz="1600" dirty="0" smtClean="0">
                <a:solidFill>
                  <a:srgbClr val="000000"/>
                </a:solidFill>
              </a:rPr>
              <a:t>Only the changes from the initial state are stored for each request</a:t>
            </a:r>
          </a:p>
          <a:p>
            <a:pPr lvl="2" eaLnBrk="1" hangingPunct="1">
              <a:buFont typeface="Arial" charset="0"/>
              <a:buChar char="•"/>
            </a:pPr>
            <a:r>
              <a:rPr lang="en-US" sz="1600" dirty="0" smtClean="0">
                <a:solidFill>
                  <a:srgbClr val="000000"/>
                </a:solidFill>
              </a:rPr>
              <a:t>Number of components with changes will be much smaller than the full tree</a:t>
            </a:r>
          </a:p>
          <a:p>
            <a:pPr lvl="2" eaLnBrk="1" hangingPunct="1">
              <a:buFont typeface="Arial" charset="0"/>
              <a:buChar char="•"/>
            </a:pPr>
            <a:r>
              <a:rPr lang="en-US" sz="1600" dirty="0" smtClean="0">
                <a:solidFill>
                  <a:srgbClr val="000000"/>
                </a:solidFill>
              </a:rPr>
              <a:t>Leads to much smaller per-request state </a:t>
            </a:r>
          </a:p>
          <a:p>
            <a:pPr eaLnBrk="1" hangingPunct="1">
              <a:spcBef>
                <a:spcPts val="1000"/>
              </a:spcBef>
              <a:buFont typeface="Wingdings" pitchFamily="2" charset="2"/>
              <a:buChar char=""/>
            </a:pPr>
            <a:r>
              <a:rPr lang="en-US" sz="1600" dirty="0" smtClean="0">
                <a:solidFill>
                  <a:srgbClr val="000000"/>
                </a:solidFill>
              </a:rPr>
              <a:t>Allows for simpler component creation </a:t>
            </a:r>
          </a:p>
          <a:p>
            <a:pPr lvl="2" eaLnBrk="1" hangingPunct="1">
              <a:buFont typeface="Arial" charset="0"/>
              <a:buChar char="•"/>
            </a:pPr>
            <a:r>
              <a:rPr lang="en-US" sz="1600" dirty="0" err="1" smtClean="0">
                <a:solidFill>
                  <a:srgbClr val="000000"/>
                </a:solidFill>
              </a:rPr>
              <a:t>PartialStateHolder</a:t>
            </a:r>
            <a:r>
              <a:rPr lang="en-US" sz="1600" dirty="0" smtClean="0">
                <a:solidFill>
                  <a:srgbClr val="000000"/>
                </a:solidFill>
              </a:rPr>
              <a:t> interface notifies components when the initial state is configured</a:t>
            </a:r>
          </a:p>
          <a:p>
            <a:pPr lvl="2" eaLnBrk="1" hangingPunct="1">
              <a:buFont typeface="Arial" charset="0"/>
              <a:buChar char="•"/>
            </a:pPr>
            <a:r>
              <a:rPr lang="en-US" sz="1600" dirty="0" err="1" smtClean="0">
                <a:solidFill>
                  <a:srgbClr val="000000"/>
                </a:solidFill>
              </a:rPr>
              <a:t>StateHelper</a:t>
            </a:r>
            <a:r>
              <a:rPr lang="en-US" sz="1600" dirty="0" smtClean="0">
                <a:solidFill>
                  <a:srgbClr val="000000"/>
                </a:solidFill>
              </a:rPr>
              <a:t> eases implementation of components</a:t>
            </a:r>
          </a:p>
          <a:p>
            <a:pPr lvl="3" eaLnBrk="1" hangingPunct="1">
              <a:buFont typeface="Arial" charset="0"/>
              <a:buChar char="•"/>
            </a:pPr>
            <a:r>
              <a:rPr lang="en-US" sz="1600" dirty="0" smtClean="0">
                <a:solidFill>
                  <a:srgbClr val="000000"/>
                </a:solidFill>
              </a:rPr>
              <a:t>Provides a map construct that can be used for component state storage</a:t>
            </a:r>
          </a:p>
          <a:p>
            <a:pPr lvl="3" eaLnBrk="1" hangingPunct="1">
              <a:buFont typeface="Arial" charset="0"/>
              <a:buChar char="•"/>
            </a:pPr>
            <a:r>
              <a:rPr lang="en-US" sz="1600" dirty="0" smtClean="0">
                <a:solidFill>
                  <a:srgbClr val="000000"/>
                </a:solidFill>
              </a:rPr>
              <a:t>Allows component writers to avoid providing custom </a:t>
            </a:r>
            <a:r>
              <a:rPr lang="en-US" sz="1600" dirty="0" err="1" smtClean="0">
                <a:solidFill>
                  <a:srgbClr val="000000"/>
                </a:solidFill>
              </a:rPr>
              <a:t>saveState</a:t>
            </a:r>
            <a:r>
              <a:rPr lang="en-US" sz="1600" dirty="0" smtClean="0">
                <a:solidFill>
                  <a:srgbClr val="000000"/>
                </a:solidFill>
              </a:rPr>
              <a:t> and </a:t>
            </a:r>
            <a:r>
              <a:rPr lang="en-US" sz="1600" dirty="0" err="1" smtClean="0">
                <a:solidFill>
                  <a:srgbClr val="000000"/>
                </a:solidFill>
              </a:rPr>
              <a:t>restoreState</a:t>
            </a:r>
            <a:r>
              <a:rPr lang="en-US" sz="1600" dirty="0" smtClean="0">
                <a:solidFill>
                  <a:srgbClr val="000000"/>
                </a:solidFill>
              </a:rPr>
              <a:t> methods.</a:t>
            </a:r>
          </a:p>
          <a:p>
            <a:endParaRPr lang="en-US" dirty="0"/>
          </a:p>
        </p:txBody>
      </p:sp>
      <p:sp>
        <p:nvSpPr>
          <p:cNvPr id="4" name="Slide Number Placeholder 3"/>
          <p:cNvSpPr>
            <a:spLocks noGrp="1"/>
          </p:cNvSpPr>
          <p:nvPr>
            <p:ph type="sldNum" sz="quarter" idx="10"/>
          </p:nvPr>
        </p:nvSpPr>
        <p:spPr/>
        <p:txBody>
          <a:bodyPr/>
          <a:lstStyle/>
          <a:p>
            <a:fld id="{F38C97C9-F4B9-4C7B-8160-90C2DCF8D70A}" type="slidenum">
              <a:rPr lang="en-US" smtClean="0"/>
              <a:t>44</a:t>
            </a:fld>
            <a:endParaRPr lang="en-US"/>
          </a:p>
        </p:txBody>
      </p:sp>
    </p:spTree>
    <p:extLst>
      <p:ext uri="{BB962C8B-B14F-4D97-AF65-F5344CB8AC3E}">
        <p14:creationId xmlns:p14="http://schemas.microsoft.com/office/powerpoint/2010/main" val="26088857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8C97C9-F4B9-4C7B-8160-90C2DCF8D70A}" type="slidenum">
              <a:rPr lang="en-US" smtClean="0"/>
              <a:t>45</a:t>
            </a:fld>
            <a:endParaRPr lang="en-US"/>
          </a:p>
        </p:txBody>
      </p:sp>
    </p:spTree>
    <p:extLst>
      <p:ext uri="{BB962C8B-B14F-4D97-AF65-F5344CB8AC3E}">
        <p14:creationId xmlns:p14="http://schemas.microsoft.com/office/powerpoint/2010/main" val="34052448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8C97C9-F4B9-4C7B-8160-90C2DCF8D70A}" type="slidenum">
              <a:rPr lang="en-US" smtClean="0"/>
              <a:t>46</a:t>
            </a:fld>
            <a:endParaRPr lang="en-US"/>
          </a:p>
        </p:txBody>
      </p:sp>
    </p:spTree>
    <p:extLst>
      <p:ext uri="{BB962C8B-B14F-4D97-AF65-F5344CB8AC3E}">
        <p14:creationId xmlns:p14="http://schemas.microsoft.com/office/powerpoint/2010/main" val="41445008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8C97C9-F4B9-4C7B-8160-90C2DCF8D70A}" type="slidenum">
              <a:rPr lang="en-US" smtClean="0"/>
              <a:t>47</a:t>
            </a:fld>
            <a:endParaRPr lang="en-US"/>
          </a:p>
        </p:txBody>
      </p:sp>
    </p:spTree>
    <p:extLst>
      <p:ext uri="{BB962C8B-B14F-4D97-AF65-F5344CB8AC3E}">
        <p14:creationId xmlns:p14="http://schemas.microsoft.com/office/powerpoint/2010/main" val="15222945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8C97C9-F4B9-4C7B-8160-90C2DCF8D70A}" type="slidenum">
              <a:rPr lang="en-US" smtClean="0"/>
              <a:t>48</a:t>
            </a:fld>
            <a:endParaRPr lang="en-US"/>
          </a:p>
        </p:txBody>
      </p:sp>
    </p:spTree>
    <p:extLst>
      <p:ext uri="{BB962C8B-B14F-4D97-AF65-F5344CB8AC3E}">
        <p14:creationId xmlns:p14="http://schemas.microsoft.com/office/powerpoint/2010/main" val="33505983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demonstrate new Servlet 3.0 functions. Learn how to programmatically add servlets, configure web fragments, use an asynchronous servlet, or use a </a:t>
            </a:r>
            <a:r>
              <a:rPr lang="en-US" dirty="0" err="1" smtClean="0"/>
              <a:t>ServletContainerInitializer</a:t>
            </a:r>
            <a:r>
              <a:rPr lang="en-US" dirty="0" smtClean="0"/>
              <a:t>.</a:t>
            </a:r>
            <a:endParaRPr lang="en-US" dirty="0" smtClean="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F38C97C9-F4B9-4C7B-8160-90C2DCF8D70A}" type="slidenum">
              <a:rPr lang="en-US" smtClean="0"/>
              <a:t>49</a:t>
            </a:fld>
            <a:endParaRPr lang="en-US"/>
          </a:p>
        </p:txBody>
      </p:sp>
    </p:spTree>
    <p:extLst>
      <p:ext uri="{BB962C8B-B14F-4D97-AF65-F5344CB8AC3E}">
        <p14:creationId xmlns:p14="http://schemas.microsoft.com/office/powerpoint/2010/main" val="2532546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8C97C9-F4B9-4C7B-8160-90C2DCF8D70A}" type="slidenum">
              <a:rPr lang="en-US" smtClean="0"/>
              <a:t>5</a:t>
            </a:fld>
            <a:endParaRPr lang="en-US"/>
          </a:p>
        </p:txBody>
      </p:sp>
    </p:spTree>
    <p:extLst>
      <p:ext uri="{BB962C8B-B14F-4D97-AF65-F5344CB8AC3E}">
        <p14:creationId xmlns:p14="http://schemas.microsoft.com/office/powerpoint/2010/main" val="42058958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8C97C9-F4B9-4C7B-8160-90C2DCF8D70A}" type="slidenum">
              <a:rPr lang="en-US" smtClean="0"/>
              <a:t>50</a:t>
            </a:fld>
            <a:endParaRPr lang="en-US"/>
          </a:p>
        </p:txBody>
      </p:sp>
    </p:spTree>
    <p:extLst>
      <p:ext uri="{BB962C8B-B14F-4D97-AF65-F5344CB8AC3E}">
        <p14:creationId xmlns:p14="http://schemas.microsoft.com/office/powerpoint/2010/main" val="1350609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8C97C9-F4B9-4C7B-8160-90C2DCF8D70A}" type="slidenum">
              <a:rPr lang="en-US" smtClean="0"/>
              <a:t>6</a:t>
            </a:fld>
            <a:endParaRPr lang="en-US"/>
          </a:p>
        </p:txBody>
      </p:sp>
    </p:spTree>
    <p:extLst>
      <p:ext uri="{BB962C8B-B14F-4D97-AF65-F5344CB8AC3E}">
        <p14:creationId xmlns:p14="http://schemas.microsoft.com/office/powerpoint/2010/main" val="827711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8C97C9-F4B9-4C7B-8160-90C2DCF8D70A}" type="slidenum">
              <a:rPr lang="en-US" smtClean="0"/>
              <a:t>7</a:t>
            </a:fld>
            <a:endParaRPr lang="en-US"/>
          </a:p>
        </p:txBody>
      </p:sp>
    </p:spTree>
    <p:extLst>
      <p:ext uri="{BB962C8B-B14F-4D97-AF65-F5344CB8AC3E}">
        <p14:creationId xmlns:p14="http://schemas.microsoft.com/office/powerpoint/2010/main" val="374426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8C97C9-F4B9-4C7B-8160-90C2DCF8D70A}" type="slidenum">
              <a:rPr lang="en-US" smtClean="0"/>
              <a:t>8</a:t>
            </a:fld>
            <a:endParaRPr lang="en-US"/>
          </a:p>
        </p:txBody>
      </p:sp>
    </p:spTree>
    <p:extLst>
      <p:ext uri="{BB962C8B-B14F-4D97-AF65-F5344CB8AC3E}">
        <p14:creationId xmlns:p14="http://schemas.microsoft.com/office/powerpoint/2010/main" val="3104358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8C97C9-F4B9-4C7B-8160-90C2DCF8D70A}" type="slidenum">
              <a:rPr lang="en-US" smtClean="0"/>
              <a:t>9</a:t>
            </a:fld>
            <a:endParaRPr lang="en-US"/>
          </a:p>
        </p:txBody>
      </p:sp>
    </p:spTree>
    <p:extLst>
      <p:ext uri="{BB962C8B-B14F-4D97-AF65-F5344CB8AC3E}">
        <p14:creationId xmlns:p14="http://schemas.microsoft.com/office/powerpoint/2010/main" val="292272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D018F-DCE7-4E7C-94C6-1A191101F29E}" type="slidenum">
              <a:rPr lang="en-US" smtClean="0"/>
              <a:t>‹#›</a:t>
            </a:fld>
            <a:endParaRPr lang="en-US"/>
          </a:p>
        </p:txBody>
      </p:sp>
    </p:spTree>
    <p:extLst>
      <p:ext uri="{BB962C8B-B14F-4D97-AF65-F5344CB8AC3E}">
        <p14:creationId xmlns:p14="http://schemas.microsoft.com/office/powerpoint/2010/main" val="105916965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D018F-DCE7-4E7C-94C6-1A191101F29E}" type="slidenum">
              <a:rPr lang="en-US" smtClean="0"/>
              <a:t>‹#›</a:t>
            </a:fld>
            <a:endParaRPr lang="en-US"/>
          </a:p>
        </p:txBody>
      </p:sp>
    </p:spTree>
    <p:extLst>
      <p:ext uri="{BB962C8B-B14F-4D97-AF65-F5344CB8AC3E}">
        <p14:creationId xmlns:p14="http://schemas.microsoft.com/office/powerpoint/2010/main" val="181974972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311150"/>
            <a:ext cx="2262188" cy="6632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9" y="311150"/>
            <a:ext cx="6637337" cy="6632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D018F-DCE7-4E7C-94C6-1A191101F29E}" type="slidenum">
              <a:rPr lang="en-US" smtClean="0"/>
              <a:t>‹#›</a:t>
            </a:fld>
            <a:endParaRPr lang="en-US"/>
          </a:p>
        </p:txBody>
      </p:sp>
    </p:spTree>
    <p:extLst>
      <p:ext uri="{BB962C8B-B14F-4D97-AF65-F5344CB8AC3E}">
        <p14:creationId xmlns:p14="http://schemas.microsoft.com/office/powerpoint/2010/main" val="407268349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342860" indent="-342860">
              <a:buFont typeface="Wingdings" pitchFamily="2" charset="2"/>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10"/>
          </p:nvPr>
        </p:nvSpPr>
        <p:spPr/>
        <p:txBody>
          <a:bodyPr/>
          <a:lstStyle/>
          <a:p>
            <a:endParaRPr lang="en-US" dirty="0"/>
          </a:p>
        </p:txBody>
      </p:sp>
      <p:sp>
        <p:nvSpPr>
          <p:cNvPr id="8" name="Slide Number Placeholder 7"/>
          <p:cNvSpPr>
            <a:spLocks noGrp="1"/>
          </p:cNvSpPr>
          <p:nvPr>
            <p:ph type="sldNum" sz="quarter" idx="11"/>
          </p:nvPr>
        </p:nvSpPr>
        <p:spPr/>
        <p:txBody>
          <a:bodyPr/>
          <a:lstStyle/>
          <a:p>
            <a:fld id="{CD7D018F-DCE7-4E7C-94C6-1A191101F29E}" type="slidenum">
              <a:rPr lang="en-US" smtClean="0"/>
              <a:t>‹#›</a:t>
            </a:fld>
            <a:endParaRPr lang="en-US"/>
          </a:p>
        </p:txBody>
      </p:sp>
    </p:spTree>
    <p:extLst>
      <p:ext uri="{BB962C8B-B14F-4D97-AF65-F5344CB8AC3E}">
        <p14:creationId xmlns:p14="http://schemas.microsoft.com/office/powerpoint/2010/main" val="21398576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7D018F-DCE7-4E7C-94C6-1A191101F29E}" type="slidenum">
              <a:rPr lang="en-US" smtClean="0"/>
              <a:t>‹#›</a:t>
            </a:fld>
            <a:endParaRPr lang="en-US"/>
          </a:p>
        </p:txBody>
      </p:sp>
    </p:spTree>
    <p:extLst>
      <p:ext uri="{BB962C8B-B14F-4D97-AF65-F5344CB8AC3E}">
        <p14:creationId xmlns:p14="http://schemas.microsoft.com/office/powerpoint/2010/main" val="36147950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812925"/>
            <a:ext cx="4449762" cy="513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1" y="1812925"/>
            <a:ext cx="4449763" cy="513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7D018F-DCE7-4E7C-94C6-1A191101F29E}" type="slidenum">
              <a:rPr lang="en-US" smtClean="0"/>
              <a:t>‹#›</a:t>
            </a:fld>
            <a:endParaRPr lang="en-US"/>
          </a:p>
        </p:txBody>
      </p:sp>
    </p:spTree>
    <p:extLst>
      <p:ext uri="{BB962C8B-B14F-4D97-AF65-F5344CB8AC3E}">
        <p14:creationId xmlns:p14="http://schemas.microsoft.com/office/powerpoint/2010/main" val="269382321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7D018F-DCE7-4E7C-94C6-1A191101F29E}" type="slidenum">
              <a:rPr lang="en-US" smtClean="0"/>
              <a:t>‹#›</a:t>
            </a:fld>
            <a:endParaRPr lang="en-US"/>
          </a:p>
        </p:txBody>
      </p:sp>
    </p:spTree>
    <p:extLst>
      <p:ext uri="{BB962C8B-B14F-4D97-AF65-F5344CB8AC3E}">
        <p14:creationId xmlns:p14="http://schemas.microsoft.com/office/powerpoint/2010/main" val="34574119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7D018F-DCE7-4E7C-94C6-1A191101F29E}" type="slidenum">
              <a:rPr lang="en-US" smtClean="0"/>
              <a:t>‹#›</a:t>
            </a:fld>
            <a:endParaRPr lang="en-US"/>
          </a:p>
        </p:txBody>
      </p:sp>
    </p:spTree>
    <p:extLst>
      <p:ext uri="{BB962C8B-B14F-4D97-AF65-F5344CB8AC3E}">
        <p14:creationId xmlns:p14="http://schemas.microsoft.com/office/powerpoint/2010/main" val="32221426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7D018F-DCE7-4E7C-94C6-1A191101F29E}" type="slidenum">
              <a:rPr lang="en-US" smtClean="0"/>
              <a:t>‹#›</a:t>
            </a:fld>
            <a:endParaRPr lang="en-US"/>
          </a:p>
        </p:txBody>
      </p:sp>
    </p:spTree>
    <p:extLst>
      <p:ext uri="{BB962C8B-B14F-4D97-AF65-F5344CB8AC3E}">
        <p14:creationId xmlns:p14="http://schemas.microsoft.com/office/powerpoint/2010/main" val="130554395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7D018F-DCE7-4E7C-94C6-1A191101F29E}" type="slidenum">
              <a:rPr lang="en-US" smtClean="0"/>
              <a:t>‹#›</a:t>
            </a:fld>
            <a:endParaRPr lang="en-US"/>
          </a:p>
        </p:txBody>
      </p:sp>
    </p:spTree>
    <p:extLst>
      <p:ext uri="{BB962C8B-B14F-4D97-AF65-F5344CB8AC3E}">
        <p14:creationId xmlns:p14="http://schemas.microsoft.com/office/powerpoint/2010/main" val="49813144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7D018F-DCE7-4E7C-94C6-1A191101F29E}" type="slidenum">
              <a:rPr lang="en-US" smtClean="0"/>
              <a:t>‹#›</a:t>
            </a:fld>
            <a:endParaRPr lang="en-US"/>
          </a:p>
        </p:txBody>
      </p:sp>
    </p:spTree>
    <p:extLst>
      <p:ext uri="{BB962C8B-B14F-4D97-AF65-F5344CB8AC3E}">
        <p14:creationId xmlns:p14="http://schemas.microsoft.com/office/powerpoint/2010/main" val="243349308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9" tIns="45714" rIns="91429"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29" tIns="45714" rIns="91429"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29" tIns="45714" rIns="91429" bIns="45714"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29" tIns="45714" rIns="91429" bIns="45714" rtlCol="0" anchor="ctr"/>
          <a:lstStyle>
            <a:lvl1pPr algn="r">
              <a:defRPr sz="1200">
                <a:solidFill>
                  <a:schemeClr val="tx1">
                    <a:tint val="75000"/>
                  </a:schemeClr>
                </a:solidFill>
              </a:defRPr>
            </a:lvl1pPr>
          </a:lstStyle>
          <a:p>
            <a:fld id="{CD7D018F-DCE7-4E7C-94C6-1A191101F29E}" type="slidenum">
              <a:rPr lang="en-US" smtClean="0"/>
              <a:t>‹#›</a:t>
            </a:fld>
            <a:endParaRPr lang="en-US"/>
          </a:p>
        </p:txBody>
      </p:sp>
      <p:sp>
        <p:nvSpPr>
          <p:cNvPr id="7" name="Slide Number Placeholder 5"/>
          <p:cNvSpPr txBox="1">
            <a:spLocks/>
          </p:cNvSpPr>
          <p:nvPr userDrawn="1"/>
        </p:nvSpPr>
        <p:spPr>
          <a:xfrm>
            <a:off x="228600" y="6400800"/>
            <a:ext cx="2133600" cy="365125"/>
          </a:xfrm>
          <a:prstGeom prst="rect">
            <a:avLst/>
          </a:prstGeom>
        </p:spPr>
        <p:txBody>
          <a:bodyPr/>
          <a:lst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a:lstStyle>
          <a:p>
            <a:fld id="{CD7D018F-DCE7-4E7C-94C6-1A191101F29E}" type="slidenum">
              <a:rPr lang="en-US" smtClean="0"/>
              <a:pPr/>
              <a:t>‹#›</a:t>
            </a:fld>
            <a:endParaRPr lang="en-US" dirty="0"/>
          </a:p>
        </p:txBody>
      </p:sp>
    </p:spTree>
    <p:extLst>
      <p:ext uri="{BB962C8B-B14F-4D97-AF65-F5344CB8AC3E}">
        <p14:creationId xmlns:p14="http://schemas.microsoft.com/office/powerpoint/2010/main" val="37124683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defTabSz="914293" rtl="0" eaLnBrk="1" latinLnBrk="0" hangingPunct="1">
        <a:spcBef>
          <a:spcPct val="0"/>
        </a:spcBef>
        <a:buNone/>
        <a:defRPr sz="4400" kern="1200">
          <a:solidFill>
            <a:schemeClr val="tx1"/>
          </a:solidFill>
          <a:latin typeface="+mj-lt"/>
          <a:ea typeface="+mj-ea"/>
          <a:cs typeface="+mj-cs"/>
        </a:defRPr>
      </a:lvl1pPr>
    </p:titleStyle>
    <p:bodyStyle>
      <a:lvl1pPr marL="342860" indent="-342860" algn="l" defTabSz="91429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3" indent="-285717" algn="l" defTabSz="91429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7" indent="-228573" algn="l" defTabSz="91429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1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kelapure@gmail.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file:///C:\Users\Michael\Desktop\jsf-spec-2.0-20090626\pdldocs\facelets\ui\remove.html" TargetMode="External"/><Relationship Id="rId5" Type="http://schemas.openxmlformats.org/officeDocument/2006/relationships/hyperlink" Target="file:///C:\Users\Michael\Desktop\jsf-spec-2.0-20090626\pdldocs\facelets\ui\fragment.html" TargetMode="Externa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publib.boulder.ibm.com/infocenter/wasinfo/v8r0/topic/com.ibm.websphere.samples.doc/info/ae/ae/sample_servlet30.html" TargetMode="External"/><Relationship Id="rId7" Type="http://schemas.openxmlformats.org/officeDocument/2006/relationships/hyperlink" Target="http://wiki.jcp.org/wiki/index.php?page=JSF+2.0+Rev+A+Change+Log"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hyperlink" Target="http://www.javaserverfaces.org/" TargetMode="External"/><Relationship Id="rId5" Type="http://schemas.openxmlformats.org/officeDocument/2006/relationships/hyperlink" Target="http://publib.boulder.ibm.com/infocenter/wasinfo/v8r0/topic/com.ibm.websphere.samples.doc/info/ae/ae/sample_jsf20.html" TargetMode="External"/><Relationship Id="rId4" Type="http://schemas.openxmlformats.org/officeDocument/2006/relationships/hyperlink" Target="http://www.jcp.org/en/jsr/detail?id=314"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mailto:kelapure@us.ibm.com"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hyperlink" Target="http://twitter.com/#!/rkela" TargetMode="External"/><Relationship Id="rId5" Type="http://schemas.openxmlformats.org/officeDocument/2006/relationships/hyperlink" Target="http://wasdynacache.blogspot.com/" TargetMode="External"/><Relationship Id="rId4" Type="http://schemas.openxmlformats.org/officeDocument/2006/relationships/hyperlink" Target="mailto:kelapure@gmail.co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angle 2"/>
          <p:cNvSpPr>
            <a:spLocks noGrp="1" noChangeArrowheads="1"/>
          </p:cNvSpPr>
          <p:nvPr>
            <p:ph type="ctrTitle"/>
          </p:nvPr>
        </p:nvSpPr>
        <p:spPr>
          <a:xfrm>
            <a:off x="679738" y="2633382"/>
            <a:ext cx="7930861" cy="2319618"/>
          </a:xfrm>
        </p:spPr>
        <p:txBody>
          <a:bodyPr>
            <a:normAutofit fontScale="90000"/>
          </a:bodyPr>
          <a:lstStyle/>
          <a:p>
            <a:r>
              <a:rPr lang="en-US" sz="4300" b="1" dirty="0" smtClean="0">
                <a:ea typeface="ＭＳ Ｐゴシック" pitchFamily="34" charset="-128"/>
              </a:rPr>
              <a:t>Web Technologies in Java EE6 : Servlet 3.0 &amp; JSF 2.0 What's New ?</a:t>
            </a:r>
            <a:br>
              <a:rPr lang="en-US" sz="4300" b="1" dirty="0" smtClean="0">
                <a:ea typeface="ＭＳ Ｐゴシック" pitchFamily="34" charset="-128"/>
              </a:rPr>
            </a:br>
            <a:endParaRPr lang="en-US" sz="4300" b="1" dirty="0">
              <a:ea typeface="ＭＳ Ｐゴシック" pitchFamily="34" charset="-128"/>
            </a:endParaRPr>
          </a:p>
        </p:txBody>
      </p:sp>
      <p:sp>
        <p:nvSpPr>
          <p:cNvPr id="9" name="Rectangle 3"/>
          <p:cNvSpPr>
            <a:spLocks noGrp="1" noChangeArrowheads="1"/>
          </p:cNvSpPr>
          <p:nvPr>
            <p:ph type="subTitle" idx="1"/>
          </p:nvPr>
        </p:nvSpPr>
        <p:spPr>
          <a:xfrm>
            <a:off x="720149" y="4413718"/>
            <a:ext cx="7772977" cy="990319"/>
          </a:xfrm>
        </p:spPr>
        <p:txBody>
          <a:bodyPr/>
          <a:lstStyle/>
          <a:p>
            <a:r>
              <a:rPr lang="en-US" sz="2000" smtClean="0">
                <a:solidFill>
                  <a:schemeClr val="tx1"/>
                </a:solidFill>
                <a:ea typeface="ＭＳ Ｐゴシック" pitchFamily="34" charset="-128"/>
              </a:rPr>
              <a:t>Rohit Kelapure, IBM</a:t>
            </a:r>
          </a:p>
          <a:p>
            <a:r>
              <a:rPr lang="en-US" sz="2000" smtClean="0">
                <a:solidFill>
                  <a:schemeClr val="tx1"/>
                </a:solidFill>
                <a:ea typeface="ＭＳ Ｐゴシック" pitchFamily="34" charset="-128"/>
                <a:hlinkClick r:id="rId4"/>
              </a:rPr>
              <a:t>kelapure@gmail.com</a:t>
            </a:r>
            <a:r>
              <a:rPr lang="en-US" sz="2000" smtClean="0">
                <a:solidFill>
                  <a:schemeClr val="tx1"/>
                </a:solidFill>
                <a:ea typeface="ＭＳ Ｐゴシック" pitchFamily="34" charset="-128"/>
              </a:rPr>
              <a:t>  11/5/2011</a:t>
            </a:r>
            <a:endParaRPr lang="en-US" sz="2000" dirty="0">
              <a:solidFill>
                <a:schemeClr val="tx1"/>
              </a:solidFill>
              <a:ea typeface="ＭＳ Ｐゴシック" pitchFamily="34" charset="-128"/>
            </a:endParaRPr>
          </a:p>
        </p:txBody>
      </p:sp>
    </p:spTree>
    <p:extLst>
      <p:ext uri="{BB962C8B-B14F-4D97-AF65-F5344CB8AC3E}">
        <p14:creationId xmlns:p14="http://schemas.microsoft.com/office/powerpoint/2010/main" val="16494361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descr=" public class BaseServletContextListener implements ServletContextListener {&#10; &#10;  public void contextInitialized(ServletContextEvent event) {&#10;   ServletContext context = event.getServletContext();&#10;   addServlets(context);&#10;  }&#10;  &#10;  private void addServlets(ServletContext context) {&#10;   ServletRegistration.Dynamic dynamic = context.addServlet(&quot;Servlet1Name&quot;, Servlet1.class);&#10;   dynamic.addMapping(&quot;/Servlet1&quot;);&#10;    &#10;   try {&#10;    Servlet2 servlet2Class = context.createServlet(Servlet2.class);&#10;    dynamic = context.addServlet(&quot;Servlet2Name&quot;, servlet2Class);&#10;    dynamic.addMapping(&quot;/Servlet2&quot;);&#10;   } catch (ServletException e) {&#10;    e.printStackTrace();&#10;   }&#10;   &#10;   dynamic=context.addServlet(&quot;Servlet3Name&quot;, &quot;com.ibm.ws.sample.programmatic.Servlet3&quot;);&#10;   dynamic.addMapping(&quot;/Servlet3&quot;);&#10;  }&#10;    }"/>
          <p:cNvSpPr txBox="1"/>
          <p:nvPr/>
        </p:nvSpPr>
        <p:spPr>
          <a:xfrm>
            <a:off x="228600" y="228600"/>
            <a:ext cx="8686800" cy="5687711"/>
          </a:xfrm>
          <a:prstGeom prst="rect">
            <a:avLst/>
          </a:prstGeom>
          <a:noFill/>
        </p:spPr>
        <p:txBody>
          <a:bodyPr>
            <a:spAutoFit/>
          </a:bodyPr>
          <a:lstStyle/>
          <a:p>
            <a:pPr>
              <a:defRPr/>
            </a:pPr>
            <a:r>
              <a:rPr lang="en-US" sz="1400" dirty="0">
                <a:solidFill>
                  <a:srgbClr val="646464"/>
                </a:solidFill>
                <a:latin typeface="Courier New"/>
              </a:rPr>
              <a:t>@</a:t>
            </a:r>
            <a:r>
              <a:rPr lang="en-US" sz="1400" dirty="0">
                <a:solidFill>
                  <a:srgbClr val="646464"/>
                </a:solidFill>
                <a:highlight>
                  <a:srgbClr val="D4D4D4"/>
                </a:highlight>
                <a:latin typeface="Courier New"/>
              </a:rPr>
              <a:t>WebListener</a:t>
            </a:r>
          </a:p>
          <a:p>
            <a:pPr>
              <a:defRPr/>
            </a:pPr>
            <a:r>
              <a:rPr lang="en-US" sz="1400" b="1" dirty="0">
                <a:solidFill>
                  <a:srgbClr val="7F0055"/>
                </a:solidFill>
                <a:latin typeface="Courier New"/>
              </a:rPr>
              <a:t>public</a:t>
            </a:r>
            <a:r>
              <a:rPr lang="en-US" sz="1400" b="1" dirty="0">
                <a:solidFill>
                  <a:srgbClr val="000000"/>
                </a:solidFill>
                <a:latin typeface="Courier New"/>
              </a:rPr>
              <a:t> </a:t>
            </a:r>
            <a:r>
              <a:rPr lang="en-US" sz="1400" b="1" dirty="0">
                <a:solidFill>
                  <a:srgbClr val="7F0055"/>
                </a:solidFill>
                <a:latin typeface="Courier New"/>
              </a:rPr>
              <a:t>class</a:t>
            </a:r>
            <a:r>
              <a:rPr lang="en-US" sz="1400" b="1" dirty="0">
                <a:solidFill>
                  <a:srgbClr val="000000"/>
                </a:solidFill>
                <a:latin typeface="Courier New"/>
              </a:rPr>
              <a:t> BaseServletContextListener </a:t>
            </a:r>
            <a:r>
              <a:rPr lang="en-US" sz="1400" b="1" dirty="0">
                <a:solidFill>
                  <a:srgbClr val="7F0055"/>
                </a:solidFill>
                <a:latin typeface="Courier New"/>
              </a:rPr>
              <a:t>implements</a:t>
            </a:r>
            <a:r>
              <a:rPr lang="en-US" sz="1400" b="1" dirty="0">
                <a:solidFill>
                  <a:srgbClr val="000000"/>
                </a:solidFill>
                <a:latin typeface="Courier New"/>
              </a:rPr>
              <a:t> ServletContextListener {</a:t>
            </a:r>
          </a:p>
          <a:p>
            <a:pPr>
              <a:defRPr/>
            </a:pPr>
            <a:endParaRPr lang="en-US" sz="1400" b="1" dirty="0">
              <a:solidFill>
                <a:srgbClr val="7F0055"/>
              </a:solidFill>
              <a:latin typeface="Consolas" pitchFamily="49" charset="0"/>
              <a:cs typeface="Consolas" pitchFamily="49" charset="0"/>
            </a:endParaRPr>
          </a:p>
          <a:p>
            <a:pPr lvl="1">
              <a:defRPr/>
            </a:pPr>
            <a:r>
              <a:rPr lang="en-US" sz="1400" b="1" dirty="0">
                <a:solidFill>
                  <a:srgbClr val="7F0055"/>
                </a:solidFill>
                <a:latin typeface="Consolas" pitchFamily="49" charset="0"/>
                <a:cs typeface="Consolas" pitchFamily="49" charset="0"/>
              </a:rPr>
              <a:t>public</a:t>
            </a:r>
            <a:r>
              <a:rPr lang="en-US" sz="1400" b="1" dirty="0">
                <a:solidFill>
                  <a:srgbClr val="000000"/>
                </a:solidFill>
                <a:latin typeface="Consolas" pitchFamily="49" charset="0"/>
                <a:cs typeface="Consolas" pitchFamily="49" charset="0"/>
              </a:rPr>
              <a:t> </a:t>
            </a:r>
            <a:r>
              <a:rPr lang="en-US" sz="1400" b="1" dirty="0">
                <a:solidFill>
                  <a:srgbClr val="7F0055"/>
                </a:solidFill>
                <a:latin typeface="Consolas" pitchFamily="49" charset="0"/>
                <a:cs typeface="Consolas" pitchFamily="49" charset="0"/>
              </a:rPr>
              <a:t>void</a:t>
            </a:r>
            <a:r>
              <a:rPr lang="en-US" sz="1400" b="1" dirty="0">
                <a:solidFill>
                  <a:srgbClr val="000000"/>
                </a:solidFill>
                <a:latin typeface="Consolas" pitchFamily="49" charset="0"/>
                <a:cs typeface="Consolas" pitchFamily="49" charset="0"/>
              </a:rPr>
              <a:t> contextInitialized(</a:t>
            </a:r>
            <a:r>
              <a:rPr lang="en-US" sz="1400" b="1" dirty="0" err="1">
                <a:solidFill>
                  <a:srgbClr val="000000"/>
                </a:solidFill>
                <a:highlight>
                  <a:srgbClr val="D4D4D4"/>
                </a:highlight>
                <a:latin typeface="Consolas" pitchFamily="49" charset="0"/>
                <a:cs typeface="Consolas" pitchFamily="49" charset="0"/>
              </a:rPr>
              <a:t>ServletContextEvent</a:t>
            </a:r>
            <a:r>
              <a:rPr lang="en-US" sz="1400" b="1" dirty="0">
                <a:solidFill>
                  <a:srgbClr val="000000"/>
                </a:solidFill>
                <a:highlight>
                  <a:srgbClr val="D4D4D4"/>
                </a:highlight>
                <a:latin typeface="Consolas" pitchFamily="49" charset="0"/>
                <a:cs typeface="Consolas" pitchFamily="49" charset="0"/>
              </a:rPr>
              <a:t> event) {</a:t>
            </a:r>
          </a:p>
          <a:p>
            <a:pPr>
              <a:defRPr/>
            </a:pPr>
            <a:r>
              <a:rPr lang="en-US" sz="1400" dirty="0">
                <a:solidFill>
                  <a:srgbClr val="000000"/>
                </a:solidFill>
                <a:latin typeface="Consolas" pitchFamily="49" charset="0"/>
                <a:cs typeface="Consolas" pitchFamily="49" charset="0"/>
              </a:rPr>
              <a:t>    	ServletContext context = event.getServletContext();</a:t>
            </a:r>
          </a:p>
          <a:p>
            <a:pPr>
              <a:defRPr/>
            </a:pPr>
            <a:r>
              <a:rPr lang="en-US" sz="1400" dirty="0">
                <a:solidFill>
                  <a:srgbClr val="000000"/>
                </a:solidFill>
                <a:latin typeface="Consolas" pitchFamily="49" charset="0"/>
                <a:cs typeface="Consolas" pitchFamily="49" charset="0"/>
              </a:rPr>
              <a:t>    	addServlets(context);</a:t>
            </a:r>
          </a:p>
          <a:p>
            <a:pPr>
              <a:defRPr/>
            </a:pPr>
            <a:r>
              <a:rPr lang="en-US" sz="1400" dirty="0">
                <a:solidFill>
                  <a:srgbClr val="000000"/>
                </a:solidFill>
                <a:latin typeface="Consolas" pitchFamily="49" charset="0"/>
                <a:cs typeface="Consolas" pitchFamily="49" charset="0"/>
              </a:rPr>
              <a:t>}</a:t>
            </a:r>
            <a:endParaRPr lang="en-US" sz="1400" b="1" dirty="0">
              <a:solidFill>
                <a:srgbClr val="7F0055"/>
              </a:solidFill>
              <a:latin typeface="Consolas" pitchFamily="49" charset="0"/>
              <a:cs typeface="Consolas" pitchFamily="49" charset="0"/>
            </a:endParaRPr>
          </a:p>
          <a:p>
            <a:pPr>
              <a:defRPr/>
            </a:pPr>
            <a:endParaRPr lang="en-US" sz="1400" b="1" dirty="0">
              <a:solidFill>
                <a:srgbClr val="7F0055"/>
              </a:solidFill>
              <a:latin typeface="Consolas" pitchFamily="49" charset="0"/>
              <a:cs typeface="Consolas" pitchFamily="49" charset="0"/>
            </a:endParaRPr>
          </a:p>
          <a:p>
            <a:pPr lvl="1">
              <a:defRPr/>
            </a:pPr>
            <a:r>
              <a:rPr lang="en-US" sz="1400" b="1" dirty="0">
                <a:solidFill>
                  <a:srgbClr val="7F0055"/>
                </a:solidFill>
                <a:latin typeface="Consolas" pitchFamily="49" charset="0"/>
                <a:cs typeface="Consolas" pitchFamily="49" charset="0"/>
              </a:rPr>
              <a:t>private</a:t>
            </a:r>
            <a:r>
              <a:rPr lang="en-US" sz="1400" b="1" dirty="0">
                <a:solidFill>
                  <a:srgbClr val="000000"/>
                </a:solidFill>
                <a:latin typeface="Consolas" pitchFamily="49" charset="0"/>
                <a:cs typeface="Consolas" pitchFamily="49" charset="0"/>
              </a:rPr>
              <a:t> </a:t>
            </a:r>
            <a:r>
              <a:rPr lang="en-US" sz="1400" b="1" dirty="0">
                <a:solidFill>
                  <a:srgbClr val="7F0055"/>
                </a:solidFill>
                <a:latin typeface="Consolas" pitchFamily="49" charset="0"/>
                <a:cs typeface="Consolas" pitchFamily="49" charset="0"/>
              </a:rPr>
              <a:t>void</a:t>
            </a:r>
            <a:r>
              <a:rPr lang="en-US" sz="1400" b="1" dirty="0">
                <a:solidFill>
                  <a:srgbClr val="000000"/>
                </a:solidFill>
                <a:latin typeface="Consolas" pitchFamily="49" charset="0"/>
                <a:cs typeface="Consolas" pitchFamily="49" charset="0"/>
              </a:rPr>
              <a:t> addServlets(ServletContext context) {</a:t>
            </a:r>
          </a:p>
          <a:p>
            <a:pPr lvl="1">
              <a:defRPr/>
            </a:pPr>
            <a:endParaRPr lang="en-US" sz="1200" b="1" dirty="0">
              <a:solidFill>
                <a:srgbClr val="000000"/>
              </a:solidFill>
              <a:latin typeface="Consolas" pitchFamily="49" charset="0"/>
              <a:cs typeface="Consolas" pitchFamily="49" charset="0"/>
            </a:endParaRPr>
          </a:p>
          <a:p>
            <a:pPr lvl="2">
              <a:defRPr/>
            </a:pPr>
            <a:r>
              <a:rPr lang="en-US" sz="1400" dirty="0">
                <a:solidFill>
                  <a:srgbClr val="000000"/>
                </a:solidFill>
                <a:latin typeface="Consolas" pitchFamily="49" charset="0"/>
                <a:cs typeface="Consolas" pitchFamily="49" charset="0"/>
              </a:rPr>
              <a:t>ServletRegistration.Dynamic dynamic = context.addServlet(</a:t>
            </a:r>
            <a:r>
              <a:rPr lang="en-US" sz="1400" dirty="0">
                <a:solidFill>
                  <a:srgbClr val="2A00FF"/>
                </a:solidFill>
                <a:latin typeface="Consolas" pitchFamily="49" charset="0"/>
                <a:cs typeface="Consolas" pitchFamily="49" charset="0"/>
              </a:rPr>
              <a:t>"Servlet1Name"</a:t>
            </a:r>
            <a:r>
              <a:rPr lang="en-US" sz="1400" dirty="0">
                <a:solidFill>
                  <a:srgbClr val="000000"/>
                </a:solidFill>
                <a:latin typeface="Consolas" pitchFamily="49" charset="0"/>
                <a:cs typeface="Consolas" pitchFamily="49" charset="0"/>
              </a:rPr>
              <a:t>, Servlet1.</a:t>
            </a:r>
            <a:r>
              <a:rPr lang="en-US" sz="1400" b="1" dirty="0">
                <a:solidFill>
                  <a:srgbClr val="7F0055"/>
                </a:solidFill>
                <a:latin typeface="Consolas" pitchFamily="49" charset="0"/>
                <a:cs typeface="Consolas" pitchFamily="49" charset="0"/>
              </a:rPr>
              <a:t>class</a:t>
            </a:r>
            <a:r>
              <a:rPr lang="en-US" sz="1400" b="1" dirty="0">
                <a:solidFill>
                  <a:srgbClr val="000000"/>
                </a:solidFill>
                <a:latin typeface="Consolas" pitchFamily="49" charset="0"/>
                <a:cs typeface="Consolas" pitchFamily="49" charset="0"/>
              </a:rPr>
              <a:t>);</a:t>
            </a:r>
          </a:p>
          <a:p>
            <a:pPr lvl="2">
              <a:defRPr/>
            </a:pPr>
            <a:r>
              <a:rPr lang="en-US" sz="1400" dirty="0">
                <a:solidFill>
                  <a:srgbClr val="000000"/>
                </a:solidFill>
                <a:latin typeface="Consolas" pitchFamily="49" charset="0"/>
                <a:cs typeface="Consolas" pitchFamily="49" charset="0"/>
              </a:rPr>
              <a:t>dynamic.addMapping(</a:t>
            </a:r>
            <a:r>
              <a:rPr lang="en-US" sz="1400" dirty="0">
                <a:solidFill>
                  <a:srgbClr val="2A00FF"/>
                </a:solidFill>
                <a:latin typeface="Consolas" pitchFamily="49" charset="0"/>
                <a:cs typeface="Consolas" pitchFamily="49" charset="0"/>
              </a:rPr>
              <a:t>"/Servlet1"</a:t>
            </a:r>
            <a:r>
              <a:rPr lang="en-US" sz="1400" dirty="0">
                <a:solidFill>
                  <a:srgbClr val="000000"/>
                </a:solidFill>
                <a:latin typeface="Consolas" pitchFamily="49" charset="0"/>
                <a:cs typeface="Consolas" pitchFamily="49" charset="0"/>
              </a:rPr>
              <a:t>);</a:t>
            </a:r>
          </a:p>
          <a:p>
            <a:pPr lvl="2">
              <a:defRPr/>
            </a:pPr>
            <a:endParaRPr lang="en-US" sz="1400" dirty="0">
              <a:latin typeface="Consolas" pitchFamily="49" charset="0"/>
              <a:cs typeface="Consolas" pitchFamily="49" charset="0"/>
            </a:endParaRPr>
          </a:p>
          <a:p>
            <a:pPr lvl="2">
              <a:defRPr/>
            </a:pPr>
            <a:endParaRPr lang="en-US" sz="1400" dirty="0">
              <a:latin typeface="Consolas" pitchFamily="49" charset="0"/>
              <a:cs typeface="Consolas" pitchFamily="49" charset="0"/>
            </a:endParaRPr>
          </a:p>
          <a:p>
            <a:pPr lvl="2">
              <a:defRPr/>
            </a:pPr>
            <a:r>
              <a:rPr lang="en-US" sz="1400" b="1" dirty="0">
                <a:solidFill>
                  <a:srgbClr val="7F0055"/>
                </a:solidFill>
                <a:latin typeface="Consolas" pitchFamily="49" charset="0"/>
                <a:cs typeface="Consolas" pitchFamily="49" charset="0"/>
              </a:rPr>
              <a:t>try</a:t>
            </a:r>
            <a:r>
              <a:rPr lang="en-US" sz="1400" b="1" dirty="0">
                <a:solidFill>
                  <a:srgbClr val="000000"/>
                </a:solidFill>
                <a:latin typeface="Consolas" pitchFamily="49" charset="0"/>
                <a:cs typeface="Consolas" pitchFamily="49" charset="0"/>
              </a:rPr>
              <a:t> {</a:t>
            </a:r>
          </a:p>
          <a:p>
            <a:pPr lvl="2">
              <a:defRPr/>
            </a:pPr>
            <a:r>
              <a:rPr lang="en-US" sz="1400" dirty="0">
                <a:solidFill>
                  <a:srgbClr val="000000"/>
                </a:solidFill>
                <a:latin typeface="Consolas" pitchFamily="49" charset="0"/>
                <a:cs typeface="Consolas" pitchFamily="49" charset="0"/>
              </a:rPr>
              <a:t>     Servlet2 servlet2Class = context.createServlet(Servlet2.</a:t>
            </a:r>
            <a:r>
              <a:rPr lang="en-US" sz="1400" b="1" dirty="0">
                <a:solidFill>
                  <a:srgbClr val="7F0055"/>
                </a:solidFill>
                <a:latin typeface="Consolas" pitchFamily="49" charset="0"/>
                <a:cs typeface="Consolas" pitchFamily="49" charset="0"/>
              </a:rPr>
              <a:t>class</a:t>
            </a:r>
            <a:r>
              <a:rPr lang="en-US" sz="1400" b="1" dirty="0">
                <a:solidFill>
                  <a:srgbClr val="000000"/>
                </a:solidFill>
                <a:latin typeface="Consolas" pitchFamily="49" charset="0"/>
                <a:cs typeface="Consolas" pitchFamily="49" charset="0"/>
              </a:rPr>
              <a:t>);</a:t>
            </a:r>
          </a:p>
          <a:p>
            <a:pPr lvl="2">
              <a:defRPr/>
            </a:pPr>
            <a:r>
              <a:rPr lang="en-US" sz="1400" dirty="0">
                <a:solidFill>
                  <a:srgbClr val="000000"/>
                </a:solidFill>
                <a:latin typeface="Consolas" pitchFamily="49" charset="0"/>
                <a:cs typeface="Consolas" pitchFamily="49" charset="0"/>
              </a:rPr>
              <a:t>     dynamic = context.addServlet(</a:t>
            </a:r>
            <a:r>
              <a:rPr lang="en-US" sz="1400" dirty="0">
                <a:solidFill>
                  <a:srgbClr val="2A00FF"/>
                </a:solidFill>
                <a:latin typeface="Consolas" pitchFamily="49" charset="0"/>
                <a:cs typeface="Consolas" pitchFamily="49" charset="0"/>
              </a:rPr>
              <a:t>"Servlet2Name"</a:t>
            </a:r>
            <a:r>
              <a:rPr lang="en-US" sz="1400" dirty="0">
                <a:solidFill>
                  <a:srgbClr val="000000"/>
                </a:solidFill>
                <a:latin typeface="Consolas" pitchFamily="49" charset="0"/>
                <a:cs typeface="Consolas" pitchFamily="49" charset="0"/>
              </a:rPr>
              <a:t>, servlet2Class);</a:t>
            </a:r>
          </a:p>
          <a:p>
            <a:pPr lvl="2">
              <a:defRPr/>
            </a:pPr>
            <a:r>
              <a:rPr lang="en-US" sz="1400" dirty="0">
                <a:solidFill>
                  <a:srgbClr val="000000"/>
                </a:solidFill>
                <a:latin typeface="Consolas" pitchFamily="49" charset="0"/>
                <a:cs typeface="Consolas" pitchFamily="49" charset="0"/>
              </a:rPr>
              <a:t>     dynamic.addMapping(</a:t>
            </a:r>
            <a:r>
              <a:rPr lang="en-US" sz="1400" dirty="0">
                <a:solidFill>
                  <a:srgbClr val="2A00FF"/>
                </a:solidFill>
                <a:latin typeface="Consolas" pitchFamily="49" charset="0"/>
                <a:cs typeface="Consolas" pitchFamily="49" charset="0"/>
              </a:rPr>
              <a:t>"/Servlet2"</a:t>
            </a:r>
            <a:r>
              <a:rPr lang="en-US" sz="1400" dirty="0">
                <a:solidFill>
                  <a:srgbClr val="000000"/>
                </a:solidFill>
                <a:latin typeface="Consolas" pitchFamily="49" charset="0"/>
                <a:cs typeface="Consolas" pitchFamily="49" charset="0"/>
              </a:rPr>
              <a:t>);</a:t>
            </a:r>
          </a:p>
          <a:p>
            <a:pPr lvl="2">
              <a:defRPr/>
            </a:pPr>
            <a:r>
              <a:rPr lang="en-US" sz="1400" dirty="0">
                <a:solidFill>
                  <a:srgbClr val="000000"/>
                </a:solidFill>
                <a:latin typeface="Consolas" pitchFamily="49" charset="0"/>
                <a:cs typeface="Consolas" pitchFamily="49" charset="0"/>
              </a:rPr>
              <a:t>} </a:t>
            </a:r>
            <a:r>
              <a:rPr lang="en-US" sz="1400" b="1" dirty="0">
                <a:solidFill>
                  <a:srgbClr val="7F0055"/>
                </a:solidFill>
                <a:latin typeface="Consolas" pitchFamily="49" charset="0"/>
                <a:cs typeface="Consolas" pitchFamily="49" charset="0"/>
              </a:rPr>
              <a:t>catch</a:t>
            </a:r>
            <a:r>
              <a:rPr lang="en-US" sz="1400" b="1" dirty="0">
                <a:solidFill>
                  <a:srgbClr val="000000"/>
                </a:solidFill>
                <a:latin typeface="Consolas" pitchFamily="49" charset="0"/>
                <a:cs typeface="Consolas" pitchFamily="49" charset="0"/>
              </a:rPr>
              <a:t> (ServletException e) {</a:t>
            </a:r>
          </a:p>
          <a:p>
            <a:pPr lvl="2">
              <a:defRPr/>
            </a:pPr>
            <a:r>
              <a:rPr lang="en-US" sz="1400" dirty="0">
                <a:solidFill>
                  <a:srgbClr val="000000"/>
                </a:solidFill>
                <a:latin typeface="Consolas" pitchFamily="49" charset="0"/>
                <a:cs typeface="Consolas" pitchFamily="49" charset="0"/>
              </a:rPr>
              <a:t>     e.printStackTrace();</a:t>
            </a:r>
          </a:p>
          <a:p>
            <a:pPr lvl="2">
              <a:defRPr/>
            </a:pPr>
            <a:r>
              <a:rPr lang="en-US" sz="1400" dirty="0">
                <a:solidFill>
                  <a:srgbClr val="000000"/>
                </a:solidFill>
                <a:latin typeface="Consolas" pitchFamily="49" charset="0"/>
                <a:cs typeface="Consolas" pitchFamily="49" charset="0"/>
              </a:rPr>
              <a:t>}</a:t>
            </a:r>
          </a:p>
          <a:p>
            <a:pPr lvl="2">
              <a:defRPr/>
            </a:pPr>
            <a:endParaRPr lang="en-US" sz="1400" dirty="0">
              <a:latin typeface="Consolas" pitchFamily="49" charset="0"/>
              <a:cs typeface="Consolas" pitchFamily="49" charset="0"/>
            </a:endParaRPr>
          </a:p>
          <a:p>
            <a:pPr lvl="2">
              <a:defRPr/>
            </a:pPr>
            <a:endParaRPr lang="en-US" sz="1400" dirty="0">
              <a:latin typeface="Consolas" pitchFamily="49" charset="0"/>
              <a:cs typeface="Consolas" pitchFamily="49" charset="0"/>
            </a:endParaRPr>
          </a:p>
          <a:p>
            <a:pPr lvl="2">
              <a:defRPr/>
            </a:pPr>
            <a:r>
              <a:rPr lang="en-US" sz="1400" dirty="0">
                <a:solidFill>
                  <a:srgbClr val="000000"/>
                </a:solidFill>
                <a:latin typeface="Consolas" pitchFamily="49" charset="0"/>
                <a:cs typeface="Consolas" pitchFamily="49" charset="0"/>
              </a:rPr>
              <a:t>dynamic = context.addServlet(</a:t>
            </a:r>
            <a:r>
              <a:rPr lang="en-US" sz="1400" dirty="0">
                <a:solidFill>
                  <a:srgbClr val="2A00FF"/>
                </a:solidFill>
                <a:latin typeface="Consolas" pitchFamily="49" charset="0"/>
                <a:cs typeface="Consolas" pitchFamily="49" charset="0"/>
              </a:rPr>
              <a:t>"Servlet3Name"</a:t>
            </a:r>
            <a:r>
              <a:rPr lang="en-US" sz="1400" dirty="0">
                <a:solidFill>
                  <a:srgbClr val="000000"/>
                </a:solidFill>
                <a:latin typeface="Consolas" pitchFamily="49" charset="0"/>
                <a:cs typeface="Consolas" pitchFamily="49" charset="0"/>
              </a:rPr>
              <a:t>,</a:t>
            </a:r>
            <a:r>
              <a:rPr lang="en-US" sz="1400" dirty="0">
                <a:solidFill>
                  <a:srgbClr val="2A00FF"/>
                </a:solidFill>
                <a:latin typeface="Consolas" pitchFamily="49" charset="0"/>
                <a:cs typeface="Consolas" pitchFamily="49" charset="0"/>
              </a:rPr>
              <a:t>"com.ibm.ws.sample.programmatic.Servlet3"</a:t>
            </a:r>
            <a:r>
              <a:rPr lang="en-US" sz="1400" dirty="0">
                <a:solidFill>
                  <a:srgbClr val="000000"/>
                </a:solidFill>
                <a:latin typeface="Consolas" pitchFamily="49" charset="0"/>
                <a:cs typeface="Consolas" pitchFamily="49" charset="0"/>
              </a:rPr>
              <a:t>);</a:t>
            </a:r>
          </a:p>
          <a:p>
            <a:pPr lvl="2">
              <a:defRPr/>
            </a:pPr>
            <a:r>
              <a:rPr lang="en-US" sz="1400" dirty="0">
                <a:solidFill>
                  <a:srgbClr val="000000"/>
                </a:solidFill>
                <a:latin typeface="Consolas" pitchFamily="49" charset="0"/>
                <a:cs typeface="Consolas" pitchFamily="49" charset="0"/>
              </a:rPr>
              <a:t>dynamic.addMapping(</a:t>
            </a:r>
            <a:r>
              <a:rPr lang="en-US" sz="1400" dirty="0">
                <a:solidFill>
                  <a:srgbClr val="2A00FF"/>
                </a:solidFill>
                <a:latin typeface="Consolas" pitchFamily="49" charset="0"/>
                <a:cs typeface="Consolas" pitchFamily="49" charset="0"/>
              </a:rPr>
              <a:t>"/Servlet3"</a:t>
            </a:r>
            <a:r>
              <a:rPr lang="en-US" sz="1400" dirty="0">
                <a:solidFill>
                  <a:srgbClr val="000000"/>
                </a:solidFill>
                <a:latin typeface="Consolas" pitchFamily="49" charset="0"/>
                <a:cs typeface="Consolas" pitchFamily="49" charset="0"/>
              </a:rPr>
              <a:t>);</a:t>
            </a:r>
          </a:p>
          <a:p>
            <a:pPr lvl="1">
              <a:defRPr/>
            </a:pPr>
            <a:r>
              <a:rPr lang="en-US" sz="1400" dirty="0">
                <a:solidFill>
                  <a:srgbClr val="000000"/>
                </a:solidFill>
                <a:latin typeface="Consolas" pitchFamily="49" charset="0"/>
                <a:cs typeface="Consolas" pitchFamily="49" charset="0"/>
              </a:rPr>
              <a:t>}</a:t>
            </a:r>
          </a:p>
          <a:p>
            <a:pPr>
              <a:defRPr/>
            </a:pPr>
            <a:r>
              <a:rPr lang="en-US" sz="1400" dirty="0">
                <a:solidFill>
                  <a:srgbClr val="000000"/>
                </a:solidFill>
                <a:latin typeface="Consolas" pitchFamily="49" charset="0"/>
                <a:cs typeface="Consolas" pitchFamily="49" charset="0"/>
              </a:rPr>
              <a:t>}</a:t>
            </a:r>
            <a:endParaRPr lang="en-US" sz="1400" dirty="0">
              <a:latin typeface="Consolas" pitchFamily="49" charset="0"/>
              <a:cs typeface="Consolas" pitchFamily="49" charset="0"/>
            </a:endParaRPr>
          </a:p>
        </p:txBody>
      </p:sp>
    </p:spTree>
    <p:extLst>
      <p:ext uri="{BB962C8B-B14F-4D97-AF65-F5344CB8AC3E}">
        <p14:creationId xmlns:p14="http://schemas.microsoft.com/office/powerpoint/2010/main" val="2572025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Asynchronous processing support</a:t>
            </a:r>
            <a:endParaRPr lang="en-US" dirty="0"/>
          </a:p>
        </p:txBody>
      </p:sp>
      <p:sp>
        <p:nvSpPr>
          <p:cNvPr id="3" name="Content Placeholder 2"/>
          <p:cNvSpPr>
            <a:spLocks noGrp="1"/>
          </p:cNvSpPr>
          <p:nvPr>
            <p:ph idx="1"/>
          </p:nvPr>
        </p:nvSpPr>
        <p:spPr/>
        <p:txBody>
          <a:bodyPr>
            <a:normAutofit fontScale="92500" lnSpcReduction="20000"/>
          </a:bodyPr>
          <a:lstStyle/>
          <a:p>
            <a:r>
              <a:rPr lang="en-US" dirty="0"/>
              <a:t>Detach request/response from the normal thread lifecycle</a:t>
            </a:r>
          </a:p>
          <a:p>
            <a:r>
              <a:rPr lang="en-US" dirty="0"/>
              <a:t>No more waiting on resources, events or remote responses </a:t>
            </a:r>
          </a:p>
          <a:p>
            <a:r>
              <a:rPr lang="en-US" dirty="0" smtClean="0"/>
              <a:t>Improves </a:t>
            </a:r>
            <a:r>
              <a:rPr lang="en-US" dirty="0"/>
              <a:t>Scalability</a:t>
            </a:r>
          </a:p>
          <a:p>
            <a:r>
              <a:rPr lang="en-US" dirty="0"/>
              <a:t>Uses and applications</a:t>
            </a:r>
          </a:p>
          <a:p>
            <a:pPr lvl="1"/>
            <a:r>
              <a:rPr lang="en-US" dirty="0" smtClean="0"/>
              <a:t>Accessing </a:t>
            </a:r>
            <a:r>
              <a:rPr lang="en-US" dirty="0" err="1"/>
              <a:t>RESTful</a:t>
            </a:r>
            <a:r>
              <a:rPr lang="en-US" dirty="0"/>
              <a:t> Web Services</a:t>
            </a:r>
          </a:p>
          <a:p>
            <a:pPr lvl="1"/>
            <a:r>
              <a:rPr lang="en-US" dirty="0"/>
              <a:t>Chat</a:t>
            </a:r>
          </a:p>
          <a:p>
            <a:pPr lvl="1"/>
            <a:r>
              <a:rPr lang="en-US" dirty="0"/>
              <a:t>Quality of </a:t>
            </a:r>
            <a:r>
              <a:rPr lang="en-US" dirty="0" smtClean="0"/>
              <a:t>Service</a:t>
            </a:r>
          </a:p>
          <a:p>
            <a:pPr lvl="1"/>
            <a:r>
              <a:rPr lang="en-US" dirty="0"/>
              <a:t>AJAX style server push operations </a:t>
            </a:r>
          </a:p>
          <a:p>
            <a:pPr lvl="1"/>
            <a:endParaRPr lang="en-US" dirty="0"/>
          </a:p>
          <a:p>
            <a:endParaRPr lang="en-US" dirty="0"/>
          </a:p>
        </p:txBody>
      </p:sp>
    </p:spTree>
    <p:extLst>
      <p:ext uri="{BB962C8B-B14F-4D97-AF65-F5344CB8AC3E}">
        <p14:creationId xmlns:p14="http://schemas.microsoft.com/office/powerpoint/2010/main" val="25873828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descr="Here is an example of the request processing flow for a sample request that goes asynchronous.  In this example, a client makes a request.  The container handles the request.  It starts an asynchronous thread which waits for a response from the remote resource while returning the original thread.  When the response was obtained (or a timeout occurred or an async listener fired) the container re-dispatches to a servlet which can generate and print the response.&#10;"/>
          <p:cNvGraphicFramePr/>
          <p:nvPr>
            <p:extLst>
              <p:ext uri="{D42A27DB-BD31-4B8C-83A1-F6EECF244321}">
                <p14:modId xmlns:p14="http://schemas.microsoft.com/office/powerpoint/2010/main" val="4283470658"/>
              </p:ext>
            </p:extLst>
          </p:nvPr>
        </p:nvGraphicFramePr>
        <p:xfrm>
          <a:off x="609600" y="838200"/>
          <a:ext cx="80772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2"/>
          <p:cNvSpPr>
            <a:spLocks noGrp="1" noChangeArrowheads="1"/>
          </p:cNvSpPr>
          <p:nvPr>
            <p:ph type="title"/>
          </p:nvPr>
        </p:nvSpPr>
        <p:spPr>
          <a:xfrm>
            <a:off x="228600" y="76200"/>
            <a:ext cx="8686800" cy="639763"/>
          </a:xfrm>
        </p:spPr>
        <p:txBody>
          <a:bodyPr>
            <a:normAutofit fontScale="90000"/>
          </a:bodyPr>
          <a:lstStyle/>
          <a:p>
            <a:r>
              <a:rPr lang="en-US" dirty="0"/>
              <a:t>Request processing flow</a:t>
            </a:r>
          </a:p>
        </p:txBody>
      </p:sp>
    </p:spTree>
    <p:extLst>
      <p:ext uri="{BB962C8B-B14F-4D97-AF65-F5344CB8AC3E}">
        <p14:creationId xmlns:p14="http://schemas.microsoft.com/office/powerpoint/2010/main" val="36928866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Asynchronous </a:t>
            </a:r>
            <a:r>
              <a:rPr lang="en-US" dirty="0"/>
              <a:t>processing API</a:t>
            </a:r>
          </a:p>
        </p:txBody>
      </p:sp>
      <p:sp>
        <p:nvSpPr>
          <p:cNvPr id="3" name="Content Placeholder 2"/>
          <p:cNvSpPr>
            <a:spLocks noGrp="1"/>
          </p:cNvSpPr>
          <p:nvPr>
            <p:ph idx="1"/>
          </p:nvPr>
        </p:nvSpPr>
        <p:spPr>
          <a:xfrm>
            <a:off x="457200" y="1600201"/>
            <a:ext cx="8305800" cy="4648199"/>
          </a:xfrm>
        </p:spPr>
        <p:txBody>
          <a:bodyPr>
            <a:normAutofit lnSpcReduction="10000"/>
          </a:bodyPr>
          <a:lstStyle/>
          <a:p>
            <a:pPr marL="173038" indent="-173038">
              <a:lnSpc>
                <a:spcPct val="100000"/>
              </a:lnSpc>
              <a:spcBef>
                <a:spcPct val="50000"/>
              </a:spcBef>
              <a:buClr>
                <a:schemeClr val="tx1"/>
              </a:buClr>
              <a:buFont typeface="Wingdings" pitchFamily="2" charset="2"/>
              <a:buChar char="§"/>
            </a:pPr>
            <a:r>
              <a:rPr lang="en-US" sz="1800" dirty="0"/>
              <a:t>Configured using annotations, programmatically, or XML</a:t>
            </a:r>
          </a:p>
          <a:p>
            <a:pPr marL="509588" lvl="1" indent="-163513">
              <a:buClr>
                <a:schemeClr val="tx1"/>
              </a:buClr>
              <a:buFont typeface="Arial" charset="0"/>
              <a:buChar char="–"/>
            </a:pPr>
            <a:r>
              <a:rPr lang="en-US" sz="1800" dirty="0">
                <a:latin typeface="Consolas" pitchFamily="49" charset="0"/>
              </a:rPr>
              <a:t>@</a:t>
            </a:r>
            <a:r>
              <a:rPr lang="en-US" sz="1800" dirty="0" err="1">
                <a:latin typeface="Consolas" pitchFamily="49" charset="0"/>
              </a:rPr>
              <a:t>WebServlet</a:t>
            </a:r>
            <a:r>
              <a:rPr lang="en-US" sz="1800" dirty="0">
                <a:latin typeface="Consolas" pitchFamily="49" charset="0"/>
              </a:rPr>
              <a:t>(</a:t>
            </a:r>
            <a:r>
              <a:rPr lang="en-US" sz="1800" dirty="0" err="1">
                <a:latin typeface="Consolas" pitchFamily="49" charset="0"/>
              </a:rPr>
              <a:t>asyncSupported</a:t>
            </a:r>
            <a:r>
              <a:rPr lang="en-US" sz="1800" dirty="0">
                <a:latin typeface="Consolas" pitchFamily="49" charset="0"/>
              </a:rPr>
              <a:t>=</a:t>
            </a:r>
            <a:r>
              <a:rPr lang="en-US" sz="1800" b="1" dirty="0">
                <a:latin typeface="Consolas" pitchFamily="49" charset="0"/>
              </a:rPr>
              <a:t>true)</a:t>
            </a:r>
          </a:p>
          <a:p>
            <a:pPr marL="509588" lvl="1" indent="-163513">
              <a:buClr>
                <a:schemeClr val="tx1"/>
              </a:buClr>
              <a:buFont typeface="Arial" charset="0"/>
              <a:buChar char="–"/>
            </a:pPr>
            <a:r>
              <a:rPr lang="en-US" sz="1800" dirty="0" err="1">
                <a:solidFill>
                  <a:srgbClr val="000000"/>
                </a:solidFill>
                <a:latin typeface="Consolas" pitchFamily="49" charset="0"/>
              </a:rPr>
              <a:t>servletRegistration.setAsyncSupported</a:t>
            </a:r>
            <a:r>
              <a:rPr lang="en-US" sz="1800" dirty="0">
                <a:solidFill>
                  <a:srgbClr val="000000"/>
                </a:solidFill>
                <a:latin typeface="Consolas" pitchFamily="49" charset="0"/>
              </a:rPr>
              <a:t>(true)</a:t>
            </a:r>
          </a:p>
          <a:p>
            <a:pPr marL="509588" lvl="1" indent="-163513">
              <a:buClr>
                <a:schemeClr val="tx1"/>
              </a:buClr>
              <a:buFont typeface="Arial" charset="0"/>
              <a:buChar char="–"/>
            </a:pPr>
            <a:r>
              <a:rPr lang="en-US" sz="1800" dirty="0">
                <a:latin typeface="Consolas" pitchFamily="49" charset="0"/>
              </a:rPr>
              <a:t>&lt;</a:t>
            </a:r>
            <a:r>
              <a:rPr lang="en-US" sz="1800" dirty="0" err="1">
                <a:latin typeface="Consolas" pitchFamily="49" charset="0"/>
              </a:rPr>
              <a:t>async</a:t>
            </a:r>
            <a:r>
              <a:rPr lang="en-US" sz="1800" dirty="0">
                <a:latin typeface="Consolas" pitchFamily="49" charset="0"/>
              </a:rPr>
              <a:t>-supported&gt;true&lt;/</a:t>
            </a:r>
            <a:r>
              <a:rPr lang="en-US" sz="1800" dirty="0" err="1">
                <a:latin typeface="Consolas" pitchFamily="49" charset="0"/>
              </a:rPr>
              <a:t>async</a:t>
            </a:r>
            <a:r>
              <a:rPr lang="en-US" sz="1800" dirty="0">
                <a:latin typeface="Consolas" pitchFamily="49" charset="0"/>
              </a:rPr>
              <a:t>-supported&gt;</a:t>
            </a:r>
          </a:p>
          <a:p>
            <a:pPr marL="173038" indent="-173038">
              <a:lnSpc>
                <a:spcPct val="100000"/>
              </a:lnSpc>
              <a:spcBef>
                <a:spcPct val="50000"/>
              </a:spcBef>
              <a:buClr>
                <a:schemeClr val="tx1"/>
              </a:buClr>
              <a:buFont typeface="Wingdings" pitchFamily="2" charset="2"/>
              <a:buChar char="§"/>
            </a:pPr>
            <a:r>
              <a:rPr lang="en-US" sz="1800" dirty="0"/>
              <a:t>Asynchronous processing on a separate thread</a:t>
            </a:r>
          </a:p>
          <a:p>
            <a:pPr marL="509588" lvl="1" indent="-163513">
              <a:buClr>
                <a:schemeClr val="tx1"/>
              </a:buClr>
              <a:buFont typeface="Arial" charset="0"/>
              <a:buChar char="–"/>
            </a:pPr>
            <a:r>
              <a:rPr lang="en-US" sz="1800" dirty="0" err="1">
                <a:solidFill>
                  <a:srgbClr val="000000"/>
                </a:solidFill>
                <a:latin typeface="Consolas" pitchFamily="49" charset="0"/>
              </a:rPr>
              <a:t>AsyncContext</a:t>
            </a:r>
            <a:r>
              <a:rPr lang="en-US" sz="1800" dirty="0">
                <a:solidFill>
                  <a:srgbClr val="000000"/>
                </a:solidFill>
                <a:latin typeface="Consolas" pitchFamily="49" charset="0"/>
              </a:rPr>
              <a:t> </a:t>
            </a:r>
            <a:r>
              <a:rPr lang="en-US" sz="1800" dirty="0" err="1">
                <a:solidFill>
                  <a:srgbClr val="000000"/>
                </a:solidFill>
                <a:latin typeface="Consolas" pitchFamily="49" charset="0"/>
              </a:rPr>
              <a:t>ServletRequest.startAsync</a:t>
            </a:r>
            <a:r>
              <a:rPr lang="en-US" sz="1800" dirty="0">
                <a:solidFill>
                  <a:srgbClr val="000000"/>
                </a:solidFill>
                <a:latin typeface="Consolas" pitchFamily="49" charset="0"/>
              </a:rPr>
              <a:t>()</a:t>
            </a:r>
          </a:p>
          <a:p>
            <a:pPr marL="855663" lvl="2" indent="-173038">
              <a:buClr>
                <a:schemeClr val="tx1"/>
              </a:buClr>
              <a:buFontTx/>
              <a:buChar char="•"/>
            </a:pPr>
            <a:r>
              <a:rPr lang="en-US" sz="1800" dirty="0"/>
              <a:t>puts the request into asynchronous mode</a:t>
            </a:r>
          </a:p>
          <a:p>
            <a:pPr marL="855663" lvl="2" indent="-173038">
              <a:buClr>
                <a:schemeClr val="tx1"/>
              </a:buClr>
              <a:buFontTx/>
              <a:buChar char="•"/>
            </a:pPr>
            <a:r>
              <a:rPr lang="en-US" sz="1800" dirty="0"/>
              <a:t>exit from the container on the original thread</a:t>
            </a:r>
          </a:p>
          <a:p>
            <a:pPr marL="855663" lvl="2" indent="-173038">
              <a:buClr>
                <a:schemeClr val="tx1"/>
              </a:buClr>
              <a:buFontTx/>
              <a:buChar char="•"/>
            </a:pPr>
            <a:r>
              <a:rPr lang="en-US" sz="1800" dirty="0"/>
              <a:t>response is not  committed when service is exited</a:t>
            </a:r>
          </a:p>
          <a:p>
            <a:pPr marL="509588" lvl="1" indent="-163513">
              <a:buClr>
                <a:schemeClr val="tx1"/>
              </a:buClr>
              <a:buFont typeface="Arial" charset="0"/>
              <a:buChar char="–"/>
            </a:pPr>
            <a:r>
              <a:rPr lang="en-US" sz="1800" dirty="0" err="1">
                <a:solidFill>
                  <a:srgbClr val="000000"/>
                </a:solidFill>
                <a:latin typeface="Consolas" pitchFamily="49" charset="0"/>
              </a:rPr>
              <a:t>AsyncContext</a:t>
            </a:r>
            <a:r>
              <a:rPr lang="en-US" sz="1800" dirty="0">
                <a:solidFill>
                  <a:srgbClr val="000000"/>
                </a:solidFill>
                <a:latin typeface="Consolas" pitchFamily="49" charset="0"/>
              </a:rPr>
              <a:t> </a:t>
            </a:r>
            <a:r>
              <a:rPr lang="en-US" sz="1800" dirty="0" err="1">
                <a:solidFill>
                  <a:srgbClr val="000000"/>
                </a:solidFill>
                <a:latin typeface="Consolas" pitchFamily="49" charset="0"/>
              </a:rPr>
              <a:t>ServletRequest.startAsync</a:t>
            </a:r>
            <a:r>
              <a:rPr lang="en-US" sz="1800" dirty="0">
                <a:solidFill>
                  <a:srgbClr val="000000"/>
                </a:solidFill>
                <a:latin typeface="Consolas" pitchFamily="49" charset="0"/>
              </a:rPr>
              <a:t>(</a:t>
            </a:r>
            <a:r>
              <a:rPr lang="en-US" sz="1800" dirty="0" err="1">
                <a:solidFill>
                  <a:srgbClr val="000000"/>
                </a:solidFill>
                <a:latin typeface="Consolas" pitchFamily="49" charset="0"/>
              </a:rPr>
              <a:t>request,response</a:t>
            </a:r>
            <a:r>
              <a:rPr lang="en-US" sz="1800" dirty="0">
                <a:solidFill>
                  <a:srgbClr val="000000"/>
                </a:solidFill>
                <a:latin typeface="Consolas" pitchFamily="49" charset="0"/>
              </a:rPr>
              <a:t>)</a:t>
            </a:r>
          </a:p>
          <a:p>
            <a:pPr marL="855663" lvl="2" indent="-173038">
              <a:buClr>
                <a:schemeClr val="tx1"/>
              </a:buClr>
              <a:buFontTx/>
              <a:buChar char="•"/>
            </a:pPr>
            <a:r>
              <a:rPr lang="en-US" sz="1800" dirty="0"/>
              <a:t>Preserves filter wrappers</a:t>
            </a:r>
          </a:p>
          <a:p>
            <a:pPr marL="173038" indent="-173038">
              <a:lnSpc>
                <a:spcPct val="100000"/>
              </a:lnSpc>
              <a:spcBef>
                <a:spcPct val="50000"/>
              </a:spcBef>
              <a:buClr>
                <a:schemeClr val="tx1"/>
              </a:buClr>
              <a:buFont typeface="Wingdings" pitchFamily="2" charset="2"/>
              <a:buChar char="§"/>
            </a:pPr>
            <a:r>
              <a:rPr lang="en-US" sz="1800" dirty="0"/>
              <a:t>Application handles concurrent access to request/response objects when an asynchronous task executes before the container-initiated dispatch that called </a:t>
            </a:r>
            <a:r>
              <a:rPr lang="en-US" sz="1800" dirty="0" err="1"/>
              <a:t>startAsync</a:t>
            </a:r>
            <a:r>
              <a:rPr lang="en-US" sz="1800" dirty="0"/>
              <a:t> has returned to the container</a:t>
            </a:r>
            <a:endParaRPr lang="en-US" dirty="0"/>
          </a:p>
        </p:txBody>
      </p:sp>
      <p:sp>
        <p:nvSpPr>
          <p:cNvPr id="4" name="Slide Number Placeholder 3"/>
          <p:cNvSpPr>
            <a:spLocks noGrp="1"/>
          </p:cNvSpPr>
          <p:nvPr>
            <p:ph type="sldNum" sz="quarter" idx="11"/>
          </p:nvPr>
        </p:nvSpPr>
        <p:spPr>
          <a:xfrm>
            <a:off x="381000" y="6400800"/>
            <a:ext cx="2133600" cy="365125"/>
          </a:xfrm>
        </p:spPr>
        <p:txBody>
          <a:bodyPr/>
          <a:lstStyle/>
          <a:p>
            <a:fld id="{CD7D018F-DCE7-4E7C-94C6-1A191101F29E}" type="slidenum">
              <a:rPr lang="en-US" smtClean="0"/>
              <a:t>13</a:t>
            </a:fld>
            <a:endParaRPr lang="en-US"/>
          </a:p>
        </p:txBody>
      </p:sp>
    </p:spTree>
    <p:extLst>
      <p:ext uri="{BB962C8B-B14F-4D97-AF65-F5344CB8AC3E}">
        <p14:creationId xmlns:p14="http://schemas.microsoft.com/office/powerpoint/2010/main" val="30706595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Asynchronous processing API</a:t>
            </a:r>
          </a:p>
        </p:txBody>
      </p:sp>
      <p:sp>
        <p:nvSpPr>
          <p:cNvPr id="3" name="Content Placeholder 2"/>
          <p:cNvSpPr>
            <a:spLocks noGrp="1"/>
          </p:cNvSpPr>
          <p:nvPr>
            <p:ph idx="1"/>
          </p:nvPr>
        </p:nvSpPr>
        <p:spPr>
          <a:xfrm>
            <a:off x="457200" y="1600201"/>
            <a:ext cx="8534400" cy="4648199"/>
          </a:xfrm>
        </p:spPr>
        <p:txBody>
          <a:bodyPr>
            <a:normAutofit/>
          </a:bodyPr>
          <a:lstStyle/>
          <a:p>
            <a:pPr marL="173038" indent="-173038">
              <a:lnSpc>
                <a:spcPct val="100000"/>
              </a:lnSpc>
              <a:spcBef>
                <a:spcPct val="50000"/>
              </a:spcBef>
              <a:buClr>
                <a:schemeClr val="tx1"/>
              </a:buClr>
              <a:buFont typeface="Wingdings" pitchFamily="2" charset="2"/>
              <a:buChar char="§"/>
            </a:pPr>
            <a:r>
              <a:rPr lang="en-US" sz="1800" dirty="0"/>
              <a:t>Every </a:t>
            </a:r>
            <a:r>
              <a:rPr lang="en-US" sz="1800" dirty="0" err="1"/>
              <a:t>startAsync</a:t>
            </a:r>
            <a:r>
              <a:rPr lang="en-US" sz="1800" dirty="0"/>
              <a:t> is always paired with a </a:t>
            </a:r>
            <a:r>
              <a:rPr lang="en-US" sz="1800" dirty="0" err="1">
                <a:latin typeface="Consolas" pitchFamily="49" charset="0"/>
              </a:rPr>
              <a:t>AsyncContext.complete</a:t>
            </a:r>
            <a:r>
              <a:rPr lang="en-US" sz="1800" dirty="0">
                <a:latin typeface="Consolas" pitchFamily="49" charset="0"/>
              </a:rPr>
              <a:t>() or </a:t>
            </a:r>
            <a:r>
              <a:rPr lang="en-US" sz="1800" dirty="0" err="1">
                <a:latin typeface="Consolas" pitchFamily="49" charset="0"/>
              </a:rPr>
              <a:t>AsyncContext.dispatch</a:t>
            </a:r>
            <a:r>
              <a:rPr lang="en-US" sz="1800" dirty="0">
                <a:latin typeface="Consolas" pitchFamily="49" charset="0"/>
              </a:rPr>
              <a:t>()</a:t>
            </a:r>
          </a:p>
          <a:p>
            <a:pPr marL="173038" indent="-173038">
              <a:lnSpc>
                <a:spcPct val="100000"/>
              </a:lnSpc>
              <a:spcBef>
                <a:spcPct val="50000"/>
              </a:spcBef>
              <a:buClr>
                <a:schemeClr val="tx1"/>
              </a:buClr>
              <a:buFont typeface="Wingdings" pitchFamily="2" charset="2"/>
              <a:buChar char="§"/>
            </a:pPr>
            <a:r>
              <a:rPr lang="en-US" sz="1800" dirty="0"/>
              <a:t>Illegal to call </a:t>
            </a:r>
            <a:r>
              <a:rPr lang="en-US" sz="1800" dirty="0" err="1"/>
              <a:t>startAsync</a:t>
            </a:r>
            <a:r>
              <a:rPr lang="en-US" sz="1800" dirty="0"/>
              <a:t> </a:t>
            </a:r>
          </a:p>
          <a:p>
            <a:pPr marL="509588" lvl="1" indent="-163513">
              <a:buClr>
                <a:schemeClr val="tx1"/>
              </a:buClr>
              <a:buFont typeface="Arial" charset="0"/>
              <a:buChar char="–"/>
            </a:pPr>
            <a:r>
              <a:rPr lang="en-US" sz="1800" dirty="0"/>
              <a:t>response is already closed</a:t>
            </a:r>
          </a:p>
          <a:p>
            <a:pPr marL="509588" lvl="1" indent="-163513">
              <a:buClr>
                <a:schemeClr val="tx1"/>
              </a:buClr>
              <a:buFont typeface="Arial" charset="0"/>
              <a:buChar char="–"/>
            </a:pPr>
            <a:r>
              <a:rPr lang="en-US" sz="1800" dirty="0" err="1"/>
              <a:t>asyncSupported</a:t>
            </a:r>
            <a:r>
              <a:rPr lang="en-US" sz="1800" dirty="0"/>
              <a:t> = false</a:t>
            </a:r>
          </a:p>
          <a:p>
            <a:pPr marL="173038" indent="-173038">
              <a:lnSpc>
                <a:spcPct val="100000"/>
              </a:lnSpc>
              <a:spcBef>
                <a:spcPct val="50000"/>
              </a:spcBef>
              <a:buClr>
                <a:schemeClr val="tx1"/>
              </a:buClr>
              <a:buFont typeface="Wingdings" pitchFamily="2" charset="2"/>
              <a:buChar char="§"/>
            </a:pPr>
            <a:r>
              <a:rPr lang="en-US" sz="1800" dirty="0"/>
              <a:t>Response committed when </a:t>
            </a:r>
          </a:p>
          <a:p>
            <a:pPr marL="509588" lvl="1" indent="-163513">
              <a:buClr>
                <a:schemeClr val="tx1"/>
              </a:buClr>
              <a:buFont typeface="Arial" charset="0"/>
              <a:buChar char="–"/>
            </a:pPr>
            <a:r>
              <a:rPr lang="en-US" sz="1800" dirty="0" err="1"/>
              <a:t>AsyncContext.complete</a:t>
            </a:r>
            <a:r>
              <a:rPr lang="en-US" sz="1800" dirty="0"/>
              <a:t>()</a:t>
            </a:r>
          </a:p>
          <a:p>
            <a:pPr marL="855663" lvl="2" indent="-173038">
              <a:buClr>
                <a:schemeClr val="tx1"/>
              </a:buClr>
              <a:buFontTx/>
              <a:buChar char="•"/>
            </a:pPr>
            <a:r>
              <a:rPr lang="en-US" sz="1800" dirty="0"/>
              <a:t>Processing is done, response has been generated</a:t>
            </a:r>
          </a:p>
          <a:p>
            <a:pPr marL="509588" lvl="1" indent="-163513">
              <a:buClr>
                <a:schemeClr val="tx1"/>
              </a:buClr>
              <a:buFont typeface="Arial" charset="0"/>
              <a:buChar char="–"/>
            </a:pPr>
            <a:r>
              <a:rPr lang="en-US" sz="1800" dirty="0" err="1"/>
              <a:t>AsyncContext</a:t>
            </a:r>
            <a:r>
              <a:rPr lang="en-US" sz="1800" dirty="0"/>
              <a:t> times out and there are no listeners</a:t>
            </a:r>
          </a:p>
          <a:p>
            <a:pPr marL="173038" indent="-173038">
              <a:lnSpc>
                <a:spcPct val="100000"/>
              </a:lnSpc>
              <a:spcBef>
                <a:spcPct val="50000"/>
              </a:spcBef>
              <a:buClr>
                <a:schemeClr val="tx1"/>
              </a:buClr>
              <a:buFont typeface="Wingdings" pitchFamily="2" charset="2"/>
              <a:buChar char="§"/>
            </a:pPr>
            <a:r>
              <a:rPr lang="en-US" sz="1800" dirty="0"/>
              <a:t>If you cannot call </a:t>
            </a:r>
            <a:r>
              <a:rPr lang="en-US" sz="1800" dirty="0" err="1"/>
              <a:t>AC.complete</a:t>
            </a:r>
            <a:r>
              <a:rPr lang="en-US" sz="1800" dirty="0"/>
              <a:t>(), it is called for you by the container</a:t>
            </a:r>
          </a:p>
          <a:p>
            <a:pPr marL="173038" indent="-173038">
              <a:lnSpc>
                <a:spcPct val="100000"/>
              </a:lnSpc>
              <a:spcBef>
                <a:spcPct val="50000"/>
              </a:spcBef>
              <a:buClr>
                <a:schemeClr val="tx1"/>
              </a:buClr>
              <a:buFont typeface="Wingdings" pitchFamily="2" charset="2"/>
              <a:buChar char="§"/>
            </a:pPr>
            <a:r>
              <a:rPr lang="en-US" sz="1800" dirty="0"/>
              <a:t>Chaining asynchronous tasks</a:t>
            </a:r>
          </a:p>
          <a:p>
            <a:pPr marL="509588" lvl="1" indent="-163513">
              <a:buClr>
                <a:schemeClr val="tx1"/>
              </a:buClr>
              <a:buFont typeface="Arial" charset="0"/>
              <a:buChar char="–"/>
            </a:pPr>
            <a:r>
              <a:rPr lang="en-US" sz="1800" dirty="0" err="1"/>
              <a:t>AsyncContext</a:t>
            </a:r>
            <a:r>
              <a:rPr lang="en-US" sz="1800" dirty="0"/>
              <a:t> returned from </a:t>
            </a:r>
            <a:r>
              <a:rPr lang="en-US" sz="1800" dirty="0" err="1"/>
              <a:t>startAsync</a:t>
            </a:r>
            <a:r>
              <a:rPr lang="en-US" sz="1800" dirty="0"/>
              <a:t> can be used for further asynchronous </a:t>
            </a:r>
            <a:r>
              <a:rPr lang="en-US" sz="1800" dirty="0" smtClean="0"/>
              <a:t>processing</a:t>
            </a:r>
            <a:endParaRPr lang="en-US" dirty="0"/>
          </a:p>
        </p:txBody>
      </p:sp>
    </p:spTree>
    <p:extLst>
      <p:ext uri="{BB962C8B-B14F-4D97-AF65-F5344CB8AC3E}">
        <p14:creationId xmlns:p14="http://schemas.microsoft.com/office/powerpoint/2010/main" val="35868503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AsyncContext</a:t>
            </a:r>
            <a:r>
              <a:rPr lang="en-US" dirty="0" smtClean="0"/>
              <a:t> API</a:t>
            </a:r>
            <a:endParaRPr lang="en-US" dirty="0"/>
          </a:p>
        </p:txBody>
      </p:sp>
      <p:sp>
        <p:nvSpPr>
          <p:cNvPr id="3" name="Content Placeholder 2"/>
          <p:cNvSpPr>
            <a:spLocks noGrp="1"/>
          </p:cNvSpPr>
          <p:nvPr>
            <p:ph idx="1"/>
          </p:nvPr>
        </p:nvSpPr>
        <p:spPr/>
        <p:txBody>
          <a:bodyPr/>
          <a:lstStyle/>
          <a:p>
            <a:pPr marL="173038" indent="-173038">
              <a:lnSpc>
                <a:spcPct val="100000"/>
              </a:lnSpc>
              <a:spcBef>
                <a:spcPct val="50000"/>
              </a:spcBef>
              <a:buClr>
                <a:schemeClr val="tx1"/>
              </a:buClr>
              <a:buFont typeface="Wingdings" pitchFamily="2" charset="2"/>
              <a:buChar char="§"/>
            </a:pPr>
            <a:r>
              <a:rPr lang="en-US" sz="1800" dirty="0" err="1">
                <a:latin typeface="Consolas" pitchFamily="49" charset="0"/>
              </a:rPr>
              <a:t>AsyncContext.dispatch</a:t>
            </a:r>
            <a:r>
              <a:rPr lang="en-US" sz="1800" dirty="0">
                <a:latin typeface="Consolas" pitchFamily="49" charset="0"/>
              </a:rPr>
              <a:t>() … back to origin servlet</a:t>
            </a:r>
          </a:p>
          <a:p>
            <a:pPr marL="173038" indent="-173038">
              <a:lnSpc>
                <a:spcPct val="100000"/>
              </a:lnSpc>
              <a:spcBef>
                <a:spcPct val="50000"/>
              </a:spcBef>
              <a:buClr>
                <a:schemeClr val="tx1"/>
              </a:buClr>
              <a:buFont typeface="Wingdings" pitchFamily="2" charset="2"/>
              <a:buChar char="§"/>
            </a:pPr>
            <a:r>
              <a:rPr lang="en-US" sz="1800" dirty="0" err="1">
                <a:solidFill>
                  <a:srgbClr val="000000"/>
                </a:solidFill>
                <a:latin typeface="Consolas" pitchFamily="49" charset="0"/>
              </a:rPr>
              <a:t>AsyncContext.dispatch</a:t>
            </a:r>
            <a:r>
              <a:rPr lang="en-US" sz="1800" dirty="0">
                <a:solidFill>
                  <a:srgbClr val="000000"/>
                </a:solidFill>
                <a:latin typeface="Consolas" pitchFamily="49" charset="0"/>
              </a:rPr>
              <a:t>(String path) </a:t>
            </a:r>
            <a:r>
              <a:rPr lang="en-US" sz="1800" dirty="0">
                <a:latin typeface="Consolas" pitchFamily="49" charset="0"/>
              </a:rPr>
              <a:t>… different servlet</a:t>
            </a:r>
          </a:p>
          <a:p>
            <a:pPr marL="173038" indent="-173038">
              <a:lnSpc>
                <a:spcPct val="100000"/>
              </a:lnSpc>
              <a:spcBef>
                <a:spcPct val="50000"/>
              </a:spcBef>
              <a:buClr>
                <a:schemeClr val="tx1"/>
              </a:buClr>
              <a:buFont typeface="Wingdings" pitchFamily="2" charset="2"/>
              <a:buChar char="§"/>
            </a:pPr>
            <a:r>
              <a:rPr lang="en-US" sz="1800" dirty="0" err="1">
                <a:solidFill>
                  <a:srgbClr val="000000"/>
                </a:solidFill>
                <a:latin typeface="Consolas" pitchFamily="49" charset="0"/>
              </a:rPr>
              <a:t>AsyncContext.dispatch</a:t>
            </a:r>
            <a:r>
              <a:rPr lang="en-US" sz="1800" dirty="0">
                <a:solidFill>
                  <a:srgbClr val="000000"/>
                </a:solidFill>
                <a:latin typeface="Consolas" pitchFamily="49" charset="0"/>
              </a:rPr>
              <a:t>(</a:t>
            </a:r>
            <a:r>
              <a:rPr lang="en-US" sz="1800" dirty="0" err="1">
                <a:solidFill>
                  <a:srgbClr val="000000"/>
                </a:solidFill>
                <a:latin typeface="Consolas" pitchFamily="49" charset="0"/>
              </a:rPr>
              <a:t>ServletContext</a:t>
            </a:r>
            <a:r>
              <a:rPr lang="en-US" sz="1800" dirty="0">
                <a:solidFill>
                  <a:srgbClr val="000000"/>
                </a:solidFill>
                <a:latin typeface="Consolas" pitchFamily="49" charset="0"/>
              </a:rPr>
              <a:t> context, String path)          </a:t>
            </a:r>
            <a:r>
              <a:rPr lang="en-US" sz="1800" dirty="0">
                <a:latin typeface="Consolas" pitchFamily="49" charset="0"/>
              </a:rPr>
              <a:t>… different servlet relative to context</a:t>
            </a:r>
          </a:p>
          <a:p>
            <a:pPr marL="509588" lvl="1" indent="-163513">
              <a:buClr>
                <a:schemeClr val="tx1"/>
              </a:buClr>
              <a:buFont typeface="Arial" charset="0"/>
              <a:buChar char="–"/>
            </a:pPr>
            <a:r>
              <a:rPr lang="en-US" sz="1800" dirty="0"/>
              <a:t>Called to schedule the dispatch</a:t>
            </a:r>
          </a:p>
          <a:p>
            <a:pPr marL="509588" lvl="1" indent="-163513">
              <a:buClr>
                <a:schemeClr val="tx1"/>
              </a:buClr>
              <a:buFont typeface="Arial" charset="0"/>
              <a:buChar char="–"/>
            </a:pPr>
            <a:r>
              <a:rPr lang="en-US" sz="1800" dirty="0" err="1"/>
              <a:t>DispatcherType.ASYNC</a:t>
            </a:r>
            <a:endParaRPr lang="en-US" sz="1800" dirty="0"/>
          </a:p>
          <a:p>
            <a:pPr marL="509588" lvl="1" indent="-163513">
              <a:buClr>
                <a:schemeClr val="tx1"/>
              </a:buClr>
              <a:buFont typeface="Arial" charset="0"/>
              <a:buChar char="–"/>
            </a:pPr>
            <a:r>
              <a:rPr lang="en-US" sz="1800" dirty="0"/>
              <a:t>At most one asynchronous dispatch per asynchronous cycle</a:t>
            </a:r>
          </a:p>
          <a:p>
            <a:pPr marL="509588" lvl="1" indent="-163513">
              <a:buClr>
                <a:schemeClr val="tx1"/>
              </a:buClr>
              <a:buFont typeface="Arial" charset="0"/>
              <a:buChar char="–"/>
            </a:pPr>
            <a:r>
              <a:rPr lang="en-US" sz="1800" dirty="0"/>
              <a:t>Will not take effect until after the container-initiated dispatch has returned to the container</a:t>
            </a:r>
          </a:p>
          <a:p>
            <a:pPr marL="173038" indent="-173038">
              <a:lnSpc>
                <a:spcPct val="100000"/>
              </a:lnSpc>
              <a:spcBef>
                <a:spcPct val="50000"/>
              </a:spcBef>
              <a:buClr>
                <a:schemeClr val="tx1"/>
              </a:buClr>
              <a:buFont typeface="Wingdings" pitchFamily="2" charset="2"/>
              <a:buChar char="§"/>
            </a:pPr>
            <a:r>
              <a:rPr lang="en-US" sz="1800" dirty="0"/>
              <a:t>Response generated by Filter / Servlet</a:t>
            </a:r>
          </a:p>
          <a:p>
            <a:pPr marL="509588" lvl="1" indent="-163513">
              <a:buClr>
                <a:schemeClr val="tx1"/>
              </a:buClr>
              <a:buFont typeface="Arial" charset="0"/>
              <a:buChar char="–"/>
            </a:pPr>
            <a:r>
              <a:rPr lang="en-US" sz="1800" dirty="0"/>
              <a:t>Using container thread pool or </a:t>
            </a:r>
            <a:r>
              <a:rPr lang="en-US" sz="1800" dirty="0" err="1"/>
              <a:t>WorkManager</a:t>
            </a:r>
            <a:r>
              <a:rPr lang="en-US" sz="1800" dirty="0"/>
              <a:t>*</a:t>
            </a:r>
          </a:p>
          <a:p>
            <a:pPr marL="509588" lvl="1" indent="-163513">
              <a:buClr>
                <a:schemeClr val="tx1"/>
              </a:buClr>
              <a:buFont typeface="Arial" charset="0"/>
              <a:buChar char="–"/>
            </a:pPr>
            <a:r>
              <a:rPr lang="en-US" sz="1800" dirty="0"/>
              <a:t>Java EE and Security context available (EJB, JNDI, JTA </a:t>
            </a:r>
            <a:r>
              <a:rPr lang="en-US" sz="1800" dirty="0" err="1"/>
              <a:t>etc</a:t>
            </a:r>
            <a:r>
              <a:rPr lang="en-US" sz="1800" dirty="0"/>
              <a:t>)</a:t>
            </a:r>
          </a:p>
          <a:p>
            <a:endParaRPr lang="en-US" dirty="0"/>
          </a:p>
        </p:txBody>
      </p:sp>
    </p:spTree>
    <p:extLst>
      <p:ext uri="{BB962C8B-B14F-4D97-AF65-F5344CB8AC3E}">
        <p14:creationId xmlns:p14="http://schemas.microsoft.com/office/powerpoint/2010/main" val="20265210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AsyncContext API</a:t>
            </a:r>
            <a:endParaRPr lang="en-US" dirty="0"/>
          </a:p>
        </p:txBody>
      </p:sp>
      <p:sp>
        <p:nvSpPr>
          <p:cNvPr id="5" name="Content Placeholder 4"/>
          <p:cNvSpPr>
            <a:spLocks noGrp="1"/>
          </p:cNvSpPr>
          <p:nvPr>
            <p:ph idx="1"/>
          </p:nvPr>
        </p:nvSpPr>
        <p:spPr>
          <a:xfrm>
            <a:off x="457200" y="1600201"/>
            <a:ext cx="8305800" cy="4648199"/>
          </a:xfrm>
        </p:spPr>
        <p:txBody>
          <a:bodyPr>
            <a:normAutofit fontScale="85000" lnSpcReduction="10000"/>
          </a:bodyPr>
          <a:lstStyle/>
          <a:p>
            <a:pPr defTabSz="457200">
              <a:lnSpc>
                <a:spcPct val="100000"/>
              </a:lnSpc>
              <a:spcBef>
                <a:spcPct val="50000"/>
              </a:spcBef>
              <a:buClr>
                <a:schemeClr val="tx1"/>
              </a:buClr>
              <a:buFont typeface="Wingdings" pitchFamily="2" charset="2"/>
              <a:buNone/>
            </a:pPr>
            <a:r>
              <a:rPr lang="en-US" sz="1800" dirty="0" err="1">
                <a:latin typeface="Consolas" pitchFamily="49" charset="0"/>
              </a:rPr>
              <a:t>setTimeout</a:t>
            </a:r>
            <a:r>
              <a:rPr lang="en-US" sz="1800" dirty="0">
                <a:latin typeface="Consolas" pitchFamily="49" charset="0"/>
              </a:rPr>
              <a:t>(long timeout) </a:t>
            </a:r>
          </a:p>
          <a:p>
            <a:pPr marL="741363" lvl="1" indent="-284163" defTabSz="457200">
              <a:buClr>
                <a:schemeClr val="tx1"/>
              </a:buClr>
              <a:buFont typeface="Arial" charset="0"/>
              <a:buChar char="–"/>
            </a:pPr>
            <a:r>
              <a:rPr lang="en-US" sz="1800" dirty="0">
                <a:latin typeface="Consolas" pitchFamily="49" charset="0"/>
              </a:rPr>
              <a:t>timeout for the asynchronous processing to occur in milliseconds</a:t>
            </a:r>
          </a:p>
          <a:p>
            <a:pPr defTabSz="457200">
              <a:lnSpc>
                <a:spcPct val="100000"/>
              </a:lnSpc>
              <a:spcBef>
                <a:spcPct val="50000"/>
              </a:spcBef>
              <a:buClr>
                <a:schemeClr val="tx1"/>
              </a:buClr>
              <a:buFont typeface="Wingdings" pitchFamily="2" charset="2"/>
              <a:buNone/>
            </a:pPr>
            <a:r>
              <a:rPr lang="en-US" sz="1800" dirty="0" err="1">
                <a:latin typeface="Consolas" pitchFamily="49" charset="0"/>
              </a:rPr>
              <a:t>boolean</a:t>
            </a:r>
            <a:r>
              <a:rPr lang="en-US" sz="1800" dirty="0">
                <a:latin typeface="Consolas" pitchFamily="49" charset="0"/>
              </a:rPr>
              <a:t> </a:t>
            </a:r>
            <a:r>
              <a:rPr lang="en-US" sz="1800" dirty="0" err="1">
                <a:latin typeface="Consolas" pitchFamily="49" charset="0"/>
              </a:rPr>
              <a:t>isAsyncSupported</a:t>
            </a:r>
            <a:r>
              <a:rPr lang="en-US" sz="1800" dirty="0">
                <a:latin typeface="Consolas" pitchFamily="49" charset="0"/>
              </a:rPr>
              <a:t>()</a:t>
            </a:r>
          </a:p>
          <a:p>
            <a:pPr marL="741363" lvl="1" indent="-284163" defTabSz="457200">
              <a:buClr>
                <a:schemeClr val="tx1"/>
              </a:buClr>
              <a:buFont typeface="Arial" charset="0"/>
              <a:buChar char="–"/>
            </a:pPr>
            <a:r>
              <a:rPr lang="en-US" sz="1800" dirty="0">
                <a:latin typeface="Consolas" pitchFamily="49" charset="0"/>
              </a:rPr>
              <a:t>true if the request supports asynchronous processing</a:t>
            </a:r>
          </a:p>
          <a:p>
            <a:pPr defTabSz="457200">
              <a:lnSpc>
                <a:spcPct val="100000"/>
              </a:lnSpc>
              <a:spcBef>
                <a:spcPct val="50000"/>
              </a:spcBef>
              <a:buClr>
                <a:schemeClr val="tx1"/>
              </a:buClr>
              <a:buFont typeface="Wingdings" pitchFamily="2" charset="2"/>
              <a:buNone/>
            </a:pPr>
            <a:r>
              <a:rPr lang="en-US" sz="1800" dirty="0" err="1">
                <a:latin typeface="Consolas" pitchFamily="49" charset="0"/>
              </a:rPr>
              <a:t>boolean</a:t>
            </a:r>
            <a:r>
              <a:rPr lang="en-US" sz="1800" dirty="0">
                <a:latin typeface="Consolas" pitchFamily="49" charset="0"/>
              </a:rPr>
              <a:t> </a:t>
            </a:r>
            <a:r>
              <a:rPr lang="en-US" sz="1800" dirty="0" err="1">
                <a:latin typeface="Consolas" pitchFamily="49" charset="0"/>
              </a:rPr>
              <a:t>isAsyncStarted</a:t>
            </a:r>
            <a:r>
              <a:rPr lang="en-US" sz="1800" dirty="0">
                <a:latin typeface="Consolas" pitchFamily="49" charset="0"/>
              </a:rPr>
              <a:t>()</a:t>
            </a:r>
          </a:p>
          <a:p>
            <a:pPr marL="741363" lvl="1" indent="-284163" defTabSz="457200">
              <a:buClr>
                <a:schemeClr val="tx1"/>
              </a:buClr>
              <a:buFont typeface="Arial" charset="0"/>
              <a:buChar char="–"/>
            </a:pPr>
            <a:r>
              <a:rPr lang="en-US" sz="1800" dirty="0">
                <a:latin typeface="Consolas" pitchFamily="49" charset="0"/>
              </a:rPr>
              <a:t>true if asynchronous processing started on this request</a:t>
            </a:r>
          </a:p>
          <a:p>
            <a:pPr defTabSz="457200">
              <a:lnSpc>
                <a:spcPct val="100000"/>
              </a:lnSpc>
              <a:spcBef>
                <a:spcPct val="50000"/>
              </a:spcBef>
              <a:buClr>
                <a:schemeClr val="tx1"/>
              </a:buClr>
              <a:buFont typeface="Wingdings" pitchFamily="2" charset="2"/>
              <a:buNone/>
            </a:pPr>
            <a:r>
              <a:rPr lang="en-US" sz="1800" dirty="0" err="1">
                <a:latin typeface="Consolas" pitchFamily="49" charset="0"/>
              </a:rPr>
              <a:t>DispatcherType</a:t>
            </a:r>
            <a:r>
              <a:rPr lang="en-US" sz="1800" dirty="0">
                <a:latin typeface="Consolas" pitchFamily="49" charset="0"/>
              </a:rPr>
              <a:t> </a:t>
            </a:r>
            <a:r>
              <a:rPr lang="en-US" sz="1800" dirty="0" err="1">
                <a:latin typeface="Consolas" pitchFamily="49" charset="0"/>
              </a:rPr>
              <a:t>getDispatcherType</a:t>
            </a:r>
            <a:r>
              <a:rPr lang="en-US" sz="1800" dirty="0">
                <a:latin typeface="Consolas" pitchFamily="49" charset="0"/>
              </a:rPr>
              <a:t>() </a:t>
            </a:r>
          </a:p>
          <a:p>
            <a:pPr marL="741363" lvl="1" indent="-284163" defTabSz="457200">
              <a:buClr>
                <a:schemeClr val="tx1"/>
              </a:buClr>
              <a:buFont typeface="Arial" charset="0"/>
              <a:buChar char="–"/>
            </a:pPr>
            <a:r>
              <a:rPr lang="en-US" sz="1800" dirty="0" err="1">
                <a:latin typeface="Consolas" pitchFamily="49" charset="0"/>
              </a:rPr>
              <a:t>DispatcherType</a:t>
            </a:r>
            <a:r>
              <a:rPr lang="en-US" sz="1800" dirty="0">
                <a:latin typeface="Consolas" pitchFamily="49" charset="0"/>
              </a:rPr>
              <a:t>(FORWARD, INCLUDE, REQUEST, ASYNC, ERROR)</a:t>
            </a:r>
          </a:p>
          <a:p>
            <a:pPr defTabSz="457200">
              <a:lnSpc>
                <a:spcPct val="100000"/>
              </a:lnSpc>
              <a:spcBef>
                <a:spcPct val="50000"/>
              </a:spcBef>
              <a:buClr>
                <a:schemeClr val="tx1"/>
              </a:buClr>
              <a:buFont typeface="Wingdings" pitchFamily="2" charset="2"/>
              <a:buNone/>
            </a:pPr>
            <a:r>
              <a:rPr lang="en-US" sz="1800" dirty="0" err="1">
                <a:latin typeface="Consolas" pitchFamily="49" charset="0"/>
              </a:rPr>
              <a:t>AsyncContext</a:t>
            </a:r>
            <a:r>
              <a:rPr lang="en-US" sz="1800" dirty="0">
                <a:latin typeface="Consolas" pitchFamily="49" charset="0"/>
              </a:rPr>
              <a:t> </a:t>
            </a:r>
            <a:r>
              <a:rPr lang="en-US" sz="1800" dirty="0" err="1">
                <a:latin typeface="Consolas" pitchFamily="49" charset="0"/>
              </a:rPr>
              <a:t>getAsyncContext</a:t>
            </a:r>
            <a:r>
              <a:rPr lang="en-US" sz="1800" dirty="0">
                <a:latin typeface="Consolas" pitchFamily="49" charset="0"/>
              </a:rPr>
              <a:t>() – </a:t>
            </a:r>
          </a:p>
          <a:p>
            <a:pPr marL="741363" lvl="1" indent="-284163" defTabSz="457200">
              <a:buClr>
                <a:schemeClr val="tx1"/>
              </a:buClr>
              <a:buFont typeface="Arial" charset="0"/>
              <a:buChar char="–"/>
            </a:pPr>
            <a:r>
              <a:rPr lang="en-US" sz="1800" dirty="0">
                <a:latin typeface="Consolas" pitchFamily="49" charset="0"/>
              </a:rPr>
              <a:t>returns AC created/re-initialized by invocation of </a:t>
            </a:r>
            <a:r>
              <a:rPr lang="en-US" sz="1800" dirty="0" err="1">
                <a:latin typeface="Consolas" pitchFamily="49" charset="0"/>
              </a:rPr>
              <a:t>startAsync</a:t>
            </a:r>
            <a:r>
              <a:rPr lang="en-US" sz="1800" dirty="0">
                <a:latin typeface="Consolas" pitchFamily="49" charset="0"/>
              </a:rPr>
              <a:t> </a:t>
            </a:r>
          </a:p>
          <a:p>
            <a:pPr defTabSz="457200">
              <a:lnSpc>
                <a:spcPct val="100000"/>
              </a:lnSpc>
              <a:spcBef>
                <a:spcPct val="50000"/>
              </a:spcBef>
              <a:buClr>
                <a:schemeClr val="tx1"/>
              </a:buClr>
              <a:buFont typeface="Wingdings" pitchFamily="2" charset="2"/>
              <a:buNone/>
            </a:pPr>
            <a:r>
              <a:rPr lang="en-US" sz="1800" dirty="0">
                <a:latin typeface="Consolas" pitchFamily="49" charset="0"/>
              </a:rPr>
              <a:t>&lt;T extends </a:t>
            </a:r>
            <a:r>
              <a:rPr lang="en-US" sz="1800" dirty="0" err="1">
                <a:latin typeface="Consolas" pitchFamily="49" charset="0"/>
              </a:rPr>
              <a:t>AsyncListener</a:t>
            </a:r>
            <a:r>
              <a:rPr lang="en-US" sz="1800" dirty="0">
                <a:latin typeface="Consolas" pitchFamily="49" charset="0"/>
              </a:rPr>
              <a:t>&gt; createListener(Class&lt;T&gt; </a:t>
            </a:r>
            <a:r>
              <a:rPr lang="en-US" sz="1800" dirty="0" err="1">
                <a:latin typeface="Consolas" pitchFamily="49" charset="0"/>
              </a:rPr>
              <a:t>clazz</a:t>
            </a:r>
            <a:r>
              <a:rPr lang="en-US" sz="1800" dirty="0">
                <a:latin typeface="Consolas" pitchFamily="49" charset="0"/>
              </a:rPr>
              <a:t>)  </a:t>
            </a:r>
          </a:p>
          <a:p>
            <a:pPr marL="741363" lvl="1" indent="-284163" defTabSz="457200">
              <a:buClr>
                <a:schemeClr val="tx1"/>
              </a:buClr>
              <a:buFont typeface="Arial" charset="0"/>
              <a:buChar char="–"/>
            </a:pPr>
            <a:r>
              <a:rPr lang="en-US" sz="1800" dirty="0">
                <a:latin typeface="Consolas" pitchFamily="49" charset="0"/>
              </a:rPr>
              <a:t>Instantiates the given </a:t>
            </a:r>
            <a:r>
              <a:rPr lang="en-US" sz="1800" dirty="0" err="1">
                <a:latin typeface="Consolas" pitchFamily="49" charset="0"/>
              </a:rPr>
              <a:t>AsyncListener</a:t>
            </a:r>
            <a:r>
              <a:rPr lang="en-US" sz="1800" dirty="0">
                <a:latin typeface="Consolas" pitchFamily="49" charset="0"/>
              </a:rPr>
              <a:t> class</a:t>
            </a:r>
          </a:p>
          <a:p>
            <a:pPr defTabSz="457200">
              <a:lnSpc>
                <a:spcPct val="100000"/>
              </a:lnSpc>
              <a:spcBef>
                <a:spcPct val="50000"/>
              </a:spcBef>
              <a:buClr>
                <a:schemeClr val="tx1"/>
              </a:buClr>
              <a:buFont typeface="Wingdings" pitchFamily="2" charset="2"/>
              <a:buNone/>
            </a:pPr>
            <a:r>
              <a:rPr lang="en-US" sz="1800" dirty="0" err="1">
                <a:latin typeface="Consolas" pitchFamily="49" charset="0"/>
              </a:rPr>
              <a:t>addListener</a:t>
            </a:r>
            <a:r>
              <a:rPr lang="en-US" sz="1800" dirty="0">
                <a:latin typeface="Consolas" pitchFamily="49" charset="0"/>
              </a:rPr>
              <a:t>(</a:t>
            </a:r>
            <a:r>
              <a:rPr lang="en-US" sz="1800" dirty="0" err="1">
                <a:latin typeface="Consolas" pitchFamily="49" charset="0"/>
              </a:rPr>
              <a:t>AsyncListener</a:t>
            </a:r>
            <a:r>
              <a:rPr lang="en-US" sz="1800" dirty="0">
                <a:latin typeface="Consolas" pitchFamily="49" charset="0"/>
              </a:rPr>
              <a:t> </a:t>
            </a:r>
            <a:r>
              <a:rPr lang="en-US" sz="1800" dirty="0" err="1">
                <a:latin typeface="Consolas" pitchFamily="49" charset="0"/>
              </a:rPr>
              <a:t>asl</a:t>
            </a:r>
            <a:r>
              <a:rPr lang="en-US" sz="1800" dirty="0">
                <a:latin typeface="Consolas" pitchFamily="49" charset="0"/>
              </a:rPr>
              <a:t>) </a:t>
            </a:r>
          </a:p>
          <a:p>
            <a:pPr marL="741363" lvl="1" indent="-284163" defTabSz="457200">
              <a:buClr>
                <a:schemeClr val="tx1"/>
              </a:buClr>
              <a:buFont typeface="Arial" charset="0"/>
              <a:buChar char="–"/>
            </a:pPr>
            <a:r>
              <a:rPr lang="en-US" sz="1800" dirty="0">
                <a:latin typeface="Consolas" pitchFamily="49" charset="0"/>
              </a:rPr>
              <a:t>Registers listener for notifications of time out, error and complete</a:t>
            </a:r>
          </a:p>
          <a:p>
            <a:pPr marL="741363" lvl="1" indent="-284163" defTabSz="457200">
              <a:buClr>
                <a:schemeClr val="tx1"/>
              </a:buClr>
              <a:buFont typeface="Arial" charset="0"/>
              <a:buChar char="–"/>
            </a:pPr>
            <a:r>
              <a:rPr lang="en-US" sz="1800" dirty="0" err="1">
                <a:latin typeface="Consolas" pitchFamily="49" charset="0"/>
              </a:rPr>
              <a:t>onComplete</a:t>
            </a:r>
            <a:r>
              <a:rPr lang="en-US" sz="1800" dirty="0">
                <a:latin typeface="Consolas" pitchFamily="49" charset="0"/>
              </a:rPr>
              <a:t>(</a:t>
            </a:r>
            <a:r>
              <a:rPr lang="en-US" sz="1800" dirty="0" err="1">
                <a:latin typeface="Consolas" pitchFamily="49" charset="0"/>
              </a:rPr>
              <a:t>AsyncEvent</a:t>
            </a:r>
            <a:r>
              <a:rPr lang="en-US" sz="1800" dirty="0">
                <a:latin typeface="Consolas" pitchFamily="49" charset="0"/>
              </a:rPr>
              <a:t>), </a:t>
            </a:r>
            <a:r>
              <a:rPr lang="en-US" sz="1800" dirty="0" err="1">
                <a:latin typeface="Consolas" pitchFamily="49" charset="0"/>
              </a:rPr>
              <a:t>onTimeout</a:t>
            </a:r>
            <a:r>
              <a:rPr lang="en-US" sz="1800" dirty="0">
                <a:latin typeface="Consolas" pitchFamily="49" charset="0"/>
              </a:rPr>
              <a:t>(</a:t>
            </a:r>
            <a:r>
              <a:rPr lang="en-US" sz="1800" dirty="0" err="1">
                <a:latin typeface="Consolas" pitchFamily="49" charset="0"/>
              </a:rPr>
              <a:t>AsyncEvent</a:t>
            </a:r>
            <a:r>
              <a:rPr lang="en-US" sz="1800" dirty="0">
                <a:latin typeface="Consolas" pitchFamily="49" charset="0"/>
              </a:rPr>
              <a:t>), </a:t>
            </a:r>
            <a:r>
              <a:rPr lang="en-US" sz="1800" dirty="0" err="1">
                <a:latin typeface="Consolas" pitchFamily="49" charset="0"/>
              </a:rPr>
              <a:t>onError</a:t>
            </a:r>
            <a:r>
              <a:rPr lang="en-US" sz="1800" dirty="0">
                <a:latin typeface="Consolas" pitchFamily="49" charset="0"/>
              </a:rPr>
              <a:t>(</a:t>
            </a:r>
            <a:r>
              <a:rPr lang="en-US" sz="1800" dirty="0" err="1">
                <a:latin typeface="Consolas" pitchFamily="49" charset="0"/>
              </a:rPr>
              <a:t>AsyncEvent</a:t>
            </a:r>
            <a:r>
              <a:rPr lang="en-US" sz="1800" dirty="0">
                <a:latin typeface="Consolas" pitchFamily="49" charset="0"/>
              </a:rPr>
              <a:t>)</a:t>
            </a:r>
          </a:p>
          <a:p>
            <a:endParaRPr lang="en-US" dirty="0"/>
          </a:p>
        </p:txBody>
      </p:sp>
    </p:spTree>
    <p:extLst>
      <p:ext uri="{BB962C8B-B14F-4D97-AF65-F5344CB8AC3E}">
        <p14:creationId xmlns:p14="http://schemas.microsoft.com/office/powerpoint/2010/main" val="3180763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Async Best Practices</a:t>
            </a:r>
            <a:endParaRPr lang="en-US" dirty="0"/>
          </a:p>
        </p:txBody>
      </p:sp>
      <p:sp>
        <p:nvSpPr>
          <p:cNvPr id="3" name="Content Placeholder 2"/>
          <p:cNvSpPr>
            <a:spLocks noGrp="1"/>
          </p:cNvSpPr>
          <p:nvPr>
            <p:ph idx="1"/>
          </p:nvPr>
        </p:nvSpPr>
        <p:spPr/>
        <p:txBody>
          <a:bodyPr/>
          <a:lstStyle/>
          <a:p>
            <a:pPr marL="173038" indent="-173038">
              <a:lnSpc>
                <a:spcPct val="100000"/>
              </a:lnSpc>
              <a:spcBef>
                <a:spcPct val="50000"/>
              </a:spcBef>
              <a:buClr>
                <a:schemeClr val="tx1"/>
              </a:buClr>
              <a:buFont typeface="Wingdings" pitchFamily="2" charset="2"/>
              <a:buChar char="§"/>
            </a:pPr>
            <a:r>
              <a:rPr lang="en-US" sz="1800" dirty="0"/>
              <a:t>Do Not create a new thread for each asynchronous operation</a:t>
            </a:r>
          </a:p>
          <a:p>
            <a:pPr marL="509588" lvl="1" indent="-163513">
              <a:buClr>
                <a:schemeClr val="tx1"/>
              </a:buClr>
              <a:buFont typeface="Arial" charset="0"/>
              <a:buChar char="–"/>
            </a:pPr>
            <a:r>
              <a:rPr lang="en-US" sz="1800" dirty="0"/>
              <a:t>Use </a:t>
            </a:r>
            <a:r>
              <a:rPr lang="en-US" sz="1800" dirty="0" err="1"/>
              <a:t>threadpool</a:t>
            </a:r>
            <a:r>
              <a:rPr lang="en-US" sz="1800" dirty="0"/>
              <a:t> or </a:t>
            </a:r>
            <a:r>
              <a:rPr lang="en-US" sz="1800" dirty="0" err="1"/>
              <a:t>AsyncContext.start</a:t>
            </a:r>
            <a:r>
              <a:rPr lang="en-US" sz="1800" dirty="0"/>
              <a:t>(Runnable)</a:t>
            </a:r>
          </a:p>
          <a:p>
            <a:pPr marL="173038" indent="-173038">
              <a:lnSpc>
                <a:spcPct val="100000"/>
              </a:lnSpc>
              <a:spcBef>
                <a:spcPct val="50000"/>
              </a:spcBef>
              <a:buClr>
                <a:schemeClr val="tx1"/>
              </a:buClr>
              <a:buFont typeface="Wingdings" pitchFamily="2" charset="2"/>
              <a:buChar char="§"/>
            </a:pPr>
            <a:r>
              <a:rPr lang="en-US" sz="1800" dirty="0"/>
              <a:t>Client side AJAX to enable certain portions of the page to be updated </a:t>
            </a:r>
            <a:r>
              <a:rPr lang="en-US" sz="1800" dirty="0" smtClean="0"/>
              <a:t>asynchronously</a:t>
            </a:r>
            <a:endParaRPr lang="en-US" sz="1800" dirty="0"/>
          </a:p>
          <a:p>
            <a:pPr marL="173038" indent="-173038">
              <a:lnSpc>
                <a:spcPct val="100000"/>
              </a:lnSpc>
              <a:spcBef>
                <a:spcPct val="50000"/>
              </a:spcBef>
              <a:buClr>
                <a:schemeClr val="tx1"/>
              </a:buClr>
              <a:buFont typeface="Wingdings" pitchFamily="2" charset="2"/>
              <a:buChar char="§"/>
            </a:pPr>
            <a:r>
              <a:rPr lang="en-US" sz="1800" dirty="0"/>
              <a:t>Do not call modify request/response after a dispatch from the same thread that called the dispatch</a:t>
            </a:r>
          </a:p>
          <a:p>
            <a:pPr marL="173038" indent="-173038">
              <a:lnSpc>
                <a:spcPct val="100000"/>
              </a:lnSpc>
              <a:spcBef>
                <a:spcPct val="50000"/>
              </a:spcBef>
              <a:buClr>
                <a:schemeClr val="tx1"/>
              </a:buClr>
              <a:buFont typeface="Wingdings" pitchFamily="2" charset="2"/>
              <a:buChar char="§"/>
            </a:pPr>
            <a:r>
              <a:rPr lang="en-US" sz="1800" dirty="0"/>
              <a:t>Do not attempt any intensive write operation from a timeout</a:t>
            </a:r>
          </a:p>
          <a:p>
            <a:pPr marL="173038" indent="-173038">
              <a:lnSpc>
                <a:spcPct val="100000"/>
              </a:lnSpc>
              <a:spcBef>
                <a:spcPct val="50000"/>
              </a:spcBef>
              <a:buClr>
                <a:schemeClr val="tx1"/>
              </a:buClr>
              <a:buFont typeface="Wingdings" pitchFamily="2" charset="2"/>
              <a:buChar char="§"/>
            </a:pPr>
            <a:r>
              <a:rPr lang="en-US" sz="1800" dirty="0" smtClean="0"/>
              <a:t>Configure Timeout </a:t>
            </a:r>
            <a:r>
              <a:rPr lang="en-US" sz="1800" dirty="0"/>
              <a:t>settings </a:t>
            </a:r>
            <a:r>
              <a:rPr lang="en-US" sz="1800" dirty="0" smtClean="0"/>
              <a:t>&amp; </a:t>
            </a:r>
            <a:r>
              <a:rPr lang="en-US" sz="1800" dirty="0" err="1" smtClean="0"/>
              <a:t>AsyncContext</a:t>
            </a:r>
            <a:r>
              <a:rPr lang="en-US" sz="1800" dirty="0" smtClean="0"/>
              <a:t> start(Runnable</a:t>
            </a:r>
            <a:endParaRPr lang="en-US" dirty="0"/>
          </a:p>
        </p:txBody>
      </p:sp>
    </p:spTree>
    <p:extLst>
      <p:ext uri="{BB962C8B-B14F-4D97-AF65-F5344CB8AC3E}">
        <p14:creationId xmlns:p14="http://schemas.microsoft.com/office/powerpoint/2010/main" val="2975823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File upload/multipart support</a:t>
            </a:r>
            <a:endParaRPr lang="en-US" dirty="0"/>
          </a:p>
        </p:txBody>
      </p:sp>
      <p:sp>
        <p:nvSpPr>
          <p:cNvPr id="3" name="Content Placeholder 2"/>
          <p:cNvSpPr>
            <a:spLocks noGrp="1"/>
          </p:cNvSpPr>
          <p:nvPr>
            <p:ph idx="1"/>
          </p:nvPr>
        </p:nvSpPr>
        <p:spPr/>
        <p:txBody>
          <a:bodyPr>
            <a:normAutofit fontScale="92500" lnSpcReduction="10000"/>
          </a:bodyPr>
          <a:lstStyle/>
          <a:p>
            <a:r>
              <a:rPr lang="en-GB" dirty="0" smtClean="0"/>
              <a:t>Enable using @</a:t>
            </a:r>
            <a:r>
              <a:rPr lang="en-GB" dirty="0" err="1" smtClean="0"/>
              <a:t>MultipartConfig</a:t>
            </a:r>
            <a:r>
              <a:rPr lang="en-GB" dirty="0" smtClean="0"/>
              <a:t> on servlet</a:t>
            </a:r>
          </a:p>
          <a:p>
            <a:r>
              <a:rPr lang="en-GB" dirty="0" smtClean="0"/>
              <a:t>Supports retrieval of multipart form data</a:t>
            </a:r>
          </a:p>
          <a:p>
            <a:r>
              <a:rPr lang="en-GB" dirty="0" smtClean="0"/>
              <a:t>Write to disk on demand with </a:t>
            </a:r>
            <a:r>
              <a:rPr lang="en-GB" dirty="0" err="1" smtClean="0"/>
              <a:t>Part.write</a:t>
            </a:r>
            <a:endParaRPr lang="en-GB" dirty="0" smtClean="0"/>
          </a:p>
          <a:p>
            <a:r>
              <a:rPr lang="en-GB" dirty="0" smtClean="0"/>
              <a:t>Parts available by way of </a:t>
            </a:r>
            <a:r>
              <a:rPr lang="en-GB" dirty="0" err="1" smtClean="0"/>
              <a:t>HttpServletRequest.getParts</a:t>
            </a:r>
            <a:endParaRPr lang="en-GB" dirty="0" smtClean="0"/>
          </a:p>
          <a:p>
            <a:r>
              <a:rPr lang="en-US" dirty="0" err="1" smtClean="0"/>
              <a:t>javax.servlet.context.tempdir</a:t>
            </a:r>
            <a:r>
              <a:rPr lang="en-US" dirty="0" smtClean="0"/>
              <a:t> servlet context </a:t>
            </a:r>
          </a:p>
          <a:p>
            <a:pPr lvl="1"/>
            <a:r>
              <a:rPr lang="en-US" dirty="0" smtClean="0"/>
              <a:t>default location for writing files</a:t>
            </a:r>
          </a:p>
          <a:p>
            <a:pPr lvl="1"/>
            <a:r>
              <a:rPr lang="en-US" dirty="0" smtClean="0"/>
              <a:t>Value can be changed</a:t>
            </a:r>
          </a:p>
          <a:p>
            <a:pPr lvl="1"/>
            <a:r>
              <a:rPr lang="en-US" dirty="0" smtClean="0"/>
              <a:t>Affects all apps on a server-wide basis</a:t>
            </a:r>
          </a:p>
          <a:p>
            <a:endParaRPr lang="en-US" dirty="0"/>
          </a:p>
        </p:txBody>
      </p:sp>
    </p:spTree>
    <p:extLst>
      <p:ext uri="{BB962C8B-B14F-4D97-AF65-F5344CB8AC3E}">
        <p14:creationId xmlns:p14="http://schemas.microsoft.com/office/powerpoint/2010/main" val="3096621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Configuring security constraints</a:t>
            </a:r>
            <a:endParaRPr lang="en-US" dirty="0"/>
          </a:p>
        </p:txBody>
      </p:sp>
      <p:sp>
        <p:nvSpPr>
          <p:cNvPr id="3" name="Content Placeholder 2"/>
          <p:cNvSpPr>
            <a:spLocks noGrp="1"/>
          </p:cNvSpPr>
          <p:nvPr>
            <p:ph idx="1"/>
          </p:nvPr>
        </p:nvSpPr>
        <p:spPr/>
        <p:txBody>
          <a:bodyPr/>
          <a:lstStyle/>
          <a:p>
            <a:pPr marL="173038" indent="-173038">
              <a:lnSpc>
                <a:spcPct val="100000"/>
              </a:lnSpc>
              <a:spcBef>
                <a:spcPct val="50000"/>
              </a:spcBef>
              <a:buClr>
                <a:schemeClr val="tx1"/>
              </a:buClr>
              <a:buFont typeface="Wingdings" pitchFamily="2" charset="2"/>
              <a:buChar char="§"/>
            </a:pPr>
            <a:r>
              <a:rPr lang="en-US" sz="1800" dirty="0">
                <a:latin typeface="Consolas" pitchFamily="49" charset="0"/>
              </a:rPr>
              <a:t>@</a:t>
            </a:r>
            <a:r>
              <a:rPr lang="en-US" sz="1800" dirty="0" err="1">
                <a:latin typeface="Consolas" pitchFamily="49" charset="0"/>
              </a:rPr>
              <a:t>ServletSecurity</a:t>
            </a:r>
            <a:endParaRPr lang="en-US" sz="1800" dirty="0">
              <a:latin typeface="Consolas" pitchFamily="49" charset="0"/>
            </a:endParaRPr>
          </a:p>
          <a:p>
            <a:pPr marL="509588" lvl="1" indent="-163513">
              <a:buClr>
                <a:schemeClr val="tx1"/>
              </a:buClr>
              <a:buFont typeface="Arial" charset="0"/>
              <a:buChar char="–"/>
            </a:pPr>
            <a:r>
              <a:rPr lang="en-US" sz="1800" dirty="0"/>
              <a:t>Alternative to security-constraint elements</a:t>
            </a:r>
          </a:p>
          <a:p>
            <a:pPr marL="509588" lvl="1" indent="-163513">
              <a:buClr>
                <a:schemeClr val="tx1"/>
              </a:buClr>
              <a:buFont typeface="Arial" charset="0"/>
              <a:buChar char="–"/>
            </a:pPr>
            <a:r>
              <a:rPr lang="en-US" sz="1800" dirty="0"/>
              <a:t>Value is inherited by subclasses per the @Inherited annotation</a:t>
            </a:r>
          </a:p>
          <a:p>
            <a:pPr marL="509588" lvl="1" indent="-163513">
              <a:buClr>
                <a:schemeClr val="tx1"/>
              </a:buClr>
              <a:buFont typeface="Arial" charset="0"/>
              <a:buChar char="–"/>
            </a:pPr>
            <a:r>
              <a:rPr lang="en-US" sz="1800" dirty="0"/>
              <a:t>Applies to all URL-patterns mapped to all the Servlets mapped to the class</a:t>
            </a:r>
          </a:p>
          <a:p>
            <a:pPr marL="509588" lvl="1" indent="-163513">
              <a:buClr>
                <a:schemeClr val="tx1"/>
              </a:buClr>
              <a:buFont typeface="Arial" charset="0"/>
              <a:buChar char="–"/>
            </a:pPr>
            <a:r>
              <a:rPr lang="en-US" sz="1800" dirty="0">
                <a:latin typeface="Consolas" pitchFamily="49" charset="0"/>
              </a:rPr>
              <a:t>@</a:t>
            </a:r>
            <a:r>
              <a:rPr lang="en-US" sz="1800" dirty="0" err="1">
                <a:latin typeface="Consolas" pitchFamily="49" charset="0"/>
              </a:rPr>
              <a:t>HttpConstraint</a:t>
            </a:r>
            <a:endParaRPr lang="en-US" sz="1800" dirty="0">
              <a:latin typeface="Consolas" pitchFamily="49" charset="0"/>
            </a:endParaRPr>
          </a:p>
          <a:p>
            <a:pPr marL="855663" lvl="2" indent="-173038">
              <a:buClr>
                <a:schemeClr val="tx1"/>
              </a:buClr>
              <a:buFontTx/>
              <a:buChar char="•"/>
            </a:pPr>
            <a:r>
              <a:rPr lang="en-US" sz="1800" dirty="0"/>
              <a:t>Applied to all HTTP protocol methods for which a corresponding @</a:t>
            </a:r>
            <a:r>
              <a:rPr lang="en-US" sz="1800" dirty="0" err="1"/>
              <a:t>HttpMethodConstraint</a:t>
            </a:r>
            <a:r>
              <a:rPr lang="en-US" sz="1800" dirty="0"/>
              <a:t> does NOT occur</a:t>
            </a:r>
            <a:endParaRPr lang="en-US" sz="1800" dirty="0">
              <a:latin typeface="Consolas" pitchFamily="49" charset="0"/>
            </a:endParaRPr>
          </a:p>
          <a:p>
            <a:pPr marL="509588" lvl="1" indent="-163513">
              <a:buClr>
                <a:schemeClr val="tx1"/>
              </a:buClr>
              <a:buFont typeface="Arial" charset="0"/>
              <a:buChar char="–"/>
            </a:pPr>
            <a:r>
              <a:rPr lang="en-US" sz="1800" dirty="0">
                <a:latin typeface="Consolas" pitchFamily="49" charset="0"/>
              </a:rPr>
              <a:t>@</a:t>
            </a:r>
            <a:r>
              <a:rPr lang="en-US" sz="1800" dirty="0" err="1">
                <a:latin typeface="Consolas" pitchFamily="49" charset="0"/>
              </a:rPr>
              <a:t>HttpMethodConstraint</a:t>
            </a:r>
            <a:endParaRPr lang="en-US" sz="1800" dirty="0">
              <a:latin typeface="Consolas" pitchFamily="49" charset="0"/>
            </a:endParaRPr>
          </a:p>
          <a:p>
            <a:pPr marL="855663" lvl="2" indent="-173038">
              <a:buClr>
                <a:schemeClr val="tx1"/>
              </a:buClr>
              <a:buFontTx/>
              <a:buChar char="•"/>
            </a:pPr>
            <a:r>
              <a:rPr lang="en-US" sz="1800" dirty="0"/>
              <a:t>security constraints on specific HTTP protocol messages</a:t>
            </a:r>
          </a:p>
          <a:p>
            <a:pPr marL="173038" indent="-173038">
              <a:lnSpc>
                <a:spcPct val="100000"/>
              </a:lnSpc>
              <a:spcBef>
                <a:spcPct val="50000"/>
              </a:spcBef>
              <a:buClr>
                <a:schemeClr val="tx1"/>
              </a:buClr>
              <a:buFont typeface="Wingdings" pitchFamily="2" charset="2"/>
              <a:buChar char="§"/>
            </a:pPr>
            <a:r>
              <a:rPr lang="en-US" sz="1800" dirty="0"/>
              <a:t>Constraints in web.xml override annotations</a:t>
            </a:r>
          </a:p>
          <a:p>
            <a:pPr marL="173038" indent="-173038">
              <a:lnSpc>
                <a:spcPct val="100000"/>
              </a:lnSpc>
              <a:spcBef>
                <a:spcPct val="50000"/>
              </a:spcBef>
              <a:buClr>
                <a:schemeClr val="tx1"/>
              </a:buClr>
              <a:buFont typeface="Wingdings" pitchFamily="2" charset="2"/>
              <a:buChar char="§"/>
            </a:pPr>
            <a:r>
              <a:rPr lang="en-US" sz="1800" dirty="0"/>
              <a:t>Rules for mapping @</a:t>
            </a:r>
            <a:r>
              <a:rPr lang="en-US" sz="1800" dirty="0" err="1"/>
              <a:t>ServletSecurity</a:t>
            </a:r>
            <a:r>
              <a:rPr lang="en-US" sz="1800" dirty="0"/>
              <a:t>, @</a:t>
            </a:r>
            <a:r>
              <a:rPr lang="en-US" sz="1800" dirty="0" err="1"/>
              <a:t>HttpConstraint</a:t>
            </a:r>
            <a:r>
              <a:rPr lang="en-US" sz="1800" dirty="0"/>
              <a:t> and @</a:t>
            </a:r>
            <a:r>
              <a:rPr lang="en-US" sz="1800" dirty="0" err="1"/>
              <a:t>HttpMethodConstraint</a:t>
            </a:r>
            <a:r>
              <a:rPr lang="en-US" sz="1800" dirty="0"/>
              <a:t> to XML</a:t>
            </a:r>
          </a:p>
          <a:p>
            <a:endParaRPr lang="en-US" dirty="0"/>
          </a:p>
        </p:txBody>
      </p:sp>
    </p:spTree>
    <p:extLst>
      <p:ext uri="{BB962C8B-B14F-4D97-AF65-F5344CB8AC3E}">
        <p14:creationId xmlns:p14="http://schemas.microsoft.com/office/powerpoint/2010/main" val="41141571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lstStyle/>
          <a:p>
            <a:r>
              <a:rPr lang="en-US" smtClean="0"/>
              <a:t>Feature Overview</a:t>
            </a:r>
            <a:endParaRPr lang="en-US" dirty="0" smtClean="0"/>
          </a:p>
        </p:txBody>
      </p:sp>
      <p:sp>
        <p:nvSpPr>
          <p:cNvPr id="10" name="Content Placeholder 9"/>
          <p:cNvSpPr>
            <a:spLocks noGrp="1"/>
          </p:cNvSpPr>
          <p:nvPr>
            <p:ph idx="1"/>
          </p:nvPr>
        </p:nvSpPr>
        <p:spPr/>
        <p:txBody>
          <a:bodyPr>
            <a:normAutofit fontScale="92500" lnSpcReduction="10000"/>
          </a:bodyPr>
          <a:lstStyle/>
          <a:p>
            <a:pPr>
              <a:buFont typeface="Wingdings" pitchFamily="2" charset="2"/>
              <a:buChar char="§"/>
            </a:pPr>
            <a:r>
              <a:rPr lang="en-US" smtClean="0"/>
              <a:t>Servlet 3.0 </a:t>
            </a:r>
          </a:p>
          <a:p>
            <a:pPr lvl="1"/>
            <a:r>
              <a:rPr lang="en-US" smtClean="0"/>
              <a:t>Extensibility &amp; Ease of Development</a:t>
            </a:r>
          </a:p>
          <a:p>
            <a:pPr lvl="1"/>
            <a:r>
              <a:rPr lang="en-US" smtClean="0"/>
              <a:t>Security Constraints</a:t>
            </a:r>
          </a:p>
          <a:p>
            <a:pPr lvl="1"/>
            <a:r>
              <a:rPr lang="en-US" smtClean="0"/>
              <a:t>Asynchronous processing support</a:t>
            </a:r>
          </a:p>
          <a:p>
            <a:pPr lvl="1"/>
            <a:r>
              <a:rPr lang="en-US" smtClean="0"/>
              <a:t>Pluggability</a:t>
            </a:r>
          </a:p>
          <a:p>
            <a:pPr>
              <a:buFont typeface="Wingdings" pitchFamily="2" charset="2"/>
              <a:buChar char="§"/>
            </a:pPr>
            <a:r>
              <a:rPr lang="en-US" smtClean="0"/>
              <a:t> JSF 2.0 </a:t>
            </a:r>
          </a:p>
          <a:p>
            <a:pPr lvl="1"/>
            <a:r>
              <a:rPr lang="en-US" smtClean="0"/>
              <a:t>Ease of development</a:t>
            </a:r>
          </a:p>
          <a:p>
            <a:pPr lvl="1"/>
            <a:r>
              <a:rPr lang="en-US" smtClean="0"/>
              <a:t>Performance</a:t>
            </a:r>
          </a:p>
          <a:p>
            <a:pPr lvl="1"/>
            <a:r>
              <a:rPr lang="en-US" smtClean="0"/>
              <a:t>Technology adoption</a:t>
            </a:r>
          </a:p>
          <a:p>
            <a:pPr lvl="1"/>
            <a:r>
              <a:rPr lang="en-US" smtClean="0"/>
              <a:t>Fixes </a:t>
            </a:r>
          </a:p>
          <a:p>
            <a:endParaRPr lang="en-US" dirty="0"/>
          </a:p>
        </p:txBody>
      </p:sp>
    </p:spTree>
    <p:extLst>
      <p:ext uri="{BB962C8B-B14F-4D97-AF65-F5344CB8AC3E}">
        <p14:creationId xmlns:p14="http://schemas.microsoft.com/office/powerpoint/2010/main" val="28835181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p:cNvSpPr>
          <p:nvPr/>
        </p:nvSpPr>
        <p:spPr bwMode="auto">
          <a:xfrm>
            <a:off x="381000" y="609600"/>
            <a:ext cx="8839200" cy="5554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457200">
              <a:lnSpc>
                <a:spcPct val="100000"/>
              </a:lnSpc>
              <a:spcBef>
                <a:spcPct val="50000"/>
              </a:spcBef>
              <a:buClr>
                <a:schemeClr val="tx1"/>
              </a:buClr>
              <a:buFont typeface="Wingdings" pitchFamily="2" charset="2"/>
              <a:buNone/>
            </a:pPr>
            <a:r>
              <a:rPr lang="en-US" sz="1800" dirty="0">
                <a:solidFill>
                  <a:srgbClr val="00B050"/>
                </a:solidFill>
                <a:latin typeface="Consolas" pitchFamily="49" charset="0"/>
              </a:rPr>
              <a:t>All HTTP methods except GET </a:t>
            </a:r>
            <a:r>
              <a:rPr lang="en-US" sz="1800" dirty="0" err="1">
                <a:solidFill>
                  <a:srgbClr val="00B050"/>
                </a:solidFill>
                <a:latin typeface="Consolas" pitchFamily="49" charset="0"/>
              </a:rPr>
              <a:t>auth</a:t>
            </a:r>
            <a:r>
              <a:rPr lang="en-US" sz="1800" dirty="0">
                <a:solidFill>
                  <a:srgbClr val="00B050"/>
                </a:solidFill>
                <a:latin typeface="Consolas" pitchFamily="49" charset="0"/>
              </a:rPr>
              <a:t>-constraint requiring membership in Role R1; for GET, no constraints</a:t>
            </a:r>
          </a:p>
          <a:p>
            <a:pPr defTabSz="457200">
              <a:lnSpc>
                <a:spcPct val="100000"/>
              </a:lnSpc>
              <a:spcBef>
                <a:spcPct val="50000"/>
              </a:spcBef>
              <a:buClr>
                <a:schemeClr val="tx1"/>
              </a:buClr>
              <a:buFont typeface="Wingdings" pitchFamily="2" charset="2"/>
              <a:buNone/>
            </a:pPr>
            <a:r>
              <a:rPr lang="en-US" sz="1800" dirty="0">
                <a:solidFill>
                  <a:schemeClr val="accent1"/>
                </a:solidFill>
                <a:latin typeface="Consolas" pitchFamily="49" charset="0"/>
              </a:rPr>
              <a:t>@</a:t>
            </a:r>
            <a:r>
              <a:rPr lang="en-US" sz="1800" dirty="0" err="1">
                <a:solidFill>
                  <a:schemeClr val="accent1"/>
                </a:solidFill>
                <a:latin typeface="Consolas" pitchFamily="49" charset="0"/>
              </a:rPr>
              <a:t>ServletSecurity</a:t>
            </a:r>
            <a:r>
              <a:rPr lang="en-US" sz="1800" dirty="0">
                <a:solidFill>
                  <a:schemeClr val="accent1"/>
                </a:solidFill>
                <a:latin typeface="Consolas" pitchFamily="49" charset="0"/>
              </a:rPr>
              <a:t>(value = @</a:t>
            </a:r>
            <a:r>
              <a:rPr lang="en-US" sz="1800" dirty="0" err="1">
                <a:solidFill>
                  <a:schemeClr val="accent1"/>
                </a:solidFill>
                <a:latin typeface="Consolas" pitchFamily="49" charset="0"/>
              </a:rPr>
              <a:t>HttpConstraint</a:t>
            </a:r>
            <a:r>
              <a:rPr lang="en-US" sz="1800" dirty="0">
                <a:solidFill>
                  <a:schemeClr val="accent1"/>
                </a:solidFill>
                <a:latin typeface="Consolas" pitchFamily="49" charset="0"/>
              </a:rPr>
              <a:t>(</a:t>
            </a:r>
            <a:r>
              <a:rPr lang="en-US" sz="1800" dirty="0" err="1">
                <a:solidFill>
                  <a:schemeClr val="accent1"/>
                </a:solidFill>
                <a:latin typeface="Consolas" pitchFamily="49" charset="0"/>
              </a:rPr>
              <a:t>rolesAllowed</a:t>
            </a:r>
            <a:r>
              <a:rPr lang="en-US" sz="1800" dirty="0">
                <a:solidFill>
                  <a:schemeClr val="accent1"/>
                </a:solidFill>
                <a:latin typeface="Consolas" pitchFamily="49" charset="0"/>
              </a:rPr>
              <a:t> = "R1"),</a:t>
            </a:r>
          </a:p>
          <a:p>
            <a:pPr defTabSz="457200">
              <a:lnSpc>
                <a:spcPct val="100000"/>
              </a:lnSpc>
              <a:spcBef>
                <a:spcPct val="50000"/>
              </a:spcBef>
              <a:buClr>
                <a:schemeClr val="tx1"/>
              </a:buClr>
              <a:buFont typeface="Wingdings" pitchFamily="2" charset="2"/>
              <a:buNone/>
            </a:pPr>
            <a:r>
              <a:rPr lang="en-US" sz="1800" dirty="0">
                <a:solidFill>
                  <a:schemeClr val="accent1"/>
                </a:solidFill>
                <a:latin typeface="Consolas" pitchFamily="49" charset="0"/>
              </a:rPr>
              <a:t>	</a:t>
            </a:r>
            <a:r>
              <a:rPr lang="en-US" sz="1800" dirty="0" err="1">
                <a:solidFill>
                  <a:schemeClr val="accent1"/>
                </a:solidFill>
                <a:latin typeface="Consolas" pitchFamily="49" charset="0"/>
              </a:rPr>
              <a:t>httpMethodConstraints</a:t>
            </a:r>
            <a:r>
              <a:rPr lang="en-US" sz="1800" dirty="0">
                <a:solidFill>
                  <a:schemeClr val="accent1"/>
                </a:solidFill>
                <a:latin typeface="Consolas" pitchFamily="49" charset="0"/>
              </a:rPr>
              <a:t> = @</a:t>
            </a:r>
            <a:r>
              <a:rPr lang="en-US" sz="1800" dirty="0" err="1">
                <a:solidFill>
                  <a:schemeClr val="accent1"/>
                </a:solidFill>
                <a:latin typeface="Consolas" pitchFamily="49" charset="0"/>
              </a:rPr>
              <a:t>HttpMethodConstraint</a:t>
            </a:r>
            <a:r>
              <a:rPr lang="en-US" sz="1800" dirty="0">
                <a:solidFill>
                  <a:schemeClr val="accent1"/>
                </a:solidFill>
                <a:latin typeface="Consolas" pitchFamily="49" charset="0"/>
              </a:rPr>
              <a:t>("GET"))</a:t>
            </a:r>
          </a:p>
          <a:p>
            <a:pPr defTabSz="457200">
              <a:lnSpc>
                <a:spcPct val="100000"/>
              </a:lnSpc>
              <a:spcBef>
                <a:spcPct val="50000"/>
              </a:spcBef>
              <a:buClr>
                <a:schemeClr val="tx1"/>
              </a:buClr>
              <a:buFont typeface="Wingdings" pitchFamily="2" charset="2"/>
              <a:buNone/>
            </a:pPr>
            <a:r>
              <a:rPr lang="en-US" sz="1800" dirty="0">
                <a:solidFill>
                  <a:schemeClr val="tx1"/>
                </a:solidFill>
                <a:latin typeface="Consolas" pitchFamily="49" charset="0"/>
              </a:rPr>
              <a:t>public class Example6 extends </a:t>
            </a:r>
            <a:r>
              <a:rPr lang="en-US" sz="1800" dirty="0" err="1">
                <a:solidFill>
                  <a:schemeClr val="tx1"/>
                </a:solidFill>
                <a:latin typeface="Consolas" pitchFamily="49" charset="0"/>
              </a:rPr>
              <a:t>HttpServlet</a:t>
            </a:r>
            <a:r>
              <a:rPr lang="en-US" sz="1800" dirty="0">
                <a:solidFill>
                  <a:schemeClr val="tx1"/>
                </a:solidFill>
                <a:latin typeface="Consolas" pitchFamily="49" charset="0"/>
              </a:rPr>
              <a:t> {</a:t>
            </a:r>
          </a:p>
          <a:p>
            <a:pPr defTabSz="457200">
              <a:lnSpc>
                <a:spcPct val="100000"/>
              </a:lnSpc>
              <a:spcBef>
                <a:spcPct val="50000"/>
              </a:spcBef>
              <a:buClr>
                <a:schemeClr val="tx1"/>
              </a:buClr>
              <a:buFont typeface="Wingdings" pitchFamily="2" charset="2"/>
              <a:buNone/>
            </a:pPr>
            <a:r>
              <a:rPr lang="en-US" sz="1800" dirty="0">
                <a:solidFill>
                  <a:schemeClr val="tx1"/>
                </a:solidFill>
                <a:latin typeface="Consolas" pitchFamily="49" charset="0"/>
              </a:rPr>
              <a:t>}</a:t>
            </a:r>
          </a:p>
          <a:p>
            <a:pPr defTabSz="457200">
              <a:lnSpc>
                <a:spcPct val="100000"/>
              </a:lnSpc>
              <a:spcBef>
                <a:spcPct val="50000"/>
              </a:spcBef>
              <a:buClr>
                <a:schemeClr val="tx1"/>
              </a:buClr>
              <a:buFont typeface="Wingdings" pitchFamily="2" charset="2"/>
              <a:buNone/>
            </a:pPr>
            <a:r>
              <a:rPr lang="en-US" sz="1800" dirty="0">
                <a:solidFill>
                  <a:srgbClr val="00B050"/>
                </a:solidFill>
                <a:latin typeface="Consolas" pitchFamily="49" charset="0"/>
              </a:rPr>
              <a:t>All HTTP methods except TRACE, </a:t>
            </a:r>
            <a:r>
              <a:rPr lang="en-US" sz="1800" dirty="0" err="1">
                <a:solidFill>
                  <a:srgbClr val="00B050"/>
                </a:solidFill>
                <a:latin typeface="Consolas" pitchFamily="49" charset="0"/>
              </a:rPr>
              <a:t>auth</a:t>
            </a:r>
            <a:r>
              <a:rPr lang="en-US" sz="1800" dirty="0">
                <a:solidFill>
                  <a:srgbClr val="00B050"/>
                </a:solidFill>
                <a:latin typeface="Consolas" pitchFamily="49" charset="0"/>
              </a:rPr>
              <a:t>-constraint requiring</a:t>
            </a:r>
          </a:p>
          <a:p>
            <a:pPr defTabSz="457200">
              <a:lnSpc>
                <a:spcPct val="100000"/>
              </a:lnSpc>
              <a:spcBef>
                <a:spcPct val="50000"/>
              </a:spcBef>
              <a:buClr>
                <a:schemeClr val="tx1"/>
              </a:buClr>
              <a:buFont typeface="Wingdings" pitchFamily="2" charset="2"/>
              <a:buNone/>
            </a:pPr>
            <a:r>
              <a:rPr lang="en-US" sz="1800" dirty="0">
                <a:solidFill>
                  <a:srgbClr val="00B050"/>
                </a:solidFill>
                <a:latin typeface="Consolas" pitchFamily="49" charset="0"/>
              </a:rPr>
              <a:t>membership in Role R1; for TRACE, all access denied</a:t>
            </a:r>
          </a:p>
          <a:p>
            <a:pPr defTabSz="457200">
              <a:lnSpc>
                <a:spcPct val="100000"/>
              </a:lnSpc>
              <a:spcBef>
                <a:spcPct val="50000"/>
              </a:spcBef>
              <a:buClr>
                <a:schemeClr val="tx1"/>
              </a:buClr>
              <a:buFont typeface="Wingdings" pitchFamily="2" charset="2"/>
              <a:buNone/>
            </a:pPr>
            <a:r>
              <a:rPr lang="en-US" sz="1800" dirty="0">
                <a:solidFill>
                  <a:schemeClr val="accent1"/>
                </a:solidFill>
                <a:latin typeface="Consolas" pitchFamily="49" charset="0"/>
              </a:rPr>
              <a:t>@</a:t>
            </a:r>
            <a:r>
              <a:rPr lang="en-US" sz="1800" dirty="0" err="1">
                <a:solidFill>
                  <a:schemeClr val="accent1"/>
                </a:solidFill>
                <a:latin typeface="Consolas" pitchFamily="49" charset="0"/>
              </a:rPr>
              <a:t>ServletSecurity</a:t>
            </a:r>
            <a:r>
              <a:rPr lang="en-US" sz="1800" dirty="0">
                <a:solidFill>
                  <a:schemeClr val="accent1"/>
                </a:solidFill>
                <a:latin typeface="Consolas" pitchFamily="49" charset="0"/>
              </a:rPr>
              <a:t>(value = @</a:t>
            </a:r>
            <a:r>
              <a:rPr lang="en-US" sz="1800" dirty="0" err="1">
                <a:solidFill>
                  <a:schemeClr val="accent1"/>
                </a:solidFill>
                <a:latin typeface="Consolas" pitchFamily="49" charset="0"/>
              </a:rPr>
              <a:t>HttpConstraint</a:t>
            </a:r>
            <a:r>
              <a:rPr lang="en-US" sz="1800" dirty="0">
                <a:solidFill>
                  <a:schemeClr val="accent1"/>
                </a:solidFill>
                <a:latin typeface="Consolas" pitchFamily="49" charset="0"/>
              </a:rPr>
              <a:t>(</a:t>
            </a:r>
            <a:r>
              <a:rPr lang="en-US" sz="1800" dirty="0" err="1">
                <a:solidFill>
                  <a:schemeClr val="accent1"/>
                </a:solidFill>
                <a:latin typeface="Consolas" pitchFamily="49" charset="0"/>
              </a:rPr>
              <a:t>rolesAllowed</a:t>
            </a:r>
            <a:r>
              <a:rPr lang="en-US" sz="1800" dirty="0">
                <a:solidFill>
                  <a:schemeClr val="accent1"/>
                </a:solidFill>
                <a:latin typeface="Consolas" pitchFamily="49" charset="0"/>
              </a:rPr>
              <a:t> = "R1"),</a:t>
            </a:r>
          </a:p>
          <a:p>
            <a:pPr defTabSz="457200">
              <a:lnSpc>
                <a:spcPct val="100000"/>
              </a:lnSpc>
              <a:spcBef>
                <a:spcPct val="50000"/>
              </a:spcBef>
              <a:buClr>
                <a:schemeClr val="tx1"/>
              </a:buClr>
              <a:buFont typeface="Wingdings" pitchFamily="2" charset="2"/>
              <a:buNone/>
            </a:pPr>
            <a:r>
              <a:rPr lang="en-US" sz="1800" dirty="0">
                <a:solidFill>
                  <a:schemeClr val="accent1"/>
                </a:solidFill>
                <a:latin typeface="Consolas" pitchFamily="49" charset="0"/>
              </a:rPr>
              <a:t>	</a:t>
            </a:r>
            <a:r>
              <a:rPr lang="en-US" sz="1800" dirty="0" err="1">
                <a:solidFill>
                  <a:schemeClr val="accent1"/>
                </a:solidFill>
                <a:latin typeface="Consolas" pitchFamily="49" charset="0"/>
              </a:rPr>
              <a:t>httpMethodConstraints</a:t>
            </a:r>
            <a:r>
              <a:rPr lang="en-US" sz="1800" dirty="0">
                <a:solidFill>
                  <a:schemeClr val="accent1"/>
                </a:solidFill>
                <a:latin typeface="Consolas" pitchFamily="49" charset="0"/>
              </a:rPr>
              <a:t> = @</a:t>
            </a:r>
            <a:r>
              <a:rPr lang="en-US" sz="1800" dirty="0" err="1">
                <a:solidFill>
                  <a:schemeClr val="accent1"/>
                </a:solidFill>
                <a:latin typeface="Consolas" pitchFamily="49" charset="0"/>
              </a:rPr>
              <a:t>HttpMethodConstraint</a:t>
            </a:r>
            <a:r>
              <a:rPr lang="en-US" sz="1800" dirty="0">
                <a:solidFill>
                  <a:schemeClr val="accent1"/>
                </a:solidFill>
                <a:latin typeface="Consolas" pitchFamily="49" charset="0"/>
              </a:rPr>
              <a:t>(value="TRACE",</a:t>
            </a:r>
          </a:p>
          <a:p>
            <a:pPr defTabSz="457200">
              <a:lnSpc>
                <a:spcPct val="100000"/>
              </a:lnSpc>
              <a:spcBef>
                <a:spcPct val="50000"/>
              </a:spcBef>
              <a:buClr>
                <a:schemeClr val="tx1"/>
              </a:buClr>
              <a:buFont typeface="Wingdings" pitchFamily="2" charset="2"/>
              <a:buNone/>
            </a:pPr>
            <a:r>
              <a:rPr lang="en-US" sz="1800" dirty="0">
                <a:solidFill>
                  <a:schemeClr val="accent1"/>
                </a:solidFill>
                <a:latin typeface="Consolas" pitchFamily="49" charset="0"/>
              </a:rPr>
              <a:t>	</a:t>
            </a:r>
            <a:r>
              <a:rPr lang="en-US" sz="1800" dirty="0" err="1">
                <a:solidFill>
                  <a:schemeClr val="accent1"/>
                </a:solidFill>
                <a:latin typeface="Consolas" pitchFamily="49" charset="0"/>
              </a:rPr>
              <a:t>emptyRoleSemantic</a:t>
            </a:r>
            <a:r>
              <a:rPr lang="en-US" sz="1800" dirty="0">
                <a:solidFill>
                  <a:schemeClr val="accent1"/>
                </a:solidFill>
                <a:latin typeface="Consolas" pitchFamily="49" charset="0"/>
              </a:rPr>
              <a:t> = </a:t>
            </a:r>
            <a:r>
              <a:rPr lang="en-US" sz="1800" dirty="0" err="1">
                <a:solidFill>
                  <a:schemeClr val="accent1"/>
                </a:solidFill>
                <a:latin typeface="Consolas" pitchFamily="49" charset="0"/>
              </a:rPr>
              <a:t>EmptyRoleSemantic.DENY</a:t>
            </a:r>
            <a:r>
              <a:rPr lang="en-US" sz="1800" dirty="0">
                <a:solidFill>
                  <a:schemeClr val="accent1"/>
                </a:solidFill>
                <a:latin typeface="Consolas" pitchFamily="49" charset="0"/>
              </a:rPr>
              <a:t>))</a:t>
            </a:r>
          </a:p>
          <a:p>
            <a:pPr defTabSz="457200">
              <a:lnSpc>
                <a:spcPct val="100000"/>
              </a:lnSpc>
              <a:spcBef>
                <a:spcPct val="50000"/>
              </a:spcBef>
              <a:buClr>
                <a:schemeClr val="tx1"/>
              </a:buClr>
              <a:buFont typeface="Wingdings" pitchFamily="2" charset="2"/>
              <a:buNone/>
            </a:pPr>
            <a:r>
              <a:rPr lang="en-US" sz="1800" dirty="0">
                <a:solidFill>
                  <a:schemeClr val="tx1"/>
                </a:solidFill>
                <a:latin typeface="Consolas" pitchFamily="49" charset="0"/>
              </a:rPr>
              <a:t>public class Example7 extends </a:t>
            </a:r>
            <a:r>
              <a:rPr lang="en-US" sz="1800" dirty="0" err="1">
                <a:solidFill>
                  <a:schemeClr val="tx1"/>
                </a:solidFill>
                <a:latin typeface="Consolas" pitchFamily="49" charset="0"/>
              </a:rPr>
              <a:t>HttpServlet</a:t>
            </a:r>
            <a:r>
              <a:rPr lang="en-US" sz="1800" dirty="0">
                <a:solidFill>
                  <a:schemeClr val="tx1"/>
                </a:solidFill>
                <a:latin typeface="Consolas" pitchFamily="49" charset="0"/>
              </a:rPr>
              <a:t> {</a:t>
            </a:r>
          </a:p>
          <a:p>
            <a:pPr defTabSz="457200">
              <a:lnSpc>
                <a:spcPct val="100000"/>
              </a:lnSpc>
              <a:spcBef>
                <a:spcPct val="50000"/>
              </a:spcBef>
              <a:buClr>
                <a:schemeClr val="tx1"/>
              </a:buClr>
              <a:buFont typeface="Wingdings" pitchFamily="2" charset="2"/>
              <a:buNone/>
            </a:pPr>
            <a:r>
              <a:rPr lang="en-US" sz="1800" dirty="0">
                <a:solidFill>
                  <a:schemeClr val="tx1"/>
                </a:solidFill>
                <a:latin typeface="Consolas" pitchFamily="49" charset="0"/>
              </a:rPr>
              <a:t>}</a:t>
            </a:r>
          </a:p>
        </p:txBody>
      </p:sp>
    </p:spTree>
    <p:extLst>
      <p:ext uri="{BB962C8B-B14F-4D97-AF65-F5344CB8AC3E}">
        <p14:creationId xmlns:p14="http://schemas.microsoft.com/office/powerpoint/2010/main" val="27707974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Specifying constraints</a:t>
            </a:r>
            <a:endParaRPr lang="en-US" dirty="0"/>
          </a:p>
        </p:txBody>
      </p:sp>
      <p:sp>
        <p:nvSpPr>
          <p:cNvPr id="3" name="Content Placeholder 2"/>
          <p:cNvSpPr>
            <a:spLocks noGrp="1"/>
          </p:cNvSpPr>
          <p:nvPr>
            <p:ph idx="1"/>
          </p:nvPr>
        </p:nvSpPr>
        <p:spPr>
          <a:xfrm>
            <a:off x="457200" y="1600201"/>
            <a:ext cx="8534400" cy="4648199"/>
          </a:xfrm>
        </p:spPr>
        <p:txBody>
          <a:bodyPr>
            <a:normAutofit lnSpcReduction="10000"/>
          </a:bodyPr>
          <a:lstStyle/>
          <a:p>
            <a:pPr marL="173038" indent="-173038">
              <a:lnSpc>
                <a:spcPct val="100000"/>
              </a:lnSpc>
              <a:spcBef>
                <a:spcPct val="50000"/>
              </a:spcBef>
              <a:buClr>
                <a:schemeClr val="tx1"/>
              </a:buClr>
              <a:buFont typeface="Wingdings" pitchFamily="2" charset="2"/>
              <a:buChar char="§"/>
            </a:pPr>
            <a:r>
              <a:rPr lang="en-US" sz="1800" dirty="0"/>
              <a:t>Used within </a:t>
            </a:r>
            <a:r>
              <a:rPr lang="en-US" sz="1800" dirty="0" err="1"/>
              <a:t>ServletContextListener</a:t>
            </a:r>
            <a:r>
              <a:rPr lang="en-US" sz="1800" dirty="0"/>
              <a:t> </a:t>
            </a:r>
          </a:p>
          <a:p>
            <a:pPr marL="509588" lvl="1" indent="-163513">
              <a:buClr>
                <a:schemeClr val="tx1"/>
              </a:buClr>
              <a:buFont typeface="Arial" charset="0"/>
              <a:buChar char="–"/>
            </a:pPr>
            <a:r>
              <a:rPr lang="en-US" sz="1800" dirty="0"/>
              <a:t>Define security constraints to be applied to the mappings defined for a ServletRegistration</a:t>
            </a:r>
          </a:p>
          <a:p>
            <a:pPr marL="173038" indent="-173038">
              <a:lnSpc>
                <a:spcPct val="100000"/>
              </a:lnSpc>
              <a:spcBef>
                <a:spcPct val="50000"/>
              </a:spcBef>
              <a:buClr>
                <a:schemeClr val="tx1"/>
              </a:buClr>
              <a:buFont typeface="Wingdings" pitchFamily="2" charset="2"/>
              <a:buNone/>
            </a:pPr>
            <a:r>
              <a:rPr lang="en-US" sz="1800" dirty="0">
                <a:latin typeface="Consolas" pitchFamily="49" charset="0"/>
              </a:rPr>
              <a:t>Collection&lt;String&gt; </a:t>
            </a:r>
            <a:r>
              <a:rPr lang="en-US" sz="1800" dirty="0" err="1">
                <a:latin typeface="Consolas" pitchFamily="49" charset="0"/>
              </a:rPr>
              <a:t>setServletSecurity</a:t>
            </a:r>
            <a:r>
              <a:rPr lang="en-US" sz="1800" dirty="0">
                <a:latin typeface="Consolas" pitchFamily="49" charset="0"/>
              </a:rPr>
              <a:t>(</a:t>
            </a:r>
            <a:r>
              <a:rPr lang="en-US" sz="1800" dirty="0" err="1">
                <a:latin typeface="Consolas" pitchFamily="49" charset="0"/>
              </a:rPr>
              <a:t>ServletSecurityElement</a:t>
            </a:r>
            <a:r>
              <a:rPr lang="en-US" sz="1800" dirty="0">
                <a:latin typeface="Consolas" pitchFamily="49" charset="0"/>
              </a:rPr>
              <a:t> </a:t>
            </a:r>
            <a:r>
              <a:rPr lang="en-US" sz="1800" dirty="0" err="1">
                <a:latin typeface="Consolas" pitchFamily="49" charset="0"/>
              </a:rPr>
              <a:t>arg</a:t>
            </a:r>
            <a:r>
              <a:rPr lang="en-US" sz="1800" dirty="0">
                <a:latin typeface="Consolas" pitchFamily="49" charset="0"/>
              </a:rPr>
              <a:t>)</a:t>
            </a:r>
          </a:p>
          <a:p>
            <a:pPr marL="173038" indent="-173038">
              <a:lnSpc>
                <a:spcPct val="100000"/>
              </a:lnSpc>
              <a:spcBef>
                <a:spcPct val="50000"/>
              </a:spcBef>
              <a:buClr>
                <a:schemeClr val="tx1"/>
              </a:buClr>
              <a:buFont typeface="Wingdings" pitchFamily="2" charset="2"/>
              <a:buNone/>
            </a:pPr>
            <a:r>
              <a:rPr lang="en-US" sz="1800" dirty="0">
                <a:latin typeface="Consolas" pitchFamily="49" charset="0"/>
              </a:rPr>
              <a:t>public class </a:t>
            </a:r>
            <a:r>
              <a:rPr lang="en-US" sz="1800" dirty="0" err="1">
                <a:latin typeface="Consolas" pitchFamily="49" charset="0"/>
              </a:rPr>
              <a:t>mySCL</a:t>
            </a:r>
            <a:r>
              <a:rPr lang="en-US" sz="1800" dirty="0">
                <a:latin typeface="Consolas" pitchFamily="49" charset="0"/>
              </a:rPr>
              <a:t> implements </a:t>
            </a:r>
            <a:r>
              <a:rPr lang="en-US" sz="1800" dirty="0" err="1">
                <a:latin typeface="Consolas" pitchFamily="49" charset="0"/>
              </a:rPr>
              <a:t>ServletContextListener</a:t>
            </a:r>
            <a:r>
              <a:rPr lang="en-US" sz="1800" dirty="0">
                <a:latin typeface="Consolas" pitchFamily="49" charset="0"/>
              </a:rPr>
              <a:t> {</a:t>
            </a:r>
          </a:p>
          <a:p>
            <a:pPr marL="173038" indent="-173038">
              <a:lnSpc>
                <a:spcPct val="100000"/>
              </a:lnSpc>
              <a:spcBef>
                <a:spcPct val="50000"/>
              </a:spcBef>
              <a:buClr>
                <a:schemeClr val="tx1"/>
              </a:buClr>
              <a:buFont typeface="Wingdings" pitchFamily="2" charset="2"/>
              <a:buNone/>
            </a:pPr>
            <a:r>
              <a:rPr lang="en-US" sz="1800" dirty="0">
                <a:latin typeface="Consolas" pitchFamily="49" charset="0"/>
              </a:rPr>
              <a:t>	...</a:t>
            </a:r>
            <a:br>
              <a:rPr lang="en-US" sz="1800" dirty="0">
                <a:latin typeface="Consolas" pitchFamily="49" charset="0"/>
              </a:rPr>
            </a:br>
            <a:r>
              <a:rPr lang="en-US" sz="1800" dirty="0">
                <a:latin typeface="Consolas" pitchFamily="49" charset="0"/>
              </a:rPr>
              <a:t>    public void </a:t>
            </a:r>
            <a:r>
              <a:rPr lang="en-US" sz="1800" dirty="0" err="1">
                <a:latin typeface="Consolas" pitchFamily="49" charset="0"/>
              </a:rPr>
              <a:t>contextInitialized</a:t>
            </a:r>
            <a:r>
              <a:rPr lang="en-US" sz="1800" dirty="0">
                <a:latin typeface="Consolas" pitchFamily="49" charset="0"/>
              </a:rPr>
              <a:t>(</a:t>
            </a:r>
            <a:r>
              <a:rPr lang="en-US" sz="1800" dirty="0" err="1">
                <a:latin typeface="Consolas" pitchFamily="49" charset="0"/>
              </a:rPr>
              <a:t>ServletContextEvent</a:t>
            </a:r>
            <a:r>
              <a:rPr lang="en-US" sz="1800" dirty="0">
                <a:latin typeface="Consolas" pitchFamily="49" charset="0"/>
              </a:rPr>
              <a:t> </a:t>
            </a:r>
            <a:r>
              <a:rPr lang="en-US" sz="1800" dirty="0" err="1">
                <a:latin typeface="Consolas" pitchFamily="49" charset="0"/>
              </a:rPr>
              <a:t>sce</a:t>
            </a:r>
            <a:r>
              <a:rPr lang="en-US" sz="1800" dirty="0">
                <a:latin typeface="Consolas" pitchFamily="49" charset="0"/>
              </a:rPr>
              <a:t>) {     </a:t>
            </a:r>
            <a:br>
              <a:rPr lang="en-US" sz="1800" dirty="0">
                <a:latin typeface="Consolas" pitchFamily="49" charset="0"/>
              </a:rPr>
            </a:br>
            <a:r>
              <a:rPr lang="en-US" sz="1800" dirty="0">
                <a:latin typeface="Consolas" pitchFamily="49" charset="0"/>
              </a:rPr>
              <a:t>        </a:t>
            </a:r>
            <a:r>
              <a:rPr lang="en-US" sz="1800" dirty="0" err="1">
                <a:latin typeface="Consolas" pitchFamily="49" charset="0"/>
              </a:rPr>
              <a:t>ServletContext</a:t>
            </a:r>
            <a:r>
              <a:rPr lang="en-US" sz="1800" dirty="0">
                <a:latin typeface="Consolas" pitchFamily="49" charset="0"/>
              </a:rPr>
              <a:t> </a:t>
            </a:r>
            <a:r>
              <a:rPr lang="en-US" sz="1800" dirty="0" err="1">
                <a:latin typeface="Consolas" pitchFamily="49" charset="0"/>
              </a:rPr>
              <a:t>sc</a:t>
            </a:r>
            <a:r>
              <a:rPr lang="en-US" sz="1800" dirty="0">
                <a:latin typeface="Consolas" pitchFamily="49" charset="0"/>
              </a:rPr>
              <a:t> = </a:t>
            </a:r>
            <a:r>
              <a:rPr lang="en-US" sz="1800" dirty="0" err="1">
                <a:latin typeface="Consolas" pitchFamily="49" charset="0"/>
              </a:rPr>
              <a:t>sce.getServletContext</a:t>
            </a:r>
            <a:r>
              <a:rPr lang="en-US" sz="1800" dirty="0">
                <a:latin typeface="Consolas" pitchFamily="49" charset="0"/>
              </a:rPr>
              <a:t>();</a:t>
            </a:r>
            <a:br>
              <a:rPr lang="en-US" sz="1800" dirty="0">
                <a:latin typeface="Consolas" pitchFamily="49" charset="0"/>
              </a:rPr>
            </a:br>
            <a:r>
              <a:rPr lang="en-US" sz="1800" dirty="0">
                <a:latin typeface="Consolas" pitchFamily="49" charset="0"/>
              </a:rPr>
              <a:t>        </a:t>
            </a:r>
            <a:r>
              <a:rPr lang="en-US" sz="1800" dirty="0">
                <a:solidFill>
                  <a:schemeClr val="accent2"/>
                </a:solidFill>
                <a:latin typeface="Consolas" pitchFamily="49" charset="0"/>
              </a:rPr>
              <a:t>ServletRegistration.Dynamic </a:t>
            </a:r>
            <a:r>
              <a:rPr lang="en-US" sz="1800" dirty="0" err="1">
                <a:solidFill>
                  <a:schemeClr val="accent2"/>
                </a:solidFill>
                <a:latin typeface="Consolas" pitchFamily="49" charset="0"/>
              </a:rPr>
              <a:t>sr</a:t>
            </a:r>
            <a:r>
              <a:rPr lang="en-US" sz="1800" dirty="0">
                <a:solidFill>
                  <a:schemeClr val="accent2"/>
                </a:solidFill>
                <a:latin typeface="Consolas" pitchFamily="49" charset="0"/>
              </a:rPr>
              <a:t> = </a:t>
            </a:r>
            <a:r>
              <a:rPr lang="en-US" sz="1800" dirty="0" err="1">
                <a:solidFill>
                  <a:schemeClr val="accent2"/>
                </a:solidFill>
                <a:latin typeface="Consolas" pitchFamily="49" charset="0"/>
              </a:rPr>
              <a:t>sc.addServlet</a:t>
            </a:r>
            <a:r>
              <a:rPr lang="en-US" sz="1800" dirty="0">
                <a:solidFill>
                  <a:schemeClr val="accent2"/>
                </a:solidFill>
                <a:latin typeface="Consolas" pitchFamily="49" charset="0"/>
              </a:rPr>
              <a:t>(...);</a:t>
            </a:r>
            <a:br>
              <a:rPr lang="en-US" sz="1800" dirty="0">
                <a:solidFill>
                  <a:schemeClr val="accent2"/>
                </a:solidFill>
                <a:latin typeface="Consolas" pitchFamily="49" charset="0"/>
              </a:rPr>
            </a:br>
            <a:r>
              <a:rPr lang="en-US" sz="1800" dirty="0">
                <a:latin typeface="Consolas" pitchFamily="49" charset="0"/>
              </a:rPr>
              <a:t>        </a:t>
            </a:r>
            <a:r>
              <a:rPr lang="en-US" sz="1800" dirty="0" err="1">
                <a:latin typeface="Consolas" pitchFamily="49" charset="0"/>
              </a:rPr>
              <a:t>ServletSecurityElement</a:t>
            </a:r>
            <a:r>
              <a:rPr lang="en-US" sz="1800" dirty="0">
                <a:latin typeface="Consolas" pitchFamily="49" charset="0"/>
              </a:rPr>
              <a:t> </a:t>
            </a:r>
            <a:r>
              <a:rPr lang="en-US" sz="1800" dirty="0" err="1">
                <a:latin typeface="Consolas" pitchFamily="49" charset="0"/>
              </a:rPr>
              <a:t>sse</a:t>
            </a:r>
            <a:r>
              <a:rPr lang="en-US" sz="1800" dirty="0">
                <a:latin typeface="Consolas" pitchFamily="49" charset="0"/>
              </a:rPr>
              <a:t> = new ...;</a:t>
            </a:r>
            <a:br>
              <a:rPr lang="en-US" sz="1800" dirty="0">
                <a:latin typeface="Consolas" pitchFamily="49" charset="0"/>
              </a:rPr>
            </a:br>
            <a:r>
              <a:rPr lang="en-US" sz="1800" dirty="0">
                <a:latin typeface="Consolas" pitchFamily="49" charset="0"/>
              </a:rPr>
              <a:t>        </a:t>
            </a:r>
            <a:r>
              <a:rPr lang="en-US" sz="1800" dirty="0" err="1">
                <a:solidFill>
                  <a:schemeClr val="accent2"/>
                </a:solidFill>
                <a:latin typeface="Consolas" pitchFamily="49" charset="0"/>
              </a:rPr>
              <a:t>sr.setServletSecurity</a:t>
            </a:r>
            <a:r>
              <a:rPr lang="en-US" sz="1800" dirty="0">
                <a:solidFill>
                  <a:schemeClr val="accent2"/>
                </a:solidFill>
                <a:latin typeface="Consolas" pitchFamily="49" charset="0"/>
              </a:rPr>
              <a:t>(</a:t>
            </a:r>
            <a:r>
              <a:rPr lang="en-US" sz="1800" dirty="0" err="1">
                <a:solidFill>
                  <a:schemeClr val="accent2"/>
                </a:solidFill>
                <a:latin typeface="Consolas" pitchFamily="49" charset="0"/>
              </a:rPr>
              <a:t>sse</a:t>
            </a:r>
            <a:r>
              <a:rPr lang="en-US" sz="1800" dirty="0">
                <a:solidFill>
                  <a:schemeClr val="accent2"/>
                </a:solidFill>
                <a:latin typeface="Consolas" pitchFamily="49" charset="0"/>
              </a:rPr>
              <a:t>);</a:t>
            </a:r>
            <a:r>
              <a:rPr lang="en-US" sz="1800" dirty="0">
                <a:latin typeface="Consolas" pitchFamily="49" charset="0"/>
              </a:rPr>
              <a:t/>
            </a:r>
            <a:br>
              <a:rPr lang="en-US" sz="1800" dirty="0">
                <a:latin typeface="Consolas" pitchFamily="49" charset="0"/>
              </a:rPr>
            </a:br>
            <a:r>
              <a:rPr lang="en-US" sz="1800" dirty="0">
                <a:latin typeface="Consolas" pitchFamily="49" charset="0"/>
              </a:rPr>
              <a:t>        ...</a:t>
            </a:r>
            <a:br>
              <a:rPr lang="en-US" sz="1800" dirty="0">
                <a:latin typeface="Consolas" pitchFamily="49" charset="0"/>
              </a:rPr>
            </a:br>
            <a:r>
              <a:rPr lang="en-US" sz="1800" dirty="0">
                <a:latin typeface="Consolas" pitchFamily="49" charset="0"/>
              </a:rPr>
              <a:t>    }</a:t>
            </a:r>
            <a:br>
              <a:rPr lang="en-US" sz="1800" dirty="0">
                <a:latin typeface="Consolas" pitchFamily="49" charset="0"/>
              </a:rPr>
            </a:br>
            <a:r>
              <a:rPr lang="en-US" sz="1800" dirty="0">
                <a:latin typeface="Consolas" pitchFamily="49" charset="0"/>
              </a:rPr>
              <a:t>    ... </a:t>
            </a:r>
            <a:br>
              <a:rPr lang="en-US" sz="1800" dirty="0">
                <a:latin typeface="Consolas" pitchFamily="49" charset="0"/>
              </a:rPr>
            </a:br>
            <a:r>
              <a:rPr lang="en-US" sz="1800" dirty="0">
                <a:latin typeface="Consolas" pitchFamily="49" charset="0"/>
              </a:rPr>
              <a:t> }</a:t>
            </a:r>
          </a:p>
          <a:p>
            <a:endParaRPr lang="en-US" dirty="0"/>
          </a:p>
        </p:txBody>
      </p:sp>
    </p:spTree>
    <p:extLst>
      <p:ext uri="{BB962C8B-B14F-4D97-AF65-F5344CB8AC3E}">
        <p14:creationId xmlns:p14="http://schemas.microsoft.com/office/powerpoint/2010/main" val="2176824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Security programmatic login/logout</a:t>
            </a:r>
          </a:p>
        </p:txBody>
      </p:sp>
      <p:sp>
        <p:nvSpPr>
          <p:cNvPr id="3" name="Content Placeholder 2"/>
          <p:cNvSpPr>
            <a:spLocks noGrp="1"/>
          </p:cNvSpPr>
          <p:nvPr>
            <p:ph idx="1"/>
          </p:nvPr>
        </p:nvSpPr>
        <p:spPr/>
        <p:txBody>
          <a:bodyPr/>
          <a:lstStyle/>
          <a:p>
            <a:pPr marL="173038" indent="-173038">
              <a:lnSpc>
                <a:spcPct val="100000"/>
              </a:lnSpc>
              <a:spcBef>
                <a:spcPct val="50000"/>
              </a:spcBef>
              <a:buClr>
                <a:schemeClr val="tx1"/>
              </a:buClr>
              <a:buFont typeface="Wingdings" pitchFamily="2" charset="2"/>
              <a:buChar char="§"/>
            </a:pPr>
            <a:r>
              <a:rPr lang="en-US" sz="1800" dirty="0" err="1">
                <a:latin typeface="Consolas" pitchFamily="49" charset="0"/>
              </a:rPr>
              <a:t>HttpServletRequest#login</a:t>
            </a:r>
            <a:r>
              <a:rPr lang="en-US" sz="1800" dirty="0">
                <a:latin typeface="Consolas" pitchFamily="49" charset="0"/>
              </a:rPr>
              <a:t>(String username, String password)</a:t>
            </a:r>
          </a:p>
          <a:p>
            <a:pPr marL="509588" lvl="1" indent="-163513">
              <a:buClr>
                <a:schemeClr val="tx1"/>
              </a:buClr>
              <a:buFont typeface="Arial" charset="0"/>
              <a:buChar char="–"/>
            </a:pPr>
            <a:r>
              <a:rPr lang="en-US" sz="1800" dirty="0"/>
              <a:t>Replacement for Form Based Login</a:t>
            </a:r>
          </a:p>
          <a:p>
            <a:pPr marL="509588" lvl="1" indent="-163513">
              <a:buClr>
                <a:schemeClr val="tx1"/>
              </a:buClr>
              <a:buFont typeface="Arial" charset="0"/>
              <a:buChar char="–"/>
            </a:pPr>
            <a:r>
              <a:rPr lang="en-US" sz="1800" dirty="0"/>
              <a:t>Application supervises credential collection</a:t>
            </a:r>
          </a:p>
          <a:p>
            <a:pPr marL="173038" indent="-173038">
              <a:lnSpc>
                <a:spcPct val="100000"/>
              </a:lnSpc>
              <a:spcBef>
                <a:spcPct val="50000"/>
              </a:spcBef>
              <a:buClr>
                <a:schemeClr val="tx1"/>
              </a:buClr>
              <a:buFont typeface="Wingdings" pitchFamily="2" charset="2"/>
              <a:buChar char="§"/>
            </a:pPr>
            <a:r>
              <a:rPr lang="en-US" sz="1800" dirty="0" err="1">
                <a:latin typeface="Consolas" pitchFamily="49" charset="0"/>
              </a:rPr>
              <a:t>HttpServletRequest#logout</a:t>
            </a:r>
            <a:r>
              <a:rPr lang="en-US" sz="1800" dirty="0">
                <a:latin typeface="Consolas" pitchFamily="49" charset="0"/>
              </a:rPr>
              <a:t>()</a:t>
            </a:r>
          </a:p>
          <a:p>
            <a:pPr marL="509588" lvl="1" indent="-163513">
              <a:buClr>
                <a:schemeClr val="tx1"/>
              </a:buClr>
              <a:buFont typeface="Arial" charset="0"/>
              <a:buChar char="–"/>
            </a:pPr>
            <a:r>
              <a:rPr lang="en-US" sz="1800" dirty="0"/>
              <a:t> provided to allow an application to reset the authentication state of a request without requiring that authentication be bound to an </a:t>
            </a:r>
            <a:r>
              <a:rPr lang="en-US" sz="1800" dirty="0" err="1"/>
              <a:t>HttpSession</a:t>
            </a:r>
            <a:endParaRPr lang="en-US" sz="1800" dirty="0"/>
          </a:p>
          <a:p>
            <a:pPr marL="173038" indent="-173038">
              <a:lnSpc>
                <a:spcPct val="100000"/>
              </a:lnSpc>
              <a:spcBef>
                <a:spcPct val="50000"/>
              </a:spcBef>
              <a:buClr>
                <a:schemeClr val="tx1"/>
              </a:buClr>
              <a:buFont typeface="Wingdings" pitchFamily="2" charset="2"/>
              <a:buChar char="§"/>
            </a:pPr>
            <a:r>
              <a:rPr lang="en-US" sz="1800" dirty="0" err="1">
                <a:latin typeface="Consolas" pitchFamily="49" charset="0"/>
              </a:rPr>
              <a:t>HttpServletRequest#authenticate</a:t>
            </a:r>
            <a:r>
              <a:rPr lang="en-US" sz="1800" dirty="0">
                <a:latin typeface="Consolas" pitchFamily="49" charset="0"/>
              </a:rPr>
              <a:t>(</a:t>
            </a:r>
            <a:r>
              <a:rPr lang="en-US" sz="1800" dirty="0" err="1">
                <a:latin typeface="Consolas" pitchFamily="49" charset="0"/>
              </a:rPr>
              <a:t>HttpServletResponse</a:t>
            </a:r>
            <a:r>
              <a:rPr lang="en-US" sz="1800" dirty="0">
                <a:latin typeface="Consolas" pitchFamily="49" charset="0"/>
              </a:rPr>
              <a:t> res)</a:t>
            </a:r>
          </a:p>
          <a:p>
            <a:pPr marL="509588" lvl="1" indent="-163513">
              <a:buClr>
                <a:schemeClr val="tx1"/>
              </a:buClr>
              <a:buFont typeface="Arial" charset="0"/>
              <a:buChar char="–"/>
            </a:pPr>
            <a:r>
              <a:rPr lang="en-US" sz="1800" dirty="0"/>
              <a:t>Application initiates container mediated authentication from a resource not covered by any </a:t>
            </a:r>
            <a:r>
              <a:rPr lang="en-US" sz="1800" dirty="0" err="1"/>
              <a:t>auth</a:t>
            </a:r>
            <a:r>
              <a:rPr lang="en-US" sz="1800" dirty="0"/>
              <a:t> constraints</a:t>
            </a:r>
          </a:p>
          <a:p>
            <a:pPr marL="509588" lvl="1" indent="-163513">
              <a:buClr>
                <a:schemeClr val="tx1"/>
              </a:buClr>
              <a:buFont typeface="Arial" charset="0"/>
              <a:buChar char="–"/>
            </a:pPr>
            <a:r>
              <a:rPr lang="en-US" sz="1800" dirty="0"/>
              <a:t>Application decides when authentication must occur</a:t>
            </a:r>
          </a:p>
          <a:p>
            <a:endParaRPr lang="en-US" dirty="0"/>
          </a:p>
        </p:txBody>
      </p:sp>
    </p:spTree>
    <p:extLst>
      <p:ext uri="{BB962C8B-B14F-4D97-AF65-F5344CB8AC3E}">
        <p14:creationId xmlns:p14="http://schemas.microsoft.com/office/powerpoint/2010/main" val="13105280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Configuration</a:t>
            </a:r>
            <a:endParaRPr lang="en-US" dirty="0"/>
          </a:p>
        </p:txBody>
      </p:sp>
      <p:sp>
        <p:nvSpPr>
          <p:cNvPr id="3" name="Content Placeholder 2"/>
          <p:cNvSpPr>
            <a:spLocks noGrp="1"/>
          </p:cNvSpPr>
          <p:nvPr>
            <p:ph idx="1"/>
          </p:nvPr>
        </p:nvSpPr>
        <p:spPr/>
        <p:txBody>
          <a:bodyPr/>
          <a:lstStyle/>
          <a:p>
            <a:pPr marL="173038" indent="-173038">
              <a:lnSpc>
                <a:spcPct val="100000"/>
              </a:lnSpc>
              <a:spcBef>
                <a:spcPct val="50000"/>
              </a:spcBef>
              <a:buClr>
                <a:schemeClr val="tx1"/>
              </a:buClr>
              <a:buFont typeface="Wingdings" pitchFamily="2" charset="2"/>
              <a:buChar char="§"/>
            </a:pPr>
            <a:r>
              <a:rPr lang="en-US" sz="1800" dirty="0"/>
              <a:t>web.xml or programmatically using </a:t>
            </a:r>
            <a:r>
              <a:rPr lang="en-US" sz="1800" dirty="0" err="1">
                <a:latin typeface="Consolas" pitchFamily="49" charset="0"/>
              </a:rPr>
              <a:t>javax.servlet.SessionCookieConfig</a:t>
            </a:r>
            <a:endParaRPr lang="en-US" sz="1800" dirty="0">
              <a:latin typeface="Consolas" pitchFamily="49" charset="0"/>
            </a:endParaRPr>
          </a:p>
          <a:p>
            <a:pPr marL="173038" indent="-173038">
              <a:lnSpc>
                <a:spcPct val="100000"/>
              </a:lnSpc>
              <a:spcBef>
                <a:spcPct val="50000"/>
              </a:spcBef>
              <a:buClr>
                <a:schemeClr val="tx1"/>
              </a:buClr>
              <a:buFont typeface="Wingdings" pitchFamily="2" charset="2"/>
              <a:buChar char="§"/>
            </a:pPr>
            <a:r>
              <a:rPr lang="en-US" sz="1800" dirty="0"/>
              <a:t>Ability to configure a session tracking cookie as </a:t>
            </a:r>
            <a:r>
              <a:rPr lang="en-US" sz="1800" dirty="0" err="1"/>
              <a:t>HttpOnly</a:t>
            </a:r>
            <a:endParaRPr lang="en-US" sz="1800" dirty="0"/>
          </a:p>
          <a:p>
            <a:pPr marL="173038" indent="-173038">
              <a:lnSpc>
                <a:spcPct val="100000"/>
              </a:lnSpc>
              <a:spcBef>
                <a:spcPct val="50000"/>
              </a:spcBef>
              <a:buClr>
                <a:schemeClr val="tx1"/>
              </a:buClr>
              <a:buFont typeface="Wingdings" pitchFamily="2" charset="2"/>
              <a:buChar char="§"/>
            </a:pPr>
            <a:r>
              <a:rPr lang="en-US" sz="1800" dirty="0" err="1"/>
              <a:t>HttpOnly</a:t>
            </a:r>
            <a:r>
              <a:rPr lang="en-US" sz="1800" dirty="0"/>
              <a:t> cookie attribute </a:t>
            </a:r>
          </a:p>
          <a:p>
            <a:pPr marL="509588" lvl="1" indent="-163513">
              <a:buClr>
                <a:schemeClr val="tx1"/>
              </a:buClr>
              <a:buFont typeface="Arial" charset="0"/>
              <a:buChar char="–"/>
            </a:pPr>
            <a:r>
              <a:rPr lang="en-US" sz="1800" dirty="0" err="1">
                <a:latin typeface="Consolas" pitchFamily="49" charset="0"/>
              </a:rPr>
              <a:t>servletContext.getSessionCookieConfig</a:t>
            </a:r>
            <a:r>
              <a:rPr lang="en-US" sz="1800" dirty="0">
                <a:latin typeface="Consolas" pitchFamily="49" charset="0"/>
              </a:rPr>
              <a:t>().</a:t>
            </a:r>
            <a:r>
              <a:rPr lang="en-US" sz="1800" dirty="0" err="1">
                <a:latin typeface="Consolas" pitchFamily="49" charset="0"/>
              </a:rPr>
              <a:t>setHttpOnly</a:t>
            </a:r>
            <a:r>
              <a:rPr lang="en-US" sz="1800" dirty="0">
                <a:latin typeface="Consolas" pitchFamily="49" charset="0"/>
              </a:rPr>
              <a:t>(true)</a:t>
            </a:r>
          </a:p>
          <a:p>
            <a:pPr marL="855663" lvl="2" indent="-173038">
              <a:buClr>
                <a:schemeClr val="tx1"/>
              </a:buClr>
              <a:buFontTx/>
              <a:buChar char="•"/>
            </a:pPr>
            <a:r>
              <a:rPr lang="en-US" sz="1800" dirty="0"/>
              <a:t>Cookies are not exposed to client side scripting code</a:t>
            </a:r>
          </a:p>
          <a:p>
            <a:pPr marL="855663" lvl="2" indent="-173038">
              <a:buClr>
                <a:schemeClr val="tx1"/>
              </a:buClr>
              <a:buFontTx/>
              <a:buChar char="•"/>
            </a:pPr>
            <a:r>
              <a:rPr lang="en-US" sz="1800" dirty="0"/>
              <a:t>Prevents access to the cookie from client side scripting </a:t>
            </a:r>
          </a:p>
          <a:p>
            <a:pPr marL="509588" lvl="1" indent="-163513">
              <a:buClr>
                <a:schemeClr val="tx1"/>
              </a:buClr>
              <a:buFont typeface="Arial" charset="0"/>
              <a:buChar char="–"/>
            </a:pPr>
            <a:r>
              <a:rPr lang="en-US" sz="1800" dirty="0" err="1">
                <a:latin typeface="Consolas" pitchFamily="49" charset="0"/>
              </a:rPr>
              <a:t>SessionCookieConfig.setSecure</a:t>
            </a:r>
            <a:r>
              <a:rPr lang="en-US" sz="1800" dirty="0">
                <a:latin typeface="Consolas" pitchFamily="49" charset="0"/>
              </a:rPr>
              <a:t>(</a:t>
            </a:r>
            <a:r>
              <a:rPr lang="en-US" sz="1800" dirty="0" err="1">
                <a:latin typeface="Consolas" pitchFamily="49" charset="0"/>
              </a:rPr>
              <a:t>boolean</a:t>
            </a:r>
            <a:r>
              <a:rPr lang="en-US" sz="1800" dirty="0">
                <a:latin typeface="Consolas" pitchFamily="49" charset="0"/>
              </a:rPr>
              <a:t>)</a:t>
            </a:r>
          </a:p>
          <a:p>
            <a:pPr marL="173038" indent="-173038">
              <a:lnSpc>
                <a:spcPct val="100000"/>
              </a:lnSpc>
              <a:spcBef>
                <a:spcPct val="50000"/>
              </a:spcBef>
              <a:buClr>
                <a:schemeClr val="tx1"/>
              </a:buClr>
              <a:buFont typeface="Wingdings" pitchFamily="2" charset="2"/>
              <a:buChar char="§"/>
            </a:pPr>
            <a:r>
              <a:rPr lang="en-US" sz="1800" dirty="0" err="1">
                <a:latin typeface="Consolas" pitchFamily="49" charset="0"/>
              </a:rPr>
              <a:t>SessionCookieConfig.setName</a:t>
            </a:r>
            <a:r>
              <a:rPr lang="en-US" sz="1800" dirty="0">
                <a:latin typeface="Consolas" pitchFamily="49" charset="0"/>
              </a:rPr>
              <a:t>(String)</a:t>
            </a:r>
          </a:p>
          <a:p>
            <a:pPr marL="509588" lvl="1" indent="-163513">
              <a:buClr>
                <a:schemeClr val="tx1"/>
              </a:buClr>
              <a:buFont typeface="Arial" charset="0"/>
              <a:buChar char="–"/>
            </a:pPr>
            <a:r>
              <a:rPr lang="en-US" sz="1800" dirty="0"/>
              <a:t>WebSphere Application Server admins can disable programmatic session configuration for cookies that can be shared between applications</a:t>
            </a:r>
          </a:p>
          <a:p>
            <a:pPr marL="509588" lvl="1" indent="-163513">
              <a:buClr>
                <a:schemeClr val="tx1"/>
              </a:buClr>
              <a:buFont typeface="Arial" charset="0"/>
              <a:buChar char="–"/>
            </a:pPr>
            <a:r>
              <a:rPr lang="en-US" sz="1800" dirty="0"/>
              <a:t>Safe to modify cookie </a:t>
            </a:r>
            <a:r>
              <a:rPr lang="en-US" sz="1800" dirty="0" err="1"/>
              <a:t>config</a:t>
            </a:r>
            <a:r>
              <a:rPr lang="en-US" sz="1800" dirty="0"/>
              <a:t>, if application uses a unique cookie name/path. </a:t>
            </a:r>
          </a:p>
          <a:p>
            <a:pPr marL="855663" lvl="2" indent="-173038">
              <a:buClr>
                <a:schemeClr val="tx1"/>
              </a:buClr>
              <a:buFontTx/>
              <a:buChar char="•"/>
            </a:pPr>
            <a:r>
              <a:rPr lang="en-US" sz="1800" dirty="0"/>
              <a:t>You can change the cookie path to the context root for all applications by way of session management in the administrative console.</a:t>
            </a:r>
          </a:p>
          <a:p>
            <a:endParaRPr lang="en-US" dirty="0"/>
          </a:p>
        </p:txBody>
      </p:sp>
    </p:spTree>
    <p:extLst>
      <p:ext uri="{BB962C8B-B14F-4D97-AF65-F5344CB8AC3E}">
        <p14:creationId xmlns:p14="http://schemas.microsoft.com/office/powerpoint/2010/main" val="39687412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is JSF 2</a:t>
            </a:r>
            <a:endParaRPr lang="en-US" dirty="0"/>
          </a:p>
        </p:txBody>
      </p:sp>
      <p:sp>
        <p:nvSpPr>
          <p:cNvPr id="11" name="Content Placeholder 10"/>
          <p:cNvSpPr>
            <a:spLocks noGrp="1"/>
          </p:cNvSpPr>
          <p:nvPr>
            <p:ph idx="1"/>
          </p:nvPr>
        </p:nvSpPr>
        <p:spPr/>
        <p:txBody>
          <a:bodyPr numCol="2">
            <a:normAutofit fontScale="77500" lnSpcReduction="20000"/>
          </a:bodyPr>
          <a:lstStyle/>
          <a:p>
            <a:r>
              <a:rPr lang="en-US" dirty="0" smtClean="0"/>
              <a:t>Ease of Development</a:t>
            </a:r>
          </a:p>
          <a:p>
            <a:pPr lvl="1"/>
            <a:r>
              <a:rPr lang="en-US" dirty="0" smtClean="0"/>
              <a:t>View Description Language and Facelets</a:t>
            </a:r>
          </a:p>
          <a:p>
            <a:pPr lvl="1"/>
            <a:r>
              <a:rPr lang="en-US" dirty="0" smtClean="0"/>
              <a:t>Composite Components</a:t>
            </a:r>
          </a:p>
          <a:p>
            <a:pPr lvl="1"/>
            <a:r>
              <a:rPr lang="en-US" dirty="0" err="1" smtClean="0"/>
              <a:t>Templating</a:t>
            </a:r>
            <a:r>
              <a:rPr lang="en-US" dirty="0" smtClean="0"/>
              <a:t> </a:t>
            </a:r>
          </a:p>
          <a:p>
            <a:pPr lvl="1"/>
            <a:r>
              <a:rPr lang="en-US" dirty="0" smtClean="0"/>
              <a:t>Resource Loading</a:t>
            </a:r>
          </a:p>
          <a:p>
            <a:pPr lvl="1"/>
            <a:r>
              <a:rPr lang="en-US" dirty="0" smtClean="0"/>
              <a:t>New Annotations and faces-</a:t>
            </a:r>
            <a:r>
              <a:rPr lang="en-US" dirty="0" err="1" smtClean="0"/>
              <a:t>config</a:t>
            </a:r>
            <a:r>
              <a:rPr lang="en-US" dirty="0" smtClean="0"/>
              <a:t> ordering</a:t>
            </a:r>
          </a:p>
          <a:p>
            <a:pPr lvl="1"/>
            <a:r>
              <a:rPr lang="en-US" dirty="0" smtClean="0"/>
              <a:t>JSF Behaviors</a:t>
            </a:r>
          </a:p>
          <a:p>
            <a:pPr lvl="1"/>
            <a:r>
              <a:rPr lang="en-US" dirty="0" smtClean="0"/>
              <a:t>Implicit/Conditional Navigation</a:t>
            </a:r>
          </a:p>
          <a:p>
            <a:pPr lvl="1"/>
            <a:r>
              <a:rPr lang="en-US" dirty="0" smtClean="0"/>
              <a:t>Preemptive Navigation</a:t>
            </a:r>
          </a:p>
          <a:p>
            <a:pPr lvl="1"/>
            <a:r>
              <a:rPr lang="en-US" dirty="0" smtClean="0"/>
              <a:t>JSF System Events</a:t>
            </a:r>
          </a:p>
          <a:p>
            <a:r>
              <a:rPr lang="en-US" dirty="0" smtClean="0"/>
              <a:t>Performance</a:t>
            </a:r>
          </a:p>
          <a:p>
            <a:pPr lvl="1"/>
            <a:r>
              <a:rPr lang="en-US" dirty="0" smtClean="0"/>
              <a:t>New JSF Tree Traversal</a:t>
            </a:r>
          </a:p>
          <a:p>
            <a:pPr lvl="1"/>
            <a:r>
              <a:rPr lang="en-US" dirty="0" smtClean="0"/>
              <a:t>New State Saving</a:t>
            </a:r>
          </a:p>
          <a:p>
            <a:r>
              <a:rPr lang="en-US" dirty="0" smtClean="0"/>
              <a:t>Technology Adoption</a:t>
            </a:r>
          </a:p>
          <a:p>
            <a:pPr lvl="1"/>
            <a:r>
              <a:rPr lang="en-US" dirty="0" smtClean="0"/>
              <a:t>Ajax Request Lifecycle and new &lt;</a:t>
            </a:r>
            <a:r>
              <a:rPr lang="en-US" dirty="0" err="1" smtClean="0"/>
              <a:t>f:ajax</a:t>
            </a:r>
            <a:r>
              <a:rPr lang="en-US" dirty="0" smtClean="0"/>
              <a:t>&gt; tag</a:t>
            </a:r>
          </a:p>
          <a:p>
            <a:pPr lvl="1"/>
            <a:r>
              <a:rPr lang="en-US" dirty="0" smtClean="0"/>
              <a:t>Error Handling</a:t>
            </a:r>
          </a:p>
          <a:p>
            <a:pPr lvl="1"/>
            <a:r>
              <a:rPr lang="en-US" dirty="0" smtClean="0"/>
              <a:t>Bean Validation</a:t>
            </a:r>
          </a:p>
          <a:p>
            <a:pPr lvl="1"/>
            <a:r>
              <a:rPr lang="en-US" dirty="0" smtClean="0"/>
              <a:t>View/Flash/Custom Scopes</a:t>
            </a:r>
          </a:p>
          <a:p>
            <a:pPr lvl="1"/>
            <a:r>
              <a:rPr lang="en-US" dirty="0" smtClean="0"/>
              <a:t>GET support</a:t>
            </a:r>
          </a:p>
          <a:p>
            <a:pPr lvl="1"/>
            <a:r>
              <a:rPr lang="en-US" dirty="0" smtClean="0"/>
              <a:t>Fixes</a:t>
            </a:r>
          </a:p>
          <a:p>
            <a:endParaRPr lang="en-US" dirty="0" smtClean="0"/>
          </a:p>
          <a:p>
            <a:pPr lvl="1"/>
            <a:endParaRPr lang="en-US" dirty="0"/>
          </a:p>
        </p:txBody>
      </p:sp>
    </p:spTree>
    <p:extLst>
      <p:ext uri="{BB962C8B-B14F-4D97-AF65-F5344CB8AC3E}">
        <p14:creationId xmlns:p14="http://schemas.microsoft.com/office/powerpoint/2010/main" val="22222089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
            </a:r>
            <a:br>
              <a:rPr lang="en-US" dirty="0" smtClean="0"/>
            </a:br>
            <a:r>
              <a:rPr lang="en-US" dirty="0" smtClean="0"/>
              <a:t>View Declaration Language &amp; Facelets</a:t>
            </a:r>
            <a:br>
              <a:rPr lang="en-US" dirty="0" smtClean="0"/>
            </a:br>
            <a:endParaRPr lang="en-US" dirty="0"/>
          </a:p>
        </p:txBody>
      </p:sp>
      <p:sp>
        <p:nvSpPr>
          <p:cNvPr id="5" name="Content Placeholder 4"/>
          <p:cNvSpPr>
            <a:spLocks noGrp="1"/>
          </p:cNvSpPr>
          <p:nvPr>
            <p:ph idx="1"/>
          </p:nvPr>
        </p:nvSpPr>
        <p:spPr/>
        <p:txBody>
          <a:bodyPr>
            <a:normAutofit fontScale="62500" lnSpcReduction="20000"/>
          </a:bodyPr>
          <a:lstStyle/>
          <a:p>
            <a:r>
              <a:rPr lang="en-US" dirty="0" smtClean="0"/>
              <a:t>JSF 2.0 introduces the concept of View Declaration Languages (VDL)</a:t>
            </a:r>
          </a:p>
          <a:p>
            <a:pPr lvl="1"/>
            <a:r>
              <a:rPr lang="en-US" dirty="0" smtClean="0"/>
              <a:t>Standardized API </a:t>
            </a:r>
          </a:p>
          <a:p>
            <a:pPr lvl="1"/>
            <a:r>
              <a:rPr lang="en-US" dirty="0" smtClean="0"/>
              <a:t>Standard supported languages are JSP and Facelets</a:t>
            </a:r>
          </a:p>
          <a:p>
            <a:pPr lvl="1"/>
            <a:r>
              <a:rPr lang="en-US" dirty="0" smtClean="0"/>
              <a:t>Can be extended to include additional VDL (e.g. </a:t>
            </a:r>
            <a:r>
              <a:rPr lang="en-US" dirty="0" err="1" smtClean="0"/>
              <a:t>Gracelets</a:t>
            </a:r>
            <a:r>
              <a:rPr lang="en-US" dirty="0" smtClean="0"/>
              <a:t>)</a:t>
            </a:r>
          </a:p>
          <a:p>
            <a:r>
              <a:rPr lang="en-US" dirty="0" smtClean="0"/>
              <a:t>Facelets is the new standard VDL</a:t>
            </a:r>
          </a:p>
          <a:p>
            <a:pPr lvl="1"/>
            <a:r>
              <a:rPr lang="en-US" dirty="0" smtClean="0"/>
              <a:t>New JSF 2.0 tags are only supported on Facelets</a:t>
            </a:r>
          </a:p>
          <a:p>
            <a:pPr lvl="1"/>
            <a:r>
              <a:rPr lang="en-US" dirty="0" smtClean="0"/>
              <a:t>Based on the popular Facelets 1.x implementation</a:t>
            </a:r>
          </a:p>
          <a:p>
            <a:pPr lvl="1"/>
            <a:r>
              <a:rPr lang="en-US" dirty="0" smtClean="0"/>
              <a:t>Utilizes standard XHTML markup</a:t>
            </a:r>
          </a:p>
          <a:p>
            <a:pPr lvl="1"/>
            <a:r>
              <a:rPr lang="en-US" dirty="0" smtClean="0"/>
              <a:t>Direct XML representation of the JSF component tree</a:t>
            </a:r>
          </a:p>
          <a:p>
            <a:r>
              <a:rPr lang="en-US" dirty="0" smtClean="0"/>
              <a:t>Migration Concerns with Facelets</a:t>
            </a:r>
          </a:p>
          <a:p>
            <a:pPr lvl="1"/>
            <a:r>
              <a:rPr lang="en-US" dirty="0" smtClean="0"/>
              <a:t>No support for </a:t>
            </a:r>
            <a:r>
              <a:rPr lang="en-US" dirty="0" err="1" smtClean="0"/>
              <a:t>scriptlets</a:t>
            </a:r>
            <a:endParaRPr lang="en-US" dirty="0" smtClean="0"/>
          </a:p>
          <a:p>
            <a:pPr lvl="1"/>
            <a:r>
              <a:rPr lang="en-US" dirty="0" smtClean="0"/>
              <a:t>Not all JSP tags are supported (e.g. include, </a:t>
            </a:r>
            <a:r>
              <a:rPr lang="en-US" dirty="0" err="1" smtClean="0"/>
              <a:t>usebean</a:t>
            </a:r>
            <a:r>
              <a:rPr lang="en-US" dirty="0" smtClean="0"/>
              <a:t>)</a:t>
            </a:r>
          </a:p>
          <a:p>
            <a:pPr lvl="1"/>
            <a:r>
              <a:rPr lang="en-US" dirty="0" smtClean="0"/>
              <a:t>Facelets requires a well-formed XML document</a:t>
            </a:r>
          </a:p>
          <a:p>
            <a:pPr lvl="1"/>
            <a:r>
              <a:rPr lang="en-US" dirty="0" smtClean="0"/>
              <a:t>JSP-based component libraries may need to be updated</a:t>
            </a:r>
          </a:p>
          <a:p>
            <a:pPr lvl="1"/>
            <a:r>
              <a:rPr lang="en-US" dirty="0" smtClean="0"/>
              <a:t>Most  new JSF 2.0 functionalities are not exposed to JSP </a:t>
            </a:r>
          </a:p>
          <a:p>
            <a:endParaRPr lang="en-US" dirty="0"/>
          </a:p>
        </p:txBody>
      </p:sp>
    </p:spTree>
    <p:extLst>
      <p:ext uri="{BB962C8B-B14F-4D97-AF65-F5344CB8AC3E}">
        <p14:creationId xmlns:p14="http://schemas.microsoft.com/office/powerpoint/2010/main" val="17332112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Composite Components</a:t>
            </a:r>
            <a:endParaRPr lang="en-US" dirty="0"/>
          </a:p>
        </p:txBody>
      </p:sp>
      <p:sp>
        <p:nvSpPr>
          <p:cNvPr id="5" name="Content Placeholder 4"/>
          <p:cNvSpPr>
            <a:spLocks noGrp="1"/>
          </p:cNvSpPr>
          <p:nvPr>
            <p:ph idx="1"/>
          </p:nvPr>
        </p:nvSpPr>
        <p:spPr/>
        <p:txBody>
          <a:bodyPr>
            <a:normAutofit fontScale="77500" lnSpcReduction="20000"/>
          </a:bodyPr>
          <a:lstStyle/>
          <a:p>
            <a:r>
              <a:rPr lang="en-US" dirty="0" smtClean="0"/>
              <a:t>Allow creation of a custom JSF component in a single file</a:t>
            </a:r>
          </a:p>
          <a:p>
            <a:r>
              <a:rPr lang="en-US" dirty="0" smtClean="0"/>
              <a:t>Eliminate the need for </a:t>
            </a:r>
          </a:p>
          <a:p>
            <a:pPr lvl="1"/>
            <a:r>
              <a:rPr lang="fr-FR" dirty="0" err="1"/>
              <a:t>UIComponent</a:t>
            </a:r>
            <a:r>
              <a:rPr lang="fr-FR" dirty="0"/>
              <a:t> </a:t>
            </a:r>
            <a:r>
              <a:rPr lang="fr-FR" dirty="0" err="1"/>
              <a:t>subclasses</a:t>
            </a:r>
            <a:endParaRPr lang="fr-FR" dirty="0"/>
          </a:p>
          <a:p>
            <a:pPr lvl="1"/>
            <a:r>
              <a:rPr lang="fr-FR" dirty="0" err="1"/>
              <a:t>renderers</a:t>
            </a:r>
            <a:r>
              <a:rPr lang="fr-FR" dirty="0"/>
              <a:t> </a:t>
            </a:r>
          </a:p>
          <a:p>
            <a:pPr lvl="1"/>
            <a:r>
              <a:rPr lang="fr-FR" dirty="0"/>
              <a:t>tag classes </a:t>
            </a:r>
            <a:endParaRPr lang="en-US" dirty="0" smtClean="0"/>
          </a:p>
          <a:p>
            <a:r>
              <a:rPr lang="en-US" dirty="0" smtClean="0"/>
              <a:t>Utilizes JSF 2.0 support for resource handling</a:t>
            </a:r>
          </a:p>
          <a:p>
            <a:pPr marL="971490" lvl="1" indent="-457200"/>
            <a:r>
              <a:rPr lang="en-US" dirty="0" smtClean="0"/>
              <a:t>Created from a Facelets file in an application resource library</a:t>
            </a:r>
          </a:p>
          <a:p>
            <a:pPr marL="971490" lvl="1" indent="-457200"/>
            <a:r>
              <a:rPr lang="en-US" dirty="0" smtClean="0"/>
              <a:t>Allows simply dropping the file into a resource folder</a:t>
            </a:r>
          </a:p>
          <a:p>
            <a:pPr marL="971490" lvl="1" indent="-457200"/>
            <a:r>
              <a:rPr lang="en-US" dirty="0" smtClean="0"/>
              <a:t>File name determines tag name</a:t>
            </a:r>
          </a:p>
          <a:p>
            <a:pPr marL="971490" lvl="1" indent="-457200"/>
            <a:r>
              <a:rPr lang="en-US" dirty="0" smtClean="0"/>
              <a:t>Namespace is determined by the resource library</a:t>
            </a:r>
          </a:p>
          <a:p>
            <a:pPr marL="971490" lvl="1" indent="-457200"/>
            <a:r>
              <a:rPr lang="en-US" dirty="0" smtClean="0"/>
              <a:t>Alternative namespaces can be declared</a:t>
            </a:r>
          </a:p>
          <a:p>
            <a:endParaRPr lang="en-US" dirty="0" smtClean="0"/>
          </a:p>
          <a:p>
            <a:endParaRPr lang="en-US" dirty="0"/>
          </a:p>
        </p:txBody>
      </p:sp>
    </p:spTree>
    <p:extLst>
      <p:ext uri="{BB962C8B-B14F-4D97-AF65-F5344CB8AC3E}">
        <p14:creationId xmlns:p14="http://schemas.microsoft.com/office/powerpoint/2010/main" val="29421303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Templating</a:t>
            </a:r>
            <a:endParaRPr lang="en-US" dirty="0"/>
          </a:p>
        </p:txBody>
      </p:sp>
      <p:sp>
        <p:nvSpPr>
          <p:cNvPr id="3" name="Content Placeholder 2"/>
          <p:cNvSpPr>
            <a:spLocks noGrp="1"/>
          </p:cNvSpPr>
          <p:nvPr>
            <p:ph idx="1"/>
          </p:nvPr>
        </p:nvSpPr>
        <p:spPr/>
        <p:txBody>
          <a:bodyPr>
            <a:normAutofit fontScale="92500"/>
          </a:bodyPr>
          <a:lstStyle/>
          <a:p>
            <a:pPr marL="164592" indent="-164592">
              <a:spcBef>
                <a:spcPts val="1000"/>
              </a:spcBef>
              <a:buFont typeface="Wingdings" charset="2"/>
              <a:buChar char=""/>
              <a:tabLst>
                <a:tab pos="158750" algn="l"/>
                <a:tab pos="615950" algn="l"/>
                <a:tab pos="1073150" algn="l"/>
                <a:tab pos="1530350" algn="l"/>
                <a:tab pos="1987550" algn="l"/>
                <a:tab pos="2444750" algn="l"/>
                <a:tab pos="2901950" algn="l"/>
                <a:tab pos="3359150" algn="l"/>
                <a:tab pos="3816350" algn="l"/>
                <a:tab pos="4273550" algn="l"/>
                <a:tab pos="4730750" algn="l"/>
                <a:tab pos="5187950" algn="l"/>
                <a:tab pos="5645150" algn="l"/>
                <a:tab pos="6102350" algn="l"/>
                <a:tab pos="6559550" algn="l"/>
                <a:tab pos="7016750" algn="l"/>
                <a:tab pos="7473950" algn="l"/>
                <a:tab pos="7931150" algn="l"/>
                <a:tab pos="8388350" algn="l"/>
                <a:tab pos="8845550" algn="l"/>
                <a:tab pos="9302750" algn="l"/>
              </a:tabLst>
              <a:defRPr/>
            </a:pPr>
            <a:r>
              <a:rPr lang="en-US" dirty="0">
                <a:solidFill>
                  <a:srgbClr val="000000"/>
                </a:solidFill>
              </a:rPr>
              <a:t>Facelets adds </a:t>
            </a:r>
            <a:r>
              <a:rPr lang="en-US" dirty="0" err="1">
                <a:solidFill>
                  <a:srgbClr val="000000"/>
                </a:solidFill>
              </a:rPr>
              <a:t>templating</a:t>
            </a:r>
            <a:r>
              <a:rPr lang="en-US" dirty="0">
                <a:solidFill>
                  <a:srgbClr val="000000"/>
                </a:solidFill>
              </a:rPr>
              <a:t> support to JSF 2.0</a:t>
            </a:r>
          </a:p>
          <a:p>
            <a:pPr marL="164592" indent="-164592">
              <a:spcBef>
                <a:spcPts val="1000"/>
              </a:spcBef>
              <a:buFont typeface="Wingdings" charset="2"/>
              <a:buChar char=""/>
              <a:tabLst>
                <a:tab pos="158750" algn="l"/>
                <a:tab pos="615950" algn="l"/>
                <a:tab pos="1073150" algn="l"/>
                <a:tab pos="1530350" algn="l"/>
                <a:tab pos="1987550" algn="l"/>
                <a:tab pos="2444750" algn="l"/>
                <a:tab pos="2901950" algn="l"/>
                <a:tab pos="3359150" algn="l"/>
                <a:tab pos="3816350" algn="l"/>
                <a:tab pos="4273550" algn="l"/>
                <a:tab pos="4730750" algn="l"/>
                <a:tab pos="5187950" algn="l"/>
                <a:tab pos="5645150" algn="l"/>
                <a:tab pos="6102350" algn="l"/>
                <a:tab pos="6559550" algn="l"/>
                <a:tab pos="7016750" algn="l"/>
                <a:tab pos="7473950" algn="l"/>
                <a:tab pos="7931150" algn="l"/>
                <a:tab pos="8388350" algn="l"/>
                <a:tab pos="8845550" algn="l"/>
                <a:tab pos="9302750" algn="l"/>
              </a:tabLst>
              <a:defRPr/>
            </a:pPr>
            <a:r>
              <a:rPr lang="en-US" dirty="0">
                <a:solidFill>
                  <a:srgbClr val="000000"/>
                </a:solidFill>
              </a:rPr>
              <a:t>Allows for encapsulating the common functionality among page views</a:t>
            </a:r>
          </a:p>
          <a:p>
            <a:pPr marL="164592" indent="-164592">
              <a:spcBef>
                <a:spcPts val="1000"/>
              </a:spcBef>
              <a:buFont typeface="Wingdings" charset="2"/>
              <a:buChar char=""/>
              <a:tabLst>
                <a:tab pos="158750" algn="l"/>
                <a:tab pos="615950" algn="l"/>
                <a:tab pos="1073150" algn="l"/>
                <a:tab pos="1530350" algn="l"/>
                <a:tab pos="1987550" algn="l"/>
                <a:tab pos="2444750" algn="l"/>
                <a:tab pos="2901950" algn="l"/>
                <a:tab pos="3359150" algn="l"/>
                <a:tab pos="3816350" algn="l"/>
                <a:tab pos="4273550" algn="l"/>
                <a:tab pos="4730750" algn="l"/>
                <a:tab pos="5187950" algn="l"/>
                <a:tab pos="5645150" algn="l"/>
                <a:tab pos="6102350" algn="l"/>
                <a:tab pos="6559550" algn="l"/>
                <a:tab pos="7016750" algn="l"/>
                <a:tab pos="7473950" algn="l"/>
                <a:tab pos="7931150" algn="l"/>
                <a:tab pos="8388350" algn="l"/>
                <a:tab pos="8845550" algn="l"/>
                <a:tab pos="9302750" algn="l"/>
              </a:tabLst>
              <a:defRPr/>
            </a:pPr>
            <a:r>
              <a:rPr lang="en-US" dirty="0">
                <a:solidFill>
                  <a:srgbClr val="000000"/>
                </a:solidFill>
              </a:rPr>
              <a:t>Basic functionality similar to JSP include</a:t>
            </a:r>
          </a:p>
          <a:p>
            <a:pPr marL="164592" indent="-164592">
              <a:spcBef>
                <a:spcPts val="1000"/>
              </a:spcBef>
              <a:buFont typeface="Wingdings" charset="2"/>
              <a:buChar char=""/>
              <a:tabLst>
                <a:tab pos="158750" algn="l"/>
                <a:tab pos="615950" algn="l"/>
                <a:tab pos="1073150" algn="l"/>
                <a:tab pos="1530350" algn="l"/>
                <a:tab pos="1987550" algn="l"/>
                <a:tab pos="2444750" algn="l"/>
                <a:tab pos="2901950" algn="l"/>
                <a:tab pos="3359150" algn="l"/>
                <a:tab pos="3816350" algn="l"/>
                <a:tab pos="4273550" algn="l"/>
                <a:tab pos="4730750" algn="l"/>
                <a:tab pos="5187950" algn="l"/>
                <a:tab pos="5645150" algn="l"/>
                <a:tab pos="6102350" algn="l"/>
                <a:tab pos="6559550" algn="l"/>
                <a:tab pos="7016750" algn="l"/>
                <a:tab pos="7473950" algn="l"/>
                <a:tab pos="7931150" algn="l"/>
                <a:tab pos="8388350" algn="l"/>
                <a:tab pos="8845550" algn="l"/>
                <a:tab pos="9302750" algn="l"/>
              </a:tabLst>
              <a:defRPr/>
            </a:pPr>
            <a:r>
              <a:rPr lang="en-US" dirty="0">
                <a:solidFill>
                  <a:srgbClr val="000000"/>
                </a:solidFill>
              </a:rPr>
              <a:t>Adds support for encapsulating and reusing layout</a:t>
            </a:r>
          </a:p>
          <a:p>
            <a:pPr marL="164592" indent="-164592">
              <a:spcBef>
                <a:spcPts val="1000"/>
              </a:spcBef>
              <a:buFont typeface="Wingdings" charset="2"/>
              <a:buChar char=""/>
              <a:tabLst>
                <a:tab pos="158750" algn="l"/>
                <a:tab pos="615950" algn="l"/>
                <a:tab pos="1073150" algn="l"/>
                <a:tab pos="1530350" algn="l"/>
                <a:tab pos="1987550" algn="l"/>
                <a:tab pos="2444750" algn="l"/>
                <a:tab pos="2901950" algn="l"/>
                <a:tab pos="3359150" algn="l"/>
                <a:tab pos="3816350" algn="l"/>
                <a:tab pos="4273550" algn="l"/>
                <a:tab pos="4730750" algn="l"/>
                <a:tab pos="5187950" algn="l"/>
                <a:tab pos="5645150" algn="l"/>
                <a:tab pos="6102350" algn="l"/>
                <a:tab pos="6559550" algn="l"/>
                <a:tab pos="7016750" algn="l"/>
                <a:tab pos="7473950" algn="l"/>
                <a:tab pos="7931150" algn="l"/>
                <a:tab pos="8388350" algn="l"/>
                <a:tab pos="8845550" algn="l"/>
                <a:tab pos="9302750" algn="l"/>
              </a:tabLst>
              <a:defRPr/>
            </a:pPr>
            <a:r>
              <a:rPr lang="en-US" dirty="0">
                <a:solidFill>
                  <a:srgbClr val="000000"/>
                </a:solidFill>
              </a:rPr>
              <a:t>One template is used by multiple compositions </a:t>
            </a:r>
          </a:p>
          <a:p>
            <a:pPr marL="158750" indent="-158750">
              <a:spcBef>
                <a:spcPts val="1000"/>
              </a:spcBef>
              <a:tabLst>
                <a:tab pos="158750" algn="l"/>
                <a:tab pos="615950" algn="l"/>
                <a:tab pos="1073150" algn="l"/>
                <a:tab pos="1530350" algn="l"/>
                <a:tab pos="1987550" algn="l"/>
                <a:tab pos="2444750" algn="l"/>
                <a:tab pos="2901950" algn="l"/>
                <a:tab pos="3359150" algn="l"/>
                <a:tab pos="3816350" algn="l"/>
                <a:tab pos="4273550" algn="l"/>
                <a:tab pos="4730750" algn="l"/>
                <a:tab pos="5187950" algn="l"/>
                <a:tab pos="5645150" algn="l"/>
                <a:tab pos="6102350" algn="l"/>
                <a:tab pos="6559550" algn="l"/>
                <a:tab pos="7016750" algn="l"/>
                <a:tab pos="7473950" algn="l"/>
                <a:tab pos="7931150" algn="l"/>
                <a:tab pos="8388350" algn="l"/>
                <a:tab pos="8845550" algn="l"/>
                <a:tab pos="9302750" algn="l"/>
              </a:tabLst>
              <a:defRPr/>
            </a:pPr>
            <a:r>
              <a:rPr lang="en-US" dirty="0" err="1" smtClean="0">
                <a:solidFill>
                  <a:srgbClr val="000000"/>
                </a:solidFill>
              </a:rPr>
              <a:t>Templating</a:t>
            </a:r>
            <a:r>
              <a:rPr lang="en-US" dirty="0" smtClean="0">
                <a:solidFill>
                  <a:srgbClr val="000000"/>
                </a:solidFill>
              </a:rPr>
              <a:t> </a:t>
            </a:r>
            <a:r>
              <a:rPr lang="en-US" dirty="0">
                <a:solidFill>
                  <a:srgbClr val="000000"/>
                </a:solidFill>
              </a:rPr>
              <a:t>functionality is similar to the Apache Tiles technology.</a:t>
            </a:r>
          </a:p>
          <a:p>
            <a:pPr marL="158750" indent="-158750">
              <a:spcBef>
                <a:spcPts val="1000"/>
              </a:spcBef>
              <a:tabLst>
                <a:tab pos="158750" algn="l"/>
                <a:tab pos="615950" algn="l"/>
                <a:tab pos="1073150" algn="l"/>
                <a:tab pos="1530350" algn="l"/>
                <a:tab pos="1987550" algn="l"/>
                <a:tab pos="2444750" algn="l"/>
                <a:tab pos="2901950" algn="l"/>
                <a:tab pos="3359150" algn="l"/>
                <a:tab pos="3816350" algn="l"/>
                <a:tab pos="4273550" algn="l"/>
                <a:tab pos="4730750" algn="l"/>
                <a:tab pos="5187950" algn="l"/>
                <a:tab pos="5645150" algn="l"/>
                <a:tab pos="6102350" algn="l"/>
                <a:tab pos="6559550" algn="l"/>
                <a:tab pos="7016750" algn="l"/>
                <a:tab pos="7473950" algn="l"/>
                <a:tab pos="7931150" algn="l"/>
                <a:tab pos="8388350" algn="l"/>
                <a:tab pos="8845550" algn="l"/>
                <a:tab pos="9302750" algn="l"/>
              </a:tabLst>
              <a:defRPr/>
            </a:pPr>
            <a:endParaRPr lang="en-US" dirty="0">
              <a:solidFill>
                <a:srgbClr val="000000"/>
              </a:solidFill>
              <a:latin typeface="Times New Roman" pitchFamily="16" charset="0"/>
            </a:endParaRPr>
          </a:p>
          <a:p>
            <a:endParaRPr lang="en-US" dirty="0"/>
          </a:p>
        </p:txBody>
      </p:sp>
    </p:spTree>
    <p:extLst>
      <p:ext uri="{BB962C8B-B14F-4D97-AF65-F5344CB8AC3E}">
        <p14:creationId xmlns:p14="http://schemas.microsoft.com/office/powerpoint/2010/main" val="16947378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Arial" charset="0"/>
              </a:rPr>
              <a:t>New Annotations</a:t>
            </a:r>
            <a:endParaRPr lang="en-US" dirty="0"/>
          </a:p>
        </p:txBody>
      </p:sp>
      <p:sp>
        <p:nvSpPr>
          <p:cNvPr id="3" name="Content Placeholder 2"/>
          <p:cNvSpPr>
            <a:spLocks noGrp="1"/>
          </p:cNvSpPr>
          <p:nvPr>
            <p:ph idx="1"/>
          </p:nvPr>
        </p:nvSpPr>
        <p:spPr/>
        <p:txBody>
          <a:bodyPr>
            <a:normAutofit fontScale="92500" lnSpcReduction="20000"/>
          </a:bodyPr>
          <a:lstStyle/>
          <a:p>
            <a:pPr marL="164592" indent="-164592">
              <a:buFont typeface="Wingdings" charset="2"/>
              <a:buChar char=""/>
              <a:tabLst>
                <a:tab pos="158750" algn="l"/>
                <a:tab pos="271463" algn="l"/>
                <a:tab pos="728663" algn="l"/>
                <a:tab pos="1185863" algn="l"/>
                <a:tab pos="1643063" algn="l"/>
                <a:tab pos="2100263" algn="l"/>
                <a:tab pos="2557463" algn="l"/>
                <a:tab pos="3014663" algn="l"/>
                <a:tab pos="3471863" algn="l"/>
                <a:tab pos="3929063" algn="l"/>
                <a:tab pos="4386263" algn="l"/>
                <a:tab pos="4843463" algn="l"/>
                <a:tab pos="5300663" algn="l"/>
                <a:tab pos="5757863" algn="l"/>
                <a:tab pos="6215063" algn="l"/>
                <a:tab pos="6672263" algn="l"/>
                <a:tab pos="7129463" algn="l"/>
                <a:tab pos="7586663" algn="l"/>
                <a:tab pos="8043863" algn="l"/>
                <a:tab pos="8501063" algn="l"/>
                <a:tab pos="8958263" algn="l"/>
              </a:tabLst>
              <a:defRPr/>
            </a:pPr>
            <a:r>
              <a:rPr lang="en-US" dirty="0"/>
              <a:t> Configuring a JSF application has traditionally required a large amount of markup in faces-config.xml for bean declaration, navigation cases, validator declaration, etc.</a:t>
            </a:r>
          </a:p>
          <a:p>
            <a:pPr marL="164592" indent="-164592">
              <a:buNone/>
              <a:tabLst>
                <a:tab pos="158750" algn="l"/>
                <a:tab pos="271463" algn="l"/>
                <a:tab pos="728663" algn="l"/>
                <a:tab pos="1185863" algn="l"/>
                <a:tab pos="1643063" algn="l"/>
                <a:tab pos="2100263" algn="l"/>
                <a:tab pos="2557463" algn="l"/>
                <a:tab pos="3014663" algn="l"/>
                <a:tab pos="3471863" algn="l"/>
                <a:tab pos="3929063" algn="l"/>
                <a:tab pos="4386263" algn="l"/>
                <a:tab pos="4843463" algn="l"/>
                <a:tab pos="5300663" algn="l"/>
                <a:tab pos="5757863" algn="l"/>
                <a:tab pos="6215063" algn="l"/>
                <a:tab pos="6672263" algn="l"/>
                <a:tab pos="7129463" algn="l"/>
                <a:tab pos="7586663" algn="l"/>
                <a:tab pos="8043863" algn="l"/>
                <a:tab pos="8501063" algn="l"/>
                <a:tab pos="8958263" algn="l"/>
              </a:tabLst>
              <a:defRPr/>
            </a:pPr>
            <a:endParaRPr lang="en-US" dirty="0"/>
          </a:p>
          <a:p>
            <a:pPr marL="164592" indent="-164592">
              <a:buFont typeface="Wingdings" charset="2"/>
              <a:buChar char=""/>
              <a:tabLst>
                <a:tab pos="158750" algn="l"/>
                <a:tab pos="271463" algn="l"/>
                <a:tab pos="728663" algn="l"/>
                <a:tab pos="1185863" algn="l"/>
                <a:tab pos="1643063" algn="l"/>
                <a:tab pos="2100263" algn="l"/>
                <a:tab pos="2557463" algn="l"/>
                <a:tab pos="3014663" algn="l"/>
                <a:tab pos="3471863" algn="l"/>
                <a:tab pos="3929063" algn="l"/>
                <a:tab pos="4386263" algn="l"/>
                <a:tab pos="4843463" algn="l"/>
                <a:tab pos="5300663" algn="l"/>
                <a:tab pos="5757863" algn="l"/>
                <a:tab pos="6215063" algn="l"/>
                <a:tab pos="6672263" algn="l"/>
                <a:tab pos="7129463" algn="l"/>
                <a:tab pos="7586663" algn="l"/>
                <a:tab pos="8043863" algn="l"/>
                <a:tab pos="8501063" algn="l"/>
                <a:tab pos="8958263" algn="l"/>
              </a:tabLst>
              <a:defRPr/>
            </a:pPr>
            <a:r>
              <a:rPr lang="en-US" dirty="0"/>
              <a:t>In JSF 2.0, all artifacts can be declared and configured with annotations, which greatly reduces or eliminates faces-config.xml markup.</a:t>
            </a:r>
          </a:p>
          <a:p>
            <a:pPr marL="164592" indent="-164592">
              <a:buFont typeface="Wingdings" charset="2"/>
              <a:buChar char=""/>
              <a:tabLst>
                <a:tab pos="158750" algn="l"/>
                <a:tab pos="271463" algn="l"/>
                <a:tab pos="728663" algn="l"/>
                <a:tab pos="1185863" algn="l"/>
                <a:tab pos="1643063" algn="l"/>
                <a:tab pos="2100263" algn="l"/>
                <a:tab pos="2557463" algn="l"/>
                <a:tab pos="3014663" algn="l"/>
                <a:tab pos="3471863" algn="l"/>
                <a:tab pos="3929063" algn="l"/>
                <a:tab pos="4386263" algn="l"/>
                <a:tab pos="4843463" algn="l"/>
                <a:tab pos="5300663" algn="l"/>
                <a:tab pos="5757863" algn="l"/>
                <a:tab pos="6215063" algn="l"/>
                <a:tab pos="6672263" algn="l"/>
                <a:tab pos="7129463" algn="l"/>
                <a:tab pos="7586663" algn="l"/>
                <a:tab pos="8043863" algn="l"/>
                <a:tab pos="8501063" algn="l"/>
                <a:tab pos="8958263" algn="l"/>
              </a:tabLst>
              <a:defRPr/>
            </a:pPr>
            <a:endParaRPr lang="en-US" dirty="0"/>
          </a:p>
          <a:p>
            <a:pPr marL="164592" indent="-164592">
              <a:buFont typeface="Wingdings" charset="2"/>
              <a:buChar char=""/>
              <a:tabLst>
                <a:tab pos="158750" algn="l"/>
                <a:tab pos="271463" algn="l"/>
                <a:tab pos="728663" algn="l"/>
                <a:tab pos="1185863" algn="l"/>
                <a:tab pos="1643063" algn="l"/>
                <a:tab pos="2100263" algn="l"/>
                <a:tab pos="2557463" algn="l"/>
                <a:tab pos="3014663" algn="l"/>
                <a:tab pos="3471863" algn="l"/>
                <a:tab pos="3929063" algn="l"/>
                <a:tab pos="4386263" algn="l"/>
                <a:tab pos="4843463" algn="l"/>
                <a:tab pos="5300663" algn="l"/>
                <a:tab pos="5757863" algn="l"/>
                <a:tab pos="6215063" algn="l"/>
                <a:tab pos="6672263" algn="l"/>
                <a:tab pos="7129463" algn="l"/>
                <a:tab pos="7586663" algn="l"/>
                <a:tab pos="8043863" algn="l"/>
                <a:tab pos="8501063" algn="l"/>
                <a:tab pos="8958263" algn="l"/>
              </a:tabLst>
              <a:defRPr/>
            </a:pPr>
            <a:r>
              <a:rPr lang="en-US" dirty="0"/>
              <a:t>Removes the requirement for a faces-</a:t>
            </a:r>
            <a:r>
              <a:rPr lang="en-US" dirty="0" err="1"/>
              <a:t>config</a:t>
            </a:r>
            <a:r>
              <a:rPr lang="en-US" dirty="0"/>
              <a:t> for many applications</a:t>
            </a:r>
          </a:p>
          <a:p>
            <a:pPr marL="158750" indent="-158750">
              <a:buNone/>
              <a:tabLst>
                <a:tab pos="158750" algn="l"/>
                <a:tab pos="271463" algn="l"/>
                <a:tab pos="728663" algn="l"/>
                <a:tab pos="1185863" algn="l"/>
                <a:tab pos="1643063" algn="l"/>
                <a:tab pos="2100263" algn="l"/>
                <a:tab pos="2557463" algn="l"/>
                <a:tab pos="3014663" algn="l"/>
                <a:tab pos="3471863" algn="l"/>
                <a:tab pos="3929063" algn="l"/>
                <a:tab pos="4386263" algn="l"/>
                <a:tab pos="4843463" algn="l"/>
                <a:tab pos="5300663" algn="l"/>
                <a:tab pos="5757863" algn="l"/>
                <a:tab pos="6215063" algn="l"/>
                <a:tab pos="6672263" algn="l"/>
                <a:tab pos="7129463" algn="l"/>
                <a:tab pos="7586663" algn="l"/>
                <a:tab pos="8043863" algn="l"/>
                <a:tab pos="8501063" algn="l"/>
                <a:tab pos="8958263" algn="l"/>
              </a:tabLst>
              <a:defRPr/>
            </a:pPr>
            <a:endParaRPr lang="en-US" dirty="0"/>
          </a:p>
          <a:p>
            <a:endParaRPr lang="en-US" dirty="0"/>
          </a:p>
        </p:txBody>
      </p:sp>
    </p:spTree>
    <p:extLst>
      <p:ext uri="{BB962C8B-B14F-4D97-AF65-F5344CB8AC3E}">
        <p14:creationId xmlns:p14="http://schemas.microsoft.com/office/powerpoint/2010/main" val="42321977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Ajax </a:t>
            </a:r>
            <a:r>
              <a:rPr lang="en-US" dirty="0"/>
              <a:t>Request Lifecycle and New &lt;</a:t>
            </a:r>
            <a:r>
              <a:rPr lang="en-US" dirty="0" err="1"/>
              <a:t>f:ajax</a:t>
            </a:r>
            <a:r>
              <a:rPr lang="en-US" dirty="0"/>
              <a:t>&gt; Tag</a:t>
            </a:r>
            <a:br>
              <a:rPr lang="en-US" dirty="0"/>
            </a:br>
            <a:endParaRPr lang="en-US" dirty="0"/>
          </a:p>
        </p:txBody>
      </p:sp>
      <p:sp>
        <p:nvSpPr>
          <p:cNvPr id="3" name="Content Placeholder 2"/>
          <p:cNvSpPr>
            <a:spLocks noGrp="1"/>
          </p:cNvSpPr>
          <p:nvPr>
            <p:ph idx="1"/>
          </p:nvPr>
        </p:nvSpPr>
        <p:spPr/>
        <p:txBody>
          <a:bodyPr>
            <a:normAutofit fontScale="70000" lnSpcReduction="20000"/>
          </a:bodyPr>
          <a:lstStyle/>
          <a:p>
            <a:r>
              <a:rPr lang="en-US" dirty="0"/>
              <a:t>JSF 2.0 Integrates native AJAX support without requiring a third-party framework</a:t>
            </a:r>
          </a:p>
          <a:p>
            <a:endParaRPr lang="en-US" dirty="0"/>
          </a:p>
          <a:p>
            <a:r>
              <a:rPr lang="en-US" dirty="0"/>
              <a:t>JavaScript </a:t>
            </a:r>
            <a:r>
              <a:rPr lang="en-US" dirty="0" err="1"/>
              <a:t>namespacing</a:t>
            </a:r>
            <a:r>
              <a:rPr lang="en-US" dirty="0"/>
              <a:t> support through the </a:t>
            </a:r>
            <a:r>
              <a:rPr lang="en-US" dirty="0" err="1"/>
              <a:t>OpenAjax</a:t>
            </a:r>
            <a:r>
              <a:rPr lang="en-US" dirty="0"/>
              <a:t> Alliance</a:t>
            </a:r>
          </a:p>
          <a:p>
            <a:pPr lvl="1"/>
            <a:r>
              <a:rPr lang="en-US" dirty="0"/>
              <a:t>Helps prevent collisions among third-party libraries</a:t>
            </a:r>
          </a:p>
          <a:p>
            <a:pPr lvl="1"/>
            <a:r>
              <a:rPr lang="en-US" dirty="0"/>
              <a:t>Third-party libraries are performing extensive interoperability testing</a:t>
            </a:r>
          </a:p>
          <a:p>
            <a:endParaRPr lang="en-US" dirty="0"/>
          </a:p>
          <a:p>
            <a:r>
              <a:rPr lang="en-US" dirty="0"/>
              <a:t>&lt;</a:t>
            </a:r>
            <a:r>
              <a:rPr lang="en-US" dirty="0" err="1"/>
              <a:t>f:ajax</a:t>
            </a:r>
            <a:r>
              <a:rPr lang="en-US" dirty="0"/>
              <a:t>&gt; tag registers an AJAX behavior for one or more components</a:t>
            </a:r>
          </a:p>
          <a:p>
            <a:pPr lvl="1"/>
            <a:r>
              <a:rPr lang="en-US" dirty="0"/>
              <a:t>Will cause the rendering of JavaScript that produces an AJAX request</a:t>
            </a:r>
          </a:p>
          <a:p>
            <a:pPr lvl="1"/>
            <a:r>
              <a:rPr lang="en-US" dirty="0"/>
              <a:t>Page authors can limit components to be executed and rendered</a:t>
            </a:r>
          </a:p>
          <a:p>
            <a:pPr lvl="1"/>
            <a:endParaRPr lang="en-US" dirty="0"/>
          </a:p>
        </p:txBody>
      </p:sp>
    </p:spTree>
    <p:extLst>
      <p:ext uri="{BB962C8B-B14F-4D97-AF65-F5344CB8AC3E}">
        <p14:creationId xmlns:p14="http://schemas.microsoft.com/office/powerpoint/2010/main" val="14132127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r>
              <a:rPr lang="en-US" dirty="0" smtClean="0"/>
              <a:t>My Background</a:t>
            </a:r>
          </a:p>
        </p:txBody>
      </p:sp>
      <p:sp>
        <p:nvSpPr>
          <p:cNvPr id="3" name="Content Placeholder 2"/>
          <p:cNvSpPr>
            <a:spLocks noGrp="1"/>
          </p:cNvSpPr>
          <p:nvPr>
            <p:ph idx="1"/>
          </p:nvPr>
        </p:nvSpPr>
        <p:spPr/>
        <p:txBody>
          <a:bodyPr/>
          <a:lstStyle/>
          <a:p>
            <a:pPr>
              <a:buFont typeface="Wingdings" pitchFamily="2" charset="2"/>
              <a:buChar char="§"/>
            </a:pPr>
            <a:r>
              <a:rPr lang="en-US" dirty="0">
                <a:ea typeface="ＭＳ Ｐゴシック" pitchFamily="34" charset="-128"/>
              </a:rPr>
              <a:t>IBM</a:t>
            </a:r>
          </a:p>
          <a:p>
            <a:pPr>
              <a:buFont typeface="Wingdings" pitchFamily="2" charset="2"/>
              <a:buChar char="§"/>
            </a:pPr>
            <a:r>
              <a:rPr lang="en-US" dirty="0">
                <a:ea typeface="ＭＳ Ｐゴシック" pitchFamily="34" charset="-128"/>
              </a:rPr>
              <a:t>Advisory Software Engineer</a:t>
            </a:r>
          </a:p>
          <a:p>
            <a:pPr>
              <a:buFont typeface="Wingdings" pitchFamily="2" charset="2"/>
              <a:buChar char="§"/>
            </a:pPr>
            <a:r>
              <a:rPr lang="en-US" dirty="0">
                <a:ea typeface="ＭＳ Ｐゴシック" pitchFamily="34" charset="-128"/>
              </a:rPr>
              <a:t>Apache Open WebBeans Committer</a:t>
            </a:r>
          </a:p>
          <a:p>
            <a:pPr>
              <a:buFont typeface="Wingdings" pitchFamily="2" charset="2"/>
              <a:buChar char="§"/>
            </a:pPr>
            <a:r>
              <a:rPr lang="en-US" dirty="0">
                <a:ea typeface="ＭＳ Ｐゴシック" pitchFamily="34" charset="-128"/>
              </a:rPr>
              <a:t>Java EE, Caching, JVM Resiliency</a:t>
            </a:r>
          </a:p>
          <a:p>
            <a:pPr>
              <a:buFont typeface="Wingdings" pitchFamily="2" charset="2"/>
              <a:buChar char="§"/>
            </a:pPr>
            <a:r>
              <a:rPr lang="en-US" dirty="0">
                <a:ea typeface="ＭＳ Ｐゴシック" pitchFamily="34" charset="-128"/>
              </a:rPr>
              <a:t>Watching movies, Reading books</a:t>
            </a:r>
          </a:p>
          <a:p>
            <a:pPr>
              <a:buFont typeface="Wingdings" pitchFamily="2" charset="2"/>
              <a:buChar char="§"/>
            </a:pPr>
            <a:endParaRPr lang="en-US" dirty="0">
              <a:ea typeface="ＭＳ Ｐゴシック" pitchFamily="34" charset="-128"/>
            </a:endParaRPr>
          </a:p>
          <a:p>
            <a:endParaRPr lang="en-US" dirty="0"/>
          </a:p>
        </p:txBody>
      </p:sp>
    </p:spTree>
    <p:extLst>
      <p:ext uri="{BB962C8B-B14F-4D97-AF65-F5344CB8AC3E}">
        <p14:creationId xmlns:p14="http://schemas.microsoft.com/office/powerpoint/2010/main" val="31054183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Implicit Navigation</a:t>
            </a:r>
            <a:endParaRPr lang="en-US" dirty="0"/>
          </a:p>
        </p:txBody>
      </p:sp>
      <p:sp>
        <p:nvSpPr>
          <p:cNvPr id="6" name="Text Box 4"/>
          <p:cNvSpPr txBox="1">
            <a:spLocks noChangeArrowheads="1"/>
          </p:cNvSpPr>
          <p:nvPr/>
        </p:nvSpPr>
        <p:spPr bwMode="auto">
          <a:xfrm>
            <a:off x="304800" y="3810000"/>
            <a:ext cx="57150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5pPr>
            <a:lvl6pPr marL="25146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6pPr>
            <a:lvl7pPr marL="29718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7pPr>
            <a:lvl8pPr marL="34290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8pPr>
            <a:lvl9pPr marL="38862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9pPr>
          </a:lstStyle>
          <a:p>
            <a:pPr eaLnBrk="1" hangingPunct="1"/>
            <a:r>
              <a:rPr lang="en-US" sz="1600">
                <a:solidFill>
                  <a:srgbClr val="000000"/>
                </a:solidFill>
              </a:rPr>
              <a:t>JSF 2.0:</a:t>
            </a:r>
          </a:p>
        </p:txBody>
      </p:sp>
      <p:sp>
        <p:nvSpPr>
          <p:cNvPr id="7" name="Text Box 5"/>
          <p:cNvSpPr txBox="1">
            <a:spLocks noChangeArrowheads="1"/>
          </p:cNvSpPr>
          <p:nvPr/>
        </p:nvSpPr>
        <p:spPr bwMode="auto">
          <a:xfrm>
            <a:off x="304800" y="1143000"/>
            <a:ext cx="57150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5pPr>
            <a:lvl6pPr marL="25146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6pPr>
            <a:lvl7pPr marL="29718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7pPr>
            <a:lvl8pPr marL="34290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8pPr>
            <a:lvl9pPr marL="38862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9pPr>
          </a:lstStyle>
          <a:p>
            <a:pPr eaLnBrk="1" hangingPunct="1"/>
            <a:r>
              <a:rPr lang="en-US" sz="1600">
                <a:solidFill>
                  <a:srgbClr val="000000"/>
                </a:solidFill>
              </a:rPr>
              <a:t>JSF 1.2:</a:t>
            </a:r>
          </a:p>
        </p:txBody>
      </p:sp>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438400"/>
            <a:ext cx="42291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3925" y="2362200"/>
            <a:ext cx="44100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953000"/>
            <a:ext cx="42291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7725" y="4953000"/>
            <a:ext cx="44100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2" name="Line 10"/>
          <p:cNvSpPr>
            <a:spLocks noChangeShapeType="1"/>
          </p:cNvSpPr>
          <p:nvPr/>
        </p:nvSpPr>
        <p:spPr bwMode="auto">
          <a:xfrm>
            <a:off x="381000" y="4876800"/>
            <a:ext cx="3810000" cy="1066800"/>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3" name="Line 11"/>
          <p:cNvSpPr>
            <a:spLocks noChangeShapeType="1"/>
          </p:cNvSpPr>
          <p:nvPr/>
        </p:nvSpPr>
        <p:spPr bwMode="auto">
          <a:xfrm flipV="1">
            <a:off x="381000" y="5029200"/>
            <a:ext cx="3810000" cy="1000125"/>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4" name="Text Box 12"/>
          <p:cNvSpPr txBox="1">
            <a:spLocks noChangeArrowheads="1"/>
          </p:cNvSpPr>
          <p:nvPr/>
        </p:nvSpPr>
        <p:spPr bwMode="auto">
          <a:xfrm>
            <a:off x="304800" y="1524000"/>
            <a:ext cx="35052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5pPr>
            <a:lvl6pPr marL="25146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6pPr>
            <a:lvl7pPr marL="29718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7pPr>
            <a:lvl8pPr marL="34290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8pPr>
            <a:lvl9pPr marL="38862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9pPr>
          </a:lstStyle>
          <a:p>
            <a:pPr eaLnBrk="1" hangingPunct="1"/>
            <a:r>
              <a:rPr lang="en-US" sz="1400" dirty="0">
                <a:solidFill>
                  <a:srgbClr val="000000"/>
                </a:solidFill>
              </a:rPr>
              <a:t>faces-config.xml must explicitly state the view to render based on the outcome from the managed bean:</a:t>
            </a:r>
          </a:p>
        </p:txBody>
      </p:sp>
      <p:sp>
        <p:nvSpPr>
          <p:cNvPr id="15" name="Text Box 13"/>
          <p:cNvSpPr txBox="1">
            <a:spLocks noChangeArrowheads="1"/>
          </p:cNvSpPr>
          <p:nvPr/>
        </p:nvSpPr>
        <p:spPr bwMode="auto">
          <a:xfrm>
            <a:off x="4648200" y="1524000"/>
            <a:ext cx="38100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5pPr>
            <a:lvl6pPr marL="25146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6pPr>
            <a:lvl7pPr marL="29718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7pPr>
            <a:lvl8pPr marL="34290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8pPr>
            <a:lvl9pPr marL="38862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9pPr>
          </a:lstStyle>
          <a:p>
            <a:pPr eaLnBrk="1" hangingPunct="1"/>
            <a:r>
              <a:rPr lang="en-US" sz="1400">
                <a:solidFill>
                  <a:srgbClr val="000000"/>
                </a:solidFill>
              </a:rPr>
              <a:t>Managed bean return must map to a navigation case outcome in faces-config.xml:</a:t>
            </a:r>
          </a:p>
        </p:txBody>
      </p:sp>
      <p:sp>
        <p:nvSpPr>
          <p:cNvPr id="16" name="Text Box 14"/>
          <p:cNvSpPr txBox="1">
            <a:spLocks noChangeArrowheads="1"/>
          </p:cNvSpPr>
          <p:nvPr/>
        </p:nvSpPr>
        <p:spPr bwMode="auto">
          <a:xfrm>
            <a:off x="304800" y="4267200"/>
            <a:ext cx="350520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5pPr>
            <a:lvl6pPr marL="25146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6pPr>
            <a:lvl7pPr marL="29718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7pPr>
            <a:lvl8pPr marL="34290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8pPr>
            <a:lvl9pPr marL="38862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9pPr>
          </a:lstStyle>
          <a:p>
            <a:pPr eaLnBrk="1" hangingPunct="1"/>
            <a:r>
              <a:rPr lang="en-US" sz="1400">
                <a:solidFill>
                  <a:srgbClr val="000000"/>
                </a:solidFill>
              </a:rPr>
              <a:t>faces-config.xml – no longer necessary!</a:t>
            </a:r>
          </a:p>
        </p:txBody>
      </p:sp>
      <p:sp>
        <p:nvSpPr>
          <p:cNvPr id="17" name="Text Box 15"/>
          <p:cNvSpPr txBox="1">
            <a:spLocks noChangeArrowheads="1"/>
          </p:cNvSpPr>
          <p:nvPr/>
        </p:nvSpPr>
        <p:spPr bwMode="auto">
          <a:xfrm>
            <a:off x="4648200" y="4267200"/>
            <a:ext cx="35814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5pPr>
            <a:lvl6pPr marL="25146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6pPr>
            <a:lvl7pPr marL="29718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7pPr>
            <a:lvl8pPr marL="34290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8pPr>
            <a:lvl9pPr marL="38862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9pPr>
          </a:lstStyle>
          <a:p>
            <a:pPr eaLnBrk="1" hangingPunct="1"/>
            <a:r>
              <a:rPr lang="en-US" sz="1400">
                <a:solidFill>
                  <a:srgbClr val="000000"/>
                </a:solidFill>
              </a:rPr>
              <a:t>Managed bean return must only map to a JSF view (e.g. account.xhtml):</a:t>
            </a:r>
          </a:p>
        </p:txBody>
      </p:sp>
    </p:spTree>
    <p:extLst>
      <p:ext uri="{BB962C8B-B14F-4D97-AF65-F5344CB8AC3E}">
        <p14:creationId xmlns:p14="http://schemas.microsoft.com/office/powerpoint/2010/main" val="28150692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Conditional Navigation</a:t>
            </a:r>
            <a:endParaRPr lang="en-US" dirty="0"/>
          </a:p>
        </p:txBody>
      </p:sp>
      <p:sp>
        <p:nvSpPr>
          <p:cNvPr id="3" name="Content Placeholder 2"/>
          <p:cNvSpPr>
            <a:spLocks noGrp="1"/>
          </p:cNvSpPr>
          <p:nvPr>
            <p:ph idx="1"/>
          </p:nvPr>
        </p:nvSpPr>
        <p:spPr/>
        <p:txBody>
          <a:bodyPr>
            <a:normAutofit fontScale="77500" lnSpcReduction="20000"/>
          </a:bodyPr>
          <a:lstStyle/>
          <a:p>
            <a:pPr marL="164592" indent="-164592">
              <a:buFont typeface="Wingdings" charset="2"/>
              <a:buChar char=""/>
              <a:tabLst>
                <a:tab pos="158750" algn="l"/>
                <a:tab pos="271463" algn="l"/>
                <a:tab pos="728663" algn="l"/>
                <a:tab pos="1185863" algn="l"/>
                <a:tab pos="1643063" algn="l"/>
                <a:tab pos="2100263" algn="l"/>
                <a:tab pos="2557463" algn="l"/>
                <a:tab pos="3014663" algn="l"/>
                <a:tab pos="3471863" algn="l"/>
                <a:tab pos="3929063" algn="l"/>
                <a:tab pos="4386263" algn="l"/>
                <a:tab pos="4843463" algn="l"/>
                <a:tab pos="5300663" algn="l"/>
                <a:tab pos="5757863" algn="l"/>
                <a:tab pos="6215063" algn="l"/>
                <a:tab pos="6672263" algn="l"/>
                <a:tab pos="7129463" algn="l"/>
                <a:tab pos="7586663" algn="l"/>
                <a:tab pos="8043863" algn="l"/>
                <a:tab pos="8501063" algn="l"/>
                <a:tab pos="8958263" algn="l"/>
              </a:tabLst>
              <a:defRPr/>
            </a:pPr>
            <a:r>
              <a:rPr lang="en-US" b="1" dirty="0"/>
              <a:t> Conditional navigation</a:t>
            </a:r>
            <a:r>
              <a:rPr lang="en-US" dirty="0"/>
              <a:t> allows navigation case resolution that involves conditional processing to be defined purely in XML.</a:t>
            </a:r>
          </a:p>
          <a:p>
            <a:pPr marL="164592" indent="-164592">
              <a:buFont typeface="Wingdings" charset="2"/>
              <a:buChar char=""/>
              <a:tabLst>
                <a:tab pos="158750" algn="l"/>
                <a:tab pos="271463" algn="l"/>
                <a:tab pos="728663" algn="l"/>
                <a:tab pos="1185863" algn="l"/>
                <a:tab pos="1643063" algn="l"/>
                <a:tab pos="2100263" algn="l"/>
                <a:tab pos="2557463" algn="l"/>
                <a:tab pos="3014663" algn="l"/>
                <a:tab pos="3471863" algn="l"/>
                <a:tab pos="3929063" algn="l"/>
                <a:tab pos="4386263" algn="l"/>
                <a:tab pos="4843463" algn="l"/>
                <a:tab pos="5300663" algn="l"/>
                <a:tab pos="5757863" algn="l"/>
                <a:tab pos="6215063" algn="l"/>
                <a:tab pos="6672263" algn="l"/>
                <a:tab pos="7129463" algn="l"/>
                <a:tab pos="7586663" algn="l"/>
                <a:tab pos="8043863" algn="l"/>
                <a:tab pos="8501063" algn="l"/>
                <a:tab pos="8958263" algn="l"/>
              </a:tabLst>
              <a:defRPr/>
            </a:pPr>
            <a:r>
              <a:rPr lang="en-US" dirty="0"/>
              <a:t>This can greatly improve readability and reduce or eliminate the need for controller code to handle navigation.</a:t>
            </a:r>
          </a:p>
          <a:p>
            <a:pPr marL="158750" indent="-158750">
              <a:buNone/>
              <a:tabLst>
                <a:tab pos="158750" algn="l"/>
                <a:tab pos="271463" algn="l"/>
                <a:tab pos="728663" algn="l"/>
                <a:tab pos="1185863" algn="l"/>
                <a:tab pos="1643063" algn="l"/>
                <a:tab pos="2100263" algn="l"/>
                <a:tab pos="2557463" algn="l"/>
                <a:tab pos="3014663" algn="l"/>
                <a:tab pos="3471863" algn="l"/>
                <a:tab pos="3929063" algn="l"/>
                <a:tab pos="4386263" algn="l"/>
                <a:tab pos="4843463" algn="l"/>
                <a:tab pos="5300663" algn="l"/>
                <a:tab pos="5757863" algn="l"/>
                <a:tab pos="6215063" algn="l"/>
                <a:tab pos="6672263" algn="l"/>
                <a:tab pos="7129463" algn="l"/>
                <a:tab pos="7586663" algn="l"/>
                <a:tab pos="8043863" algn="l"/>
                <a:tab pos="8501063" algn="l"/>
                <a:tab pos="8958263" algn="l"/>
              </a:tabLst>
              <a:defRPr/>
            </a:pPr>
            <a:endParaRPr lang="en-US" dirty="0"/>
          </a:p>
          <a:p>
            <a:pPr marL="158750" indent="-158750">
              <a:spcBef>
                <a:spcPct val="0"/>
              </a:spcBef>
              <a:buNone/>
              <a:tabLst>
                <a:tab pos="158750" algn="l"/>
                <a:tab pos="271463" algn="l"/>
                <a:tab pos="728663" algn="l"/>
                <a:tab pos="1185863" algn="l"/>
                <a:tab pos="1643063" algn="l"/>
                <a:tab pos="2100263" algn="l"/>
                <a:tab pos="2557463" algn="l"/>
                <a:tab pos="3014663" algn="l"/>
                <a:tab pos="3471863" algn="l"/>
                <a:tab pos="3929063" algn="l"/>
                <a:tab pos="4386263" algn="l"/>
                <a:tab pos="4843463" algn="l"/>
                <a:tab pos="5300663" algn="l"/>
                <a:tab pos="5757863" algn="l"/>
                <a:tab pos="6215063" algn="l"/>
                <a:tab pos="6672263" algn="l"/>
                <a:tab pos="7129463" algn="l"/>
                <a:tab pos="7586663" algn="l"/>
                <a:tab pos="8043863" algn="l"/>
                <a:tab pos="8501063" algn="l"/>
                <a:tab pos="8958263" algn="l"/>
              </a:tabLst>
              <a:defRPr/>
            </a:pPr>
            <a:endParaRPr lang="en-US" dirty="0"/>
          </a:p>
          <a:p>
            <a:pPr marL="158750" indent="-158750">
              <a:buFont typeface="Wingdings" charset="2"/>
              <a:buChar char=""/>
              <a:tabLst>
                <a:tab pos="158750" algn="l"/>
                <a:tab pos="271463" algn="l"/>
                <a:tab pos="728663" algn="l"/>
                <a:tab pos="1185863" algn="l"/>
                <a:tab pos="1643063" algn="l"/>
                <a:tab pos="2100263" algn="l"/>
                <a:tab pos="2557463" algn="l"/>
                <a:tab pos="3014663" algn="l"/>
                <a:tab pos="3471863" algn="l"/>
                <a:tab pos="3929063" algn="l"/>
                <a:tab pos="4386263" algn="l"/>
                <a:tab pos="4843463" algn="l"/>
                <a:tab pos="5300663" algn="l"/>
                <a:tab pos="5757863" algn="l"/>
                <a:tab pos="6215063" algn="l"/>
                <a:tab pos="6672263" algn="l"/>
                <a:tab pos="7129463" algn="l"/>
                <a:tab pos="7586663" algn="l"/>
                <a:tab pos="8043863" algn="l"/>
                <a:tab pos="8501063" algn="l"/>
                <a:tab pos="8958263" algn="l"/>
              </a:tabLst>
              <a:defRPr/>
            </a:pPr>
            <a:endParaRPr lang="en-US" dirty="0"/>
          </a:p>
          <a:p>
            <a:pPr marL="158750" indent="-158750">
              <a:buFont typeface="Wingdings" charset="2"/>
              <a:buChar char=""/>
              <a:tabLst>
                <a:tab pos="158750" algn="l"/>
                <a:tab pos="271463" algn="l"/>
                <a:tab pos="728663" algn="l"/>
                <a:tab pos="1185863" algn="l"/>
                <a:tab pos="1643063" algn="l"/>
                <a:tab pos="2100263" algn="l"/>
                <a:tab pos="2557463" algn="l"/>
                <a:tab pos="3014663" algn="l"/>
                <a:tab pos="3471863" algn="l"/>
                <a:tab pos="3929063" algn="l"/>
                <a:tab pos="4386263" algn="l"/>
                <a:tab pos="4843463" algn="l"/>
                <a:tab pos="5300663" algn="l"/>
                <a:tab pos="5757863" algn="l"/>
                <a:tab pos="6215063" algn="l"/>
                <a:tab pos="6672263" algn="l"/>
                <a:tab pos="7129463" algn="l"/>
                <a:tab pos="7586663" algn="l"/>
                <a:tab pos="8043863" algn="l"/>
                <a:tab pos="8501063" algn="l"/>
                <a:tab pos="8958263" algn="l"/>
              </a:tabLst>
              <a:defRPr/>
            </a:pPr>
            <a:endParaRPr lang="en-US" dirty="0"/>
          </a:p>
          <a:p>
            <a:pPr marL="164592" indent="-164592">
              <a:buFont typeface="Wingdings" charset="2"/>
              <a:buChar char=""/>
              <a:tabLst>
                <a:tab pos="158750" algn="l"/>
                <a:tab pos="271463" algn="l"/>
                <a:tab pos="728663" algn="l"/>
                <a:tab pos="1185863" algn="l"/>
                <a:tab pos="1643063" algn="l"/>
                <a:tab pos="2100263" algn="l"/>
                <a:tab pos="2557463" algn="l"/>
                <a:tab pos="3014663" algn="l"/>
                <a:tab pos="3471863" algn="l"/>
                <a:tab pos="3929063" algn="l"/>
                <a:tab pos="4386263" algn="l"/>
                <a:tab pos="4843463" algn="l"/>
                <a:tab pos="5300663" algn="l"/>
                <a:tab pos="5757863" algn="l"/>
                <a:tab pos="6215063" algn="l"/>
                <a:tab pos="6672263" algn="l"/>
                <a:tab pos="7129463" algn="l"/>
                <a:tab pos="7586663" algn="l"/>
                <a:tab pos="8043863" algn="l"/>
                <a:tab pos="8501063" algn="l"/>
                <a:tab pos="8958263" algn="l"/>
              </a:tabLst>
              <a:defRPr/>
            </a:pPr>
            <a:r>
              <a:rPr lang="en-US" dirty="0"/>
              <a:t>In the above example, JSF 1.2 would require a controller method that would have to obtain the “action” bean and invoke the “</a:t>
            </a:r>
            <a:r>
              <a:rPr lang="en-US" dirty="0" err="1"/>
              <a:t>completedSuccessfully</a:t>
            </a:r>
            <a:r>
              <a:rPr lang="en-US" dirty="0"/>
              <a:t>” method in order to determine the correct view ID.</a:t>
            </a:r>
          </a:p>
          <a:p>
            <a:endParaRPr lang="en-US" dirty="0"/>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3448050"/>
            <a:ext cx="45339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04729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Arial" charset="0"/>
              </a:rPr>
              <a:t>Preemptive Navigation</a:t>
            </a:r>
            <a:endParaRPr lang="en-US" dirty="0"/>
          </a:p>
        </p:txBody>
      </p:sp>
      <p:sp>
        <p:nvSpPr>
          <p:cNvPr id="3" name="Content Placeholder 2"/>
          <p:cNvSpPr>
            <a:spLocks noGrp="1"/>
          </p:cNvSpPr>
          <p:nvPr>
            <p:ph idx="1"/>
          </p:nvPr>
        </p:nvSpPr>
        <p:spPr/>
        <p:txBody>
          <a:bodyPr>
            <a:normAutofit fontScale="85000" lnSpcReduction="10000"/>
          </a:bodyPr>
          <a:lstStyle/>
          <a:p>
            <a:pPr marL="163513" indent="-163513">
              <a:buFont typeface="Wingdings" pitchFamily="2" charset="2"/>
              <a:buChar char=""/>
              <a:tabLst>
                <a:tab pos="158750" algn="l"/>
                <a:tab pos="271463" algn="l"/>
                <a:tab pos="728663" algn="l"/>
                <a:tab pos="1185863" algn="l"/>
                <a:tab pos="1643063" algn="l"/>
                <a:tab pos="2100263" algn="l"/>
                <a:tab pos="2557463" algn="l"/>
                <a:tab pos="3014663" algn="l"/>
                <a:tab pos="3471863" algn="l"/>
                <a:tab pos="3929063" algn="l"/>
                <a:tab pos="4386263" algn="l"/>
                <a:tab pos="4843463" algn="l"/>
                <a:tab pos="5300663" algn="l"/>
                <a:tab pos="5757863" algn="l"/>
                <a:tab pos="6215063" algn="l"/>
                <a:tab pos="6672263" algn="l"/>
                <a:tab pos="7129463" algn="l"/>
                <a:tab pos="7586663" algn="l"/>
                <a:tab pos="8043863" algn="l"/>
                <a:tab pos="8501063" algn="l"/>
                <a:tab pos="8958263" algn="l"/>
              </a:tabLst>
            </a:pPr>
            <a:r>
              <a:rPr lang="en-US" b="1" dirty="0"/>
              <a:t>Preemptive Navigation</a:t>
            </a:r>
            <a:r>
              <a:rPr lang="en-US" dirty="0"/>
              <a:t> allows links and similar components to be determined during the render phase, whereas before navigation could only occur during the “invoke application” phase.</a:t>
            </a:r>
          </a:p>
          <a:p>
            <a:pPr marL="163513" indent="-163513">
              <a:buNone/>
              <a:tabLst>
                <a:tab pos="158750" algn="l"/>
                <a:tab pos="271463" algn="l"/>
                <a:tab pos="728663" algn="l"/>
                <a:tab pos="1185863" algn="l"/>
                <a:tab pos="1643063" algn="l"/>
                <a:tab pos="2100263" algn="l"/>
                <a:tab pos="2557463" algn="l"/>
                <a:tab pos="3014663" algn="l"/>
                <a:tab pos="3471863" algn="l"/>
                <a:tab pos="3929063" algn="l"/>
                <a:tab pos="4386263" algn="l"/>
                <a:tab pos="4843463" algn="l"/>
                <a:tab pos="5300663" algn="l"/>
                <a:tab pos="5757863" algn="l"/>
                <a:tab pos="6215063" algn="l"/>
                <a:tab pos="6672263" algn="l"/>
                <a:tab pos="7129463" algn="l"/>
                <a:tab pos="7586663" algn="l"/>
                <a:tab pos="8043863" algn="l"/>
                <a:tab pos="8501063" algn="l"/>
                <a:tab pos="8958263" algn="l"/>
              </a:tabLst>
            </a:pPr>
            <a:endParaRPr lang="en-US" dirty="0"/>
          </a:p>
          <a:p>
            <a:pPr marL="163513" indent="-163513">
              <a:buFont typeface="Wingdings" pitchFamily="2" charset="2"/>
              <a:buChar char=""/>
              <a:tabLst>
                <a:tab pos="158750" algn="l"/>
                <a:tab pos="271463" algn="l"/>
                <a:tab pos="728663" algn="l"/>
                <a:tab pos="1185863" algn="l"/>
                <a:tab pos="1643063" algn="l"/>
                <a:tab pos="2100263" algn="l"/>
                <a:tab pos="2557463" algn="l"/>
                <a:tab pos="3014663" algn="l"/>
                <a:tab pos="3471863" algn="l"/>
                <a:tab pos="3929063" algn="l"/>
                <a:tab pos="4386263" algn="l"/>
                <a:tab pos="4843463" algn="l"/>
                <a:tab pos="5300663" algn="l"/>
                <a:tab pos="5757863" algn="l"/>
                <a:tab pos="6215063" algn="l"/>
                <a:tab pos="6672263" algn="l"/>
                <a:tab pos="7129463" algn="l"/>
                <a:tab pos="7586663" algn="l"/>
                <a:tab pos="8043863" algn="l"/>
                <a:tab pos="8501063" algn="l"/>
                <a:tab pos="8958263" algn="l"/>
              </a:tabLst>
            </a:pPr>
            <a:r>
              <a:rPr lang="en-US" dirty="0"/>
              <a:t>This means that links can be determined before they are activated, and therefore URLs can be made “</a:t>
            </a:r>
            <a:r>
              <a:rPr lang="en-US" dirty="0" err="1"/>
              <a:t>bookmarkable</a:t>
            </a:r>
            <a:r>
              <a:rPr lang="en-US" dirty="0"/>
              <a:t>”.</a:t>
            </a:r>
          </a:p>
          <a:p>
            <a:pPr marL="163513" indent="-163513">
              <a:buNone/>
              <a:tabLst>
                <a:tab pos="158750" algn="l"/>
                <a:tab pos="271463" algn="l"/>
                <a:tab pos="728663" algn="l"/>
                <a:tab pos="1185863" algn="l"/>
                <a:tab pos="1643063" algn="l"/>
                <a:tab pos="2100263" algn="l"/>
                <a:tab pos="2557463" algn="l"/>
                <a:tab pos="3014663" algn="l"/>
                <a:tab pos="3471863" algn="l"/>
                <a:tab pos="3929063" algn="l"/>
                <a:tab pos="4386263" algn="l"/>
                <a:tab pos="4843463" algn="l"/>
                <a:tab pos="5300663" algn="l"/>
                <a:tab pos="5757863" algn="l"/>
                <a:tab pos="6215063" algn="l"/>
                <a:tab pos="6672263" algn="l"/>
                <a:tab pos="7129463" algn="l"/>
                <a:tab pos="7586663" algn="l"/>
                <a:tab pos="8043863" algn="l"/>
                <a:tab pos="8501063" algn="l"/>
                <a:tab pos="8958263" algn="l"/>
              </a:tabLst>
            </a:pPr>
            <a:endParaRPr lang="en-US" dirty="0"/>
          </a:p>
          <a:p>
            <a:pPr marL="163513" indent="-163513">
              <a:buFont typeface="Wingdings" pitchFamily="2" charset="2"/>
              <a:buChar char=""/>
              <a:tabLst>
                <a:tab pos="158750" algn="l"/>
                <a:tab pos="271463" algn="l"/>
                <a:tab pos="728663" algn="l"/>
                <a:tab pos="1185863" algn="l"/>
                <a:tab pos="1643063" algn="l"/>
                <a:tab pos="2100263" algn="l"/>
                <a:tab pos="2557463" algn="l"/>
                <a:tab pos="3014663" algn="l"/>
                <a:tab pos="3471863" algn="l"/>
                <a:tab pos="3929063" algn="l"/>
                <a:tab pos="4386263" algn="l"/>
                <a:tab pos="4843463" algn="l"/>
                <a:tab pos="5300663" algn="l"/>
                <a:tab pos="5757863" algn="l"/>
                <a:tab pos="6215063" algn="l"/>
                <a:tab pos="6672263" algn="l"/>
                <a:tab pos="7129463" algn="l"/>
                <a:tab pos="7586663" algn="l"/>
                <a:tab pos="8043863" algn="l"/>
                <a:tab pos="8501063" algn="l"/>
                <a:tab pos="8958263" algn="l"/>
              </a:tabLst>
            </a:pPr>
            <a:r>
              <a:rPr lang="en-US" dirty="0"/>
              <a:t>A major stumbling block for JSF has now been solved – users can bookmark parts of an application.</a:t>
            </a:r>
          </a:p>
          <a:p>
            <a:endParaRPr lang="en-US" dirty="0"/>
          </a:p>
        </p:txBody>
      </p:sp>
    </p:spTree>
    <p:extLst>
      <p:ext uri="{BB962C8B-B14F-4D97-AF65-F5344CB8AC3E}">
        <p14:creationId xmlns:p14="http://schemas.microsoft.com/office/powerpoint/2010/main" val="18438187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System Events</a:t>
            </a:r>
            <a:br>
              <a:rPr lang="en-US" dirty="0" smtClean="0"/>
            </a:br>
            <a:endParaRPr lang="en-US" dirty="0"/>
          </a:p>
        </p:txBody>
      </p:sp>
      <p:sp>
        <p:nvSpPr>
          <p:cNvPr id="3" name="Content Placeholder 2"/>
          <p:cNvSpPr>
            <a:spLocks noGrp="1"/>
          </p:cNvSpPr>
          <p:nvPr>
            <p:ph idx="1"/>
          </p:nvPr>
        </p:nvSpPr>
        <p:spPr/>
        <p:txBody>
          <a:bodyPr>
            <a:normAutofit fontScale="85000" lnSpcReduction="20000"/>
          </a:bodyPr>
          <a:lstStyle/>
          <a:p>
            <a:r>
              <a:rPr lang="en-US" dirty="0"/>
              <a:t>Can deliver event notifications in a more granular fashion than Phase Events</a:t>
            </a:r>
          </a:p>
          <a:p>
            <a:r>
              <a:rPr lang="en-US" dirty="0" smtClean="0"/>
              <a:t>There </a:t>
            </a:r>
            <a:r>
              <a:rPr lang="en-US" dirty="0"/>
              <a:t>are two types of System Events</a:t>
            </a:r>
          </a:p>
          <a:p>
            <a:pPr lvl="1"/>
            <a:r>
              <a:rPr lang="en-US" dirty="0"/>
              <a:t>Events in response to application-wide activities </a:t>
            </a:r>
          </a:p>
          <a:p>
            <a:pPr lvl="2"/>
            <a:r>
              <a:rPr lang="en-US" dirty="0" smtClean="0"/>
              <a:t>Application </a:t>
            </a:r>
            <a:r>
              <a:rPr lang="en-US" dirty="0"/>
              <a:t>start/stop or when an unexpected exception is thrown</a:t>
            </a:r>
          </a:p>
          <a:p>
            <a:pPr lvl="1"/>
            <a:r>
              <a:rPr lang="en-US" dirty="0"/>
              <a:t>Events in response to component activities</a:t>
            </a:r>
          </a:p>
          <a:p>
            <a:pPr lvl="2"/>
            <a:r>
              <a:rPr lang="en-US" dirty="0" smtClean="0"/>
              <a:t>validate</a:t>
            </a:r>
            <a:r>
              <a:rPr lang="en-US" dirty="0"/>
              <a:t>, render, restore view</a:t>
            </a:r>
          </a:p>
          <a:p>
            <a:r>
              <a:rPr lang="en-US" dirty="0" smtClean="0"/>
              <a:t>Custom </a:t>
            </a:r>
            <a:r>
              <a:rPr lang="en-US" dirty="0"/>
              <a:t>event classes may be created in addition to the set of standard events</a:t>
            </a:r>
          </a:p>
          <a:p>
            <a:pPr lvl="1"/>
            <a:r>
              <a:rPr lang="en-US" dirty="0"/>
              <a:t>Application events extend javax.faces.event.SystemEvent</a:t>
            </a:r>
          </a:p>
          <a:p>
            <a:pPr lvl="1"/>
            <a:r>
              <a:rPr lang="en-US" dirty="0"/>
              <a:t>Component events extend </a:t>
            </a:r>
            <a:r>
              <a:rPr lang="en-US" dirty="0" err="1"/>
              <a:t>javax.faces.event.ComponentSystemEvent</a:t>
            </a:r>
            <a:endParaRPr lang="en-US" dirty="0"/>
          </a:p>
          <a:p>
            <a:endParaRPr lang="en-US" dirty="0"/>
          </a:p>
        </p:txBody>
      </p:sp>
    </p:spTree>
    <p:extLst>
      <p:ext uri="{BB962C8B-B14F-4D97-AF65-F5344CB8AC3E}">
        <p14:creationId xmlns:p14="http://schemas.microsoft.com/office/powerpoint/2010/main" val="38940026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System </a:t>
            </a:r>
            <a:r>
              <a:rPr lang="en-US" dirty="0"/>
              <a:t>Event Listeners</a:t>
            </a:r>
            <a:br>
              <a:rPr lang="en-US" dirty="0"/>
            </a:br>
            <a:endParaRPr lang="en-US" dirty="0"/>
          </a:p>
        </p:txBody>
      </p:sp>
      <p:sp>
        <p:nvSpPr>
          <p:cNvPr id="3" name="Content Placeholder 2"/>
          <p:cNvSpPr>
            <a:spLocks noGrp="1"/>
          </p:cNvSpPr>
          <p:nvPr>
            <p:ph idx="1"/>
          </p:nvPr>
        </p:nvSpPr>
        <p:spPr/>
        <p:txBody>
          <a:bodyPr>
            <a:normAutofit fontScale="77500" lnSpcReduction="20000"/>
          </a:bodyPr>
          <a:lstStyle/>
          <a:p>
            <a:r>
              <a:rPr lang="en-US" dirty="0"/>
              <a:t>System event listeners may be registered in several ways:</a:t>
            </a:r>
          </a:p>
          <a:p>
            <a:pPr lvl="1"/>
            <a:r>
              <a:rPr lang="en-US" dirty="0"/>
              <a:t>Programmatic Registration</a:t>
            </a:r>
          </a:p>
          <a:p>
            <a:pPr lvl="2"/>
            <a:r>
              <a:rPr lang="en-US" dirty="0"/>
              <a:t>Use </a:t>
            </a:r>
            <a:r>
              <a:rPr lang="en-US" dirty="0" err="1"/>
              <a:t>Application.subscribeToEvent</a:t>
            </a:r>
            <a:r>
              <a:rPr lang="en-US" dirty="0"/>
              <a:t>() to register listeners for application-wide events</a:t>
            </a:r>
          </a:p>
          <a:p>
            <a:pPr lvl="1"/>
            <a:r>
              <a:rPr lang="en-US" dirty="0"/>
              <a:t>Calling </a:t>
            </a:r>
            <a:r>
              <a:rPr lang="en-US" dirty="0" err="1"/>
              <a:t>subscribeToEvent</a:t>
            </a:r>
            <a:r>
              <a:rPr lang="en-US" dirty="0"/>
              <a:t>() on a component instance</a:t>
            </a:r>
          </a:p>
          <a:p>
            <a:pPr lvl="1"/>
            <a:r>
              <a:rPr lang="en-US" dirty="0"/>
              <a:t>Registration by Annotation</a:t>
            </a:r>
          </a:p>
          <a:p>
            <a:pPr lvl="2"/>
            <a:r>
              <a:rPr lang="en-US" dirty="0"/>
              <a:t>@</a:t>
            </a:r>
            <a:r>
              <a:rPr lang="en-US" dirty="0" err="1"/>
              <a:t>ListenerFor</a:t>
            </a:r>
            <a:r>
              <a:rPr lang="en-US" dirty="0"/>
              <a:t> and @</a:t>
            </a:r>
            <a:r>
              <a:rPr lang="en-US" dirty="0" err="1"/>
              <a:t>ListenersFor</a:t>
            </a:r>
            <a:r>
              <a:rPr lang="en-US" dirty="0"/>
              <a:t> annotations</a:t>
            </a:r>
          </a:p>
          <a:p>
            <a:pPr lvl="2"/>
            <a:r>
              <a:rPr lang="en-US" dirty="0"/>
              <a:t>Can be attached to components, renderers, validators and converters</a:t>
            </a:r>
          </a:p>
          <a:p>
            <a:pPr lvl="1"/>
            <a:r>
              <a:rPr lang="en-US" dirty="0"/>
              <a:t>Declarative Registration</a:t>
            </a:r>
          </a:p>
          <a:p>
            <a:pPr lvl="2"/>
            <a:r>
              <a:rPr lang="en-US" dirty="0"/>
              <a:t>f:event tag can be nested in a </a:t>
            </a:r>
            <a:r>
              <a:rPr lang="en-US" dirty="0" err="1"/>
              <a:t>UIComponent</a:t>
            </a:r>
            <a:r>
              <a:rPr lang="en-US" dirty="0"/>
              <a:t> directly in page markup</a:t>
            </a:r>
          </a:p>
          <a:p>
            <a:r>
              <a:rPr lang="en-US" dirty="0" smtClean="0"/>
              <a:t>Custom </a:t>
            </a:r>
            <a:r>
              <a:rPr lang="en-US" dirty="0"/>
              <a:t>listener classes must implement </a:t>
            </a:r>
            <a:r>
              <a:rPr lang="en-US" dirty="0" err="1"/>
              <a:t>SystemEventListener</a:t>
            </a:r>
            <a:r>
              <a:rPr lang="en-US" dirty="0"/>
              <a:t> or </a:t>
            </a:r>
            <a:r>
              <a:rPr lang="en-US" dirty="0" err="1"/>
              <a:t>ComponentSystemEventListener</a:t>
            </a:r>
            <a:r>
              <a:rPr lang="en-US" dirty="0"/>
              <a:t>.</a:t>
            </a:r>
          </a:p>
          <a:p>
            <a:endParaRPr lang="en-US" dirty="0"/>
          </a:p>
        </p:txBody>
      </p:sp>
    </p:spTree>
    <p:extLst>
      <p:ext uri="{BB962C8B-B14F-4D97-AF65-F5344CB8AC3E}">
        <p14:creationId xmlns:p14="http://schemas.microsoft.com/office/powerpoint/2010/main" val="26014730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Arial" charset="0"/>
              </a:rPr>
              <a:t>Error Handling</a:t>
            </a:r>
            <a:endParaRPr lang="en-US" dirty="0"/>
          </a:p>
        </p:txBody>
      </p:sp>
      <p:sp>
        <p:nvSpPr>
          <p:cNvPr id="3" name="Content Placeholder 2"/>
          <p:cNvSpPr>
            <a:spLocks noGrp="1"/>
          </p:cNvSpPr>
          <p:nvPr>
            <p:ph idx="1"/>
          </p:nvPr>
        </p:nvSpPr>
        <p:spPr/>
        <p:txBody>
          <a:bodyPr>
            <a:normAutofit fontScale="85000" lnSpcReduction="10000"/>
          </a:bodyPr>
          <a:lstStyle/>
          <a:p>
            <a:r>
              <a:rPr lang="en-US" dirty="0"/>
              <a:t>In JSF 2.0, all exceptions that are uncaught are no longer swallowed.</a:t>
            </a:r>
          </a:p>
          <a:p>
            <a:r>
              <a:rPr lang="en-US" dirty="0"/>
              <a:t>Instead, they are captured and placed in an </a:t>
            </a:r>
            <a:r>
              <a:rPr lang="en-US" dirty="0" err="1"/>
              <a:t>ExceptionHandler</a:t>
            </a:r>
            <a:r>
              <a:rPr lang="en-US" dirty="0"/>
              <a:t>, which is a central “repository” for thrown errors.</a:t>
            </a:r>
          </a:p>
          <a:p>
            <a:r>
              <a:rPr lang="en-US" dirty="0"/>
              <a:t>JSF 2.0's exception handling eliminates mysterious situations where exceptions are swallowed by the runtime, making debugging much easier.</a:t>
            </a:r>
          </a:p>
          <a:p>
            <a:r>
              <a:rPr lang="en-US" dirty="0"/>
              <a:t>Pre-JSF 2.0 exception handling behavior can be used by utilizing a context parameter if an application requires it. </a:t>
            </a:r>
          </a:p>
          <a:p>
            <a:endParaRPr lang="en-US" dirty="0"/>
          </a:p>
        </p:txBody>
      </p:sp>
    </p:spTree>
    <p:extLst>
      <p:ext uri="{BB962C8B-B14F-4D97-AF65-F5344CB8AC3E}">
        <p14:creationId xmlns:p14="http://schemas.microsoft.com/office/powerpoint/2010/main" val="6674902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Templating</a:t>
            </a:r>
            <a:r>
              <a:rPr lang="en-US" dirty="0"/>
              <a:t> </a:t>
            </a:r>
            <a:r>
              <a:rPr lang="en-US" dirty="0" smtClean="0"/>
              <a:t>Tags</a:t>
            </a:r>
            <a:endParaRPr lang="en-US" dirty="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257800"/>
            <a:ext cx="66389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191000"/>
            <a:ext cx="5029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 name="Rectangle 6"/>
          <p:cNvSpPr>
            <a:spLocks noChangeArrowheads="1"/>
          </p:cNvSpPr>
          <p:nvPr/>
        </p:nvSpPr>
        <p:spPr bwMode="auto">
          <a:xfrm>
            <a:off x="990600" y="1371600"/>
            <a:ext cx="25146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err="1">
                <a:solidFill>
                  <a:srgbClr val="0070C0"/>
                </a:solidFill>
              </a:rPr>
              <a:t>ui:component</a:t>
            </a:r>
            <a:r>
              <a:rPr lang="en-US" dirty="0">
                <a:solidFill>
                  <a:srgbClr val="0070C0"/>
                </a:solidFill>
              </a:rPr>
              <a:t> </a:t>
            </a:r>
            <a:br>
              <a:rPr lang="en-US" dirty="0">
                <a:solidFill>
                  <a:srgbClr val="0070C0"/>
                </a:solidFill>
              </a:rPr>
            </a:br>
            <a:r>
              <a:rPr lang="en-US" dirty="0" err="1">
                <a:solidFill>
                  <a:srgbClr val="0070C0"/>
                </a:solidFill>
              </a:rPr>
              <a:t>ui:composition</a:t>
            </a:r>
            <a:r>
              <a:rPr lang="en-US" dirty="0">
                <a:solidFill>
                  <a:srgbClr val="0070C0"/>
                </a:solidFill>
              </a:rPr>
              <a:t> </a:t>
            </a:r>
            <a:br>
              <a:rPr lang="en-US" dirty="0">
                <a:solidFill>
                  <a:srgbClr val="0070C0"/>
                </a:solidFill>
              </a:rPr>
            </a:br>
            <a:r>
              <a:rPr lang="en-US" dirty="0" err="1">
                <a:solidFill>
                  <a:srgbClr val="0070C0"/>
                </a:solidFill>
              </a:rPr>
              <a:t>ui:debug</a:t>
            </a:r>
            <a:r>
              <a:rPr lang="en-US" dirty="0">
                <a:solidFill>
                  <a:srgbClr val="0070C0"/>
                </a:solidFill>
              </a:rPr>
              <a:t> </a:t>
            </a:r>
            <a:br>
              <a:rPr lang="en-US" dirty="0">
                <a:solidFill>
                  <a:srgbClr val="0070C0"/>
                </a:solidFill>
              </a:rPr>
            </a:br>
            <a:r>
              <a:rPr lang="en-US" dirty="0" err="1">
                <a:solidFill>
                  <a:srgbClr val="0070C0"/>
                </a:solidFill>
              </a:rPr>
              <a:t>ui:define</a:t>
            </a:r>
            <a:r>
              <a:rPr lang="en-US" dirty="0">
                <a:solidFill>
                  <a:srgbClr val="0070C0"/>
                </a:solidFill>
              </a:rPr>
              <a:t> </a:t>
            </a:r>
            <a:br>
              <a:rPr lang="en-US" dirty="0">
                <a:solidFill>
                  <a:srgbClr val="0070C0"/>
                </a:solidFill>
              </a:rPr>
            </a:br>
            <a:r>
              <a:rPr lang="en-US" dirty="0" err="1">
                <a:solidFill>
                  <a:srgbClr val="0070C0"/>
                </a:solidFill>
              </a:rPr>
              <a:t>ui:decorate</a:t>
            </a:r>
            <a:r>
              <a:rPr lang="en-US" dirty="0">
                <a:solidFill>
                  <a:srgbClr val="0070C0"/>
                </a:solidFill>
              </a:rPr>
              <a:t>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err="1">
                <a:solidFill>
                  <a:srgbClr val="0070C0"/>
                </a:solidFill>
              </a:rPr>
              <a:t>ui:fragment</a:t>
            </a:r>
            <a:r>
              <a:rPr lang="en-US" dirty="0">
                <a:solidFill>
                  <a:srgbClr val="0070C0"/>
                </a:solidFill>
              </a:rPr>
              <a:t> </a:t>
            </a:r>
            <a:endParaRPr lang="en-US" dirty="0">
              <a:solidFill>
                <a:srgbClr val="0070C0"/>
              </a:solidFill>
              <a:hlinkClick r:id="rId5" action="ppaction://hlinkfile"/>
            </a:endParaRPr>
          </a:p>
        </p:txBody>
      </p:sp>
      <p:sp>
        <p:nvSpPr>
          <p:cNvPr id="9" name="Rectangle 7"/>
          <p:cNvSpPr>
            <a:spLocks noChangeArrowheads="1"/>
          </p:cNvSpPr>
          <p:nvPr/>
        </p:nvSpPr>
        <p:spPr bwMode="auto">
          <a:xfrm>
            <a:off x="3657600" y="1447800"/>
            <a:ext cx="21336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err="1">
                <a:solidFill>
                  <a:srgbClr val="0070C0"/>
                </a:solidFill>
              </a:rPr>
              <a:t>ui:include</a:t>
            </a:r>
            <a:r>
              <a:rPr lang="en-US" dirty="0">
                <a:solidFill>
                  <a:srgbClr val="0070C0"/>
                </a:solidFill>
              </a:rPr>
              <a:t> </a:t>
            </a:r>
            <a:br>
              <a:rPr lang="en-US" dirty="0">
                <a:solidFill>
                  <a:srgbClr val="0070C0"/>
                </a:solidFill>
              </a:rPr>
            </a:br>
            <a:r>
              <a:rPr lang="en-US" dirty="0" err="1">
                <a:solidFill>
                  <a:srgbClr val="0070C0"/>
                </a:solidFill>
              </a:rPr>
              <a:t>ui:insert</a:t>
            </a:r>
            <a:r>
              <a:rPr lang="en-US" dirty="0">
                <a:solidFill>
                  <a:srgbClr val="0070C0"/>
                </a:solidFill>
              </a:rPr>
              <a:t> </a:t>
            </a:r>
            <a:br>
              <a:rPr lang="en-US" dirty="0">
                <a:solidFill>
                  <a:srgbClr val="0070C0"/>
                </a:solidFill>
              </a:rPr>
            </a:br>
            <a:r>
              <a:rPr lang="en-US" dirty="0" err="1">
                <a:solidFill>
                  <a:srgbClr val="0070C0"/>
                </a:solidFill>
              </a:rPr>
              <a:t>ui:param</a:t>
            </a:r>
            <a:r>
              <a:rPr lang="en-US" dirty="0">
                <a:solidFill>
                  <a:srgbClr val="0070C0"/>
                </a:solidFill>
              </a:rPr>
              <a:t> </a:t>
            </a:r>
            <a:br>
              <a:rPr lang="en-US" dirty="0">
                <a:solidFill>
                  <a:srgbClr val="0070C0"/>
                </a:solidFill>
              </a:rPr>
            </a:br>
            <a:r>
              <a:rPr lang="en-US" dirty="0" err="1">
                <a:solidFill>
                  <a:srgbClr val="0070C0"/>
                </a:solidFill>
              </a:rPr>
              <a:t>ui:repeat</a:t>
            </a:r>
            <a:r>
              <a:rPr lang="en-US" dirty="0">
                <a:solidFill>
                  <a:srgbClr val="0070C0"/>
                </a:solidFill>
              </a:rPr>
              <a:t> </a:t>
            </a:r>
            <a:br>
              <a:rPr lang="en-US" dirty="0">
                <a:solidFill>
                  <a:srgbClr val="0070C0"/>
                </a:solidFill>
              </a:rPr>
            </a:br>
            <a:r>
              <a:rPr lang="en-US" dirty="0" err="1">
                <a:solidFill>
                  <a:srgbClr val="0070C0"/>
                </a:solidFill>
              </a:rPr>
              <a:t>ui:remove</a:t>
            </a:r>
            <a:endParaRPr lang="en-US" dirty="0">
              <a:solidFill>
                <a:srgbClr val="0070C0"/>
              </a:solidFill>
              <a:hlinkClick r:id="rId6" action="ppaction://hlinkfile"/>
            </a:endParaRPr>
          </a:p>
        </p:txBody>
      </p:sp>
      <p:sp>
        <p:nvSpPr>
          <p:cNvPr id="10" name="Text Box 8"/>
          <p:cNvSpPr txBox="1">
            <a:spLocks noChangeArrowheads="1"/>
          </p:cNvSpPr>
          <p:nvPr/>
        </p:nvSpPr>
        <p:spPr bwMode="auto">
          <a:xfrm>
            <a:off x="685800" y="3276600"/>
            <a:ext cx="57150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5pPr>
            <a:lvl6pPr marL="25146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6pPr>
            <a:lvl7pPr marL="29718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7pPr>
            <a:lvl8pPr marL="34290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8pPr>
            <a:lvl9pPr marL="38862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9pPr>
          </a:lstStyle>
          <a:p>
            <a:pPr eaLnBrk="1" hangingPunct="1"/>
            <a:r>
              <a:rPr lang="en-US" sz="1600">
                <a:solidFill>
                  <a:srgbClr val="000000"/>
                </a:solidFill>
              </a:rPr>
              <a:t>Snippets from Plants By WebSphere JSF 2.0 update</a:t>
            </a:r>
          </a:p>
        </p:txBody>
      </p:sp>
      <p:sp>
        <p:nvSpPr>
          <p:cNvPr id="11" name="Text Box 9"/>
          <p:cNvSpPr txBox="1">
            <a:spLocks noChangeArrowheads="1"/>
          </p:cNvSpPr>
          <p:nvPr/>
        </p:nvSpPr>
        <p:spPr bwMode="auto">
          <a:xfrm>
            <a:off x="762000" y="3810000"/>
            <a:ext cx="57150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5pPr>
            <a:lvl6pPr marL="25146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6pPr>
            <a:lvl7pPr marL="29718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7pPr>
            <a:lvl8pPr marL="34290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8pPr>
            <a:lvl9pPr marL="38862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9pPr>
          </a:lstStyle>
          <a:p>
            <a:pPr eaLnBrk="1" hangingPunct="1"/>
            <a:r>
              <a:rPr lang="en-US" sz="1400" dirty="0" err="1">
                <a:solidFill>
                  <a:srgbClr val="000000"/>
                </a:solidFill>
              </a:rPr>
              <a:t>PlantTemplate.xhtml</a:t>
            </a:r>
            <a:endParaRPr lang="en-US" sz="1400" dirty="0">
              <a:solidFill>
                <a:srgbClr val="000000"/>
              </a:solidFill>
            </a:endParaRPr>
          </a:p>
        </p:txBody>
      </p:sp>
      <p:sp>
        <p:nvSpPr>
          <p:cNvPr id="12" name="Text Box 10"/>
          <p:cNvSpPr txBox="1">
            <a:spLocks noChangeArrowheads="1"/>
          </p:cNvSpPr>
          <p:nvPr/>
        </p:nvSpPr>
        <p:spPr bwMode="auto">
          <a:xfrm>
            <a:off x="762000" y="4876800"/>
            <a:ext cx="571500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5pPr>
            <a:lvl6pPr marL="25146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6pPr>
            <a:lvl7pPr marL="29718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7pPr>
            <a:lvl8pPr marL="34290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8pPr>
            <a:lvl9pPr marL="38862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9pPr>
          </a:lstStyle>
          <a:p>
            <a:pPr eaLnBrk="1" hangingPunct="1"/>
            <a:r>
              <a:rPr lang="en-US" sz="1400">
                <a:solidFill>
                  <a:srgbClr val="000000"/>
                </a:solidFill>
              </a:rPr>
              <a:t>OrderDone.xhtml</a:t>
            </a:r>
          </a:p>
        </p:txBody>
      </p:sp>
    </p:spTree>
    <p:extLst>
      <p:ext uri="{BB962C8B-B14F-4D97-AF65-F5344CB8AC3E}">
        <p14:creationId xmlns:p14="http://schemas.microsoft.com/office/powerpoint/2010/main" val="42016307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Managed Bean Annotation</a:t>
            </a:r>
          </a:p>
        </p:txBody>
      </p:sp>
      <p:sp>
        <p:nvSpPr>
          <p:cNvPr id="6" name="Text Box 4"/>
          <p:cNvSpPr txBox="1">
            <a:spLocks noChangeArrowheads="1"/>
          </p:cNvSpPr>
          <p:nvPr/>
        </p:nvSpPr>
        <p:spPr bwMode="auto">
          <a:xfrm>
            <a:off x="457200" y="3886200"/>
            <a:ext cx="571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5pPr>
            <a:lvl6pPr marL="25146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6pPr>
            <a:lvl7pPr marL="29718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7pPr>
            <a:lvl8pPr marL="34290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8pPr>
            <a:lvl9pPr marL="38862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9pPr>
          </a:lstStyle>
          <a:p>
            <a:pPr eaLnBrk="1" hangingPunct="1"/>
            <a:r>
              <a:rPr lang="en-US">
                <a:solidFill>
                  <a:srgbClr val="000000"/>
                </a:solidFill>
              </a:rPr>
              <a:t>JSF 2.0:</a:t>
            </a:r>
          </a:p>
        </p:txBody>
      </p:sp>
      <p:sp>
        <p:nvSpPr>
          <p:cNvPr id="7" name="Text Box 5"/>
          <p:cNvSpPr txBox="1">
            <a:spLocks noChangeArrowheads="1"/>
          </p:cNvSpPr>
          <p:nvPr/>
        </p:nvSpPr>
        <p:spPr bwMode="auto">
          <a:xfrm>
            <a:off x="457200" y="1143000"/>
            <a:ext cx="571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5pPr>
            <a:lvl6pPr marL="25146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6pPr>
            <a:lvl7pPr marL="29718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7pPr>
            <a:lvl8pPr marL="34290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8pPr>
            <a:lvl9pPr marL="38862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9pPr>
          </a:lstStyle>
          <a:p>
            <a:pPr eaLnBrk="1" hangingPunct="1"/>
            <a:r>
              <a:rPr lang="en-US">
                <a:solidFill>
                  <a:srgbClr val="000000"/>
                </a:solidFill>
              </a:rPr>
              <a:t>JSF 1.2:</a:t>
            </a:r>
          </a:p>
        </p:txBody>
      </p:sp>
      <p:sp>
        <p:nvSpPr>
          <p:cNvPr id="8" name="Text Box 6"/>
          <p:cNvSpPr txBox="1">
            <a:spLocks noChangeArrowheads="1"/>
          </p:cNvSpPr>
          <p:nvPr/>
        </p:nvSpPr>
        <p:spPr bwMode="auto">
          <a:xfrm>
            <a:off x="457200" y="1600200"/>
            <a:ext cx="66294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5pPr>
            <a:lvl6pPr marL="25146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6pPr>
            <a:lvl7pPr marL="29718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7pPr>
            <a:lvl8pPr marL="34290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8pPr>
            <a:lvl9pPr marL="38862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9pPr>
          </a:lstStyle>
          <a:p>
            <a:pPr eaLnBrk="1" hangingPunct="1"/>
            <a:r>
              <a:rPr lang="en-US" sz="1400">
                <a:solidFill>
                  <a:srgbClr val="000000"/>
                </a:solidFill>
              </a:rPr>
              <a:t>Faces-config.xml must declare all managed beans in the descriptors.</a:t>
            </a:r>
          </a:p>
        </p:txBody>
      </p:sp>
      <p:sp>
        <p:nvSpPr>
          <p:cNvPr id="9" name="Text Box 7"/>
          <p:cNvSpPr txBox="1">
            <a:spLocks noChangeArrowheads="1"/>
          </p:cNvSpPr>
          <p:nvPr/>
        </p:nvSpPr>
        <p:spPr bwMode="auto">
          <a:xfrm>
            <a:off x="457200" y="4419600"/>
            <a:ext cx="73914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5pPr>
            <a:lvl6pPr marL="25146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6pPr>
            <a:lvl7pPr marL="29718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7pPr>
            <a:lvl8pPr marL="34290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8pPr>
            <a:lvl9pPr marL="38862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9pPr>
          </a:lstStyle>
          <a:p>
            <a:pPr eaLnBrk="1" hangingPunct="1"/>
            <a:r>
              <a:rPr lang="en-US" sz="1400">
                <a:solidFill>
                  <a:srgbClr val="000000"/>
                </a:solidFill>
              </a:rPr>
              <a:t>Managed beans can now be declared in the managed bean class using annotations.</a:t>
            </a:r>
          </a:p>
        </p:txBody>
      </p:sp>
      <p:pic>
        <p:nvPicPr>
          <p:cNvPr id="1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133600"/>
            <a:ext cx="70564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953000"/>
            <a:ext cx="39306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2" name="Slide Number Placeholder 11"/>
          <p:cNvSpPr>
            <a:spLocks noGrp="1"/>
          </p:cNvSpPr>
          <p:nvPr>
            <p:ph type="sldNum" sz="quarter" idx="11"/>
          </p:nvPr>
        </p:nvSpPr>
        <p:spPr>
          <a:xfrm>
            <a:off x="381000" y="6400800"/>
            <a:ext cx="2133600" cy="365125"/>
          </a:xfrm>
        </p:spPr>
        <p:txBody>
          <a:bodyPr/>
          <a:lstStyle/>
          <a:p>
            <a:fld id="{CD7D018F-DCE7-4E7C-94C6-1A191101F29E}" type="slidenum">
              <a:rPr lang="en-US" smtClean="0"/>
              <a:t>37</a:t>
            </a:fld>
            <a:endParaRPr lang="en-US"/>
          </a:p>
        </p:txBody>
      </p:sp>
    </p:spTree>
    <p:extLst>
      <p:ext uri="{BB962C8B-B14F-4D97-AF65-F5344CB8AC3E}">
        <p14:creationId xmlns:p14="http://schemas.microsoft.com/office/powerpoint/2010/main" val="10548299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Ajax Tags</a:t>
            </a:r>
            <a:endParaRPr lang="en-US" dirty="0"/>
          </a:p>
        </p:txBody>
      </p:sp>
      <p:sp>
        <p:nvSpPr>
          <p:cNvPr id="6" name="Text Box 5"/>
          <p:cNvSpPr txBox="1">
            <a:spLocks noChangeArrowheads="1"/>
          </p:cNvSpPr>
          <p:nvPr/>
        </p:nvSpPr>
        <p:spPr bwMode="auto">
          <a:xfrm>
            <a:off x="457200" y="1524000"/>
            <a:ext cx="82296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5pPr>
            <a:lvl6pPr marL="25146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6pPr>
            <a:lvl7pPr marL="29718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7pPr>
            <a:lvl8pPr marL="34290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8pPr>
            <a:lvl9pPr marL="38862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9pPr>
          </a:lstStyle>
          <a:p>
            <a:pPr eaLnBrk="1" hangingPunct="1"/>
            <a:r>
              <a:rPr lang="en-US" sz="1600" dirty="0">
                <a:solidFill>
                  <a:srgbClr val="000000"/>
                </a:solidFill>
              </a:rPr>
              <a:t>The following snippet from the Plants By WebSphere sample illustrates the simplicity of incorporating dynamic AJAX support into JSF 2.0 pages</a:t>
            </a:r>
          </a:p>
        </p:txBody>
      </p:sp>
      <p:sp>
        <p:nvSpPr>
          <p:cNvPr id="7" name="Text Box 6"/>
          <p:cNvSpPr txBox="1">
            <a:spLocks noChangeArrowheads="1"/>
          </p:cNvSpPr>
          <p:nvPr/>
        </p:nvSpPr>
        <p:spPr bwMode="auto">
          <a:xfrm>
            <a:off x="457200" y="2362200"/>
            <a:ext cx="71628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5pPr>
            <a:lvl6pPr marL="25146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6pPr>
            <a:lvl7pPr marL="29718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7pPr>
            <a:lvl8pPr marL="34290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8pPr>
            <a:lvl9pPr marL="38862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9pPr>
          </a:lstStyle>
          <a:p>
            <a:pPr eaLnBrk="1" hangingPunct="1"/>
            <a:r>
              <a:rPr lang="en-US" sz="1600">
                <a:solidFill>
                  <a:srgbClr val="000000"/>
                </a:solidFill>
              </a:rPr>
              <a:t>cart.xhtml - update the shopping cart after changing an item quantity:  </a:t>
            </a:r>
          </a:p>
        </p:txBody>
      </p:sp>
      <p:sp>
        <p:nvSpPr>
          <p:cNvPr id="8" name="Text Box 6"/>
          <p:cNvSpPr txBox="1">
            <a:spLocks noChangeArrowheads="1"/>
          </p:cNvSpPr>
          <p:nvPr/>
        </p:nvSpPr>
        <p:spPr bwMode="auto">
          <a:xfrm>
            <a:off x="457200" y="4038600"/>
            <a:ext cx="71628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5pPr>
            <a:lvl6pPr marL="25146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6pPr>
            <a:lvl7pPr marL="29718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7pPr>
            <a:lvl8pPr marL="34290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8pPr>
            <a:lvl9pPr marL="38862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9pPr>
          </a:lstStyle>
          <a:p>
            <a:pPr eaLnBrk="1" hangingPunct="1"/>
            <a:r>
              <a:rPr lang="en-US" sz="1600">
                <a:solidFill>
                  <a:srgbClr val="000000"/>
                </a:solidFill>
              </a:rPr>
              <a:t>ShoppingBean.java – managed bean method which accepts an AjaxBehaviorEvent:</a:t>
            </a:r>
          </a:p>
        </p:txBody>
      </p:sp>
      <p:pic>
        <p:nvPicPr>
          <p:cNvPr id="9"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953000"/>
            <a:ext cx="55340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895600"/>
            <a:ext cx="80105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53237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7889FB"/>
                </a:solidFill>
                <a:cs typeface="Arial" charset="0"/>
              </a:rPr>
              <a:t/>
            </a:r>
            <a:br>
              <a:rPr lang="en-US" dirty="0">
                <a:solidFill>
                  <a:srgbClr val="7889FB"/>
                </a:solidFill>
                <a:cs typeface="Arial" charset="0"/>
              </a:rPr>
            </a:br>
            <a:r>
              <a:rPr lang="en-US" dirty="0" smtClean="0">
                <a:solidFill>
                  <a:srgbClr val="7889FB"/>
                </a:solidFill>
                <a:cs typeface="Arial" charset="0"/>
              </a:rPr>
              <a:t/>
            </a:r>
            <a:br>
              <a:rPr lang="en-US" dirty="0" smtClean="0">
                <a:solidFill>
                  <a:srgbClr val="7889FB"/>
                </a:solidFill>
                <a:cs typeface="Arial" charset="0"/>
              </a:rPr>
            </a:br>
            <a:r>
              <a:rPr lang="en-US" dirty="0" smtClean="0">
                <a:cs typeface="Arial" charset="0"/>
              </a:rPr>
              <a:t>Resource Loading</a:t>
            </a:r>
            <a:r>
              <a:rPr lang="en-US" dirty="0">
                <a:cs typeface="Arial" charset="0"/>
              </a:rPr>
              <a:t/>
            </a:r>
            <a:br>
              <a:rPr lang="en-US" dirty="0">
                <a:cs typeface="Arial" charset="0"/>
              </a:rPr>
            </a:br>
            <a:r>
              <a:rPr lang="en-US" dirty="0">
                <a:solidFill>
                  <a:srgbClr val="7889FB"/>
                </a:solidFill>
                <a:cs typeface="Arial" charset="0"/>
              </a:rPr>
              <a:t/>
            </a:r>
            <a:br>
              <a:rPr lang="en-US" dirty="0">
                <a:solidFill>
                  <a:srgbClr val="7889FB"/>
                </a:solidFill>
                <a:cs typeface="Arial" charset="0"/>
              </a:rPr>
            </a:br>
            <a:endParaRPr lang="en-US" dirty="0"/>
          </a:p>
        </p:txBody>
      </p:sp>
      <p:sp>
        <p:nvSpPr>
          <p:cNvPr id="6" name="Text Box 4"/>
          <p:cNvSpPr txBox="1">
            <a:spLocks noChangeArrowheads="1"/>
          </p:cNvSpPr>
          <p:nvPr/>
        </p:nvSpPr>
        <p:spPr bwMode="auto">
          <a:xfrm>
            <a:off x="457200" y="1371600"/>
            <a:ext cx="7696200" cy="1171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5pPr>
            <a:lvl6pPr marL="25146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6pPr>
            <a:lvl7pPr marL="29718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7pPr>
            <a:lvl8pPr marL="34290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8pPr>
            <a:lvl9pPr marL="38862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9pPr>
          </a:lstStyle>
          <a:p>
            <a:pPr eaLnBrk="1" hangingPunct="1"/>
            <a:r>
              <a:rPr lang="en-US" sz="1400" dirty="0">
                <a:solidFill>
                  <a:srgbClr val="000000"/>
                </a:solidFill>
              </a:rPr>
              <a:t>The following example from the </a:t>
            </a:r>
            <a:r>
              <a:rPr lang="en-US" sz="1400" dirty="0" err="1">
                <a:solidFill>
                  <a:srgbClr val="000000"/>
                </a:solidFill>
              </a:rPr>
              <a:t>PlantsByWebSphere</a:t>
            </a:r>
            <a:r>
              <a:rPr lang="en-US" sz="1400" dirty="0">
                <a:solidFill>
                  <a:srgbClr val="000000"/>
                </a:solidFill>
              </a:rPr>
              <a:t> demo adds the markup to load an image file named pbw.jpg from a resource library named images:</a:t>
            </a:r>
          </a:p>
          <a:p>
            <a:pPr eaLnBrk="1" hangingPunct="1"/>
            <a:endParaRPr lang="en-US" sz="1400" dirty="0">
              <a:solidFill>
                <a:srgbClr val="000000"/>
              </a:solidFill>
            </a:endParaRPr>
          </a:p>
          <a:p>
            <a:pPr eaLnBrk="1" hangingPunct="1"/>
            <a:r>
              <a:rPr lang="en-US" sz="1400" dirty="0">
                <a:solidFill>
                  <a:srgbClr val="000000"/>
                </a:solidFill>
              </a:rPr>
              <a:t>(i.e. in the web application under /resources/images/pbw.jpg </a:t>
            </a:r>
          </a:p>
          <a:p>
            <a:pPr eaLnBrk="1" hangingPunct="1"/>
            <a:r>
              <a:rPr lang="en-US" sz="1400" dirty="0">
                <a:solidFill>
                  <a:srgbClr val="000000"/>
                </a:solidFill>
              </a:rPr>
              <a:t>or META-INF/resources/images/pbw.jpg on the application </a:t>
            </a:r>
            <a:r>
              <a:rPr lang="en-US" sz="1400" dirty="0" err="1">
                <a:solidFill>
                  <a:srgbClr val="000000"/>
                </a:solidFill>
              </a:rPr>
              <a:t>classpath</a:t>
            </a:r>
            <a:r>
              <a:rPr lang="en-US" sz="1400" dirty="0">
                <a:solidFill>
                  <a:srgbClr val="000000"/>
                </a:solidFill>
              </a:rPr>
              <a:t>)</a:t>
            </a:r>
          </a:p>
        </p:txBody>
      </p:sp>
      <p:sp>
        <p:nvSpPr>
          <p:cNvPr id="7" name="Text Box 7"/>
          <p:cNvSpPr txBox="1">
            <a:spLocks noChangeArrowheads="1"/>
          </p:cNvSpPr>
          <p:nvPr/>
        </p:nvSpPr>
        <p:spPr bwMode="auto">
          <a:xfrm>
            <a:off x="457200" y="4267200"/>
            <a:ext cx="7391400" cy="74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5pPr>
            <a:lvl6pPr marL="25146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6pPr>
            <a:lvl7pPr marL="29718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7pPr>
            <a:lvl8pPr marL="34290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8pPr>
            <a:lvl9pPr marL="38862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9pPr>
          </a:lstStyle>
          <a:p>
            <a:pPr eaLnBrk="1" hangingPunct="1"/>
            <a:r>
              <a:rPr lang="en-US" sz="1400" dirty="0">
                <a:solidFill>
                  <a:srgbClr val="000000"/>
                </a:solidFill>
              </a:rPr>
              <a:t>In both cases, the markup will render a valid &lt;</a:t>
            </a:r>
            <a:r>
              <a:rPr lang="en-US" sz="1400" dirty="0" err="1">
                <a:solidFill>
                  <a:srgbClr val="000000"/>
                </a:solidFill>
              </a:rPr>
              <a:t>img</a:t>
            </a:r>
            <a:r>
              <a:rPr lang="en-US" sz="1400" dirty="0">
                <a:solidFill>
                  <a:srgbClr val="000000"/>
                </a:solidFill>
              </a:rPr>
              <a:t>&gt; element.  In the second case however, the image will be loaded through the JSF 2.0 resource support with all of the additional control that comes with it.</a:t>
            </a:r>
          </a:p>
        </p:txBody>
      </p:sp>
      <p:pic>
        <p:nvPicPr>
          <p:cNvPr id="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048000"/>
            <a:ext cx="41433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810000"/>
            <a:ext cx="50006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4"/>
          <p:cNvSpPr txBox="1">
            <a:spLocks noChangeArrowheads="1"/>
          </p:cNvSpPr>
          <p:nvPr/>
        </p:nvSpPr>
        <p:spPr bwMode="auto">
          <a:xfrm>
            <a:off x="457200" y="2667000"/>
            <a:ext cx="662940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5pPr>
            <a:lvl6pPr marL="25146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6pPr>
            <a:lvl7pPr marL="29718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7pPr>
            <a:lvl8pPr marL="34290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8pPr>
            <a:lvl9pPr marL="38862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9pPr>
          </a:lstStyle>
          <a:p>
            <a:pPr eaLnBrk="1" hangingPunct="1"/>
            <a:r>
              <a:rPr lang="en-US" sz="1400">
                <a:solidFill>
                  <a:srgbClr val="000000"/>
                </a:solidFill>
              </a:rPr>
              <a:t>JSF 1.2:</a:t>
            </a:r>
          </a:p>
        </p:txBody>
      </p:sp>
      <p:sp>
        <p:nvSpPr>
          <p:cNvPr id="11" name="Text Box 4"/>
          <p:cNvSpPr txBox="1">
            <a:spLocks noChangeArrowheads="1"/>
          </p:cNvSpPr>
          <p:nvPr/>
        </p:nvSpPr>
        <p:spPr bwMode="auto">
          <a:xfrm>
            <a:off x="457200" y="3352800"/>
            <a:ext cx="662940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5pPr>
            <a:lvl6pPr marL="25146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6pPr>
            <a:lvl7pPr marL="29718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7pPr>
            <a:lvl8pPr marL="34290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8pPr>
            <a:lvl9pPr marL="3886200" indent="-228600" eaLnBrk="0" fontAlgn="base" hangingPunct="0">
              <a:lnSpc>
                <a:spcPct val="90000"/>
              </a:lnSpc>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200">
                <a:solidFill>
                  <a:schemeClr val="hlink"/>
                </a:solidFill>
                <a:latin typeface="Arial" charset="0"/>
              </a:defRPr>
            </a:lvl9pPr>
          </a:lstStyle>
          <a:p>
            <a:pPr eaLnBrk="1" hangingPunct="1"/>
            <a:r>
              <a:rPr lang="en-US" sz="1400">
                <a:solidFill>
                  <a:srgbClr val="000000"/>
                </a:solidFill>
              </a:rPr>
              <a:t>JSF 2.0 Style using resource library support:</a:t>
            </a:r>
          </a:p>
        </p:txBody>
      </p:sp>
    </p:spTree>
    <p:extLst>
      <p:ext uri="{BB962C8B-B14F-4D97-AF65-F5344CB8AC3E}">
        <p14:creationId xmlns:p14="http://schemas.microsoft.com/office/powerpoint/2010/main" val="15436350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Configuration Annotations</a:t>
            </a:r>
            <a:br>
              <a:rPr lang="en-US" dirty="0" smtClean="0"/>
            </a:br>
            <a:endParaRPr lang="en-US" dirty="0"/>
          </a:p>
        </p:txBody>
      </p:sp>
      <p:sp>
        <p:nvSpPr>
          <p:cNvPr id="6" name="Content Placeholder 5"/>
          <p:cNvSpPr>
            <a:spLocks noGrp="1"/>
          </p:cNvSpPr>
          <p:nvPr>
            <p:ph idx="1"/>
          </p:nvPr>
        </p:nvSpPr>
        <p:spPr>
          <a:xfrm>
            <a:off x="457200" y="1600201"/>
            <a:ext cx="8610600" cy="4648199"/>
          </a:xfrm>
        </p:spPr>
        <p:txBody>
          <a:bodyPr>
            <a:normAutofit lnSpcReduction="10000"/>
          </a:bodyPr>
          <a:lstStyle/>
          <a:p>
            <a:pPr marL="173038" indent="-173038">
              <a:spcBef>
                <a:spcPct val="50000"/>
              </a:spcBef>
              <a:buClr>
                <a:schemeClr val="tx1"/>
              </a:buClr>
              <a:buFont typeface="Wingdings" pitchFamily="2" charset="2"/>
              <a:buChar char="§"/>
            </a:pPr>
            <a:r>
              <a:rPr lang="en-US" sz="1900" dirty="0"/>
              <a:t>“metadata-complete” attribute defines whether the web.xml is complete</a:t>
            </a:r>
          </a:p>
          <a:p>
            <a:pPr marL="173038" indent="-173038">
              <a:spcBef>
                <a:spcPct val="50000"/>
              </a:spcBef>
              <a:buClr>
                <a:schemeClr val="tx1"/>
              </a:buClr>
              <a:buFont typeface="Wingdings" pitchFamily="2" charset="2"/>
              <a:buChar char="§"/>
            </a:pPr>
            <a:r>
              <a:rPr lang="en-US" sz="1900" dirty="0"/>
              <a:t>Annotations can replace web.xml configuration</a:t>
            </a:r>
          </a:p>
          <a:p>
            <a:pPr marL="173038" indent="-173038">
              <a:spcBef>
                <a:spcPct val="50000"/>
              </a:spcBef>
              <a:buClr>
                <a:schemeClr val="tx1"/>
              </a:buClr>
              <a:buFont typeface="Wingdings" pitchFamily="2" charset="2"/>
              <a:buChar char="§"/>
            </a:pPr>
            <a:r>
              <a:rPr lang="en-US" sz="1900" dirty="0"/>
              <a:t>Define Servlet @</a:t>
            </a:r>
            <a:r>
              <a:rPr lang="en-US" sz="1900" dirty="0" err="1"/>
              <a:t>WebServlet</a:t>
            </a:r>
            <a:r>
              <a:rPr lang="en-US" sz="1900" dirty="0"/>
              <a:t> 	</a:t>
            </a:r>
          </a:p>
          <a:p>
            <a:pPr marL="573042" lvl="2" indent="-173038">
              <a:spcBef>
                <a:spcPct val="50000"/>
              </a:spcBef>
              <a:buClr>
                <a:schemeClr val="tx1"/>
              </a:buClr>
              <a:buFont typeface="Wingdings" pitchFamily="2" charset="2"/>
              <a:buChar char="§"/>
            </a:pPr>
            <a:r>
              <a:rPr lang="en-US" sz="1500" dirty="0" err="1"/>
              <a:t>urlPatterns</a:t>
            </a:r>
            <a:r>
              <a:rPr lang="en-US" sz="1500" dirty="0"/>
              <a:t> or value attribute MUST be present.</a:t>
            </a:r>
          </a:p>
          <a:p>
            <a:pPr marL="573042" lvl="2" indent="-173038">
              <a:spcBef>
                <a:spcPct val="50000"/>
              </a:spcBef>
              <a:buClr>
                <a:schemeClr val="tx1"/>
              </a:buClr>
              <a:buFont typeface="Wingdings" pitchFamily="2" charset="2"/>
              <a:buChar char="§"/>
            </a:pPr>
            <a:r>
              <a:rPr lang="en-US" sz="1500" dirty="0"/>
              <a:t>Classes must extend </a:t>
            </a:r>
            <a:r>
              <a:rPr lang="en-US" sz="1500" dirty="0" err="1"/>
              <a:t>javax.servlet.http.HttpServlet</a:t>
            </a:r>
            <a:endParaRPr lang="en-US" sz="1500" dirty="0"/>
          </a:p>
          <a:p>
            <a:pPr marL="173038" indent="-173038">
              <a:spcBef>
                <a:spcPct val="50000"/>
              </a:spcBef>
              <a:buClr>
                <a:schemeClr val="tx1"/>
              </a:buClr>
              <a:buFont typeface="Wingdings" pitchFamily="2" charset="2"/>
              <a:buChar char="§"/>
            </a:pPr>
            <a:r>
              <a:rPr lang="en-US" sz="1900" dirty="0"/>
              <a:t>Define Filter @</a:t>
            </a:r>
            <a:r>
              <a:rPr lang="en-US" sz="1900" dirty="0" err="1"/>
              <a:t>WebFilter</a:t>
            </a:r>
            <a:r>
              <a:rPr lang="en-US" sz="1900" dirty="0"/>
              <a:t> </a:t>
            </a:r>
          </a:p>
          <a:p>
            <a:pPr marL="573042" lvl="2" indent="-173038">
              <a:spcBef>
                <a:spcPct val="50000"/>
              </a:spcBef>
              <a:buClr>
                <a:schemeClr val="tx1"/>
              </a:buClr>
              <a:buFont typeface="Wingdings" pitchFamily="2" charset="2"/>
              <a:buChar char="§"/>
            </a:pPr>
            <a:r>
              <a:rPr lang="en-US" sz="1500" dirty="0"/>
              <a:t>Defaults to the FQN of the class</a:t>
            </a:r>
          </a:p>
          <a:p>
            <a:pPr marL="573042" lvl="2" indent="-173038">
              <a:spcBef>
                <a:spcPct val="50000"/>
              </a:spcBef>
              <a:buClr>
                <a:schemeClr val="tx1"/>
              </a:buClr>
              <a:buFont typeface="Wingdings" pitchFamily="2" charset="2"/>
              <a:buChar char="§"/>
            </a:pPr>
            <a:r>
              <a:rPr lang="en-US" sz="1500" dirty="0" err="1"/>
              <a:t>urlPatterns</a:t>
            </a:r>
            <a:r>
              <a:rPr lang="en-US" sz="1500" dirty="0"/>
              <a:t>, </a:t>
            </a:r>
            <a:r>
              <a:rPr lang="en-US" sz="1500" dirty="0" err="1"/>
              <a:t>servletNames</a:t>
            </a:r>
            <a:r>
              <a:rPr lang="en-US" sz="1500" dirty="0"/>
              <a:t> or value attribute must be specified</a:t>
            </a:r>
          </a:p>
          <a:p>
            <a:pPr marL="173038" indent="-173038">
              <a:spcBef>
                <a:spcPct val="50000"/>
              </a:spcBef>
              <a:buClr>
                <a:schemeClr val="tx1"/>
              </a:buClr>
              <a:buFont typeface="Wingdings" pitchFamily="2" charset="2"/>
              <a:buChar char="§"/>
            </a:pPr>
            <a:r>
              <a:rPr lang="en-US" sz="1900" dirty="0"/>
              <a:t>Define a Listener @</a:t>
            </a:r>
            <a:r>
              <a:rPr lang="en-US" sz="1900" dirty="0" err="1"/>
              <a:t>WebListener</a:t>
            </a:r>
            <a:r>
              <a:rPr lang="en-US" sz="1900" dirty="0"/>
              <a:t> </a:t>
            </a:r>
          </a:p>
          <a:p>
            <a:pPr marL="573042" lvl="2" indent="-173038">
              <a:spcBef>
                <a:spcPct val="50000"/>
              </a:spcBef>
              <a:buClr>
                <a:schemeClr val="tx1"/>
              </a:buClr>
              <a:buFont typeface="Wingdings" pitchFamily="2" charset="2"/>
              <a:buChar char="§"/>
            </a:pPr>
            <a:r>
              <a:rPr lang="en-US" sz="1500" dirty="0"/>
              <a:t>Implement one of  </a:t>
            </a:r>
            <a:r>
              <a:rPr lang="en-US" sz="1500" dirty="0" err="1"/>
              <a:t>javax.servlet</a:t>
            </a:r>
            <a:r>
              <a:rPr lang="en-US" sz="1500" dirty="0"/>
              <a:t>.*Listener interfaces</a:t>
            </a:r>
          </a:p>
          <a:p>
            <a:pPr marL="173038" indent="-173038">
              <a:spcBef>
                <a:spcPct val="50000"/>
              </a:spcBef>
              <a:buClr>
                <a:schemeClr val="tx1"/>
              </a:buClr>
              <a:buFont typeface="Wingdings" pitchFamily="2" charset="2"/>
              <a:buChar char="§"/>
            </a:pPr>
            <a:r>
              <a:rPr lang="en-US" sz="1900" dirty="0"/>
              <a:t>Initialization parameters to Servlet or Filter @ </a:t>
            </a:r>
            <a:r>
              <a:rPr lang="en-US" sz="1900" dirty="0" err="1"/>
              <a:t>WebInitParam</a:t>
            </a:r>
            <a:endParaRPr lang="en-US" sz="1900" dirty="0"/>
          </a:p>
          <a:p>
            <a:pPr marL="173038" indent="-173038">
              <a:spcBef>
                <a:spcPct val="50000"/>
              </a:spcBef>
              <a:buClr>
                <a:schemeClr val="tx1"/>
              </a:buClr>
              <a:buFont typeface="Wingdings" pitchFamily="2" charset="2"/>
              <a:buChar char="§"/>
            </a:pPr>
            <a:r>
              <a:rPr lang="en-US" sz="1900" dirty="0"/>
              <a:t>mime/multipart request expected @</a:t>
            </a:r>
            <a:r>
              <a:rPr lang="en-US" sz="1900" dirty="0" err="1"/>
              <a:t>MultipartConfig</a:t>
            </a:r>
            <a:endParaRPr lang="en-US" sz="1900" dirty="0"/>
          </a:p>
          <a:p>
            <a:pPr marL="173038" indent="-173038">
              <a:spcBef>
                <a:spcPct val="50000"/>
              </a:spcBef>
              <a:buClr>
                <a:schemeClr val="tx1"/>
              </a:buClr>
              <a:buFont typeface="Wingdings" pitchFamily="2" charset="2"/>
              <a:buChar char="§"/>
            </a:pPr>
            <a:endParaRPr lang="en-US" sz="1900" dirty="0"/>
          </a:p>
        </p:txBody>
      </p:sp>
    </p:spTree>
    <p:extLst>
      <p:ext uri="{BB962C8B-B14F-4D97-AF65-F5344CB8AC3E}">
        <p14:creationId xmlns:p14="http://schemas.microsoft.com/office/powerpoint/2010/main" val="25618507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Bean Scopes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Two new scopes have been introduced in JSF 2.0 </a:t>
            </a:r>
          </a:p>
          <a:p>
            <a:pPr lvl="1"/>
            <a:r>
              <a:rPr lang="en-US" dirty="0"/>
              <a:t>Data is preserved longer than a request-scoped bean</a:t>
            </a:r>
          </a:p>
          <a:p>
            <a:pPr lvl="1"/>
            <a:r>
              <a:rPr lang="en-US" dirty="0"/>
              <a:t>More fine-grained (shorter) than a session-scoped bean</a:t>
            </a:r>
          </a:p>
          <a:p>
            <a:r>
              <a:rPr lang="en-US" dirty="0"/>
              <a:t>View Scope</a:t>
            </a:r>
          </a:p>
          <a:p>
            <a:pPr lvl="1"/>
            <a:r>
              <a:rPr lang="en-US" dirty="0"/>
              <a:t>Attributes can be associated with a particular view</a:t>
            </a:r>
          </a:p>
          <a:p>
            <a:pPr lvl="1"/>
            <a:r>
              <a:rPr lang="en-US" dirty="0"/>
              <a:t>Values are preserved until the user navigates to a new view</a:t>
            </a:r>
          </a:p>
          <a:p>
            <a:r>
              <a:rPr lang="en-US" dirty="0"/>
              <a:t>Flash Scope</a:t>
            </a:r>
          </a:p>
          <a:p>
            <a:pPr lvl="1"/>
            <a:r>
              <a:rPr lang="en-US" dirty="0"/>
              <a:t>Provides a short-lived conversation state</a:t>
            </a:r>
          </a:p>
          <a:p>
            <a:pPr lvl="1"/>
            <a:r>
              <a:rPr lang="en-US" dirty="0"/>
              <a:t>Allows attribute values to be propagated across a single view transition</a:t>
            </a:r>
          </a:p>
          <a:p>
            <a:pPr lvl="1"/>
            <a:r>
              <a:rPr lang="en-US" dirty="0"/>
              <a:t>Concept was borrowed from Ruby on Rails</a:t>
            </a:r>
          </a:p>
          <a:p>
            <a:endParaRPr lang="en-US" dirty="0"/>
          </a:p>
        </p:txBody>
      </p:sp>
    </p:spTree>
    <p:extLst>
      <p:ext uri="{BB962C8B-B14F-4D97-AF65-F5344CB8AC3E}">
        <p14:creationId xmlns:p14="http://schemas.microsoft.com/office/powerpoint/2010/main" val="17218297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Custom Bean Scopes</a:t>
            </a:r>
            <a:endParaRPr lang="en-US" dirty="0"/>
          </a:p>
        </p:txBody>
      </p:sp>
      <p:sp>
        <p:nvSpPr>
          <p:cNvPr id="6" name="Text Box 4"/>
          <p:cNvSpPr txBox="1">
            <a:spLocks noChangeArrowheads="1"/>
          </p:cNvSpPr>
          <p:nvPr/>
        </p:nvSpPr>
        <p:spPr bwMode="auto">
          <a:xfrm>
            <a:off x="228600" y="1692275"/>
            <a:ext cx="8686800"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644525" algn="l"/>
                <a:tab pos="1101725" algn="l"/>
                <a:tab pos="1558925" algn="l"/>
                <a:tab pos="2016125" algn="l"/>
                <a:tab pos="2473325" algn="l"/>
                <a:tab pos="2930525" algn="l"/>
                <a:tab pos="3387725" algn="l"/>
                <a:tab pos="3844925" algn="l"/>
                <a:tab pos="4302125" algn="l"/>
                <a:tab pos="4759325" algn="l"/>
                <a:tab pos="5216525" algn="l"/>
                <a:tab pos="5673725" algn="l"/>
                <a:tab pos="6130925" algn="l"/>
                <a:tab pos="6588125" algn="l"/>
                <a:tab pos="7045325" algn="l"/>
                <a:tab pos="7502525" algn="l"/>
                <a:tab pos="7959725" algn="l"/>
                <a:tab pos="8416925" algn="l"/>
                <a:tab pos="8874125" algn="l"/>
                <a:tab pos="9331325" algn="l"/>
                <a:tab pos="9788525" algn="l"/>
              </a:tabLst>
              <a:defRPr sz="2200">
                <a:solidFill>
                  <a:schemeClr val="hlink"/>
                </a:solidFill>
                <a:latin typeface="Arial" charset="0"/>
              </a:defRPr>
            </a:lvl1pPr>
            <a:lvl2pPr marL="163513" indent="-163513" eaLnBrk="0" hangingPunct="0">
              <a:tabLst>
                <a:tab pos="644525" algn="l"/>
                <a:tab pos="1101725" algn="l"/>
                <a:tab pos="1558925" algn="l"/>
                <a:tab pos="2016125" algn="l"/>
                <a:tab pos="2473325" algn="l"/>
                <a:tab pos="2930525" algn="l"/>
                <a:tab pos="3387725" algn="l"/>
                <a:tab pos="3844925" algn="l"/>
                <a:tab pos="4302125" algn="l"/>
                <a:tab pos="4759325" algn="l"/>
                <a:tab pos="5216525" algn="l"/>
                <a:tab pos="5673725" algn="l"/>
                <a:tab pos="6130925" algn="l"/>
                <a:tab pos="6588125" algn="l"/>
                <a:tab pos="7045325" algn="l"/>
                <a:tab pos="7502525" algn="l"/>
                <a:tab pos="7959725" algn="l"/>
                <a:tab pos="8416925" algn="l"/>
                <a:tab pos="8874125" algn="l"/>
                <a:tab pos="9331325" algn="l"/>
                <a:tab pos="9788525" algn="l"/>
              </a:tabLst>
              <a:defRPr sz="2200">
                <a:solidFill>
                  <a:schemeClr val="hlink"/>
                </a:solidFill>
                <a:latin typeface="Arial" charset="0"/>
              </a:defRPr>
            </a:lvl2pPr>
            <a:lvl3pPr marL="1143000" indent="-228600" eaLnBrk="0" hangingPunct="0">
              <a:tabLst>
                <a:tab pos="644525" algn="l"/>
                <a:tab pos="1101725" algn="l"/>
                <a:tab pos="1558925" algn="l"/>
                <a:tab pos="2016125" algn="l"/>
                <a:tab pos="2473325" algn="l"/>
                <a:tab pos="2930525" algn="l"/>
                <a:tab pos="3387725" algn="l"/>
                <a:tab pos="3844925" algn="l"/>
                <a:tab pos="4302125" algn="l"/>
                <a:tab pos="4759325" algn="l"/>
                <a:tab pos="5216525" algn="l"/>
                <a:tab pos="5673725" algn="l"/>
                <a:tab pos="6130925" algn="l"/>
                <a:tab pos="6588125" algn="l"/>
                <a:tab pos="7045325" algn="l"/>
                <a:tab pos="7502525" algn="l"/>
                <a:tab pos="7959725" algn="l"/>
                <a:tab pos="8416925" algn="l"/>
                <a:tab pos="8874125" algn="l"/>
                <a:tab pos="9331325" algn="l"/>
                <a:tab pos="9788525" algn="l"/>
              </a:tabLst>
              <a:defRPr sz="2200">
                <a:solidFill>
                  <a:schemeClr val="hlink"/>
                </a:solidFill>
                <a:latin typeface="Arial" charset="0"/>
              </a:defRPr>
            </a:lvl3pPr>
            <a:lvl4pPr marL="1600200" indent="-228600" eaLnBrk="0" hangingPunct="0">
              <a:tabLst>
                <a:tab pos="644525" algn="l"/>
                <a:tab pos="1101725" algn="l"/>
                <a:tab pos="1558925" algn="l"/>
                <a:tab pos="2016125" algn="l"/>
                <a:tab pos="2473325" algn="l"/>
                <a:tab pos="2930525" algn="l"/>
                <a:tab pos="3387725" algn="l"/>
                <a:tab pos="3844925" algn="l"/>
                <a:tab pos="4302125" algn="l"/>
                <a:tab pos="4759325" algn="l"/>
                <a:tab pos="5216525" algn="l"/>
                <a:tab pos="5673725" algn="l"/>
                <a:tab pos="6130925" algn="l"/>
                <a:tab pos="6588125" algn="l"/>
                <a:tab pos="7045325" algn="l"/>
                <a:tab pos="7502525" algn="l"/>
                <a:tab pos="7959725" algn="l"/>
                <a:tab pos="8416925" algn="l"/>
                <a:tab pos="8874125" algn="l"/>
                <a:tab pos="9331325" algn="l"/>
                <a:tab pos="9788525" algn="l"/>
              </a:tabLst>
              <a:defRPr sz="2200">
                <a:solidFill>
                  <a:schemeClr val="hlink"/>
                </a:solidFill>
                <a:latin typeface="Arial" charset="0"/>
              </a:defRPr>
            </a:lvl4pPr>
            <a:lvl5pPr marL="620713" indent="-163513" eaLnBrk="0" hangingPunct="0">
              <a:tabLst>
                <a:tab pos="644525" algn="l"/>
                <a:tab pos="1101725" algn="l"/>
                <a:tab pos="1558925" algn="l"/>
                <a:tab pos="2016125" algn="l"/>
                <a:tab pos="2473325" algn="l"/>
                <a:tab pos="2930525" algn="l"/>
                <a:tab pos="3387725" algn="l"/>
                <a:tab pos="3844925" algn="l"/>
                <a:tab pos="4302125" algn="l"/>
                <a:tab pos="4759325" algn="l"/>
                <a:tab pos="5216525" algn="l"/>
                <a:tab pos="5673725" algn="l"/>
                <a:tab pos="6130925" algn="l"/>
                <a:tab pos="6588125" algn="l"/>
                <a:tab pos="7045325" algn="l"/>
                <a:tab pos="7502525" algn="l"/>
                <a:tab pos="7959725" algn="l"/>
                <a:tab pos="8416925" algn="l"/>
                <a:tab pos="8874125" algn="l"/>
                <a:tab pos="9331325" algn="l"/>
                <a:tab pos="9788525" algn="l"/>
              </a:tabLst>
              <a:defRPr sz="2200">
                <a:solidFill>
                  <a:schemeClr val="hlink"/>
                </a:solidFill>
                <a:latin typeface="Arial" charset="0"/>
              </a:defRPr>
            </a:lvl5pPr>
            <a:lvl6pPr marL="1077913" indent="-163513" eaLnBrk="0" fontAlgn="base" hangingPunct="0">
              <a:lnSpc>
                <a:spcPct val="90000"/>
              </a:lnSpc>
              <a:spcBef>
                <a:spcPct val="0"/>
              </a:spcBef>
              <a:spcAft>
                <a:spcPct val="0"/>
              </a:spcAft>
              <a:tabLst>
                <a:tab pos="644525" algn="l"/>
                <a:tab pos="1101725" algn="l"/>
                <a:tab pos="1558925" algn="l"/>
                <a:tab pos="2016125" algn="l"/>
                <a:tab pos="2473325" algn="l"/>
                <a:tab pos="2930525" algn="l"/>
                <a:tab pos="3387725" algn="l"/>
                <a:tab pos="3844925" algn="l"/>
                <a:tab pos="4302125" algn="l"/>
                <a:tab pos="4759325" algn="l"/>
                <a:tab pos="5216525" algn="l"/>
                <a:tab pos="5673725" algn="l"/>
                <a:tab pos="6130925" algn="l"/>
                <a:tab pos="6588125" algn="l"/>
                <a:tab pos="7045325" algn="l"/>
                <a:tab pos="7502525" algn="l"/>
                <a:tab pos="7959725" algn="l"/>
                <a:tab pos="8416925" algn="l"/>
                <a:tab pos="8874125" algn="l"/>
                <a:tab pos="9331325" algn="l"/>
                <a:tab pos="9788525" algn="l"/>
              </a:tabLst>
              <a:defRPr sz="2200">
                <a:solidFill>
                  <a:schemeClr val="hlink"/>
                </a:solidFill>
                <a:latin typeface="Arial" charset="0"/>
              </a:defRPr>
            </a:lvl6pPr>
            <a:lvl7pPr marL="1535113" indent="-163513" eaLnBrk="0" fontAlgn="base" hangingPunct="0">
              <a:lnSpc>
                <a:spcPct val="90000"/>
              </a:lnSpc>
              <a:spcBef>
                <a:spcPct val="0"/>
              </a:spcBef>
              <a:spcAft>
                <a:spcPct val="0"/>
              </a:spcAft>
              <a:tabLst>
                <a:tab pos="644525" algn="l"/>
                <a:tab pos="1101725" algn="l"/>
                <a:tab pos="1558925" algn="l"/>
                <a:tab pos="2016125" algn="l"/>
                <a:tab pos="2473325" algn="l"/>
                <a:tab pos="2930525" algn="l"/>
                <a:tab pos="3387725" algn="l"/>
                <a:tab pos="3844925" algn="l"/>
                <a:tab pos="4302125" algn="l"/>
                <a:tab pos="4759325" algn="l"/>
                <a:tab pos="5216525" algn="l"/>
                <a:tab pos="5673725" algn="l"/>
                <a:tab pos="6130925" algn="l"/>
                <a:tab pos="6588125" algn="l"/>
                <a:tab pos="7045325" algn="l"/>
                <a:tab pos="7502525" algn="l"/>
                <a:tab pos="7959725" algn="l"/>
                <a:tab pos="8416925" algn="l"/>
                <a:tab pos="8874125" algn="l"/>
                <a:tab pos="9331325" algn="l"/>
                <a:tab pos="9788525" algn="l"/>
              </a:tabLst>
              <a:defRPr sz="2200">
                <a:solidFill>
                  <a:schemeClr val="hlink"/>
                </a:solidFill>
                <a:latin typeface="Arial" charset="0"/>
              </a:defRPr>
            </a:lvl7pPr>
            <a:lvl8pPr marL="1992313" indent="-163513" eaLnBrk="0" fontAlgn="base" hangingPunct="0">
              <a:lnSpc>
                <a:spcPct val="90000"/>
              </a:lnSpc>
              <a:spcBef>
                <a:spcPct val="0"/>
              </a:spcBef>
              <a:spcAft>
                <a:spcPct val="0"/>
              </a:spcAft>
              <a:tabLst>
                <a:tab pos="644525" algn="l"/>
                <a:tab pos="1101725" algn="l"/>
                <a:tab pos="1558925" algn="l"/>
                <a:tab pos="2016125" algn="l"/>
                <a:tab pos="2473325" algn="l"/>
                <a:tab pos="2930525" algn="l"/>
                <a:tab pos="3387725" algn="l"/>
                <a:tab pos="3844925" algn="l"/>
                <a:tab pos="4302125" algn="l"/>
                <a:tab pos="4759325" algn="l"/>
                <a:tab pos="5216525" algn="l"/>
                <a:tab pos="5673725" algn="l"/>
                <a:tab pos="6130925" algn="l"/>
                <a:tab pos="6588125" algn="l"/>
                <a:tab pos="7045325" algn="l"/>
                <a:tab pos="7502525" algn="l"/>
                <a:tab pos="7959725" algn="l"/>
                <a:tab pos="8416925" algn="l"/>
                <a:tab pos="8874125" algn="l"/>
                <a:tab pos="9331325" algn="l"/>
                <a:tab pos="9788525" algn="l"/>
              </a:tabLst>
              <a:defRPr sz="2200">
                <a:solidFill>
                  <a:schemeClr val="hlink"/>
                </a:solidFill>
                <a:latin typeface="Arial" charset="0"/>
              </a:defRPr>
            </a:lvl8pPr>
            <a:lvl9pPr marL="2449513" indent="-163513" eaLnBrk="0" fontAlgn="base" hangingPunct="0">
              <a:lnSpc>
                <a:spcPct val="90000"/>
              </a:lnSpc>
              <a:spcBef>
                <a:spcPct val="0"/>
              </a:spcBef>
              <a:spcAft>
                <a:spcPct val="0"/>
              </a:spcAft>
              <a:tabLst>
                <a:tab pos="644525" algn="l"/>
                <a:tab pos="1101725" algn="l"/>
                <a:tab pos="1558925" algn="l"/>
                <a:tab pos="2016125" algn="l"/>
                <a:tab pos="2473325" algn="l"/>
                <a:tab pos="2930525" algn="l"/>
                <a:tab pos="3387725" algn="l"/>
                <a:tab pos="3844925" algn="l"/>
                <a:tab pos="4302125" algn="l"/>
                <a:tab pos="4759325" algn="l"/>
                <a:tab pos="5216525" algn="l"/>
                <a:tab pos="5673725" algn="l"/>
                <a:tab pos="6130925" algn="l"/>
                <a:tab pos="6588125" algn="l"/>
                <a:tab pos="7045325" algn="l"/>
                <a:tab pos="7502525" algn="l"/>
                <a:tab pos="7959725" algn="l"/>
                <a:tab pos="8416925" algn="l"/>
                <a:tab pos="8874125" algn="l"/>
                <a:tab pos="9331325" algn="l"/>
                <a:tab pos="9788525" algn="l"/>
              </a:tabLst>
              <a:defRPr sz="2200">
                <a:solidFill>
                  <a:schemeClr val="hlink"/>
                </a:solidFill>
                <a:latin typeface="Arial" charset="0"/>
              </a:defRPr>
            </a:lvl9pPr>
          </a:lstStyle>
          <a:p>
            <a:pPr lvl="1" eaLnBrk="1" hangingPunct="1">
              <a:spcBef>
                <a:spcPts val="1000"/>
              </a:spcBef>
              <a:buFont typeface="Wingdings" pitchFamily="2" charset="2"/>
              <a:buChar char="§"/>
            </a:pPr>
            <a:r>
              <a:rPr lang="en-US" sz="1600" dirty="0">
                <a:solidFill>
                  <a:srgbClr val="000000"/>
                </a:solidFill>
              </a:rPr>
              <a:t>JSF 2.0 adds support for placing managed beans into custom scopes</a:t>
            </a:r>
          </a:p>
          <a:p>
            <a:pPr lvl="4" eaLnBrk="1" hangingPunct="1">
              <a:spcBef>
                <a:spcPts val="1000"/>
              </a:spcBef>
              <a:buFont typeface="Arial" charset="0"/>
              <a:buChar char="•"/>
            </a:pPr>
            <a:r>
              <a:rPr lang="en-US" sz="1600" dirty="0">
                <a:solidFill>
                  <a:srgbClr val="000000"/>
                </a:solidFill>
              </a:rPr>
              <a:t>Allows an application or component more fine-grained control over when managed bean attributes are created and destroyed</a:t>
            </a:r>
          </a:p>
          <a:p>
            <a:pPr lvl="4" eaLnBrk="1" hangingPunct="1">
              <a:spcBef>
                <a:spcPts val="1000"/>
              </a:spcBef>
              <a:buFont typeface="Arial" charset="0"/>
              <a:buChar char="•"/>
            </a:pPr>
            <a:r>
              <a:rPr lang="en-US" sz="1600" dirty="0">
                <a:solidFill>
                  <a:srgbClr val="000000"/>
                </a:solidFill>
              </a:rPr>
              <a:t>Scope is specified via an EL expression which identifies the location of a Map which holds the properties for the scope</a:t>
            </a:r>
          </a:p>
          <a:p>
            <a:pPr lvl="4" eaLnBrk="1" hangingPunct="1">
              <a:spcBef>
                <a:spcPts val="1000"/>
              </a:spcBef>
              <a:buFont typeface="Arial" charset="0"/>
              <a:buChar char="•"/>
            </a:pPr>
            <a:r>
              <a:rPr lang="en-US" sz="1600" dirty="0">
                <a:solidFill>
                  <a:srgbClr val="000000"/>
                </a:solidFill>
              </a:rPr>
              <a:t>The application itself can then control when the Map is destroyed.</a:t>
            </a:r>
          </a:p>
          <a:p>
            <a:pPr eaLnBrk="1" hangingPunct="1">
              <a:spcBef>
                <a:spcPts val="1000"/>
              </a:spcBef>
            </a:pPr>
            <a:endParaRPr lang="en-US" sz="1600" dirty="0">
              <a:solidFill>
                <a:srgbClr val="000000"/>
              </a:solidFill>
            </a:endParaRPr>
          </a:p>
          <a:p>
            <a:pPr eaLnBrk="1" hangingPunct="1">
              <a:spcBef>
                <a:spcPts val="1000"/>
              </a:spcBef>
            </a:pPr>
            <a:endParaRPr lang="en-US" sz="1600" dirty="0">
              <a:solidFill>
                <a:srgbClr val="000000"/>
              </a:solidFill>
            </a:endParaRPr>
          </a:p>
        </p:txBody>
      </p:sp>
      <p:pic>
        <p:nvPicPr>
          <p:cNvPr id="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962400"/>
            <a:ext cx="62103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5257800"/>
            <a:ext cx="39528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57314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Arial" charset="0"/>
              </a:rPr>
              <a:t>faces-config.xml Ordering</a:t>
            </a:r>
            <a:endParaRPr lang="en-US" dirty="0"/>
          </a:p>
        </p:txBody>
      </p:sp>
      <p:sp>
        <p:nvSpPr>
          <p:cNvPr id="3" name="Content Placeholder 2"/>
          <p:cNvSpPr>
            <a:spLocks noGrp="1"/>
          </p:cNvSpPr>
          <p:nvPr>
            <p:ph idx="1"/>
          </p:nvPr>
        </p:nvSpPr>
        <p:spPr>
          <a:xfrm>
            <a:off x="457200" y="1600201"/>
            <a:ext cx="8305800" cy="2362199"/>
          </a:xfrm>
        </p:spPr>
        <p:txBody>
          <a:bodyPr>
            <a:normAutofit fontScale="70000" lnSpcReduction="20000"/>
          </a:bodyPr>
          <a:lstStyle/>
          <a:p>
            <a:r>
              <a:rPr lang="en-US" dirty="0"/>
              <a:t>JSF applications typically include one or more JSF component libraries that declare managed beans, navigation rules, etc.</a:t>
            </a:r>
          </a:p>
          <a:p>
            <a:r>
              <a:rPr lang="en-US" dirty="0"/>
              <a:t>In some cases, these libraries may declare things sensitive to ordering, such as view handlers, listeners, etc.</a:t>
            </a:r>
          </a:p>
          <a:p>
            <a:r>
              <a:rPr lang="en-US" dirty="0"/>
              <a:t>For these cases, JSF 2.0 allows faces-config.xml descriptors to be ordered in an absolute manner or relative to one another. </a:t>
            </a:r>
          </a:p>
        </p:txBody>
      </p:sp>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562350"/>
            <a:ext cx="62484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32956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JSF Tree Traversal</a:t>
            </a:r>
            <a:endParaRPr lang="en-US" dirty="0"/>
          </a:p>
        </p:txBody>
      </p:sp>
      <p:sp>
        <p:nvSpPr>
          <p:cNvPr id="3" name="Content Placeholder 2"/>
          <p:cNvSpPr>
            <a:spLocks noGrp="1"/>
          </p:cNvSpPr>
          <p:nvPr>
            <p:ph idx="1"/>
          </p:nvPr>
        </p:nvSpPr>
        <p:spPr/>
        <p:txBody>
          <a:bodyPr>
            <a:normAutofit fontScale="77500" lnSpcReduction="20000"/>
          </a:bodyPr>
          <a:lstStyle/>
          <a:p>
            <a:r>
              <a:rPr lang="en-US" dirty="0"/>
              <a:t>Traditionally, every JSF request requires a full lifecycle traversal – restoring the view, applying values, executing business logic, and rendering the result.</a:t>
            </a:r>
          </a:p>
          <a:p>
            <a:r>
              <a:rPr lang="en-US" dirty="0"/>
              <a:t>This approach does not make sense for AJAX requests, which only require server-side execution of business logic.</a:t>
            </a:r>
          </a:p>
          <a:p>
            <a:r>
              <a:rPr lang="en-US" dirty="0"/>
              <a:t>JSF 2.0 allows for partial view traversal, which means that certain requests can skip all other phases of lifecycle traversal and simply execute business logic.  This is ideal for AJAX requests.</a:t>
            </a:r>
          </a:p>
          <a:p>
            <a:r>
              <a:rPr lang="en-US" dirty="0"/>
              <a:t>Furthermore, JSF 2.0 allows for partial response rendering, which means that response fragments can be relayed back to the original page via AJAX and allow for in-place updates.</a:t>
            </a:r>
          </a:p>
          <a:p>
            <a:endParaRPr lang="en-US" dirty="0"/>
          </a:p>
        </p:txBody>
      </p:sp>
    </p:spTree>
    <p:extLst>
      <p:ext uri="{BB962C8B-B14F-4D97-AF65-F5344CB8AC3E}">
        <p14:creationId xmlns:p14="http://schemas.microsoft.com/office/powerpoint/2010/main" val="40920748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State Saving</a:t>
            </a:r>
            <a:endParaRPr lang="en-US" dirty="0"/>
          </a:p>
        </p:txBody>
      </p:sp>
      <p:sp>
        <p:nvSpPr>
          <p:cNvPr id="3" name="Content Placeholder 2"/>
          <p:cNvSpPr>
            <a:spLocks noGrp="1"/>
          </p:cNvSpPr>
          <p:nvPr>
            <p:ph idx="1"/>
          </p:nvPr>
        </p:nvSpPr>
        <p:spPr/>
        <p:txBody>
          <a:bodyPr>
            <a:normAutofit/>
          </a:bodyPr>
          <a:lstStyle/>
          <a:p>
            <a:r>
              <a:rPr lang="en-US" dirty="0"/>
              <a:t>JSF 2.0 adds support for partial state saving</a:t>
            </a:r>
          </a:p>
          <a:p>
            <a:r>
              <a:rPr lang="en-US" dirty="0" smtClean="0"/>
              <a:t>No </a:t>
            </a:r>
            <a:r>
              <a:rPr lang="en-US" dirty="0"/>
              <a:t>longer saves the state of the entire component tree with each request</a:t>
            </a:r>
          </a:p>
          <a:p>
            <a:r>
              <a:rPr lang="en-US" dirty="0"/>
              <a:t>Initial state is cached from the original component tree</a:t>
            </a:r>
          </a:p>
          <a:p>
            <a:r>
              <a:rPr lang="en-US" dirty="0"/>
              <a:t>Only the changes from the initial state are stored for each request</a:t>
            </a:r>
          </a:p>
          <a:p>
            <a:r>
              <a:rPr lang="en-US" dirty="0" smtClean="0"/>
              <a:t>Allows </a:t>
            </a:r>
            <a:r>
              <a:rPr lang="en-US" dirty="0"/>
              <a:t>for simpler component creation </a:t>
            </a:r>
          </a:p>
          <a:p>
            <a:endParaRPr lang="en-US" dirty="0"/>
          </a:p>
        </p:txBody>
      </p:sp>
    </p:spTree>
    <p:extLst>
      <p:ext uri="{BB962C8B-B14F-4D97-AF65-F5344CB8AC3E}">
        <p14:creationId xmlns:p14="http://schemas.microsoft.com/office/powerpoint/2010/main" val="4357942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Support</a:t>
            </a:r>
            <a:endParaRPr lang="en-US" dirty="0"/>
          </a:p>
        </p:txBody>
      </p:sp>
      <p:sp>
        <p:nvSpPr>
          <p:cNvPr id="3" name="Content Placeholder 2"/>
          <p:cNvSpPr>
            <a:spLocks noGrp="1"/>
          </p:cNvSpPr>
          <p:nvPr>
            <p:ph idx="1"/>
          </p:nvPr>
        </p:nvSpPr>
        <p:spPr/>
        <p:txBody>
          <a:bodyPr>
            <a:normAutofit fontScale="85000" lnSpcReduction="20000"/>
          </a:bodyPr>
          <a:lstStyle/>
          <a:p>
            <a:r>
              <a:rPr lang="en-US" dirty="0"/>
              <a:t>The ability to support HTTP GET operations has been greatly </a:t>
            </a:r>
            <a:r>
              <a:rPr lang="en-US" dirty="0" smtClean="0"/>
              <a:t>improved</a:t>
            </a:r>
            <a:endParaRPr lang="en-US" dirty="0"/>
          </a:p>
          <a:p>
            <a:r>
              <a:rPr lang="en-US" dirty="0"/>
              <a:t>View Parameters allow controlled integration of request parameters</a:t>
            </a:r>
          </a:p>
          <a:p>
            <a:pPr lvl="1"/>
            <a:r>
              <a:rPr lang="en-US" dirty="0"/>
              <a:t>New f:viewParam tag maps a request parameter name to an EL value.</a:t>
            </a:r>
          </a:p>
          <a:p>
            <a:pPr lvl="1"/>
            <a:r>
              <a:rPr lang="en-US" dirty="0" smtClean="0"/>
              <a:t>&lt;</a:t>
            </a:r>
            <a:r>
              <a:rPr lang="en-US" dirty="0" err="1" smtClean="0"/>
              <a:t>f:viewParam</a:t>
            </a:r>
            <a:r>
              <a:rPr lang="en-US" dirty="0" smtClean="0"/>
              <a:t> </a:t>
            </a:r>
            <a:r>
              <a:rPr lang="en-US" dirty="0"/>
              <a:t>name=“foo” value=“#{</a:t>
            </a:r>
            <a:r>
              <a:rPr lang="en-US" dirty="0" err="1"/>
              <a:t>myBean.bar</a:t>
            </a:r>
            <a:r>
              <a:rPr lang="en-US" dirty="0" smtClean="0"/>
              <a:t>}”/&gt;</a:t>
            </a:r>
            <a:endParaRPr lang="en-US" dirty="0"/>
          </a:p>
          <a:p>
            <a:pPr lvl="2"/>
            <a:r>
              <a:rPr lang="en-US" dirty="0"/>
              <a:t>will retrieve the value of the request parameter foo </a:t>
            </a:r>
          </a:p>
          <a:p>
            <a:pPr lvl="2"/>
            <a:r>
              <a:rPr lang="en-US" dirty="0"/>
              <a:t>will be assigned to the EL property resolved by #{</a:t>
            </a:r>
            <a:r>
              <a:rPr lang="en-US" dirty="0" err="1"/>
              <a:t>myBean.bar</a:t>
            </a:r>
            <a:r>
              <a:rPr lang="en-US" dirty="0"/>
              <a:t>}</a:t>
            </a:r>
          </a:p>
          <a:p>
            <a:pPr lvl="2"/>
            <a:r>
              <a:rPr lang="en-US" dirty="0"/>
              <a:t>Converters and validators may be attached to View </a:t>
            </a:r>
            <a:r>
              <a:rPr lang="en-US" dirty="0" smtClean="0"/>
              <a:t>Parameters</a:t>
            </a:r>
            <a:endParaRPr lang="en-US" dirty="0"/>
          </a:p>
          <a:p>
            <a:r>
              <a:rPr lang="en-US" dirty="0"/>
              <a:t>New &lt;</a:t>
            </a:r>
            <a:r>
              <a:rPr lang="en-US" dirty="0" err="1"/>
              <a:t>h:link</a:t>
            </a:r>
            <a:r>
              <a:rPr lang="en-US" dirty="0"/>
              <a:t>&gt; and &lt;</a:t>
            </a:r>
            <a:r>
              <a:rPr lang="en-US" dirty="0" err="1"/>
              <a:t>h:button</a:t>
            </a:r>
            <a:r>
              <a:rPr lang="en-US" dirty="0"/>
              <a:t>&gt; tags</a:t>
            </a:r>
          </a:p>
          <a:p>
            <a:pPr lvl="1"/>
            <a:r>
              <a:rPr lang="en-US" dirty="0"/>
              <a:t>Automatically encode the request URL with the necessary request parameters</a:t>
            </a:r>
          </a:p>
          <a:p>
            <a:endParaRPr lang="en-US" dirty="0"/>
          </a:p>
        </p:txBody>
      </p:sp>
    </p:spTree>
    <p:extLst>
      <p:ext uri="{BB962C8B-B14F-4D97-AF65-F5344CB8AC3E}">
        <p14:creationId xmlns:p14="http://schemas.microsoft.com/office/powerpoint/2010/main" val="4244709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Arial" charset="0"/>
              </a:rPr>
              <a:t>Behaviors</a:t>
            </a:r>
            <a:endParaRPr lang="en-US" dirty="0"/>
          </a:p>
        </p:txBody>
      </p:sp>
      <p:sp>
        <p:nvSpPr>
          <p:cNvPr id="3" name="Content Placeholder 2"/>
          <p:cNvSpPr>
            <a:spLocks noGrp="1"/>
          </p:cNvSpPr>
          <p:nvPr>
            <p:ph idx="1"/>
          </p:nvPr>
        </p:nvSpPr>
        <p:spPr/>
        <p:txBody>
          <a:bodyPr>
            <a:normAutofit fontScale="70000" lnSpcReduction="20000"/>
          </a:bodyPr>
          <a:lstStyle/>
          <a:p>
            <a:r>
              <a:rPr lang="en-US" dirty="0"/>
              <a:t>JSF 2.0 introduces the concept of client behaviors which allow JSF components to be extended on the client side in arbitrary ways.</a:t>
            </a:r>
          </a:p>
          <a:p>
            <a:r>
              <a:rPr lang="en-US" dirty="0"/>
              <a:t>Client behaviors are attached to JSF components as child elements and produce client-side scripts that affect the component, for example:</a:t>
            </a:r>
          </a:p>
          <a:p>
            <a:endParaRPr lang="en-US" dirty="0"/>
          </a:p>
          <a:p>
            <a:endParaRPr lang="en-US" dirty="0"/>
          </a:p>
          <a:p>
            <a:endParaRPr lang="en-US" dirty="0"/>
          </a:p>
          <a:p>
            <a:r>
              <a:rPr lang="en-US" dirty="0"/>
              <a:t>The previous example would attach a client behavior that pops up a confirmation dialog whenever the input text component's value changes.  The implemented </a:t>
            </a:r>
            <a:r>
              <a:rPr lang="en-US" dirty="0" err="1"/>
              <a:t>ClientBehavior</a:t>
            </a:r>
            <a:r>
              <a:rPr lang="en-US" dirty="0"/>
              <a:t> would produce a simple confirmation dialog script and the rendered component would invoke it via the </a:t>
            </a:r>
            <a:r>
              <a:rPr lang="en-US" dirty="0" err="1"/>
              <a:t>onchange</a:t>
            </a:r>
            <a:r>
              <a:rPr lang="en-US" dirty="0"/>
              <a:t> event.</a:t>
            </a:r>
          </a:p>
          <a:p>
            <a:endParaRPr lang="en-US" dirty="0"/>
          </a:p>
        </p:txBody>
      </p:sp>
      <p:pic>
        <p:nvPicPr>
          <p:cNvPr id="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200400"/>
            <a:ext cx="730623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2922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Integration </a:t>
            </a:r>
            <a:r>
              <a:rPr lang="en-US" dirty="0" smtClean="0"/>
              <a:t>with other </a:t>
            </a:r>
            <a:r>
              <a:rPr lang="en-US" dirty="0"/>
              <a:t>EE </a:t>
            </a:r>
            <a:r>
              <a:rPr lang="en-US" dirty="0" smtClean="0"/>
              <a:t>Specs.</a:t>
            </a:r>
            <a:endParaRPr lang="en-US" dirty="0"/>
          </a:p>
        </p:txBody>
      </p:sp>
      <p:sp>
        <p:nvSpPr>
          <p:cNvPr id="3" name="Content Placeholder 2"/>
          <p:cNvSpPr>
            <a:spLocks noGrp="1"/>
          </p:cNvSpPr>
          <p:nvPr>
            <p:ph idx="1"/>
          </p:nvPr>
        </p:nvSpPr>
        <p:spPr/>
        <p:txBody>
          <a:bodyPr numCol="2">
            <a:normAutofit fontScale="77500" lnSpcReduction="20000"/>
          </a:bodyPr>
          <a:lstStyle/>
          <a:p>
            <a:r>
              <a:rPr lang="en-US" dirty="0"/>
              <a:t> </a:t>
            </a:r>
            <a:r>
              <a:rPr lang="en-US" dirty="0" smtClean="0"/>
              <a:t>Bean Validation </a:t>
            </a:r>
          </a:p>
          <a:p>
            <a:pPr lvl="1"/>
            <a:r>
              <a:rPr lang="en-US" dirty="0" smtClean="0"/>
              <a:t>JSF </a:t>
            </a:r>
            <a:r>
              <a:rPr lang="en-US" dirty="0"/>
              <a:t>2.0 provides integration with JSR-303 bean validation, which promises to simplify data validation.</a:t>
            </a:r>
          </a:p>
          <a:p>
            <a:pPr lvl="1"/>
            <a:r>
              <a:rPr lang="en-US" dirty="0"/>
              <a:t>JSR-303 defines a generic mechanism for data validation and includes standard annotations (@Min, @Max, @</a:t>
            </a:r>
            <a:r>
              <a:rPr lang="en-US" dirty="0" err="1"/>
              <a:t>NotNull</a:t>
            </a:r>
            <a:r>
              <a:rPr lang="en-US" dirty="0"/>
              <a:t>, etc.) as well as custom validation facilities.</a:t>
            </a:r>
          </a:p>
          <a:p>
            <a:pPr lvl="1"/>
            <a:r>
              <a:rPr lang="en-US" dirty="0"/>
              <a:t>The JSF runtime will use JSR-303 bean validation if </a:t>
            </a:r>
            <a:r>
              <a:rPr lang="en-US" dirty="0" smtClean="0"/>
              <a:t>present otherwise </a:t>
            </a:r>
            <a:r>
              <a:rPr lang="en-US" dirty="0"/>
              <a:t>it will not</a:t>
            </a:r>
            <a:r>
              <a:rPr lang="en-US" dirty="0" smtClean="0"/>
              <a:t>.</a:t>
            </a:r>
          </a:p>
          <a:p>
            <a:pPr lvl="1"/>
            <a:r>
              <a:rPr lang="en-US" dirty="0" smtClean="0"/>
              <a:t>JSF </a:t>
            </a:r>
            <a:r>
              <a:rPr lang="en-US" dirty="0"/>
              <a:t>2.0 also includes support for the &lt;</a:t>
            </a:r>
            <a:r>
              <a:rPr lang="en-US" dirty="0" err="1"/>
              <a:t>f:validateBean</a:t>
            </a:r>
            <a:r>
              <a:rPr lang="en-US" dirty="0"/>
              <a:t>&gt; tag, which is used to specify which bean validation groups are to be used</a:t>
            </a:r>
            <a:r>
              <a:rPr lang="en-US" dirty="0" smtClean="0"/>
              <a:t>.</a:t>
            </a:r>
          </a:p>
          <a:p>
            <a:r>
              <a:rPr lang="en-US" dirty="0">
                <a:cs typeface="Arial" charset="0"/>
              </a:rPr>
              <a:t>Context and Dependency </a:t>
            </a:r>
            <a:r>
              <a:rPr lang="en-US" dirty="0" smtClean="0">
                <a:cs typeface="Arial" charset="0"/>
              </a:rPr>
              <a:t>Injection</a:t>
            </a:r>
          </a:p>
          <a:p>
            <a:pPr marL="1020763" lvl="3" indent="-163513">
              <a:tabLst>
                <a:tab pos="677863"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pPr>
            <a:r>
              <a:rPr lang="en-US" sz="2800" dirty="0" smtClean="0"/>
              <a:t>Managed </a:t>
            </a:r>
            <a:r>
              <a:rPr lang="en-US" sz="2800" dirty="0"/>
              <a:t>Beans will be capable of </a:t>
            </a:r>
            <a:r>
              <a:rPr lang="en-US" sz="2800" dirty="0" smtClean="0"/>
              <a:t>Contextual Dependency </a:t>
            </a:r>
            <a:r>
              <a:rPr lang="en-US" sz="2800" dirty="0"/>
              <a:t>Injection </a:t>
            </a:r>
            <a:endParaRPr lang="en-US" sz="2800" dirty="0" smtClean="0"/>
          </a:p>
          <a:p>
            <a:pPr marL="1020763" lvl="3" indent="-163513">
              <a:tabLst>
                <a:tab pos="677863"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Lst>
            </a:pPr>
            <a:r>
              <a:rPr lang="en-US" sz="2800" dirty="0" smtClean="0"/>
              <a:t> @</a:t>
            </a:r>
            <a:r>
              <a:rPr lang="en-US" sz="2800" dirty="0" err="1" smtClean="0"/>
              <a:t>ConversationScoped</a:t>
            </a:r>
            <a:endParaRPr lang="en-US" sz="2800" dirty="0"/>
          </a:p>
          <a:p>
            <a:endParaRPr lang="en-US" sz="2800" dirty="0"/>
          </a:p>
          <a:p>
            <a:endParaRPr lang="en-US" dirty="0"/>
          </a:p>
        </p:txBody>
      </p:sp>
    </p:spTree>
    <p:extLst>
      <p:ext uri="{BB962C8B-B14F-4D97-AF65-F5344CB8AC3E}">
        <p14:creationId xmlns:p14="http://schemas.microsoft.com/office/powerpoint/2010/main" val="18272346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r>
              <a:rPr lang="en-US" smtClean="0"/>
              <a:t>Wrap Up</a:t>
            </a:r>
            <a:endParaRPr lang="en-US" dirty="0" smtClean="0"/>
          </a:p>
        </p:txBody>
      </p:sp>
      <p:sp>
        <p:nvSpPr>
          <p:cNvPr id="3" name="Content Placeholder 2"/>
          <p:cNvSpPr>
            <a:spLocks noGrp="1"/>
          </p:cNvSpPr>
          <p:nvPr>
            <p:ph idx="1"/>
          </p:nvPr>
        </p:nvSpPr>
        <p:spPr/>
        <p:txBody>
          <a:bodyPr>
            <a:normAutofit/>
          </a:bodyPr>
          <a:lstStyle/>
          <a:p>
            <a:pPr>
              <a:buFont typeface="Wingdings" pitchFamily="2" charset="2"/>
              <a:buChar char="§"/>
            </a:pPr>
            <a:r>
              <a:rPr lang="en-US" dirty="0" smtClean="0"/>
              <a:t>Servlet 3.0 provides ease of development</a:t>
            </a:r>
            <a:r>
              <a:rPr lang="en-US" dirty="0"/>
              <a:t>, </a:t>
            </a:r>
            <a:r>
              <a:rPr lang="en-US" dirty="0" smtClean="0"/>
              <a:t>Pluggability &amp; Asynchronous support</a:t>
            </a:r>
            <a:endParaRPr lang="en-US" dirty="0"/>
          </a:p>
          <a:p>
            <a:pPr>
              <a:buFont typeface="Wingdings" pitchFamily="2" charset="2"/>
              <a:buChar char="§"/>
            </a:pPr>
            <a:r>
              <a:rPr lang="en-US" dirty="0" smtClean="0"/>
              <a:t>JSF 2 increases developer productivity, decreases memory consumption &amp; standardizes the best features from well known component libraries</a:t>
            </a:r>
          </a:p>
          <a:p>
            <a:endParaRPr lang="en-US" dirty="0"/>
          </a:p>
        </p:txBody>
      </p:sp>
    </p:spTree>
    <p:extLst>
      <p:ext uri="{BB962C8B-B14F-4D97-AF65-F5344CB8AC3E}">
        <p14:creationId xmlns:p14="http://schemas.microsoft.com/office/powerpoint/2010/main" val="4514824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r>
              <a:rPr lang="en-US" dirty="0" smtClean="0"/>
              <a:t>Sources</a:t>
            </a:r>
          </a:p>
        </p:txBody>
      </p:sp>
      <p:sp>
        <p:nvSpPr>
          <p:cNvPr id="8" name="Content Placeholder 7"/>
          <p:cNvSpPr>
            <a:spLocks noGrp="1"/>
          </p:cNvSpPr>
          <p:nvPr>
            <p:ph idx="1"/>
          </p:nvPr>
        </p:nvSpPr>
        <p:spPr/>
        <p:txBody>
          <a:bodyPr/>
          <a:lstStyle/>
          <a:p>
            <a:pPr>
              <a:buFont typeface="Wingdings" pitchFamily="2" charset="2"/>
              <a:buChar char="§"/>
            </a:pPr>
            <a:r>
              <a:rPr lang="en-US" dirty="0"/>
              <a:t>Servlet 3.0, JSP 2.2, </a:t>
            </a:r>
            <a:r>
              <a:rPr lang="en-US" dirty="0" smtClean="0"/>
              <a:t>&amp; EL </a:t>
            </a:r>
            <a:r>
              <a:rPr lang="en-US" dirty="0"/>
              <a:t>2.2 specs.</a:t>
            </a:r>
          </a:p>
          <a:p>
            <a:pPr>
              <a:buFont typeface="Wingdings" pitchFamily="2" charset="2"/>
              <a:buChar char="§"/>
            </a:pPr>
            <a:r>
              <a:rPr lang="en-US" dirty="0" smtClean="0">
                <a:hlinkClick r:id="rId3"/>
              </a:rPr>
              <a:t>Servlet 3.0 Sample Applications</a:t>
            </a:r>
            <a:endParaRPr lang="en-US" dirty="0"/>
          </a:p>
          <a:p>
            <a:pPr>
              <a:buFont typeface="Wingdings" pitchFamily="2" charset="2"/>
              <a:buChar char="§"/>
            </a:pPr>
            <a:r>
              <a:rPr lang="en-US" dirty="0" smtClean="0">
                <a:hlinkClick r:id="rId4"/>
              </a:rPr>
              <a:t>JSR 314</a:t>
            </a:r>
            <a:endParaRPr lang="en-US" dirty="0" smtClean="0"/>
          </a:p>
          <a:p>
            <a:pPr>
              <a:buFont typeface="Wingdings" pitchFamily="2" charset="2"/>
              <a:buChar char="§"/>
            </a:pPr>
            <a:r>
              <a:rPr lang="en-US" dirty="0" smtClean="0">
                <a:hlinkClick r:id="rId5"/>
              </a:rPr>
              <a:t>JSF 2.0 Sample Applications</a:t>
            </a:r>
            <a:endParaRPr lang="en-US" dirty="0"/>
          </a:p>
          <a:p>
            <a:pPr>
              <a:buFont typeface="Wingdings" pitchFamily="2" charset="2"/>
              <a:buChar char="§"/>
            </a:pPr>
            <a:r>
              <a:rPr lang="en-US" dirty="0">
                <a:hlinkClick r:id="rId6"/>
              </a:rPr>
              <a:t>JSF Expert Group</a:t>
            </a:r>
            <a:endParaRPr lang="en-US" dirty="0"/>
          </a:p>
          <a:p>
            <a:pPr>
              <a:buFont typeface="Wingdings" pitchFamily="2" charset="2"/>
              <a:buChar char="§"/>
            </a:pPr>
            <a:r>
              <a:rPr lang="en-US" dirty="0">
                <a:hlinkClick r:id="rId7"/>
              </a:rPr>
              <a:t>JSF 2.0 maintenance release</a:t>
            </a:r>
            <a:endParaRPr lang="en-US" dirty="0"/>
          </a:p>
          <a:p>
            <a:endParaRPr lang="en-US" dirty="0"/>
          </a:p>
        </p:txBody>
      </p:sp>
      <p:sp>
        <p:nvSpPr>
          <p:cNvPr id="5" name="Rectangle 3"/>
          <p:cNvSpPr txBox="1">
            <a:spLocks noChangeArrowheads="1"/>
          </p:cNvSpPr>
          <p:nvPr/>
        </p:nvSpPr>
        <p:spPr>
          <a:xfrm>
            <a:off x="533978" y="1143001"/>
            <a:ext cx="8076045" cy="4983816"/>
          </a:xfrm>
          <a:prstGeom prst="rect">
            <a:avLst/>
          </a:prstGeom>
        </p:spPr>
        <p:txBody>
          <a:bodyPr vert="horz" lIns="91429" tIns="45714" rIns="91429" bIns="45714" rtlCol="0">
            <a:normAutofit/>
          </a:bodyPr>
          <a:lst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buFont typeface="Wingdings" pitchFamily="2" charset="2"/>
              <a:buChar char="§"/>
            </a:pPr>
            <a:endParaRPr lang="en-US" dirty="0"/>
          </a:p>
        </p:txBody>
      </p:sp>
    </p:spTree>
    <p:extLst>
      <p:ext uri="{BB962C8B-B14F-4D97-AF65-F5344CB8AC3E}">
        <p14:creationId xmlns:p14="http://schemas.microsoft.com/office/powerpoint/2010/main" val="1362105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228598" y="685800"/>
            <a:ext cx="8915402"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173038" indent="-173038" algn="l" rtl="0" fontAlgn="base">
              <a:spcBef>
                <a:spcPct val="50000"/>
              </a:spcBef>
              <a:spcAft>
                <a:spcPct val="0"/>
              </a:spcAft>
              <a:buClr>
                <a:schemeClr val="tx1"/>
              </a:buClr>
              <a:buFont typeface="Wingdings" pitchFamily="2" charset="2"/>
              <a:buChar char="§"/>
              <a:defRPr sz="1600">
                <a:solidFill>
                  <a:schemeClr val="tx1"/>
                </a:solidFill>
                <a:latin typeface="+mn-lt"/>
                <a:ea typeface="+mn-ea"/>
                <a:cs typeface="+mn-cs"/>
              </a:defRPr>
            </a:lvl1pPr>
            <a:lvl2pPr marL="509588" indent="-163513" algn="l" rtl="0" fontAlgn="base">
              <a:spcBef>
                <a:spcPct val="0"/>
              </a:spcBef>
              <a:spcAft>
                <a:spcPct val="0"/>
              </a:spcAft>
              <a:buClr>
                <a:schemeClr val="tx1"/>
              </a:buClr>
              <a:buFont typeface="Arial" charset="0"/>
              <a:buChar char="–"/>
              <a:defRPr sz="1600">
                <a:solidFill>
                  <a:schemeClr val="tx1"/>
                </a:solidFill>
                <a:latin typeface="+mn-lt"/>
              </a:defRPr>
            </a:lvl2pPr>
            <a:lvl3pPr marL="855663" indent="-173038" algn="l" rtl="0" fontAlgn="base">
              <a:spcBef>
                <a:spcPct val="0"/>
              </a:spcBef>
              <a:spcAft>
                <a:spcPct val="0"/>
              </a:spcAft>
              <a:buClr>
                <a:schemeClr val="tx1"/>
              </a:buClr>
              <a:buChar char="•"/>
              <a:defRPr sz="1600">
                <a:solidFill>
                  <a:schemeClr val="tx1"/>
                </a:solidFill>
                <a:latin typeface="+mn-lt"/>
              </a:defRPr>
            </a:lvl3pPr>
            <a:lvl4pPr marL="1203325" indent="-173038" algn="l" rtl="0" fontAlgn="base">
              <a:spcBef>
                <a:spcPct val="20000"/>
              </a:spcBef>
              <a:spcAft>
                <a:spcPct val="0"/>
              </a:spcAft>
              <a:buClr>
                <a:schemeClr val="bg1"/>
              </a:buClr>
              <a:defRPr sz="1600">
                <a:solidFill>
                  <a:schemeClr val="bg1"/>
                </a:solidFill>
                <a:latin typeface="+mn-lt"/>
              </a:defRPr>
            </a:lvl4pPr>
            <a:lvl5pPr marL="1539875" indent="-163513" algn="l" rtl="0" fontAlgn="base">
              <a:spcBef>
                <a:spcPct val="20000"/>
              </a:spcBef>
              <a:spcAft>
                <a:spcPct val="0"/>
              </a:spcAft>
              <a:buClr>
                <a:schemeClr val="bg1"/>
              </a:buClr>
              <a:buChar char="»"/>
              <a:defRPr sz="1600">
                <a:solidFill>
                  <a:schemeClr val="bg1"/>
                </a:solidFill>
                <a:latin typeface="+mn-lt"/>
              </a:defRPr>
            </a:lvl5pPr>
            <a:lvl6pPr marL="1997075" indent="-163513" algn="l" rtl="0" fontAlgn="base">
              <a:spcBef>
                <a:spcPct val="20000"/>
              </a:spcBef>
              <a:spcAft>
                <a:spcPct val="0"/>
              </a:spcAft>
              <a:buClr>
                <a:schemeClr val="bg1"/>
              </a:buClr>
              <a:buChar char="»"/>
              <a:defRPr sz="1600">
                <a:solidFill>
                  <a:schemeClr val="bg1"/>
                </a:solidFill>
                <a:latin typeface="+mn-lt"/>
              </a:defRPr>
            </a:lvl6pPr>
            <a:lvl7pPr marL="2454275" indent="-163513" algn="l" rtl="0" fontAlgn="base">
              <a:spcBef>
                <a:spcPct val="20000"/>
              </a:spcBef>
              <a:spcAft>
                <a:spcPct val="0"/>
              </a:spcAft>
              <a:buClr>
                <a:schemeClr val="bg1"/>
              </a:buClr>
              <a:buChar char="»"/>
              <a:defRPr sz="1600">
                <a:solidFill>
                  <a:schemeClr val="bg1"/>
                </a:solidFill>
                <a:latin typeface="+mn-lt"/>
              </a:defRPr>
            </a:lvl7pPr>
            <a:lvl8pPr marL="2911475" indent="-163513" algn="l" rtl="0" fontAlgn="base">
              <a:spcBef>
                <a:spcPct val="20000"/>
              </a:spcBef>
              <a:spcAft>
                <a:spcPct val="0"/>
              </a:spcAft>
              <a:buClr>
                <a:schemeClr val="bg1"/>
              </a:buClr>
              <a:buChar char="»"/>
              <a:defRPr sz="1600">
                <a:solidFill>
                  <a:schemeClr val="bg1"/>
                </a:solidFill>
                <a:latin typeface="+mn-lt"/>
              </a:defRPr>
            </a:lvl8pPr>
            <a:lvl9pPr marL="3368675" indent="-163513" algn="l" rtl="0" fontAlgn="base">
              <a:spcBef>
                <a:spcPct val="20000"/>
              </a:spcBef>
              <a:spcAft>
                <a:spcPct val="0"/>
              </a:spcAft>
              <a:buClr>
                <a:schemeClr val="bg1"/>
              </a:buClr>
              <a:buChar char="»"/>
              <a:defRPr sz="1600">
                <a:solidFill>
                  <a:schemeClr val="bg1"/>
                </a:solidFill>
                <a:latin typeface="+mn-lt"/>
              </a:defRPr>
            </a:lvl9pPr>
          </a:lstStyle>
          <a:p>
            <a:pPr marL="173038" marR="0" lvl="0" indent="-173038" algn="l" defTabSz="914400" rtl="0" eaLnBrk="1" fontAlgn="base" latinLnBrk="0" hangingPunct="1">
              <a:lnSpc>
                <a:spcPct val="80000"/>
              </a:lnSpc>
              <a:spcBef>
                <a:spcPct val="50000"/>
              </a:spcBef>
              <a:spcAft>
                <a:spcPct val="0"/>
              </a:spcAft>
              <a:buClr>
                <a:srgbClr val="000000"/>
              </a:buClr>
              <a:buSzTx/>
              <a:buFont typeface="Wingdings" pitchFamily="2" charset="2"/>
              <a:buNone/>
              <a:tabLst/>
              <a:defRPr/>
            </a:pPr>
            <a:r>
              <a:rPr kumimoji="0" lang="en-US" sz="1600" b="0" i="0" u="none" strike="noStrike" kern="0" cap="none" spc="0" normalizeH="0" baseline="0" noProof="0" dirty="0" smtClean="0">
                <a:ln>
                  <a:noFill/>
                </a:ln>
                <a:solidFill>
                  <a:srgbClr val="009999"/>
                </a:solidFill>
                <a:effectLst/>
                <a:uLnTx/>
                <a:uFillTx/>
                <a:latin typeface="Arial"/>
                <a:ea typeface="+mn-ea"/>
                <a:cs typeface="+mn-cs"/>
              </a:rPr>
              <a:t>@</a:t>
            </a:r>
            <a:r>
              <a:rPr kumimoji="0" lang="en-US" sz="1600" b="0" i="0" u="none" strike="noStrike" kern="0" cap="none" spc="0" normalizeH="0" baseline="0" noProof="0" dirty="0" err="1" smtClean="0">
                <a:ln>
                  <a:noFill/>
                </a:ln>
                <a:solidFill>
                  <a:srgbClr val="009999"/>
                </a:solidFill>
                <a:effectLst/>
                <a:uLnTx/>
                <a:uFillTx/>
                <a:latin typeface="Arial"/>
                <a:ea typeface="+mn-ea"/>
                <a:cs typeface="+mn-cs"/>
              </a:rPr>
              <a:t>WebServlet</a:t>
            </a:r>
            <a:r>
              <a:rPr kumimoji="0" lang="en-US" sz="1600" b="0" i="0" u="none" strike="noStrike" kern="0" cap="none" spc="0" normalizeH="0" baseline="0" noProof="0" dirty="0" smtClean="0">
                <a:ln>
                  <a:noFill/>
                </a:ln>
                <a:solidFill>
                  <a:srgbClr val="009999"/>
                </a:solidFill>
                <a:effectLst/>
                <a:uLnTx/>
                <a:uFillTx/>
                <a:latin typeface="Arial"/>
                <a:ea typeface="+mn-ea"/>
                <a:cs typeface="+mn-cs"/>
              </a:rPr>
              <a:t>(</a:t>
            </a:r>
            <a:r>
              <a:rPr kumimoji="0" lang="en-US" sz="1600" b="0" i="0" u="none" strike="noStrike" kern="0" cap="none" spc="0" normalizeH="0" baseline="0" noProof="0" dirty="0" err="1" smtClean="0">
                <a:ln>
                  <a:noFill/>
                </a:ln>
                <a:solidFill>
                  <a:srgbClr val="009999"/>
                </a:solidFill>
                <a:effectLst/>
                <a:uLnTx/>
                <a:uFillTx/>
                <a:latin typeface="Arial"/>
                <a:ea typeface="+mn-ea"/>
                <a:cs typeface="+mn-cs"/>
              </a:rPr>
              <a:t>asyncSupported</a:t>
            </a:r>
            <a:r>
              <a:rPr kumimoji="0" lang="en-US" sz="1600" b="0" i="0" u="none" strike="noStrike" kern="0" cap="none" spc="0" normalizeH="0" baseline="0" noProof="0" dirty="0" smtClean="0">
                <a:ln>
                  <a:noFill/>
                </a:ln>
                <a:solidFill>
                  <a:srgbClr val="009999"/>
                </a:solidFill>
                <a:effectLst/>
                <a:uLnTx/>
                <a:uFillTx/>
                <a:latin typeface="Arial"/>
                <a:ea typeface="+mn-ea"/>
                <a:cs typeface="+mn-cs"/>
              </a:rPr>
              <a:t>=true, </a:t>
            </a:r>
            <a:r>
              <a:rPr kumimoji="0" lang="en-US" sz="1600" b="0" i="0" u="none" strike="noStrike" kern="0" cap="none" spc="0" normalizeH="0" baseline="0" noProof="0" dirty="0" err="1" smtClean="0">
                <a:ln>
                  <a:noFill/>
                </a:ln>
                <a:solidFill>
                  <a:srgbClr val="009999"/>
                </a:solidFill>
                <a:effectLst/>
                <a:uLnTx/>
                <a:uFillTx/>
                <a:latin typeface="Arial"/>
                <a:ea typeface="+mn-ea"/>
                <a:cs typeface="+mn-cs"/>
              </a:rPr>
              <a:t>urlPatterns</a:t>
            </a:r>
            <a:r>
              <a:rPr kumimoji="0" lang="en-US" sz="1600" b="0" i="0" u="none" strike="noStrike" kern="0" cap="none" spc="0" normalizeH="0" baseline="0" noProof="0" dirty="0" smtClean="0">
                <a:ln>
                  <a:noFill/>
                </a:ln>
                <a:solidFill>
                  <a:srgbClr val="009999"/>
                </a:solidFill>
                <a:effectLst/>
                <a:uLnTx/>
                <a:uFillTx/>
                <a:latin typeface="Arial"/>
                <a:ea typeface="+mn-ea"/>
                <a:cs typeface="+mn-cs"/>
              </a:rPr>
              <a:t>="/</a:t>
            </a:r>
            <a:r>
              <a:rPr kumimoji="0" lang="en-US" sz="1600" b="0" i="0" u="none" strike="noStrike" kern="0" cap="none" spc="0" normalizeH="0" baseline="0" noProof="0" dirty="0" err="1" smtClean="0">
                <a:ln>
                  <a:noFill/>
                </a:ln>
                <a:solidFill>
                  <a:srgbClr val="009999"/>
                </a:solidFill>
                <a:effectLst/>
                <a:uLnTx/>
                <a:uFillTx/>
                <a:latin typeface="Arial"/>
                <a:ea typeface="+mn-ea"/>
                <a:cs typeface="+mn-cs"/>
              </a:rPr>
              <a:t>DispatchOne</a:t>
            </a:r>
            <a:r>
              <a:rPr kumimoji="0" lang="en-US" sz="1600" b="0" i="0" u="none" strike="noStrike" kern="0" cap="none" spc="0" normalizeH="0" baseline="0" noProof="0" dirty="0" smtClean="0">
                <a:ln>
                  <a:noFill/>
                </a:ln>
                <a:solidFill>
                  <a:srgbClr val="009999"/>
                </a:solidFill>
                <a:effectLst/>
                <a:uLnTx/>
                <a:uFillTx/>
                <a:latin typeface="Arial"/>
                <a:ea typeface="+mn-ea"/>
                <a:cs typeface="+mn-cs"/>
              </a:rPr>
              <a:t>")</a:t>
            </a:r>
          </a:p>
          <a:p>
            <a:pPr marL="173038" marR="0" lvl="0" indent="-173038" algn="l" defTabSz="914400" rtl="0" eaLnBrk="1" fontAlgn="base" latinLnBrk="0" hangingPunct="1">
              <a:lnSpc>
                <a:spcPct val="80000"/>
              </a:lnSpc>
              <a:spcBef>
                <a:spcPct val="50000"/>
              </a:spcBef>
              <a:spcAft>
                <a:spcPct val="0"/>
              </a:spcAft>
              <a:buClr>
                <a:srgbClr val="000000"/>
              </a:buClr>
              <a:buSzTx/>
              <a:buFont typeface="Wingdings" pitchFamily="2" charset="2"/>
              <a:buNone/>
              <a:tabLst/>
              <a:defRPr/>
            </a:pPr>
            <a:r>
              <a:rPr kumimoji="0" lang="en-US" sz="1600" b="0" i="0" u="none" strike="noStrike" kern="0" cap="none" spc="0" normalizeH="0" baseline="0" noProof="0" dirty="0" smtClean="0">
                <a:ln>
                  <a:noFill/>
                </a:ln>
                <a:solidFill>
                  <a:srgbClr val="7F0055"/>
                </a:solidFill>
                <a:effectLst/>
                <a:uLnTx/>
                <a:uFillTx/>
                <a:latin typeface="Arial"/>
                <a:ea typeface="+mn-ea"/>
                <a:cs typeface="+mn-cs"/>
              </a:rPr>
              <a:t>public</a:t>
            </a:r>
            <a:r>
              <a:rPr kumimoji="0" lang="en-US" sz="1600" b="0" i="0" u="none" strike="noStrike" kern="0" cap="none" spc="0" normalizeH="0" baseline="0" noProof="0" dirty="0" smtClean="0">
                <a:ln>
                  <a:noFill/>
                </a:ln>
                <a:solidFill>
                  <a:srgbClr val="000000"/>
                </a:solidFill>
                <a:effectLst/>
                <a:uLnTx/>
                <a:uFillTx/>
                <a:latin typeface="Arial"/>
                <a:ea typeface="+mn-ea"/>
                <a:cs typeface="+mn-cs"/>
              </a:rPr>
              <a:t> </a:t>
            </a:r>
            <a:r>
              <a:rPr kumimoji="0" lang="en-US" sz="1600" b="0" i="0" u="none" strike="noStrike" kern="0" cap="none" spc="0" normalizeH="0" baseline="0" noProof="0" dirty="0" smtClean="0">
                <a:ln>
                  <a:noFill/>
                </a:ln>
                <a:solidFill>
                  <a:srgbClr val="7F0055"/>
                </a:solidFill>
                <a:effectLst/>
                <a:uLnTx/>
                <a:uFillTx/>
                <a:latin typeface="Arial"/>
                <a:ea typeface="+mn-ea"/>
                <a:cs typeface="+mn-cs"/>
              </a:rPr>
              <a:t>class</a:t>
            </a:r>
            <a:r>
              <a:rPr kumimoji="0" lang="en-US" sz="1600" b="0" i="0" u="none" strike="noStrike" kern="0" cap="none" spc="0" normalizeH="0" baseline="0" noProof="0" dirty="0" smtClean="0">
                <a:ln>
                  <a:noFill/>
                </a:ln>
                <a:solidFill>
                  <a:srgbClr val="000000"/>
                </a:solidFill>
                <a:effectLst/>
                <a:uLnTx/>
                <a:uFillTx/>
                <a:latin typeface="Arial"/>
                <a:ea typeface="+mn-ea"/>
                <a:cs typeface="+mn-cs"/>
              </a:rPr>
              <a:t> </a:t>
            </a:r>
            <a:r>
              <a:rPr kumimoji="0" lang="en-US" sz="1600" b="0" i="0" u="none" strike="noStrike" kern="0" cap="none" spc="0" normalizeH="0" baseline="0" noProof="0" dirty="0" err="1" smtClean="0">
                <a:ln>
                  <a:noFill/>
                </a:ln>
                <a:solidFill>
                  <a:srgbClr val="000000"/>
                </a:solidFill>
                <a:effectLst/>
                <a:uLnTx/>
                <a:uFillTx/>
                <a:latin typeface="Arial"/>
                <a:ea typeface="+mn-ea"/>
                <a:cs typeface="+mn-cs"/>
              </a:rPr>
              <a:t>DispatchOne</a:t>
            </a:r>
            <a:r>
              <a:rPr kumimoji="0" lang="en-US" sz="1600" b="0" i="0" u="none" strike="noStrike" kern="0" cap="none" spc="0" normalizeH="0" baseline="0" noProof="0" dirty="0" smtClean="0">
                <a:ln>
                  <a:noFill/>
                </a:ln>
                <a:solidFill>
                  <a:srgbClr val="000000"/>
                </a:solidFill>
                <a:effectLst/>
                <a:uLnTx/>
                <a:uFillTx/>
                <a:latin typeface="Arial"/>
                <a:ea typeface="+mn-ea"/>
                <a:cs typeface="+mn-cs"/>
              </a:rPr>
              <a:t> </a:t>
            </a:r>
            <a:r>
              <a:rPr kumimoji="0" lang="en-US" sz="1600" b="0" i="0" u="none" strike="noStrike" kern="0" cap="none" spc="0" normalizeH="0" baseline="0" noProof="0" dirty="0" smtClean="0">
                <a:ln>
                  <a:noFill/>
                </a:ln>
                <a:solidFill>
                  <a:srgbClr val="7F0055"/>
                </a:solidFill>
                <a:effectLst/>
                <a:uLnTx/>
                <a:uFillTx/>
                <a:latin typeface="Arial"/>
                <a:ea typeface="+mn-ea"/>
                <a:cs typeface="+mn-cs"/>
              </a:rPr>
              <a:t>extends</a:t>
            </a:r>
            <a:r>
              <a:rPr kumimoji="0" lang="en-US" sz="1600" b="0" i="0" u="none" strike="noStrike" kern="0" cap="none" spc="0" normalizeH="0" baseline="0" noProof="0" dirty="0" smtClean="0">
                <a:ln>
                  <a:noFill/>
                </a:ln>
                <a:solidFill>
                  <a:srgbClr val="000000"/>
                </a:solidFill>
                <a:effectLst/>
                <a:uLnTx/>
                <a:uFillTx/>
                <a:latin typeface="Arial"/>
                <a:ea typeface="+mn-ea"/>
                <a:cs typeface="+mn-cs"/>
              </a:rPr>
              <a:t> </a:t>
            </a:r>
            <a:r>
              <a:rPr kumimoji="0" lang="en-US" sz="1600" b="0" i="0" u="none" strike="noStrike" kern="0" cap="none" spc="0" normalizeH="0" baseline="0" noProof="0" dirty="0" err="1" smtClean="0">
                <a:ln>
                  <a:noFill/>
                </a:ln>
                <a:solidFill>
                  <a:srgbClr val="000000"/>
                </a:solidFill>
                <a:effectLst/>
                <a:uLnTx/>
                <a:uFillTx/>
                <a:latin typeface="Arial"/>
                <a:ea typeface="+mn-ea"/>
                <a:cs typeface="+mn-cs"/>
              </a:rPr>
              <a:t>HttpServlet</a:t>
            </a:r>
            <a:r>
              <a:rPr kumimoji="0" lang="en-US" sz="1600" b="0" i="0" u="none" strike="noStrike" kern="0" cap="none" spc="0" normalizeH="0" baseline="0" noProof="0" dirty="0" smtClean="0">
                <a:ln>
                  <a:noFill/>
                </a:ln>
                <a:solidFill>
                  <a:srgbClr val="000000"/>
                </a:solidFill>
                <a:effectLst/>
                <a:uLnTx/>
                <a:uFillTx/>
                <a:latin typeface="Arial"/>
                <a:ea typeface="+mn-ea"/>
                <a:cs typeface="+mn-cs"/>
              </a:rPr>
              <a:t> {</a:t>
            </a:r>
            <a:endParaRPr kumimoji="0" lang="en-US" sz="1600" b="1" i="0" u="none" strike="noStrike" kern="0" cap="none" spc="0" normalizeH="0" baseline="0" noProof="0" dirty="0" smtClean="0">
              <a:ln>
                <a:noFill/>
              </a:ln>
              <a:solidFill>
                <a:srgbClr val="000000"/>
              </a:solidFill>
              <a:effectLst/>
              <a:uLnTx/>
              <a:uFillTx/>
              <a:latin typeface="Arial"/>
              <a:ea typeface="+mn-ea"/>
              <a:cs typeface="+mn-cs"/>
            </a:endParaRPr>
          </a:p>
          <a:p>
            <a:pPr marL="173038" marR="0" lvl="0" indent="-173038" algn="l" defTabSz="914400" rtl="0" eaLnBrk="1" fontAlgn="base" latinLnBrk="0" hangingPunct="1">
              <a:lnSpc>
                <a:spcPct val="80000"/>
              </a:lnSpc>
              <a:spcBef>
                <a:spcPct val="50000"/>
              </a:spcBef>
              <a:spcAft>
                <a:spcPct val="0"/>
              </a:spcAft>
              <a:buClr>
                <a:srgbClr val="000000"/>
              </a:buClr>
              <a:buSzTx/>
              <a:buFont typeface="Wingdings" pitchFamily="2" charset="2"/>
              <a:buNone/>
              <a:tabLst/>
              <a:defRPr/>
            </a:pPr>
            <a:r>
              <a:rPr kumimoji="0" lang="en-US" sz="1600" b="0" i="0" u="none" strike="noStrike" kern="0" cap="none" spc="0" normalizeH="0" baseline="0" noProof="0" dirty="0" smtClean="0">
                <a:ln>
                  <a:noFill/>
                </a:ln>
                <a:solidFill>
                  <a:srgbClr val="009999"/>
                </a:solidFill>
                <a:effectLst/>
                <a:uLnTx/>
                <a:uFillTx/>
                <a:latin typeface="Arial"/>
                <a:ea typeface="+mn-ea"/>
                <a:cs typeface="+mn-cs"/>
              </a:rPr>
              <a:t>@</a:t>
            </a:r>
            <a:r>
              <a:rPr kumimoji="0" lang="en-US" sz="1600" b="0" i="0" u="none" strike="noStrike" kern="0" cap="none" spc="0" normalizeH="0" baseline="0" noProof="0" dirty="0" err="1" smtClean="0">
                <a:ln>
                  <a:noFill/>
                </a:ln>
                <a:solidFill>
                  <a:srgbClr val="009999"/>
                </a:solidFill>
                <a:effectLst/>
                <a:uLnTx/>
                <a:uFillTx/>
                <a:latin typeface="Arial"/>
                <a:ea typeface="+mn-ea"/>
                <a:cs typeface="+mn-cs"/>
              </a:rPr>
              <a:t>WebListener</a:t>
            </a:r>
            <a:endParaRPr kumimoji="0" lang="en-US" sz="1600" b="0" i="0" u="none" strike="noStrike" kern="0" cap="none" spc="0" normalizeH="0" baseline="0" noProof="0" dirty="0" smtClean="0">
              <a:ln>
                <a:noFill/>
              </a:ln>
              <a:solidFill>
                <a:srgbClr val="009999"/>
              </a:solidFill>
              <a:effectLst/>
              <a:uLnTx/>
              <a:uFillTx/>
              <a:latin typeface="Arial"/>
              <a:ea typeface="+mn-ea"/>
              <a:cs typeface="+mn-cs"/>
            </a:endParaRPr>
          </a:p>
          <a:p>
            <a:pPr marL="173038" marR="0" lvl="0" indent="-173038" algn="l" defTabSz="914400" rtl="0" eaLnBrk="1" fontAlgn="base" latinLnBrk="0" hangingPunct="1">
              <a:lnSpc>
                <a:spcPct val="80000"/>
              </a:lnSpc>
              <a:spcBef>
                <a:spcPct val="50000"/>
              </a:spcBef>
              <a:spcAft>
                <a:spcPct val="0"/>
              </a:spcAft>
              <a:buClr>
                <a:srgbClr val="000000"/>
              </a:buClr>
              <a:buSzTx/>
              <a:buFont typeface="Wingdings" pitchFamily="2" charset="2"/>
              <a:buNone/>
              <a:tabLst/>
              <a:defRPr/>
            </a:pPr>
            <a:r>
              <a:rPr kumimoji="0" lang="en-US" sz="1600" b="0" i="0" u="none" strike="noStrike" kern="0" cap="none" spc="0" normalizeH="0" baseline="0" noProof="0" dirty="0" smtClean="0">
                <a:ln>
                  <a:noFill/>
                </a:ln>
                <a:solidFill>
                  <a:srgbClr val="7F0055"/>
                </a:solidFill>
                <a:effectLst/>
                <a:uLnTx/>
                <a:uFillTx/>
                <a:latin typeface="Arial"/>
                <a:ea typeface="+mn-ea"/>
                <a:cs typeface="+mn-cs"/>
              </a:rPr>
              <a:t>public</a:t>
            </a:r>
            <a:r>
              <a:rPr kumimoji="0" lang="en-US" sz="1600" b="0" i="0" u="none" strike="noStrike" kern="0" cap="none" spc="0" normalizeH="0" baseline="0" noProof="0" dirty="0" smtClean="0">
                <a:ln>
                  <a:noFill/>
                </a:ln>
                <a:solidFill>
                  <a:srgbClr val="000000"/>
                </a:solidFill>
                <a:effectLst/>
                <a:uLnTx/>
                <a:uFillTx/>
                <a:latin typeface="Arial"/>
                <a:ea typeface="+mn-ea"/>
                <a:cs typeface="+mn-cs"/>
              </a:rPr>
              <a:t> </a:t>
            </a:r>
            <a:r>
              <a:rPr kumimoji="0" lang="en-US" sz="1600" b="0" i="0" u="none" strike="noStrike" kern="0" cap="none" spc="0" normalizeH="0" baseline="0" noProof="0" dirty="0" smtClean="0">
                <a:ln>
                  <a:noFill/>
                </a:ln>
                <a:solidFill>
                  <a:srgbClr val="7F0055"/>
                </a:solidFill>
                <a:effectLst/>
                <a:uLnTx/>
                <a:uFillTx/>
                <a:latin typeface="Arial"/>
                <a:ea typeface="+mn-ea"/>
                <a:cs typeface="+mn-cs"/>
              </a:rPr>
              <a:t>class</a:t>
            </a:r>
            <a:r>
              <a:rPr kumimoji="0" lang="en-US" sz="1600" b="0" i="0" u="none" strike="noStrike" kern="0" cap="none" spc="0" normalizeH="0" baseline="0" noProof="0" dirty="0" smtClean="0">
                <a:ln>
                  <a:noFill/>
                </a:ln>
                <a:solidFill>
                  <a:srgbClr val="000000"/>
                </a:solidFill>
                <a:effectLst/>
                <a:uLnTx/>
                <a:uFillTx/>
                <a:latin typeface="Arial"/>
                <a:ea typeface="+mn-ea"/>
                <a:cs typeface="+mn-cs"/>
              </a:rPr>
              <a:t> </a:t>
            </a:r>
            <a:r>
              <a:rPr kumimoji="0" lang="en-US" sz="1600" b="0" i="0" u="none" strike="noStrike" kern="0" cap="none" spc="0" normalizeH="0" baseline="0" noProof="0" dirty="0" err="1" smtClean="0">
                <a:ln>
                  <a:noFill/>
                </a:ln>
                <a:solidFill>
                  <a:srgbClr val="000000"/>
                </a:solidFill>
                <a:effectLst/>
                <a:uLnTx/>
                <a:uFillTx/>
                <a:latin typeface="Arial"/>
                <a:ea typeface="+mn-ea"/>
                <a:cs typeface="+mn-cs"/>
              </a:rPr>
              <a:t>BaseServletContextListener</a:t>
            </a:r>
            <a:r>
              <a:rPr kumimoji="0" lang="en-US" sz="1600" b="0" i="0" u="none" strike="noStrike" kern="0" cap="none" spc="0" normalizeH="0" baseline="0" noProof="0" dirty="0" smtClean="0">
                <a:ln>
                  <a:noFill/>
                </a:ln>
                <a:solidFill>
                  <a:srgbClr val="000000"/>
                </a:solidFill>
                <a:effectLst/>
                <a:uLnTx/>
                <a:uFillTx/>
                <a:latin typeface="Arial"/>
                <a:ea typeface="+mn-ea"/>
                <a:cs typeface="+mn-cs"/>
              </a:rPr>
              <a:t> </a:t>
            </a:r>
            <a:r>
              <a:rPr kumimoji="0" lang="en-US" sz="1600" b="0" i="0" u="none" strike="noStrike" kern="0" cap="none" spc="0" normalizeH="0" baseline="0" noProof="0" dirty="0" smtClean="0">
                <a:ln>
                  <a:noFill/>
                </a:ln>
                <a:solidFill>
                  <a:srgbClr val="7F0055"/>
                </a:solidFill>
                <a:effectLst/>
                <a:uLnTx/>
                <a:uFillTx/>
                <a:latin typeface="Arial"/>
                <a:ea typeface="+mn-ea"/>
                <a:cs typeface="+mn-cs"/>
              </a:rPr>
              <a:t>implements</a:t>
            </a:r>
            <a:r>
              <a:rPr kumimoji="0" lang="en-US" sz="1600" b="0" i="0" u="none" strike="noStrike" kern="0" cap="none" spc="0" normalizeH="0" baseline="0" noProof="0" dirty="0" smtClean="0">
                <a:ln>
                  <a:noFill/>
                </a:ln>
                <a:solidFill>
                  <a:srgbClr val="000000"/>
                </a:solidFill>
                <a:effectLst/>
                <a:uLnTx/>
                <a:uFillTx/>
                <a:latin typeface="Arial"/>
                <a:ea typeface="+mn-ea"/>
                <a:cs typeface="+mn-cs"/>
              </a:rPr>
              <a:t> </a:t>
            </a:r>
            <a:r>
              <a:rPr kumimoji="0" lang="en-US" sz="1600" b="0" i="0" u="none" strike="noStrike" kern="0" cap="none" spc="0" normalizeH="0" baseline="0" noProof="0" dirty="0" err="1" smtClean="0">
                <a:ln>
                  <a:noFill/>
                </a:ln>
                <a:solidFill>
                  <a:srgbClr val="000000"/>
                </a:solidFill>
                <a:effectLst/>
                <a:uLnTx/>
                <a:uFillTx/>
                <a:latin typeface="Arial"/>
                <a:ea typeface="+mn-ea"/>
                <a:cs typeface="+mn-cs"/>
              </a:rPr>
              <a:t>ServletContextListener</a:t>
            </a:r>
            <a:r>
              <a:rPr kumimoji="0" lang="en-US" sz="1600" b="0" i="0" u="none" strike="noStrike" kern="0" cap="none" spc="0" normalizeH="0" baseline="0" noProof="0" dirty="0" smtClean="0">
                <a:ln>
                  <a:noFill/>
                </a:ln>
                <a:solidFill>
                  <a:srgbClr val="000000"/>
                </a:solidFill>
                <a:effectLst/>
                <a:uLnTx/>
                <a:uFillTx/>
                <a:latin typeface="Arial"/>
                <a:ea typeface="+mn-ea"/>
                <a:cs typeface="+mn-cs"/>
              </a:rPr>
              <a:t> {</a:t>
            </a:r>
            <a:endParaRPr kumimoji="0" lang="en-US" sz="1600" b="1" i="0" u="none" strike="noStrike" kern="0" cap="none" spc="0" normalizeH="0" baseline="0" noProof="0" dirty="0" smtClean="0">
              <a:ln>
                <a:noFill/>
              </a:ln>
              <a:solidFill>
                <a:srgbClr val="000000"/>
              </a:solidFill>
              <a:effectLst/>
              <a:uLnTx/>
              <a:uFillTx/>
              <a:latin typeface="Arial"/>
              <a:ea typeface="+mn-ea"/>
              <a:cs typeface="+mn-cs"/>
            </a:endParaRPr>
          </a:p>
          <a:p>
            <a:pPr marL="173038" marR="0" lvl="0" indent="-173038" algn="l" defTabSz="914400" rtl="0" eaLnBrk="1" fontAlgn="base" latinLnBrk="0" hangingPunct="1">
              <a:lnSpc>
                <a:spcPct val="80000"/>
              </a:lnSpc>
              <a:spcBef>
                <a:spcPct val="50000"/>
              </a:spcBef>
              <a:spcAft>
                <a:spcPct val="0"/>
              </a:spcAft>
              <a:buClr>
                <a:srgbClr val="000000"/>
              </a:buClr>
              <a:buSzTx/>
              <a:buFont typeface="Wingdings" pitchFamily="2" charset="2"/>
              <a:buNone/>
              <a:tabLst/>
              <a:defRPr/>
            </a:pPr>
            <a:r>
              <a:rPr kumimoji="0" lang="en-US" sz="1600" b="0" i="0" u="none" strike="noStrike" kern="0" cap="none" spc="0" normalizeH="0" baseline="0" noProof="0" dirty="0" smtClean="0">
                <a:ln>
                  <a:noFill/>
                </a:ln>
                <a:solidFill>
                  <a:srgbClr val="009999"/>
                </a:solidFill>
                <a:effectLst/>
                <a:uLnTx/>
                <a:uFillTx/>
                <a:latin typeface="Arial"/>
                <a:ea typeface="+mn-ea"/>
                <a:cs typeface="+mn-cs"/>
              </a:rPr>
              <a:t>@</a:t>
            </a:r>
            <a:r>
              <a:rPr kumimoji="0" lang="en-US" sz="1600" b="0" i="0" u="none" strike="noStrike" kern="0" cap="none" spc="0" normalizeH="0" baseline="0" noProof="0" dirty="0" err="1" smtClean="0">
                <a:ln>
                  <a:noFill/>
                </a:ln>
                <a:solidFill>
                  <a:srgbClr val="009999"/>
                </a:solidFill>
                <a:effectLst/>
                <a:uLnTx/>
                <a:uFillTx/>
                <a:latin typeface="Arial"/>
                <a:ea typeface="+mn-ea"/>
                <a:cs typeface="+mn-cs"/>
              </a:rPr>
              <a:t>WebFilter</a:t>
            </a:r>
            <a:r>
              <a:rPr kumimoji="0" lang="en-US" sz="1600" b="0" i="0" u="none" strike="noStrike" kern="0" cap="none" spc="0" normalizeH="0" baseline="0" noProof="0" dirty="0" smtClean="0">
                <a:ln>
                  <a:noFill/>
                </a:ln>
                <a:solidFill>
                  <a:srgbClr val="009999"/>
                </a:solidFill>
                <a:effectLst/>
                <a:uLnTx/>
                <a:uFillTx/>
                <a:latin typeface="Arial"/>
                <a:ea typeface="+mn-ea"/>
                <a:cs typeface="+mn-cs"/>
              </a:rPr>
              <a:t>(“/foo”)</a:t>
            </a:r>
          </a:p>
          <a:p>
            <a:pPr marL="173038" marR="0" lvl="0" indent="-173038" algn="l" defTabSz="914400" rtl="0" eaLnBrk="1" fontAlgn="base" latinLnBrk="0" hangingPunct="1">
              <a:lnSpc>
                <a:spcPct val="80000"/>
              </a:lnSpc>
              <a:spcBef>
                <a:spcPct val="50000"/>
              </a:spcBef>
              <a:spcAft>
                <a:spcPct val="0"/>
              </a:spcAft>
              <a:buClr>
                <a:srgbClr val="000000"/>
              </a:buClr>
              <a:buSzTx/>
              <a:buFont typeface="Wingdings" pitchFamily="2" charset="2"/>
              <a:buNone/>
              <a:tabLst/>
              <a:defRPr/>
            </a:pPr>
            <a:r>
              <a:rPr kumimoji="0" lang="en-US" sz="1600" b="0" i="0" u="none" strike="noStrike" kern="0" cap="none" spc="0" normalizeH="0" baseline="0" noProof="0" dirty="0" smtClean="0">
                <a:ln>
                  <a:noFill/>
                </a:ln>
                <a:solidFill>
                  <a:srgbClr val="000000"/>
                </a:solidFill>
                <a:effectLst/>
                <a:uLnTx/>
                <a:uFillTx/>
                <a:latin typeface="Arial"/>
                <a:ea typeface="+mn-ea"/>
                <a:cs typeface="+mn-cs"/>
              </a:rPr>
              <a:t>public class </a:t>
            </a:r>
            <a:r>
              <a:rPr kumimoji="0" lang="en-US" sz="1600" b="0" i="0" u="none" strike="noStrike" kern="0" cap="none" spc="0" normalizeH="0" baseline="0" noProof="0" dirty="0" err="1" smtClean="0">
                <a:ln>
                  <a:noFill/>
                </a:ln>
                <a:solidFill>
                  <a:srgbClr val="000000"/>
                </a:solidFill>
                <a:effectLst/>
                <a:uLnTx/>
                <a:uFillTx/>
                <a:latin typeface="Arial"/>
                <a:ea typeface="+mn-ea"/>
                <a:cs typeface="+mn-cs"/>
              </a:rPr>
              <a:t>MyFilter</a:t>
            </a:r>
            <a:r>
              <a:rPr kumimoji="0" lang="en-US" sz="1600" b="0" i="0" u="none" strike="noStrike" kern="0" cap="none" spc="0" normalizeH="0" baseline="0" noProof="0" dirty="0" smtClean="0">
                <a:ln>
                  <a:noFill/>
                </a:ln>
                <a:solidFill>
                  <a:srgbClr val="000000"/>
                </a:solidFill>
                <a:effectLst/>
                <a:uLnTx/>
                <a:uFillTx/>
                <a:latin typeface="Arial"/>
                <a:ea typeface="+mn-ea"/>
                <a:cs typeface="+mn-cs"/>
              </a:rPr>
              <a:t> implements Filter {</a:t>
            </a:r>
            <a:endParaRPr kumimoji="0" lang="en-US" sz="1600" b="1" i="0" u="none" strike="noStrike" kern="0" cap="none" spc="0" normalizeH="0" baseline="0" noProof="0" dirty="0" smtClean="0">
              <a:ln>
                <a:noFill/>
              </a:ln>
              <a:solidFill>
                <a:srgbClr val="000000"/>
              </a:solidFill>
              <a:effectLst/>
              <a:uLnTx/>
              <a:uFillTx/>
              <a:latin typeface="Arial"/>
              <a:ea typeface="+mn-ea"/>
              <a:cs typeface="+mn-cs"/>
            </a:endParaRPr>
          </a:p>
          <a:p>
            <a:pPr marL="173038" marR="0" lvl="0" indent="-173038" algn="l" defTabSz="914400" rtl="0" eaLnBrk="1" fontAlgn="base" latinLnBrk="0" hangingPunct="1">
              <a:lnSpc>
                <a:spcPct val="80000"/>
              </a:lnSpc>
              <a:spcBef>
                <a:spcPct val="50000"/>
              </a:spcBef>
              <a:spcAft>
                <a:spcPct val="0"/>
              </a:spcAft>
              <a:buClr>
                <a:srgbClr val="000000"/>
              </a:buClr>
              <a:buSzTx/>
              <a:buFont typeface="Wingdings" pitchFamily="2" charset="2"/>
              <a:buNone/>
              <a:tabLst/>
              <a:defRPr/>
            </a:pPr>
            <a:r>
              <a:rPr kumimoji="0" lang="en-US" sz="1600" b="0" i="0" u="none" strike="noStrike" kern="0" cap="none" spc="0" normalizeH="0" baseline="0" noProof="0" dirty="0" smtClean="0">
                <a:ln>
                  <a:noFill/>
                </a:ln>
                <a:solidFill>
                  <a:srgbClr val="009999"/>
                </a:solidFill>
                <a:effectLst/>
                <a:uLnTx/>
                <a:uFillTx/>
                <a:latin typeface="Arial"/>
                <a:ea typeface="+mn-ea"/>
                <a:cs typeface="+mn-cs"/>
              </a:rPr>
              <a:t>@</a:t>
            </a:r>
            <a:r>
              <a:rPr kumimoji="0" lang="en-US" sz="1600" b="0" i="0" u="none" strike="noStrike" kern="0" cap="none" spc="0" normalizeH="0" baseline="0" noProof="0" dirty="0" err="1" smtClean="0">
                <a:ln>
                  <a:noFill/>
                </a:ln>
                <a:solidFill>
                  <a:srgbClr val="009999"/>
                </a:solidFill>
                <a:effectLst/>
                <a:uLnTx/>
                <a:uFillTx/>
                <a:latin typeface="Arial"/>
                <a:ea typeface="+mn-ea"/>
                <a:cs typeface="+mn-cs"/>
              </a:rPr>
              <a:t>WebServlet</a:t>
            </a:r>
            <a:r>
              <a:rPr kumimoji="0" lang="en-US" sz="1600" b="0" i="0" u="none" strike="noStrike" kern="0" cap="none" spc="0" normalizeH="0" baseline="0" noProof="0" dirty="0" smtClean="0">
                <a:ln>
                  <a:noFill/>
                </a:ln>
                <a:solidFill>
                  <a:srgbClr val="009999"/>
                </a:solidFill>
                <a:effectLst/>
                <a:uLnTx/>
                <a:uFillTx/>
                <a:latin typeface="Arial"/>
                <a:ea typeface="+mn-ea"/>
                <a:cs typeface="+mn-cs"/>
              </a:rPr>
              <a:t>(name=”</a:t>
            </a:r>
            <a:r>
              <a:rPr kumimoji="0" lang="en-US" sz="1600" b="0" i="0" u="none" strike="noStrike" kern="0" cap="none" spc="0" normalizeH="0" baseline="0" noProof="0" dirty="0" err="1" smtClean="0">
                <a:ln>
                  <a:noFill/>
                </a:ln>
                <a:solidFill>
                  <a:srgbClr val="009999"/>
                </a:solidFill>
                <a:effectLst/>
                <a:uLnTx/>
                <a:uFillTx/>
                <a:latin typeface="Arial"/>
                <a:ea typeface="+mn-ea"/>
                <a:cs typeface="+mn-cs"/>
              </a:rPr>
              <a:t>MyServlet</a:t>
            </a:r>
            <a:r>
              <a:rPr kumimoji="0" lang="en-US" sz="1600" b="0" i="0" u="none" strike="noStrike" kern="0" cap="none" spc="0" normalizeH="0" baseline="0" noProof="0" dirty="0" smtClean="0">
                <a:ln>
                  <a:noFill/>
                </a:ln>
                <a:solidFill>
                  <a:srgbClr val="009999"/>
                </a:solidFill>
                <a:effectLst/>
                <a:uLnTx/>
                <a:uFillTx/>
                <a:latin typeface="Arial"/>
                <a:ea typeface="+mn-ea"/>
                <a:cs typeface="+mn-cs"/>
              </a:rPr>
              <a:t>”, </a:t>
            </a:r>
            <a:r>
              <a:rPr kumimoji="0" lang="en-US" sz="1600" b="0" i="0" u="none" strike="noStrike" kern="0" cap="none" spc="0" normalizeH="0" baseline="0" noProof="0" dirty="0" err="1" smtClean="0">
                <a:ln>
                  <a:noFill/>
                </a:ln>
                <a:solidFill>
                  <a:srgbClr val="009999"/>
                </a:solidFill>
                <a:effectLst/>
                <a:uLnTx/>
                <a:uFillTx/>
                <a:latin typeface="Arial"/>
                <a:ea typeface="+mn-ea"/>
                <a:cs typeface="+mn-cs"/>
              </a:rPr>
              <a:t>urlPatterns</a:t>
            </a:r>
            <a:r>
              <a:rPr kumimoji="0" lang="en-US" sz="1600" b="0" i="0" u="none" strike="noStrike" kern="0" cap="none" spc="0" normalizeH="0" baseline="0" noProof="0" dirty="0" smtClean="0">
                <a:ln>
                  <a:noFill/>
                </a:ln>
                <a:solidFill>
                  <a:srgbClr val="009999"/>
                </a:solidFill>
                <a:effectLst/>
                <a:uLnTx/>
                <a:uFillTx/>
                <a:latin typeface="Arial"/>
                <a:ea typeface="+mn-ea"/>
                <a:cs typeface="+mn-cs"/>
              </a:rPr>
              <a:t>={"/foo", "/bar"})</a:t>
            </a:r>
          </a:p>
          <a:p>
            <a:pPr marL="173038" marR="0" lvl="0" indent="-173038" algn="l" defTabSz="914400" rtl="0" eaLnBrk="1" fontAlgn="base" latinLnBrk="0" hangingPunct="1">
              <a:lnSpc>
                <a:spcPct val="80000"/>
              </a:lnSpc>
              <a:spcBef>
                <a:spcPct val="50000"/>
              </a:spcBef>
              <a:spcAft>
                <a:spcPct val="0"/>
              </a:spcAft>
              <a:buClr>
                <a:srgbClr val="000000"/>
              </a:buClr>
              <a:buSzTx/>
              <a:buFont typeface="Wingdings" pitchFamily="2" charset="2"/>
              <a:buNone/>
              <a:tabLst/>
              <a:defRPr/>
            </a:pPr>
            <a:r>
              <a:rPr kumimoji="0" lang="en-US" sz="1600" b="0" i="0" u="none" strike="noStrike" kern="0" cap="none" spc="0" normalizeH="0" baseline="0" noProof="0" dirty="0" smtClean="0">
                <a:ln>
                  <a:noFill/>
                </a:ln>
                <a:solidFill>
                  <a:srgbClr val="000000"/>
                </a:solidFill>
                <a:effectLst/>
                <a:uLnTx/>
                <a:uFillTx/>
                <a:latin typeface="Arial"/>
                <a:ea typeface="+mn-ea"/>
                <a:cs typeface="+mn-cs"/>
              </a:rPr>
              <a:t>public class </a:t>
            </a:r>
            <a:r>
              <a:rPr kumimoji="0" lang="en-US" sz="1600" b="0" i="0" u="none" strike="noStrike" kern="0" cap="none" spc="0" normalizeH="0" baseline="0" noProof="0" dirty="0" err="1" smtClean="0">
                <a:ln>
                  <a:noFill/>
                </a:ln>
                <a:solidFill>
                  <a:srgbClr val="000000"/>
                </a:solidFill>
                <a:effectLst/>
                <a:uLnTx/>
                <a:uFillTx/>
                <a:latin typeface="Arial"/>
                <a:ea typeface="+mn-ea"/>
                <a:cs typeface="+mn-cs"/>
              </a:rPr>
              <a:t>SampleUsingAnnotationAttributes</a:t>
            </a:r>
            <a:r>
              <a:rPr kumimoji="0" lang="en-US" sz="1600" b="0" i="0" u="none" strike="noStrike" kern="0" cap="none" spc="0" normalizeH="0" baseline="0" noProof="0" dirty="0" smtClean="0">
                <a:ln>
                  <a:noFill/>
                </a:ln>
                <a:solidFill>
                  <a:srgbClr val="000000"/>
                </a:solidFill>
                <a:effectLst/>
                <a:uLnTx/>
                <a:uFillTx/>
                <a:latin typeface="Arial"/>
                <a:ea typeface="+mn-ea"/>
                <a:cs typeface="+mn-cs"/>
              </a:rPr>
              <a:t> extends </a:t>
            </a:r>
            <a:r>
              <a:rPr kumimoji="0" lang="en-US" sz="1600" b="0" i="0" u="none" strike="noStrike" kern="0" cap="none" spc="0" normalizeH="0" baseline="0" noProof="0" dirty="0" err="1" smtClean="0">
                <a:ln>
                  <a:noFill/>
                </a:ln>
                <a:solidFill>
                  <a:srgbClr val="000000"/>
                </a:solidFill>
                <a:effectLst/>
                <a:uLnTx/>
                <a:uFillTx/>
                <a:latin typeface="Arial"/>
                <a:ea typeface="+mn-ea"/>
                <a:cs typeface="+mn-cs"/>
              </a:rPr>
              <a:t>HttpServlet</a:t>
            </a:r>
            <a:r>
              <a:rPr kumimoji="0" lang="en-US" sz="1600" b="0" i="0" u="none" strike="noStrike" kern="0" cap="none" spc="0" normalizeH="0" baseline="0" noProof="0" dirty="0" smtClean="0">
                <a:ln>
                  <a:noFill/>
                </a:ln>
                <a:solidFill>
                  <a:srgbClr val="000000"/>
                </a:solidFill>
                <a:effectLst/>
                <a:uLnTx/>
                <a:uFillTx/>
                <a:latin typeface="Arial"/>
                <a:ea typeface="+mn-ea"/>
                <a:cs typeface="+mn-cs"/>
              </a:rPr>
              <a:t>{</a:t>
            </a:r>
            <a:endParaRPr kumimoji="0" lang="en-US" sz="1600" b="1" i="0" u="none" strike="noStrike" kern="0" cap="none" spc="0" normalizeH="0" baseline="0" noProof="0" dirty="0" smtClean="0">
              <a:ln>
                <a:noFill/>
              </a:ln>
              <a:solidFill>
                <a:srgbClr val="000000"/>
              </a:solidFill>
              <a:effectLst/>
              <a:uLnTx/>
              <a:uFillTx/>
              <a:latin typeface="Arial"/>
              <a:ea typeface="+mn-ea"/>
              <a:cs typeface="+mn-cs"/>
            </a:endParaRPr>
          </a:p>
          <a:p>
            <a:pPr marL="173038" marR="0" lvl="0" indent="-173038" algn="l" defTabSz="914400" rtl="0" eaLnBrk="1" fontAlgn="base" latinLnBrk="0" hangingPunct="1">
              <a:lnSpc>
                <a:spcPct val="80000"/>
              </a:lnSpc>
              <a:spcBef>
                <a:spcPct val="50000"/>
              </a:spcBef>
              <a:spcAft>
                <a:spcPct val="0"/>
              </a:spcAft>
              <a:buClr>
                <a:srgbClr val="000000"/>
              </a:buClr>
              <a:buSzTx/>
              <a:buFont typeface="Wingdings" pitchFamily="2" charset="2"/>
              <a:buNone/>
              <a:tabLst/>
              <a:defRPr/>
            </a:pPr>
            <a:r>
              <a:rPr kumimoji="0" lang="en-US" sz="1600" b="0" i="0" u="none" strike="noStrike" kern="0" cap="none" spc="0" normalizeH="0" baseline="0" noProof="0" dirty="0" smtClean="0">
                <a:ln>
                  <a:noFill/>
                </a:ln>
                <a:solidFill>
                  <a:srgbClr val="009999"/>
                </a:solidFill>
                <a:effectLst/>
                <a:uLnTx/>
                <a:uFillTx/>
                <a:latin typeface="Arial"/>
                <a:ea typeface="+mn-ea"/>
                <a:cs typeface="+mn-cs"/>
              </a:rPr>
              <a:t>@</a:t>
            </a:r>
            <a:r>
              <a:rPr kumimoji="0" lang="en-US" sz="1600" b="0" i="0" u="none" strike="noStrike" kern="0" cap="none" spc="0" normalizeH="0" baseline="0" noProof="0" dirty="0" err="1" smtClean="0">
                <a:ln>
                  <a:noFill/>
                </a:ln>
                <a:solidFill>
                  <a:srgbClr val="009999"/>
                </a:solidFill>
                <a:effectLst/>
                <a:uLnTx/>
                <a:uFillTx/>
                <a:latin typeface="Arial"/>
                <a:ea typeface="+mn-ea"/>
                <a:cs typeface="+mn-cs"/>
              </a:rPr>
              <a:t>WebFilter</a:t>
            </a:r>
            <a:r>
              <a:rPr kumimoji="0" lang="en-US" sz="1600" b="0" i="0" u="none" strike="noStrike" kern="0" cap="none" spc="0" normalizeH="0" baseline="0" noProof="0" dirty="0" smtClean="0">
                <a:ln>
                  <a:noFill/>
                </a:ln>
                <a:solidFill>
                  <a:srgbClr val="009999"/>
                </a:solidFill>
                <a:effectLst/>
                <a:uLnTx/>
                <a:uFillTx/>
                <a:latin typeface="Arial"/>
                <a:ea typeface="+mn-ea"/>
                <a:cs typeface="+mn-cs"/>
              </a:rPr>
              <a:t>(“/foo”)</a:t>
            </a:r>
          </a:p>
          <a:p>
            <a:pPr marL="173038" marR="0" lvl="0" indent="-173038" algn="l" defTabSz="914400" rtl="0" eaLnBrk="1" fontAlgn="base" latinLnBrk="0" hangingPunct="1">
              <a:lnSpc>
                <a:spcPct val="80000"/>
              </a:lnSpc>
              <a:spcBef>
                <a:spcPct val="50000"/>
              </a:spcBef>
              <a:spcAft>
                <a:spcPct val="0"/>
              </a:spcAft>
              <a:buClr>
                <a:srgbClr val="000000"/>
              </a:buClr>
              <a:buSzTx/>
              <a:buFont typeface="Wingdings" pitchFamily="2" charset="2"/>
              <a:buNone/>
              <a:tabLst/>
              <a:defRPr/>
            </a:pPr>
            <a:r>
              <a:rPr kumimoji="0" lang="en-US" sz="1600" b="0" i="0" u="none" strike="noStrike" kern="0" cap="none" spc="0" normalizeH="0" baseline="0" noProof="0" dirty="0" smtClean="0">
                <a:ln>
                  <a:noFill/>
                </a:ln>
                <a:solidFill>
                  <a:srgbClr val="000000"/>
                </a:solidFill>
                <a:effectLst/>
                <a:uLnTx/>
                <a:uFillTx/>
                <a:latin typeface="Arial"/>
                <a:ea typeface="+mn-ea"/>
                <a:cs typeface="+mn-cs"/>
              </a:rPr>
              <a:t>public class </a:t>
            </a:r>
            <a:r>
              <a:rPr kumimoji="0" lang="en-US" sz="1600" b="0" i="0" u="none" strike="noStrike" kern="0" cap="none" spc="0" normalizeH="0" baseline="0" noProof="0" dirty="0" err="1" smtClean="0">
                <a:ln>
                  <a:noFill/>
                </a:ln>
                <a:solidFill>
                  <a:srgbClr val="000000"/>
                </a:solidFill>
                <a:effectLst/>
                <a:uLnTx/>
                <a:uFillTx/>
                <a:latin typeface="Arial"/>
                <a:ea typeface="+mn-ea"/>
                <a:cs typeface="+mn-cs"/>
              </a:rPr>
              <a:t>MyFilter</a:t>
            </a:r>
            <a:r>
              <a:rPr kumimoji="0" lang="en-US" sz="1600" b="0" i="0" u="none" strike="noStrike" kern="0" cap="none" spc="0" normalizeH="0" baseline="0" noProof="0" dirty="0" smtClean="0">
                <a:ln>
                  <a:noFill/>
                </a:ln>
                <a:solidFill>
                  <a:srgbClr val="000000"/>
                </a:solidFill>
                <a:effectLst/>
                <a:uLnTx/>
                <a:uFillTx/>
                <a:latin typeface="Arial"/>
                <a:ea typeface="+mn-ea"/>
                <a:cs typeface="+mn-cs"/>
              </a:rPr>
              <a:t> implements Filter {</a:t>
            </a:r>
            <a:endParaRPr kumimoji="0" lang="en-US" sz="1600" b="0" i="0" u="none" strike="noStrike" kern="0" cap="none" spc="0" normalizeH="0" baseline="0" noProof="0" dirty="0" smtClean="0">
              <a:ln>
                <a:noFill/>
              </a:ln>
              <a:solidFill>
                <a:srgbClr val="646464"/>
              </a:solidFill>
              <a:effectLst/>
              <a:uLnTx/>
              <a:uFillTx/>
              <a:latin typeface="Arial"/>
              <a:ea typeface="+mn-ea"/>
              <a:cs typeface="+mn-cs"/>
            </a:endParaRPr>
          </a:p>
          <a:p>
            <a:pPr marL="173038" marR="0" lvl="0" indent="-173038" algn="l" defTabSz="914400" rtl="0" eaLnBrk="1" fontAlgn="base" latinLnBrk="0" hangingPunct="1">
              <a:lnSpc>
                <a:spcPct val="80000"/>
              </a:lnSpc>
              <a:spcBef>
                <a:spcPct val="50000"/>
              </a:spcBef>
              <a:spcAft>
                <a:spcPct val="0"/>
              </a:spcAft>
              <a:buClr>
                <a:srgbClr val="000000"/>
              </a:buClr>
              <a:buSzTx/>
              <a:buFont typeface="Wingdings" pitchFamily="2" charset="2"/>
              <a:buNone/>
              <a:tabLst/>
              <a:defRPr/>
            </a:pPr>
            <a:r>
              <a:rPr kumimoji="0" lang="en-US" sz="1600" b="0" i="0" u="none" strike="noStrike" kern="0" cap="none" spc="0" normalizeH="0" baseline="0" noProof="0" dirty="0" smtClean="0">
                <a:ln>
                  <a:noFill/>
                </a:ln>
                <a:solidFill>
                  <a:srgbClr val="009999"/>
                </a:solidFill>
                <a:effectLst/>
                <a:uLnTx/>
                <a:uFillTx/>
                <a:latin typeface="Arial"/>
                <a:ea typeface="+mn-ea"/>
                <a:cs typeface="+mn-cs"/>
              </a:rPr>
              <a:t>@</a:t>
            </a:r>
            <a:r>
              <a:rPr kumimoji="0" lang="en-US" sz="1600" b="0" i="0" u="none" strike="noStrike" kern="0" cap="none" spc="0" normalizeH="0" baseline="0" noProof="0" dirty="0" err="1" smtClean="0">
                <a:ln>
                  <a:noFill/>
                </a:ln>
                <a:solidFill>
                  <a:srgbClr val="009999"/>
                </a:solidFill>
                <a:effectLst/>
                <a:uLnTx/>
                <a:uFillTx/>
                <a:latin typeface="Arial"/>
                <a:ea typeface="+mn-ea"/>
                <a:cs typeface="+mn-cs"/>
              </a:rPr>
              <a:t>WebServlet</a:t>
            </a:r>
            <a:r>
              <a:rPr kumimoji="0" lang="en-US" sz="1600" b="0" i="0" u="none" strike="noStrike" kern="0" cap="none" spc="0" normalizeH="0" baseline="0" noProof="0" dirty="0" smtClean="0">
                <a:ln>
                  <a:noFill/>
                </a:ln>
                <a:solidFill>
                  <a:srgbClr val="009999"/>
                </a:solidFill>
                <a:effectLst/>
                <a:uLnTx/>
                <a:uFillTx/>
                <a:latin typeface="Arial"/>
                <a:ea typeface="+mn-ea"/>
                <a:cs typeface="+mn-cs"/>
              </a:rPr>
              <a:t>(value="/hello",</a:t>
            </a:r>
          </a:p>
          <a:p>
            <a:pPr marL="173038" marR="0" lvl="0" indent="-173038" algn="l" defTabSz="914400" rtl="0" eaLnBrk="1" fontAlgn="base" latinLnBrk="0" hangingPunct="1">
              <a:lnSpc>
                <a:spcPct val="80000"/>
              </a:lnSpc>
              <a:spcBef>
                <a:spcPct val="50000"/>
              </a:spcBef>
              <a:spcAft>
                <a:spcPct val="0"/>
              </a:spcAft>
              <a:buClr>
                <a:srgbClr val="000000"/>
              </a:buClr>
              <a:buSzTx/>
              <a:buFont typeface="Wingdings" pitchFamily="2" charset="2"/>
              <a:buNone/>
              <a:tabLst/>
              <a:defRPr/>
            </a:pPr>
            <a:r>
              <a:rPr kumimoji="0" lang="en-US" sz="1600" b="0" i="0" u="none" strike="noStrike" kern="0" cap="none" spc="0" normalizeH="0" baseline="0" noProof="0" dirty="0" smtClean="0">
                <a:ln>
                  <a:noFill/>
                </a:ln>
                <a:solidFill>
                  <a:srgbClr val="009999"/>
                </a:solidFill>
                <a:effectLst/>
                <a:uLnTx/>
                <a:uFillTx/>
                <a:latin typeface="Arial"/>
                <a:ea typeface="+mn-ea"/>
                <a:cs typeface="+mn-cs"/>
              </a:rPr>
              <a:t>            </a:t>
            </a:r>
            <a:r>
              <a:rPr kumimoji="0" lang="en-US" sz="1600" b="0" i="0" u="none" strike="noStrike" kern="0" cap="none" spc="0" normalizeH="0" baseline="0" noProof="0" dirty="0" err="1" smtClean="0">
                <a:ln>
                  <a:noFill/>
                </a:ln>
                <a:solidFill>
                  <a:srgbClr val="009999"/>
                </a:solidFill>
                <a:effectLst/>
                <a:uLnTx/>
                <a:uFillTx/>
                <a:latin typeface="Arial"/>
                <a:ea typeface="+mn-ea"/>
                <a:cs typeface="+mn-cs"/>
              </a:rPr>
              <a:t>initParams</a:t>
            </a:r>
            <a:r>
              <a:rPr kumimoji="0" lang="en-US" sz="1600" b="0" i="0" u="none" strike="noStrike" kern="0" cap="none" spc="0" normalizeH="0" baseline="0" noProof="0" dirty="0" smtClean="0">
                <a:ln>
                  <a:noFill/>
                </a:ln>
                <a:solidFill>
                  <a:srgbClr val="009999"/>
                </a:solidFill>
                <a:effectLst/>
                <a:uLnTx/>
                <a:uFillTx/>
                <a:latin typeface="Arial"/>
                <a:ea typeface="+mn-ea"/>
                <a:cs typeface="+mn-cs"/>
              </a:rPr>
              <a:t> = {</a:t>
            </a:r>
          </a:p>
          <a:p>
            <a:pPr marL="173038" marR="0" lvl="0" indent="-173038" algn="l" defTabSz="914400" rtl="0" eaLnBrk="1" fontAlgn="base" latinLnBrk="0" hangingPunct="1">
              <a:lnSpc>
                <a:spcPct val="80000"/>
              </a:lnSpc>
              <a:spcBef>
                <a:spcPct val="50000"/>
              </a:spcBef>
              <a:spcAft>
                <a:spcPct val="0"/>
              </a:spcAft>
              <a:buClr>
                <a:srgbClr val="000000"/>
              </a:buClr>
              <a:buSzTx/>
              <a:buFont typeface="Wingdings" pitchFamily="2" charset="2"/>
              <a:buNone/>
              <a:tabLst/>
              <a:defRPr/>
            </a:pPr>
            <a:r>
              <a:rPr kumimoji="0" lang="en-US" sz="1600" b="0" i="0" u="none" strike="noStrike" kern="0" cap="none" spc="0" normalizeH="0" baseline="0" noProof="0" dirty="0" smtClean="0">
                <a:ln>
                  <a:noFill/>
                </a:ln>
                <a:solidFill>
                  <a:srgbClr val="009999"/>
                </a:solidFill>
                <a:effectLst/>
                <a:uLnTx/>
                <a:uFillTx/>
                <a:latin typeface="Arial"/>
                <a:ea typeface="+mn-ea"/>
                <a:cs typeface="+mn-cs"/>
              </a:rPr>
              <a:t>            		@</a:t>
            </a:r>
            <a:r>
              <a:rPr kumimoji="0" lang="en-US" sz="1600" b="0" i="0" u="none" strike="noStrike" kern="0" cap="none" spc="0" normalizeH="0" baseline="0" noProof="0" dirty="0" err="1" smtClean="0">
                <a:ln>
                  <a:noFill/>
                </a:ln>
                <a:solidFill>
                  <a:srgbClr val="009999"/>
                </a:solidFill>
                <a:effectLst/>
                <a:uLnTx/>
                <a:uFillTx/>
                <a:latin typeface="Arial"/>
                <a:ea typeface="+mn-ea"/>
                <a:cs typeface="+mn-cs"/>
              </a:rPr>
              <a:t>WebInitParam</a:t>
            </a:r>
            <a:r>
              <a:rPr kumimoji="0" lang="en-US" sz="1600" b="0" i="0" u="none" strike="noStrike" kern="0" cap="none" spc="0" normalizeH="0" baseline="0" noProof="0" dirty="0" smtClean="0">
                <a:ln>
                  <a:noFill/>
                </a:ln>
                <a:solidFill>
                  <a:srgbClr val="009999"/>
                </a:solidFill>
                <a:effectLst/>
                <a:uLnTx/>
                <a:uFillTx/>
                <a:latin typeface="Arial"/>
                <a:ea typeface="+mn-ea"/>
                <a:cs typeface="+mn-cs"/>
              </a:rPr>
              <a:t>(name="foo", value="Hello "),</a:t>
            </a:r>
          </a:p>
          <a:p>
            <a:pPr marL="173038" marR="0" lvl="0" indent="-173038" algn="l" defTabSz="914400" rtl="0" eaLnBrk="1" fontAlgn="base" latinLnBrk="0" hangingPunct="1">
              <a:lnSpc>
                <a:spcPct val="80000"/>
              </a:lnSpc>
              <a:spcBef>
                <a:spcPct val="50000"/>
              </a:spcBef>
              <a:spcAft>
                <a:spcPct val="0"/>
              </a:spcAft>
              <a:buClr>
                <a:srgbClr val="000000"/>
              </a:buClr>
              <a:buSzTx/>
              <a:buFont typeface="Wingdings" pitchFamily="2" charset="2"/>
              <a:buNone/>
              <a:tabLst/>
              <a:defRPr/>
            </a:pPr>
            <a:r>
              <a:rPr kumimoji="0" lang="en-US" sz="1600" b="0" i="0" u="none" strike="noStrike" kern="0" cap="none" spc="0" normalizeH="0" baseline="0" noProof="0" dirty="0" smtClean="0">
                <a:ln>
                  <a:noFill/>
                </a:ln>
                <a:solidFill>
                  <a:srgbClr val="009999"/>
                </a:solidFill>
                <a:effectLst/>
                <a:uLnTx/>
                <a:uFillTx/>
                <a:latin typeface="Arial"/>
                <a:ea typeface="+mn-ea"/>
                <a:cs typeface="+mn-cs"/>
              </a:rPr>
              <a:t>                        	@</a:t>
            </a:r>
            <a:r>
              <a:rPr kumimoji="0" lang="en-US" sz="1600" b="0" i="0" u="none" strike="noStrike" kern="0" cap="none" spc="0" normalizeH="0" baseline="0" noProof="0" dirty="0" err="1" smtClean="0">
                <a:ln>
                  <a:noFill/>
                </a:ln>
                <a:solidFill>
                  <a:srgbClr val="009999"/>
                </a:solidFill>
                <a:effectLst/>
                <a:uLnTx/>
                <a:uFillTx/>
                <a:latin typeface="Arial"/>
                <a:ea typeface="+mn-ea"/>
                <a:cs typeface="+mn-cs"/>
              </a:rPr>
              <a:t>WebInitParam</a:t>
            </a:r>
            <a:r>
              <a:rPr kumimoji="0" lang="en-US" sz="1600" b="0" i="0" u="none" strike="noStrike" kern="0" cap="none" spc="0" normalizeH="0" baseline="0" noProof="0" dirty="0" smtClean="0">
                <a:ln>
                  <a:noFill/>
                </a:ln>
                <a:solidFill>
                  <a:srgbClr val="009999"/>
                </a:solidFill>
                <a:effectLst/>
                <a:uLnTx/>
                <a:uFillTx/>
                <a:latin typeface="Arial"/>
                <a:ea typeface="+mn-ea"/>
                <a:cs typeface="+mn-cs"/>
              </a:rPr>
              <a:t>(name="bar", value=" World!")</a:t>
            </a:r>
          </a:p>
          <a:p>
            <a:pPr marL="173038" marR="0" lvl="0" indent="-173038" algn="l" defTabSz="914400" rtl="0" eaLnBrk="1" fontAlgn="base" latinLnBrk="0" hangingPunct="1">
              <a:lnSpc>
                <a:spcPct val="80000"/>
              </a:lnSpc>
              <a:spcBef>
                <a:spcPct val="50000"/>
              </a:spcBef>
              <a:spcAft>
                <a:spcPct val="0"/>
              </a:spcAft>
              <a:buClr>
                <a:srgbClr val="000000"/>
              </a:buClr>
              <a:buSzTx/>
              <a:buFont typeface="Wingdings" pitchFamily="2" charset="2"/>
              <a:buNone/>
              <a:tabLst/>
              <a:defRPr/>
            </a:pPr>
            <a:r>
              <a:rPr kumimoji="0" lang="en-US" sz="1600" b="0" i="0" u="none" strike="noStrike" kern="0" cap="none" spc="0" normalizeH="0" baseline="0" noProof="0" dirty="0" smtClean="0">
                <a:ln>
                  <a:noFill/>
                </a:ln>
                <a:solidFill>
                  <a:srgbClr val="009999"/>
                </a:solidFill>
                <a:effectLst/>
                <a:uLnTx/>
                <a:uFillTx/>
                <a:latin typeface="Arial"/>
                <a:ea typeface="+mn-ea"/>
                <a:cs typeface="+mn-cs"/>
              </a:rPr>
              <a:t>                     })</a:t>
            </a:r>
          </a:p>
          <a:p>
            <a:pPr marL="173038" marR="0" lvl="0" indent="-173038" algn="l" defTabSz="914400" rtl="0" eaLnBrk="1" fontAlgn="base" latinLnBrk="0" hangingPunct="1">
              <a:lnSpc>
                <a:spcPct val="80000"/>
              </a:lnSpc>
              <a:spcBef>
                <a:spcPct val="50000"/>
              </a:spcBef>
              <a:spcAft>
                <a:spcPct val="0"/>
              </a:spcAft>
              <a:buClr>
                <a:srgbClr val="000000"/>
              </a:buClr>
              <a:buSzTx/>
              <a:buFont typeface="Wingdings" pitchFamily="2" charset="2"/>
              <a:buNone/>
              <a:tabLst/>
              <a:defRPr/>
            </a:pPr>
            <a:r>
              <a:rPr kumimoji="0" lang="en-US" sz="1600" b="0" i="0" u="none" strike="noStrike" kern="0" cap="none" spc="0" normalizeH="0" baseline="0" noProof="0" dirty="0" smtClean="0">
                <a:ln>
                  <a:noFill/>
                </a:ln>
                <a:solidFill>
                  <a:srgbClr val="000000"/>
                </a:solidFill>
                <a:effectLst/>
                <a:uLnTx/>
                <a:uFillTx/>
                <a:latin typeface="Arial"/>
                <a:ea typeface="+mn-ea"/>
                <a:cs typeface="+mn-cs"/>
              </a:rPr>
              <a:t>public class </a:t>
            </a:r>
            <a:r>
              <a:rPr kumimoji="0" lang="en-US" sz="1600" b="0" i="0" u="none" strike="noStrike" kern="0" cap="none" spc="0" normalizeH="0" baseline="0" noProof="0" dirty="0" err="1" smtClean="0">
                <a:ln>
                  <a:noFill/>
                </a:ln>
                <a:solidFill>
                  <a:srgbClr val="000000"/>
                </a:solidFill>
                <a:effectLst/>
                <a:uLnTx/>
                <a:uFillTx/>
                <a:latin typeface="Arial"/>
                <a:ea typeface="+mn-ea"/>
                <a:cs typeface="+mn-cs"/>
              </a:rPr>
              <a:t>HelloServlet</a:t>
            </a:r>
            <a:r>
              <a:rPr kumimoji="0" lang="en-US" sz="1600" b="0" i="0" u="none" strike="noStrike" kern="0" cap="none" spc="0" normalizeH="0" baseline="0" noProof="0" dirty="0" smtClean="0">
                <a:ln>
                  <a:noFill/>
                </a:ln>
                <a:solidFill>
                  <a:srgbClr val="000000"/>
                </a:solidFill>
                <a:effectLst/>
                <a:uLnTx/>
                <a:uFillTx/>
                <a:latin typeface="Arial"/>
                <a:ea typeface="+mn-ea"/>
                <a:cs typeface="+mn-cs"/>
              </a:rPr>
              <a:t> extends </a:t>
            </a:r>
            <a:r>
              <a:rPr kumimoji="0" lang="en-US" sz="1600" b="0" i="0" u="none" strike="noStrike" kern="0" cap="none" spc="0" normalizeH="0" baseline="0" noProof="0" dirty="0" err="1" smtClean="0">
                <a:ln>
                  <a:noFill/>
                </a:ln>
                <a:solidFill>
                  <a:srgbClr val="000000"/>
                </a:solidFill>
                <a:effectLst/>
                <a:uLnTx/>
                <a:uFillTx/>
                <a:latin typeface="Arial"/>
                <a:ea typeface="+mn-ea"/>
                <a:cs typeface="+mn-cs"/>
              </a:rPr>
              <a:t>GenericServlet</a:t>
            </a:r>
            <a:r>
              <a:rPr kumimoji="0" lang="en-US" sz="1600" b="0" i="0" u="none" strike="noStrike" kern="0" cap="none" spc="0" normalizeH="0" baseline="0" noProof="0" dirty="0" smtClean="0">
                <a:ln>
                  <a:noFill/>
                </a:ln>
                <a:solidFill>
                  <a:srgbClr val="000000"/>
                </a:solidFill>
                <a:effectLst/>
                <a:uLnTx/>
                <a:uFillTx/>
                <a:latin typeface="Arial"/>
                <a:ea typeface="+mn-ea"/>
                <a:cs typeface="+mn-cs"/>
              </a:rPr>
              <a:t> {</a:t>
            </a:r>
            <a:r>
              <a:rPr kumimoji="0" lang="en-US" sz="1600" b="0" i="0" u="none" strike="noStrike" kern="0" cap="none" spc="0" normalizeH="0" baseline="0" noProof="0" dirty="0" smtClean="0">
                <a:ln>
                  <a:noFill/>
                </a:ln>
                <a:solidFill>
                  <a:srgbClr val="646464"/>
                </a:solidFill>
                <a:effectLst/>
                <a:uLnTx/>
                <a:uFillTx/>
                <a:latin typeface="Arial"/>
                <a:ea typeface="+mn-ea"/>
                <a:cs typeface="+mn-cs"/>
              </a:rPr>
              <a:t>	</a:t>
            </a:r>
          </a:p>
          <a:p>
            <a:pPr marL="173038" marR="0" lvl="0" indent="-173038" algn="l" defTabSz="914400" rtl="0" eaLnBrk="1" fontAlgn="base" latinLnBrk="0" hangingPunct="1">
              <a:lnSpc>
                <a:spcPct val="80000"/>
              </a:lnSpc>
              <a:spcBef>
                <a:spcPct val="50000"/>
              </a:spcBef>
              <a:spcAft>
                <a:spcPct val="0"/>
              </a:spcAft>
              <a:buClr>
                <a:srgbClr val="000000"/>
              </a:buClr>
              <a:buSzTx/>
              <a:buFont typeface="Wingdings" pitchFamily="2" charset="2"/>
              <a:buChar char="§"/>
              <a:tabLst/>
              <a:defRPr/>
            </a:pPr>
            <a:endParaRPr kumimoji="0" lang="en-US" sz="1600" b="1" i="0" u="none" strike="noStrike" kern="0" cap="none" spc="0" normalizeH="0" baseline="0" noProof="0" dirty="0" smtClean="0">
              <a:ln>
                <a:noFill/>
              </a:ln>
              <a:solidFill>
                <a:srgbClr val="000000"/>
              </a:solidFill>
              <a:effectLst/>
              <a:uLnTx/>
              <a:uFillTx/>
              <a:latin typeface="Arial"/>
              <a:ea typeface="+mn-ea"/>
              <a:cs typeface="+mn-cs"/>
            </a:endParaRPr>
          </a:p>
          <a:p>
            <a:pPr marL="173038" marR="0" lvl="0" indent="-173038" algn="l" defTabSz="914400" rtl="0" eaLnBrk="1" fontAlgn="base" latinLnBrk="0" hangingPunct="1">
              <a:lnSpc>
                <a:spcPct val="80000"/>
              </a:lnSpc>
              <a:spcBef>
                <a:spcPct val="50000"/>
              </a:spcBef>
              <a:spcAft>
                <a:spcPct val="0"/>
              </a:spcAft>
              <a:buClr>
                <a:srgbClr val="000000"/>
              </a:buClr>
              <a:buSzTx/>
              <a:buFont typeface="Wingdings" pitchFamily="2" charset="2"/>
              <a:buChar char="§"/>
              <a:tabLst/>
              <a:defRPr/>
            </a:pPr>
            <a:endParaRPr kumimoji="0" lang="en-US" sz="1600" b="1" i="0" u="none" strike="noStrike" kern="0" cap="none" spc="0" normalizeH="0" baseline="0" noProof="0" dirty="0" smtClean="0">
              <a:ln>
                <a:noFill/>
              </a:ln>
              <a:solidFill>
                <a:srgbClr val="000000"/>
              </a:solidFill>
              <a:effectLst/>
              <a:uLnTx/>
              <a:uFillTx/>
              <a:latin typeface="Arial"/>
              <a:ea typeface="+mn-ea"/>
              <a:cs typeface="+mn-cs"/>
            </a:endParaRPr>
          </a:p>
          <a:p>
            <a:pPr marL="173038" marR="0" lvl="0" indent="-173038" algn="l" defTabSz="914400" rtl="0" eaLnBrk="1" fontAlgn="base" latinLnBrk="0" hangingPunct="1">
              <a:lnSpc>
                <a:spcPct val="80000"/>
              </a:lnSpc>
              <a:spcBef>
                <a:spcPct val="50000"/>
              </a:spcBef>
              <a:spcAft>
                <a:spcPct val="0"/>
              </a:spcAft>
              <a:buClr>
                <a:srgbClr val="000000"/>
              </a:buClr>
              <a:buSzTx/>
              <a:buFont typeface="Wingdings" pitchFamily="2" charset="2"/>
              <a:buChar char="§"/>
              <a:tabLst/>
              <a:defRPr/>
            </a:pPr>
            <a:endParaRPr kumimoji="0" lang="en-US" sz="1600" b="0" i="0" u="none" strike="noStrike" kern="0" cap="none" spc="0" normalizeH="0" baseline="0" noProof="0" dirty="0" smtClean="0">
              <a:ln>
                <a:noFill/>
              </a:ln>
              <a:solidFill>
                <a:srgbClr val="646464"/>
              </a:solidFill>
              <a:effectLst/>
              <a:uLnTx/>
              <a:uFillTx/>
              <a:latin typeface="Arial"/>
              <a:ea typeface="+mn-ea"/>
              <a:cs typeface="+mn-cs"/>
            </a:endParaRPr>
          </a:p>
          <a:p>
            <a:pPr marL="173038" marR="0" lvl="0" indent="-173038" algn="l" defTabSz="914400" rtl="0" eaLnBrk="1" fontAlgn="base" latinLnBrk="0" hangingPunct="1">
              <a:lnSpc>
                <a:spcPct val="80000"/>
              </a:lnSpc>
              <a:spcBef>
                <a:spcPct val="50000"/>
              </a:spcBef>
              <a:spcAft>
                <a:spcPct val="0"/>
              </a:spcAft>
              <a:buClr>
                <a:srgbClr val="000000"/>
              </a:buClr>
              <a:buSzTx/>
              <a:buFont typeface="Wingdings" pitchFamily="2" charset="2"/>
              <a:buChar char="§"/>
              <a:tabLst/>
              <a:defRPr/>
            </a:pPr>
            <a:endParaRPr kumimoji="0" lang="en-US" sz="1600" b="1" i="0" u="none" strike="noStrike" kern="0" cap="none" spc="0" normalizeH="0" baseline="0" noProof="0" dirty="0" smtClean="0">
              <a:ln>
                <a:noFill/>
              </a:ln>
              <a:solidFill>
                <a:srgbClr val="000000"/>
              </a:solidFill>
              <a:effectLst/>
              <a:uLnTx/>
              <a:uFillTx/>
              <a:latin typeface="Arial"/>
              <a:ea typeface="+mn-ea"/>
              <a:cs typeface="+mn-cs"/>
            </a:endParaRPr>
          </a:p>
          <a:p>
            <a:pPr marL="173038" marR="0" lvl="0" indent="-173038" algn="l" defTabSz="914400" rtl="0" eaLnBrk="1" fontAlgn="base" latinLnBrk="0" hangingPunct="1">
              <a:lnSpc>
                <a:spcPct val="80000"/>
              </a:lnSpc>
              <a:spcBef>
                <a:spcPct val="50000"/>
              </a:spcBef>
              <a:spcAft>
                <a:spcPct val="0"/>
              </a:spcAft>
              <a:buClr>
                <a:srgbClr val="000000"/>
              </a:buClr>
              <a:buSzTx/>
              <a:buFont typeface="Wingdings" pitchFamily="2" charset="2"/>
              <a:buChar char="§"/>
              <a:tabLst/>
              <a:defRPr/>
            </a:pPr>
            <a:endParaRPr kumimoji="0" lang="en-US" sz="1600" b="0" i="0" u="none" strike="noStrike" kern="0" cap="none" spc="0" normalizeH="0" baseline="0" noProof="0" dirty="0" smtClean="0">
              <a:ln>
                <a:noFill/>
              </a:ln>
              <a:solidFill>
                <a:srgbClr val="7889FB"/>
              </a:solidFill>
              <a:effectLst/>
              <a:uLnTx/>
              <a:uFillTx/>
              <a:latin typeface="Arial"/>
              <a:ea typeface="+mn-ea"/>
              <a:cs typeface="+mn-cs"/>
            </a:endParaRPr>
          </a:p>
          <a:p>
            <a:pPr marL="173038" marR="0" lvl="0" indent="-173038" algn="l" defTabSz="914400" rtl="0" eaLnBrk="1" fontAlgn="base" latinLnBrk="0" hangingPunct="1">
              <a:lnSpc>
                <a:spcPct val="80000"/>
              </a:lnSpc>
              <a:spcBef>
                <a:spcPct val="50000"/>
              </a:spcBef>
              <a:spcAft>
                <a:spcPct val="0"/>
              </a:spcAft>
              <a:buClr>
                <a:srgbClr val="000000"/>
              </a:buClr>
              <a:buSzTx/>
              <a:buFont typeface="Wingdings" pitchFamily="2" charset="2"/>
              <a:buChar char="§"/>
              <a:tabLst/>
              <a:defRPr/>
            </a:pPr>
            <a:endParaRPr kumimoji="0" lang="en-US" sz="1600" b="0" i="0" u="none" strike="noStrike" kern="0" cap="none" spc="0" normalizeH="0" baseline="0" noProof="0" dirty="0" smtClean="0">
              <a:ln>
                <a:noFill/>
              </a:ln>
              <a:solidFill>
                <a:srgbClr val="7889FB"/>
              </a:solidFill>
              <a:effectLst/>
              <a:uLnTx/>
              <a:uFillTx/>
              <a:latin typeface="Arial"/>
              <a:ea typeface="+mn-ea"/>
              <a:cs typeface="+mn-cs"/>
            </a:endParaRPr>
          </a:p>
          <a:p>
            <a:pPr marL="173038" marR="0" lvl="0" indent="-173038" algn="l" defTabSz="914400" rtl="0" eaLnBrk="1" fontAlgn="base" latinLnBrk="0" hangingPunct="1">
              <a:lnSpc>
                <a:spcPct val="80000"/>
              </a:lnSpc>
              <a:spcBef>
                <a:spcPct val="50000"/>
              </a:spcBef>
              <a:spcAft>
                <a:spcPct val="0"/>
              </a:spcAft>
              <a:buClr>
                <a:srgbClr val="000000"/>
              </a:buClr>
              <a:buSzTx/>
              <a:buFont typeface="Wingdings" pitchFamily="2" charset="2"/>
              <a:buChar char="§"/>
              <a:tabLst/>
              <a:defRPr/>
            </a:pPr>
            <a:endParaRPr kumimoji="0" lang="en-US" sz="1600" b="0" i="0" u="none" strike="noStrike" kern="0" cap="none" spc="0" normalizeH="0" baseline="0" noProof="0" dirty="0" smtClean="0">
              <a:ln>
                <a:noFill/>
              </a:ln>
              <a:solidFill>
                <a:srgbClr val="7889FB"/>
              </a:solidFill>
              <a:effectLst/>
              <a:uLnTx/>
              <a:uFillTx/>
              <a:latin typeface="Arial"/>
              <a:ea typeface="+mn-ea"/>
              <a:cs typeface="+mn-cs"/>
            </a:endParaRPr>
          </a:p>
          <a:p>
            <a:pPr marL="173038" marR="0" lvl="0" indent="-173038" algn="l" defTabSz="914400" rtl="0" eaLnBrk="1" fontAlgn="base" latinLnBrk="0" hangingPunct="1">
              <a:lnSpc>
                <a:spcPct val="80000"/>
              </a:lnSpc>
              <a:spcBef>
                <a:spcPct val="50000"/>
              </a:spcBef>
              <a:spcAft>
                <a:spcPct val="0"/>
              </a:spcAft>
              <a:buClr>
                <a:srgbClr val="000000"/>
              </a:buClr>
              <a:buSzTx/>
              <a:buFont typeface="Wingdings" pitchFamily="2" charset="2"/>
              <a:buChar char="§"/>
              <a:tabLst/>
              <a:defRPr/>
            </a:pPr>
            <a:endParaRPr kumimoji="0" lang="en-US" sz="1600" b="0" i="0" u="none" strike="noStrike" kern="0" cap="none" spc="0" normalizeH="0" baseline="0" noProof="0" dirty="0" smtClean="0">
              <a:ln>
                <a:noFill/>
              </a:ln>
              <a:solidFill>
                <a:srgbClr val="7889FB"/>
              </a:solidFill>
              <a:effectLst/>
              <a:uLnTx/>
              <a:uFillTx/>
              <a:latin typeface="Arial"/>
              <a:ea typeface="+mn-ea"/>
              <a:cs typeface="+mn-cs"/>
            </a:endParaRPr>
          </a:p>
          <a:p>
            <a:pPr marL="173038" marR="0" lvl="0" indent="-173038" algn="l" defTabSz="914400" rtl="0" eaLnBrk="1" fontAlgn="base" latinLnBrk="0" hangingPunct="1">
              <a:lnSpc>
                <a:spcPct val="80000"/>
              </a:lnSpc>
              <a:spcBef>
                <a:spcPct val="50000"/>
              </a:spcBef>
              <a:spcAft>
                <a:spcPct val="0"/>
              </a:spcAft>
              <a:buClr>
                <a:srgbClr val="000000"/>
              </a:buClr>
              <a:buSzTx/>
              <a:buFont typeface="Wingdings" pitchFamily="2" charset="2"/>
              <a:buChar char="§"/>
              <a:tabLst/>
              <a:defRPr/>
            </a:pPr>
            <a:endParaRPr kumimoji="0" lang="en-US" sz="1600" b="0" i="0" u="none" strike="noStrike" kern="0" cap="none" spc="0" normalizeH="0" baseline="0" noProof="0" dirty="0" smtClean="0">
              <a:ln>
                <a:noFill/>
              </a:ln>
              <a:solidFill>
                <a:srgbClr val="7889FB"/>
              </a:solidFill>
              <a:effectLst/>
              <a:uLnTx/>
              <a:uFillTx/>
              <a:latin typeface="Arial"/>
              <a:ea typeface="+mn-ea"/>
              <a:cs typeface="+mn-cs"/>
            </a:endParaRPr>
          </a:p>
          <a:p>
            <a:pPr marL="1203325" marR="0" lvl="3" indent="-173038" algn="l" defTabSz="914400" rtl="0" eaLnBrk="1" fontAlgn="base" latinLnBrk="0" hangingPunct="1">
              <a:lnSpc>
                <a:spcPct val="80000"/>
              </a:lnSpc>
              <a:spcBef>
                <a:spcPct val="60000"/>
              </a:spcBef>
              <a:spcAft>
                <a:spcPct val="10000"/>
              </a:spcAft>
              <a:buClr>
                <a:srgbClr val="FFFFFF"/>
              </a:buClr>
              <a:buSzTx/>
              <a:buFont typeface="Arial" charset="0"/>
              <a:buNone/>
              <a:tabLst/>
              <a:defRPr/>
            </a:pPr>
            <a:r>
              <a:rPr kumimoji="0" lang="en-US" sz="1600" b="0" i="0" u="none" strike="noStrike" kern="0" cap="none" spc="0" normalizeH="0" baseline="0" noProof="0" dirty="0" smtClean="0">
                <a:ln>
                  <a:noFill/>
                </a:ln>
                <a:solidFill>
                  <a:srgbClr val="FFFFFF"/>
                </a:solidFill>
                <a:effectLst/>
                <a:uLnTx/>
                <a:uFillTx/>
                <a:latin typeface="Arial"/>
              </a:rPr>
              <a:t>List default value changes</a:t>
            </a:r>
          </a:p>
          <a:p>
            <a:pPr marL="173038" marR="0" lvl="0" indent="-173038" algn="l" defTabSz="914400" rtl="0" eaLnBrk="1" fontAlgn="base" latinLnBrk="0" hangingPunct="1">
              <a:lnSpc>
                <a:spcPct val="80000"/>
              </a:lnSpc>
              <a:spcBef>
                <a:spcPct val="50000"/>
              </a:spcBef>
              <a:spcAft>
                <a:spcPct val="0"/>
              </a:spcAft>
              <a:buClr>
                <a:srgbClr val="000000"/>
              </a:buClr>
              <a:buSzTx/>
              <a:buFont typeface="Wingdings" pitchFamily="2" charset="2"/>
              <a:buChar char="§"/>
              <a:tabLst/>
              <a:defRPr/>
            </a:pPr>
            <a:endParaRPr kumimoji="0" lang="en-US" sz="1600" b="0" i="0" u="none" strike="noStrike" kern="0" cap="none" spc="0" normalizeH="0" baseline="0" noProof="0" dirty="0" smtClean="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715459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533978" y="152681"/>
            <a:ext cx="8152822" cy="944096"/>
          </a:xfrm>
        </p:spPr>
        <p:txBody>
          <a:bodyPr/>
          <a:lstStyle/>
          <a:p>
            <a:pPr eaLnBrk="1" hangingPunct="1"/>
            <a:r>
              <a:rPr lang="en-US" b="1" dirty="0" smtClean="0">
                <a:solidFill>
                  <a:schemeClr val="tx1"/>
                </a:solidFill>
                <a:ea typeface="ＭＳ Ｐゴシック" pitchFamily="34" charset="-128"/>
              </a:rPr>
              <a:t>Contact</a:t>
            </a:r>
          </a:p>
        </p:txBody>
      </p:sp>
      <p:sp>
        <p:nvSpPr>
          <p:cNvPr id="5" name="Rectangle 3"/>
          <p:cNvSpPr txBox="1">
            <a:spLocks noChangeArrowheads="1"/>
          </p:cNvSpPr>
          <p:nvPr/>
        </p:nvSpPr>
        <p:spPr>
          <a:xfrm>
            <a:off x="533978" y="1143001"/>
            <a:ext cx="8076045" cy="4983816"/>
          </a:xfrm>
          <a:prstGeom prst="rect">
            <a:avLst/>
          </a:prstGeom>
        </p:spPr>
        <p:txBody>
          <a:bodyPr vert="horz" lIns="91429" tIns="45714" rIns="91429" bIns="45714" rtlCol="0">
            <a:normAutofit/>
          </a:bodyPr>
          <a:lst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buFont typeface="Wingdings" pitchFamily="2" charset="2"/>
              <a:buChar char="§"/>
            </a:pPr>
            <a:r>
              <a:rPr lang="en-US" dirty="0" smtClean="0">
                <a:ea typeface="ＭＳ Ｐゴシック" pitchFamily="34" charset="-128"/>
              </a:rPr>
              <a:t>Rohit Kelapure</a:t>
            </a:r>
          </a:p>
          <a:p>
            <a:pPr>
              <a:buFont typeface="Wingdings" pitchFamily="2" charset="2"/>
              <a:buChar char="§"/>
            </a:pPr>
            <a:r>
              <a:rPr lang="en-US" dirty="0" smtClean="0">
                <a:ea typeface="ＭＳ Ｐゴシック" pitchFamily="34" charset="-128"/>
                <a:hlinkClick r:id="rId3"/>
              </a:rPr>
              <a:t>kelapure@us.ibm.com</a:t>
            </a:r>
            <a:endParaRPr lang="en-US" dirty="0" smtClean="0">
              <a:ea typeface="ＭＳ Ｐゴシック" pitchFamily="34" charset="-128"/>
            </a:endParaRPr>
          </a:p>
          <a:p>
            <a:pPr>
              <a:buFont typeface="Wingdings" pitchFamily="2" charset="2"/>
              <a:buChar char="§"/>
            </a:pPr>
            <a:r>
              <a:rPr lang="en-US" dirty="0">
                <a:ea typeface="ＭＳ Ｐゴシック" pitchFamily="34" charset="-128"/>
                <a:hlinkClick r:id="rId4"/>
              </a:rPr>
              <a:t>kelapure@gmail.com</a:t>
            </a:r>
            <a:endParaRPr lang="en-US" dirty="0">
              <a:ea typeface="ＭＳ Ｐゴシック" pitchFamily="34" charset="-128"/>
            </a:endParaRPr>
          </a:p>
          <a:p>
            <a:pPr>
              <a:buFont typeface="Wingdings" pitchFamily="2" charset="2"/>
              <a:buChar char="§"/>
            </a:pPr>
            <a:r>
              <a:rPr lang="en-US" dirty="0">
                <a:ea typeface="ＭＳ Ｐゴシック" pitchFamily="34" charset="-128"/>
                <a:hlinkClick r:id="rId5"/>
              </a:rPr>
              <a:t>http://wasdynacache.blogspot.com/</a:t>
            </a:r>
            <a:endParaRPr lang="en-US" dirty="0">
              <a:ea typeface="ＭＳ Ｐゴシック" pitchFamily="34" charset="-128"/>
            </a:endParaRPr>
          </a:p>
          <a:p>
            <a:pPr>
              <a:buFont typeface="Wingdings" pitchFamily="2" charset="2"/>
              <a:buChar char="§"/>
            </a:pPr>
            <a:r>
              <a:rPr lang="en-US" dirty="0">
                <a:ea typeface="ＭＳ Ｐゴシック" pitchFamily="34" charset="-128"/>
                <a:hlinkClick r:id="rId6"/>
              </a:rPr>
              <a:t>http://twitter.com/#!/rkela</a:t>
            </a:r>
            <a:endParaRPr lang="en-US" dirty="0">
              <a:ea typeface="ＭＳ Ｐゴシック" pitchFamily="34" charset="-128"/>
            </a:endParaRPr>
          </a:p>
          <a:p>
            <a:pPr lvl="1">
              <a:buFont typeface="Arial" pitchFamily="34" charset="0"/>
              <a:buChar char="•"/>
            </a:pPr>
            <a:endParaRPr lang="en-US" b="1" dirty="0" smtClean="0">
              <a:solidFill>
                <a:schemeClr val="tx1">
                  <a:lumMod val="50000"/>
                  <a:lumOff val="50000"/>
                </a:schemeClr>
              </a:solidFill>
              <a:ea typeface="ＭＳ Ｐゴシック" pitchFamily="34" charset="-128"/>
            </a:endParaRPr>
          </a:p>
        </p:txBody>
      </p:sp>
    </p:spTree>
    <p:extLst>
      <p:ext uri="{BB962C8B-B14F-4D97-AF65-F5344CB8AC3E}">
        <p14:creationId xmlns:p14="http://schemas.microsoft.com/office/powerpoint/2010/main" val="39822803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Fragments </a:t>
            </a:r>
            <a:endParaRPr lang="en-US" dirty="0"/>
          </a:p>
        </p:txBody>
      </p:sp>
      <p:sp>
        <p:nvSpPr>
          <p:cNvPr id="3" name="Content Placeholder 2"/>
          <p:cNvSpPr>
            <a:spLocks noGrp="1"/>
          </p:cNvSpPr>
          <p:nvPr>
            <p:ph idx="1"/>
          </p:nvPr>
        </p:nvSpPr>
        <p:spPr/>
        <p:txBody>
          <a:bodyPr>
            <a:normAutofit fontScale="92500" lnSpcReduction="20000"/>
          </a:bodyPr>
          <a:lstStyle/>
          <a:p>
            <a:pPr marL="173038" indent="-173038">
              <a:lnSpc>
                <a:spcPct val="100000"/>
              </a:lnSpc>
              <a:spcBef>
                <a:spcPct val="50000"/>
              </a:spcBef>
              <a:buClr>
                <a:schemeClr val="tx1"/>
              </a:buClr>
              <a:buFont typeface="Wingdings" pitchFamily="2" charset="2"/>
              <a:buChar char="§"/>
            </a:pPr>
            <a:r>
              <a:rPr lang="en-US" sz="2000" dirty="0"/>
              <a:t>Configuration information embedded in WEB-INF/lib jars using Web- fragments</a:t>
            </a:r>
          </a:p>
          <a:p>
            <a:pPr marL="173038" indent="-173038">
              <a:lnSpc>
                <a:spcPct val="100000"/>
              </a:lnSpc>
              <a:spcBef>
                <a:spcPct val="50000"/>
              </a:spcBef>
              <a:buClr>
                <a:schemeClr val="tx1"/>
              </a:buClr>
              <a:buFont typeface="Wingdings" pitchFamily="2" charset="2"/>
              <a:buChar char="§"/>
            </a:pPr>
            <a:r>
              <a:rPr lang="en-US" sz="2000" dirty="0"/>
              <a:t>Scanning will NOT occur if metadata-complete=“true”</a:t>
            </a:r>
          </a:p>
          <a:p>
            <a:pPr marL="173038" indent="-173038">
              <a:lnSpc>
                <a:spcPct val="100000"/>
              </a:lnSpc>
              <a:spcBef>
                <a:spcPct val="50000"/>
              </a:spcBef>
              <a:buClr>
                <a:schemeClr val="tx1"/>
              </a:buClr>
              <a:buFont typeface="Wingdings" pitchFamily="2" charset="2"/>
              <a:buChar char="§"/>
            </a:pPr>
            <a:r>
              <a:rPr lang="en-US" sz="2000" dirty="0"/>
              <a:t>Frameworks bundle all artifacts in the web-fragment.xml</a:t>
            </a:r>
          </a:p>
          <a:p>
            <a:pPr marL="173038" indent="-173038">
              <a:lnSpc>
                <a:spcPct val="100000"/>
              </a:lnSpc>
              <a:spcBef>
                <a:spcPct val="50000"/>
              </a:spcBef>
              <a:buClr>
                <a:schemeClr val="tx1"/>
              </a:buClr>
              <a:buFont typeface="Wingdings" pitchFamily="2" charset="2"/>
              <a:buChar char="§"/>
            </a:pPr>
            <a:r>
              <a:rPr lang="en-US" sz="2000" dirty="0"/>
              <a:t>Absolute and Relative ordering of descriptors </a:t>
            </a:r>
          </a:p>
          <a:p>
            <a:pPr marL="173038" indent="-173038">
              <a:lnSpc>
                <a:spcPct val="100000"/>
              </a:lnSpc>
              <a:spcBef>
                <a:spcPct val="50000"/>
              </a:spcBef>
              <a:buClr>
                <a:schemeClr val="tx1"/>
              </a:buClr>
              <a:buFont typeface="Wingdings" pitchFamily="2" charset="2"/>
              <a:buChar char="§"/>
            </a:pPr>
            <a:r>
              <a:rPr lang="en-US" sz="2000" dirty="0"/>
              <a:t>Explicit Rules for creating merged descriptor from web.xml, web-fragment.xml, and annotations</a:t>
            </a:r>
          </a:p>
          <a:p>
            <a:pPr marL="173038" indent="-173038">
              <a:lnSpc>
                <a:spcPct val="100000"/>
              </a:lnSpc>
              <a:spcBef>
                <a:spcPct val="50000"/>
              </a:spcBef>
              <a:buClr>
                <a:schemeClr val="tx1"/>
              </a:buClr>
              <a:buFont typeface="Wingdings" pitchFamily="2" charset="2"/>
              <a:buChar char="§"/>
            </a:pPr>
            <a:r>
              <a:rPr lang="en-US" sz="2000" dirty="0"/>
              <a:t>Main web.xml </a:t>
            </a:r>
          </a:p>
          <a:p>
            <a:pPr marL="509588" lvl="1" indent="-163513">
              <a:buClr>
                <a:schemeClr val="tx1"/>
              </a:buClr>
              <a:buFont typeface="Arial" charset="0"/>
              <a:buChar char="–"/>
            </a:pPr>
            <a:r>
              <a:rPr lang="en-US" sz="2000" dirty="0"/>
              <a:t>Overrides default or annotation set values </a:t>
            </a:r>
          </a:p>
          <a:p>
            <a:pPr marL="509588" lvl="1" indent="-163513">
              <a:buClr>
                <a:schemeClr val="tx1"/>
              </a:buClr>
              <a:buFont typeface="Arial" charset="0"/>
              <a:buChar char="–"/>
            </a:pPr>
            <a:r>
              <a:rPr lang="en-US" sz="2000" dirty="0"/>
              <a:t>Highest precedence in conflict resolution</a:t>
            </a:r>
          </a:p>
          <a:p>
            <a:pPr marL="509588" lvl="1" indent="-163513">
              <a:buClr>
                <a:schemeClr val="tx1"/>
              </a:buClr>
              <a:buFont typeface="Arial" charset="0"/>
              <a:buChar char="–"/>
            </a:pPr>
            <a:r>
              <a:rPr lang="en-US" sz="2000" dirty="0"/>
              <a:t>Inherits settings from the web fragment</a:t>
            </a:r>
          </a:p>
          <a:p>
            <a:pPr marL="509588" lvl="1" indent="-163513">
              <a:buClr>
                <a:schemeClr val="tx1"/>
              </a:buClr>
              <a:buFont typeface="Arial" charset="0"/>
              <a:buChar char="–"/>
            </a:pPr>
            <a:r>
              <a:rPr lang="en-US" sz="2000" dirty="0"/>
              <a:t>Elements declared any #of times are additive</a:t>
            </a:r>
          </a:p>
          <a:p>
            <a:pPr marL="173038" indent="-173038">
              <a:lnSpc>
                <a:spcPct val="100000"/>
              </a:lnSpc>
              <a:spcBef>
                <a:spcPct val="50000"/>
              </a:spcBef>
              <a:buClr>
                <a:schemeClr val="tx1"/>
              </a:buClr>
              <a:buFont typeface="Wingdings" pitchFamily="2" charset="2"/>
              <a:buChar char="§"/>
            </a:pPr>
            <a:r>
              <a:rPr lang="en-US" sz="2000" dirty="0"/>
              <a:t>WebSphere Application Server will merge resource reference elements, however if there are any merge violations, it will NOT install.</a:t>
            </a:r>
          </a:p>
          <a:p>
            <a:endParaRPr lang="en-US" dirty="0"/>
          </a:p>
        </p:txBody>
      </p:sp>
    </p:spTree>
    <p:extLst>
      <p:ext uri="{BB962C8B-B14F-4D97-AF65-F5344CB8AC3E}">
        <p14:creationId xmlns:p14="http://schemas.microsoft.com/office/powerpoint/2010/main" val="35734913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Pluggability</a:t>
            </a:r>
            <a:endParaRPr lang="en-US" dirty="0"/>
          </a:p>
        </p:txBody>
      </p:sp>
      <p:sp>
        <p:nvSpPr>
          <p:cNvPr id="3" name="Content Placeholder 2"/>
          <p:cNvSpPr>
            <a:spLocks noGrp="1"/>
          </p:cNvSpPr>
          <p:nvPr>
            <p:ph idx="1"/>
          </p:nvPr>
        </p:nvSpPr>
        <p:spPr/>
        <p:txBody>
          <a:bodyPr/>
          <a:lstStyle/>
          <a:p>
            <a:pPr marL="173038" indent="-173038">
              <a:lnSpc>
                <a:spcPct val="100000"/>
              </a:lnSpc>
              <a:spcBef>
                <a:spcPct val="50000"/>
              </a:spcBef>
              <a:buClr>
                <a:schemeClr val="tx1"/>
              </a:buClr>
              <a:buFont typeface="Wingdings" pitchFamily="2" charset="2"/>
              <a:buChar char="§"/>
            </a:pPr>
            <a:r>
              <a:rPr lang="en-US" sz="2000" dirty="0" err="1"/>
              <a:t>ServletContainerInitializer</a:t>
            </a:r>
            <a:r>
              <a:rPr lang="en-US" sz="2000" dirty="0"/>
              <a:t> (SCI) </a:t>
            </a:r>
          </a:p>
          <a:p>
            <a:pPr marL="509588" lvl="1" indent="-163513">
              <a:buClr>
                <a:schemeClr val="tx1"/>
              </a:buClr>
              <a:buFont typeface="Arial" charset="0"/>
              <a:buChar char="–"/>
            </a:pPr>
            <a:r>
              <a:rPr lang="en-US" sz="2000" dirty="0"/>
              <a:t>plugin shared copies of frameworks </a:t>
            </a:r>
          </a:p>
          <a:p>
            <a:pPr marL="173038" indent="-173038">
              <a:lnSpc>
                <a:spcPct val="100000"/>
              </a:lnSpc>
              <a:spcBef>
                <a:spcPct val="50000"/>
              </a:spcBef>
              <a:buClr>
                <a:schemeClr val="tx1"/>
              </a:buClr>
              <a:buFont typeface="Wingdings" pitchFamily="2" charset="2"/>
              <a:buChar char="§"/>
            </a:pPr>
            <a:r>
              <a:rPr lang="en-US" sz="2000" dirty="0"/>
              <a:t>The container looks up SCIs using the Jar services API</a:t>
            </a:r>
          </a:p>
          <a:p>
            <a:pPr marL="509588" lvl="1" indent="-163513">
              <a:buClr>
                <a:schemeClr val="tx1"/>
              </a:buClr>
              <a:buFont typeface="Arial" charset="0"/>
              <a:buChar char="–"/>
            </a:pPr>
            <a:r>
              <a:rPr lang="en-US" sz="2000" dirty="0"/>
              <a:t>Framework must bundle a </a:t>
            </a:r>
            <a:r>
              <a:rPr lang="en-US" sz="2000" dirty="0" err="1"/>
              <a:t>javax.servlet.ServletContainerInitializer</a:t>
            </a:r>
            <a:r>
              <a:rPr lang="en-US" sz="2000" dirty="0"/>
              <a:t> file in jar META-INF/services pointing to the SCI implementation</a:t>
            </a:r>
          </a:p>
          <a:p>
            <a:pPr marL="173038" indent="-173038">
              <a:lnSpc>
                <a:spcPct val="100000"/>
              </a:lnSpc>
              <a:spcBef>
                <a:spcPct val="50000"/>
              </a:spcBef>
              <a:buClr>
                <a:schemeClr val="tx1"/>
              </a:buClr>
              <a:buFont typeface="Wingdings" pitchFamily="2" charset="2"/>
              <a:buChar char="§"/>
            </a:pPr>
            <a:r>
              <a:rPr lang="en-US" sz="2000" dirty="0"/>
              <a:t>@</a:t>
            </a:r>
            <a:r>
              <a:rPr lang="en-US" sz="2000" dirty="0" err="1"/>
              <a:t>HandlesTypes</a:t>
            </a:r>
            <a:r>
              <a:rPr lang="en-US" sz="2000" dirty="0"/>
              <a:t> annotation on the SCI</a:t>
            </a:r>
          </a:p>
          <a:p>
            <a:pPr marL="509588" lvl="1" indent="-163513">
              <a:buClr>
                <a:schemeClr val="tx1"/>
              </a:buClr>
              <a:buFont typeface="Arial" charset="0"/>
              <a:buChar char="–"/>
            </a:pPr>
            <a:r>
              <a:rPr lang="en-US" sz="2000" dirty="0"/>
              <a:t>Controls set of classes sent to the </a:t>
            </a:r>
            <a:r>
              <a:rPr lang="en-US" sz="2000" dirty="0" err="1"/>
              <a:t>onStartup</a:t>
            </a:r>
            <a:r>
              <a:rPr lang="en-US" sz="2000" dirty="0"/>
              <a:t> method</a:t>
            </a:r>
          </a:p>
          <a:p>
            <a:pPr marL="509588" lvl="1" indent="-163513">
              <a:buClr>
                <a:schemeClr val="tx1"/>
              </a:buClr>
              <a:buFont typeface="Arial" charset="0"/>
              <a:buChar char="–"/>
            </a:pPr>
            <a:r>
              <a:rPr lang="en-US" sz="2000" dirty="0" err="1"/>
              <a:t>Classloading</a:t>
            </a:r>
            <a:r>
              <a:rPr lang="en-US" sz="2000" dirty="0"/>
              <a:t> issues are ignored</a:t>
            </a:r>
          </a:p>
          <a:p>
            <a:pPr marL="173038" indent="-173038">
              <a:lnSpc>
                <a:spcPct val="100000"/>
              </a:lnSpc>
              <a:spcBef>
                <a:spcPct val="50000"/>
              </a:spcBef>
              <a:buClr>
                <a:schemeClr val="tx1"/>
              </a:buClr>
              <a:buFont typeface="Wingdings" pitchFamily="2" charset="2"/>
              <a:buChar char="§"/>
            </a:pPr>
            <a:r>
              <a:rPr lang="en-US" sz="2000" dirty="0" err="1"/>
              <a:t>SCI.onStartup</a:t>
            </a:r>
            <a:r>
              <a:rPr lang="en-US" sz="2000" dirty="0"/>
              <a:t>() called before any listener events are fired</a:t>
            </a:r>
          </a:p>
          <a:p>
            <a:pPr marL="173038" indent="-173038">
              <a:lnSpc>
                <a:spcPct val="100000"/>
              </a:lnSpc>
              <a:spcBef>
                <a:spcPct val="50000"/>
              </a:spcBef>
              <a:buClr>
                <a:schemeClr val="tx1"/>
              </a:buClr>
              <a:buFont typeface="Wingdings" pitchFamily="2" charset="2"/>
              <a:buChar char="§"/>
            </a:pPr>
            <a:r>
              <a:rPr lang="en-US" sz="2000" dirty="0"/>
              <a:t>Programmatic registration + SCI </a:t>
            </a:r>
          </a:p>
          <a:p>
            <a:pPr marL="509588" lvl="1" indent="-163513">
              <a:buClr>
                <a:schemeClr val="tx1"/>
              </a:buClr>
              <a:buFont typeface="Arial" charset="0"/>
              <a:buChar char="–"/>
            </a:pPr>
            <a:r>
              <a:rPr lang="en-US" sz="2000" dirty="0"/>
              <a:t>Delineation of responsibilities </a:t>
            </a:r>
          </a:p>
          <a:p>
            <a:endParaRPr lang="en-US" dirty="0"/>
          </a:p>
        </p:txBody>
      </p:sp>
    </p:spTree>
    <p:extLst>
      <p:ext uri="{BB962C8B-B14F-4D97-AF65-F5344CB8AC3E}">
        <p14:creationId xmlns:p14="http://schemas.microsoft.com/office/powerpoint/2010/main" val="41172447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descr="@HandlesTypes(javax.servlet.Servlet.class)&#10;public class ServletContainerInitializerImpl implements ServletContainerInitializer {&#10;&#10; @Override&#10; public void onStartup(Set&lt;Class&lt;?&gt;&gt; setOfClassesInterestedIn, ServletContext context) throws ServletException {&#10;  //going to add a context attribute to show the set of classes that were passed in&#10;  if (setOfClassesInterestedIn!=null) {&#10;   context.setAttribute(&quot;SET_OF_SERVLETS_IN_APP&quot;, setOfClassesInterestedIn);&#10;  } else {&#10;   context.setAttribute(&quot;SET_OF_SERVLETS_IN_APP&quot;, &quot;null&quot;);&#10;  }&#10;  &#10;  //going to add a ServletContextListener programmatically&#10;  context.addListener(com.ibm.ws.sample.sciJar.ServletContextListenerImpl.class);&#10;  &#10;  //going to add a Filter programmatically&#10;  //if this jar is used as a shared library, then this filter will be applied to all requests&#10;  FilterRegistration.Dynamic dynamic = context.addFilter(&quot;MySharedFilter&quot;, com.ibm.ws.sample.sciJar.SharedFilter.class);&#10;  dynamic.addMappingForUrlPatterns(EnumSet.allOf(DispatcherType.class), true, &quot;/*&quot;);  &#10; }&#10;&#10;}"/>
          <p:cNvSpPr txBox="1"/>
          <p:nvPr/>
        </p:nvSpPr>
        <p:spPr>
          <a:xfrm>
            <a:off x="228600" y="609600"/>
            <a:ext cx="8915400" cy="5133713"/>
          </a:xfrm>
          <a:prstGeom prst="rect">
            <a:avLst/>
          </a:prstGeom>
          <a:noFill/>
        </p:spPr>
        <p:txBody>
          <a:bodyPr>
            <a:spAutoFit/>
          </a:bodyPr>
          <a:lstStyle/>
          <a:p>
            <a:pPr>
              <a:defRPr/>
            </a:pPr>
            <a:r>
              <a:rPr lang="en-US" sz="1400" dirty="0">
                <a:solidFill>
                  <a:srgbClr val="646464"/>
                </a:solidFill>
                <a:highlight>
                  <a:srgbClr val="CECCF7"/>
                </a:highlight>
                <a:latin typeface="Consolas"/>
              </a:rPr>
              <a:t>@</a:t>
            </a:r>
            <a:r>
              <a:rPr lang="en-US" sz="1400" dirty="0" err="1">
                <a:solidFill>
                  <a:srgbClr val="646464"/>
                </a:solidFill>
                <a:highlight>
                  <a:srgbClr val="CECCF7"/>
                </a:highlight>
                <a:latin typeface="Consolas"/>
              </a:rPr>
              <a:t>HandlesTypes</a:t>
            </a:r>
            <a:r>
              <a:rPr lang="en-US" sz="1400" dirty="0">
                <a:solidFill>
                  <a:srgbClr val="000000"/>
                </a:solidFill>
                <a:highlight>
                  <a:srgbClr val="CECCF7"/>
                </a:highlight>
                <a:latin typeface="Consolas"/>
              </a:rPr>
              <a:t>(</a:t>
            </a:r>
            <a:r>
              <a:rPr lang="en-US" sz="1400" dirty="0" err="1">
                <a:solidFill>
                  <a:srgbClr val="000000"/>
                </a:solidFill>
                <a:highlight>
                  <a:srgbClr val="CECCF7"/>
                </a:highlight>
                <a:latin typeface="Consolas"/>
              </a:rPr>
              <a:t>javax.servlet.Servlet.</a:t>
            </a:r>
            <a:r>
              <a:rPr lang="en-US" sz="1400" b="1" dirty="0" err="1">
                <a:solidFill>
                  <a:srgbClr val="7F0055"/>
                </a:solidFill>
                <a:highlight>
                  <a:srgbClr val="CECCF7"/>
                </a:highlight>
                <a:latin typeface="Consolas"/>
              </a:rPr>
              <a:t>class</a:t>
            </a:r>
            <a:r>
              <a:rPr lang="en-US" sz="1400" b="1" dirty="0">
                <a:solidFill>
                  <a:srgbClr val="000000"/>
                </a:solidFill>
                <a:highlight>
                  <a:srgbClr val="CECCF7"/>
                </a:highlight>
                <a:latin typeface="Consolas"/>
              </a:rPr>
              <a:t>)</a:t>
            </a:r>
          </a:p>
          <a:p>
            <a:pPr>
              <a:defRPr/>
            </a:pPr>
            <a:r>
              <a:rPr lang="en-US" sz="1400" b="1" dirty="0">
                <a:solidFill>
                  <a:srgbClr val="7F0055"/>
                </a:solidFill>
                <a:latin typeface="Consolas"/>
              </a:rPr>
              <a:t>public</a:t>
            </a:r>
            <a:r>
              <a:rPr lang="en-US" sz="1400" b="1" dirty="0">
                <a:solidFill>
                  <a:srgbClr val="000000"/>
                </a:solidFill>
                <a:latin typeface="Consolas"/>
              </a:rPr>
              <a:t> </a:t>
            </a:r>
            <a:r>
              <a:rPr lang="en-US" sz="1400" b="1" dirty="0">
                <a:solidFill>
                  <a:srgbClr val="7F0055"/>
                </a:solidFill>
                <a:latin typeface="Consolas"/>
              </a:rPr>
              <a:t>class</a:t>
            </a:r>
            <a:r>
              <a:rPr lang="en-US" sz="1400" b="1" dirty="0">
                <a:solidFill>
                  <a:srgbClr val="000000"/>
                </a:solidFill>
                <a:latin typeface="Consolas"/>
              </a:rPr>
              <a:t> ServletContainerInitializerImpl </a:t>
            </a:r>
            <a:r>
              <a:rPr lang="en-US" sz="1400" b="1" dirty="0">
                <a:solidFill>
                  <a:srgbClr val="7F0055"/>
                </a:solidFill>
                <a:latin typeface="Consolas"/>
              </a:rPr>
              <a:t>implements</a:t>
            </a:r>
            <a:r>
              <a:rPr lang="en-US" sz="1400" b="1" dirty="0">
                <a:solidFill>
                  <a:srgbClr val="000000"/>
                </a:solidFill>
                <a:latin typeface="Consolas"/>
              </a:rPr>
              <a:t> ServletContainerInitializer {</a:t>
            </a:r>
          </a:p>
          <a:p>
            <a:pPr>
              <a:defRPr/>
            </a:pPr>
            <a:endParaRPr lang="en-US" sz="1400" dirty="0">
              <a:latin typeface="Consolas"/>
            </a:endParaRPr>
          </a:p>
          <a:p>
            <a:pPr lvl="1">
              <a:defRPr/>
            </a:pPr>
            <a:r>
              <a:rPr lang="en-US" sz="1400" dirty="0">
                <a:solidFill>
                  <a:srgbClr val="646464"/>
                </a:solidFill>
                <a:latin typeface="Consolas"/>
              </a:rPr>
              <a:t>@Override</a:t>
            </a:r>
          </a:p>
          <a:p>
            <a:pPr lvl="1">
              <a:defRPr/>
            </a:pPr>
            <a:r>
              <a:rPr lang="en-US" sz="1400" b="1" dirty="0">
                <a:solidFill>
                  <a:srgbClr val="7F0055"/>
                </a:solidFill>
                <a:latin typeface="Consolas"/>
              </a:rPr>
              <a:t>public</a:t>
            </a:r>
            <a:r>
              <a:rPr lang="en-US" sz="1400" b="1" dirty="0">
                <a:solidFill>
                  <a:srgbClr val="000000"/>
                </a:solidFill>
                <a:latin typeface="Consolas"/>
              </a:rPr>
              <a:t> </a:t>
            </a:r>
            <a:r>
              <a:rPr lang="en-US" sz="1400" b="1" dirty="0">
                <a:solidFill>
                  <a:srgbClr val="7F0055"/>
                </a:solidFill>
                <a:latin typeface="Consolas"/>
              </a:rPr>
              <a:t>void</a:t>
            </a:r>
            <a:r>
              <a:rPr lang="en-US" sz="1400" b="1" dirty="0">
                <a:solidFill>
                  <a:srgbClr val="000000"/>
                </a:solidFill>
                <a:latin typeface="Consolas"/>
              </a:rPr>
              <a:t> </a:t>
            </a:r>
            <a:r>
              <a:rPr lang="en-US" sz="1400" b="1" dirty="0" err="1">
                <a:solidFill>
                  <a:srgbClr val="000000"/>
                </a:solidFill>
                <a:latin typeface="Consolas"/>
              </a:rPr>
              <a:t>onStartup</a:t>
            </a:r>
            <a:r>
              <a:rPr lang="en-US" sz="1400" b="1" dirty="0">
                <a:solidFill>
                  <a:srgbClr val="000000"/>
                </a:solidFill>
                <a:latin typeface="Consolas"/>
              </a:rPr>
              <a:t>(Set&lt;Class&lt;?&gt;&gt; setOfClassesInterestedIn, </a:t>
            </a:r>
            <a:r>
              <a:rPr lang="en-US" sz="1400" b="1" dirty="0" err="1">
                <a:solidFill>
                  <a:srgbClr val="000000"/>
                </a:solidFill>
                <a:latin typeface="Consolas"/>
              </a:rPr>
              <a:t>ServletContext</a:t>
            </a:r>
            <a:r>
              <a:rPr lang="en-US" sz="1400" b="1" dirty="0">
                <a:solidFill>
                  <a:srgbClr val="000000"/>
                </a:solidFill>
                <a:latin typeface="Consolas"/>
              </a:rPr>
              <a:t> context) </a:t>
            </a:r>
            <a:r>
              <a:rPr lang="en-US" sz="1400" b="1" dirty="0">
                <a:solidFill>
                  <a:srgbClr val="7F0055"/>
                </a:solidFill>
                <a:latin typeface="Consolas"/>
              </a:rPr>
              <a:t>throws</a:t>
            </a:r>
            <a:r>
              <a:rPr lang="en-US" sz="1400" b="1" dirty="0">
                <a:solidFill>
                  <a:srgbClr val="000000"/>
                </a:solidFill>
                <a:latin typeface="Consolas"/>
              </a:rPr>
              <a:t> ServletException {</a:t>
            </a:r>
          </a:p>
          <a:p>
            <a:pPr lvl="1">
              <a:defRPr/>
            </a:pPr>
            <a:endParaRPr lang="en-US" sz="1400" b="1" dirty="0">
              <a:solidFill>
                <a:srgbClr val="000000"/>
              </a:solidFill>
              <a:latin typeface="Consolas"/>
            </a:endParaRPr>
          </a:p>
          <a:p>
            <a:pPr lvl="1">
              <a:defRPr/>
            </a:pPr>
            <a:r>
              <a:rPr lang="en-US" sz="1400" dirty="0">
                <a:solidFill>
                  <a:srgbClr val="3F7F5F"/>
                </a:solidFill>
                <a:latin typeface="Consolas"/>
              </a:rPr>
              <a:t>//going to add a context attribute to show the set of classes that were passed in</a:t>
            </a:r>
          </a:p>
          <a:p>
            <a:pPr lvl="1">
              <a:defRPr/>
            </a:pPr>
            <a:r>
              <a:rPr lang="en-US" sz="1400" b="1" dirty="0">
                <a:solidFill>
                  <a:srgbClr val="7F0055"/>
                </a:solidFill>
                <a:latin typeface="Consolas"/>
              </a:rPr>
              <a:t>if</a:t>
            </a:r>
            <a:r>
              <a:rPr lang="en-US" sz="1400" b="1" dirty="0">
                <a:solidFill>
                  <a:srgbClr val="000000"/>
                </a:solidFill>
                <a:latin typeface="Consolas"/>
              </a:rPr>
              <a:t> (setOfClassesInterestedIn!=</a:t>
            </a:r>
            <a:r>
              <a:rPr lang="en-US" sz="1400" b="1" dirty="0">
                <a:solidFill>
                  <a:srgbClr val="7F0055"/>
                </a:solidFill>
                <a:latin typeface="Consolas"/>
              </a:rPr>
              <a:t>null</a:t>
            </a:r>
            <a:r>
              <a:rPr lang="en-US" sz="1400" b="1" dirty="0">
                <a:solidFill>
                  <a:srgbClr val="000000"/>
                </a:solidFill>
                <a:latin typeface="Consolas"/>
              </a:rPr>
              <a:t>) {</a:t>
            </a:r>
          </a:p>
          <a:p>
            <a:pPr lvl="1">
              <a:defRPr/>
            </a:pPr>
            <a:r>
              <a:rPr lang="en-US" sz="1400" dirty="0">
                <a:solidFill>
                  <a:srgbClr val="000000"/>
                </a:solidFill>
                <a:latin typeface="Consolas"/>
              </a:rPr>
              <a:t>	</a:t>
            </a:r>
            <a:r>
              <a:rPr lang="en-US" sz="1400" dirty="0" err="1">
                <a:solidFill>
                  <a:srgbClr val="000000"/>
                </a:solidFill>
                <a:latin typeface="Consolas"/>
              </a:rPr>
              <a:t>context.setAttribute</a:t>
            </a:r>
            <a:r>
              <a:rPr lang="en-US" sz="1400" dirty="0">
                <a:solidFill>
                  <a:srgbClr val="000000"/>
                </a:solidFill>
                <a:latin typeface="Consolas"/>
              </a:rPr>
              <a:t>(</a:t>
            </a:r>
            <a:r>
              <a:rPr lang="en-US" sz="1400" dirty="0">
                <a:solidFill>
                  <a:srgbClr val="2A00FF"/>
                </a:solidFill>
                <a:latin typeface="Consolas"/>
              </a:rPr>
              <a:t>"SET_OF_SERVLETS_IN_APP"</a:t>
            </a:r>
            <a:r>
              <a:rPr lang="en-US" sz="1400" dirty="0">
                <a:solidFill>
                  <a:srgbClr val="000000"/>
                </a:solidFill>
                <a:latin typeface="Consolas"/>
              </a:rPr>
              <a:t>, setOfClassesInterestedIn);</a:t>
            </a:r>
          </a:p>
          <a:p>
            <a:pPr lvl="1">
              <a:defRPr/>
            </a:pPr>
            <a:r>
              <a:rPr lang="en-US" sz="1400" dirty="0">
                <a:solidFill>
                  <a:srgbClr val="000000"/>
                </a:solidFill>
                <a:latin typeface="Consolas"/>
              </a:rPr>
              <a:t>} </a:t>
            </a:r>
            <a:r>
              <a:rPr lang="en-US" sz="1400" b="1" dirty="0">
                <a:solidFill>
                  <a:srgbClr val="7F0055"/>
                </a:solidFill>
                <a:latin typeface="Consolas"/>
              </a:rPr>
              <a:t>else</a:t>
            </a:r>
            <a:r>
              <a:rPr lang="en-US" sz="1400" b="1" dirty="0">
                <a:solidFill>
                  <a:srgbClr val="000000"/>
                </a:solidFill>
                <a:latin typeface="Consolas"/>
              </a:rPr>
              <a:t> {</a:t>
            </a:r>
          </a:p>
          <a:p>
            <a:pPr lvl="1">
              <a:defRPr/>
            </a:pPr>
            <a:r>
              <a:rPr lang="en-US" sz="1400" dirty="0">
                <a:solidFill>
                  <a:srgbClr val="000000"/>
                </a:solidFill>
                <a:latin typeface="Consolas"/>
              </a:rPr>
              <a:t>	</a:t>
            </a:r>
            <a:r>
              <a:rPr lang="en-US" sz="1400" dirty="0" err="1">
                <a:solidFill>
                  <a:srgbClr val="000000"/>
                </a:solidFill>
                <a:latin typeface="Consolas"/>
              </a:rPr>
              <a:t>context.setAttribute</a:t>
            </a:r>
            <a:r>
              <a:rPr lang="en-US" sz="1400" dirty="0">
                <a:solidFill>
                  <a:srgbClr val="000000"/>
                </a:solidFill>
                <a:latin typeface="Consolas"/>
              </a:rPr>
              <a:t>(</a:t>
            </a:r>
            <a:r>
              <a:rPr lang="en-US" sz="1400" dirty="0">
                <a:solidFill>
                  <a:srgbClr val="2A00FF"/>
                </a:solidFill>
                <a:latin typeface="Consolas"/>
              </a:rPr>
              <a:t>"SET_OF_SERVLETS_IN_APP"</a:t>
            </a:r>
            <a:r>
              <a:rPr lang="en-US" sz="1400" dirty="0">
                <a:solidFill>
                  <a:srgbClr val="000000"/>
                </a:solidFill>
                <a:latin typeface="Consolas"/>
              </a:rPr>
              <a:t>, </a:t>
            </a:r>
            <a:r>
              <a:rPr lang="en-US" sz="1400" dirty="0">
                <a:solidFill>
                  <a:srgbClr val="2A00FF"/>
                </a:solidFill>
                <a:latin typeface="Consolas"/>
              </a:rPr>
              <a:t>"null"</a:t>
            </a:r>
            <a:r>
              <a:rPr lang="en-US" sz="1400" dirty="0">
                <a:solidFill>
                  <a:srgbClr val="000000"/>
                </a:solidFill>
                <a:latin typeface="Consolas"/>
              </a:rPr>
              <a:t>);</a:t>
            </a:r>
          </a:p>
          <a:p>
            <a:pPr lvl="1">
              <a:defRPr/>
            </a:pPr>
            <a:r>
              <a:rPr lang="en-US" sz="1400" dirty="0">
                <a:solidFill>
                  <a:srgbClr val="000000"/>
                </a:solidFill>
                <a:latin typeface="Consolas"/>
              </a:rPr>
              <a:t>}</a:t>
            </a:r>
          </a:p>
          <a:p>
            <a:pPr>
              <a:defRPr/>
            </a:pPr>
            <a:endParaRPr lang="en-US" sz="1400" dirty="0">
              <a:latin typeface="Consolas"/>
            </a:endParaRPr>
          </a:p>
          <a:p>
            <a:pPr lvl="1">
              <a:defRPr/>
            </a:pPr>
            <a:r>
              <a:rPr lang="en-US" sz="1400" dirty="0">
                <a:solidFill>
                  <a:srgbClr val="3F7F5F"/>
                </a:solidFill>
                <a:latin typeface="Consolas"/>
              </a:rPr>
              <a:t>//going to add a ServletContextListener programmatically</a:t>
            </a:r>
          </a:p>
          <a:p>
            <a:pPr lvl="1">
              <a:defRPr/>
            </a:pPr>
            <a:r>
              <a:rPr lang="en-US" sz="1400" dirty="0" err="1">
                <a:solidFill>
                  <a:srgbClr val="000000"/>
                </a:solidFill>
                <a:latin typeface="Consolas"/>
              </a:rPr>
              <a:t>context.addListener</a:t>
            </a:r>
            <a:r>
              <a:rPr lang="en-US" sz="1400" dirty="0">
                <a:solidFill>
                  <a:srgbClr val="000000"/>
                </a:solidFill>
                <a:latin typeface="Consolas"/>
              </a:rPr>
              <a:t>(</a:t>
            </a:r>
            <a:r>
              <a:rPr lang="en-US" sz="1400" dirty="0" err="1">
                <a:solidFill>
                  <a:srgbClr val="000000"/>
                </a:solidFill>
                <a:latin typeface="Consolas"/>
              </a:rPr>
              <a:t>com.ibm.ws.sample.sciJar.ServletContextListenerImpl.</a:t>
            </a:r>
            <a:r>
              <a:rPr lang="en-US" sz="1400" b="1" dirty="0" err="1">
                <a:solidFill>
                  <a:srgbClr val="7F0055"/>
                </a:solidFill>
                <a:latin typeface="Consolas"/>
              </a:rPr>
              <a:t>class</a:t>
            </a:r>
            <a:r>
              <a:rPr lang="en-US" sz="1400" b="1" dirty="0">
                <a:solidFill>
                  <a:srgbClr val="000000"/>
                </a:solidFill>
                <a:latin typeface="Consolas"/>
              </a:rPr>
              <a:t>);</a:t>
            </a:r>
          </a:p>
          <a:p>
            <a:pPr lvl="1">
              <a:defRPr/>
            </a:pPr>
            <a:endParaRPr lang="en-US" sz="1400" dirty="0">
              <a:latin typeface="Consolas"/>
            </a:endParaRPr>
          </a:p>
          <a:p>
            <a:pPr lvl="1">
              <a:defRPr/>
            </a:pPr>
            <a:r>
              <a:rPr lang="en-US" sz="1400" dirty="0">
                <a:solidFill>
                  <a:srgbClr val="3F7F5F"/>
                </a:solidFill>
                <a:latin typeface="Consolas"/>
              </a:rPr>
              <a:t>//going to add a Filter programmatically</a:t>
            </a:r>
          </a:p>
          <a:p>
            <a:pPr lvl="1">
              <a:defRPr/>
            </a:pPr>
            <a:r>
              <a:rPr lang="en-US" sz="1400" dirty="0">
                <a:solidFill>
                  <a:srgbClr val="3F7F5F"/>
                </a:solidFill>
                <a:latin typeface="Consolas"/>
              </a:rPr>
              <a:t>//if this jar is used as a shared library, then this filter will be applied to all requests</a:t>
            </a:r>
          </a:p>
          <a:p>
            <a:pPr lvl="1">
              <a:defRPr/>
            </a:pPr>
            <a:r>
              <a:rPr lang="en-US" sz="1400" dirty="0" err="1">
                <a:solidFill>
                  <a:srgbClr val="000000"/>
                </a:solidFill>
                <a:latin typeface="Consolas"/>
              </a:rPr>
              <a:t>FilterRegistration.Dynamic</a:t>
            </a:r>
            <a:r>
              <a:rPr lang="en-US" sz="1400" dirty="0">
                <a:solidFill>
                  <a:srgbClr val="000000"/>
                </a:solidFill>
                <a:latin typeface="Consolas"/>
              </a:rPr>
              <a:t> dynamic = </a:t>
            </a:r>
            <a:r>
              <a:rPr lang="en-US" sz="1400" dirty="0" err="1">
                <a:solidFill>
                  <a:srgbClr val="000000"/>
                </a:solidFill>
                <a:latin typeface="Consolas"/>
              </a:rPr>
              <a:t>context.addFilter</a:t>
            </a:r>
            <a:r>
              <a:rPr lang="en-US" sz="1400" dirty="0">
                <a:solidFill>
                  <a:srgbClr val="000000"/>
                </a:solidFill>
                <a:latin typeface="Consolas"/>
              </a:rPr>
              <a:t>(</a:t>
            </a:r>
            <a:r>
              <a:rPr lang="en-US" sz="1400" dirty="0">
                <a:solidFill>
                  <a:srgbClr val="2A00FF"/>
                </a:solidFill>
                <a:latin typeface="Consolas"/>
              </a:rPr>
              <a:t>"</a:t>
            </a:r>
            <a:r>
              <a:rPr lang="en-US" sz="1400" dirty="0" err="1">
                <a:solidFill>
                  <a:srgbClr val="2A00FF"/>
                </a:solidFill>
                <a:latin typeface="Consolas"/>
              </a:rPr>
              <a:t>MySharedFilter</a:t>
            </a:r>
            <a:r>
              <a:rPr lang="en-US" sz="1400" dirty="0">
                <a:solidFill>
                  <a:srgbClr val="2A00FF"/>
                </a:solidFill>
                <a:latin typeface="Consolas"/>
              </a:rPr>
              <a:t>"</a:t>
            </a:r>
            <a:r>
              <a:rPr lang="en-US" sz="1400" dirty="0">
                <a:solidFill>
                  <a:srgbClr val="000000"/>
                </a:solidFill>
                <a:latin typeface="Consolas"/>
              </a:rPr>
              <a:t>, </a:t>
            </a:r>
            <a:r>
              <a:rPr lang="en-US" sz="1400" dirty="0" err="1">
                <a:solidFill>
                  <a:srgbClr val="000000"/>
                </a:solidFill>
                <a:latin typeface="Consolas"/>
              </a:rPr>
              <a:t>com.ibm.ws.sample.sciJar.SharedFilter.</a:t>
            </a:r>
            <a:r>
              <a:rPr lang="en-US" sz="1400" b="1" dirty="0" err="1">
                <a:solidFill>
                  <a:srgbClr val="7F0055"/>
                </a:solidFill>
                <a:latin typeface="Consolas"/>
              </a:rPr>
              <a:t>class</a:t>
            </a:r>
            <a:r>
              <a:rPr lang="en-US" sz="1400" b="1" dirty="0">
                <a:solidFill>
                  <a:srgbClr val="000000"/>
                </a:solidFill>
                <a:latin typeface="Consolas"/>
              </a:rPr>
              <a:t>);</a:t>
            </a:r>
          </a:p>
          <a:p>
            <a:pPr lvl="1">
              <a:defRPr/>
            </a:pPr>
            <a:r>
              <a:rPr lang="en-US" sz="1400" dirty="0" err="1">
                <a:solidFill>
                  <a:srgbClr val="000000"/>
                </a:solidFill>
                <a:latin typeface="Consolas"/>
              </a:rPr>
              <a:t>dynamic.addMappingForUrlPatterns</a:t>
            </a:r>
            <a:r>
              <a:rPr lang="en-US" sz="1400" dirty="0">
                <a:solidFill>
                  <a:srgbClr val="000000"/>
                </a:solidFill>
                <a:latin typeface="Consolas"/>
              </a:rPr>
              <a:t>(</a:t>
            </a:r>
            <a:r>
              <a:rPr lang="en-US" sz="1400" dirty="0" err="1">
                <a:solidFill>
                  <a:srgbClr val="000000"/>
                </a:solidFill>
                <a:latin typeface="Consolas"/>
              </a:rPr>
              <a:t>EnumSet.</a:t>
            </a:r>
            <a:r>
              <a:rPr lang="en-US" sz="1400" i="1" dirty="0" err="1">
                <a:solidFill>
                  <a:srgbClr val="000000"/>
                </a:solidFill>
                <a:latin typeface="Consolas"/>
              </a:rPr>
              <a:t>allOf</a:t>
            </a:r>
            <a:r>
              <a:rPr lang="en-US" sz="1400" i="1" dirty="0">
                <a:solidFill>
                  <a:srgbClr val="000000"/>
                </a:solidFill>
                <a:latin typeface="Consolas"/>
              </a:rPr>
              <a:t>(</a:t>
            </a:r>
            <a:r>
              <a:rPr lang="en-US" sz="1400" i="1" dirty="0" err="1">
                <a:solidFill>
                  <a:srgbClr val="000000"/>
                </a:solidFill>
                <a:latin typeface="Consolas"/>
              </a:rPr>
              <a:t>DispatcherType.</a:t>
            </a:r>
            <a:r>
              <a:rPr lang="en-US" sz="1400" b="1" i="1" dirty="0" err="1">
                <a:solidFill>
                  <a:srgbClr val="7F0055"/>
                </a:solidFill>
                <a:latin typeface="Consolas"/>
              </a:rPr>
              <a:t>class</a:t>
            </a:r>
            <a:r>
              <a:rPr lang="en-US" sz="1400" b="1" i="1" dirty="0">
                <a:solidFill>
                  <a:srgbClr val="000000"/>
                </a:solidFill>
                <a:latin typeface="Consolas"/>
              </a:rPr>
              <a:t>), </a:t>
            </a:r>
            <a:r>
              <a:rPr lang="en-US" sz="1400" b="1" i="1" dirty="0">
                <a:solidFill>
                  <a:srgbClr val="7F0055"/>
                </a:solidFill>
                <a:latin typeface="Consolas"/>
              </a:rPr>
              <a:t>true</a:t>
            </a:r>
            <a:r>
              <a:rPr lang="en-US" sz="1400" b="1" i="1" dirty="0">
                <a:solidFill>
                  <a:srgbClr val="000000"/>
                </a:solidFill>
                <a:latin typeface="Consolas"/>
              </a:rPr>
              <a:t>, </a:t>
            </a:r>
            <a:r>
              <a:rPr lang="en-US" sz="1400" b="1" i="1" dirty="0">
                <a:solidFill>
                  <a:srgbClr val="2A00FF"/>
                </a:solidFill>
                <a:latin typeface="Consolas"/>
              </a:rPr>
              <a:t>"/*"</a:t>
            </a:r>
            <a:r>
              <a:rPr lang="en-US" sz="1400" b="1" i="1" dirty="0">
                <a:solidFill>
                  <a:srgbClr val="000000"/>
                </a:solidFill>
                <a:latin typeface="Consolas"/>
              </a:rPr>
              <a:t>);</a:t>
            </a:r>
          </a:p>
          <a:p>
            <a:pPr>
              <a:defRPr/>
            </a:pPr>
            <a:r>
              <a:rPr lang="en-US" sz="1400" dirty="0">
                <a:solidFill>
                  <a:srgbClr val="000000"/>
                </a:solidFill>
                <a:latin typeface="Consolas"/>
              </a:rPr>
              <a:t>     }</a:t>
            </a:r>
          </a:p>
          <a:p>
            <a:pPr>
              <a:defRPr/>
            </a:pPr>
            <a:endParaRPr lang="en-US" sz="1400" dirty="0">
              <a:latin typeface="Consolas"/>
            </a:endParaRPr>
          </a:p>
          <a:p>
            <a:pPr>
              <a:defRPr/>
            </a:pPr>
            <a:r>
              <a:rPr lang="en-US" sz="1400" dirty="0">
                <a:solidFill>
                  <a:srgbClr val="000000"/>
                </a:solidFill>
                <a:latin typeface="Consolas"/>
              </a:rPr>
              <a:t>}</a:t>
            </a:r>
            <a:endParaRPr lang="en-US" sz="1400" dirty="0"/>
          </a:p>
        </p:txBody>
      </p:sp>
    </p:spTree>
    <p:extLst>
      <p:ext uri="{BB962C8B-B14F-4D97-AF65-F5344CB8AC3E}">
        <p14:creationId xmlns:p14="http://schemas.microsoft.com/office/powerpoint/2010/main" val="767329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Arial" charset="0"/>
              </a:rPr>
              <a:t>Programmatic configuration</a:t>
            </a:r>
            <a:endParaRPr lang="en-US" dirty="0"/>
          </a:p>
        </p:txBody>
      </p:sp>
      <p:sp>
        <p:nvSpPr>
          <p:cNvPr id="3" name="Content Placeholder 2"/>
          <p:cNvSpPr>
            <a:spLocks noGrp="1"/>
          </p:cNvSpPr>
          <p:nvPr>
            <p:ph idx="1"/>
          </p:nvPr>
        </p:nvSpPr>
        <p:spPr>
          <a:xfrm>
            <a:off x="457200" y="1600201"/>
            <a:ext cx="8763000" cy="4800599"/>
          </a:xfrm>
        </p:spPr>
        <p:txBody>
          <a:bodyPr>
            <a:normAutofit fontScale="85000" lnSpcReduction="10000"/>
          </a:bodyPr>
          <a:lstStyle/>
          <a:p>
            <a:pPr marL="173038" indent="-173038">
              <a:lnSpc>
                <a:spcPct val="100000"/>
              </a:lnSpc>
              <a:spcBef>
                <a:spcPct val="50000"/>
              </a:spcBef>
              <a:buClr>
                <a:schemeClr val="tx1"/>
              </a:buClr>
              <a:buFont typeface="Wingdings" pitchFamily="2" charset="2"/>
              <a:buChar char="§"/>
            </a:pPr>
            <a:r>
              <a:rPr lang="en-US" sz="2000" dirty="0"/>
              <a:t>Dynamically configure at web application initialization</a:t>
            </a:r>
          </a:p>
          <a:p>
            <a:pPr marL="509588" lvl="1" indent="-163513">
              <a:buClr>
                <a:schemeClr val="tx1"/>
              </a:buClr>
              <a:buFont typeface="Arial" charset="0"/>
              <a:buChar char="–"/>
            </a:pPr>
            <a:r>
              <a:rPr lang="en-US" sz="2000" dirty="0" err="1">
                <a:latin typeface="Consolas" pitchFamily="49" charset="0"/>
              </a:rPr>
              <a:t>ServletContextListener.contextInitialized</a:t>
            </a:r>
            <a:endParaRPr lang="en-US" sz="2000" dirty="0">
              <a:latin typeface="Consolas" pitchFamily="49" charset="0"/>
            </a:endParaRPr>
          </a:p>
          <a:p>
            <a:pPr marL="509588" lvl="1" indent="-163513">
              <a:buClr>
                <a:schemeClr val="tx1"/>
              </a:buClr>
              <a:buFont typeface="Arial" charset="0"/>
              <a:buChar char="–"/>
            </a:pPr>
            <a:r>
              <a:rPr lang="en-US" sz="2000" dirty="0" err="1">
                <a:latin typeface="Consolas" pitchFamily="49" charset="0"/>
              </a:rPr>
              <a:t>ServletContainerInitializer.onStartup</a:t>
            </a:r>
            <a:r>
              <a:rPr lang="en-US" sz="2000" dirty="0">
                <a:latin typeface="Consolas" pitchFamily="49" charset="0"/>
              </a:rPr>
              <a:t> </a:t>
            </a:r>
          </a:p>
          <a:p>
            <a:pPr marL="173038" indent="-173038">
              <a:lnSpc>
                <a:spcPct val="100000"/>
              </a:lnSpc>
              <a:spcBef>
                <a:spcPct val="50000"/>
              </a:spcBef>
              <a:buClr>
                <a:schemeClr val="tx1"/>
              </a:buClr>
              <a:buFont typeface="Wingdings" pitchFamily="2" charset="2"/>
              <a:buChar char="§"/>
            </a:pPr>
            <a:r>
              <a:rPr lang="en-US" sz="2000" dirty="0"/>
              <a:t>Declare a servlet by registering programmatically</a:t>
            </a:r>
          </a:p>
          <a:p>
            <a:pPr marL="509588" lvl="1" indent="-163513">
              <a:buClr>
                <a:schemeClr val="tx1"/>
              </a:buClr>
              <a:buFont typeface="Arial" charset="0"/>
              <a:buChar char="–"/>
            </a:pPr>
            <a:r>
              <a:rPr lang="en-US" sz="2000" dirty="0" err="1">
                <a:latin typeface="Consolas" pitchFamily="49" charset="0"/>
              </a:rPr>
              <a:t>ServletContext.addServlet</a:t>
            </a:r>
            <a:r>
              <a:rPr lang="en-US" sz="2000" dirty="0">
                <a:latin typeface="Consolas" pitchFamily="49" charset="0"/>
              </a:rPr>
              <a:t>(String servletName, String </a:t>
            </a:r>
            <a:r>
              <a:rPr lang="en-US" sz="2000" dirty="0" err="1">
                <a:latin typeface="Consolas" pitchFamily="49" charset="0"/>
              </a:rPr>
              <a:t>className</a:t>
            </a:r>
            <a:r>
              <a:rPr lang="en-US" sz="2000" dirty="0">
                <a:latin typeface="Consolas" pitchFamily="49" charset="0"/>
              </a:rPr>
              <a:t>)</a:t>
            </a:r>
          </a:p>
          <a:p>
            <a:pPr marL="509588" lvl="1" indent="-163513">
              <a:buClr>
                <a:schemeClr val="tx1"/>
              </a:buClr>
              <a:buFont typeface="Arial" charset="0"/>
              <a:buChar char="–"/>
            </a:pPr>
            <a:r>
              <a:rPr lang="en-US" sz="2000" dirty="0" err="1">
                <a:latin typeface="Consolas" pitchFamily="49" charset="0"/>
              </a:rPr>
              <a:t>ServletContext.addServlet</a:t>
            </a:r>
            <a:r>
              <a:rPr lang="en-US" sz="2000" dirty="0">
                <a:latin typeface="Consolas" pitchFamily="49" charset="0"/>
              </a:rPr>
              <a:t>(String servletName, Servlet servlet)</a:t>
            </a:r>
          </a:p>
          <a:p>
            <a:pPr marL="509588" lvl="1" indent="-163513">
              <a:buClr>
                <a:schemeClr val="tx1"/>
              </a:buClr>
              <a:buFont typeface="Arial" charset="0"/>
              <a:buChar char="–"/>
            </a:pPr>
            <a:r>
              <a:rPr lang="en-US" sz="2000" dirty="0" err="1">
                <a:latin typeface="Consolas" pitchFamily="49" charset="0"/>
              </a:rPr>
              <a:t>ServletContext.addServlet</a:t>
            </a:r>
            <a:r>
              <a:rPr lang="en-US" sz="2000" dirty="0">
                <a:latin typeface="Consolas" pitchFamily="49" charset="0"/>
              </a:rPr>
              <a:t> (String servletName, Class &lt;? extends Servlet&gt; </a:t>
            </a:r>
            <a:r>
              <a:rPr lang="en-US" sz="2000" dirty="0" err="1">
                <a:latin typeface="Consolas" pitchFamily="49" charset="0"/>
              </a:rPr>
              <a:t>cz</a:t>
            </a:r>
            <a:r>
              <a:rPr lang="en-US" sz="2000" dirty="0">
                <a:latin typeface="Consolas" pitchFamily="49" charset="0"/>
              </a:rPr>
              <a:t>)</a:t>
            </a:r>
          </a:p>
          <a:p>
            <a:pPr marL="173038" indent="-173038">
              <a:lnSpc>
                <a:spcPct val="100000"/>
              </a:lnSpc>
              <a:spcBef>
                <a:spcPct val="50000"/>
              </a:spcBef>
              <a:buClr>
                <a:schemeClr val="tx1"/>
              </a:buClr>
              <a:buFont typeface="Wingdings" pitchFamily="2" charset="2"/>
              <a:buChar char="§"/>
            </a:pPr>
            <a:r>
              <a:rPr lang="en-US" sz="2000" dirty="0"/>
              <a:t>Instantiate and customize the given Servlet before registering</a:t>
            </a:r>
          </a:p>
          <a:p>
            <a:pPr marL="509588" lvl="1" indent="-163513">
              <a:buClr>
                <a:schemeClr val="tx1"/>
              </a:buClr>
              <a:buFont typeface="Arial" charset="0"/>
              <a:buChar char="–"/>
            </a:pPr>
            <a:r>
              <a:rPr lang="fr-FR" sz="2000" dirty="0">
                <a:latin typeface="Consolas" pitchFamily="49" charset="0"/>
              </a:rPr>
              <a:t>&lt;T extends Servlet&gt; T createServlet(Class&lt;T&gt; </a:t>
            </a:r>
            <a:r>
              <a:rPr lang="fr-FR" sz="2000" dirty="0" err="1">
                <a:latin typeface="Consolas" pitchFamily="49" charset="0"/>
              </a:rPr>
              <a:t>clazz</a:t>
            </a:r>
            <a:r>
              <a:rPr lang="fr-FR" sz="2000" dirty="0">
                <a:latin typeface="Consolas" pitchFamily="49" charset="0"/>
              </a:rPr>
              <a:t>)</a:t>
            </a:r>
          </a:p>
          <a:p>
            <a:pPr marL="173038" indent="-173038">
              <a:lnSpc>
                <a:spcPct val="100000"/>
              </a:lnSpc>
              <a:spcBef>
                <a:spcPct val="50000"/>
              </a:spcBef>
              <a:buClr>
                <a:schemeClr val="tx1"/>
              </a:buClr>
              <a:buFont typeface="Wingdings" pitchFamily="2" charset="2"/>
              <a:buChar char="§"/>
            </a:pPr>
            <a:r>
              <a:rPr lang="fr-FR" sz="2000" dirty="0" err="1"/>
              <a:t>Methods</a:t>
            </a:r>
            <a:r>
              <a:rPr lang="fr-FR" sz="2000" dirty="0"/>
              <a:t> return </a:t>
            </a:r>
            <a:r>
              <a:rPr lang="fr-FR" sz="2000" dirty="0">
                <a:latin typeface="Consolas" pitchFamily="49" charset="0"/>
              </a:rPr>
              <a:t>ServletRegistration/ServletRegistration.Dynamic</a:t>
            </a:r>
          </a:p>
          <a:p>
            <a:pPr marL="509588" lvl="1" indent="-163513">
              <a:buClr>
                <a:schemeClr val="tx1"/>
              </a:buClr>
              <a:buFont typeface="Arial" charset="0"/>
              <a:buChar char="–"/>
            </a:pPr>
            <a:r>
              <a:rPr lang="fr-FR" sz="2000" dirty="0" err="1"/>
              <a:t>Allows</a:t>
            </a:r>
            <a:r>
              <a:rPr lang="fr-FR" sz="2000" dirty="0"/>
              <a:t> setup of </a:t>
            </a:r>
            <a:r>
              <a:rPr lang="en-US" sz="2000" dirty="0" err="1"/>
              <a:t>init-params</a:t>
            </a:r>
            <a:r>
              <a:rPr lang="en-US" sz="2000" dirty="0"/>
              <a:t>, </a:t>
            </a:r>
            <a:r>
              <a:rPr lang="en-US" sz="2000" dirty="0" err="1"/>
              <a:t>url</a:t>
            </a:r>
            <a:r>
              <a:rPr lang="en-US" sz="2000" dirty="0"/>
              <a:t>-mappings, and security</a:t>
            </a:r>
          </a:p>
          <a:p>
            <a:pPr marL="173038" indent="-173038">
              <a:lnSpc>
                <a:spcPct val="100000"/>
              </a:lnSpc>
              <a:spcBef>
                <a:spcPct val="50000"/>
              </a:spcBef>
              <a:buClr>
                <a:schemeClr val="tx1"/>
              </a:buClr>
              <a:buFont typeface="Wingdings" pitchFamily="2" charset="2"/>
              <a:buChar char="§"/>
            </a:pPr>
            <a:r>
              <a:rPr lang="en-US" sz="2000" dirty="0"/>
              <a:t>Similarly to add Filters and Listeners</a:t>
            </a:r>
          </a:p>
          <a:p>
            <a:pPr marL="509588" lvl="1" indent="-163513">
              <a:buClr>
                <a:schemeClr val="tx1"/>
              </a:buClr>
              <a:buFont typeface="Arial" charset="0"/>
              <a:buChar char="–"/>
            </a:pPr>
            <a:r>
              <a:rPr lang="en-US" sz="2000" dirty="0">
                <a:latin typeface="Consolas" pitchFamily="49" charset="0"/>
              </a:rPr>
              <a:t>ServletContext.addFilter(…), </a:t>
            </a:r>
            <a:r>
              <a:rPr lang="en-US" sz="2000" dirty="0" err="1">
                <a:latin typeface="Consolas" pitchFamily="49" charset="0"/>
              </a:rPr>
              <a:t>createFilter</a:t>
            </a:r>
            <a:r>
              <a:rPr lang="en-US" sz="2000" dirty="0">
                <a:latin typeface="Consolas" pitchFamily="49" charset="0"/>
              </a:rPr>
              <a:t>(…)</a:t>
            </a:r>
          </a:p>
          <a:p>
            <a:pPr marL="509588" lvl="1" indent="-163513">
              <a:buClr>
                <a:schemeClr val="tx1"/>
              </a:buClr>
              <a:buFont typeface="Arial" charset="0"/>
              <a:buChar char="–"/>
            </a:pPr>
            <a:r>
              <a:rPr lang="en-US" sz="2000" dirty="0">
                <a:latin typeface="Consolas" pitchFamily="49" charset="0"/>
              </a:rPr>
              <a:t>ServletContext.addListener(…), createListener(…)</a:t>
            </a:r>
          </a:p>
          <a:p>
            <a:endParaRPr lang="en-US" dirty="0"/>
          </a:p>
        </p:txBody>
      </p:sp>
    </p:spTree>
    <p:extLst>
      <p:ext uri="{BB962C8B-B14F-4D97-AF65-F5344CB8AC3E}">
        <p14:creationId xmlns:p14="http://schemas.microsoft.com/office/powerpoint/2010/main" val="1289644346"/>
      </p:ext>
    </p:extLst>
  </p:cSld>
  <p:clrMapOvr>
    <a:masterClrMapping/>
  </p:clrMapOvr>
  <p:timing>
    <p:tnLst>
      <p:par>
        <p:cTn id="1" dur="indefinite" restart="never" nodeType="tmRoot"/>
      </p:par>
    </p:tnLst>
  </p:timing>
</p:sld>
</file>

<file path=ppt/theme/theme1.xml><?xml version="1.0" encoding="utf-8"?>
<a:theme xmlns:a="http://schemas.openxmlformats.org/drawingml/2006/main" name="ACNA_2011_Speaker_Slide_Template_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1151</TotalTime>
  <Words>3286</Words>
  <Application>Microsoft Office PowerPoint</Application>
  <PresentationFormat>On-screen Show (4:3)</PresentationFormat>
  <Paragraphs>570</Paragraphs>
  <Slides>50</Slides>
  <Notes>50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ACNA_2011_Speaker_Slide_Template_final</vt:lpstr>
      <vt:lpstr>Web Technologies in Java EE6 : Servlet 3.0 &amp; JSF 2.0 What's New ? </vt:lpstr>
      <vt:lpstr>Feature Overview</vt:lpstr>
      <vt:lpstr>My Background</vt:lpstr>
      <vt:lpstr> Configuration Annotations </vt:lpstr>
      <vt:lpstr>PowerPoint Presentation</vt:lpstr>
      <vt:lpstr>Web Fragments </vt:lpstr>
      <vt:lpstr>Pluggability</vt:lpstr>
      <vt:lpstr>PowerPoint Presentation</vt:lpstr>
      <vt:lpstr>Programmatic configuration</vt:lpstr>
      <vt:lpstr>PowerPoint Presentation</vt:lpstr>
      <vt:lpstr>Asynchronous processing support</vt:lpstr>
      <vt:lpstr>Request processing flow</vt:lpstr>
      <vt:lpstr>Asynchronous processing API</vt:lpstr>
      <vt:lpstr>Asynchronous processing API</vt:lpstr>
      <vt:lpstr>AsyncContext API</vt:lpstr>
      <vt:lpstr>AsyncContext API</vt:lpstr>
      <vt:lpstr>Async Best Practices</vt:lpstr>
      <vt:lpstr>File upload/multipart support</vt:lpstr>
      <vt:lpstr>Configuring security constraints</vt:lpstr>
      <vt:lpstr>PowerPoint Presentation</vt:lpstr>
      <vt:lpstr>Specifying constraints</vt:lpstr>
      <vt:lpstr>Security programmatic login/logout</vt:lpstr>
      <vt:lpstr>Session Configuration</vt:lpstr>
      <vt:lpstr>What is JSF 2</vt:lpstr>
      <vt:lpstr> View Declaration Language &amp; Facelets </vt:lpstr>
      <vt:lpstr>Composite Components</vt:lpstr>
      <vt:lpstr>Templating</vt:lpstr>
      <vt:lpstr>New Annotations</vt:lpstr>
      <vt:lpstr> Ajax Request Lifecycle and New &lt;f:ajax&gt; Tag </vt:lpstr>
      <vt:lpstr>Implicit Navigation</vt:lpstr>
      <vt:lpstr>Conditional Navigation</vt:lpstr>
      <vt:lpstr>Preemptive Navigation</vt:lpstr>
      <vt:lpstr> System Events </vt:lpstr>
      <vt:lpstr> System Event Listeners </vt:lpstr>
      <vt:lpstr>Error Handling</vt:lpstr>
      <vt:lpstr>Templating Tags</vt:lpstr>
      <vt:lpstr>Managed Bean Annotation</vt:lpstr>
      <vt:lpstr>Ajax Tags</vt:lpstr>
      <vt:lpstr>  Resource Loading  </vt:lpstr>
      <vt:lpstr>New Bean Scopes</vt:lpstr>
      <vt:lpstr>Custom Bean Scopes</vt:lpstr>
      <vt:lpstr>faces-config.xml Ordering</vt:lpstr>
      <vt:lpstr>JSF Tree Traversal</vt:lpstr>
      <vt:lpstr>New State Saving</vt:lpstr>
      <vt:lpstr>GET Support</vt:lpstr>
      <vt:lpstr>Behaviors</vt:lpstr>
      <vt:lpstr>Integration with other EE Specs.</vt:lpstr>
      <vt:lpstr>Wrap Up</vt:lpstr>
      <vt:lpstr>Sources</vt:lpstr>
      <vt:lpstr>Contact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Delia</dc:creator>
  <cp:lastModifiedBy>IBM_ADMIN</cp:lastModifiedBy>
  <cp:revision>142</cp:revision>
  <dcterms:created xsi:type="dcterms:W3CDTF">2011-10-07T00:17:58Z</dcterms:created>
  <dcterms:modified xsi:type="dcterms:W3CDTF">2011-11-09T13:53:43Z</dcterms:modified>
</cp:coreProperties>
</file>