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4"/>
  </p:notesMasterIdLst>
  <p:sldIdLst>
    <p:sldId id="256" r:id="rId2"/>
    <p:sldId id="259" r:id="rId3"/>
    <p:sldId id="258" r:id="rId4"/>
    <p:sldId id="260" r:id="rId5"/>
    <p:sldId id="272" r:id="rId6"/>
    <p:sldId id="275" r:id="rId7"/>
    <p:sldId id="269" r:id="rId8"/>
    <p:sldId id="263" r:id="rId9"/>
    <p:sldId id="271" r:id="rId10"/>
    <p:sldId id="276" r:id="rId11"/>
    <p:sldId id="277" r:id="rId12"/>
    <p:sldId id="268" r:id="rId13"/>
  </p:sldIdLst>
  <p:sldSz cx="9144000" cy="6858000" type="screen4x3"/>
  <p:notesSz cx="6858000" cy="9144000"/>
  <p:defaultText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65160" autoAdjust="0"/>
  </p:normalViewPr>
  <p:slideViewPr>
    <p:cSldViewPr>
      <p:cViewPr varScale="1">
        <p:scale>
          <a:sx n="70" d="100"/>
          <a:sy n="70" d="100"/>
        </p:scale>
        <p:origin x="-2048" y="-11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15DEE1-911C-7146-9E96-2F19223923E5}" type="datetimeFigureOut">
              <a:rPr lang="en-US" smtClean="0"/>
              <a:pPr/>
              <a:t>11/9/11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2C1C57-FE3F-A345-8FEE-F15D26D043AA}"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9644845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a:t>
            </a:r>
            <a:r>
              <a:rPr lang="en-US" baseline="0" dirty="0" smtClean="0"/>
              <a:t> this even needed???</a:t>
            </a:r>
            <a:endParaRPr lang="en-US" dirty="0"/>
          </a:p>
        </p:txBody>
      </p:sp>
      <p:sp>
        <p:nvSpPr>
          <p:cNvPr id="4" name="Slide Number Placeholder 3"/>
          <p:cNvSpPr>
            <a:spLocks noGrp="1"/>
          </p:cNvSpPr>
          <p:nvPr>
            <p:ph type="sldNum" sz="quarter" idx="10"/>
          </p:nvPr>
        </p:nvSpPr>
        <p:spPr/>
        <p:txBody>
          <a:bodyPr/>
          <a:lstStyle/>
          <a:p>
            <a:fld id="{EF2C1C57-FE3F-A345-8FEE-F15D26D043AA}" type="slidenum">
              <a:rPr lang="en-US" smtClean="0"/>
              <a:pPr/>
              <a:t>2</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361865925"/>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OODT has</a:t>
            </a:r>
            <a:r>
              <a:rPr lang="en-US" baseline="0" dirty="0" smtClean="0"/>
              <a:t> been a TLP since 2010, but was developed at JPL for 10 years before that.</a:t>
            </a:r>
          </a:p>
          <a:p>
            <a:r>
              <a:rPr lang="en-US" baseline="0" dirty="0" smtClean="0"/>
              <a:t>It is a metadata driven Data management System Framework.  </a:t>
            </a:r>
          </a:p>
          <a:p>
            <a:endParaRPr lang="en-US" baseline="0" dirty="0" smtClean="0"/>
          </a:p>
          <a:p>
            <a:r>
              <a:rPr lang="en-US" baseline="0" dirty="0" smtClean="0"/>
              <a:t>The core components are written in Java and built using Maven.  These are important considerations because they have enabled us to build up </a:t>
            </a:r>
            <a:r>
              <a:rPr lang="en-US" baseline="0" dirty="0" err="1" smtClean="0"/>
              <a:t>RADiX</a:t>
            </a:r>
            <a:r>
              <a:rPr lang="en-US" baseline="0" dirty="0" smtClean="0"/>
              <a:t>.</a:t>
            </a:r>
          </a:p>
          <a:p>
            <a:endParaRPr lang="en-US" baseline="0" dirty="0" smtClean="0"/>
          </a:p>
          <a:p>
            <a:r>
              <a:rPr lang="en-US" baseline="0" dirty="0" smtClean="0"/>
              <a:t>Because OODT is a framework it has been used to support many different industries including Cancer and Climate Research.  The framework can support any number of use cases because OODT isn’t just a single solution, or single software component, but a collection of over 15 components.</a:t>
            </a:r>
          </a:p>
          <a:p>
            <a:endParaRPr lang="en-US" baseline="0" dirty="0" smtClean="0"/>
          </a:p>
          <a:p>
            <a:r>
              <a:rPr lang="en-US" baseline="0" dirty="0" smtClean="0"/>
              <a:t>Now for the committers and power users this architecture and design yields power through flexibility, but for the larger community this can lead to confusion and ultimately frustration.  The main purpose behind </a:t>
            </a:r>
            <a:r>
              <a:rPr lang="en-US" baseline="0" dirty="0" err="1" smtClean="0"/>
              <a:t>RADiX</a:t>
            </a:r>
            <a:r>
              <a:rPr lang="en-US" baseline="0" dirty="0" smtClean="0"/>
              <a:t> is to remove the confusion and hopefully eliminate the frustration</a:t>
            </a:r>
            <a:endParaRPr lang="en-US" dirty="0" smtClean="0"/>
          </a:p>
          <a:p>
            <a:endParaRPr lang="en-US" dirty="0"/>
          </a:p>
        </p:txBody>
      </p:sp>
      <p:sp>
        <p:nvSpPr>
          <p:cNvPr id="4" name="Slide Number Placeholder 3"/>
          <p:cNvSpPr>
            <a:spLocks noGrp="1"/>
          </p:cNvSpPr>
          <p:nvPr>
            <p:ph type="sldNum" sz="quarter" idx="10"/>
          </p:nvPr>
        </p:nvSpPr>
        <p:spPr/>
        <p:txBody>
          <a:bodyPr/>
          <a:lstStyle/>
          <a:p>
            <a:fld id="{EF2C1C57-FE3F-A345-8FEE-F15D26D043AA}" type="slidenum">
              <a:rPr lang="en-US" smtClean="0"/>
              <a:pPr/>
              <a:t>4</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01664113"/>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2C1C57-FE3F-A345-8FEE-F15D26D043AA}" type="slidenum">
              <a:rPr lang="en-US" smtClean="0"/>
              <a:pPr/>
              <a:t>5</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01664113"/>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RADiX</a:t>
            </a:r>
            <a:r>
              <a:rPr lang="en-US" baseline="0" dirty="0" smtClean="0"/>
              <a:t> is the team’s solution to help eliminate confusion.</a:t>
            </a:r>
          </a:p>
          <a:p>
            <a:endParaRPr lang="en-US" baseline="0" dirty="0" smtClean="0"/>
          </a:p>
          <a:p>
            <a:r>
              <a:rPr lang="en-US" baseline="0" dirty="0" err="1" smtClean="0"/>
              <a:t>RADiX</a:t>
            </a:r>
            <a:r>
              <a:rPr lang="en-US" baseline="0" dirty="0" smtClean="0"/>
              <a:t> delivers a proven development space with a simple </a:t>
            </a:r>
            <a:r>
              <a:rPr lang="en-US" baseline="0" dirty="0" err="1" smtClean="0"/>
              <a:t>svn</a:t>
            </a:r>
            <a:r>
              <a:rPr lang="en-US" baseline="0" dirty="0" smtClean="0"/>
              <a:t> repo layout.  You also get a proven deployment structure as well.</a:t>
            </a:r>
            <a:endParaRPr lang="en-US" dirty="0"/>
          </a:p>
        </p:txBody>
      </p:sp>
      <p:sp>
        <p:nvSpPr>
          <p:cNvPr id="4" name="Slide Number Placeholder 3"/>
          <p:cNvSpPr>
            <a:spLocks noGrp="1"/>
          </p:cNvSpPr>
          <p:nvPr>
            <p:ph type="sldNum" sz="quarter" idx="10"/>
          </p:nvPr>
        </p:nvSpPr>
        <p:spPr/>
        <p:txBody>
          <a:bodyPr/>
          <a:lstStyle/>
          <a:p>
            <a:fld id="{EF2C1C57-FE3F-A345-8FEE-F15D26D043AA}" type="slidenum">
              <a:rPr lang="en-US" smtClean="0"/>
              <a:pPr/>
              <a:t>6</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01664113"/>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RADiX</a:t>
            </a:r>
            <a:r>
              <a:rPr lang="en-US" baseline="0" dirty="0" smtClean="0"/>
              <a:t> is the team’s solution to help eliminate confusion.</a:t>
            </a:r>
          </a:p>
          <a:p>
            <a:endParaRPr lang="en-US" baseline="0" dirty="0" smtClean="0"/>
          </a:p>
          <a:p>
            <a:r>
              <a:rPr lang="en-US" baseline="0" dirty="0" err="1" smtClean="0"/>
              <a:t>RADiX</a:t>
            </a:r>
            <a:r>
              <a:rPr lang="en-US" baseline="0" dirty="0" smtClean="0"/>
              <a:t> delivers a proven development space with a simple </a:t>
            </a:r>
            <a:r>
              <a:rPr lang="en-US" baseline="0" dirty="0" err="1" smtClean="0"/>
              <a:t>svn</a:t>
            </a:r>
            <a:r>
              <a:rPr lang="en-US" baseline="0" dirty="0" smtClean="0"/>
              <a:t> repo layout.  You also get a proven deployment structure as well.</a:t>
            </a:r>
            <a:endParaRPr lang="en-US" dirty="0"/>
          </a:p>
        </p:txBody>
      </p:sp>
      <p:sp>
        <p:nvSpPr>
          <p:cNvPr id="4" name="Slide Number Placeholder 3"/>
          <p:cNvSpPr>
            <a:spLocks noGrp="1"/>
          </p:cNvSpPr>
          <p:nvPr>
            <p:ph type="sldNum" sz="quarter" idx="10"/>
          </p:nvPr>
        </p:nvSpPr>
        <p:spPr/>
        <p:txBody>
          <a:bodyPr/>
          <a:lstStyle/>
          <a:p>
            <a:fld id="{EF2C1C57-FE3F-A345-8FEE-F15D26D043AA}" type="slidenum">
              <a:rPr lang="en-US" smtClean="0"/>
              <a:pPr/>
              <a:t>7</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01664113"/>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F2C1C57-FE3F-A345-8FEE-F15D26D043AA}"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87FCC2-AFFF-478E-A827-D8DD4AB5E717}" type="datetimeFigureOut">
              <a:rPr lang="en-US" smtClean="0"/>
              <a:pPr/>
              <a:t>11/9/11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59169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7FCC2-AFFF-478E-A827-D8DD4AB5E717}" type="datetimeFigureOut">
              <a:rPr lang="en-US" smtClean="0"/>
              <a:pPr/>
              <a:t>11/9/11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19749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975" y="311150"/>
            <a:ext cx="2262188" cy="6632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3239" y="311150"/>
            <a:ext cx="6637337" cy="6632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7FCC2-AFFF-478E-A827-D8DD4AB5E717}" type="datetimeFigureOut">
              <a:rPr lang="en-US" smtClean="0"/>
              <a:pPr/>
              <a:t>11/9/11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07268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87FCC2-AFFF-478E-A827-D8DD4AB5E717}" type="datetimeFigureOut">
              <a:rPr lang="en-US" smtClean="0"/>
              <a:pPr/>
              <a:t>11/9/11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39857610"/>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46" indent="0">
              <a:buNone/>
              <a:defRPr sz="1800">
                <a:solidFill>
                  <a:schemeClr val="tx1">
                    <a:tint val="75000"/>
                  </a:schemeClr>
                </a:solidFill>
              </a:defRPr>
            </a:lvl2pPr>
            <a:lvl3pPr marL="914293" indent="0">
              <a:buNone/>
              <a:defRPr sz="1600">
                <a:solidFill>
                  <a:schemeClr val="tx1">
                    <a:tint val="75000"/>
                  </a:schemeClr>
                </a:solidFill>
              </a:defRPr>
            </a:lvl3pPr>
            <a:lvl4pPr marL="1371440" indent="0">
              <a:buNone/>
              <a:defRPr sz="1400">
                <a:solidFill>
                  <a:schemeClr val="tx1">
                    <a:tint val="75000"/>
                  </a:schemeClr>
                </a:solidFill>
              </a:defRPr>
            </a:lvl4pPr>
            <a:lvl5pPr marL="1828586" indent="0">
              <a:buNone/>
              <a:defRPr sz="1400">
                <a:solidFill>
                  <a:schemeClr val="tx1">
                    <a:tint val="75000"/>
                  </a:schemeClr>
                </a:solidFill>
              </a:defRPr>
            </a:lvl5pPr>
            <a:lvl6pPr marL="2285733" indent="0">
              <a:buNone/>
              <a:defRPr sz="1400">
                <a:solidFill>
                  <a:schemeClr val="tx1">
                    <a:tint val="75000"/>
                  </a:schemeClr>
                </a:solidFill>
              </a:defRPr>
            </a:lvl6pPr>
            <a:lvl7pPr marL="2742879" indent="0">
              <a:buNone/>
              <a:defRPr sz="1400">
                <a:solidFill>
                  <a:schemeClr val="tx1">
                    <a:tint val="75000"/>
                  </a:schemeClr>
                </a:solidFill>
              </a:defRPr>
            </a:lvl7pPr>
            <a:lvl8pPr marL="3200026" indent="0">
              <a:buNone/>
              <a:defRPr sz="1400">
                <a:solidFill>
                  <a:schemeClr val="tx1">
                    <a:tint val="75000"/>
                  </a:schemeClr>
                </a:solidFill>
              </a:defRPr>
            </a:lvl8pPr>
            <a:lvl9pPr marL="3657172"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87FCC2-AFFF-478E-A827-D8DD4AB5E717}" type="datetimeFigureOut">
              <a:rPr lang="en-US" smtClean="0"/>
              <a:pPr/>
              <a:t>11/9/11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614795021"/>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3238" y="1812925"/>
            <a:ext cx="4449762" cy="513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1" y="1812925"/>
            <a:ext cx="4449763" cy="5130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87FCC2-AFFF-478E-A827-D8DD4AB5E717}" type="datetimeFigureOut">
              <a:rPr lang="en-US" smtClean="0"/>
              <a:pPr/>
              <a:t>11/9/11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693823215"/>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46" indent="0">
              <a:buNone/>
              <a:defRPr sz="2000" b="1"/>
            </a:lvl2pPr>
            <a:lvl3pPr marL="914293" indent="0">
              <a:buNone/>
              <a:defRPr sz="1800" b="1"/>
            </a:lvl3pPr>
            <a:lvl4pPr marL="1371440" indent="0">
              <a:buNone/>
              <a:defRPr sz="1600" b="1"/>
            </a:lvl4pPr>
            <a:lvl5pPr marL="1828586" indent="0">
              <a:buNone/>
              <a:defRPr sz="1600" b="1"/>
            </a:lvl5pPr>
            <a:lvl6pPr marL="2285733" indent="0">
              <a:buNone/>
              <a:defRPr sz="1600" b="1"/>
            </a:lvl6pPr>
            <a:lvl7pPr marL="2742879" indent="0">
              <a:buNone/>
              <a:defRPr sz="1600" b="1"/>
            </a:lvl7pPr>
            <a:lvl8pPr marL="3200026" indent="0">
              <a:buNone/>
              <a:defRPr sz="1600" b="1"/>
            </a:lvl8pPr>
            <a:lvl9pPr marL="365717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87FCC2-AFFF-478E-A827-D8DD4AB5E717}" type="datetimeFigureOut">
              <a:rPr lang="en-US" smtClean="0"/>
              <a:pPr/>
              <a:t>11/9/11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457411960"/>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87FCC2-AFFF-478E-A827-D8DD4AB5E717}" type="datetimeFigureOut">
              <a:rPr lang="en-US" smtClean="0"/>
              <a:pPr/>
              <a:t>11/9/11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222142675"/>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87FCC2-AFFF-478E-A827-D8DD4AB5E717}" type="datetimeFigureOut">
              <a:rPr lang="en-US" smtClean="0"/>
              <a:pPr/>
              <a:t>11/9/11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305543958"/>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0"/>
            <a:ext cx="3008313" cy="4691063"/>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7FCC2-AFFF-478E-A827-D8DD4AB5E717}" type="datetimeFigureOut">
              <a:rPr lang="en-US" smtClean="0"/>
              <a:pPr/>
              <a:t>11/9/11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98131447"/>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46" indent="0">
              <a:buNone/>
              <a:defRPr sz="2800"/>
            </a:lvl2pPr>
            <a:lvl3pPr marL="914293" indent="0">
              <a:buNone/>
              <a:defRPr sz="2400"/>
            </a:lvl3pPr>
            <a:lvl4pPr marL="1371440" indent="0">
              <a:buNone/>
              <a:defRPr sz="2000"/>
            </a:lvl4pPr>
            <a:lvl5pPr marL="1828586" indent="0">
              <a:buNone/>
              <a:defRPr sz="2000"/>
            </a:lvl5pPr>
            <a:lvl6pPr marL="2285733" indent="0">
              <a:buNone/>
              <a:defRPr sz="2000"/>
            </a:lvl6pPr>
            <a:lvl7pPr marL="2742879" indent="0">
              <a:buNone/>
              <a:defRPr sz="2000"/>
            </a:lvl7pPr>
            <a:lvl8pPr marL="3200026" indent="0">
              <a:buNone/>
              <a:defRPr sz="2000"/>
            </a:lvl8pPr>
            <a:lvl9pPr marL="3657172"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46" indent="0">
              <a:buNone/>
              <a:defRPr sz="1200"/>
            </a:lvl2pPr>
            <a:lvl3pPr marL="914293" indent="0">
              <a:buNone/>
              <a:defRPr sz="1000"/>
            </a:lvl3pPr>
            <a:lvl4pPr marL="1371440" indent="0">
              <a:buNone/>
              <a:defRPr sz="900"/>
            </a:lvl4pPr>
            <a:lvl5pPr marL="1828586" indent="0">
              <a:buNone/>
              <a:defRPr sz="900"/>
            </a:lvl5pPr>
            <a:lvl6pPr marL="2285733" indent="0">
              <a:buNone/>
              <a:defRPr sz="900"/>
            </a:lvl6pPr>
            <a:lvl7pPr marL="2742879" indent="0">
              <a:buNone/>
              <a:defRPr sz="900"/>
            </a:lvl7pPr>
            <a:lvl8pPr marL="3200026" indent="0">
              <a:buNone/>
              <a:defRPr sz="900"/>
            </a:lvl8pPr>
            <a:lvl9pPr marL="3657172"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87FCC2-AFFF-478E-A827-D8DD4AB5E717}" type="datetimeFigureOut">
              <a:rPr lang="en-US" smtClean="0"/>
              <a:pPr/>
              <a:t>11/9/11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4334930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29" tIns="45714" rIns="91429" bIns="4571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29" tIns="45714" rIns="91429" bIns="4571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29" tIns="45714" rIns="91429" bIns="45714" rtlCol="0" anchor="ctr"/>
          <a:lstStyle>
            <a:lvl1pPr algn="l">
              <a:defRPr sz="1200">
                <a:solidFill>
                  <a:schemeClr val="tx1">
                    <a:tint val="75000"/>
                  </a:schemeClr>
                </a:solidFill>
              </a:defRPr>
            </a:lvl1pPr>
          </a:lstStyle>
          <a:p>
            <a:fld id="{2C87FCC2-AFFF-478E-A827-D8DD4AB5E717}" type="datetimeFigureOut">
              <a:rPr lang="en-US" smtClean="0"/>
              <a:pPr/>
              <a:t>11/9/11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29" tIns="45714" rIns="91429" bIns="4571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29" tIns="45714" rIns="91429" bIns="45714" rtlCol="0" anchor="ctr"/>
          <a:lstStyle>
            <a:lvl1pPr algn="r">
              <a:defRPr sz="1200">
                <a:solidFill>
                  <a:schemeClr val="tx1">
                    <a:tint val="75000"/>
                  </a:schemeClr>
                </a:solidFill>
              </a:defRPr>
            </a:lvl1pPr>
          </a:lstStyle>
          <a:p>
            <a:fld id="{CD7D018F-DCE7-4E7C-94C6-1A191101F29E}" type="slidenum">
              <a:rPr lang="en-US" smtClean="0"/>
              <a:pPr/>
              <a:t>‹#›</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712468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293" rtl="0" eaLnBrk="1" latinLnBrk="0" hangingPunct="1">
        <a:spcBef>
          <a:spcPct val="0"/>
        </a:spcBef>
        <a:buNone/>
        <a:defRPr sz="4400" kern="1200">
          <a:solidFill>
            <a:schemeClr val="tx1"/>
          </a:solidFill>
          <a:latin typeface="+mj-lt"/>
          <a:ea typeface="+mj-ea"/>
          <a:cs typeface="+mj-cs"/>
        </a:defRPr>
      </a:lvl1pPr>
    </p:titleStyle>
    <p:bodyStyle>
      <a:lvl1pPr marL="342860" indent="-342860" algn="l" defTabSz="91429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63" indent="-285717" algn="l" defTabSz="914293"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867" indent="-228573" algn="l" defTabSz="91429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013"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159"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06"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679739" y="2633382"/>
            <a:ext cx="7771534" cy="2286000"/>
          </a:xfrm>
        </p:spPr>
        <p:txBody>
          <a:bodyPr/>
          <a:lstStyle/>
          <a:p>
            <a:pPr eaLnBrk="1" hangingPunct="1"/>
            <a:r>
              <a:rPr lang="en-US" sz="4300" b="1" dirty="0" smtClean="0">
                <a:ea typeface="ＭＳ Ｐゴシック" pitchFamily="34" charset="-128"/>
              </a:rPr>
              <a:t>HOW TO: Spin Up Apache OODT Faster with </a:t>
            </a:r>
            <a:r>
              <a:rPr lang="en-US" sz="4300" b="1" dirty="0" err="1" smtClean="0">
                <a:ea typeface="ＭＳ Ｐゴシック" pitchFamily="34" charset="-128"/>
              </a:rPr>
              <a:t>RADiX</a:t>
            </a:r>
            <a:endParaRPr lang="en-US" sz="4300" b="1" dirty="0">
              <a:ea typeface="ＭＳ Ｐゴシック" pitchFamily="34" charset="-128"/>
            </a:endParaRPr>
          </a:p>
        </p:txBody>
      </p:sp>
      <p:sp>
        <p:nvSpPr>
          <p:cNvPr id="9" name="Rectangle 3"/>
          <p:cNvSpPr>
            <a:spLocks noGrp="1" noChangeArrowheads="1"/>
          </p:cNvSpPr>
          <p:nvPr>
            <p:ph type="subTitle" idx="1"/>
          </p:nvPr>
        </p:nvSpPr>
        <p:spPr>
          <a:xfrm>
            <a:off x="720149" y="4572281"/>
            <a:ext cx="7772977" cy="990319"/>
          </a:xfrm>
        </p:spPr>
        <p:txBody>
          <a:bodyPr>
            <a:normAutofit lnSpcReduction="10000"/>
          </a:bodyPr>
          <a:lstStyle/>
          <a:p>
            <a:pPr eaLnBrk="1" hangingPunct="1"/>
            <a:r>
              <a:rPr lang="en-US" sz="2000" dirty="0" smtClean="0">
                <a:solidFill>
                  <a:schemeClr val="tx1"/>
                </a:solidFill>
                <a:ea typeface="ＭＳ Ｐゴシック" pitchFamily="34" charset="-128"/>
              </a:rPr>
              <a:t>Paul Ramirez &amp; Cameron </a:t>
            </a:r>
            <a:r>
              <a:rPr lang="en-US" sz="2000" dirty="0" err="1" smtClean="0">
                <a:solidFill>
                  <a:schemeClr val="tx1"/>
                </a:solidFill>
                <a:ea typeface="ＭＳ Ｐゴシック" pitchFamily="34" charset="-128"/>
              </a:rPr>
              <a:t>Goodale</a:t>
            </a:r>
            <a:r>
              <a:rPr lang="en-US" sz="2000" dirty="0" smtClean="0">
                <a:solidFill>
                  <a:schemeClr val="tx1"/>
                </a:solidFill>
                <a:ea typeface="ＭＳ Ｐゴシック" pitchFamily="34" charset="-128"/>
              </a:rPr>
              <a:t> </a:t>
            </a:r>
          </a:p>
          <a:p>
            <a:pPr eaLnBrk="1" hangingPunct="1"/>
            <a:r>
              <a:rPr lang="en-US" sz="2000" dirty="0" smtClean="0">
                <a:solidFill>
                  <a:schemeClr val="tx1"/>
                </a:solidFill>
                <a:ea typeface="ＭＳ Ｐゴシック" pitchFamily="34" charset="-128"/>
              </a:rPr>
              <a:t>NASA – Jet Propulsion Laboratory</a:t>
            </a:r>
            <a:r>
              <a:rPr lang="en-US" sz="2000" dirty="0">
                <a:solidFill>
                  <a:schemeClr val="tx1"/>
                </a:solidFill>
                <a:ea typeface="ＭＳ Ｐゴシック" pitchFamily="34" charset="-128"/>
              </a:rPr>
              <a:t/>
            </a:r>
            <a:br>
              <a:rPr lang="en-US" sz="2000" dirty="0">
                <a:solidFill>
                  <a:schemeClr val="tx1"/>
                </a:solidFill>
                <a:ea typeface="ＭＳ Ｐゴシック" pitchFamily="34" charset="-128"/>
              </a:rPr>
            </a:br>
            <a:r>
              <a:rPr lang="en-US" sz="2000" dirty="0" smtClean="0">
                <a:solidFill>
                  <a:schemeClr val="tx1"/>
                </a:solidFill>
                <a:ea typeface="ＭＳ Ｐゴシック" pitchFamily="34" charset="-128"/>
              </a:rPr>
              <a:t>November 9</a:t>
            </a:r>
            <a:r>
              <a:rPr lang="en-US" sz="2000" baseline="30000" dirty="0" smtClean="0">
                <a:solidFill>
                  <a:schemeClr val="tx1"/>
                </a:solidFill>
                <a:ea typeface="ＭＳ Ｐゴシック" pitchFamily="34" charset="-128"/>
              </a:rPr>
              <a:t>th</a:t>
            </a:r>
            <a:r>
              <a:rPr lang="en-US" sz="2000" dirty="0" smtClean="0">
                <a:solidFill>
                  <a:schemeClr val="tx1"/>
                </a:solidFill>
                <a:ea typeface="ＭＳ Ｐゴシック" pitchFamily="34" charset="-128"/>
              </a:rPr>
              <a:t>, 2011</a:t>
            </a:r>
            <a:endParaRPr lang="en-US" sz="2000" dirty="0">
              <a:solidFill>
                <a:schemeClr val="tx1"/>
              </a:solidFill>
              <a:ea typeface="ＭＳ Ｐゴシック" pitchFamily="34" charset="-128"/>
            </a:endParaRPr>
          </a:p>
        </p:txBody>
      </p:sp>
      <p:sp>
        <p:nvSpPr>
          <p:cNvPr id="3" name="Rectangle 2"/>
          <p:cNvSpPr/>
          <p:nvPr/>
        </p:nvSpPr>
        <p:spPr>
          <a:xfrm>
            <a:off x="5867400" y="5257800"/>
            <a:ext cx="3124200" cy="10668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644640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smtClean="0">
                <a:ea typeface="ＭＳ Ｐゴシック" pitchFamily="34" charset="-128"/>
              </a:rPr>
              <a:t>What did that give me?</a:t>
            </a:r>
            <a:endParaRPr lang="en-US" b="1" dirty="0" smtClean="0">
              <a:solidFill>
                <a:schemeClr val="tx1"/>
              </a:solidFill>
              <a:ea typeface="ＭＳ Ｐゴシック" pitchFamily="34" charset="-128"/>
            </a:endParaRP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dirty="0" smtClean="0">
                <a:ea typeface="ＭＳ Ｐゴシック" pitchFamily="34" charset="-128"/>
              </a:rPr>
              <a:t>Deployment of OODT </a:t>
            </a:r>
          </a:p>
          <a:p>
            <a:pPr>
              <a:buFont typeface="Wingdings" pitchFamily="2" charset="2"/>
              <a:buChar char="§"/>
            </a:pPr>
            <a:r>
              <a:rPr lang="en-US" dirty="0" smtClean="0">
                <a:ea typeface="ＭＳ Ｐゴシック" pitchFamily="34" charset="-128"/>
              </a:rPr>
              <a:t>Sample configuration to show things in action</a:t>
            </a:r>
          </a:p>
          <a:p>
            <a:pPr>
              <a:buFont typeface="Wingdings" pitchFamily="2" charset="2"/>
              <a:buChar char="§"/>
            </a:pPr>
            <a:r>
              <a:rPr lang="en-US" dirty="0" smtClean="0">
                <a:ea typeface="ＭＳ Ｐゴシック" pitchFamily="34" charset="-128"/>
              </a:rPr>
              <a:t>Development structure that you can check in</a:t>
            </a:r>
          </a:p>
          <a:p>
            <a:pPr>
              <a:buFont typeface="Wingdings" pitchFamily="2" charset="2"/>
              <a:buChar char="§"/>
            </a:pPr>
            <a:r>
              <a:rPr lang="en-US" dirty="0" smtClean="0">
                <a:ea typeface="ＭＳ Ｐゴシック" pitchFamily="34" charset="-128"/>
              </a:rPr>
              <a:t>That’s it for now</a:t>
            </a:r>
          </a:p>
          <a:p>
            <a:pPr lvl="1">
              <a:buFont typeface="Wingdings" pitchFamily="2" charset="2"/>
              <a:buChar char="§"/>
            </a:pPr>
            <a:endParaRPr lang="en-US" dirty="0" smtClean="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18145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smtClean="0">
                <a:ea typeface="ＭＳ Ｐゴシック" pitchFamily="34" charset="-128"/>
              </a:rPr>
              <a:t>Closing Remarks</a:t>
            </a:r>
            <a:endParaRPr lang="en-US" b="1" dirty="0" smtClean="0">
              <a:solidFill>
                <a:schemeClr val="tx1"/>
              </a:solidFill>
              <a:ea typeface="ＭＳ Ｐゴシック" pitchFamily="34" charset="-128"/>
            </a:endParaRP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fontScale="92500" lnSpcReduction="10000"/>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dirty="0" smtClean="0">
                <a:ea typeface="ＭＳ Ｐゴシック" pitchFamily="34" charset="-128"/>
              </a:rPr>
              <a:t>Available in OODT </a:t>
            </a:r>
            <a:r>
              <a:rPr lang="en-US" dirty="0" smtClean="0">
                <a:ea typeface="ＭＳ Ｐゴシック" pitchFamily="34" charset="-128"/>
              </a:rPr>
              <a:t>0.4</a:t>
            </a:r>
          </a:p>
          <a:p>
            <a:pPr>
              <a:buFont typeface="Wingdings" pitchFamily="2" charset="2"/>
              <a:buChar char="§"/>
            </a:pPr>
            <a:r>
              <a:rPr lang="en-US" dirty="0" smtClean="0">
                <a:ea typeface="ＭＳ Ｐゴシック" pitchFamily="34" charset="-128"/>
              </a:rPr>
              <a:t>Worked under OODT-140</a:t>
            </a:r>
          </a:p>
          <a:p>
            <a:pPr>
              <a:buFont typeface="Wingdings" pitchFamily="2" charset="2"/>
              <a:buChar char="§"/>
            </a:pPr>
            <a:r>
              <a:rPr lang="en-US" dirty="0" err="1" smtClean="0">
                <a:ea typeface="ＭＳ Ｐゴシック" pitchFamily="34" charset="-128"/>
              </a:rPr>
              <a:t>https://cwiki.apache.org/confluence/display/OODT/RADiX+Powered+By+OODT</a:t>
            </a:r>
            <a:endParaRPr lang="en-US" dirty="0" smtClean="0">
              <a:ea typeface="ＭＳ Ｐゴシック" pitchFamily="34" charset="-128"/>
            </a:endParaRPr>
          </a:p>
          <a:p>
            <a:pPr>
              <a:buFont typeface="Wingdings" pitchFamily="2" charset="2"/>
              <a:buChar char="§"/>
            </a:pPr>
            <a:r>
              <a:rPr lang="en-US" dirty="0" smtClean="0">
                <a:ea typeface="ＭＳ Ｐゴシック" pitchFamily="34" charset="-128"/>
              </a:rPr>
              <a:t>Future Work</a:t>
            </a:r>
            <a:endParaRPr lang="en-US" dirty="0" smtClean="0">
              <a:ea typeface="ＭＳ Ｐゴシック" pitchFamily="34" charset="-128"/>
            </a:endParaRPr>
          </a:p>
          <a:p>
            <a:pPr lvl="1">
              <a:buFont typeface="Wingdings" pitchFamily="2" charset="2"/>
              <a:buChar char="§"/>
            </a:pPr>
            <a:r>
              <a:rPr lang="en-US" dirty="0" err="1" smtClean="0">
                <a:ea typeface="ＭＳ Ｐゴシック" pitchFamily="34" charset="-128"/>
              </a:rPr>
              <a:t>Screencasts</a:t>
            </a:r>
            <a:endParaRPr lang="en-US" dirty="0" smtClean="0">
              <a:ea typeface="ＭＳ Ｐゴシック" pitchFamily="34" charset="-128"/>
            </a:endParaRPr>
          </a:p>
          <a:p>
            <a:pPr lvl="1">
              <a:buFont typeface="Wingdings" pitchFamily="2" charset="2"/>
              <a:buChar char="§"/>
            </a:pPr>
            <a:r>
              <a:rPr lang="en-US" dirty="0" smtClean="0">
                <a:ea typeface="ＭＳ Ｐゴシック" pitchFamily="34" charset="-128"/>
              </a:rPr>
              <a:t>Integrate more </a:t>
            </a:r>
            <a:r>
              <a:rPr lang="en-US" dirty="0" smtClean="0">
                <a:ea typeface="ＭＳ Ｐゴシック" pitchFamily="34" charset="-128"/>
              </a:rPr>
              <a:t>components</a:t>
            </a:r>
          </a:p>
          <a:p>
            <a:pPr lvl="1">
              <a:buFont typeface="Wingdings" pitchFamily="2" charset="2"/>
              <a:buChar char="§"/>
            </a:pPr>
            <a:r>
              <a:rPr lang="en-US" dirty="0" smtClean="0">
                <a:ea typeface="ＭＳ Ｐゴシック" pitchFamily="34" charset="-128"/>
              </a:rPr>
              <a:t>More documentation and links to existing</a:t>
            </a:r>
            <a:endParaRPr lang="en-US" dirty="0" smtClean="0">
              <a:ea typeface="ＭＳ Ｐゴシック" pitchFamily="34" charset="-128"/>
            </a:endParaRPr>
          </a:p>
          <a:p>
            <a:pPr>
              <a:buFont typeface="Wingdings" pitchFamily="2" charset="2"/>
              <a:buChar char="§"/>
            </a:pPr>
            <a:r>
              <a:rPr lang="en-US" dirty="0" smtClean="0">
                <a:ea typeface="ＭＳ Ｐゴシック" pitchFamily="34" charset="-128"/>
              </a:rPr>
              <a:t>Promote deploying with </a:t>
            </a:r>
            <a:r>
              <a:rPr lang="en-US" dirty="0" err="1" smtClean="0">
                <a:ea typeface="ＭＳ Ｐゴシック" pitchFamily="34" charset="-128"/>
              </a:rPr>
              <a:t>RADiX</a:t>
            </a:r>
            <a:r>
              <a:rPr lang="en-US" dirty="0" smtClean="0">
                <a:ea typeface="ＭＳ Ｐゴシック" pitchFamily="34" charset="-128"/>
              </a:rPr>
              <a:t> </a:t>
            </a:r>
          </a:p>
          <a:p>
            <a:pPr>
              <a:buFont typeface="Wingdings" pitchFamily="2" charset="2"/>
              <a:buChar char="§"/>
            </a:pPr>
            <a:endParaRPr lang="en-US" dirty="0" smtClean="0">
              <a:ea typeface="ＭＳ Ｐゴシック" pitchFamily="34" charset="-128"/>
            </a:endParaRPr>
          </a:p>
          <a:p>
            <a:pPr lvl="1">
              <a:buFont typeface="Wingdings" pitchFamily="2" charset="2"/>
              <a:buChar char="§"/>
            </a:pPr>
            <a:endParaRPr lang="en-US" dirty="0" smtClean="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18145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smtClean="0">
                <a:solidFill>
                  <a:schemeClr val="tx1"/>
                </a:solidFill>
                <a:ea typeface="ＭＳ Ｐゴシック" pitchFamily="34" charset="-128"/>
              </a:rPr>
              <a:t>Contact</a:t>
            </a: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dirty="0" smtClean="0">
                <a:ea typeface="ＭＳ Ｐゴシック" pitchFamily="34" charset="-128"/>
              </a:rPr>
              <a:t>Cameron </a:t>
            </a:r>
            <a:r>
              <a:rPr lang="en-US" dirty="0" err="1" smtClean="0">
                <a:ea typeface="ＭＳ Ｐゴシック" pitchFamily="34" charset="-128"/>
              </a:rPr>
              <a:t>Goodale</a:t>
            </a:r>
            <a:endParaRPr lang="en-US" dirty="0" smtClean="0">
              <a:ea typeface="ＭＳ Ｐゴシック" pitchFamily="34" charset="-128"/>
            </a:endParaRPr>
          </a:p>
          <a:p>
            <a:pPr lvl="1">
              <a:buFont typeface="Arial" pitchFamily="34" charset="0"/>
              <a:buChar char="•"/>
            </a:pPr>
            <a:r>
              <a:rPr lang="en-US" b="1" dirty="0" err="1" smtClean="0">
                <a:solidFill>
                  <a:schemeClr val="tx1">
                    <a:lumMod val="50000"/>
                    <a:lumOff val="50000"/>
                  </a:schemeClr>
                </a:solidFill>
                <a:ea typeface="ＭＳ Ｐゴシック" pitchFamily="34" charset="-128"/>
              </a:rPr>
              <a:t>goodale@apache.org</a:t>
            </a:r>
            <a:endParaRPr lang="en-US" b="1" dirty="0" smtClean="0">
              <a:solidFill>
                <a:schemeClr val="tx1">
                  <a:lumMod val="50000"/>
                  <a:lumOff val="50000"/>
                </a:schemeClr>
              </a:solidFill>
              <a:ea typeface="ＭＳ Ｐゴシック" pitchFamily="34" charset="-128"/>
            </a:endParaRPr>
          </a:p>
          <a:p>
            <a:pPr lvl="1">
              <a:buFont typeface="Arial" pitchFamily="34" charset="0"/>
              <a:buChar char="•"/>
            </a:pPr>
            <a:r>
              <a:rPr lang="en-US" b="1" dirty="0" smtClean="0">
                <a:solidFill>
                  <a:schemeClr val="tx1">
                    <a:lumMod val="50000"/>
                    <a:lumOff val="50000"/>
                  </a:schemeClr>
                </a:solidFill>
                <a:ea typeface="ＭＳ Ｐゴシック" pitchFamily="34" charset="-128"/>
              </a:rPr>
              <a:t>@sigep311</a:t>
            </a:r>
          </a:p>
          <a:p>
            <a:pPr>
              <a:buFont typeface="Wingdings" pitchFamily="2" charset="2"/>
              <a:buChar char="§"/>
            </a:pPr>
            <a:r>
              <a:rPr lang="en-US" dirty="0" smtClean="0">
                <a:ea typeface="ＭＳ Ｐゴシック" pitchFamily="34" charset="-128"/>
              </a:rPr>
              <a:t>Paul Ramirez</a:t>
            </a:r>
          </a:p>
          <a:p>
            <a:pPr lvl="1">
              <a:buFont typeface="Arial" pitchFamily="34" charset="0"/>
              <a:buChar char="•"/>
            </a:pPr>
            <a:r>
              <a:rPr lang="en-US" b="1" dirty="0" err="1" smtClean="0">
                <a:solidFill>
                  <a:schemeClr val="tx1">
                    <a:lumMod val="50000"/>
                    <a:lumOff val="50000"/>
                  </a:schemeClr>
                </a:solidFill>
                <a:ea typeface="ＭＳ Ｐゴシック" pitchFamily="34" charset="-128"/>
              </a:rPr>
              <a:t>pramirez@</a:t>
            </a:r>
            <a:r>
              <a:rPr lang="en-US" b="1" dirty="0" err="1">
                <a:solidFill>
                  <a:schemeClr val="tx1">
                    <a:lumMod val="50000"/>
                    <a:lumOff val="50000"/>
                  </a:schemeClr>
                </a:solidFill>
                <a:ea typeface="ＭＳ Ｐゴシック" pitchFamily="34" charset="-128"/>
              </a:rPr>
              <a:t>apache.org</a:t>
            </a:r>
            <a:endParaRPr lang="en-US" b="1" dirty="0">
              <a:solidFill>
                <a:schemeClr val="tx1">
                  <a:lumMod val="50000"/>
                  <a:lumOff val="50000"/>
                </a:schemeClr>
              </a:solidFill>
              <a:ea typeface="ＭＳ Ｐゴシック" pitchFamily="34" charset="-128"/>
            </a:endParaRPr>
          </a:p>
          <a:p>
            <a:pPr lvl="1">
              <a:buFont typeface="Arial" pitchFamily="34" charset="0"/>
              <a:buChar char="•"/>
            </a:pPr>
            <a:r>
              <a:rPr lang="en-US" b="1" dirty="0" smtClean="0">
                <a:solidFill>
                  <a:schemeClr val="tx1">
                    <a:lumMod val="50000"/>
                    <a:lumOff val="50000"/>
                  </a:schemeClr>
                </a:solidFill>
                <a:ea typeface="ＭＳ Ｐゴシック" pitchFamily="34" charset="-128"/>
              </a:rPr>
              <a:t>@pramirez624</a:t>
            </a:r>
          </a:p>
          <a:p>
            <a:pPr marL="0" indent="0">
              <a:buNone/>
            </a:pPr>
            <a:endParaRPr lang="en-US" b="1" dirty="0" smtClean="0">
              <a:solidFill>
                <a:schemeClr val="tx1">
                  <a:lumMod val="50000"/>
                  <a:lumOff val="50000"/>
                </a:schemeClr>
              </a:solidFill>
              <a:ea typeface="ＭＳ Ｐゴシック" pitchFamily="34" charset="-128"/>
            </a:endParaRPr>
          </a:p>
        </p:txBody>
      </p:sp>
      <p:sp>
        <p:nvSpPr>
          <p:cNvPr id="7" name="Rectangle 6"/>
          <p:cNvSpPr/>
          <p:nvPr/>
        </p:nvSpPr>
        <p:spPr>
          <a:xfrm>
            <a:off x="6019800" y="5105400"/>
            <a:ext cx="3124200" cy="10668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982280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pPr eaLnBrk="1" hangingPunct="1"/>
            <a:r>
              <a:rPr lang="en-US" b="1" dirty="0" smtClean="0">
                <a:ea typeface="ＭＳ Ｐゴシック" pitchFamily="34" charset="-128"/>
              </a:rPr>
              <a:t>Our</a:t>
            </a:r>
            <a:r>
              <a:rPr lang="en-US" b="1" dirty="0" smtClean="0">
                <a:solidFill>
                  <a:schemeClr val="tx1"/>
                </a:solidFill>
                <a:ea typeface="ＭＳ Ｐゴシック" pitchFamily="34" charset="-128"/>
              </a:rPr>
              <a:t> Background</a:t>
            </a:r>
          </a:p>
        </p:txBody>
      </p:sp>
      <p:sp>
        <p:nvSpPr>
          <p:cNvPr id="12" name="Content Placeholder 11"/>
          <p:cNvSpPr>
            <a:spLocks noGrp="1"/>
          </p:cNvSpPr>
          <p:nvPr>
            <p:ph sz="half" idx="1"/>
          </p:nvPr>
        </p:nvSpPr>
        <p:spPr>
          <a:xfrm>
            <a:off x="457200" y="1295400"/>
            <a:ext cx="4449762" cy="5130800"/>
          </a:xfrm>
        </p:spPr>
        <p:txBody>
          <a:bodyPr/>
          <a:lstStyle/>
          <a:p>
            <a:pPr>
              <a:buFont typeface="Wingdings" pitchFamily="2" charset="2"/>
              <a:buChar char="§"/>
            </a:pPr>
            <a:r>
              <a:rPr lang="en-US" dirty="0" smtClean="0">
                <a:ea typeface="ＭＳ Ｐゴシック" pitchFamily="34" charset="-128"/>
              </a:rPr>
              <a:t>Cameron </a:t>
            </a:r>
            <a:r>
              <a:rPr lang="en-US" dirty="0" err="1" smtClean="0">
                <a:ea typeface="ＭＳ Ｐゴシック" pitchFamily="34" charset="-128"/>
              </a:rPr>
              <a:t>Goodale</a:t>
            </a:r>
            <a:r>
              <a:rPr lang="en-US" dirty="0" smtClean="0">
                <a:ea typeface="ＭＳ Ｐゴシック" pitchFamily="34" charset="-128"/>
              </a:rPr>
              <a:t> </a:t>
            </a:r>
          </a:p>
          <a:p>
            <a:pPr>
              <a:buFont typeface="Wingdings" pitchFamily="2" charset="2"/>
              <a:buChar char="§"/>
            </a:pPr>
            <a:r>
              <a:rPr lang="en-US" dirty="0" smtClean="0">
                <a:ea typeface="ＭＳ Ｐゴシック" pitchFamily="34" charset="-128"/>
              </a:rPr>
              <a:t>NASA – Jet Propulsion Laboratory (6 years)</a:t>
            </a:r>
          </a:p>
          <a:p>
            <a:pPr>
              <a:buFont typeface="Wingdings" pitchFamily="2" charset="2"/>
              <a:buChar char="§"/>
            </a:pPr>
            <a:r>
              <a:rPr lang="en-US" dirty="0" smtClean="0">
                <a:ea typeface="ＭＳ Ｐゴシック" pitchFamily="34" charset="-128"/>
              </a:rPr>
              <a:t>Software Engineer</a:t>
            </a:r>
          </a:p>
          <a:p>
            <a:pPr>
              <a:buFont typeface="Wingdings" pitchFamily="2" charset="2"/>
              <a:buChar char="§"/>
            </a:pPr>
            <a:r>
              <a:rPr lang="en-US" dirty="0" smtClean="0">
                <a:ea typeface="ＭＳ Ｐゴシック" pitchFamily="34" charset="-128"/>
              </a:rPr>
              <a:t>Your area of interest</a:t>
            </a:r>
          </a:p>
          <a:p>
            <a:pPr lvl="1">
              <a:buFont typeface="Arial" pitchFamily="34" charset="0"/>
              <a:buChar char="•"/>
            </a:pPr>
            <a:r>
              <a:rPr lang="en-US" b="1" dirty="0" smtClean="0">
                <a:solidFill>
                  <a:schemeClr val="tx1">
                    <a:lumMod val="50000"/>
                    <a:lumOff val="50000"/>
                  </a:schemeClr>
                </a:solidFill>
                <a:ea typeface="ＭＳ Ｐゴシック" pitchFamily="34" charset="-128"/>
              </a:rPr>
              <a:t>Geospatial / Data Visualization </a:t>
            </a:r>
          </a:p>
          <a:p>
            <a:pPr lvl="1">
              <a:buFont typeface="Arial" pitchFamily="34" charset="0"/>
              <a:buChar char="•"/>
            </a:pPr>
            <a:r>
              <a:rPr lang="en-US" b="1" dirty="0" smtClean="0">
                <a:solidFill>
                  <a:schemeClr val="tx1">
                    <a:lumMod val="50000"/>
                    <a:lumOff val="50000"/>
                  </a:schemeClr>
                </a:solidFill>
                <a:ea typeface="ＭＳ Ｐゴシック" pitchFamily="34" charset="-128"/>
              </a:rPr>
              <a:t>Python</a:t>
            </a:r>
          </a:p>
          <a:p>
            <a:pPr lvl="1">
              <a:buFont typeface="Arial" pitchFamily="34" charset="0"/>
              <a:buChar char="•"/>
            </a:pPr>
            <a:r>
              <a:rPr lang="en-US" b="1" dirty="0" smtClean="0">
                <a:solidFill>
                  <a:schemeClr val="tx1">
                    <a:lumMod val="50000"/>
                    <a:lumOff val="50000"/>
                  </a:schemeClr>
                </a:solidFill>
                <a:ea typeface="ＭＳ Ｐゴシック" pitchFamily="34" charset="-128"/>
              </a:rPr>
              <a:t>Working on my Road Racing License</a:t>
            </a:r>
            <a:endParaRPr lang="en-US" altLang="ja-JP" b="1" dirty="0" smtClean="0">
              <a:solidFill>
                <a:schemeClr val="tx1">
                  <a:lumMod val="50000"/>
                  <a:lumOff val="50000"/>
                </a:schemeClr>
              </a:solidFill>
              <a:ea typeface="ＭＳ Ｐゴシック" pitchFamily="34" charset="-128"/>
            </a:endParaRPr>
          </a:p>
          <a:p>
            <a:endParaRPr lang="en-US" dirty="0"/>
          </a:p>
        </p:txBody>
      </p:sp>
      <p:sp>
        <p:nvSpPr>
          <p:cNvPr id="13" name="Content Placeholder 12"/>
          <p:cNvSpPr>
            <a:spLocks noGrp="1"/>
          </p:cNvSpPr>
          <p:nvPr>
            <p:ph sz="half" idx="2"/>
          </p:nvPr>
        </p:nvSpPr>
        <p:spPr>
          <a:xfrm>
            <a:off x="4618037" y="1295400"/>
            <a:ext cx="4449763" cy="5130800"/>
          </a:xfrm>
        </p:spPr>
        <p:txBody>
          <a:bodyPr/>
          <a:lstStyle/>
          <a:p>
            <a:pPr>
              <a:buFont typeface="Wingdings" pitchFamily="2" charset="2"/>
              <a:buChar char="§"/>
            </a:pPr>
            <a:r>
              <a:rPr lang="en-US" dirty="0" smtClean="0">
                <a:ea typeface="ＭＳ Ｐゴシック" pitchFamily="34" charset="-128"/>
              </a:rPr>
              <a:t>Paul Ramirez</a:t>
            </a:r>
          </a:p>
          <a:p>
            <a:pPr>
              <a:buFont typeface="Wingdings" pitchFamily="2" charset="2"/>
              <a:buChar char="§"/>
            </a:pPr>
            <a:r>
              <a:rPr lang="en-US" dirty="0" smtClean="0">
                <a:ea typeface="ＭＳ Ｐゴシック" pitchFamily="34" charset="-128"/>
              </a:rPr>
              <a:t>NASA – Jet Propulsion Laboratory (10 years)</a:t>
            </a:r>
          </a:p>
          <a:p>
            <a:pPr>
              <a:buFont typeface="Wingdings" pitchFamily="2" charset="2"/>
              <a:buChar char="§"/>
            </a:pPr>
            <a:r>
              <a:rPr lang="en-US" dirty="0" smtClean="0">
                <a:ea typeface="ＭＳ Ｐゴシック" pitchFamily="34" charset="-128"/>
              </a:rPr>
              <a:t>Software Engineer</a:t>
            </a:r>
          </a:p>
          <a:p>
            <a:pPr>
              <a:buFont typeface="Wingdings" pitchFamily="2" charset="2"/>
              <a:buChar char="§"/>
            </a:pPr>
            <a:r>
              <a:rPr lang="en-US" dirty="0" smtClean="0">
                <a:ea typeface="ＭＳ Ｐゴシック" pitchFamily="34" charset="-128"/>
              </a:rPr>
              <a:t>Your area of interest</a:t>
            </a:r>
          </a:p>
          <a:p>
            <a:pPr lvl="1">
              <a:buFont typeface="Arial" pitchFamily="34" charset="0"/>
              <a:buChar char="•"/>
            </a:pPr>
            <a:r>
              <a:rPr lang="en-US" b="1" dirty="0" smtClean="0">
                <a:solidFill>
                  <a:schemeClr val="tx1">
                    <a:lumMod val="50000"/>
                    <a:lumOff val="50000"/>
                  </a:schemeClr>
                </a:solidFill>
                <a:ea typeface="ＭＳ Ｐゴシック" pitchFamily="34" charset="-128"/>
              </a:rPr>
              <a:t>Geospatial </a:t>
            </a:r>
          </a:p>
          <a:p>
            <a:pPr lvl="1">
              <a:buFont typeface="Arial" pitchFamily="34" charset="0"/>
              <a:buChar char="•"/>
            </a:pPr>
            <a:r>
              <a:rPr lang="en-US" b="1" dirty="0" smtClean="0">
                <a:solidFill>
                  <a:schemeClr val="tx1">
                    <a:lumMod val="50000"/>
                    <a:lumOff val="50000"/>
                  </a:schemeClr>
                </a:solidFill>
                <a:ea typeface="ＭＳ Ｐゴシック" pitchFamily="34" charset="-128"/>
              </a:rPr>
              <a:t>Search</a:t>
            </a:r>
          </a:p>
          <a:p>
            <a:pPr lvl="1">
              <a:buFont typeface="Arial" pitchFamily="34" charset="0"/>
              <a:buChar char="•"/>
            </a:pPr>
            <a:r>
              <a:rPr lang="en-US" altLang="ja-JP" b="1" dirty="0" smtClean="0">
                <a:solidFill>
                  <a:schemeClr val="tx1">
                    <a:lumMod val="50000"/>
                    <a:lumOff val="50000"/>
                  </a:schemeClr>
                </a:solidFill>
                <a:ea typeface="ＭＳ Ｐゴシック" pitchFamily="34" charset="-128"/>
              </a:rPr>
              <a:t>Java</a:t>
            </a:r>
          </a:p>
          <a:p>
            <a:pPr lvl="1">
              <a:buFont typeface="Arial" pitchFamily="34" charset="0"/>
              <a:buChar char="•"/>
            </a:pPr>
            <a:r>
              <a:rPr lang="en-US" altLang="ja-JP" b="1" dirty="0" smtClean="0">
                <a:solidFill>
                  <a:schemeClr val="tx1">
                    <a:lumMod val="50000"/>
                    <a:lumOff val="50000"/>
                  </a:schemeClr>
                </a:solidFill>
                <a:ea typeface="ＭＳ Ｐゴシック" pitchFamily="34" charset="-128"/>
              </a:rPr>
              <a:t>My family (wife, son, 2 dogs)</a:t>
            </a:r>
          </a:p>
          <a:p>
            <a:endParaRPr lang="en-US" dirty="0"/>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endParaRPr lang="en-US" dirty="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105418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152681"/>
            <a:ext cx="8229599" cy="944096"/>
          </a:xfrm>
        </p:spPr>
        <p:txBody>
          <a:bodyPr/>
          <a:lstStyle/>
          <a:p>
            <a:pPr eaLnBrk="1" hangingPunct="1"/>
            <a:r>
              <a:rPr lang="en-US" b="1" dirty="0" smtClean="0">
                <a:solidFill>
                  <a:schemeClr val="tx1"/>
                </a:solidFill>
                <a:ea typeface="ＭＳ Ｐゴシック" pitchFamily="34" charset="-128"/>
              </a:rPr>
              <a:t>Roadmap</a:t>
            </a:r>
          </a:p>
        </p:txBody>
      </p:sp>
      <p:sp>
        <p:nvSpPr>
          <p:cNvPr id="8" name="Rectangle 3"/>
          <p:cNvSpPr txBox="1">
            <a:spLocks noChangeArrowheads="1"/>
          </p:cNvSpPr>
          <p:nvPr/>
        </p:nvSpPr>
        <p:spPr>
          <a:xfrm>
            <a:off x="990023" y="1143001"/>
            <a:ext cx="7469909"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dirty="0" smtClean="0">
                <a:ea typeface="ＭＳ Ｐゴシック" pitchFamily="34" charset="-128"/>
              </a:rPr>
              <a:t>Apache OODT – Brief Intro</a:t>
            </a:r>
          </a:p>
          <a:p>
            <a:pPr>
              <a:buFont typeface="Wingdings" pitchFamily="2" charset="2"/>
              <a:buChar char="§"/>
            </a:pPr>
            <a:r>
              <a:rPr lang="en-US" dirty="0" smtClean="0">
                <a:ea typeface="ＭＳ Ｐゴシック" pitchFamily="34" charset="-128"/>
              </a:rPr>
              <a:t>Working With OODT</a:t>
            </a:r>
          </a:p>
          <a:p>
            <a:pPr>
              <a:buFont typeface="Wingdings" pitchFamily="2" charset="2"/>
              <a:buChar char="§"/>
            </a:pPr>
            <a:r>
              <a:rPr lang="en-US" dirty="0" smtClean="0">
                <a:ea typeface="ＭＳ Ｐゴシック" pitchFamily="34" charset="-128"/>
              </a:rPr>
              <a:t>What is </a:t>
            </a:r>
            <a:r>
              <a:rPr lang="en-US" dirty="0" err="1" smtClean="0">
                <a:ea typeface="ＭＳ Ｐゴシック" pitchFamily="34" charset="-128"/>
              </a:rPr>
              <a:t>RADiX</a:t>
            </a:r>
            <a:endParaRPr lang="en-US" dirty="0" smtClean="0">
              <a:ea typeface="ＭＳ Ｐゴシック" pitchFamily="34" charset="-128"/>
            </a:endParaRPr>
          </a:p>
          <a:p>
            <a:pPr>
              <a:buFont typeface="Wingdings" pitchFamily="2" charset="2"/>
              <a:buChar char="§"/>
            </a:pPr>
            <a:r>
              <a:rPr lang="en-US" dirty="0" smtClean="0">
                <a:ea typeface="ＭＳ Ｐゴシック" pitchFamily="34" charset="-128"/>
              </a:rPr>
              <a:t>Technical Details</a:t>
            </a:r>
          </a:p>
          <a:p>
            <a:pPr>
              <a:buFont typeface="Wingdings" pitchFamily="2" charset="2"/>
              <a:buChar char="§"/>
            </a:pPr>
            <a:r>
              <a:rPr lang="en-US" dirty="0" err="1" smtClean="0">
                <a:ea typeface="ＭＳ Ｐゴシック" pitchFamily="34" charset="-128"/>
              </a:rPr>
              <a:t>RADiX</a:t>
            </a:r>
            <a:r>
              <a:rPr lang="en-US" dirty="0" smtClean="0">
                <a:ea typeface="ＭＳ Ｐゴシック" pitchFamily="34" charset="-128"/>
              </a:rPr>
              <a:t> your next OODT Deployment</a:t>
            </a:r>
            <a:endParaRPr lang="en-US" dirty="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883518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smtClean="0">
                <a:solidFill>
                  <a:schemeClr val="tx1"/>
                </a:solidFill>
                <a:ea typeface="ＭＳ Ｐゴシック" pitchFamily="34" charset="-128"/>
              </a:rPr>
              <a:t>Apache OODT</a:t>
            </a: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sz="3200" dirty="0">
                <a:ea typeface="ＭＳ Ｐゴシック" pitchFamily="34" charset="-128"/>
              </a:rPr>
              <a:t>Data Management System (DMS) </a:t>
            </a:r>
            <a:r>
              <a:rPr lang="en-US" sz="3200" dirty="0" smtClean="0">
                <a:ea typeface="ＭＳ Ｐゴシック" pitchFamily="34" charset="-128"/>
              </a:rPr>
              <a:t>Framework</a:t>
            </a:r>
          </a:p>
          <a:p>
            <a:pPr>
              <a:buFont typeface="Wingdings" pitchFamily="2" charset="2"/>
              <a:buChar char="§"/>
            </a:pPr>
            <a:r>
              <a:rPr lang="en-US" sz="3200" dirty="0" smtClean="0">
                <a:ea typeface="ＭＳ Ｐゴシック" pitchFamily="34" charset="-128"/>
              </a:rPr>
              <a:t>History at JPL</a:t>
            </a:r>
          </a:p>
          <a:p>
            <a:pPr>
              <a:buFont typeface="Wingdings" pitchFamily="2" charset="2"/>
              <a:buChar char="§"/>
            </a:pPr>
            <a:r>
              <a:rPr lang="en-US" sz="3200" dirty="0">
                <a:ea typeface="ＭＳ Ｐゴシック" pitchFamily="34" charset="-128"/>
              </a:rPr>
              <a:t>Medical, Astronomy, Climate Research, etc…</a:t>
            </a:r>
            <a:endParaRPr lang="en-US" sz="3200" dirty="0" smtClean="0">
              <a:ea typeface="ＭＳ Ｐゴシック" pitchFamily="34" charset="-128"/>
            </a:endParaRPr>
          </a:p>
          <a:p>
            <a:pPr>
              <a:buFont typeface="Wingdings" pitchFamily="2" charset="2"/>
              <a:buChar char="§"/>
            </a:pPr>
            <a:r>
              <a:rPr lang="en-US" sz="3200" dirty="0" smtClean="0">
                <a:ea typeface="ＭＳ Ｐゴシック" pitchFamily="34" charset="-128"/>
              </a:rPr>
              <a:t>Collection of </a:t>
            </a:r>
            <a:r>
              <a:rPr lang="en-US" sz="3200" dirty="0">
                <a:ea typeface="ＭＳ Ｐゴシック" pitchFamily="34" charset="-128"/>
              </a:rPr>
              <a:t>Loosely Coupled </a:t>
            </a:r>
            <a:r>
              <a:rPr lang="en-US" sz="3200" dirty="0" smtClean="0">
                <a:ea typeface="ＭＳ Ｐゴシック" pitchFamily="34" charset="-128"/>
              </a:rPr>
              <a:t>Components</a:t>
            </a:r>
          </a:p>
          <a:p>
            <a:pPr lvl="1">
              <a:buFont typeface="Wingdings" pitchFamily="2" charset="2"/>
              <a:buChar char="§"/>
            </a:pPr>
            <a:r>
              <a:rPr lang="en-US" sz="2700" dirty="0" smtClean="0">
                <a:ea typeface="ＭＳ Ｐゴシック" pitchFamily="34" charset="-128"/>
              </a:rPr>
              <a:t>Crawler</a:t>
            </a:r>
          </a:p>
          <a:p>
            <a:pPr lvl="1">
              <a:buFont typeface="Wingdings" pitchFamily="2" charset="2"/>
              <a:buChar char="§"/>
            </a:pPr>
            <a:r>
              <a:rPr lang="en-US" sz="2700" dirty="0" smtClean="0">
                <a:ea typeface="ＭＳ Ｐゴシック" pitchFamily="34" charset="-128"/>
              </a:rPr>
              <a:t>File Manager</a:t>
            </a:r>
          </a:p>
          <a:p>
            <a:pPr lvl="1">
              <a:buFont typeface="Wingdings" pitchFamily="2" charset="2"/>
              <a:buChar char="§"/>
            </a:pPr>
            <a:r>
              <a:rPr lang="en-US" sz="2700" dirty="0" smtClean="0">
                <a:ea typeface="ＭＳ Ｐゴシック" pitchFamily="34" charset="-128"/>
              </a:rPr>
              <a:t>Workflow</a:t>
            </a:r>
            <a:endParaRPr lang="en-US" sz="3200" dirty="0" smtClean="0">
              <a:ea typeface="ＭＳ Ｐゴシック" pitchFamily="34" charset="-128"/>
            </a:endParaRPr>
          </a:p>
          <a:p>
            <a:pPr>
              <a:buFont typeface="Wingdings" pitchFamily="2" charset="2"/>
              <a:buChar char="§"/>
            </a:pPr>
            <a:r>
              <a:rPr lang="en-US" sz="3200" dirty="0" smtClean="0">
                <a:ea typeface="ＭＳ Ｐゴシック" pitchFamily="34" charset="-128"/>
              </a:rPr>
              <a:t>Driven by Metadata and Product Types</a:t>
            </a: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957255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smtClean="0">
                <a:ea typeface="ＭＳ Ｐゴシック" pitchFamily="34" charset="-128"/>
              </a:rPr>
              <a:t>Working With OODT Now</a:t>
            </a:r>
            <a:endParaRPr lang="en-US" b="1" dirty="0" smtClean="0">
              <a:solidFill>
                <a:schemeClr val="tx1"/>
              </a:solidFill>
              <a:ea typeface="ＭＳ Ｐゴシック" pitchFamily="34" charset="-128"/>
            </a:endParaRP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sz="3200" dirty="0" smtClean="0">
                <a:ea typeface="ＭＳ Ｐゴシック" pitchFamily="34" charset="-128"/>
              </a:rPr>
              <a:t>Download the source and build</a:t>
            </a:r>
          </a:p>
          <a:p>
            <a:pPr>
              <a:buFont typeface="Wingdings" pitchFamily="2" charset="2"/>
              <a:buChar char="§"/>
            </a:pPr>
            <a:r>
              <a:rPr lang="en-US" sz="3200" dirty="0" smtClean="0">
                <a:ea typeface="ＭＳ Ｐゴシック" pitchFamily="34" charset="-128"/>
              </a:rPr>
              <a:t>Grab one of the component distribution </a:t>
            </a:r>
            <a:r>
              <a:rPr lang="en-US" sz="3200" dirty="0" err="1" smtClean="0">
                <a:ea typeface="ＭＳ Ｐゴシック" pitchFamily="34" charset="-128"/>
              </a:rPr>
              <a:t>tarballs</a:t>
            </a:r>
            <a:endParaRPr lang="en-US" sz="3200" dirty="0" smtClean="0">
              <a:ea typeface="ＭＳ Ｐゴシック" pitchFamily="34" charset="-128"/>
            </a:endParaRPr>
          </a:p>
          <a:p>
            <a:pPr lvl="1">
              <a:buFont typeface="Wingdings" pitchFamily="2" charset="2"/>
              <a:buChar char="§"/>
            </a:pPr>
            <a:r>
              <a:rPr lang="en-US" sz="2700" dirty="0" smtClean="0">
                <a:ea typeface="ＭＳ Ｐゴシック" pitchFamily="34" charset="-128"/>
              </a:rPr>
              <a:t>Install and Configure</a:t>
            </a:r>
          </a:p>
          <a:p>
            <a:pPr>
              <a:buFont typeface="Wingdings" pitchFamily="2" charset="2"/>
              <a:buChar char="§"/>
            </a:pPr>
            <a:r>
              <a:rPr lang="en-US" sz="3200" dirty="0" smtClean="0">
                <a:ea typeface="ＭＳ Ｐゴシック" pitchFamily="34" charset="-128"/>
              </a:rPr>
              <a:t>Repeat for each component you want</a:t>
            </a:r>
          </a:p>
          <a:p>
            <a:pPr>
              <a:buFont typeface="Wingdings" pitchFamily="2" charset="2"/>
              <a:buChar char="§"/>
            </a:pPr>
            <a:r>
              <a:rPr lang="en-US" sz="3200" dirty="0" smtClean="0">
                <a:ea typeface="ＭＳ Ｐゴシック" pitchFamily="34" charset="-128"/>
              </a:rPr>
              <a:t>For our </a:t>
            </a:r>
            <a:r>
              <a:rPr lang="en-US" sz="3200" dirty="0" err="1" smtClean="0">
                <a:ea typeface="ＭＳ Ｐゴシック" pitchFamily="34" charset="-128"/>
              </a:rPr>
              <a:t>webapps</a:t>
            </a:r>
            <a:r>
              <a:rPr lang="en-US" sz="3200" dirty="0" smtClean="0">
                <a:ea typeface="ＭＳ Ｐゴシック" pitchFamily="34" charset="-128"/>
              </a:rPr>
              <a:t> grab the war and configure</a:t>
            </a:r>
          </a:p>
          <a:p>
            <a:pPr>
              <a:buFont typeface="Wingdings" pitchFamily="2" charset="2"/>
              <a:buChar char="§"/>
            </a:pPr>
            <a:r>
              <a:rPr lang="en-US" sz="3200" dirty="0" smtClean="0">
                <a:ea typeface="ＭＳ Ｐゴシック" pitchFamily="34" charset="-128"/>
              </a:rPr>
              <a:t>User ensures that configuration matches across components</a:t>
            </a:r>
          </a:p>
          <a:p>
            <a:pPr>
              <a:buFont typeface="Wingdings" pitchFamily="2" charset="2"/>
              <a:buChar char="§"/>
            </a:pPr>
            <a:r>
              <a:rPr lang="en-US" sz="3200" dirty="0" smtClean="0">
                <a:ea typeface="ＭＳ Ｐゴシック" pitchFamily="34" charset="-128"/>
              </a:rPr>
              <a:t>Launch each of the components individually</a:t>
            </a:r>
          </a:p>
          <a:p>
            <a:pPr>
              <a:buFont typeface="Wingdings" pitchFamily="2" charset="2"/>
              <a:buChar char="§"/>
            </a:pPr>
            <a:endParaRPr lang="en-US" sz="3200" dirty="0" smtClean="0">
              <a:ea typeface="ＭＳ Ｐゴシック" pitchFamily="34" charset="-128"/>
            </a:endParaRPr>
          </a:p>
          <a:p>
            <a:pPr>
              <a:buFont typeface="Wingdings" pitchFamily="2" charset="2"/>
              <a:buChar char="§"/>
            </a:pPr>
            <a:endParaRPr lang="en-US" sz="3200" dirty="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41862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smtClean="0">
                <a:ea typeface="ＭＳ Ｐゴシック" pitchFamily="34" charset="-128"/>
              </a:rPr>
              <a:t>Using OODT</a:t>
            </a:r>
            <a:endParaRPr lang="en-US" b="1" dirty="0" smtClean="0">
              <a:solidFill>
                <a:schemeClr val="tx1"/>
              </a:solidFill>
              <a:ea typeface="ＭＳ Ｐゴシック" pitchFamily="34" charset="-128"/>
            </a:endParaRP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sz="3200" dirty="0" smtClean="0">
                <a:ea typeface="ＭＳ Ｐゴシック" pitchFamily="34" charset="-128"/>
              </a:rPr>
              <a:t>Crawler Actions</a:t>
            </a:r>
          </a:p>
          <a:p>
            <a:pPr>
              <a:buFont typeface="Wingdings" pitchFamily="2" charset="2"/>
              <a:buChar char="§"/>
            </a:pPr>
            <a:r>
              <a:rPr lang="en-US" sz="3200" dirty="0" smtClean="0">
                <a:ea typeface="ＭＳ Ｐゴシック" pitchFamily="34" charset="-128"/>
              </a:rPr>
              <a:t>Metadata Extractors</a:t>
            </a:r>
          </a:p>
          <a:p>
            <a:pPr>
              <a:buFont typeface="Wingdings" pitchFamily="2" charset="2"/>
              <a:buChar char="§"/>
            </a:pPr>
            <a:r>
              <a:rPr lang="en-US" sz="3200" dirty="0" err="1" smtClean="0">
                <a:ea typeface="ＭＳ Ｐゴシック" pitchFamily="34" charset="-128"/>
              </a:rPr>
              <a:t>Versioners</a:t>
            </a:r>
            <a:endParaRPr lang="en-US" sz="3200" dirty="0" smtClean="0">
              <a:ea typeface="ＭＳ Ｐゴシック" pitchFamily="34" charset="-128"/>
            </a:endParaRPr>
          </a:p>
          <a:p>
            <a:pPr>
              <a:buFont typeface="Wingdings" pitchFamily="2" charset="2"/>
              <a:buChar char="§"/>
            </a:pPr>
            <a:r>
              <a:rPr lang="en-US" sz="3200" dirty="0" smtClean="0">
                <a:ea typeface="ＭＳ Ｐゴシック" pitchFamily="34" charset="-128"/>
              </a:rPr>
              <a:t>Tasks</a:t>
            </a:r>
          </a:p>
          <a:p>
            <a:pPr>
              <a:buFont typeface="Wingdings" pitchFamily="2" charset="2"/>
              <a:buChar char="§"/>
            </a:pPr>
            <a:r>
              <a:rPr lang="en-US" sz="3200" dirty="0" smtClean="0">
                <a:ea typeface="ＭＳ Ｐゴシック" pitchFamily="34" charset="-128"/>
              </a:rPr>
              <a:t>Configuration</a:t>
            </a:r>
          </a:p>
          <a:p>
            <a:pPr lvl="1">
              <a:buFont typeface="Wingdings" pitchFamily="2" charset="2"/>
              <a:buChar char="§"/>
            </a:pPr>
            <a:r>
              <a:rPr lang="en-US" sz="2700" dirty="0" smtClean="0">
                <a:ea typeface="ＭＳ Ｐゴシック" pitchFamily="34" charset="-128"/>
              </a:rPr>
              <a:t>Crawler Policy</a:t>
            </a:r>
          </a:p>
          <a:p>
            <a:pPr lvl="1">
              <a:buFont typeface="Wingdings" pitchFamily="2" charset="2"/>
              <a:buChar char="§"/>
            </a:pPr>
            <a:r>
              <a:rPr lang="en-US" sz="2700" dirty="0" err="1" smtClean="0">
                <a:ea typeface="ＭＳ Ｐゴシック" pitchFamily="34" charset="-128"/>
              </a:rPr>
              <a:t>FileManager</a:t>
            </a:r>
            <a:r>
              <a:rPr lang="en-US" sz="2700" dirty="0" smtClean="0">
                <a:ea typeface="ＭＳ Ｐゴシック" pitchFamily="34" charset="-128"/>
              </a:rPr>
              <a:t> Policy</a:t>
            </a:r>
          </a:p>
          <a:p>
            <a:pPr lvl="1">
              <a:buFont typeface="Wingdings" pitchFamily="2" charset="2"/>
              <a:buChar char="§"/>
            </a:pPr>
            <a:r>
              <a:rPr lang="en-US" sz="2700" dirty="0" smtClean="0">
                <a:ea typeface="ＭＳ Ｐゴシック" pitchFamily="34" charset="-128"/>
              </a:rPr>
              <a:t>Workflow Policy</a:t>
            </a:r>
          </a:p>
          <a:p>
            <a:pPr lvl="1">
              <a:buFont typeface="Wingdings" pitchFamily="2" charset="2"/>
              <a:buChar char="§"/>
            </a:pPr>
            <a:r>
              <a:rPr lang="en-US" sz="2700" dirty="0" smtClean="0">
                <a:ea typeface="ＭＳ Ｐゴシック" pitchFamily="34" charset="-128"/>
              </a:rPr>
              <a:t>PGE (Product Generation Executive) Configuration</a:t>
            </a:r>
          </a:p>
          <a:p>
            <a:pPr>
              <a:buFont typeface="Wingdings" pitchFamily="2" charset="2"/>
              <a:buChar char="§"/>
            </a:pPr>
            <a:endParaRPr lang="en-US" sz="3200" dirty="0" smtClean="0">
              <a:ea typeface="ＭＳ Ｐゴシック" pitchFamily="34" charset="-128"/>
            </a:endParaRPr>
          </a:p>
          <a:p>
            <a:pPr>
              <a:buFont typeface="Wingdings" pitchFamily="2" charset="2"/>
              <a:buChar char="§"/>
            </a:pPr>
            <a:endParaRPr lang="en-US" sz="3200" dirty="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41862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err="1" smtClean="0">
                <a:ea typeface="ＭＳ Ｐゴシック" pitchFamily="34" charset="-128"/>
              </a:rPr>
              <a:t>RADiX</a:t>
            </a:r>
            <a:r>
              <a:rPr lang="en-US" b="1" dirty="0" smtClean="0">
                <a:ea typeface="ＭＳ Ｐゴシック" pitchFamily="34" charset="-128"/>
              </a:rPr>
              <a:t> What and Why</a:t>
            </a:r>
            <a:endParaRPr lang="en-US" b="1" dirty="0" smtClean="0">
              <a:solidFill>
                <a:schemeClr val="tx1"/>
              </a:solidFill>
              <a:ea typeface="ＭＳ Ｐゴシック" pitchFamily="34" charset="-128"/>
            </a:endParaRP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lnSpcReduction="10000"/>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sz="3200" dirty="0" smtClean="0">
                <a:ea typeface="ＭＳ Ｐゴシック" pitchFamily="34" charset="-128"/>
              </a:rPr>
              <a:t>Distribution of Apache OODT</a:t>
            </a:r>
            <a:endParaRPr lang="en-US" sz="2700" dirty="0" smtClean="0">
              <a:ea typeface="ＭＳ Ｐゴシック" pitchFamily="34" charset="-128"/>
            </a:endParaRPr>
          </a:p>
          <a:p>
            <a:pPr>
              <a:buFont typeface="Wingdings" pitchFamily="2" charset="2"/>
              <a:buChar char="§"/>
            </a:pPr>
            <a:r>
              <a:rPr lang="en-US" sz="3200" dirty="0" smtClean="0">
                <a:ea typeface="ＭＳ Ｐゴシック" pitchFamily="34" charset="-128"/>
              </a:rPr>
              <a:t>Define deployment and development</a:t>
            </a:r>
          </a:p>
          <a:p>
            <a:pPr>
              <a:buFont typeface="Wingdings" pitchFamily="2" charset="2"/>
              <a:buChar char="§"/>
            </a:pPr>
            <a:r>
              <a:rPr lang="en-US" sz="3200" dirty="0" smtClean="0">
                <a:ea typeface="ＭＳ Ｐゴシック" pitchFamily="34" charset="-128"/>
              </a:rPr>
              <a:t>Reduce ramp up time</a:t>
            </a:r>
            <a:endParaRPr lang="en-US" sz="2700" dirty="0" smtClean="0">
              <a:ea typeface="ＭＳ Ｐゴシック" pitchFamily="34" charset="-128"/>
            </a:endParaRPr>
          </a:p>
          <a:p>
            <a:pPr>
              <a:buFont typeface="Wingdings" pitchFamily="2" charset="2"/>
              <a:buChar char="§"/>
            </a:pPr>
            <a:r>
              <a:rPr lang="en-US" sz="3200" dirty="0" smtClean="0">
                <a:ea typeface="ＭＳ Ｐゴシック" pitchFamily="34" charset="-128"/>
              </a:rPr>
              <a:t>Eliminate confusion with documentation</a:t>
            </a:r>
          </a:p>
          <a:p>
            <a:pPr>
              <a:buFont typeface="Wingdings" pitchFamily="2" charset="2"/>
              <a:buChar char="§"/>
            </a:pPr>
            <a:r>
              <a:rPr lang="en-US" sz="3200" dirty="0" smtClean="0">
                <a:ea typeface="ＭＳ Ｐゴシック" pitchFamily="34" charset="-128"/>
              </a:rPr>
              <a:t>Eliminate some configuration</a:t>
            </a:r>
          </a:p>
          <a:p>
            <a:pPr>
              <a:buFont typeface="Wingdings" pitchFamily="2" charset="2"/>
              <a:buChar char="§"/>
            </a:pPr>
            <a:r>
              <a:rPr lang="en-US" sz="3200" dirty="0" smtClean="0">
                <a:ea typeface="ＭＳ Ｐゴシック" pitchFamily="34" charset="-128"/>
              </a:rPr>
              <a:t>Focus on data management</a:t>
            </a:r>
          </a:p>
          <a:p>
            <a:pPr>
              <a:buFont typeface="Wingdings" pitchFamily="2" charset="2"/>
              <a:buChar char="§"/>
            </a:pPr>
            <a:r>
              <a:rPr lang="en-US" sz="3200" dirty="0" smtClean="0">
                <a:ea typeface="ＭＳ Ｐゴシック" pitchFamily="34" charset="-128"/>
              </a:rPr>
              <a:t>Focus on component extensions</a:t>
            </a:r>
          </a:p>
          <a:p>
            <a:pPr>
              <a:buFont typeface="Wingdings" pitchFamily="2" charset="2"/>
              <a:buChar char="§"/>
            </a:pPr>
            <a:r>
              <a:rPr lang="en-US" sz="3200" dirty="0" smtClean="0">
                <a:ea typeface="ＭＳ Ｐゴシック" pitchFamily="34" charset="-128"/>
              </a:rPr>
              <a:t>Bored of repeating</a:t>
            </a:r>
          </a:p>
          <a:p>
            <a:pPr>
              <a:buFont typeface="Wingdings" pitchFamily="2" charset="2"/>
              <a:buChar char="§"/>
            </a:pPr>
            <a:r>
              <a:rPr lang="en-US" sz="3200" dirty="0" smtClean="0">
                <a:ea typeface="ＭＳ Ｐゴシック" pitchFamily="34" charset="-128"/>
              </a:rPr>
              <a:t>Create shared experience</a:t>
            </a:r>
          </a:p>
          <a:p>
            <a:pPr>
              <a:buFont typeface="Wingdings" pitchFamily="2" charset="2"/>
              <a:buChar char="§"/>
            </a:pPr>
            <a:endParaRPr lang="en-US" sz="3200" dirty="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8418621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533978" y="152681"/>
            <a:ext cx="8152822" cy="944096"/>
          </a:xfrm>
        </p:spPr>
        <p:txBody>
          <a:bodyPr/>
          <a:lstStyle/>
          <a:p>
            <a:pPr eaLnBrk="1" hangingPunct="1"/>
            <a:r>
              <a:rPr lang="en-US" b="1" dirty="0" err="1" smtClean="0">
                <a:solidFill>
                  <a:schemeClr val="tx1"/>
                </a:solidFill>
                <a:ea typeface="ＭＳ Ｐゴシック" pitchFamily="34" charset="-128"/>
              </a:rPr>
              <a:t>RADiX</a:t>
            </a:r>
            <a:r>
              <a:rPr lang="en-US" b="1" dirty="0" smtClean="0">
                <a:solidFill>
                  <a:schemeClr val="tx1"/>
                </a:solidFill>
                <a:ea typeface="ＭＳ Ｐゴシック" pitchFamily="34" charset="-128"/>
              </a:rPr>
              <a:t> Technical Details</a:t>
            </a:r>
          </a:p>
        </p:txBody>
      </p:sp>
      <p:sp>
        <p:nvSpPr>
          <p:cNvPr id="5" name="Rectangle 3"/>
          <p:cNvSpPr txBox="1">
            <a:spLocks noChangeArrowheads="1"/>
          </p:cNvSpPr>
          <p:nvPr/>
        </p:nvSpPr>
        <p:spPr>
          <a:xfrm>
            <a:off x="533978" y="1143001"/>
            <a:ext cx="8076045" cy="4983816"/>
          </a:xfrm>
          <a:prstGeom prst="rect">
            <a:avLst/>
          </a:prstGeom>
        </p:spPr>
        <p:txBody>
          <a:bodyPr vert="horz" lIns="91429" tIns="45714" rIns="91429" bIns="45714" rtlCol="0">
            <a:normAutofit/>
          </a:bodyPr>
          <a:lst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buFont typeface="Wingdings" pitchFamily="2" charset="2"/>
              <a:buChar char="§"/>
            </a:pPr>
            <a:r>
              <a:rPr lang="en-US" dirty="0" smtClean="0">
                <a:ea typeface="ＭＳ Ｐゴシック" pitchFamily="34" charset="-128"/>
              </a:rPr>
              <a:t>Uses Apache Maven 2.2</a:t>
            </a:r>
          </a:p>
          <a:p>
            <a:pPr>
              <a:buFont typeface="Wingdings" pitchFamily="2" charset="2"/>
              <a:buChar char="§"/>
            </a:pPr>
            <a:r>
              <a:rPr lang="en-US" dirty="0" smtClean="0">
                <a:ea typeface="ＭＳ Ｐゴシック" pitchFamily="34" charset="-128"/>
              </a:rPr>
              <a:t>Maven Archetype</a:t>
            </a:r>
          </a:p>
          <a:p>
            <a:pPr lvl="1">
              <a:buFont typeface="Wingdings" pitchFamily="2" charset="2"/>
              <a:buChar char="§"/>
            </a:pPr>
            <a:r>
              <a:rPr lang="en-US" dirty="0" smtClean="0">
                <a:ea typeface="ＭＳ Ｐゴシック" pitchFamily="34" charset="-128"/>
              </a:rPr>
              <a:t>Used to drive creation of a template OODT project</a:t>
            </a:r>
          </a:p>
          <a:p>
            <a:pPr lvl="1">
              <a:buFont typeface="Wingdings" pitchFamily="2" charset="2"/>
              <a:buChar char="§"/>
            </a:pPr>
            <a:r>
              <a:rPr lang="en-US" dirty="0" smtClean="0">
                <a:ea typeface="ＭＳ Ｐゴシック" pitchFamily="34" charset="-128"/>
              </a:rPr>
              <a:t>Resultant project can be used for development</a:t>
            </a:r>
          </a:p>
          <a:p>
            <a:pPr>
              <a:buFont typeface="Wingdings" pitchFamily="2" charset="2"/>
              <a:buChar char="§"/>
            </a:pPr>
            <a:r>
              <a:rPr lang="en-US" dirty="0" smtClean="0">
                <a:ea typeface="ＭＳ Ｐゴシック" pitchFamily="34" charset="-128"/>
              </a:rPr>
              <a:t>Maven Assembly Descriptor</a:t>
            </a:r>
          </a:p>
          <a:p>
            <a:pPr lvl="1">
              <a:buFont typeface="Wingdings" pitchFamily="2" charset="2"/>
              <a:buChar char="§"/>
            </a:pPr>
            <a:endParaRPr lang="en-US" dirty="0" smtClean="0">
              <a:ea typeface="ＭＳ Ｐゴシック" pitchFamily="34" charset="-128"/>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118145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52681"/>
            <a:ext cx="8229600" cy="944096"/>
          </a:xfrm>
        </p:spPr>
        <p:txBody>
          <a:bodyPr/>
          <a:lstStyle/>
          <a:p>
            <a:pPr eaLnBrk="1" hangingPunct="1"/>
            <a:r>
              <a:rPr lang="en-US" b="1" dirty="0" smtClean="0">
                <a:ea typeface="ＭＳ Ｐゴシック" pitchFamily="34" charset="-128"/>
              </a:rPr>
              <a:t>OODT </a:t>
            </a:r>
            <a:r>
              <a:rPr lang="en-US" b="1" dirty="0" err="1" smtClean="0">
                <a:ea typeface="ＭＳ Ｐゴシック" pitchFamily="34" charset="-128"/>
              </a:rPr>
              <a:t>RADiX</a:t>
            </a:r>
            <a:r>
              <a:rPr lang="en-US" b="1" dirty="0" smtClean="0">
                <a:ea typeface="ＭＳ Ｐゴシック" pitchFamily="34" charset="-128"/>
              </a:rPr>
              <a:t> in Action </a:t>
            </a:r>
            <a:endParaRPr lang="en-US" b="1" dirty="0" smtClean="0">
              <a:solidFill>
                <a:schemeClr val="tx1"/>
              </a:solidFill>
              <a:ea typeface="ＭＳ Ｐゴシック" pitchFamily="34" charset="-128"/>
            </a:endParaRPr>
          </a:p>
        </p:txBody>
      </p:sp>
      <p:sp>
        <p:nvSpPr>
          <p:cNvPr id="5" name="Text Box 3"/>
          <p:cNvSpPr txBox="1">
            <a:spLocks noChangeArrowheads="1"/>
          </p:cNvSpPr>
          <p:nvPr/>
        </p:nvSpPr>
        <p:spPr bwMode="auto">
          <a:xfrm>
            <a:off x="845705" y="1355912"/>
            <a:ext cx="7957705" cy="2923865"/>
          </a:xfrm>
          <a:prstGeom prst="rect">
            <a:avLst/>
          </a:prstGeom>
          <a:noFill/>
          <a:ln>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lIns="91429" tIns="45714" rIns="91429" bIns="45714">
            <a:spAutoFit/>
          </a:bodyP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spcBef>
                <a:spcPct val="50000"/>
              </a:spcBef>
            </a:pPr>
            <a:r>
              <a:rPr lang="en-US" sz="1600" dirty="0" smtClean="0">
                <a:latin typeface="Courier"/>
                <a:cs typeface="Courier New" pitchFamily="49" charset="0"/>
              </a:rPr>
              <a:t>% </a:t>
            </a:r>
            <a:r>
              <a:rPr lang="en-US" sz="1600" dirty="0" err="1" smtClean="0">
                <a:latin typeface="Courier"/>
                <a:cs typeface="Courier New" pitchFamily="49" charset="0"/>
              </a:rPr>
              <a:t>wget</a:t>
            </a:r>
            <a:r>
              <a:rPr lang="en-US" sz="1600" dirty="0" smtClean="0">
                <a:latin typeface="Courier"/>
                <a:cs typeface="Courier New" pitchFamily="49" charset="0"/>
              </a:rPr>
              <a:t> http://www.apache.org/dist/oodt/radix-0.4.tgz</a:t>
            </a:r>
          </a:p>
          <a:p>
            <a:pPr eaLnBrk="1" hangingPunct="1">
              <a:spcBef>
                <a:spcPct val="50000"/>
              </a:spcBef>
            </a:pPr>
            <a:r>
              <a:rPr lang="en-US" sz="1600" dirty="0" smtClean="0">
                <a:latin typeface="Courier"/>
                <a:cs typeface="Courier New" pitchFamily="49" charset="0"/>
              </a:rPr>
              <a:t>% tar –</a:t>
            </a:r>
            <a:r>
              <a:rPr lang="en-US" sz="1600" dirty="0" err="1" smtClean="0">
                <a:latin typeface="Courier"/>
                <a:cs typeface="Courier New" pitchFamily="49" charset="0"/>
              </a:rPr>
              <a:t>xzvf</a:t>
            </a:r>
            <a:r>
              <a:rPr lang="en-US" sz="1600" dirty="0" smtClean="0">
                <a:latin typeface="Courier"/>
                <a:cs typeface="Courier New" pitchFamily="49" charset="0"/>
              </a:rPr>
              <a:t> radix-0.4.tgz</a:t>
            </a:r>
          </a:p>
          <a:p>
            <a:pPr eaLnBrk="1" hangingPunct="1">
              <a:spcBef>
                <a:spcPct val="50000"/>
              </a:spcBef>
            </a:pPr>
            <a:r>
              <a:rPr lang="en-US" sz="1600" dirty="0" smtClean="0">
                <a:latin typeface="Courier"/>
                <a:cs typeface="Courier New" pitchFamily="49" charset="0"/>
              </a:rPr>
              <a:t>% export PATH=${PATH}</a:t>
            </a:r>
            <a:r>
              <a:rPr lang="en-US" sz="1600" dirty="0" smtClean="0">
                <a:latin typeface="Courier"/>
                <a:cs typeface="Courier New" pitchFamily="49" charset="0"/>
              </a:rPr>
              <a:t>:/</a:t>
            </a:r>
            <a:r>
              <a:rPr lang="en-US" sz="1600" dirty="0" err="1" smtClean="0">
                <a:latin typeface="Courier"/>
                <a:cs typeface="Courier New" pitchFamily="49" charset="0"/>
              </a:rPr>
              <a:t>usr</a:t>
            </a:r>
            <a:r>
              <a:rPr lang="en-US" sz="1600" dirty="0" smtClean="0">
                <a:latin typeface="Courier"/>
                <a:cs typeface="Courier New" pitchFamily="49" charset="0"/>
              </a:rPr>
              <a:t>/local/radix</a:t>
            </a:r>
            <a:endParaRPr lang="en-US" sz="1600" dirty="0" smtClean="0">
              <a:latin typeface="Courier"/>
              <a:cs typeface="Courier New" pitchFamily="49" charset="0"/>
            </a:endParaRPr>
          </a:p>
          <a:p>
            <a:pPr eaLnBrk="1" hangingPunct="1">
              <a:spcBef>
                <a:spcPct val="50000"/>
              </a:spcBef>
            </a:pPr>
            <a:r>
              <a:rPr lang="en-US" sz="1600" dirty="0" smtClean="0">
                <a:latin typeface="Courier"/>
                <a:cs typeface="Courier New" pitchFamily="49" charset="0"/>
              </a:rPr>
              <a:t>% </a:t>
            </a:r>
            <a:r>
              <a:rPr lang="en-US" sz="1600" dirty="0" err="1" smtClean="0">
                <a:latin typeface="Courier"/>
                <a:cs typeface="Courier New" pitchFamily="49" charset="0"/>
              </a:rPr>
              <a:t>oodt</a:t>
            </a:r>
            <a:r>
              <a:rPr lang="en-US" sz="1600" dirty="0" smtClean="0">
                <a:latin typeface="Courier"/>
                <a:cs typeface="Courier New" pitchFamily="49" charset="0"/>
              </a:rPr>
              <a:t>-radix my-</a:t>
            </a:r>
            <a:r>
              <a:rPr lang="en-US" sz="1600" dirty="0" err="1" smtClean="0">
                <a:latin typeface="Courier"/>
                <a:cs typeface="Courier New" pitchFamily="49" charset="0"/>
              </a:rPr>
              <a:t>oodt-dms</a:t>
            </a:r>
            <a:r>
              <a:rPr lang="en-US" sz="1600" dirty="0" smtClean="0">
                <a:latin typeface="Courier"/>
                <a:cs typeface="Courier New" pitchFamily="49" charset="0"/>
              </a:rPr>
              <a:t> </a:t>
            </a:r>
            <a:r>
              <a:rPr lang="en-US" sz="1600" dirty="0" err="1" smtClean="0">
                <a:latin typeface="Courier"/>
                <a:cs typeface="Courier New" pitchFamily="49" charset="0"/>
              </a:rPr>
              <a:t>my.package.name</a:t>
            </a:r>
            <a:endParaRPr lang="en-US" sz="1600" dirty="0" smtClean="0">
              <a:latin typeface="Courier"/>
              <a:cs typeface="Courier New" pitchFamily="49" charset="0"/>
            </a:endParaRPr>
          </a:p>
          <a:p>
            <a:pPr eaLnBrk="1" hangingPunct="1">
              <a:spcBef>
                <a:spcPct val="50000"/>
              </a:spcBef>
            </a:pPr>
            <a:r>
              <a:rPr lang="en-US" sz="1600" dirty="0" smtClean="0">
                <a:latin typeface="Courier"/>
                <a:cs typeface="Courier New" pitchFamily="49" charset="0"/>
              </a:rPr>
              <a:t>% </a:t>
            </a:r>
            <a:r>
              <a:rPr lang="en-US" sz="1600" dirty="0" smtClean="0">
                <a:latin typeface="Courier"/>
                <a:cs typeface="Courier New" pitchFamily="49" charset="0"/>
              </a:rPr>
              <a:t>./</a:t>
            </a:r>
            <a:r>
              <a:rPr lang="en-US" sz="1600" dirty="0" smtClean="0">
                <a:latin typeface="Courier"/>
                <a:cs typeface="Courier New" pitchFamily="49" charset="0"/>
              </a:rPr>
              <a:t>deploy/bin/</a:t>
            </a:r>
            <a:r>
              <a:rPr lang="en-US" sz="1600" dirty="0" err="1" smtClean="0">
                <a:latin typeface="Courier"/>
                <a:cs typeface="Courier New" pitchFamily="49" charset="0"/>
              </a:rPr>
              <a:t>oodt_pcs</a:t>
            </a:r>
            <a:r>
              <a:rPr lang="en-US" sz="1600" dirty="0" smtClean="0">
                <a:latin typeface="Courier"/>
                <a:cs typeface="Courier New" pitchFamily="49" charset="0"/>
              </a:rPr>
              <a:t> </a:t>
            </a:r>
            <a:r>
              <a:rPr lang="en-US" sz="1600" dirty="0" smtClean="0">
                <a:latin typeface="Courier"/>
                <a:cs typeface="Courier New" pitchFamily="49" charset="0"/>
              </a:rPr>
              <a:t>start</a:t>
            </a:r>
          </a:p>
          <a:p>
            <a:pPr eaLnBrk="1" hangingPunct="1">
              <a:spcBef>
                <a:spcPct val="50000"/>
              </a:spcBef>
            </a:pPr>
            <a:r>
              <a:rPr lang="en-US" sz="1600" dirty="0" smtClean="0">
                <a:latin typeface="Courier"/>
                <a:cs typeface="Courier New" pitchFamily="49" charset="0"/>
              </a:rPr>
              <a:t>% </a:t>
            </a:r>
            <a:r>
              <a:rPr lang="en-US" sz="1600" dirty="0" err="1" smtClean="0">
                <a:latin typeface="Courier"/>
                <a:cs typeface="Courier New" pitchFamily="49" charset="0"/>
              </a:rPr>
              <a:t>ls</a:t>
            </a:r>
            <a:r>
              <a:rPr lang="en-US" sz="1600" dirty="0" smtClean="0">
                <a:latin typeface="Courier"/>
                <a:cs typeface="Courier New" pitchFamily="49" charset="0"/>
              </a:rPr>
              <a:t> </a:t>
            </a:r>
          </a:p>
          <a:p>
            <a:pPr eaLnBrk="1" hangingPunct="1">
              <a:spcBef>
                <a:spcPct val="50000"/>
              </a:spcBef>
            </a:pPr>
            <a:r>
              <a:rPr lang="en-US" sz="1600" dirty="0" smtClean="0">
                <a:latin typeface="Courier"/>
                <a:cs typeface="Courier New" pitchFamily="49" charset="0"/>
              </a:rPr>
              <a:t>deploy      </a:t>
            </a:r>
            <a:r>
              <a:rPr lang="en-US" sz="1600" dirty="0" err="1" smtClean="0">
                <a:latin typeface="Courier"/>
                <a:cs typeface="Courier New" pitchFamily="49" charset="0"/>
              </a:rPr>
              <a:t>mvn</a:t>
            </a:r>
            <a:r>
              <a:rPr lang="en-US" sz="1600" dirty="0" smtClean="0">
                <a:latin typeface="Courier"/>
                <a:cs typeface="Courier New" pitchFamily="49" charset="0"/>
              </a:rPr>
              <a:t>-repo    my-</a:t>
            </a:r>
            <a:r>
              <a:rPr lang="en-US" sz="1600" dirty="0" err="1" smtClean="0">
                <a:latin typeface="Courier"/>
                <a:cs typeface="Courier New" pitchFamily="49" charset="0"/>
              </a:rPr>
              <a:t>oodt-</a:t>
            </a:r>
            <a:r>
              <a:rPr lang="en-US" sz="1600" dirty="0" err="1" smtClean="0">
                <a:latin typeface="Courier"/>
                <a:cs typeface="Courier New" pitchFamily="49" charset="0"/>
              </a:rPr>
              <a:t>dms</a:t>
            </a:r>
            <a:endParaRPr lang="en-US" sz="1600" dirty="0" smtClean="0">
              <a:latin typeface="Courier"/>
              <a:cs typeface="Courier New" pitchFamily="49" charset="0"/>
            </a:endParaRPr>
          </a:p>
          <a:p>
            <a:pPr eaLnBrk="1" hangingPunct="1">
              <a:spcBef>
                <a:spcPct val="50000"/>
              </a:spcBef>
            </a:pPr>
            <a:endParaRPr lang="en-US" sz="1600" dirty="0" smtClean="0">
              <a:latin typeface="Courier"/>
              <a:cs typeface="Courier New" pitchFamily="49" charset="0"/>
            </a:endParaRPr>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2947399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948</TotalTime>
  <Words>665</Words>
  <Application>Microsoft Macintosh PowerPoint</Application>
  <PresentationFormat>On-screen Show (4:3)</PresentationFormat>
  <Paragraphs>118</Paragraphs>
  <Slides>12</Slides>
  <Notes>6</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HOW TO: Spin Up Apache OODT Faster with RADiX</vt:lpstr>
      <vt:lpstr>Our Background</vt:lpstr>
      <vt:lpstr>Roadmap</vt:lpstr>
      <vt:lpstr>Apache OODT</vt:lpstr>
      <vt:lpstr>Working With OODT Now</vt:lpstr>
      <vt:lpstr>Using OODT</vt:lpstr>
      <vt:lpstr>RADiX What and Why</vt:lpstr>
      <vt:lpstr>RADiX Technical Details</vt:lpstr>
      <vt:lpstr>OODT RADiX in Action </vt:lpstr>
      <vt:lpstr>What did that give me?</vt:lpstr>
      <vt:lpstr>Closing Remarks</vt:lpstr>
      <vt:lpstr>Contact</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Delia</dc:creator>
  <cp:lastModifiedBy>JPL</cp:lastModifiedBy>
  <cp:revision>61</cp:revision>
  <dcterms:created xsi:type="dcterms:W3CDTF">2011-11-09T17:32:00Z</dcterms:created>
  <dcterms:modified xsi:type="dcterms:W3CDTF">2011-11-10T00:43:22Z</dcterms:modified>
</cp:coreProperties>
</file>