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9" r:id="rId3"/>
    <p:sldId id="271" r:id="rId4"/>
    <p:sldId id="272" r:id="rId5"/>
    <p:sldId id="273" r:id="rId6"/>
    <p:sldId id="287" r:id="rId7"/>
    <p:sldId id="274" r:id="rId8"/>
    <p:sldId id="288" r:id="rId9"/>
    <p:sldId id="260" r:id="rId10"/>
    <p:sldId id="275" r:id="rId11"/>
    <p:sldId id="278" r:id="rId12"/>
    <p:sldId id="281" r:id="rId13"/>
    <p:sldId id="280" r:id="rId14"/>
    <p:sldId id="282" r:id="rId15"/>
    <p:sldId id="283" r:id="rId16"/>
    <p:sldId id="285" r:id="rId17"/>
    <p:sldId id="289" r:id="rId18"/>
    <p:sldId id="290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7" autoAdjust="0"/>
  </p:normalViewPr>
  <p:slideViewPr>
    <p:cSldViewPr snapToGrid="0" snapToObjects="1">
      <p:cViewPr varScale="1">
        <p:scale>
          <a:sx n="139" d="100"/>
          <a:sy n="139" d="100"/>
        </p:scale>
        <p:origin x="-1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F4FB4-4F45-7C47-A964-9E193A8C7BF4}" type="datetimeFigureOut">
              <a:rPr lang="en-US" smtClean="0"/>
              <a:t>11/8/11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9413A-BE59-F94E-A5B0-3F296AB29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253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9BC19-95FA-BC4E-8F93-076308EC65F5}" type="datetimeFigureOut">
              <a:rPr lang="en-US" smtClean="0"/>
              <a:t>11/8/11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7D9E-7DA0-674C-B609-A95EB007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5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AE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BA8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vpicu_banner-1502×222_150p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1510"/>
          </a:xfrm>
          <a:prstGeom prst="rect">
            <a:avLst/>
          </a:prstGeom>
        </p:spPr>
      </p:pic>
      <p:pic>
        <p:nvPicPr>
          <p:cNvPr id="5" name="Picture 4" descr="chla_new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557" y="5839033"/>
            <a:ext cx="1342885" cy="780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5344-2DFB-5940-AC10-A07004AA63FA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1D-1381-D54C-9ACF-EDF7818E2AC3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0464-DEAA-234B-A3C4-A87B9A48679C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6EDC-F7F5-6F48-BE10-A31D208319AE}" type="datetime1">
              <a:rPr lang="en-US" smtClean="0"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3CA5-5E3E-E64C-BABD-9A26CE5A7DD2}" type="datetime1">
              <a:rPr lang="en-US" smtClean="0"/>
              <a:t>11/8/11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275-C131-444F-8AED-E4C769047550}" type="datetime1">
              <a:rPr lang="en-US" smtClean="0"/>
              <a:t>11/8/11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6E0-F290-B347-97DF-2500C99692EF}" type="datetime1">
              <a:rPr lang="en-US" smtClean="0"/>
              <a:t>11/8/11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E063-582D-2D4A-85B9-8C4EA6D3D853}" type="datetime1">
              <a:rPr lang="en-US" smtClean="0"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B5AD-7C83-0F45-A635-0135CA870F2C}" type="datetime1">
              <a:rPr lang="en-US" smtClean="0"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0014" y="218174"/>
            <a:ext cx="7225386" cy="652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578" y="1054880"/>
            <a:ext cx="8679822" cy="5253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2903"/>
            <a:ext cx="2133600" cy="238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AE0000"/>
                </a:solidFill>
              </a:defRPr>
            </a:lvl1pPr>
          </a:lstStyle>
          <a:p>
            <a:fld id="{36D3EBDE-B1A7-914A-82F0-00D3C13719F9}" type="datetime1">
              <a:rPr lang="en-US" smtClean="0"/>
              <a:t>11/8/11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2903"/>
            <a:ext cx="2895600" cy="238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kern="1200" smtClean="0">
                <a:solidFill>
                  <a:srgbClr val="AE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ApacheCon NA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2903"/>
            <a:ext cx="2133600" cy="238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AE0000"/>
                </a:solidFill>
              </a:defRPr>
            </a:lvl1pPr>
          </a:lstStyle>
          <a:p>
            <a:fld id="{C1D318B6-9919-944A-A866-C64804E822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35578" y="952610"/>
            <a:ext cx="8679822" cy="1588"/>
          </a:xfrm>
          <a:prstGeom prst="line">
            <a:avLst/>
          </a:prstGeom>
          <a:ln w="57150" cap="flat" cmpd="sng">
            <a:gradFill flip="none" rotWithShape="1">
              <a:gsLst>
                <a:gs pos="14000">
                  <a:srgbClr val="800000"/>
                </a:gs>
                <a:gs pos="88000">
                  <a:srgbClr val="FFFF00"/>
                </a:gs>
                <a:gs pos="47000">
                  <a:srgbClr val="800000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VPICU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578" y="218174"/>
            <a:ext cx="1073330" cy="6523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Rapid and </a:t>
            </a:r>
            <a:r>
              <a:rPr lang="en-US" dirty="0" smtClean="0"/>
              <a:t>flexible </a:t>
            </a:r>
            <a:r>
              <a:rPr lang="en-US" dirty="0"/>
              <a:t>clinical data extraction </a:t>
            </a:r>
            <a:r>
              <a:rPr lang="en-US" dirty="0" smtClean="0"/>
              <a:t>and </a:t>
            </a:r>
            <a:r>
              <a:rPr lang="en-US" dirty="0"/>
              <a:t>processing </a:t>
            </a:r>
            <a:r>
              <a:rPr lang="en-US" dirty="0" smtClean="0"/>
              <a:t>using </a:t>
            </a:r>
            <a:r>
              <a:rPr lang="en-US" dirty="0"/>
              <a:t>Apache </a:t>
            </a:r>
            <a:r>
              <a:rPr lang="en-US" dirty="0" smtClean="0"/>
              <a:t>OODT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09224" y="4535017"/>
            <a:ext cx="2333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i="1" dirty="0" smtClean="0"/>
              <a:t>Ricky Nguyen</a:t>
            </a:r>
          </a:p>
          <a:p>
            <a:pPr algn="r"/>
            <a:r>
              <a:rPr lang="en-US" dirty="0" err="1" smtClean="0"/>
              <a:t>rnguyen@chla.usc.edu</a:t>
            </a:r>
            <a:endParaRPr lang="en-US" dirty="0" smtClean="0"/>
          </a:p>
          <a:p>
            <a:pPr algn="r"/>
            <a:r>
              <a:rPr lang="en-US" dirty="0" smtClean="0"/>
              <a:t>CHLA, VPICU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7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Data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</a:t>
            </a:r>
            <a:r>
              <a:rPr lang="en-US" dirty="0"/>
              <a:t>u</a:t>
            </a:r>
            <a:r>
              <a:rPr lang="en-US" dirty="0" smtClean="0"/>
              <a:t>se</a:t>
            </a:r>
          </a:p>
          <a:p>
            <a:r>
              <a:rPr lang="en-US" dirty="0" smtClean="0"/>
              <a:t>Many data sources and technologies</a:t>
            </a:r>
          </a:p>
          <a:p>
            <a:r>
              <a:rPr lang="en-US" dirty="0" smtClean="0"/>
              <a:t>Massive amounts of data, and growing</a:t>
            </a:r>
          </a:p>
          <a:p>
            <a:r>
              <a:rPr lang="en-US" dirty="0" smtClean="0"/>
              <a:t>Proprietary formats</a:t>
            </a:r>
          </a:p>
          <a:p>
            <a:r>
              <a:rPr lang="en-US" dirty="0" smtClean="0"/>
              <a:t>Missing, Incomplete, Inconsistent</a:t>
            </a:r>
          </a:p>
          <a:p>
            <a:r>
              <a:rPr lang="en-US" dirty="0" smtClean="0"/>
              <a:t>Restrictions on use</a:t>
            </a:r>
          </a:p>
          <a:p>
            <a:pPr lvl="1"/>
            <a:r>
              <a:rPr lang="en-US" dirty="0" smtClean="0"/>
              <a:t>Legal, ethical, privacy considerations (HIPAA)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7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Gathering Research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8566" y="1352735"/>
            <a:ext cx="1216848" cy="929431"/>
            <a:chOff x="1081590" y="2410997"/>
            <a:chExt cx="1216848" cy="929431"/>
          </a:xfrm>
        </p:grpSpPr>
        <p:pic>
          <p:nvPicPr>
            <p:cNvPr id="10" name="Picture 9" descr="Medical-Records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53" t="38645"/>
            <a:stretch/>
          </p:blipFill>
          <p:spPr>
            <a:xfrm>
              <a:off x="1081590" y="2410997"/>
              <a:ext cx="1216848" cy="9294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09504" y="2584755"/>
              <a:ext cx="9610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EHR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 descr="monitor_vita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7" y="2603500"/>
            <a:ext cx="1217017" cy="881791"/>
          </a:xfrm>
          <a:prstGeom prst="rect">
            <a:avLst/>
          </a:prstGeom>
        </p:spPr>
      </p:pic>
      <p:pic>
        <p:nvPicPr>
          <p:cNvPr id="14" name="Picture 13" descr="ic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6" y="5147062"/>
            <a:ext cx="1124305" cy="913778"/>
          </a:xfrm>
          <a:prstGeom prst="rect">
            <a:avLst/>
          </a:prstGeom>
        </p:spPr>
      </p:pic>
      <p:pic>
        <p:nvPicPr>
          <p:cNvPr id="15" name="Picture 14" descr="iv_ba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7" y="3722184"/>
            <a:ext cx="526356" cy="1022199"/>
          </a:xfrm>
          <a:prstGeom prst="rect">
            <a:avLst/>
          </a:prstGeom>
        </p:spPr>
      </p:pic>
      <p:pic>
        <p:nvPicPr>
          <p:cNvPr id="16" name="Picture 15" descr="rbso_2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53" y="2723877"/>
            <a:ext cx="447433" cy="1113474"/>
          </a:xfrm>
          <a:prstGeom prst="rect">
            <a:avLst/>
          </a:prstGeom>
        </p:spPr>
      </p:pic>
      <p:pic>
        <p:nvPicPr>
          <p:cNvPr id="17" name="Picture 16" descr="md0006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97" y="5147062"/>
            <a:ext cx="455989" cy="1096086"/>
          </a:xfrm>
          <a:prstGeom prst="rect">
            <a:avLst/>
          </a:prstGeom>
        </p:spPr>
      </p:pic>
      <p:pic>
        <p:nvPicPr>
          <p:cNvPr id="18" name="Picture 17" descr="skd182715sd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30" y="1236799"/>
            <a:ext cx="378882" cy="1128187"/>
          </a:xfrm>
          <a:prstGeom prst="rect">
            <a:avLst/>
          </a:prstGeom>
        </p:spPr>
      </p:pic>
      <p:pic>
        <p:nvPicPr>
          <p:cNvPr id="19" name="Picture 18" descr="7332958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30" y="3979973"/>
            <a:ext cx="431079" cy="105911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834753" y="1817451"/>
            <a:ext cx="4245119" cy="3786500"/>
            <a:chOff x="834753" y="1817451"/>
            <a:chExt cx="4245119" cy="3786500"/>
          </a:xfrm>
        </p:grpSpPr>
        <p:sp>
          <p:nvSpPr>
            <p:cNvPr id="3" name="Cloud 2"/>
            <p:cNvSpPr/>
            <p:nvPr/>
          </p:nvSpPr>
          <p:spPr>
            <a:xfrm>
              <a:off x="3681067" y="3165585"/>
              <a:ext cx="1398805" cy="814388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???</a:t>
              </a:r>
            </a:p>
          </p:txBody>
        </p:sp>
        <p:cxnSp>
          <p:nvCxnSpPr>
            <p:cNvPr id="8" name="Straight Arrow Connector 7"/>
            <p:cNvCxnSpPr>
              <a:stCxn id="10" idx="3"/>
            </p:cNvCxnSpPr>
            <p:nvPr/>
          </p:nvCxnSpPr>
          <p:spPr>
            <a:xfrm>
              <a:off x="1525414" y="1817451"/>
              <a:ext cx="2072829" cy="14309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3"/>
            </p:cNvCxnSpPr>
            <p:nvPr/>
          </p:nvCxnSpPr>
          <p:spPr>
            <a:xfrm>
              <a:off x="1525414" y="3044396"/>
              <a:ext cx="2072829" cy="4408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3"/>
            </p:cNvCxnSpPr>
            <p:nvPr/>
          </p:nvCxnSpPr>
          <p:spPr>
            <a:xfrm flipV="1">
              <a:off x="834753" y="3722184"/>
              <a:ext cx="2763490" cy="511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4" idx="3"/>
            </p:cNvCxnSpPr>
            <p:nvPr/>
          </p:nvCxnSpPr>
          <p:spPr>
            <a:xfrm flipV="1">
              <a:off x="1432871" y="3979973"/>
              <a:ext cx="2165372" cy="16239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>
            <a:endCxn id="18" idx="1"/>
          </p:cNvCxnSpPr>
          <p:nvPr/>
        </p:nvCxnSpPr>
        <p:spPr>
          <a:xfrm flipV="1">
            <a:off x="5208710" y="1800893"/>
            <a:ext cx="2962020" cy="1364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6" idx="1"/>
          </p:cNvCxnSpPr>
          <p:nvPr/>
        </p:nvCxnSpPr>
        <p:spPr>
          <a:xfrm flipV="1">
            <a:off x="5208710" y="3280614"/>
            <a:ext cx="2360143" cy="133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9" idx="1"/>
          </p:cNvCxnSpPr>
          <p:nvPr/>
        </p:nvCxnSpPr>
        <p:spPr>
          <a:xfrm>
            <a:off x="5208710" y="3722184"/>
            <a:ext cx="2962020" cy="787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7" idx="1"/>
          </p:cNvCxnSpPr>
          <p:nvPr/>
        </p:nvCxnSpPr>
        <p:spPr>
          <a:xfrm>
            <a:off x="5208710" y="3979973"/>
            <a:ext cx="2351587" cy="1715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holygrail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2362200"/>
            <a:ext cx="38354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Gathering Research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12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135019" y="1739219"/>
            <a:ext cx="2217842" cy="43756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8566" y="1739219"/>
            <a:ext cx="1216848" cy="929431"/>
            <a:chOff x="1081590" y="2410997"/>
            <a:chExt cx="1216848" cy="929431"/>
          </a:xfrm>
        </p:grpSpPr>
        <p:pic>
          <p:nvPicPr>
            <p:cNvPr id="10" name="Picture 9" descr="Medical-Records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53" t="38645"/>
            <a:stretch/>
          </p:blipFill>
          <p:spPr>
            <a:xfrm>
              <a:off x="1081590" y="2410997"/>
              <a:ext cx="1216848" cy="9294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09504" y="2584755"/>
              <a:ext cx="9610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EHR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 descr="monitor_vita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7" y="2989984"/>
            <a:ext cx="1217017" cy="881791"/>
          </a:xfrm>
          <a:prstGeom prst="rect">
            <a:avLst/>
          </a:prstGeom>
        </p:spPr>
      </p:pic>
      <p:pic>
        <p:nvPicPr>
          <p:cNvPr id="14" name="Picture 13" descr="ic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6" y="5533546"/>
            <a:ext cx="1124305" cy="913778"/>
          </a:xfrm>
          <a:prstGeom prst="rect">
            <a:avLst/>
          </a:prstGeom>
        </p:spPr>
      </p:pic>
      <p:pic>
        <p:nvPicPr>
          <p:cNvPr id="15" name="Picture 14" descr="iv_ba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7" y="4108668"/>
            <a:ext cx="526356" cy="1022199"/>
          </a:xfrm>
          <a:prstGeom prst="rect">
            <a:avLst/>
          </a:prstGeom>
        </p:spPr>
      </p:pic>
      <p:pic>
        <p:nvPicPr>
          <p:cNvPr id="16" name="Picture 15" descr="rbso_2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53" y="3110361"/>
            <a:ext cx="447433" cy="1113474"/>
          </a:xfrm>
          <a:prstGeom prst="rect">
            <a:avLst/>
          </a:prstGeom>
        </p:spPr>
      </p:pic>
      <p:pic>
        <p:nvPicPr>
          <p:cNvPr id="17" name="Picture 16" descr="md0006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97" y="5533546"/>
            <a:ext cx="455989" cy="1096086"/>
          </a:xfrm>
          <a:prstGeom prst="rect">
            <a:avLst/>
          </a:prstGeom>
        </p:spPr>
      </p:pic>
      <p:pic>
        <p:nvPicPr>
          <p:cNvPr id="18" name="Picture 17" descr="skd182715sd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30" y="1623283"/>
            <a:ext cx="378882" cy="1128187"/>
          </a:xfrm>
          <a:prstGeom prst="rect">
            <a:avLst/>
          </a:prstGeom>
        </p:spPr>
      </p:pic>
      <p:pic>
        <p:nvPicPr>
          <p:cNvPr id="19" name="Picture 18" descr="7332958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30" y="4366457"/>
            <a:ext cx="431079" cy="1059117"/>
          </a:xfrm>
          <a:prstGeom prst="rect">
            <a:avLst/>
          </a:prstGeom>
        </p:spPr>
      </p:pic>
      <p:cxnSp>
        <p:nvCxnSpPr>
          <p:cNvPr id="69" name="Straight Arrow Connector 68"/>
          <p:cNvCxnSpPr>
            <a:stCxn id="10" idx="3"/>
          </p:cNvCxnSpPr>
          <p:nvPr/>
        </p:nvCxnSpPr>
        <p:spPr>
          <a:xfrm>
            <a:off x="1525414" y="2203935"/>
            <a:ext cx="609605" cy="34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3" idx="3"/>
          </p:cNvCxnSpPr>
          <p:nvPr/>
        </p:nvCxnSpPr>
        <p:spPr>
          <a:xfrm>
            <a:off x="1525414" y="3430880"/>
            <a:ext cx="609605" cy="13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5" idx="3"/>
          </p:cNvCxnSpPr>
          <p:nvPr/>
        </p:nvCxnSpPr>
        <p:spPr>
          <a:xfrm flipV="1">
            <a:off x="834753" y="4556203"/>
            <a:ext cx="1300266" cy="63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4" idx="3"/>
          </p:cNvCxnSpPr>
          <p:nvPr/>
        </p:nvCxnSpPr>
        <p:spPr>
          <a:xfrm flipV="1">
            <a:off x="1432871" y="5837879"/>
            <a:ext cx="702148" cy="152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2328275" y="2007642"/>
            <a:ext cx="1776114" cy="3526247"/>
            <a:chOff x="2328275" y="1621158"/>
            <a:chExt cx="1776114" cy="3526247"/>
          </a:xfrm>
        </p:grpSpPr>
        <p:sp>
          <p:nvSpPr>
            <p:cNvPr id="7" name="Document 6"/>
            <p:cNvSpPr/>
            <p:nvPr/>
          </p:nvSpPr>
          <p:spPr>
            <a:xfrm>
              <a:off x="2328275" y="1847546"/>
              <a:ext cx="708605" cy="332368"/>
            </a:xfrm>
            <a:prstGeom prst="flowChart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Data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9" name="Document 38"/>
            <p:cNvSpPr/>
            <p:nvPr/>
          </p:nvSpPr>
          <p:spPr>
            <a:xfrm>
              <a:off x="3395784" y="1852147"/>
              <a:ext cx="708605" cy="332368"/>
            </a:xfrm>
            <a:prstGeom prst="flowChart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Data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8" name="Document 47"/>
            <p:cNvSpPr/>
            <p:nvPr/>
          </p:nvSpPr>
          <p:spPr>
            <a:xfrm>
              <a:off x="2328275" y="2851691"/>
              <a:ext cx="708605" cy="332368"/>
            </a:xfrm>
            <a:prstGeom prst="flowChart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Data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0" name="Document 49"/>
            <p:cNvSpPr/>
            <p:nvPr/>
          </p:nvSpPr>
          <p:spPr>
            <a:xfrm>
              <a:off x="3395784" y="2858770"/>
              <a:ext cx="708605" cy="332368"/>
            </a:xfrm>
            <a:prstGeom prst="flowChart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Data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" name="Document 51"/>
            <p:cNvSpPr/>
            <p:nvPr/>
          </p:nvSpPr>
          <p:spPr>
            <a:xfrm>
              <a:off x="2328275" y="3837351"/>
              <a:ext cx="708605" cy="332368"/>
            </a:xfrm>
            <a:prstGeom prst="flowChart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Data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4" name="Document 53"/>
            <p:cNvSpPr/>
            <p:nvPr/>
          </p:nvSpPr>
          <p:spPr>
            <a:xfrm>
              <a:off x="3395784" y="3837351"/>
              <a:ext cx="708605" cy="332368"/>
            </a:xfrm>
            <a:prstGeom prst="flowChart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Data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6" name="Document 55"/>
            <p:cNvSpPr/>
            <p:nvPr/>
          </p:nvSpPr>
          <p:spPr>
            <a:xfrm>
              <a:off x="2328275" y="4815037"/>
              <a:ext cx="708605" cy="332368"/>
            </a:xfrm>
            <a:prstGeom prst="flowChart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Data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28275" y="1621158"/>
              <a:ext cx="708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Met</a:t>
              </a:r>
              <a:endParaRPr 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95784" y="1629734"/>
              <a:ext cx="708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Met</a:t>
              </a:r>
              <a:endParaRPr lang="en-US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28275" y="2629159"/>
              <a:ext cx="708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Met</a:t>
              </a:r>
              <a:endParaRPr lang="en-US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95784" y="2636357"/>
              <a:ext cx="708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Met</a:t>
              </a:r>
              <a:endParaRPr lang="en-US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28275" y="3614938"/>
              <a:ext cx="708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Met</a:t>
              </a:r>
              <a:endParaRPr lang="en-US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95784" y="3614938"/>
              <a:ext cx="708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Met</a:t>
              </a:r>
              <a:endParaRPr lang="en-US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28275" y="4590271"/>
              <a:ext cx="708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Met</a:t>
              </a:r>
              <a:endParaRPr lang="en-US" sz="1200" dirty="0"/>
            </a:p>
          </p:txBody>
        </p:sp>
        <p:cxnSp>
          <p:nvCxnSpPr>
            <p:cNvPr id="77" name="Straight Arrow Connector 76"/>
            <p:cNvCxnSpPr>
              <a:stCxn id="7" idx="2"/>
              <a:endCxn id="49" idx="0"/>
            </p:cNvCxnSpPr>
            <p:nvPr/>
          </p:nvCxnSpPr>
          <p:spPr>
            <a:xfrm>
              <a:off x="2682578" y="2157941"/>
              <a:ext cx="0" cy="4712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39" idx="2"/>
              <a:endCxn id="51" idx="0"/>
            </p:cNvCxnSpPr>
            <p:nvPr/>
          </p:nvCxnSpPr>
          <p:spPr>
            <a:xfrm>
              <a:off x="3750087" y="2162542"/>
              <a:ext cx="0" cy="473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48" idx="2"/>
              <a:endCxn id="55" idx="1"/>
            </p:cNvCxnSpPr>
            <p:nvPr/>
          </p:nvCxnSpPr>
          <p:spPr>
            <a:xfrm>
              <a:off x="2682578" y="3162086"/>
              <a:ext cx="713206" cy="5913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50" idx="2"/>
              <a:endCxn id="55" idx="0"/>
            </p:cNvCxnSpPr>
            <p:nvPr/>
          </p:nvCxnSpPr>
          <p:spPr>
            <a:xfrm>
              <a:off x="3750087" y="3169165"/>
              <a:ext cx="0" cy="4457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52" idx="2"/>
              <a:endCxn id="57" idx="0"/>
            </p:cNvCxnSpPr>
            <p:nvPr/>
          </p:nvCxnSpPr>
          <p:spPr>
            <a:xfrm>
              <a:off x="2682578" y="4147746"/>
              <a:ext cx="0" cy="442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54" idx="2"/>
              <a:endCxn id="57" idx="3"/>
            </p:cNvCxnSpPr>
            <p:nvPr/>
          </p:nvCxnSpPr>
          <p:spPr>
            <a:xfrm flipH="1">
              <a:off x="3036880" y="4147746"/>
              <a:ext cx="713207" cy="5810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4352861" y="2125715"/>
            <a:ext cx="3663425" cy="3989163"/>
            <a:chOff x="4352861" y="1739231"/>
            <a:chExt cx="3663425" cy="3989163"/>
          </a:xfrm>
        </p:grpSpPr>
        <p:grpSp>
          <p:nvGrpSpPr>
            <p:cNvPr id="8" name="Group 7"/>
            <p:cNvGrpSpPr/>
            <p:nvPr/>
          </p:nvGrpSpPr>
          <p:grpSpPr>
            <a:xfrm>
              <a:off x="5211768" y="1967813"/>
              <a:ext cx="708605" cy="563357"/>
              <a:chOff x="6236063" y="2055504"/>
              <a:chExt cx="708605" cy="563357"/>
            </a:xfrm>
          </p:grpSpPr>
          <p:sp>
            <p:nvSpPr>
              <p:cNvPr id="38" name="Document 37"/>
              <p:cNvSpPr/>
              <p:nvPr/>
            </p:nvSpPr>
            <p:spPr>
              <a:xfrm>
                <a:off x="6236063" y="2286493"/>
                <a:ext cx="708605" cy="332368"/>
              </a:xfrm>
              <a:prstGeom prst="flowChartDocumen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236063" y="2055504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211768" y="4680309"/>
              <a:ext cx="708605" cy="556727"/>
              <a:chOff x="5901067" y="2134464"/>
              <a:chExt cx="708605" cy="556727"/>
            </a:xfrm>
          </p:grpSpPr>
          <p:sp>
            <p:nvSpPr>
              <p:cNvPr id="43" name="Document 42"/>
              <p:cNvSpPr/>
              <p:nvPr/>
            </p:nvSpPr>
            <p:spPr>
              <a:xfrm>
                <a:off x="5901067" y="2358823"/>
                <a:ext cx="708605" cy="332368"/>
              </a:xfrm>
              <a:prstGeom prst="flowChartDocumen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01067" y="2134464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6255369" y="2781212"/>
              <a:ext cx="708605" cy="556727"/>
              <a:chOff x="5901067" y="2134464"/>
              <a:chExt cx="708605" cy="556727"/>
            </a:xfrm>
          </p:grpSpPr>
          <p:sp>
            <p:nvSpPr>
              <p:cNvPr id="65" name="Document 64"/>
              <p:cNvSpPr/>
              <p:nvPr/>
            </p:nvSpPr>
            <p:spPr>
              <a:xfrm>
                <a:off x="5901067" y="2358823"/>
                <a:ext cx="708605" cy="332368"/>
              </a:xfrm>
              <a:prstGeom prst="flowChartDocumen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901067" y="2134464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</p:grpSp>
        <p:cxnSp>
          <p:nvCxnSpPr>
            <p:cNvPr id="22" name="Straight Arrow Connector 21"/>
            <p:cNvCxnSpPr>
              <a:endCxn id="38" idx="1"/>
            </p:cNvCxnSpPr>
            <p:nvPr/>
          </p:nvCxnSpPr>
          <p:spPr>
            <a:xfrm>
              <a:off x="4352861" y="2359358"/>
              <a:ext cx="858907" cy="56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8" idx="3"/>
            </p:cNvCxnSpPr>
            <p:nvPr/>
          </p:nvCxnSpPr>
          <p:spPr>
            <a:xfrm flipV="1">
              <a:off x="5920373" y="1739231"/>
              <a:ext cx="2095913" cy="6257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8" idx="2"/>
              <a:endCxn id="65" idx="1"/>
            </p:cNvCxnSpPr>
            <p:nvPr/>
          </p:nvCxnSpPr>
          <p:spPr>
            <a:xfrm>
              <a:off x="5566071" y="2509197"/>
              <a:ext cx="689298" cy="6625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65" idx="3"/>
            </p:cNvCxnSpPr>
            <p:nvPr/>
          </p:nvCxnSpPr>
          <p:spPr>
            <a:xfrm>
              <a:off x="6963974" y="3171755"/>
              <a:ext cx="5963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8" idx="2"/>
              <a:endCxn id="44" idx="0"/>
            </p:cNvCxnSpPr>
            <p:nvPr/>
          </p:nvCxnSpPr>
          <p:spPr>
            <a:xfrm>
              <a:off x="5566071" y="2509197"/>
              <a:ext cx="0" cy="2171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43" idx="3"/>
            </p:cNvCxnSpPr>
            <p:nvPr/>
          </p:nvCxnSpPr>
          <p:spPr>
            <a:xfrm flipV="1">
              <a:off x="5920373" y="4537695"/>
              <a:ext cx="2095913" cy="5331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43" idx="3"/>
            </p:cNvCxnSpPr>
            <p:nvPr/>
          </p:nvCxnSpPr>
          <p:spPr>
            <a:xfrm>
              <a:off x="5920373" y="5070852"/>
              <a:ext cx="1533787" cy="6575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43" idx="1"/>
            </p:cNvCxnSpPr>
            <p:nvPr/>
          </p:nvCxnSpPr>
          <p:spPr>
            <a:xfrm>
              <a:off x="4352861" y="5070852"/>
              <a:ext cx="85890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339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308397" y="1623283"/>
            <a:ext cx="8293412" cy="5006349"/>
            <a:chOff x="308397" y="1623283"/>
            <a:chExt cx="8293412" cy="5006349"/>
          </a:xfrm>
          <a:solidFill>
            <a:schemeClr val="bg1">
              <a:lumMod val="85000"/>
            </a:schemeClr>
          </a:solidFill>
        </p:grpSpPr>
        <p:sp>
          <p:nvSpPr>
            <p:cNvPr id="3" name="Rounded Rectangle 2"/>
            <p:cNvSpPr/>
            <p:nvPr/>
          </p:nvSpPr>
          <p:spPr>
            <a:xfrm>
              <a:off x="2135019" y="1739219"/>
              <a:ext cx="2217842" cy="4375659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8566" y="1739219"/>
              <a:ext cx="1216848" cy="929431"/>
              <a:chOff x="1081590" y="2410997"/>
              <a:chExt cx="1216848" cy="929431"/>
            </a:xfrm>
            <a:grpFill/>
          </p:grpSpPr>
          <p:pic>
            <p:nvPicPr>
              <p:cNvPr id="10" name="Picture 9" descr="Medical-Records.jpg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53" t="38645"/>
              <a:stretch/>
            </p:blipFill>
            <p:spPr>
              <a:xfrm>
                <a:off x="1081590" y="2410997"/>
                <a:ext cx="1216848" cy="929431"/>
              </a:xfrm>
              <a:prstGeom prst="rect">
                <a:avLst/>
              </a:prstGeom>
              <a:grp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209504" y="2584755"/>
                <a:ext cx="9610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</a:rPr>
                  <a:t>EHR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3" name="Picture 12" descr="monitor_vitals.png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97" y="2989984"/>
              <a:ext cx="1217017" cy="881791"/>
            </a:xfrm>
            <a:prstGeom prst="rect">
              <a:avLst/>
            </a:prstGeom>
            <a:grpFill/>
          </p:spPr>
        </p:pic>
        <p:pic>
          <p:nvPicPr>
            <p:cNvPr id="14" name="Picture 13" descr="icu.png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66" y="5533546"/>
              <a:ext cx="1124305" cy="913778"/>
            </a:xfrm>
            <a:prstGeom prst="rect">
              <a:avLst/>
            </a:prstGeom>
            <a:grpFill/>
          </p:spPr>
        </p:pic>
        <p:pic>
          <p:nvPicPr>
            <p:cNvPr id="15" name="Picture 14" descr="iv_bag.png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97" y="4108668"/>
              <a:ext cx="526356" cy="1022199"/>
            </a:xfrm>
            <a:prstGeom prst="rect">
              <a:avLst/>
            </a:prstGeom>
            <a:grpFill/>
          </p:spPr>
        </p:pic>
        <p:pic>
          <p:nvPicPr>
            <p:cNvPr id="16" name="Picture 15" descr="rbso_23.png"/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8853" y="3110361"/>
              <a:ext cx="447433" cy="1113474"/>
            </a:xfrm>
            <a:prstGeom prst="rect">
              <a:avLst/>
            </a:prstGeom>
            <a:noFill/>
          </p:spPr>
        </p:pic>
        <p:pic>
          <p:nvPicPr>
            <p:cNvPr id="17" name="Picture 16" descr="md000613.png"/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297" y="5533546"/>
              <a:ext cx="455989" cy="1096086"/>
            </a:xfrm>
            <a:prstGeom prst="rect">
              <a:avLst/>
            </a:prstGeom>
            <a:noFill/>
          </p:spPr>
        </p:pic>
        <p:pic>
          <p:nvPicPr>
            <p:cNvPr id="18" name="Picture 17" descr="skd182715sdc.png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730" y="1623283"/>
              <a:ext cx="378882" cy="1128187"/>
            </a:xfrm>
            <a:prstGeom prst="rect">
              <a:avLst/>
            </a:prstGeom>
            <a:noFill/>
          </p:spPr>
        </p:pic>
        <p:pic>
          <p:nvPicPr>
            <p:cNvPr id="19" name="Picture 18" descr="73329588.png"/>
            <p:cNvPicPr>
              <a:picLocks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730" y="4366457"/>
              <a:ext cx="431079" cy="1059117"/>
            </a:xfrm>
            <a:prstGeom prst="rect">
              <a:avLst/>
            </a:prstGeom>
            <a:noFill/>
          </p:spPr>
        </p:pic>
        <p:cxnSp>
          <p:nvCxnSpPr>
            <p:cNvPr id="69" name="Straight Arrow Connector 68"/>
            <p:cNvCxnSpPr>
              <a:stCxn id="10" idx="3"/>
            </p:cNvCxnSpPr>
            <p:nvPr/>
          </p:nvCxnSpPr>
          <p:spPr>
            <a:xfrm>
              <a:off x="1525414" y="2203935"/>
              <a:ext cx="609605" cy="34696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3" idx="3"/>
            </p:cNvCxnSpPr>
            <p:nvPr/>
          </p:nvCxnSpPr>
          <p:spPr>
            <a:xfrm>
              <a:off x="1525414" y="3430880"/>
              <a:ext cx="609605" cy="1381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5" idx="3"/>
            </p:cNvCxnSpPr>
            <p:nvPr/>
          </p:nvCxnSpPr>
          <p:spPr>
            <a:xfrm flipV="1">
              <a:off x="834753" y="4556203"/>
              <a:ext cx="1300266" cy="6356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4" idx="3"/>
            </p:cNvCxnSpPr>
            <p:nvPr/>
          </p:nvCxnSpPr>
          <p:spPr>
            <a:xfrm flipV="1">
              <a:off x="1432871" y="5837879"/>
              <a:ext cx="702148" cy="152556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/>
            <p:cNvGrpSpPr/>
            <p:nvPr/>
          </p:nvGrpSpPr>
          <p:grpSpPr>
            <a:xfrm>
              <a:off x="2328275" y="2007642"/>
              <a:ext cx="1776114" cy="3526247"/>
              <a:chOff x="2328275" y="1621158"/>
              <a:chExt cx="1776114" cy="3526247"/>
            </a:xfrm>
            <a:grpFill/>
          </p:grpSpPr>
          <p:sp>
            <p:nvSpPr>
              <p:cNvPr id="7" name="Document 6"/>
              <p:cNvSpPr/>
              <p:nvPr/>
            </p:nvSpPr>
            <p:spPr>
              <a:xfrm>
                <a:off x="2328275" y="1847546"/>
                <a:ext cx="708605" cy="332368"/>
              </a:xfrm>
              <a:prstGeom prst="flowChartDocumen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Document 38"/>
              <p:cNvSpPr/>
              <p:nvPr/>
            </p:nvSpPr>
            <p:spPr>
              <a:xfrm>
                <a:off x="3395784" y="1852147"/>
                <a:ext cx="708605" cy="332368"/>
              </a:xfrm>
              <a:prstGeom prst="flowChartDocumen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Document 47"/>
              <p:cNvSpPr/>
              <p:nvPr/>
            </p:nvSpPr>
            <p:spPr>
              <a:xfrm>
                <a:off x="2328275" y="2851691"/>
                <a:ext cx="708605" cy="332368"/>
              </a:xfrm>
              <a:prstGeom prst="flowChartDocumen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Document 49"/>
              <p:cNvSpPr/>
              <p:nvPr/>
            </p:nvSpPr>
            <p:spPr>
              <a:xfrm>
                <a:off x="3395784" y="2858770"/>
                <a:ext cx="708605" cy="332368"/>
              </a:xfrm>
              <a:prstGeom prst="flowChartDocumen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Document 51"/>
              <p:cNvSpPr/>
              <p:nvPr/>
            </p:nvSpPr>
            <p:spPr>
              <a:xfrm>
                <a:off x="2328275" y="3837351"/>
                <a:ext cx="708605" cy="332368"/>
              </a:xfrm>
              <a:prstGeom prst="flowChartDocumen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Document 53"/>
              <p:cNvSpPr/>
              <p:nvPr/>
            </p:nvSpPr>
            <p:spPr>
              <a:xfrm>
                <a:off x="3395784" y="3837351"/>
                <a:ext cx="708605" cy="332368"/>
              </a:xfrm>
              <a:prstGeom prst="flowChartDocumen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Document 55"/>
              <p:cNvSpPr/>
              <p:nvPr/>
            </p:nvSpPr>
            <p:spPr>
              <a:xfrm>
                <a:off x="2328275" y="4815037"/>
                <a:ext cx="708605" cy="332368"/>
              </a:xfrm>
              <a:prstGeom prst="flowChartDocumen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28275" y="1621158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395784" y="1629734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328275" y="2629159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395784" y="2636357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328275" y="3614938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395784" y="3614938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328275" y="4590271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  <p:cxnSp>
            <p:nvCxnSpPr>
              <p:cNvPr id="77" name="Straight Arrow Connector 76"/>
              <p:cNvCxnSpPr>
                <a:stCxn id="7" idx="2"/>
                <a:endCxn id="49" idx="0"/>
              </p:cNvCxnSpPr>
              <p:nvPr/>
            </p:nvCxnSpPr>
            <p:spPr>
              <a:xfrm>
                <a:off x="2682578" y="2157941"/>
                <a:ext cx="0" cy="471218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39" idx="2"/>
                <a:endCxn id="51" idx="0"/>
              </p:cNvCxnSpPr>
              <p:nvPr/>
            </p:nvCxnSpPr>
            <p:spPr>
              <a:xfrm>
                <a:off x="3750087" y="2162542"/>
                <a:ext cx="0" cy="473815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48" idx="2"/>
                <a:endCxn id="55" idx="1"/>
              </p:cNvCxnSpPr>
              <p:nvPr/>
            </p:nvCxnSpPr>
            <p:spPr>
              <a:xfrm>
                <a:off x="2682578" y="3162086"/>
                <a:ext cx="713206" cy="591352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50" idx="2"/>
                <a:endCxn id="55" idx="0"/>
              </p:cNvCxnSpPr>
              <p:nvPr/>
            </p:nvCxnSpPr>
            <p:spPr>
              <a:xfrm>
                <a:off x="3750087" y="3169165"/>
                <a:ext cx="0" cy="445773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52" idx="2"/>
                <a:endCxn id="57" idx="0"/>
              </p:cNvCxnSpPr>
              <p:nvPr/>
            </p:nvCxnSpPr>
            <p:spPr>
              <a:xfrm>
                <a:off x="2682578" y="4147746"/>
                <a:ext cx="0" cy="442525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54" idx="2"/>
                <a:endCxn id="57" idx="3"/>
              </p:cNvCxnSpPr>
              <p:nvPr/>
            </p:nvCxnSpPr>
            <p:spPr>
              <a:xfrm flipH="1">
                <a:off x="3036880" y="4147746"/>
                <a:ext cx="713207" cy="581025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4352861" y="2125715"/>
              <a:ext cx="3663425" cy="3989163"/>
              <a:chOff x="4352861" y="1739231"/>
              <a:chExt cx="3663425" cy="3989163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5211768" y="1967813"/>
                <a:ext cx="708605" cy="563357"/>
                <a:chOff x="6236063" y="2055504"/>
                <a:chExt cx="708605" cy="563357"/>
              </a:xfrm>
              <a:grpFill/>
            </p:grpSpPr>
            <p:sp>
              <p:nvSpPr>
                <p:cNvPr id="38" name="Document 37"/>
                <p:cNvSpPr/>
                <p:nvPr/>
              </p:nvSpPr>
              <p:spPr>
                <a:xfrm>
                  <a:off x="6236063" y="2286493"/>
                  <a:ext cx="708605" cy="332368"/>
                </a:xfrm>
                <a:prstGeom prst="flowChartDocumen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Data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6236063" y="2055504"/>
                  <a:ext cx="7086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Met</a:t>
                  </a:r>
                  <a:endParaRPr lang="en-US" sz="1200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211768" y="4680309"/>
                <a:ext cx="708605" cy="556727"/>
                <a:chOff x="5901067" y="2134464"/>
                <a:chExt cx="708605" cy="556727"/>
              </a:xfrm>
              <a:grpFill/>
            </p:grpSpPr>
            <p:sp>
              <p:nvSpPr>
                <p:cNvPr id="43" name="Document 42"/>
                <p:cNvSpPr/>
                <p:nvPr/>
              </p:nvSpPr>
              <p:spPr>
                <a:xfrm>
                  <a:off x="5901067" y="2358823"/>
                  <a:ext cx="708605" cy="332368"/>
                </a:xfrm>
                <a:prstGeom prst="flowChartDocumen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Data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901067" y="2134464"/>
                  <a:ext cx="7086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Met</a:t>
                  </a:r>
                  <a:endParaRPr lang="en-US" sz="1200" dirty="0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6255369" y="2781212"/>
                <a:ext cx="708605" cy="556727"/>
                <a:chOff x="5901067" y="2134464"/>
                <a:chExt cx="708605" cy="556727"/>
              </a:xfrm>
              <a:grpFill/>
            </p:grpSpPr>
            <p:sp>
              <p:nvSpPr>
                <p:cNvPr id="65" name="Document 64"/>
                <p:cNvSpPr/>
                <p:nvPr/>
              </p:nvSpPr>
              <p:spPr>
                <a:xfrm>
                  <a:off x="5901067" y="2358823"/>
                  <a:ext cx="708605" cy="332368"/>
                </a:xfrm>
                <a:prstGeom prst="flowChartDocumen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Data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5901067" y="2134464"/>
                  <a:ext cx="7086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Met</a:t>
                  </a:r>
                  <a:endParaRPr lang="en-US" sz="1200" dirty="0"/>
                </a:p>
              </p:txBody>
            </p:sp>
          </p:grpSp>
          <p:cxnSp>
            <p:nvCxnSpPr>
              <p:cNvPr id="22" name="Straight Arrow Connector 21"/>
              <p:cNvCxnSpPr>
                <a:endCxn id="38" idx="1"/>
              </p:cNvCxnSpPr>
              <p:nvPr/>
            </p:nvCxnSpPr>
            <p:spPr>
              <a:xfrm>
                <a:off x="4352861" y="2359358"/>
                <a:ext cx="858907" cy="5628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38" idx="3"/>
              </p:cNvCxnSpPr>
              <p:nvPr/>
            </p:nvCxnSpPr>
            <p:spPr>
              <a:xfrm flipV="1">
                <a:off x="5920373" y="1739231"/>
                <a:ext cx="2095913" cy="625755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38" idx="2"/>
                <a:endCxn id="65" idx="1"/>
              </p:cNvCxnSpPr>
              <p:nvPr/>
            </p:nvCxnSpPr>
            <p:spPr>
              <a:xfrm>
                <a:off x="5566071" y="2509197"/>
                <a:ext cx="689298" cy="662558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65" idx="3"/>
              </p:cNvCxnSpPr>
              <p:nvPr/>
            </p:nvCxnSpPr>
            <p:spPr>
              <a:xfrm>
                <a:off x="6963974" y="3171755"/>
                <a:ext cx="596323" cy="0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8" idx="2"/>
                <a:endCxn id="44" idx="0"/>
              </p:cNvCxnSpPr>
              <p:nvPr/>
            </p:nvCxnSpPr>
            <p:spPr>
              <a:xfrm>
                <a:off x="5566071" y="2509197"/>
                <a:ext cx="0" cy="2171112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43" idx="3"/>
              </p:cNvCxnSpPr>
              <p:nvPr/>
            </p:nvCxnSpPr>
            <p:spPr>
              <a:xfrm flipV="1">
                <a:off x="5920373" y="4537695"/>
                <a:ext cx="2095913" cy="533157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43" idx="3"/>
              </p:cNvCxnSpPr>
              <p:nvPr/>
            </p:nvCxnSpPr>
            <p:spPr>
              <a:xfrm>
                <a:off x="5920373" y="5070852"/>
                <a:ext cx="1533787" cy="657542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endCxn id="43" idx="1"/>
              </p:cNvCxnSpPr>
              <p:nvPr/>
            </p:nvCxnSpPr>
            <p:spPr>
              <a:xfrm>
                <a:off x="4352861" y="5070852"/>
                <a:ext cx="858907" cy="0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Rounded Rectangle 101"/>
            <p:cNvSpPr/>
            <p:nvPr/>
          </p:nvSpPr>
          <p:spPr>
            <a:xfrm>
              <a:off x="1397500" y="1912977"/>
              <a:ext cx="292514" cy="553234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379157" y="3154263"/>
              <a:ext cx="292514" cy="553234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688496" y="4378660"/>
              <a:ext cx="292514" cy="553234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263374" y="5713818"/>
              <a:ext cx="292514" cy="553234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441441" y="5457336"/>
              <a:ext cx="1701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3366FF"/>
                  </a:solidFill>
                </a:rPr>
                <a:t>Heterogeneous</a:t>
              </a:r>
            </a:p>
            <a:p>
              <a:pPr algn="ctr"/>
              <a:r>
                <a:rPr lang="en-US" b="1" i="1" dirty="0" smtClean="0">
                  <a:solidFill>
                    <a:srgbClr val="3366FF"/>
                  </a:solidFill>
                </a:rPr>
                <a:t>Data Products</a:t>
              </a:r>
              <a:endParaRPr lang="en-US" b="1" i="1" dirty="0">
                <a:solidFill>
                  <a:srgbClr val="3366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Apache OODT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13</a:t>
            </a:fld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978741" y="1479384"/>
            <a:ext cx="2464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3366FF"/>
                </a:solidFill>
              </a:rPr>
              <a:t>OODT File </a:t>
            </a:r>
            <a:r>
              <a:rPr lang="en-US" b="1" i="1" dirty="0" err="1" smtClean="0">
                <a:solidFill>
                  <a:srgbClr val="3366FF"/>
                </a:solidFill>
              </a:rPr>
              <a:t>Mgr</a:t>
            </a:r>
            <a:r>
              <a:rPr lang="en-US" b="1" i="1" dirty="0">
                <a:solidFill>
                  <a:srgbClr val="3366FF"/>
                </a:solidFill>
              </a:rPr>
              <a:t/>
            </a:r>
            <a:br>
              <a:rPr lang="en-US" b="1" i="1" dirty="0">
                <a:solidFill>
                  <a:srgbClr val="3366FF"/>
                </a:solidFill>
              </a:rPr>
            </a:br>
            <a:r>
              <a:rPr lang="en-US" b="1" i="1" dirty="0" smtClean="0">
                <a:solidFill>
                  <a:srgbClr val="3366FF"/>
                </a:solidFill>
              </a:rPr>
              <a:t>OODT Catalog (</a:t>
            </a:r>
            <a:r>
              <a:rPr lang="en-US" b="1" i="1" dirty="0" err="1" smtClean="0">
                <a:solidFill>
                  <a:srgbClr val="3366FF"/>
                </a:solidFill>
              </a:rPr>
              <a:t>Lucene</a:t>
            </a:r>
            <a:r>
              <a:rPr lang="en-US" b="1" i="1" dirty="0" smtClean="0">
                <a:solidFill>
                  <a:srgbClr val="3366FF"/>
                </a:solidFill>
              </a:rPr>
              <a:t>)</a:t>
            </a:r>
            <a:endParaRPr lang="en-US" b="1" i="1" dirty="0">
              <a:solidFill>
                <a:srgbClr val="3366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26620" y="4043291"/>
            <a:ext cx="23875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3366FF"/>
                </a:solidFill>
              </a:rPr>
              <a:t>OODT Workflow Tasks</a:t>
            </a:r>
          </a:p>
          <a:p>
            <a:pPr algn="ctr"/>
            <a:r>
              <a:rPr lang="en-US" b="1" i="1" dirty="0" smtClean="0">
                <a:solidFill>
                  <a:srgbClr val="3366FF"/>
                </a:solidFill>
              </a:rPr>
              <a:t>OODT PGE Tasks</a:t>
            </a:r>
            <a:endParaRPr lang="en-US" b="1" i="1" dirty="0">
              <a:solidFill>
                <a:srgbClr val="3366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726620" y="1543288"/>
            <a:ext cx="226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3366FF"/>
                </a:solidFill>
              </a:rPr>
              <a:t>OODT Workflow </a:t>
            </a:r>
            <a:r>
              <a:rPr lang="en-US" b="1" i="1" dirty="0" err="1" smtClean="0">
                <a:solidFill>
                  <a:srgbClr val="3366FF"/>
                </a:solidFill>
              </a:rPr>
              <a:t>Mgr</a:t>
            </a:r>
            <a:endParaRPr lang="en-US" b="1" i="1" dirty="0">
              <a:solidFill>
                <a:srgbClr val="3366FF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0" y="1092888"/>
            <a:ext cx="274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3366FF"/>
                </a:solidFill>
              </a:rPr>
              <a:t>OODT XML Product Server</a:t>
            </a:r>
          </a:p>
          <a:p>
            <a:pPr algn="ctr"/>
            <a:r>
              <a:rPr lang="en-US" b="1" i="1" dirty="0" smtClean="0">
                <a:solidFill>
                  <a:srgbClr val="3366FF"/>
                </a:solidFill>
              </a:rPr>
              <a:t>OODT Crawler</a:t>
            </a:r>
            <a:endParaRPr lang="en-US" b="1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1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Apache OODT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XML PS (with Tomcat), Crawler (with </a:t>
            </a:r>
            <a:r>
              <a:rPr lang="en-US" dirty="0" err="1" smtClean="0"/>
              <a:t>Tika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Extract, decouple from data sources</a:t>
            </a:r>
          </a:p>
          <a:p>
            <a:r>
              <a:rPr lang="en-US" dirty="0" smtClean="0"/>
              <a:t>File </a:t>
            </a:r>
            <a:r>
              <a:rPr lang="en-US" dirty="0" err="1" smtClean="0"/>
              <a:t>Mgr</a:t>
            </a:r>
            <a:r>
              <a:rPr lang="en-US" dirty="0" smtClean="0"/>
              <a:t>, Catalog (with </a:t>
            </a:r>
            <a:r>
              <a:rPr lang="en-US" dirty="0" err="1" smtClean="0"/>
              <a:t>Lucene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Archive data products and catalog metadata</a:t>
            </a:r>
          </a:p>
          <a:p>
            <a:r>
              <a:rPr lang="en-US" dirty="0" smtClean="0"/>
              <a:t>Workflow/PGE tasks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Transform data products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Annotate with metadata toward common model</a:t>
            </a:r>
          </a:p>
          <a:p>
            <a:r>
              <a:rPr lang="en-US" dirty="0" smtClean="0"/>
              <a:t>Management utilities (Wicket, Tomcat,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Workflow Manager, Resource Manager, Curator, PCS </a:t>
            </a:r>
            <a:r>
              <a:rPr lang="en-US" dirty="0" err="1" smtClean="0">
                <a:solidFill>
                  <a:srgbClr val="3366FF"/>
                </a:solidFill>
              </a:rPr>
              <a:t>OpsUI</a:t>
            </a:r>
            <a:r>
              <a:rPr lang="en-US" dirty="0" smtClean="0">
                <a:solidFill>
                  <a:srgbClr val="3366FF"/>
                </a:solidFill>
              </a:rPr>
              <a:t>, Workflow Monitor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9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</a:t>
            </a:r>
            <a:r>
              <a:rPr lang="en-US" dirty="0" smtClean="0"/>
              <a:t>of </a:t>
            </a:r>
            <a:r>
              <a:rPr lang="en-US" dirty="0" smtClean="0"/>
              <a:t>OODT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Loose coupling, modular</a:t>
            </a:r>
          </a:p>
          <a:p>
            <a:r>
              <a:rPr lang="en-US" dirty="0" smtClean="0"/>
              <a:t>Highly configurable</a:t>
            </a:r>
          </a:p>
          <a:p>
            <a:r>
              <a:rPr lang="en-US" dirty="0" smtClean="0"/>
              <a:t>Quick iteration</a:t>
            </a:r>
          </a:p>
          <a:p>
            <a:r>
              <a:rPr lang="en-US" dirty="0" smtClean="0"/>
              <a:t>Annotate data products with common metadata</a:t>
            </a:r>
          </a:p>
          <a:p>
            <a:r>
              <a:rPr lang="en-US" dirty="0" smtClean="0"/>
              <a:t>Easy integration with Apache toolset</a:t>
            </a:r>
          </a:p>
          <a:p>
            <a:r>
              <a:rPr lang="en-US" dirty="0" smtClean="0"/>
              <a:t>Access to community expertise and support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4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16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092888"/>
            <a:ext cx="8601809" cy="5536744"/>
            <a:chOff x="0" y="1092888"/>
            <a:chExt cx="8601809" cy="5536744"/>
          </a:xfrm>
        </p:grpSpPr>
        <p:sp>
          <p:nvSpPr>
            <p:cNvPr id="3" name="Rounded Rectangle 2"/>
            <p:cNvSpPr/>
            <p:nvPr/>
          </p:nvSpPr>
          <p:spPr>
            <a:xfrm>
              <a:off x="2135019" y="1739219"/>
              <a:ext cx="2217842" cy="437565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8566" y="1739219"/>
              <a:ext cx="1216848" cy="929431"/>
              <a:chOff x="1081590" y="2410997"/>
              <a:chExt cx="1216848" cy="929431"/>
            </a:xfrm>
          </p:grpSpPr>
          <p:pic>
            <p:nvPicPr>
              <p:cNvPr id="10" name="Picture 9" descr="Medical-Records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53" t="38645"/>
              <a:stretch/>
            </p:blipFill>
            <p:spPr>
              <a:xfrm>
                <a:off x="1081590" y="2410997"/>
                <a:ext cx="1216848" cy="929431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209504" y="2584755"/>
                <a:ext cx="9610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</a:rPr>
                  <a:t>EHR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3" name="Picture 12" descr="monitor_vital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97" y="2989984"/>
              <a:ext cx="1217017" cy="881791"/>
            </a:xfrm>
            <a:prstGeom prst="rect">
              <a:avLst/>
            </a:prstGeom>
          </p:spPr>
        </p:pic>
        <p:pic>
          <p:nvPicPr>
            <p:cNvPr id="14" name="Picture 13" descr="icu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66" y="5533546"/>
              <a:ext cx="1124305" cy="913778"/>
            </a:xfrm>
            <a:prstGeom prst="rect">
              <a:avLst/>
            </a:prstGeom>
          </p:spPr>
        </p:pic>
        <p:pic>
          <p:nvPicPr>
            <p:cNvPr id="15" name="Picture 14" descr="iv_ba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97" y="4108668"/>
              <a:ext cx="526356" cy="1022199"/>
            </a:xfrm>
            <a:prstGeom prst="rect">
              <a:avLst/>
            </a:prstGeom>
          </p:spPr>
        </p:pic>
        <p:pic>
          <p:nvPicPr>
            <p:cNvPr id="16" name="Picture 15" descr="rbso_2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8853" y="3110361"/>
              <a:ext cx="447433" cy="1113474"/>
            </a:xfrm>
            <a:prstGeom prst="rect">
              <a:avLst/>
            </a:prstGeom>
          </p:spPr>
        </p:pic>
        <p:pic>
          <p:nvPicPr>
            <p:cNvPr id="17" name="Picture 16" descr="md000613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297" y="5533546"/>
              <a:ext cx="455989" cy="1096086"/>
            </a:xfrm>
            <a:prstGeom prst="rect">
              <a:avLst/>
            </a:prstGeom>
          </p:spPr>
        </p:pic>
        <p:pic>
          <p:nvPicPr>
            <p:cNvPr id="18" name="Picture 17" descr="skd182715sdc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730" y="1623283"/>
              <a:ext cx="378882" cy="1128187"/>
            </a:xfrm>
            <a:prstGeom prst="rect">
              <a:avLst/>
            </a:prstGeom>
          </p:spPr>
        </p:pic>
        <p:pic>
          <p:nvPicPr>
            <p:cNvPr id="19" name="Picture 18" descr="73329588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730" y="4366457"/>
              <a:ext cx="431079" cy="1059117"/>
            </a:xfrm>
            <a:prstGeom prst="rect">
              <a:avLst/>
            </a:prstGeom>
          </p:spPr>
        </p:pic>
        <p:cxnSp>
          <p:nvCxnSpPr>
            <p:cNvPr id="69" name="Straight Arrow Connector 68"/>
            <p:cNvCxnSpPr>
              <a:stCxn id="10" idx="3"/>
            </p:cNvCxnSpPr>
            <p:nvPr/>
          </p:nvCxnSpPr>
          <p:spPr>
            <a:xfrm>
              <a:off x="1525414" y="2203935"/>
              <a:ext cx="609605" cy="346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3" idx="3"/>
            </p:cNvCxnSpPr>
            <p:nvPr/>
          </p:nvCxnSpPr>
          <p:spPr>
            <a:xfrm>
              <a:off x="1525414" y="3430880"/>
              <a:ext cx="609605" cy="13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5" idx="3"/>
            </p:cNvCxnSpPr>
            <p:nvPr/>
          </p:nvCxnSpPr>
          <p:spPr>
            <a:xfrm flipV="1">
              <a:off x="834753" y="4556203"/>
              <a:ext cx="1300266" cy="635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4" idx="3"/>
            </p:cNvCxnSpPr>
            <p:nvPr/>
          </p:nvCxnSpPr>
          <p:spPr>
            <a:xfrm flipV="1">
              <a:off x="1432871" y="5837879"/>
              <a:ext cx="702148" cy="1525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/>
            <p:cNvGrpSpPr/>
            <p:nvPr/>
          </p:nvGrpSpPr>
          <p:grpSpPr>
            <a:xfrm>
              <a:off x="2328275" y="2007642"/>
              <a:ext cx="1776114" cy="3526247"/>
              <a:chOff x="2328275" y="1621158"/>
              <a:chExt cx="1776114" cy="3526247"/>
            </a:xfrm>
          </p:grpSpPr>
          <p:sp>
            <p:nvSpPr>
              <p:cNvPr id="7" name="Document 6"/>
              <p:cNvSpPr/>
              <p:nvPr/>
            </p:nvSpPr>
            <p:spPr>
              <a:xfrm>
                <a:off x="2328275" y="1847546"/>
                <a:ext cx="708605" cy="332368"/>
              </a:xfrm>
              <a:prstGeom prst="flowChartDocumen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Document 38"/>
              <p:cNvSpPr/>
              <p:nvPr/>
            </p:nvSpPr>
            <p:spPr>
              <a:xfrm>
                <a:off x="3395784" y="1852147"/>
                <a:ext cx="708605" cy="332368"/>
              </a:xfrm>
              <a:prstGeom prst="flowChartDocumen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Document 47"/>
              <p:cNvSpPr/>
              <p:nvPr/>
            </p:nvSpPr>
            <p:spPr>
              <a:xfrm>
                <a:off x="2328275" y="2851691"/>
                <a:ext cx="708605" cy="332368"/>
              </a:xfrm>
              <a:prstGeom prst="flowChartDocumen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Document 49"/>
              <p:cNvSpPr/>
              <p:nvPr/>
            </p:nvSpPr>
            <p:spPr>
              <a:xfrm>
                <a:off x="3395784" y="2858770"/>
                <a:ext cx="708605" cy="332368"/>
              </a:xfrm>
              <a:prstGeom prst="flowChartDocumen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Document 51"/>
              <p:cNvSpPr/>
              <p:nvPr/>
            </p:nvSpPr>
            <p:spPr>
              <a:xfrm>
                <a:off x="2328275" y="3837351"/>
                <a:ext cx="708605" cy="332368"/>
              </a:xfrm>
              <a:prstGeom prst="flowChartDocumen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Document 53"/>
              <p:cNvSpPr/>
              <p:nvPr/>
            </p:nvSpPr>
            <p:spPr>
              <a:xfrm>
                <a:off x="3395784" y="3837351"/>
                <a:ext cx="708605" cy="332368"/>
              </a:xfrm>
              <a:prstGeom prst="flowChartDocumen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Document 55"/>
              <p:cNvSpPr/>
              <p:nvPr/>
            </p:nvSpPr>
            <p:spPr>
              <a:xfrm>
                <a:off x="2328275" y="4815037"/>
                <a:ext cx="708605" cy="332368"/>
              </a:xfrm>
              <a:prstGeom prst="flowChartDocumen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Data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28275" y="1621158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395784" y="1629734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328275" y="2629159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395784" y="2636357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328275" y="3614938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395784" y="3614938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328275" y="4590271"/>
                <a:ext cx="7086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Met</a:t>
                </a:r>
                <a:endParaRPr lang="en-US" sz="1200" dirty="0"/>
              </a:p>
            </p:txBody>
          </p:sp>
          <p:cxnSp>
            <p:nvCxnSpPr>
              <p:cNvPr id="77" name="Straight Arrow Connector 76"/>
              <p:cNvCxnSpPr>
                <a:stCxn id="7" idx="2"/>
                <a:endCxn id="49" idx="0"/>
              </p:cNvCxnSpPr>
              <p:nvPr/>
            </p:nvCxnSpPr>
            <p:spPr>
              <a:xfrm>
                <a:off x="2682578" y="2157941"/>
                <a:ext cx="0" cy="4712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39" idx="2"/>
                <a:endCxn id="51" idx="0"/>
              </p:cNvCxnSpPr>
              <p:nvPr/>
            </p:nvCxnSpPr>
            <p:spPr>
              <a:xfrm>
                <a:off x="3750087" y="2162542"/>
                <a:ext cx="0" cy="4738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48" idx="2"/>
                <a:endCxn id="55" idx="1"/>
              </p:cNvCxnSpPr>
              <p:nvPr/>
            </p:nvCxnSpPr>
            <p:spPr>
              <a:xfrm>
                <a:off x="2682578" y="3162086"/>
                <a:ext cx="713206" cy="5913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50" idx="2"/>
                <a:endCxn id="55" idx="0"/>
              </p:cNvCxnSpPr>
              <p:nvPr/>
            </p:nvCxnSpPr>
            <p:spPr>
              <a:xfrm>
                <a:off x="3750087" y="3169165"/>
                <a:ext cx="0" cy="4457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52" idx="2"/>
                <a:endCxn id="57" idx="0"/>
              </p:cNvCxnSpPr>
              <p:nvPr/>
            </p:nvCxnSpPr>
            <p:spPr>
              <a:xfrm>
                <a:off x="2682578" y="4147746"/>
                <a:ext cx="0" cy="4425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54" idx="2"/>
                <a:endCxn id="57" idx="3"/>
              </p:cNvCxnSpPr>
              <p:nvPr/>
            </p:nvCxnSpPr>
            <p:spPr>
              <a:xfrm flipH="1">
                <a:off x="3036880" y="4147746"/>
                <a:ext cx="713207" cy="5810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4352861" y="2125715"/>
              <a:ext cx="3663425" cy="3989163"/>
              <a:chOff x="4352861" y="1739231"/>
              <a:chExt cx="3663425" cy="398916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211768" y="1967813"/>
                <a:ext cx="708605" cy="563357"/>
                <a:chOff x="6236063" y="2055504"/>
                <a:chExt cx="708605" cy="563357"/>
              </a:xfrm>
            </p:grpSpPr>
            <p:sp>
              <p:nvSpPr>
                <p:cNvPr id="38" name="Document 37"/>
                <p:cNvSpPr/>
                <p:nvPr/>
              </p:nvSpPr>
              <p:spPr>
                <a:xfrm>
                  <a:off x="6236063" y="2286493"/>
                  <a:ext cx="708605" cy="332368"/>
                </a:xfrm>
                <a:prstGeom prst="flowChartDocumen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Data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6236063" y="2055504"/>
                  <a:ext cx="7086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Met</a:t>
                  </a:r>
                  <a:endParaRPr lang="en-US" sz="1200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211768" y="4680309"/>
                <a:ext cx="708605" cy="556727"/>
                <a:chOff x="5901067" y="2134464"/>
                <a:chExt cx="708605" cy="556727"/>
              </a:xfrm>
            </p:grpSpPr>
            <p:sp>
              <p:nvSpPr>
                <p:cNvPr id="43" name="Document 42"/>
                <p:cNvSpPr/>
                <p:nvPr/>
              </p:nvSpPr>
              <p:spPr>
                <a:xfrm>
                  <a:off x="5901067" y="2358823"/>
                  <a:ext cx="708605" cy="332368"/>
                </a:xfrm>
                <a:prstGeom prst="flowChartDocumen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Data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901067" y="2134464"/>
                  <a:ext cx="7086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Met</a:t>
                  </a:r>
                  <a:endParaRPr lang="en-US" sz="1200" dirty="0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6255369" y="2781212"/>
                <a:ext cx="708605" cy="556727"/>
                <a:chOff x="5901067" y="2134464"/>
                <a:chExt cx="708605" cy="556727"/>
              </a:xfrm>
            </p:grpSpPr>
            <p:sp>
              <p:nvSpPr>
                <p:cNvPr id="65" name="Document 64"/>
                <p:cNvSpPr/>
                <p:nvPr/>
              </p:nvSpPr>
              <p:spPr>
                <a:xfrm>
                  <a:off x="5901067" y="2358823"/>
                  <a:ext cx="708605" cy="332368"/>
                </a:xfrm>
                <a:prstGeom prst="flowChartDocumen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Data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5901067" y="2134464"/>
                  <a:ext cx="70860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Met</a:t>
                  </a:r>
                  <a:endParaRPr lang="en-US" sz="1200" dirty="0"/>
                </a:p>
              </p:txBody>
            </p:sp>
          </p:grpSp>
          <p:cxnSp>
            <p:nvCxnSpPr>
              <p:cNvPr id="22" name="Straight Arrow Connector 21"/>
              <p:cNvCxnSpPr>
                <a:endCxn id="38" idx="1"/>
              </p:cNvCxnSpPr>
              <p:nvPr/>
            </p:nvCxnSpPr>
            <p:spPr>
              <a:xfrm>
                <a:off x="4352861" y="2359358"/>
                <a:ext cx="858907" cy="56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38" idx="3"/>
              </p:cNvCxnSpPr>
              <p:nvPr/>
            </p:nvCxnSpPr>
            <p:spPr>
              <a:xfrm flipV="1">
                <a:off x="5920373" y="1739231"/>
                <a:ext cx="2095913" cy="6257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38" idx="2"/>
                <a:endCxn id="65" idx="1"/>
              </p:cNvCxnSpPr>
              <p:nvPr/>
            </p:nvCxnSpPr>
            <p:spPr>
              <a:xfrm>
                <a:off x="5566071" y="2509197"/>
                <a:ext cx="689298" cy="662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65" idx="3"/>
              </p:cNvCxnSpPr>
              <p:nvPr/>
            </p:nvCxnSpPr>
            <p:spPr>
              <a:xfrm>
                <a:off x="6963974" y="3171755"/>
                <a:ext cx="59632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8" idx="2"/>
                <a:endCxn id="44" idx="0"/>
              </p:cNvCxnSpPr>
              <p:nvPr/>
            </p:nvCxnSpPr>
            <p:spPr>
              <a:xfrm>
                <a:off x="5566071" y="2509197"/>
                <a:ext cx="0" cy="2171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43" idx="3"/>
              </p:cNvCxnSpPr>
              <p:nvPr/>
            </p:nvCxnSpPr>
            <p:spPr>
              <a:xfrm flipV="1">
                <a:off x="5920373" y="4537695"/>
                <a:ext cx="2095913" cy="5331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43" idx="3"/>
              </p:cNvCxnSpPr>
              <p:nvPr/>
            </p:nvCxnSpPr>
            <p:spPr>
              <a:xfrm>
                <a:off x="5920373" y="5070852"/>
                <a:ext cx="1533787" cy="6575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endCxn id="43" idx="1"/>
              </p:cNvCxnSpPr>
              <p:nvPr/>
            </p:nvCxnSpPr>
            <p:spPr>
              <a:xfrm>
                <a:off x="4352861" y="5070852"/>
                <a:ext cx="85890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TextBox 97"/>
            <p:cNvSpPr txBox="1"/>
            <p:nvPr/>
          </p:nvSpPr>
          <p:spPr>
            <a:xfrm>
              <a:off x="1978741" y="1479384"/>
              <a:ext cx="2464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/>
                <a:t>OODT File </a:t>
              </a:r>
              <a:r>
                <a:rPr lang="en-US" b="1" i="1" dirty="0" err="1" smtClean="0"/>
                <a:t>Mgr</a:t>
              </a:r>
              <a:r>
                <a:rPr lang="en-US" b="1" i="1" dirty="0"/>
                <a:t/>
              </a:r>
              <a:br>
                <a:rPr lang="en-US" b="1" i="1" dirty="0"/>
              </a:br>
              <a:r>
                <a:rPr lang="en-US" b="1" i="1" dirty="0" smtClean="0"/>
                <a:t>OODT Catalog (</a:t>
              </a:r>
              <a:r>
                <a:rPr lang="en-US" b="1" i="1" dirty="0" err="1" smtClean="0"/>
                <a:t>Lucene</a:t>
              </a:r>
              <a:r>
                <a:rPr lang="en-US" b="1" i="1" dirty="0" smtClean="0"/>
                <a:t>)</a:t>
              </a:r>
              <a:endParaRPr lang="en-US" b="1" i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26620" y="4043291"/>
              <a:ext cx="23875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/>
                <a:t>OODT Workflow Tasks</a:t>
              </a:r>
            </a:p>
            <a:p>
              <a:pPr algn="ctr"/>
              <a:r>
                <a:rPr lang="en-US" b="1" i="1" dirty="0" smtClean="0"/>
                <a:t>OODT PGE Tasks</a:t>
              </a:r>
              <a:endParaRPr lang="en-US" b="1" i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26620" y="1543288"/>
              <a:ext cx="2263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/>
                <a:t>OODT Workflow </a:t>
              </a:r>
              <a:r>
                <a:rPr lang="en-US" b="1" i="1" dirty="0" err="1" smtClean="0"/>
                <a:t>Mgr</a:t>
              </a:r>
              <a:endParaRPr lang="en-US" b="1" i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0" y="1092888"/>
              <a:ext cx="27420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/>
                <a:t>OODT XML Product Server</a:t>
              </a:r>
            </a:p>
            <a:p>
              <a:pPr algn="ctr"/>
              <a:r>
                <a:rPr lang="en-US" b="1" i="1" dirty="0" smtClean="0"/>
                <a:t>OODT Crawler</a:t>
              </a:r>
              <a:endParaRPr lang="en-US" b="1" i="1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397500" y="1912977"/>
              <a:ext cx="292514" cy="55323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379157" y="3154263"/>
              <a:ext cx="292514" cy="55323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688496" y="4378660"/>
              <a:ext cx="292514" cy="55323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263374" y="5713818"/>
              <a:ext cx="292514" cy="55323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31446" y="1110065"/>
            <a:ext cx="8896370" cy="5326126"/>
            <a:chOff x="131446" y="1110065"/>
            <a:chExt cx="8896370" cy="5326126"/>
          </a:xfrm>
        </p:grpSpPr>
        <p:sp>
          <p:nvSpPr>
            <p:cNvPr id="21" name="Rounded Rectangle 20"/>
            <p:cNvSpPr/>
            <p:nvPr/>
          </p:nvSpPr>
          <p:spPr>
            <a:xfrm>
              <a:off x="6763960" y="1223903"/>
              <a:ext cx="2263856" cy="14447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OODT Grid</a:t>
              </a:r>
            </a:p>
            <a:p>
              <a:pPr algn="ctr"/>
              <a:r>
                <a:rPr lang="en-US" dirty="0" smtClean="0"/>
                <a:t>Product Server</a:t>
              </a:r>
            </a:p>
            <a:p>
              <a:pPr algn="ctr"/>
              <a:r>
                <a:rPr lang="en-US" dirty="0" smtClean="0"/>
                <a:t>Profile Server</a:t>
              </a:r>
            </a:p>
            <a:p>
              <a:pPr algn="ctr"/>
              <a:r>
                <a:rPr lang="en-US" dirty="0" smtClean="0"/>
                <a:t>Query Handler</a:t>
              </a:r>
              <a:endParaRPr lang="en-US" dirty="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763960" y="4991444"/>
              <a:ext cx="2263856" cy="14447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OODT Grid</a:t>
              </a:r>
            </a:p>
            <a:p>
              <a:pPr algn="ctr"/>
              <a:r>
                <a:rPr lang="en-US" dirty="0"/>
                <a:t>Product Server</a:t>
              </a:r>
            </a:p>
            <a:p>
              <a:pPr algn="ctr"/>
              <a:r>
                <a:rPr lang="en-US" dirty="0"/>
                <a:t>Profile Server</a:t>
              </a:r>
            </a:p>
            <a:p>
              <a:pPr algn="ctr"/>
              <a:r>
                <a:rPr lang="en-US" dirty="0"/>
                <a:t>Query Handler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131446" y="4991444"/>
              <a:ext cx="2263856" cy="14447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OODT Grid</a:t>
              </a:r>
            </a:p>
            <a:p>
              <a:pPr algn="ctr"/>
              <a:r>
                <a:rPr lang="en-US" dirty="0"/>
                <a:t>Product Server</a:t>
              </a:r>
            </a:p>
            <a:p>
              <a:pPr algn="ctr"/>
              <a:r>
                <a:rPr lang="en-US" dirty="0"/>
                <a:t>Profile Server</a:t>
              </a:r>
            </a:p>
            <a:p>
              <a:pPr algn="ctr"/>
              <a:r>
                <a:rPr lang="en-US" dirty="0"/>
                <a:t>Query Handler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306879" y="1110065"/>
              <a:ext cx="2091964" cy="1635777"/>
              <a:chOff x="3306879" y="930621"/>
              <a:chExt cx="2091964" cy="1635777"/>
            </a:xfrm>
          </p:grpSpPr>
          <p:pic>
            <p:nvPicPr>
              <p:cNvPr id="24" name="Picture 23" descr="portal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2710" y="1524413"/>
                <a:ext cx="1760302" cy="1041985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306879" y="930621"/>
                <a:ext cx="20919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Data Access/Sharing</a:t>
                </a:r>
                <a:br>
                  <a:rPr lang="en-US" dirty="0" smtClean="0"/>
                </a:br>
                <a:r>
                  <a:rPr lang="en-US" dirty="0" smtClean="0"/>
                  <a:t>Web Portal</a:t>
                </a:r>
                <a:endParaRPr lang="en-US" dirty="0"/>
              </a:p>
            </p:txBody>
          </p:sp>
        </p:grpSp>
        <p:sp>
          <p:nvSpPr>
            <p:cNvPr id="27" name="Cloud 26"/>
            <p:cNvSpPr/>
            <p:nvPr/>
          </p:nvSpPr>
          <p:spPr>
            <a:xfrm>
              <a:off x="3306879" y="3577622"/>
              <a:ext cx="2091964" cy="956608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OODT Query Services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135019" y="2745842"/>
              <a:ext cx="1171860" cy="8317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5565770" y="4366457"/>
              <a:ext cx="1171860" cy="8317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5398843" y="2751470"/>
              <a:ext cx="1338787" cy="9560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2411300" y="4556203"/>
              <a:ext cx="1338787" cy="9560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352861" y="2751470"/>
              <a:ext cx="0" cy="7971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259955" y="2653509"/>
              <a:ext cx="1336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Philadelphia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19608" y="2757635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Los Angeles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34753" y="4636975"/>
              <a:ext cx="959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Oakland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450115" y="4636975"/>
              <a:ext cx="868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Atlanta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388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3384E-6 3.99166E-6 L -0.32697 -0.29243 " pathEditMode="relative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VPICU Team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6EDC-F7F5-6F48-BE10-A31D208319AE}" type="datetime1">
              <a:rPr lang="en-US" smtClean="0"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5116513"/>
            <a:ext cx="2360612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06938" y="1119188"/>
            <a:ext cx="2139950" cy="1927225"/>
            <a:chOff x="4706938" y="1119188"/>
            <a:chExt cx="2139950" cy="1927225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463" y="1119188"/>
              <a:ext cx="1368425" cy="1350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Connector 42"/>
            <p:cNvCxnSpPr>
              <a:cxnSpLocks noChangeShapeType="1"/>
            </p:cNvCxnSpPr>
            <p:nvPr/>
          </p:nvCxnSpPr>
          <p:spPr bwMode="auto">
            <a:xfrm flipH="1">
              <a:off x="4706938" y="2263775"/>
              <a:ext cx="858837" cy="78263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133350" y="4122738"/>
            <a:ext cx="3246438" cy="1309687"/>
            <a:chOff x="133350" y="4122738"/>
            <a:chExt cx="3246438" cy="1309687"/>
          </a:xfrm>
        </p:grpSpPr>
        <p:pic>
          <p:nvPicPr>
            <p:cNvPr id="14" name="Picture 13" descr="http://creativedesign.ucr.edu/images/resources/logo_color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" y="4875213"/>
              <a:ext cx="2633663" cy="55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55"/>
            <p:cNvCxnSpPr>
              <a:cxnSpLocks noChangeShapeType="1"/>
            </p:cNvCxnSpPr>
            <p:nvPr/>
          </p:nvCxnSpPr>
          <p:spPr bwMode="auto">
            <a:xfrm flipV="1">
              <a:off x="2767013" y="4122738"/>
              <a:ext cx="612775" cy="619125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5600700" y="3074988"/>
            <a:ext cx="3340100" cy="781050"/>
            <a:chOff x="5600700" y="3074988"/>
            <a:chExt cx="3340100" cy="781050"/>
          </a:xfrm>
        </p:grpSpPr>
        <p:pic>
          <p:nvPicPr>
            <p:cNvPr id="17" name="Picture 7" descr="http://workshop.openafs.org/afsbpw09/images/stanford-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25" y="3074988"/>
              <a:ext cx="2568575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69"/>
            <p:cNvCxnSpPr>
              <a:cxnSpLocks noChangeShapeType="1"/>
              <a:endCxn id="17" idx="1"/>
            </p:cNvCxnSpPr>
            <p:nvPr/>
          </p:nvCxnSpPr>
          <p:spPr bwMode="auto">
            <a:xfrm flipV="1">
              <a:off x="5600700" y="3465513"/>
              <a:ext cx="771525" cy="244475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3554413" y="3148013"/>
            <a:ext cx="3292475" cy="1968500"/>
            <a:chOff x="3554413" y="3148013"/>
            <a:chExt cx="3292475" cy="1968500"/>
          </a:xfrm>
        </p:grpSpPr>
        <p:grpSp>
          <p:nvGrpSpPr>
            <p:cNvPr id="20" name="Group 19"/>
            <p:cNvGrpSpPr/>
            <p:nvPr/>
          </p:nvGrpSpPr>
          <p:grpSpPr>
            <a:xfrm>
              <a:off x="3554413" y="3148013"/>
              <a:ext cx="2011362" cy="1968500"/>
              <a:chOff x="3554413" y="3148013"/>
              <a:chExt cx="2011362" cy="1968500"/>
            </a:xfrm>
          </p:grpSpPr>
          <p:pic>
            <p:nvPicPr>
              <p:cNvPr id="22" name="Picture 7" descr="VPICU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4413" y="3148013"/>
                <a:ext cx="2011362" cy="1220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" name="Straight Connector 30"/>
              <p:cNvCxnSpPr>
                <a:cxnSpLocks noChangeShapeType="1"/>
                <a:stCxn id="22" idx="2"/>
                <a:endCxn id="9" idx="0"/>
              </p:cNvCxnSpPr>
              <p:nvPr/>
            </p:nvCxnSpPr>
            <p:spPr bwMode="auto">
              <a:xfrm>
                <a:off x="4560888" y="4368800"/>
                <a:ext cx="0" cy="747713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1" name="Straight Connector 71"/>
            <p:cNvCxnSpPr>
              <a:cxnSpLocks noChangeShapeType="1"/>
            </p:cNvCxnSpPr>
            <p:nvPr/>
          </p:nvCxnSpPr>
          <p:spPr bwMode="auto">
            <a:xfrm>
              <a:off x="5600700" y="3986213"/>
              <a:ext cx="1246188" cy="8890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/>
          <p:cNvGrpSpPr/>
          <p:nvPr/>
        </p:nvGrpSpPr>
        <p:grpSpPr>
          <a:xfrm>
            <a:off x="469900" y="1262063"/>
            <a:ext cx="3922713" cy="2447925"/>
            <a:chOff x="469900" y="1262063"/>
            <a:chExt cx="3922713" cy="2447925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00" y="3046413"/>
              <a:ext cx="196056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613" y="1262063"/>
              <a:ext cx="1368425" cy="112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4"/>
            <p:cNvCxnSpPr>
              <a:cxnSpLocks noChangeShapeType="1"/>
            </p:cNvCxnSpPr>
            <p:nvPr/>
          </p:nvCxnSpPr>
          <p:spPr bwMode="auto">
            <a:xfrm>
              <a:off x="3554413" y="2263775"/>
              <a:ext cx="838200" cy="78263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4"/>
            <p:cNvCxnSpPr>
              <a:cxnSpLocks noChangeShapeType="1"/>
              <a:stCxn id="25" idx="3"/>
            </p:cNvCxnSpPr>
            <p:nvPr/>
          </p:nvCxnSpPr>
          <p:spPr bwMode="auto">
            <a:xfrm>
              <a:off x="2430463" y="3335338"/>
              <a:ext cx="949325" cy="37465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79"/>
            <p:cNvCxnSpPr>
              <a:cxnSpLocks noChangeShapeType="1"/>
            </p:cNvCxnSpPr>
            <p:nvPr/>
          </p:nvCxnSpPr>
          <p:spPr bwMode="auto">
            <a:xfrm flipH="1">
              <a:off x="2232025" y="2387600"/>
              <a:ext cx="534988" cy="6873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5565775" y="4530725"/>
            <a:ext cx="2982913" cy="1720850"/>
            <a:chOff x="5565775" y="4530725"/>
            <a:chExt cx="2982913" cy="1720850"/>
          </a:xfrm>
        </p:grpSpPr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93" b="35854"/>
            <a:stretch>
              <a:fillRect/>
            </a:stretch>
          </p:blipFill>
          <p:spPr bwMode="auto">
            <a:xfrm>
              <a:off x="5956300" y="4530725"/>
              <a:ext cx="2592388" cy="930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2" name="Straight Connector 90"/>
            <p:cNvCxnSpPr>
              <a:cxnSpLocks noChangeShapeType="1"/>
            </p:cNvCxnSpPr>
            <p:nvPr/>
          </p:nvCxnSpPr>
          <p:spPr bwMode="auto">
            <a:xfrm flipH="1">
              <a:off x="5565775" y="5461000"/>
              <a:ext cx="1281113" cy="790575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5621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info…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http://mucmd.org</a:t>
            </a:r>
            <a:r>
              <a:rPr lang="en-US" dirty="0" smtClean="0"/>
              <a:t>/</a:t>
            </a:r>
          </a:p>
          <a:p>
            <a:r>
              <a:rPr lang="en-US" dirty="0" smtClean="0"/>
              <a:t>Twitter: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@</a:t>
            </a:r>
            <a:r>
              <a:rPr lang="en-US" dirty="0" err="1">
                <a:solidFill>
                  <a:srgbClr val="3366FF"/>
                </a:solidFill>
              </a:rPr>
              <a:t>vpicu</a:t>
            </a:r>
            <a:endParaRPr lang="en-US" dirty="0">
              <a:solidFill>
                <a:srgbClr val="3366FF"/>
              </a:solidFill>
            </a:endParaRP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@</a:t>
            </a:r>
            <a:r>
              <a:rPr lang="en-US" dirty="0" err="1" smtClean="0">
                <a:solidFill>
                  <a:srgbClr val="3366FF"/>
                </a:solidFill>
              </a:rPr>
              <a:t>mucmd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Facebook Pages: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Virtual PICU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Meaningful Use of Data</a:t>
            </a:r>
          </a:p>
          <a:p>
            <a:r>
              <a:rPr lang="en-US" dirty="0" smtClean="0"/>
              <a:t>CBMS 2011</a:t>
            </a:r>
          </a:p>
          <a:p>
            <a:pPr lvl="1"/>
            <a:r>
              <a:rPr lang="en-US" i="1" dirty="0">
                <a:solidFill>
                  <a:srgbClr val="3366FF"/>
                </a:solidFill>
              </a:rPr>
              <a:t>An Informatics Architecture for the Virtual Pediatric Intensive Care </a:t>
            </a:r>
            <a:r>
              <a:rPr lang="en-US" i="1" dirty="0" smtClean="0">
                <a:solidFill>
                  <a:srgbClr val="3366FF"/>
                </a:solidFill>
              </a:rPr>
              <a:t>Unit</a:t>
            </a:r>
          </a:p>
          <a:p>
            <a:pPr lvl="1"/>
            <a:endParaRPr lang="en-US" i="1" dirty="0" smtClean="0"/>
          </a:p>
          <a:p>
            <a:r>
              <a:rPr lang="en-US" i="1" dirty="0" err="1" smtClean="0"/>
              <a:t>rnguyen@chla.usc.edu</a:t>
            </a:r>
            <a:endParaRPr lang="en-US" i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275-C131-444F-8AED-E4C769047550}" type="datetime1">
              <a:rPr lang="en-US" smtClean="0"/>
              <a:t>11/8/11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4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VPICU Team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030656"/>
            <a:ext cx="4038600" cy="50955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Clinical Researchers - CHLA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Randall Wetzel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Roby </a:t>
            </a:r>
            <a:r>
              <a:rPr lang="en-US" sz="1800" dirty="0" err="1" smtClean="0"/>
              <a:t>Khemani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Patrick Ross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Sarah Rubin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Jeff Terry</a:t>
            </a:r>
          </a:p>
          <a:p>
            <a:pPr marL="0" indent="0">
              <a:buNone/>
            </a:pPr>
            <a:r>
              <a:rPr lang="en-US" sz="1800" dirty="0" smtClean="0"/>
              <a:t>Computer Scientists - CHLA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Paul </a:t>
            </a:r>
            <a:r>
              <a:rPr lang="en-US" sz="1800" dirty="0" err="1" smtClean="0"/>
              <a:t>Vee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David Kale</a:t>
            </a:r>
          </a:p>
          <a:p>
            <a:pPr marL="0" indent="0">
              <a:buNone/>
            </a:pPr>
            <a:r>
              <a:rPr lang="en-US" sz="1800" dirty="0"/>
              <a:t>	Ricky Nguyen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Sheryl John</a:t>
            </a:r>
          </a:p>
          <a:p>
            <a:pPr marL="0" indent="0">
              <a:buNone/>
            </a:pPr>
            <a:r>
              <a:rPr lang="en-US" sz="1800" dirty="0" smtClean="0"/>
              <a:t>Data systems and software architecture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Dan Crichton, NASA JPL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Chris </a:t>
            </a:r>
            <a:r>
              <a:rPr lang="en-US" sz="1800" dirty="0" err="1" smtClean="0"/>
              <a:t>Mattmann</a:t>
            </a:r>
            <a:r>
              <a:rPr lang="en-US" sz="1800" dirty="0" smtClean="0"/>
              <a:t>, NASA JPL, USC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Andrew Hart, NASA JPL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Cameron </a:t>
            </a:r>
            <a:r>
              <a:rPr lang="en-US" sz="1800" dirty="0" err="1" smtClean="0"/>
              <a:t>Goodale</a:t>
            </a:r>
            <a:r>
              <a:rPr lang="en-US" sz="1800" dirty="0" smtClean="0"/>
              <a:t>, NASA JPL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030656"/>
            <a:ext cx="4267200" cy="5095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Large-scale statistical analysis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Amy </a:t>
            </a:r>
            <a:r>
              <a:rPr lang="en-US" sz="1800" dirty="0" err="1" smtClean="0"/>
              <a:t>Braverman</a:t>
            </a:r>
            <a:r>
              <a:rPr lang="en-US" sz="1800" dirty="0" smtClean="0"/>
              <a:t>, NASA JPL, UCLA</a:t>
            </a:r>
          </a:p>
          <a:p>
            <a:pPr marL="0" indent="0">
              <a:buNone/>
            </a:pPr>
            <a:r>
              <a:rPr lang="en-US" sz="1800" dirty="0" smtClean="0"/>
              <a:t>Human-computer interaction, visualization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Jeff </a:t>
            </a:r>
            <a:r>
              <a:rPr lang="en-US" sz="1800" dirty="0" err="1" smtClean="0"/>
              <a:t>Heer</a:t>
            </a:r>
            <a:r>
              <a:rPr lang="en-US" sz="1800" dirty="0" smtClean="0"/>
              <a:t>, Stanford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Diana MacLean, Stanford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Pia</a:t>
            </a:r>
            <a:r>
              <a:rPr lang="en-US" sz="1800" dirty="0" smtClean="0"/>
              <a:t> Pal, Stanford</a:t>
            </a:r>
          </a:p>
          <a:p>
            <a:pPr marL="0" indent="0">
              <a:buNone/>
            </a:pPr>
            <a:r>
              <a:rPr lang="en-US" sz="1800" dirty="0" smtClean="0"/>
              <a:t>Machine Learning, similarity search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Ben Marlin, UMass Amherst</a:t>
            </a:r>
          </a:p>
          <a:p>
            <a:pPr marL="0" indent="0">
              <a:buNone/>
            </a:pPr>
            <a:r>
              <a:rPr lang="en-US" sz="1800" dirty="0" smtClean="0"/>
              <a:t>Artificial Intelligence, probabilistic models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Christian Shelton, UC Riverside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Busra</a:t>
            </a:r>
            <a:r>
              <a:rPr lang="en-US" sz="1800" dirty="0" smtClean="0"/>
              <a:t> </a:t>
            </a:r>
            <a:r>
              <a:rPr lang="en-US" sz="1800" dirty="0" err="1" smtClean="0"/>
              <a:t>Celikkaya</a:t>
            </a:r>
            <a:r>
              <a:rPr lang="en-US" sz="1800" dirty="0" smtClean="0"/>
              <a:t>, UC Riverside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8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VPICU?</a:t>
            </a:r>
          </a:p>
          <a:p>
            <a:endParaRPr lang="en-US" dirty="0" smtClean="0"/>
          </a:p>
          <a:p>
            <a:r>
              <a:rPr lang="en-US" dirty="0" smtClean="0"/>
              <a:t>Gathering Clinical Research Data</a:t>
            </a:r>
          </a:p>
          <a:p>
            <a:endParaRPr lang="en-US" dirty="0" smtClean="0"/>
          </a:p>
          <a:p>
            <a:r>
              <a:rPr lang="en-US" dirty="0" smtClean="0"/>
              <a:t>Applying Apache OODT</a:t>
            </a:r>
          </a:p>
          <a:p>
            <a:endParaRPr lang="en-US" dirty="0"/>
          </a:p>
          <a:p>
            <a:r>
              <a:rPr lang="en-US" dirty="0" smtClean="0"/>
              <a:t>Benefits </a:t>
            </a:r>
            <a:r>
              <a:rPr lang="en-US" dirty="0" smtClean="0"/>
              <a:t>of OODT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Future Work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7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VPICU?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78" y="2438604"/>
            <a:ext cx="8679822" cy="3870193"/>
          </a:xfrm>
        </p:spPr>
        <p:txBody>
          <a:bodyPr/>
          <a:lstStyle/>
          <a:p>
            <a:r>
              <a:rPr lang="en-US" dirty="0" smtClean="0"/>
              <a:t>Founded in 1998</a:t>
            </a:r>
          </a:p>
          <a:p>
            <a:r>
              <a:rPr lang="en-US" dirty="0" smtClean="0"/>
              <a:t>Funded by Whittier Foundation,</a:t>
            </a:r>
            <a:br>
              <a:rPr lang="en-US" dirty="0" smtClean="0"/>
            </a:br>
            <a:r>
              <a:rPr lang="en-US" dirty="0" smtClean="0"/>
              <a:t>Federal Grants</a:t>
            </a:r>
          </a:p>
          <a:p>
            <a:r>
              <a:rPr lang="en-US" dirty="0" smtClean="0"/>
              <a:t>Multidisciplinary Team (clinicians, clinical researchers, statisticians, computer scientists,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5578" y="1122678"/>
            <a:ext cx="8679822" cy="117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 smtClean="0">
                <a:solidFill>
                  <a:schemeClr val="accent2"/>
                </a:solidFill>
              </a:rPr>
              <a:t>Laura P. and Leland K. Whittier</a:t>
            </a:r>
          </a:p>
          <a:p>
            <a:pPr algn="ctr"/>
            <a:r>
              <a:rPr lang="en-US" b="1" i="1" dirty="0" smtClean="0">
                <a:solidFill>
                  <a:schemeClr val="accent2"/>
                </a:solidFill>
              </a:rPr>
              <a:t>Virtual Pediatric Intensive Care Unit</a:t>
            </a:r>
            <a:endParaRPr lang="en-US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3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VPICU?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common information space for the international community of care givers providing critical care for children.</a:t>
            </a:r>
          </a:p>
          <a:p>
            <a:endParaRPr lang="en-US" dirty="0"/>
          </a:p>
          <a:p>
            <a:r>
              <a:rPr lang="en-US" dirty="0" smtClean="0"/>
              <a:t>Every critically ill child will have access to the Virtual PICU which will provide the essential information required to optimize their outcome.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0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VPICU?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77" y="1054880"/>
            <a:ext cx="8810645" cy="5253917"/>
          </a:xfrm>
        </p:spPr>
        <p:txBody>
          <a:bodyPr>
            <a:normAutofit/>
          </a:bodyPr>
          <a:lstStyle/>
          <a:p>
            <a:r>
              <a:rPr lang="en-US" dirty="0" smtClean="0"/>
              <a:t>Leverage information technologies to improve care</a:t>
            </a:r>
          </a:p>
          <a:p>
            <a:pPr lvl="1"/>
            <a:r>
              <a:rPr lang="en-US" dirty="0" smtClean="0"/>
              <a:t>Quality improvement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Support critical care research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Data-driven discovery and decision support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5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VPICU?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77" y="1054880"/>
            <a:ext cx="8810645" cy="52539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Leverage information technologies to improve care</a:t>
            </a:r>
          </a:p>
          <a:p>
            <a:pPr lvl="1"/>
            <a:r>
              <a:rPr lang="en-US" dirty="0" smtClean="0"/>
              <a:t>Quality improvement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How does my institution compare with others?</a:t>
            </a:r>
          </a:p>
          <a:p>
            <a:pPr lvl="1"/>
            <a:r>
              <a:rPr lang="en-US" dirty="0" smtClean="0"/>
              <a:t>Support critical care research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Does pre-operative drug X prevent </a:t>
            </a:r>
            <a:r>
              <a:rPr lang="en-US" dirty="0" err="1" smtClean="0">
                <a:solidFill>
                  <a:srgbClr val="3366FF"/>
                </a:solidFill>
              </a:rPr>
              <a:t>bradycardia</a:t>
            </a:r>
            <a:r>
              <a:rPr lang="en-US" dirty="0">
                <a:solidFill>
                  <a:srgbClr val="3366FF"/>
                </a:solidFill>
              </a:rPr>
              <a:t>?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Is </a:t>
            </a:r>
            <a:r>
              <a:rPr lang="en-US" dirty="0">
                <a:solidFill>
                  <a:srgbClr val="3366FF"/>
                </a:solidFill>
              </a:rPr>
              <a:t>shock index (SI = HR/SBP) </a:t>
            </a:r>
            <a:r>
              <a:rPr lang="en-US" dirty="0" smtClean="0">
                <a:solidFill>
                  <a:srgbClr val="3366FF"/>
                </a:solidFill>
              </a:rPr>
              <a:t>predictive of mortality?</a:t>
            </a:r>
            <a:endParaRPr lang="en-US" dirty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Data-driven discovery and decision support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How does my current patient compare to those for whom the outcomes are known?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8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Gathering Research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8566" y="1352735"/>
            <a:ext cx="1216848" cy="929431"/>
            <a:chOff x="1081590" y="2410997"/>
            <a:chExt cx="1216848" cy="929431"/>
          </a:xfrm>
        </p:grpSpPr>
        <p:pic>
          <p:nvPicPr>
            <p:cNvPr id="10" name="Picture 9" descr="Medical-Records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53" t="38645"/>
            <a:stretch/>
          </p:blipFill>
          <p:spPr>
            <a:xfrm>
              <a:off x="1081590" y="2410997"/>
              <a:ext cx="1216848" cy="9294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09504" y="2584755"/>
              <a:ext cx="9610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EHR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 descr="monitor_vita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7" y="2603500"/>
            <a:ext cx="1217017" cy="881791"/>
          </a:xfrm>
          <a:prstGeom prst="rect">
            <a:avLst/>
          </a:prstGeom>
        </p:spPr>
      </p:pic>
      <p:pic>
        <p:nvPicPr>
          <p:cNvPr id="14" name="Picture 13" descr="ic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6" y="5147062"/>
            <a:ext cx="1124305" cy="913778"/>
          </a:xfrm>
          <a:prstGeom prst="rect">
            <a:avLst/>
          </a:prstGeom>
        </p:spPr>
      </p:pic>
      <p:pic>
        <p:nvPicPr>
          <p:cNvPr id="15" name="Picture 14" descr="iv_ba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7" y="3722184"/>
            <a:ext cx="526356" cy="1022199"/>
          </a:xfrm>
          <a:prstGeom prst="rect">
            <a:avLst/>
          </a:prstGeom>
        </p:spPr>
      </p:pic>
      <p:pic>
        <p:nvPicPr>
          <p:cNvPr id="16" name="Picture 15" descr="rbso_2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53" y="2723877"/>
            <a:ext cx="447433" cy="1113474"/>
          </a:xfrm>
          <a:prstGeom prst="rect">
            <a:avLst/>
          </a:prstGeom>
        </p:spPr>
      </p:pic>
      <p:pic>
        <p:nvPicPr>
          <p:cNvPr id="17" name="Picture 16" descr="md0006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97" y="5147062"/>
            <a:ext cx="455989" cy="1096086"/>
          </a:xfrm>
          <a:prstGeom prst="rect">
            <a:avLst/>
          </a:prstGeom>
        </p:spPr>
      </p:pic>
      <p:pic>
        <p:nvPicPr>
          <p:cNvPr id="18" name="Picture 17" descr="skd182715sd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30" y="1236799"/>
            <a:ext cx="378882" cy="1128187"/>
          </a:xfrm>
          <a:prstGeom prst="rect">
            <a:avLst/>
          </a:prstGeom>
        </p:spPr>
      </p:pic>
      <p:pic>
        <p:nvPicPr>
          <p:cNvPr id="19" name="Picture 18" descr="7332958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30" y="3979973"/>
            <a:ext cx="431079" cy="1059117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834753" y="1699671"/>
            <a:ext cx="7335977" cy="2432391"/>
            <a:chOff x="834753" y="1800893"/>
            <a:chExt cx="7335977" cy="2432391"/>
          </a:xfrm>
        </p:grpSpPr>
        <p:cxnSp>
          <p:nvCxnSpPr>
            <p:cNvPr id="31" name="Straight Arrow Connector 30"/>
            <p:cNvCxnSpPr>
              <a:stCxn id="10" idx="3"/>
              <a:endCxn id="18" idx="1"/>
            </p:cNvCxnSpPr>
            <p:nvPr/>
          </p:nvCxnSpPr>
          <p:spPr>
            <a:xfrm flipV="1">
              <a:off x="1525414" y="1800893"/>
              <a:ext cx="6645316" cy="165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3" idx="3"/>
              <a:endCxn id="18" idx="1"/>
            </p:cNvCxnSpPr>
            <p:nvPr/>
          </p:nvCxnSpPr>
          <p:spPr>
            <a:xfrm flipV="1">
              <a:off x="1525414" y="1800893"/>
              <a:ext cx="6645316" cy="12435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5" idx="3"/>
              <a:endCxn id="18" idx="1"/>
            </p:cNvCxnSpPr>
            <p:nvPr/>
          </p:nvCxnSpPr>
          <p:spPr>
            <a:xfrm flipV="1">
              <a:off x="834753" y="1800893"/>
              <a:ext cx="7335977" cy="24323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432871" y="1817451"/>
            <a:ext cx="6135982" cy="3786500"/>
            <a:chOff x="1432871" y="1817451"/>
            <a:chExt cx="6135982" cy="3786500"/>
          </a:xfrm>
        </p:grpSpPr>
        <p:cxnSp>
          <p:nvCxnSpPr>
            <p:cNvPr id="37" name="Straight Arrow Connector 36"/>
            <p:cNvCxnSpPr>
              <a:stCxn id="10" idx="3"/>
              <a:endCxn id="16" idx="1"/>
            </p:cNvCxnSpPr>
            <p:nvPr/>
          </p:nvCxnSpPr>
          <p:spPr>
            <a:xfrm>
              <a:off x="1525414" y="1817451"/>
              <a:ext cx="6043439" cy="14631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3" idx="3"/>
              <a:endCxn id="16" idx="1"/>
            </p:cNvCxnSpPr>
            <p:nvPr/>
          </p:nvCxnSpPr>
          <p:spPr>
            <a:xfrm>
              <a:off x="1525414" y="3044396"/>
              <a:ext cx="6043439" cy="2362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4" idx="3"/>
              <a:endCxn id="16" idx="1"/>
            </p:cNvCxnSpPr>
            <p:nvPr/>
          </p:nvCxnSpPr>
          <p:spPr>
            <a:xfrm flipV="1">
              <a:off x="1432871" y="3280614"/>
              <a:ext cx="6135982" cy="2323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834753" y="3044396"/>
            <a:ext cx="7335977" cy="2559555"/>
            <a:chOff x="834753" y="3044396"/>
            <a:chExt cx="7335977" cy="2559555"/>
          </a:xfrm>
        </p:grpSpPr>
        <p:cxnSp>
          <p:nvCxnSpPr>
            <p:cNvPr id="46" name="Straight Arrow Connector 45"/>
            <p:cNvCxnSpPr>
              <a:stCxn id="13" idx="3"/>
              <a:endCxn id="19" idx="1"/>
            </p:cNvCxnSpPr>
            <p:nvPr/>
          </p:nvCxnSpPr>
          <p:spPr>
            <a:xfrm>
              <a:off x="1525414" y="3044396"/>
              <a:ext cx="6645316" cy="14651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5" idx="3"/>
              <a:endCxn id="19" idx="1"/>
            </p:cNvCxnSpPr>
            <p:nvPr/>
          </p:nvCxnSpPr>
          <p:spPr>
            <a:xfrm>
              <a:off x="834753" y="4233284"/>
              <a:ext cx="7335977" cy="2762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4" idx="3"/>
              <a:endCxn id="19" idx="1"/>
            </p:cNvCxnSpPr>
            <p:nvPr/>
          </p:nvCxnSpPr>
          <p:spPr>
            <a:xfrm flipV="1">
              <a:off x="1432871" y="4509532"/>
              <a:ext cx="6737859" cy="10944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34753" y="1817451"/>
            <a:ext cx="6725544" cy="3877654"/>
            <a:chOff x="834753" y="1817451"/>
            <a:chExt cx="6725544" cy="3877654"/>
          </a:xfrm>
        </p:grpSpPr>
        <p:cxnSp>
          <p:nvCxnSpPr>
            <p:cNvPr id="52" name="Straight Arrow Connector 51"/>
            <p:cNvCxnSpPr>
              <a:stCxn id="10" idx="3"/>
              <a:endCxn id="17" idx="1"/>
            </p:cNvCxnSpPr>
            <p:nvPr/>
          </p:nvCxnSpPr>
          <p:spPr>
            <a:xfrm>
              <a:off x="1525414" y="1817451"/>
              <a:ext cx="6034883" cy="38776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5" idx="3"/>
              <a:endCxn id="17" idx="1"/>
            </p:cNvCxnSpPr>
            <p:nvPr/>
          </p:nvCxnSpPr>
          <p:spPr>
            <a:xfrm>
              <a:off x="834753" y="4233284"/>
              <a:ext cx="6725544" cy="14618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14" idx="3"/>
              <a:endCxn id="17" idx="1"/>
            </p:cNvCxnSpPr>
            <p:nvPr/>
          </p:nvCxnSpPr>
          <p:spPr>
            <a:xfrm>
              <a:off x="1432871" y="5603951"/>
              <a:ext cx="6127426" cy="911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227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Gathering Research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8566" y="1352735"/>
            <a:ext cx="1216848" cy="929431"/>
            <a:chOff x="1081590" y="2410997"/>
            <a:chExt cx="1216848" cy="929431"/>
          </a:xfrm>
        </p:grpSpPr>
        <p:pic>
          <p:nvPicPr>
            <p:cNvPr id="10" name="Picture 9" descr="Medical-Records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53" t="38645"/>
            <a:stretch/>
          </p:blipFill>
          <p:spPr>
            <a:xfrm>
              <a:off x="1081590" y="2410997"/>
              <a:ext cx="1216848" cy="9294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09504" y="2584755"/>
              <a:ext cx="9610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EHR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 descr="monitor_vita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7" y="2603500"/>
            <a:ext cx="1217017" cy="881791"/>
          </a:xfrm>
          <a:prstGeom prst="rect">
            <a:avLst/>
          </a:prstGeom>
        </p:spPr>
      </p:pic>
      <p:pic>
        <p:nvPicPr>
          <p:cNvPr id="14" name="Picture 13" descr="ic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6" y="5147062"/>
            <a:ext cx="1124305" cy="913778"/>
          </a:xfrm>
          <a:prstGeom prst="rect">
            <a:avLst/>
          </a:prstGeom>
        </p:spPr>
      </p:pic>
      <p:pic>
        <p:nvPicPr>
          <p:cNvPr id="15" name="Picture 14" descr="iv_ba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7" y="3722184"/>
            <a:ext cx="526356" cy="1022199"/>
          </a:xfrm>
          <a:prstGeom prst="rect">
            <a:avLst/>
          </a:prstGeom>
        </p:spPr>
      </p:pic>
      <p:pic>
        <p:nvPicPr>
          <p:cNvPr id="16" name="Picture 15" descr="rbso_2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53" y="2723877"/>
            <a:ext cx="447433" cy="1113474"/>
          </a:xfrm>
          <a:prstGeom prst="rect">
            <a:avLst/>
          </a:prstGeom>
        </p:spPr>
      </p:pic>
      <p:pic>
        <p:nvPicPr>
          <p:cNvPr id="17" name="Picture 16" descr="md0006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97" y="5147062"/>
            <a:ext cx="455989" cy="1096086"/>
          </a:xfrm>
          <a:prstGeom prst="rect">
            <a:avLst/>
          </a:prstGeom>
        </p:spPr>
      </p:pic>
      <p:pic>
        <p:nvPicPr>
          <p:cNvPr id="18" name="Picture 17" descr="skd182715sd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30" y="1236799"/>
            <a:ext cx="378882" cy="1128187"/>
          </a:xfrm>
          <a:prstGeom prst="rect">
            <a:avLst/>
          </a:prstGeom>
        </p:spPr>
      </p:pic>
      <p:pic>
        <p:nvPicPr>
          <p:cNvPr id="19" name="Picture 18" descr="7332958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30" y="3979973"/>
            <a:ext cx="431079" cy="105911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834753" y="1817451"/>
            <a:ext cx="4245119" cy="3786500"/>
            <a:chOff x="834753" y="1817451"/>
            <a:chExt cx="4245119" cy="3786500"/>
          </a:xfrm>
        </p:grpSpPr>
        <p:sp>
          <p:nvSpPr>
            <p:cNvPr id="3" name="Cloud 2"/>
            <p:cNvSpPr/>
            <p:nvPr/>
          </p:nvSpPr>
          <p:spPr>
            <a:xfrm>
              <a:off x="3681067" y="3165585"/>
              <a:ext cx="1398805" cy="814388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???</a:t>
              </a:r>
            </a:p>
          </p:txBody>
        </p:sp>
        <p:cxnSp>
          <p:nvCxnSpPr>
            <p:cNvPr id="8" name="Straight Arrow Connector 7"/>
            <p:cNvCxnSpPr>
              <a:stCxn id="10" idx="3"/>
            </p:cNvCxnSpPr>
            <p:nvPr/>
          </p:nvCxnSpPr>
          <p:spPr>
            <a:xfrm>
              <a:off x="1525414" y="1817451"/>
              <a:ext cx="2072829" cy="14309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3"/>
            </p:cNvCxnSpPr>
            <p:nvPr/>
          </p:nvCxnSpPr>
          <p:spPr>
            <a:xfrm>
              <a:off x="1525414" y="3044396"/>
              <a:ext cx="2072829" cy="4408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3"/>
            </p:cNvCxnSpPr>
            <p:nvPr/>
          </p:nvCxnSpPr>
          <p:spPr>
            <a:xfrm flipV="1">
              <a:off x="834753" y="3722184"/>
              <a:ext cx="2763490" cy="511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4" idx="3"/>
            </p:cNvCxnSpPr>
            <p:nvPr/>
          </p:nvCxnSpPr>
          <p:spPr>
            <a:xfrm flipV="1">
              <a:off x="1432871" y="3979973"/>
              <a:ext cx="2165372" cy="16239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>
            <a:endCxn id="18" idx="1"/>
          </p:cNvCxnSpPr>
          <p:nvPr/>
        </p:nvCxnSpPr>
        <p:spPr>
          <a:xfrm flipV="1">
            <a:off x="5208710" y="1800893"/>
            <a:ext cx="2962020" cy="1364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6" idx="1"/>
          </p:cNvCxnSpPr>
          <p:nvPr/>
        </p:nvCxnSpPr>
        <p:spPr>
          <a:xfrm flipV="1">
            <a:off x="5208710" y="3280614"/>
            <a:ext cx="2360143" cy="133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9" idx="1"/>
          </p:cNvCxnSpPr>
          <p:nvPr/>
        </p:nvCxnSpPr>
        <p:spPr>
          <a:xfrm>
            <a:off x="5208710" y="3722184"/>
            <a:ext cx="2962020" cy="787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7" idx="1"/>
          </p:cNvCxnSpPr>
          <p:nvPr/>
        </p:nvCxnSpPr>
        <p:spPr>
          <a:xfrm>
            <a:off x="5208710" y="3979973"/>
            <a:ext cx="2351587" cy="1715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holygrail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2362200"/>
            <a:ext cx="38354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3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Sources (and their issues)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Electronic Health Records (EHR)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Cerner KIDS (proprietary formats, hospital-wide)</a:t>
            </a:r>
          </a:p>
          <a:p>
            <a:r>
              <a:rPr lang="en-US" dirty="0" smtClean="0"/>
              <a:t>ICU </a:t>
            </a:r>
            <a:r>
              <a:rPr lang="en-US" dirty="0" err="1" smtClean="0"/>
              <a:t>Flowsheets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Philips </a:t>
            </a:r>
            <a:r>
              <a:rPr lang="en-US" dirty="0" err="1" smtClean="0">
                <a:solidFill>
                  <a:srgbClr val="3366FF"/>
                </a:solidFill>
              </a:rPr>
              <a:t>CareVue</a:t>
            </a:r>
            <a:r>
              <a:rPr lang="en-US" dirty="0" smtClean="0">
                <a:solidFill>
                  <a:srgbClr val="3366FF"/>
                </a:solidFill>
              </a:rPr>
              <a:t> (decommissioned systems)</a:t>
            </a:r>
          </a:p>
          <a:p>
            <a:r>
              <a:rPr lang="en-US" dirty="0" smtClean="0"/>
              <a:t>Homegrown applications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PICUDB (supplementary/redundant/inconsistent)</a:t>
            </a:r>
          </a:p>
          <a:p>
            <a:r>
              <a:rPr lang="en-US" dirty="0" smtClean="0"/>
              <a:t>Bedside monitor data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Philips </a:t>
            </a:r>
            <a:r>
              <a:rPr lang="en-US" dirty="0" err="1" smtClean="0">
                <a:solidFill>
                  <a:srgbClr val="3366FF"/>
                </a:solidFill>
              </a:rPr>
              <a:t>IntelliVue</a:t>
            </a:r>
            <a:r>
              <a:rPr lang="en-US" dirty="0" smtClean="0">
                <a:solidFill>
                  <a:srgbClr val="3366FF"/>
                </a:solidFill>
              </a:rPr>
              <a:t> (high volume, associated by bed)</a:t>
            </a:r>
          </a:p>
          <a:p>
            <a:r>
              <a:rPr lang="en-US" dirty="0" smtClean="0"/>
              <a:t>Anesthesia operative data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Philips </a:t>
            </a:r>
            <a:r>
              <a:rPr lang="en-US" dirty="0" err="1" smtClean="0">
                <a:solidFill>
                  <a:srgbClr val="3366FF"/>
                </a:solidFill>
              </a:rPr>
              <a:t>CompuRecord</a:t>
            </a:r>
            <a:r>
              <a:rPr lang="en-US" dirty="0" smtClean="0">
                <a:solidFill>
                  <a:srgbClr val="3366FF"/>
                </a:solidFill>
              </a:rPr>
              <a:t> (proprietary formats)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2DB-BC75-D543-9AE3-33A67F3E6787}" type="datetime1">
              <a:rPr lang="en-US" smtClean="0"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ApacheCon NA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18B6-9919-944A-A866-C64804E822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0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PIC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</TotalTime>
  <Words>707</Words>
  <Application>Microsoft Macintosh PowerPoint</Application>
  <PresentationFormat>On-screen Show (4:3)</PresentationFormat>
  <Paragraphs>278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VPICU</vt:lpstr>
      <vt:lpstr>Rapid and flexible clinical data extraction and processing using Apache OODT</vt:lpstr>
      <vt:lpstr>Overview</vt:lpstr>
      <vt:lpstr>What is the VPICU?</vt:lpstr>
      <vt:lpstr>What is the VPICU?</vt:lpstr>
      <vt:lpstr>What is the VPICU?</vt:lpstr>
      <vt:lpstr>What is the VPICU?</vt:lpstr>
      <vt:lpstr>Gathering Research Data</vt:lpstr>
      <vt:lpstr>Gathering Research Data</vt:lpstr>
      <vt:lpstr>Data Sources (and their issues)</vt:lpstr>
      <vt:lpstr>Clinical Data Challenges</vt:lpstr>
      <vt:lpstr>Gathering Research Data</vt:lpstr>
      <vt:lpstr>Gathering Research Data</vt:lpstr>
      <vt:lpstr>Applying Apache OODT</vt:lpstr>
      <vt:lpstr>Applying Apache OODT</vt:lpstr>
      <vt:lpstr>Benefits of OODT</vt:lpstr>
      <vt:lpstr>Future Work</vt:lpstr>
      <vt:lpstr>VPICU Team</vt:lpstr>
      <vt:lpstr>More info…</vt:lpstr>
      <vt:lpstr>VPICU Team</vt:lpstr>
    </vt:vector>
  </TitlesOfParts>
  <Company>Children's Hospital Los Angeles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and flexible clinical data extraction and processing using Apache OODT</dc:title>
  <dc:creator>Ricky Nguyen</dc:creator>
  <cp:lastModifiedBy>Ricky Nguyen</cp:lastModifiedBy>
  <cp:revision>78</cp:revision>
  <cp:lastPrinted>2011-11-08T19:59:58Z</cp:lastPrinted>
  <dcterms:created xsi:type="dcterms:W3CDTF">2011-11-04T19:11:05Z</dcterms:created>
  <dcterms:modified xsi:type="dcterms:W3CDTF">2011-11-08T21:59:58Z</dcterms:modified>
</cp:coreProperties>
</file>