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352" r:id="rId6"/>
    <p:sldId id="323" r:id="rId7"/>
    <p:sldId id="348" r:id="rId8"/>
    <p:sldId id="343" r:id="rId9"/>
    <p:sldId id="344" r:id="rId10"/>
    <p:sldId id="345" r:id="rId11"/>
    <p:sldId id="346" r:id="rId12"/>
    <p:sldId id="324" r:id="rId13"/>
    <p:sldId id="325" r:id="rId14"/>
    <p:sldId id="326" r:id="rId15"/>
    <p:sldId id="329" r:id="rId16"/>
    <p:sldId id="331" r:id="rId17"/>
    <p:sldId id="332" r:id="rId18"/>
    <p:sldId id="333" r:id="rId19"/>
    <p:sldId id="334" r:id="rId20"/>
    <p:sldId id="336" r:id="rId21"/>
    <p:sldId id="337" r:id="rId22"/>
    <p:sldId id="281" r:id="rId23"/>
    <p:sldId id="349" r:id="rId24"/>
    <p:sldId id="360" r:id="rId25"/>
    <p:sldId id="338" r:id="rId26"/>
    <p:sldId id="339" r:id="rId27"/>
    <p:sldId id="340" r:id="rId28"/>
    <p:sldId id="321" r:id="rId29"/>
    <p:sldId id="341" r:id="rId30"/>
    <p:sldId id="356" r:id="rId31"/>
    <p:sldId id="342" r:id="rId32"/>
    <p:sldId id="357" r:id="rId33"/>
    <p:sldId id="351" r:id="rId34"/>
    <p:sldId id="350" r:id="rId35"/>
    <p:sldId id="283" r:id="rId36"/>
    <p:sldId id="322" r:id="rId37"/>
    <p:sldId id="355" r:id="rId38"/>
    <p:sldId id="353" r:id="rId39"/>
    <p:sldId id="299" r:id="rId40"/>
    <p:sldId id="359" r:id="rId41"/>
    <p:sldId id="358" r:id="rId42"/>
    <p:sldId id="317" r:id="rId43"/>
    <p:sldId id="318" r:id="rId44"/>
    <p:sldId id="287" r:id="rId45"/>
    <p:sldId id="288" r:id="rId46"/>
    <p:sldId id="291" r:id="rId47"/>
    <p:sldId id="302" r:id="rId48"/>
    <p:sldId id="312" r:id="rId49"/>
    <p:sldId id="354" r:id="rId50"/>
    <p:sldId id="296" r:id="rId51"/>
    <p:sldId id="297" r:id="rId52"/>
  </p:sldIdLst>
  <p:sldSz cx="9144000" cy="6858000" type="screen4x3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848" y="-104"/>
      </p:cViewPr>
      <p:guideLst>
        <p:guide orient="horz" pos="4319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57EBF-7721-B143-8C02-9A9BB03A371A}" type="datetimeFigureOut">
              <a:rPr lang="en-US" smtClean="0"/>
              <a:t>11/10/11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75534-22C0-3844-A919-D15FF3F64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0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22031" algn="l"/>
                <a:tab pos="844062" algn="l"/>
                <a:tab pos="1266093" algn="l"/>
                <a:tab pos="1688124" algn="l"/>
                <a:tab pos="2110155" algn="l"/>
                <a:tab pos="2532186" algn="l"/>
                <a:tab pos="2954217" algn="l"/>
                <a:tab pos="3376248" algn="l"/>
                <a:tab pos="3798279" algn="l"/>
                <a:tab pos="4220310" algn="l"/>
                <a:tab pos="4642341" algn="l"/>
                <a:tab pos="5064372" algn="l"/>
                <a:tab pos="5486403" algn="l"/>
                <a:tab pos="5908434" algn="l"/>
                <a:tab pos="6330465" algn="l"/>
                <a:tab pos="6752496" algn="l"/>
                <a:tab pos="7174527" algn="l"/>
                <a:tab pos="7596558" algn="l"/>
                <a:tab pos="8018589" algn="l"/>
                <a:tab pos="8440620" algn="l"/>
              </a:tabLst>
              <a:defRPr sz="22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22031" algn="l"/>
                <a:tab pos="844062" algn="l"/>
                <a:tab pos="1266093" algn="l"/>
                <a:tab pos="1688124" algn="l"/>
                <a:tab pos="2110155" algn="l"/>
                <a:tab pos="2532186" algn="l"/>
                <a:tab pos="2954217" algn="l"/>
                <a:tab pos="3376248" algn="l"/>
                <a:tab pos="3798279" algn="l"/>
                <a:tab pos="4220310" algn="l"/>
                <a:tab pos="4642341" algn="l"/>
                <a:tab pos="5064372" algn="l"/>
                <a:tab pos="5486403" algn="l"/>
                <a:tab pos="5908434" algn="l"/>
                <a:tab pos="6330465" algn="l"/>
                <a:tab pos="6752496" algn="l"/>
                <a:tab pos="7174527" algn="l"/>
                <a:tab pos="7596558" algn="l"/>
                <a:tab pos="8018589" algn="l"/>
                <a:tab pos="8440620" algn="l"/>
              </a:tabLst>
              <a:defRPr sz="2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>
              <a:tabLst>
                <a:tab pos="0" algn="l"/>
                <a:tab pos="422031" algn="l"/>
                <a:tab pos="844062" algn="l"/>
                <a:tab pos="1266093" algn="l"/>
                <a:tab pos="1688124" algn="l"/>
                <a:tab pos="2110155" algn="l"/>
                <a:tab pos="2532186" algn="l"/>
                <a:tab pos="2954217" algn="l"/>
                <a:tab pos="3376248" algn="l"/>
                <a:tab pos="3798279" algn="l"/>
                <a:tab pos="4220310" algn="l"/>
                <a:tab pos="4642341" algn="l"/>
                <a:tab pos="5064372" algn="l"/>
                <a:tab pos="5486403" algn="l"/>
                <a:tab pos="5908434" algn="l"/>
                <a:tab pos="6330465" algn="l"/>
                <a:tab pos="6752496" algn="l"/>
                <a:tab pos="7174527" algn="l"/>
                <a:tab pos="7596558" algn="l"/>
                <a:tab pos="8018589" algn="l"/>
                <a:tab pos="8440620" algn="l"/>
              </a:tabLst>
              <a:defRPr sz="2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>
              <a:tabLst>
                <a:tab pos="0" algn="l"/>
                <a:tab pos="422031" algn="l"/>
                <a:tab pos="844062" algn="l"/>
                <a:tab pos="1266093" algn="l"/>
                <a:tab pos="1688124" algn="l"/>
                <a:tab pos="2110155" algn="l"/>
                <a:tab pos="2532186" algn="l"/>
                <a:tab pos="2954217" algn="l"/>
                <a:tab pos="3376248" algn="l"/>
                <a:tab pos="3798279" algn="l"/>
                <a:tab pos="4220310" algn="l"/>
                <a:tab pos="4642341" algn="l"/>
                <a:tab pos="5064372" algn="l"/>
                <a:tab pos="5486403" algn="l"/>
                <a:tab pos="5908434" algn="l"/>
                <a:tab pos="6330465" algn="l"/>
                <a:tab pos="6752496" algn="l"/>
                <a:tab pos="7174527" algn="l"/>
                <a:tab pos="7596558" algn="l"/>
                <a:tab pos="8018589" algn="l"/>
                <a:tab pos="8440620" algn="l"/>
              </a:tabLst>
              <a:defRPr sz="2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>
              <a:tabLst>
                <a:tab pos="0" algn="l"/>
                <a:tab pos="422031" algn="l"/>
                <a:tab pos="844062" algn="l"/>
                <a:tab pos="1266093" algn="l"/>
                <a:tab pos="1688124" algn="l"/>
                <a:tab pos="2110155" algn="l"/>
                <a:tab pos="2532186" algn="l"/>
                <a:tab pos="2954217" algn="l"/>
                <a:tab pos="3376248" algn="l"/>
                <a:tab pos="3798279" algn="l"/>
                <a:tab pos="4220310" algn="l"/>
                <a:tab pos="4642341" algn="l"/>
                <a:tab pos="5064372" algn="l"/>
                <a:tab pos="5486403" algn="l"/>
                <a:tab pos="5908434" algn="l"/>
                <a:tab pos="6330465" algn="l"/>
                <a:tab pos="6752496" algn="l"/>
                <a:tab pos="7174527" algn="l"/>
                <a:tab pos="7596558" algn="l"/>
                <a:tab pos="8018589" algn="l"/>
                <a:tab pos="8440620" algn="l"/>
              </a:tabLst>
              <a:defRPr sz="2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2321170" indent="-2110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22031" algn="l"/>
                <a:tab pos="844062" algn="l"/>
                <a:tab pos="1266093" algn="l"/>
                <a:tab pos="1688124" algn="l"/>
                <a:tab pos="2110155" algn="l"/>
                <a:tab pos="2532186" algn="l"/>
                <a:tab pos="2954217" algn="l"/>
                <a:tab pos="3376248" algn="l"/>
                <a:tab pos="3798279" algn="l"/>
                <a:tab pos="4220310" algn="l"/>
                <a:tab pos="4642341" algn="l"/>
                <a:tab pos="5064372" algn="l"/>
                <a:tab pos="5486403" algn="l"/>
                <a:tab pos="5908434" algn="l"/>
                <a:tab pos="6330465" algn="l"/>
                <a:tab pos="6752496" algn="l"/>
                <a:tab pos="7174527" algn="l"/>
                <a:tab pos="7596558" algn="l"/>
                <a:tab pos="8018589" algn="l"/>
                <a:tab pos="8440620" algn="l"/>
              </a:tabLst>
              <a:defRPr sz="2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2743201" indent="-2110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22031" algn="l"/>
                <a:tab pos="844062" algn="l"/>
                <a:tab pos="1266093" algn="l"/>
                <a:tab pos="1688124" algn="l"/>
                <a:tab pos="2110155" algn="l"/>
                <a:tab pos="2532186" algn="l"/>
                <a:tab pos="2954217" algn="l"/>
                <a:tab pos="3376248" algn="l"/>
                <a:tab pos="3798279" algn="l"/>
                <a:tab pos="4220310" algn="l"/>
                <a:tab pos="4642341" algn="l"/>
                <a:tab pos="5064372" algn="l"/>
                <a:tab pos="5486403" algn="l"/>
                <a:tab pos="5908434" algn="l"/>
                <a:tab pos="6330465" algn="l"/>
                <a:tab pos="6752496" algn="l"/>
                <a:tab pos="7174527" algn="l"/>
                <a:tab pos="7596558" algn="l"/>
                <a:tab pos="8018589" algn="l"/>
                <a:tab pos="8440620" algn="l"/>
              </a:tabLst>
              <a:defRPr sz="2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3165232" indent="-2110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22031" algn="l"/>
                <a:tab pos="844062" algn="l"/>
                <a:tab pos="1266093" algn="l"/>
                <a:tab pos="1688124" algn="l"/>
                <a:tab pos="2110155" algn="l"/>
                <a:tab pos="2532186" algn="l"/>
                <a:tab pos="2954217" algn="l"/>
                <a:tab pos="3376248" algn="l"/>
                <a:tab pos="3798279" algn="l"/>
                <a:tab pos="4220310" algn="l"/>
                <a:tab pos="4642341" algn="l"/>
                <a:tab pos="5064372" algn="l"/>
                <a:tab pos="5486403" algn="l"/>
                <a:tab pos="5908434" algn="l"/>
                <a:tab pos="6330465" algn="l"/>
                <a:tab pos="6752496" algn="l"/>
                <a:tab pos="7174527" algn="l"/>
                <a:tab pos="7596558" algn="l"/>
                <a:tab pos="8018589" algn="l"/>
                <a:tab pos="8440620" algn="l"/>
              </a:tabLst>
              <a:defRPr sz="2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3587264" indent="-2110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22031" algn="l"/>
                <a:tab pos="844062" algn="l"/>
                <a:tab pos="1266093" algn="l"/>
                <a:tab pos="1688124" algn="l"/>
                <a:tab pos="2110155" algn="l"/>
                <a:tab pos="2532186" algn="l"/>
                <a:tab pos="2954217" algn="l"/>
                <a:tab pos="3376248" algn="l"/>
                <a:tab pos="3798279" algn="l"/>
                <a:tab pos="4220310" algn="l"/>
                <a:tab pos="4642341" algn="l"/>
                <a:tab pos="5064372" algn="l"/>
                <a:tab pos="5486403" algn="l"/>
                <a:tab pos="5908434" algn="l"/>
                <a:tab pos="6330465" algn="l"/>
                <a:tab pos="6752496" algn="l"/>
                <a:tab pos="7174527" algn="l"/>
                <a:tab pos="7596558" algn="l"/>
                <a:tab pos="8018589" algn="l"/>
                <a:tab pos="8440620" algn="l"/>
              </a:tabLst>
              <a:defRPr sz="2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/>
            <a:fld id="{28A3437D-B140-1149-B3FA-D6A72F78BE72}" type="slidenum">
              <a:rPr lang="en-US" sz="1300">
                <a:solidFill>
                  <a:srgbClr val="000000"/>
                </a:solidFill>
                <a:latin typeface="Times New Roman" charset="0"/>
              </a:rPr>
              <a:pPr eaLnBrk="1"/>
              <a:t>3</a:t>
            </a:fld>
            <a:endParaRPr lang="en-US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956931" y="693567"/>
            <a:ext cx="4942606" cy="3428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6" tIns="42203" rIns="84406" bIns="42203" anchor="ctr"/>
          <a:lstStyle/>
          <a:p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687028" y="4342939"/>
            <a:ext cx="5480879" cy="41103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3881396" y="8685878"/>
            <a:ext cx="2975071" cy="45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80BECB28-11FB-3345-B653-6D73D0521E1C}" type="slidenum">
              <a:rPr lang="en-US" sz="1300">
                <a:solidFill>
                  <a:srgbClr val="000000"/>
                </a:solidFill>
                <a:latin typeface="Times New Roman" charset="0"/>
              </a:rPr>
              <a:pPr algn="r" eaLnBrk="1">
                <a:lnSpc>
                  <a:spcPct val="95000"/>
                </a:lnSpc>
              </a:pPr>
              <a:t>3</a:t>
            </a:fld>
            <a:endParaRPr lang="en-US" sz="13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Skills Matter – 2006	</a:t>
            </a:r>
            <a:fld id="{F2C8B4E5-AB55-824B-BAAB-A14681AAE84E}" type="slidenum">
              <a:rPr lang="en-GB"/>
              <a:pPr/>
              <a:t>14</a:t>
            </a:fld>
            <a:endParaRPr lang="en-GB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08" y="4344140"/>
            <a:ext cx="5487385" cy="4114800"/>
          </a:xfrm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Skills Matter – 2006	</a:t>
            </a:r>
            <a:fld id="{27770CFD-4477-2E44-8E62-157356B097D8}" type="slidenum">
              <a:rPr lang="en-GB"/>
              <a:pPr/>
              <a:t>15</a:t>
            </a:fld>
            <a:endParaRPr lang="en-GB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897309" y="693939"/>
            <a:ext cx="5061739" cy="34164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88843" y="4342661"/>
            <a:ext cx="5283602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Skills Matter – 2006	</a:t>
            </a:r>
            <a:fld id="{E98776F4-638F-2044-BAA9-48D3C53F290C}" type="slidenum">
              <a:rPr lang="en-GB"/>
              <a:pPr/>
              <a:t>16</a:t>
            </a:fld>
            <a:endParaRPr lang="en-GB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829929" y="8865825"/>
            <a:ext cx="528195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80" tIns="0" rIns="19080" bIns="0" anchor="b">
            <a:spAutoFit/>
          </a:bodyPr>
          <a:lstStyle>
            <a:lvl1pPr>
              <a:tabLst>
                <a:tab pos="0" algn="l"/>
                <a:tab pos="5029200" algn="r"/>
                <a:tab pos="5264150" algn="l"/>
                <a:tab pos="6016625" algn="l"/>
                <a:tab pos="6769100" algn="l"/>
                <a:tab pos="7521575" algn="l"/>
                <a:tab pos="8274050" algn="l"/>
                <a:tab pos="9026525" algn="l"/>
                <a:tab pos="9779000" algn="l"/>
                <a:tab pos="105314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5029200" algn="r"/>
                <a:tab pos="5264150" algn="l"/>
                <a:tab pos="6016625" algn="l"/>
                <a:tab pos="6769100" algn="l"/>
                <a:tab pos="7521575" algn="l"/>
                <a:tab pos="8274050" algn="l"/>
                <a:tab pos="9026525" algn="l"/>
                <a:tab pos="9779000" algn="l"/>
                <a:tab pos="10531475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5029200" algn="r"/>
                <a:tab pos="5264150" algn="l"/>
                <a:tab pos="6016625" algn="l"/>
                <a:tab pos="6769100" algn="l"/>
                <a:tab pos="7521575" algn="l"/>
                <a:tab pos="8274050" algn="l"/>
                <a:tab pos="9026525" algn="l"/>
                <a:tab pos="9779000" algn="l"/>
                <a:tab pos="10531475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5029200" algn="r"/>
                <a:tab pos="5264150" algn="l"/>
                <a:tab pos="6016625" algn="l"/>
                <a:tab pos="6769100" algn="l"/>
                <a:tab pos="7521575" algn="l"/>
                <a:tab pos="8274050" algn="l"/>
                <a:tab pos="9026525" algn="l"/>
                <a:tab pos="9779000" algn="l"/>
                <a:tab pos="10531475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5029200" algn="r"/>
                <a:tab pos="5264150" algn="l"/>
                <a:tab pos="6016625" algn="l"/>
                <a:tab pos="6769100" algn="l"/>
                <a:tab pos="7521575" algn="l"/>
                <a:tab pos="8274050" algn="l"/>
                <a:tab pos="9026525" algn="l"/>
                <a:tab pos="9779000" algn="l"/>
                <a:tab pos="10531475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5029200" algn="r"/>
                <a:tab pos="5264150" algn="l"/>
                <a:tab pos="6016625" algn="l"/>
                <a:tab pos="6769100" algn="l"/>
                <a:tab pos="7521575" algn="l"/>
                <a:tab pos="8274050" algn="l"/>
                <a:tab pos="9026525" algn="l"/>
                <a:tab pos="9779000" algn="l"/>
                <a:tab pos="10531475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5029200" algn="r"/>
                <a:tab pos="5264150" algn="l"/>
                <a:tab pos="6016625" algn="l"/>
                <a:tab pos="6769100" algn="l"/>
                <a:tab pos="7521575" algn="l"/>
                <a:tab pos="8274050" algn="l"/>
                <a:tab pos="9026525" algn="l"/>
                <a:tab pos="9779000" algn="l"/>
                <a:tab pos="10531475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5029200" algn="r"/>
                <a:tab pos="5264150" algn="l"/>
                <a:tab pos="6016625" algn="l"/>
                <a:tab pos="6769100" algn="l"/>
                <a:tab pos="7521575" algn="l"/>
                <a:tab pos="8274050" algn="l"/>
                <a:tab pos="9026525" algn="l"/>
                <a:tab pos="9779000" algn="l"/>
                <a:tab pos="10531475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5029200" algn="r"/>
                <a:tab pos="5264150" algn="l"/>
                <a:tab pos="6016625" algn="l"/>
                <a:tab pos="6769100" algn="l"/>
                <a:tab pos="7521575" algn="l"/>
                <a:tab pos="8274050" algn="l"/>
                <a:tab pos="9026525" algn="l"/>
                <a:tab pos="9779000" algn="l"/>
                <a:tab pos="10531475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>
                <a:srgbClr val="7089F4"/>
              </a:buClr>
            </a:pPr>
            <a:r>
              <a:rPr lang="en-GB" sz="1000">
                <a:solidFill>
                  <a:srgbClr val="7089F4"/>
                </a:solidFill>
                <a:cs typeface="Arial" charset="0"/>
              </a:rPr>
              <a:t>Skills Matter – 2006	</a:t>
            </a:r>
            <a:fld id="{10260B85-FF9C-CD4E-9F24-05A1CBFA4AA4}" type="slidenum">
              <a:rPr lang="en-GB" sz="1000">
                <a:solidFill>
                  <a:srgbClr val="7089F4"/>
                </a:solidFill>
                <a:cs typeface="Arial" charset="0"/>
              </a:rPr>
              <a:pPr>
                <a:lnSpc>
                  <a:spcPct val="100000"/>
                </a:lnSpc>
                <a:buClr>
                  <a:srgbClr val="7089F4"/>
                </a:buClr>
              </a:pPr>
              <a:t>16</a:t>
            </a:fld>
            <a:endParaRPr lang="en-GB" sz="1000">
              <a:solidFill>
                <a:srgbClr val="7089F4"/>
              </a:solidFill>
              <a:cs typeface="Arial" charset="0"/>
            </a:endParaRP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0"/>
            <a:ext cx="297130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80" tIns="0" rIns="1908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endParaRPr lang="en-GB" sz="1000" i="1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341033" y="702816"/>
            <a:ext cx="5360842" cy="351555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Text Box 4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88843" y="4342661"/>
            <a:ext cx="5283602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Skills Matter – 2006	</a:t>
            </a:r>
            <a:fld id="{F5FD3B7A-600E-E640-8337-33BC48B4163B}" type="slidenum">
              <a:rPr lang="en-GB"/>
              <a:pPr/>
              <a:t>17</a:t>
            </a:fld>
            <a:endParaRPr lang="en-GB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829929" y="8865825"/>
            <a:ext cx="528195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80" tIns="0" rIns="19080" bIns="0" anchor="b">
            <a:spAutoFit/>
          </a:bodyPr>
          <a:lstStyle>
            <a:lvl1pPr>
              <a:tabLst>
                <a:tab pos="0" algn="l"/>
                <a:tab pos="5029200" algn="r"/>
                <a:tab pos="5264150" algn="l"/>
                <a:tab pos="6016625" algn="l"/>
                <a:tab pos="6769100" algn="l"/>
                <a:tab pos="7521575" algn="l"/>
                <a:tab pos="8274050" algn="l"/>
                <a:tab pos="9026525" algn="l"/>
                <a:tab pos="9779000" algn="l"/>
                <a:tab pos="105314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5029200" algn="r"/>
                <a:tab pos="5264150" algn="l"/>
                <a:tab pos="6016625" algn="l"/>
                <a:tab pos="6769100" algn="l"/>
                <a:tab pos="7521575" algn="l"/>
                <a:tab pos="8274050" algn="l"/>
                <a:tab pos="9026525" algn="l"/>
                <a:tab pos="9779000" algn="l"/>
                <a:tab pos="10531475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5029200" algn="r"/>
                <a:tab pos="5264150" algn="l"/>
                <a:tab pos="6016625" algn="l"/>
                <a:tab pos="6769100" algn="l"/>
                <a:tab pos="7521575" algn="l"/>
                <a:tab pos="8274050" algn="l"/>
                <a:tab pos="9026525" algn="l"/>
                <a:tab pos="9779000" algn="l"/>
                <a:tab pos="10531475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5029200" algn="r"/>
                <a:tab pos="5264150" algn="l"/>
                <a:tab pos="6016625" algn="l"/>
                <a:tab pos="6769100" algn="l"/>
                <a:tab pos="7521575" algn="l"/>
                <a:tab pos="8274050" algn="l"/>
                <a:tab pos="9026525" algn="l"/>
                <a:tab pos="9779000" algn="l"/>
                <a:tab pos="10531475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5029200" algn="r"/>
                <a:tab pos="5264150" algn="l"/>
                <a:tab pos="6016625" algn="l"/>
                <a:tab pos="6769100" algn="l"/>
                <a:tab pos="7521575" algn="l"/>
                <a:tab pos="8274050" algn="l"/>
                <a:tab pos="9026525" algn="l"/>
                <a:tab pos="9779000" algn="l"/>
                <a:tab pos="10531475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5029200" algn="r"/>
                <a:tab pos="5264150" algn="l"/>
                <a:tab pos="6016625" algn="l"/>
                <a:tab pos="6769100" algn="l"/>
                <a:tab pos="7521575" algn="l"/>
                <a:tab pos="8274050" algn="l"/>
                <a:tab pos="9026525" algn="l"/>
                <a:tab pos="9779000" algn="l"/>
                <a:tab pos="10531475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5029200" algn="r"/>
                <a:tab pos="5264150" algn="l"/>
                <a:tab pos="6016625" algn="l"/>
                <a:tab pos="6769100" algn="l"/>
                <a:tab pos="7521575" algn="l"/>
                <a:tab pos="8274050" algn="l"/>
                <a:tab pos="9026525" algn="l"/>
                <a:tab pos="9779000" algn="l"/>
                <a:tab pos="10531475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5029200" algn="r"/>
                <a:tab pos="5264150" algn="l"/>
                <a:tab pos="6016625" algn="l"/>
                <a:tab pos="6769100" algn="l"/>
                <a:tab pos="7521575" algn="l"/>
                <a:tab pos="8274050" algn="l"/>
                <a:tab pos="9026525" algn="l"/>
                <a:tab pos="9779000" algn="l"/>
                <a:tab pos="10531475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5029200" algn="r"/>
                <a:tab pos="5264150" algn="l"/>
                <a:tab pos="6016625" algn="l"/>
                <a:tab pos="6769100" algn="l"/>
                <a:tab pos="7521575" algn="l"/>
                <a:tab pos="8274050" algn="l"/>
                <a:tab pos="9026525" algn="l"/>
                <a:tab pos="9779000" algn="l"/>
                <a:tab pos="10531475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>
                <a:srgbClr val="7089F4"/>
              </a:buClr>
            </a:pPr>
            <a:r>
              <a:rPr lang="en-GB" sz="1000">
                <a:solidFill>
                  <a:srgbClr val="7089F4"/>
                </a:solidFill>
                <a:cs typeface="Arial" charset="0"/>
              </a:rPr>
              <a:t>Skills Matter – 2006	</a:t>
            </a:r>
            <a:fld id="{83E57443-856E-5248-874B-7B0AD4785BCF}" type="slidenum">
              <a:rPr lang="en-GB" sz="1000">
                <a:solidFill>
                  <a:srgbClr val="7089F4"/>
                </a:solidFill>
                <a:cs typeface="Arial" charset="0"/>
              </a:rPr>
              <a:pPr>
                <a:lnSpc>
                  <a:spcPct val="100000"/>
                </a:lnSpc>
                <a:buClr>
                  <a:srgbClr val="7089F4"/>
                </a:buClr>
              </a:pPr>
              <a:t>17</a:t>
            </a:fld>
            <a:endParaRPr lang="en-GB" sz="1000">
              <a:solidFill>
                <a:srgbClr val="7089F4"/>
              </a:solidFill>
              <a:cs typeface="Arial" charset="0"/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0"/>
            <a:ext cx="297130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80" tIns="0" rIns="1908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endParaRPr lang="en-GB" sz="1000" i="1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341033" y="702816"/>
            <a:ext cx="5360842" cy="351555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Text Box 4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88843" y="4342661"/>
            <a:ext cx="5283602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Skills Matter – 2006	</a:t>
            </a:r>
            <a:fld id="{443102E6-97A9-1846-B364-B5966768CE76}" type="slidenum">
              <a:rPr lang="en-GB"/>
              <a:pPr/>
              <a:t>18</a:t>
            </a:fld>
            <a:endParaRPr lang="en-GB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Skills Matter – 2006	</a:t>
            </a:r>
            <a:fld id="{1ECD885E-D76E-8A48-B69C-E963176CC8A4}" type="slidenum">
              <a:rPr lang="en-GB"/>
              <a:pPr/>
              <a:t>19</a:t>
            </a:fld>
            <a:endParaRPr lang="en-GB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Skills Matter – 2006	</a:t>
            </a:r>
            <a:fld id="{5D297645-FEC3-6944-9693-22116D092A89}" type="slidenum">
              <a:rPr lang="en-GB"/>
              <a:pPr/>
              <a:t>20</a:t>
            </a:fld>
            <a:endParaRPr lang="en-GB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9350" y="693738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88843" y="4342661"/>
            <a:ext cx="5283602" cy="40304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Skills Matter – 2006	</a:t>
            </a:r>
            <a:fld id="{A7DCEB17-AE6E-7E45-A12D-2CA21303C905}" type="slidenum">
              <a:rPr lang="en-GB"/>
              <a:pPr/>
              <a:t>21</a:t>
            </a:fld>
            <a:endParaRPr lang="en-GB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Skills Matter – 2006	</a:t>
            </a:r>
            <a:fld id="{E91CEA2C-23CF-DC4D-8750-15FAD2AB84B8}" type="slidenum">
              <a:rPr lang="en-GB"/>
              <a:pPr/>
              <a:t>25</a:t>
            </a:fld>
            <a:endParaRPr lang="en-GB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897309" y="693939"/>
            <a:ext cx="5061739" cy="34164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88843" y="4342661"/>
            <a:ext cx="5283602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dirty="0" smtClean="0"/>
          </a:p>
          <a:p>
            <a:r>
              <a:rPr lang="en-US" dirty="0" err="1" smtClean="0"/>
              <a:t>Senaka</a:t>
            </a:r>
            <a:r>
              <a:rPr lang="en-US" dirty="0" smtClean="0"/>
              <a:t> will continue from here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Skills Matter – 2006	</a:t>
            </a:r>
            <a:fld id="{8C1DCA07-766D-C64C-82EF-7285E2E7799F}" type="slidenum">
              <a:rPr lang="en-GB"/>
              <a:pPr/>
              <a:t>26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897309" y="693939"/>
            <a:ext cx="5061739" cy="34164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88843" y="4342661"/>
            <a:ext cx="5283602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Skills Matter – 2006	</a:t>
            </a:r>
            <a:fld id="{3B9985B5-538A-A546-97D0-A675EF17822A}" type="slidenum">
              <a:rPr lang="en-GB"/>
              <a:pPr/>
              <a:t>6</a:t>
            </a:fld>
            <a:endParaRPr lang="en-GB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Skills Matter – 2006	</a:t>
            </a:r>
            <a:fld id="{999355BB-4C47-4644-8565-083FAB2F746E}" type="slidenum">
              <a:rPr lang="en-GB"/>
              <a:pPr/>
              <a:t>27</a:t>
            </a:fld>
            <a:endParaRPr lang="en-GB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897309" y="693939"/>
            <a:ext cx="5061739" cy="34164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88843" y="4342661"/>
            <a:ext cx="5283602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Skills Matter – 2006	</a:t>
            </a:r>
            <a:fld id="{FF8FF1A3-75E9-4143-8B21-3F7C16F5B42C}" type="slidenum">
              <a:rPr lang="en-GB"/>
              <a:pPr/>
              <a:t>29</a:t>
            </a:fld>
            <a:endParaRPr lang="en-GB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9350" y="693738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88843" y="4342661"/>
            <a:ext cx="5283602" cy="40304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Skills Matter – 2006	</a:t>
            </a:r>
            <a:fld id="{15E38187-DD77-1B45-B373-3C383004B323}" type="slidenum">
              <a:rPr lang="en-GB"/>
              <a:pPr/>
              <a:t>31</a:t>
            </a:fld>
            <a:endParaRPr lang="en-GB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3F0436-F3FB-0940-B75B-371708B77DBF}" type="slidenum">
              <a:rPr lang="en-US"/>
              <a:pPr/>
              <a:t>51</a:t>
            </a:fld>
            <a:endParaRPr lang="en-US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3990659" y="8171899"/>
            <a:ext cx="3058881" cy="42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r">
              <a:lnSpc>
                <a:spcPct val="102000"/>
              </a:lnSpc>
              <a:buClrTx/>
              <a:buFontTx/>
              <a:buNone/>
            </a:pPr>
            <a:fld id="{9B5C257C-8845-B243-A69F-259D7ABFCF14}" type="slidenum">
              <a:rPr lang="en-US" sz="1200">
                <a:latin typeface="Times New Roman" charset="0"/>
              </a:rPr>
              <a:pPr algn="r">
                <a:lnSpc>
                  <a:spcPct val="102000"/>
                </a:lnSpc>
                <a:buClrTx/>
                <a:buFontTx/>
                <a:buNone/>
              </a:pPr>
              <a:t>51</a:t>
            </a:fld>
            <a:endParaRPr lang="en-US" sz="1200">
              <a:latin typeface="Times New Roman" charset="0"/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244291" y="653046"/>
            <a:ext cx="4562399" cy="322585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78851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343231"/>
            <a:ext cx="5482656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Skills Matter – 2006	</a:t>
            </a:r>
            <a:fld id="{C4D8356C-9832-EB45-ABE3-C883B5354B30}" type="slidenum">
              <a:rPr lang="en-US"/>
              <a:pPr/>
              <a:t>7</a:t>
            </a:fld>
            <a:endParaRPr lang="en-GB"/>
          </a:p>
        </p:txBody>
      </p:sp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2950" cy="3414712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Skills Matter – 2006	</a:t>
            </a:r>
            <a:fld id="{C438F4D8-9970-9243-A7AC-BD3740A60597}" type="slidenum">
              <a:rPr lang="en-US"/>
              <a:pPr/>
              <a:t>8</a:t>
            </a:fld>
            <a:endParaRPr lang="en-GB"/>
          </a:p>
        </p:txBody>
      </p:sp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2950" cy="3414712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Skills Matter – 2006	</a:t>
            </a:r>
            <a:fld id="{ECDA636E-05F6-9C4D-B204-D055731605B5}" type="slidenum">
              <a:rPr lang="en-US"/>
              <a:pPr/>
              <a:t>9</a:t>
            </a:fld>
            <a:endParaRPr lang="en-GB"/>
          </a:p>
        </p:txBody>
      </p:sp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2950" cy="3414712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Skills Matter – 2006	</a:t>
            </a:r>
            <a:fld id="{BA8E9A1F-13C4-B54D-A739-3168A10732B1}" type="slidenum">
              <a:rPr lang="en-US"/>
              <a:pPr/>
              <a:t>10</a:t>
            </a:fld>
            <a:endParaRPr lang="en-GB"/>
          </a:p>
        </p:txBody>
      </p:sp>
      <p:sp>
        <p:nvSpPr>
          <p:cNvPr id="88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2950" cy="3414712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Skills Matter – 2006	</a:t>
            </a:r>
            <a:fld id="{42F3C1F2-6FDD-474C-A024-07E2851C7A79}" type="slidenum">
              <a:rPr lang="en-US"/>
              <a:pPr/>
              <a:t>11</a:t>
            </a:fld>
            <a:endParaRPr lang="en-GB"/>
          </a:p>
        </p:txBody>
      </p:sp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2950" cy="3414712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Skills Matter – 2006	</a:t>
            </a:r>
            <a:fld id="{A068A083-AB08-3842-811D-CA179CF28357}" type="slidenum">
              <a:rPr lang="en-GB"/>
              <a:pPr/>
              <a:t>12</a:t>
            </a:fld>
            <a:endParaRPr lang="en-GB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Skills Matter – 2006	</a:t>
            </a:r>
            <a:fld id="{6BB8E7DF-CF43-3D49-B0A3-D6297115E0B8}" type="slidenum">
              <a:rPr lang="en-GB"/>
              <a:pPr/>
              <a:t>13</a:t>
            </a:fld>
            <a:endParaRPr lang="en-GB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6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4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9" y="311150"/>
            <a:ext cx="6637337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8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5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9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1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2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1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4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4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3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9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FCC2-AFFF-478E-A827-D8DD4AB5E717}" type="datetimeFigureOut">
              <a:rPr lang="en-US" smtClean="0"/>
              <a:t>11/10/11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6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zeez@wso2.com" TargetMode="External"/><Relationship Id="rId3" Type="http://schemas.openxmlformats.org/officeDocument/2006/relationships/hyperlink" Target="mailto:shankar@wso2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blog.afkham.or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866" y="3048000"/>
            <a:ext cx="7771534" cy="2286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multi-tenant Architecture </a:t>
            </a:r>
            <a:br>
              <a:rPr lang="en-US" sz="2400" dirty="0" smtClean="0"/>
            </a:br>
            <a:r>
              <a:rPr lang="en-US" sz="2400" dirty="0" smtClean="0"/>
              <a:t>for </a:t>
            </a:r>
            <a:br>
              <a:rPr lang="en-US" sz="2400" dirty="0" smtClean="0"/>
            </a:br>
            <a:r>
              <a:rPr lang="en-US" sz="2400" dirty="0" smtClean="0"/>
              <a:t>Apache Axis2</a:t>
            </a:r>
            <a:endParaRPr lang="en-US" sz="2400" b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464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Advanced Web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5DA1-6445-9F44-A4D7-A3748CBAF4C5}" type="slidenum">
              <a:rPr lang="en-US"/>
              <a:pPr/>
              <a:t>10</a:t>
            </a:fld>
            <a:endParaRPr lang="en-US"/>
          </a:p>
        </p:txBody>
      </p:sp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Composability</a:t>
            </a:r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SOAP Headers that work together</a:t>
            </a:r>
          </a:p>
          <a:p>
            <a:r>
              <a:rPr lang="en-US"/>
              <a:t>Common usage of base components</a:t>
            </a:r>
          </a:p>
          <a:p>
            <a:pPr lvl="1"/>
            <a:r>
              <a:rPr lang="en-US"/>
              <a:t>SOAP</a:t>
            </a:r>
          </a:p>
          <a:p>
            <a:pPr lvl="1"/>
            <a:r>
              <a:rPr lang="en-US"/>
              <a:t>WS-Addressing</a:t>
            </a:r>
          </a:p>
          <a:p>
            <a:r>
              <a:rPr lang="en-US"/>
              <a:t>The right building blocks, e.g.</a:t>
            </a:r>
          </a:p>
          <a:p>
            <a:pPr lvl="1"/>
            <a:r>
              <a:rPr lang="en-US"/>
              <a:t>Reliable pub/sub </a:t>
            </a:r>
          </a:p>
          <a:p>
            <a:pPr lvl="2"/>
            <a:r>
              <a:rPr lang="en-US"/>
              <a:t>WSRM + WS-Eventing</a:t>
            </a:r>
          </a:p>
          <a:p>
            <a:pPr lvl="1"/>
            <a:r>
              <a:rPr lang="en-US"/>
              <a:t>Secure Single Sign-on</a:t>
            </a:r>
          </a:p>
          <a:p>
            <a:pPr lvl="2"/>
            <a:r>
              <a:rPr lang="en-US"/>
              <a:t>WS-Trust + WS-Security</a:t>
            </a:r>
          </a:p>
        </p:txBody>
      </p:sp>
    </p:spTree>
    <p:extLst>
      <p:ext uri="{BB962C8B-B14F-4D97-AF65-F5344CB8AC3E}">
        <p14:creationId xmlns:p14="http://schemas.microsoft.com/office/powerpoint/2010/main" val="198447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Advanced Web Services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0"/>
              <a:t>Core Axis: </a:t>
            </a:r>
            <a:r>
              <a:rPr lang="en-US" b="0"/>
              <a:t>WS with Apache Axis2</a:t>
            </a:r>
            <a:endParaRPr lang="en-GB" b="0"/>
          </a:p>
          <a:p>
            <a:r>
              <a:rPr lang="en-US" sz="800"/>
              <a:t>© WSO2 Inc.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67DD-BD11-944D-BD3E-63614BD31778}" type="slidenum">
              <a:rPr lang="en-US"/>
              <a:pPr/>
              <a:t>11</a:t>
            </a:fld>
            <a:endParaRPr lang="en-US"/>
          </a:p>
        </p:txBody>
      </p:sp>
      <p:sp>
        <p:nvSpPr>
          <p:cNvPr id="9052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100" dirty="0"/>
              <a:t>Composability example</a:t>
            </a:r>
          </a:p>
        </p:txBody>
      </p:sp>
      <p:pic>
        <p:nvPicPr>
          <p:cNvPr id="905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7924800" cy="59436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27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Internals of Axis2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Composability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2000"/>
              </a:lnSpc>
            </a:pPr>
            <a:r>
              <a:rPr lang="en-US"/>
              <a:t>The aim is to be able to plug in different capabilities independently</a:t>
            </a:r>
          </a:p>
          <a:p>
            <a:pPr>
              <a:lnSpc>
                <a:spcPct val="92000"/>
              </a:lnSpc>
            </a:pPr>
            <a:r>
              <a:rPr lang="en-US"/>
              <a:t>For example:</a:t>
            </a:r>
          </a:p>
          <a:p>
            <a:pPr lvl="1">
              <a:lnSpc>
                <a:spcPct val="92000"/>
              </a:lnSpc>
            </a:pPr>
            <a:r>
              <a:rPr lang="en-US"/>
              <a:t>Add reliable messaging support and security at the same time</a:t>
            </a:r>
          </a:p>
          <a:p>
            <a:pPr>
              <a:lnSpc>
                <a:spcPct val="92000"/>
              </a:lnSpc>
            </a:pPr>
            <a:r>
              <a:rPr lang="en-US"/>
              <a:t>However, the combinations can be complex</a:t>
            </a:r>
          </a:p>
          <a:p>
            <a:pPr lvl="1">
              <a:lnSpc>
                <a:spcPct val="92000"/>
              </a:lnSpc>
            </a:pPr>
            <a:r>
              <a:rPr lang="en-US"/>
              <a:t>Validate the signature</a:t>
            </a:r>
          </a:p>
          <a:p>
            <a:pPr lvl="1">
              <a:lnSpc>
                <a:spcPct val="92000"/>
              </a:lnSpc>
            </a:pPr>
            <a:r>
              <a:rPr lang="en-US"/>
              <a:t>Store the message</a:t>
            </a:r>
          </a:p>
          <a:p>
            <a:pPr lvl="1">
              <a:lnSpc>
                <a:spcPct val="92000"/>
              </a:lnSpc>
            </a:pPr>
            <a:r>
              <a:rPr lang="en-US"/>
              <a:t>Decrypt the body </a:t>
            </a:r>
          </a:p>
          <a:p>
            <a:pPr lvl="1">
              <a:lnSpc>
                <a:spcPct val="92000"/>
              </a:lnSpc>
            </a:pPr>
            <a:r>
              <a:rPr lang="en-US"/>
              <a:t>Invoke the service</a:t>
            </a:r>
          </a:p>
        </p:txBody>
      </p:sp>
    </p:spTree>
    <p:extLst>
      <p:ext uri="{BB962C8B-B14F-4D97-AF65-F5344CB8AC3E}">
        <p14:creationId xmlns:p14="http://schemas.microsoft.com/office/powerpoint/2010/main" val="297847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Internals of Axis2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Axis2 and </a:t>
            </a:r>
            <a:r>
              <a:rPr lang="en-US" sz="3100" dirty="0" err="1"/>
              <a:t>composability</a:t>
            </a:r>
            <a:endParaRPr lang="en-US" sz="3100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Axis1 had a simple </a:t>
            </a:r>
            <a:r>
              <a:rPr lang="en-US" b="1" dirty="0"/>
              <a:t>handler chain </a:t>
            </a:r>
            <a:r>
              <a:rPr lang="en-US" dirty="0"/>
              <a:t>model</a:t>
            </a:r>
          </a:p>
          <a:p>
            <a:r>
              <a:rPr lang="en-US" dirty="0"/>
              <a:t>The only way to compose different handlers was to manually add and get the order correct</a:t>
            </a:r>
          </a:p>
          <a:p>
            <a:r>
              <a:rPr lang="en-US" dirty="0"/>
              <a:t>Axis2 has a more flexible </a:t>
            </a:r>
            <a:r>
              <a:rPr lang="en-US" dirty="0" smtClean="0"/>
              <a:t>model; </a:t>
            </a:r>
            <a:r>
              <a:rPr lang="en-US" dirty="0"/>
              <a:t>that means adding a new capability is just a matter of plugging in a </a:t>
            </a:r>
            <a:r>
              <a:rPr lang="en-US" b="1" dirty="0"/>
              <a:t>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2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Internals of Axis2</a:t>
            </a: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2514600" y="3962400"/>
            <a:ext cx="5162550" cy="1981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GB"/>
              <a:t>Phases, Modules, Handlers</a:t>
            </a:r>
            <a:endParaRPr lang="en-US"/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1295400" y="1828800"/>
            <a:ext cx="1905000" cy="1600200"/>
          </a:xfrm>
          <a:prstGeom prst="chevron">
            <a:avLst>
              <a:gd name="adj" fmla="val 29762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GB" sz="1600" dirty="0">
              <a:solidFill>
                <a:schemeClr val="tx1"/>
              </a:solidFill>
              <a:latin typeface="Tahoma" charset="0"/>
            </a:endParaRPr>
          </a:p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GB" sz="1600" dirty="0">
              <a:solidFill>
                <a:schemeClr val="tx1"/>
              </a:solidFill>
              <a:latin typeface="Tahoma" charset="0"/>
            </a:endParaRPr>
          </a:p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 dirty="0" smtClean="0">
                <a:solidFill>
                  <a:schemeClr val="tx1"/>
                </a:solidFill>
                <a:latin typeface="Tahoma" charset="0"/>
              </a:rPr>
              <a:t>Transport</a:t>
            </a:r>
          </a:p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 dirty="0" smtClean="0">
                <a:solidFill>
                  <a:schemeClr val="tx1"/>
                </a:solidFill>
                <a:latin typeface="Tahoma" charset="0"/>
              </a:rPr>
              <a:t>In</a:t>
            </a:r>
            <a:endParaRPr lang="en-GB" sz="1600" dirty="0">
              <a:solidFill>
                <a:schemeClr val="tx1"/>
              </a:solidFill>
              <a:latin typeface="Tahoma" charset="0"/>
            </a:endParaRPr>
          </a:p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GB" sz="1600" dirty="0">
              <a:solidFill>
                <a:schemeClr val="tx1"/>
              </a:solidFill>
              <a:latin typeface="Tahoma" charset="0"/>
            </a:endParaRPr>
          </a:p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1600" dirty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4495800" y="1828800"/>
            <a:ext cx="1905000" cy="1600200"/>
          </a:xfrm>
          <a:prstGeom prst="chevron">
            <a:avLst>
              <a:gd name="adj" fmla="val 29762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 dirty="0">
                <a:solidFill>
                  <a:schemeClr val="tx1"/>
                </a:solidFill>
                <a:latin typeface="Tahoma" charset="0"/>
              </a:rPr>
              <a:t>Dispatch</a:t>
            </a:r>
            <a:endParaRPr lang="en-US" sz="1600" dirty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6096000" y="1828800"/>
            <a:ext cx="1905000" cy="1600200"/>
          </a:xfrm>
          <a:prstGeom prst="chevron">
            <a:avLst>
              <a:gd name="adj" fmla="val 29762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GB" sz="1400" dirty="0">
                <a:solidFill>
                  <a:schemeClr val="tx1"/>
                </a:solidFill>
                <a:latin typeface="Tahoma" charset="0"/>
              </a:rPr>
              <a:t>Post</a:t>
            </a:r>
            <a:r>
              <a:rPr lang="en-GB" sz="1400" dirty="0" smtClean="0">
                <a:solidFill>
                  <a:schemeClr val="tx1"/>
                </a:solidFill>
                <a:latin typeface="Tahoma" charset="0"/>
              </a:rPr>
              <a:t>-</a:t>
            </a:r>
          </a:p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GB" sz="1400" dirty="0" smtClean="0">
                <a:solidFill>
                  <a:schemeClr val="tx1"/>
                </a:solidFill>
                <a:latin typeface="Tahoma" charset="0"/>
              </a:rPr>
              <a:t>Dispatch</a:t>
            </a:r>
            <a:endParaRPr lang="en-US" sz="1400" dirty="0">
              <a:solidFill>
                <a:schemeClr val="tx1"/>
              </a:solidFill>
              <a:latin typeface="Tahoma" charset="0"/>
            </a:endParaRPr>
          </a:p>
        </p:txBody>
      </p:sp>
      <p:cxnSp>
        <p:nvCxnSpPr>
          <p:cNvPr id="50184" name="AutoShape 8"/>
          <p:cNvCxnSpPr>
            <a:cxnSpLocks noChangeShapeType="1"/>
            <a:stCxn id="50183" idx="0"/>
            <a:endCxn id="50180" idx="2"/>
          </p:cNvCxnSpPr>
          <p:nvPr/>
        </p:nvCxnSpPr>
        <p:spPr bwMode="auto">
          <a:xfrm flipH="1" flipV="1">
            <a:off x="3609974" y="3429000"/>
            <a:ext cx="9526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2362200" y="3810000"/>
            <a:ext cx="5162550" cy="1981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381000" y="1676400"/>
            <a:ext cx="8534400" cy="441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7720013" y="5486400"/>
            <a:ext cx="89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GB">
                <a:solidFill>
                  <a:schemeClr val="tx1"/>
                </a:solidFill>
                <a:latin typeface="Tahoma" charset="0"/>
              </a:rPr>
              <a:t>Axis2</a:t>
            </a:r>
            <a:endParaRPr lang="en-US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6013450" y="3948113"/>
            <a:ext cx="1295400" cy="914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GB">
                <a:solidFill>
                  <a:schemeClr val="tx1"/>
                </a:solidFill>
                <a:latin typeface="Tahoma" charset="0"/>
              </a:rPr>
              <a:t>handler2</a:t>
            </a:r>
            <a:endParaRPr lang="en-US">
              <a:solidFill>
                <a:schemeClr val="tx1"/>
              </a:solidFill>
              <a:latin typeface="Tahoma" charset="0"/>
            </a:endParaRPr>
          </a:p>
        </p:txBody>
      </p:sp>
      <p:cxnSp>
        <p:nvCxnSpPr>
          <p:cNvPr id="50190" name="AutoShape 14"/>
          <p:cNvCxnSpPr>
            <a:cxnSpLocks noChangeShapeType="1"/>
            <a:stCxn id="50189" idx="0"/>
          </p:cNvCxnSpPr>
          <p:nvPr/>
        </p:nvCxnSpPr>
        <p:spPr bwMode="auto">
          <a:xfrm flipH="1" flipV="1">
            <a:off x="6651625" y="3429000"/>
            <a:ext cx="9525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3676650" y="3465513"/>
            <a:ext cx="1276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Phase rule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2362200" y="5334000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GB">
                <a:solidFill>
                  <a:schemeClr val="tx1"/>
                </a:solidFill>
                <a:latin typeface="Tahoma" charset="0"/>
              </a:rPr>
              <a:t>Module</a:t>
            </a:r>
            <a:endParaRPr lang="en-US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2895600" y="1828800"/>
            <a:ext cx="1905000" cy="1600200"/>
          </a:xfrm>
          <a:prstGeom prst="chevron">
            <a:avLst>
              <a:gd name="adj" fmla="val 29762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 dirty="0">
                <a:solidFill>
                  <a:schemeClr val="tx1"/>
                </a:solidFill>
                <a:latin typeface="Tahoma" charset="0"/>
              </a:rPr>
              <a:t>   </a:t>
            </a:r>
            <a:r>
              <a:rPr lang="en-GB" sz="1600" dirty="0" smtClean="0">
                <a:solidFill>
                  <a:schemeClr val="tx1"/>
                </a:solidFill>
                <a:latin typeface="Tahoma" charset="0"/>
              </a:rPr>
              <a:t>Pre-</a:t>
            </a:r>
          </a:p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 dirty="0" smtClean="0">
                <a:solidFill>
                  <a:schemeClr val="tx1"/>
                </a:solidFill>
                <a:latin typeface="Tahoma" charset="0"/>
              </a:rPr>
              <a:t>dispatch</a:t>
            </a:r>
            <a:endParaRPr lang="en-US" sz="1600" dirty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2971800" y="3962400"/>
            <a:ext cx="1295400" cy="914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GB">
                <a:solidFill>
                  <a:schemeClr val="tx1"/>
                </a:solidFill>
                <a:latin typeface="Tahoma" charset="0"/>
              </a:rPr>
              <a:t>handler1</a:t>
            </a:r>
            <a:endParaRPr lang="en-US">
              <a:solidFill>
                <a:schemeClr val="tx1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04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Internals of Axis2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C65E162-F952-414E-8CEA-E558C4AC4B14}" type="slidenum">
              <a:rPr lang="en-GB"/>
              <a:pPr/>
              <a:t>15</a:t>
            </a:fld>
            <a:endParaRPr lang="en-GB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488950"/>
            <a:ext cx="8353425" cy="628650"/>
          </a:xfrm>
          <a:ln/>
        </p:spPr>
        <p:txBody>
          <a:bodyPr lIns="0" tIns="0" rIns="0" bIns="0">
            <a:spAutoFit/>
          </a:bodyPr>
          <a:lstStyle/>
          <a:p>
            <a:pPr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Type of Phases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07375" cy="4279900"/>
          </a:xfrm>
          <a:ln/>
        </p:spPr>
        <p:txBody>
          <a:bodyPr lIns="0" tIns="0" rIns="0" bIns="0">
            <a:spAutoFit/>
          </a:bodyPr>
          <a:lstStyle/>
          <a:p>
            <a:pPr>
              <a:lnSpc>
                <a:spcPct val="101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Global phases </a:t>
            </a:r>
          </a:p>
          <a:p>
            <a:pPr lvl="1">
              <a:lnSpc>
                <a:spcPct val="101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Handlers in these phases always run irrespective of the service</a:t>
            </a:r>
          </a:p>
          <a:p>
            <a:pPr lvl="1">
              <a:lnSpc>
                <a:spcPct val="101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Transport, Security, PreDispatch and Dispatch are considered as global phases</a:t>
            </a:r>
          </a:p>
          <a:p>
            <a:pPr lvl="1">
              <a:lnSpc>
                <a:spcPct val="101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These are defaults in the standard axis2.xml</a:t>
            </a:r>
          </a:p>
          <a:p>
            <a:pPr>
              <a:lnSpc>
                <a:spcPct val="101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 Service phases</a:t>
            </a:r>
          </a:p>
          <a:p>
            <a:pPr lvl="1">
              <a:lnSpc>
                <a:spcPct val="101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Any phase that runs after Dispatch phase</a:t>
            </a:r>
          </a:p>
          <a:p>
            <a:pPr lvl="1">
              <a:lnSpc>
                <a:spcPct val="101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Handlers in these phases are specific to the service</a:t>
            </a:r>
          </a:p>
        </p:txBody>
      </p:sp>
    </p:spTree>
    <p:extLst>
      <p:ext uri="{BB962C8B-B14F-4D97-AF65-F5344CB8AC3E}">
        <p14:creationId xmlns:p14="http://schemas.microsoft.com/office/powerpoint/2010/main" val="34035098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Internals of Axis2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C7B9925-B2ED-BD45-BC6C-215BE00816BB}" type="slidenum">
              <a:rPr lang="en-GB"/>
              <a:pPr/>
              <a:t>16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41338"/>
            <a:ext cx="9070975" cy="501650"/>
          </a:xfrm>
          <a:ln/>
        </p:spPr>
        <p:txBody>
          <a:bodyPr lIns="0" tIns="0" rIns="0" bIns="0">
            <a:spAutoFit/>
          </a:bodyPr>
          <a:lstStyle/>
          <a:p>
            <a:pPr>
              <a:lnSpc>
                <a:spcPct val="94000"/>
              </a:lnSpc>
              <a:buClr>
                <a:srgbClr val="A71C21"/>
              </a:buClr>
              <a:buFont typeface="Trebuchet M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Axis2 – Run Time</a:t>
            </a:r>
          </a:p>
        </p:txBody>
      </p:sp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3175" y="3205163"/>
            <a:ext cx="9217025" cy="1824037"/>
            <a:chOff x="-64" y="2019"/>
            <a:chExt cx="5870" cy="1153"/>
          </a:xfrm>
        </p:grpSpPr>
        <p:sp>
          <p:nvSpPr>
            <p:cNvPr id="11267" name="AutoShape 3"/>
            <p:cNvSpPr>
              <a:spLocks noChangeArrowheads="1"/>
            </p:cNvSpPr>
            <p:nvPr/>
          </p:nvSpPr>
          <p:spPr bwMode="auto">
            <a:xfrm>
              <a:off x="-64" y="2019"/>
              <a:ext cx="5871" cy="1154"/>
            </a:xfrm>
            <a:prstGeom prst="roundRect">
              <a:avLst>
                <a:gd name="adj" fmla="val 8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8" name="AutoShape 4"/>
            <p:cNvSpPr>
              <a:spLocks noChangeArrowheads="1"/>
            </p:cNvSpPr>
            <p:nvPr/>
          </p:nvSpPr>
          <p:spPr bwMode="auto">
            <a:xfrm>
              <a:off x="5115" y="2144"/>
              <a:ext cx="637" cy="10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4080" tIns="32040" rIns="64080" bIns="32040">
              <a:flatTx/>
            </a:bodyPr>
            <a:lstStyle/>
            <a:p>
              <a:pPr>
                <a:lnSpc>
                  <a:spcPct val="100000"/>
                </a:lnSpc>
                <a:buFont typeface="Verdana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sz="1200">
                <a:solidFill>
                  <a:srgbClr val="000000"/>
                </a:solidFill>
                <a:latin typeface="Verdana" charset="0"/>
              </a:endParaRPr>
            </a:p>
            <a:p>
              <a:pPr>
                <a:lnSpc>
                  <a:spcPct val="100000"/>
                </a:lnSpc>
                <a:buFont typeface="Verdana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sz="1200">
                <a:solidFill>
                  <a:srgbClr val="000000"/>
                </a:solidFill>
                <a:latin typeface="Verdana" charset="0"/>
              </a:endParaRPr>
            </a:p>
            <a:p>
              <a:pPr>
                <a:lnSpc>
                  <a:spcPct val="100000"/>
                </a:lnSpc>
                <a:buFont typeface="Verdana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sz="1200">
                <a:solidFill>
                  <a:srgbClr val="000000"/>
                </a:solidFill>
                <a:latin typeface="Verdana" charset="0"/>
              </a:endParaRPr>
            </a:p>
            <a:p>
              <a:pPr>
                <a:lnSpc>
                  <a:spcPct val="100000"/>
                </a:lnSpc>
                <a:buFont typeface="Verdana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900" b="1">
                  <a:solidFill>
                    <a:srgbClr val="000000"/>
                  </a:solidFill>
                  <a:latin typeface="Verdana" charset="0"/>
                </a:rPr>
                <a:t>Application</a:t>
              </a:r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870" y="2152"/>
              <a:ext cx="377" cy="1020"/>
            </a:xfrm>
            <a:prstGeom prst="rect">
              <a:avLst/>
            </a:prstGeom>
            <a:solidFill>
              <a:srgbClr val="FFFFFF"/>
            </a:solidFill>
            <a:ln w="936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4080" tIns="32040" rIns="64080" bIns="32040">
              <a:flatTx/>
            </a:bodyPr>
            <a:lstStyle/>
            <a:p>
              <a:pPr>
                <a:lnSpc>
                  <a:spcPct val="100000"/>
                </a:lnSpc>
                <a:buFont typeface="Verdana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sz="1100">
                <a:solidFill>
                  <a:srgbClr val="000000"/>
                </a:solidFill>
                <a:latin typeface="Verdana" charset="0"/>
              </a:endParaRPr>
            </a:p>
            <a:p>
              <a:pPr>
                <a:lnSpc>
                  <a:spcPct val="100000"/>
                </a:lnSpc>
                <a:buFont typeface="Verdana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sz="1100">
                <a:solidFill>
                  <a:srgbClr val="000000"/>
                </a:solidFill>
                <a:latin typeface="Verdana" charset="0"/>
              </a:endParaRPr>
            </a:p>
            <a:p>
              <a:pPr>
                <a:lnSpc>
                  <a:spcPct val="100000"/>
                </a:lnSpc>
                <a:buFont typeface="Verdana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sz="1100">
                <a:solidFill>
                  <a:srgbClr val="000000"/>
                </a:solidFill>
                <a:latin typeface="Verdana" charset="0"/>
              </a:endParaRPr>
            </a:p>
            <a:p>
              <a:pPr>
                <a:lnSpc>
                  <a:spcPct val="100000"/>
                </a:lnSpc>
                <a:buFont typeface="Verdana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100">
                  <a:solidFill>
                    <a:srgbClr val="000000"/>
                  </a:solidFill>
                  <a:latin typeface="Verdana" charset="0"/>
                </a:rPr>
                <a:t>Transport</a:t>
              </a:r>
            </a:p>
          </p:txBody>
        </p:sp>
        <p:sp>
          <p:nvSpPr>
            <p:cNvPr id="11270" name="AutoShape 6"/>
            <p:cNvSpPr>
              <a:spLocks noChangeArrowheads="1"/>
            </p:cNvSpPr>
            <p:nvPr/>
          </p:nvSpPr>
          <p:spPr bwMode="auto">
            <a:xfrm rot="16200000">
              <a:off x="3506" y="2299"/>
              <a:ext cx="324" cy="704"/>
            </a:xfrm>
            <a:prstGeom prst="can">
              <a:avLst>
                <a:gd name="adj" fmla="val 37180"/>
              </a:avLst>
            </a:prstGeom>
            <a:solidFill>
              <a:srgbClr val="CC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4080" tIns="32040" rIns="64080" bIns="32040"/>
            <a:lstStyle/>
            <a:p>
              <a:pPr>
                <a:lnSpc>
                  <a:spcPct val="100000"/>
                </a:lnSpc>
                <a:buFont typeface="Verdana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800">
                  <a:solidFill>
                    <a:srgbClr val="000000"/>
                  </a:solidFill>
                  <a:latin typeface="Verdana" charset="0"/>
                </a:rPr>
                <a:t>        </a:t>
              </a:r>
              <a:r>
                <a:rPr lang="en-GB" sz="800" b="1">
                  <a:solidFill>
                    <a:srgbClr val="000000"/>
                  </a:solidFill>
                  <a:latin typeface="Verdana" charset="0"/>
                </a:rPr>
                <a:t>Phase Z</a:t>
              </a:r>
            </a:p>
          </p:txBody>
        </p:sp>
        <p:sp>
          <p:nvSpPr>
            <p:cNvPr id="11271" name="AutoShape 7"/>
            <p:cNvSpPr>
              <a:spLocks noChangeArrowheads="1"/>
            </p:cNvSpPr>
            <p:nvPr/>
          </p:nvSpPr>
          <p:spPr bwMode="auto">
            <a:xfrm rot="16200000">
              <a:off x="2811" y="2234"/>
              <a:ext cx="324" cy="834"/>
            </a:xfrm>
            <a:prstGeom prst="can">
              <a:avLst>
                <a:gd name="adj" fmla="val 33868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4080" tIns="32040" rIns="64080" bIns="32040"/>
            <a:lstStyle/>
            <a:p>
              <a:pPr>
                <a:lnSpc>
                  <a:spcPct val="100000"/>
                </a:lnSpc>
                <a:buFont typeface="Verdana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515600" algn="l"/>
                </a:tabLst>
              </a:pPr>
              <a:r>
                <a:rPr lang="en-GB" sz="800">
                  <a:solidFill>
                    <a:srgbClr val="000000"/>
                  </a:solidFill>
                  <a:latin typeface="Verdana" charset="0"/>
                </a:rPr>
                <a:t>	</a:t>
              </a:r>
              <a:r>
                <a:rPr lang="en-GB" sz="800" b="1">
                  <a:solidFill>
                    <a:srgbClr val="000000"/>
                  </a:solidFill>
                  <a:latin typeface="Verdana" charset="0"/>
                </a:rPr>
                <a:t>Phase Y</a:t>
              </a:r>
            </a:p>
          </p:txBody>
        </p:sp>
        <p:sp>
          <p:nvSpPr>
            <p:cNvPr id="11272" name="AutoShape 8"/>
            <p:cNvSpPr>
              <a:spLocks noChangeArrowheads="1"/>
            </p:cNvSpPr>
            <p:nvPr/>
          </p:nvSpPr>
          <p:spPr bwMode="auto">
            <a:xfrm rot="16200000">
              <a:off x="2045" y="2223"/>
              <a:ext cx="324" cy="855"/>
            </a:xfrm>
            <a:prstGeom prst="can">
              <a:avLst>
                <a:gd name="adj" fmla="val 32974"/>
              </a:avLst>
            </a:prstGeom>
            <a:solidFill>
              <a:srgbClr val="CC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4080" tIns="32040" rIns="64080" bIns="32040"/>
            <a:lstStyle/>
            <a:p>
              <a:pPr>
                <a:lnSpc>
                  <a:spcPct val="100000"/>
                </a:lnSpc>
                <a:buFont typeface="Verdana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515600" algn="l"/>
                </a:tabLst>
              </a:pPr>
              <a:r>
                <a:rPr lang="en-GB" sz="800" b="1">
                  <a:solidFill>
                    <a:srgbClr val="000000"/>
                  </a:solidFill>
                  <a:latin typeface="Verdana" charset="0"/>
                </a:rPr>
                <a:t>	Phase X</a:t>
              </a:r>
            </a:p>
          </p:txBody>
        </p:sp>
        <p:sp>
          <p:nvSpPr>
            <p:cNvPr id="11273" name="AutoShape 9"/>
            <p:cNvSpPr>
              <a:spLocks noChangeArrowheads="1"/>
            </p:cNvSpPr>
            <p:nvPr/>
          </p:nvSpPr>
          <p:spPr bwMode="auto">
            <a:xfrm rot="16200000">
              <a:off x="2719" y="1495"/>
              <a:ext cx="377" cy="2311"/>
            </a:xfrm>
            <a:prstGeom prst="can">
              <a:avLst>
                <a:gd name="adj" fmla="val 35758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AutoShape 10"/>
            <p:cNvSpPr>
              <a:spLocks noChangeArrowheads="1"/>
            </p:cNvSpPr>
            <p:nvPr/>
          </p:nvSpPr>
          <p:spPr bwMode="auto">
            <a:xfrm>
              <a:off x="1273" y="2533"/>
              <a:ext cx="511" cy="215"/>
            </a:xfrm>
            <a:prstGeom prst="rightArrow">
              <a:avLst>
                <a:gd name="adj1" fmla="val 50065"/>
                <a:gd name="adj2" fmla="val 39612"/>
              </a:avLst>
            </a:prstGeom>
            <a:solidFill>
              <a:srgbClr val="96969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AutoShape 11"/>
            <p:cNvSpPr>
              <a:spLocks noChangeArrowheads="1"/>
            </p:cNvSpPr>
            <p:nvPr/>
          </p:nvSpPr>
          <p:spPr bwMode="auto">
            <a:xfrm>
              <a:off x="4110" y="2533"/>
              <a:ext cx="176" cy="21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96969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AutoShape 12"/>
            <p:cNvSpPr>
              <a:spLocks noChangeArrowheads="1"/>
            </p:cNvSpPr>
            <p:nvPr/>
          </p:nvSpPr>
          <p:spPr bwMode="auto">
            <a:xfrm>
              <a:off x="12" y="2152"/>
              <a:ext cx="807" cy="1020"/>
            </a:xfrm>
            <a:prstGeom prst="rightArrowCallout">
              <a:avLst>
                <a:gd name="adj1" fmla="val 31599"/>
                <a:gd name="adj2" fmla="val 31599"/>
                <a:gd name="adj3" fmla="val 16667"/>
                <a:gd name="adj4" fmla="val 66667"/>
              </a:avLst>
            </a:prstGeom>
            <a:solidFill>
              <a:srgbClr val="CCFFCC"/>
            </a:solidFill>
            <a:ln w="936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4080" tIns="32040" rIns="64080" bIns="32040">
              <a:flatTx/>
            </a:bodyPr>
            <a:lstStyle/>
            <a:p>
              <a:pPr algn="ctr">
                <a:lnSpc>
                  <a:spcPct val="100000"/>
                </a:lnSpc>
                <a:buFont typeface="Verdana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sz="1100">
                <a:solidFill>
                  <a:srgbClr val="000000"/>
                </a:solidFill>
                <a:latin typeface="Verdana" charset="0"/>
              </a:endParaRPr>
            </a:p>
            <a:p>
              <a:pPr algn="ctr">
                <a:lnSpc>
                  <a:spcPct val="100000"/>
                </a:lnSpc>
                <a:buFont typeface="Verdana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sz="1100">
                <a:solidFill>
                  <a:srgbClr val="000000"/>
                </a:solidFill>
                <a:latin typeface="Verdana" charset="0"/>
              </a:endParaRPr>
            </a:p>
            <a:p>
              <a:pPr algn="ctr">
                <a:lnSpc>
                  <a:spcPct val="100000"/>
                </a:lnSpc>
                <a:buFont typeface="Verdana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sz="1100">
                <a:solidFill>
                  <a:srgbClr val="000000"/>
                </a:solidFill>
                <a:latin typeface="Verdana" charset="0"/>
              </a:endParaRPr>
            </a:p>
            <a:p>
              <a:pPr algn="ctr">
                <a:lnSpc>
                  <a:spcPct val="100000"/>
                </a:lnSpc>
                <a:buFont typeface="Verdana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100">
                  <a:solidFill>
                    <a:srgbClr val="000000"/>
                  </a:solidFill>
                  <a:latin typeface="Verdana" charset="0"/>
                </a:rPr>
                <a:t>XML</a:t>
              </a:r>
            </a:p>
            <a:p>
              <a:pPr algn="ctr">
                <a:lnSpc>
                  <a:spcPct val="100000"/>
                </a:lnSpc>
                <a:buFont typeface="Verdana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100">
                  <a:solidFill>
                    <a:srgbClr val="000000"/>
                  </a:solidFill>
                  <a:latin typeface="Verdana" charset="0"/>
                </a:rPr>
                <a:t>Message</a:t>
              </a:r>
            </a:p>
          </p:txBody>
        </p:sp>
        <p:sp>
          <p:nvSpPr>
            <p:cNvPr id="11277" name="AutoShape 13"/>
            <p:cNvSpPr>
              <a:spLocks noChangeArrowheads="1"/>
            </p:cNvSpPr>
            <p:nvPr/>
          </p:nvSpPr>
          <p:spPr bwMode="auto">
            <a:xfrm rot="16200000">
              <a:off x="1940" y="2553"/>
              <a:ext cx="215" cy="215"/>
            </a:xfrm>
            <a:prstGeom prst="can">
              <a:avLst>
                <a:gd name="adj" fmla="val 375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AutoShape 14"/>
            <p:cNvSpPr>
              <a:spLocks noChangeArrowheads="1"/>
            </p:cNvSpPr>
            <p:nvPr/>
          </p:nvSpPr>
          <p:spPr bwMode="auto">
            <a:xfrm rot="16200000">
              <a:off x="2226" y="2553"/>
              <a:ext cx="215" cy="215"/>
            </a:xfrm>
            <a:prstGeom prst="can">
              <a:avLst>
                <a:gd name="adj" fmla="val 375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AutoShape 15"/>
            <p:cNvSpPr>
              <a:spLocks noChangeArrowheads="1"/>
            </p:cNvSpPr>
            <p:nvPr/>
          </p:nvSpPr>
          <p:spPr bwMode="auto">
            <a:xfrm rot="16200000">
              <a:off x="2708" y="2553"/>
              <a:ext cx="215" cy="216"/>
            </a:xfrm>
            <a:prstGeom prst="can">
              <a:avLst>
                <a:gd name="adj" fmla="val 37674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AutoShape 16"/>
            <p:cNvSpPr>
              <a:spLocks noChangeArrowheads="1"/>
            </p:cNvSpPr>
            <p:nvPr/>
          </p:nvSpPr>
          <p:spPr bwMode="auto">
            <a:xfrm rot="16200000">
              <a:off x="3021" y="2553"/>
              <a:ext cx="215" cy="215"/>
            </a:xfrm>
            <a:prstGeom prst="can">
              <a:avLst>
                <a:gd name="adj" fmla="val 375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AutoShape 17"/>
            <p:cNvSpPr>
              <a:spLocks noChangeArrowheads="1"/>
            </p:cNvSpPr>
            <p:nvPr/>
          </p:nvSpPr>
          <p:spPr bwMode="auto">
            <a:xfrm rot="16200000">
              <a:off x="3613" y="2553"/>
              <a:ext cx="215" cy="215"/>
            </a:xfrm>
            <a:prstGeom prst="can">
              <a:avLst>
                <a:gd name="adj" fmla="val 375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Rectangle 18"/>
            <p:cNvSpPr>
              <a:spLocks noChangeArrowheads="1"/>
            </p:cNvSpPr>
            <p:nvPr/>
          </p:nvSpPr>
          <p:spPr bwMode="auto">
            <a:xfrm>
              <a:off x="1783" y="2023"/>
              <a:ext cx="2311" cy="1128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4080" tIns="32040" rIns="64080" bIns="32040"/>
            <a:lstStyle/>
            <a:p>
              <a:pPr algn="ctr">
                <a:lnSpc>
                  <a:spcPct val="100000"/>
                </a:lnSpc>
                <a:buFont typeface="Verdana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Verdana" charset="0"/>
                </a:rPr>
                <a:t>Engine</a:t>
              </a:r>
            </a:p>
          </p:txBody>
        </p:sp>
        <p:sp>
          <p:nvSpPr>
            <p:cNvPr id="11283" name="AutoShape 19"/>
            <p:cNvSpPr>
              <a:spLocks noChangeArrowheads="1"/>
            </p:cNvSpPr>
            <p:nvPr/>
          </p:nvSpPr>
          <p:spPr bwMode="auto">
            <a:xfrm>
              <a:off x="4433" y="2421"/>
              <a:ext cx="654" cy="48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4080" tIns="32040" rIns="64080" bIns="32040">
              <a:flatTx/>
            </a:bodyPr>
            <a:lstStyle/>
            <a:p>
              <a:pPr algn="ctr">
                <a:lnSpc>
                  <a:spcPct val="100000"/>
                </a:lnSpc>
                <a:buFont typeface="Verdana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b="1">
                  <a:solidFill>
                    <a:srgbClr val="000000"/>
                  </a:solidFill>
                  <a:latin typeface="Verdana" charset="0"/>
                </a:rPr>
                <a:t>Message</a:t>
              </a:r>
            </a:p>
            <a:p>
              <a:pPr algn="ctr">
                <a:lnSpc>
                  <a:spcPct val="100000"/>
                </a:lnSpc>
                <a:buFont typeface="Verdana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b="1">
                  <a:solidFill>
                    <a:srgbClr val="000000"/>
                  </a:solidFill>
                  <a:latin typeface="Verdana" charset="0"/>
                </a:rPr>
                <a:t>Receiver</a:t>
              </a:r>
            </a:p>
          </p:txBody>
        </p:sp>
      </p:grp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2100263" y="1763713"/>
            <a:ext cx="839787" cy="10080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Message</a:t>
            </a:r>
            <a:br>
              <a:rPr lang="en-GB" sz="1200" b="1">
                <a:solidFill>
                  <a:srgbClr val="000000"/>
                </a:solidFill>
              </a:rPr>
            </a:br>
            <a:r>
              <a:rPr lang="en-GB" sz="1200" b="1">
                <a:solidFill>
                  <a:srgbClr val="000000"/>
                </a:solidFill>
              </a:rPr>
              <a:t>Context</a:t>
            </a:r>
          </a:p>
        </p:txBody>
      </p:sp>
      <p:sp>
        <p:nvSpPr>
          <p:cNvPr id="11286" name="Oval 22"/>
          <p:cNvSpPr>
            <a:spLocks noChangeArrowheads="1"/>
          </p:cNvSpPr>
          <p:nvPr/>
        </p:nvSpPr>
        <p:spPr bwMode="auto">
          <a:xfrm>
            <a:off x="1803400" y="1427163"/>
            <a:ext cx="1436688" cy="1597025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2519363" y="3024188"/>
            <a:ext cx="1587" cy="10080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932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Internals of Axis2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A3461D0-5B5F-BE40-976C-E995B1D936F7}" type="slidenum">
              <a:rPr lang="en-GB"/>
              <a:pPr/>
              <a:t>17</a:t>
            </a:fld>
            <a:endParaRPr lang="en-GB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541338"/>
            <a:ext cx="9070975" cy="501650"/>
          </a:xfrm>
          <a:ln/>
        </p:spPr>
        <p:txBody>
          <a:bodyPr lIns="0" tIns="0" rIns="0" bIns="0">
            <a:spAutoFit/>
          </a:bodyPr>
          <a:lstStyle/>
          <a:p>
            <a:pPr>
              <a:lnSpc>
                <a:spcPct val="94000"/>
              </a:lnSpc>
              <a:buClr>
                <a:srgbClr val="A71C21"/>
              </a:buClr>
              <a:buFont typeface="Trebuchet M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Axis2 – Inside Message Context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513" y="1477963"/>
            <a:ext cx="9070975" cy="4540250"/>
          </a:xfrm>
          <a:ln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84138" y="1460500"/>
            <a:ext cx="8988425" cy="5040313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03200" y="1544638"/>
            <a:ext cx="627380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125"/>
              </a:spcBef>
            </a:pPr>
            <a:r>
              <a:rPr lang="en-GB" sz="2000" b="1"/>
              <a:t>MessageContext abstract class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708025" y="2216150"/>
            <a:ext cx="4200525" cy="1092200"/>
          </a:xfrm>
          <a:prstGeom prst="rect">
            <a:avLst/>
          </a:prstGeom>
          <a:solidFill>
            <a:srgbClr val="E1E6E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623888" y="3560763"/>
            <a:ext cx="4284662" cy="1512887"/>
          </a:xfrm>
          <a:prstGeom prst="ellipse">
            <a:avLst/>
          </a:prstGeom>
          <a:solidFill>
            <a:srgbClr val="F3F5A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844675" y="4568825"/>
            <a:ext cx="2474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125"/>
              </a:spcBef>
            </a:pPr>
            <a:r>
              <a:rPr lang="en-GB" sz="2000" b="1"/>
              <a:t>Property Bag</a:t>
            </a:r>
          </a:p>
        </p:txBody>
      </p:sp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1295400" y="3895725"/>
            <a:ext cx="3024188" cy="673100"/>
            <a:chOff x="816" y="2454"/>
            <a:chExt cx="1905" cy="424"/>
          </a:xfrm>
        </p:grpSpPr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1769" y="2666"/>
              <a:ext cx="953" cy="2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eaLnBrk="1" hangingPunct="1">
                <a:lnSpc>
                  <a:spcPct val="93000"/>
                </a:lnSpc>
                <a:spcBef>
                  <a:spcPts val="3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  <a:latin typeface="Courier New" charset="0"/>
                </a:rPr>
                <a:t>someObject</a:t>
              </a:r>
            </a:p>
          </p:txBody>
        </p:sp>
        <p:sp>
          <p:nvSpPr>
            <p:cNvPr id="12298" name="Rectangle 10"/>
            <p:cNvSpPr>
              <a:spLocks noChangeArrowheads="1"/>
            </p:cNvSpPr>
            <p:nvPr/>
          </p:nvSpPr>
          <p:spPr bwMode="auto">
            <a:xfrm>
              <a:off x="816" y="2666"/>
              <a:ext cx="953" cy="2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eaLnBrk="1" hangingPunct="1">
                <a:lnSpc>
                  <a:spcPct val="93000"/>
                </a:lnSpc>
                <a:spcBef>
                  <a:spcPts val="3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ja-JP" altLang="en-GB" sz="1400">
                  <a:solidFill>
                    <a:srgbClr val="000000"/>
                  </a:solidFill>
                  <a:latin typeface="Arial"/>
                </a:rPr>
                <a:t>“</a:t>
              </a:r>
              <a:r>
                <a:rPr lang="en-GB" sz="1400">
                  <a:solidFill>
                    <a:srgbClr val="000000"/>
                  </a:solidFill>
                  <a:latin typeface="Courier New" charset="0"/>
                </a:rPr>
                <a:t>property2</a:t>
              </a:r>
              <a:r>
                <a:rPr lang="ja-JP" altLang="en-GB" sz="1400">
                  <a:solidFill>
                    <a:srgbClr val="000000"/>
                  </a:solidFill>
                  <a:latin typeface="Arial"/>
                </a:rPr>
                <a:t>”</a:t>
              </a:r>
              <a:endParaRPr lang="en-GB" sz="1400">
                <a:solidFill>
                  <a:srgbClr val="000000"/>
                </a:solidFill>
                <a:latin typeface="Courier New" charset="0"/>
              </a:endParaRPr>
            </a:p>
          </p:txBody>
        </p:sp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1769" y="2454"/>
              <a:ext cx="953" cy="2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eaLnBrk="1" hangingPunct="1">
                <a:lnSpc>
                  <a:spcPct val="93000"/>
                </a:lnSpc>
                <a:spcBef>
                  <a:spcPts val="3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  <a:latin typeface="Courier New" charset="0"/>
                </a:rPr>
                <a:t>Boolean.TRUE</a:t>
              </a:r>
            </a:p>
          </p:txBody>
        </p:sp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816" y="2454"/>
              <a:ext cx="953" cy="2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eaLnBrk="1" hangingPunct="1">
                <a:lnSpc>
                  <a:spcPct val="93000"/>
                </a:lnSpc>
                <a:spcBef>
                  <a:spcPts val="3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ja-JP" altLang="en-GB" sz="1400">
                  <a:solidFill>
                    <a:srgbClr val="000000"/>
                  </a:solidFill>
                  <a:latin typeface="Arial"/>
                </a:rPr>
                <a:t>“</a:t>
              </a:r>
              <a:r>
                <a:rPr lang="en-GB" sz="1400">
                  <a:solidFill>
                    <a:srgbClr val="000000"/>
                  </a:solidFill>
                  <a:latin typeface="Courier New" charset="0"/>
                </a:rPr>
                <a:t>property1</a:t>
              </a:r>
              <a:r>
                <a:rPr lang="ja-JP" altLang="en-GB" sz="1400">
                  <a:solidFill>
                    <a:srgbClr val="000000"/>
                  </a:solidFill>
                  <a:latin typeface="Arial"/>
                </a:rPr>
                <a:t>”</a:t>
              </a:r>
              <a:endParaRPr lang="en-GB" sz="1400">
                <a:solidFill>
                  <a:srgbClr val="000000"/>
                </a:solidFill>
                <a:latin typeface="Courier New" charset="0"/>
              </a:endParaRPr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816" y="2454"/>
              <a:ext cx="190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>
              <a:off x="816" y="2666"/>
              <a:ext cx="190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>
              <a:off x="816" y="2878"/>
              <a:ext cx="190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816" y="2454"/>
              <a:ext cx="1" cy="42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>
              <a:off x="1769" y="2454"/>
              <a:ext cx="1" cy="42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auto">
            <a:xfrm>
              <a:off x="2720" y="2454"/>
              <a:ext cx="1" cy="42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958850" y="2468563"/>
            <a:ext cx="420688" cy="420687"/>
          </a:xfrm>
          <a:prstGeom prst="rect">
            <a:avLst/>
          </a:prstGeom>
          <a:solidFill>
            <a:srgbClr val="FDBFB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1463675" y="2468563"/>
            <a:ext cx="420688" cy="420687"/>
          </a:xfrm>
          <a:prstGeom prst="rect">
            <a:avLst/>
          </a:prstGeom>
          <a:solidFill>
            <a:srgbClr val="FDBFB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1966913" y="2468563"/>
            <a:ext cx="420687" cy="420687"/>
          </a:xfrm>
          <a:prstGeom prst="rect">
            <a:avLst/>
          </a:prstGeom>
          <a:solidFill>
            <a:srgbClr val="BDF9B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2471738" y="2468563"/>
            <a:ext cx="420687" cy="420687"/>
          </a:xfrm>
          <a:prstGeom prst="rect">
            <a:avLst/>
          </a:prstGeom>
          <a:solidFill>
            <a:srgbClr val="BDF9B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2974975" y="2468563"/>
            <a:ext cx="420688" cy="420687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3648075" y="2382838"/>
            <a:ext cx="14287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000"/>
              </a:spcBef>
            </a:pPr>
            <a:r>
              <a:rPr lang="en-GB" sz="1600" b="1"/>
              <a:t>Execution</a:t>
            </a:r>
            <a:br>
              <a:rPr lang="en-GB" sz="1600" b="1"/>
            </a:br>
            <a:r>
              <a:rPr lang="en-GB" sz="1600" b="1"/>
              <a:t>Chain</a:t>
            </a:r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5746750" y="2130425"/>
            <a:ext cx="2940050" cy="29400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pPr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Courier New" charset="0"/>
              </a:rPr>
              <a:t>&lt;soap:Envelope&gt;</a:t>
            </a:r>
            <a:br>
              <a:rPr lang="en-GB" sz="1600">
                <a:solidFill>
                  <a:srgbClr val="000000"/>
                </a:solidFill>
                <a:latin typeface="Courier New" charset="0"/>
              </a:rPr>
            </a:br>
            <a:r>
              <a:rPr lang="en-GB" sz="1600">
                <a:solidFill>
                  <a:srgbClr val="000000"/>
                </a:solidFill>
                <a:latin typeface="Courier New" charset="0"/>
              </a:rPr>
              <a:t>  &lt;soap:Body&gt;</a:t>
            </a:r>
            <a:br>
              <a:rPr lang="en-GB" sz="1600">
                <a:solidFill>
                  <a:srgbClr val="000000"/>
                </a:solidFill>
                <a:latin typeface="Courier New" charset="0"/>
              </a:rPr>
            </a:br>
            <a:r>
              <a:rPr lang="en-GB" sz="1600">
                <a:solidFill>
                  <a:srgbClr val="000000"/>
                </a:solidFill>
                <a:latin typeface="Courier New" charset="0"/>
              </a:rPr>
              <a:t>    &lt;myNS:OrderSushi&gt;</a:t>
            </a:r>
            <a:br>
              <a:rPr lang="en-GB" sz="1600">
                <a:solidFill>
                  <a:srgbClr val="000000"/>
                </a:solidFill>
                <a:latin typeface="Courier New" charset="0"/>
              </a:rPr>
            </a:br>
            <a:r>
              <a:rPr lang="en-GB" sz="1600">
                <a:solidFill>
                  <a:srgbClr val="000000"/>
                </a:solidFill>
                <a:latin typeface="Courier New" charset="0"/>
              </a:rPr>
              <a:t>     ...</a:t>
            </a:r>
            <a:br>
              <a:rPr lang="en-GB" sz="1600">
                <a:solidFill>
                  <a:srgbClr val="000000"/>
                </a:solidFill>
                <a:latin typeface="Courier New" charset="0"/>
              </a:rPr>
            </a:br>
            <a:r>
              <a:rPr lang="en-GB" sz="1600">
                <a:solidFill>
                  <a:srgbClr val="000000"/>
                </a:solidFill>
                <a:latin typeface="Courier New" charset="0"/>
              </a:rPr>
              <a:t>    &lt;/myNS:OrderSushi&gt;</a:t>
            </a:r>
            <a:br>
              <a:rPr lang="en-GB" sz="1600">
                <a:solidFill>
                  <a:srgbClr val="000000"/>
                </a:solidFill>
                <a:latin typeface="Courier New" charset="0"/>
              </a:rPr>
            </a:br>
            <a:r>
              <a:rPr lang="en-GB" sz="1600">
                <a:solidFill>
                  <a:srgbClr val="000000"/>
                </a:solidFill>
                <a:latin typeface="Courier New" charset="0"/>
              </a:rPr>
              <a:t>  &lt;/soap:Body&gt;</a:t>
            </a:r>
            <a:br>
              <a:rPr lang="en-GB" sz="1600">
                <a:solidFill>
                  <a:srgbClr val="000000"/>
                </a:solidFill>
                <a:latin typeface="Courier New" charset="0"/>
              </a:rPr>
            </a:br>
            <a:r>
              <a:rPr lang="en-GB" sz="1600">
                <a:solidFill>
                  <a:srgbClr val="000000"/>
                </a:solidFill>
                <a:latin typeface="Courier New" charset="0"/>
              </a:rPr>
              <a:t>&lt;/soap:Envelope&gt;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6550025" y="4651375"/>
            <a:ext cx="2474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125"/>
              </a:spcBef>
            </a:pPr>
            <a:r>
              <a:rPr lang="en-GB" sz="2000" b="1"/>
              <a:t>Message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623888" y="5635463"/>
            <a:ext cx="8148637" cy="3843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125"/>
              </a:spcBef>
              <a:buFont typeface="Arial" charset="0"/>
              <a:buChar char="•"/>
            </a:pPr>
            <a:r>
              <a:rPr lang="en-GB" sz="2000" dirty="0"/>
              <a:t> Pointers to </a:t>
            </a:r>
            <a:r>
              <a:rPr lang="en-GB" sz="2000" dirty="0" err="1"/>
              <a:t>OperationContext</a:t>
            </a:r>
            <a:r>
              <a:rPr lang="en-GB" sz="2000" dirty="0"/>
              <a:t>, </a:t>
            </a:r>
            <a:r>
              <a:rPr lang="en-GB" sz="2000" dirty="0" err="1"/>
              <a:t>ServiceContext</a:t>
            </a:r>
            <a:r>
              <a:rPr lang="en-GB" sz="2000" dirty="0"/>
              <a:t>, </a:t>
            </a:r>
            <a:r>
              <a:rPr lang="en-GB" sz="2000" dirty="0" err="1" smtClean="0"/>
              <a:t>ConfigurationContext</a:t>
            </a:r>
            <a:endParaRPr lang="en-GB" sz="2000" dirty="0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1631950" y="2887663"/>
            <a:ext cx="17637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875"/>
              </a:spcBef>
            </a:pPr>
            <a:r>
              <a:rPr lang="en-GB" sz="1400" b="1"/>
              <a:t>Handlers</a:t>
            </a:r>
          </a:p>
        </p:txBody>
      </p:sp>
    </p:spTree>
    <p:extLst>
      <p:ext uri="{BB962C8B-B14F-4D97-AF65-F5344CB8AC3E}">
        <p14:creationId xmlns:p14="http://schemas.microsoft.com/office/powerpoint/2010/main" val="31097049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Internals of Axis2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GB" sz="3600" dirty="0"/>
              <a:t>Stages of Message Processing</a:t>
            </a:r>
            <a:endParaRPr lang="en-US" sz="36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04200" cy="3298825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Three important stages</a:t>
            </a:r>
          </a:p>
          <a:p>
            <a:pPr lvl="1"/>
            <a:r>
              <a:rPr lang="en-GB" sz="2800" dirty="0"/>
              <a:t>Transport Receiver</a:t>
            </a:r>
          </a:p>
          <a:p>
            <a:pPr lvl="2"/>
            <a:r>
              <a:rPr lang="en-GB" dirty="0"/>
              <a:t>Transport related processing</a:t>
            </a:r>
            <a:endParaRPr lang="en-US" dirty="0"/>
          </a:p>
          <a:p>
            <a:pPr lvl="1"/>
            <a:r>
              <a:rPr lang="en-GB" sz="2800" dirty="0"/>
              <a:t>Dispatching</a:t>
            </a:r>
          </a:p>
          <a:p>
            <a:pPr lvl="2"/>
            <a:r>
              <a:rPr lang="en-GB" dirty="0"/>
              <a:t>Finding service and operation</a:t>
            </a:r>
          </a:p>
          <a:p>
            <a:pPr lvl="1"/>
            <a:r>
              <a:rPr lang="en-GB" sz="2800" dirty="0"/>
              <a:t>Message Receiver</a:t>
            </a:r>
          </a:p>
          <a:p>
            <a:pPr lvl="2"/>
            <a:r>
              <a:rPr lang="en-GB" dirty="0"/>
              <a:t>Last handler of the chain</a:t>
            </a:r>
          </a:p>
        </p:txBody>
      </p:sp>
    </p:spTree>
    <p:extLst>
      <p:ext uri="{BB962C8B-B14F-4D97-AF65-F5344CB8AC3E}">
        <p14:creationId xmlns:p14="http://schemas.microsoft.com/office/powerpoint/2010/main" val="2668947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Internals of Axis2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sz="3200" dirty="0"/>
              <a:t>Dispatching</a:t>
            </a:r>
            <a:endParaRPr lang="en-US" sz="32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GB" dirty="0"/>
              <a:t>Two aspects of dispatching</a:t>
            </a:r>
          </a:p>
          <a:p>
            <a:pPr lvl="1"/>
            <a:r>
              <a:rPr lang="en-GB" dirty="0"/>
              <a:t>Finding the corresponding descriptions</a:t>
            </a:r>
          </a:p>
          <a:p>
            <a:pPr lvl="1"/>
            <a:r>
              <a:rPr lang="en-GB" dirty="0"/>
              <a:t>Finding the corresponding contexts</a:t>
            </a:r>
          </a:p>
          <a:p>
            <a:r>
              <a:rPr lang="en-GB" dirty="0"/>
              <a:t>Default dispatchers</a:t>
            </a:r>
          </a:p>
          <a:p>
            <a:pPr lvl="1"/>
            <a:r>
              <a:rPr lang="en-GB" dirty="0" err="1"/>
              <a:t>AddressingBasedDispatcher</a:t>
            </a:r>
            <a:endParaRPr lang="en-GB" dirty="0"/>
          </a:p>
          <a:p>
            <a:pPr lvl="1"/>
            <a:r>
              <a:rPr lang="en-GB" dirty="0" err="1"/>
              <a:t>RequestURIBasedDispatcher</a:t>
            </a:r>
            <a:endParaRPr lang="en-GB" dirty="0"/>
          </a:p>
          <a:p>
            <a:pPr lvl="1"/>
            <a:r>
              <a:rPr lang="en-GB" dirty="0" err="1"/>
              <a:t>SOAPActionBasedDispatcher</a:t>
            </a:r>
            <a:endParaRPr lang="en-GB" dirty="0"/>
          </a:p>
          <a:p>
            <a:pPr lvl="1"/>
            <a:r>
              <a:rPr lang="en-GB" dirty="0" err="1"/>
              <a:t>SOAPMessageBodyBasedDispatcher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89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1142648"/>
            <a:ext cx="7773120" cy="219643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</a:t>
            </a:r>
            <a:r>
              <a:rPr lang="en-US" sz="3600" dirty="0"/>
              <a:t>multi-tenant Architecture </a:t>
            </a:r>
            <a:br>
              <a:rPr lang="en-US" sz="3600" dirty="0"/>
            </a:br>
            <a:r>
              <a:rPr lang="en-US" sz="3600" dirty="0"/>
              <a:t>for </a:t>
            </a:r>
            <a:br>
              <a:rPr lang="en-US" sz="3600" dirty="0"/>
            </a:br>
            <a:r>
              <a:rPr lang="en-US" sz="3600" dirty="0"/>
              <a:t>Apache Axis2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962336"/>
            <a:ext cx="3080625" cy="1752664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1600" dirty="0" err="1" smtClean="0">
                <a:solidFill>
                  <a:srgbClr val="0000FF"/>
                </a:solidFill>
              </a:rPr>
              <a:t>Afkham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>
                <a:solidFill>
                  <a:srgbClr val="0000FF"/>
                </a:solidFill>
              </a:rPr>
              <a:t>Azeez</a:t>
            </a:r>
            <a:endParaRPr lang="en-US" sz="1600" dirty="0">
              <a:solidFill>
                <a:srgbClr val="0000FF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0000FF"/>
                </a:solidFill>
                <a:hlinkClick r:id="rId2"/>
              </a:rPr>
              <a:t>azeez</a:t>
            </a:r>
            <a:r>
              <a:rPr lang="en-US" sz="1600" dirty="0" smtClean="0">
                <a:solidFill>
                  <a:srgbClr val="0000FF"/>
                </a:solidFill>
                <a:hlinkClick r:id="rId2"/>
              </a:rPr>
              <a:t>@{apache.org , wso2</a:t>
            </a:r>
            <a:r>
              <a:rPr lang="en-US" sz="1600" dirty="0">
                <a:solidFill>
                  <a:srgbClr val="0000FF"/>
                </a:solidFill>
                <a:hlinkClick r:id="rId2"/>
              </a:rPr>
              <a:t>.</a:t>
            </a:r>
            <a:r>
              <a:rPr lang="en-US" sz="1600" dirty="0" smtClean="0">
                <a:solidFill>
                  <a:srgbClr val="0000FF"/>
                </a:solidFill>
                <a:hlinkClick r:id="rId2"/>
              </a:rPr>
              <a:t>com</a:t>
            </a:r>
            <a:r>
              <a:rPr lang="en-US" sz="1600" dirty="0" smtClean="0">
                <a:solidFill>
                  <a:srgbClr val="0000FF"/>
                </a:solidFill>
              </a:rPr>
              <a:t>}</a:t>
            </a:r>
            <a:endParaRPr lang="en-US" sz="1600" dirty="0">
              <a:solidFill>
                <a:srgbClr val="0000FF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0000FF"/>
                </a:solidFill>
              </a:rPr>
              <a:t>WSO2 </a:t>
            </a:r>
            <a:r>
              <a:rPr lang="en-US" sz="1600" dirty="0" err="1">
                <a:solidFill>
                  <a:srgbClr val="0000FF"/>
                </a:solidFill>
              </a:rPr>
              <a:t>Inc</a:t>
            </a:r>
            <a:endParaRPr lang="en-US" sz="16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5257800" y="3962336"/>
            <a:ext cx="3232371" cy="17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 err="1" smtClean="0">
                <a:solidFill>
                  <a:srgbClr val="0000FF"/>
                </a:solidFill>
              </a:rPr>
              <a:t>Senaka</a:t>
            </a:r>
            <a:r>
              <a:rPr lang="en-US" sz="1600" dirty="0" smtClean="0">
                <a:solidFill>
                  <a:srgbClr val="0000FF"/>
                </a:solidFill>
              </a:rPr>
              <a:t> Fernando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00FF"/>
                </a:solidFill>
                <a:hlinkClick r:id="rId3"/>
              </a:rPr>
              <a:t>senaka@{apache.org, wso2.com</a:t>
            </a:r>
            <a:r>
              <a:rPr lang="en-US" sz="1600" dirty="0" smtClean="0">
                <a:solidFill>
                  <a:srgbClr val="0000FF"/>
                </a:solidFill>
              </a:rPr>
              <a:t>}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00FF"/>
                </a:solidFill>
              </a:rPr>
              <a:t>WSO2 </a:t>
            </a:r>
            <a:r>
              <a:rPr lang="en-US" sz="1600" dirty="0" err="1">
                <a:solidFill>
                  <a:srgbClr val="0000FF"/>
                </a:solidFill>
              </a:rPr>
              <a:t>Inc</a:t>
            </a:r>
            <a:endParaRPr lang="en-US" sz="16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7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Internals of Axis2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3B0848D-5FCC-E248-B1D7-886A7E0657DE}" type="slidenum">
              <a:rPr lang="en-GB"/>
              <a:pPr/>
              <a:t>20</a:t>
            </a:fld>
            <a:endParaRPr lang="en-GB"/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485775"/>
            <a:ext cx="8351837" cy="633413"/>
          </a:xfrm>
          <a:ln/>
        </p:spPr>
        <p:txBody>
          <a:bodyPr lIns="0" tIns="0" rIns="0" bIns="0">
            <a:spAutoFit/>
          </a:bodyPr>
          <a:lstStyle/>
          <a:p>
            <a:pPr>
              <a:lnSpc>
                <a:spcPct val="101000"/>
              </a:lnSpc>
              <a:buClr>
                <a:srgbClr val="A71C21"/>
              </a:buClr>
              <a:buFont typeface="Trebuchet M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Message Receiver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303338"/>
            <a:ext cx="8205787" cy="3869982"/>
          </a:xfrm>
          <a:ln/>
        </p:spPr>
        <p:txBody>
          <a:bodyPr lIns="0" tIns="0" rIns="0" bIns="0">
            <a:spAutoFit/>
          </a:bodyPr>
          <a:lstStyle/>
          <a:p>
            <a:pPr marL="331788" indent="-331788">
              <a:lnSpc>
                <a:spcPct val="91000"/>
              </a:lnSpc>
              <a:buClr>
                <a:srgbClr val="EF852D"/>
              </a:buClr>
              <a:buFont typeface="Trebuchet MS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en-GB" dirty="0"/>
              <a:t>The last handler of the execution chain</a:t>
            </a:r>
          </a:p>
          <a:p>
            <a:pPr marL="331788" indent="-331788">
              <a:lnSpc>
                <a:spcPct val="91000"/>
              </a:lnSpc>
              <a:buClr>
                <a:srgbClr val="EF852D"/>
              </a:buClr>
              <a:buFont typeface="Trebuchet MS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en-GB" dirty="0"/>
              <a:t>Message Exchange Pattern (MEP) dependent</a:t>
            </a:r>
          </a:p>
          <a:p>
            <a:pPr marL="331788" indent="-331788">
              <a:lnSpc>
                <a:spcPct val="91000"/>
              </a:lnSpc>
              <a:buClr>
                <a:srgbClr val="EF852D"/>
              </a:buClr>
              <a:buFont typeface="Trebuchet MS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en-GB" dirty="0"/>
              <a:t>Does the actual business logic invocation</a:t>
            </a:r>
          </a:p>
          <a:p>
            <a:pPr marL="331788" indent="-331788">
              <a:lnSpc>
                <a:spcPct val="91000"/>
              </a:lnSpc>
              <a:buClr>
                <a:srgbClr val="EF852D"/>
              </a:buClr>
              <a:buFont typeface="Trebuchet MS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en-GB" dirty="0"/>
              <a:t>Ability to write custom Message Receivers</a:t>
            </a:r>
          </a:p>
          <a:p>
            <a:pPr marL="331788" indent="-331788">
              <a:lnSpc>
                <a:spcPct val="91000"/>
              </a:lnSpc>
              <a:buClr>
                <a:srgbClr val="EF852D"/>
              </a:buClr>
              <a:buFont typeface="Trebuchet MS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en-GB" dirty="0" smtClean="0"/>
              <a:t>Some </a:t>
            </a:r>
            <a:r>
              <a:rPr lang="en-GB" dirty="0"/>
              <a:t>default Message Receivers</a:t>
            </a:r>
          </a:p>
          <a:p>
            <a:pPr lvl="2">
              <a:lnSpc>
                <a:spcPct val="91000"/>
              </a:lnSpc>
              <a:buClr>
                <a:srgbClr val="99CCFF"/>
              </a:buClr>
              <a:buFont typeface="Wingdings" charset="0"/>
              <a:buChar char="§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en-GB" dirty="0" err="1"/>
              <a:t>RawXMLINOnlyMessageReceiver</a:t>
            </a:r>
            <a:endParaRPr lang="en-GB" dirty="0"/>
          </a:p>
          <a:p>
            <a:pPr lvl="2">
              <a:lnSpc>
                <a:spcPct val="91000"/>
              </a:lnSpc>
              <a:buClr>
                <a:srgbClr val="99CCFF"/>
              </a:buClr>
              <a:buFont typeface="Wingdings" charset="0"/>
              <a:buChar char="§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en-GB" dirty="0" err="1"/>
              <a:t>RawXMLINOutMessageReceiver</a:t>
            </a:r>
            <a:endParaRPr lang="en-GB" dirty="0"/>
          </a:p>
          <a:p>
            <a:pPr lvl="2">
              <a:lnSpc>
                <a:spcPct val="91000"/>
              </a:lnSpc>
              <a:buClr>
                <a:srgbClr val="99CCFF"/>
              </a:buClr>
              <a:buFont typeface="Wingdings" charset="0"/>
              <a:buChar char="§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en-GB" dirty="0"/>
              <a:t>RPC*</a:t>
            </a:r>
            <a:r>
              <a:rPr lang="en-GB" dirty="0" err="1"/>
              <a:t>MessageReceiver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4490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Internals of Axis2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/>
              <a:t>MessageReceiver</a:t>
            </a:r>
          </a:p>
        </p:txBody>
      </p:sp>
      <p:graphicFrame>
        <p:nvGraphicFramePr>
          <p:cNvPr id="6656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981200"/>
          <a:ext cx="8229600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6" name="Bitmap Image" r:id="rId4" imgW="5858693" imgH="933580" progId="Paint.Picture">
                  <p:embed/>
                </p:oleObj>
              </mc:Choice>
              <mc:Fallback>
                <p:oleObj name="Bitmap Image" r:id="rId4" imgW="5858693" imgH="9335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81200"/>
                        <a:ext cx="8229600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7520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97458"/>
            <a:ext cx="8226720" cy="1143480"/>
          </a:xfrm>
        </p:spPr>
        <p:txBody>
          <a:bodyPr/>
          <a:lstStyle/>
          <a:p>
            <a:r>
              <a:rPr lang="en-US" dirty="0" smtClean="0"/>
              <a:t>Multi-tenant Message Receiver</a:t>
            </a:r>
            <a:endParaRPr lang="en-US" dirty="0"/>
          </a:p>
        </p:txBody>
      </p:sp>
      <p:pic>
        <p:nvPicPr>
          <p:cNvPr id="4" name="Content Placeholder 3" descr="multitenant-axis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26" r="-15826"/>
          <a:stretch>
            <a:fillRect/>
          </a:stretch>
        </p:blipFill>
        <p:spPr>
          <a:xfrm>
            <a:off x="-1066800" y="1349496"/>
            <a:ext cx="9599274" cy="5279904"/>
          </a:xfrm>
        </p:spPr>
      </p:pic>
    </p:spTree>
    <p:extLst>
      <p:ext uri="{BB962C8B-B14F-4D97-AF65-F5344CB8AC3E}">
        <p14:creationId xmlns:p14="http://schemas.microsoft.com/office/powerpoint/2010/main" val="164450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Tenant-specific Flow</a:t>
            </a:r>
            <a:endParaRPr lang="en-US" dirty="0"/>
          </a:p>
        </p:txBody>
      </p:sp>
      <p:pic>
        <p:nvPicPr>
          <p:cNvPr id="4" name="Content Placeholder 3" descr="Screen shot 2011-10-17 at 7.03.2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64" r="-11464"/>
          <a:stretch>
            <a:fillRect/>
          </a:stretch>
        </p:blipFill>
        <p:spPr>
          <a:xfrm>
            <a:off x="-685799" y="949105"/>
            <a:ext cx="10744200" cy="5908896"/>
          </a:xfrm>
        </p:spPr>
      </p:pic>
      <p:sp>
        <p:nvSpPr>
          <p:cNvPr id="5" name="Rectangle 4"/>
          <p:cNvSpPr/>
          <p:nvPr/>
        </p:nvSpPr>
        <p:spPr>
          <a:xfrm>
            <a:off x="3124200" y="838200"/>
            <a:ext cx="685800" cy="457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4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95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Internals of Axis2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F7EA842-C7E4-464C-8301-78E7E151E9FB}" type="slidenum">
              <a:rPr lang="en-GB"/>
              <a:pPr/>
              <a:t>25</a:t>
            </a:fld>
            <a:endParaRPr lang="en-GB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533400"/>
            <a:ext cx="8353425" cy="538163"/>
          </a:xfrm>
          <a:ln/>
        </p:spPr>
        <p:txBody>
          <a:bodyPr lIns="0" tIns="0" rIns="0" bIns="0">
            <a:spAutoFit/>
          </a:bodyPr>
          <a:lstStyle/>
          <a:p>
            <a:pPr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Description &amp; Context Hierarchy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308100"/>
            <a:ext cx="8207375" cy="4149725"/>
          </a:xfrm>
          <a:ln/>
        </p:spPr>
        <p:txBody>
          <a:bodyPr lIns="0" tIns="0" rIns="0" bIns="0">
            <a:spAutoFit/>
          </a:bodyPr>
          <a:lstStyle/>
          <a:p>
            <a:pPr>
              <a:lnSpc>
                <a:spcPct val="101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Descriptions keep static information</a:t>
            </a:r>
          </a:p>
          <a:p>
            <a:pPr lvl="1">
              <a:lnSpc>
                <a:spcPct val="101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Information extracted from deployment descriptors</a:t>
            </a:r>
          </a:p>
          <a:p>
            <a:pPr lvl="2">
              <a:lnSpc>
                <a:spcPct val="101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An example is the class that a specific MessageReceiver will call</a:t>
            </a:r>
          </a:p>
          <a:p>
            <a:pPr>
              <a:lnSpc>
                <a:spcPct val="101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Contexts keep runtime information</a:t>
            </a:r>
          </a:p>
          <a:p>
            <a:pPr lvl="1">
              <a:lnSpc>
                <a:spcPct val="101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This information needs to be managed for  various scopes</a:t>
            </a:r>
          </a:p>
          <a:p>
            <a:pPr lvl="2">
              <a:lnSpc>
                <a:spcPct val="101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For example session specific data</a:t>
            </a:r>
          </a:p>
          <a:p>
            <a:pPr>
              <a:lnSpc>
                <a:spcPct val="101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Essential to keep them separate! :)</a:t>
            </a:r>
          </a:p>
        </p:txBody>
      </p:sp>
    </p:spTree>
    <p:extLst>
      <p:ext uri="{BB962C8B-B14F-4D97-AF65-F5344CB8AC3E}">
        <p14:creationId xmlns:p14="http://schemas.microsoft.com/office/powerpoint/2010/main" val="12408863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Internals of Axis2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CE29BB0-D1BE-7546-9658-57E7B0806872}" type="slidenum">
              <a:rPr lang="en-GB"/>
              <a:pPr/>
              <a:t>26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533400"/>
            <a:ext cx="8353425" cy="538163"/>
          </a:xfrm>
          <a:ln/>
        </p:spPr>
        <p:txBody>
          <a:bodyPr lIns="0" tIns="0" rIns="0" bIns="0">
            <a:spAutoFit/>
          </a:bodyPr>
          <a:lstStyle/>
          <a:p>
            <a:pPr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Context Hierarchy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143000"/>
            <a:ext cx="8207375" cy="5235575"/>
          </a:xfrm>
          <a:ln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100" b="1" i="1"/>
              <a:t>ConfigurationContext</a:t>
            </a:r>
            <a:r>
              <a:rPr lang="en-GB" sz="1200" b="1" i="1"/>
              <a:t>: </a:t>
            </a:r>
            <a:r>
              <a:rPr lang="en-GB" sz="2100"/>
              <a:t> </a:t>
            </a: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900"/>
              <a:t>Is the runtime representation of the whole system. </a:t>
            </a: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900"/>
              <a:t>To start Axis2 system you need to have configuration context. </a:t>
            </a:r>
          </a:p>
          <a:p>
            <a:pPr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100" b="1" i="1"/>
              <a:t>ServiceGroupContext</a:t>
            </a:r>
            <a:r>
              <a:rPr lang="en-GB" sz="1200" b="1" i="1"/>
              <a:t>:</a:t>
            </a:r>
            <a:r>
              <a:rPr lang="en-GB" sz="2100"/>
              <a:t> </a:t>
            </a: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900"/>
              <a:t>To keep states of a service group throughout the session</a:t>
            </a: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900"/>
              <a:t>A service group is simply a collection of related services</a:t>
            </a:r>
          </a:p>
          <a:p>
            <a:pPr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100" b="1" i="1"/>
              <a:t>ServiceContext</a:t>
            </a:r>
            <a:r>
              <a:rPr lang="en-GB" sz="1200" b="1" i="1"/>
              <a:t>:</a:t>
            </a:r>
            <a:r>
              <a:rPr lang="en-GB" sz="2100"/>
              <a:t> </a:t>
            </a: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900"/>
              <a:t>Will represent the run time of one service</a:t>
            </a: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900"/>
              <a:t>The context lifetime will be the lifetime of the session.</a:t>
            </a:r>
          </a:p>
          <a:p>
            <a:pPr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100" b="1" i="1"/>
              <a:t>OperationContext</a:t>
            </a:r>
            <a:r>
              <a:rPr lang="en-GB" sz="1200" b="1" i="1"/>
              <a:t>:</a:t>
            </a:r>
            <a:r>
              <a:rPr lang="en-GB" sz="2100"/>
              <a:t> </a:t>
            </a: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900"/>
              <a:t>This context is to represent the lifetime of an MEP (Message Exchange Patterns)</a:t>
            </a:r>
          </a:p>
          <a:p>
            <a:pPr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100" b="1" i="1"/>
              <a:t>MessageContext</a:t>
            </a:r>
            <a:r>
              <a:rPr lang="en-GB" sz="2100" i="1"/>
              <a:t>:</a:t>
            </a:r>
            <a:r>
              <a:rPr lang="en-GB" sz="2100"/>
              <a:t> </a:t>
            </a:r>
          </a:p>
          <a:p>
            <a:pPr lvl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900"/>
              <a:t>Represents the lifetime of an incoming or outgoing message</a:t>
            </a:r>
          </a:p>
        </p:txBody>
      </p:sp>
    </p:spTree>
    <p:extLst>
      <p:ext uri="{BB962C8B-B14F-4D97-AF65-F5344CB8AC3E}">
        <p14:creationId xmlns:p14="http://schemas.microsoft.com/office/powerpoint/2010/main" val="26196268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Internals of Axis2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724C3B-DBFC-6844-B143-4857AB453DFC}" type="slidenum">
              <a:rPr lang="en-GB"/>
              <a:pPr/>
              <a:t>27</a:t>
            </a:fld>
            <a:endParaRPr lang="en-GB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476408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533400"/>
            <a:ext cx="8353425" cy="538163"/>
          </a:xfrm>
          <a:ln/>
        </p:spPr>
        <p:txBody>
          <a:bodyPr lIns="0" tIns="0" rIns="0" bIns="0">
            <a:spAutoFit/>
          </a:bodyPr>
          <a:lstStyle/>
          <a:p>
            <a:pPr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Context Hierarchy Cont…</a:t>
            </a:r>
          </a:p>
        </p:txBody>
      </p:sp>
    </p:spTree>
    <p:extLst>
      <p:ext uri="{BB962C8B-B14F-4D97-AF65-F5344CB8AC3E}">
        <p14:creationId xmlns:p14="http://schemas.microsoft.com/office/powerpoint/2010/main" val="31501720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Tenants &amp; Super Tenant</a:t>
            </a:r>
            <a:endParaRPr lang="en-US" dirty="0"/>
          </a:p>
        </p:txBody>
      </p:sp>
      <p:pic>
        <p:nvPicPr>
          <p:cNvPr id="4" name="Content Placeholder 3" descr="Axis2-ContextHierarch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75" r="-46875"/>
          <a:stretch>
            <a:fillRect/>
          </a:stretch>
        </p:blipFill>
        <p:spPr>
          <a:xfrm>
            <a:off x="304800" y="2895600"/>
            <a:ext cx="3740514" cy="2057400"/>
          </a:xfrm>
        </p:spPr>
      </p:pic>
      <p:pic>
        <p:nvPicPr>
          <p:cNvPr id="6" name="Content Placeholder 3" descr="Axis2-ContextHierarch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75" r="-46875"/>
          <a:stretch>
            <a:fillRect/>
          </a:stretch>
        </p:blipFill>
        <p:spPr>
          <a:xfrm>
            <a:off x="3962400" y="1524000"/>
            <a:ext cx="3740514" cy="2057400"/>
          </a:xfrm>
          <a:prstGeom prst="rect">
            <a:avLst/>
          </a:prstGeom>
        </p:spPr>
      </p:pic>
      <p:pic>
        <p:nvPicPr>
          <p:cNvPr id="7" name="Content Placeholder 3" descr="Axis2-ContextHierarch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75" r="-46875"/>
          <a:stretch>
            <a:fillRect/>
          </a:stretch>
        </p:blipFill>
        <p:spPr>
          <a:xfrm>
            <a:off x="4114800" y="4255531"/>
            <a:ext cx="3657600" cy="2011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24500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 Tenant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11546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Tenant: </a:t>
            </a:r>
            <a:r>
              <a:rPr lang="en-US" dirty="0" err="1" smtClean="0"/>
              <a:t>foo.com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3886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Tenant: </a:t>
            </a:r>
            <a:r>
              <a:rPr lang="en-US" dirty="0" err="1" smtClean="0"/>
              <a:t>bar.com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8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Internals of Axis2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F15DCB7-F77C-5C4D-A507-870CBC96B007}" type="slidenum">
              <a:rPr lang="en-GB"/>
              <a:pPr/>
              <a:t>29</a:t>
            </a:fld>
            <a:endParaRPr lang="en-GB"/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530225"/>
            <a:ext cx="8351837" cy="544513"/>
          </a:xfrm>
          <a:ln/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Class Loading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05787" cy="4825936"/>
          </a:xfrm>
          <a:ln/>
        </p:spPr>
        <p:txBody>
          <a:bodyPr lIns="0" tIns="0" rIns="0" bIns="0">
            <a:spAutoFit/>
          </a:bodyPr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Service isolation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Each </a:t>
            </a:r>
            <a:r>
              <a:rPr lang="en-GB" dirty="0" smtClean="0"/>
              <a:t>service (in each tenant) </a:t>
            </a:r>
            <a:r>
              <a:rPr lang="en-GB" dirty="0"/>
              <a:t>gets its own class loader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For example two services can use two different versions of same third party library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Module isolation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Each module gets its own class loader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Modules can also be versioned</a:t>
            </a:r>
          </a:p>
          <a:p>
            <a:pPr lvl="2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Different services can engage different versions of the same module</a:t>
            </a:r>
          </a:p>
        </p:txBody>
      </p:sp>
    </p:spTree>
    <p:extLst>
      <p:ext uri="{BB962C8B-B14F-4D97-AF65-F5344CB8AC3E}">
        <p14:creationId xmlns:p14="http://schemas.microsoft.com/office/powerpoint/2010/main" val="11312186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>
              <a:lnSpc>
                <a:spcPct val="95000"/>
              </a:lnSpc>
            </a:pPr>
            <a:endParaRPr lang="en-US" sz="1300">
              <a:solidFill>
                <a:srgbClr val="000000"/>
              </a:solidFill>
            </a:endParaRPr>
          </a:p>
          <a:p>
            <a:pPr algn="ctr" eaLnBrk="1">
              <a:lnSpc>
                <a:spcPct val="95000"/>
              </a:lnSpc>
            </a:pPr>
            <a:r>
              <a:rPr lang="en-US" sz="1300">
                <a:solidFill>
                  <a:srgbClr val="000000"/>
                </a:solidFill>
              </a:rPr>
              <a:t>© WSO2 2011</a:t>
            </a:r>
          </a:p>
          <a:p>
            <a:pPr algn="ctr" eaLnBrk="1">
              <a:lnSpc>
                <a:spcPct val="95000"/>
              </a:lnSpc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57920" y="142577"/>
            <a:ext cx="8225280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/>
            <a:r>
              <a:rPr lang="en-GB" sz="3300" dirty="0">
                <a:solidFill>
                  <a:srgbClr val="FF6633"/>
                </a:solidFill>
              </a:rPr>
              <a:t>About the Presenters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56480" y="1244292"/>
            <a:ext cx="8225280" cy="462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5469" rIns="0" bIns="0"/>
          <a:lstStyle>
            <a:lvl1pPr marL="338138" indent="-338138" eaLnBrk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188" indent="-280988" eaLnBrk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>
              <a:lnSpc>
                <a:spcPct val="73000"/>
              </a:lnSpc>
              <a:spcAft>
                <a:spcPts val="1293"/>
              </a:spcAft>
              <a:buFont typeface="Times New Roman" charset="0"/>
              <a:buChar char="•"/>
            </a:pPr>
            <a:r>
              <a:rPr lang="en-US" altLang="ja-JP" dirty="0" err="1" smtClean="0">
                <a:solidFill>
                  <a:srgbClr val="000000"/>
                </a:solidFill>
              </a:rPr>
              <a:t>Afkham</a:t>
            </a:r>
            <a:r>
              <a:rPr lang="en-US" altLang="ja-JP" dirty="0" smtClean="0">
                <a:solidFill>
                  <a:srgbClr val="000000"/>
                </a:solidFill>
              </a:rPr>
              <a:t> </a:t>
            </a:r>
            <a:r>
              <a:rPr lang="en-US" altLang="ja-JP" dirty="0" err="1" smtClean="0">
                <a:solidFill>
                  <a:srgbClr val="000000"/>
                </a:solidFill>
              </a:rPr>
              <a:t>Azeez</a:t>
            </a:r>
            <a:endParaRPr lang="en-GB" altLang="ja-JP" dirty="0">
              <a:solidFill>
                <a:srgbClr val="000000"/>
              </a:solidFill>
            </a:endParaRPr>
          </a:p>
          <a:p>
            <a:pPr lvl="1" eaLnBrk="1">
              <a:lnSpc>
                <a:spcPct val="73000"/>
              </a:lnSpc>
              <a:spcAft>
                <a:spcPts val="1032"/>
              </a:spcAft>
              <a:buFont typeface="Times New Roman" charset="0"/>
              <a:buChar char="–"/>
            </a:pPr>
            <a:r>
              <a:rPr lang="en-GB" sz="1800" dirty="0" smtClean="0">
                <a:solidFill>
                  <a:srgbClr val="000000"/>
                </a:solidFill>
              </a:rPr>
              <a:t>PMC member Apache </a:t>
            </a:r>
            <a:r>
              <a:rPr lang="en-GB" sz="1800" dirty="0">
                <a:solidFill>
                  <a:srgbClr val="000000"/>
                </a:solidFill>
              </a:rPr>
              <a:t>Axis</a:t>
            </a:r>
            <a:r>
              <a:rPr lang="en-GB" sz="1800" dirty="0" smtClean="0">
                <a:solidFill>
                  <a:srgbClr val="000000"/>
                </a:solidFill>
              </a:rPr>
              <a:t>, Committer </a:t>
            </a:r>
            <a:r>
              <a:rPr lang="en-GB" sz="1800" dirty="0">
                <a:solidFill>
                  <a:srgbClr val="000000"/>
                </a:solidFill>
              </a:rPr>
              <a:t>Synapse &amp; Web Services</a:t>
            </a:r>
          </a:p>
          <a:p>
            <a:pPr lvl="1" eaLnBrk="1">
              <a:lnSpc>
                <a:spcPct val="73000"/>
              </a:lnSpc>
              <a:spcAft>
                <a:spcPts val="1032"/>
              </a:spcAft>
              <a:buFont typeface="Times New Roman" charset="0"/>
              <a:buChar char="–"/>
            </a:pPr>
            <a:r>
              <a:rPr lang="en-GB" sz="1800" dirty="0">
                <a:solidFill>
                  <a:srgbClr val="000000"/>
                </a:solidFill>
              </a:rPr>
              <a:t>Member, Apache Software </a:t>
            </a:r>
            <a:r>
              <a:rPr lang="en-GB" sz="1800" dirty="0" smtClean="0">
                <a:solidFill>
                  <a:srgbClr val="000000"/>
                </a:solidFill>
              </a:rPr>
              <a:t>Foundation</a:t>
            </a:r>
          </a:p>
          <a:p>
            <a:pPr lvl="1" eaLnBrk="1">
              <a:lnSpc>
                <a:spcPct val="73000"/>
              </a:lnSpc>
              <a:spcAft>
                <a:spcPts val="1032"/>
              </a:spcAft>
              <a:buFont typeface="Times New Roman" charset="0"/>
              <a:buChar char="–"/>
            </a:pPr>
            <a:r>
              <a:rPr lang="en-GB" sz="1800" dirty="0" smtClean="0">
                <a:solidFill>
                  <a:srgbClr val="000000"/>
                </a:solidFill>
              </a:rPr>
              <a:t>Co-author, Axis2 Web Services</a:t>
            </a:r>
            <a:endParaRPr lang="en-GB" sz="1800" dirty="0">
              <a:solidFill>
                <a:srgbClr val="000000"/>
              </a:solidFill>
            </a:endParaRPr>
          </a:p>
          <a:p>
            <a:pPr lvl="1" eaLnBrk="1">
              <a:lnSpc>
                <a:spcPct val="73000"/>
              </a:lnSpc>
              <a:spcAft>
                <a:spcPts val="1032"/>
              </a:spcAft>
              <a:buFont typeface="Times New Roman" charset="0"/>
              <a:buChar char="–"/>
            </a:pPr>
            <a:r>
              <a:rPr lang="en-GB" sz="1800" dirty="0">
                <a:solidFill>
                  <a:srgbClr val="000000"/>
                </a:solidFill>
              </a:rPr>
              <a:t>Director of Architecture, WSO2 </a:t>
            </a:r>
            <a:r>
              <a:rPr lang="en-GB" sz="1800" dirty="0" err="1">
                <a:solidFill>
                  <a:srgbClr val="000000"/>
                </a:solidFill>
              </a:rPr>
              <a:t>Inc</a:t>
            </a:r>
            <a:endParaRPr lang="en-GB" sz="1800" dirty="0">
              <a:solidFill>
                <a:srgbClr val="000000"/>
              </a:solidFill>
            </a:endParaRPr>
          </a:p>
          <a:p>
            <a:pPr lvl="1" eaLnBrk="1">
              <a:lnSpc>
                <a:spcPct val="73000"/>
              </a:lnSpc>
              <a:spcAft>
                <a:spcPts val="1032"/>
              </a:spcAft>
              <a:buFont typeface="Times New Roman" charset="0"/>
              <a:buChar char="–"/>
            </a:pPr>
            <a:r>
              <a:rPr lang="en-GB" sz="1800" dirty="0">
                <a:solidFill>
                  <a:srgbClr val="000000"/>
                </a:solidFill>
              </a:rPr>
              <a:t>Blog:</a:t>
            </a:r>
            <a:r>
              <a:rPr lang="en-GB" sz="1800" dirty="0">
                <a:solidFill>
                  <a:srgbClr val="000000"/>
                </a:solidFill>
                <a:hlinkClick r:id="rId3"/>
              </a:rPr>
              <a:t> http://</a:t>
            </a:r>
            <a:r>
              <a:rPr lang="en-GB" sz="1800" dirty="0" err="1">
                <a:solidFill>
                  <a:srgbClr val="000000"/>
                </a:solidFill>
                <a:hlinkClick r:id="rId3"/>
              </a:rPr>
              <a:t>blog.afkham.org</a:t>
            </a:r>
            <a:endParaRPr lang="en-GB" sz="1800" dirty="0">
              <a:solidFill>
                <a:srgbClr val="000000"/>
              </a:solidFill>
            </a:endParaRPr>
          </a:p>
          <a:p>
            <a:pPr lvl="1" eaLnBrk="1">
              <a:lnSpc>
                <a:spcPct val="73000"/>
              </a:lnSpc>
              <a:spcAft>
                <a:spcPts val="1032"/>
              </a:spcAft>
              <a:buFont typeface="Times New Roman" charset="0"/>
              <a:buChar char="–"/>
            </a:pPr>
            <a:endParaRPr lang="en-GB" sz="1800" dirty="0">
              <a:solidFill>
                <a:srgbClr val="000000"/>
              </a:solidFill>
            </a:endParaRPr>
          </a:p>
          <a:p>
            <a:pPr eaLnBrk="1">
              <a:lnSpc>
                <a:spcPct val="73000"/>
              </a:lnSpc>
              <a:spcAft>
                <a:spcPts val="1293"/>
              </a:spcAft>
              <a:buFont typeface="Times New Roman" charset="0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Senaka</a:t>
            </a:r>
            <a:r>
              <a:rPr lang="en-US" dirty="0" smtClean="0">
                <a:solidFill>
                  <a:srgbClr val="000000"/>
                </a:solidFill>
              </a:rPr>
              <a:t> Fernando</a:t>
            </a:r>
            <a:endParaRPr lang="en-GB" altLang="ja-JP" dirty="0">
              <a:solidFill>
                <a:srgbClr val="000000"/>
              </a:solidFill>
            </a:endParaRPr>
          </a:p>
          <a:p>
            <a:pPr lvl="1" eaLnBrk="1">
              <a:lnSpc>
                <a:spcPct val="73000"/>
              </a:lnSpc>
              <a:spcAft>
                <a:spcPts val="1032"/>
              </a:spcAft>
              <a:buFont typeface="Times New Roman" charset="0"/>
              <a:buChar char="–"/>
            </a:pPr>
            <a:r>
              <a:rPr lang="en-GB" sz="1800" dirty="0" smtClean="0">
                <a:solidFill>
                  <a:srgbClr val="000000"/>
                </a:solidFill>
              </a:rPr>
              <a:t>PMC member Apache </a:t>
            </a:r>
            <a:r>
              <a:rPr lang="en-GB" sz="1800" dirty="0">
                <a:solidFill>
                  <a:srgbClr val="000000"/>
                </a:solidFill>
              </a:rPr>
              <a:t>Axis &amp; </a:t>
            </a:r>
            <a:r>
              <a:rPr lang="en-GB" sz="1800" dirty="0" smtClean="0">
                <a:solidFill>
                  <a:srgbClr val="000000"/>
                </a:solidFill>
              </a:rPr>
              <a:t>incubator, committer Web Services</a:t>
            </a:r>
          </a:p>
          <a:p>
            <a:pPr lvl="1" eaLnBrk="1">
              <a:lnSpc>
                <a:spcPct val="73000"/>
              </a:lnSpc>
              <a:spcAft>
                <a:spcPts val="1032"/>
              </a:spcAft>
              <a:buFont typeface="Times New Roman" charset="0"/>
              <a:buChar char="–"/>
            </a:pPr>
            <a:r>
              <a:rPr lang="en-GB" sz="1800" dirty="0" smtClean="0">
                <a:solidFill>
                  <a:srgbClr val="000000"/>
                </a:solidFill>
              </a:rPr>
              <a:t>Member</a:t>
            </a:r>
            <a:r>
              <a:rPr lang="en-GB" sz="1800" dirty="0">
                <a:solidFill>
                  <a:srgbClr val="000000"/>
                </a:solidFill>
              </a:rPr>
              <a:t>, Apache Software Foundation</a:t>
            </a:r>
          </a:p>
          <a:p>
            <a:pPr lvl="1" eaLnBrk="1">
              <a:lnSpc>
                <a:spcPct val="73000"/>
              </a:lnSpc>
              <a:spcAft>
                <a:spcPts val="1032"/>
              </a:spcAft>
              <a:buFont typeface="Times New Roman" charset="0"/>
              <a:buChar char="–"/>
            </a:pPr>
            <a:r>
              <a:rPr lang="en-GB" sz="1800" dirty="0" smtClean="0">
                <a:solidFill>
                  <a:srgbClr val="000000"/>
                </a:solidFill>
              </a:rPr>
              <a:t>Product Manager </a:t>
            </a:r>
            <a:r>
              <a:rPr lang="en-GB" sz="1800" dirty="0">
                <a:solidFill>
                  <a:srgbClr val="000000"/>
                </a:solidFill>
              </a:rPr>
              <a:t>&amp; </a:t>
            </a:r>
            <a:r>
              <a:rPr lang="en-GB" sz="1800" dirty="0" smtClean="0">
                <a:solidFill>
                  <a:srgbClr val="000000"/>
                </a:solidFill>
              </a:rPr>
              <a:t>Associate Tech Lead, </a:t>
            </a:r>
            <a:r>
              <a:rPr lang="en-GB" sz="1800" dirty="0">
                <a:solidFill>
                  <a:srgbClr val="000000"/>
                </a:solidFill>
              </a:rPr>
              <a:t>WSO2 </a:t>
            </a:r>
            <a:r>
              <a:rPr lang="en-GB" sz="1800" dirty="0" err="1">
                <a:solidFill>
                  <a:srgbClr val="000000"/>
                </a:solidFill>
              </a:rPr>
              <a:t>Inc</a:t>
            </a:r>
            <a:endParaRPr lang="en-GB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647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Axis2 Repository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4600" y="1752600"/>
            <a:ext cx="16764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xis2.repo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2590800"/>
            <a:ext cx="1676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29000" y="4267200"/>
            <a:ext cx="1600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3276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foo.aar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3733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</a:t>
            </a:r>
            <a:r>
              <a:rPr lang="en-US" dirty="0" err="1" smtClean="0"/>
              <a:t>ar.aar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5117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bc.mar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56504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xyz.mar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819400" y="2133600"/>
            <a:ext cx="0" cy="2362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6" idx="1"/>
          </p:cNvCxnSpPr>
          <p:nvPr/>
        </p:nvCxnSpPr>
        <p:spPr>
          <a:xfrm>
            <a:off x="2819400" y="4495800"/>
            <a:ext cx="60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5" idx="1"/>
          </p:cNvCxnSpPr>
          <p:nvPr/>
        </p:nvCxnSpPr>
        <p:spPr>
          <a:xfrm>
            <a:off x="2819400" y="2819400"/>
            <a:ext cx="53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95800" y="3020099"/>
            <a:ext cx="0" cy="9423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95800" y="3505200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95800" y="3962400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495800" y="5334000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95800" y="5867400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495800" y="4724400"/>
            <a:ext cx="0" cy="1143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134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Internals of Axis2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63575"/>
            <a:ext cx="8350250" cy="631825"/>
          </a:xfrm>
        </p:spPr>
        <p:txBody>
          <a:bodyPr>
            <a:normAutofit fontScale="90000"/>
          </a:bodyPr>
          <a:lstStyle/>
          <a:p>
            <a:r>
              <a:rPr lang="en-GB" sz="3100"/>
              <a:t>How Class Loading Hierarchy is Built</a:t>
            </a:r>
            <a:br>
              <a:rPr lang="en-GB" sz="3100"/>
            </a:br>
            <a:endParaRPr lang="en-US" sz="3100"/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447800"/>
            <a:ext cx="7696200" cy="4648200"/>
          </a:xfrm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84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Tenant Axis2 Repo</a:t>
            </a:r>
            <a:endParaRPr lang="en-US" dirty="0"/>
          </a:p>
        </p:txBody>
      </p:sp>
      <p:pic>
        <p:nvPicPr>
          <p:cNvPr id="4" name="Picture 3" descr="Screen shot 2011-10-18 at 3.05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2803224"/>
            <a:ext cx="1701800" cy="22038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shot 2011-10-18 at 3.05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1701800" cy="22038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creen shot 2011-10-18 at 3.05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66" y="4501794"/>
            <a:ext cx="1701800" cy="22038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422400" y="2438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 Tenant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1143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Tenant: </a:t>
            </a:r>
            <a:r>
              <a:rPr lang="en-US" dirty="0" err="1" smtClean="0"/>
              <a:t>foo.com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412079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Tenant: </a:t>
            </a:r>
            <a:r>
              <a:rPr lang="en-US" dirty="0" err="1" smtClean="0"/>
              <a:t>bar.com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45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Tenant Axis2 Repo Management</a:t>
            </a:r>
            <a:endParaRPr lang="en-US" dirty="0"/>
          </a:p>
        </p:txBody>
      </p:sp>
      <p:pic>
        <p:nvPicPr>
          <p:cNvPr id="4" name="Content Placeholder 3" descr="Screen shot 2011-10-17 at 7.14.4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88" r="-5888"/>
          <a:stretch>
            <a:fillRect/>
          </a:stretch>
        </p:blipFill>
        <p:spPr>
          <a:xfrm>
            <a:off x="165607" y="1295400"/>
            <a:ext cx="9283193" cy="5105399"/>
          </a:xfr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315200" y="1447800"/>
            <a:ext cx="1600200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34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Tenant-specific Services</a:t>
            </a:r>
            <a:endParaRPr lang="en-US" dirty="0"/>
          </a:p>
        </p:txBody>
      </p:sp>
      <p:pic>
        <p:nvPicPr>
          <p:cNvPr id="4" name="Content Placeholder 3" descr="Screen shot 2011-10-17 at 7.06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4" r="-1454"/>
          <a:stretch>
            <a:fillRect/>
          </a:stretch>
        </p:blipFill>
        <p:spPr>
          <a:xfrm>
            <a:off x="-152400" y="1143000"/>
            <a:ext cx="9435594" cy="5189213"/>
          </a:xfrm>
        </p:spPr>
      </p:pic>
      <p:sp>
        <p:nvSpPr>
          <p:cNvPr id="5" name="Rectangle 4"/>
          <p:cNvSpPr/>
          <p:nvPr/>
        </p:nvSpPr>
        <p:spPr>
          <a:xfrm>
            <a:off x="2971800" y="990600"/>
            <a:ext cx="762000" cy="457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94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Pluggable Deployers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592237" y="1916975"/>
            <a:ext cx="2939287" cy="52259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rPr>
              <a:t>Deployment Engine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044855" y="3354111"/>
            <a:ext cx="1436985" cy="52259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rPr>
              <a:t>Webapp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939062" y="4268652"/>
            <a:ext cx="1567620" cy="52259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rPr>
              <a:t>Data </a:t>
            </a:r>
          </a:p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rPr>
              <a:t>Services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250017" y="3358893"/>
            <a:ext cx="1436985" cy="53215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  <a:cs typeface="MS Gothic" charset="0"/>
              </a:rPr>
              <a:t>POJO Services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MS Gothic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59857" y="4268652"/>
            <a:ext cx="1436985" cy="53215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  <a:cs typeface="MS Gothic" charset="0"/>
              </a:rPr>
              <a:t>JAXWS</a:t>
            </a:r>
          </a:p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  <a:cs typeface="MS Gothic" charset="0"/>
              </a:rPr>
              <a:t>Services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MS Gothic" charset="0"/>
            </a:endParaRPr>
          </a:p>
        </p:txBody>
      </p: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 bwMode="auto">
          <a:xfrm flipH="1">
            <a:off x="1763348" y="2439570"/>
            <a:ext cx="3298533" cy="91454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stCxn id="4" idx="2"/>
            <a:endCxn id="6" idx="0"/>
          </p:cNvCxnSpPr>
          <p:nvPr/>
        </p:nvCxnSpPr>
        <p:spPr bwMode="auto">
          <a:xfrm flipH="1">
            <a:off x="3722872" y="2439570"/>
            <a:ext cx="1339009" cy="182908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4" idx="2"/>
            <a:endCxn id="8" idx="0"/>
          </p:cNvCxnSpPr>
          <p:nvPr/>
        </p:nvCxnSpPr>
        <p:spPr bwMode="auto">
          <a:xfrm>
            <a:off x="5061881" y="2439570"/>
            <a:ext cx="816469" cy="182908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4" idx="2"/>
            <a:endCxn id="7" idx="0"/>
          </p:cNvCxnSpPr>
          <p:nvPr/>
        </p:nvCxnSpPr>
        <p:spPr bwMode="auto">
          <a:xfrm>
            <a:off x="5061881" y="2439570"/>
            <a:ext cx="2906628" cy="91932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1636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105400" y="1752600"/>
            <a:ext cx="3962400" cy="1676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029200" y="4572000"/>
            <a:ext cx="3962400" cy="1676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2819400"/>
            <a:ext cx="3962400" cy="1676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Pluggable Deployers</a:t>
            </a:r>
            <a:endParaRPr lang="en-US" dirty="0"/>
          </a:p>
        </p:txBody>
      </p:sp>
      <p:pic>
        <p:nvPicPr>
          <p:cNvPr id="9" name="Picture 8" descr="Screen shot 2011-10-17 at 2.37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82900"/>
            <a:ext cx="3839128" cy="1536700"/>
          </a:xfrm>
          <a:prstGeom prst="rect">
            <a:avLst/>
          </a:prstGeom>
        </p:spPr>
      </p:pic>
      <p:pic>
        <p:nvPicPr>
          <p:cNvPr id="15" name="Picture 14" descr="Screen shot 2011-10-17 at 2.37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28800"/>
            <a:ext cx="3839128" cy="1536700"/>
          </a:xfrm>
          <a:prstGeom prst="rect">
            <a:avLst/>
          </a:prstGeom>
        </p:spPr>
      </p:pic>
      <p:pic>
        <p:nvPicPr>
          <p:cNvPr id="17" name="Picture 16" descr="Screen shot 2011-10-17 at 2.37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648200"/>
            <a:ext cx="3839128" cy="15367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2400" y="2438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 Tenant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05400" y="1371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Tenant: </a:t>
            </a:r>
            <a:r>
              <a:rPr lang="en-US" dirty="0" err="1" smtClean="0"/>
              <a:t>foo.com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29200" y="4191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Tenant: </a:t>
            </a:r>
            <a:r>
              <a:rPr lang="en-US" dirty="0" err="1" smtClean="0"/>
              <a:t>bar.com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1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Securing Services</a:t>
            </a:r>
            <a:endParaRPr lang="en-US" dirty="0"/>
          </a:p>
        </p:txBody>
      </p:sp>
      <p:pic>
        <p:nvPicPr>
          <p:cNvPr id="4" name="Content Placeholder 3" descr="Screen shot 2011-10-18 at 3.17.1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74" b="-8774"/>
          <a:stretch>
            <a:fillRect/>
          </a:stretch>
        </p:blipFill>
        <p:spPr>
          <a:xfrm>
            <a:off x="54740" y="228600"/>
            <a:ext cx="9089260" cy="7010399"/>
          </a:xfrm>
        </p:spPr>
      </p:pic>
    </p:spTree>
    <p:extLst>
      <p:ext uri="{BB962C8B-B14F-4D97-AF65-F5344CB8AC3E}">
        <p14:creationId xmlns:p14="http://schemas.microsoft.com/office/powerpoint/2010/main" val="3517076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Lazy 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10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Tenant </a:t>
            </a:r>
            <a:r>
              <a:rPr lang="en-US" dirty="0" err="1" smtClean="0"/>
              <a:t>AxisConfiguration</a:t>
            </a:r>
            <a:r>
              <a:rPr lang="en-US" dirty="0" smtClean="0"/>
              <a:t> &amp; </a:t>
            </a:r>
            <a:r>
              <a:rPr lang="en-US" dirty="0" err="1" smtClean="0"/>
              <a:t>ConfigurationContext</a:t>
            </a:r>
            <a:r>
              <a:rPr lang="en-US" dirty="0"/>
              <a:t> </a:t>
            </a:r>
            <a:r>
              <a:rPr lang="en-US" dirty="0" smtClean="0"/>
              <a:t>are created only when required</a:t>
            </a:r>
          </a:p>
          <a:p>
            <a:r>
              <a:rPr lang="en-US" dirty="0" smtClean="0"/>
              <a:t>If a tenant is inactive for sometime, these will be unloaded &amp; </a:t>
            </a:r>
            <a:r>
              <a:rPr lang="en-US" dirty="0" err="1" smtClean="0"/>
              <a:t>GCd</a:t>
            </a:r>
            <a:endParaRPr lang="en-US" dirty="0" smtClean="0"/>
          </a:p>
          <a:p>
            <a:r>
              <a:rPr lang="en-US" dirty="0" smtClean="0"/>
              <a:t>Instances when lazy loading happens</a:t>
            </a:r>
          </a:p>
          <a:p>
            <a:pPr lvl="1"/>
            <a:r>
              <a:rPr lang="en-US" dirty="0" smtClean="0"/>
              <a:t>First request received</a:t>
            </a:r>
          </a:p>
          <a:p>
            <a:pPr lvl="1"/>
            <a:r>
              <a:rPr lang="en-US" dirty="0" smtClean="0"/>
              <a:t>Tenant management console is </a:t>
            </a:r>
            <a:r>
              <a:rPr lang="en-US" dirty="0" smtClean="0"/>
              <a:t>loaded</a:t>
            </a:r>
          </a:p>
          <a:p>
            <a:pPr lvl="1"/>
            <a:r>
              <a:rPr lang="en-US" dirty="0" smtClean="0"/>
              <a:t>A scheduled tenant task is executed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46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Ghost Artifact Deployer</a:t>
            </a:r>
            <a:endParaRPr lang="en-US" dirty="0"/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13" r="-300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447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726" indent="-414726">
              <a:buFont typeface="Arial"/>
              <a:buChar char="•"/>
            </a:pPr>
            <a:r>
              <a:rPr lang="en-US" dirty="0" smtClean="0"/>
              <a:t>Core Axis2 architectural concepts</a:t>
            </a:r>
          </a:p>
          <a:p>
            <a:pPr marL="414726" indent="-414726">
              <a:buFont typeface="Arial"/>
              <a:buChar char="•"/>
            </a:pPr>
            <a:r>
              <a:rPr lang="en-US" dirty="0" smtClean="0"/>
              <a:t>How Axis2 has been multi-tenanted</a:t>
            </a:r>
          </a:p>
        </p:txBody>
      </p:sp>
    </p:spTree>
    <p:extLst>
      <p:ext uri="{BB962C8B-B14F-4D97-AF65-F5344CB8AC3E}">
        <p14:creationId xmlns:p14="http://schemas.microsoft.com/office/powerpoint/2010/main" val="416978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Ghost Artifact Deployer</a:t>
            </a:r>
            <a:endParaRPr lang="en-US" dirty="0"/>
          </a:p>
        </p:txBody>
      </p:sp>
      <p:pic>
        <p:nvPicPr>
          <p:cNvPr id="5" name="Content Placeholder 4" descr="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92" b="-6592"/>
          <a:stretch>
            <a:fillRect/>
          </a:stretch>
        </p:blipFill>
        <p:spPr>
          <a:xfrm>
            <a:off x="-55490" y="1066800"/>
            <a:ext cx="9199489" cy="5059365"/>
          </a:xfrm>
        </p:spPr>
      </p:pic>
    </p:spTree>
    <p:extLst>
      <p:ext uri="{BB962C8B-B14F-4D97-AF65-F5344CB8AC3E}">
        <p14:creationId xmlns:p14="http://schemas.microsoft.com/office/powerpoint/2010/main" val="422267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Ghost Deployer - Performance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154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Response Time (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5867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artifacts</a:t>
            </a:r>
            <a:endParaRPr lang="en-US" dirty="0"/>
          </a:p>
        </p:txBody>
      </p:sp>
      <p:pic>
        <p:nvPicPr>
          <p:cNvPr id="7" name="Content Placeholder 6" descr="Screen shot 2011-10-28 at 8.57.2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09" r="-18009"/>
          <a:stretch>
            <a:fillRect/>
          </a:stretch>
        </p:blipFill>
        <p:spPr>
          <a:xfrm>
            <a:off x="-152400" y="1570037"/>
            <a:ext cx="8229600" cy="4525963"/>
          </a:xfrm>
        </p:spPr>
      </p:pic>
      <p:sp>
        <p:nvSpPr>
          <p:cNvPr id="3" name="Rectangle 2"/>
          <p:cNvSpPr/>
          <p:nvPr/>
        </p:nvSpPr>
        <p:spPr>
          <a:xfrm>
            <a:off x="7010400" y="1905000"/>
            <a:ext cx="152400" cy="1524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2286000"/>
            <a:ext cx="152400" cy="1524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62800" y="1856601"/>
            <a:ext cx="14478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 smtClean="0"/>
              <a:t>Without GD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2237601"/>
            <a:ext cx="14478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 smtClean="0"/>
              <a:t>With GD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09816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Synchronizer</a:t>
            </a:r>
            <a:endParaRPr lang="en-US" dirty="0"/>
          </a:p>
        </p:txBody>
      </p:sp>
      <p:pic>
        <p:nvPicPr>
          <p:cNvPr id="4" name="Content Placeholder 3" descr="synchronizer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51" r="-25951"/>
          <a:stretch>
            <a:fillRect/>
          </a:stretch>
        </p:blipFill>
        <p:spPr>
          <a:xfrm>
            <a:off x="-741927" y="1295400"/>
            <a:ext cx="10114527" cy="5562600"/>
          </a:xfrm>
        </p:spPr>
      </p:pic>
    </p:spTree>
    <p:extLst>
      <p:ext uri="{BB962C8B-B14F-4D97-AF65-F5344CB8AC3E}">
        <p14:creationId xmlns:p14="http://schemas.microsoft.com/office/powerpoint/2010/main" val="340240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Tenant-aware Security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security manager delegates security verifications to tenant level security managers</a:t>
            </a:r>
          </a:p>
          <a:p>
            <a:r>
              <a:rPr lang="en-US" dirty="0" smtClean="0"/>
              <a:t>Super tenant can enforce different </a:t>
            </a:r>
            <a:r>
              <a:rPr lang="en-US" dirty="0"/>
              <a:t>security </a:t>
            </a:r>
            <a:r>
              <a:rPr lang="en-US" dirty="0" smtClean="0"/>
              <a:t>policies on tenants</a:t>
            </a:r>
            <a:endParaRPr lang="en-US" dirty="0"/>
          </a:p>
          <a:p>
            <a:r>
              <a:rPr lang="en-US" dirty="0"/>
              <a:t>Security policies are tied to the multi-tenancy package assigned to the tenant</a:t>
            </a:r>
          </a:p>
        </p:txBody>
      </p:sp>
    </p:spTree>
    <p:extLst>
      <p:ext uri="{BB962C8B-B14F-4D97-AF65-F5344CB8AC3E}">
        <p14:creationId xmlns:p14="http://schemas.microsoft.com/office/powerpoint/2010/main" val="362533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52268">
              <a:defRPr/>
            </a:pPr>
            <a:r>
              <a:rPr lang="en-US" dirty="0" smtClean="0"/>
              <a:t>Distributed 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687" indent="-414687" defTabSz="652268">
              <a:buFont typeface="Arial"/>
              <a:buChar char="•"/>
              <a:defRPr/>
            </a:pPr>
            <a:r>
              <a:rPr lang="en-US" dirty="0" smtClean="0"/>
              <a:t>Every service and custom applications logs are captured by the log4j/commons loggings settings</a:t>
            </a:r>
          </a:p>
          <a:p>
            <a:pPr marL="414687" indent="-414687" defTabSz="652268">
              <a:buFont typeface="Arial"/>
              <a:buChar char="•"/>
              <a:defRPr/>
            </a:pPr>
            <a:r>
              <a:rPr lang="en-US" dirty="0" smtClean="0"/>
              <a:t>Logs are partitioned &amp; stored by tenant</a:t>
            </a:r>
          </a:p>
          <a:p>
            <a:pPr marL="414687" indent="-414687" defTabSz="652268">
              <a:buFont typeface="Arial"/>
              <a:buChar char="•"/>
              <a:defRPr/>
            </a:pPr>
            <a:r>
              <a:rPr lang="en-US" dirty="0" smtClean="0"/>
              <a:t>Logs are sent to the Manager service via syslog</a:t>
            </a:r>
          </a:p>
          <a:p>
            <a:pPr marL="414687" indent="-414687" defTabSz="652268">
              <a:buFont typeface="Arial"/>
              <a:buChar char="•"/>
              <a:defRPr/>
            </a:pPr>
            <a:r>
              <a:rPr lang="en-US" dirty="0" smtClean="0"/>
              <a:t>Logs are then viewable / downloadable by tenant admins</a:t>
            </a:r>
          </a:p>
        </p:txBody>
      </p:sp>
    </p:spTree>
    <p:extLst>
      <p:ext uri="{BB962C8B-B14F-4D97-AF65-F5344CB8AC3E}">
        <p14:creationId xmlns:p14="http://schemas.microsoft.com/office/powerpoint/2010/main" val="117057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1981201" y="1"/>
            <a:ext cx="5940669" cy="430213"/>
          </a:xfrm>
          <a:prstGeom prst="rect">
            <a:avLst/>
          </a:prstGeom>
          <a:noFill/>
          <a:ln>
            <a:noFill/>
          </a:ln>
        </p:spPr>
        <p:txBody>
          <a:bodyPr lIns="89973" tIns="44987" rIns="89973" bIns="44987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652268">
              <a:spcBef>
                <a:spcPts val="1191"/>
              </a:spcBef>
              <a:spcAft>
                <a:spcPts val="991"/>
              </a:spcAft>
              <a:buNone/>
              <a:defRPr/>
            </a:pPr>
            <a:endParaRPr lang="en-CA" sz="2400" dirty="0"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pic>
        <p:nvPicPr>
          <p:cNvPr id="808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3"/>
          <a:stretch>
            <a:fillRect/>
          </a:stretch>
        </p:blipFill>
        <p:spPr bwMode="auto">
          <a:xfrm>
            <a:off x="228601" y="895351"/>
            <a:ext cx="85344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52268">
              <a:defRPr/>
            </a:pPr>
            <a:r>
              <a:rPr lang="en-CA" sz="3200" dirty="0">
                <a:latin typeface="Calibri"/>
                <a:ea typeface="DejaVu Sans" pitchFamily="2"/>
                <a:cs typeface="Calibri"/>
              </a:rPr>
              <a:t>MT-Logging Deployment Architecture</a:t>
            </a:r>
            <a:br>
              <a:rPr lang="en-CA" sz="3200" dirty="0">
                <a:latin typeface="Calibri"/>
                <a:ea typeface="DejaVu Sans" pitchFamily="2"/>
                <a:cs typeface="Calibri"/>
              </a:rPr>
            </a:b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80900" name="Rectangle 2"/>
          <p:cNvSpPr>
            <a:spLocks noChangeArrowheads="1"/>
          </p:cNvSpPr>
          <p:nvPr/>
        </p:nvSpPr>
        <p:spPr bwMode="auto">
          <a:xfrm>
            <a:off x="8028844" y="2997201"/>
            <a:ext cx="655026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275" tIns="43638" rIns="87275" bIns="43638"/>
          <a:lstStyle/>
          <a:p>
            <a:pPr defTabSz="686382"/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423818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97458"/>
            <a:ext cx="8226720" cy="1143480"/>
          </a:xfrm>
        </p:spPr>
        <p:txBody>
          <a:bodyPr/>
          <a:lstStyle/>
          <a:p>
            <a:r>
              <a:rPr lang="en-US" dirty="0" err="1" smtClean="0"/>
              <a:t>AppServer</a:t>
            </a:r>
            <a:r>
              <a:rPr lang="en-US" dirty="0" smtClean="0"/>
              <a:t> Logs</a:t>
            </a:r>
            <a:endParaRPr lang="en-US" dirty="0"/>
          </a:p>
        </p:txBody>
      </p:sp>
      <p:pic>
        <p:nvPicPr>
          <p:cNvPr id="5" name="Content Placeholder 4" descr="Screen shot 2011-10-11 at 12.35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4" r="-764"/>
          <a:stretch>
            <a:fillRect/>
          </a:stretch>
        </p:blipFill>
        <p:spPr>
          <a:xfrm>
            <a:off x="-661" y="1273296"/>
            <a:ext cx="9144885" cy="5029975"/>
          </a:xfrm>
        </p:spPr>
      </p:pic>
    </p:spTree>
    <p:extLst>
      <p:ext uri="{BB962C8B-B14F-4D97-AF65-F5344CB8AC3E}">
        <p14:creationId xmlns:p14="http://schemas.microsoft.com/office/powerpoint/2010/main" val="124454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52268">
              <a:defRPr/>
            </a:pPr>
            <a:r>
              <a:rPr lang="en-US" dirty="0" smtClean="0"/>
              <a:t>Polyglot Data Architecture</a:t>
            </a:r>
            <a:endParaRPr lang="en-US" dirty="0"/>
          </a:p>
        </p:txBody>
      </p:sp>
      <p:pic>
        <p:nvPicPr>
          <p:cNvPr id="8" name="Content Placeholder 7" descr="datalandscap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70" r="-12670"/>
          <a:stretch>
            <a:fillRect/>
          </a:stretch>
        </p:blipFill>
        <p:spPr>
          <a:xfrm>
            <a:off x="-732692" y="1557338"/>
            <a:ext cx="9646628" cy="4508500"/>
          </a:xfrm>
        </p:spPr>
      </p:pic>
    </p:spTree>
    <p:extLst>
      <p:ext uri="{BB962C8B-B14F-4D97-AF65-F5344CB8AC3E}">
        <p14:creationId xmlns:p14="http://schemas.microsoft.com/office/powerpoint/2010/main" val="109905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52268">
              <a:defRPr/>
            </a:pPr>
            <a:r>
              <a:rPr lang="en-US" dirty="0" smtClean="0"/>
              <a:t>Metering, Throttling &amp; Billing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561" y="1557339"/>
            <a:ext cx="8305800" cy="4440237"/>
          </a:xfrm>
        </p:spPr>
        <p:txBody>
          <a:bodyPr>
            <a:normAutofit/>
          </a:bodyPr>
          <a:lstStyle/>
          <a:p>
            <a:pPr marL="414687" indent="-414687" defTabSz="652268">
              <a:buFont typeface="Arial"/>
              <a:buChar char="•"/>
              <a:defRPr/>
            </a:pPr>
            <a:r>
              <a:rPr lang="en-US" dirty="0" smtClean="0"/>
              <a:t>Some of the key cloud-native attributes</a:t>
            </a:r>
          </a:p>
          <a:p>
            <a:pPr marL="414687" indent="-414687" defTabSz="652268">
              <a:buFont typeface="Arial"/>
              <a:buChar char="•"/>
              <a:defRPr/>
            </a:pPr>
            <a:r>
              <a:rPr lang="en-US" dirty="0" smtClean="0"/>
              <a:t>In a multi-tenanted setup, you should be able to meter all important aspects</a:t>
            </a:r>
          </a:p>
          <a:p>
            <a:pPr marL="814690" lvl="1" indent="-414687" defTabSz="652268">
              <a:buFont typeface="Arial"/>
              <a:buChar char="•"/>
              <a:defRPr/>
            </a:pPr>
            <a:r>
              <a:rPr lang="en-US" dirty="0"/>
              <a:t>e</a:t>
            </a:r>
            <a:r>
              <a:rPr lang="en-US" dirty="0" smtClean="0"/>
              <a:t>.g. service request count, request/response sizes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414687" indent="-414687" defTabSz="652268">
              <a:buFont typeface="Arial"/>
              <a:buChar char="•"/>
              <a:defRPr/>
            </a:pPr>
            <a:r>
              <a:rPr lang="en-US" dirty="0" smtClean="0"/>
              <a:t>You may decide to throttle certain aspects</a:t>
            </a:r>
          </a:p>
          <a:p>
            <a:pPr marL="414687" indent="-414687" defTabSz="652268">
              <a:buFont typeface="Arial"/>
              <a:buChar char="•"/>
              <a:defRPr/>
            </a:pPr>
            <a:r>
              <a:rPr lang="en-US" dirty="0" smtClean="0"/>
              <a:t>You may decide to bill for certain aspects</a:t>
            </a:r>
          </a:p>
          <a:p>
            <a:pPr marL="814690" lvl="1" indent="-414687" defTabSz="652268">
              <a:buFont typeface="Arial"/>
              <a:buChar char="•"/>
              <a:defRPr/>
            </a:pPr>
            <a:r>
              <a:rPr lang="en-US" dirty="0" smtClean="0"/>
              <a:t>e.g. bandwidth/CPU time usage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3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Axis2 concepts</a:t>
            </a:r>
          </a:p>
          <a:p>
            <a:pPr lvl="1"/>
            <a:r>
              <a:rPr lang="en-US" dirty="0" smtClean="0"/>
              <a:t>Messaging, deployment, configurations &amp; contexts</a:t>
            </a:r>
          </a:p>
          <a:p>
            <a:r>
              <a:rPr lang="en-US" dirty="0" smtClean="0"/>
              <a:t>How Axis2 has been multi-tenanted</a:t>
            </a:r>
          </a:p>
          <a:p>
            <a:pPr lvl="1"/>
            <a:r>
              <a:rPr lang="en-US" dirty="0" err="1" smtClean="0"/>
              <a:t>MultitenantMessageReceiver</a:t>
            </a:r>
            <a:r>
              <a:rPr lang="en-US" dirty="0" smtClean="0"/>
              <a:t>, lazy loading, ghost artifact deployer, data, logging, metering/throttling/billing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6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Axis2?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Axis2 is a Web Services </a:t>
            </a:r>
            <a:r>
              <a:rPr lang="en-US" dirty="0" smtClean="0"/>
              <a:t>engine</a:t>
            </a:r>
          </a:p>
          <a:p>
            <a:r>
              <a:rPr lang="en-US" dirty="0"/>
              <a:t>S</a:t>
            </a:r>
            <a:r>
              <a:rPr lang="en-US" dirty="0" smtClean="0"/>
              <a:t>uccessor </a:t>
            </a:r>
            <a:r>
              <a:rPr lang="en-US" dirty="0"/>
              <a:t>to the widely used Apache Axis SOAP stack. </a:t>
            </a:r>
          </a:p>
        </p:txBody>
      </p:sp>
      <p:pic>
        <p:nvPicPr>
          <p:cNvPr id="4" name="Picture 3" descr="axis2-server-cli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" y="3429001"/>
            <a:ext cx="898071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3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010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685440" y="2129984"/>
            <a:ext cx="7773120" cy="147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lnSpc>
                <a:spcPct val="104000"/>
              </a:lnSpc>
              <a:buClrTx/>
              <a:buFontTx/>
              <a:buNone/>
            </a:pPr>
            <a:r>
              <a:rPr lang="en-US" sz="2900" b="1" dirty="0">
                <a:solidFill>
                  <a:srgbClr val="FF950E"/>
                </a:solidFill>
                <a:latin typeface="Trebuchet MS" charset="0"/>
              </a:rPr>
              <a:t>Thank You!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22315" y="3885528"/>
            <a:ext cx="8491274" cy="17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57410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Internals of Axis2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/>
              <a:t>Message Handling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04200" cy="2308225"/>
          </a:xfrm>
        </p:spPr>
        <p:txBody>
          <a:bodyPr>
            <a:normAutofit lnSpcReduction="10000"/>
          </a:bodyPr>
          <a:lstStyle/>
          <a:p>
            <a:r>
              <a:rPr lang="en-US"/>
              <a:t>To fully support the Web services stack (including WSRM, WSSec, WSSecureConversation, etc)</a:t>
            </a:r>
          </a:p>
          <a:p>
            <a:pPr lvl="1"/>
            <a:r>
              <a:rPr lang="en-US"/>
              <a:t>We need to support a </a:t>
            </a:r>
            <a:r>
              <a:rPr lang="en-US" i="1"/>
              <a:t>pluggable </a:t>
            </a:r>
            <a:r>
              <a:rPr lang="en-US"/>
              <a:t>message handling model</a:t>
            </a: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 flipV="1">
            <a:off x="1143000" y="48006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676400" y="4648200"/>
            <a:ext cx="457200" cy="3048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2895600" y="4648200"/>
            <a:ext cx="457200" cy="3048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4114800" y="4648200"/>
            <a:ext cx="457200" cy="3048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5334000" y="4648200"/>
            <a:ext cx="457200" cy="3048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6553200" y="4648200"/>
            <a:ext cx="457200" cy="3048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2752725" y="5175250"/>
            <a:ext cx="23526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SOAP message</a:t>
            </a: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7543800" y="3581400"/>
            <a:ext cx="1219200" cy="22098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Service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Implementation</a:t>
            </a: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381000" y="3657600"/>
            <a:ext cx="685800" cy="22098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2514600" y="4260850"/>
            <a:ext cx="12033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handler</a:t>
            </a:r>
          </a:p>
        </p:txBody>
      </p:sp>
    </p:spTree>
    <p:extLst>
      <p:ext uri="{BB962C8B-B14F-4D97-AF65-F5344CB8AC3E}">
        <p14:creationId xmlns:p14="http://schemas.microsoft.com/office/powerpoint/2010/main" val="18556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Advanced Web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18CF-B682-FF4C-BEED-8D304A39086E}" type="slidenum">
              <a:rPr lang="en-US"/>
              <a:pPr/>
              <a:t>7</a:t>
            </a:fld>
            <a:endParaRPr lang="en-US"/>
          </a:p>
        </p:txBody>
      </p:sp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Composability</a:t>
            </a:r>
          </a:p>
        </p:txBody>
      </p:sp>
      <p:pic>
        <p:nvPicPr>
          <p:cNvPr id="8826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371600"/>
            <a:ext cx="6324600" cy="4722813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62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Advanced Web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8F69-6D80-8A45-8E7F-3DE7ABF88959}" type="slidenum">
              <a:rPr lang="en-US"/>
              <a:pPr/>
              <a:t>8</a:t>
            </a:fld>
            <a:endParaRPr lang="en-US"/>
          </a:p>
        </p:txBody>
      </p:sp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Composability</a:t>
            </a:r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whole architecture of WS-* has been designed around this model</a:t>
            </a:r>
          </a:p>
          <a:p>
            <a:pPr lvl="1"/>
            <a:r>
              <a:rPr lang="en-US"/>
              <a:t>Use what you need</a:t>
            </a:r>
          </a:p>
          <a:p>
            <a:pPr lvl="2"/>
            <a:r>
              <a:rPr lang="en-US"/>
              <a:t>And no more</a:t>
            </a:r>
          </a:p>
          <a:p>
            <a:pPr lvl="1"/>
            <a:r>
              <a:rPr lang="en-US"/>
              <a:t>Don’t replicate technology in different standards</a:t>
            </a:r>
          </a:p>
          <a:p>
            <a:pPr lvl="1"/>
            <a:r>
              <a:rPr lang="en-US"/>
              <a:t>All the standards should work together</a:t>
            </a:r>
          </a:p>
        </p:txBody>
      </p:sp>
    </p:spTree>
    <p:extLst>
      <p:ext uri="{BB962C8B-B14F-4D97-AF65-F5344CB8AC3E}">
        <p14:creationId xmlns:p14="http://schemas.microsoft.com/office/powerpoint/2010/main" val="428451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Advanced Web Services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DC34-327B-4D49-8A12-124E360DCEF2}" type="slidenum">
              <a:rPr lang="en-US"/>
              <a:pPr/>
              <a:t>9</a:t>
            </a:fld>
            <a:endParaRPr lang="en-US"/>
          </a:p>
        </p:txBody>
      </p:sp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Basic Composability</a:t>
            </a:r>
          </a:p>
        </p:txBody>
      </p:sp>
      <p:sp>
        <p:nvSpPr>
          <p:cNvPr id="885767" name="Line 7"/>
          <p:cNvSpPr>
            <a:spLocks noChangeShapeType="1"/>
          </p:cNvSpPr>
          <p:nvPr/>
        </p:nvSpPr>
        <p:spPr bwMode="auto">
          <a:xfrm>
            <a:off x="1844675" y="1524000"/>
            <a:ext cx="0" cy="3276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85768" name="Line 8"/>
          <p:cNvSpPr>
            <a:spLocks noChangeShapeType="1"/>
          </p:cNvSpPr>
          <p:nvPr/>
        </p:nvSpPr>
        <p:spPr bwMode="auto">
          <a:xfrm>
            <a:off x="3216275" y="1524000"/>
            <a:ext cx="0" cy="3276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85769" name="Line 9"/>
          <p:cNvSpPr>
            <a:spLocks noChangeShapeType="1"/>
          </p:cNvSpPr>
          <p:nvPr/>
        </p:nvSpPr>
        <p:spPr bwMode="auto">
          <a:xfrm>
            <a:off x="4664075" y="1524000"/>
            <a:ext cx="0" cy="3276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85770" name="Line 10"/>
          <p:cNvSpPr>
            <a:spLocks noChangeShapeType="1"/>
          </p:cNvSpPr>
          <p:nvPr/>
        </p:nvSpPr>
        <p:spPr bwMode="auto">
          <a:xfrm>
            <a:off x="6111875" y="1524000"/>
            <a:ext cx="0" cy="3276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85771" name="Line 11"/>
          <p:cNvSpPr>
            <a:spLocks noChangeShapeType="1"/>
          </p:cNvSpPr>
          <p:nvPr/>
        </p:nvSpPr>
        <p:spPr bwMode="auto">
          <a:xfrm>
            <a:off x="7407275" y="1524000"/>
            <a:ext cx="0" cy="3276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85764" name="Rectangle 4"/>
          <p:cNvSpPr>
            <a:spLocks noChangeArrowheads="1"/>
          </p:cNvSpPr>
          <p:nvPr/>
        </p:nvSpPr>
        <p:spPr bwMode="auto">
          <a:xfrm>
            <a:off x="2530475" y="2393950"/>
            <a:ext cx="3886200" cy="3175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WS-Security</a:t>
            </a:r>
          </a:p>
        </p:txBody>
      </p:sp>
      <p:sp>
        <p:nvSpPr>
          <p:cNvPr id="885765" name="Rectangle 5"/>
          <p:cNvSpPr>
            <a:spLocks noChangeArrowheads="1"/>
          </p:cNvSpPr>
          <p:nvPr/>
        </p:nvSpPr>
        <p:spPr bwMode="auto">
          <a:xfrm>
            <a:off x="3902075" y="2806700"/>
            <a:ext cx="3886200" cy="3175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WS-ReliableMessaging</a:t>
            </a:r>
          </a:p>
        </p:txBody>
      </p:sp>
      <p:sp>
        <p:nvSpPr>
          <p:cNvPr id="885766" name="Rectangle 6"/>
          <p:cNvSpPr>
            <a:spLocks noChangeArrowheads="1"/>
          </p:cNvSpPr>
          <p:nvPr/>
        </p:nvSpPr>
        <p:spPr bwMode="auto">
          <a:xfrm>
            <a:off x="1539875" y="3263900"/>
            <a:ext cx="3886200" cy="3175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WS-AtomicTransactions</a:t>
            </a:r>
          </a:p>
        </p:txBody>
      </p:sp>
      <p:sp>
        <p:nvSpPr>
          <p:cNvPr id="885772" name="Text Box 12"/>
          <p:cNvSpPr txBox="1">
            <a:spLocks noChangeArrowheads="1"/>
          </p:cNvSpPr>
          <p:nvPr/>
        </p:nvSpPr>
        <p:spPr bwMode="auto">
          <a:xfrm>
            <a:off x="1143000" y="4735513"/>
            <a:ext cx="1335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Transactional</a:t>
            </a:r>
          </a:p>
        </p:txBody>
      </p:sp>
      <p:sp>
        <p:nvSpPr>
          <p:cNvPr id="885773" name="Text Box 13"/>
          <p:cNvSpPr txBox="1">
            <a:spLocks noChangeArrowheads="1"/>
          </p:cNvSpPr>
          <p:nvPr/>
        </p:nvSpPr>
        <p:spPr bwMode="auto">
          <a:xfrm>
            <a:off x="2566988" y="4724400"/>
            <a:ext cx="13350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Secure</a:t>
            </a:r>
          </a:p>
          <a:p>
            <a:pPr algn="ctr"/>
            <a:r>
              <a:rPr lang="en-US" sz="1400">
                <a:latin typeface="Arial" charset="0"/>
              </a:rPr>
              <a:t>Transactional</a:t>
            </a:r>
          </a:p>
        </p:txBody>
      </p:sp>
      <p:sp>
        <p:nvSpPr>
          <p:cNvPr id="885774" name="Text Box 14"/>
          <p:cNvSpPr txBox="1">
            <a:spLocks noChangeArrowheads="1"/>
          </p:cNvSpPr>
          <p:nvPr/>
        </p:nvSpPr>
        <p:spPr bwMode="auto">
          <a:xfrm>
            <a:off x="4014788" y="4724400"/>
            <a:ext cx="13350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Secure</a:t>
            </a:r>
          </a:p>
          <a:p>
            <a:pPr algn="ctr"/>
            <a:r>
              <a:rPr lang="en-US" sz="1400">
                <a:latin typeface="Arial" charset="0"/>
              </a:rPr>
              <a:t>Reliable</a:t>
            </a:r>
          </a:p>
          <a:p>
            <a:pPr algn="ctr"/>
            <a:r>
              <a:rPr lang="en-US" sz="1400">
                <a:latin typeface="Arial" charset="0"/>
              </a:rPr>
              <a:t>Transactional</a:t>
            </a:r>
          </a:p>
        </p:txBody>
      </p:sp>
      <p:sp>
        <p:nvSpPr>
          <p:cNvPr id="885775" name="Text Box 15"/>
          <p:cNvSpPr txBox="1">
            <a:spLocks noChangeArrowheads="1"/>
          </p:cNvSpPr>
          <p:nvPr/>
        </p:nvSpPr>
        <p:spPr bwMode="auto">
          <a:xfrm>
            <a:off x="5697538" y="4724400"/>
            <a:ext cx="863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Secure</a:t>
            </a:r>
          </a:p>
          <a:p>
            <a:pPr algn="ctr"/>
            <a:r>
              <a:rPr lang="en-US" sz="1400">
                <a:latin typeface="Arial" charset="0"/>
              </a:rPr>
              <a:t>Reliable</a:t>
            </a:r>
          </a:p>
        </p:txBody>
      </p:sp>
      <p:sp>
        <p:nvSpPr>
          <p:cNvPr id="885776" name="Text Box 16"/>
          <p:cNvSpPr txBox="1">
            <a:spLocks noChangeArrowheads="1"/>
          </p:cNvSpPr>
          <p:nvPr/>
        </p:nvSpPr>
        <p:spPr bwMode="auto">
          <a:xfrm>
            <a:off x="7000875" y="4724400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Reliable</a:t>
            </a:r>
          </a:p>
        </p:txBody>
      </p:sp>
    </p:spTree>
    <p:extLst>
      <p:ext uri="{BB962C8B-B14F-4D97-AF65-F5344CB8AC3E}">
        <p14:creationId xmlns:p14="http://schemas.microsoft.com/office/powerpoint/2010/main" val="262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4895</TotalTime>
  <Words>1301</Words>
  <Application>Microsoft Macintosh PowerPoint</Application>
  <PresentationFormat>On-screen Show (4:3)</PresentationFormat>
  <Paragraphs>334</Paragraphs>
  <Slides>51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Bitmap Image</vt:lpstr>
      <vt:lpstr>A multi-tenant Architecture  for  Apache Axis2</vt:lpstr>
      <vt:lpstr>A multi-tenant Architecture  for  Apache Axis2</vt:lpstr>
      <vt:lpstr>PowerPoint Presentation</vt:lpstr>
      <vt:lpstr>Agenda</vt:lpstr>
      <vt:lpstr>What is Axis2?</vt:lpstr>
      <vt:lpstr>Message Handling</vt:lpstr>
      <vt:lpstr>Composability</vt:lpstr>
      <vt:lpstr>Composability</vt:lpstr>
      <vt:lpstr>Basic Composability</vt:lpstr>
      <vt:lpstr>Composability</vt:lpstr>
      <vt:lpstr>Composability example</vt:lpstr>
      <vt:lpstr>Composability</vt:lpstr>
      <vt:lpstr>Axis2 and composability</vt:lpstr>
      <vt:lpstr>Phases, Modules, Handlers</vt:lpstr>
      <vt:lpstr>Type of Phases</vt:lpstr>
      <vt:lpstr>Axis2 – Run Time</vt:lpstr>
      <vt:lpstr>Axis2 – Inside Message Context</vt:lpstr>
      <vt:lpstr>Stages of Message Processing</vt:lpstr>
      <vt:lpstr>Dispatching</vt:lpstr>
      <vt:lpstr>Message Receiver</vt:lpstr>
      <vt:lpstr>MessageReceiver</vt:lpstr>
      <vt:lpstr>Multi-tenant Message Receiver</vt:lpstr>
      <vt:lpstr>Tenant-specific Flow</vt:lpstr>
      <vt:lpstr>PowerPoint Presentation</vt:lpstr>
      <vt:lpstr>Description &amp; Context Hierarchy</vt:lpstr>
      <vt:lpstr>Context Hierarchy</vt:lpstr>
      <vt:lpstr>Context Hierarchy Cont…</vt:lpstr>
      <vt:lpstr>Tenants &amp; Super Tenant</vt:lpstr>
      <vt:lpstr>Class Loading</vt:lpstr>
      <vt:lpstr>Axis2 Repository</vt:lpstr>
      <vt:lpstr>How Class Loading Hierarchy is Built </vt:lpstr>
      <vt:lpstr>Tenant Axis2 Repo</vt:lpstr>
      <vt:lpstr>Tenant Axis2 Repo Management</vt:lpstr>
      <vt:lpstr>Tenant-specific Services</vt:lpstr>
      <vt:lpstr>Pluggable Deployers</vt:lpstr>
      <vt:lpstr>Pluggable Deployers</vt:lpstr>
      <vt:lpstr>Securing Services</vt:lpstr>
      <vt:lpstr>Lazy Loading</vt:lpstr>
      <vt:lpstr>Ghost Artifact Deployer</vt:lpstr>
      <vt:lpstr>Ghost Artifact Deployer</vt:lpstr>
      <vt:lpstr>Ghost Deployer - Performance</vt:lpstr>
      <vt:lpstr>Deployment Synchronizer</vt:lpstr>
      <vt:lpstr>Tenant-aware Security Manager</vt:lpstr>
      <vt:lpstr>Distributed Logging</vt:lpstr>
      <vt:lpstr>MT-Logging Deployment Architecture </vt:lpstr>
      <vt:lpstr>AppServer Logs</vt:lpstr>
      <vt:lpstr>Polyglot Data Architecture</vt:lpstr>
      <vt:lpstr>Metering, Throttling &amp; Billing</vt:lpstr>
      <vt:lpstr>Recap</vt:lpstr>
      <vt:lpstr>Questions?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Delia</dc:creator>
  <cp:lastModifiedBy>A Az</cp:lastModifiedBy>
  <cp:revision>147</cp:revision>
  <dcterms:created xsi:type="dcterms:W3CDTF">2011-10-07T00:17:58Z</dcterms:created>
  <dcterms:modified xsi:type="dcterms:W3CDTF">2011-11-10T17:53:24Z</dcterms:modified>
</cp:coreProperties>
</file>