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53"/>
  </p:notesMasterIdLst>
  <p:handoutMasterIdLst>
    <p:handoutMasterId r:id="rId54"/>
  </p:handoutMasterIdLst>
  <p:sldIdLst>
    <p:sldId id="279" r:id="rId6"/>
    <p:sldId id="717" r:id="rId7"/>
    <p:sldId id="718" r:id="rId8"/>
    <p:sldId id="719" r:id="rId9"/>
    <p:sldId id="720" r:id="rId10"/>
    <p:sldId id="721" r:id="rId11"/>
    <p:sldId id="722" r:id="rId12"/>
    <p:sldId id="723" r:id="rId13"/>
    <p:sldId id="724" r:id="rId14"/>
    <p:sldId id="725" r:id="rId15"/>
    <p:sldId id="726" r:id="rId16"/>
    <p:sldId id="727" r:id="rId17"/>
    <p:sldId id="728" r:id="rId18"/>
    <p:sldId id="729" r:id="rId19"/>
    <p:sldId id="730" r:id="rId20"/>
    <p:sldId id="731" r:id="rId21"/>
    <p:sldId id="732" r:id="rId22"/>
    <p:sldId id="733" r:id="rId23"/>
    <p:sldId id="734" r:id="rId24"/>
    <p:sldId id="735" r:id="rId25"/>
    <p:sldId id="736" r:id="rId26"/>
    <p:sldId id="737" r:id="rId27"/>
    <p:sldId id="738" r:id="rId28"/>
    <p:sldId id="740" r:id="rId29"/>
    <p:sldId id="741" r:id="rId30"/>
    <p:sldId id="742" r:id="rId31"/>
    <p:sldId id="743" r:id="rId32"/>
    <p:sldId id="744" r:id="rId33"/>
    <p:sldId id="745" r:id="rId34"/>
    <p:sldId id="759" r:id="rId35"/>
    <p:sldId id="747" r:id="rId36"/>
    <p:sldId id="748" r:id="rId37"/>
    <p:sldId id="749" r:id="rId38"/>
    <p:sldId id="750" r:id="rId39"/>
    <p:sldId id="751" r:id="rId40"/>
    <p:sldId id="753" r:id="rId41"/>
    <p:sldId id="754" r:id="rId42"/>
    <p:sldId id="755" r:id="rId43"/>
    <p:sldId id="756" r:id="rId44"/>
    <p:sldId id="757" r:id="rId45"/>
    <p:sldId id="758" r:id="rId46"/>
    <p:sldId id="760" r:id="rId47"/>
    <p:sldId id="761" r:id="rId48"/>
    <p:sldId id="715" r:id="rId49"/>
    <p:sldId id="739" r:id="rId50"/>
    <p:sldId id="746" r:id="rId51"/>
    <p:sldId id="752" r:id="rId5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B8"/>
    <a:srgbClr val="FFDA71"/>
    <a:srgbClr val="FFE28F"/>
    <a:srgbClr val="C6D9F1"/>
    <a:srgbClr val="FFD14F"/>
    <a:srgbClr val="E9EFF7"/>
    <a:srgbClr val="FCDDCF"/>
    <a:srgbClr val="005370"/>
    <a:srgbClr val="866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2070" autoAdjust="0"/>
  </p:normalViewPr>
  <p:slideViewPr>
    <p:cSldViewPr snapToGrid="0" showGuides="1">
      <p:cViewPr varScale="1">
        <p:scale>
          <a:sx n="96" d="100"/>
          <a:sy n="96" d="100"/>
        </p:scale>
        <p:origin x="-1424" y="-112"/>
      </p:cViewPr>
      <p:guideLst>
        <p:guide orient="horz" pos="409"/>
        <p:guide orient="horz" pos="3042"/>
        <p:guide orient="horz" pos="4166"/>
        <p:guide orient="horz" pos="1491"/>
        <p:guide orient="horz" pos="469"/>
        <p:guide orient="horz" pos="567"/>
        <p:guide orient="horz" pos="3652"/>
        <p:guide orient="horz" pos="4200"/>
        <p:guide orient="horz" pos="4042"/>
        <p:guide pos="2880"/>
        <p:guide pos="29"/>
        <p:guide pos="5731"/>
        <p:guide pos="4529"/>
        <p:guide pos="5703"/>
        <p:guide pos="145"/>
        <p:guide pos="5204"/>
        <p:guide pos="77"/>
        <p:guide pos="2005"/>
        <p:guide pos="926"/>
        <p:guide pos="3148"/>
      </p:guideLst>
    </p:cSldViewPr>
  </p:slideViewPr>
  <p:notesTextViewPr>
    <p:cViewPr>
      <p:scale>
        <a:sx n="100" d="100"/>
        <a:sy n="100" d="100"/>
      </p:scale>
      <p:origin x="0" y="0"/>
    </p:cViewPr>
  </p:notesTextViewPr>
  <p:sorterViewPr>
    <p:cViewPr>
      <p:scale>
        <a:sx n="75" d="100"/>
        <a:sy n="75" d="100"/>
      </p:scale>
      <p:origin x="0" y="2608"/>
    </p:cViewPr>
  </p:sorterViewPr>
  <p:notesViewPr>
    <p:cSldViewPr snapToGrid="0" showGuides="1">
      <p:cViewPr varScale="1">
        <p:scale>
          <a:sx n="89" d="100"/>
          <a:sy n="89" d="100"/>
        </p:scale>
        <p:origin x="-702" y="-120"/>
      </p:cViewPr>
      <p:guideLst>
        <p:guide orient="horz" pos="2931"/>
        <p:guide pos="221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1968" cy="465296"/>
          </a:xfrm>
          <a:prstGeom prst="rect">
            <a:avLst/>
          </a:prstGeom>
        </p:spPr>
        <p:txBody>
          <a:bodyPr vert="horz" lIns="93242" tIns="46622" rIns="93242" bIns="46622" rtlCol="0"/>
          <a:lstStyle>
            <a:lvl1pPr algn="l">
              <a:defRPr sz="1200"/>
            </a:lvl1pPr>
          </a:lstStyle>
          <a:p>
            <a:endParaRPr lang="en-US"/>
          </a:p>
        </p:txBody>
      </p:sp>
      <p:sp>
        <p:nvSpPr>
          <p:cNvPr id="3" name="Date Placeholder 2"/>
          <p:cNvSpPr>
            <a:spLocks noGrp="1"/>
          </p:cNvSpPr>
          <p:nvPr>
            <p:ph type="dt" sz="quarter" idx="1"/>
          </p:nvPr>
        </p:nvSpPr>
        <p:spPr>
          <a:xfrm>
            <a:off x="3976335" y="0"/>
            <a:ext cx="3041968" cy="465296"/>
          </a:xfrm>
          <a:prstGeom prst="rect">
            <a:avLst/>
          </a:prstGeom>
        </p:spPr>
        <p:txBody>
          <a:bodyPr vert="horz" lIns="93242" tIns="46622" rIns="93242" bIns="46622" rtlCol="0"/>
          <a:lstStyle>
            <a:lvl1pPr algn="r">
              <a:defRPr sz="1200"/>
            </a:lvl1pPr>
          </a:lstStyle>
          <a:p>
            <a:fld id="{75AABC15-4474-4524-9DFA-1D4B3607A125}" type="datetimeFigureOut">
              <a:rPr lang="en-US" smtClean="0"/>
              <a:pPr/>
              <a:t>11/10/11</a:t>
            </a:fld>
            <a:endParaRPr lang="en-US"/>
          </a:p>
        </p:txBody>
      </p:sp>
      <p:sp>
        <p:nvSpPr>
          <p:cNvPr id="4" name="Footer Placeholder 3"/>
          <p:cNvSpPr>
            <a:spLocks noGrp="1"/>
          </p:cNvSpPr>
          <p:nvPr>
            <p:ph type="ftr" sz="quarter" idx="2"/>
          </p:nvPr>
        </p:nvSpPr>
        <p:spPr>
          <a:xfrm>
            <a:off x="3" y="8839014"/>
            <a:ext cx="3041968" cy="465296"/>
          </a:xfrm>
          <a:prstGeom prst="rect">
            <a:avLst/>
          </a:prstGeom>
        </p:spPr>
        <p:txBody>
          <a:bodyPr vert="horz" lIns="93242" tIns="46622" rIns="93242" bIns="46622" rtlCol="0" anchor="b"/>
          <a:lstStyle>
            <a:lvl1pPr algn="l">
              <a:defRPr sz="1200"/>
            </a:lvl1pPr>
          </a:lstStyle>
          <a:p>
            <a:endParaRPr lang="en-US"/>
          </a:p>
        </p:txBody>
      </p:sp>
      <p:sp>
        <p:nvSpPr>
          <p:cNvPr id="5" name="Slide Number Placeholder 4"/>
          <p:cNvSpPr>
            <a:spLocks noGrp="1"/>
          </p:cNvSpPr>
          <p:nvPr>
            <p:ph type="sldNum" sz="quarter" idx="3"/>
          </p:nvPr>
        </p:nvSpPr>
        <p:spPr>
          <a:xfrm>
            <a:off x="3976335" y="8839014"/>
            <a:ext cx="3041968" cy="465296"/>
          </a:xfrm>
          <a:prstGeom prst="rect">
            <a:avLst/>
          </a:prstGeom>
        </p:spPr>
        <p:txBody>
          <a:bodyPr vert="horz" lIns="93242" tIns="46622" rIns="93242" bIns="46622" rtlCol="0" anchor="b"/>
          <a:lstStyle>
            <a:lvl1pPr algn="r">
              <a:defRPr sz="1200"/>
            </a:lvl1pPr>
          </a:lstStyle>
          <a:p>
            <a:fld id="{F406C7AA-65F3-4DCE-B0AB-7C3B4C943C92}" type="slidenum">
              <a:rPr lang="en-US" smtClean="0"/>
              <a:pPr/>
              <a:t>‹#›</a:t>
            </a:fld>
            <a:endParaRPr lang="en-US"/>
          </a:p>
        </p:txBody>
      </p:sp>
    </p:spTree>
    <p:extLst>
      <p:ext uri="{BB962C8B-B14F-4D97-AF65-F5344CB8AC3E}">
        <p14:creationId xmlns:p14="http://schemas.microsoft.com/office/powerpoint/2010/main" val="434749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1968" cy="465296"/>
          </a:xfrm>
          <a:prstGeom prst="rect">
            <a:avLst/>
          </a:prstGeom>
        </p:spPr>
        <p:txBody>
          <a:bodyPr vert="horz" lIns="93242" tIns="46622" rIns="93242" bIns="46622" rtlCol="0"/>
          <a:lstStyle>
            <a:lvl1pPr algn="l">
              <a:defRPr sz="1200">
                <a:latin typeface="Franklin Gothic Book"/>
              </a:defRPr>
            </a:lvl1pPr>
          </a:lstStyle>
          <a:p>
            <a:endParaRPr lang="en-US"/>
          </a:p>
        </p:txBody>
      </p:sp>
      <p:sp>
        <p:nvSpPr>
          <p:cNvPr id="3" name="Date Placeholder 2"/>
          <p:cNvSpPr>
            <a:spLocks noGrp="1"/>
          </p:cNvSpPr>
          <p:nvPr>
            <p:ph type="dt" idx="1"/>
          </p:nvPr>
        </p:nvSpPr>
        <p:spPr>
          <a:xfrm>
            <a:off x="3976335" y="0"/>
            <a:ext cx="3041968" cy="465296"/>
          </a:xfrm>
          <a:prstGeom prst="rect">
            <a:avLst/>
          </a:prstGeom>
        </p:spPr>
        <p:txBody>
          <a:bodyPr vert="horz" lIns="93242" tIns="46622" rIns="93242" bIns="46622" rtlCol="0"/>
          <a:lstStyle>
            <a:lvl1pPr algn="r">
              <a:defRPr sz="1200">
                <a:latin typeface="Franklin Gothic Book"/>
              </a:defRPr>
            </a:lvl1pPr>
          </a:lstStyle>
          <a:p>
            <a:fld id="{52A69261-0B6D-4724-BE5B-0C9C0F5BF0C3}" type="datetimeFigureOut">
              <a:rPr lang="en-US" smtClean="0"/>
              <a:pPr/>
              <a:t>11/10/11</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42" tIns="46622" rIns="93242" bIns="46622"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42" tIns="46622" rIns="93242" bIns="466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 y="8839014"/>
            <a:ext cx="3041968" cy="465296"/>
          </a:xfrm>
          <a:prstGeom prst="rect">
            <a:avLst/>
          </a:prstGeom>
        </p:spPr>
        <p:txBody>
          <a:bodyPr vert="horz" lIns="93242" tIns="46622" rIns="93242" bIns="46622" rtlCol="0" anchor="b"/>
          <a:lstStyle>
            <a:lvl1pPr algn="l">
              <a:defRPr sz="1200">
                <a:latin typeface="Franklin Gothic Book"/>
              </a:defRPr>
            </a:lvl1pPr>
          </a:lstStyle>
          <a:p>
            <a:endParaRPr lang="en-US"/>
          </a:p>
        </p:txBody>
      </p:sp>
      <p:sp>
        <p:nvSpPr>
          <p:cNvPr id="7" name="Slide Number Placeholder 6"/>
          <p:cNvSpPr>
            <a:spLocks noGrp="1"/>
          </p:cNvSpPr>
          <p:nvPr>
            <p:ph type="sldNum" sz="quarter" idx="5"/>
          </p:nvPr>
        </p:nvSpPr>
        <p:spPr>
          <a:xfrm>
            <a:off x="3976335" y="8839014"/>
            <a:ext cx="3041968" cy="465296"/>
          </a:xfrm>
          <a:prstGeom prst="rect">
            <a:avLst/>
          </a:prstGeom>
        </p:spPr>
        <p:txBody>
          <a:bodyPr vert="horz" lIns="93242" tIns="46622" rIns="93242" bIns="46622" rtlCol="0" anchor="b"/>
          <a:lstStyle>
            <a:lvl1pPr algn="r">
              <a:defRPr sz="1200">
                <a:latin typeface="Franklin Gothic Book"/>
              </a:defRPr>
            </a:lvl1pPr>
          </a:lstStyle>
          <a:p>
            <a:fld id="{E7F46456-FC76-44C4-90EC-DF740D2ED9CB}" type="slidenum">
              <a:rPr lang="en-US" smtClean="0"/>
              <a:pPr/>
              <a:t>‹#›</a:t>
            </a:fld>
            <a:endParaRPr lang="en-US"/>
          </a:p>
        </p:txBody>
      </p:sp>
    </p:spTree>
    <p:extLst>
      <p:ext uri="{BB962C8B-B14F-4D97-AF65-F5344CB8AC3E}">
        <p14:creationId xmlns:p14="http://schemas.microsoft.com/office/powerpoint/2010/main" val="150714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a:ea typeface="+mn-ea"/>
        <a:cs typeface="+mn-cs"/>
      </a:defRPr>
    </a:lvl1pPr>
    <a:lvl2pPr marL="457200" algn="l" defTabSz="914400" rtl="0" eaLnBrk="1" latinLnBrk="0" hangingPunct="1">
      <a:defRPr sz="1200" kern="1200">
        <a:solidFill>
          <a:schemeClr val="tx1"/>
        </a:solidFill>
        <a:latin typeface="Franklin Gothic Book"/>
        <a:ea typeface="+mn-ea"/>
        <a:cs typeface="+mn-cs"/>
      </a:defRPr>
    </a:lvl2pPr>
    <a:lvl3pPr marL="914400" algn="l" defTabSz="914400" rtl="0" eaLnBrk="1" latinLnBrk="0" hangingPunct="1">
      <a:defRPr sz="1200" kern="1200">
        <a:solidFill>
          <a:schemeClr val="tx1"/>
        </a:solidFill>
        <a:latin typeface="Franklin Gothic Book"/>
        <a:ea typeface="+mn-ea"/>
        <a:cs typeface="+mn-cs"/>
      </a:defRPr>
    </a:lvl3pPr>
    <a:lvl4pPr marL="1371600" algn="l" defTabSz="914400" rtl="0" eaLnBrk="1" latinLnBrk="0" hangingPunct="1">
      <a:defRPr sz="1200" kern="1200">
        <a:solidFill>
          <a:schemeClr val="tx1"/>
        </a:solidFill>
        <a:latin typeface="Franklin Gothic Book"/>
        <a:ea typeface="+mn-ea"/>
        <a:cs typeface="+mn-cs"/>
      </a:defRPr>
    </a:lvl4pPr>
    <a:lvl5pPr marL="1828800" algn="l" defTabSz="914400" rtl="0" eaLnBrk="1" latinLnBrk="0" hangingPunct="1">
      <a:defRPr sz="1200" kern="1200">
        <a:solidFill>
          <a:schemeClr val="tx1"/>
        </a:solidFill>
        <a:latin typeface="Franklin Gothic Book"/>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7F46456-FC76-44C4-90EC-DF740D2ED9C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An intercepting proxy, also commonly called a transparent proxy, is very similar to a forward proxy, except the client (browser) does not require any special configuration. As far as the user is concerned, the proxying happens completely transparently.</a:t>
            </a:r>
          </a:p>
          <a:p>
            <a:pPr eaLnBrk="1" hangingPunct="1">
              <a:buFontTx/>
              <a:buChar char="•"/>
            </a:pPr>
            <a:r>
              <a:rPr lang="en-US">
                <a:latin typeface="Gill Sans" charset="0"/>
                <a:ea typeface="ＭＳ Ｐゴシック" charset="0"/>
                <a:cs typeface="ＭＳ Ｐゴシック" charset="0"/>
              </a:rPr>
              <a:t> A transparent proxy will intercerpt the HTTP requests, modify them accordingly, and typically </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forge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 the source IP before forwarding the request to the final destination.</a:t>
            </a:r>
          </a:p>
          <a:p>
            <a:pPr eaLnBrk="1" hangingPunct="1">
              <a:buFontTx/>
              <a:buChar char="•"/>
            </a:pPr>
            <a:r>
              <a:rPr lang="en-US">
                <a:latin typeface="Gill Sans" charset="0"/>
                <a:ea typeface="ＭＳ Ｐゴシック" charset="0"/>
                <a:cs typeface="ＭＳ Ｐゴシック" charset="0"/>
              </a:rPr>
              <a:t> Transparent proxies usually also implements traffic filters and monitoring, allowing for strict control of what HTTP traffic passes through the mandatory proxy layer.</a:t>
            </a:r>
          </a:p>
          <a:p>
            <a:pPr eaLnBrk="1" hangingPunct="1">
              <a:buFontTx/>
              <a:buChar char="•"/>
            </a:pPr>
            <a:r>
              <a:rPr lang="en-US">
                <a:latin typeface="Gill Sans" charset="0"/>
                <a:ea typeface="ＭＳ Ｐゴシック" charset="0"/>
                <a:cs typeface="ＭＳ Ｐゴシック" charset="0"/>
              </a:rPr>
              <a:t> Typical use cases include ISPs and very strictly controlled corporate firewalls.</a:t>
            </a:r>
          </a:p>
          <a:p>
            <a:pPr eaLnBrk="1" hangingPunct="1">
              <a:buFontTx/>
              <a:buChar char="•"/>
            </a:pPr>
            <a:r>
              <a:rPr lang="en-US">
                <a:latin typeface="Gill Sans" charset="0"/>
                <a:ea typeface="ＭＳ Ｐゴシック" charset="0"/>
                <a:cs typeface="ＭＳ Ｐゴシック" charset="0"/>
              </a:rPr>
              <a:t> I</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m very excited to announce that as of a few days ago, code for transparent proxy is available in the subversion tree.</a:t>
            </a:r>
          </a:p>
        </p:txBody>
      </p:sp>
      <p:sp>
        <p:nvSpPr>
          <p:cNvPr id="419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40C8A541-7D01-EA41-B6D0-EBBCB724CC01}" type="slidenum">
              <a:rPr lang="en-US"/>
              <a:pPr eaLnBrk="1" hangingPunct="1"/>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Before we go into the next use case scenario, lets discuss a couple of common problems that can severely affect your web sites performance.</a:t>
            </a:r>
          </a:p>
          <a:p>
            <a:pPr eaLnBrk="1" hangingPunct="1">
              <a:buFontTx/>
              <a:buChar char="•"/>
            </a:pPr>
            <a:r>
              <a:rPr lang="en-US">
                <a:latin typeface="Gill Sans" charset="0"/>
                <a:ea typeface="ＭＳ Ｐゴシック" charset="0"/>
                <a:cs typeface="ＭＳ Ｐゴシック" charset="0"/>
              </a:rPr>
              <a:t>There are several reasons why a Web page might be slow to render, three common problems that I personally have to deal with are TCP 3-way handshake, TCP congestion control, and DNS lookups.</a:t>
            </a:r>
          </a:p>
          <a:p>
            <a:pPr eaLnBrk="1" hangingPunct="1">
              <a:buFontTx/>
              <a:buChar char="•"/>
            </a:pPr>
            <a:r>
              <a:rPr lang="en-US">
                <a:latin typeface="Gill Sans" charset="0"/>
                <a:ea typeface="ＭＳ Ｐゴシック" charset="0"/>
                <a:cs typeface="ＭＳ Ｐゴシック" charset="0"/>
              </a:rPr>
              <a:t> We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ll discuss the first two here, and explain what we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ve done at Yahoo!  using Traffic Server to alleviate these two problems. </a:t>
            </a:r>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8C499047-DE45-754C-85B7-5391B4083CE2}" type="slidenum">
              <a:rPr lang="en-US"/>
              <a:pPr eaLnBrk="1" hangingPunct="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Before we go into the next use case scenario, lets discuss a couple of common problems that can severely affect your web sites performance.</a:t>
            </a:r>
          </a:p>
          <a:p>
            <a:pPr eaLnBrk="1" hangingPunct="1">
              <a:buFontTx/>
              <a:buChar char="•"/>
            </a:pPr>
            <a:r>
              <a:rPr lang="en-US">
                <a:latin typeface="Gill Sans" charset="0"/>
                <a:ea typeface="ＭＳ Ｐゴシック" charset="0"/>
                <a:cs typeface="ＭＳ Ｐゴシック" charset="0"/>
              </a:rPr>
              <a:t>There are several reasons why a Web page might be slow to render, three common problems that I personally have to deal with are TCP 3-way handshake, TCP congestion control, and DNS lookups.</a:t>
            </a:r>
          </a:p>
          <a:p>
            <a:pPr eaLnBrk="1" hangingPunct="1">
              <a:buFontTx/>
              <a:buChar char="•"/>
            </a:pPr>
            <a:r>
              <a:rPr lang="en-US">
                <a:latin typeface="Gill Sans" charset="0"/>
                <a:ea typeface="ＭＳ Ｐゴシック" charset="0"/>
                <a:cs typeface="ＭＳ Ｐゴシック" charset="0"/>
              </a:rPr>
              <a:t> We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ll discuss the first two here, and explain what we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ve done at Yahoo!  using Traffic Server to alleviate these two problems. </a:t>
            </a:r>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8C499047-DE45-754C-85B7-5391B4083CE2}" type="slidenum">
              <a:rPr lang="en-US"/>
              <a:pPr eaLnBrk="1" hangingPunct="1"/>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In TCP, every new connection has to go through a setup phase, typically referred to as the 3-way handshake.</a:t>
            </a:r>
          </a:p>
          <a:p>
            <a:pPr eaLnBrk="1" hangingPunct="1">
              <a:buFontTx/>
              <a:buChar char="•"/>
            </a:pPr>
            <a:r>
              <a:rPr lang="en-US">
                <a:latin typeface="Gill Sans" charset="0"/>
                <a:ea typeface="ＭＳ Ｐゴシック" charset="0"/>
                <a:cs typeface="ＭＳ Ｐゴシック" charset="0"/>
              </a:rPr>
              <a:t> As you can see from the picture above, this means that there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s a full round-trip worth of latency before the client can even send the first HTTP request to the server.</a:t>
            </a:r>
          </a:p>
          <a:p>
            <a:pPr eaLnBrk="1" hangingPunct="1">
              <a:buFontTx/>
              <a:buChar char="•"/>
            </a:pPr>
            <a:r>
              <a:rPr lang="en-US">
                <a:latin typeface="Gill Sans" charset="0"/>
                <a:ea typeface="ＭＳ Ｐゴシック" charset="0"/>
                <a:cs typeface="ＭＳ Ｐゴシック" charset="0"/>
              </a:rPr>
              <a:t> Since latency introduced by 3-way handshake is associated with network round-trip time, it goes without saying that the longer the distance between the client and the server, the longer the latency until the HTTP request can be sent.</a:t>
            </a:r>
          </a:p>
          <a:p>
            <a:pPr eaLnBrk="1" hangingPunct="1">
              <a:buFontTx/>
              <a:buChar char="•"/>
            </a:pPr>
            <a:r>
              <a:rPr lang="en-US">
                <a:latin typeface="Gill Sans" charset="0"/>
                <a:ea typeface="ＭＳ Ｐゴシック" charset="0"/>
                <a:cs typeface="ＭＳ Ｐゴシック" charset="0"/>
              </a:rPr>
              <a:t> The solution to this problem is generally to use HTTP keep-alive between the client and server, which is a major reason why it is so critical for Traffic Server, and other intermediaries, to be able to handle tens of thousands of concurrent connections.</a:t>
            </a:r>
          </a:p>
        </p:txBody>
      </p:sp>
      <p:sp>
        <p:nvSpPr>
          <p:cNvPr id="880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DC336E02-9841-0F43-B1AF-CF6D0D2E027E}" type="slidenum">
              <a:rPr lang="en-US"/>
              <a:pPr eaLnBrk="1" hangingPunct="1"/>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Before we go into the next use case scenario, lets discuss a couple of common problems that can severely affect your web sites performance.</a:t>
            </a:r>
          </a:p>
          <a:p>
            <a:pPr eaLnBrk="1" hangingPunct="1">
              <a:buFontTx/>
              <a:buChar char="•"/>
            </a:pPr>
            <a:r>
              <a:rPr lang="en-US">
                <a:latin typeface="Gill Sans" charset="0"/>
                <a:ea typeface="ＭＳ Ｐゴシック" charset="0"/>
                <a:cs typeface="ＭＳ Ｐゴシック" charset="0"/>
              </a:rPr>
              <a:t>There are several reasons why a Web page might be slow to render, three common problems that I personally have to deal with are TCP 3-way handshake, TCP congestion control, and DNS lookups.</a:t>
            </a:r>
          </a:p>
          <a:p>
            <a:pPr eaLnBrk="1" hangingPunct="1">
              <a:buFontTx/>
              <a:buChar char="•"/>
            </a:pPr>
            <a:r>
              <a:rPr lang="en-US">
                <a:latin typeface="Gill Sans" charset="0"/>
                <a:ea typeface="ＭＳ Ｐゴシック" charset="0"/>
                <a:cs typeface="ＭＳ Ｐゴシック" charset="0"/>
              </a:rPr>
              <a:t> We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ll discuss the first two here, and explain what we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ve done at Yahoo!  using Traffic Server to alleviate these two problems. </a:t>
            </a:r>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8C499047-DE45-754C-85B7-5391B4083CE2}" type="slidenum">
              <a:rPr lang="en-US"/>
              <a:pPr eaLnBrk="1" hangingPunct="1"/>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a:latin typeface="Gill Sans" charset="0"/>
                <a:ea typeface="ＭＳ Ｐゴシック" charset="0"/>
                <a:cs typeface="ＭＳ Ｐゴシック" charset="0"/>
              </a:rPr>
              <a:t> TCP congestion avoidance is a mechanism for TCP to avoid congestion on our networks.</a:t>
            </a:r>
          </a:p>
          <a:p>
            <a:pPr eaLnBrk="1" hangingPunct="1">
              <a:buFontTx/>
              <a:buChar char="•"/>
            </a:pPr>
            <a:r>
              <a:rPr lang="en-US" dirty="0">
                <a:latin typeface="Gill Sans" charset="0"/>
                <a:ea typeface="ＭＳ Ｐゴシック" charset="0"/>
                <a:cs typeface="ＭＳ Ｐゴシック" charset="0"/>
              </a:rPr>
              <a:t> There are many different implementations of TCP congestion control mechanisms, but the general idea is to start out </a:t>
            </a:r>
            <a:r>
              <a:rPr lang="ja-JP" altLang="en-US" dirty="0">
                <a:latin typeface="Gill Sans" charset="0"/>
                <a:ea typeface="ＭＳ Ｐゴシック" charset="0"/>
                <a:cs typeface="ＭＳ Ｐゴシック" charset="0"/>
              </a:rPr>
              <a:t>‘</a:t>
            </a:r>
            <a:r>
              <a:rPr lang="en-US" dirty="0">
                <a:latin typeface="Gill Sans" charset="0"/>
                <a:ea typeface="ＭＳ Ｐゴシック" charset="0"/>
                <a:cs typeface="ＭＳ Ｐゴシック" charset="0"/>
              </a:rPr>
              <a:t>slow</a:t>
            </a:r>
            <a:r>
              <a:rPr lang="ja-JP" altLang="en-US" dirty="0">
                <a:latin typeface="Gill Sans" charset="0"/>
                <a:ea typeface="ＭＳ Ｐゴシック" charset="0"/>
                <a:cs typeface="ＭＳ Ｐゴシック" charset="0"/>
              </a:rPr>
              <a:t>’</a:t>
            </a:r>
            <a:r>
              <a:rPr lang="en-US" dirty="0">
                <a:latin typeface="Gill Sans" charset="0"/>
                <a:ea typeface="ＭＳ Ｐゴシック" charset="0"/>
                <a:cs typeface="ＭＳ Ｐゴシック" charset="0"/>
              </a:rPr>
              <a:t>, and increase the amount of packets we have outstanding on the wires before we wait for an acknowledgement from the receiver. This is why sometimes congestion control is referred to as </a:t>
            </a:r>
            <a:r>
              <a:rPr lang="ja-JP" altLang="en-US" dirty="0">
                <a:latin typeface="Gill Sans" charset="0"/>
                <a:ea typeface="ＭＳ Ｐゴシック" charset="0"/>
                <a:cs typeface="ＭＳ Ｐゴシック" charset="0"/>
              </a:rPr>
              <a:t>“</a:t>
            </a:r>
            <a:r>
              <a:rPr lang="en-US" dirty="0">
                <a:latin typeface="Gill Sans" charset="0"/>
                <a:ea typeface="ＭＳ Ｐゴシック" charset="0"/>
                <a:cs typeface="ＭＳ Ｐゴシック" charset="0"/>
              </a:rPr>
              <a:t>slow start</a:t>
            </a:r>
            <a:r>
              <a:rPr lang="ja-JP" altLang="en-US" dirty="0">
                <a:latin typeface="Gill Sans" charset="0"/>
                <a:ea typeface="ＭＳ Ｐゴシック" charset="0"/>
                <a:cs typeface="ＭＳ Ｐゴシック" charset="0"/>
              </a:rPr>
              <a:t>”</a:t>
            </a:r>
            <a:r>
              <a:rPr lang="en-US" dirty="0">
                <a:latin typeface="Gill Sans" charset="0"/>
                <a:ea typeface="ＭＳ Ｐゴシック" charset="0"/>
                <a:cs typeface="ＭＳ Ｐゴシック" charset="0"/>
              </a:rPr>
              <a:t>.</a:t>
            </a:r>
          </a:p>
          <a:p>
            <a:pPr eaLnBrk="1" hangingPunct="1">
              <a:buFontTx/>
              <a:buChar char="•"/>
            </a:pPr>
            <a:r>
              <a:rPr lang="en-US" dirty="0">
                <a:latin typeface="Gill Sans" charset="0"/>
                <a:ea typeface="ＭＳ Ｐゴシック" charset="0"/>
                <a:cs typeface="ＭＳ Ｐゴシック" charset="0"/>
              </a:rPr>
              <a:t> Similar to 3-way handshake, this will introduce latencies which are directly related to the round-trip time between client and server.</a:t>
            </a:r>
          </a:p>
          <a:p>
            <a:pPr eaLnBrk="1" hangingPunct="1">
              <a:buFontTx/>
              <a:buChar char="•"/>
            </a:pPr>
            <a:r>
              <a:rPr lang="en-US" dirty="0">
                <a:latin typeface="Gill Sans" charset="0"/>
                <a:ea typeface="ＭＳ Ｐゴシック" charset="0"/>
                <a:cs typeface="ＭＳ Ｐゴシック" charset="0"/>
              </a:rPr>
              <a:t> Keep-alive generally </a:t>
            </a:r>
            <a:r>
              <a:rPr lang="en-US" dirty="0" err="1">
                <a:latin typeface="Gill Sans" charset="0"/>
                <a:ea typeface="ＭＳ Ｐゴシック" charset="0"/>
                <a:cs typeface="ＭＳ Ｐゴシック" charset="0"/>
              </a:rPr>
              <a:t>doesn</a:t>
            </a:r>
            <a:r>
              <a:rPr lang="ja-JP" altLang="en-US" dirty="0">
                <a:latin typeface="Gill Sans" charset="0"/>
                <a:ea typeface="ＭＳ Ｐゴシック" charset="0"/>
                <a:cs typeface="ＭＳ Ｐゴシック" charset="0"/>
              </a:rPr>
              <a:t>’</a:t>
            </a:r>
            <a:r>
              <a:rPr lang="en-US" dirty="0">
                <a:latin typeface="Gill Sans" charset="0"/>
                <a:ea typeface="ＭＳ Ｐゴシック" charset="0"/>
                <a:cs typeface="ＭＳ Ｐゴシック" charset="0"/>
              </a:rPr>
              <a:t>t solve this, since by default (sometimes configurable) an idle connection will force the restart of another slow start.</a:t>
            </a:r>
          </a:p>
        </p:txBody>
      </p:sp>
      <p:sp>
        <p:nvSpPr>
          <p:cNvPr id="901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08DD2112-3812-044B-90B2-496C71B4F0AA}" type="slidenum">
              <a:rPr lang="en-US"/>
              <a:pPr eaLnBrk="1" hangingPunct="1"/>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Before we go into the next use case scenario, lets discuss a couple of common problems that can severely affect your web sites performance.</a:t>
            </a:r>
          </a:p>
          <a:p>
            <a:pPr eaLnBrk="1" hangingPunct="1">
              <a:buFontTx/>
              <a:buChar char="•"/>
            </a:pPr>
            <a:r>
              <a:rPr lang="en-US">
                <a:latin typeface="Gill Sans" charset="0"/>
                <a:ea typeface="ＭＳ Ｐゴシック" charset="0"/>
                <a:cs typeface="ＭＳ Ｐゴシック" charset="0"/>
              </a:rPr>
              <a:t>There are several reasons why a Web page might be slow to render, three common problems that I personally have to deal with are TCP 3-way handshake, TCP congestion control, and DNS lookups.</a:t>
            </a:r>
          </a:p>
          <a:p>
            <a:pPr eaLnBrk="1" hangingPunct="1">
              <a:buFontTx/>
              <a:buChar char="•"/>
            </a:pPr>
            <a:r>
              <a:rPr lang="en-US">
                <a:latin typeface="Gill Sans" charset="0"/>
                <a:ea typeface="ＭＳ Ｐゴシック" charset="0"/>
                <a:cs typeface="ＭＳ Ｐゴシック" charset="0"/>
              </a:rPr>
              <a:t> We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ll discuss the first two here, and explain what we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ve done at Yahoo!  using Traffic Server to alleviate these two problems. </a:t>
            </a:r>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8C499047-DE45-754C-85B7-5391B4083CE2}" type="slidenum">
              <a:rPr lang="en-US"/>
              <a:pPr eaLnBrk="1" hangingPunct="1"/>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Looks familiar?</a:t>
            </a:r>
            <a:endParaRPr lang="en-US" dirty="0"/>
          </a:p>
        </p:txBody>
      </p:sp>
      <p:sp>
        <p:nvSpPr>
          <p:cNvPr id="4" name="Slide Number Placeholder 3"/>
          <p:cNvSpPr>
            <a:spLocks noGrp="1"/>
          </p:cNvSpPr>
          <p:nvPr>
            <p:ph type="sldNum" sz="quarter" idx="10"/>
          </p:nvPr>
        </p:nvSpPr>
        <p:spPr/>
        <p:txBody>
          <a:bodyPr/>
          <a:lstStyle/>
          <a:p>
            <a:fld id="{59C18F89-DEFC-2C42-957C-E7923F908012}" type="slidenum">
              <a:rPr lang="en-US" smtClean="0"/>
              <a:pPr/>
              <a:t>17</a:t>
            </a:fld>
            <a:endParaRPr lang="en-US"/>
          </a:p>
        </p:txBody>
      </p:sp>
    </p:spTree>
    <p:extLst>
      <p:ext uri="{BB962C8B-B14F-4D97-AF65-F5344CB8AC3E}">
        <p14:creationId xmlns:p14="http://schemas.microsoft.com/office/powerpoint/2010/main" val="285870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Looks familiar?</a:t>
            </a:r>
            <a:endParaRPr lang="en-US" dirty="0"/>
          </a:p>
        </p:txBody>
      </p:sp>
      <p:sp>
        <p:nvSpPr>
          <p:cNvPr id="4" name="Slide Number Placeholder 3"/>
          <p:cNvSpPr>
            <a:spLocks noGrp="1"/>
          </p:cNvSpPr>
          <p:nvPr>
            <p:ph type="sldNum" sz="quarter" idx="10"/>
          </p:nvPr>
        </p:nvSpPr>
        <p:spPr/>
        <p:txBody>
          <a:bodyPr/>
          <a:lstStyle/>
          <a:p>
            <a:fld id="{59C18F89-DEFC-2C42-957C-E7923F908012}" type="slidenum">
              <a:rPr lang="en-US" smtClean="0"/>
              <a:pPr/>
              <a:t>18</a:t>
            </a:fld>
            <a:endParaRPr lang="en-US"/>
          </a:p>
        </p:txBody>
      </p:sp>
    </p:spTree>
    <p:extLst>
      <p:ext uri="{BB962C8B-B14F-4D97-AF65-F5344CB8AC3E}">
        <p14:creationId xmlns:p14="http://schemas.microsoft.com/office/powerpoint/2010/main" val="285870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a:ln/>
        </p:spPr>
      </p:sp>
      <p:sp>
        <p:nvSpPr>
          <p:cNvPr id="41987" name="Notes Placeholder 2"/>
          <p:cNvSpPr>
            <a:spLocks noGrp="1"/>
          </p:cNvSpPr>
          <p:nvPr>
            <p:ph type="body" idx="1"/>
          </p:nvPr>
        </p:nvSpPr>
        <p:spPr/>
        <p:txBody>
          <a:bodyPr/>
          <a:lstStyle/>
          <a:p>
            <a:pPr eaLnBrk="1" hangingPunct="1">
              <a:buFontTx/>
              <a:buChar char="•"/>
              <a:defRPr/>
            </a:pPr>
            <a:r>
              <a:rPr lang="en-US" dirty="0" smtClean="0">
                <a:ea typeface="ＭＳ Ｐゴシック" pitchFamily="-108" charset="-128"/>
                <a:cs typeface="ＭＳ Ｐゴシック" pitchFamily="-108" charset="-128"/>
              </a:rPr>
              <a:t> Alright, so lets talk about what problems a good HTTP (and/or proxy server) can solve. </a:t>
            </a:r>
          </a:p>
          <a:p>
            <a:pPr eaLnBrk="1" hangingPunct="1">
              <a:buFontTx/>
              <a:buChar char="•"/>
              <a:defRPr/>
            </a:pPr>
            <a:r>
              <a:rPr lang="en-US" dirty="0" smtClean="0">
                <a:ea typeface="ＭＳ Ｐゴシック" pitchFamily="-108" charset="-128"/>
                <a:cs typeface="ＭＳ Ｐゴシック" pitchFamily="-108" charset="-128"/>
              </a:rPr>
              <a:t> There are two primary concurrency problems for the server software developers to consider:</a:t>
            </a:r>
          </a:p>
          <a:p>
            <a:pPr marL="233218" indent="-233218">
              <a:buFontTx/>
              <a:buAutoNum type="arabicParenR"/>
              <a:defRPr/>
            </a:pPr>
            <a:r>
              <a:rPr lang="en-US" dirty="0" smtClean="0">
                <a:ea typeface="ＭＳ Ｐゴシック" pitchFamily="-108" charset="-128"/>
                <a:cs typeface="ＭＳ Ｐゴシック" pitchFamily="-108" charset="-128"/>
              </a:rPr>
              <a:t>How can the software handle tens of thousands of concurrent TCP connections?</a:t>
            </a:r>
          </a:p>
          <a:p>
            <a:pPr marL="233218" indent="-233218">
              <a:buFontTx/>
              <a:buAutoNum type="arabicParenR"/>
              <a:defRPr/>
            </a:pPr>
            <a:r>
              <a:rPr lang="en-US" dirty="0" smtClean="0">
                <a:ea typeface="ＭＳ Ｐゴシック" pitchFamily="-108" charset="-128"/>
                <a:cs typeface="ＭＳ Ｐゴシック" pitchFamily="-108" charset="-128"/>
              </a:rPr>
              <a:t>How can the software take advantage of modern multi-core CPUs? Commodity hardware today has 2, or 4 and even 8 or more cores in each server.</a:t>
            </a:r>
          </a:p>
          <a:p>
            <a:pPr marL="233218" indent="-233218">
              <a:defRPr/>
            </a:pPr>
            <a:r>
              <a:rPr lang="en-US" dirty="0" smtClean="0">
                <a:ea typeface="ＭＳ Ｐゴシック" pitchFamily="-108" charset="-128"/>
                <a:cs typeface="ＭＳ Ｐゴシック" pitchFamily="-108" charset="-128"/>
              </a:rPr>
              <a:t>* Additionally, while solving these two problems, we have to make sure we don’t introduce other resource starvations, for example, memory pressure.</a:t>
            </a:r>
          </a:p>
        </p:txBody>
      </p:sp>
      <p:sp>
        <p:nvSpPr>
          <p:cNvPr id="983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B0E9F654-2899-0E4F-9474-9E0B382F559B}" type="slidenum">
              <a:rPr lang="en-US"/>
              <a:pPr eaLnBrk="1" hangingPunct="1"/>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Worked on Traffic Server both at Yahoo, and at Apache.</a:t>
            </a:r>
          </a:p>
          <a:p>
            <a:pPr marL="171450" indent="-171450">
              <a:buFontTx/>
              <a:buChar char="•"/>
            </a:pPr>
            <a:r>
              <a:rPr lang="en-US" dirty="0" smtClean="0"/>
              <a:t>Before we go on, lets do a show of hands. How many have or are using a Proxy server of some sort?</a:t>
            </a:r>
          </a:p>
          <a:p>
            <a:pPr marL="628650" lvl="1" indent="-171450">
              <a:buFontTx/>
              <a:buChar char="•"/>
            </a:pPr>
            <a:r>
              <a:rPr lang="en-US" dirty="0" smtClean="0"/>
              <a:t>How many of you are or were using Squid ?</a:t>
            </a:r>
          </a:p>
          <a:p>
            <a:pPr marL="171450" lvl="0" indent="-171450">
              <a:buFontTx/>
              <a:buChar char="•"/>
            </a:pPr>
            <a:r>
              <a:rPr lang="en-US" dirty="0" smtClean="0"/>
              <a:t>There’s still hope for you.</a:t>
            </a:r>
            <a:endParaRPr lang="en-US" dirty="0"/>
          </a:p>
        </p:txBody>
      </p:sp>
      <p:sp>
        <p:nvSpPr>
          <p:cNvPr id="4" name="Slide Number Placeholder 3"/>
          <p:cNvSpPr>
            <a:spLocks noGrp="1"/>
          </p:cNvSpPr>
          <p:nvPr>
            <p:ph type="sldNum" sz="quarter" idx="10"/>
          </p:nvPr>
        </p:nvSpPr>
        <p:spPr/>
        <p:txBody>
          <a:bodyPr/>
          <a:lstStyle/>
          <a:p>
            <a:fld id="{E7F46456-FC76-44C4-90EC-DF740D2ED9CB}" type="slidenum">
              <a:rPr lang="en-US" smtClean="0"/>
              <a:pPr/>
              <a:t>2</a:t>
            </a:fld>
            <a:endParaRPr lang="en-US"/>
          </a:p>
        </p:txBody>
      </p:sp>
    </p:spTree>
    <p:extLst>
      <p:ext uri="{BB962C8B-B14F-4D97-AF65-F5344CB8AC3E}">
        <p14:creationId xmlns:p14="http://schemas.microsoft.com/office/powerpoint/2010/main" val="3217442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Multithreading allows a process to split itself, and run multiple tasks in </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parallel</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a:t>
            </a:r>
          </a:p>
          <a:p>
            <a:pPr eaLnBrk="1" hangingPunct="1">
              <a:buFontTx/>
              <a:buChar char="•"/>
            </a:pPr>
            <a:r>
              <a:rPr lang="en-US">
                <a:latin typeface="Gill Sans" charset="0"/>
                <a:ea typeface="ＭＳ Ｐゴシック" charset="0"/>
                <a:cs typeface="ＭＳ Ｐゴシック" charset="0"/>
              </a:rPr>
              <a:t> There is significantly less overhead running threads compared to individual processes, but threads are still not free. They need memory resources, and incur context switches.</a:t>
            </a:r>
          </a:p>
          <a:p>
            <a:pPr eaLnBrk="1" hangingPunct="1">
              <a:buFontTx/>
              <a:buChar char="•"/>
            </a:pPr>
            <a:r>
              <a:rPr lang="en-US">
                <a:latin typeface="Gill Sans" charset="0"/>
                <a:ea typeface="ＭＳ Ｐゴシック" charset="0"/>
                <a:cs typeface="ＭＳ Ｐゴシック" charset="0"/>
              </a:rPr>
              <a:t> It</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s a known methodology for solving the concurrency problem, and many, many server implementations relies heavily on threads.</a:t>
            </a:r>
          </a:p>
          <a:p>
            <a:pPr eaLnBrk="1" hangingPunct="1">
              <a:buFontTx/>
              <a:buChar char="•"/>
            </a:pPr>
            <a:r>
              <a:rPr lang="en-US">
                <a:latin typeface="Gill Sans" charset="0"/>
                <a:ea typeface="ＭＳ Ｐゴシック" charset="0"/>
                <a:cs typeface="ＭＳ Ｐゴシック" charset="0"/>
              </a:rPr>
              <a:t> Modern OS</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es have good support for threads, and standard libraries are widely available.</a:t>
            </a:r>
          </a:p>
        </p:txBody>
      </p:sp>
      <p:sp>
        <p:nvSpPr>
          <p:cNvPr id="1003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E71009E3-6EB1-DF47-9DE0-89284261BA88}" type="slidenum">
              <a:rPr lang="en-US"/>
              <a:pPr eaLnBrk="1" hangingPunct="1"/>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a:ln/>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Deadlocks, where two threads (or processes) need to acquire the same two resources (e.g. locks), which can cause the application to completely stall (unrecoverable)</a:t>
            </a:r>
          </a:p>
          <a:p>
            <a:pPr eaLnBrk="1" hangingPunct="1">
              <a:buFontTx/>
              <a:buChar char="•"/>
            </a:pPr>
            <a:r>
              <a:rPr lang="en-US">
                <a:latin typeface="Gill Sans" charset="0"/>
                <a:ea typeface="ＭＳ Ｐゴシック" charset="0"/>
                <a:cs typeface="ＭＳ Ｐゴシック" charset="0"/>
              </a:rPr>
              <a:t> Race conditions can occur, where the outcome is not deterministic, but depends on timing or scheduling of threads execution.</a:t>
            </a:r>
          </a:p>
          <a:p>
            <a:pPr eaLnBrk="1" hangingPunct="1">
              <a:buFontTx/>
              <a:buChar char="•"/>
            </a:pPr>
            <a:r>
              <a:rPr lang="en-US">
                <a:latin typeface="Gill Sans" charset="0"/>
                <a:ea typeface="ＭＳ Ｐゴシック" charset="0"/>
                <a:cs typeface="ＭＳ Ｐゴシック" charset="0"/>
              </a:rPr>
              <a:t> Difficult to code and </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get right</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a:t>
            </a:r>
          </a:p>
        </p:txBody>
      </p:sp>
      <p:sp>
        <p:nvSpPr>
          <p:cNvPr id="1024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457AA2CB-8A86-0540-9E74-5B68C4468541}" type="slidenum">
              <a:rPr lang="en-US"/>
              <a:pPr eaLnBrk="1" hangingPunct="1"/>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a:ln/>
        </p:spPr>
      </p:sp>
      <p:sp>
        <p:nvSpPr>
          <p:cNvPr id="1044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Events are scheduled by the event loop, and event handlers execute specific code for specific events</a:t>
            </a:r>
          </a:p>
          <a:p>
            <a:pPr eaLnBrk="1" hangingPunct="1">
              <a:buFontTx/>
              <a:buChar char="•"/>
            </a:pPr>
            <a:r>
              <a:rPr lang="en-US">
                <a:latin typeface="Gill Sans" charset="0"/>
                <a:ea typeface="ＭＳ Ｐゴシック" charset="0"/>
                <a:cs typeface="ＭＳ Ｐゴシック" charset="0"/>
              </a:rPr>
              <a:t> This makes it easier to code for, there</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s no risk of deadlock or race condition</a:t>
            </a:r>
          </a:p>
          <a:p>
            <a:pPr eaLnBrk="1" hangingPunct="1">
              <a:buFontTx/>
              <a:buChar char="•"/>
            </a:pPr>
            <a:r>
              <a:rPr lang="en-US">
                <a:latin typeface="Gill Sans" charset="0"/>
                <a:ea typeface="ＭＳ Ｐゴシック" charset="0"/>
                <a:cs typeface="ＭＳ Ｐゴシック" charset="0"/>
              </a:rPr>
              <a:t> Can handle a good number of connections (but not unlimited)</a:t>
            </a:r>
          </a:p>
          <a:p>
            <a:pPr eaLnBrk="1" hangingPunct="1">
              <a:buFontTx/>
              <a:buChar char="•"/>
            </a:pPr>
            <a:r>
              <a:rPr lang="en-US">
                <a:latin typeface="Gill Sans" charset="0"/>
                <a:ea typeface="ＭＳ Ｐゴシック" charset="0"/>
                <a:cs typeface="ＭＳ Ｐゴシック" charset="0"/>
              </a:rPr>
              <a:t> Squid is a good example of an event driven server.</a:t>
            </a:r>
          </a:p>
        </p:txBody>
      </p:sp>
      <p:sp>
        <p:nvSpPr>
          <p:cNvPr id="1044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764E3317-F5AD-DF46-BEE0-54E8BE915F6E}" type="slidenum">
              <a:rPr lang="en-US"/>
              <a:pPr eaLnBrk="1" hangingPunct="1"/>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a:ln/>
        </p:spPr>
      </p:sp>
      <p:sp>
        <p:nvSpPr>
          <p:cNvPr id="1064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Can not block on I/O or the entire event processor stall</a:t>
            </a:r>
          </a:p>
          <a:p>
            <a:pPr eaLnBrk="1" hangingPunct="1">
              <a:buFontTx/>
              <a:buChar char="•"/>
            </a:pPr>
            <a:r>
              <a:rPr lang="en-US">
                <a:latin typeface="Gill Sans" charset="0"/>
                <a:ea typeface="ＭＳ Ｐゴシック" charset="0"/>
                <a:cs typeface="ＭＳ Ｐゴシック" charset="0"/>
              </a:rPr>
              <a:t> CPU intensive processing in an event handler can starve pending events for CPU (solution: Cooperative multi-tasking, where the event handler yields the CPU)</a:t>
            </a:r>
          </a:p>
          <a:p>
            <a:pPr eaLnBrk="1" hangingPunct="1">
              <a:buFontTx/>
              <a:buChar char="•"/>
            </a:pPr>
            <a:r>
              <a:rPr lang="en-US">
                <a:latin typeface="Gill Sans" charset="0"/>
                <a:ea typeface="ＭＳ Ｐゴシック" charset="0"/>
                <a:cs typeface="ＭＳ Ｐゴシック" charset="0"/>
              </a:rPr>
              <a:t> Latency can become an issue if an event processor has to handle a lot of events</a:t>
            </a:r>
          </a:p>
          <a:p>
            <a:pPr eaLnBrk="1" hangingPunct="1">
              <a:buFontTx/>
              <a:buChar char="•"/>
            </a:pPr>
            <a:r>
              <a:rPr lang="en-US">
                <a:latin typeface="Gill Sans" charset="0"/>
                <a:ea typeface="ＭＳ Ｐゴシック" charset="0"/>
                <a:cs typeface="ＭＳ Ｐゴシック" charset="0"/>
              </a:rPr>
              <a:t> Can only use one CPU / core</a:t>
            </a:r>
          </a:p>
        </p:txBody>
      </p:sp>
      <p:sp>
        <p:nvSpPr>
          <p:cNvPr id="1065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9A596291-666E-4F47-A70D-5F7870FBAC09}" type="slidenum">
              <a:rPr lang="en-US"/>
              <a:pPr eaLnBrk="1" hangingPunct="1"/>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There are n worker threads per core, typically 2. This gives around 16 – 24 threads of execution threads on typical modern hardware, each running an event loop</a:t>
            </a:r>
          </a:p>
          <a:p>
            <a:pPr eaLnBrk="1" hangingPunct="1">
              <a:buFontTx/>
              <a:buChar char="•"/>
            </a:pPr>
            <a:r>
              <a:rPr lang="en-US">
                <a:latin typeface="Gill Sans" charset="0"/>
                <a:ea typeface="ＭＳ Ｐゴシック" charset="0"/>
                <a:cs typeface="ＭＳ Ｐゴシック" charset="0"/>
              </a:rPr>
              <a:t> There are m I/O threads per disk spindle. This is used to deal with disk I/O outside of the worker threads, and the default is 4. A critical configuration decision here is to scale this appropriately, particularly if a </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disk</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 is raided, and might have more than 1 spindle under the hood.</a:t>
            </a:r>
          </a:p>
          <a:p>
            <a:pPr eaLnBrk="1" hangingPunct="1">
              <a:buFontTx/>
              <a:buChar char="•"/>
            </a:pPr>
            <a:r>
              <a:rPr lang="en-US">
                <a:latin typeface="Gill Sans" charset="0"/>
                <a:ea typeface="ＭＳ Ｐゴシック" charset="0"/>
                <a:cs typeface="ＭＳ Ｐゴシック" charset="0"/>
              </a:rPr>
              <a:t> There are also a small number of </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helper</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 threads, to do tasks like accepting new connections, produce log output and stats aggregation and presentation</a:t>
            </a:r>
          </a:p>
          <a:p>
            <a:pPr eaLnBrk="1" hangingPunct="1"/>
            <a:r>
              <a:rPr lang="en-US">
                <a:latin typeface="Gill Sans" charset="0"/>
                <a:ea typeface="ＭＳ Ｐゴシック" charset="0"/>
                <a:cs typeface="ＭＳ Ｐゴシック" charset="0"/>
              </a:rPr>
              <a:t>* All threads share resources, such as RAM and Disk cache, configurations, stats and logs.</a:t>
            </a:r>
          </a:p>
        </p:txBody>
      </p:sp>
      <p:sp>
        <p:nvSpPr>
          <p:cNvPr id="501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D53D9012-8480-A747-B094-1474E073EA6E}" type="slidenum">
              <a:rPr lang="en-US"/>
              <a:pPr eaLnBrk="1" hangingPunct="1"/>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aseline="0" dirty="0">
                <a:latin typeface="Gill Sans" charset="0"/>
                <a:ea typeface="ＭＳ Ｐゴシック" charset="0"/>
                <a:cs typeface="ＭＳ Ｐゴシック" charset="0"/>
              </a:rPr>
              <a:t> </a:t>
            </a:r>
            <a:r>
              <a:rPr lang="en-US" baseline="0" dirty="0" smtClean="0">
                <a:latin typeface="Gill Sans" charset="0"/>
                <a:ea typeface="ＭＳ Ｐゴシック" charset="0"/>
                <a:cs typeface="ＭＳ Ｐゴシック" charset="0"/>
              </a:rPr>
              <a:t>When people first look at the ATS configurations, this is usually their reaction.</a:t>
            </a:r>
          </a:p>
          <a:p>
            <a:pPr marL="171450" indent="-171450">
              <a:buFontTx/>
              <a:buChar char="•"/>
            </a:pPr>
            <a:r>
              <a:rPr lang="en-US" baseline="0" dirty="0" smtClean="0">
                <a:latin typeface="Gill Sans" charset="0"/>
                <a:ea typeface="ＭＳ Ｐゴシック" charset="0"/>
                <a:cs typeface="ＭＳ Ｐゴシック" charset="0"/>
              </a:rPr>
              <a:t>But, it’s actually the complete opposite</a:t>
            </a:r>
          </a:p>
          <a:p>
            <a:pPr marL="628650" lvl="1" indent="-171450">
              <a:buFontTx/>
              <a:buChar char="•"/>
            </a:pPr>
            <a:r>
              <a:rPr lang="en-US" baseline="0" dirty="0" smtClean="0">
                <a:latin typeface="Gill Sans" charset="0"/>
                <a:ea typeface="ＭＳ Ｐゴシック" charset="0"/>
                <a:cs typeface="ＭＳ Ｐゴシック" charset="0"/>
              </a:rPr>
              <a:t>Good defaults, in most cases you don’t have to change anything</a:t>
            </a:r>
          </a:p>
          <a:p>
            <a:pPr marL="628650" lvl="1" indent="-171450">
              <a:buFontTx/>
              <a:buChar char="•"/>
            </a:pPr>
            <a:r>
              <a:rPr lang="en-US" baseline="0" dirty="0" smtClean="0">
                <a:latin typeface="Gill Sans" charset="0"/>
                <a:ea typeface="ＭＳ Ｐゴシック" charset="0"/>
                <a:cs typeface="ＭＳ Ｐゴシック" charset="0"/>
              </a:rPr>
              <a:t>Most configurations can be reloaded without restart</a:t>
            </a:r>
          </a:p>
          <a:p>
            <a:pPr marL="628650" lvl="1" indent="-171450">
              <a:buFontTx/>
              <a:buChar char="•"/>
            </a:pPr>
            <a:r>
              <a:rPr lang="en-US" baseline="0" dirty="0" smtClean="0">
                <a:latin typeface="Gill Sans" charset="0"/>
                <a:ea typeface="ＭＳ Ｐゴシック" charset="0"/>
                <a:cs typeface="ＭＳ Ｐゴシック" charset="0"/>
              </a:rPr>
              <a:t>Most features are readily configurable in readable formats.</a:t>
            </a:r>
          </a:p>
        </p:txBody>
      </p:sp>
      <p:sp>
        <p:nvSpPr>
          <p:cNvPr id="604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55372690-FFA6-FE45-92F2-7D5781A2423C}" type="slidenum">
              <a:rPr lang="en-US"/>
              <a:pPr eaLnBrk="1" hangingPunct="1"/>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buFontTx/>
              <a:buChar char="•"/>
            </a:pPr>
            <a:r>
              <a:rPr lang="en-US">
                <a:latin typeface="Gill Sans" charset="0"/>
                <a:ea typeface="ＭＳ Ｐゴシック" charset="0"/>
                <a:cs typeface="ＭＳ Ｐゴシック" charset="0"/>
              </a:rPr>
              <a:t> Traffic Server comes with a fairly large number of configuration files.</a:t>
            </a:r>
          </a:p>
          <a:p>
            <a:pPr>
              <a:buFontTx/>
              <a:buChar char="•"/>
            </a:pPr>
            <a:r>
              <a:rPr lang="en-US">
                <a:latin typeface="Gill Sans" charset="0"/>
                <a:ea typeface="ＭＳ Ｐゴシック" charset="0"/>
                <a:cs typeface="ＭＳ Ｐゴシック" charset="0"/>
              </a:rPr>
              <a:t> Most of the configurations have reasonable </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defaults</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a:t>
            </a:r>
          </a:p>
          <a:p>
            <a:pPr>
              <a:buFontTx/>
              <a:buChar char="•"/>
            </a:pPr>
            <a:r>
              <a:rPr lang="en-US">
                <a:latin typeface="Gill Sans" charset="0"/>
                <a:ea typeface="ＭＳ Ｐゴシック" charset="0"/>
                <a:cs typeface="ＭＳ Ｐゴシック" charset="0"/>
              </a:rPr>
              <a:t> Most applications wouldn</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t use even a fraction of the available configuration options and features.</a:t>
            </a:r>
          </a:p>
        </p:txBody>
      </p:sp>
      <p:sp>
        <p:nvSpPr>
          <p:cNvPr id="68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FD9E975A-B767-0742-980B-4111A598B6B8}" type="slidenum">
              <a:rPr lang="en-US"/>
              <a:pPr eaLnBrk="1" hangingPunct="1"/>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Gill Sans" charset="0"/>
                <a:ea typeface="ＭＳ Ｐゴシック" charset="0"/>
                <a:cs typeface="ＭＳ Ｐゴシック" charset="0"/>
              </a:rPr>
              <a:t> Getting started, only two or maybe three configuration files are necessary to tweak.</a:t>
            </a:r>
          </a:p>
          <a:p>
            <a:pPr>
              <a:buFontTx/>
              <a:buChar char="•"/>
            </a:pPr>
            <a:r>
              <a:rPr lang="en-US">
                <a:latin typeface="Gill Sans" charset="0"/>
                <a:ea typeface="ＭＳ Ｐゴシック" charset="0"/>
                <a:cs typeface="ＭＳ Ｐゴシック" charset="0"/>
              </a:rPr>
              <a:t> records.config is a key-value configuration format, holding most global application configuration settings</a:t>
            </a:r>
          </a:p>
          <a:p>
            <a:pPr>
              <a:buFontTx/>
              <a:buChar char="•"/>
            </a:pPr>
            <a:r>
              <a:rPr lang="en-US">
                <a:latin typeface="Gill Sans" charset="0"/>
                <a:ea typeface="ＭＳ Ｐゴシック" charset="0"/>
                <a:cs typeface="ＭＳ Ｐゴシック" charset="0"/>
              </a:rPr>
              <a:t> storage.config is used to specify disk storage configurations</a:t>
            </a:r>
          </a:p>
          <a:p>
            <a:pPr>
              <a:buFontTx/>
              <a:buChar char="•"/>
            </a:pPr>
            <a:r>
              <a:rPr lang="en-US">
                <a:latin typeface="Gill Sans" charset="0"/>
                <a:ea typeface="ＭＳ Ｐゴシック" charset="0"/>
                <a:cs typeface="ＭＳ Ｐゴシック" charset="0"/>
              </a:rPr>
              <a:t> remap.config is used to specify mapping rules for rewriting requests, typically in a reverse proxy setup</a:t>
            </a:r>
          </a:p>
        </p:txBody>
      </p:sp>
      <p:sp>
        <p:nvSpPr>
          <p:cNvPr id="706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028E2181-F809-9940-94B2-BBEB75B3E211}" type="slidenum">
              <a:rPr lang="en-US"/>
              <a:pPr eaLnBrk="1" hangingPunct="1"/>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Now, the big question, was</a:t>
            </a:r>
            <a:r>
              <a:rPr lang="en-US" baseline="0" dirty="0" smtClean="0"/>
              <a:t> this a huge waste of your time at the end of a long day?</a:t>
            </a:r>
          </a:p>
          <a:p>
            <a:pPr marL="171450" indent="-171450">
              <a:buFontTx/>
              <a:buChar char="•"/>
            </a:pPr>
            <a:r>
              <a:rPr lang="en-US" dirty="0" smtClean="0"/>
              <a:t>I really hope that it was not, and here’s why</a:t>
            </a:r>
          </a:p>
          <a:p>
            <a:pPr marL="0" indent="0">
              <a:buFontTx/>
              <a:buNone/>
            </a:pPr>
            <a:endParaRPr lang="en-US" dirty="0"/>
          </a:p>
        </p:txBody>
      </p:sp>
      <p:sp>
        <p:nvSpPr>
          <p:cNvPr id="4" name="Slide Number Placeholder 3"/>
          <p:cNvSpPr>
            <a:spLocks noGrp="1"/>
          </p:cNvSpPr>
          <p:nvPr>
            <p:ph type="sldNum" sz="quarter" idx="10"/>
          </p:nvPr>
        </p:nvSpPr>
        <p:spPr/>
        <p:txBody>
          <a:bodyPr/>
          <a:lstStyle/>
          <a:p>
            <a:fld id="{E7F46456-FC76-44C4-90EC-DF740D2ED9CB}" type="slidenum">
              <a:rPr lang="en-US" smtClean="0"/>
              <a:pPr/>
              <a:t>38</a:t>
            </a:fld>
            <a:endParaRPr lang="en-US"/>
          </a:p>
        </p:txBody>
      </p:sp>
    </p:spTree>
    <p:extLst>
      <p:ext uri="{BB962C8B-B14F-4D97-AF65-F5344CB8AC3E}">
        <p14:creationId xmlns:p14="http://schemas.microsoft.com/office/powerpoint/2010/main" val="2183686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Apache Traffic Server is a great, versatile tool readily</a:t>
            </a:r>
            <a:r>
              <a:rPr lang="en-US" baseline="0" dirty="0" smtClean="0"/>
              <a:t> available, and it’s free!</a:t>
            </a:r>
            <a:endParaRPr lang="en-US" dirty="0"/>
          </a:p>
        </p:txBody>
      </p:sp>
      <p:sp>
        <p:nvSpPr>
          <p:cNvPr id="4" name="Slide Number Placeholder 3"/>
          <p:cNvSpPr>
            <a:spLocks noGrp="1"/>
          </p:cNvSpPr>
          <p:nvPr>
            <p:ph type="sldNum" sz="quarter" idx="10"/>
          </p:nvPr>
        </p:nvSpPr>
        <p:spPr/>
        <p:txBody>
          <a:bodyPr/>
          <a:lstStyle/>
          <a:p>
            <a:fld id="{E7F46456-FC76-44C4-90EC-DF740D2ED9CB}" type="slidenum">
              <a:rPr lang="en-US" smtClean="0"/>
              <a:pPr/>
              <a:t>39</a:t>
            </a:fld>
            <a:endParaRPr lang="en-US"/>
          </a:p>
        </p:txBody>
      </p:sp>
    </p:spTree>
    <p:extLst>
      <p:ext uri="{BB962C8B-B14F-4D97-AF65-F5344CB8AC3E}">
        <p14:creationId xmlns:p14="http://schemas.microsoft.com/office/powerpoint/2010/main" val="409333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a:latin typeface="Gill Sans" charset="0"/>
                <a:ea typeface="ＭＳ Ｐゴシック" charset="0"/>
                <a:cs typeface="ＭＳ Ｐゴシック" charset="0"/>
              </a:rPr>
              <a:t> Traffic Server started as a commercial product, developed and sold by </a:t>
            </a:r>
            <a:r>
              <a:rPr lang="en-US" dirty="0" err="1">
                <a:latin typeface="Gill Sans" charset="0"/>
                <a:ea typeface="ＭＳ Ｐゴシック" charset="0"/>
                <a:cs typeface="ＭＳ Ｐゴシック" charset="0"/>
              </a:rPr>
              <a:t>Inktomi</a:t>
            </a:r>
            <a:r>
              <a:rPr lang="en-US" dirty="0">
                <a:latin typeface="Gill Sans" charset="0"/>
                <a:ea typeface="ＭＳ Ｐゴシック" charset="0"/>
                <a:cs typeface="ＭＳ Ｐゴシック" charset="0"/>
              </a:rPr>
              <a:t> way back in the days</a:t>
            </a:r>
          </a:p>
          <a:p>
            <a:pPr eaLnBrk="1" hangingPunct="1">
              <a:buFontTx/>
              <a:buChar char="•"/>
            </a:pPr>
            <a:r>
              <a:rPr lang="en-US" dirty="0">
                <a:latin typeface="Gill Sans" charset="0"/>
                <a:ea typeface="ＭＳ Ｐゴシック" charset="0"/>
                <a:cs typeface="ＭＳ Ｐゴシック" charset="0"/>
              </a:rPr>
              <a:t> Yahoo! Acquired </a:t>
            </a:r>
            <a:r>
              <a:rPr lang="en-US" dirty="0" err="1">
                <a:latin typeface="Gill Sans" charset="0"/>
                <a:ea typeface="ＭＳ Ｐゴシック" charset="0"/>
                <a:cs typeface="ＭＳ Ｐゴシック" charset="0"/>
              </a:rPr>
              <a:t>Inktomi</a:t>
            </a:r>
            <a:r>
              <a:rPr lang="en-US" dirty="0">
                <a:latin typeface="Gill Sans" charset="0"/>
                <a:ea typeface="ＭＳ Ｐゴシック" charset="0"/>
                <a:cs typeface="ＭＳ Ｐゴシック" charset="0"/>
              </a:rPr>
              <a:t> in 2003</a:t>
            </a:r>
            <a:r>
              <a:rPr lang="en-US" dirty="0" smtClean="0">
                <a:latin typeface="Gill Sans" charset="0"/>
                <a:ea typeface="ＭＳ Ｐゴシック" charset="0"/>
                <a:cs typeface="ＭＳ Ｐゴシック" charset="0"/>
              </a:rPr>
              <a:t>, and the software was shelved. </a:t>
            </a:r>
          </a:p>
          <a:p>
            <a:pPr eaLnBrk="1" hangingPunct="1">
              <a:buFontTx/>
              <a:buChar char="•"/>
            </a:pPr>
            <a:r>
              <a:rPr lang="en-US" baseline="0" dirty="0" smtClean="0">
                <a:latin typeface="Gill Sans" charset="0"/>
                <a:ea typeface="ＭＳ Ｐゴシック" charset="0"/>
                <a:cs typeface="ＭＳ Ｐゴシック" charset="0"/>
              </a:rPr>
              <a:t> Yahoo! needed a reverse proxy to build their own CDN, and as we all know, Squid sucks. So, we took ATS off the shelves again, and made it run on our RHEL </a:t>
            </a:r>
            <a:r>
              <a:rPr lang="en-US" baseline="0" dirty="0" err="1" smtClean="0">
                <a:latin typeface="Gill Sans" charset="0"/>
                <a:ea typeface="ＭＳ Ｐゴシック" charset="0"/>
                <a:cs typeface="ＭＳ Ｐゴシック" charset="0"/>
              </a:rPr>
              <a:t>distros</a:t>
            </a:r>
            <a:r>
              <a:rPr lang="en-US" baseline="0" dirty="0" smtClean="0">
                <a:latin typeface="Gill Sans" charset="0"/>
                <a:ea typeface="ＭＳ Ｐゴシック" charset="0"/>
                <a:cs typeface="ＭＳ Ｐゴシック" charset="0"/>
              </a:rPr>
              <a:t>.</a:t>
            </a:r>
            <a:endParaRPr lang="en-US" dirty="0">
              <a:latin typeface="Gill Sans" charset="0"/>
              <a:ea typeface="ＭＳ Ｐゴシック" charset="0"/>
              <a:cs typeface="ＭＳ Ｐゴシック" charset="0"/>
            </a:endParaRPr>
          </a:p>
          <a:p>
            <a:pPr eaLnBrk="1" hangingPunct="1">
              <a:buFontTx/>
              <a:buChar char="•"/>
            </a:pPr>
            <a:r>
              <a:rPr lang="en-US" dirty="0">
                <a:latin typeface="Gill Sans" charset="0"/>
                <a:ea typeface="ＭＳ Ｐゴシック" charset="0"/>
                <a:cs typeface="ＭＳ Ｐゴシック" charset="0"/>
              </a:rPr>
              <a:t> In 2009, Y! donated the Traffic Server source code to the Apache Software Foundation.</a:t>
            </a:r>
          </a:p>
          <a:p>
            <a:pPr eaLnBrk="1" hangingPunct="1">
              <a:buFontTx/>
              <a:buChar char="•"/>
            </a:pPr>
            <a:r>
              <a:rPr lang="en-US" dirty="0">
                <a:latin typeface="Gill Sans" charset="0"/>
                <a:ea typeface="ＭＳ Ｐゴシック" charset="0"/>
                <a:cs typeface="ＭＳ Ｐゴシック" charset="0"/>
              </a:rPr>
              <a:t> In April of 2010, Apache Traffic Server became a TLP.</a:t>
            </a:r>
          </a:p>
        </p:txBody>
      </p:sp>
      <p:sp>
        <p:nvSpPr>
          <p:cNvPr id="337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D18C1A13-BC22-A449-840B-80AD5FE15B25}" type="slidenum">
              <a:rPr lang="en-US"/>
              <a:pPr eaLnBrk="1" hangingPunct="1"/>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Apache Traffic Server is fast, ridiculously fast. If it’s not fast</a:t>
            </a:r>
            <a:r>
              <a:rPr lang="en-US" baseline="0" dirty="0" smtClean="0"/>
              <a:t> enough for your needs, please let us know, and please hire some developers, because you probably can afford it.</a:t>
            </a:r>
            <a:endParaRPr lang="en-US" dirty="0"/>
          </a:p>
        </p:txBody>
      </p:sp>
      <p:sp>
        <p:nvSpPr>
          <p:cNvPr id="4" name="Slide Number Placeholder 3"/>
          <p:cNvSpPr>
            <a:spLocks noGrp="1"/>
          </p:cNvSpPr>
          <p:nvPr>
            <p:ph type="sldNum" sz="quarter" idx="10"/>
          </p:nvPr>
        </p:nvSpPr>
        <p:spPr/>
        <p:txBody>
          <a:bodyPr/>
          <a:lstStyle/>
          <a:p>
            <a:fld id="{E7F46456-FC76-44C4-90EC-DF740D2ED9CB}" type="slidenum">
              <a:rPr lang="en-US" smtClean="0"/>
              <a:pPr/>
              <a:t>40</a:t>
            </a:fld>
            <a:endParaRPr lang="en-US"/>
          </a:p>
        </p:txBody>
      </p:sp>
    </p:spTree>
    <p:extLst>
      <p:ext uri="{BB962C8B-B14F-4D97-AF65-F5344CB8AC3E}">
        <p14:creationId xmlns:p14="http://schemas.microsoft.com/office/powerpoint/2010/main" val="63390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of course, Traffic</a:t>
            </a:r>
            <a:r>
              <a:rPr lang="en-US" baseline="0" dirty="0" smtClean="0"/>
              <a:t> Server has a very vibrant community, as a top-level </a:t>
            </a:r>
            <a:r>
              <a:rPr lang="en-US" baseline="0" smtClean="0"/>
              <a:t>Apache project.</a:t>
            </a:r>
            <a:endParaRPr lang="en-US"/>
          </a:p>
        </p:txBody>
      </p:sp>
      <p:sp>
        <p:nvSpPr>
          <p:cNvPr id="4" name="Slide Number Placeholder 3"/>
          <p:cNvSpPr>
            <a:spLocks noGrp="1"/>
          </p:cNvSpPr>
          <p:nvPr>
            <p:ph type="sldNum" sz="quarter" idx="10"/>
          </p:nvPr>
        </p:nvSpPr>
        <p:spPr/>
        <p:txBody>
          <a:bodyPr/>
          <a:lstStyle/>
          <a:p>
            <a:fld id="{E7F46456-FC76-44C4-90EC-DF740D2ED9CB}" type="slidenum">
              <a:rPr lang="en-US" smtClean="0"/>
              <a:pPr/>
              <a:t>41</a:t>
            </a:fld>
            <a:endParaRPr lang="en-US"/>
          </a:p>
        </p:txBody>
      </p:sp>
    </p:spTree>
    <p:extLst>
      <p:ext uri="{BB962C8B-B14F-4D97-AF65-F5344CB8AC3E}">
        <p14:creationId xmlns:p14="http://schemas.microsoft.com/office/powerpoint/2010/main" val="2069359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And finally, I’d like to thank Go Daddy to not only let me play with fun technology all day, they also pay my </a:t>
            </a:r>
            <a:r>
              <a:rPr lang="en-US" baseline="0" dirty="0" err="1" smtClean="0"/>
              <a:t>bills!s</a:t>
            </a:r>
            <a:endParaRPr lang="en-US" baseline="0" dirty="0" smtClean="0"/>
          </a:p>
        </p:txBody>
      </p:sp>
      <p:sp>
        <p:nvSpPr>
          <p:cNvPr id="4" name="Slide Number Placeholder 3"/>
          <p:cNvSpPr>
            <a:spLocks noGrp="1"/>
          </p:cNvSpPr>
          <p:nvPr>
            <p:ph type="sldNum" sz="quarter" idx="10"/>
          </p:nvPr>
        </p:nvSpPr>
        <p:spPr/>
        <p:txBody>
          <a:bodyPr/>
          <a:lstStyle/>
          <a:p>
            <a:fld id="{48C6E351-94C0-4EDD-B52C-C6F1024C3340}"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04" indent="-174904">
              <a:buFont typeface="Arial"/>
              <a:buChar char="•"/>
            </a:pPr>
            <a:r>
              <a:rPr lang="en-US" dirty="0" smtClean="0"/>
              <a:t>First</a:t>
            </a:r>
            <a:r>
              <a:rPr lang="en-US" baseline="0" dirty="0" smtClean="0"/>
              <a:t> time I met some of the original developers of Traffic Server, John </a:t>
            </a:r>
            <a:r>
              <a:rPr lang="en-US" baseline="0" dirty="0" err="1" smtClean="0"/>
              <a:t>Plevyak</a:t>
            </a:r>
            <a:r>
              <a:rPr lang="en-US" baseline="0" dirty="0" smtClean="0"/>
              <a:t> and George Paul both mentioned the “four horsemen”</a:t>
            </a:r>
          </a:p>
          <a:p>
            <a:pPr marL="174904" indent="-174904">
              <a:buFont typeface="Arial"/>
              <a:buChar char="•"/>
            </a:pPr>
            <a:r>
              <a:rPr lang="en-US" baseline="0" dirty="0" smtClean="0"/>
              <a:t>Foundational belief held by some of the original developers of Traffic Server</a:t>
            </a:r>
            <a:endParaRPr lang="en-US" dirty="0"/>
          </a:p>
        </p:txBody>
      </p:sp>
      <p:sp>
        <p:nvSpPr>
          <p:cNvPr id="4" name="Slide Number Placeholder 3"/>
          <p:cNvSpPr>
            <a:spLocks noGrp="1"/>
          </p:cNvSpPr>
          <p:nvPr>
            <p:ph type="sldNum" sz="quarter" idx="10"/>
          </p:nvPr>
        </p:nvSpPr>
        <p:spPr/>
        <p:txBody>
          <a:bodyPr/>
          <a:lstStyle/>
          <a:p>
            <a:fld id="{C220635B-423A-4A78-BED7-792922A75161}" type="slidenum">
              <a:rPr lang="en-US" smtClean="0"/>
              <a:pPr/>
              <a:t>45</a:t>
            </a:fld>
            <a:endParaRPr lang="en-US"/>
          </a:p>
        </p:txBody>
      </p:sp>
    </p:spTree>
    <p:extLst>
      <p:ext uri="{BB962C8B-B14F-4D97-AF65-F5344CB8AC3E}">
        <p14:creationId xmlns:p14="http://schemas.microsoft.com/office/powerpoint/2010/main" val="2440552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 RAW disks, striped and monitored internally</a:t>
            </a:r>
          </a:p>
          <a:p>
            <a:r>
              <a:rPr lang="en-US" dirty="0">
                <a:ea typeface="ＭＳ Ｐゴシック" charset="0"/>
                <a:cs typeface="ＭＳ Ｐゴシック" charset="0"/>
              </a:rPr>
              <a:t>* Very low overhead on CPU and disk I/O, since there is no LRU to manage</a:t>
            </a:r>
          </a:p>
          <a:p>
            <a:pPr>
              <a:buFontTx/>
              <a:buChar char="•"/>
            </a:pPr>
            <a:r>
              <a:rPr lang="en-US" dirty="0" smtClean="0">
                <a:ea typeface="ＭＳ Ｐゴシック" charset="0"/>
                <a:cs typeface="ＭＳ Ｐゴシック" charset="0"/>
              </a:rPr>
              <a:t> Very </a:t>
            </a:r>
            <a:r>
              <a:rPr lang="en-US" dirty="0">
                <a:ea typeface="ＭＳ Ｐゴシック" charset="0"/>
                <a:cs typeface="ＭＳ Ｐゴシック" charset="0"/>
              </a:rPr>
              <a:t>low memory overhead (10 bytes per object stored on cache, compare to 60-70 bytes for Squid)</a:t>
            </a:r>
          </a:p>
          <a:p>
            <a:pPr>
              <a:buFontTx/>
              <a:buChar char="•"/>
            </a:pPr>
            <a:r>
              <a:rPr lang="en-US" dirty="0" smtClean="0">
                <a:ea typeface="ＭＳ Ｐゴシック" charset="0"/>
                <a:cs typeface="ＭＳ Ｐゴシック" charset="0"/>
              </a:rPr>
              <a:t> Can </a:t>
            </a:r>
            <a:r>
              <a:rPr lang="en-US" dirty="0">
                <a:ea typeface="ＭＳ Ｐゴシック" charset="0"/>
                <a:cs typeface="ＭＳ Ｐゴシック" charset="0"/>
              </a:rPr>
              <a:t>support very large disks (0.5PB per </a:t>
            </a:r>
            <a:r>
              <a:rPr lang="ja-JP" altLang="en-US" dirty="0">
                <a:ea typeface="ＭＳ Ｐゴシック" charset="0"/>
                <a:cs typeface="ＭＳ Ｐゴシック" charset="0"/>
              </a:rPr>
              <a:t>“</a:t>
            </a:r>
            <a:r>
              <a:rPr lang="en-US" dirty="0">
                <a:ea typeface="ＭＳ Ｐゴシック" charset="0"/>
                <a:cs typeface="ＭＳ Ｐゴシック" charset="0"/>
              </a:rPr>
              <a:t>partition</a:t>
            </a:r>
            <a:r>
              <a:rPr lang="ja-JP" altLang="en-US" dirty="0">
                <a:ea typeface="ＭＳ Ｐゴシック" charset="0"/>
                <a:cs typeface="ＭＳ Ｐゴシック" charset="0"/>
              </a:rPr>
              <a:t>”</a:t>
            </a:r>
            <a:r>
              <a:rPr lang="en-US" dirty="0">
                <a:ea typeface="ＭＳ Ｐゴシック" charset="0"/>
                <a:cs typeface="ＭＳ Ｐゴシック" charset="0"/>
              </a:rPr>
              <a:t>)</a:t>
            </a:r>
          </a:p>
          <a:p>
            <a:endParaRPr lang="en-US" dirty="0">
              <a:ea typeface="ＭＳ Ｐゴシック" charset="0"/>
              <a:cs typeface="ＭＳ Ｐゴシック"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909" eaLnBrk="0" hangingPunct="0">
              <a:defRPr sz="2400" b="1">
                <a:solidFill>
                  <a:schemeClr val="tx1"/>
                </a:solidFill>
                <a:latin typeface="Arial" charset="0"/>
                <a:ea typeface="ＭＳ Ｐゴシック" charset="0"/>
                <a:cs typeface="ＭＳ Ｐゴシック" charset="0"/>
              </a:defRPr>
            </a:lvl1pPr>
            <a:lvl2pPr marL="37974295" indent="-37516581" defTabSz="932909"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713" eaLnBrk="0" fontAlgn="base" hangingPunct="0">
              <a:spcBef>
                <a:spcPct val="0"/>
              </a:spcBef>
              <a:spcAft>
                <a:spcPct val="0"/>
              </a:spcAft>
              <a:defRPr sz="2400" b="1">
                <a:solidFill>
                  <a:schemeClr val="tx1"/>
                </a:solidFill>
                <a:latin typeface="Arial" charset="0"/>
                <a:ea typeface="ＭＳ Ｐゴシック" charset="0"/>
              </a:defRPr>
            </a:lvl6pPr>
            <a:lvl7pPr marL="915426" eaLnBrk="0" fontAlgn="base" hangingPunct="0">
              <a:spcBef>
                <a:spcPct val="0"/>
              </a:spcBef>
              <a:spcAft>
                <a:spcPct val="0"/>
              </a:spcAft>
              <a:defRPr sz="2400" b="1">
                <a:solidFill>
                  <a:schemeClr val="tx1"/>
                </a:solidFill>
                <a:latin typeface="Arial" charset="0"/>
                <a:ea typeface="ＭＳ Ｐゴシック" charset="0"/>
              </a:defRPr>
            </a:lvl7pPr>
            <a:lvl8pPr marL="1373139" eaLnBrk="0" fontAlgn="base" hangingPunct="0">
              <a:spcBef>
                <a:spcPct val="0"/>
              </a:spcBef>
              <a:spcAft>
                <a:spcPct val="0"/>
              </a:spcAft>
              <a:defRPr sz="2400" b="1">
                <a:solidFill>
                  <a:schemeClr val="tx1"/>
                </a:solidFill>
                <a:latin typeface="Arial" charset="0"/>
                <a:ea typeface="ＭＳ Ｐゴシック" charset="0"/>
              </a:defRPr>
            </a:lvl8pPr>
            <a:lvl9pPr marL="1830852"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DB66DB7-B7D7-764C-A8E2-F2B6A38F9FD0}" type="slidenum">
              <a:rPr lang="en-US" sz="1200" b="0"/>
              <a:pPr eaLnBrk="1" hangingPunct="1"/>
              <a:t>47</a:t>
            </a:fld>
            <a:endParaRPr lang="en-US" sz="12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Traffic Server is obviously not the only HTTP intermediary in the Open Source community. Existing servers include Apache mod_proxy, Squid, NGINX, Varnish and Haproxy.</a:t>
            </a:r>
          </a:p>
          <a:p>
            <a:pPr eaLnBrk="1" hangingPunct="1">
              <a:buFontTx/>
              <a:buChar char="•"/>
            </a:pPr>
            <a:r>
              <a:rPr lang="en-US">
                <a:latin typeface="Gill Sans" charset="0"/>
                <a:ea typeface="ＭＳ Ｐゴシック" charset="0"/>
                <a:cs typeface="ＭＳ Ｐゴシック" charset="0"/>
              </a:rPr>
              <a:t> This makes the task of choosing a Proxy server an interesting, but challenging task. You really need to understand your problem space, your requirements, and any restrictions (like, budget).</a:t>
            </a:r>
          </a:p>
          <a:p>
            <a:pPr eaLnBrk="1" hangingPunct="1">
              <a:buFontTx/>
              <a:buChar char="•"/>
            </a:pPr>
            <a:r>
              <a:rPr lang="en-US">
                <a:latin typeface="Gill Sans" charset="0"/>
                <a:ea typeface="ＭＳ Ｐゴシック" charset="0"/>
                <a:cs typeface="ＭＳ Ｐゴシック" charset="0"/>
              </a:rPr>
              <a:t> Easy for me to pick, but lets discuss some of the considerations you should take.</a:t>
            </a:r>
          </a:p>
        </p:txBody>
      </p:sp>
      <p:sp>
        <p:nvSpPr>
          <p:cNvPr id="440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80A887BC-B8D8-D340-B744-C40F0729DF02}" type="slidenum">
              <a:rPr lang="en-US"/>
              <a:pPr eaLnBrk="1" hangingPunct="1"/>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a:ln/>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baseline="0" dirty="0" smtClean="0">
                <a:latin typeface="Gill Sans" charset="0"/>
                <a:ea typeface="ＭＳ Ｐゴシック" charset="0"/>
                <a:cs typeface="ＭＳ Ｐゴシック" charset="0"/>
              </a:rPr>
              <a:t> I hate this slide, because by the time I do the presentation, this table is </a:t>
            </a:r>
            <a:r>
              <a:rPr lang="en-US" baseline="0" dirty="0" smtClean="0">
                <a:latin typeface="Gill Sans" charset="0"/>
                <a:ea typeface="ＭＳ Ｐゴシック" charset="0"/>
                <a:cs typeface="ＭＳ Ｐゴシック" charset="0"/>
              </a:rPr>
              <a:t>already wrong</a:t>
            </a:r>
            <a:r>
              <a:rPr lang="en-US" baseline="0" dirty="0" smtClean="0">
                <a:latin typeface="Gill Sans" charset="0"/>
                <a:ea typeface="ＭＳ Ｐゴシック" charset="0"/>
                <a:cs typeface="ＭＳ Ｐゴシック" charset="0"/>
              </a:rPr>
              <a:t>, and you can bet that someone in the audience will point it out!</a:t>
            </a:r>
          </a:p>
          <a:p>
            <a:pPr eaLnBrk="1" hangingPunct="1">
              <a:buFontTx/>
              <a:buChar char="•"/>
            </a:pPr>
            <a:r>
              <a:rPr lang="en-US" baseline="0" dirty="0" smtClean="0">
                <a:latin typeface="Gill Sans" charset="0"/>
                <a:ea typeface="ＭＳ Ｐゴシック" charset="0"/>
                <a:cs typeface="ＭＳ Ｐゴシック" charset="0"/>
              </a:rPr>
              <a:t> So, please look at this for the next 10 seconds, and then come to me after the presentation and complain.</a:t>
            </a:r>
            <a:endParaRPr lang="en-US" dirty="0">
              <a:latin typeface="Gill Sans" charset="0"/>
              <a:ea typeface="ＭＳ Ｐゴシック" charset="0"/>
              <a:cs typeface="ＭＳ Ｐゴシック" charset="0"/>
            </a:endParaRPr>
          </a:p>
        </p:txBody>
      </p:sp>
      <p:sp>
        <p:nvSpPr>
          <p:cNvPr id="563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19887644-5FD8-BF43-91E6-E0F2DECB521C}" type="slidenum">
              <a:rPr lang="en-US"/>
              <a:pPr eaLnBrk="1" hangingPunct="1"/>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here is that performance of</a:t>
            </a:r>
            <a:r>
              <a:rPr lang="en-US" baseline="0" dirty="0" smtClean="0"/>
              <a:t> modern proxy servers is already ridiculous. Other things are more important, such as latency, or features.</a:t>
            </a:r>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6</a:t>
            </a:fld>
            <a:endParaRPr lang="en-US" dirty="0"/>
          </a:p>
        </p:txBody>
      </p:sp>
    </p:spTree>
    <p:extLst>
      <p:ext uri="{BB962C8B-B14F-4D97-AF65-F5344CB8AC3E}">
        <p14:creationId xmlns:p14="http://schemas.microsoft.com/office/powerpoint/2010/main" val="353980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here is that performance of</a:t>
            </a:r>
            <a:r>
              <a:rPr lang="en-US" baseline="0" dirty="0" smtClean="0"/>
              <a:t> modern proxy servers is already ridiculous. Other things are more important, such as latency, or features.</a:t>
            </a:r>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7</a:t>
            </a:fld>
            <a:endParaRPr lang="en-US" dirty="0"/>
          </a:p>
        </p:txBody>
      </p:sp>
    </p:spTree>
    <p:extLst>
      <p:ext uri="{BB962C8B-B14F-4D97-AF65-F5344CB8AC3E}">
        <p14:creationId xmlns:p14="http://schemas.microsoft.com/office/powerpoint/2010/main" val="353980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Gill Sans" charset="0"/>
                <a:ea typeface="ＭＳ Ｐゴシック" charset="0"/>
                <a:cs typeface="ＭＳ Ｐゴシック" charset="0"/>
              </a:rPr>
              <a:t>* Before we go into details of what drives Traffic Server, and how we use it, let me briefly discuss the three most common proxy server configurations.</a:t>
            </a:r>
          </a:p>
          <a:p>
            <a:pPr eaLnBrk="1" hangingPunct="1"/>
            <a:r>
              <a:rPr lang="en-US">
                <a:latin typeface="Gill Sans" charset="0"/>
                <a:ea typeface="ＭＳ Ｐゴシック" charset="0"/>
                <a:cs typeface="ＭＳ Ｐゴシック" charset="0"/>
              </a:rPr>
              <a:t>* In a forward proxy, the web browser has to be manually (or via auto-PAC files etc.) configured to use a proxy server for all (or some) requests. The browser typically sends the </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full</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 URL as part of the GET request.</a:t>
            </a:r>
          </a:p>
          <a:p>
            <a:pPr eaLnBrk="1" hangingPunct="1">
              <a:buFontTx/>
              <a:buChar char="•"/>
            </a:pPr>
            <a:r>
              <a:rPr lang="en-US">
                <a:latin typeface="Gill Sans" charset="0"/>
                <a:ea typeface="ＭＳ Ｐゴシック" charset="0"/>
                <a:cs typeface="ＭＳ Ｐゴシック" charset="0"/>
              </a:rPr>
              <a:t>The forward proxy typically is not required to be configured for </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allowed</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 destination addresses, but can be configured with Access Control List, or blacklists controlling what requests are allowed, and by whom.</a:t>
            </a:r>
          </a:p>
          <a:p>
            <a:pPr eaLnBrk="1" hangingPunct="1">
              <a:buFontTx/>
              <a:buChar char="•"/>
            </a:pPr>
            <a:r>
              <a:rPr lang="en-US">
                <a:latin typeface="Gill Sans" charset="0"/>
                <a:ea typeface="ＭＳ Ｐゴシック" charset="0"/>
                <a:cs typeface="ＭＳ Ｐゴシック" charset="0"/>
              </a:rPr>
              <a:t> A forward proxy is typically allowed to cache content, and a common use case scenario is inside corporate firewalls.</a:t>
            </a:r>
          </a:p>
        </p:txBody>
      </p:sp>
      <p:sp>
        <p:nvSpPr>
          <p:cNvPr id="378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2723AA09-8C94-7240-8B54-AFF1D723326F}"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atin typeface="Gill Sans" charset="0"/>
                <a:ea typeface="ＭＳ Ｐゴシック" charset="0"/>
                <a:cs typeface="ＭＳ Ｐゴシック" charset="0"/>
              </a:rPr>
              <a:t> A reverse proxy, aka a web accelerator, does not require the browser to cooperate in any special way. As far as the user (browser) is concerned, it looks like it</a:t>
            </a:r>
            <a:r>
              <a:rPr lang="ja-JP" altLang="en-US">
                <a:latin typeface="Gill Sans" charset="0"/>
                <a:ea typeface="ＭＳ Ｐゴシック" charset="0"/>
                <a:cs typeface="ＭＳ Ｐゴシック" charset="0"/>
              </a:rPr>
              <a:t>’</a:t>
            </a:r>
            <a:r>
              <a:rPr lang="en-US">
                <a:latin typeface="Gill Sans" charset="0"/>
                <a:ea typeface="ＭＳ Ｐゴシック" charset="0"/>
                <a:cs typeface="ＭＳ Ｐゴシック" charset="0"/>
              </a:rPr>
              <a:t>s talking to any other HTTP web server on the internet.</a:t>
            </a:r>
          </a:p>
          <a:p>
            <a:pPr eaLnBrk="1" hangingPunct="1">
              <a:buFontTx/>
              <a:buChar char="•"/>
            </a:pPr>
            <a:r>
              <a:rPr lang="en-US">
                <a:latin typeface="Gill Sans" charset="0"/>
                <a:ea typeface="ＭＳ Ｐゴシック" charset="0"/>
                <a:cs typeface="ＭＳ Ｐゴシック" charset="0"/>
              </a:rPr>
              <a:t> The reverse proxy server on the other hand must be explicitly configured for what traffic it should handle, and how such requests are properly routed to the backend servers (aka. Origin Servers).</a:t>
            </a:r>
          </a:p>
          <a:p>
            <a:pPr eaLnBrk="1" hangingPunct="1">
              <a:buFontTx/>
              <a:buChar char="•"/>
            </a:pPr>
            <a:r>
              <a:rPr lang="en-US">
                <a:latin typeface="Gill Sans" charset="0"/>
                <a:ea typeface="ＭＳ Ｐゴシック" charset="0"/>
                <a:cs typeface="ＭＳ Ｐゴシック" charset="0"/>
              </a:rPr>
              <a:t> Just as with a forward proxy, many reverse proxies are configured to cache content locally. It can also help load balancing and redundancy on the Origin Servers, and help solve difficult problems like Ajax routing.</a:t>
            </a:r>
          </a:p>
        </p:txBody>
      </p:sp>
      <p:sp>
        <p:nvSpPr>
          <p:cNvPr id="399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8697946" indent="-38231510"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66435"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32871"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99306"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65742"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02340DDD-0C4B-CC42-96FB-1EDCF70904A5}" type="slidenum">
              <a:rPr lang="en-US"/>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Master" Target="../slideMasters/slideMaster1.xm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1.xml"/><Relationship Id="rId2"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slideMaster" Target="../slideMasters/slideMaster1.xm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5.xml"/><Relationship Id="rId2" Type="http://schemas.openxmlformats.org/officeDocument/2006/relationships/tags" Target="../tags/tag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slideMaster" Target="../slideMasters/slideMaster1.xm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9.xml"/><Relationship Id="rId2" Type="http://schemas.openxmlformats.org/officeDocument/2006/relationships/tags" Target="../tags/tag1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slideMaster" Target="../slideMasters/slideMaster1.xm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13.xml"/><Relationship Id="rId2" Type="http://schemas.openxmlformats.org/officeDocument/2006/relationships/tags" Target="../tags/tag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oup 10"/>
          <p:cNvGrpSpPr/>
          <p:nvPr userDrawn="1"/>
        </p:nvGrpSpPr>
        <p:grpSpPr>
          <a:xfrm>
            <a:off x="0" y="2973599"/>
            <a:ext cx="9144000" cy="1680139"/>
            <a:chOff x="0" y="2973599"/>
            <a:chExt cx="9144000" cy="1680139"/>
          </a:xfrm>
          <a:effectLst>
            <a:outerShdw blurRad="152400" dist="203200" dir="5400000" sx="90000" sy="-19000" rotWithShape="0">
              <a:prstClr val="black">
                <a:alpha val="15000"/>
              </a:prstClr>
            </a:outerShdw>
          </a:effectLst>
        </p:grpSpPr>
        <p:sp>
          <p:nvSpPr>
            <p:cNvPr id="8" name="Rectangle 7"/>
            <p:cNvSpPr/>
            <p:nvPr userDrawn="1"/>
          </p:nvSpPr>
          <p:spPr>
            <a:xfrm>
              <a:off x="0" y="2973599"/>
              <a:ext cx="9144000" cy="1663357"/>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a:endParaRPr>
            </a:p>
          </p:txBody>
        </p:sp>
        <p:cxnSp>
          <p:nvCxnSpPr>
            <p:cNvPr id="9" name="Straight Connector 8"/>
            <p:cNvCxnSpPr/>
            <p:nvPr userDrawn="1"/>
          </p:nvCxnSpPr>
          <p:spPr>
            <a:xfrm>
              <a:off x="0" y="4653738"/>
              <a:ext cx="9144000" cy="0"/>
            </a:xfrm>
            <a:prstGeom prst="line">
              <a:avLst/>
            </a:prstGeom>
            <a:ln w="57150">
              <a:solidFill>
                <a:schemeClr val="accent6"/>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959199" y="2973599"/>
            <a:ext cx="6138763" cy="1470025"/>
          </a:xfrm>
        </p:spPr>
        <p:txBody>
          <a:bodyPr anchor="ctr" anchorCtr="0"/>
          <a:lstStyle>
            <a:lvl1pPr algn="l">
              <a:defRPr sz="36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pic>
        <p:nvPicPr>
          <p:cNvPr id="7" name="Picture 6" descr="GoDaddy3-01.png"/>
          <p:cNvPicPr>
            <a:picLocks noChangeAspect="1"/>
          </p:cNvPicPr>
          <p:nvPr userDrawn="1"/>
        </p:nvPicPr>
        <p:blipFill>
          <a:blip r:embed="rId2" cstate="print"/>
          <a:stretch>
            <a:fillRect/>
          </a:stretch>
        </p:blipFill>
        <p:spPr>
          <a:xfrm>
            <a:off x="550389" y="2104893"/>
            <a:ext cx="2261621" cy="2273813"/>
          </a:xfrm>
          <a:prstGeom prst="rect">
            <a:avLst/>
          </a:prstGeom>
          <a:effectLst>
            <a:outerShdw blurRad="63500" sx="102000" sy="102000" algn="ctr" rotWithShape="0">
              <a:prstClr val="black">
                <a:alpha val="40000"/>
              </a:prstClr>
            </a:outerShdw>
          </a:effectLst>
        </p:spPr>
      </p:pic>
      <p:sp>
        <p:nvSpPr>
          <p:cNvPr id="10" name="Rectangle 9"/>
          <p:cNvSpPr/>
          <p:nvPr userDrawn="1"/>
        </p:nvSpPr>
        <p:spPr>
          <a:xfrm>
            <a:off x="0" y="0"/>
            <a:ext cx="9144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endParaRPr lang="en-US"/>
          </a:p>
        </p:txBody>
      </p:sp>
      <p:sp>
        <p:nvSpPr>
          <p:cNvPr id="9" name="Slide Number Placeholder 8"/>
          <p:cNvSpPr>
            <a:spLocks noGrp="1"/>
          </p:cNvSpPr>
          <p:nvPr>
            <p:ph type="sldNum" sz="quarter" idx="12"/>
          </p:nvPr>
        </p:nvSpPr>
        <p:spPr/>
        <p:txBody>
          <a:bodyPr/>
          <a:lstStyle/>
          <a:p>
            <a:fld id="{FED28ED7-CEDA-40FC-B9E6-5E3BF88D65A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endParaRPr lang="en-US"/>
          </a:p>
        </p:txBody>
      </p:sp>
      <p:sp>
        <p:nvSpPr>
          <p:cNvPr id="5" name="Slide Number Placeholder 4"/>
          <p:cNvSpPr>
            <a:spLocks noGrp="1"/>
          </p:cNvSpPr>
          <p:nvPr>
            <p:ph type="sldNum" sz="quarter" idx="12"/>
          </p:nvPr>
        </p:nvSpPr>
        <p:spPr/>
        <p:txBody>
          <a:bodyPr/>
          <a:lstStyle/>
          <a:p>
            <a:fld id="{FED28ED7-CEDA-40FC-B9E6-5E3BF88D65A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endParaRPr lang="en-US"/>
          </a:p>
        </p:txBody>
      </p:sp>
      <p:sp>
        <p:nvSpPr>
          <p:cNvPr id="4" name="Slide Number Placeholder 3"/>
          <p:cNvSpPr>
            <a:spLocks noGrp="1"/>
          </p:cNvSpPr>
          <p:nvPr>
            <p:ph type="sldNum" sz="quarter" idx="12"/>
          </p:nvPr>
        </p:nvSpPr>
        <p:spPr/>
        <p:txBody>
          <a:bodyPr/>
          <a:lstStyle/>
          <a:p>
            <a:fld id="{FED28ED7-CEDA-40FC-B9E6-5E3BF88D65A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endParaRPr lang="en-US"/>
          </a:p>
        </p:txBody>
      </p:sp>
      <p:sp>
        <p:nvSpPr>
          <p:cNvPr id="7" name="Slide Number Placeholder 6"/>
          <p:cNvSpPr>
            <a:spLocks noGrp="1"/>
          </p:cNvSpPr>
          <p:nvPr>
            <p:ph type="sldNum" sz="quarter" idx="12"/>
          </p:nvPr>
        </p:nvSpPr>
        <p:spPr/>
        <p:txBody>
          <a:bodyPr/>
          <a:lstStyle/>
          <a:p>
            <a:fld id="{FED28ED7-CEDA-40FC-B9E6-5E3BF88D65A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endParaRPr lang="en-US"/>
          </a:p>
        </p:txBody>
      </p:sp>
      <p:sp>
        <p:nvSpPr>
          <p:cNvPr id="7" name="Slide Number Placeholder 6"/>
          <p:cNvSpPr>
            <a:spLocks noGrp="1"/>
          </p:cNvSpPr>
          <p:nvPr>
            <p:ph type="sldNum" sz="quarter" idx="12"/>
          </p:nvPr>
        </p:nvSpPr>
        <p:spPr/>
        <p:txBody>
          <a:bodyPr/>
          <a:lstStyle/>
          <a:p>
            <a:fld id="{FED28ED7-CEDA-40FC-B9E6-5E3BF88D65A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endParaRPr lang="en-US"/>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endParaRPr lang="en-US"/>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0432" y="128015"/>
            <a:ext cx="7516368" cy="576072"/>
          </a:xfrm>
        </p:spPr>
        <p:txBody>
          <a:bodyPr lIns="86493" tIns="43247" rIns="86493" bIns="43247"/>
          <a:lstStyle>
            <a:lvl1pPr>
              <a:defRPr>
                <a:latin typeface="Calibri"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180975" y="6679599"/>
            <a:ext cx="733425" cy="153666"/>
          </a:xfrm>
          <a:prstGeom prst="rect">
            <a:avLst/>
          </a:prstGeom>
        </p:spPr>
        <p:txBody>
          <a:bodyPr lIns="86493" tIns="43247" rIns="86493" bIns="43247"/>
          <a:lstStyle/>
          <a:p>
            <a:endParaRPr lang="en-US"/>
          </a:p>
        </p:txBody>
      </p:sp>
      <p:sp>
        <p:nvSpPr>
          <p:cNvPr id="4" name="Footer Placeholder 3"/>
          <p:cNvSpPr>
            <a:spLocks noGrp="1"/>
          </p:cNvSpPr>
          <p:nvPr>
            <p:ph type="ftr" sz="quarter" idx="11"/>
          </p:nvPr>
        </p:nvSpPr>
        <p:spPr>
          <a:xfrm>
            <a:off x="4032413" y="6679599"/>
            <a:ext cx="1082351" cy="153666"/>
          </a:xfrm>
          <a:prstGeom prst="rect">
            <a:avLst/>
          </a:prstGeom>
        </p:spPr>
        <p:txBody>
          <a:bodyPr lIns="86493" tIns="43247" rIns="86493" bIns="43247"/>
          <a:lstStyle/>
          <a:p>
            <a:endParaRPr lang="en-US"/>
          </a:p>
        </p:txBody>
      </p:sp>
      <p:sp>
        <p:nvSpPr>
          <p:cNvPr id="5" name="Slide Number Placeholder 4"/>
          <p:cNvSpPr>
            <a:spLocks noGrp="1"/>
          </p:cNvSpPr>
          <p:nvPr>
            <p:ph type="sldNum" sz="quarter" idx="12"/>
          </p:nvPr>
        </p:nvSpPr>
        <p:spPr/>
        <p:txBody>
          <a:bodyPr/>
          <a:lstStyle/>
          <a:p>
            <a:fld id="{3542C354-FACD-4BA0-8549-D4096936F02B}" type="slidenum">
              <a:rPr lang="en-US" smtClean="0"/>
              <a:pPr/>
              <a:t>‹#›</a:t>
            </a:fld>
            <a:endParaRPr lang="en-US"/>
          </a:p>
        </p:txBody>
      </p:sp>
      <p:sp>
        <p:nvSpPr>
          <p:cNvPr id="6" name="Text Placeholder 2"/>
          <p:cNvSpPr>
            <a:spLocks noGrp="1"/>
          </p:cNvSpPr>
          <p:nvPr>
            <p:ph type="body" idx="1"/>
          </p:nvPr>
        </p:nvSpPr>
        <p:spPr>
          <a:xfrm>
            <a:off x="176276" y="1235075"/>
            <a:ext cx="2880360" cy="639762"/>
          </a:xfrm>
          <a:solidFill>
            <a:srgbClr val="D2E08C"/>
          </a:solidFill>
        </p:spPr>
        <p:txBody>
          <a:bodyPr vert="horz" lIns="91432" tIns="45716" rIns="91432" bIns="45716" rtlCol="0" anchor="ctr" anchorCtr="0">
            <a:noAutofit/>
          </a:bodyPr>
          <a:lstStyle>
            <a:lvl1pPr marL="0" indent="0" algn="ctr" defTabSz="914318" rtl="0" eaLnBrk="1" latinLnBrk="0" hangingPunct="1">
              <a:spcBef>
                <a:spcPts val="0"/>
              </a:spcBef>
              <a:buClr>
                <a:schemeClr val="tx2"/>
              </a:buClr>
              <a:buFont typeface="Wingdings" pitchFamily="2" charset="2"/>
              <a:buNone/>
              <a:defRPr lang="en-US" sz="2200" b="0" kern="1200" dirty="0" smtClean="0">
                <a:solidFill>
                  <a:schemeClr val="tx2">
                    <a:lumMod val="50000"/>
                  </a:schemeClr>
                </a:solidFill>
                <a:latin typeface="+mj-lt"/>
                <a:ea typeface="+mn-ea"/>
                <a:cs typeface="+mn-cs"/>
              </a:defRPr>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176276" y="1874838"/>
            <a:ext cx="2880360" cy="4392612"/>
          </a:xfrm>
          <a:solidFill>
            <a:srgbClr val="F4F8E0"/>
          </a:solidFill>
        </p:spPr>
        <p:txBody>
          <a:bodyPr tIns="91432" rIns="91432">
            <a:normAutofit/>
          </a:bodyPr>
          <a:lstStyle>
            <a:lvl1pPr marL="228580" indent="-228580">
              <a:lnSpc>
                <a:spcPts val="2000"/>
              </a:lnSpc>
              <a:spcBef>
                <a:spcPts val="672"/>
              </a:spcBef>
              <a:defRPr sz="2000">
                <a:solidFill>
                  <a:schemeClr val="tx2">
                    <a:lumMod val="50000"/>
                  </a:schemeClr>
                </a:solidFill>
              </a:defRPr>
            </a:lvl1pPr>
            <a:lvl2pPr marL="458747" indent="-168260">
              <a:lnSpc>
                <a:spcPts val="2000"/>
              </a:lnSpc>
              <a:spcBef>
                <a:spcPts val="672"/>
              </a:spcBef>
              <a:defRPr sz="1800">
                <a:solidFill>
                  <a:schemeClr val="tx2">
                    <a:lumMod val="50000"/>
                  </a:schemeClr>
                </a:solidFill>
              </a:defRPr>
            </a:lvl2pPr>
            <a:lvl3pPr marL="800029" indent="-228580">
              <a:lnSpc>
                <a:spcPts val="2000"/>
              </a:lnSpc>
              <a:spcBef>
                <a:spcPts val="672"/>
              </a:spcBef>
              <a:defRPr sz="1600">
                <a:solidFill>
                  <a:schemeClr val="tx2">
                    <a:lumMod val="50000"/>
                  </a:schemeClr>
                </a:solidFill>
              </a:defRPr>
            </a:lvl3pPr>
            <a:lvl4pPr marL="1090516" indent="-228580">
              <a:lnSpc>
                <a:spcPts val="2000"/>
              </a:lnSpc>
              <a:spcBef>
                <a:spcPts val="672"/>
              </a:spcBef>
              <a:tabLst/>
              <a:defRPr sz="1400">
                <a:solidFill>
                  <a:schemeClr val="tx2">
                    <a:lumMod val="50000"/>
                  </a:schemeClr>
                </a:solidFill>
              </a:defRPr>
            </a:lvl4pPr>
            <a:lvl5pPr marL="1371477" indent="-228580">
              <a:lnSpc>
                <a:spcPts val="2000"/>
              </a:lnSpc>
              <a:spcBef>
                <a:spcPts val="672"/>
              </a:spcBef>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3"/>
          </p:nvPr>
        </p:nvSpPr>
        <p:spPr>
          <a:xfrm>
            <a:off x="3127248" y="1235075"/>
            <a:ext cx="2880360" cy="639762"/>
          </a:xfrm>
          <a:solidFill>
            <a:srgbClr val="D2E08C"/>
          </a:solidFill>
        </p:spPr>
        <p:txBody>
          <a:bodyPr vert="horz" lIns="91432" tIns="45716" rIns="91432" bIns="45716" rtlCol="0" anchor="ctr" anchorCtr="0">
            <a:noAutofit/>
          </a:bodyPr>
          <a:lstStyle>
            <a:lvl1pPr marL="0" indent="0" algn="ctr">
              <a:spcBef>
                <a:spcPts val="0"/>
              </a:spcBef>
              <a:buNone/>
              <a:defRPr lang="en-US" sz="2200" b="0" kern="1200" dirty="0" smtClean="0">
                <a:solidFill>
                  <a:schemeClr val="tx2">
                    <a:lumMod val="50000"/>
                  </a:schemeClr>
                </a:solidFill>
                <a:latin typeface="+mj-lt"/>
                <a:ea typeface="+mn-ea"/>
                <a:cs typeface="+mn-cs"/>
              </a:defRPr>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marL="0" lvl="0" indent="0" algn="ctr" defTabSz="914318" rtl="0" eaLnBrk="1" latinLnBrk="0" hangingPunct="1">
              <a:spcBef>
                <a:spcPct val="20000"/>
              </a:spcBef>
              <a:buClr>
                <a:schemeClr val="tx2"/>
              </a:buClr>
              <a:buFont typeface="Wingdings" pitchFamily="2" charset="2"/>
              <a:buNone/>
            </a:pPr>
            <a:r>
              <a:rPr lang="en-US" dirty="0" smtClean="0"/>
              <a:t>Click to edit Master text styles</a:t>
            </a:r>
          </a:p>
        </p:txBody>
      </p:sp>
      <p:sp>
        <p:nvSpPr>
          <p:cNvPr id="10" name="Text Placeholder 4"/>
          <p:cNvSpPr>
            <a:spLocks noGrp="1"/>
          </p:cNvSpPr>
          <p:nvPr>
            <p:ph type="body" sz="quarter" idx="13"/>
          </p:nvPr>
        </p:nvSpPr>
        <p:spPr>
          <a:xfrm>
            <a:off x="6078220" y="1235075"/>
            <a:ext cx="2880360" cy="639762"/>
          </a:xfrm>
          <a:solidFill>
            <a:srgbClr val="D2E08C"/>
          </a:solidFill>
        </p:spPr>
        <p:txBody>
          <a:bodyPr vert="horz" lIns="91432" tIns="45716" rIns="91432" bIns="45716" rtlCol="0" anchor="ctr" anchorCtr="0">
            <a:noAutofit/>
          </a:bodyPr>
          <a:lstStyle>
            <a:lvl1pPr marL="0" indent="0" algn="ctr">
              <a:spcBef>
                <a:spcPts val="0"/>
              </a:spcBef>
              <a:buNone/>
              <a:defRPr lang="en-US" sz="2200" b="0" kern="1200" dirty="0" smtClean="0">
                <a:solidFill>
                  <a:schemeClr val="tx2">
                    <a:lumMod val="50000"/>
                  </a:schemeClr>
                </a:solidFill>
                <a:latin typeface="+mj-lt"/>
                <a:ea typeface="+mn-ea"/>
                <a:cs typeface="+mn-cs"/>
              </a:defRPr>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marL="0" lvl="0" indent="0" algn="ctr" defTabSz="914318" rtl="0" eaLnBrk="1" latinLnBrk="0" hangingPunct="1">
              <a:spcBef>
                <a:spcPct val="20000"/>
              </a:spcBef>
              <a:buClr>
                <a:schemeClr val="tx2"/>
              </a:buClr>
              <a:buFont typeface="Wingdings" pitchFamily="2" charset="2"/>
              <a:buNone/>
            </a:pPr>
            <a:r>
              <a:rPr lang="en-US" dirty="0" smtClean="0"/>
              <a:t>Click to edit Master text styles</a:t>
            </a:r>
          </a:p>
        </p:txBody>
      </p:sp>
      <p:sp>
        <p:nvSpPr>
          <p:cNvPr id="14" name="Content Placeholder 3"/>
          <p:cNvSpPr>
            <a:spLocks noGrp="1"/>
          </p:cNvSpPr>
          <p:nvPr>
            <p:ph sz="half" idx="14"/>
          </p:nvPr>
        </p:nvSpPr>
        <p:spPr>
          <a:xfrm>
            <a:off x="3127248" y="1874838"/>
            <a:ext cx="2880360" cy="4392612"/>
          </a:xfrm>
          <a:solidFill>
            <a:srgbClr val="F4F8E0"/>
          </a:solidFill>
        </p:spPr>
        <p:txBody>
          <a:bodyPr tIns="91432" rIns="91432">
            <a:normAutofit/>
          </a:bodyPr>
          <a:lstStyle>
            <a:lvl1pPr marL="228580" indent="-228580">
              <a:lnSpc>
                <a:spcPts val="2000"/>
              </a:lnSpc>
              <a:spcBef>
                <a:spcPts val="672"/>
              </a:spcBef>
              <a:defRPr sz="2000">
                <a:solidFill>
                  <a:schemeClr val="tx2">
                    <a:lumMod val="50000"/>
                  </a:schemeClr>
                </a:solidFill>
              </a:defRPr>
            </a:lvl1pPr>
            <a:lvl2pPr marL="458747" indent="-168260">
              <a:lnSpc>
                <a:spcPts val="2000"/>
              </a:lnSpc>
              <a:spcBef>
                <a:spcPts val="672"/>
              </a:spcBef>
              <a:defRPr sz="1800">
                <a:solidFill>
                  <a:schemeClr val="tx2">
                    <a:lumMod val="50000"/>
                  </a:schemeClr>
                </a:solidFill>
              </a:defRPr>
            </a:lvl2pPr>
            <a:lvl3pPr marL="800029" indent="-228580">
              <a:lnSpc>
                <a:spcPts val="2000"/>
              </a:lnSpc>
              <a:spcBef>
                <a:spcPts val="672"/>
              </a:spcBef>
              <a:defRPr sz="1600">
                <a:solidFill>
                  <a:schemeClr val="tx2">
                    <a:lumMod val="50000"/>
                  </a:schemeClr>
                </a:solidFill>
              </a:defRPr>
            </a:lvl3pPr>
            <a:lvl4pPr marL="1090516" indent="-228580">
              <a:lnSpc>
                <a:spcPts val="2000"/>
              </a:lnSpc>
              <a:spcBef>
                <a:spcPts val="672"/>
              </a:spcBef>
              <a:tabLst/>
              <a:defRPr sz="1400">
                <a:solidFill>
                  <a:schemeClr val="tx2">
                    <a:lumMod val="50000"/>
                  </a:schemeClr>
                </a:solidFill>
              </a:defRPr>
            </a:lvl4pPr>
            <a:lvl5pPr marL="1371477" indent="-228580">
              <a:lnSpc>
                <a:spcPts val="2000"/>
              </a:lnSpc>
              <a:spcBef>
                <a:spcPts val="672"/>
              </a:spcBef>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15"/>
          </p:nvPr>
        </p:nvSpPr>
        <p:spPr>
          <a:xfrm>
            <a:off x="6078220" y="1874838"/>
            <a:ext cx="2880360" cy="4392612"/>
          </a:xfrm>
          <a:solidFill>
            <a:srgbClr val="F4F8E0"/>
          </a:solidFill>
        </p:spPr>
        <p:txBody>
          <a:bodyPr tIns="91432" rIns="91432">
            <a:normAutofit/>
          </a:bodyPr>
          <a:lstStyle>
            <a:lvl1pPr marL="228580" indent="-228580">
              <a:lnSpc>
                <a:spcPts val="2000"/>
              </a:lnSpc>
              <a:spcBef>
                <a:spcPts val="672"/>
              </a:spcBef>
              <a:defRPr sz="2000">
                <a:solidFill>
                  <a:schemeClr val="tx2">
                    <a:lumMod val="50000"/>
                  </a:schemeClr>
                </a:solidFill>
              </a:defRPr>
            </a:lvl1pPr>
            <a:lvl2pPr marL="458747" indent="-168260">
              <a:lnSpc>
                <a:spcPts val="2000"/>
              </a:lnSpc>
              <a:spcBef>
                <a:spcPts val="672"/>
              </a:spcBef>
              <a:defRPr sz="1800">
                <a:solidFill>
                  <a:schemeClr val="tx2">
                    <a:lumMod val="50000"/>
                  </a:schemeClr>
                </a:solidFill>
              </a:defRPr>
            </a:lvl2pPr>
            <a:lvl3pPr marL="800029" indent="-228580">
              <a:lnSpc>
                <a:spcPts val="2000"/>
              </a:lnSpc>
              <a:spcBef>
                <a:spcPts val="672"/>
              </a:spcBef>
              <a:defRPr sz="1600">
                <a:solidFill>
                  <a:schemeClr val="tx2">
                    <a:lumMod val="50000"/>
                  </a:schemeClr>
                </a:solidFill>
              </a:defRPr>
            </a:lvl3pPr>
            <a:lvl4pPr marL="1090516" indent="-228580">
              <a:lnSpc>
                <a:spcPts val="2000"/>
              </a:lnSpc>
              <a:spcBef>
                <a:spcPts val="672"/>
              </a:spcBef>
              <a:tabLst/>
              <a:defRPr sz="1400">
                <a:solidFill>
                  <a:schemeClr val="tx2">
                    <a:lumMod val="50000"/>
                  </a:schemeClr>
                </a:solidFill>
              </a:defRPr>
            </a:lvl4pPr>
            <a:lvl5pPr marL="1371477" indent="-228580">
              <a:lnSpc>
                <a:spcPts val="2000"/>
              </a:lnSpc>
              <a:spcBef>
                <a:spcPts val="672"/>
              </a:spcBef>
              <a:defRPr sz="14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lIns="86493" tIns="43247" rIns="86493" bIns="43247"/>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80975" y="6679599"/>
            <a:ext cx="733425" cy="153666"/>
          </a:xfrm>
          <a:prstGeom prst="rect">
            <a:avLst/>
          </a:prstGeom>
        </p:spPr>
        <p:txBody>
          <a:bodyPr lIns="86493" tIns="43247" rIns="86493" bIns="43247"/>
          <a:lstStyle/>
          <a:p>
            <a:endParaRPr lang="en-US"/>
          </a:p>
        </p:txBody>
      </p:sp>
      <p:sp>
        <p:nvSpPr>
          <p:cNvPr id="5" name="Footer Placeholder 4"/>
          <p:cNvSpPr>
            <a:spLocks noGrp="1"/>
          </p:cNvSpPr>
          <p:nvPr>
            <p:ph type="ftr" sz="quarter" idx="11"/>
          </p:nvPr>
        </p:nvSpPr>
        <p:spPr>
          <a:xfrm>
            <a:off x="4032413" y="6679599"/>
            <a:ext cx="1082351" cy="153666"/>
          </a:xfrm>
          <a:prstGeom prst="rect">
            <a:avLst/>
          </a:prstGeom>
        </p:spPr>
        <p:txBody>
          <a:bodyPr lIns="86493" tIns="43247" rIns="86493" bIns="43247"/>
          <a:lstStyle/>
          <a:p>
            <a:endParaRPr lang="en-US"/>
          </a:p>
        </p:txBody>
      </p:sp>
      <p:sp>
        <p:nvSpPr>
          <p:cNvPr id="6" name="Slide Number Placeholder 5"/>
          <p:cNvSpPr>
            <a:spLocks noGrp="1"/>
          </p:cNvSpPr>
          <p:nvPr>
            <p:ph type="sldNum" sz="quarter" idx="12"/>
          </p:nvPr>
        </p:nvSpPr>
        <p:spPr/>
        <p:txBody>
          <a:bodyPr/>
          <a:lstStyle/>
          <a:p>
            <a:fld id="{0F857CF0-896B-4DB7-80F4-8C02263B3DB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457200"/>
            <a:ext cx="9144000" cy="431800"/>
          </a:xfrm>
          <a:prstGeom prst="rect">
            <a:avLst/>
          </a:prstGeom>
          <a:gradFill>
            <a:gsLst>
              <a:gs pos="0">
                <a:srgbClr val="00B0F0"/>
              </a:gs>
              <a:gs pos="60000">
                <a:srgbClr val="00B0F0"/>
              </a:gs>
              <a:gs pos="100000">
                <a:srgbClr val="00B0F0">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419100" y="457199"/>
            <a:ext cx="8229600" cy="398463"/>
          </a:xfrm>
        </p:spPr>
        <p:txBody>
          <a:bodyPr lIns="0" tIns="0" rIns="0" bIns="0">
            <a:normAutofit/>
          </a:bodyPr>
          <a:lstStyle>
            <a:lvl1pPr algn="l">
              <a:defRPr sz="1800" b="1" cap="all" baseline="0">
                <a:solidFill>
                  <a:schemeClr val="bg1"/>
                </a:solidFill>
                <a:latin typeface="Franklin Gothic Medium" pitchFamily="34" charset="0"/>
              </a:defRPr>
            </a:lvl1pPr>
          </a:lstStyle>
          <a:p>
            <a:r>
              <a:rPr lang="en-US" smtClean="0"/>
              <a:t>Click to edit Master title style</a:t>
            </a:r>
            <a:endParaRPr lang="en-US"/>
          </a:p>
        </p:txBody>
      </p:sp>
      <p:pic>
        <p:nvPicPr>
          <p:cNvPr id="8" name="Picture 7" descr="gd_logo.png"/>
          <p:cNvPicPr>
            <a:picLocks noChangeAspect="1"/>
          </p:cNvPicPr>
          <p:nvPr userDrawn="1">
            <p:custDataLst>
              <p:tags r:id="rId3"/>
            </p:custDataLst>
          </p:nvPr>
        </p:nvPicPr>
        <p:blipFill>
          <a:blip r:embed="rId6" cstate="print"/>
          <a:srcRect l="5392" r="72549" b="40822"/>
          <a:stretch>
            <a:fillRect/>
          </a:stretch>
        </p:blipFill>
        <p:spPr>
          <a:xfrm>
            <a:off x="7610476" y="345148"/>
            <a:ext cx="419100" cy="575912"/>
          </a:xfrm>
          <a:prstGeom prst="rect">
            <a:avLst/>
          </a:prstGeom>
        </p:spPr>
      </p:pic>
      <p:pic>
        <p:nvPicPr>
          <p:cNvPr id="9" name="Picture 8" descr="gd_logo.png"/>
          <p:cNvPicPr>
            <a:picLocks noChangeAspect="1"/>
          </p:cNvPicPr>
          <p:nvPr userDrawn="1">
            <p:custDataLst>
              <p:tags r:id="rId4"/>
            </p:custDataLst>
          </p:nvPr>
        </p:nvPicPr>
        <p:blipFill>
          <a:blip r:embed="rId7" cstate="print"/>
          <a:srcRect l="27451" r="7353" b="40822"/>
          <a:stretch>
            <a:fillRect/>
          </a:stretch>
        </p:blipFill>
        <p:spPr>
          <a:xfrm>
            <a:off x="8029575" y="429681"/>
            <a:ext cx="981075" cy="456144"/>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p:spTree>
      <p:nvGrpSpPr>
        <p:cNvPr id="1" name=""/>
        <p:cNvGrpSpPr/>
        <p:nvPr/>
      </p:nvGrpSpPr>
      <p:grpSpPr>
        <a:xfrm>
          <a:off x="0" y="0"/>
          <a:ext cx="0" cy="0"/>
          <a:chOff x="0" y="0"/>
          <a:chExt cx="0" cy="0"/>
        </a:xfrm>
      </p:grpSpPr>
      <p:sp>
        <p:nvSpPr>
          <p:cNvPr id="25" name="Rectangle 24"/>
          <p:cNvSpPr/>
          <p:nvPr userDrawn="1"/>
        </p:nvSpPr>
        <p:spPr>
          <a:xfrm>
            <a:off x="0" y="0"/>
            <a:ext cx="9144000" cy="114300"/>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a:endParaRPr>
          </a:p>
        </p:txBody>
      </p:sp>
      <p:cxnSp>
        <p:nvCxnSpPr>
          <p:cNvPr id="20" name="Straight Connector 19"/>
          <p:cNvCxnSpPr/>
          <p:nvPr userDrawn="1"/>
        </p:nvCxnSpPr>
        <p:spPr>
          <a:xfrm>
            <a:off x="0" y="889440"/>
            <a:ext cx="9144000" cy="0"/>
          </a:xfrm>
          <a:prstGeom prst="line">
            <a:avLst/>
          </a:prstGeom>
          <a:ln w="571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60350" y="1125538"/>
            <a:ext cx="8837612" cy="5412062"/>
          </a:xfrm>
        </p:spPr>
        <p:txBody>
          <a:bodyPr/>
          <a:lstStyle>
            <a:lvl1pPr>
              <a:buClr>
                <a:schemeClr val="accent6">
                  <a:lumMod val="75000"/>
                </a:schemeClr>
              </a:buClr>
              <a:defRPr sz="3200"/>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pic>
        <p:nvPicPr>
          <p:cNvPr id="23" name="Picture 22" descr="GoDaddy3-01.png"/>
          <p:cNvPicPr>
            <a:picLocks noChangeAspect="1"/>
          </p:cNvPicPr>
          <p:nvPr userDrawn="1"/>
        </p:nvPicPr>
        <p:blipFill>
          <a:blip r:embed="rId2" cstate="print"/>
          <a:stretch>
            <a:fillRect/>
          </a:stretch>
        </p:blipFill>
        <p:spPr>
          <a:xfrm>
            <a:off x="93664" y="29029"/>
            <a:ext cx="609363" cy="612648"/>
          </a:xfrm>
          <a:prstGeom prst="rect">
            <a:avLst/>
          </a:prstGeom>
        </p:spPr>
      </p:pic>
    </p:spTree>
  </p:cSld>
  <p:clrMapOvr>
    <a:masterClrMapping/>
  </p:clrMapOvr>
  <p:transition xmlns:p14="http://schemas.microsoft.com/office/powerpoint/2010/mai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457200"/>
            <a:ext cx="9144000" cy="431800"/>
          </a:xfrm>
          <a:prstGeom prst="rect">
            <a:avLst/>
          </a:prstGeom>
          <a:gradFill>
            <a:gsLst>
              <a:gs pos="0">
                <a:srgbClr val="00B0F0"/>
              </a:gs>
              <a:gs pos="60000">
                <a:srgbClr val="00B0F0"/>
              </a:gs>
              <a:gs pos="100000">
                <a:srgbClr val="00B0F0">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419100" y="457199"/>
            <a:ext cx="8229600" cy="398463"/>
          </a:xfrm>
        </p:spPr>
        <p:txBody>
          <a:bodyPr lIns="0" tIns="0" rIns="0" bIns="0">
            <a:normAutofit/>
          </a:bodyPr>
          <a:lstStyle>
            <a:lvl1pPr algn="l">
              <a:defRPr sz="1800" b="1" cap="all" baseline="0">
                <a:solidFill>
                  <a:schemeClr val="bg1"/>
                </a:solidFill>
                <a:latin typeface="Franklin Gothic Medium" pitchFamily="34" charset="0"/>
              </a:defRPr>
            </a:lvl1pPr>
          </a:lstStyle>
          <a:p>
            <a:r>
              <a:rPr lang="en-US" smtClean="0"/>
              <a:t>Click to edit Master title style</a:t>
            </a:r>
            <a:endParaRPr lang="en-US"/>
          </a:p>
        </p:txBody>
      </p:sp>
      <p:pic>
        <p:nvPicPr>
          <p:cNvPr id="8" name="Picture 7" descr="gd_logo.png"/>
          <p:cNvPicPr>
            <a:picLocks noChangeAspect="1"/>
          </p:cNvPicPr>
          <p:nvPr userDrawn="1">
            <p:custDataLst>
              <p:tags r:id="rId3"/>
            </p:custDataLst>
          </p:nvPr>
        </p:nvPicPr>
        <p:blipFill>
          <a:blip r:embed="rId6" cstate="print"/>
          <a:srcRect l="5392" r="72549" b="40822"/>
          <a:stretch>
            <a:fillRect/>
          </a:stretch>
        </p:blipFill>
        <p:spPr>
          <a:xfrm>
            <a:off x="7610476" y="345148"/>
            <a:ext cx="419100" cy="575912"/>
          </a:xfrm>
          <a:prstGeom prst="rect">
            <a:avLst/>
          </a:prstGeom>
        </p:spPr>
      </p:pic>
      <p:pic>
        <p:nvPicPr>
          <p:cNvPr id="9" name="Picture 8" descr="gd_logo.png"/>
          <p:cNvPicPr>
            <a:picLocks noChangeAspect="1"/>
          </p:cNvPicPr>
          <p:nvPr userDrawn="1">
            <p:custDataLst>
              <p:tags r:id="rId4"/>
            </p:custDataLst>
          </p:nvPr>
        </p:nvPicPr>
        <p:blipFill>
          <a:blip r:embed="rId7" cstate="print"/>
          <a:srcRect l="27451" r="7353" b="40822"/>
          <a:stretch>
            <a:fillRect/>
          </a:stretch>
        </p:blipFill>
        <p:spPr>
          <a:xfrm>
            <a:off x="8029575" y="429681"/>
            <a:ext cx="981075" cy="456144"/>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457200"/>
            <a:ext cx="9144000" cy="431800"/>
          </a:xfrm>
          <a:prstGeom prst="rect">
            <a:avLst/>
          </a:prstGeom>
          <a:gradFill>
            <a:gsLst>
              <a:gs pos="0">
                <a:srgbClr val="00B0F0"/>
              </a:gs>
              <a:gs pos="60000">
                <a:srgbClr val="00B0F0"/>
              </a:gs>
              <a:gs pos="100000">
                <a:srgbClr val="00B0F0">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419100" y="457199"/>
            <a:ext cx="8229600" cy="398463"/>
          </a:xfrm>
        </p:spPr>
        <p:txBody>
          <a:bodyPr lIns="0" tIns="0" rIns="0" bIns="0">
            <a:normAutofit/>
          </a:bodyPr>
          <a:lstStyle>
            <a:lvl1pPr algn="l">
              <a:defRPr sz="1800" b="1" cap="all" baseline="0">
                <a:solidFill>
                  <a:schemeClr val="bg1"/>
                </a:solidFill>
                <a:latin typeface="Franklin Gothic Medium" pitchFamily="34" charset="0"/>
              </a:defRPr>
            </a:lvl1pPr>
          </a:lstStyle>
          <a:p>
            <a:r>
              <a:rPr lang="en-US" smtClean="0"/>
              <a:t>Click to edit Master title style</a:t>
            </a:r>
            <a:endParaRPr lang="en-US"/>
          </a:p>
        </p:txBody>
      </p:sp>
      <p:pic>
        <p:nvPicPr>
          <p:cNvPr id="8" name="Picture 7" descr="gd_logo.png"/>
          <p:cNvPicPr>
            <a:picLocks noChangeAspect="1"/>
          </p:cNvPicPr>
          <p:nvPr userDrawn="1">
            <p:custDataLst>
              <p:tags r:id="rId3"/>
            </p:custDataLst>
          </p:nvPr>
        </p:nvPicPr>
        <p:blipFill>
          <a:blip r:embed="rId6" cstate="print"/>
          <a:srcRect l="5392" r="72549" b="40822"/>
          <a:stretch>
            <a:fillRect/>
          </a:stretch>
        </p:blipFill>
        <p:spPr>
          <a:xfrm>
            <a:off x="7610476" y="345148"/>
            <a:ext cx="419100" cy="575912"/>
          </a:xfrm>
          <a:prstGeom prst="rect">
            <a:avLst/>
          </a:prstGeom>
        </p:spPr>
      </p:pic>
      <p:pic>
        <p:nvPicPr>
          <p:cNvPr id="9" name="Picture 8" descr="gd_logo.png"/>
          <p:cNvPicPr>
            <a:picLocks noChangeAspect="1"/>
          </p:cNvPicPr>
          <p:nvPr userDrawn="1">
            <p:custDataLst>
              <p:tags r:id="rId4"/>
            </p:custDataLst>
          </p:nvPr>
        </p:nvPicPr>
        <p:blipFill>
          <a:blip r:embed="rId7" cstate="print"/>
          <a:srcRect l="27451" r="7353" b="40822"/>
          <a:stretch>
            <a:fillRect/>
          </a:stretch>
        </p:blipFill>
        <p:spPr>
          <a:xfrm>
            <a:off x="8029575" y="429681"/>
            <a:ext cx="981075" cy="456144"/>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457200"/>
            <a:ext cx="9144000" cy="431800"/>
          </a:xfrm>
          <a:prstGeom prst="rect">
            <a:avLst/>
          </a:prstGeom>
          <a:gradFill>
            <a:gsLst>
              <a:gs pos="0">
                <a:srgbClr val="00B0F0"/>
              </a:gs>
              <a:gs pos="60000">
                <a:srgbClr val="00B0F0"/>
              </a:gs>
              <a:gs pos="100000">
                <a:srgbClr val="00B0F0">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419100" y="457199"/>
            <a:ext cx="8229600" cy="398463"/>
          </a:xfrm>
        </p:spPr>
        <p:txBody>
          <a:bodyPr lIns="0" tIns="0" rIns="0" bIns="0">
            <a:normAutofit/>
          </a:bodyPr>
          <a:lstStyle>
            <a:lvl1pPr algn="l">
              <a:defRPr sz="1800" b="1" cap="all" baseline="0">
                <a:solidFill>
                  <a:schemeClr val="bg1"/>
                </a:solidFill>
                <a:latin typeface="Franklin Gothic Medium" pitchFamily="34" charset="0"/>
              </a:defRPr>
            </a:lvl1pPr>
          </a:lstStyle>
          <a:p>
            <a:r>
              <a:rPr lang="en-US" smtClean="0"/>
              <a:t>Click to edit Master title style</a:t>
            </a:r>
            <a:endParaRPr lang="en-US"/>
          </a:p>
        </p:txBody>
      </p:sp>
      <p:pic>
        <p:nvPicPr>
          <p:cNvPr id="8" name="Picture 7" descr="gd_logo.png"/>
          <p:cNvPicPr>
            <a:picLocks noChangeAspect="1"/>
          </p:cNvPicPr>
          <p:nvPr userDrawn="1">
            <p:custDataLst>
              <p:tags r:id="rId3"/>
            </p:custDataLst>
          </p:nvPr>
        </p:nvPicPr>
        <p:blipFill>
          <a:blip r:embed="rId6" cstate="print"/>
          <a:srcRect l="5392" r="72549" b="40822"/>
          <a:stretch>
            <a:fillRect/>
          </a:stretch>
        </p:blipFill>
        <p:spPr>
          <a:xfrm>
            <a:off x="7610476" y="345148"/>
            <a:ext cx="419100" cy="575912"/>
          </a:xfrm>
          <a:prstGeom prst="rect">
            <a:avLst/>
          </a:prstGeom>
        </p:spPr>
      </p:pic>
      <p:pic>
        <p:nvPicPr>
          <p:cNvPr id="9" name="Picture 8" descr="gd_logo.png"/>
          <p:cNvPicPr>
            <a:picLocks noChangeAspect="1"/>
          </p:cNvPicPr>
          <p:nvPr userDrawn="1">
            <p:custDataLst>
              <p:tags r:id="rId4"/>
            </p:custDataLst>
          </p:nvPr>
        </p:nvPicPr>
        <p:blipFill>
          <a:blip r:embed="rId7" cstate="print"/>
          <a:srcRect l="27451" r="7353" b="40822"/>
          <a:stretch>
            <a:fillRect/>
          </a:stretch>
        </p:blipFill>
        <p:spPr>
          <a:xfrm>
            <a:off x="8029575" y="429681"/>
            <a:ext cx="981075" cy="456144"/>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st Pag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a:xfrm>
            <a:off x="3124200" y="6356350"/>
            <a:ext cx="2895600" cy="365125"/>
          </a:xfrm>
          <a:prstGeom prst="rect">
            <a:avLst/>
          </a:prstGeom>
        </p:spPr>
        <p:txBody>
          <a:bodyPr/>
          <a:lstStyle/>
          <a:p>
            <a:r>
              <a:rPr lang="en-US" smtClean="0"/>
              <a:t>Internal Use Only</a:t>
            </a:r>
            <a:endParaRPr lang="en-US" dirty="0"/>
          </a:p>
        </p:txBody>
      </p:sp>
      <p:sp>
        <p:nvSpPr>
          <p:cNvPr id="4" name="Slide Number Placeholder 3"/>
          <p:cNvSpPr>
            <a:spLocks noGrp="1"/>
          </p:cNvSpPr>
          <p:nvPr>
            <p:ph type="sldNum" sz="quarter" idx="11"/>
          </p:nvPr>
        </p:nvSpPr>
        <p:spPr/>
        <p:txBody>
          <a:bodyPr/>
          <a:lstStyle/>
          <a:p>
            <a:fld id="{70697318-E7D4-43B9-97D4-0E8867F69FB5}" type="slidenum">
              <a:rPr lang="en-US" smtClean="0"/>
              <a:pPr/>
              <a:t>‹#›</a:t>
            </a:fld>
            <a:endParaRPr lang="en-US"/>
          </a:p>
        </p:txBody>
      </p:sp>
      <p:sp>
        <p:nvSpPr>
          <p:cNvPr id="5" name="Rectangle 4"/>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XL Domains Websites etc.PNG"/>
          <p:cNvPicPr>
            <a:picLocks noChangeAspect="1"/>
          </p:cNvPicPr>
          <p:nvPr userDrawn="1"/>
        </p:nvPicPr>
        <p:blipFill>
          <a:blip r:embed="rId2" cstate="print"/>
          <a:stretch>
            <a:fillRect/>
          </a:stretch>
        </p:blipFill>
        <p:spPr>
          <a:xfrm>
            <a:off x="1384648" y="1448521"/>
            <a:ext cx="6311552" cy="3961679"/>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duct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0" y="228144"/>
            <a:ext cx="7905750" cy="457200"/>
          </a:xfrm>
        </p:spPr>
        <p:txBody>
          <a:bodyPr/>
          <a:lstStyle>
            <a:lvl1pPr algn="l">
              <a:defRPr sz="40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cxnSp>
        <p:nvCxnSpPr>
          <p:cNvPr id="5" name="Straight Connector 4"/>
          <p:cNvCxnSpPr/>
          <p:nvPr userDrawn="1"/>
        </p:nvCxnSpPr>
        <p:spPr>
          <a:xfrm>
            <a:off x="0" y="903709"/>
            <a:ext cx="9144000" cy="0"/>
          </a:xfrm>
          <a:prstGeom prst="line">
            <a:avLst/>
          </a:prstGeom>
          <a:ln w="57150">
            <a:solidFill>
              <a:srgbClr val="0088B8"/>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44000" cy="1143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a:endParaRPr>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Pric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60350" y="1125538"/>
            <a:ext cx="8761250" cy="5412062"/>
          </a:xfrm>
        </p:spPr>
        <p:txBody>
          <a:bodyPr/>
          <a:lstStyle>
            <a:lvl1pPr>
              <a:buClr>
                <a:srgbClr val="0088B8"/>
              </a:buClr>
              <a:defRPr/>
            </a:lvl1pPr>
            <a:lvl2pPr>
              <a:buClr>
                <a:srgbClr val="0088B8"/>
              </a:buClr>
              <a:defRPr/>
            </a:lvl2pPr>
            <a:lvl3pPr>
              <a:buClr>
                <a:srgbClr val="0088B8"/>
              </a:buClr>
              <a:defRPr/>
            </a:lvl3pPr>
            <a:lvl4pPr>
              <a:buClr>
                <a:srgbClr val="0088B8"/>
              </a:buClr>
              <a:defRPr/>
            </a:lvl4pPr>
            <a:lvl5pPr>
              <a:buClr>
                <a:srgbClr val="0088B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cxnSp>
        <p:nvCxnSpPr>
          <p:cNvPr id="5" name="Straight Connector 4"/>
          <p:cNvCxnSpPr/>
          <p:nvPr userDrawn="1"/>
        </p:nvCxnSpPr>
        <p:spPr>
          <a:xfrm>
            <a:off x="0" y="889440"/>
            <a:ext cx="9144000" cy="0"/>
          </a:xfrm>
          <a:prstGeom prst="line">
            <a:avLst/>
          </a:prstGeom>
          <a:ln w="57150">
            <a:solidFill>
              <a:srgbClr val="0088B8"/>
            </a:solidFill>
          </a:ln>
          <a:effectLst/>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9144000" cy="1143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a:endParaRPr>
          </a:p>
        </p:txBody>
      </p:sp>
      <p:pic>
        <p:nvPicPr>
          <p:cNvPr id="12" name="Picture 11" descr="GoDaddy3-01.png"/>
          <p:cNvPicPr>
            <a:picLocks noChangeAspect="1"/>
          </p:cNvPicPr>
          <p:nvPr userDrawn="1"/>
        </p:nvPicPr>
        <p:blipFill>
          <a:blip r:embed="rId2" cstate="print"/>
          <a:stretch>
            <a:fillRect/>
          </a:stretch>
        </p:blipFill>
        <p:spPr>
          <a:xfrm>
            <a:off x="122206" y="214525"/>
            <a:ext cx="609363" cy="612648"/>
          </a:xfrm>
          <a:prstGeom prst="rect">
            <a:avLst/>
          </a:prstGeom>
        </p:spPr>
      </p:pic>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3-Pricing">
    <p:spTree>
      <p:nvGrpSpPr>
        <p:cNvPr id="1" name=""/>
        <p:cNvGrpSpPr/>
        <p:nvPr/>
      </p:nvGrpSpPr>
      <p:grpSpPr>
        <a:xfrm>
          <a:off x="0" y="0"/>
          <a:ext cx="0" cy="0"/>
          <a:chOff x="0" y="0"/>
          <a:chExt cx="0" cy="0"/>
        </a:xfrm>
      </p:grpSpPr>
      <p:sp>
        <p:nvSpPr>
          <p:cNvPr id="7" name="Rectangle 6"/>
          <p:cNvSpPr/>
          <p:nvPr userDrawn="1"/>
        </p:nvSpPr>
        <p:spPr>
          <a:xfrm>
            <a:off x="0" y="0"/>
            <a:ext cx="9144000" cy="114300"/>
          </a:xfrm>
          <a:prstGeom prst="rect">
            <a:avLst/>
          </a:prstGeom>
          <a:solidFill>
            <a:srgbClr val="FFDA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a:endParaRPr>
          </a:p>
        </p:txBody>
      </p:sp>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60350" y="1125538"/>
            <a:ext cx="8761250" cy="5412062"/>
          </a:xfrm>
        </p:spPr>
        <p:txBody>
          <a:bodyPr/>
          <a:lstStyle>
            <a:lvl1pPr>
              <a:buClr>
                <a:srgbClr val="CC9900"/>
              </a:buClr>
              <a:defRPr/>
            </a:lvl1pPr>
            <a:lvl2pPr>
              <a:buClr>
                <a:srgbClr val="CC9900"/>
              </a:buClr>
              <a:defRPr/>
            </a:lvl2pPr>
            <a:lvl3pPr>
              <a:buClr>
                <a:srgbClr val="CC9900"/>
              </a:buClr>
              <a:defRPr/>
            </a:lvl3pPr>
            <a:lvl4pPr>
              <a:buClr>
                <a:srgbClr val="CC9900"/>
              </a:buClr>
              <a:defRPr/>
            </a:lvl4pPr>
            <a:lvl5pPr>
              <a:buClr>
                <a:srgbClr val="CC99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cxnSp>
        <p:nvCxnSpPr>
          <p:cNvPr id="5" name="Straight Connector 4"/>
          <p:cNvCxnSpPr/>
          <p:nvPr userDrawn="1"/>
        </p:nvCxnSpPr>
        <p:spPr>
          <a:xfrm>
            <a:off x="0" y="889441"/>
            <a:ext cx="9144000" cy="0"/>
          </a:xfrm>
          <a:prstGeom prst="line">
            <a:avLst/>
          </a:prstGeom>
          <a:ln w="57150">
            <a:solidFill>
              <a:srgbClr val="CC9900"/>
            </a:solidFill>
          </a:ln>
          <a:effectLst/>
        </p:spPr>
        <p:style>
          <a:lnRef idx="1">
            <a:schemeClr val="accent1"/>
          </a:lnRef>
          <a:fillRef idx="0">
            <a:schemeClr val="accent1"/>
          </a:fillRef>
          <a:effectRef idx="0">
            <a:schemeClr val="accent1"/>
          </a:effectRef>
          <a:fontRef idx="minor">
            <a:schemeClr val="tx1"/>
          </a:fontRef>
        </p:style>
      </p:cxnSp>
      <p:pic>
        <p:nvPicPr>
          <p:cNvPr id="12" name="Picture 11" descr="GoDaddy3-01.png"/>
          <p:cNvPicPr>
            <a:picLocks noChangeAspect="1"/>
          </p:cNvPicPr>
          <p:nvPr userDrawn="1"/>
        </p:nvPicPr>
        <p:blipFill>
          <a:blip r:embed="rId2" cstate="print"/>
          <a:stretch>
            <a:fillRect/>
          </a:stretch>
        </p:blipFill>
        <p:spPr>
          <a:xfrm>
            <a:off x="93664" y="214526"/>
            <a:ext cx="609363" cy="612648"/>
          </a:xfrm>
          <a:prstGeom prst="rect">
            <a:avLst/>
          </a:prstGeom>
        </p:spPr>
      </p:pic>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Customer Segmentation">
    <p:spTree>
      <p:nvGrpSpPr>
        <p:cNvPr id="1" name=""/>
        <p:cNvGrpSpPr/>
        <p:nvPr/>
      </p:nvGrpSpPr>
      <p:grpSpPr>
        <a:xfrm>
          <a:off x="0" y="0"/>
          <a:ext cx="0" cy="0"/>
          <a:chOff x="0" y="0"/>
          <a:chExt cx="0" cy="0"/>
        </a:xfrm>
      </p:grpSpPr>
      <p:sp>
        <p:nvSpPr>
          <p:cNvPr id="14" name="Rectangle 13"/>
          <p:cNvSpPr/>
          <p:nvPr userDrawn="1"/>
        </p:nvSpPr>
        <p:spPr>
          <a:xfrm>
            <a:off x="0" y="0"/>
            <a:ext cx="9144000" cy="114300"/>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a:endParaRPr>
          </a:p>
        </p:txBody>
      </p:sp>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60350" y="1125538"/>
            <a:ext cx="8761250" cy="5412062"/>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cxnSp>
        <p:nvCxnSpPr>
          <p:cNvPr id="5" name="Straight Connector 4"/>
          <p:cNvCxnSpPr/>
          <p:nvPr userDrawn="1"/>
        </p:nvCxnSpPr>
        <p:spPr>
          <a:xfrm>
            <a:off x="0" y="889441"/>
            <a:ext cx="9144000" cy="0"/>
          </a:xfrm>
          <a:prstGeom prst="line">
            <a:avLst/>
          </a:prstGeom>
          <a:ln w="57150">
            <a:solidFill>
              <a:srgbClr val="4BACC6"/>
            </a:solidFill>
          </a:ln>
          <a:effectLst/>
        </p:spPr>
        <p:style>
          <a:lnRef idx="1">
            <a:schemeClr val="accent1"/>
          </a:lnRef>
          <a:fillRef idx="0">
            <a:schemeClr val="accent1"/>
          </a:fillRef>
          <a:effectRef idx="0">
            <a:schemeClr val="accent1"/>
          </a:effectRef>
          <a:fontRef idx="minor">
            <a:schemeClr val="tx1"/>
          </a:fontRef>
        </p:style>
      </p:cxnSp>
      <p:pic>
        <p:nvPicPr>
          <p:cNvPr id="12" name="Picture 11" descr="GoDaddy3-01.png"/>
          <p:cNvPicPr>
            <a:picLocks noChangeAspect="1"/>
          </p:cNvPicPr>
          <p:nvPr userDrawn="1"/>
        </p:nvPicPr>
        <p:blipFill>
          <a:blip r:embed="rId2" cstate="print"/>
          <a:stretch>
            <a:fillRect/>
          </a:stretch>
        </p:blipFill>
        <p:spPr>
          <a:xfrm>
            <a:off x="93664" y="214526"/>
            <a:ext cx="609363" cy="612648"/>
          </a:xfrm>
          <a:prstGeom prst="rect">
            <a:avLst/>
          </a:prstGeom>
        </p:spPr>
      </p:pic>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Affiliate Mktg">
    <p:spTree>
      <p:nvGrpSpPr>
        <p:cNvPr id="1" name=""/>
        <p:cNvGrpSpPr/>
        <p:nvPr/>
      </p:nvGrpSpPr>
      <p:grpSpPr>
        <a:xfrm>
          <a:off x="0" y="0"/>
          <a:ext cx="0" cy="0"/>
          <a:chOff x="0" y="0"/>
          <a:chExt cx="0" cy="0"/>
        </a:xfrm>
      </p:grpSpPr>
      <p:sp>
        <p:nvSpPr>
          <p:cNvPr id="14" name="Rectangle 13"/>
          <p:cNvSpPr/>
          <p:nvPr userDrawn="1"/>
        </p:nvSpPr>
        <p:spPr>
          <a:xfrm>
            <a:off x="0" y="0"/>
            <a:ext cx="9144000" cy="114300"/>
          </a:xfrm>
          <a:prstGeom prst="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a:endParaRPr>
          </a:p>
        </p:txBody>
      </p:sp>
      <p:sp>
        <p:nvSpPr>
          <p:cNvPr id="2" name="Title 1"/>
          <p:cNvSpPr>
            <a:spLocks noGrp="1"/>
          </p:cNvSpPr>
          <p:nvPr>
            <p:ph type="title" hasCustomPrompt="1"/>
          </p:nvPr>
        </p:nvSpPr>
        <p:spPr>
          <a:xfrm>
            <a:off x="781049" y="142529"/>
            <a:ext cx="8272463" cy="656529"/>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60350" y="1125538"/>
            <a:ext cx="8761250" cy="5412062"/>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cxnSp>
        <p:nvCxnSpPr>
          <p:cNvPr id="5" name="Straight Connector 4"/>
          <p:cNvCxnSpPr/>
          <p:nvPr userDrawn="1"/>
        </p:nvCxnSpPr>
        <p:spPr>
          <a:xfrm>
            <a:off x="0" y="889440"/>
            <a:ext cx="9144000" cy="0"/>
          </a:xfrm>
          <a:prstGeom prst="line">
            <a:avLst/>
          </a:prstGeom>
          <a:ln w="57150">
            <a:solidFill>
              <a:schemeClr val="accent3">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13" name="Picture 12" descr="GoDaddy3-01.png"/>
          <p:cNvPicPr>
            <a:picLocks noChangeAspect="1"/>
          </p:cNvPicPr>
          <p:nvPr userDrawn="1"/>
        </p:nvPicPr>
        <p:blipFill>
          <a:blip r:embed="rId2" cstate="print"/>
          <a:stretch>
            <a:fillRect/>
          </a:stretch>
        </p:blipFill>
        <p:spPr>
          <a:xfrm>
            <a:off x="93663" y="214525"/>
            <a:ext cx="609363" cy="612648"/>
          </a:xfrm>
          <a:prstGeom prst="rect">
            <a:avLst/>
          </a:prstGeom>
        </p:spPr>
      </p:pic>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endParaRPr lang="en-US"/>
          </a:p>
        </p:txBody>
      </p:sp>
      <p:sp>
        <p:nvSpPr>
          <p:cNvPr id="6" name="Slide Number Placeholder 5"/>
          <p:cNvSpPr>
            <a:spLocks noGrp="1"/>
          </p:cNvSpPr>
          <p:nvPr>
            <p:ph type="sldNum" sz="quarter" idx="12"/>
          </p:nvPr>
        </p:nvSpPr>
        <p:spPr/>
        <p:txBody>
          <a:bodyPr/>
          <a:lstStyle/>
          <a:p>
            <a:fld id="{FED28ED7-CEDA-40FC-B9E6-5E3BF88D65A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Franklin Gothic Book"/>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Franklin Gothic Book"/>
              </a:defRPr>
            </a:lvl1pPr>
          </a:lstStyle>
          <a:p>
            <a:endParaRPr lang="en-US"/>
          </a:p>
        </p:txBody>
      </p:sp>
      <p:sp>
        <p:nvSpPr>
          <p:cNvPr id="7" name="Slide Number Placeholder 6"/>
          <p:cNvSpPr>
            <a:spLocks noGrp="1"/>
          </p:cNvSpPr>
          <p:nvPr>
            <p:ph type="sldNum" sz="quarter" idx="12"/>
          </p:nvPr>
        </p:nvSpPr>
        <p:spPr/>
        <p:txBody>
          <a:bodyPr/>
          <a:lstStyle/>
          <a:p>
            <a:fld id="{FED28ED7-CEDA-40FC-B9E6-5E3BF88D65A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114300"/>
            <a:ext cx="9144000" cy="884524"/>
          </a:xfrm>
          <a:prstGeom prst="rect">
            <a:avLst/>
          </a:prstGeom>
          <a:solidFill>
            <a:schemeClr val="bg1">
              <a:lumMod val="8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a:endParaRPr>
          </a:p>
        </p:txBody>
      </p:sp>
      <p:sp>
        <p:nvSpPr>
          <p:cNvPr id="2" name="Title Placeholder 1"/>
          <p:cNvSpPr>
            <a:spLocks noGrp="1"/>
          </p:cNvSpPr>
          <p:nvPr>
            <p:ph type="title"/>
          </p:nvPr>
        </p:nvSpPr>
        <p:spPr>
          <a:xfrm>
            <a:off x="781049" y="142530"/>
            <a:ext cx="8272463" cy="75641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a:off x="129600" y="1198588"/>
            <a:ext cx="8892000" cy="53390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56613" y="6602125"/>
            <a:ext cx="641350" cy="219875"/>
          </a:xfrm>
          <a:prstGeom prst="rect">
            <a:avLst/>
          </a:prstGeom>
        </p:spPr>
        <p:txBody>
          <a:bodyPr vert="horz" lIns="91440" tIns="45720" rIns="91440" bIns="0" rtlCol="0" anchor="b" anchorCtr="0"/>
          <a:lstStyle>
            <a:lvl1pPr algn="ctr">
              <a:defRPr sz="800">
                <a:solidFill>
                  <a:schemeClr val="tx1"/>
                </a:solidFill>
                <a:latin typeface="Franklin Gothic Book"/>
              </a:defRPr>
            </a:lvl1pPr>
          </a:lstStyle>
          <a:p>
            <a:fld id="{FED28ED7-CEDA-40FC-B9E6-5E3BF88D65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5" r:id="rId5"/>
    <p:sldLayoutId id="2147483662"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 id="2147483667" r:id="rId18"/>
    <p:sldLayoutId id="2147483670" r:id="rId19"/>
    <p:sldLayoutId id="2147483671" r:id="rId20"/>
    <p:sldLayoutId id="2147483672" r:id="rId21"/>
    <p:sldLayoutId id="2147483673" r:id="rId22"/>
    <p:sldLayoutId id="2147483674" r:id="rId23"/>
  </p:sldLayoutIdLst>
  <p:transition xmlns:p14="http://schemas.microsoft.com/office/powerpoint/2010/main">
    <p:dissolve/>
  </p:transition>
  <p:hf hdr="0" ftr="0" dt="0"/>
  <p:txStyles>
    <p:titleStyle>
      <a:lvl1pPr algn="l" defTabSz="914400" rtl="0" eaLnBrk="1" latinLnBrk="0" hangingPunct="1">
        <a:spcBef>
          <a:spcPct val="0"/>
        </a:spcBef>
        <a:buNone/>
        <a:defRPr kumimoji="0" lang="en-US" sz="4000" b="0" i="0" u="none" strike="noStrike" kern="1200" cap="none" spc="0" normalizeH="0" baseline="0" noProof="0" dirty="0">
          <a:ln>
            <a:noFill/>
          </a:ln>
          <a:solidFill>
            <a:schemeClr val="tx1"/>
          </a:solidFill>
          <a:effectLst/>
          <a:uLnTx/>
          <a:uFillTx/>
          <a:latin typeface="Franklin Gothic Book"/>
          <a:ea typeface="+mj-ea"/>
          <a:cs typeface="+mj-cs"/>
        </a:defRPr>
      </a:lvl1pPr>
    </p:titleStyle>
    <p:bodyStyle>
      <a:lvl1pPr marL="173038" indent="-173038" algn="l" defTabSz="914400" rtl="0" eaLnBrk="1" latinLnBrk="0" hangingPunct="1">
        <a:spcBef>
          <a:spcPct val="20000"/>
        </a:spcBef>
        <a:buClr>
          <a:schemeClr val="accent6">
            <a:lumMod val="75000"/>
          </a:schemeClr>
        </a:buClr>
        <a:buFont typeface="Wingdings" pitchFamily="2" charset="2"/>
        <a:buChar char="§"/>
        <a:defRPr sz="3200" kern="1200">
          <a:solidFill>
            <a:schemeClr val="tx1"/>
          </a:solidFill>
          <a:latin typeface="Franklin Gothic Book"/>
          <a:ea typeface="+mn-ea"/>
          <a:cs typeface="+mn-cs"/>
        </a:defRPr>
      </a:lvl1pPr>
      <a:lvl2pPr marL="403225" indent="-176213" algn="l" defTabSz="914400" rtl="0" eaLnBrk="1" latinLnBrk="0" hangingPunct="1">
        <a:spcBef>
          <a:spcPct val="20000"/>
        </a:spcBef>
        <a:buClr>
          <a:schemeClr val="accent6">
            <a:lumMod val="75000"/>
          </a:schemeClr>
        </a:buClr>
        <a:buFont typeface="Arial" pitchFamily="34" charset="0"/>
        <a:buChar char="–"/>
        <a:defRPr sz="2800" kern="1200">
          <a:solidFill>
            <a:schemeClr val="tx1"/>
          </a:solidFill>
          <a:latin typeface="Franklin Gothic Book"/>
          <a:ea typeface="+mn-ea"/>
          <a:cs typeface="+mn-cs"/>
        </a:defRPr>
      </a:lvl2pPr>
      <a:lvl3pPr marL="627063" indent="-173038" algn="l" defTabSz="914400" rtl="0" eaLnBrk="1" latinLnBrk="0" hangingPunct="1">
        <a:spcBef>
          <a:spcPct val="20000"/>
        </a:spcBef>
        <a:buClr>
          <a:schemeClr val="accent6">
            <a:lumMod val="75000"/>
          </a:schemeClr>
        </a:buClr>
        <a:buFont typeface="Calibri" pitchFamily="34" charset="0"/>
        <a:buChar char="▫"/>
        <a:defRPr sz="2400" kern="1200">
          <a:solidFill>
            <a:schemeClr val="tx1"/>
          </a:solidFill>
          <a:latin typeface="Franklin Gothic Book"/>
          <a:ea typeface="+mn-ea"/>
          <a:cs typeface="+mn-cs"/>
        </a:defRPr>
      </a:lvl3pPr>
      <a:lvl4pPr marL="798513" indent="-111125" algn="l" defTabSz="914400" rtl="0" eaLnBrk="1" latinLnBrk="0" hangingPunct="1">
        <a:spcBef>
          <a:spcPct val="20000"/>
        </a:spcBef>
        <a:buClr>
          <a:schemeClr val="accent6">
            <a:lumMod val="75000"/>
          </a:schemeClr>
        </a:buClr>
        <a:buFontTx/>
        <a:buChar char="-"/>
        <a:defRPr sz="2000" kern="1200">
          <a:solidFill>
            <a:schemeClr val="tx1"/>
          </a:solidFill>
          <a:latin typeface="Franklin Gothic Book"/>
          <a:ea typeface="+mn-ea"/>
          <a:cs typeface="+mn-cs"/>
        </a:defRPr>
      </a:lvl4pPr>
      <a:lvl5pPr marL="971550" indent="-171450" algn="l" defTabSz="914400" rtl="0" eaLnBrk="1" latinLnBrk="0" hangingPunct="1">
        <a:spcBef>
          <a:spcPct val="20000"/>
        </a:spcBef>
        <a:buClr>
          <a:schemeClr val="accent6">
            <a:lumMod val="75000"/>
          </a:schemeClr>
        </a:buClr>
        <a:buFont typeface="Arial" pitchFamily="34" charset="0"/>
        <a:buChar char="•"/>
        <a:defRPr sz="1050" kern="1200">
          <a:solidFill>
            <a:schemeClr val="tx1"/>
          </a:solidFill>
          <a:latin typeface="Franklin Gothic Book"/>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Out and About with Apache Traffic Server</a:t>
            </a:r>
            <a:endParaRPr lang="en-US" u="sng" dirty="0"/>
          </a:p>
        </p:txBody>
      </p:sp>
      <p:sp>
        <p:nvSpPr>
          <p:cNvPr id="3" name="TextBox 2"/>
          <p:cNvSpPr txBox="1"/>
          <p:nvPr/>
        </p:nvSpPr>
        <p:spPr>
          <a:xfrm>
            <a:off x="2887038" y="5322015"/>
            <a:ext cx="5465851" cy="954107"/>
          </a:xfrm>
          <a:prstGeom prst="rect">
            <a:avLst/>
          </a:prstGeom>
          <a:noFill/>
        </p:spPr>
        <p:txBody>
          <a:bodyPr wrap="square" rtlCol="0">
            <a:spAutoFit/>
          </a:bodyPr>
          <a:lstStyle/>
          <a:p>
            <a:r>
              <a:rPr lang="en-US" sz="2800" dirty="0" smtClean="0"/>
              <a:t>Leif Hedstrom</a:t>
            </a:r>
          </a:p>
          <a:p>
            <a:r>
              <a:rPr lang="en-US" sz="2800" dirty="0" smtClean="0"/>
              <a:t>November 2011</a:t>
            </a:r>
          </a:p>
        </p:txBody>
      </p:sp>
      <p:pic>
        <p:nvPicPr>
          <p:cNvPr id="4" name="Picture 3" descr="trans_logo_603x132.png"/>
          <p:cNvPicPr>
            <a:picLocks noChangeAspect="1"/>
          </p:cNvPicPr>
          <p:nvPr/>
        </p:nvPicPr>
        <p:blipFill>
          <a:blip r:embed="rId3" cstate="print"/>
          <a:stretch>
            <a:fillRect/>
          </a:stretch>
        </p:blipFill>
        <p:spPr>
          <a:xfrm>
            <a:off x="1672167" y="324557"/>
            <a:ext cx="5562600" cy="121768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8" descr="feather.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978" y="1054071"/>
            <a:ext cx="3248378" cy="9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Autofit/>
          </a:bodyPr>
          <a:lstStyle/>
          <a:p>
            <a:pPr eaLnBrk="1" hangingPunct="1"/>
            <a:r>
              <a:rPr lang="en-US" dirty="0" smtClean="0">
                <a:latin typeface="Arial" charset="0"/>
                <a:ea typeface="ヒラギノ角ゴ ProN W6" charset="0"/>
                <a:cs typeface="ヒラギノ角ゴ ProN W6" charset="0"/>
              </a:rPr>
              <a:t>Intermediaries - Intercepting </a:t>
            </a:r>
            <a:r>
              <a:rPr lang="en-US" dirty="0">
                <a:latin typeface="Arial" charset="0"/>
                <a:ea typeface="ヒラギノ角ゴ ProN W6" charset="0"/>
                <a:cs typeface="ヒラギノ角ゴ ProN W6" charset="0"/>
              </a:rPr>
              <a:t>Proxy</a:t>
            </a:r>
          </a:p>
        </p:txBody>
      </p:sp>
      <p:pic>
        <p:nvPicPr>
          <p:cNvPr id="40963" name="Content Placeholder 3" descr="Transparent proxy.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2568" y="1435574"/>
            <a:ext cx="6150185" cy="4114714"/>
          </a:xfrm>
        </p:spPr>
      </p:pic>
    </p:spTree>
    <p:extLst>
      <p:ext uri="{BB962C8B-B14F-4D97-AF65-F5344CB8AC3E}">
        <p14:creationId xmlns:p14="http://schemas.microsoft.com/office/powerpoint/2010/main" val="311756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Autofit/>
          </a:bodyPr>
          <a:lstStyle/>
          <a:p>
            <a:pPr eaLnBrk="1" hangingPunct="1"/>
            <a:r>
              <a:rPr lang="en-US" dirty="0">
                <a:latin typeface="Arial" charset="0"/>
                <a:ea typeface="ヒラギノ角ゴ ProN W6" charset="0"/>
                <a:cs typeface="ヒラギノ角ゴ ProN W6" charset="0"/>
              </a:rPr>
              <a:t>Common enemies of performance</a:t>
            </a:r>
          </a:p>
        </p:txBody>
      </p:sp>
      <p:sp>
        <p:nvSpPr>
          <p:cNvPr id="2" name="Content Placeholder 1"/>
          <p:cNvSpPr>
            <a:spLocks noGrp="1"/>
          </p:cNvSpPr>
          <p:nvPr>
            <p:ph idx="1"/>
          </p:nvPr>
        </p:nvSpPr>
        <p:spPr/>
        <p:txBody>
          <a:bodyPr>
            <a:normAutofit/>
          </a:bodyPr>
          <a:lstStyle/>
          <a:p>
            <a:pPr marL="0" indent="0">
              <a:buNone/>
            </a:pPr>
            <a:r>
              <a:rPr lang="en-US" sz="4800" dirty="0" smtClean="0"/>
              <a:t>3-Way handshake</a:t>
            </a:r>
          </a:p>
          <a:p>
            <a:pPr marL="0" indent="0">
              <a:buNone/>
            </a:pPr>
            <a:endParaRPr lang="en-US" sz="4800" dirty="0"/>
          </a:p>
          <a:p>
            <a:pPr marL="0" indent="0">
              <a:buNone/>
            </a:pPr>
            <a:r>
              <a:rPr lang="en-US" sz="4800" dirty="0" smtClean="0"/>
              <a:t>		Congestion control</a:t>
            </a:r>
          </a:p>
          <a:p>
            <a:pPr marL="0" indent="0">
              <a:buNone/>
            </a:pPr>
            <a:endParaRPr lang="en-US" sz="4800" dirty="0"/>
          </a:p>
          <a:p>
            <a:pPr marL="0" indent="0">
              <a:buNone/>
            </a:pPr>
            <a:r>
              <a:rPr lang="en-US" sz="4800" dirty="0" smtClean="0"/>
              <a:t>				DNS lookups</a:t>
            </a:r>
            <a:endParaRPr lang="en-US" sz="4800" dirty="0"/>
          </a:p>
        </p:txBody>
      </p:sp>
    </p:spTree>
    <p:extLst>
      <p:ext uri="{BB962C8B-B14F-4D97-AF65-F5344CB8AC3E}">
        <p14:creationId xmlns:p14="http://schemas.microsoft.com/office/powerpoint/2010/main" val="656403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fontScale="90000"/>
          </a:bodyPr>
          <a:lstStyle/>
          <a:p>
            <a:pPr eaLnBrk="1" hangingPunct="1"/>
            <a:r>
              <a:rPr lang="en-US" dirty="0">
                <a:latin typeface="Arial" charset="0"/>
                <a:ea typeface="ヒラギノ角ゴ ProN W6" charset="0"/>
                <a:cs typeface="ヒラギノ角ゴ ProN W6" charset="0"/>
              </a:rPr>
              <a:t>Common </a:t>
            </a:r>
            <a:r>
              <a:rPr lang="en-US" sz="4400" dirty="0">
                <a:latin typeface="Arial" charset="0"/>
                <a:ea typeface="ヒラギノ角ゴ ProN W6" charset="0"/>
                <a:cs typeface="ヒラギノ角ゴ ProN W6" charset="0"/>
              </a:rPr>
              <a:t>enemies</a:t>
            </a:r>
            <a:r>
              <a:rPr lang="en-US" dirty="0">
                <a:latin typeface="Arial" charset="0"/>
                <a:ea typeface="ヒラギノ角ゴ ProN W6" charset="0"/>
                <a:cs typeface="ヒラギノ角ゴ ProN W6" charset="0"/>
              </a:rPr>
              <a:t> of performance</a:t>
            </a:r>
          </a:p>
        </p:txBody>
      </p:sp>
      <p:sp>
        <p:nvSpPr>
          <p:cNvPr id="2" name="Content Placeholder 1"/>
          <p:cNvSpPr>
            <a:spLocks noGrp="1"/>
          </p:cNvSpPr>
          <p:nvPr>
            <p:ph idx="1"/>
          </p:nvPr>
        </p:nvSpPr>
        <p:spPr/>
        <p:txBody>
          <a:bodyPr>
            <a:normAutofit/>
          </a:bodyPr>
          <a:lstStyle/>
          <a:p>
            <a:pPr marL="0" indent="0">
              <a:buNone/>
            </a:pPr>
            <a:r>
              <a:rPr lang="en-US" sz="4800" dirty="0" smtClean="0">
                <a:solidFill>
                  <a:srgbClr val="FF0000"/>
                </a:solidFill>
              </a:rPr>
              <a:t>3-Way handshake</a:t>
            </a:r>
          </a:p>
          <a:p>
            <a:pPr marL="0" indent="0">
              <a:buNone/>
            </a:pPr>
            <a:endParaRPr lang="en-US" sz="4800" dirty="0"/>
          </a:p>
          <a:p>
            <a:pPr marL="0" indent="0">
              <a:buNone/>
            </a:pPr>
            <a:r>
              <a:rPr lang="en-US" sz="4800" dirty="0" smtClean="0"/>
              <a:t>		</a:t>
            </a:r>
            <a:r>
              <a:rPr lang="en-US" sz="4800" dirty="0" smtClean="0">
                <a:solidFill>
                  <a:schemeClr val="tx1">
                    <a:alpha val="25000"/>
                  </a:schemeClr>
                </a:solidFill>
              </a:rPr>
              <a:t>Congestion control</a:t>
            </a:r>
          </a:p>
          <a:p>
            <a:pPr marL="0" indent="0">
              <a:buNone/>
            </a:pPr>
            <a:endParaRPr lang="en-US" sz="4800" dirty="0">
              <a:solidFill>
                <a:schemeClr val="tx1">
                  <a:alpha val="25000"/>
                </a:schemeClr>
              </a:solidFill>
            </a:endParaRPr>
          </a:p>
          <a:p>
            <a:pPr marL="0" indent="0">
              <a:buNone/>
            </a:pPr>
            <a:r>
              <a:rPr lang="en-US" sz="4800" dirty="0" smtClean="0">
                <a:solidFill>
                  <a:schemeClr val="tx1">
                    <a:alpha val="25000"/>
                  </a:schemeClr>
                </a:solidFill>
              </a:rPr>
              <a:t>				DNS lookups</a:t>
            </a:r>
            <a:endParaRPr lang="en-US" sz="4800" dirty="0">
              <a:solidFill>
                <a:schemeClr val="tx1">
                  <a:alpha val="25000"/>
                </a:schemeClr>
              </a:solidFill>
            </a:endParaRPr>
          </a:p>
        </p:txBody>
      </p:sp>
    </p:spTree>
    <p:extLst>
      <p:ext uri="{BB962C8B-B14F-4D97-AF65-F5344CB8AC3E}">
        <p14:creationId xmlns:p14="http://schemas.microsoft.com/office/powerpoint/2010/main" val="184025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dirty="0">
                <a:latin typeface="Arial" charset="0"/>
                <a:ea typeface="ヒラギノ角ゴ ProN W6" charset="0"/>
                <a:cs typeface="ヒラギノ角ゴ ProN W6" charset="0"/>
              </a:rPr>
              <a:t>TCP 3-way Handshake</a:t>
            </a:r>
          </a:p>
        </p:txBody>
      </p:sp>
      <p:pic>
        <p:nvPicPr>
          <p:cNvPr id="87043" name="Content Placeholder 3" descr="3-way Handshake.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7638" y="1131232"/>
            <a:ext cx="8049313" cy="4862485"/>
          </a:xfrm>
        </p:spPr>
      </p:pic>
    </p:spTree>
    <p:extLst>
      <p:ext uri="{BB962C8B-B14F-4D97-AF65-F5344CB8AC3E}">
        <p14:creationId xmlns:p14="http://schemas.microsoft.com/office/powerpoint/2010/main" val="378179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fontScale="90000"/>
          </a:bodyPr>
          <a:lstStyle/>
          <a:p>
            <a:pPr eaLnBrk="1" hangingPunct="1"/>
            <a:r>
              <a:rPr lang="en-US" sz="4400" dirty="0">
                <a:latin typeface="Arial" charset="0"/>
                <a:ea typeface="ヒラギノ角ゴ ProN W6" charset="0"/>
                <a:cs typeface="ヒラギノ角ゴ ProN W6" charset="0"/>
              </a:rPr>
              <a:t>Common</a:t>
            </a:r>
            <a:r>
              <a:rPr lang="en-US" dirty="0">
                <a:latin typeface="Arial" charset="0"/>
                <a:ea typeface="ヒラギノ角ゴ ProN W6" charset="0"/>
                <a:cs typeface="ヒラギノ角ゴ ProN W6" charset="0"/>
              </a:rPr>
              <a:t> enemies of performance</a:t>
            </a:r>
          </a:p>
        </p:txBody>
      </p:sp>
      <p:sp>
        <p:nvSpPr>
          <p:cNvPr id="2" name="Content Placeholder 1"/>
          <p:cNvSpPr>
            <a:spLocks noGrp="1"/>
          </p:cNvSpPr>
          <p:nvPr>
            <p:ph idx="1"/>
          </p:nvPr>
        </p:nvSpPr>
        <p:spPr/>
        <p:txBody>
          <a:bodyPr>
            <a:normAutofit/>
          </a:bodyPr>
          <a:lstStyle/>
          <a:p>
            <a:pPr marL="0" indent="0">
              <a:buNone/>
            </a:pPr>
            <a:r>
              <a:rPr lang="en-US" sz="4800" dirty="0" smtClean="0">
                <a:solidFill>
                  <a:schemeClr val="tx1">
                    <a:alpha val="25000"/>
                  </a:schemeClr>
                </a:solidFill>
              </a:rPr>
              <a:t>3-Way handshake</a:t>
            </a:r>
          </a:p>
          <a:p>
            <a:pPr marL="0" indent="0">
              <a:buNone/>
            </a:pPr>
            <a:endParaRPr lang="en-US" sz="4800" dirty="0"/>
          </a:p>
          <a:p>
            <a:pPr marL="0" indent="0">
              <a:buNone/>
            </a:pPr>
            <a:r>
              <a:rPr lang="en-US" sz="4800" dirty="0" smtClean="0"/>
              <a:t>		</a:t>
            </a:r>
            <a:r>
              <a:rPr lang="en-US" sz="4800" dirty="0" smtClean="0">
                <a:solidFill>
                  <a:srgbClr val="FF0000"/>
                </a:solidFill>
              </a:rPr>
              <a:t>Congestion control</a:t>
            </a:r>
          </a:p>
          <a:p>
            <a:pPr marL="0" indent="0">
              <a:buNone/>
            </a:pPr>
            <a:endParaRPr lang="en-US" sz="4800" dirty="0">
              <a:solidFill>
                <a:srgbClr val="FFFF00"/>
              </a:solidFill>
            </a:endParaRPr>
          </a:p>
          <a:p>
            <a:pPr marL="0" indent="0">
              <a:buNone/>
            </a:pPr>
            <a:r>
              <a:rPr lang="en-US" sz="4800" dirty="0" smtClean="0"/>
              <a:t>				</a:t>
            </a:r>
            <a:r>
              <a:rPr lang="en-US" sz="4800" dirty="0" smtClean="0">
                <a:solidFill>
                  <a:schemeClr val="tx1">
                    <a:alpha val="25000"/>
                  </a:schemeClr>
                </a:solidFill>
              </a:rPr>
              <a:t>DNS lookups</a:t>
            </a:r>
            <a:endParaRPr lang="en-US" sz="4800" dirty="0">
              <a:solidFill>
                <a:schemeClr val="tx1">
                  <a:alpha val="25000"/>
                </a:schemeClr>
              </a:solidFill>
            </a:endParaRPr>
          </a:p>
        </p:txBody>
      </p:sp>
    </p:spTree>
    <p:extLst>
      <p:ext uri="{BB962C8B-B14F-4D97-AF65-F5344CB8AC3E}">
        <p14:creationId xmlns:p14="http://schemas.microsoft.com/office/powerpoint/2010/main" val="278239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a:latin typeface="Arial" charset="0"/>
                <a:ea typeface="ヒラギノ角ゴ ProN W6" charset="0"/>
                <a:cs typeface="ヒラギノ角ゴ ProN W6" charset="0"/>
              </a:rPr>
              <a:t>Congestion </a:t>
            </a:r>
            <a:r>
              <a:rPr lang="en-US" dirty="0" smtClean="0">
                <a:latin typeface="Arial" charset="0"/>
                <a:ea typeface="ヒラギノ角ゴ ProN W6" charset="0"/>
                <a:cs typeface="ヒラギノ角ゴ ProN W6" charset="0"/>
              </a:rPr>
              <a:t>control</a:t>
            </a:r>
            <a:endParaRPr lang="en-US" dirty="0">
              <a:latin typeface="Arial" charset="0"/>
              <a:ea typeface="ヒラギノ角ゴ ProN W6" charset="0"/>
              <a:cs typeface="ヒラギノ角ゴ ProN W6" charset="0"/>
            </a:endParaRPr>
          </a:p>
        </p:txBody>
      </p:sp>
      <p:pic>
        <p:nvPicPr>
          <p:cNvPr id="89091" name="Content Placeholder 3" descr="Congestion.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7007" y="1340528"/>
            <a:ext cx="8280855" cy="4767475"/>
          </a:xfrm>
        </p:spPr>
      </p:pic>
    </p:spTree>
    <p:extLst>
      <p:ext uri="{BB962C8B-B14F-4D97-AF65-F5344CB8AC3E}">
        <p14:creationId xmlns:p14="http://schemas.microsoft.com/office/powerpoint/2010/main" val="404512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fontScale="90000"/>
          </a:bodyPr>
          <a:lstStyle/>
          <a:p>
            <a:pPr eaLnBrk="1" hangingPunct="1"/>
            <a:r>
              <a:rPr lang="en-US" sz="4400" dirty="0">
                <a:latin typeface="Arial" charset="0"/>
                <a:ea typeface="ヒラギノ角ゴ ProN W6" charset="0"/>
                <a:cs typeface="ヒラギノ角ゴ ProN W6" charset="0"/>
              </a:rPr>
              <a:t>Common</a:t>
            </a:r>
            <a:r>
              <a:rPr lang="en-US" dirty="0">
                <a:latin typeface="Arial" charset="0"/>
                <a:ea typeface="ヒラギノ角ゴ ProN W6" charset="0"/>
                <a:cs typeface="ヒラギノ角ゴ ProN W6" charset="0"/>
              </a:rPr>
              <a:t> enemies of performance</a:t>
            </a:r>
          </a:p>
        </p:txBody>
      </p:sp>
      <p:sp>
        <p:nvSpPr>
          <p:cNvPr id="2" name="Content Placeholder 1"/>
          <p:cNvSpPr>
            <a:spLocks noGrp="1"/>
          </p:cNvSpPr>
          <p:nvPr>
            <p:ph idx="1"/>
          </p:nvPr>
        </p:nvSpPr>
        <p:spPr/>
        <p:txBody>
          <a:bodyPr>
            <a:normAutofit/>
          </a:bodyPr>
          <a:lstStyle/>
          <a:p>
            <a:pPr marL="0" indent="0">
              <a:buNone/>
            </a:pPr>
            <a:r>
              <a:rPr lang="en-US" sz="4800" dirty="0" smtClean="0">
                <a:solidFill>
                  <a:schemeClr val="tx1">
                    <a:alpha val="25000"/>
                  </a:schemeClr>
                </a:solidFill>
              </a:rPr>
              <a:t>3-Way handshake</a:t>
            </a:r>
          </a:p>
          <a:p>
            <a:pPr marL="0" indent="0">
              <a:buNone/>
            </a:pPr>
            <a:endParaRPr lang="en-US" sz="4800" dirty="0">
              <a:solidFill>
                <a:schemeClr val="tx1">
                  <a:alpha val="25000"/>
                </a:schemeClr>
              </a:solidFill>
            </a:endParaRPr>
          </a:p>
          <a:p>
            <a:pPr marL="0" indent="0">
              <a:buNone/>
            </a:pPr>
            <a:r>
              <a:rPr lang="en-US" sz="4800" dirty="0" smtClean="0">
                <a:solidFill>
                  <a:schemeClr val="tx1">
                    <a:alpha val="25000"/>
                  </a:schemeClr>
                </a:solidFill>
              </a:rPr>
              <a:t>		Congestion control</a:t>
            </a:r>
          </a:p>
          <a:p>
            <a:pPr marL="0" indent="0">
              <a:buNone/>
            </a:pPr>
            <a:endParaRPr lang="en-US" sz="4800" dirty="0"/>
          </a:p>
          <a:p>
            <a:pPr marL="0" indent="0">
              <a:buNone/>
            </a:pPr>
            <a:r>
              <a:rPr lang="en-US" sz="4800" dirty="0" smtClean="0">
                <a:solidFill>
                  <a:srgbClr val="FF0000"/>
                </a:solidFill>
              </a:rPr>
              <a:t>				DNS lookups</a:t>
            </a:r>
            <a:endParaRPr lang="en-US" sz="4800" dirty="0">
              <a:solidFill>
                <a:srgbClr val="FF0000"/>
              </a:solidFill>
            </a:endParaRPr>
          </a:p>
        </p:txBody>
      </p:sp>
    </p:spTree>
    <p:extLst>
      <p:ext uri="{BB962C8B-B14F-4D97-AF65-F5344CB8AC3E}">
        <p14:creationId xmlns:p14="http://schemas.microsoft.com/office/powerpoint/2010/main" val="162301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http://</a:t>
            </a:r>
            <a:r>
              <a:rPr lang="en-US" sz="3600" dirty="0" err="1" smtClean="0"/>
              <a:t>news.example.com</a:t>
            </a:r>
            <a:r>
              <a:rPr lang="en-US" sz="3600" dirty="0" smtClean="0"/>
              <a:t>/</a:t>
            </a:r>
          </a:p>
          <a:p>
            <a:pPr marL="0" indent="0">
              <a:buNone/>
            </a:pPr>
            <a:r>
              <a:rPr lang="en-US" sz="3600" dirty="0" smtClean="0"/>
              <a:t>http://</a:t>
            </a:r>
            <a:r>
              <a:rPr lang="en-US" sz="3600" dirty="0" err="1" smtClean="0"/>
              <a:t>finance.example.com</a:t>
            </a:r>
            <a:r>
              <a:rPr lang="en-US" sz="3600" dirty="0" smtClean="0"/>
              <a:t>/</a:t>
            </a:r>
          </a:p>
          <a:p>
            <a:pPr marL="0" indent="0">
              <a:buNone/>
            </a:pPr>
            <a:r>
              <a:rPr lang="en-US" sz="3600" dirty="0" smtClean="0"/>
              <a:t>http://</a:t>
            </a:r>
            <a:r>
              <a:rPr lang="en-US" sz="3600" dirty="0" err="1" smtClean="0"/>
              <a:t>groups.example.com</a:t>
            </a:r>
            <a:r>
              <a:rPr lang="en-US" sz="3600" dirty="0"/>
              <a:t>/</a:t>
            </a:r>
            <a:endParaRPr lang="en-US" sz="3600" dirty="0" smtClean="0"/>
          </a:p>
        </p:txBody>
      </p:sp>
    </p:spTree>
    <p:extLst>
      <p:ext uri="{BB962C8B-B14F-4D97-AF65-F5344CB8AC3E}">
        <p14:creationId xmlns:p14="http://schemas.microsoft.com/office/powerpoint/2010/main" val="19430498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600" dirty="0">
                <a:solidFill>
                  <a:schemeClr val="tx1">
                    <a:alpha val="25000"/>
                  </a:schemeClr>
                </a:solidFill>
              </a:rPr>
              <a:t>http://</a:t>
            </a:r>
            <a:r>
              <a:rPr lang="en-US" sz="3600" dirty="0" err="1">
                <a:solidFill>
                  <a:schemeClr val="tx1">
                    <a:alpha val="25000"/>
                  </a:schemeClr>
                </a:solidFill>
              </a:rPr>
              <a:t>news.example.com</a:t>
            </a:r>
            <a:r>
              <a:rPr lang="en-US" sz="3600" dirty="0">
                <a:solidFill>
                  <a:schemeClr val="tx1">
                    <a:alpha val="25000"/>
                  </a:schemeClr>
                </a:solidFill>
              </a:rPr>
              <a:t>/</a:t>
            </a:r>
          </a:p>
          <a:p>
            <a:pPr marL="0" indent="0">
              <a:buNone/>
            </a:pPr>
            <a:r>
              <a:rPr lang="en-US" sz="3600" dirty="0">
                <a:solidFill>
                  <a:schemeClr val="tx1">
                    <a:alpha val="25000"/>
                  </a:schemeClr>
                </a:solidFill>
              </a:rPr>
              <a:t>http://</a:t>
            </a:r>
            <a:r>
              <a:rPr lang="en-US" sz="3600" dirty="0" err="1">
                <a:solidFill>
                  <a:schemeClr val="tx1">
                    <a:alpha val="25000"/>
                  </a:schemeClr>
                </a:solidFill>
              </a:rPr>
              <a:t>finance.example.com</a:t>
            </a:r>
            <a:r>
              <a:rPr lang="en-US" sz="3600" dirty="0">
                <a:solidFill>
                  <a:schemeClr val="tx1">
                    <a:alpha val="25000"/>
                  </a:schemeClr>
                </a:solidFill>
              </a:rPr>
              <a:t>/</a:t>
            </a:r>
          </a:p>
          <a:p>
            <a:pPr marL="0" indent="0">
              <a:buNone/>
            </a:pPr>
            <a:r>
              <a:rPr lang="en-US" sz="3600" dirty="0">
                <a:solidFill>
                  <a:schemeClr val="tx1">
                    <a:alpha val="25000"/>
                  </a:schemeClr>
                </a:solidFill>
              </a:rPr>
              <a:t>http://</a:t>
            </a:r>
            <a:r>
              <a:rPr lang="en-US" sz="3600" dirty="0" err="1">
                <a:solidFill>
                  <a:schemeClr val="tx1">
                    <a:alpha val="25000"/>
                  </a:schemeClr>
                </a:solidFill>
              </a:rPr>
              <a:t>groups.example.com</a:t>
            </a:r>
            <a:r>
              <a:rPr lang="en-US" sz="3600" dirty="0" smtClean="0">
                <a:solidFill>
                  <a:schemeClr val="tx1">
                    <a:alpha val="25000"/>
                  </a:schemeClr>
                </a:solidFill>
              </a:rPr>
              <a:t>/</a:t>
            </a:r>
            <a:endParaRPr lang="en-US" sz="3600" i="1" dirty="0" smtClean="0"/>
          </a:p>
          <a:p>
            <a:pPr marL="0" indent="0">
              <a:buNone/>
            </a:pPr>
            <a:r>
              <a:rPr lang="en-US" sz="3600" i="1" dirty="0" smtClean="0"/>
              <a:t>		</a:t>
            </a:r>
            <a:r>
              <a:rPr lang="en-US" sz="3600" i="1" dirty="0" err="1" smtClean="0"/>
              <a:t>vs</a:t>
            </a:r>
            <a:endParaRPr lang="en-US" sz="3600" dirty="0" smtClean="0"/>
          </a:p>
          <a:p>
            <a:pPr marL="0" indent="0">
              <a:buNone/>
            </a:pPr>
            <a:r>
              <a:rPr lang="en-US" sz="3600" dirty="0" smtClean="0">
                <a:solidFill>
                  <a:srgbClr val="FF0000"/>
                </a:solidFill>
              </a:rPr>
              <a:t>http://</a:t>
            </a:r>
            <a:r>
              <a:rPr lang="en-US" sz="3600" dirty="0" err="1" smtClean="0">
                <a:solidFill>
                  <a:srgbClr val="FF0000"/>
                </a:solidFill>
              </a:rPr>
              <a:t>www.example.com</a:t>
            </a:r>
            <a:r>
              <a:rPr lang="en-US" sz="3600" dirty="0" smtClean="0">
                <a:solidFill>
                  <a:srgbClr val="FF0000"/>
                </a:solidFill>
              </a:rPr>
              <a:t>/news</a:t>
            </a:r>
          </a:p>
          <a:p>
            <a:pPr marL="0" indent="0">
              <a:buNone/>
            </a:pPr>
            <a:r>
              <a:rPr lang="en-US" sz="3600" dirty="0" smtClean="0">
                <a:solidFill>
                  <a:srgbClr val="FF0000"/>
                </a:solidFill>
              </a:rPr>
              <a:t>http://</a:t>
            </a:r>
            <a:r>
              <a:rPr lang="en-US" sz="3600" dirty="0" err="1" smtClean="0">
                <a:solidFill>
                  <a:srgbClr val="FF0000"/>
                </a:solidFill>
              </a:rPr>
              <a:t>www.example.com</a:t>
            </a:r>
            <a:r>
              <a:rPr lang="en-US" sz="3600" dirty="0" smtClean="0">
                <a:solidFill>
                  <a:srgbClr val="FF0000"/>
                </a:solidFill>
              </a:rPr>
              <a:t>/finance</a:t>
            </a:r>
          </a:p>
          <a:p>
            <a:pPr marL="0" indent="0">
              <a:buNone/>
            </a:pPr>
            <a:r>
              <a:rPr lang="en-US" sz="3600" dirty="0" smtClean="0">
                <a:solidFill>
                  <a:srgbClr val="FF0000"/>
                </a:solidFill>
              </a:rPr>
              <a:t>http://</a:t>
            </a:r>
            <a:r>
              <a:rPr lang="en-US" sz="3600" dirty="0" err="1" smtClean="0">
                <a:solidFill>
                  <a:srgbClr val="FF0000"/>
                </a:solidFill>
              </a:rPr>
              <a:t>www.example.com</a:t>
            </a:r>
            <a:r>
              <a:rPr lang="en-US" sz="3600" dirty="0" smtClean="0">
                <a:solidFill>
                  <a:srgbClr val="FF0000"/>
                </a:solidFill>
              </a:rPr>
              <a:t>/groups</a:t>
            </a:r>
          </a:p>
          <a:p>
            <a:pPr marL="0" indent="0">
              <a:buNone/>
            </a:pPr>
            <a:endParaRPr lang="en-US" dirty="0">
              <a:solidFill>
                <a:srgbClr val="FF0000"/>
              </a:solidFill>
            </a:endParaRPr>
          </a:p>
        </p:txBody>
      </p:sp>
    </p:spTree>
    <p:extLst>
      <p:ext uri="{BB962C8B-B14F-4D97-AF65-F5344CB8AC3E}">
        <p14:creationId xmlns:p14="http://schemas.microsoft.com/office/powerpoint/2010/main" val="37404990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dirty="0">
                <a:latin typeface="Arial" charset="0"/>
                <a:ea typeface="ヒラギノ角ゴ ProN W6" charset="0"/>
                <a:cs typeface="ヒラギノ角ゴ ProN W6" charset="0"/>
              </a:rPr>
              <a:t>The concurrency problem</a:t>
            </a:r>
          </a:p>
        </p:txBody>
      </p:sp>
      <p:pic>
        <p:nvPicPr>
          <p:cNvPr id="97283" name="Content Placeholder 5" descr="Concurrency.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479" y="1253464"/>
            <a:ext cx="8577291" cy="5604535"/>
          </a:xfrm>
        </p:spPr>
      </p:pic>
    </p:spTree>
    <p:extLst>
      <p:ext uri="{BB962C8B-B14F-4D97-AF65-F5344CB8AC3E}">
        <p14:creationId xmlns:p14="http://schemas.microsoft.com/office/powerpoint/2010/main" val="92208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lnSpcReduction="10000"/>
          </a:bodyPr>
          <a:lstStyle/>
          <a:p>
            <a:pPr marL="320040" indent="-320040">
              <a:buFont typeface="Arial"/>
              <a:buChar char="•"/>
            </a:pPr>
            <a:r>
              <a:rPr lang="en-US" dirty="0" smtClean="0"/>
              <a:t>One of the drivers to open source Traffic Server (at Yahoo)</a:t>
            </a:r>
          </a:p>
          <a:p>
            <a:pPr marL="320040" indent="-320040">
              <a:buFont typeface="Arial"/>
              <a:buChar char="•"/>
            </a:pPr>
            <a:r>
              <a:rPr lang="en-US" dirty="0" smtClean="0"/>
              <a:t>Committer for Apache Traffic Server</a:t>
            </a:r>
          </a:p>
          <a:p>
            <a:pPr marL="320040" indent="-320040">
              <a:buFont typeface="Arial"/>
              <a:buChar char="•"/>
            </a:pPr>
            <a:r>
              <a:rPr lang="en-US" dirty="0" smtClean="0"/>
              <a:t>VP of Apache Traffic Server PMC</a:t>
            </a:r>
          </a:p>
          <a:p>
            <a:pPr marL="320040" indent="-320040">
              <a:buFont typeface="Arial"/>
              <a:buChar char="•"/>
            </a:pPr>
            <a:r>
              <a:rPr lang="en-US" dirty="0" smtClean="0"/>
              <a:t>ASF member</a:t>
            </a:r>
          </a:p>
          <a:p>
            <a:pPr marL="320040" indent="-320040">
              <a:buFont typeface="Arial"/>
              <a:buChar char="•"/>
            </a:pPr>
            <a:r>
              <a:rPr lang="en-US" dirty="0" smtClean="0"/>
              <a:t>Go Daddy’s Principal Architect for Hosting</a:t>
            </a:r>
          </a:p>
          <a:p>
            <a:pPr marL="320040" indent="-320040">
              <a:buFont typeface="Arial"/>
              <a:buChar char="•"/>
            </a:pPr>
            <a:endParaRPr lang="en-US" dirty="0"/>
          </a:p>
          <a:p>
            <a:pPr marL="0" indent="0" algn="ctr">
              <a:buNone/>
            </a:pPr>
            <a:r>
              <a:rPr lang="en-US" dirty="0" smtClean="0"/>
              <a:t>		zwoop@apache.org</a:t>
            </a:r>
          </a:p>
          <a:p>
            <a:pPr marL="0" indent="0" algn="ctr">
              <a:buNone/>
            </a:pPr>
            <a:r>
              <a:rPr lang="en-US" dirty="0" smtClean="0"/>
              <a:t>@</a:t>
            </a:r>
            <a:r>
              <a:rPr lang="en-US" dirty="0" err="1" smtClean="0"/>
              <a:t>zwoop</a:t>
            </a:r>
            <a:endParaRPr lang="en-US" dirty="0" smtClean="0"/>
          </a:p>
          <a:p>
            <a:pPr marL="0" indent="0" algn="ctr">
              <a:buNone/>
            </a:pPr>
            <a:r>
              <a:rPr lang="en-US" dirty="0" smtClean="0"/>
              <a:t>+</a:t>
            </a:r>
            <a:r>
              <a:rPr lang="en-US" dirty="0" err="1" smtClean="0"/>
              <a:t>zwoop</a:t>
            </a:r>
            <a:endParaRPr lang="en-US" dirty="0" smtClean="0"/>
          </a:p>
        </p:txBody>
      </p:sp>
      <p:pic>
        <p:nvPicPr>
          <p:cNvPr id="5" name="Picture 4" descr="feather-smal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873" y="226466"/>
            <a:ext cx="2336494" cy="936133"/>
          </a:xfrm>
          <a:prstGeom prst="rect">
            <a:avLst/>
          </a:prstGeom>
        </p:spPr>
      </p:pic>
    </p:spTree>
    <p:extLst>
      <p:ext uri="{BB962C8B-B14F-4D97-AF65-F5344CB8AC3E}">
        <p14:creationId xmlns:p14="http://schemas.microsoft.com/office/powerpoint/2010/main" val="34722456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dirty="0">
                <a:latin typeface="Arial" charset="0"/>
                <a:ea typeface="ヒラギノ角ゴ ProN W6" charset="0"/>
                <a:cs typeface="ヒラギノ角ゴ ProN W6" charset="0"/>
              </a:rPr>
              <a:t>Solution 1: Multithreading</a:t>
            </a:r>
          </a:p>
        </p:txBody>
      </p:sp>
      <p:pic>
        <p:nvPicPr>
          <p:cNvPr id="99331" name="Content Placeholder 5" descr="Multithreads.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54199" y="1605145"/>
            <a:ext cx="4973714" cy="4452572"/>
          </a:xfrm>
        </p:spPr>
      </p:pic>
    </p:spTree>
    <p:extLst>
      <p:ext uri="{BB962C8B-B14F-4D97-AF65-F5344CB8AC3E}">
        <p14:creationId xmlns:p14="http://schemas.microsoft.com/office/powerpoint/2010/main" val="394498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dirty="0">
                <a:latin typeface="Arial" charset="0"/>
                <a:ea typeface="ヒラギノ角ゴ ProN W6" charset="0"/>
                <a:cs typeface="ヒラギノ角ゴ ProN W6" charset="0"/>
              </a:rPr>
              <a:t>Problems with multi-threading</a:t>
            </a:r>
          </a:p>
        </p:txBody>
      </p:sp>
      <p:pic>
        <p:nvPicPr>
          <p:cNvPr id="101379" name="Content Placeholder 5" descr="Deadlocks.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1913" y="1440574"/>
            <a:ext cx="5458286" cy="4781714"/>
          </a:xfrm>
        </p:spPr>
      </p:pic>
    </p:spTree>
    <p:extLst>
      <p:ext uri="{BB962C8B-B14F-4D97-AF65-F5344CB8AC3E}">
        <p14:creationId xmlns:p14="http://schemas.microsoft.com/office/powerpoint/2010/main" val="205996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dirty="0">
                <a:latin typeface="Arial" charset="0"/>
                <a:ea typeface="ヒラギノ角ゴ ProN W6" charset="0"/>
                <a:cs typeface="ヒラギノ角ゴ ProN W6" charset="0"/>
              </a:rPr>
              <a:t>Solution 2: Event Processing</a:t>
            </a:r>
          </a:p>
        </p:txBody>
      </p:sp>
      <p:pic>
        <p:nvPicPr>
          <p:cNvPr id="103427" name="Content Placeholder 5" descr="Events.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61056" y="1180003"/>
            <a:ext cx="4160000" cy="5302857"/>
          </a:xfrm>
        </p:spPr>
      </p:pic>
    </p:spTree>
    <p:extLst>
      <p:ext uri="{BB962C8B-B14F-4D97-AF65-F5344CB8AC3E}">
        <p14:creationId xmlns:p14="http://schemas.microsoft.com/office/powerpoint/2010/main" val="262424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dirty="0">
                <a:latin typeface="Arial" charset="0"/>
                <a:ea typeface="ヒラギノ角ゴ ProN W6" charset="0"/>
                <a:cs typeface="ヒラギノ角ゴ ProN W6" charset="0"/>
              </a:rPr>
              <a:t>Problems with event processors</a:t>
            </a:r>
          </a:p>
        </p:txBody>
      </p:sp>
      <p:pic>
        <p:nvPicPr>
          <p:cNvPr id="10547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472" y="1417638"/>
            <a:ext cx="8638356" cy="463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09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a:latin typeface="Arial" charset="0"/>
                <a:ea typeface="ヒラギノ角ゴ ProN W6" charset="0"/>
                <a:cs typeface="ヒラギノ角ゴ ProN W6" charset="0"/>
              </a:rPr>
              <a:t>Traffic Server threads model</a:t>
            </a:r>
          </a:p>
        </p:txBody>
      </p:sp>
      <p:pic>
        <p:nvPicPr>
          <p:cNvPr id="49155" name="Content Placeholder 3" descr="YTS-SMP-model.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11342" y="1180003"/>
            <a:ext cx="7259429" cy="5302857"/>
          </a:xfrm>
        </p:spPr>
      </p:pic>
    </p:spTree>
    <p:extLst>
      <p:ext uri="{BB962C8B-B14F-4D97-AF65-F5344CB8AC3E}">
        <p14:creationId xmlns:p14="http://schemas.microsoft.com/office/powerpoint/2010/main" val="185191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pulling-hai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4"/>
          <p:cNvSpPr txBox="1">
            <a:spLocks noChangeArrowheads="1"/>
          </p:cNvSpPr>
          <p:nvPr/>
        </p:nvSpPr>
        <p:spPr bwMode="auto">
          <a:xfrm>
            <a:off x="3821906" y="6429375"/>
            <a:ext cx="5182503" cy="326530"/>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37931725" indent="-37474525" eaLnBrk="0" hangingPunct="0">
              <a:defRPr sz="1200">
                <a:solidFill>
                  <a:srgbClr val="000000"/>
                </a:solidFill>
                <a:latin typeface="Gill Sans" charset="0"/>
                <a:ea typeface="ヒラギノ角ゴ ProN W3" charset="0"/>
                <a:cs typeface="ヒラギノ角ゴ ProN W3" charset="0"/>
                <a:sym typeface="Gill Sans" charset="0"/>
              </a:defRPr>
            </a:lvl2pPr>
            <a:lvl3pPr eaLnBrk="0" hangingPunct="0">
              <a:defRPr sz="1200">
                <a:solidFill>
                  <a:srgbClr val="000000"/>
                </a:solidFill>
                <a:latin typeface="Gill Sans" charset="0"/>
                <a:ea typeface="ヒラギノ角ゴ ProN W3" charset="0"/>
                <a:cs typeface="ヒラギノ角ゴ ProN W3" charset="0"/>
                <a:sym typeface="Gill Sans" charset="0"/>
              </a:defRPr>
            </a:lvl3pPr>
            <a:lvl4pPr eaLnBrk="0" hangingPunct="0">
              <a:defRPr sz="1200">
                <a:solidFill>
                  <a:srgbClr val="000000"/>
                </a:solidFill>
                <a:latin typeface="Gill Sans" charset="0"/>
                <a:ea typeface="ヒラギノ角ゴ ProN W3" charset="0"/>
                <a:cs typeface="ヒラギノ角ゴ ProN W3" charset="0"/>
                <a:sym typeface="Gill Sans" charset="0"/>
              </a:defRPr>
            </a:lvl4pPr>
            <a:lvl5pPr eaLnBrk="0" hangingPunct="0">
              <a:defRPr sz="1200">
                <a:solidFill>
                  <a:srgbClr val="000000"/>
                </a:solidFill>
                <a:latin typeface="Gill Sans" charset="0"/>
                <a:ea typeface="ヒラギノ角ゴ ProN W3" charset="0"/>
                <a:cs typeface="ヒラギノ角ゴ ProN W3" charset="0"/>
                <a:sym typeface="Gill Sans" charset="0"/>
              </a:defRPr>
            </a:lvl5pPr>
            <a:lvl6pPr marL="4572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9144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1371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18288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700">
                <a:solidFill>
                  <a:schemeClr val="bg1"/>
                </a:solidFill>
              </a:rPr>
              <a:t>http://www.flickr.com/photos/stuartpilbrow/3345896050/</a:t>
            </a:r>
          </a:p>
        </p:txBody>
      </p:sp>
    </p:spTree>
    <p:extLst>
      <p:ext uri="{BB962C8B-B14F-4D97-AF65-F5344CB8AC3E}">
        <p14:creationId xmlns:p14="http://schemas.microsoft.com/office/powerpoint/2010/main" val="202229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ln w="12700">
            <a:miter lim="800000"/>
            <a:headEnd/>
            <a:tailEnd/>
          </a:ln>
        </p:spPr>
        <p:txBody>
          <a:bodyPr numCol="2">
            <a:normAutofit fontScale="92500" lnSpcReduction="10000"/>
          </a:bodyPr>
          <a:lstStyle/>
          <a:p>
            <a:pPr>
              <a:spcAft>
                <a:spcPts val="1680"/>
              </a:spcAft>
              <a:buNone/>
              <a:defRPr/>
            </a:pPr>
            <a:r>
              <a:rPr lang="en-US" sz="4400" dirty="0" err="1"/>
              <a:t>plugin.config</a:t>
            </a:r>
            <a:endParaRPr lang="en-US" sz="4400" dirty="0"/>
          </a:p>
          <a:p>
            <a:pPr>
              <a:spcAft>
                <a:spcPts val="1680"/>
              </a:spcAft>
              <a:buNone/>
              <a:defRPr/>
            </a:pPr>
            <a:r>
              <a:rPr lang="en-US" sz="4400" dirty="0"/>
              <a:t>records.config</a:t>
            </a:r>
          </a:p>
          <a:p>
            <a:pPr>
              <a:spcAft>
                <a:spcPts val="1680"/>
              </a:spcAft>
              <a:buNone/>
              <a:defRPr/>
            </a:pPr>
            <a:r>
              <a:rPr lang="en-US" sz="4400" dirty="0" err="1"/>
              <a:t>partition.config</a:t>
            </a:r>
            <a:endParaRPr lang="en-US" sz="4400" dirty="0"/>
          </a:p>
          <a:p>
            <a:pPr>
              <a:spcAft>
                <a:spcPts val="1680"/>
              </a:spcAft>
              <a:buNone/>
              <a:defRPr/>
            </a:pPr>
            <a:r>
              <a:rPr lang="en-US" sz="4400" dirty="0" err="1"/>
              <a:t>hosting.config</a:t>
            </a:r>
            <a:endParaRPr lang="en-US" sz="4400" dirty="0"/>
          </a:p>
          <a:p>
            <a:pPr>
              <a:spcAft>
                <a:spcPts val="1680"/>
              </a:spcAft>
              <a:buNone/>
              <a:defRPr/>
            </a:pPr>
            <a:r>
              <a:rPr lang="en-US" sz="4400" dirty="0" err="1"/>
              <a:t>cache.config</a:t>
            </a:r>
            <a:endParaRPr lang="en-US" sz="4400" dirty="0"/>
          </a:p>
          <a:p>
            <a:pPr>
              <a:spcAft>
                <a:spcPts val="1680"/>
              </a:spcAft>
              <a:buNone/>
              <a:defRPr/>
            </a:pPr>
            <a:r>
              <a:rPr lang="en-US" sz="4400" dirty="0" err="1"/>
              <a:t>update.config</a:t>
            </a:r>
            <a:endParaRPr lang="en-US" sz="4400" dirty="0"/>
          </a:p>
          <a:p>
            <a:pPr>
              <a:spcAft>
                <a:spcPts val="1680"/>
              </a:spcAft>
              <a:buNone/>
              <a:defRPr/>
            </a:pPr>
            <a:r>
              <a:rPr lang="en-US" sz="4400" dirty="0" err="1"/>
              <a:t>ip_allow.config</a:t>
            </a:r>
            <a:endParaRPr lang="en-US" sz="4400" dirty="0"/>
          </a:p>
          <a:p>
            <a:pPr>
              <a:spcAft>
                <a:spcPts val="1680"/>
              </a:spcAft>
              <a:buNone/>
              <a:defRPr/>
            </a:pPr>
            <a:r>
              <a:rPr lang="en-US" sz="4400" dirty="0" err="1"/>
              <a:t>storage.config</a:t>
            </a:r>
            <a:endParaRPr lang="en-US" sz="4400" dirty="0"/>
          </a:p>
          <a:p>
            <a:pPr>
              <a:spcAft>
                <a:spcPts val="1680"/>
              </a:spcAft>
              <a:buNone/>
              <a:defRPr/>
            </a:pPr>
            <a:r>
              <a:rPr lang="en-US" sz="4400" dirty="0" err="1"/>
              <a:t>logs_xml.config</a:t>
            </a:r>
            <a:endParaRPr lang="en-US" sz="4400" dirty="0"/>
          </a:p>
          <a:p>
            <a:pPr>
              <a:spcAft>
                <a:spcPts val="1680"/>
              </a:spcAft>
              <a:buNone/>
              <a:defRPr/>
            </a:pPr>
            <a:r>
              <a:rPr lang="en-US" sz="4400" dirty="0" err="1"/>
              <a:t>parent.config</a:t>
            </a:r>
            <a:endParaRPr lang="en-US" sz="4400" dirty="0"/>
          </a:p>
          <a:p>
            <a:pPr>
              <a:spcAft>
                <a:spcPts val="1680"/>
              </a:spcAft>
              <a:buNone/>
              <a:defRPr/>
            </a:pPr>
            <a:r>
              <a:rPr lang="en-US" sz="4400" dirty="0"/>
              <a:t>remap.config</a:t>
            </a:r>
          </a:p>
          <a:p>
            <a:pPr>
              <a:spcAft>
                <a:spcPts val="1680"/>
              </a:spcAft>
              <a:buNone/>
              <a:defRPr/>
            </a:pPr>
            <a:r>
              <a:rPr lang="en-US" sz="4400" dirty="0" err="1"/>
              <a:t>icp.config</a:t>
            </a:r>
            <a:endParaRPr lang="en-US" sz="4400" dirty="0"/>
          </a:p>
        </p:txBody>
      </p:sp>
    </p:spTree>
    <p:extLst>
      <p:ext uri="{BB962C8B-B14F-4D97-AF65-F5344CB8AC3E}">
        <p14:creationId xmlns:p14="http://schemas.microsoft.com/office/powerpoint/2010/main" val="84669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y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30" y="1039971"/>
            <a:ext cx="3614237" cy="291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is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0441" y="1040123"/>
            <a:ext cx="4597230" cy="315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apping.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6056" y="4226203"/>
            <a:ext cx="3578573" cy="196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4"/>
          <p:cNvSpPr>
            <a:spLocks noGrp="1"/>
          </p:cNvSpPr>
          <p:nvPr>
            <p:ph type="title"/>
          </p:nvPr>
        </p:nvSpPr>
        <p:spPr>
          <a:xfrm>
            <a:off x="781049" y="228144"/>
            <a:ext cx="8272463" cy="402336"/>
          </a:xfrm>
        </p:spPr>
        <p:txBody>
          <a:bodyPr/>
          <a:lstStyle/>
          <a:p>
            <a:r>
              <a:rPr lang="en-US" dirty="0" smtClean="0"/>
              <a:t> </a:t>
            </a:r>
            <a:endParaRPr lang="en-US" dirty="0"/>
          </a:p>
        </p:txBody>
      </p:sp>
      <p:sp>
        <p:nvSpPr>
          <p:cNvPr id="12" name="Content Placeholder 2"/>
          <p:cNvSpPr>
            <a:spLocks noGrp="1"/>
          </p:cNvSpPr>
          <p:nvPr>
            <p:ph idx="1"/>
          </p:nvPr>
        </p:nvSpPr>
        <p:spPr>
          <a:xfrm>
            <a:off x="143053" y="1136113"/>
            <a:ext cx="8761250" cy="5412062"/>
          </a:xfrm>
          <a:ln w="12700">
            <a:miter lim="800000"/>
            <a:headEnd/>
            <a:tailEnd/>
          </a:ln>
        </p:spPr>
        <p:txBody>
          <a:bodyPr numCol="2">
            <a:normAutofit fontScale="92500" lnSpcReduction="10000"/>
          </a:bodyPr>
          <a:lstStyle/>
          <a:p>
            <a:pPr>
              <a:spcAft>
                <a:spcPts val="1680"/>
              </a:spcAft>
              <a:buNone/>
              <a:defRPr/>
            </a:pP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spcAft>
                <a:spcPts val="1680"/>
              </a:spcAft>
              <a:buNone/>
              <a:defRPr/>
            </a:pPr>
            <a:r>
              <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records.config</a:t>
            </a:r>
          </a:p>
          <a:p>
            <a:pPr>
              <a:spcAft>
                <a:spcPts val="1680"/>
              </a:spcAft>
              <a:buNone/>
              <a:defRPr/>
            </a:pP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spcAft>
                <a:spcPts val="1680"/>
              </a:spcAft>
              <a:buNone/>
              <a:defRPr/>
            </a:pP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spcAft>
                <a:spcPts val="1680"/>
              </a:spcAft>
              <a:buNone/>
              <a:defRPr/>
            </a:pP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spcAft>
                <a:spcPts val="1680"/>
              </a:spcAft>
              <a:buNone/>
              <a:defRPr/>
            </a:pP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spcAft>
                <a:spcPts val="1680"/>
              </a:spcAft>
              <a:buNone/>
              <a:defRPr/>
            </a:pP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spcAft>
                <a:spcPts val="1680"/>
              </a:spcAft>
              <a:buNone/>
              <a:defRPr/>
            </a:pPr>
            <a:r>
              <a:rPr lang="en-US" sz="4400" b="1" spc="21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storage.config</a:t>
            </a: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spcAft>
                <a:spcPts val="1680"/>
              </a:spcAft>
              <a:buNone/>
              <a:defRPr/>
            </a:pP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spcAft>
                <a:spcPts val="1680"/>
              </a:spcAft>
              <a:buNone/>
              <a:defRPr/>
            </a:pP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spcAft>
                <a:spcPts val="1680"/>
              </a:spcAft>
              <a:buNone/>
              <a:defRPr/>
            </a:pPr>
            <a:r>
              <a:rPr lang="en-US" sz="4400" b="1" spc="21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remap.config</a:t>
            </a:r>
            <a:endParaRPr lang="en-US" sz="4400" b="1" spc="21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5992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ecords.config</a:t>
            </a:r>
            <a:r>
              <a:rPr lang="en-US" dirty="0" smtClean="0"/>
              <a:t> for reverse proxy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CONFIG </a:t>
            </a:r>
            <a:r>
              <a:rPr lang="en-US" sz="2400" dirty="0" err="1" smtClean="0"/>
              <a:t>proxy.config.http.server_port</a:t>
            </a:r>
            <a:r>
              <a:rPr lang="en-US" sz="2400" dirty="0" smtClean="0"/>
              <a:t> INT 80</a:t>
            </a:r>
            <a:endParaRPr lang="en-US" sz="2400" dirty="0"/>
          </a:p>
          <a:p>
            <a:pPr marL="0" indent="0">
              <a:buNone/>
            </a:pPr>
            <a:r>
              <a:rPr lang="en-US" sz="2400" dirty="0" smtClean="0"/>
              <a:t>CONFIG </a:t>
            </a:r>
            <a:r>
              <a:rPr lang="en-US" sz="2400" dirty="0" err="1" smtClean="0"/>
              <a:t>proxy.config.cache.ram_cache.size</a:t>
            </a:r>
            <a:r>
              <a:rPr lang="en-US" sz="2400" dirty="0" smtClean="0"/>
              <a:t> INT 1G</a:t>
            </a:r>
          </a:p>
          <a:p>
            <a:pPr marL="0" indent="0">
              <a:buNone/>
            </a:pPr>
            <a:r>
              <a:rPr lang="en-US" sz="2400" dirty="0"/>
              <a:t>CONFIG </a:t>
            </a:r>
            <a:r>
              <a:rPr lang="en-US" sz="2400" dirty="0" err="1" smtClean="0"/>
              <a:t>proxy.config.cache.ram_cache_cutoff</a:t>
            </a:r>
            <a:r>
              <a:rPr lang="en-US" sz="2400" dirty="0" smtClean="0"/>
              <a:t> INT 1M</a:t>
            </a:r>
          </a:p>
          <a:p>
            <a:pPr marL="0" indent="0">
              <a:buNone/>
            </a:pPr>
            <a:r>
              <a:rPr lang="en-US" sz="2400" dirty="0"/>
              <a:t>CONFIG </a:t>
            </a:r>
            <a:r>
              <a:rPr lang="en-US" sz="2400" dirty="0" err="1" smtClean="0"/>
              <a:t>proxy.config.reverse_proxy.enabled</a:t>
            </a:r>
            <a:r>
              <a:rPr lang="en-US" sz="2400" dirty="0" smtClean="0"/>
              <a:t> INT 1</a:t>
            </a:r>
          </a:p>
          <a:p>
            <a:pPr marL="0" indent="0">
              <a:buNone/>
            </a:pPr>
            <a:r>
              <a:rPr lang="en-US" sz="2400" dirty="0"/>
              <a:t>CONFIG </a:t>
            </a:r>
            <a:r>
              <a:rPr lang="en-US" sz="2400" dirty="0" err="1" smtClean="0"/>
              <a:t>proxy.config.url_remap.remap_required</a:t>
            </a:r>
            <a:r>
              <a:rPr lang="en-US" sz="2400" dirty="0" smtClean="0"/>
              <a:t> INT 1</a:t>
            </a:r>
          </a:p>
          <a:p>
            <a:pPr marL="0" indent="0">
              <a:buNone/>
            </a:pPr>
            <a:r>
              <a:rPr lang="en-US" sz="2400" dirty="0"/>
              <a:t>CONFIG </a:t>
            </a:r>
            <a:r>
              <a:rPr lang="en-US" sz="2400" dirty="0" err="1" smtClean="0"/>
              <a:t>proxy.config.url_remap.pristine_host_hdr</a:t>
            </a:r>
            <a:r>
              <a:rPr lang="en-US" sz="2400" dirty="0" smtClean="0"/>
              <a:t> INT 0</a:t>
            </a:r>
          </a:p>
          <a:p>
            <a:pPr marL="0" indent="0">
              <a:buNone/>
            </a:pPr>
            <a:r>
              <a:rPr lang="en-US" sz="2400" dirty="0"/>
              <a:t>CONFIG </a:t>
            </a:r>
            <a:r>
              <a:rPr lang="en-US" sz="2400" dirty="0" err="1" smtClean="0"/>
              <a:t>proxy.config.http.negative_caching_enabled</a:t>
            </a:r>
            <a:r>
              <a:rPr lang="en-US" sz="2400" dirty="0" smtClean="0"/>
              <a:t> INT 1</a:t>
            </a:r>
          </a:p>
          <a:p>
            <a:pPr marL="0" indent="0">
              <a:buNone/>
            </a:pPr>
            <a:r>
              <a:rPr lang="en-US" sz="2400" dirty="0"/>
              <a:t>CONFIG </a:t>
            </a:r>
            <a:r>
              <a:rPr lang="en-US" sz="2400" dirty="0" err="1" smtClean="0"/>
              <a:t>proxy.config.http.negative_caching_lifetime</a:t>
            </a:r>
            <a:r>
              <a:rPr lang="en-US" sz="2400" dirty="0" smtClean="0"/>
              <a:t> INT 120</a:t>
            </a:r>
          </a:p>
          <a:p>
            <a:pPr marL="0" indent="0">
              <a:buNone/>
            </a:pPr>
            <a:r>
              <a:rPr lang="en-US" sz="2400" dirty="0"/>
              <a:t>CONFIG </a:t>
            </a:r>
            <a:r>
              <a:rPr lang="en-US" sz="2400" dirty="0" err="1" smtClean="0"/>
              <a:t>proxy.config.http.cache.ignore_client_cc_max_age</a:t>
            </a:r>
            <a:r>
              <a:rPr lang="en-US" sz="2400" dirty="0" smtClean="0"/>
              <a:t> INT 1</a:t>
            </a:r>
          </a:p>
          <a:p>
            <a:pPr marL="0" indent="0">
              <a:buNone/>
            </a:pPr>
            <a:r>
              <a:rPr lang="en-US" sz="2400" dirty="0" smtClean="0"/>
              <a:t>CONFIG </a:t>
            </a:r>
            <a:r>
              <a:rPr lang="en-US" sz="2400" dirty="0" err="1" smtClean="0"/>
              <a:t>proxy.config.http.normalize_ae_gzip</a:t>
            </a:r>
            <a:r>
              <a:rPr lang="en-US" sz="2400" dirty="0" smtClean="0"/>
              <a:t> INT 1</a:t>
            </a:r>
          </a:p>
        </p:txBody>
      </p:sp>
    </p:spTree>
    <p:extLst>
      <p:ext uri="{BB962C8B-B14F-4D97-AF65-F5344CB8AC3E}">
        <p14:creationId xmlns:p14="http://schemas.microsoft.com/office/powerpoint/2010/main" val="211158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ecords.config</a:t>
            </a:r>
            <a:r>
              <a:rPr lang="en-US" dirty="0" smtClean="0"/>
              <a:t> for reverse proxy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rgbClr val="FF0000"/>
                </a:solidFill>
              </a:rPr>
              <a:t>CONFIG </a:t>
            </a:r>
            <a:r>
              <a:rPr lang="en-US" sz="2400" dirty="0" err="1" smtClean="0">
                <a:solidFill>
                  <a:srgbClr val="FF0000"/>
                </a:solidFill>
              </a:rPr>
              <a:t>proxy.config.http.server_port</a:t>
            </a:r>
            <a:r>
              <a:rPr lang="en-US" sz="2400" dirty="0" smtClean="0">
                <a:solidFill>
                  <a:srgbClr val="FF0000"/>
                </a:solidFill>
              </a:rPr>
              <a:t> INT 80</a:t>
            </a:r>
            <a:endParaRPr lang="en-US" sz="2400" dirty="0">
              <a:solidFill>
                <a:srgbClr val="FF0000"/>
              </a:solidFill>
            </a:endParaRPr>
          </a:p>
          <a:p>
            <a:pPr marL="0" indent="0">
              <a:buNone/>
            </a:pPr>
            <a:r>
              <a:rPr lang="en-US" sz="2400" dirty="0" smtClean="0">
                <a:solidFill>
                  <a:schemeClr val="tx1">
                    <a:alpha val="25000"/>
                  </a:schemeClr>
                </a:solidFill>
              </a:rPr>
              <a:t>CONFIG </a:t>
            </a:r>
            <a:r>
              <a:rPr lang="en-US" sz="2400" dirty="0" err="1" smtClean="0">
                <a:solidFill>
                  <a:schemeClr val="tx1">
                    <a:alpha val="25000"/>
                  </a:schemeClr>
                </a:solidFill>
              </a:rPr>
              <a:t>proxy.config.cache.ram_cache.size</a:t>
            </a:r>
            <a:r>
              <a:rPr lang="en-US" sz="2400" dirty="0" smtClean="0">
                <a:solidFill>
                  <a:schemeClr val="tx1">
                    <a:alpha val="25000"/>
                  </a:schemeClr>
                </a:solidFill>
              </a:rPr>
              <a:t> INT 1G</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proxy.config.cache.ram_cache_cutoff</a:t>
            </a:r>
            <a:r>
              <a:rPr lang="en-US" sz="2400" dirty="0" smtClean="0">
                <a:solidFill>
                  <a:schemeClr val="tx1">
                    <a:alpha val="25000"/>
                  </a:schemeClr>
                </a:solidFill>
              </a:rPr>
              <a:t> INT 1M</a:t>
            </a:r>
          </a:p>
          <a:p>
            <a:pPr marL="0" indent="0">
              <a:buNone/>
            </a:pPr>
            <a:r>
              <a:rPr lang="en-US" sz="2400" dirty="0">
                <a:solidFill>
                  <a:srgbClr val="FF0000"/>
                </a:solidFill>
              </a:rPr>
              <a:t>CONFIG </a:t>
            </a:r>
            <a:r>
              <a:rPr lang="en-US" sz="2400" dirty="0" err="1" smtClean="0">
                <a:solidFill>
                  <a:srgbClr val="FF0000"/>
                </a:solidFill>
              </a:rPr>
              <a:t>proxy.config.reverse_proxy.enabled</a:t>
            </a:r>
            <a:r>
              <a:rPr lang="en-US" sz="2400" dirty="0" smtClean="0">
                <a:solidFill>
                  <a:srgbClr val="FF0000"/>
                </a:solidFill>
              </a:rPr>
              <a:t> INT 1</a:t>
            </a:r>
          </a:p>
          <a:p>
            <a:pPr marL="0" indent="0">
              <a:buNone/>
            </a:pPr>
            <a:r>
              <a:rPr lang="en-US" sz="2400" dirty="0">
                <a:solidFill>
                  <a:srgbClr val="FF0000"/>
                </a:solidFill>
              </a:rPr>
              <a:t>CONFIG </a:t>
            </a:r>
            <a:r>
              <a:rPr lang="en-US" sz="2400" dirty="0" err="1" smtClean="0">
                <a:solidFill>
                  <a:srgbClr val="FF0000"/>
                </a:solidFill>
              </a:rPr>
              <a:t>proxy.config.url_remap.remap_required</a:t>
            </a:r>
            <a:r>
              <a:rPr lang="en-US" sz="2400" dirty="0" smtClean="0">
                <a:solidFill>
                  <a:srgbClr val="FF0000"/>
                </a:solidFill>
              </a:rPr>
              <a:t> INT 1</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proxy.config.url_remap.pristine_host_hdr</a:t>
            </a:r>
            <a:r>
              <a:rPr lang="en-US" sz="2400" dirty="0" smtClean="0">
                <a:solidFill>
                  <a:schemeClr val="tx1">
                    <a:alpha val="25000"/>
                  </a:schemeClr>
                </a:solidFill>
              </a:rPr>
              <a:t> INT 0</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proxy.config.http.negative_caching_enabled</a:t>
            </a:r>
            <a:r>
              <a:rPr lang="en-US" sz="2400" dirty="0" smtClean="0">
                <a:solidFill>
                  <a:schemeClr val="tx1">
                    <a:alpha val="25000"/>
                  </a:schemeClr>
                </a:solidFill>
              </a:rPr>
              <a:t> INT 1</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proxy.config.http.negative_caching_lifetime</a:t>
            </a:r>
            <a:r>
              <a:rPr lang="en-US" sz="2400" dirty="0" smtClean="0">
                <a:solidFill>
                  <a:schemeClr val="tx1">
                    <a:alpha val="25000"/>
                  </a:schemeClr>
                </a:solidFill>
              </a:rPr>
              <a:t> INT 120</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proxy.config.http.cache.ignore_client_cc_max_age</a:t>
            </a:r>
            <a:r>
              <a:rPr lang="en-US" sz="2400" dirty="0" smtClean="0">
                <a:solidFill>
                  <a:schemeClr val="tx1">
                    <a:alpha val="25000"/>
                  </a:schemeClr>
                </a:solidFill>
              </a:rPr>
              <a:t> INT 1</a:t>
            </a:r>
          </a:p>
          <a:p>
            <a:pPr marL="0" indent="0">
              <a:buNone/>
            </a:pPr>
            <a:r>
              <a:rPr lang="en-US" sz="2400" dirty="0" smtClean="0">
                <a:solidFill>
                  <a:schemeClr val="tx1">
                    <a:alpha val="25000"/>
                  </a:schemeClr>
                </a:solidFill>
              </a:rPr>
              <a:t>CONFIG </a:t>
            </a:r>
            <a:r>
              <a:rPr lang="en-US" sz="2400" dirty="0" err="1" smtClean="0">
                <a:solidFill>
                  <a:schemeClr val="tx1">
                    <a:alpha val="25000"/>
                  </a:schemeClr>
                </a:solidFill>
              </a:rPr>
              <a:t>proxy.config.http.normalize_ae_gzip</a:t>
            </a:r>
            <a:r>
              <a:rPr lang="en-US" sz="2400" dirty="0" smtClean="0">
                <a:solidFill>
                  <a:schemeClr val="tx1">
                    <a:alpha val="25000"/>
                  </a:schemeClr>
                </a:solidFill>
              </a:rPr>
              <a:t> INT 1</a:t>
            </a:r>
          </a:p>
        </p:txBody>
      </p:sp>
    </p:spTree>
    <p:extLst>
      <p:ext uri="{BB962C8B-B14F-4D97-AF65-F5344CB8AC3E}">
        <p14:creationId xmlns:p14="http://schemas.microsoft.com/office/powerpoint/2010/main" val="2149067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heel(1)">
                                      <p:cBhvr>
                                        <p:cTn id="10" dur="2000"/>
                                        <p:tgtEl>
                                          <p:spTgt spid="3">
                                            <p:txEl>
                                              <p:pRg st="3" end="3"/>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heel(1)">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latin typeface="Arial" charset="0"/>
                <a:ea typeface="ヒラギノ角ゴ ProN W6" charset="0"/>
                <a:cs typeface="ヒラギノ角ゴ ProN W6" charset="0"/>
              </a:rPr>
              <a:t>History of </a:t>
            </a:r>
            <a:r>
              <a:rPr lang="en-US" dirty="0" smtClean="0">
                <a:latin typeface="Arial" charset="0"/>
                <a:ea typeface="ヒラギノ角ゴ ProN W6" charset="0"/>
                <a:cs typeface="ヒラギノ角ゴ ProN W6" charset="0"/>
              </a:rPr>
              <a:t>Traffic Server</a:t>
            </a:r>
            <a:endParaRPr lang="en-US" dirty="0">
              <a:latin typeface="Arial" charset="0"/>
              <a:ea typeface="ヒラギノ角ゴ ProN W6" charset="0"/>
              <a:cs typeface="ヒラギノ角ゴ ProN W6" charset="0"/>
            </a:endParaRPr>
          </a:p>
        </p:txBody>
      </p:sp>
      <p:pic>
        <p:nvPicPr>
          <p:cNvPr id="32771" name="Content Placeholder 3" descr="TS Timeline.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2498" y="1855433"/>
            <a:ext cx="7996693" cy="2766855"/>
          </a:xfrm>
        </p:spPr>
      </p:pic>
      <p:pic>
        <p:nvPicPr>
          <p:cNvPr id="32772" name="Picture 3" descr="Inktomi.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665" y="4446985"/>
            <a:ext cx="1446609" cy="99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250px-Yahoo_Log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6149" y="4714875"/>
            <a:ext cx="2089547" cy="40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feather.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4322" y="4661297"/>
            <a:ext cx="1875234" cy="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54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ecords.config</a:t>
            </a:r>
            <a:r>
              <a:rPr lang="en-US" dirty="0" smtClean="0"/>
              <a:t> for forward proxy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rgbClr val="FF0000"/>
                </a:solidFill>
              </a:rPr>
              <a:t>CONFIG </a:t>
            </a:r>
            <a:r>
              <a:rPr lang="en-US" sz="2400" dirty="0" err="1" smtClean="0">
                <a:solidFill>
                  <a:srgbClr val="FF0000"/>
                </a:solidFill>
              </a:rPr>
              <a:t>proxy.config.http.server_port</a:t>
            </a:r>
            <a:r>
              <a:rPr lang="en-US" sz="2400" dirty="0" smtClean="0">
                <a:solidFill>
                  <a:srgbClr val="FF0000"/>
                </a:solidFill>
              </a:rPr>
              <a:t> INT 8080</a:t>
            </a:r>
            <a:endParaRPr lang="en-US" sz="2400" dirty="0">
              <a:solidFill>
                <a:srgbClr val="FF0000"/>
              </a:solidFill>
            </a:endParaRPr>
          </a:p>
          <a:p>
            <a:pPr marL="0" indent="0">
              <a:buNone/>
            </a:pPr>
            <a:r>
              <a:rPr lang="en-US" sz="2400" dirty="0" smtClean="0">
                <a:solidFill>
                  <a:schemeClr val="tx1">
                    <a:alpha val="25000"/>
                  </a:schemeClr>
                </a:solidFill>
              </a:rPr>
              <a:t>CONFIG </a:t>
            </a:r>
            <a:r>
              <a:rPr lang="en-US" sz="2400" dirty="0" err="1" smtClean="0">
                <a:solidFill>
                  <a:schemeClr val="tx1">
                    <a:alpha val="25000"/>
                  </a:schemeClr>
                </a:solidFill>
              </a:rPr>
              <a:t>proxy.config.cache.ram_cache.size</a:t>
            </a:r>
            <a:r>
              <a:rPr lang="en-US" sz="2400" dirty="0" smtClean="0">
                <a:solidFill>
                  <a:schemeClr val="tx1">
                    <a:alpha val="25000"/>
                  </a:schemeClr>
                </a:solidFill>
              </a:rPr>
              <a:t> INT 1G</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proxy.config.cache.ram_cache_cutoff</a:t>
            </a:r>
            <a:r>
              <a:rPr lang="en-US" sz="2400" dirty="0" smtClean="0">
                <a:solidFill>
                  <a:schemeClr val="tx1">
                    <a:alpha val="25000"/>
                  </a:schemeClr>
                </a:solidFill>
              </a:rPr>
              <a:t> INT 1M</a:t>
            </a:r>
          </a:p>
          <a:p>
            <a:pPr marL="0" indent="0">
              <a:buNone/>
            </a:pPr>
            <a:r>
              <a:rPr lang="en-US" sz="2400" dirty="0">
                <a:solidFill>
                  <a:srgbClr val="FF0000"/>
                </a:solidFill>
              </a:rPr>
              <a:t>CONFIG </a:t>
            </a:r>
            <a:r>
              <a:rPr lang="en-US" sz="2400" dirty="0" err="1" smtClean="0">
                <a:solidFill>
                  <a:srgbClr val="FF0000"/>
                </a:solidFill>
              </a:rPr>
              <a:t>proxy.config.reverse_proxy.enabled</a:t>
            </a:r>
            <a:r>
              <a:rPr lang="en-US" sz="2400" dirty="0" smtClean="0">
                <a:solidFill>
                  <a:srgbClr val="FF0000"/>
                </a:solidFill>
              </a:rPr>
              <a:t> INT 0</a:t>
            </a:r>
          </a:p>
          <a:p>
            <a:pPr marL="0" indent="0">
              <a:buNone/>
            </a:pPr>
            <a:r>
              <a:rPr lang="en-US" sz="2400" dirty="0">
                <a:solidFill>
                  <a:srgbClr val="FF0000"/>
                </a:solidFill>
              </a:rPr>
              <a:t>CONFIG </a:t>
            </a:r>
            <a:r>
              <a:rPr lang="en-US" sz="2400" dirty="0" err="1" smtClean="0">
                <a:solidFill>
                  <a:srgbClr val="FF0000"/>
                </a:solidFill>
              </a:rPr>
              <a:t>proxy.config.url_remap.remap_required</a:t>
            </a:r>
            <a:r>
              <a:rPr lang="en-US" sz="2400" dirty="0" smtClean="0">
                <a:solidFill>
                  <a:srgbClr val="FF0000"/>
                </a:solidFill>
              </a:rPr>
              <a:t> INT 0</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proxy.config.url_remap.pristine_host_hdr</a:t>
            </a:r>
            <a:r>
              <a:rPr lang="en-US" sz="2400" dirty="0" smtClean="0">
                <a:solidFill>
                  <a:schemeClr val="tx1">
                    <a:alpha val="25000"/>
                  </a:schemeClr>
                </a:solidFill>
              </a:rPr>
              <a:t> INT 0</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proxy.config.http.negative_caching_enabled</a:t>
            </a:r>
            <a:r>
              <a:rPr lang="en-US" sz="2400" dirty="0" smtClean="0">
                <a:solidFill>
                  <a:schemeClr val="tx1">
                    <a:alpha val="25000"/>
                  </a:schemeClr>
                </a:solidFill>
              </a:rPr>
              <a:t> INT 1</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proxy.config.http.negative_caching_lifetime</a:t>
            </a:r>
            <a:r>
              <a:rPr lang="en-US" sz="2400" dirty="0" smtClean="0">
                <a:solidFill>
                  <a:schemeClr val="tx1">
                    <a:alpha val="25000"/>
                  </a:schemeClr>
                </a:solidFill>
              </a:rPr>
              <a:t> INT 120</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proxy.config.http.cache.ignore_client_cc_max_age</a:t>
            </a:r>
            <a:r>
              <a:rPr lang="en-US" sz="2400" dirty="0" smtClean="0">
                <a:solidFill>
                  <a:schemeClr val="tx1">
                    <a:alpha val="25000"/>
                  </a:schemeClr>
                </a:solidFill>
              </a:rPr>
              <a:t> INT 1</a:t>
            </a:r>
          </a:p>
          <a:p>
            <a:pPr marL="0" indent="0">
              <a:buNone/>
            </a:pPr>
            <a:r>
              <a:rPr lang="en-US" sz="2400" dirty="0" smtClean="0">
                <a:solidFill>
                  <a:schemeClr val="tx1">
                    <a:alpha val="25000"/>
                  </a:schemeClr>
                </a:solidFill>
              </a:rPr>
              <a:t>CONFIG </a:t>
            </a:r>
            <a:r>
              <a:rPr lang="en-US" sz="2400" dirty="0" err="1" smtClean="0">
                <a:solidFill>
                  <a:schemeClr val="tx1">
                    <a:alpha val="25000"/>
                  </a:schemeClr>
                </a:solidFill>
              </a:rPr>
              <a:t>proxy.config.http.normalize_ae_gzip</a:t>
            </a:r>
            <a:r>
              <a:rPr lang="en-US" sz="2400" dirty="0" smtClean="0">
                <a:solidFill>
                  <a:schemeClr val="tx1">
                    <a:alpha val="25000"/>
                  </a:schemeClr>
                </a:solidFill>
              </a:rPr>
              <a:t> INT 1</a:t>
            </a:r>
          </a:p>
        </p:txBody>
      </p:sp>
    </p:spTree>
    <p:extLst>
      <p:ext uri="{BB962C8B-B14F-4D97-AF65-F5344CB8AC3E}">
        <p14:creationId xmlns:p14="http://schemas.microsoft.com/office/powerpoint/2010/main" val="2972657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heel(1)">
                                      <p:cBhvr>
                                        <p:cTn id="10" dur="2000"/>
                                        <p:tgtEl>
                                          <p:spTgt spid="3">
                                            <p:txEl>
                                              <p:pRg st="3" end="3"/>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heel(1)">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emap.config</a:t>
            </a:r>
            <a:r>
              <a:rPr lang="en-US" dirty="0" smtClean="0"/>
              <a:t> examples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map http://www.example.com/css http://</a:t>
            </a:r>
            <a:r>
              <a:rPr lang="en-US" sz="2400" dirty="0" err="1"/>
              <a:t>css.example.com</a:t>
            </a:r>
            <a:endParaRPr lang="en-US" sz="2400" dirty="0" smtClean="0"/>
          </a:p>
          <a:p>
            <a:pPr marL="0" indent="0">
              <a:buNone/>
            </a:pPr>
            <a:r>
              <a:rPr lang="en-US" sz="2400" dirty="0" smtClean="0"/>
              <a:t>map http://www.example.com http://</a:t>
            </a:r>
            <a:r>
              <a:rPr lang="en-US" sz="2400" dirty="0" err="1" smtClean="0"/>
              <a:t>real.example.com</a:t>
            </a:r>
            <a:endParaRPr lang="en-US" sz="2400" dirty="0" smtClean="0"/>
          </a:p>
          <a:p>
            <a:pPr marL="0" indent="0">
              <a:buNone/>
            </a:pPr>
            <a:r>
              <a:rPr lang="en-US" sz="2400" dirty="0" err="1"/>
              <a:t>r</a:t>
            </a:r>
            <a:r>
              <a:rPr lang="en-US" sz="2400" dirty="0" err="1" smtClean="0"/>
              <a:t>everse_map</a:t>
            </a:r>
            <a:r>
              <a:rPr lang="en-US" sz="2400" dirty="0" smtClean="0"/>
              <a:t> http://</a:t>
            </a:r>
            <a:r>
              <a:rPr lang="en-US" sz="2400" dirty="0" err="1" smtClean="0"/>
              <a:t>real.example.com</a:t>
            </a:r>
            <a:r>
              <a:rPr lang="en-US" sz="2400" dirty="0" smtClean="0"/>
              <a:t> http://www.example.com</a:t>
            </a:r>
          </a:p>
          <a:p>
            <a:pPr marL="0" indent="0">
              <a:buNone/>
            </a:pPr>
            <a:endParaRPr lang="en-US" sz="2400" dirty="0" smtClean="0"/>
          </a:p>
          <a:p>
            <a:pPr marL="0" indent="0">
              <a:buNone/>
            </a:pPr>
            <a:r>
              <a:rPr lang="en-US" sz="2400" dirty="0"/>
              <a:t>r</a:t>
            </a:r>
            <a:r>
              <a:rPr lang="en-US" sz="2400" dirty="0" smtClean="0"/>
              <a:t>edirect http://example.com  http://www.example.com</a:t>
            </a:r>
          </a:p>
          <a:p>
            <a:pPr marL="0" indent="0">
              <a:buNone/>
            </a:pPr>
            <a:endParaRPr lang="en-US" sz="2400" dirty="0"/>
          </a:p>
          <a:p>
            <a:pPr marL="0" indent="0">
              <a:buNone/>
            </a:pPr>
            <a:r>
              <a:rPr lang="en-US" sz="2400" dirty="0" err="1" smtClean="0"/>
              <a:t>regex_map</a:t>
            </a:r>
            <a:r>
              <a:rPr lang="en-US" sz="2400" dirty="0" smtClean="0"/>
              <a:t> http://(.*)\.example.com http://</a:t>
            </a:r>
            <a:r>
              <a:rPr lang="en-US" sz="2400" dirty="0" err="1" smtClean="0"/>
              <a:t>o.example.com</a:t>
            </a:r>
            <a:r>
              <a:rPr lang="en-US" sz="2400" dirty="0" smtClean="0"/>
              <a:t>/$1</a:t>
            </a:r>
          </a:p>
          <a:p>
            <a:pPr marL="0" indent="0">
              <a:buNone/>
            </a:pPr>
            <a:endParaRPr lang="en-US" sz="2400" dirty="0"/>
          </a:p>
          <a:p>
            <a:pPr marL="0" indent="0">
              <a:buNone/>
            </a:pPr>
            <a:r>
              <a:rPr lang="en-US" sz="2400" dirty="0"/>
              <a:t>m</a:t>
            </a:r>
            <a:r>
              <a:rPr lang="en-US" sz="2400" dirty="0" smtClean="0"/>
              <a:t>ap / http://</a:t>
            </a:r>
            <a:r>
              <a:rPr lang="en-US" sz="2400" dirty="0" err="1" smtClean="0"/>
              <a:t>kitchensink.example.com</a:t>
            </a:r>
            <a:endParaRPr lang="en-US" sz="2400" dirty="0"/>
          </a:p>
        </p:txBody>
      </p:sp>
    </p:spTree>
    <p:extLst>
      <p:ext uri="{BB962C8B-B14F-4D97-AF65-F5344CB8AC3E}">
        <p14:creationId xmlns:p14="http://schemas.microsoft.com/office/powerpoint/2010/main" val="2315703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emap.config</a:t>
            </a:r>
            <a:r>
              <a:rPr lang="en-US" dirty="0" smtClean="0"/>
              <a:t> examples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rgbClr val="FF0000"/>
                </a:solidFill>
              </a:rPr>
              <a:t>map http://www.example.com/css http://</a:t>
            </a:r>
            <a:r>
              <a:rPr lang="en-US" sz="2400" dirty="0" err="1">
                <a:solidFill>
                  <a:srgbClr val="FF0000"/>
                </a:solidFill>
              </a:rPr>
              <a:t>css.example.com</a:t>
            </a:r>
            <a:endParaRPr lang="en-US" sz="2400" dirty="0" smtClean="0">
              <a:solidFill>
                <a:srgbClr val="FF0000"/>
              </a:solidFill>
            </a:endParaRPr>
          </a:p>
          <a:p>
            <a:pPr marL="0" indent="0">
              <a:buNone/>
            </a:pPr>
            <a:r>
              <a:rPr lang="en-US" sz="2400" dirty="0" smtClean="0">
                <a:solidFill>
                  <a:srgbClr val="FF0000"/>
                </a:solidFill>
              </a:rPr>
              <a:t>map http://www.example.com http://</a:t>
            </a:r>
            <a:r>
              <a:rPr lang="en-US" sz="2400" dirty="0" err="1" smtClean="0">
                <a:solidFill>
                  <a:srgbClr val="FF0000"/>
                </a:solidFill>
              </a:rPr>
              <a:t>real.example.com</a:t>
            </a:r>
            <a:endParaRPr lang="en-US" sz="2400" dirty="0" smtClean="0">
              <a:solidFill>
                <a:srgbClr val="FF0000"/>
              </a:solidFill>
            </a:endParaRPr>
          </a:p>
          <a:p>
            <a:pPr marL="0" indent="0">
              <a:buNone/>
            </a:pPr>
            <a:r>
              <a:rPr lang="en-US" sz="2400" dirty="0" err="1">
                <a:solidFill>
                  <a:schemeClr val="tx1">
                    <a:alpha val="25000"/>
                  </a:schemeClr>
                </a:solidFill>
              </a:rPr>
              <a:t>r</a:t>
            </a:r>
            <a:r>
              <a:rPr lang="en-US" sz="2400" dirty="0" err="1" smtClean="0">
                <a:solidFill>
                  <a:schemeClr val="tx1">
                    <a:alpha val="25000"/>
                  </a:schemeClr>
                </a:solidFill>
              </a:rPr>
              <a:t>everse_map</a:t>
            </a:r>
            <a:r>
              <a:rPr lang="en-US" sz="2400" dirty="0" smtClean="0">
                <a:solidFill>
                  <a:schemeClr val="tx1">
                    <a:alpha val="25000"/>
                  </a:schemeClr>
                </a:solidFill>
              </a:rPr>
              <a:t> http://</a:t>
            </a:r>
            <a:r>
              <a:rPr lang="en-US" sz="2400" dirty="0" err="1" smtClean="0">
                <a:solidFill>
                  <a:schemeClr val="tx1">
                    <a:alpha val="25000"/>
                  </a:schemeClr>
                </a:solidFill>
              </a:rPr>
              <a:t>real.example.com</a:t>
            </a:r>
            <a:r>
              <a:rPr lang="en-US" sz="2400" dirty="0" smtClean="0">
                <a:solidFill>
                  <a:schemeClr val="tx1">
                    <a:alpha val="25000"/>
                  </a:schemeClr>
                </a:solidFill>
              </a:rPr>
              <a:t> http://www.example.com</a:t>
            </a:r>
          </a:p>
          <a:p>
            <a:pPr marL="0" indent="0">
              <a:buNone/>
            </a:pPr>
            <a:endParaRPr lang="en-US" sz="2400" dirty="0" smtClean="0">
              <a:solidFill>
                <a:schemeClr val="tx1">
                  <a:alpha val="25000"/>
                </a:schemeClr>
              </a:solidFill>
            </a:endParaRPr>
          </a:p>
          <a:p>
            <a:pPr marL="0" indent="0">
              <a:buNone/>
            </a:pPr>
            <a:r>
              <a:rPr lang="en-US" sz="2400" dirty="0">
                <a:solidFill>
                  <a:schemeClr val="tx1">
                    <a:alpha val="25000"/>
                  </a:schemeClr>
                </a:solidFill>
              </a:rPr>
              <a:t>r</a:t>
            </a:r>
            <a:r>
              <a:rPr lang="en-US" sz="2400" dirty="0" smtClean="0">
                <a:solidFill>
                  <a:schemeClr val="tx1">
                    <a:alpha val="25000"/>
                  </a:schemeClr>
                </a:solidFill>
              </a:rPr>
              <a:t>edirect http://example.com  http://www.example.com</a:t>
            </a:r>
          </a:p>
          <a:p>
            <a:pPr marL="0" indent="0">
              <a:buNone/>
            </a:pPr>
            <a:endParaRPr lang="en-US" sz="2400" dirty="0">
              <a:solidFill>
                <a:schemeClr val="tx1">
                  <a:alpha val="25000"/>
                </a:schemeClr>
              </a:solidFill>
            </a:endParaRPr>
          </a:p>
          <a:p>
            <a:pPr marL="0" indent="0">
              <a:buNone/>
            </a:pPr>
            <a:r>
              <a:rPr lang="en-US" sz="2400" dirty="0" err="1" smtClean="0">
                <a:solidFill>
                  <a:schemeClr val="tx1">
                    <a:alpha val="25000"/>
                  </a:schemeClr>
                </a:solidFill>
              </a:rPr>
              <a:t>regex_map</a:t>
            </a:r>
            <a:r>
              <a:rPr lang="en-US" sz="2400" dirty="0" smtClean="0">
                <a:solidFill>
                  <a:schemeClr val="tx1">
                    <a:alpha val="25000"/>
                  </a:schemeClr>
                </a:solidFill>
              </a:rPr>
              <a:t> http://(.*)\.example.com http://</a:t>
            </a:r>
            <a:r>
              <a:rPr lang="en-US" sz="2400" dirty="0" err="1" smtClean="0">
                <a:solidFill>
                  <a:schemeClr val="tx1">
                    <a:alpha val="25000"/>
                  </a:schemeClr>
                </a:solidFill>
              </a:rPr>
              <a:t>o.example.com</a:t>
            </a:r>
            <a:r>
              <a:rPr lang="en-US" sz="2400" dirty="0" smtClean="0">
                <a:solidFill>
                  <a:schemeClr val="tx1">
                    <a:alpha val="25000"/>
                  </a:schemeClr>
                </a:solidFill>
              </a:rPr>
              <a:t>/$1</a:t>
            </a:r>
          </a:p>
          <a:p>
            <a:pPr marL="0" indent="0">
              <a:buNone/>
            </a:pPr>
            <a:endParaRPr lang="en-US" sz="2400" dirty="0">
              <a:solidFill>
                <a:schemeClr val="tx1">
                  <a:alpha val="25000"/>
                </a:schemeClr>
              </a:solidFill>
            </a:endParaRPr>
          </a:p>
          <a:p>
            <a:pPr marL="0" indent="0">
              <a:buNone/>
            </a:pPr>
            <a:r>
              <a:rPr lang="en-US" sz="2400" dirty="0">
                <a:solidFill>
                  <a:schemeClr val="tx1">
                    <a:alpha val="25000"/>
                  </a:schemeClr>
                </a:solidFill>
              </a:rPr>
              <a:t>m</a:t>
            </a:r>
            <a:r>
              <a:rPr lang="en-US" sz="2400" dirty="0" smtClean="0">
                <a:solidFill>
                  <a:schemeClr val="tx1">
                    <a:alpha val="25000"/>
                  </a:schemeClr>
                </a:solidFill>
              </a:rPr>
              <a:t>ap / http://</a:t>
            </a:r>
            <a:r>
              <a:rPr lang="en-US" sz="2400" dirty="0" err="1" smtClean="0">
                <a:solidFill>
                  <a:schemeClr val="tx1">
                    <a:alpha val="25000"/>
                  </a:schemeClr>
                </a:solidFill>
              </a:rPr>
              <a:t>kitchensink.example.com</a:t>
            </a:r>
            <a:endParaRPr lang="en-US" sz="2400" dirty="0">
              <a:solidFill>
                <a:schemeClr val="tx1">
                  <a:alpha val="25000"/>
                </a:schemeClr>
              </a:solidFill>
            </a:endParaRPr>
          </a:p>
        </p:txBody>
      </p:sp>
    </p:spTree>
    <p:extLst>
      <p:ext uri="{BB962C8B-B14F-4D97-AF65-F5344CB8AC3E}">
        <p14:creationId xmlns:p14="http://schemas.microsoft.com/office/powerpoint/2010/main" val="3253328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emap.config</a:t>
            </a:r>
            <a:r>
              <a:rPr lang="en-US" dirty="0" smtClean="0"/>
              <a:t> examples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chemeClr val="tx1">
                    <a:alpha val="25000"/>
                  </a:schemeClr>
                </a:solidFill>
              </a:rPr>
              <a:t>map http://www.example.com/css http://</a:t>
            </a:r>
            <a:r>
              <a:rPr lang="en-US" sz="2400" dirty="0" err="1">
                <a:solidFill>
                  <a:schemeClr val="tx1">
                    <a:alpha val="25000"/>
                  </a:schemeClr>
                </a:solidFill>
              </a:rPr>
              <a:t>css.example.com</a:t>
            </a:r>
            <a:endParaRPr lang="en-US" sz="2400" dirty="0" smtClean="0">
              <a:solidFill>
                <a:schemeClr val="tx1">
                  <a:alpha val="25000"/>
                </a:schemeClr>
              </a:solidFill>
            </a:endParaRPr>
          </a:p>
          <a:p>
            <a:pPr marL="0" indent="0">
              <a:buNone/>
            </a:pPr>
            <a:r>
              <a:rPr lang="en-US" sz="2400" dirty="0" smtClean="0">
                <a:solidFill>
                  <a:schemeClr val="tx1">
                    <a:alpha val="25000"/>
                  </a:schemeClr>
                </a:solidFill>
              </a:rPr>
              <a:t>map http://www.example.com http://</a:t>
            </a:r>
            <a:r>
              <a:rPr lang="en-US" sz="2400" dirty="0" err="1" smtClean="0">
                <a:solidFill>
                  <a:schemeClr val="tx1">
                    <a:alpha val="25000"/>
                  </a:schemeClr>
                </a:solidFill>
              </a:rPr>
              <a:t>real.example.com</a:t>
            </a:r>
            <a:endParaRPr lang="en-US" sz="2400" dirty="0" smtClean="0">
              <a:solidFill>
                <a:schemeClr val="tx1">
                  <a:alpha val="25000"/>
                </a:schemeClr>
              </a:solidFill>
            </a:endParaRPr>
          </a:p>
          <a:p>
            <a:pPr marL="0" indent="0">
              <a:buNone/>
            </a:pPr>
            <a:r>
              <a:rPr lang="en-US" sz="2400" dirty="0" err="1">
                <a:solidFill>
                  <a:srgbClr val="FF0000"/>
                </a:solidFill>
              </a:rPr>
              <a:t>r</a:t>
            </a:r>
            <a:r>
              <a:rPr lang="en-US" sz="2400" dirty="0" err="1" smtClean="0">
                <a:solidFill>
                  <a:srgbClr val="FF0000"/>
                </a:solidFill>
              </a:rPr>
              <a:t>everse_map</a:t>
            </a:r>
            <a:r>
              <a:rPr lang="en-US" sz="2400" dirty="0" smtClean="0">
                <a:solidFill>
                  <a:srgbClr val="FF0000"/>
                </a:solidFill>
              </a:rPr>
              <a:t> http://</a:t>
            </a:r>
            <a:r>
              <a:rPr lang="en-US" sz="2400" dirty="0" err="1" smtClean="0">
                <a:solidFill>
                  <a:srgbClr val="FF0000"/>
                </a:solidFill>
              </a:rPr>
              <a:t>real.example.com</a:t>
            </a:r>
            <a:r>
              <a:rPr lang="en-US" sz="2400" dirty="0" smtClean="0">
                <a:solidFill>
                  <a:srgbClr val="FF0000"/>
                </a:solidFill>
              </a:rPr>
              <a:t> http://www.example.com</a:t>
            </a:r>
          </a:p>
          <a:p>
            <a:pPr marL="0" indent="0">
              <a:buNone/>
            </a:pPr>
            <a:endParaRPr lang="en-US" sz="2400" dirty="0" smtClean="0">
              <a:solidFill>
                <a:srgbClr val="FF0000"/>
              </a:solidFill>
            </a:endParaRPr>
          </a:p>
          <a:p>
            <a:pPr marL="0" indent="0">
              <a:buNone/>
            </a:pPr>
            <a:r>
              <a:rPr lang="en-US" sz="2400" dirty="0">
                <a:solidFill>
                  <a:schemeClr val="tx1">
                    <a:alpha val="25000"/>
                  </a:schemeClr>
                </a:solidFill>
              </a:rPr>
              <a:t>r</a:t>
            </a:r>
            <a:r>
              <a:rPr lang="en-US" sz="2400" dirty="0" smtClean="0">
                <a:solidFill>
                  <a:schemeClr val="tx1">
                    <a:alpha val="25000"/>
                  </a:schemeClr>
                </a:solidFill>
              </a:rPr>
              <a:t>edirect http://example.com  http://www.example.com</a:t>
            </a:r>
          </a:p>
          <a:p>
            <a:pPr marL="0" indent="0">
              <a:buNone/>
            </a:pPr>
            <a:endParaRPr lang="en-US" sz="2400" dirty="0">
              <a:solidFill>
                <a:schemeClr val="tx1">
                  <a:alpha val="25000"/>
                </a:schemeClr>
              </a:solidFill>
            </a:endParaRPr>
          </a:p>
          <a:p>
            <a:pPr marL="0" indent="0">
              <a:buNone/>
            </a:pPr>
            <a:r>
              <a:rPr lang="en-US" sz="2400" dirty="0" err="1" smtClean="0">
                <a:solidFill>
                  <a:schemeClr val="tx1">
                    <a:alpha val="25000"/>
                  </a:schemeClr>
                </a:solidFill>
              </a:rPr>
              <a:t>regex_map</a:t>
            </a:r>
            <a:r>
              <a:rPr lang="en-US" sz="2400" dirty="0" smtClean="0">
                <a:solidFill>
                  <a:schemeClr val="tx1">
                    <a:alpha val="25000"/>
                  </a:schemeClr>
                </a:solidFill>
              </a:rPr>
              <a:t> http://(.*)\.example.com http://</a:t>
            </a:r>
            <a:r>
              <a:rPr lang="en-US" sz="2400" dirty="0" err="1" smtClean="0">
                <a:solidFill>
                  <a:schemeClr val="tx1">
                    <a:alpha val="25000"/>
                  </a:schemeClr>
                </a:solidFill>
              </a:rPr>
              <a:t>o.example.com</a:t>
            </a:r>
            <a:r>
              <a:rPr lang="en-US" sz="2400" dirty="0" smtClean="0">
                <a:solidFill>
                  <a:schemeClr val="tx1">
                    <a:alpha val="25000"/>
                  </a:schemeClr>
                </a:solidFill>
              </a:rPr>
              <a:t>/$1</a:t>
            </a:r>
          </a:p>
          <a:p>
            <a:pPr marL="0" indent="0">
              <a:buNone/>
            </a:pPr>
            <a:endParaRPr lang="en-US" sz="2400" dirty="0">
              <a:solidFill>
                <a:schemeClr val="tx1">
                  <a:alpha val="25000"/>
                </a:schemeClr>
              </a:solidFill>
            </a:endParaRPr>
          </a:p>
          <a:p>
            <a:pPr marL="0" indent="0">
              <a:buNone/>
            </a:pPr>
            <a:r>
              <a:rPr lang="en-US" sz="2400" dirty="0">
                <a:solidFill>
                  <a:schemeClr val="tx1">
                    <a:alpha val="25000"/>
                  </a:schemeClr>
                </a:solidFill>
              </a:rPr>
              <a:t>m</a:t>
            </a:r>
            <a:r>
              <a:rPr lang="en-US" sz="2400" dirty="0" smtClean="0">
                <a:solidFill>
                  <a:schemeClr val="tx1">
                    <a:alpha val="25000"/>
                  </a:schemeClr>
                </a:solidFill>
              </a:rPr>
              <a:t>ap / http://</a:t>
            </a:r>
            <a:r>
              <a:rPr lang="en-US" sz="2400" dirty="0" err="1" smtClean="0">
                <a:solidFill>
                  <a:schemeClr val="tx1">
                    <a:alpha val="25000"/>
                  </a:schemeClr>
                </a:solidFill>
              </a:rPr>
              <a:t>kitchensink.example.com</a:t>
            </a:r>
            <a:endParaRPr lang="en-US" sz="2400" dirty="0">
              <a:solidFill>
                <a:schemeClr val="tx1">
                  <a:alpha val="25000"/>
                </a:schemeClr>
              </a:solidFill>
            </a:endParaRPr>
          </a:p>
        </p:txBody>
      </p:sp>
    </p:spTree>
    <p:extLst>
      <p:ext uri="{BB962C8B-B14F-4D97-AF65-F5344CB8AC3E}">
        <p14:creationId xmlns:p14="http://schemas.microsoft.com/office/powerpoint/2010/main" val="4306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emap.config</a:t>
            </a:r>
            <a:r>
              <a:rPr lang="en-US" dirty="0" smtClean="0"/>
              <a:t> examples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chemeClr val="tx1">
                    <a:alpha val="25000"/>
                  </a:schemeClr>
                </a:solidFill>
              </a:rPr>
              <a:t>map http://www.example.com/css http://</a:t>
            </a:r>
            <a:r>
              <a:rPr lang="en-US" sz="2400" dirty="0" err="1">
                <a:solidFill>
                  <a:schemeClr val="tx1">
                    <a:alpha val="25000"/>
                  </a:schemeClr>
                </a:solidFill>
              </a:rPr>
              <a:t>css.example.com</a:t>
            </a:r>
            <a:endParaRPr lang="en-US" sz="2400" dirty="0" smtClean="0">
              <a:solidFill>
                <a:schemeClr val="tx1">
                  <a:alpha val="25000"/>
                </a:schemeClr>
              </a:solidFill>
            </a:endParaRPr>
          </a:p>
          <a:p>
            <a:pPr marL="0" indent="0">
              <a:buNone/>
            </a:pPr>
            <a:r>
              <a:rPr lang="en-US" sz="2400" dirty="0" smtClean="0">
                <a:solidFill>
                  <a:schemeClr val="tx1">
                    <a:alpha val="25000"/>
                  </a:schemeClr>
                </a:solidFill>
              </a:rPr>
              <a:t>map http://www.example.com http://</a:t>
            </a:r>
            <a:r>
              <a:rPr lang="en-US" sz="2400" dirty="0" err="1" smtClean="0">
                <a:solidFill>
                  <a:schemeClr val="tx1">
                    <a:alpha val="25000"/>
                  </a:schemeClr>
                </a:solidFill>
              </a:rPr>
              <a:t>real.example.com</a:t>
            </a:r>
            <a:endParaRPr lang="en-US" sz="2400" dirty="0" smtClean="0">
              <a:solidFill>
                <a:schemeClr val="tx1">
                  <a:alpha val="25000"/>
                </a:schemeClr>
              </a:solidFill>
            </a:endParaRPr>
          </a:p>
          <a:p>
            <a:pPr marL="0" indent="0">
              <a:buNone/>
            </a:pPr>
            <a:r>
              <a:rPr lang="en-US" sz="2400" dirty="0" err="1">
                <a:solidFill>
                  <a:schemeClr val="tx1">
                    <a:alpha val="25000"/>
                  </a:schemeClr>
                </a:solidFill>
              </a:rPr>
              <a:t>r</a:t>
            </a:r>
            <a:r>
              <a:rPr lang="en-US" sz="2400" dirty="0" err="1" smtClean="0">
                <a:solidFill>
                  <a:schemeClr val="tx1">
                    <a:alpha val="25000"/>
                  </a:schemeClr>
                </a:solidFill>
              </a:rPr>
              <a:t>everse_map</a:t>
            </a:r>
            <a:r>
              <a:rPr lang="en-US" sz="2400" dirty="0" smtClean="0">
                <a:solidFill>
                  <a:schemeClr val="tx1">
                    <a:alpha val="25000"/>
                  </a:schemeClr>
                </a:solidFill>
              </a:rPr>
              <a:t> http://</a:t>
            </a:r>
            <a:r>
              <a:rPr lang="en-US" sz="2400" dirty="0" err="1" smtClean="0">
                <a:solidFill>
                  <a:schemeClr val="tx1">
                    <a:alpha val="25000"/>
                  </a:schemeClr>
                </a:solidFill>
              </a:rPr>
              <a:t>r.example.com</a:t>
            </a:r>
            <a:r>
              <a:rPr lang="en-US" sz="2400" dirty="0" smtClean="0">
                <a:solidFill>
                  <a:schemeClr val="tx1">
                    <a:alpha val="25000"/>
                  </a:schemeClr>
                </a:solidFill>
              </a:rPr>
              <a:t> http://www.example.com</a:t>
            </a:r>
          </a:p>
          <a:p>
            <a:pPr marL="0" indent="0">
              <a:buNone/>
            </a:pPr>
            <a:endParaRPr lang="en-US" sz="2400" dirty="0" smtClean="0">
              <a:solidFill>
                <a:schemeClr val="tx1">
                  <a:alpha val="25000"/>
                </a:schemeClr>
              </a:solidFill>
            </a:endParaRPr>
          </a:p>
          <a:p>
            <a:pPr marL="0" indent="0">
              <a:buNone/>
            </a:pPr>
            <a:r>
              <a:rPr lang="en-US" sz="2400" dirty="0">
                <a:solidFill>
                  <a:schemeClr val="tx1">
                    <a:alpha val="25000"/>
                  </a:schemeClr>
                </a:solidFill>
              </a:rPr>
              <a:t>r</a:t>
            </a:r>
            <a:r>
              <a:rPr lang="en-US" sz="2400" dirty="0" smtClean="0">
                <a:solidFill>
                  <a:schemeClr val="tx1">
                    <a:alpha val="25000"/>
                  </a:schemeClr>
                </a:solidFill>
              </a:rPr>
              <a:t>edirect http://example.com  http://www.example.com</a:t>
            </a:r>
          </a:p>
          <a:p>
            <a:pPr marL="0" indent="0">
              <a:buNone/>
            </a:pPr>
            <a:endParaRPr lang="en-US" sz="2400" dirty="0">
              <a:solidFill>
                <a:schemeClr val="tx1">
                  <a:alpha val="25000"/>
                </a:schemeClr>
              </a:solidFill>
            </a:endParaRPr>
          </a:p>
          <a:p>
            <a:pPr marL="0" indent="0">
              <a:buNone/>
            </a:pPr>
            <a:r>
              <a:rPr lang="en-US" sz="2400" dirty="0" err="1" smtClean="0">
                <a:solidFill>
                  <a:srgbClr val="FF0000"/>
                </a:solidFill>
              </a:rPr>
              <a:t>regex_map</a:t>
            </a:r>
            <a:r>
              <a:rPr lang="en-US" sz="2400" dirty="0" smtClean="0">
                <a:solidFill>
                  <a:srgbClr val="FF0000"/>
                </a:solidFill>
              </a:rPr>
              <a:t> http://(.*)\.example.com http://</a:t>
            </a:r>
            <a:r>
              <a:rPr lang="en-US" sz="2400" dirty="0" err="1" smtClean="0">
                <a:solidFill>
                  <a:srgbClr val="FF0000"/>
                </a:solidFill>
              </a:rPr>
              <a:t>o.example.com</a:t>
            </a:r>
            <a:r>
              <a:rPr lang="en-US" sz="2400" dirty="0" smtClean="0">
                <a:solidFill>
                  <a:srgbClr val="FF0000"/>
                </a:solidFill>
              </a:rPr>
              <a:t>/$1</a:t>
            </a:r>
          </a:p>
          <a:p>
            <a:pPr marL="0" indent="0">
              <a:buNone/>
            </a:pPr>
            <a:endParaRPr lang="en-US" sz="2400" dirty="0">
              <a:solidFill>
                <a:srgbClr val="FF0000"/>
              </a:solidFill>
            </a:endParaRPr>
          </a:p>
          <a:p>
            <a:pPr marL="0" indent="0">
              <a:buNone/>
            </a:pPr>
            <a:r>
              <a:rPr lang="en-US" sz="2400" dirty="0">
                <a:solidFill>
                  <a:schemeClr val="tx1">
                    <a:alpha val="25000"/>
                  </a:schemeClr>
                </a:solidFill>
              </a:rPr>
              <a:t>m</a:t>
            </a:r>
            <a:r>
              <a:rPr lang="en-US" sz="2400" dirty="0" smtClean="0">
                <a:solidFill>
                  <a:schemeClr val="tx1">
                    <a:alpha val="25000"/>
                  </a:schemeClr>
                </a:solidFill>
              </a:rPr>
              <a:t>ap / http://</a:t>
            </a:r>
            <a:r>
              <a:rPr lang="en-US" sz="2400" dirty="0" err="1" smtClean="0">
                <a:solidFill>
                  <a:schemeClr val="tx1">
                    <a:alpha val="25000"/>
                  </a:schemeClr>
                </a:solidFill>
              </a:rPr>
              <a:t>kitchensink.example.com</a:t>
            </a:r>
            <a:endParaRPr lang="en-US" sz="2400" dirty="0">
              <a:solidFill>
                <a:schemeClr val="tx1">
                  <a:alpha val="25000"/>
                </a:schemeClr>
              </a:solidFill>
            </a:endParaRPr>
          </a:p>
        </p:txBody>
      </p:sp>
    </p:spTree>
    <p:extLst>
      <p:ext uri="{BB962C8B-B14F-4D97-AF65-F5344CB8AC3E}">
        <p14:creationId xmlns:p14="http://schemas.microsoft.com/office/powerpoint/2010/main" val="13398467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emap.config</a:t>
            </a:r>
            <a:r>
              <a:rPr lang="en-US" dirty="0" smtClean="0"/>
              <a:t> examples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chemeClr val="tx1">
                    <a:alpha val="25000"/>
                  </a:schemeClr>
                </a:solidFill>
              </a:rPr>
              <a:t>map http://www.example.com/css http://</a:t>
            </a:r>
            <a:r>
              <a:rPr lang="en-US" sz="2400" dirty="0" err="1">
                <a:solidFill>
                  <a:schemeClr val="tx1">
                    <a:alpha val="25000"/>
                  </a:schemeClr>
                </a:solidFill>
              </a:rPr>
              <a:t>css.example.com</a:t>
            </a:r>
            <a:endParaRPr lang="en-US" sz="2400" dirty="0" smtClean="0">
              <a:solidFill>
                <a:schemeClr val="tx1">
                  <a:alpha val="25000"/>
                </a:schemeClr>
              </a:solidFill>
            </a:endParaRPr>
          </a:p>
          <a:p>
            <a:pPr marL="0" indent="0">
              <a:buNone/>
            </a:pPr>
            <a:r>
              <a:rPr lang="en-US" sz="2400" dirty="0" smtClean="0">
                <a:solidFill>
                  <a:schemeClr val="tx1">
                    <a:alpha val="25000"/>
                  </a:schemeClr>
                </a:solidFill>
              </a:rPr>
              <a:t>map http://www.example.com http://</a:t>
            </a:r>
            <a:r>
              <a:rPr lang="en-US" sz="2400" dirty="0" err="1" smtClean="0">
                <a:solidFill>
                  <a:schemeClr val="tx1">
                    <a:alpha val="25000"/>
                  </a:schemeClr>
                </a:solidFill>
              </a:rPr>
              <a:t>real.example.com</a:t>
            </a:r>
            <a:endParaRPr lang="en-US" sz="2400" dirty="0" smtClean="0">
              <a:solidFill>
                <a:schemeClr val="tx1">
                  <a:alpha val="25000"/>
                </a:schemeClr>
              </a:solidFill>
            </a:endParaRPr>
          </a:p>
          <a:p>
            <a:pPr marL="0" indent="0">
              <a:buNone/>
            </a:pPr>
            <a:r>
              <a:rPr lang="en-US" sz="2400" dirty="0" err="1">
                <a:solidFill>
                  <a:schemeClr val="tx1">
                    <a:alpha val="25000"/>
                  </a:schemeClr>
                </a:solidFill>
              </a:rPr>
              <a:t>r</a:t>
            </a:r>
            <a:r>
              <a:rPr lang="en-US" sz="2400" dirty="0" err="1" smtClean="0">
                <a:solidFill>
                  <a:schemeClr val="tx1">
                    <a:alpha val="25000"/>
                  </a:schemeClr>
                </a:solidFill>
              </a:rPr>
              <a:t>everse_map</a:t>
            </a:r>
            <a:r>
              <a:rPr lang="en-US" sz="2400" dirty="0" smtClean="0">
                <a:solidFill>
                  <a:schemeClr val="tx1">
                    <a:alpha val="25000"/>
                  </a:schemeClr>
                </a:solidFill>
              </a:rPr>
              <a:t> http://</a:t>
            </a:r>
            <a:r>
              <a:rPr lang="en-US" sz="2400" dirty="0" err="1" smtClean="0">
                <a:solidFill>
                  <a:schemeClr val="tx1">
                    <a:alpha val="25000"/>
                  </a:schemeClr>
                </a:solidFill>
              </a:rPr>
              <a:t>r.example.com</a:t>
            </a:r>
            <a:r>
              <a:rPr lang="en-US" sz="2400" dirty="0" smtClean="0">
                <a:solidFill>
                  <a:schemeClr val="tx1">
                    <a:alpha val="25000"/>
                  </a:schemeClr>
                </a:solidFill>
              </a:rPr>
              <a:t> http://www.example.com</a:t>
            </a:r>
          </a:p>
          <a:p>
            <a:pPr marL="0" indent="0">
              <a:buNone/>
            </a:pPr>
            <a:endParaRPr lang="en-US" sz="2400" dirty="0" smtClean="0">
              <a:solidFill>
                <a:schemeClr val="tx1">
                  <a:alpha val="25000"/>
                </a:schemeClr>
              </a:solidFill>
            </a:endParaRPr>
          </a:p>
          <a:p>
            <a:pPr marL="0" indent="0">
              <a:buNone/>
            </a:pPr>
            <a:r>
              <a:rPr lang="en-US" sz="2400" dirty="0">
                <a:solidFill>
                  <a:schemeClr val="tx1">
                    <a:alpha val="25000"/>
                  </a:schemeClr>
                </a:solidFill>
              </a:rPr>
              <a:t>r</a:t>
            </a:r>
            <a:r>
              <a:rPr lang="en-US" sz="2400" dirty="0" smtClean="0">
                <a:solidFill>
                  <a:schemeClr val="tx1">
                    <a:alpha val="25000"/>
                  </a:schemeClr>
                </a:solidFill>
              </a:rPr>
              <a:t>edirect http://example.com  http://www.example.com</a:t>
            </a:r>
          </a:p>
          <a:p>
            <a:pPr marL="0" indent="0">
              <a:buNone/>
            </a:pPr>
            <a:endParaRPr lang="en-US" sz="2400" dirty="0">
              <a:solidFill>
                <a:schemeClr val="tx1">
                  <a:alpha val="25000"/>
                </a:schemeClr>
              </a:solidFill>
            </a:endParaRPr>
          </a:p>
          <a:p>
            <a:pPr marL="0" indent="0">
              <a:buNone/>
            </a:pPr>
            <a:r>
              <a:rPr lang="en-US" sz="2400" dirty="0" err="1" smtClean="0">
                <a:solidFill>
                  <a:schemeClr val="tx1">
                    <a:alpha val="25000"/>
                  </a:schemeClr>
                </a:solidFill>
              </a:rPr>
              <a:t>regex_map</a:t>
            </a:r>
            <a:r>
              <a:rPr lang="en-US" sz="2400" dirty="0" smtClean="0">
                <a:solidFill>
                  <a:schemeClr val="tx1">
                    <a:alpha val="25000"/>
                  </a:schemeClr>
                </a:solidFill>
              </a:rPr>
              <a:t> http://(.*)\.example.com http://</a:t>
            </a:r>
            <a:r>
              <a:rPr lang="en-US" sz="2400" dirty="0" err="1" smtClean="0">
                <a:solidFill>
                  <a:schemeClr val="tx1">
                    <a:alpha val="25000"/>
                  </a:schemeClr>
                </a:solidFill>
              </a:rPr>
              <a:t>o.example.com</a:t>
            </a:r>
            <a:r>
              <a:rPr lang="en-US" sz="2400" dirty="0" smtClean="0">
                <a:solidFill>
                  <a:schemeClr val="tx1">
                    <a:alpha val="25000"/>
                  </a:schemeClr>
                </a:solidFill>
              </a:rPr>
              <a:t>/$1</a:t>
            </a:r>
          </a:p>
          <a:p>
            <a:pPr marL="0" indent="0">
              <a:buNone/>
            </a:pPr>
            <a:endParaRPr lang="en-US" sz="2400" dirty="0">
              <a:solidFill>
                <a:schemeClr val="tx1">
                  <a:alpha val="25000"/>
                </a:schemeClr>
              </a:solidFill>
            </a:endParaRPr>
          </a:p>
          <a:p>
            <a:pPr marL="0" indent="0">
              <a:buNone/>
            </a:pPr>
            <a:r>
              <a:rPr lang="en-US" sz="2400" dirty="0">
                <a:solidFill>
                  <a:srgbClr val="FF0000"/>
                </a:solidFill>
              </a:rPr>
              <a:t>m</a:t>
            </a:r>
            <a:r>
              <a:rPr lang="en-US" sz="2400" dirty="0" smtClean="0">
                <a:solidFill>
                  <a:srgbClr val="FF0000"/>
                </a:solidFill>
              </a:rPr>
              <a:t>ap / http://</a:t>
            </a:r>
            <a:r>
              <a:rPr lang="en-US" sz="2400" dirty="0" err="1" smtClean="0">
                <a:solidFill>
                  <a:srgbClr val="FF0000"/>
                </a:solidFill>
              </a:rPr>
              <a:t>kitchensink.example.com</a:t>
            </a:r>
            <a:endParaRPr lang="en-US" sz="2400" dirty="0">
              <a:solidFill>
                <a:srgbClr val="FF0000"/>
              </a:solidFill>
            </a:endParaRPr>
          </a:p>
        </p:txBody>
      </p:sp>
    </p:spTree>
    <p:extLst>
      <p:ext uri="{BB962C8B-B14F-4D97-AF65-F5344CB8AC3E}">
        <p14:creationId xmlns:p14="http://schemas.microsoft.com/office/powerpoint/2010/main" val="1492484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a:latin typeface="Verdana" charset="0"/>
                <a:ea typeface="ＭＳ Ｐゴシック" charset="0"/>
                <a:cs typeface="ＭＳ Ｐゴシック" charset="0"/>
              </a:rPr>
              <a:t>Some interesting features</a:t>
            </a:r>
          </a:p>
        </p:txBody>
      </p:sp>
      <p:sp>
        <p:nvSpPr>
          <p:cNvPr id="45059" name="Content Placeholder 2"/>
          <p:cNvSpPr>
            <a:spLocks noGrp="1"/>
          </p:cNvSpPr>
          <p:nvPr>
            <p:ph idx="1"/>
          </p:nvPr>
        </p:nvSpPr>
        <p:spPr/>
        <p:txBody>
          <a:bodyPr>
            <a:normAutofit fontScale="92500"/>
          </a:bodyPr>
          <a:lstStyle/>
          <a:p>
            <a:r>
              <a:rPr lang="en-US" dirty="0">
                <a:latin typeface="Verdana" charset="0"/>
                <a:ea typeface="ＭＳ Ｐゴシック" charset="0"/>
                <a:cs typeface="ＭＳ Ｐゴシック" charset="0"/>
              </a:rPr>
              <a:t>RAM: Optional compression</a:t>
            </a:r>
          </a:p>
          <a:p>
            <a:pPr lvl="1"/>
            <a:r>
              <a:rPr lang="en-US" sz="2400" dirty="0">
                <a:latin typeface="Verdana" charset="0"/>
                <a:ea typeface="ＭＳ Ｐゴシック" charset="0"/>
              </a:rPr>
              <a:t>Various compression levels supported</a:t>
            </a:r>
          </a:p>
          <a:p>
            <a:pPr lvl="1"/>
            <a:r>
              <a:rPr lang="en-US" sz="2400" dirty="0">
                <a:latin typeface="Verdana" charset="0"/>
                <a:ea typeface="ＭＳ Ｐゴシック" charset="0"/>
              </a:rPr>
              <a:t>Very fast (virtually no overhead using the faster </a:t>
            </a:r>
            <a:r>
              <a:rPr lang="en-US" sz="2400" dirty="0" err="1">
                <a:latin typeface="Verdana" charset="0"/>
                <a:ea typeface="ＭＳ Ｐゴシック" charset="0"/>
              </a:rPr>
              <a:t>algo</a:t>
            </a:r>
            <a:r>
              <a:rPr lang="en-US" sz="2400" dirty="0">
                <a:latin typeface="Verdana" charset="0"/>
                <a:ea typeface="ＭＳ Ｐゴシック" charset="0"/>
              </a:rPr>
              <a:t>)</a:t>
            </a:r>
          </a:p>
          <a:p>
            <a:r>
              <a:rPr lang="en-US" dirty="0">
                <a:latin typeface="Verdana" charset="0"/>
                <a:ea typeface="ＭＳ Ｐゴシック" charset="0"/>
                <a:cs typeface="ＭＳ Ｐゴシック" charset="0"/>
              </a:rPr>
              <a:t>RAM: Several cache eviction algorithms</a:t>
            </a:r>
          </a:p>
          <a:p>
            <a:pPr lvl="1"/>
            <a:r>
              <a:rPr lang="en-US" sz="2400" dirty="0">
                <a:latin typeface="Verdana" charset="0"/>
                <a:ea typeface="ＭＳ Ｐゴシック" charset="0"/>
              </a:rPr>
              <a:t>CLFUS algorithm avoids the classic problem on an LRU during </a:t>
            </a:r>
            <a:r>
              <a:rPr lang="ja-JP" altLang="en-US" sz="2400" dirty="0">
                <a:latin typeface="Verdana" charset="0"/>
                <a:ea typeface="ＭＳ Ｐゴシック" charset="0"/>
              </a:rPr>
              <a:t>“</a:t>
            </a:r>
            <a:r>
              <a:rPr lang="en-US" sz="2400" dirty="0">
                <a:latin typeface="Verdana" charset="0"/>
                <a:ea typeface="ＭＳ Ｐゴシック" charset="0"/>
              </a:rPr>
              <a:t>scans</a:t>
            </a:r>
            <a:r>
              <a:rPr lang="ja-JP" altLang="en-US" sz="2400" dirty="0">
                <a:latin typeface="Verdana" charset="0"/>
                <a:ea typeface="ＭＳ Ｐゴシック" charset="0"/>
              </a:rPr>
              <a:t>”</a:t>
            </a:r>
            <a:endParaRPr lang="en-US" sz="2400" dirty="0">
              <a:latin typeface="Verdana" charset="0"/>
              <a:ea typeface="ＭＳ Ｐゴシック" charset="0"/>
            </a:endParaRPr>
          </a:p>
          <a:p>
            <a:pPr lvl="2"/>
            <a:r>
              <a:rPr lang="en-US" sz="2400" dirty="0">
                <a:latin typeface="Verdana" charset="0"/>
                <a:ea typeface="ＭＳ Ｐゴシック" charset="0"/>
              </a:rPr>
              <a:t>And it</a:t>
            </a:r>
            <a:r>
              <a:rPr lang="ja-JP" altLang="en-US" sz="2400" dirty="0">
                <a:latin typeface="Verdana" charset="0"/>
                <a:ea typeface="ＭＳ Ｐゴシック" charset="0"/>
              </a:rPr>
              <a:t>’</a:t>
            </a:r>
            <a:r>
              <a:rPr lang="en-US" sz="2400" dirty="0">
                <a:latin typeface="Verdana" charset="0"/>
                <a:ea typeface="ＭＳ Ｐゴシック" charset="0"/>
              </a:rPr>
              <a:t>s not encumbered by any patents</a:t>
            </a:r>
          </a:p>
          <a:p>
            <a:r>
              <a:rPr lang="en-US" dirty="0">
                <a:latin typeface="Verdana" charset="0"/>
                <a:ea typeface="ＭＳ Ｐゴシック" charset="0"/>
                <a:cs typeface="ＭＳ Ｐゴシック" charset="0"/>
              </a:rPr>
              <a:t>Disk: Supports various block sizes </a:t>
            </a:r>
            <a:r>
              <a:rPr lang="en-US" dirty="0" smtClean="0">
                <a:latin typeface="Verdana" charset="0"/>
                <a:ea typeface="ＭＳ Ｐゴシック" charset="0"/>
                <a:cs typeface="ＭＳ Ｐゴシック" charset="0"/>
              </a:rPr>
              <a:t>(SSD</a:t>
            </a:r>
            <a:r>
              <a:rPr lang="en-US" dirty="0">
                <a:latin typeface="Verdana" charset="0"/>
                <a:ea typeface="ＭＳ Ｐゴシック" charset="0"/>
                <a:cs typeface="ＭＳ Ｐゴシック" charset="0"/>
              </a:rPr>
              <a:t>)</a:t>
            </a:r>
          </a:p>
          <a:p>
            <a:r>
              <a:rPr lang="en-US" dirty="0">
                <a:latin typeface="Verdana" charset="0"/>
                <a:ea typeface="ＭＳ Ｐゴシック" charset="0"/>
                <a:cs typeface="ＭＳ Ｐゴシック" charset="0"/>
              </a:rPr>
              <a:t>Disk: Can be tuned for various object sizes</a:t>
            </a:r>
          </a:p>
          <a:p>
            <a:r>
              <a:rPr lang="en-US" dirty="0">
                <a:latin typeface="Verdana" charset="0"/>
                <a:ea typeface="ＭＳ Ｐゴシック" charset="0"/>
                <a:cs typeface="ＭＳ Ｐゴシック" charset="0"/>
              </a:rPr>
              <a:t>Disk: No file system overhead (RAW disks)</a:t>
            </a:r>
          </a:p>
          <a:p>
            <a:endParaRPr lang="en-US" dirty="0">
              <a:latin typeface="Verdana" charset="0"/>
              <a:ea typeface="ＭＳ Ｐゴシック" charset="0"/>
              <a:cs typeface="ＭＳ Ｐゴシック" charset="0"/>
            </a:endParaRPr>
          </a:p>
          <a:p>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2477023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Release early, and often</a:t>
            </a:r>
          </a:p>
          <a:p>
            <a:r>
              <a:rPr lang="en-US" dirty="0" smtClean="0"/>
              <a:t>Full IPv6 support</a:t>
            </a:r>
          </a:p>
          <a:p>
            <a:r>
              <a:rPr lang="en-US" dirty="0" smtClean="0"/>
              <a:t>NPN, SNI and other SSL improvements</a:t>
            </a:r>
          </a:p>
          <a:p>
            <a:r>
              <a:rPr lang="en-US" dirty="0" smtClean="0"/>
              <a:t>Improved memory management, support debug features  in e.g. </a:t>
            </a:r>
            <a:r>
              <a:rPr lang="en-US" dirty="0" err="1" smtClean="0"/>
              <a:t>jemalloc</a:t>
            </a:r>
            <a:r>
              <a:rPr lang="en-US" dirty="0" smtClean="0"/>
              <a:t> and </a:t>
            </a:r>
            <a:r>
              <a:rPr lang="en-US" dirty="0" err="1" smtClean="0"/>
              <a:t>tcmalloc</a:t>
            </a:r>
            <a:endParaRPr lang="en-US" dirty="0" smtClean="0"/>
          </a:p>
          <a:p>
            <a:r>
              <a:rPr lang="en-US" dirty="0" smtClean="0"/>
              <a:t>Optimizations for SSD (“stacked” caches)</a:t>
            </a:r>
          </a:p>
          <a:p>
            <a:r>
              <a:rPr lang="en-US" dirty="0" smtClean="0"/>
              <a:t>More focus on plugins, and plugin APIs</a:t>
            </a:r>
          </a:p>
          <a:p>
            <a:pPr lvl="1"/>
            <a:r>
              <a:rPr lang="en-US" dirty="0" smtClean="0"/>
              <a:t>Hopefully a real load balancer plugin!</a:t>
            </a:r>
            <a:endParaRPr lang="en-US" dirty="0"/>
          </a:p>
        </p:txBody>
      </p:sp>
    </p:spTree>
    <p:extLst>
      <p:ext uri="{BB962C8B-B14F-4D97-AF65-F5344CB8AC3E}">
        <p14:creationId xmlns:p14="http://schemas.microsoft.com/office/powerpoint/2010/main" val="22843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this a huge waste of time, or?</a:t>
            </a:r>
            <a:endParaRPr lang="en-US" dirty="0"/>
          </a:p>
        </p:txBody>
      </p:sp>
      <p:pic>
        <p:nvPicPr>
          <p:cNvPr id="4" name="Content Placeholder 3" descr="clock.jpg"/>
          <p:cNvPicPr>
            <a:picLocks noGrp="1" noChangeAspect="1"/>
          </p:cNvPicPr>
          <p:nvPr>
            <p:ph idx="1"/>
          </p:nvPr>
        </p:nvPicPr>
        <p:blipFill>
          <a:blip r:embed="rId3">
            <a:extLst>
              <a:ext uri="{28A0092B-C50C-407E-A947-70E740481C1C}">
                <a14:useLocalDpi xmlns:a14="http://schemas.microsoft.com/office/drawing/2010/main" val="0"/>
              </a:ext>
            </a:extLst>
          </a:blip>
          <a:srcRect t="19116" b="19116"/>
          <a:stretch>
            <a:fillRect/>
          </a:stretch>
        </p:blipFill>
        <p:spPr>
          <a:xfrm>
            <a:off x="260350" y="1125538"/>
            <a:ext cx="8761413" cy="5411787"/>
          </a:xfrm>
        </p:spPr>
      </p:pic>
      <p:sp>
        <p:nvSpPr>
          <p:cNvPr id="5" name="Rectangle 4"/>
          <p:cNvSpPr/>
          <p:nvPr/>
        </p:nvSpPr>
        <p:spPr>
          <a:xfrm>
            <a:off x="3696335" y="6505982"/>
            <a:ext cx="5270500" cy="352018"/>
          </a:xfrm>
          <a:prstGeom prst="rect">
            <a:avLst/>
          </a:prstGeom>
        </p:spPr>
        <p:txBody>
          <a:bodyPr lIns="91430" tIns="45716" rIns="91430"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http://</a:t>
            </a:r>
            <a:r>
              <a:rPr lang="en-US" sz="17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www.flickr.com</a:t>
            </a:r>
            <a:r>
              <a:rPr lang="en-US" sz="1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/photos/</a:t>
            </a:r>
            <a:r>
              <a:rPr lang="en-US" sz="17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simpologist</a:t>
            </a:r>
            <a:r>
              <a:rPr lang="en-US" sz="1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/16734948/</a:t>
            </a:r>
          </a:p>
        </p:txBody>
      </p:sp>
    </p:spTree>
    <p:extLst>
      <p:ext uri="{BB962C8B-B14F-4D97-AF65-F5344CB8AC3E}">
        <p14:creationId xmlns:p14="http://schemas.microsoft.com/office/powerpoint/2010/main" val="32668333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versatile tool</a:t>
            </a:r>
            <a:endParaRPr lang="en-US" dirty="0"/>
          </a:p>
        </p:txBody>
      </p:sp>
      <p:pic>
        <p:nvPicPr>
          <p:cNvPr id="5" name="Content Placeholder 4" descr="knife.jpg"/>
          <p:cNvPicPr>
            <a:picLocks noGrp="1" noChangeAspect="1"/>
          </p:cNvPicPr>
          <p:nvPr>
            <p:ph idx="1"/>
          </p:nvPr>
        </p:nvPicPr>
        <p:blipFill>
          <a:blip r:embed="rId3">
            <a:extLst>
              <a:ext uri="{28A0092B-C50C-407E-A947-70E740481C1C}">
                <a14:useLocalDpi xmlns:a14="http://schemas.microsoft.com/office/drawing/2010/main" val="0"/>
              </a:ext>
            </a:extLst>
          </a:blip>
          <a:srcRect t="5642" b="5642"/>
          <a:stretch>
            <a:fillRect/>
          </a:stretch>
        </p:blipFill>
        <p:spPr/>
      </p:pic>
      <p:sp>
        <p:nvSpPr>
          <p:cNvPr id="4" name="Slide Number Placeholder 3"/>
          <p:cNvSpPr>
            <a:spLocks noGrp="1"/>
          </p:cNvSpPr>
          <p:nvPr>
            <p:ph type="sldNum" sz="quarter" idx="12"/>
          </p:nvPr>
        </p:nvSpPr>
        <p:spPr/>
        <p:txBody>
          <a:bodyPr/>
          <a:lstStyle/>
          <a:p>
            <a:fld id="{FED28ED7-CEDA-40FC-B9E6-5E3BF88D65A0}" type="slidenum">
              <a:rPr lang="en-US" smtClean="0"/>
              <a:pPr/>
              <a:t>39</a:t>
            </a:fld>
            <a:endParaRPr lang="en-US"/>
          </a:p>
        </p:txBody>
      </p:sp>
      <p:sp>
        <p:nvSpPr>
          <p:cNvPr id="6" name="Rectangle 5"/>
          <p:cNvSpPr/>
          <p:nvPr/>
        </p:nvSpPr>
        <p:spPr>
          <a:xfrm>
            <a:off x="3313168" y="6451328"/>
            <a:ext cx="5270500" cy="352018"/>
          </a:xfrm>
          <a:prstGeom prst="rect">
            <a:avLst/>
          </a:prstGeom>
        </p:spPr>
        <p:txBody>
          <a:bodyPr lIns="91430" tIns="45716" rIns="91430"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http://</a:t>
            </a:r>
            <a:r>
              <a:rPr lang="en-US" sz="17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www.flickr.com</a:t>
            </a:r>
            <a:r>
              <a:rPr lang="en-US" sz="1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/photos/</a:t>
            </a:r>
            <a:r>
              <a:rPr lang="en-US" sz="17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airosan</a:t>
            </a:r>
            <a:r>
              <a:rPr lang="en-US" sz="1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/2232394342/</a:t>
            </a:r>
          </a:p>
        </p:txBody>
      </p:sp>
    </p:spTree>
    <p:extLst>
      <p:ext uri="{BB962C8B-B14F-4D97-AF65-F5344CB8AC3E}">
        <p14:creationId xmlns:p14="http://schemas.microsoft.com/office/powerpoint/2010/main" val="1294290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a:latin typeface="Arial" charset="0"/>
                <a:ea typeface="ヒラギノ角ゴ ProN W6" charset="0"/>
                <a:cs typeface="ヒラギノ角ゴ ProN W6" charset="0"/>
              </a:rPr>
              <a:t>Plenty of FOSS Proxy Servers</a:t>
            </a:r>
          </a:p>
        </p:txBody>
      </p:sp>
      <p:pic>
        <p:nvPicPr>
          <p:cNvPr id="4" name="Picture 3" descr="trans_logo_603x132.png"/>
          <p:cNvPicPr>
            <a:picLocks noChangeAspect="1"/>
          </p:cNvPicPr>
          <p:nvPr/>
        </p:nvPicPr>
        <p:blipFill>
          <a:blip r:embed="rId3" cstate="print"/>
          <a:stretch>
            <a:fillRect/>
          </a:stretch>
        </p:blipFill>
        <p:spPr>
          <a:xfrm>
            <a:off x="457200" y="1417638"/>
            <a:ext cx="4661297" cy="102038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3012" name="Picture 4" descr="nginx-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8090" y="3171701"/>
            <a:ext cx="4500563" cy="115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Logo_squi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378" y="2607817"/>
            <a:ext cx="2464594" cy="197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varnish-logo-red-64.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4937" y="4822031"/>
            <a:ext cx="3344168"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hap-logo.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0250" y="4875609"/>
            <a:ext cx="222126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feather.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1273" y="1652340"/>
            <a:ext cx="3178969" cy="95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6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it’s fast, ridiculously fast</a:t>
            </a:r>
            <a:endParaRPr lang="en-US" dirty="0"/>
          </a:p>
        </p:txBody>
      </p:sp>
      <p:sp>
        <p:nvSpPr>
          <p:cNvPr id="4" name="Slide Number Placeholder 3"/>
          <p:cNvSpPr>
            <a:spLocks noGrp="1"/>
          </p:cNvSpPr>
          <p:nvPr>
            <p:ph type="sldNum" sz="quarter" idx="12"/>
          </p:nvPr>
        </p:nvSpPr>
        <p:spPr/>
        <p:txBody>
          <a:bodyPr/>
          <a:lstStyle/>
          <a:p>
            <a:fld id="{FED28ED7-CEDA-40FC-B9E6-5E3BF88D65A0}" type="slidenum">
              <a:rPr lang="en-US" smtClean="0"/>
              <a:pPr/>
              <a:t>40</a:t>
            </a:fld>
            <a:endParaRPr lang="en-US"/>
          </a:p>
        </p:txBody>
      </p:sp>
      <p:pic>
        <p:nvPicPr>
          <p:cNvPr id="7" name="Content Placeholder 6" descr="car.jpg"/>
          <p:cNvPicPr>
            <a:picLocks noGrp="1" noChangeAspect="1"/>
          </p:cNvPicPr>
          <p:nvPr>
            <p:ph idx="1"/>
          </p:nvPr>
        </p:nvPicPr>
        <p:blipFill>
          <a:blip r:embed="rId3">
            <a:extLst>
              <a:ext uri="{28A0092B-C50C-407E-A947-70E740481C1C}">
                <a14:useLocalDpi xmlns:a14="http://schemas.microsoft.com/office/drawing/2010/main" val="0"/>
              </a:ext>
            </a:extLst>
          </a:blip>
          <a:srcRect l="-3988" r="-3988"/>
          <a:stretch>
            <a:fillRect/>
          </a:stretch>
        </p:blipFill>
        <p:spPr/>
      </p:pic>
    </p:spTree>
    <p:extLst>
      <p:ext uri="{BB962C8B-B14F-4D97-AF65-F5344CB8AC3E}">
        <p14:creationId xmlns:p14="http://schemas.microsoft.com/office/powerpoint/2010/main" val="3385463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vibrant community!</a:t>
            </a:r>
            <a:endParaRPr lang="en-US" dirty="0"/>
          </a:p>
        </p:txBody>
      </p:sp>
      <p:pic>
        <p:nvPicPr>
          <p:cNvPr id="6" name="Content Placeholder 5" descr="asf_logo.eps"/>
          <p:cNvPicPr>
            <a:picLocks noGrp="1" noChangeAspect="1"/>
          </p:cNvPicPr>
          <p:nvPr>
            <p:ph idx="1"/>
          </p:nvPr>
        </p:nvPicPr>
        <p:blipFill>
          <a:blip r:embed="rId3">
            <a:extLst>
              <a:ext uri="{28A0092B-C50C-407E-A947-70E740481C1C}">
                <a14:useLocalDpi xmlns:a14="http://schemas.microsoft.com/office/drawing/2010/main" val="0"/>
              </a:ext>
            </a:extLst>
          </a:blip>
          <a:srcRect t="-68669" b="-68669"/>
          <a:stretch>
            <a:fillRect/>
          </a:stretch>
        </p:blipFill>
        <p:spPr/>
      </p:pic>
      <p:sp>
        <p:nvSpPr>
          <p:cNvPr id="4" name="Slide Number Placeholder 3"/>
          <p:cNvSpPr>
            <a:spLocks noGrp="1"/>
          </p:cNvSpPr>
          <p:nvPr>
            <p:ph type="sldNum" sz="quarter" idx="12"/>
          </p:nvPr>
        </p:nvSpPr>
        <p:spPr/>
        <p:txBody>
          <a:bodyPr/>
          <a:lstStyle/>
          <a:p>
            <a:fld id="{FED28ED7-CEDA-40FC-B9E6-5E3BF88D65A0}" type="slidenum">
              <a:rPr lang="en-US" smtClean="0"/>
              <a:pPr/>
              <a:t>41</a:t>
            </a:fld>
            <a:endParaRPr lang="en-US"/>
          </a:p>
        </p:txBody>
      </p:sp>
    </p:spTree>
    <p:extLst>
      <p:ext uri="{BB962C8B-B14F-4D97-AF65-F5344CB8AC3E}">
        <p14:creationId xmlns:p14="http://schemas.microsoft.com/office/powerpoint/2010/main" val="33156892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625475" lvl="3" indent="0">
              <a:buNone/>
            </a:pPr>
            <a:r>
              <a:rPr lang="en-US" sz="3600" dirty="0" smtClean="0"/>
              <a:t>“If you are not using SSDs, you are wasting your life”</a:t>
            </a:r>
          </a:p>
          <a:p>
            <a:pPr marL="625475" lvl="3" indent="0">
              <a:buNone/>
            </a:pPr>
            <a:r>
              <a:rPr lang="en-US" dirty="0"/>
              <a:t>	</a:t>
            </a:r>
            <a:r>
              <a:rPr lang="en-US" dirty="0" smtClean="0"/>
              <a:t>	</a:t>
            </a:r>
            <a:r>
              <a:rPr lang="en-US" i="1" dirty="0" err="1" smtClean="0"/>
              <a:t>Artur</a:t>
            </a:r>
            <a:r>
              <a:rPr lang="en-US" i="1" dirty="0" smtClean="0"/>
              <a:t> Bergman</a:t>
            </a:r>
          </a:p>
          <a:p>
            <a:pPr marL="625475" lvl="3" indent="0">
              <a:buNone/>
            </a:pPr>
            <a:endParaRPr lang="en-US" dirty="0"/>
          </a:p>
          <a:p>
            <a:pPr marL="625475" lvl="3" indent="0">
              <a:buNone/>
            </a:pPr>
            <a:endParaRPr lang="en-US" dirty="0"/>
          </a:p>
        </p:txBody>
      </p:sp>
      <p:sp>
        <p:nvSpPr>
          <p:cNvPr id="4" name="Slide Number Placeholder 3"/>
          <p:cNvSpPr>
            <a:spLocks noGrp="1"/>
          </p:cNvSpPr>
          <p:nvPr>
            <p:ph type="sldNum" sz="quarter" idx="12"/>
          </p:nvPr>
        </p:nvSpPr>
        <p:spPr/>
        <p:txBody>
          <a:bodyPr/>
          <a:lstStyle/>
          <a:p>
            <a:fld id="{FED28ED7-CEDA-40FC-B9E6-5E3BF88D65A0}" type="slidenum">
              <a:rPr lang="en-US" smtClean="0"/>
              <a:pPr/>
              <a:t>42</a:t>
            </a:fld>
            <a:endParaRPr lang="en-US"/>
          </a:p>
        </p:txBody>
      </p:sp>
    </p:spTree>
    <p:extLst>
      <p:ext uri="{BB962C8B-B14F-4D97-AF65-F5344CB8AC3E}">
        <p14:creationId xmlns:p14="http://schemas.microsoft.com/office/powerpoint/2010/main" val="369922406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625475" lvl="3" indent="0">
              <a:buNone/>
            </a:pPr>
            <a:r>
              <a:rPr lang="en-US" sz="3600" dirty="0" smtClean="0">
                <a:solidFill>
                  <a:schemeClr val="tx1">
                    <a:alpha val="40000"/>
                  </a:schemeClr>
                </a:solidFill>
              </a:rPr>
              <a:t>“If you are not using SSDs, you are wasting your life”</a:t>
            </a:r>
          </a:p>
          <a:p>
            <a:pPr marL="625475" lvl="3" indent="0">
              <a:buNone/>
            </a:pPr>
            <a:r>
              <a:rPr lang="en-US" dirty="0">
                <a:solidFill>
                  <a:schemeClr val="tx1">
                    <a:alpha val="40000"/>
                  </a:schemeClr>
                </a:solidFill>
              </a:rPr>
              <a:t>	</a:t>
            </a:r>
            <a:r>
              <a:rPr lang="en-US" dirty="0" smtClean="0">
                <a:solidFill>
                  <a:schemeClr val="tx1">
                    <a:alpha val="40000"/>
                  </a:schemeClr>
                </a:solidFill>
              </a:rPr>
              <a:t>	</a:t>
            </a:r>
            <a:r>
              <a:rPr lang="en-US" i="1" dirty="0" err="1" smtClean="0">
                <a:solidFill>
                  <a:schemeClr val="tx1">
                    <a:alpha val="40000"/>
                  </a:schemeClr>
                </a:solidFill>
              </a:rPr>
              <a:t>Artur</a:t>
            </a:r>
            <a:r>
              <a:rPr lang="en-US" i="1" dirty="0" smtClean="0">
                <a:solidFill>
                  <a:schemeClr val="tx1">
                    <a:alpha val="40000"/>
                  </a:schemeClr>
                </a:solidFill>
              </a:rPr>
              <a:t> Bergman</a:t>
            </a:r>
          </a:p>
          <a:p>
            <a:pPr marL="625475" lvl="3" indent="0">
              <a:buNone/>
            </a:pPr>
            <a:endParaRPr lang="en-US" dirty="0" smtClean="0"/>
          </a:p>
          <a:p>
            <a:pPr marL="625475" lvl="3" indent="0">
              <a:buNone/>
            </a:pPr>
            <a:endParaRPr lang="en-US" dirty="0"/>
          </a:p>
          <a:p>
            <a:pPr marL="625475" lvl="3" indent="0">
              <a:buNone/>
            </a:pPr>
            <a:r>
              <a:rPr lang="en-US" sz="3600" dirty="0" smtClean="0">
                <a:solidFill>
                  <a:prstClr val="black"/>
                </a:solidFill>
              </a:rPr>
              <a:t>“If </a:t>
            </a:r>
            <a:r>
              <a:rPr lang="en-US" sz="3600" dirty="0">
                <a:solidFill>
                  <a:prstClr val="black"/>
                </a:solidFill>
              </a:rPr>
              <a:t>you are not </a:t>
            </a:r>
            <a:r>
              <a:rPr lang="en-US" sz="3600" dirty="0" smtClean="0">
                <a:solidFill>
                  <a:prstClr val="black"/>
                </a:solidFill>
              </a:rPr>
              <a:t>using a caching proxy server, </a:t>
            </a:r>
            <a:r>
              <a:rPr lang="en-US" sz="3600" dirty="0">
                <a:solidFill>
                  <a:prstClr val="black"/>
                </a:solidFill>
              </a:rPr>
              <a:t>you are </a:t>
            </a:r>
            <a:r>
              <a:rPr lang="en-US" sz="3600" dirty="0" smtClean="0">
                <a:solidFill>
                  <a:prstClr val="black"/>
                </a:solidFill>
              </a:rPr>
              <a:t>wasting </a:t>
            </a:r>
            <a:r>
              <a:rPr lang="en-US" sz="3600" dirty="0" smtClean="0">
                <a:solidFill>
                  <a:prstClr val="black"/>
                </a:solidFill>
              </a:rPr>
              <a:t>your SSDs”</a:t>
            </a:r>
          </a:p>
          <a:p>
            <a:pPr marL="625475" lvl="3" indent="0">
              <a:buNone/>
            </a:pPr>
            <a:r>
              <a:rPr lang="en-US" sz="3600" dirty="0">
                <a:solidFill>
                  <a:prstClr val="black"/>
                </a:solidFill>
              </a:rPr>
              <a:t>	</a:t>
            </a:r>
            <a:r>
              <a:rPr lang="en-US" sz="3600" dirty="0" smtClean="0">
                <a:solidFill>
                  <a:prstClr val="black"/>
                </a:solidFill>
              </a:rPr>
              <a:t>	</a:t>
            </a:r>
            <a:r>
              <a:rPr lang="en-US" i="1" dirty="0">
                <a:solidFill>
                  <a:prstClr val="black"/>
                </a:solidFill>
              </a:rPr>
              <a:t>m</a:t>
            </a:r>
            <a:r>
              <a:rPr lang="en-US" i="1" dirty="0" smtClean="0">
                <a:solidFill>
                  <a:prstClr val="black"/>
                </a:solidFill>
              </a:rPr>
              <a:t>e</a:t>
            </a:r>
            <a:endParaRPr lang="en-US" i="1" dirty="0"/>
          </a:p>
          <a:p>
            <a:pPr marL="625475" lvl="3" indent="0">
              <a:buNone/>
            </a:pPr>
            <a:endParaRPr lang="en-US" dirty="0"/>
          </a:p>
        </p:txBody>
      </p:sp>
      <p:sp>
        <p:nvSpPr>
          <p:cNvPr id="4" name="Slide Number Placeholder 3"/>
          <p:cNvSpPr>
            <a:spLocks noGrp="1"/>
          </p:cNvSpPr>
          <p:nvPr>
            <p:ph type="sldNum" sz="quarter" idx="12"/>
          </p:nvPr>
        </p:nvSpPr>
        <p:spPr/>
        <p:txBody>
          <a:bodyPr/>
          <a:lstStyle/>
          <a:p>
            <a:fld id="{FED28ED7-CEDA-40FC-B9E6-5E3BF88D65A0}" type="slidenum">
              <a:rPr lang="en-US" smtClean="0"/>
              <a:pPr/>
              <a:t>43</a:t>
            </a:fld>
            <a:endParaRPr lang="en-US"/>
          </a:p>
        </p:txBody>
      </p:sp>
      <p:sp>
        <p:nvSpPr>
          <p:cNvPr id="5" name="TextBox 4"/>
          <p:cNvSpPr txBox="1"/>
          <p:nvPr/>
        </p:nvSpPr>
        <p:spPr>
          <a:xfrm>
            <a:off x="2830837" y="388956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3261110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0697318-E7D4-43B9-97D4-0E8867F69FB5}" type="slidenum">
              <a:rPr lang="en-US" smtClean="0"/>
              <a:pPr/>
              <a:t>44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Four </a:t>
            </a:r>
            <a:r>
              <a:rPr lang="en-US" dirty="0"/>
              <a:t>Horseman of Bad </a:t>
            </a:r>
            <a:r>
              <a:rPr lang="en-US" dirty="0" smtClean="0"/>
              <a:t>Performance</a:t>
            </a:r>
            <a:endParaRPr lang="en-US" dirty="0"/>
          </a:p>
        </p:txBody>
      </p:sp>
      <p:sp>
        <p:nvSpPr>
          <p:cNvPr id="3" name="Content Placeholder 2"/>
          <p:cNvSpPr>
            <a:spLocks noGrp="1"/>
          </p:cNvSpPr>
          <p:nvPr>
            <p:ph idx="1"/>
          </p:nvPr>
        </p:nvSpPr>
        <p:spPr/>
        <p:txBody>
          <a:bodyPr>
            <a:noAutofit/>
          </a:bodyPr>
          <a:lstStyle/>
          <a:p>
            <a:pPr lvl="1"/>
            <a:r>
              <a:rPr lang="en-US" sz="2400" dirty="0" smtClean="0"/>
              <a:t>Data copies</a:t>
            </a:r>
          </a:p>
          <a:p>
            <a:pPr lvl="1"/>
            <a:r>
              <a:rPr lang="en-US" sz="2400" dirty="0" smtClean="0"/>
              <a:t>Context Switches</a:t>
            </a:r>
          </a:p>
          <a:p>
            <a:pPr lvl="1"/>
            <a:r>
              <a:rPr lang="en-US" sz="2400" dirty="0" smtClean="0"/>
              <a:t>Memory allocation</a:t>
            </a:r>
          </a:p>
          <a:p>
            <a:pPr lvl="1"/>
            <a:r>
              <a:rPr lang="en-US" sz="2400" dirty="0" smtClean="0"/>
              <a:t>Lock contention</a:t>
            </a:r>
          </a:p>
          <a:p>
            <a:pPr lvl="1"/>
            <a:endParaRPr lang="en-US" sz="2400" dirty="0"/>
          </a:p>
          <a:p>
            <a:pPr lvl="1"/>
            <a:endParaRPr lang="en-US" sz="2400" dirty="0" smtClean="0"/>
          </a:p>
          <a:p>
            <a:pPr lvl="1"/>
            <a:endParaRPr lang="en-US" sz="2400" dirty="0"/>
          </a:p>
          <a:p>
            <a:pPr lvl="1"/>
            <a:endParaRPr lang="en-US" sz="2400" dirty="0" smtClean="0"/>
          </a:p>
          <a:p>
            <a:pPr lvl="1"/>
            <a:r>
              <a:rPr lang="en-US" sz="2400" dirty="0" smtClean="0"/>
              <a:t>Avoid these!</a:t>
            </a:r>
          </a:p>
          <a:p>
            <a:pPr lvl="1"/>
            <a:endParaRPr lang="en-US" sz="2400" dirty="0" smtClean="0"/>
          </a:p>
          <a:p>
            <a:pPr marL="399987" lvl="1" indent="0">
              <a:buNone/>
            </a:pPr>
            <a:r>
              <a:rPr lang="hu-HU" sz="2400" dirty="0"/>
              <a:t>                             </a:t>
            </a:r>
            <a:r>
              <a:rPr lang="hu-HU" sz="2000" dirty="0"/>
              <a:t>http://pl.atyp.us/content/tech/servers.html</a:t>
            </a:r>
            <a:endParaRPr lang="en-US" sz="2000" dirty="0"/>
          </a:p>
        </p:txBody>
      </p:sp>
      <p:pic>
        <p:nvPicPr>
          <p:cNvPr id="4" name="Picture 3"/>
          <p:cNvPicPr>
            <a:picLocks noChangeAspect="1"/>
          </p:cNvPicPr>
          <p:nvPr/>
        </p:nvPicPr>
        <p:blipFill>
          <a:blip r:embed="rId3" cstate="print"/>
          <a:stretch>
            <a:fillRect/>
          </a:stretch>
        </p:blipFill>
        <p:spPr>
          <a:xfrm>
            <a:off x="3934387" y="1500190"/>
            <a:ext cx="5168197" cy="2897981"/>
          </a:xfrm>
          <a:prstGeom prst="rect">
            <a:avLst/>
          </a:prstGeom>
        </p:spPr>
      </p:pic>
    </p:spTree>
    <p:extLst>
      <p:ext uri="{BB962C8B-B14F-4D97-AF65-F5344CB8AC3E}">
        <p14:creationId xmlns:p14="http://schemas.microsoft.com/office/powerpoint/2010/main" val="3131287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ecords.config</a:t>
            </a:r>
            <a:r>
              <a:rPr lang="en-US" dirty="0" smtClean="0"/>
              <a:t> for reverse proxy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proxy.config.http.server_port</a:t>
            </a:r>
            <a:r>
              <a:rPr lang="en-US" sz="2400" dirty="0" smtClean="0">
                <a:solidFill>
                  <a:schemeClr val="tx1">
                    <a:alpha val="25000"/>
                  </a:schemeClr>
                </a:solidFill>
              </a:rPr>
              <a:t> INT 80</a:t>
            </a:r>
            <a:endParaRPr lang="en-US" sz="2400" dirty="0">
              <a:solidFill>
                <a:schemeClr val="tx1">
                  <a:alpha val="25000"/>
                </a:schemeClr>
              </a:solidFill>
            </a:endParaRPr>
          </a:p>
          <a:p>
            <a:pPr marL="0" indent="0">
              <a:buNone/>
            </a:pPr>
            <a:r>
              <a:rPr lang="en-US" sz="2400" dirty="0" smtClean="0">
                <a:solidFill>
                  <a:schemeClr val="tx1">
                    <a:alpha val="25000"/>
                  </a:schemeClr>
                </a:solidFill>
              </a:rPr>
              <a:t>CONFIG </a:t>
            </a:r>
            <a:r>
              <a:rPr lang="en-US" sz="2400" dirty="0" err="1" smtClean="0">
                <a:solidFill>
                  <a:schemeClr val="tx1">
                    <a:alpha val="25000"/>
                  </a:schemeClr>
                </a:solidFill>
              </a:rPr>
              <a:t>proxy.config.cache.ram_cache.size</a:t>
            </a:r>
            <a:r>
              <a:rPr lang="en-US" sz="2400" dirty="0" smtClean="0">
                <a:solidFill>
                  <a:schemeClr val="tx1">
                    <a:alpha val="25000"/>
                  </a:schemeClr>
                </a:solidFill>
              </a:rPr>
              <a:t> INT 1G</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proxy.config.cache.ram_cache_cutoff</a:t>
            </a:r>
            <a:r>
              <a:rPr lang="en-US" sz="2400" dirty="0" smtClean="0">
                <a:solidFill>
                  <a:schemeClr val="tx1">
                    <a:alpha val="25000"/>
                  </a:schemeClr>
                </a:solidFill>
              </a:rPr>
              <a:t> INT 1M</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proxy.config.reverse_proxy.enabled</a:t>
            </a:r>
            <a:r>
              <a:rPr lang="en-US" sz="2400" dirty="0" smtClean="0">
                <a:solidFill>
                  <a:schemeClr val="tx1">
                    <a:alpha val="25000"/>
                  </a:schemeClr>
                </a:solidFill>
              </a:rPr>
              <a:t> INT 1</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proxy.config.url_remap.remap_required</a:t>
            </a:r>
            <a:r>
              <a:rPr lang="en-US" sz="2400" dirty="0" smtClean="0">
                <a:solidFill>
                  <a:schemeClr val="tx1">
                    <a:alpha val="25000"/>
                  </a:schemeClr>
                </a:solidFill>
              </a:rPr>
              <a:t> INT 1</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proxy.config.url_remap.pristine_host_hdr</a:t>
            </a:r>
            <a:r>
              <a:rPr lang="en-US" sz="2400" dirty="0" smtClean="0">
                <a:solidFill>
                  <a:schemeClr val="tx1">
                    <a:alpha val="25000"/>
                  </a:schemeClr>
                </a:solidFill>
              </a:rPr>
              <a:t> INT 0</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proxy.config.http.negative_caching_enabled</a:t>
            </a:r>
            <a:r>
              <a:rPr lang="en-US" sz="2400" dirty="0" smtClean="0">
                <a:solidFill>
                  <a:schemeClr val="tx1">
                    <a:alpha val="25000"/>
                  </a:schemeClr>
                </a:solidFill>
              </a:rPr>
              <a:t> INT 1</a:t>
            </a:r>
          </a:p>
          <a:p>
            <a:pPr marL="0" indent="0">
              <a:buNone/>
            </a:pPr>
            <a:r>
              <a:rPr lang="en-US" sz="2400" dirty="0">
                <a:solidFill>
                  <a:schemeClr val="tx1">
                    <a:alpha val="25000"/>
                  </a:schemeClr>
                </a:solidFill>
              </a:rPr>
              <a:t>CONFIG </a:t>
            </a:r>
            <a:r>
              <a:rPr lang="en-US" sz="2400" dirty="0" err="1" smtClean="0">
                <a:solidFill>
                  <a:schemeClr val="tx1">
                    <a:alpha val="25000"/>
                  </a:schemeClr>
                </a:solidFill>
              </a:rPr>
              <a:t>proxy.config.http.negative_caching_lifetime</a:t>
            </a:r>
            <a:r>
              <a:rPr lang="en-US" sz="2400" dirty="0" smtClean="0">
                <a:solidFill>
                  <a:schemeClr val="tx1">
                    <a:alpha val="25000"/>
                  </a:schemeClr>
                </a:solidFill>
              </a:rPr>
              <a:t> INT 120</a:t>
            </a:r>
          </a:p>
          <a:p>
            <a:pPr marL="0" indent="0">
              <a:buNone/>
            </a:pPr>
            <a:r>
              <a:rPr lang="en-US" sz="2400" dirty="0">
                <a:solidFill>
                  <a:srgbClr val="FF0000"/>
                </a:solidFill>
              </a:rPr>
              <a:t>CONFIG </a:t>
            </a:r>
            <a:r>
              <a:rPr lang="en-US" sz="2400" dirty="0" err="1" smtClean="0">
                <a:solidFill>
                  <a:srgbClr val="FF0000"/>
                </a:solidFill>
              </a:rPr>
              <a:t>proxy.config.http.cache.ignore_client_cc_max_age</a:t>
            </a:r>
            <a:r>
              <a:rPr lang="en-US" sz="2400" dirty="0" smtClean="0">
                <a:solidFill>
                  <a:srgbClr val="FF0000"/>
                </a:solidFill>
              </a:rPr>
              <a:t> INT 1</a:t>
            </a:r>
          </a:p>
          <a:p>
            <a:pPr marL="0" indent="0">
              <a:buNone/>
            </a:pPr>
            <a:r>
              <a:rPr lang="en-US" sz="2400" dirty="0" smtClean="0">
                <a:solidFill>
                  <a:srgbClr val="FF0000"/>
                </a:solidFill>
              </a:rPr>
              <a:t>CONFIG </a:t>
            </a:r>
            <a:r>
              <a:rPr lang="en-US" sz="2400" dirty="0" err="1" smtClean="0">
                <a:solidFill>
                  <a:srgbClr val="FF0000"/>
                </a:solidFill>
              </a:rPr>
              <a:t>proxy.config.http.normalize_ae_gzip</a:t>
            </a:r>
            <a:r>
              <a:rPr lang="en-US" sz="2400" dirty="0" smtClean="0">
                <a:solidFill>
                  <a:srgbClr val="FF0000"/>
                </a:solidFill>
              </a:rPr>
              <a:t> INT 1</a:t>
            </a:r>
          </a:p>
        </p:txBody>
      </p:sp>
    </p:spTree>
    <p:extLst>
      <p:ext uri="{BB962C8B-B14F-4D97-AF65-F5344CB8AC3E}">
        <p14:creationId xmlns:p14="http://schemas.microsoft.com/office/powerpoint/2010/main" val="1528620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a:latin typeface="Verdana" charset="0"/>
                <a:ea typeface="ＭＳ Ｐゴシック" charset="0"/>
                <a:cs typeface="ＭＳ Ｐゴシック" charset="0"/>
              </a:rPr>
              <a:t>Disk cache: </a:t>
            </a:r>
            <a:r>
              <a:rPr lang="ja-JP" altLang="en-US">
                <a:latin typeface="Verdana" charset="0"/>
                <a:ea typeface="ＭＳ Ｐゴシック" charset="0"/>
                <a:cs typeface="ＭＳ Ｐゴシック" charset="0"/>
              </a:rPr>
              <a:t>“</a:t>
            </a:r>
            <a:r>
              <a:rPr lang="en-US">
                <a:latin typeface="Verdana" charset="0"/>
                <a:ea typeface="ＭＳ Ｐゴシック" charset="0"/>
                <a:cs typeface="ＭＳ Ｐゴシック" charset="0"/>
              </a:rPr>
              <a:t>Cyclone</a:t>
            </a:r>
            <a:r>
              <a:rPr lang="ja-JP" altLang="en-US">
                <a:latin typeface="Verdana" charset="0"/>
                <a:ea typeface="ＭＳ Ｐゴシック" charset="0"/>
                <a:cs typeface="ＭＳ Ｐゴシック" charset="0"/>
              </a:rPr>
              <a:t>”</a:t>
            </a:r>
            <a:endParaRPr lang="en-US">
              <a:latin typeface="Verdana" charset="0"/>
              <a:ea typeface="ＭＳ Ｐゴシック" charset="0"/>
              <a:cs typeface="ＭＳ Ｐゴシック" charset="0"/>
            </a:endParaRPr>
          </a:p>
        </p:txBody>
      </p:sp>
      <p:pic>
        <p:nvPicPr>
          <p:cNvPr id="43011" name="Content Placeholder 4" descr="4461843139_5fec0bfa9f_b.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33166" y="1125539"/>
            <a:ext cx="8868792" cy="5035564"/>
          </a:xfrm>
        </p:spPr>
      </p:pic>
      <p:sp>
        <p:nvSpPr>
          <p:cNvPr id="6" name="Rectangle 5"/>
          <p:cNvSpPr/>
          <p:nvPr/>
        </p:nvSpPr>
        <p:spPr>
          <a:xfrm>
            <a:off x="4287506" y="6390947"/>
            <a:ext cx="4733333" cy="352018"/>
          </a:xfrm>
          <a:prstGeom prst="rect">
            <a:avLst/>
          </a:prstGeom>
        </p:spPr>
        <p:txBody>
          <a:bodyPr wrap="square" lIns="91430" tIns="45716" rIns="91430"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http://www.flickr.com/photos/gsfc/4461843139/</a:t>
            </a:r>
          </a:p>
        </p:txBody>
      </p:sp>
    </p:spTree>
    <p:extLst>
      <p:ext uri="{BB962C8B-B14F-4D97-AF65-F5344CB8AC3E}">
        <p14:creationId xmlns:p14="http://schemas.microsoft.com/office/powerpoint/2010/main" val="3422983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73285112"/>
              </p:ext>
            </p:extLst>
          </p:nvPr>
        </p:nvGraphicFramePr>
        <p:xfrm>
          <a:off x="417228" y="1168144"/>
          <a:ext cx="8401720" cy="5471750"/>
        </p:xfrm>
        <a:graphic>
          <a:graphicData uri="http://schemas.openxmlformats.org/drawingml/2006/table">
            <a:tbl>
              <a:tblPr/>
              <a:tblGrid>
                <a:gridCol w="2056878"/>
                <a:gridCol w="727121"/>
                <a:gridCol w="1137626"/>
                <a:gridCol w="783204"/>
                <a:gridCol w="857250"/>
                <a:gridCol w="1339453"/>
                <a:gridCol w="1500188"/>
              </a:tblGrid>
              <a:tr h="3594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ヒラギノ角ゴ ProN W3" charset="0"/>
                        <a:cs typeface="ヒラギノ角ゴ ProN W3" charset="0"/>
                        <a:sym typeface="Gill Sans" charset="0"/>
                      </a:endParaRPr>
                    </a:p>
                  </a:txBody>
                  <a:tcPr marL="88613" marR="88613" marT="44307" marB="44307" horzOverflow="overflow">
                    <a:lnL>
                      <a:noFill/>
                    </a:lnL>
                    <a:lnR w="19050" cap="flat" cmpd="sng" algn="ctr">
                      <a:solidFill>
                        <a:srgbClr val="000000"/>
                      </a:solidFill>
                      <a:prstDash val="solid"/>
                      <a:round/>
                      <a:headEnd type="none" w="med" len="med"/>
                      <a:tailEnd type="none" w="med" len="med"/>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ヒラギノ角ゴ ProN W3" charset="0"/>
                          <a:cs typeface="ヒラギノ角ゴ ProN W3" charset="0"/>
                          <a:sym typeface="Gill Sans" charset="0"/>
                        </a:rPr>
                        <a:t>ATS</a:t>
                      </a:r>
                    </a:p>
                  </a:txBody>
                  <a:tcPr marL="88613" marR="88613" marT="44307" marB="44307" horzOverflow="overflow">
                    <a:lnL w="19050" cap="flat" cmpd="sng" algn="ctr">
                      <a:solidFill>
                        <a:srgbClr val="000000"/>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FFFFFF"/>
                          </a:solidFill>
                          <a:effectLst/>
                          <a:latin typeface="Arial" charset="0"/>
                          <a:ea typeface="ヒラギノ角ゴ ProN W3" charset="0"/>
                          <a:cs typeface="ヒラギノ角ゴ ProN W3" charset="0"/>
                          <a:sym typeface="Gill Sans" charset="0"/>
                        </a:rPr>
                        <a:t>HAproxy</a:t>
                      </a:r>
                      <a:endParaRPr kumimoji="0" lang="en-US" sz="1800" b="1" i="0" u="none" strike="noStrike" cap="none" normalizeH="0" baseline="0" dirty="0">
                        <a:ln>
                          <a:noFill/>
                        </a:ln>
                        <a:solidFill>
                          <a:srgbClr val="FFFFFF"/>
                        </a:solidFill>
                        <a:effectLst/>
                        <a:latin typeface="Arial" charset="0"/>
                        <a:ea typeface="ヒラギノ角ゴ ProN W3" charset="0"/>
                        <a:cs typeface="ヒラギノ角ゴ ProN W3" charset="0"/>
                        <a:sym typeface="Gill Sans" charset="0"/>
                      </a:endParaRPr>
                    </a:p>
                  </a:txBody>
                  <a:tcPr marL="88613" marR="88613" marT="44307" marB="4430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FFFFFF"/>
                          </a:solidFill>
                          <a:effectLst/>
                          <a:latin typeface="Arial" charset="0"/>
                          <a:ea typeface="ヒラギノ角ゴ ProN W3" charset="0"/>
                          <a:cs typeface="ヒラギノ角ゴ ProN W3" charset="0"/>
                          <a:sym typeface="Gill Sans" charset="0"/>
                        </a:rPr>
                        <a:t>nginx</a:t>
                      </a:r>
                      <a:endParaRPr kumimoji="0" lang="en-US" sz="1800" b="1" i="0" u="none" strike="noStrike" cap="none" normalizeH="0" baseline="0" dirty="0">
                        <a:ln>
                          <a:noFill/>
                        </a:ln>
                        <a:solidFill>
                          <a:srgbClr val="FFFFFF"/>
                        </a:solidFill>
                        <a:effectLst/>
                        <a:latin typeface="Arial" charset="0"/>
                        <a:ea typeface="ヒラギノ角ゴ ProN W3" charset="0"/>
                        <a:cs typeface="ヒラギノ角ゴ ProN W3" charset="0"/>
                        <a:sym typeface="Gill Sans" charset="0"/>
                      </a:endParaRPr>
                    </a:p>
                  </a:txBody>
                  <a:tcPr marL="88613" marR="88613" marT="44307" marB="4430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ヒラギノ角ゴ ProN W3" charset="0"/>
                          <a:cs typeface="ヒラギノ角ゴ ProN W3" charset="0"/>
                          <a:sym typeface="Gill Sans" charset="0"/>
                        </a:rPr>
                        <a:t>Squid</a:t>
                      </a:r>
                    </a:p>
                  </a:txBody>
                  <a:tcPr marL="88613" marR="88613" marT="44307" marB="4430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ヒラギノ角ゴ ProN W3" charset="0"/>
                          <a:cs typeface="ヒラギノ角ゴ ProN W3" charset="0"/>
                          <a:sym typeface="Gill Sans" charset="0"/>
                        </a:rPr>
                        <a:t>Varnish</a:t>
                      </a:r>
                    </a:p>
                  </a:txBody>
                  <a:tcPr marL="88613" marR="88613" marT="44307" marB="4430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ヒラギノ角ゴ ProN W3" charset="0"/>
                          <a:cs typeface="ヒラギノ角ゴ ProN W3" charset="0"/>
                          <a:sym typeface="Gill Sans" charset="0"/>
                        </a:rPr>
                        <a:t>mod_proxy</a:t>
                      </a:r>
                    </a:p>
                  </a:txBody>
                  <a:tcPr marL="88613" marR="88613" marT="44307" marB="4430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3906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Worker Threads</a:t>
                      </a:r>
                    </a:p>
                  </a:txBody>
                  <a:tcPr marL="88613" marR="88613" marT="44307" marB="44307" horzOverflow="overflow">
                    <a:lnL>
                      <a:noFill/>
                    </a:lnL>
                    <a:lnR w="19050" cap="flat" cmpd="sng" algn="ctr">
                      <a:solidFill>
                        <a:srgbClr val="000000"/>
                      </a:solidFill>
                      <a:prstDash val="solid"/>
                      <a:round/>
                      <a:headEnd type="none" w="med" len="med"/>
                      <a:tailEnd type="none" w="med" len="med"/>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Multi-Process</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Event-driven</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Gill Sans" charset="0"/>
                        </a:rPr>
                        <a:t>sometimes</a:t>
                      </a:r>
                      <a:endPar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endParaRP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Gill Sans" charset="0"/>
                        </a:rPr>
                        <a:t>Y</a:t>
                      </a:r>
                      <a:endPar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endParaRPr>
                    </a:p>
                  </a:txBody>
                  <a:tcPr marL="88613" marR="88613" marT="44307" marB="44307" anchor="ctr" horzOverflow="overflow">
                    <a:lnL>
                      <a:noFill/>
                    </a:lnL>
                    <a:lnR>
                      <a:noFill/>
                    </a:lnR>
                    <a:lnT>
                      <a:noFill/>
                    </a:lnT>
                    <a:lnB>
                      <a:noFill/>
                    </a:lnB>
                    <a:lnTlToBr>
                      <a:noFill/>
                    </a:lnTlToBr>
                    <a:lnBlToTr>
                      <a:noFill/>
                    </a:lnBlToTr>
                    <a:solidFill>
                      <a:srgbClr val="E7E7E7"/>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Plugin APIs</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part</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Forward Proxy</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Reverse Proxy</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Transp. Proxy</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Load Balancer</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Gill Sans" charset="0"/>
                        </a:rPr>
                        <a:t>weak</a:t>
                      </a:r>
                      <a:endPar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endParaRP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ヒラギノ角ゴ ProN W3" charset="0"/>
                          <a:cs typeface="ヒラギノ角ゴ ProN W3" charset="0"/>
                          <a:sym typeface="Gill Sans" charset="0"/>
                        </a:rPr>
                        <a:t>Persistent Cache</a:t>
                      </a:r>
                      <a:endParaRPr kumimoji="0" lang="en-US" sz="1800" b="1"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endParaRP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charset="0"/>
                          <a:ea typeface="ヒラギノ角ゴ ProN W3" charset="0"/>
                          <a:cs typeface="ヒラギノ角ゴ ProN W3" charset="0"/>
                          <a:sym typeface="Gill Sans" charset="0"/>
                        </a:rPr>
                        <a:t>sorta</a:t>
                      </a:r>
                      <a:endPar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endParaRP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rPr>
                        <a:t>ESI</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Gill Sans" charset="0"/>
                        </a:rPr>
                        <a:t>Y</a:t>
                      </a:r>
                      <a:endPar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endParaRP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charset="0"/>
                          <a:ea typeface="ヒラギノ角ゴ ProN W3" charset="0"/>
                          <a:cs typeface="ヒラギノ角ゴ ProN W3" charset="0"/>
                          <a:sym typeface="Gill Sans" charset="0"/>
                        </a:rPr>
                        <a:t>kinda</a:t>
                      </a:r>
                      <a:endPar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endParaRP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chemeClr val="bg1"/>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ICP</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r>
              <a:tr h="3565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Keep-Alive</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chemeClr val="bg1"/>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SSL</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a:noFill/>
                    </a:lnB>
                    <a:lnTlToBr>
                      <a:noFill/>
                    </a:lnTlToBr>
                    <a:lnBlToTr>
                      <a:noFill/>
                    </a:lnBlToTr>
                    <a:solidFill>
                      <a:srgbClr val="E7E7E7"/>
                    </a:solidFill>
                  </a:tcPr>
                </a:tc>
              </a:tr>
              <a:tr h="359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Pipeline</a:t>
                      </a:r>
                    </a:p>
                  </a:txBody>
                  <a:tcPr marL="88613" marR="88613" marT="44307" marB="44307" horzOverflow="overflow">
                    <a:lnL>
                      <a:noFill/>
                    </a:lnL>
                    <a:lnR w="19050" cap="flat" cmpd="sng" algn="ctr">
                      <a:solidFill>
                        <a:srgbClr val="000000"/>
                      </a:solidFill>
                      <a:prstDash val="solid"/>
                      <a:round/>
                      <a:headEnd type="none" w="med" len="med"/>
                      <a:tailEnd type="none" w="med" len="med"/>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w="19050" cap="flat" cmpd="sng" algn="ctr">
                      <a:solidFill>
                        <a:srgbClr val="000000"/>
                      </a:solidFill>
                      <a:prstDash val="solid"/>
                      <a:round/>
                      <a:headEnd type="none" w="med" len="med"/>
                      <a:tailEnd type="none" w="med" len="med"/>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ヒラギノ角ゴ ProN W3" charset="0"/>
                          <a:cs typeface="ヒラギノ角ゴ ProN W3" charset="0"/>
                          <a:sym typeface="Gill Sans" charset="0"/>
                        </a:rPr>
                        <a:t>N</a:t>
                      </a:r>
                    </a:p>
                  </a:txBody>
                  <a:tcPr marL="88613" marR="88613" marT="44307" marB="44307"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ヒラギノ角ゴ ProN W3" charset="0"/>
                          <a:cs typeface="ヒラギノ角ゴ ProN W3" charset="0"/>
                          <a:sym typeface="Gill Sans" charset="0"/>
                        </a:rPr>
                        <a:t>Y</a:t>
                      </a:r>
                    </a:p>
                  </a:txBody>
                  <a:tcPr marL="88613" marR="88613" marT="44307" marB="44307"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itle 5"/>
          <p:cNvSpPr>
            <a:spLocks noGrp="1"/>
          </p:cNvSpPr>
          <p:nvPr>
            <p:ph type="title"/>
          </p:nvPr>
        </p:nvSpPr>
        <p:spPr/>
        <p:txBody>
          <a:bodyPr/>
          <a:lstStyle/>
          <a:p>
            <a:r>
              <a:rPr lang="en-US" dirty="0" smtClean="0"/>
              <a:t> Features</a:t>
            </a:r>
            <a:endParaRPr lang="en-US" dirty="0"/>
          </a:p>
        </p:txBody>
      </p:sp>
    </p:spTree>
    <p:extLst>
      <p:ext uri="{BB962C8B-B14F-4D97-AF65-F5344CB8AC3E}">
        <p14:creationId xmlns:p14="http://schemas.microsoft.com/office/powerpoint/2010/main" val="122659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useless benchmark …</a:t>
            </a:r>
            <a:endParaRPr lang="en-US" dirty="0"/>
          </a:p>
        </p:txBody>
      </p:sp>
      <p:pic>
        <p:nvPicPr>
          <p:cNvPr id="4" name="Content Placeholder 3" descr="graph.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7766" y="1382529"/>
            <a:ext cx="7234280" cy="4357827"/>
          </a:xfrm>
        </p:spPr>
      </p:pic>
    </p:spTree>
    <p:extLst>
      <p:ext uri="{BB962C8B-B14F-4D97-AF65-F5344CB8AC3E}">
        <p14:creationId xmlns:p14="http://schemas.microsoft.com/office/powerpoint/2010/main" val="23391150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Less useless benchmark …</a:t>
            </a:r>
            <a:endParaRPr lang="en-US" dirty="0"/>
          </a:p>
        </p:txBody>
      </p:sp>
      <p:pic>
        <p:nvPicPr>
          <p:cNvPr id="15" name="Content Placeholder 14" descr="perf.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7969" y="1269506"/>
            <a:ext cx="7749185" cy="4667999"/>
          </a:xfrm>
        </p:spPr>
      </p:pic>
    </p:spTree>
    <p:extLst>
      <p:ext uri="{BB962C8B-B14F-4D97-AF65-F5344CB8AC3E}">
        <p14:creationId xmlns:p14="http://schemas.microsoft.com/office/powerpoint/2010/main" val="8680339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latin typeface="Arial" charset="0"/>
                <a:ea typeface="ヒラギノ角ゴ ProN W6" charset="0"/>
                <a:cs typeface="ヒラギノ角ゴ ProN W6" charset="0"/>
              </a:rPr>
              <a:t>Intermediaries - Forward </a:t>
            </a:r>
            <a:r>
              <a:rPr lang="en-US" dirty="0">
                <a:latin typeface="Arial" charset="0"/>
                <a:ea typeface="ヒラギノ角ゴ ProN W6" charset="0"/>
                <a:cs typeface="ヒラギノ角ゴ ProN W6" charset="0"/>
              </a:rPr>
              <a:t>Proxy</a:t>
            </a:r>
          </a:p>
        </p:txBody>
      </p:sp>
      <p:pic>
        <p:nvPicPr>
          <p:cNvPr id="36867" name="Content Placeholder 3" descr="Forward proxy.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99267" y="1624614"/>
            <a:ext cx="5872038" cy="4035515"/>
          </a:xfrm>
        </p:spPr>
      </p:pic>
    </p:spTree>
    <p:extLst>
      <p:ext uri="{BB962C8B-B14F-4D97-AF65-F5344CB8AC3E}">
        <p14:creationId xmlns:p14="http://schemas.microsoft.com/office/powerpoint/2010/main" val="1324541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latin typeface="Arial" charset="0"/>
                <a:ea typeface="ヒラギノ角ゴ ProN W6" charset="0"/>
                <a:cs typeface="ヒラギノ角ゴ ProN W6" charset="0"/>
              </a:rPr>
              <a:t>Intermediaries - Reverse </a:t>
            </a:r>
            <a:r>
              <a:rPr lang="en-US" dirty="0">
                <a:latin typeface="Arial" charset="0"/>
                <a:ea typeface="ヒラギノ角ゴ ProN W6" charset="0"/>
                <a:cs typeface="ヒラギノ角ゴ ProN W6" charset="0"/>
              </a:rPr>
              <a:t>Proxy</a:t>
            </a:r>
          </a:p>
        </p:txBody>
      </p:sp>
      <p:pic>
        <p:nvPicPr>
          <p:cNvPr id="38915" name="Content Placeholder 3" descr="Reverse proxy.pd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0528" y="1378810"/>
            <a:ext cx="6244452" cy="4640250"/>
          </a:xfrm>
        </p:spPr>
      </p:pic>
    </p:spTree>
    <p:extLst>
      <p:ext uri="{BB962C8B-B14F-4D97-AF65-F5344CB8AC3E}">
        <p14:creationId xmlns:p14="http://schemas.microsoft.com/office/powerpoint/2010/main" val="197065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Un88RiDXOpeyNynPMB5xDN"/>
</p:tagLst>
</file>

<file path=ppt/tags/tag10.xml><?xml version="1.0" encoding="utf-8"?>
<p:tagLst xmlns:a="http://schemas.openxmlformats.org/drawingml/2006/main" xmlns:r="http://schemas.openxmlformats.org/officeDocument/2006/relationships" xmlns:p="http://schemas.openxmlformats.org/presentationml/2006/main">
  <p:tag name="DVSHAPEID" val="oO22IQG24WXRU8N6yez2sY"/>
</p:tagLst>
</file>

<file path=ppt/tags/tag11.xml><?xml version="1.0" encoding="utf-8"?>
<p:tagLst xmlns:a="http://schemas.openxmlformats.org/drawingml/2006/main" xmlns:r="http://schemas.openxmlformats.org/officeDocument/2006/relationships" xmlns:p="http://schemas.openxmlformats.org/presentationml/2006/main">
  <p:tag name="DVSHAPEID" val="q3Hc4BICD3b48nULUkJgZJ"/>
</p:tagLst>
</file>

<file path=ppt/tags/tag12.xml><?xml version="1.0" encoding="utf-8"?>
<p:tagLst xmlns:a="http://schemas.openxmlformats.org/drawingml/2006/main" xmlns:r="http://schemas.openxmlformats.org/officeDocument/2006/relationships" xmlns:p="http://schemas.openxmlformats.org/presentationml/2006/main">
  <p:tag name="DVSHAPEID" val="UQ6HKNTyPqiOh79FkzGFkV"/>
</p:tagLst>
</file>

<file path=ppt/tags/tag13.xml><?xml version="1.0" encoding="utf-8"?>
<p:tagLst xmlns:a="http://schemas.openxmlformats.org/drawingml/2006/main" xmlns:r="http://schemas.openxmlformats.org/officeDocument/2006/relationships" xmlns:p="http://schemas.openxmlformats.org/presentationml/2006/main">
  <p:tag name="DVSHAPEID" val="Un88RiDXOpeyNynPMB5xDN"/>
</p:tagLst>
</file>

<file path=ppt/tags/tag14.xml><?xml version="1.0" encoding="utf-8"?>
<p:tagLst xmlns:a="http://schemas.openxmlformats.org/drawingml/2006/main" xmlns:r="http://schemas.openxmlformats.org/officeDocument/2006/relationships" xmlns:p="http://schemas.openxmlformats.org/presentationml/2006/main">
  <p:tag name="DVSHAPEID" val="oO22IQG24WXRU8N6yez2sY"/>
</p:tagLst>
</file>

<file path=ppt/tags/tag15.xml><?xml version="1.0" encoding="utf-8"?>
<p:tagLst xmlns:a="http://schemas.openxmlformats.org/drawingml/2006/main" xmlns:r="http://schemas.openxmlformats.org/officeDocument/2006/relationships" xmlns:p="http://schemas.openxmlformats.org/presentationml/2006/main">
  <p:tag name="DVSHAPEID" val="q3Hc4BICD3b48nULUkJgZJ"/>
</p:tagLst>
</file>

<file path=ppt/tags/tag16.xml><?xml version="1.0" encoding="utf-8"?>
<p:tagLst xmlns:a="http://schemas.openxmlformats.org/drawingml/2006/main" xmlns:r="http://schemas.openxmlformats.org/officeDocument/2006/relationships" xmlns:p="http://schemas.openxmlformats.org/presentationml/2006/main">
  <p:tag name="DVSHAPEID" val="UQ6HKNTyPqiOh79FkzGFkV"/>
</p:tagLst>
</file>

<file path=ppt/tags/tag2.xml><?xml version="1.0" encoding="utf-8"?>
<p:tagLst xmlns:a="http://schemas.openxmlformats.org/drawingml/2006/main" xmlns:r="http://schemas.openxmlformats.org/officeDocument/2006/relationships" xmlns:p="http://schemas.openxmlformats.org/presentationml/2006/main">
  <p:tag name="DVSHAPEID" val="oO22IQG24WXRU8N6yez2sY"/>
</p:tagLst>
</file>

<file path=ppt/tags/tag3.xml><?xml version="1.0" encoding="utf-8"?>
<p:tagLst xmlns:a="http://schemas.openxmlformats.org/drawingml/2006/main" xmlns:r="http://schemas.openxmlformats.org/officeDocument/2006/relationships" xmlns:p="http://schemas.openxmlformats.org/presentationml/2006/main">
  <p:tag name="DVSHAPEID" val="q3Hc4BICD3b48nULUkJgZJ"/>
</p:tagLst>
</file>

<file path=ppt/tags/tag4.xml><?xml version="1.0" encoding="utf-8"?>
<p:tagLst xmlns:a="http://schemas.openxmlformats.org/drawingml/2006/main" xmlns:r="http://schemas.openxmlformats.org/officeDocument/2006/relationships" xmlns:p="http://schemas.openxmlformats.org/presentationml/2006/main">
  <p:tag name="DVSHAPEID" val="UQ6HKNTyPqiOh79FkzGFkV"/>
</p:tagLst>
</file>

<file path=ppt/tags/tag5.xml><?xml version="1.0" encoding="utf-8"?>
<p:tagLst xmlns:a="http://schemas.openxmlformats.org/drawingml/2006/main" xmlns:r="http://schemas.openxmlformats.org/officeDocument/2006/relationships" xmlns:p="http://schemas.openxmlformats.org/presentationml/2006/main">
  <p:tag name="DVSHAPEID" val="Un88RiDXOpeyNynPMB5xDN"/>
</p:tagLst>
</file>

<file path=ppt/tags/tag6.xml><?xml version="1.0" encoding="utf-8"?>
<p:tagLst xmlns:a="http://schemas.openxmlformats.org/drawingml/2006/main" xmlns:r="http://schemas.openxmlformats.org/officeDocument/2006/relationships" xmlns:p="http://schemas.openxmlformats.org/presentationml/2006/main">
  <p:tag name="DVSHAPEID" val="oO22IQG24WXRU8N6yez2sY"/>
</p:tagLst>
</file>

<file path=ppt/tags/tag7.xml><?xml version="1.0" encoding="utf-8"?>
<p:tagLst xmlns:a="http://schemas.openxmlformats.org/drawingml/2006/main" xmlns:r="http://schemas.openxmlformats.org/officeDocument/2006/relationships" xmlns:p="http://schemas.openxmlformats.org/presentationml/2006/main">
  <p:tag name="DVSHAPEID" val="q3Hc4BICD3b48nULUkJgZJ"/>
</p:tagLst>
</file>

<file path=ppt/tags/tag8.xml><?xml version="1.0" encoding="utf-8"?>
<p:tagLst xmlns:a="http://schemas.openxmlformats.org/drawingml/2006/main" xmlns:r="http://schemas.openxmlformats.org/officeDocument/2006/relationships" xmlns:p="http://schemas.openxmlformats.org/presentationml/2006/main">
  <p:tag name="DVSHAPEID" val="UQ6HKNTyPqiOh79FkzGFkV"/>
</p:tagLst>
</file>

<file path=ppt/tags/tag9.xml><?xml version="1.0" encoding="utf-8"?>
<p:tagLst xmlns:a="http://schemas.openxmlformats.org/drawingml/2006/main" xmlns:r="http://schemas.openxmlformats.org/officeDocument/2006/relationships" xmlns:p="http://schemas.openxmlformats.org/presentationml/2006/main">
  <p:tag name="DVSHAPEID" val="Un88RiDXOpeyNynPMB5xD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F8171294141D4C9AD4917D6EC71CD1" ma:contentTypeVersion="0" ma:contentTypeDescription="Create a new document." ma:contentTypeScope="" ma:versionID="8a32b52e755a3229cb9d649354d931f2">
  <xsd:schema xmlns:xsd="http://www.w3.org/2001/XMLSchema" xmlns:xs="http://www.w3.org/2001/XMLSchema" xmlns:p="http://schemas.microsoft.com/office/2006/metadata/properties" xmlns:ns2="64a295ad-b774-4a7c-9624-9c0fd45b0cb7" targetNamespace="http://schemas.microsoft.com/office/2006/metadata/properties" ma:root="true" ma:fieldsID="d46e104b735475b2bc80ea6175df606d" ns2:_="">
    <xsd:import namespace="64a295ad-b774-4a7c-9624-9c0fd45b0cb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295ad-b774-4a7c-9624-9c0fd45b0cb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64a295ad-b774-4a7c-9624-9c0fd45b0cb7">MPEEX35SSVKR-406-504</_dlc_DocId>
    <_dlc_DocIdUrl xmlns="64a295ad-b774-4a7c-9624-9c0fd45b0cb7">
      <Url>https://gdsp/development/home/teams/pd/_layouts/DocIdRedir.aspx?ID=MPEEX35SSVKR-406-504</Url>
      <Description>MPEEX35SSVKR-406-504</Description>
    </_dlc_DocIdUrl>
  </documentManagement>
</p:properties>
</file>

<file path=customXml/itemProps1.xml><?xml version="1.0" encoding="utf-8"?>
<ds:datastoreItem xmlns:ds="http://schemas.openxmlformats.org/officeDocument/2006/customXml" ds:itemID="{0B65CF7B-79AB-43F8-9CFA-D203E08A6742}">
  <ds:schemaRefs>
    <ds:schemaRef ds:uri="http://schemas.microsoft.com/sharepoint/events"/>
  </ds:schemaRefs>
</ds:datastoreItem>
</file>

<file path=customXml/itemProps2.xml><?xml version="1.0" encoding="utf-8"?>
<ds:datastoreItem xmlns:ds="http://schemas.openxmlformats.org/officeDocument/2006/customXml" ds:itemID="{C577F928-EB7C-49F3-AA2E-3F5E46BC2782}">
  <ds:schemaRefs>
    <ds:schemaRef ds:uri="http://schemas.microsoft.com/sharepoint/v3/contenttype/forms"/>
  </ds:schemaRefs>
</ds:datastoreItem>
</file>

<file path=customXml/itemProps3.xml><?xml version="1.0" encoding="utf-8"?>
<ds:datastoreItem xmlns:ds="http://schemas.openxmlformats.org/officeDocument/2006/customXml" ds:itemID="{1B865AF6-D585-4650-A544-FD141B86B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a295ad-b774-4a7c-9624-9c0fd45b0c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D01ED62-1773-48FF-9B10-E2C0AFE7E594}">
  <ds:schemaRefs>
    <ds:schemaRef ds:uri="http://schemas.microsoft.com/office/2006/metadata/properties"/>
    <ds:schemaRef ds:uri="http://schemas.microsoft.com/office/infopath/2007/PartnerControls"/>
    <ds:schemaRef ds:uri="64a295ad-b774-4a7c-9624-9c0fd45b0cb7"/>
  </ds:schemaRefs>
</ds:datastoreItem>
</file>

<file path=docProps/app.xml><?xml version="1.0" encoding="utf-8"?>
<Properties xmlns="http://schemas.openxmlformats.org/officeDocument/2006/extended-properties" xmlns:vt="http://schemas.openxmlformats.org/officeDocument/2006/docPropsVTypes">
  <TotalTime>11950</TotalTime>
  <Words>3517</Words>
  <Application>Microsoft Macintosh PowerPoint</Application>
  <PresentationFormat>On-screen Show (4:3)</PresentationFormat>
  <Paragraphs>471</Paragraphs>
  <Slides>47</Slides>
  <Notes>34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Out and About with Apache Traffic Server</vt:lpstr>
      <vt:lpstr>Who am I?</vt:lpstr>
      <vt:lpstr>History of Traffic Server</vt:lpstr>
      <vt:lpstr>Plenty of FOSS Proxy Servers</vt:lpstr>
      <vt:lpstr> Features</vt:lpstr>
      <vt:lpstr>Mandatory useless benchmark …</vt:lpstr>
      <vt:lpstr>Less useless benchmark …</vt:lpstr>
      <vt:lpstr>Intermediaries - Forward Proxy</vt:lpstr>
      <vt:lpstr>Intermediaries - Reverse Proxy</vt:lpstr>
      <vt:lpstr>Intermediaries - Intercepting Proxy</vt:lpstr>
      <vt:lpstr>Common enemies of performance</vt:lpstr>
      <vt:lpstr>Common enemies of performance</vt:lpstr>
      <vt:lpstr>TCP 3-way Handshake</vt:lpstr>
      <vt:lpstr>Common enemies of performance</vt:lpstr>
      <vt:lpstr>Congestion control</vt:lpstr>
      <vt:lpstr>Common enemies of performance</vt:lpstr>
      <vt:lpstr>PowerPoint Presentation</vt:lpstr>
      <vt:lpstr>PowerPoint Presentation</vt:lpstr>
      <vt:lpstr>The concurrency problem</vt:lpstr>
      <vt:lpstr>Solution 1: Multithreading</vt:lpstr>
      <vt:lpstr>Problems with multi-threading</vt:lpstr>
      <vt:lpstr>Solution 2: Event Processing</vt:lpstr>
      <vt:lpstr>Problems with event processors</vt:lpstr>
      <vt:lpstr>Traffic Server threads model</vt:lpstr>
      <vt:lpstr>PowerPoint Presentation</vt:lpstr>
      <vt:lpstr> </vt:lpstr>
      <vt:lpstr> </vt:lpstr>
      <vt:lpstr>records.config for reverse proxy</vt:lpstr>
      <vt:lpstr>records.config for reverse proxy</vt:lpstr>
      <vt:lpstr>records.config for forward proxy</vt:lpstr>
      <vt:lpstr>remap.config examples</vt:lpstr>
      <vt:lpstr>remap.config examples</vt:lpstr>
      <vt:lpstr>remap.config examples</vt:lpstr>
      <vt:lpstr>remap.config examples</vt:lpstr>
      <vt:lpstr>remap.config examples</vt:lpstr>
      <vt:lpstr>Some interesting features</vt:lpstr>
      <vt:lpstr>Future directions</vt:lpstr>
      <vt:lpstr>Was this a huge waste of time, or?</vt:lpstr>
      <vt:lpstr>A versatile tool</vt:lpstr>
      <vt:lpstr>Yes, it’s fast, ridiculously fast</vt:lpstr>
      <vt:lpstr>A vibrant community!</vt:lpstr>
      <vt:lpstr>PowerPoint Presentation</vt:lpstr>
      <vt:lpstr>PowerPoint Presentation</vt:lpstr>
      <vt:lpstr>PowerPoint Presentation</vt:lpstr>
      <vt:lpstr> Four Horseman of Bad Performance</vt:lpstr>
      <vt:lpstr>records.config for reverse proxy</vt:lpstr>
      <vt:lpstr>Disk cache: “Cyclone”</vt:lpstr>
    </vt:vector>
  </TitlesOfParts>
  <Company>GoDaddy.com,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WorkGroup 2</dc:title>
  <dc:creator>slyoung</dc:creator>
  <cp:lastModifiedBy>Leif Hedstrom</cp:lastModifiedBy>
  <cp:revision>1196</cp:revision>
  <dcterms:created xsi:type="dcterms:W3CDTF">2011-08-02T14:00:41Z</dcterms:created>
  <dcterms:modified xsi:type="dcterms:W3CDTF">2011-11-11T00:40:15Z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0x010100C4F8171294141D4C9AD4917D6EC71CD1</vt:lpwstr>
  </property>
  <property fmtid="{D5CDD505-2E9C-101B-9397-08002B2CF9AE}" pid="3" name="_dlc_DocIdItemGuid">
    <vt:lpwstr>586c3f72-7199-4725-abf3-593cf6650df6</vt:lpwstr>
  </property>
</Properties>
</file>